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Slides/notesSlide2.xml" ContentType="application/vnd.openxmlformats-officedocument.presentationml.notes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Slides/notesSlide3.xml" ContentType="application/vnd.openxmlformats-officedocument.presentationml.notes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Slides/notesSlide4.xml" ContentType="application/vnd.openxmlformats-officedocument.presentationml.notesSlide+xml"/>
  <Override PartName="/ppt/slides/slide200.xml" ContentType="application/vnd.openxmlformats-officedocument.presentationml.slide+xml"/>
  <Override PartName="/ppt/notesSlides/notesSlide5.xml" ContentType="application/vnd.openxmlformats-officedocument.presentationml.notesSlide+xml"/>
  <Override PartName="/ppt/slides/slide201.xml" ContentType="application/vnd.openxmlformats-officedocument.presentationml.slide+xml"/>
  <Override PartName="/ppt/notesSlides/notesSlide6.xml" ContentType="application/vnd.openxmlformats-officedocument.presentationml.notesSlide+xml"/>
  <Override PartName="/ppt/slides/slide202.xml" ContentType="application/vnd.openxmlformats-officedocument.presentationml.slide+xml"/>
  <Override PartName="/ppt/notesSlides/notesSlide7.xml" ContentType="application/vnd.openxmlformats-officedocument.presentationml.notesSlide+xml"/>
  <Override PartName="/ppt/slides/slide203.xml" ContentType="application/vnd.openxmlformats-officedocument.presentationml.slide+xml"/>
  <Override PartName="/ppt/notesSlides/notesSlide8.xml" ContentType="application/vnd.openxmlformats-officedocument.presentationml.notesSlide+xml"/>
  <Override PartName="/ppt/slides/slide204.xml" ContentType="application/vnd.openxmlformats-officedocument.presentationml.slide+xml"/>
  <Override PartName="/ppt/notesSlides/notesSlide9.xml" ContentType="application/vnd.openxmlformats-officedocument.presentationml.notesSlide+xml"/>
  <Override PartName="/ppt/slides/slide205.xml" ContentType="application/vnd.openxmlformats-officedocument.presentationml.slide+xml"/>
  <Override PartName="/ppt/notesSlides/notesSlide10.xml" ContentType="application/vnd.openxmlformats-officedocument.presentationml.notesSlide+xml"/>
  <Override PartName="/ppt/slides/slide206.xml" ContentType="application/vnd.openxmlformats-officedocument.presentationml.slide+xml"/>
  <Override PartName="/ppt/notesSlides/notesSlide11.xml" ContentType="application/vnd.openxmlformats-officedocument.presentationml.notesSlide+xml"/>
  <Override PartName="/ppt/slides/slide207.xml" ContentType="application/vnd.openxmlformats-officedocument.presentationml.slide+xml"/>
  <Override PartName="/ppt/notesSlides/notesSlide12.xml" ContentType="application/vnd.openxmlformats-officedocument.presentationml.notesSlide+xml"/>
  <Override PartName="/ppt/slides/slide208.xml" ContentType="application/vnd.openxmlformats-officedocument.presentationml.slide+xml"/>
  <Override PartName="/ppt/notesSlides/notesSlide13.xml" ContentType="application/vnd.openxmlformats-officedocument.presentationml.notesSlide+xml"/>
  <Override PartName="/ppt/slides/slide209.xml" ContentType="application/vnd.openxmlformats-officedocument.presentationml.slide+xml"/>
  <Override PartName="/ppt/notesSlides/notesSlide14.xml" ContentType="application/vnd.openxmlformats-officedocument.presentationml.notesSlide+xml"/>
  <Override PartName="/ppt/slides/slide210.xml" ContentType="application/vnd.openxmlformats-officedocument.presentationml.slide+xml"/>
  <Override PartName="/ppt/notesSlides/notesSlide15.xml" ContentType="application/vnd.openxmlformats-officedocument.presentationml.notesSlide+xml"/>
  <Override PartName="/ppt/slides/slide211.xml" ContentType="application/vnd.openxmlformats-officedocument.presentationml.slide+xml"/>
  <Override PartName="/ppt/notesSlides/notesSlide16.xml" ContentType="application/vnd.openxmlformats-officedocument.presentationml.notesSlide+xml"/>
  <Override PartName="/ppt/slides/slide212.xml" ContentType="application/vnd.openxmlformats-officedocument.presentationml.slide+xml"/>
  <Override PartName="/ppt/notesSlides/notesSlide17.xml" ContentType="application/vnd.openxmlformats-officedocument.presentationml.notesSlide+xml"/>
  <Override PartName="/ppt/slides/slide213.xml" ContentType="application/vnd.openxmlformats-officedocument.presentationml.slide+xml"/>
  <Override PartName="/ppt/notesSlides/notesSlide18.xml" ContentType="application/vnd.openxmlformats-officedocument.presentationml.notesSlide+xml"/>
  <Override PartName="/ppt/slides/slide214.xml" ContentType="application/vnd.openxmlformats-officedocument.presentationml.slide+xml"/>
  <Override PartName="/ppt/notesSlides/notesSlide19.xml" ContentType="application/vnd.openxmlformats-officedocument.presentationml.notesSlide+xml"/>
  <Override PartName="/ppt/slides/slide215.xml" ContentType="application/vnd.openxmlformats-officedocument.presentationml.slide+xml"/>
  <Override PartName="/ppt/notesSlides/notesSlide20.xml" ContentType="application/vnd.openxmlformats-officedocument.presentationml.notesSlide+xml"/>
  <Override PartName="/ppt/slides/slide216.xml" ContentType="application/vnd.openxmlformats-officedocument.presentationml.slide+xml"/>
  <Override PartName="/ppt/notesSlides/notesSlide21.xml" ContentType="application/vnd.openxmlformats-officedocument.presentationml.notesSlide+xml"/>
  <Override PartName="/ppt/slides/slide217.xml" ContentType="application/vnd.openxmlformats-officedocument.presentationml.slide+xml"/>
  <Override PartName="/ppt/notesSlides/notesSlide22.xml" ContentType="application/vnd.openxmlformats-officedocument.presentationml.notesSlide+xml"/>
  <Override PartName="/ppt/slides/slide218.xml" ContentType="application/vnd.openxmlformats-officedocument.presentationml.slide+xml"/>
  <Override PartName="/ppt/notesSlides/notesSlide23.xml" ContentType="application/vnd.openxmlformats-officedocument.presentationml.notesSlide+xml"/>
  <Override PartName="/ppt/slides/slide219.xml" ContentType="application/vnd.openxmlformats-officedocument.presentationml.slide+xml"/>
  <Override PartName="/ppt/notesSlides/notesSlide24.xml" ContentType="application/vnd.openxmlformats-officedocument.presentationml.notesSlide+xml"/>
  <Override PartName="/ppt/slides/slide220.xml" ContentType="application/vnd.openxmlformats-officedocument.presentationml.slide+xml"/>
  <Override PartName="/ppt/notesSlides/notesSlide25.xml" ContentType="application/vnd.openxmlformats-officedocument.presentationml.notesSlide+xml"/>
  <Override PartName="/ppt/slides/slide221.xml" ContentType="application/vnd.openxmlformats-officedocument.presentationml.slide+xml"/>
  <Override PartName="/ppt/notesSlides/notesSlide26.xml" ContentType="application/vnd.openxmlformats-officedocument.presentationml.notesSlide+xml"/>
  <Override PartName="/ppt/slides/slide222.xml" ContentType="application/vnd.openxmlformats-officedocument.presentationml.slide+xml"/>
  <Override PartName="/ppt/notesSlides/notesSlide27.xml" ContentType="application/vnd.openxmlformats-officedocument.presentationml.notesSlide+xml"/>
  <Override PartName="/ppt/slides/slide223.xml" ContentType="application/vnd.openxmlformats-officedocument.presentationml.slide+xml"/>
  <Override PartName="/ppt/notesSlides/notesSlide28.xml" ContentType="application/vnd.openxmlformats-officedocument.presentationml.notesSlide+xml"/>
  <Override PartName="/ppt/slides/slide224.xml" ContentType="application/vnd.openxmlformats-officedocument.presentationml.slide+xml"/>
  <Override PartName="/ppt/notesSlides/notesSlide29.xml" ContentType="application/vnd.openxmlformats-officedocument.presentationml.notesSlide+xml"/>
  <Override PartName="/ppt/slides/slide225.xml" ContentType="application/vnd.openxmlformats-officedocument.presentationml.slide+xml"/>
  <Override PartName="/ppt/notesSlides/notesSlide30.xml" ContentType="application/vnd.openxmlformats-officedocument.presentationml.notesSlide+xml"/>
  <Override PartName="/ppt/slides/slide226.xml" ContentType="application/vnd.openxmlformats-officedocument.presentationml.slide+xml"/>
  <Override PartName="/ppt/notesSlides/notesSlide31.xml" ContentType="application/vnd.openxmlformats-officedocument.presentationml.notesSlide+xml"/>
  <Override PartName="/ppt/slides/slide227.xml" ContentType="application/vnd.openxmlformats-officedocument.presentationml.slide+xml"/>
  <Override PartName="/ppt/notesSlides/notesSlide32.xml" ContentType="application/vnd.openxmlformats-officedocument.presentationml.notesSlide+xml"/>
  <Override PartName="/ppt/slides/slide228.xml" ContentType="application/vnd.openxmlformats-officedocument.presentationml.slide+xml"/>
  <Override PartName="/ppt/notesSlides/notesSlide33.xml" ContentType="application/vnd.openxmlformats-officedocument.presentationml.notesSlide+xml"/>
  <Override PartName="/ppt/slides/slide229.xml" ContentType="application/vnd.openxmlformats-officedocument.presentationml.slide+xml"/>
  <Override PartName="/ppt/notesSlides/notesSlide34.xml" ContentType="application/vnd.openxmlformats-officedocument.presentationml.notesSlide+xml"/>
  <Override PartName="/ppt/slides/slide230.xml" ContentType="application/vnd.openxmlformats-officedocument.presentationml.slide+xml"/>
  <Override PartName="/ppt/notesSlides/notesSlide35.xml" ContentType="application/vnd.openxmlformats-officedocument.presentationml.notes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slide" Target="slides/slide117.xml"/><Relationship Id="rId120" Type="http://schemas.openxmlformats.org/officeDocument/2006/relationships/slide" Target="slides/slide118.xml"/><Relationship Id="rId121" Type="http://schemas.openxmlformats.org/officeDocument/2006/relationships/slide" Target="slides/slide119.xml"/><Relationship Id="rId122" Type="http://schemas.openxmlformats.org/officeDocument/2006/relationships/slide" Target="slides/slide120.xml"/><Relationship Id="rId123" Type="http://schemas.openxmlformats.org/officeDocument/2006/relationships/slide" Target="slides/slide121.xml"/><Relationship Id="rId124" Type="http://schemas.openxmlformats.org/officeDocument/2006/relationships/slide" Target="slides/slide122.xml"/><Relationship Id="rId125" Type="http://schemas.openxmlformats.org/officeDocument/2006/relationships/slide" Target="slides/slide123.xml"/><Relationship Id="rId126" Type="http://schemas.openxmlformats.org/officeDocument/2006/relationships/slide" Target="slides/slide124.xml"/><Relationship Id="rId127" Type="http://schemas.openxmlformats.org/officeDocument/2006/relationships/slide" Target="slides/slide125.xml"/><Relationship Id="rId128" Type="http://schemas.openxmlformats.org/officeDocument/2006/relationships/slide" Target="slides/slide126.xml"/><Relationship Id="rId129" Type="http://schemas.openxmlformats.org/officeDocument/2006/relationships/slide" Target="slides/slide127.xml"/><Relationship Id="rId130" Type="http://schemas.openxmlformats.org/officeDocument/2006/relationships/slide" Target="slides/slide128.xml"/><Relationship Id="rId131" Type="http://schemas.openxmlformats.org/officeDocument/2006/relationships/slide" Target="slides/slide129.xml"/><Relationship Id="rId132" Type="http://schemas.openxmlformats.org/officeDocument/2006/relationships/slide" Target="slides/slide130.xml"/><Relationship Id="rId133" Type="http://schemas.openxmlformats.org/officeDocument/2006/relationships/slide" Target="slides/slide131.xml"/><Relationship Id="rId134" Type="http://schemas.openxmlformats.org/officeDocument/2006/relationships/slide" Target="slides/slide132.xml"/><Relationship Id="rId135" Type="http://schemas.openxmlformats.org/officeDocument/2006/relationships/slide" Target="slides/slide133.xml"/><Relationship Id="rId136" Type="http://schemas.openxmlformats.org/officeDocument/2006/relationships/slide" Target="slides/slide134.xml"/><Relationship Id="rId137" Type="http://schemas.openxmlformats.org/officeDocument/2006/relationships/slide" Target="slides/slide135.xml"/><Relationship Id="rId138" Type="http://schemas.openxmlformats.org/officeDocument/2006/relationships/slide" Target="slides/slide136.xml"/><Relationship Id="rId139" Type="http://schemas.openxmlformats.org/officeDocument/2006/relationships/slide" Target="slides/slide137.xml"/><Relationship Id="rId140" Type="http://schemas.openxmlformats.org/officeDocument/2006/relationships/slide" Target="slides/slide138.xml"/><Relationship Id="rId141" Type="http://schemas.openxmlformats.org/officeDocument/2006/relationships/slide" Target="slides/slide139.xml"/><Relationship Id="rId142" Type="http://schemas.openxmlformats.org/officeDocument/2006/relationships/slide" Target="slides/slide140.xml"/><Relationship Id="rId143" Type="http://schemas.openxmlformats.org/officeDocument/2006/relationships/slide" Target="slides/slide141.xml"/><Relationship Id="rId144" Type="http://schemas.openxmlformats.org/officeDocument/2006/relationships/slide" Target="slides/slide142.xml"/><Relationship Id="rId145" Type="http://schemas.openxmlformats.org/officeDocument/2006/relationships/slide" Target="slides/slide143.xml"/><Relationship Id="rId146" Type="http://schemas.openxmlformats.org/officeDocument/2006/relationships/slide" Target="slides/slide144.xml"/><Relationship Id="rId147" Type="http://schemas.openxmlformats.org/officeDocument/2006/relationships/slide" Target="slides/slide145.xml"/><Relationship Id="rId148" Type="http://schemas.openxmlformats.org/officeDocument/2006/relationships/slide" Target="slides/slide146.xml"/><Relationship Id="rId149" Type="http://schemas.openxmlformats.org/officeDocument/2006/relationships/slide" Target="slides/slide147.xml"/><Relationship Id="rId150" Type="http://schemas.openxmlformats.org/officeDocument/2006/relationships/slide" Target="slides/slide148.xml"/><Relationship Id="rId151" Type="http://schemas.openxmlformats.org/officeDocument/2006/relationships/slide" Target="slides/slide149.xml"/><Relationship Id="rId152" Type="http://schemas.openxmlformats.org/officeDocument/2006/relationships/slide" Target="slides/slide150.xml"/><Relationship Id="rId153" Type="http://schemas.openxmlformats.org/officeDocument/2006/relationships/slide" Target="slides/slide151.xml"/><Relationship Id="rId154" Type="http://schemas.openxmlformats.org/officeDocument/2006/relationships/slide" Target="slides/slide152.xml"/><Relationship Id="rId155" Type="http://schemas.openxmlformats.org/officeDocument/2006/relationships/slide" Target="slides/slide153.xml"/><Relationship Id="rId156" Type="http://schemas.openxmlformats.org/officeDocument/2006/relationships/slide" Target="slides/slide154.xml"/><Relationship Id="rId157" Type="http://schemas.openxmlformats.org/officeDocument/2006/relationships/slide" Target="slides/slide155.xml"/><Relationship Id="rId158" Type="http://schemas.openxmlformats.org/officeDocument/2006/relationships/slide" Target="slides/slide156.xml"/><Relationship Id="rId159" Type="http://schemas.openxmlformats.org/officeDocument/2006/relationships/slide" Target="slides/slide157.xml"/><Relationship Id="rId160" Type="http://schemas.openxmlformats.org/officeDocument/2006/relationships/slide" Target="slides/slide158.xml"/><Relationship Id="rId161" Type="http://schemas.openxmlformats.org/officeDocument/2006/relationships/slide" Target="slides/slide159.xml"/><Relationship Id="rId162" Type="http://schemas.openxmlformats.org/officeDocument/2006/relationships/slide" Target="slides/slide160.xml"/><Relationship Id="rId163" Type="http://schemas.openxmlformats.org/officeDocument/2006/relationships/slide" Target="slides/slide161.xml"/><Relationship Id="rId164" Type="http://schemas.openxmlformats.org/officeDocument/2006/relationships/slide" Target="slides/slide162.xml"/><Relationship Id="rId165" Type="http://schemas.openxmlformats.org/officeDocument/2006/relationships/slide" Target="slides/slide163.xml"/><Relationship Id="rId166" Type="http://schemas.openxmlformats.org/officeDocument/2006/relationships/slide" Target="slides/slide164.xml"/><Relationship Id="rId167" Type="http://schemas.openxmlformats.org/officeDocument/2006/relationships/slide" Target="slides/slide165.xml"/><Relationship Id="rId168" Type="http://schemas.openxmlformats.org/officeDocument/2006/relationships/slide" Target="slides/slide166.xml"/><Relationship Id="rId169" Type="http://schemas.openxmlformats.org/officeDocument/2006/relationships/slide" Target="slides/slide167.xml"/><Relationship Id="rId170" Type="http://schemas.openxmlformats.org/officeDocument/2006/relationships/slide" Target="slides/slide168.xml"/><Relationship Id="rId171" Type="http://schemas.openxmlformats.org/officeDocument/2006/relationships/slide" Target="slides/slide169.xml"/><Relationship Id="rId172" Type="http://schemas.openxmlformats.org/officeDocument/2006/relationships/slide" Target="slides/slide170.xml"/><Relationship Id="rId173" Type="http://schemas.openxmlformats.org/officeDocument/2006/relationships/slide" Target="slides/slide171.xml"/><Relationship Id="rId174" Type="http://schemas.openxmlformats.org/officeDocument/2006/relationships/slide" Target="slides/slide172.xml"/><Relationship Id="rId175" Type="http://schemas.openxmlformats.org/officeDocument/2006/relationships/slide" Target="slides/slide173.xml"/><Relationship Id="rId176" Type="http://schemas.openxmlformats.org/officeDocument/2006/relationships/slide" Target="slides/slide174.xml"/><Relationship Id="rId177" Type="http://schemas.openxmlformats.org/officeDocument/2006/relationships/slide" Target="slides/slide175.xml"/><Relationship Id="rId178" Type="http://schemas.openxmlformats.org/officeDocument/2006/relationships/slide" Target="slides/slide176.xml"/><Relationship Id="rId179" Type="http://schemas.openxmlformats.org/officeDocument/2006/relationships/slide" Target="slides/slide177.xml"/><Relationship Id="rId180" Type="http://schemas.openxmlformats.org/officeDocument/2006/relationships/slide" Target="slides/slide178.xml"/><Relationship Id="rId181" Type="http://schemas.openxmlformats.org/officeDocument/2006/relationships/slide" Target="slides/slide179.xml"/><Relationship Id="rId182" Type="http://schemas.openxmlformats.org/officeDocument/2006/relationships/slide" Target="slides/slide180.xml"/><Relationship Id="rId183" Type="http://schemas.openxmlformats.org/officeDocument/2006/relationships/slide" Target="slides/slide181.xml"/><Relationship Id="rId184" Type="http://schemas.openxmlformats.org/officeDocument/2006/relationships/slide" Target="slides/slide182.xml"/><Relationship Id="rId185" Type="http://schemas.openxmlformats.org/officeDocument/2006/relationships/slide" Target="slides/slide183.xml"/><Relationship Id="rId186" Type="http://schemas.openxmlformats.org/officeDocument/2006/relationships/slide" Target="slides/slide184.xml"/><Relationship Id="rId187" Type="http://schemas.openxmlformats.org/officeDocument/2006/relationships/slide" Target="slides/slide185.xml"/><Relationship Id="rId188" Type="http://schemas.openxmlformats.org/officeDocument/2006/relationships/slide" Target="slides/slide186.xml"/><Relationship Id="rId189" Type="http://schemas.openxmlformats.org/officeDocument/2006/relationships/slide" Target="slides/slide187.xml"/><Relationship Id="rId190" Type="http://schemas.openxmlformats.org/officeDocument/2006/relationships/slide" Target="slides/slide188.xml"/><Relationship Id="rId191" Type="http://schemas.openxmlformats.org/officeDocument/2006/relationships/slide" Target="slides/slide189.xml"/><Relationship Id="rId192" Type="http://schemas.openxmlformats.org/officeDocument/2006/relationships/slide" Target="slides/slide190.xml"/><Relationship Id="rId193" Type="http://schemas.openxmlformats.org/officeDocument/2006/relationships/slide" Target="slides/slide191.xml"/><Relationship Id="rId194" Type="http://schemas.openxmlformats.org/officeDocument/2006/relationships/slide" Target="slides/slide192.xml"/><Relationship Id="rId195" Type="http://schemas.openxmlformats.org/officeDocument/2006/relationships/slide" Target="slides/slide193.xml"/><Relationship Id="rId196" Type="http://schemas.openxmlformats.org/officeDocument/2006/relationships/slide" Target="slides/slide194.xml"/><Relationship Id="rId197" Type="http://schemas.openxmlformats.org/officeDocument/2006/relationships/slide" Target="slides/slide195.xml"/><Relationship Id="rId198" Type="http://schemas.openxmlformats.org/officeDocument/2006/relationships/slide" Target="slides/slide196.xml"/><Relationship Id="rId199" Type="http://schemas.openxmlformats.org/officeDocument/2006/relationships/slide" Target="slides/slide197.xml"/><Relationship Id="rId200" Type="http://schemas.openxmlformats.org/officeDocument/2006/relationships/slide" Target="slides/slide198.xml"/><Relationship Id="rId201" Type="http://schemas.openxmlformats.org/officeDocument/2006/relationships/slide" Target="slides/slide199.xml"/><Relationship Id="rId202" Type="http://schemas.openxmlformats.org/officeDocument/2006/relationships/slide" Target="slides/slide200.xml"/><Relationship Id="rId203" Type="http://schemas.openxmlformats.org/officeDocument/2006/relationships/slide" Target="slides/slide201.xml"/><Relationship Id="rId204" Type="http://schemas.openxmlformats.org/officeDocument/2006/relationships/slide" Target="slides/slide202.xml"/><Relationship Id="rId205" Type="http://schemas.openxmlformats.org/officeDocument/2006/relationships/slide" Target="slides/slide203.xml"/><Relationship Id="rId206" Type="http://schemas.openxmlformats.org/officeDocument/2006/relationships/slide" Target="slides/slide204.xml"/><Relationship Id="rId207" Type="http://schemas.openxmlformats.org/officeDocument/2006/relationships/slide" Target="slides/slide205.xml"/><Relationship Id="rId208" Type="http://schemas.openxmlformats.org/officeDocument/2006/relationships/slide" Target="slides/slide206.xml"/><Relationship Id="rId209" Type="http://schemas.openxmlformats.org/officeDocument/2006/relationships/slide" Target="slides/slide207.xml"/><Relationship Id="rId210" Type="http://schemas.openxmlformats.org/officeDocument/2006/relationships/slide" Target="slides/slide208.xml"/><Relationship Id="rId211" Type="http://schemas.openxmlformats.org/officeDocument/2006/relationships/slide" Target="slides/slide209.xml"/><Relationship Id="rId212" Type="http://schemas.openxmlformats.org/officeDocument/2006/relationships/slide" Target="slides/slide210.xml"/><Relationship Id="rId213" Type="http://schemas.openxmlformats.org/officeDocument/2006/relationships/slide" Target="slides/slide211.xml"/><Relationship Id="rId214" Type="http://schemas.openxmlformats.org/officeDocument/2006/relationships/slide" Target="slides/slide212.xml"/><Relationship Id="rId215" Type="http://schemas.openxmlformats.org/officeDocument/2006/relationships/slide" Target="slides/slide213.xml"/><Relationship Id="rId216" Type="http://schemas.openxmlformats.org/officeDocument/2006/relationships/slide" Target="slides/slide214.xml"/><Relationship Id="rId217" Type="http://schemas.openxmlformats.org/officeDocument/2006/relationships/slide" Target="slides/slide215.xml"/><Relationship Id="rId218" Type="http://schemas.openxmlformats.org/officeDocument/2006/relationships/slide" Target="slides/slide216.xml"/><Relationship Id="rId219" Type="http://schemas.openxmlformats.org/officeDocument/2006/relationships/slide" Target="slides/slide217.xml"/><Relationship Id="rId220" Type="http://schemas.openxmlformats.org/officeDocument/2006/relationships/slide" Target="slides/slide218.xml"/><Relationship Id="rId221" Type="http://schemas.openxmlformats.org/officeDocument/2006/relationships/slide" Target="slides/slide219.xml"/><Relationship Id="rId222" Type="http://schemas.openxmlformats.org/officeDocument/2006/relationships/slide" Target="slides/slide220.xml"/><Relationship Id="rId223" Type="http://schemas.openxmlformats.org/officeDocument/2006/relationships/slide" Target="slides/slide221.xml"/><Relationship Id="rId224" Type="http://schemas.openxmlformats.org/officeDocument/2006/relationships/slide" Target="slides/slide222.xml"/><Relationship Id="rId225" Type="http://schemas.openxmlformats.org/officeDocument/2006/relationships/slide" Target="slides/slide223.xml"/><Relationship Id="rId226" Type="http://schemas.openxmlformats.org/officeDocument/2006/relationships/slide" Target="slides/slide224.xml"/><Relationship Id="rId227" Type="http://schemas.openxmlformats.org/officeDocument/2006/relationships/slide" Target="slides/slide225.xml"/><Relationship Id="rId228" Type="http://schemas.openxmlformats.org/officeDocument/2006/relationships/slide" Target="slides/slide226.xml"/><Relationship Id="rId229" Type="http://schemas.openxmlformats.org/officeDocument/2006/relationships/slide" Target="slides/slide227.xml"/><Relationship Id="rId230" Type="http://schemas.openxmlformats.org/officeDocument/2006/relationships/slide" Target="slides/slide228.xml"/><Relationship Id="rId231" Type="http://schemas.openxmlformats.org/officeDocument/2006/relationships/slide" Target="slides/slide229.xml"/><Relationship Id="rId232" Type="http://schemas.openxmlformats.org/officeDocument/2006/relationships/slide" Target="slides/slide230.xml"/><Relationship Id="rId233" Type="http://schemas.openxmlformats.org/officeDocument/2006/relationships/slide" Target="slides/slide231.xml"/><Relationship Id="rId234" Type="http://schemas.openxmlformats.org/officeDocument/2006/relationships/slide" Target="slides/slide232.xml"/><Relationship Id="rId235" Type="http://schemas.openxmlformats.org/officeDocument/2006/relationships/slide" Target="slides/slide233.xml"/><Relationship Id="rId236" Type="http://schemas.openxmlformats.org/officeDocument/2006/relationships/slide" Target="slides/slide234.xml"/><Relationship Id="rId237" Type="http://schemas.openxmlformats.org/officeDocument/2006/relationships/slide" Target="slides/slide235.xml"/><Relationship Id="rId238" Type="http://schemas.openxmlformats.org/officeDocument/2006/relationships/slide" Target="slides/slide236.xml"/><Relationship Id="rId239" Type="http://schemas.openxmlformats.org/officeDocument/2006/relationships/slide" Target="slides/slide237.xml"/><Relationship Id="rId240" Type="http://schemas.openxmlformats.org/officeDocument/2006/relationships/slide" Target="slides/slide238.xml"/><Relationship Id="rId241" Type="http://schemas.openxmlformats.org/officeDocument/2006/relationships/slide" Target="slides/slide239.xml"/><Relationship Id="rId242" Type="http://schemas.openxmlformats.org/officeDocument/2006/relationships/slide" Target="slides/slide240.xml"/><Relationship Id="rId243" Type="http://schemas.openxmlformats.org/officeDocument/2006/relationships/slide" Target="slides/slide241.xml"/><Relationship Id="rId244" Type="http://schemas.openxmlformats.org/officeDocument/2006/relationships/slide" Target="slides/slide242.xml"/><Relationship Id="rId245" Type="http://schemas.openxmlformats.org/officeDocument/2006/relationships/slide" Target="slides/slide243.xml"/><Relationship Id="rId246" Type="http://schemas.openxmlformats.org/officeDocument/2006/relationships/slide" Target="slides/slide244.xml"/><Relationship Id="rId247" Type="http://schemas.openxmlformats.org/officeDocument/2006/relationships/slide" Target="slides/slide245.xml"/><Relationship Id="rId248" Type="http://schemas.openxmlformats.org/officeDocument/2006/relationships/slide" Target="slides/slide246.xml"/><Relationship Id="rId249" Type="http://schemas.openxmlformats.org/officeDocument/2006/relationships/slide" Target="slides/slide247.xml"/><Relationship Id="rId250" Type="http://schemas.openxmlformats.org/officeDocument/2006/relationships/slide" Target="slides/slide248.xml"/><Relationship Id="rId251" Type="http://schemas.openxmlformats.org/officeDocument/2006/relationships/slide" Target="slides/slide249.xml"/><Relationship Id="rId252" Type="http://schemas.openxmlformats.org/officeDocument/2006/relationships/slide" Target="slides/slide250.xml"/><Relationship Id="rId253" Type="http://schemas.openxmlformats.org/officeDocument/2006/relationships/slide" Target="slides/slide251.xml"/><Relationship Id="rId254" Type="http://schemas.openxmlformats.org/officeDocument/2006/relationships/slide" Target="slides/slide252.xml"/><Relationship Id="rId255" Type="http://schemas.openxmlformats.org/officeDocument/2006/relationships/slide" Target="slides/slide253.xml"/><Relationship Id="rId256" Type="http://schemas.openxmlformats.org/officeDocument/2006/relationships/slide" Target="slides/slide254.xml"/><Relationship Id="rId257" Type="http://schemas.openxmlformats.org/officeDocument/2006/relationships/slide" Target="slides/slide255.xml"/><Relationship Id="rId258" Type="http://schemas.openxmlformats.org/officeDocument/2006/relationships/slide" Target="slides/slide256.xml"/><Relationship Id="rId259" Type="http://schemas.openxmlformats.org/officeDocument/2006/relationships/slide" Target="slides/slide257.xml"/><Relationship Id="rId260" Type="http://schemas.openxmlformats.org/officeDocument/2006/relationships/slide" Target="slides/slide258.xml"/><Relationship Id="rId261" Type="http://schemas.openxmlformats.org/officeDocument/2006/relationships/slide" Target="slides/slide259.xml"/><Relationship Id="rId262" Type="http://schemas.openxmlformats.org/officeDocument/2006/relationships/slide" Target="slides/slide260.xml"/><Relationship Id="rId263" Type="http://schemas.openxmlformats.org/officeDocument/2006/relationships/tableStyles" Target="tableStyles.xml"/><Relationship Id="rId264" Type="http://schemas.openxmlformats.org/officeDocument/2006/relationships/presProps" Target="presProps.xml"/><Relationship Id="rId265" Type="http://schemas.openxmlformats.org/officeDocument/2006/relationships/viewProps" Target="viewProps.xml"/><Relationship Id="rId26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16" name=""/>
        <p:cNvGrpSpPr/>
        <p:nvPr/>
      </p:nvGrpSpPr>
      <p:grpSpPr>
        <a:xfrm>
          <a:off x="0" y="0"/>
          <a:ext cx="0" cy="0"/>
          <a:chOff x="0" y="0"/>
          <a:chExt cx="0" cy="0"/>
        </a:xfrm>
      </p:grpSpPr>
      <p:sp>
        <p:nvSpPr>
          <p:cNvPr id="1049578"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9579"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2B8DF352-CBAC-4C69-931E-21D6627AB47C}" type="datetimeFigureOut">
              <a:rPr lang="en-US" smtClean="0"/>
              <a:t>11/9/2016</a:t>
            </a:fld>
            <a:endParaRPr lang="en-US"/>
          </a:p>
        </p:txBody>
      </p:sp>
      <p:sp>
        <p:nvSpPr>
          <p:cNvPr id="1049580"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US"/>
          </a:p>
        </p:txBody>
      </p:sp>
      <p:sp>
        <p:nvSpPr>
          <p:cNvPr id="1049581"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582"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9583"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986A05EA-D7A3-49D6-9E17-C6451E290627}"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205.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206.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207.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208.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209.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210.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211.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212.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213.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21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15.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6.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17.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18.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19.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20.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21.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22.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23.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2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225.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226.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227.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228.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229.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230.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9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200.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201.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202.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203.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20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6" name=""/>
        <p:cNvGrpSpPr/>
        <p:nvPr/>
      </p:nvGrpSpPr>
      <p:grpSpPr>
        <a:xfrm>
          <a:off x="0" y="0"/>
          <a:ext cx="0" cy="0"/>
          <a:chOff x="0" y="0"/>
          <a:chExt cx="0" cy="0"/>
        </a:xfrm>
      </p:grpSpPr>
      <p:sp>
        <p:nvSpPr>
          <p:cNvPr id="1048624" name="Slide Image Placeholder 1"/>
          <p:cNvSpPr>
            <a:spLocks noChangeAspect="1" noRot="1" noGrp="1"/>
          </p:cNvSpPr>
          <p:nvPr>
            <p:ph type="sldImg"/>
          </p:nvPr>
        </p:nvSpPr>
        <p:spPr/>
      </p:sp>
      <p:sp>
        <p:nvSpPr>
          <p:cNvPr id="1048625" name="Notes Placeholder 2"/>
          <p:cNvSpPr>
            <a:spLocks noGrp="1"/>
          </p:cNvSpPr>
          <p:nvPr>
            <p:ph type="body" idx="1"/>
          </p:nvPr>
        </p:nvSpPr>
        <p:spPr/>
        <p:txBody>
          <a:bodyPr>
            <a:normAutofit/>
          </a:bodyPr>
          <a:p>
            <a:endParaRPr dirty="0" lang="en-US"/>
          </a:p>
        </p:txBody>
      </p:sp>
      <p:sp>
        <p:nvSpPr>
          <p:cNvPr id="1048626" name="Slide Number Placeholder 3"/>
          <p:cNvSpPr>
            <a:spLocks noGrp="1"/>
          </p:cNvSpPr>
          <p:nvPr>
            <p:ph type="sldNum" sz="quarter" idx="10"/>
          </p:nvPr>
        </p:nvSpPr>
        <p:spPr/>
        <p:txBody>
          <a:bodyPr/>
          <a:p>
            <a:fld id="{986A05EA-D7A3-49D6-9E17-C6451E290627}"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502" name=""/>
        <p:cNvGrpSpPr/>
        <p:nvPr/>
      </p:nvGrpSpPr>
      <p:grpSpPr>
        <a:xfrm>
          <a:off x="0" y="0"/>
          <a:ext cx="0" cy="0"/>
          <a:chOff x="0" y="0"/>
          <a:chExt cx="0" cy="0"/>
        </a:xfrm>
      </p:grpSpPr>
      <p:sp>
        <p:nvSpPr>
          <p:cNvPr id="1049343" name="Slide Image Placeholder 1"/>
          <p:cNvSpPr>
            <a:spLocks noChangeAspect="1" noRot="1" noGrp="1" noTextEdit="1"/>
          </p:cNvSpPr>
          <p:nvPr>
            <p:ph type="sldImg"/>
          </p:nvPr>
        </p:nvSpPr>
        <p:spPr/>
      </p:sp>
      <p:sp>
        <p:nvSpPr>
          <p:cNvPr id="1049344" name="Notes Placeholder 2"/>
          <p:cNvSpPr>
            <a:spLocks noGrp="1"/>
          </p:cNvSpPr>
          <p:nvPr>
            <p:ph type="body" idx="1"/>
          </p:nvPr>
        </p:nvSpPr>
        <p:spPr>
          <a:noFill/>
        </p:spPr>
        <p:txBody>
          <a:bodyPr/>
          <a:p>
            <a:pPr eaLnBrk="1" hangingPunct="1">
              <a:spcBef>
                <a:spcPct val="0"/>
              </a:spcBef>
            </a:pPr>
            <a:endParaRPr lang="en-CA" smtClean="0"/>
          </a:p>
        </p:txBody>
      </p:sp>
      <p:sp>
        <p:nvSpPr>
          <p:cNvPr id="1049345" name="Slide Number Placeholder 3"/>
          <p:cNvSpPr>
            <a:spLocks noGrp="1"/>
          </p:cNvSpPr>
          <p:nvPr>
            <p:ph type="sldNum" sz="quarter" idx="5"/>
          </p:nvPr>
        </p:nvSpPr>
        <p:spPr>
          <a:noFill/>
        </p:spPr>
        <p:txBody>
          <a:bodyPr/>
          <a:p>
            <a:fld id="{5988D79A-0990-44A2-9F72-809BD4243AD2}" type="slidenum">
              <a:rPr lang="en-CA" smtClean="0"/>
              <a:t>205</a:t>
            </a:fld>
            <a:endParaRPr lang="en-CA"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505" name=""/>
        <p:cNvGrpSpPr/>
        <p:nvPr/>
      </p:nvGrpSpPr>
      <p:grpSpPr>
        <a:xfrm>
          <a:off x="0" y="0"/>
          <a:ext cx="0" cy="0"/>
          <a:chOff x="0" y="0"/>
          <a:chExt cx="0" cy="0"/>
        </a:xfrm>
      </p:grpSpPr>
      <p:sp>
        <p:nvSpPr>
          <p:cNvPr id="1049348" name="Slide Image Placeholder 1"/>
          <p:cNvSpPr>
            <a:spLocks noChangeAspect="1" noRot="1" noGrp="1" noTextEdit="1"/>
          </p:cNvSpPr>
          <p:nvPr>
            <p:ph type="sldImg"/>
          </p:nvPr>
        </p:nvSpPr>
        <p:spPr/>
      </p:sp>
      <p:sp>
        <p:nvSpPr>
          <p:cNvPr id="1049349" name="Notes Placeholder 2"/>
          <p:cNvSpPr>
            <a:spLocks noGrp="1"/>
          </p:cNvSpPr>
          <p:nvPr>
            <p:ph type="body" idx="1"/>
          </p:nvPr>
        </p:nvSpPr>
        <p:spPr>
          <a:noFill/>
        </p:spPr>
        <p:txBody>
          <a:bodyPr/>
          <a:p>
            <a:pPr eaLnBrk="1" hangingPunct="1">
              <a:spcBef>
                <a:spcPct val="0"/>
              </a:spcBef>
            </a:pPr>
            <a:endParaRPr lang="en-CA" smtClean="0"/>
          </a:p>
        </p:txBody>
      </p:sp>
      <p:sp>
        <p:nvSpPr>
          <p:cNvPr id="1049350" name="Slide Number Placeholder 3"/>
          <p:cNvSpPr>
            <a:spLocks noGrp="1"/>
          </p:cNvSpPr>
          <p:nvPr>
            <p:ph type="sldNum" sz="quarter" idx="5"/>
          </p:nvPr>
        </p:nvSpPr>
        <p:spPr>
          <a:noFill/>
        </p:spPr>
        <p:txBody>
          <a:bodyPr/>
          <a:p>
            <a:fld id="{FF68CC92-837A-42DD-959D-BA8D110664DE}" type="slidenum">
              <a:rPr lang="en-CA" smtClean="0"/>
              <a:t>206</a:t>
            </a:fld>
            <a:endParaRPr lang="en-CA"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508" name=""/>
        <p:cNvGrpSpPr/>
        <p:nvPr/>
      </p:nvGrpSpPr>
      <p:grpSpPr>
        <a:xfrm>
          <a:off x="0" y="0"/>
          <a:ext cx="0" cy="0"/>
          <a:chOff x="0" y="0"/>
          <a:chExt cx="0" cy="0"/>
        </a:xfrm>
      </p:grpSpPr>
      <p:sp>
        <p:nvSpPr>
          <p:cNvPr id="1049353" name="Slide Image Placeholder 1"/>
          <p:cNvSpPr>
            <a:spLocks noChangeAspect="1" noRot="1" noGrp="1" noTextEdit="1"/>
          </p:cNvSpPr>
          <p:nvPr>
            <p:ph type="sldImg"/>
          </p:nvPr>
        </p:nvSpPr>
        <p:spPr/>
      </p:sp>
      <p:sp>
        <p:nvSpPr>
          <p:cNvPr id="1049354" name="Notes Placeholder 2"/>
          <p:cNvSpPr>
            <a:spLocks noGrp="1"/>
          </p:cNvSpPr>
          <p:nvPr>
            <p:ph type="body" idx="1"/>
          </p:nvPr>
        </p:nvSpPr>
        <p:spPr>
          <a:noFill/>
        </p:spPr>
        <p:txBody>
          <a:bodyPr/>
          <a:p>
            <a:pPr eaLnBrk="1" hangingPunct="1">
              <a:spcBef>
                <a:spcPct val="0"/>
              </a:spcBef>
            </a:pPr>
            <a:endParaRPr lang="en-CA" smtClean="0"/>
          </a:p>
        </p:txBody>
      </p:sp>
      <p:sp>
        <p:nvSpPr>
          <p:cNvPr id="1049355" name="Slide Number Placeholder 3"/>
          <p:cNvSpPr>
            <a:spLocks noGrp="1"/>
          </p:cNvSpPr>
          <p:nvPr>
            <p:ph type="sldNum" sz="quarter" idx="5"/>
          </p:nvPr>
        </p:nvSpPr>
        <p:spPr>
          <a:noFill/>
        </p:spPr>
        <p:txBody>
          <a:bodyPr/>
          <a:p>
            <a:fld id="{30C03179-5440-46D8-BC8B-A4F5422FCF69}" type="slidenum">
              <a:rPr lang="en-CA" smtClean="0"/>
              <a:t>207</a:t>
            </a:fld>
            <a:endParaRPr lang="en-CA"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511" name=""/>
        <p:cNvGrpSpPr/>
        <p:nvPr/>
      </p:nvGrpSpPr>
      <p:grpSpPr>
        <a:xfrm>
          <a:off x="0" y="0"/>
          <a:ext cx="0" cy="0"/>
          <a:chOff x="0" y="0"/>
          <a:chExt cx="0" cy="0"/>
        </a:xfrm>
      </p:grpSpPr>
      <p:sp>
        <p:nvSpPr>
          <p:cNvPr id="1049358" name="Slide Image Placeholder 1"/>
          <p:cNvSpPr>
            <a:spLocks noChangeAspect="1" noRot="1" noGrp="1" noTextEdit="1"/>
          </p:cNvSpPr>
          <p:nvPr>
            <p:ph type="sldImg"/>
          </p:nvPr>
        </p:nvSpPr>
        <p:spPr/>
      </p:sp>
      <p:sp>
        <p:nvSpPr>
          <p:cNvPr id="1049359" name="Notes Placeholder 2"/>
          <p:cNvSpPr>
            <a:spLocks noGrp="1"/>
          </p:cNvSpPr>
          <p:nvPr>
            <p:ph type="body" idx="1"/>
          </p:nvPr>
        </p:nvSpPr>
        <p:spPr>
          <a:noFill/>
        </p:spPr>
        <p:txBody>
          <a:bodyPr/>
          <a:p>
            <a:pPr eaLnBrk="1" hangingPunct="1">
              <a:spcBef>
                <a:spcPct val="0"/>
              </a:spcBef>
            </a:pPr>
            <a:endParaRPr lang="en-CA" smtClean="0"/>
          </a:p>
        </p:txBody>
      </p:sp>
      <p:sp>
        <p:nvSpPr>
          <p:cNvPr id="1049360" name="Slide Number Placeholder 3"/>
          <p:cNvSpPr>
            <a:spLocks noGrp="1"/>
          </p:cNvSpPr>
          <p:nvPr>
            <p:ph type="sldNum" sz="quarter" idx="5"/>
          </p:nvPr>
        </p:nvSpPr>
        <p:spPr>
          <a:noFill/>
        </p:spPr>
        <p:txBody>
          <a:bodyPr/>
          <a:p>
            <a:fld id="{9340D04A-3E40-49D9-92CF-FB4376934B0E}" type="slidenum">
              <a:rPr lang="en-CA" smtClean="0"/>
              <a:t>208</a:t>
            </a:fld>
            <a:endParaRPr lang="en-CA"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514" name=""/>
        <p:cNvGrpSpPr/>
        <p:nvPr/>
      </p:nvGrpSpPr>
      <p:grpSpPr>
        <a:xfrm>
          <a:off x="0" y="0"/>
          <a:ext cx="0" cy="0"/>
          <a:chOff x="0" y="0"/>
          <a:chExt cx="0" cy="0"/>
        </a:xfrm>
      </p:grpSpPr>
      <p:sp>
        <p:nvSpPr>
          <p:cNvPr id="1049363" name="Slide Image Placeholder 1"/>
          <p:cNvSpPr>
            <a:spLocks noChangeAspect="1" noRot="1" noGrp="1" noTextEdit="1"/>
          </p:cNvSpPr>
          <p:nvPr>
            <p:ph type="sldImg"/>
          </p:nvPr>
        </p:nvSpPr>
        <p:spPr/>
      </p:sp>
      <p:sp>
        <p:nvSpPr>
          <p:cNvPr id="1049364" name="Notes Placeholder 2"/>
          <p:cNvSpPr>
            <a:spLocks noGrp="1"/>
          </p:cNvSpPr>
          <p:nvPr>
            <p:ph type="body" idx="1"/>
          </p:nvPr>
        </p:nvSpPr>
        <p:spPr>
          <a:noFill/>
        </p:spPr>
        <p:txBody>
          <a:bodyPr/>
          <a:p>
            <a:pPr eaLnBrk="1" hangingPunct="1">
              <a:spcBef>
                <a:spcPct val="0"/>
              </a:spcBef>
            </a:pPr>
            <a:endParaRPr lang="en-CA" smtClean="0"/>
          </a:p>
        </p:txBody>
      </p:sp>
      <p:sp>
        <p:nvSpPr>
          <p:cNvPr id="1049365" name="Slide Number Placeholder 3"/>
          <p:cNvSpPr>
            <a:spLocks noGrp="1"/>
          </p:cNvSpPr>
          <p:nvPr>
            <p:ph type="sldNum" sz="quarter" idx="5"/>
          </p:nvPr>
        </p:nvSpPr>
        <p:spPr>
          <a:noFill/>
        </p:spPr>
        <p:txBody>
          <a:bodyPr/>
          <a:p>
            <a:fld id="{A54E9CEC-0E44-49F6-8735-12F351C9B663}" type="slidenum">
              <a:rPr lang="en-CA" smtClean="0"/>
              <a:t>209</a:t>
            </a:fld>
            <a:endParaRPr lang="en-CA"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517" name=""/>
        <p:cNvGrpSpPr/>
        <p:nvPr/>
      </p:nvGrpSpPr>
      <p:grpSpPr>
        <a:xfrm>
          <a:off x="0" y="0"/>
          <a:ext cx="0" cy="0"/>
          <a:chOff x="0" y="0"/>
          <a:chExt cx="0" cy="0"/>
        </a:xfrm>
      </p:grpSpPr>
      <p:sp>
        <p:nvSpPr>
          <p:cNvPr id="1049368" name="Slide Image Placeholder 1"/>
          <p:cNvSpPr>
            <a:spLocks noChangeAspect="1" noRot="1" noGrp="1" noTextEdit="1"/>
          </p:cNvSpPr>
          <p:nvPr>
            <p:ph type="sldImg"/>
          </p:nvPr>
        </p:nvSpPr>
        <p:spPr/>
      </p:sp>
      <p:sp>
        <p:nvSpPr>
          <p:cNvPr id="1049369" name="Notes Placeholder 2"/>
          <p:cNvSpPr>
            <a:spLocks noGrp="1"/>
          </p:cNvSpPr>
          <p:nvPr>
            <p:ph type="body" idx="1"/>
          </p:nvPr>
        </p:nvSpPr>
        <p:spPr>
          <a:noFill/>
        </p:spPr>
        <p:txBody>
          <a:bodyPr/>
          <a:p>
            <a:pPr eaLnBrk="1" hangingPunct="1"/>
            <a:endParaRPr lang="en-CA" smtClean="0"/>
          </a:p>
        </p:txBody>
      </p:sp>
      <p:sp>
        <p:nvSpPr>
          <p:cNvPr id="1049370" name="Slide Number Placeholder 3"/>
          <p:cNvSpPr>
            <a:spLocks noGrp="1"/>
          </p:cNvSpPr>
          <p:nvPr>
            <p:ph type="sldNum" sz="quarter" idx="5"/>
          </p:nvPr>
        </p:nvSpPr>
        <p:spPr>
          <a:noFill/>
        </p:spPr>
        <p:txBody>
          <a:bodyPr/>
          <a:p>
            <a:fld id="{AE8B8073-A35B-499E-BCEA-F6071896F77A}" type="slidenum">
              <a:rPr lang="en-CA" smtClean="0"/>
              <a:t>210</a:t>
            </a:fld>
            <a:endParaRPr lang="en-CA"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520" name=""/>
        <p:cNvGrpSpPr/>
        <p:nvPr/>
      </p:nvGrpSpPr>
      <p:grpSpPr>
        <a:xfrm>
          <a:off x="0" y="0"/>
          <a:ext cx="0" cy="0"/>
          <a:chOff x="0" y="0"/>
          <a:chExt cx="0" cy="0"/>
        </a:xfrm>
      </p:grpSpPr>
      <p:sp>
        <p:nvSpPr>
          <p:cNvPr id="1049373" name="Slide Image Placeholder 1"/>
          <p:cNvSpPr>
            <a:spLocks noChangeAspect="1" noRot="1" noGrp="1" noTextEdit="1"/>
          </p:cNvSpPr>
          <p:nvPr>
            <p:ph type="sldImg"/>
          </p:nvPr>
        </p:nvSpPr>
        <p:spPr/>
      </p:sp>
      <p:sp>
        <p:nvSpPr>
          <p:cNvPr id="1049374" name="Notes Placeholder 2"/>
          <p:cNvSpPr>
            <a:spLocks noGrp="1"/>
          </p:cNvSpPr>
          <p:nvPr>
            <p:ph type="body" idx="1"/>
          </p:nvPr>
        </p:nvSpPr>
        <p:spPr>
          <a:noFill/>
        </p:spPr>
        <p:txBody>
          <a:bodyPr/>
          <a:p>
            <a:pPr eaLnBrk="1" hangingPunct="1"/>
            <a:endParaRPr lang="en-CA" smtClean="0"/>
          </a:p>
        </p:txBody>
      </p:sp>
      <p:sp>
        <p:nvSpPr>
          <p:cNvPr id="1049375" name="Slide Number Placeholder 3"/>
          <p:cNvSpPr>
            <a:spLocks noGrp="1"/>
          </p:cNvSpPr>
          <p:nvPr>
            <p:ph type="sldNum" sz="quarter" idx="5"/>
          </p:nvPr>
        </p:nvSpPr>
        <p:spPr>
          <a:noFill/>
        </p:spPr>
        <p:txBody>
          <a:bodyPr/>
          <a:p>
            <a:fld id="{4D67E0DD-0F21-41E0-B1E9-6D4D231BE9EA}" type="slidenum">
              <a:rPr lang="en-CA" smtClean="0"/>
              <a:t>211</a:t>
            </a:fld>
            <a:endParaRPr lang="en-CA"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523" name=""/>
        <p:cNvGrpSpPr/>
        <p:nvPr/>
      </p:nvGrpSpPr>
      <p:grpSpPr>
        <a:xfrm>
          <a:off x="0" y="0"/>
          <a:ext cx="0" cy="0"/>
          <a:chOff x="0" y="0"/>
          <a:chExt cx="0" cy="0"/>
        </a:xfrm>
      </p:grpSpPr>
      <p:sp>
        <p:nvSpPr>
          <p:cNvPr id="1049376" name="Slide Image Placeholder 1"/>
          <p:cNvSpPr>
            <a:spLocks noChangeAspect="1" noRot="1" noGrp="1" noTextEdit="1"/>
          </p:cNvSpPr>
          <p:nvPr>
            <p:ph type="sldImg"/>
          </p:nvPr>
        </p:nvSpPr>
        <p:spPr/>
      </p:sp>
      <p:sp>
        <p:nvSpPr>
          <p:cNvPr id="1049377" name="Notes Placeholder 2"/>
          <p:cNvSpPr>
            <a:spLocks noGrp="1"/>
          </p:cNvSpPr>
          <p:nvPr>
            <p:ph type="body" idx="1"/>
          </p:nvPr>
        </p:nvSpPr>
        <p:spPr>
          <a:noFill/>
        </p:spPr>
        <p:txBody>
          <a:bodyPr/>
          <a:p>
            <a:pPr eaLnBrk="1" hangingPunct="1"/>
            <a:endParaRPr lang="en-CA" smtClean="0"/>
          </a:p>
        </p:txBody>
      </p:sp>
      <p:sp>
        <p:nvSpPr>
          <p:cNvPr id="1049378" name="Slide Number Placeholder 3"/>
          <p:cNvSpPr>
            <a:spLocks noGrp="1"/>
          </p:cNvSpPr>
          <p:nvPr>
            <p:ph type="sldNum" sz="quarter" idx="5"/>
          </p:nvPr>
        </p:nvSpPr>
        <p:spPr>
          <a:noFill/>
        </p:spPr>
        <p:txBody>
          <a:bodyPr/>
          <a:p>
            <a:fld id="{95812CCC-F590-46E5-A608-289DB84A02AD}" type="slidenum">
              <a:rPr lang="en-CA" smtClean="0"/>
              <a:t>212</a:t>
            </a:fld>
            <a:endParaRPr lang="en-CA"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526" name=""/>
        <p:cNvGrpSpPr/>
        <p:nvPr/>
      </p:nvGrpSpPr>
      <p:grpSpPr>
        <a:xfrm>
          <a:off x="0" y="0"/>
          <a:ext cx="0" cy="0"/>
          <a:chOff x="0" y="0"/>
          <a:chExt cx="0" cy="0"/>
        </a:xfrm>
      </p:grpSpPr>
      <p:sp>
        <p:nvSpPr>
          <p:cNvPr id="1049381" name="Slide Image Placeholder 1"/>
          <p:cNvSpPr>
            <a:spLocks noChangeAspect="1" noRot="1" noGrp="1" noTextEdit="1"/>
          </p:cNvSpPr>
          <p:nvPr>
            <p:ph type="sldImg"/>
          </p:nvPr>
        </p:nvSpPr>
        <p:spPr/>
      </p:sp>
      <p:sp>
        <p:nvSpPr>
          <p:cNvPr id="1049382" name="Notes Placeholder 2"/>
          <p:cNvSpPr>
            <a:spLocks noGrp="1"/>
          </p:cNvSpPr>
          <p:nvPr>
            <p:ph type="body" idx="1"/>
          </p:nvPr>
        </p:nvSpPr>
        <p:spPr>
          <a:noFill/>
        </p:spPr>
        <p:txBody>
          <a:bodyPr/>
          <a:p>
            <a:pPr eaLnBrk="1" hangingPunct="1"/>
            <a:endParaRPr lang="en-CA" smtClean="0"/>
          </a:p>
        </p:txBody>
      </p:sp>
      <p:sp>
        <p:nvSpPr>
          <p:cNvPr id="1049383" name="Slide Number Placeholder 3"/>
          <p:cNvSpPr>
            <a:spLocks noGrp="1"/>
          </p:cNvSpPr>
          <p:nvPr>
            <p:ph type="sldNum" sz="quarter" idx="5"/>
          </p:nvPr>
        </p:nvSpPr>
        <p:spPr>
          <a:noFill/>
        </p:spPr>
        <p:txBody>
          <a:bodyPr/>
          <a:p>
            <a:fld id="{33085046-3A17-41B9-A85D-E5DD56A00D88}" type="slidenum">
              <a:rPr lang="en-CA" smtClean="0"/>
              <a:t>213</a:t>
            </a:fld>
            <a:endParaRPr lang="en-CA"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529" name=""/>
        <p:cNvGrpSpPr/>
        <p:nvPr/>
      </p:nvGrpSpPr>
      <p:grpSpPr>
        <a:xfrm>
          <a:off x="0" y="0"/>
          <a:ext cx="0" cy="0"/>
          <a:chOff x="0" y="0"/>
          <a:chExt cx="0" cy="0"/>
        </a:xfrm>
      </p:grpSpPr>
      <p:sp>
        <p:nvSpPr>
          <p:cNvPr id="1049386" name="Slide Image Placeholder 1"/>
          <p:cNvSpPr>
            <a:spLocks noChangeAspect="1" noRot="1" noGrp="1" noTextEdit="1"/>
          </p:cNvSpPr>
          <p:nvPr>
            <p:ph type="sldImg"/>
          </p:nvPr>
        </p:nvSpPr>
        <p:spPr/>
      </p:sp>
      <p:sp>
        <p:nvSpPr>
          <p:cNvPr id="1049387" name="Notes Placeholder 2"/>
          <p:cNvSpPr>
            <a:spLocks noGrp="1"/>
          </p:cNvSpPr>
          <p:nvPr>
            <p:ph type="body" idx="1"/>
          </p:nvPr>
        </p:nvSpPr>
        <p:spPr>
          <a:noFill/>
        </p:spPr>
        <p:txBody>
          <a:bodyPr/>
          <a:p>
            <a:pPr eaLnBrk="1" hangingPunct="1"/>
            <a:endParaRPr lang="en-CA" smtClean="0"/>
          </a:p>
        </p:txBody>
      </p:sp>
      <p:sp>
        <p:nvSpPr>
          <p:cNvPr id="1049388" name="Slide Number Placeholder 3"/>
          <p:cNvSpPr>
            <a:spLocks noGrp="1"/>
          </p:cNvSpPr>
          <p:nvPr>
            <p:ph type="sldNum" sz="quarter" idx="5"/>
          </p:nvPr>
        </p:nvSpPr>
        <p:spPr>
          <a:noFill/>
        </p:spPr>
        <p:txBody>
          <a:bodyPr/>
          <a:p>
            <a:fld id="{9195950D-EAE8-402D-9007-973A5E51F03E}" type="slidenum">
              <a:rPr lang="en-CA" smtClean="0"/>
              <a:t>214</a:t>
            </a:fld>
            <a:endParaRPr lang="en-CA"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12" name=""/>
        <p:cNvGrpSpPr/>
        <p:nvPr/>
      </p:nvGrpSpPr>
      <p:grpSpPr>
        <a:xfrm>
          <a:off x="0" y="0"/>
          <a:ext cx="0" cy="0"/>
          <a:chOff x="0" y="0"/>
          <a:chExt cx="0" cy="0"/>
        </a:xfrm>
      </p:grpSpPr>
      <p:sp>
        <p:nvSpPr>
          <p:cNvPr id="1048709" name="Rectangle 7"/>
          <p:cNvSpPr>
            <a:spLocks noGrp="1" noChangeArrowheads="1"/>
          </p:cNvSpPr>
          <p:nvPr>
            <p:ph type="sldNum" sz="quarter" idx="5"/>
          </p:nvPr>
        </p:nvSpPr>
        <p:spPr>
          <a:noFill/>
        </p:spPr>
        <p:txBody>
          <a:bodyPr/>
          <a:p>
            <a:fld id="{F9113D70-8F70-423F-B470-A866155087BB}" type="slidenum">
              <a:rPr lang="en-US" smtClean="0"/>
              <a:t>24</a:t>
            </a:fld>
            <a:endParaRPr lang="en-US" smtClean="0"/>
          </a:p>
        </p:txBody>
      </p:sp>
      <p:sp>
        <p:nvSpPr>
          <p:cNvPr id="1048710" name="Rectangle 2"/>
          <p:cNvSpPr>
            <a:spLocks noChangeAspect="1" noRot="1" noGrp="1" noChangeArrowheads="1" noTextEdit="1"/>
          </p:cNvSpPr>
          <p:nvPr>
            <p:ph type="sldImg"/>
          </p:nvPr>
        </p:nvSpPr>
        <p:spPr/>
      </p:sp>
      <p:sp>
        <p:nvSpPr>
          <p:cNvPr id="1048711" name="Rectangle 3"/>
          <p:cNvSpPr>
            <a:spLocks noGrp="1" noChangeArrowheads="1"/>
          </p:cNvSpPr>
          <p:nvPr>
            <p:ph type="body" idx="1"/>
          </p:nvPr>
        </p:nvSpPr>
        <p:spPr>
          <a:noFill/>
        </p:spPr>
        <p:txBody>
          <a:bodyPr/>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532" name=""/>
        <p:cNvGrpSpPr/>
        <p:nvPr/>
      </p:nvGrpSpPr>
      <p:grpSpPr>
        <a:xfrm>
          <a:off x="0" y="0"/>
          <a:ext cx="0" cy="0"/>
          <a:chOff x="0" y="0"/>
          <a:chExt cx="0" cy="0"/>
        </a:xfrm>
      </p:grpSpPr>
      <p:sp>
        <p:nvSpPr>
          <p:cNvPr id="1049391" name="Slide Image Placeholder 1"/>
          <p:cNvSpPr>
            <a:spLocks noChangeAspect="1" noRot="1" noGrp="1" noTextEdit="1"/>
          </p:cNvSpPr>
          <p:nvPr>
            <p:ph type="sldImg"/>
          </p:nvPr>
        </p:nvSpPr>
        <p:spPr/>
      </p:sp>
      <p:sp>
        <p:nvSpPr>
          <p:cNvPr id="1049392" name="Notes Placeholder 2"/>
          <p:cNvSpPr>
            <a:spLocks noGrp="1"/>
          </p:cNvSpPr>
          <p:nvPr>
            <p:ph type="body" idx="1"/>
          </p:nvPr>
        </p:nvSpPr>
        <p:spPr>
          <a:noFill/>
        </p:spPr>
        <p:txBody>
          <a:bodyPr/>
          <a:p>
            <a:pPr eaLnBrk="1" hangingPunct="1"/>
            <a:endParaRPr lang="en-CA" smtClean="0"/>
          </a:p>
        </p:txBody>
      </p:sp>
      <p:sp>
        <p:nvSpPr>
          <p:cNvPr id="1049393" name="Slide Number Placeholder 3"/>
          <p:cNvSpPr>
            <a:spLocks noGrp="1"/>
          </p:cNvSpPr>
          <p:nvPr>
            <p:ph type="sldNum" sz="quarter" idx="5"/>
          </p:nvPr>
        </p:nvSpPr>
        <p:spPr>
          <a:noFill/>
        </p:spPr>
        <p:txBody>
          <a:bodyPr/>
          <a:p>
            <a:fld id="{0702C5FD-3DE8-4429-8853-3AB00A586FF1}" type="slidenum">
              <a:rPr lang="en-CA" smtClean="0"/>
              <a:t>215</a:t>
            </a:fld>
            <a:endParaRPr lang="en-CA"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535" name=""/>
        <p:cNvGrpSpPr/>
        <p:nvPr/>
      </p:nvGrpSpPr>
      <p:grpSpPr>
        <a:xfrm>
          <a:off x="0" y="0"/>
          <a:ext cx="0" cy="0"/>
          <a:chOff x="0" y="0"/>
          <a:chExt cx="0" cy="0"/>
        </a:xfrm>
      </p:grpSpPr>
      <p:sp>
        <p:nvSpPr>
          <p:cNvPr id="1049396" name="Slide Image Placeholder 1"/>
          <p:cNvSpPr>
            <a:spLocks noChangeAspect="1" noRot="1" noGrp="1" noTextEdit="1"/>
          </p:cNvSpPr>
          <p:nvPr>
            <p:ph type="sldImg"/>
          </p:nvPr>
        </p:nvSpPr>
        <p:spPr/>
      </p:sp>
      <p:sp>
        <p:nvSpPr>
          <p:cNvPr id="1049397" name="Notes Placeholder 2"/>
          <p:cNvSpPr>
            <a:spLocks noGrp="1"/>
          </p:cNvSpPr>
          <p:nvPr>
            <p:ph type="body" idx="1"/>
          </p:nvPr>
        </p:nvSpPr>
        <p:spPr>
          <a:noFill/>
        </p:spPr>
        <p:txBody>
          <a:bodyPr/>
          <a:p>
            <a:pPr eaLnBrk="1" hangingPunct="1"/>
            <a:endParaRPr lang="en-CA" smtClean="0"/>
          </a:p>
        </p:txBody>
      </p:sp>
      <p:sp>
        <p:nvSpPr>
          <p:cNvPr id="1049398" name="Slide Number Placeholder 3"/>
          <p:cNvSpPr>
            <a:spLocks noGrp="1"/>
          </p:cNvSpPr>
          <p:nvPr>
            <p:ph type="sldNum" sz="quarter" idx="5"/>
          </p:nvPr>
        </p:nvSpPr>
        <p:spPr>
          <a:noFill/>
        </p:spPr>
        <p:txBody>
          <a:bodyPr/>
          <a:p>
            <a:fld id="{CE1ADBAA-7F1D-4C6E-B58E-32EA4319033E}" type="slidenum">
              <a:rPr lang="en-CA" smtClean="0"/>
              <a:t>216</a:t>
            </a:fld>
            <a:endParaRPr lang="en-CA"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538" name=""/>
        <p:cNvGrpSpPr/>
        <p:nvPr/>
      </p:nvGrpSpPr>
      <p:grpSpPr>
        <a:xfrm>
          <a:off x="0" y="0"/>
          <a:ext cx="0" cy="0"/>
          <a:chOff x="0" y="0"/>
          <a:chExt cx="0" cy="0"/>
        </a:xfrm>
      </p:grpSpPr>
      <p:sp>
        <p:nvSpPr>
          <p:cNvPr id="1049401" name="Slide Image Placeholder 1"/>
          <p:cNvSpPr>
            <a:spLocks noChangeAspect="1" noRot="1" noGrp="1" noTextEdit="1"/>
          </p:cNvSpPr>
          <p:nvPr>
            <p:ph type="sldImg"/>
          </p:nvPr>
        </p:nvSpPr>
        <p:spPr/>
      </p:sp>
      <p:sp>
        <p:nvSpPr>
          <p:cNvPr id="1049402" name="Notes Placeholder 2"/>
          <p:cNvSpPr>
            <a:spLocks noGrp="1"/>
          </p:cNvSpPr>
          <p:nvPr>
            <p:ph type="body" idx="1"/>
          </p:nvPr>
        </p:nvSpPr>
        <p:spPr>
          <a:noFill/>
        </p:spPr>
        <p:txBody>
          <a:bodyPr/>
          <a:p>
            <a:pPr eaLnBrk="1" hangingPunct="1"/>
            <a:endParaRPr lang="en-CA" smtClean="0"/>
          </a:p>
        </p:txBody>
      </p:sp>
      <p:sp>
        <p:nvSpPr>
          <p:cNvPr id="1049403" name="Slide Number Placeholder 3"/>
          <p:cNvSpPr>
            <a:spLocks noGrp="1"/>
          </p:cNvSpPr>
          <p:nvPr>
            <p:ph type="sldNum" sz="quarter" idx="5"/>
          </p:nvPr>
        </p:nvSpPr>
        <p:spPr>
          <a:noFill/>
        </p:spPr>
        <p:txBody>
          <a:bodyPr/>
          <a:p>
            <a:fld id="{568EF752-4930-4209-A114-7AE81F45049C}" type="slidenum">
              <a:rPr lang="en-CA" smtClean="0"/>
              <a:t>217</a:t>
            </a:fld>
            <a:endParaRPr lang="en-CA"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541" name=""/>
        <p:cNvGrpSpPr/>
        <p:nvPr/>
      </p:nvGrpSpPr>
      <p:grpSpPr>
        <a:xfrm>
          <a:off x="0" y="0"/>
          <a:ext cx="0" cy="0"/>
          <a:chOff x="0" y="0"/>
          <a:chExt cx="0" cy="0"/>
        </a:xfrm>
      </p:grpSpPr>
      <p:sp>
        <p:nvSpPr>
          <p:cNvPr id="1049406" name="Slide Image Placeholder 1"/>
          <p:cNvSpPr>
            <a:spLocks noChangeAspect="1" noRot="1" noGrp="1" noTextEdit="1"/>
          </p:cNvSpPr>
          <p:nvPr>
            <p:ph type="sldImg"/>
          </p:nvPr>
        </p:nvSpPr>
        <p:spPr/>
      </p:sp>
      <p:sp>
        <p:nvSpPr>
          <p:cNvPr id="1049407" name="Notes Placeholder 2"/>
          <p:cNvSpPr>
            <a:spLocks noGrp="1"/>
          </p:cNvSpPr>
          <p:nvPr>
            <p:ph type="body" idx="1"/>
          </p:nvPr>
        </p:nvSpPr>
        <p:spPr>
          <a:noFill/>
        </p:spPr>
        <p:txBody>
          <a:bodyPr/>
          <a:p>
            <a:pPr eaLnBrk="1" hangingPunct="1"/>
            <a:endParaRPr lang="en-CA" smtClean="0"/>
          </a:p>
        </p:txBody>
      </p:sp>
      <p:sp>
        <p:nvSpPr>
          <p:cNvPr id="1049408" name="Slide Number Placeholder 3"/>
          <p:cNvSpPr>
            <a:spLocks noGrp="1"/>
          </p:cNvSpPr>
          <p:nvPr>
            <p:ph type="sldNum" sz="quarter" idx="5"/>
          </p:nvPr>
        </p:nvSpPr>
        <p:spPr>
          <a:noFill/>
        </p:spPr>
        <p:txBody>
          <a:bodyPr/>
          <a:p>
            <a:fld id="{903442DE-076C-4814-B3D2-99AC49147B72}" type="slidenum">
              <a:rPr lang="en-CA" smtClean="0"/>
              <a:t>218</a:t>
            </a:fld>
            <a:endParaRPr lang="en-CA"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544" name=""/>
        <p:cNvGrpSpPr/>
        <p:nvPr/>
      </p:nvGrpSpPr>
      <p:grpSpPr>
        <a:xfrm>
          <a:off x="0" y="0"/>
          <a:ext cx="0" cy="0"/>
          <a:chOff x="0" y="0"/>
          <a:chExt cx="0" cy="0"/>
        </a:xfrm>
      </p:grpSpPr>
      <p:sp>
        <p:nvSpPr>
          <p:cNvPr id="1049411" name="Slide Image Placeholder 1"/>
          <p:cNvSpPr>
            <a:spLocks noChangeAspect="1" noRot="1" noGrp="1" noTextEdit="1"/>
          </p:cNvSpPr>
          <p:nvPr>
            <p:ph type="sldImg"/>
          </p:nvPr>
        </p:nvSpPr>
        <p:spPr/>
      </p:sp>
      <p:sp>
        <p:nvSpPr>
          <p:cNvPr id="1049412" name="Notes Placeholder 2"/>
          <p:cNvSpPr>
            <a:spLocks noGrp="1"/>
          </p:cNvSpPr>
          <p:nvPr>
            <p:ph type="body" idx="1"/>
          </p:nvPr>
        </p:nvSpPr>
        <p:spPr>
          <a:noFill/>
        </p:spPr>
        <p:txBody>
          <a:bodyPr/>
          <a:p>
            <a:pPr eaLnBrk="1" hangingPunct="1"/>
            <a:endParaRPr lang="en-CA" smtClean="0"/>
          </a:p>
        </p:txBody>
      </p:sp>
      <p:sp>
        <p:nvSpPr>
          <p:cNvPr id="1049413" name="Slide Number Placeholder 3"/>
          <p:cNvSpPr>
            <a:spLocks noGrp="1"/>
          </p:cNvSpPr>
          <p:nvPr>
            <p:ph type="sldNum" sz="quarter" idx="5"/>
          </p:nvPr>
        </p:nvSpPr>
        <p:spPr>
          <a:noFill/>
        </p:spPr>
        <p:txBody>
          <a:bodyPr/>
          <a:p>
            <a:fld id="{EDB880F2-64AF-46EF-8B4F-91C937B36AEA}" type="slidenum">
              <a:rPr lang="en-CA" smtClean="0"/>
              <a:t>219</a:t>
            </a:fld>
            <a:endParaRPr lang="en-CA"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547" name=""/>
        <p:cNvGrpSpPr/>
        <p:nvPr/>
      </p:nvGrpSpPr>
      <p:grpSpPr>
        <a:xfrm>
          <a:off x="0" y="0"/>
          <a:ext cx="0" cy="0"/>
          <a:chOff x="0" y="0"/>
          <a:chExt cx="0" cy="0"/>
        </a:xfrm>
      </p:grpSpPr>
      <p:sp>
        <p:nvSpPr>
          <p:cNvPr id="1049416" name="Slide Image Placeholder 1"/>
          <p:cNvSpPr>
            <a:spLocks noChangeAspect="1" noRot="1" noGrp="1" noTextEdit="1"/>
          </p:cNvSpPr>
          <p:nvPr>
            <p:ph type="sldImg"/>
          </p:nvPr>
        </p:nvSpPr>
        <p:spPr/>
      </p:sp>
      <p:sp>
        <p:nvSpPr>
          <p:cNvPr id="1049417" name="Notes Placeholder 2"/>
          <p:cNvSpPr>
            <a:spLocks noGrp="1"/>
          </p:cNvSpPr>
          <p:nvPr>
            <p:ph type="body" idx="1"/>
          </p:nvPr>
        </p:nvSpPr>
        <p:spPr>
          <a:noFill/>
        </p:spPr>
        <p:txBody>
          <a:bodyPr/>
          <a:p>
            <a:pPr eaLnBrk="1" hangingPunct="1"/>
            <a:endParaRPr lang="en-CA" smtClean="0"/>
          </a:p>
        </p:txBody>
      </p:sp>
      <p:sp>
        <p:nvSpPr>
          <p:cNvPr id="1049418" name="Slide Number Placeholder 3"/>
          <p:cNvSpPr>
            <a:spLocks noGrp="1"/>
          </p:cNvSpPr>
          <p:nvPr>
            <p:ph type="sldNum" sz="quarter" idx="5"/>
          </p:nvPr>
        </p:nvSpPr>
        <p:spPr>
          <a:noFill/>
        </p:spPr>
        <p:txBody>
          <a:bodyPr/>
          <a:p>
            <a:fld id="{1705AA2C-D4F1-420D-8D30-C9F615B59370}" type="slidenum">
              <a:rPr lang="en-CA" smtClean="0"/>
              <a:t>220</a:t>
            </a:fld>
            <a:endParaRPr lang="en-CA"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550" name=""/>
        <p:cNvGrpSpPr/>
        <p:nvPr/>
      </p:nvGrpSpPr>
      <p:grpSpPr>
        <a:xfrm>
          <a:off x="0" y="0"/>
          <a:ext cx="0" cy="0"/>
          <a:chOff x="0" y="0"/>
          <a:chExt cx="0" cy="0"/>
        </a:xfrm>
      </p:grpSpPr>
      <p:sp>
        <p:nvSpPr>
          <p:cNvPr id="1049421" name="Slide Image Placeholder 1"/>
          <p:cNvSpPr>
            <a:spLocks noChangeAspect="1" noRot="1" noGrp="1" noTextEdit="1"/>
          </p:cNvSpPr>
          <p:nvPr>
            <p:ph type="sldImg"/>
          </p:nvPr>
        </p:nvSpPr>
        <p:spPr/>
      </p:sp>
      <p:sp>
        <p:nvSpPr>
          <p:cNvPr id="1049422" name="Notes Placeholder 2"/>
          <p:cNvSpPr>
            <a:spLocks noGrp="1"/>
          </p:cNvSpPr>
          <p:nvPr>
            <p:ph type="body" idx="1"/>
          </p:nvPr>
        </p:nvSpPr>
        <p:spPr>
          <a:noFill/>
        </p:spPr>
        <p:txBody>
          <a:bodyPr/>
          <a:p>
            <a:pPr eaLnBrk="1" hangingPunct="1"/>
            <a:endParaRPr lang="en-CA" smtClean="0"/>
          </a:p>
        </p:txBody>
      </p:sp>
      <p:sp>
        <p:nvSpPr>
          <p:cNvPr id="1049423" name="Slide Number Placeholder 3"/>
          <p:cNvSpPr>
            <a:spLocks noGrp="1"/>
          </p:cNvSpPr>
          <p:nvPr>
            <p:ph type="sldNum" sz="quarter" idx="5"/>
          </p:nvPr>
        </p:nvSpPr>
        <p:spPr>
          <a:noFill/>
        </p:spPr>
        <p:txBody>
          <a:bodyPr/>
          <a:p>
            <a:fld id="{1D7A13DD-F227-4C73-BB6B-D6CBB69F7A5A}" type="slidenum">
              <a:rPr lang="en-CA" smtClean="0"/>
              <a:t>221</a:t>
            </a:fld>
            <a:endParaRPr lang="en-CA"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553" name=""/>
        <p:cNvGrpSpPr/>
        <p:nvPr/>
      </p:nvGrpSpPr>
      <p:grpSpPr>
        <a:xfrm>
          <a:off x="0" y="0"/>
          <a:ext cx="0" cy="0"/>
          <a:chOff x="0" y="0"/>
          <a:chExt cx="0" cy="0"/>
        </a:xfrm>
      </p:grpSpPr>
      <p:sp>
        <p:nvSpPr>
          <p:cNvPr id="1049429" name="Slide Image Placeholder 1"/>
          <p:cNvSpPr>
            <a:spLocks noChangeAspect="1" noRot="1" noGrp="1" noTextEdit="1"/>
          </p:cNvSpPr>
          <p:nvPr>
            <p:ph type="sldImg"/>
          </p:nvPr>
        </p:nvSpPr>
        <p:spPr/>
      </p:sp>
      <p:sp>
        <p:nvSpPr>
          <p:cNvPr id="1049430" name="Notes Placeholder 2"/>
          <p:cNvSpPr>
            <a:spLocks noGrp="1"/>
          </p:cNvSpPr>
          <p:nvPr>
            <p:ph type="body" idx="1"/>
          </p:nvPr>
        </p:nvSpPr>
        <p:spPr>
          <a:noFill/>
        </p:spPr>
        <p:txBody>
          <a:bodyPr/>
          <a:p>
            <a:pPr eaLnBrk="1" hangingPunct="1">
              <a:spcBef>
                <a:spcPct val="0"/>
              </a:spcBef>
            </a:pPr>
            <a:endParaRPr lang="en-CA" smtClean="0"/>
          </a:p>
        </p:txBody>
      </p:sp>
      <p:sp>
        <p:nvSpPr>
          <p:cNvPr id="1049431" name="Slide Number Placeholder 3"/>
          <p:cNvSpPr>
            <a:spLocks noGrp="1"/>
          </p:cNvSpPr>
          <p:nvPr>
            <p:ph type="sldNum" sz="quarter" idx="5"/>
          </p:nvPr>
        </p:nvSpPr>
        <p:spPr>
          <a:noFill/>
        </p:spPr>
        <p:txBody>
          <a:bodyPr/>
          <a:p>
            <a:fld id="{CFD964A7-48AC-4BEE-8C50-484F18C7C21E}" type="slidenum">
              <a:rPr lang="en-CA" smtClean="0"/>
              <a:t>222</a:t>
            </a:fld>
            <a:endParaRPr lang="en-CA"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556" name=""/>
        <p:cNvGrpSpPr/>
        <p:nvPr/>
      </p:nvGrpSpPr>
      <p:grpSpPr>
        <a:xfrm>
          <a:off x="0" y="0"/>
          <a:ext cx="0" cy="0"/>
          <a:chOff x="0" y="0"/>
          <a:chExt cx="0" cy="0"/>
        </a:xfrm>
      </p:grpSpPr>
      <p:sp>
        <p:nvSpPr>
          <p:cNvPr id="1049433" name="Slide Image Placeholder 1"/>
          <p:cNvSpPr>
            <a:spLocks noChangeAspect="1" noRot="1" noGrp="1" noTextEdit="1"/>
          </p:cNvSpPr>
          <p:nvPr>
            <p:ph type="sldImg"/>
          </p:nvPr>
        </p:nvSpPr>
        <p:spPr/>
      </p:sp>
      <p:sp>
        <p:nvSpPr>
          <p:cNvPr id="1049434" name="Notes Placeholder 2"/>
          <p:cNvSpPr>
            <a:spLocks noGrp="1"/>
          </p:cNvSpPr>
          <p:nvPr>
            <p:ph type="body" idx="1"/>
          </p:nvPr>
        </p:nvSpPr>
        <p:spPr>
          <a:noFill/>
        </p:spPr>
        <p:txBody>
          <a:bodyPr/>
          <a:p>
            <a:pPr eaLnBrk="1" hangingPunct="1"/>
            <a:endParaRPr lang="en-CA" smtClean="0"/>
          </a:p>
        </p:txBody>
      </p:sp>
      <p:sp>
        <p:nvSpPr>
          <p:cNvPr id="1049435" name="Slide Number Placeholder 3"/>
          <p:cNvSpPr>
            <a:spLocks noGrp="1"/>
          </p:cNvSpPr>
          <p:nvPr>
            <p:ph type="sldNum" sz="quarter" idx="5"/>
          </p:nvPr>
        </p:nvSpPr>
        <p:spPr>
          <a:noFill/>
        </p:spPr>
        <p:txBody>
          <a:bodyPr/>
          <a:p>
            <a:fld id="{FBEB908D-7A85-4B85-A16C-C5C8300DFE64}" type="slidenum">
              <a:rPr lang="en-CA" smtClean="0"/>
              <a:t>223</a:t>
            </a:fld>
            <a:endParaRPr lang="en-CA"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559" name=""/>
        <p:cNvGrpSpPr/>
        <p:nvPr/>
      </p:nvGrpSpPr>
      <p:grpSpPr>
        <a:xfrm>
          <a:off x="0" y="0"/>
          <a:ext cx="0" cy="0"/>
          <a:chOff x="0" y="0"/>
          <a:chExt cx="0" cy="0"/>
        </a:xfrm>
      </p:grpSpPr>
      <p:sp>
        <p:nvSpPr>
          <p:cNvPr id="1049438" name="Slide Image Placeholder 1"/>
          <p:cNvSpPr>
            <a:spLocks noChangeAspect="1" noRot="1" noGrp="1" noTextEdit="1"/>
          </p:cNvSpPr>
          <p:nvPr>
            <p:ph type="sldImg"/>
          </p:nvPr>
        </p:nvSpPr>
        <p:spPr/>
      </p:sp>
      <p:sp>
        <p:nvSpPr>
          <p:cNvPr id="1049439" name="Notes Placeholder 2"/>
          <p:cNvSpPr>
            <a:spLocks noGrp="1"/>
          </p:cNvSpPr>
          <p:nvPr>
            <p:ph type="body" idx="1"/>
          </p:nvPr>
        </p:nvSpPr>
        <p:spPr>
          <a:noFill/>
        </p:spPr>
        <p:txBody>
          <a:bodyPr/>
          <a:p>
            <a:pPr eaLnBrk="1" hangingPunct="1"/>
            <a:endParaRPr lang="en-CA" smtClean="0"/>
          </a:p>
        </p:txBody>
      </p:sp>
      <p:sp>
        <p:nvSpPr>
          <p:cNvPr id="1049440" name="Slide Number Placeholder 3"/>
          <p:cNvSpPr>
            <a:spLocks noGrp="1"/>
          </p:cNvSpPr>
          <p:nvPr>
            <p:ph type="sldNum" sz="quarter" idx="5"/>
          </p:nvPr>
        </p:nvSpPr>
        <p:spPr>
          <a:noFill/>
        </p:spPr>
        <p:txBody>
          <a:bodyPr/>
          <a:p>
            <a:fld id="{9F785CE1-43C6-46EC-8671-74E2958DFF40}" type="slidenum">
              <a:rPr lang="en-CA" smtClean="0"/>
              <a:t>224</a:t>
            </a:fld>
            <a:endParaRPr lang="en-CA"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30" name=""/>
        <p:cNvGrpSpPr/>
        <p:nvPr/>
      </p:nvGrpSpPr>
      <p:grpSpPr>
        <a:xfrm>
          <a:off x="0" y="0"/>
          <a:ext cx="0" cy="0"/>
          <a:chOff x="0" y="0"/>
          <a:chExt cx="0" cy="0"/>
        </a:xfrm>
      </p:grpSpPr>
      <p:sp>
        <p:nvSpPr>
          <p:cNvPr id="1048772" name="Rectangle 7"/>
          <p:cNvSpPr>
            <a:spLocks noGrp="1" noChangeArrowheads="1"/>
          </p:cNvSpPr>
          <p:nvPr>
            <p:ph type="sldNum" sz="quarter" idx="5"/>
          </p:nvPr>
        </p:nvSpPr>
        <p:spPr>
          <a:noFill/>
        </p:spPr>
        <p:txBody>
          <a:bodyPr/>
          <a:p>
            <a:fld id="{BC6099BD-AA68-4F84-9167-915AC78BA6B1}" type="slidenum">
              <a:rPr lang="en-US" smtClean="0"/>
              <a:t>37</a:t>
            </a:fld>
            <a:endParaRPr lang="en-US" smtClean="0"/>
          </a:p>
        </p:txBody>
      </p:sp>
      <p:sp>
        <p:nvSpPr>
          <p:cNvPr id="1048773" name="Rectangle 2"/>
          <p:cNvSpPr>
            <a:spLocks noChangeAspect="1" noRot="1" noGrp="1" noChangeArrowheads="1" noTextEdit="1"/>
          </p:cNvSpPr>
          <p:nvPr>
            <p:ph type="sldImg"/>
          </p:nvPr>
        </p:nvSpPr>
        <p:spPr/>
      </p:sp>
      <p:sp>
        <p:nvSpPr>
          <p:cNvPr id="1048774" name="Rectangle 3"/>
          <p:cNvSpPr>
            <a:spLocks noGrp="1" noChangeArrowheads="1"/>
          </p:cNvSpPr>
          <p:nvPr>
            <p:ph type="body" idx="1"/>
          </p:nvPr>
        </p:nvSpPr>
        <p:spPr>
          <a:noFill/>
        </p:spPr>
        <p:txBody>
          <a:bodyPr/>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562" name=""/>
        <p:cNvGrpSpPr/>
        <p:nvPr/>
      </p:nvGrpSpPr>
      <p:grpSpPr>
        <a:xfrm>
          <a:off x="0" y="0"/>
          <a:ext cx="0" cy="0"/>
          <a:chOff x="0" y="0"/>
          <a:chExt cx="0" cy="0"/>
        </a:xfrm>
      </p:grpSpPr>
      <p:sp>
        <p:nvSpPr>
          <p:cNvPr id="1049442" name="Slide Image Placeholder 1"/>
          <p:cNvSpPr>
            <a:spLocks noChangeAspect="1" noRot="1" noGrp="1" noTextEdit="1"/>
          </p:cNvSpPr>
          <p:nvPr>
            <p:ph type="sldImg"/>
          </p:nvPr>
        </p:nvSpPr>
        <p:spPr/>
      </p:sp>
      <p:sp>
        <p:nvSpPr>
          <p:cNvPr id="1049443" name="Notes Placeholder 2"/>
          <p:cNvSpPr>
            <a:spLocks noGrp="1"/>
          </p:cNvSpPr>
          <p:nvPr>
            <p:ph type="body" idx="1"/>
          </p:nvPr>
        </p:nvSpPr>
        <p:spPr>
          <a:noFill/>
        </p:spPr>
        <p:txBody>
          <a:bodyPr/>
          <a:p>
            <a:pPr eaLnBrk="1" hangingPunct="1"/>
            <a:endParaRPr lang="en-CA" smtClean="0"/>
          </a:p>
        </p:txBody>
      </p:sp>
      <p:sp>
        <p:nvSpPr>
          <p:cNvPr id="1049444" name="Slide Number Placeholder 3"/>
          <p:cNvSpPr>
            <a:spLocks noGrp="1"/>
          </p:cNvSpPr>
          <p:nvPr>
            <p:ph type="sldNum" sz="quarter" idx="5"/>
          </p:nvPr>
        </p:nvSpPr>
        <p:spPr>
          <a:noFill/>
        </p:spPr>
        <p:txBody>
          <a:bodyPr/>
          <a:p>
            <a:fld id="{A246A06A-F783-4652-B03F-6678A2891885}" type="slidenum">
              <a:rPr lang="en-CA" smtClean="0"/>
              <a:t>225</a:t>
            </a:fld>
            <a:endParaRPr lang="en-CA"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565" name=""/>
        <p:cNvGrpSpPr/>
        <p:nvPr/>
      </p:nvGrpSpPr>
      <p:grpSpPr>
        <a:xfrm>
          <a:off x="0" y="0"/>
          <a:ext cx="0" cy="0"/>
          <a:chOff x="0" y="0"/>
          <a:chExt cx="0" cy="0"/>
        </a:xfrm>
      </p:grpSpPr>
      <p:sp>
        <p:nvSpPr>
          <p:cNvPr id="1049447" name="Slide Image Placeholder 1"/>
          <p:cNvSpPr>
            <a:spLocks noChangeAspect="1" noRot="1" noGrp="1" noTextEdit="1"/>
          </p:cNvSpPr>
          <p:nvPr>
            <p:ph type="sldImg"/>
          </p:nvPr>
        </p:nvSpPr>
        <p:spPr/>
      </p:sp>
      <p:sp>
        <p:nvSpPr>
          <p:cNvPr id="1049448" name="Notes Placeholder 2"/>
          <p:cNvSpPr>
            <a:spLocks noGrp="1"/>
          </p:cNvSpPr>
          <p:nvPr>
            <p:ph type="body" idx="1"/>
          </p:nvPr>
        </p:nvSpPr>
        <p:spPr>
          <a:noFill/>
        </p:spPr>
        <p:txBody>
          <a:bodyPr/>
          <a:p>
            <a:pPr eaLnBrk="1" hangingPunct="1"/>
            <a:endParaRPr lang="en-CA" smtClean="0"/>
          </a:p>
        </p:txBody>
      </p:sp>
      <p:sp>
        <p:nvSpPr>
          <p:cNvPr id="1049449" name="Slide Number Placeholder 3"/>
          <p:cNvSpPr>
            <a:spLocks noGrp="1"/>
          </p:cNvSpPr>
          <p:nvPr>
            <p:ph type="sldNum" sz="quarter" idx="5"/>
          </p:nvPr>
        </p:nvSpPr>
        <p:spPr>
          <a:noFill/>
        </p:spPr>
        <p:txBody>
          <a:bodyPr/>
          <a:p>
            <a:fld id="{11CABF1C-B589-45B8-8D13-D0D9EC543567}" type="slidenum">
              <a:rPr lang="en-CA" smtClean="0"/>
              <a:t>226</a:t>
            </a:fld>
            <a:endParaRPr lang="en-CA"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568" name=""/>
        <p:cNvGrpSpPr/>
        <p:nvPr/>
      </p:nvGrpSpPr>
      <p:grpSpPr>
        <a:xfrm>
          <a:off x="0" y="0"/>
          <a:ext cx="0" cy="0"/>
          <a:chOff x="0" y="0"/>
          <a:chExt cx="0" cy="0"/>
        </a:xfrm>
      </p:grpSpPr>
      <p:sp>
        <p:nvSpPr>
          <p:cNvPr id="1049452" name="Slide Image Placeholder 1"/>
          <p:cNvSpPr>
            <a:spLocks noChangeAspect="1" noRot="1" noGrp="1" noTextEdit="1"/>
          </p:cNvSpPr>
          <p:nvPr>
            <p:ph type="sldImg"/>
          </p:nvPr>
        </p:nvSpPr>
        <p:spPr/>
      </p:sp>
      <p:sp>
        <p:nvSpPr>
          <p:cNvPr id="1049453" name="Notes Placeholder 2"/>
          <p:cNvSpPr>
            <a:spLocks noGrp="1"/>
          </p:cNvSpPr>
          <p:nvPr>
            <p:ph type="body" idx="1"/>
          </p:nvPr>
        </p:nvSpPr>
        <p:spPr>
          <a:noFill/>
        </p:spPr>
        <p:txBody>
          <a:bodyPr/>
          <a:p>
            <a:pPr eaLnBrk="1" hangingPunct="1"/>
            <a:endParaRPr lang="en-CA" smtClean="0"/>
          </a:p>
        </p:txBody>
      </p:sp>
      <p:sp>
        <p:nvSpPr>
          <p:cNvPr id="1049454" name="Slide Number Placeholder 3"/>
          <p:cNvSpPr>
            <a:spLocks noGrp="1"/>
          </p:cNvSpPr>
          <p:nvPr>
            <p:ph type="sldNum" sz="quarter" idx="5"/>
          </p:nvPr>
        </p:nvSpPr>
        <p:spPr>
          <a:noFill/>
        </p:spPr>
        <p:txBody>
          <a:bodyPr/>
          <a:p>
            <a:fld id="{30D25120-CC20-443A-AA3B-3A33768CF391}" type="slidenum">
              <a:rPr lang="en-CA" smtClean="0"/>
              <a:t>227</a:t>
            </a:fld>
            <a:endParaRPr lang="en-CA"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571" name=""/>
        <p:cNvGrpSpPr/>
        <p:nvPr/>
      </p:nvGrpSpPr>
      <p:grpSpPr>
        <a:xfrm>
          <a:off x="0" y="0"/>
          <a:ext cx="0" cy="0"/>
          <a:chOff x="0" y="0"/>
          <a:chExt cx="0" cy="0"/>
        </a:xfrm>
      </p:grpSpPr>
      <p:sp>
        <p:nvSpPr>
          <p:cNvPr id="1049457" name="Slide Image Placeholder 1"/>
          <p:cNvSpPr>
            <a:spLocks noChangeAspect="1" noRot="1" noGrp="1" noTextEdit="1"/>
          </p:cNvSpPr>
          <p:nvPr>
            <p:ph type="sldImg"/>
          </p:nvPr>
        </p:nvSpPr>
        <p:spPr/>
      </p:sp>
      <p:sp>
        <p:nvSpPr>
          <p:cNvPr id="1049458" name="Notes Placeholder 2"/>
          <p:cNvSpPr>
            <a:spLocks noGrp="1"/>
          </p:cNvSpPr>
          <p:nvPr>
            <p:ph type="body" idx="1"/>
          </p:nvPr>
        </p:nvSpPr>
        <p:spPr>
          <a:noFill/>
        </p:spPr>
        <p:txBody>
          <a:bodyPr/>
          <a:p>
            <a:pPr eaLnBrk="1" hangingPunct="1"/>
            <a:endParaRPr lang="en-CA" smtClean="0"/>
          </a:p>
        </p:txBody>
      </p:sp>
      <p:sp>
        <p:nvSpPr>
          <p:cNvPr id="1049459" name="Slide Number Placeholder 3"/>
          <p:cNvSpPr>
            <a:spLocks noGrp="1"/>
          </p:cNvSpPr>
          <p:nvPr>
            <p:ph type="sldNum" sz="quarter" idx="5"/>
          </p:nvPr>
        </p:nvSpPr>
        <p:spPr>
          <a:noFill/>
        </p:spPr>
        <p:txBody>
          <a:bodyPr/>
          <a:p>
            <a:fld id="{EFB2E2C1-75A0-4F92-9733-D0E06D5EC678}" type="slidenum">
              <a:rPr lang="en-CA" smtClean="0"/>
              <a:t>228</a:t>
            </a:fld>
            <a:endParaRPr lang="en-CA"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574" name=""/>
        <p:cNvGrpSpPr/>
        <p:nvPr/>
      </p:nvGrpSpPr>
      <p:grpSpPr>
        <a:xfrm>
          <a:off x="0" y="0"/>
          <a:ext cx="0" cy="0"/>
          <a:chOff x="0" y="0"/>
          <a:chExt cx="0" cy="0"/>
        </a:xfrm>
      </p:grpSpPr>
      <p:sp>
        <p:nvSpPr>
          <p:cNvPr id="1049462" name="Slide Image Placeholder 1"/>
          <p:cNvSpPr>
            <a:spLocks noChangeAspect="1" noRot="1" noGrp="1" noTextEdit="1"/>
          </p:cNvSpPr>
          <p:nvPr>
            <p:ph type="sldImg"/>
          </p:nvPr>
        </p:nvSpPr>
        <p:spPr/>
      </p:sp>
      <p:sp>
        <p:nvSpPr>
          <p:cNvPr id="1049463" name="Notes Placeholder 2"/>
          <p:cNvSpPr>
            <a:spLocks noGrp="1"/>
          </p:cNvSpPr>
          <p:nvPr>
            <p:ph type="body" idx="1"/>
          </p:nvPr>
        </p:nvSpPr>
        <p:spPr>
          <a:noFill/>
        </p:spPr>
        <p:txBody>
          <a:bodyPr/>
          <a:p>
            <a:pPr eaLnBrk="1" hangingPunct="1"/>
            <a:endParaRPr lang="en-CA" smtClean="0"/>
          </a:p>
        </p:txBody>
      </p:sp>
      <p:sp>
        <p:nvSpPr>
          <p:cNvPr id="1049464" name="Slide Number Placeholder 3"/>
          <p:cNvSpPr>
            <a:spLocks noGrp="1"/>
          </p:cNvSpPr>
          <p:nvPr>
            <p:ph type="sldNum" sz="quarter" idx="5"/>
          </p:nvPr>
        </p:nvSpPr>
        <p:spPr>
          <a:noFill/>
        </p:spPr>
        <p:txBody>
          <a:bodyPr/>
          <a:p>
            <a:fld id="{EC41ADA3-B564-45F6-BE01-396CDC955FE0}" type="slidenum">
              <a:rPr lang="en-CA" smtClean="0"/>
              <a:t>229</a:t>
            </a:fld>
            <a:endParaRPr lang="en-CA"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577" name=""/>
        <p:cNvGrpSpPr/>
        <p:nvPr/>
      </p:nvGrpSpPr>
      <p:grpSpPr>
        <a:xfrm>
          <a:off x="0" y="0"/>
          <a:ext cx="0" cy="0"/>
          <a:chOff x="0" y="0"/>
          <a:chExt cx="0" cy="0"/>
        </a:xfrm>
      </p:grpSpPr>
      <p:sp>
        <p:nvSpPr>
          <p:cNvPr id="1049467" name="Slide Image Placeholder 1"/>
          <p:cNvSpPr>
            <a:spLocks noChangeAspect="1" noRot="1" noGrp="1" noTextEdit="1"/>
          </p:cNvSpPr>
          <p:nvPr>
            <p:ph type="sldImg"/>
          </p:nvPr>
        </p:nvSpPr>
        <p:spPr/>
      </p:sp>
      <p:sp>
        <p:nvSpPr>
          <p:cNvPr id="1049468" name="Notes Placeholder 2"/>
          <p:cNvSpPr>
            <a:spLocks noGrp="1"/>
          </p:cNvSpPr>
          <p:nvPr>
            <p:ph type="body" idx="1"/>
          </p:nvPr>
        </p:nvSpPr>
        <p:spPr>
          <a:noFill/>
        </p:spPr>
        <p:txBody>
          <a:bodyPr/>
          <a:p>
            <a:pPr eaLnBrk="1" hangingPunct="1"/>
            <a:endParaRPr lang="en-CA" smtClean="0"/>
          </a:p>
        </p:txBody>
      </p:sp>
      <p:sp>
        <p:nvSpPr>
          <p:cNvPr id="1049469" name="Slide Number Placeholder 3"/>
          <p:cNvSpPr>
            <a:spLocks noGrp="1"/>
          </p:cNvSpPr>
          <p:nvPr>
            <p:ph type="sldNum" sz="quarter" idx="5"/>
          </p:nvPr>
        </p:nvSpPr>
        <p:spPr>
          <a:noFill/>
        </p:spPr>
        <p:txBody>
          <a:bodyPr/>
          <a:p>
            <a:fld id="{04FD7472-565C-453A-9127-CBD2EB595971}" type="slidenum">
              <a:rPr lang="en-CA" smtClean="0"/>
              <a:t>230</a:t>
            </a:fld>
            <a:endParaRPr lang="en-CA"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83" name=""/>
        <p:cNvGrpSpPr/>
        <p:nvPr/>
      </p:nvGrpSpPr>
      <p:grpSpPr>
        <a:xfrm>
          <a:off x="0" y="0"/>
          <a:ext cx="0" cy="0"/>
          <a:chOff x="0" y="0"/>
          <a:chExt cx="0" cy="0"/>
        </a:xfrm>
      </p:grpSpPr>
      <p:sp>
        <p:nvSpPr>
          <p:cNvPr id="1049312" name="Slide Image Placeholder 1"/>
          <p:cNvSpPr>
            <a:spLocks noChangeAspect="1" noRot="1" noGrp="1" noTextEdit="1"/>
          </p:cNvSpPr>
          <p:nvPr>
            <p:ph type="sldImg"/>
          </p:nvPr>
        </p:nvSpPr>
        <p:spPr/>
      </p:sp>
      <p:sp>
        <p:nvSpPr>
          <p:cNvPr id="1049313" name="Notes Placeholder 2"/>
          <p:cNvSpPr>
            <a:spLocks noGrp="1"/>
          </p:cNvSpPr>
          <p:nvPr>
            <p:ph type="body" idx="1"/>
          </p:nvPr>
        </p:nvSpPr>
        <p:spPr>
          <a:noFill/>
        </p:spPr>
        <p:txBody>
          <a:bodyPr/>
          <a:p>
            <a:pPr eaLnBrk="1" hangingPunct="1">
              <a:spcBef>
                <a:spcPct val="0"/>
              </a:spcBef>
            </a:pPr>
            <a:endParaRPr lang="en-CA" smtClean="0"/>
          </a:p>
        </p:txBody>
      </p:sp>
      <p:sp>
        <p:nvSpPr>
          <p:cNvPr id="1049314" name="Slide Number Placeholder 3"/>
          <p:cNvSpPr>
            <a:spLocks noGrp="1"/>
          </p:cNvSpPr>
          <p:nvPr>
            <p:ph type="sldNum" sz="quarter" idx="5"/>
          </p:nvPr>
        </p:nvSpPr>
        <p:spPr>
          <a:noFill/>
        </p:spPr>
        <p:txBody>
          <a:bodyPr/>
          <a:p>
            <a:fld id="{A8A10EAE-C15F-4193-900D-24AD5354A2E2}" type="slidenum">
              <a:rPr lang="en-CA" smtClean="0"/>
              <a:t>199</a:t>
            </a:fld>
            <a:endParaRPr lang="en-CA"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86" name=""/>
        <p:cNvGrpSpPr/>
        <p:nvPr/>
      </p:nvGrpSpPr>
      <p:grpSpPr>
        <a:xfrm>
          <a:off x="0" y="0"/>
          <a:ext cx="0" cy="0"/>
          <a:chOff x="0" y="0"/>
          <a:chExt cx="0" cy="0"/>
        </a:xfrm>
      </p:grpSpPr>
      <p:sp>
        <p:nvSpPr>
          <p:cNvPr id="1049317" name="Slide Image Placeholder 1"/>
          <p:cNvSpPr>
            <a:spLocks noChangeAspect="1" noRot="1" noGrp="1" noTextEdit="1"/>
          </p:cNvSpPr>
          <p:nvPr>
            <p:ph type="sldImg"/>
          </p:nvPr>
        </p:nvSpPr>
        <p:spPr/>
      </p:sp>
      <p:sp>
        <p:nvSpPr>
          <p:cNvPr id="1049318" name="Notes Placeholder 2"/>
          <p:cNvSpPr>
            <a:spLocks noGrp="1"/>
          </p:cNvSpPr>
          <p:nvPr>
            <p:ph type="body" idx="1"/>
          </p:nvPr>
        </p:nvSpPr>
        <p:spPr>
          <a:noFill/>
        </p:spPr>
        <p:txBody>
          <a:bodyPr/>
          <a:p>
            <a:pPr eaLnBrk="1" hangingPunct="1">
              <a:spcBef>
                <a:spcPct val="0"/>
              </a:spcBef>
            </a:pPr>
            <a:endParaRPr dirty="0" lang="en-CA" smtClean="0"/>
          </a:p>
        </p:txBody>
      </p:sp>
      <p:sp>
        <p:nvSpPr>
          <p:cNvPr id="1049319" name="Slide Number Placeholder 3"/>
          <p:cNvSpPr>
            <a:spLocks noGrp="1"/>
          </p:cNvSpPr>
          <p:nvPr>
            <p:ph type="sldNum" sz="quarter" idx="5"/>
          </p:nvPr>
        </p:nvSpPr>
        <p:spPr>
          <a:noFill/>
        </p:spPr>
        <p:txBody>
          <a:bodyPr/>
          <a:p>
            <a:fld id="{D986210B-BE18-427B-BB80-AE03F613355C}" type="slidenum">
              <a:rPr lang="en-CA" smtClean="0"/>
              <a:t>200</a:t>
            </a:fld>
            <a:endParaRPr dirty="0" lang="en-CA"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489" name=""/>
        <p:cNvGrpSpPr/>
        <p:nvPr/>
      </p:nvGrpSpPr>
      <p:grpSpPr>
        <a:xfrm>
          <a:off x="0" y="0"/>
          <a:ext cx="0" cy="0"/>
          <a:chOff x="0" y="0"/>
          <a:chExt cx="0" cy="0"/>
        </a:xfrm>
      </p:grpSpPr>
      <p:sp>
        <p:nvSpPr>
          <p:cNvPr id="1049322" name="Slide Image Placeholder 1"/>
          <p:cNvSpPr>
            <a:spLocks noChangeAspect="1" noRot="1" noGrp="1" noTextEdit="1"/>
          </p:cNvSpPr>
          <p:nvPr>
            <p:ph type="sldImg"/>
          </p:nvPr>
        </p:nvSpPr>
        <p:spPr/>
      </p:sp>
      <p:sp>
        <p:nvSpPr>
          <p:cNvPr id="1049323" name="Notes Placeholder 2"/>
          <p:cNvSpPr>
            <a:spLocks noGrp="1"/>
          </p:cNvSpPr>
          <p:nvPr>
            <p:ph type="body" idx="1"/>
          </p:nvPr>
        </p:nvSpPr>
        <p:spPr>
          <a:noFill/>
        </p:spPr>
        <p:txBody>
          <a:bodyPr/>
          <a:p>
            <a:pPr eaLnBrk="1" hangingPunct="1">
              <a:spcBef>
                <a:spcPct val="0"/>
              </a:spcBef>
            </a:pPr>
            <a:endParaRPr lang="en-CA" smtClean="0"/>
          </a:p>
        </p:txBody>
      </p:sp>
      <p:sp>
        <p:nvSpPr>
          <p:cNvPr id="1049324" name="Slide Number Placeholder 3"/>
          <p:cNvSpPr>
            <a:spLocks noGrp="1"/>
          </p:cNvSpPr>
          <p:nvPr>
            <p:ph type="sldNum" sz="quarter" idx="5"/>
          </p:nvPr>
        </p:nvSpPr>
        <p:spPr>
          <a:noFill/>
        </p:spPr>
        <p:txBody>
          <a:bodyPr/>
          <a:p>
            <a:fld id="{7B8E8768-5627-47A4-B67D-143AE043A6C1}" type="slidenum">
              <a:rPr lang="en-CA" smtClean="0"/>
              <a:t>201</a:t>
            </a:fld>
            <a:endParaRPr lang="en-CA"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492" name=""/>
        <p:cNvGrpSpPr/>
        <p:nvPr/>
      </p:nvGrpSpPr>
      <p:grpSpPr>
        <a:xfrm>
          <a:off x="0" y="0"/>
          <a:ext cx="0" cy="0"/>
          <a:chOff x="0" y="0"/>
          <a:chExt cx="0" cy="0"/>
        </a:xfrm>
      </p:grpSpPr>
      <p:sp>
        <p:nvSpPr>
          <p:cNvPr id="1049327" name="Slide Image Placeholder 1"/>
          <p:cNvSpPr>
            <a:spLocks noChangeAspect="1" noRot="1" noGrp="1" noTextEdit="1"/>
          </p:cNvSpPr>
          <p:nvPr>
            <p:ph type="sldImg"/>
          </p:nvPr>
        </p:nvSpPr>
        <p:spPr/>
      </p:sp>
      <p:sp>
        <p:nvSpPr>
          <p:cNvPr id="1049328" name="Notes Placeholder 2"/>
          <p:cNvSpPr>
            <a:spLocks noGrp="1"/>
          </p:cNvSpPr>
          <p:nvPr>
            <p:ph type="body" idx="1"/>
          </p:nvPr>
        </p:nvSpPr>
        <p:spPr>
          <a:noFill/>
        </p:spPr>
        <p:txBody>
          <a:bodyPr/>
          <a:p>
            <a:pPr eaLnBrk="1" hangingPunct="1">
              <a:spcBef>
                <a:spcPct val="0"/>
              </a:spcBef>
            </a:pPr>
            <a:endParaRPr lang="en-CA" smtClean="0"/>
          </a:p>
        </p:txBody>
      </p:sp>
      <p:sp>
        <p:nvSpPr>
          <p:cNvPr id="1049329" name="Slide Number Placeholder 3"/>
          <p:cNvSpPr>
            <a:spLocks noGrp="1"/>
          </p:cNvSpPr>
          <p:nvPr>
            <p:ph type="sldNum" sz="quarter" idx="5"/>
          </p:nvPr>
        </p:nvSpPr>
        <p:spPr>
          <a:noFill/>
        </p:spPr>
        <p:txBody>
          <a:bodyPr/>
          <a:p>
            <a:fld id="{0235B846-2295-4C02-8DC4-713754D9AB94}" type="slidenum">
              <a:rPr lang="en-CA" smtClean="0"/>
              <a:t>202</a:t>
            </a:fld>
            <a:endParaRPr lang="en-CA"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496" name=""/>
        <p:cNvGrpSpPr/>
        <p:nvPr/>
      </p:nvGrpSpPr>
      <p:grpSpPr>
        <a:xfrm>
          <a:off x="0" y="0"/>
          <a:ext cx="0" cy="0"/>
          <a:chOff x="0" y="0"/>
          <a:chExt cx="0" cy="0"/>
        </a:xfrm>
      </p:grpSpPr>
      <p:sp>
        <p:nvSpPr>
          <p:cNvPr id="1049334" name="Rectangle 1"/>
          <p:cNvSpPr>
            <a:spLocks noChangeAspect="1" noRot="1" noGrp="1" noChangeArrowheads="1" noTextEdit="1"/>
          </p:cNvSpPr>
          <p:nvPr>
            <p:ph type="sldImg"/>
          </p:nvPr>
        </p:nvSpPr>
        <p:spPr>
          <a:xfrm>
            <a:off x="1338263" y="914400"/>
            <a:ext cx="4179887" cy="3135313"/>
          </a:xfrm>
          <a:solidFill>
            <a:srgbClr val="FFFFFF"/>
          </a:solidFill>
        </p:spPr>
      </p:sp>
      <p:sp>
        <p:nvSpPr>
          <p:cNvPr id="1049335" name="Text Box 2"/>
          <p:cNvSpPr>
            <a:spLocks noGrp="1" noChangeArrowheads="1"/>
          </p:cNvSpPr>
          <p:nvPr>
            <p:ph type="body" idx="1"/>
          </p:nvPr>
        </p:nvSpPr>
        <p:spPr>
          <a:xfrm>
            <a:off x="1046163" y="4352925"/>
            <a:ext cx="4770437" cy="5014913"/>
          </a:xfrm>
          <a:noFill/>
        </p:spPr>
        <p:txBody>
          <a:bodyPr bIns="0" lIns="0" rIns="0" tIns="0">
            <a:spAutoFit/>
          </a:bodyPr>
          <a:p>
            <a:pPr eaLnBrk="1" hangingPunct="1" indent="-193675" marL="193675">
              <a:lnSpc>
                <a:spcPct val="97000"/>
              </a:lnSpc>
              <a:spcBef>
                <a:spcPct val="0"/>
              </a:spcBef>
              <a:buSzPct val="45000"/>
              <a:tabLst>
                <a:tab algn="l" pos="649288"/>
                <a:tab algn="l" pos="1298575"/>
                <a:tab algn="l" pos="1947863"/>
                <a:tab algn="l" pos="2597150"/>
                <a:tab algn="l" pos="3248025"/>
                <a:tab algn="l" pos="3897313"/>
                <a:tab algn="l" pos="4546600"/>
              </a:tabLst>
            </a:pPr>
            <a:r>
              <a:rPr sz="1400" lang="en-GB" smtClean="0">
                <a:ea typeface="Lucida Sans Unicode" pitchFamily="34" charset="0"/>
                <a:cs typeface="Lucida Sans Unicode" pitchFamily="34" charset="0"/>
              </a:rPr>
              <a:t>Figure 1. Common Pathoanatomical Conditions of the Lumbar Spine. A superior view of a lumbar vertebra with normal anatomy and canal configuration is shown in the upper right. In the superior view of a lumbar vertebra and intervertebral disk (center right), herniation of the nucleus pulposus into the spinal canal is evident. The nucleus pulposus has a soft consistency, at least from childhood to middle age, and may protrude through confluent fissures in the anulus fibrosus. This usually occurs in the lateral part of the spinal canal, as shown. The usual abnormalities that result in spinal stenosis (lower right) include hypertrophic degenerative changes of the facets and thickening of the ligamentum flavum. These processes may result in a severely narrowed canal, either centrally or in the lateral recesses of the canal. A lateral view of the lumbosacral spine, illustrating spondylolysis of the L5 vertebra with associated spondylolisthesis at L5-S1, is shown on the left. Spondylolysis refers to a defect in the pars interarticularis of the vertebra, which may be congenital or a result of stress fracture. Spondylolisthesis refers to the anterior displacement of a vertebra on the one beneath it. This may occur as a result of spondylolysis as shown (called isthmic spondylolisthesis) or as a result of degenerative disk disease, usually in the elderly. This process may contribute to narrowing of the spinal canal in spinal stenosis.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499" name=""/>
        <p:cNvGrpSpPr/>
        <p:nvPr/>
      </p:nvGrpSpPr>
      <p:grpSpPr>
        <a:xfrm>
          <a:off x="0" y="0"/>
          <a:ext cx="0" cy="0"/>
          <a:chOff x="0" y="0"/>
          <a:chExt cx="0" cy="0"/>
        </a:xfrm>
      </p:grpSpPr>
      <p:sp>
        <p:nvSpPr>
          <p:cNvPr id="1049338" name="Slide Image Placeholder 1"/>
          <p:cNvSpPr>
            <a:spLocks noChangeAspect="1" noRot="1" noGrp="1" noTextEdit="1"/>
          </p:cNvSpPr>
          <p:nvPr>
            <p:ph type="sldImg"/>
          </p:nvPr>
        </p:nvSpPr>
        <p:spPr/>
      </p:sp>
      <p:sp>
        <p:nvSpPr>
          <p:cNvPr id="1049339" name="Notes Placeholder 2"/>
          <p:cNvSpPr>
            <a:spLocks noGrp="1"/>
          </p:cNvSpPr>
          <p:nvPr>
            <p:ph type="body" idx="1"/>
          </p:nvPr>
        </p:nvSpPr>
        <p:spPr>
          <a:noFill/>
        </p:spPr>
        <p:txBody>
          <a:bodyPr/>
          <a:p>
            <a:pPr eaLnBrk="1" hangingPunct="1">
              <a:spcBef>
                <a:spcPct val="0"/>
              </a:spcBef>
            </a:pPr>
            <a:endParaRPr lang="en-CA" smtClean="0"/>
          </a:p>
        </p:txBody>
      </p:sp>
      <p:sp>
        <p:nvSpPr>
          <p:cNvPr id="1049340" name="Slide Number Placeholder 3"/>
          <p:cNvSpPr>
            <a:spLocks noGrp="1"/>
          </p:cNvSpPr>
          <p:nvPr>
            <p:ph type="sldNum" sz="quarter" idx="5"/>
          </p:nvPr>
        </p:nvSpPr>
        <p:spPr>
          <a:noFill/>
        </p:spPr>
        <p:txBody>
          <a:bodyPr/>
          <a:p>
            <a:fld id="{4185F836-6696-4AE9-94BD-DB6B56C2FAF2}" type="slidenum">
              <a:rPr lang="en-CA" smtClean="0"/>
              <a:t>204</a:t>
            </a:fld>
            <a:endParaRPr lang="en-CA"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82" name=""/>
        <p:cNvGrpSpPr/>
        <p:nvPr/>
      </p:nvGrpSpPr>
      <p:grpSpPr>
        <a:xfrm>
          <a:off x="0" y="0"/>
          <a:ext cx="0" cy="0"/>
          <a:chOff x="0" y="0"/>
          <a:chExt cx="0" cy="0"/>
        </a:xfrm>
      </p:grpSpPr>
      <p:sp>
        <p:nvSpPr>
          <p:cNvPr id="1048613" name="Right Triangle 9"/>
          <p:cNvSpPr/>
          <p:nvPr/>
        </p:nvSpPr>
        <p:spPr>
          <a:xfrm>
            <a:off x="-2" y="4664147"/>
            <a:ext cx="9151089" cy="0"/>
          </a:xfrm>
          <a:prstGeom prst="rtTriangle"/>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14" name="Title 8"/>
          <p:cNvSpPr>
            <a:spLocks noGrp="1"/>
          </p:cNvSpPr>
          <p:nvPr>
            <p:ph type="ctrTitle"/>
          </p:nvPr>
        </p:nvSpPr>
        <p:spPr>
          <a:xfrm>
            <a:off x="685800" y="1752601"/>
            <a:ext cx="7772400" cy="1829761"/>
          </a:xfrm>
        </p:spPr>
        <p:txBody>
          <a:bodyPr anchor="b" vert="horz">
            <a:normAutofit/>
            <a:scene3d>
              <a:camera prst="orthographicFront"/>
              <a:lightRig dir="t" rig="soft"/>
            </a:scene3d>
            <a:sp3d prstMaterial="softEdge">
              <a:bevelT w="25400" h="25400"/>
            </a:sp3d>
          </a:bodyPr>
          <a:lstStyle>
            <a:lvl1pPr algn="r">
              <a:defRPr b="1" sz="4800">
                <a:solidFill>
                  <a:schemeClr val="tx2"/>
                </a:solidFill>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8615" name="Subtitle 16"/>
          <p:cNvSpPr>
            <a:spLocks noGrp="1"/>
          </p:cNvSpPr>
          <p:nvPr>
            <p:ph type="subTitle" idx="1"/>
          </p:nvPr>
        </p:nvSpPr>
        <p:spPr>
          <a:xfrm>
            <a:off x="685800" y="3611607"/>
            <a:ext cx="7772400" cy="1199704"/>
          </a:xfrm>
        </p:spPr>
        <p:txBody>
          <a:bodyPr lIns="45720" rIns="45720"/>
          <a:lstStyle>
            <a:lvl1pPr algn="r" indent="0" marL="0" marR="64008">
              <a:buNone/>
              <a:defRPr>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grpSp>
        <p:nvGrpSpPr>
          <p:cNvPr id="283" name="Group 1"/>
          <p:cNvGrpSpPr/>
          <p:nvPr/>
        </p:nvGrpSpPr>
        <p:grpSpPr>
          <a:xfrm>
            <a:off x="-3765" y="4953000"/>
            <a:ext cx="9147765" cy="1912088"/>
            <a:chOff x="-3765" y="4832896"/>
            <a:chExt cx="9147765" cy="2032192"/>
          </a:xfrm>
        </p:grpSpPr>
        <p:sp>
          <p:nvSpPr>
            <p:cNvPr id="1048616"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17"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618"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xmlns:r="http://schemas.openxmlformats.org/officeDocument/2006/relationships" r:embed="rId1" cstate="print">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9" name="Straight Connector 11"/>
            <p:cNvCxnSpPr>
              <a:cxnSpLocks/>
            </p:cNvCxnSpPr>
            <p:nvPr/>
          </p:nvCxnSpPr>
          <p:spPr>
            <a:xfrm>
              <a:off x="-3765" y="4880373"/>
              <a:ext cx="9147765" cy="83994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048619" name="Date Placeholder 29"/>
          <p:cNvSpPr>
            <a:spLocks noGrp="1"/>
          </p:cNvSpPr>
          <p:nvPr>
            <p:ph type="dt" sz="half" idx="10"/>
          </p:nvPr>
        </p:nvSpPr>
        <p:spPr/>
        <p:txBody>
          <a:bodyPr/>
          <a:lstStyle>
            <a:lvl1pPr>
              <a:defRPr>
                <a:solidFill>
                  <a:srgbClr val="FFFFFF"/>
                </a:solidFill>
              </a:defRPr>
            </a:lvl1pPr>
          </a:lstStyle>
          <a:p>
            <a:fld id="{4F95B9B7-4831-413F-B862-893524B292FC}" type="datetimeFigureOut">
              <a:rPr lang="en-US" smtClean="0"/>
              <a:t>11/9/2016</a:t>
            </a:fld>
            <a:endParaRPr lang="en-US"/>
          </a:p>
        </p:txBody>
      </p:sp>
      <p:sp>
        <p:nvSpPr>
          <p:cNvPr id="1048620"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1048621" name="Slide Number Placeholder 26"/>
          <p:cNvSpPr>
            <a:spLocks noGrp="1"/>
          </p:cNvSpPr>
          <p:nvPr>
            <p:ph type="sldNum" sz="quarter" idx="12"/>
          </p:nvPr>
        </p:nvSpPr>
        <p:spPr/>
        <p:txBody>
          <a:bodyPr/>
          <a:lstStyle>
            <a:lvl1pPr>
              <a:defRPr>
                <a:solidFill>
                  <a:srgbClr val="FFFFFF"/>
                </a:solidFill>
              </a:defRPr>
            </a:lvl1pPr>
          </a:lstStyle>
          <a:p>
            <a:fld id="{6569BAA0-0683-4ED8-9054-06F323F72A0B}" type="slidenum">
              <a:rPr lang="en-US" smtClean="0"/>
              <a:t>‹#›</a:t>
            </a:fld>
            <a:endParaRPr lang="en-US"/>
          </a:p>
        </p:txBody>
      </p:sp>
    </p:spTree>
  </p:cSld>
  <p:clrMapOvr>
    <a:masterClrMapping/>
  </p:clrMapOvr>
  <p:transition>
    <p:wheel spokes="8"/>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14" name=""/>
        <p:cNvGrpSpPr/>
        <p:nvPr/>
      </p:nvGrpSpPr>
      <p:grpSpPr>
        <a:xfrm>
          <a:off x="0" y="0"/>
          <a:ext cx="0" cy="0"/>
          <a:chOff x="0" y="0"/>
          <a:chExt cx="0" cy="0"/>
        </a:xfrm>
      </p:grpSpPr>
      <p:sp>
        <p:nvSpPr>
          <p:cNvPr id="1049567" name="Title 1"/>
          <p:cNvSpPr>
            <a:spLocks noGrp="1"/>
          </p:cNvSpPr>
          <p:nvPr>
            <p:ph type="title"/>
          </p:nvPr>
        </p:nvSpPr>
        <p:spPr/>
        <p:txBody>
          <a:bodyPr/>
          <a:p>
            <a:r>
              <a:rPr kumimoji="0" lang="en-US" smtClean="0"/>
              <a:t>Click to edit Master title style</a:t>
            </a:r>
            <a:endParaRPr kumimoji="0" lang="en-US"/>
          </a:p>
        </p:txBody>
      </p:sp>
      <p:sp>
        <p:nvSpPr>
          <p:cNvPr id="1049568" name="Vertical Text Placeholder 2"/>
          <p:cNvSpPr>
            <a:spLocks noGrp="1"/>
          </p:cNvSpPr>
          <p:nvPr>
            <p:ph type="body" orient="vert" idx="1"/>
          </p:nvPr>
        </p:nvSpPr>
        <p:spPr>
          <a:xfrm>
            <a:off x="457200" y="1481329"/>
            <a:ext cx="8229600" cy="4386071"/>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569" name="Date Placeholder 3"/>
          <p:cNvSpPr>
            <a:spLocks noGrp="1"/>
          </p:cNvSpPr>
          <p:nvPr>
            <p:ph type="dt" sz="half" idx="10"/>
          </p:nvPr>
        </p:nvSpPr>
        <p:spPr/>
        <p:txBody>
          <a:bodyPr/>
          <a:p>
            <a:fld id="{4F95B9B7-4831-413F-B862-893524B292FC}" type="datetimeFigureOut">
              <a:rPr lang="en-US" smtClean="0"/>
              <a:t>11/9/2016</a:t>
            </a:fld>
            <a:endParaRPr lang="en-US"/>
          </a:p>
        </p:txBody>
      </p:sp>
      <p:sp>
        <p:nvSpPr>
          <p:cNvPr id="1049570" name="Footer Placeholder 4"/>
          <p:cNvSpPr>
            <a:spLocks noGrp="1"/>
          </p:cNvSpPr>
          <p:nvPr>
            <p:ph type="ftr" sz="quarter" idx="11"/>
          </p:nvPr>
        </p:nvSpPr>
        <p:spPr/>
        <p:txBody>
          <a:bodyPr/>
          <a:p>
            <a:endParaRPr lang="en-US"/>
          </a:p>
        </p:txBody>
      </p:sp>
      <p:sp>
        <p:nvSpPr>
          <p:cNvPr id="1049571" name="Slide Number Placeholder 5"/>
          <p:cNvSpPr>
            <a:spLocks noGrp="1"/>
          </p:cNvSpPr>
          <p:nvPr>
            <p:ph type="sldNum" sz="quarter" idx="12"/>
          </p:nvPr>
        </p:nvSpPr>
        <p:spPr/>
        <p:txBody>
          <a:bodyPr/>
          <a:p>
            <a:fld id="{6569BAA0-0683-4ED8-9054-06F323F72A0B}" type="slidenum">
              <a:rPr lang="en-US" smtClean="0"/>
              <a:t>‹#›</a:t>
            </a:fld>
            <a:endParaRPr lang="en-US"/>
          </a:p>
        </p:txBody>
      </p:sp>
    </p:spTree>
  </p:cSld>
  <p:clrMapOvr>
    <a:masterClrMapping/>
  </p:clrMapOvr>
  <p:transition>
    <p:wheel spokes="8"/>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11" name=""/>
        <p:cNvGrpSpPr/>
        <p:nvPr/>
      </p:nvGrpSpPr>
      <p:grpSpPr>
        <a:xfrm>
          <a:off x="0" y="0"/>
          <a:ext cx="0" cy="0"/>
          <a:chOff x="0" y="0"/>
          <a:chExt cx="0" cy="0"/>
        </a:xfrm>
      </p:grpSpPr>
      <p:sp>
        <p:nvSpPr>
          <p:cNvPr id="1049544" name="Vertical Title 1"/>
          <p:cNvSpPr>
            <a:spLocks noGrp="1"/>
          </p:cNvSpPr>
          <p:nvPr>
            <p:ph type="title" orient="vert"/>
          </p:nvPr>
        </p:nvSpPr>
        <p:spPr>
          <a:xfrm>
            <a:off x="6844013" y="274640"/>
            <a:ext cx="1777470" cy="5592761"/>
          </a:xfrm>
        </p:spPr>
        <p:txBody>
          <a:bodyPr vert="eaVert"/>
          <a:p>
            <a:r>
              <a:rPr kumimoji="0" lang="en-US" smtClean="0"/>
              <a:t>Click to edit Master title style</a:t>
            </a:r>
            <a:endParaRPr kumimoji="0" lang="en-US"/>
          </a:p>
        </p:txBody>
      </p:sp>
      <p:sp>
        <p:nvSpPr>
          <p:cNvPr id="1049545" name="Vertical Text Placeholder 2"/>
          <p:cNvSpPr>
            <a:spLocks noGrp="1"/>
          </p:cNvSpPr>
          <p:nvPr>
            <p:ph type="body" orient="vert" idx="1"/>
          </p:nvPr>
        </p:nvSpPr>
        <p:spPr>
          <a:xfrm>
            <a:off x="457200" y="274641"/>
            <a:ext cx="6324600" cy="5592760"/>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546" name="Date Placeholder 3"/>
          <p:cNvSpPr>
            <a:spLocks noGrp="1"/>
          </p:cNvSpPr>
          <p:nvPr>
            <p:ph type="dt" sz="half" idx="10"/>
          </p:nvPr>
        </p:nvSpPr>
        <p:spPr/>
        <p:txBody>
          <a:bodyPr/>
          <a:p>
            <a:fld id="{4F95B9B7-4831-413F-B862-893524B292FC}" type="datetimeFigureOut">
              <a:rPr lang="en-US" smtClean="0"/>
              <a:t>11/9/2016</a:t>
            </a:fld>
            <a:endParaRPr lang="en-US"/>
          </a:p>
        </p:txBody>
      </p:sp>
      <p:sp>
        <p:nvSpPr>
          <p:cNvPr id="1049547" name="Footer Placeholder 4"/>
          <p:cNvSpPr>
            <a:spLocks noGrp="1"/>
          </p:cNvSpPr>
          <p:nvPr>
            <p:ph type="ftr" sz="quarter" idx="11"/>
          </p:nvPr>
        </p:nvSpPr>
        <p:spPr/>
        <p:txBody>
          <a:bodyPr/>
          <a:p>
            <a:endParaRPr lang="en-US"/>
          </a:p>
        </p:txBody>
      </p:sp>
      <p:sp>
        <p:nvSpPr>
          <p:cNvPr id="1049548" name="Slide Number Placeholder 5"/>
          <p:cNvSpPr>
            <a:spLocks noGrp="1"/>
          </p:cNvSpPr>
          <p:nvPr>
            <p:ph type="sldNum" sz="quarter" idx="12"/>
          </p:nvPr>
        </p:nvSpPr>
        <p:spPr/>
        <p:txBody>
          <a:bodyPr/>
          <a:p>
            <a:fld id="{6569BAA0-0683-4ED8-9054-06F323F72A0B}" type="slidenum">
              <a:rPr lang="en-US" smtClean="0"/>
              <a:t>‹#›</a:t>
            </a:fld>
            <a:endParaRPr lang="en-US"/>
          </a:p>
        </p:txBody>
      </p:sp>
    </p:spTree>
  </p:cSld>
  <p:clrMapOvr>
    <a:masterClrMapping/>
  </p:clrMapOvr>
  <p:transition>
    <p:wheel spokes="8"/>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20" name=""/>
        <p:cNvGrpSpPr/>
        <p:nvPr/>
      </p:nvGrpSpPr>
      <p:grpSpPr>
        <a:xfrm>
          <a:off x="0" y="0"/>
          <a:ext cx="0" cy="0"/>
          <a:chOff x="0" y="0"/>
          <a:chExt cx="0" cy="0"/>
        </a:xfrm>
      </p:grpSpPr>
      <p:sp>
        <p:nvSpPr>
          <p:cNvPr id="1048584"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85" name="Date Placeholder 3"/>
          <p:cNvSpPr>
            <a:spLocks noGrp="1"/>
          </p:cNvSpPr>
          <p:nvPr>
            <p:ph type="dt" sz="half" idx="10"/>
          </p:nvPr>
        </p:nvSpPr>
        <p:spPr/>
        <p:txBody>
          <a:bodyPr/>
          <a:p>
            <a:fld id="{4F95B9B7-4831-413F-B862-893524B292FC}" type="datetimeFigureOut">
              <a:rPr lang="en-US" smtClean="0"/>
              <a:t>11/9/2016</a:t>
            </a:fld>
            <a:endParaRPr lang="en-US"/>
          </a:p>
        </p:txBody>
      </p:sp>
      <p:sp>
        <p:nvSpPr>
          <p:cNvPr id="1048586" name="Footer Placeholder 4"/>
          <p:cNvSpPr>
            <a:spLocks noGrp="1"/>
          </p:cNvSpPr>
          <p:nvPr>
            <p:ph type="ftr" sz="quarter" idx="11"/>
          </p:nvPr>
        </p:nvSpPr>
        <p:spPr/>
        <p:txBody>
          <a:bodyPr/>
          <a:p>
            <a:endParaRPr lang="en-US"/>
          </a:p>
        </p:txBody>
      </p:sp>
      <p:sp>
        <p:nvSpPr>
          <p:cNvPr id="1048587" name="Slide Number Placeholder 5"/>
          <p:cNvSpPr>
            <a:spLocks noGrp="1"/>
          </p:cNvSpPr>
          <p:nvPr>
            <p:ph type="sldNum" sz="quarter" idx="12"/>
          </p:nvPr>
        </p:nvSpPr>
        <p:spPr/>
        <p:txBody>
          <a:bodyPr/>
          <a:p>
            <a:fld id="{6569BAA0-0683-4ED8-9054-06F323F72A0B}" type="slidenum">
              <a:rPr lang="en-US" smtClean="0"/>
              <a:t>‹#›</a:t>
            </a:fld>
            <a:endParaRPr lang="en-US"/>
          </a:p>
        </p:txBody>
      </p:sp>
      <p:sp>
        <p:nvSpPr>
          <p:cNvPr id="1048588" name="Title 6"/>
          <p:cNvSpPr>
            <a:spLocks noGrp="1"/>
          </p:cNvSpPr>
          <p:nvPr>
            <p:ph type="title"/>
          </p:nvPr>
        </p:nvSpPr>
        <p:spPr/>
        <p:txBody>
          <a:bodyPr rtlCol="0"/>
          <a:p>
            <a:r>
              <a:rPr kumimoji="0" lang="en-US" smtClean="0"/>
              <a:t>Click to edit Master title style</a:t>
            </a:r>
            <a:endParaRPr kumimoji="0" lang="en-US"/>
          </a:p>
        </p:txBody>
      </p:sp>
    </p:spTree>
  </p:cSld>
  <p:clrMapOvr>
    <a:masterClrMapping/>
  </p:clrMapOvr>
  <p:transition>
    <p:wheel spokes="8"/>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bg>
      <p:bgRef idx="1002">
        <a:schemeClr val="bg1"/>
      </p:bgRef>
    </p:bg>
    <p:spTree>
      <p:nvGrpSpPr>
        <p:cNvPr id="613" name=""/>
        <p:cNvGrpSpPr/>
        <p:nvPr/>
      </p:nvGrpSpPr>
      <p:grpSpPr>
        <a:xfrm>
          <a:off x="0" y="0"/>
          <a:ext cx="0" cy="0"/>
          <a:chOff x="0" y="0"/>
          <a:chExt cx="0" cy="0"/>
        </a:xfrm>
      </p:grpSpPr>
      <p:sp>
        <p:nvSpPr>
          <p:cNvPr id="1049560" name="Title 1"/>
          <p:cNvSpPr>
            <a:spLocks noGrp="1"/>
          </p:cNvSpPr>
          <p:nvPr>
            <p:ph type="title"/>
          </p:nvPr>
        </p:nvSpPr>
        <p:spPr>
          <a:xfrm>
            <a:off x="722376" y="1059712"/>
            <a:ext cx="7772400" cy="1828800"/>
          </a:xfrm>
        </p:spPr>
        <p:txBody>
          <a:bodyPr anchor="b" vert="horz">
            <a:normAutofit/>
            <a:scene3d>
              <a:camera prst="orthographicFront"/>
              <a:lightRig dir="t" rig="soft"/>
            </a:scene3d>
            <a:sp3d prstMaterial="softEdge">
              <a:bevelT w="25400" h="25400"/>
            </a:sp3d>
          </a:bodyPr>
          <a:lstStyle>
            <a:lvl1pPr algn="r">
              <a:buNone/>
              <a:defRPr baseline="0" b="1" cap="none" sz="4800">
                <a:effectLst>
                  <a:outerShdw algn="tl" blurRad="31750" dir="5400000" dist="25400" rotWithShape="0">
                    <a:srgbClr val="000000">
                      <a:alpha val="25000"/>
                    </a:srgbClr>
                  </a:outerShdw>
                </a:effectLst>
              </a:defRPr>
            </a:lvl1pPr>
          </a:lstStyle>
          <a:p>
            <a:r>
              <a:rPr kumimoji="0" lang="en-US" smtClean="0"/>
              <a:t>Click to edit Master title style</a:t>
            </a:r>
            <a:endParaRPr kumimoji="0" lang="en-US"/>
          </a:p>
        </p:txBody>
      </p:sp>
      <p:sp>
        <p:nvSpPr>
          <p:cNvPr id="1049561" name="Text Placeholder 2"/>
          <p:cNvSpPr>
            <a:spLocks noGrp="1"/>
          </p:cNvSpPr>
          <p:nvPr>
            <p:ph type="body" idx="1"/>
          </p:nvPr>
        </p:nvSpPr>
        <p:spPr>
          <a:xfrm>
            <a:off x="3922713" y="2931712"/>
            <a:ext cx="4572000" cy="1454888"/>
          </a:xfrm>
        </p:spPr>
        <p:txBody>
          <a:bodyPr anchor="t" lIns="91440" rIns="91440"/>
          <a:lstStyle>
            <a:lvl1pPr algn="l" indent="0" marL="0">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9562" name="Date Placeholder 3"/>
          <p:cNvSpPr>
            <a:spLocks noGrp="1"/>
          </p:cNvSpPr>
          <p:nvPr>
            <p:ph type="dt" sz="half" idx="10"/>
          </p:nvPr>
        </p:nvSpPr>
        <p:spPr/>
        <p:txBody>
          <a:bodyPr/>
          <a:p>
            <a:fld id="{4F95B9B7-4831-413F-B862-893524B292FC}" type="datetimeFigureOut">
              <a:rPr lang="en-US" smtClean="0"/>
              <a:t>11/9/2016</a:t>
            </a:fld>
            <a:endParaRPr lang="en-US"/>
          </a:p>
        </p:txBody>
      </p:sp>
      <p:sp>
        <p:nvSpPr>
          <p:cNvPr id="1049563" name="Footer Placeholder 4"/>
          <p:cNvSpPr>
            <a:spLocks noGrp="1"/>
          </p:cNvSpPr>
          <p:nvPr>
            <p:ph type="ftr" sz="quarter" idx="11"/>
          </p:nvPr>
        </p:nvSpPr>
        <p:spPr/>
        <p:txBody>
          <a:bodyPr/>
          <a:p>
            <a:endParaRPr lang="en-US"/>
          </a:p>
        </p:txBody>
      </p:sp>
      <p:sp>
        <p:nvSpPr>
          <p:cNvPr id="1049564" name="Slide Number Placeholder 5"/>
          <p:cNvSpPr>
            <a:spLocks noGrp="1"/>
          </p:cNvSpPr>
          <p:nvPr>
            <p:ph type="sldNum" sz="quarter" idx="12"/>
          </p:nvPr>
        </p:nvSpPr>
        <p:spPr/>
        <p:txBody>
          <a:bodyPr/>
          <a:p>
            <a:fld id="{6569BAA0-0683-4ED8-9054-06F323F72A0B}" type="slidenum">
              <a:rPr lang="en-US" smtClean="0"/>
              <a:t>‹#›</a:t>
            </a:fld>
            <a:endParaRPr lang="en-US"/>
          </a:p>
        </p:txBody>
      </p:sp>
      <p:sp>
        <p:nvSpPr>
          <p:cNvPr id="1049565"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9566"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transition>
    <p:wheel spokes="8"/>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bg>
      <p:bgRef idx="1002">
        <a:schemeClr val="bg1"/>
      </p:bgRef>
    </p:bg>
    <p:spTree>
      <p:nvGrpSpPr>
        <p:cNvPr id="608" name=""/>
        <p:cNvGrpSpPr/>
        <p:nvPr/>
      </p:nvGrpSpPr>
      <p:grpSpPr>
        <a:xfrm>
          <a:off x="0" y="0"/>
          <a:ext cx="0" cy="0"/>
          <a:chOff x="0" y="0"/>
          <a:chExt cx="0" cy="0"/>
        </a:xfrm>
      </p:grpSpPr>
      <p:sp>
        <p:nvSpPr>
          <p:cNvPr id="1049526"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527"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528" name="Date Placeholder 4"/>
          <p:cNvSpPr>
            <a:spLocks noGrp="1"/>
          </p:cNvSpPr>
          <p:nvPr>
            <p:ph type="dt" sz="half" idx="10"/>
          </p:nvPr>
        </p:nvSpPr>
        <p:spPr/>
        <p:txBody>
          <a:bodyPr/>
          <a:p>
            <a:fld id="{4F95B9B7-4831-413F-B862-893524B292FC}" type="datetimeFigureOut">
              <a:rPr lang="en-US" smtClean="0"/>
              <a:t>11/9/2016</a:t>
            </a:fld>
            <a:endParaRPr lang="en-US"/>
          </a:p>
        </p:txBody>
      </p:sp>
      <p:sp>
        <p:nvSpPr>
          <p:cNvPr id="1049529" name="Footer Placeholder 5"/>
          <p:cNvSpPr>
            <a:spLocks noGrp="1"/>
          </p:cNvSpPr>
          <p:nvPr>
            <p:ph type="ftr" sz="quarter" idx="11"/>
          </p:nvPr>
        </p:nvSpPr>
        <p:spPr/>
        <p:txBody>
          <a:bodyPr/>
          <a:p>
            <a:endParaRPr lang="en-US"/>
          </a:p>
        </p:txBody>
      </p:sp>
      <p:sp>
        <p:nvSpPr>
          <p:cNvPr id="1049530" name="Slide Number Placeholder 6"/>
          <p:cNvSpPr>
            <a:spLocks noGrp="1"/>
          </p:cNvSpPr>
          <p:nvPr>
            <p:ph type="sldNum" sz="quarter" idx="12"/>
          </p:nvPr>
        </p:nvSpPr>
        <p:spPr/>
        <p:txBody>
          <a:bodyPr/>
          <a:p>
            <a:fld id="{6569BAA0-0683-4ED8-9054-06F323F72A0B}" type="slidenum">
              <a:rPr lang="en-US" smtClean="0"/>
              <a:t>‹#›</a:t>
            </a:fld>
            <a:endParaRPr lang="en-US"/>
          </a:p>
        </p:txBody>
      </p:sp>
      <p:sp>
        <p:nvSpPr>
          <p:cNvPr id="1049531" name="Title 7"/>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transition>
    <p:wheel spokes="8"/>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bg>
      <p:bgRef idx="1003">
        <a:schemeClr val="bg1"/>
      </p:bgRef>
    </p:bg>
    <p:spTree>
      <p:nvGrpSpPr>
        <p:cNvPr id="609" name=""/>
        <p:cNvGrpSpPr/>
        <p:nvPr/>
      </p:nvGrpSpPr>
      <p:grpSpPr>
        <a:xfrm>
          <a:off x="0" y="0"/>
          <a:ext cx="0" cy="0"/>
          <a:chOff x="0" y="0"/>
          <a:chExt cx="0" cy="0"/>
        </a:xfrm>
      </p:grpSpPr>
      <p:sp>
        <p:nvSpPr>
          <p:cNvPr id="1049532" name="Title 1"/>
          <p:cNvSpPr>
            <a:spLocks noGrp="1"/>
          </p:cNvSpPr>
          <p:nvPr>
            <p:ph type="title"/>
          </p:nvPr>
        </p:nvSpPr>
        <p:spPr>
          <a:xfrm>
            <a:off x="457200" y="273050"/>
            <a:ext cx="8229600" cy="1143000"/>
          </a:xfrm>
        </p:spPr>
        <p:txBody>
          <a:bodyPr anchor="ctr"/>
          <a:p>
            <a:r>
              <a:rPr kumimoji="0" lang="en-US" smtClean="0"/>
              <a:t>Click to edit Master title style</a:t>
            </a:r>
            <a:endParaRPr kumimoji="0" lang="en-US"/>
          </a:p>
        </p:txBody>
      </p:sp>
      <p:sp>
        <p:nvSpPr>
          <p:cNvPr id="104953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953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anchor="ctr" lIns="182880"/>
          <a:lstStyle>
            <a:lvl1pPr indent="0" marL="0">
              <a:buNone/>
              <a:defRPr b="0" sz="2400">
                <a:solidFill>
                  <a:schemeClr val="bg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953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53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537" name="Date Placeholder 6"/>
          <p:cNvSpPr>
            <a:spLocks noGrp="1"/>
          </p:cNvSpPr>
          <p:nvPr>
            <p:ph type="dt" sz="half" idx="10"/>
          </p:nvPr>
        </p:nvSpPr>
        <p:spPr/>
        <p:txBody>
          <a:bodyPr/>
          <a:p>
            <a:fld id="{4F95B9B7-4831-413F-B862-893524B292FC}" type="datetimeFigureOut">
              <a:rPr lang="en-US" smtClean="0"/>
              <a:t>11/9/2016</a:t>
            </a:fld>
            <a:endParaRPr lang="en-US"/>
          </a:p>
        </p:txBody>
      </p:sp>
      <p:sp>
        <p:nvSpPr>
          <p:cNvPr id="1049538" name="Footer Placeholder 7"/>
          <p:cNvSpPr>
            <a:spLocks noGrp="1"/>
          </p:cNvSpPr>
          <p:nvPr>
            <p:ph type="ftr" sz="quarter" idx="11"/>
          </p:nvPr>
        </p:nvSpPr>
        <p:spPr/>
        <p:txBody>
          <a:bodyPr/>
          <a:p>
            <a:endParaRPr lang="en-US"/>
          </a:p>
        </p:txBody>
      </p:sp>
      <p:sp>
        <p:nvSpPr>
          <p:cNvPr id="1049539" name="Slide Number Placeholder 8"/>
          <p:cNvSpPr>
            <a:spLocks noGrp="1"/>
          </p:cNvSpPr>
          <p:nvPr>
            <p:ph type="sldNum" sz="quarter" idx="12"/>
          </p:nvPr>
        </p:nvSpPr>
        <p:spPr/>
        <p:txBody>
          <a:bodyPr/>
          <a:p>
            <a:fld id="{6569BAA0-0683-4ED8-9054-06F323F72A0B}"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transition>
    <p:wheel spokes="8"/>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bg>
      <p:bgRef idx="1002">
        <a:schemeClr val="bg1"/>
      </p:bgRef>
    </p:bg>
    <p:spTree>
      <p:nvGrpSpPr>
        <p:cNvPr id="610" name=""/>
        <p:cNvGrpSpPr/>
        <p:nvPr/>
      </p:nvGrpSpPr>
      <p:grpSpPr>
        <a:xfrm>
          <a:off x="0" y="0"/>
          <a:ext cx="0" cy="0"/>
          <a:chOff x="0" y="0"/>
          <a:chExt cx="0" cy="0"/>
        </a:xfrm>
      </p:grpSpPr>
      <p:sp>
        <p:nvSpPr>
          <p:cNvPr id="1049540" name="Date Placeholder 2"/>
          <p:cNvSpPr>
            <a:spLocks noGrp="1"/>
          </p:cNvSpPr>
          <p:nvPr>
            <p:ph type="dt" sz="half" idx="10"/>
          </p:nvPr>
        </p:nvSpPr>
        <p:spPr/>
        <p:txBody>
          <a:bodyPr/>
          <a:p>
            <a:fld id="{4F95B9B7-4831-413F-B862-893524B292FC}" type="datetimeFigureOut">
              <a:rPr lang="en-US" smtClean="0"/>
              <a:t>11/9/2016</a:t>
            </a:fld>
            <a:endParaRPr lang="en-US"/>
          </a:p>
        </p:txBody>
      </p:sp>
      <p:sp>
        <p:nvSpPr>
          <p:cNvPr id="1049541" name="Footer Placeholder 3"/>
          <p:cNvSpPr>
            <a:spLocks noGrp="1"/>
          </p:cNvSpPr>
          <p:nvPr>
            <p:ph type="ftr" sz="quarter" idx="11"/>
          </p:nvPr>
        </p:nvSpPr>
        <p:spPr/>
        <p:txBody>
          <a:bodyPr/>
          <a:p>
            <a:endParaRPr lang="en-US"/>
          </a:p>
        </p:txBody>
      </p:sp>
      <p:sp>
        <p:nvSpPr>
          <p:cNvPr id="1049542" name="Slide Number Placeholder 4"/>
          <p:cNvSpPr>
            <a:spLocks noGrp="1"/>
          </p:cNvSpPr>
          <p:nvPr>
            <p:ph type="sldNum" sz="quarter" idx="12"/>
          </p:nvPr>
        </p:nvSpPr>
        <p:spPr/>
        <p:txBody>
          <a:bodyPr/>
          <a:p>
            <a:fld id="{6569BAA0-0683-4ED8-9054-06F323F72A0B}" type="slidenum">
              <a:rPr lang="en-US" smtClean="0"/>
              <a:t>‹#›</a:t>
            </a:fld>
            <a:endParaRPr lang="en-US"/>
          </a:p>
        </p:txBody>
      </p:sp>
      <p:sp>
        <p:nvSpPr>
          <p:cNvPr id="1049543" name="Title 5"/>
          <p:cNvSpPr>
            <a:spLocks noGrp="1"/>
          </p:cNvSpPr>
          <p:nvPr>
            <p:ph type="title"/>
          </p:nvPr>
        </p:nvSpPr>
        <p:spPr/>
        <p:txBody>
          <a:bodyPr rtlCol="0"/>
          <a:p>
            <a:r>
              <a:rPr kumimoji="0" lang="en-US" smtClean="0"/>
              <a:t>Click to edit Master title style</a:t>
            </a:r>
            <a:endParaRPr kumimoji="0" lang="en-US"/>
          </a:p>
        </p:txBody>
      </p:sp>
    </p:spTree>
  </p:cSld>
  <p:clrMapOvr>
    <a:overrideClrMapping accent1="accent1" accent2="accent2" accent3="accent3" accent4="accent4" accent5="accent5" accent6="accent6" bg1="dk1" bg2="dk2" tx1="lt1" tx2="lt2" hlink="hlink" folHlink="folHlink"/>
  </p:clrMapOvr>
  <p:transition>
    <p:wheel spokes="8"/>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3" name=""/>
        <p:cNvGrpSpPr/>
        <p:nvPr/>
      </p:nvGrpSpPr>
      <p:grpSpPr>
        <a:xfrm>
          <a:off x="0" y="0"/>
          <a:ext cx="0" cy="0"/>
          <a:chOff x="0" y="0"/>
          <a:chExt cx="0" cy="0"/>
        </a:xfrm>
      </p:grpSpPr>
      <p:sp>
        <p:nvSpPr>
          <p:cNvPr id="1049330" name="Date Placeholder 1"/>
          <p:cNvSpPr>
            <a:spLocks noGrp="1"/>
          </p:cNvSpPr>
          <p:nvPr>
            <p:ph type="dt" sz="half" idx="10"/>
          </p:nvPr>
        </p:nvSpPr>
        <p:spPr/>
        <p:txBody>
          <a:bodyPr/>
          <a:p>
            <a:fld id="{4F95B9B7-4831-413F-B862-893524B292FC}" type="datetimeFigureOut">
              <a:rPr lang="en-US" smtClean="0"/>
              <a:t>11/9/2016</a:t>
            </a:fld>
            <a:endParaRPr lang="en-US"/>
          </a:p>
        </p:txBody>
      </p:sp>
      <p:sp>
        <p:nvSpPr>
          <p:cNvPr id="1049331" name="Footer Placeholder 2"/>
          <p:cNvSpPr>
            <a:spLocks noGrp="1"/>
          </p:cNvSpPr>
          <p:nvPr>
            <p:ph type="ftr" sz="quarter" idx="11"/>
          </p:nvPr>
        </p:nvSpPr>
        <p:spPr/>
        <p:txBody>
          <a:bodyPr/>
          <a:p>
            <a:endParaRPr lang="en-US"/>
          </a:p>
        </p:txBody>
      </p:sp>
      <p:sp>
        <p:nvSpPr>
          <p:cNvPr id="1049332" name="Slide Number Placeholder 3"/>
          <p:cNvSpPr>
            <a:spLocks noGrp="1"/>
          </p:cNvSpPr>
          <p:nvPr>
            <p:ph type="sldNum" sz="quarter" idx="12"/>
          </p:nvPr>
        </p:nvSpPr>
        <p:spPr/>
        <p:txBody>
          <a:bodyPr/>
          <a:p>
            <a:fld id="{6569BAA0-0683-4ED8-9054-06F323F72A0B}" type="slidenum">
              <a:rPr lang="en-US" smtClean="0"/>
              <a:t>‹#›</a:t>
            </a:fld>
            <a:endParaRPr lang="en-US"/>
          </a:p>
        </p:txBody>
      </p:sp>
    </p:spTree>
  </p:cSld>
  <p:clrMapOvr>
    <a:masterClrMapping/>
  </p:clrMapOvr>
  <p:transition>
    <p:wheel spokes="8"/>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3">
        <a:schemeClr val="bg1"/>
      </p:bgRef>
    </p:bg>
    <p:spTree>
      <p:nvGrpSpPr>
        <p:cNvPr id="615" name=""/>
        <p:cNvGrpSpPr/>
        <p:nvPr/>
      </p:nvGrpSpPr>
      <p:grpSpPr>
        <a:xfrm>
          <a:off x="0" y="0"/>
          <a:ext cx="0" cy="0"/>
          <a:chOff x="0" y="0"/>
          <a:chExt cx="0" cy="0"/>
        </a:xfrm>
      </p:grpSpPr>
      <p:sp>
        <p:nvSpPr>
          <p:cNvPr id="1049572" name="Title 1"/>
          <p:cNvSpPr>
            <a:spLocks noGrp="1"/>
          </p:cNvSpPr>
          <p:nvPr>
            <p:ph type="title"/>
          </p:nvPr>
        </p:nvSpPr>
        <p:spPr>
          <a:xfrm>
            <a:off x="914400" y="4876800"/>
            <a:ext cx="7481776" cy="457200"/>
          </a:xfrm>
        </p:spPr>
        <p:txBody>
          <a:bodyPr anchor="t" vert="horz">
            <a:noAutofit/>
            <a:sp3d prstMaterial="softEdge">
              <a:bevelT w="0" h="0"/>
            </a:sp3d>
          </a:bodyPr>
          <a:lstStyle>
            <a:lvl1pPr algn="r">
              <a:buNone/>
              <a:defRPr b="0" sz="2500">
                <a:solidFill>
                  <a:schemeClr val="accent1"/>
                </a:solidFill>
                <a:effectLst/>
              </a:defRPr>
            </a:lvl1pPr>
          </a:lstStyle>
          <a:p>
            <a:r>
              <a:rPr kumimoji="0" lang="en-US" smtClean="0"/>
              <a:t>Click to edit Master title style</a:t>
            </a:r>
            <a:endParaRPr kumimoji="0" lang="en-US"/>
          </a:p>
        </p:txBody>
      </p:sp>
      <p:sp>
        <p:nvSpPr>
          <p:cNvPr id="1049573" name="Text Placeholder 2"/>
          <p:cNvSpPr>
            <a:spLocks noGrp="1"/>
          </p:cNvSpPr>
          <p:nvPr>
            <p:ph type="body" idx="2"/>
          </p:nvPr>
        </p:nvSpPr>
        <p:spPr>
          <a:xfrm>
            <a:off x="4419600" y="5355102"/>
            <a:ext cx="3974592" cy="914400"/>
          </a:xfrm>
        </p:spPr>
        <p:txBody>
          <a:bodyPr/>
          <a:lstStyle>
            <a:lvl1pPr algn="r" indent="0" marL="0">
              <a:buNone/>
              <a:defRPr sz="16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957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9575" name="Date Placeholder 4"/>
          <p:cNvSpPr>
            <a:spLocks noGrp="1"/>
          </p:cNvSpPr>
          <p:nvPr>
            <p:ph type="dt" sz="half" idx="10"/>
          </p:nvPr>
        </p:nvSpPr>
        <p:spPr>
          <a:xfrm>
            <a:off x="6727032" y="6407944"/>
            <a:ext cx="1920240" cy="365760"/>
          </a:xfrm>
        </p:spPr>
        <p:txBody>
          <a:bodyPr/>
          <a:p>
            <a:fld id="{4F95B9B7-4831-413F-B862-893524B292FC}" type="datetimeFigureOut">
              <a:rPr lang="en-US" smtClean="0"/>
              <a:t>11/9/2016</a:t>
            </a:fld>
            <a:endParaRPr lang="en-US"/>
          </a:p>
        </p:txBody>
      </p:sp>
      <p:sp>
        <p:nvSpPr>
          <p:cNvPr id="1049576" name="Footer Placeholder 5"/>
          <p:cNvSpPr>
            <a:spLocks noGrp="1"/>
          </p:cNvSpPr>
          <p:nvPr>
            <p:ph type="ftr" sz="quarter" idx="11"/>
          </p:nvPr>
        </p:nvSpPr>
        <p:spPr/>
        <p:txBody>
          <a:bodyPr/>
          <a:p>
            <a:endParaRPr lang="en-US"/>
          </a:p>
        </p:txBody>
      </p:sp>
      <p:sp>
        <p:nvSpPr>
          <p:cNvPr id="1049577" name="Slide Number Placeholder 6"/>
          <p:cNvSpPr>
            <a:spLocks noGrp="1"/>
          </p:cNvSpPr>
          <p:nvPr>
            <p:ph type="sldNum" sz="quarter" idx="12"/>
          </p:nvPr>
        </p:nvSpPr>
        <p:spPr/>
        <p:txBody>
          <a:bodyPr/>
          <a:p>
            <a:fld id="{6569BAA0-0683-4ED8-9054-06F323F72A0B}" type="slidenum">
              <a:rPr lang="en-US" smtClean="0"/>
              <a:t>‹#›</a:t>
            </a:fld>
            <a:endParaRPr lang="en-US"/>
          </a:p>
        </p:txBody>
      </p:sp>
    </p:spTree>
  </p:cSld>
  <p:clrMapOvr>
    <a:overrideClrMapping accent1="accent1" accent2="accent2" accent3="accent3" accent4="accent4" accent5="accent5" accent6="accent6" bg1="lt1" bg2="lt2" tx1="dk1" tx2="dk2" hlink="hlink" folHlink="folHlink"/>
  </p:clrMapOvr>
  <p:transition>
    <p:wheel spokes="8"/>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bg>
      <p:bgRef idx="1002">
        <a:schemeClr val="bg1"/>
      </p:bgRef>
    </p:bg>
    <p:spTree>
      <p:nvGrpSpPr>
        <p:cNvPr id="612" name=""/>
        <p:cNvGrpSpPr/>
        <p:nvPr/>
      </p:nvGrpSpPr>
      <p:grpSpPr>
        <a:xfrm>
          <a:off x="0" y="0"/>
          <a:ext cx="0" cy="0"/>
          <a:chOff x="0" y="0"/>
          <a:chExt cx="0" cy="0"/>
        </a:xfrm>
      </p:grpSpPr>
      <p:sp>
        <p:nvSpPr>
          <p:cNvPr id="1049549" name="Text Placeholder 3"/>
          <p:cNvSpPr>
            <a:spLocks noGrp="1"/>
          </p:cNvSpPr>
          <p:nvPr>
            <p:ph type="body" sz="half" idx="2"/>
          </p:nvPr>
        </p:nvSpPr>
        <p:spPr>
          <a:xfrm>
            <a:off x="1141232" y="5443402"/>
            <a:ext cx="7162800" cy="648232"/>
          </a:xfrm>
          <a:noFill/>
        </p:spPr>
        <p:txBody>
          <a:bodyPr anchor="t" lIns="91440" rIns="91440" tIns="0"/>
          <a:lstStyle>
            <a:lvl1pPr algn="r" indent="0" marL="0" marR="18288">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9550" name="Picture Placeholder 2"/>
          <p:cNvSpPr>
            <a:spLocks noGrp="1"/>
          </p:cNvSpPr>
          <p:nvPr>
            <p:ph type="pic" idx="1"/>
          </p:nvPr>
        </p:nvSpPr>
        <p:spPr>
          <a:xfrm>
            <a:off x="228600" y="189968"/>
            <a:ext cx="8686800" cy="4389120"/>
          </a:xfrm>
          <a:prstGeom prst="rect"/>
          <a:solidFill>
            <a:schemeClr val="bg2"/>
          </a:solidFill>
          <a:ln>
            <a:solidFill>
              <a:schemeClr val="bg1"/>
            </a:solidFill>
          </a:ln>
          <a:effectLst>
            <a:innerShdw blurRad="95250">
              <a:srgbClr val="000000"/>
            </a:innerShdw>
          </a:effectLst>
        </p:spPr>
        <p:txBody>
          <a:bodyPr/>
          <a:lstStyle>
            <a:lvl1pPr indent="0" marL="0">
              <a:buNone/>
              <a:defRPr sz="3200"/>
            </a:lvl1pPr>
          </a:lstStyle>
          <a:p>
            <a:r>
              <a:rPr kumimoji="0" lang="en-US" smtClean="0"/>
              <a:t>Click icon to add picture</a:t>
            </a:r>
            <a:endParaRPr dirty="0" kumimoji="0" lang="en-US"/>
          </a:p>
        </p:txBody>
      </p:sp>
      <p:sp>
        <p:nvSpPr>
          <p:cNvPr id="1049551" name="Date Placeholder 4"/>
          <p:cNvSpPr>
            <a:spLocks noGrp="1"/>
          </p:cNvSpPr>
          <p:nvPr>
            <p:ph type="dt" sz="half" idx="10"/>
          </p:nvPr>
        </p:nvSpPr>
        <p:spPr/>
        <p:txBody>
          <a:bodyPr/>
          <a:lstStyle>
            <a:lvl1pPr>
              <a:defRPr>
                <a:solidFill>
                  <a:schemeClr val="tx1"/>
                </a:solidFill>
              </a:defRPr>
            </a:lvl1pPr>
          </a:lstStyle>
          <a:p>
            <a:fld id="{4F95B9B7-4831-413F-B862-893524B292FC}" type="datetimeFigureOut">
              <a:rPr lang="en-US" smtClean="0"/>
              <a:t>11/9/2016</a:t>
            </a:fld>
            <a:endParaRPr lang="en-US"/>
          </a:p>
        </p:txBody>
      </p:sp>
      <p:sp>
        <p:nvSpPr>
          <p:cNvPr id="1049552"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1049553" name="Slide Number Placeholder 6"/>
          <p:cNvSpPr>
            <a:spLocks noGrp="1"/>
          </p:cNvSpPr>
          <p:nvPr>
            <p:ph type="sldNum" sz="quarter" idx="12"/>
          </p:nvPr>
        </p:nvSpPr>
        <p:spPr/>
        <p:txBody>
          <a:bodyPr/>
          <a:lstStyle>
            <a:lvl1pPr>
              <a:defRPr>
                <a:solidFill>
                  <a:schemeClr val="tx1"/>
                </a:solidFill>
              </a:defRPr>
            </a:lvl1pPr>
          </a:lstStyle>
          <a:p>
            <a:fld id="{6569BAA0-0683-4ED8-9054-06F323F72A0B}" type="slidenum">
              <a:rPr lang="en-US" smtClean="0"/>
              <a:t>‹#›</a:t>
            </a:fld>
            <a:endParaRPr lang="en-US"/>
          </a:p>
        </p:txBody>
      </p:sp>
      <p:sp>
        <p:nvSpPr>
          <p:cNvPr id="1049554" name="Title 1"/>
          <p:cNvSpPr>
            <a:spLocks noGrp="1"/>
          </p:cNvSpPr>
          <p:nvPr>
            <p:ph type="title"/>
          </p:nvPr>
        </p:nvSpPr>
        <p:spPr>
          <a:xfrm>
            <a:off x="228600" y="4865122"/>
            <a:ext cx="8075432" cy="562672"/>
          </a:xfrm>
          <a:noFill/>
        </p:spPr>
        <p:txBody>
          <a:bodyPr anchor="t">
            <a:sp3d prstMaterial="softEdge"/>
          </a:bodyPr>
          <a:lstStyle>
            <a:lvl1pPr algn="r" marR="0">
              <a:buNone/>
              <a:defRPr b="0" sz="3000">
                <a:solidFill>
                  <a:schemeClr val="accent1"/>
                </a:solidFill>
                <a:effectLst>
                  <a:outerShdw algn="t" blurRad="50800" dir="5400000" dist="25000" rotWithShape="0">
                    <a:prstClr val="black">
                      <a:alpha val="45000"/>
                    </a:prstClr>
                  </a:outerShdw>
                </a:effectLst>
              </a:defRPr>
            </a:lvl1pPr>
          </a:lstStyle>
          <a:p>
            <a:r>
              <a:rPr kumimoji="0" lang="en-US" smtClean="0"/>
              <a:t>Click to edit Master title style</a:t>
            </a:r>
            <a:endParaRPr kumimoji="0" lang="en-US"/>
          </a:p>
        </p:txBody>
      </p:sp>
      <p:sp>
        <p:nvSpPr>
          <p:cNvPr id="1049555"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9556"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9557" name="Right Triangle 9"/>
          <p:cNvSpPr/>
          <p:nvPr/>
        </p:nvSpPr>
        <p:spPr bwMode="auto">
          <a:xfrm>
            <a:off x="-6042" y="5791253"/>
            <a:ext cx="3402314" cy="1080868"/>
          </a:xfrm>
          <a:prstGeom prst="rtTriangle"/>
          <a:blipFill>
            <a:blip xmlns:r="http://schemas.openxmlformats.org/officeDocument/2006/relationships" r:embed="rId1" cstate="print">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30" name="Straight Connector 10"/>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9558"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
        <p:nvSpPr>
          <p:cNvPr id="1049559"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r="5400000" dist="254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p>
            <a:pPr algn="l" eaLnBrk="1" hangingPunct="1" latinLnBrk="0"/>
            <a:endParaRPr kumimoji="0" lang="en-US"/>
          </a:p>
        </p:txBody>
      </p:sp>
    </p:spTree>
  </p:cSld>
  <p:clrMapOvr>
    <a:overrideClrMapping accent1="accent1" accent2="accent2" accent3="accent3" accent4="accent4" accent5="accent5" accent6="accent6" bg1="dk1" bg2="dk2" tx1="lt1" tx2="lt2" hlink="hlink" folHlink="folHlink"/>
  </p:clrMapOvr>
  <p:transition>
    <p:wheel spokes="8"/>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08" name=""/>
        <p:cNvGrpSpPr/>
        <p:nvPr/>
      </p:nvGrpSpPr>
      <p:grpSpPr>
        <a:xfrm>
          <a:off x="0" y="0"/>
          <a:ext cx="0" cy="0"/>
          <a:chOff x="0" y="0"/>
          <a:chExt cx="0" cy="0"/>
        </a:xfrm>
      </p:grpSpPr>
      <p:sp>
        <p:nvSpPr>
          <p:cNvPr id="1048576"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7"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nchor="t" bIns="45720" compatLnSpc="1" lIns="91440" rIns="91440" tIns="45720" vert="horz" wrap="square"/>
          <a:p>
            <a:endParaRPr kumimoji="0" lang="en-US"/>
          </a:p>
        </p:txBody>
      </p:sp>
      <p:sp>
        <p:nvSpPr>
          <p:cNvPr id="1048578" name="Right Triangle 13"/>
          <p:cNvSpPr/>
          <p:nvPr/>
        </p:nvSpPr>
        <p:spPr bwMode="auto">
          <a:xfrm>
            <a:off x="-6042" y="5791253"/>
            <a:ext cx="3402314" cy="1080868"/>
          </a:xfrm>
          <a:prstGeom prst="rtTriangle"/>
          <a:blipFill>
            <a:blip xmlns:r="http://schemas.openxmlformats.org/officeDocument/2006/relationships" r:embed="rId12" cstate="print">
              <a:alphaModFix amt="50000"/>
            </a:blip>
            <a:tile algn="t" flip="none" sx="50000" sy="50000" tx="0" ty="0"/>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anchor="ctr" bIns="45720" compatLnSpc="1" lIns="91440" rIns="91440" tIns="45720" vert="horz" wrap="square"/>
          <a:p>
            <a:pPr algn="ctr" eaLnBrk="1" hangingPunct="1" latinLnBrk="0"/>
            <a:endParaRPr kumimoji="0" lang="en-US"/>
          </a:p>
        </p:txBody>
      </p:sp>
      <p:cxnSp>
        <p:nvCxnSpPr>
          <p:cNvPr id="3145728" name="Straight Connector 14"/>
          <p:cNvCxnSpPr>
            <a:cxnSpLocks/>
          </p:cNvCxnSpPr>
          <p:nvPr/>
        </p:nvCxnSpPr>
        <p:spPr>
          <a:xfrm>
            <a:off x="-9237" y="5787738"/>
            <a:ext cx="3405509" cy="1084383"/>
          </a:xfrm>
          <a:prstGeom prst="line"/>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579" name="Title Placeholder 8"/>
          <p:cNvSpPr>
            <a:spLocks noGrp="1"/>
          </p:cNvSpPr>
          <p:nvPr>
            <p:ph type="title"/>
          </p:nvPr>
        </p:nvSpPr>
        <p:spPr>
          <a:xfrm>
            <a:off x="457200" y="274638"/>
            <a:ext cx="8229600" cy="1143000"/>
          </a:xfrm>
          <a:prstGeom prst="rect"/>
        </p:spPr>
        <p:txBody>
          <a:bodyPr anchor="ctr" vert="horz">
            <a:normAutofit/>
            <a:scene3d>
              <a:camera prst="orthographicFront"/>
              <a:lightRig dir="t" rig="soft"/>
            </a:scene3d>
            <a:sp3d prstMaterial="softEdge">
              <a:bevelT w="25400" h="25400"/>
            </a:sp3d>
          </a:bodyPr>
          <a:p>
            <a:r>
              <a:rPr kumimoji="0" lang="en-US" smtClean="0"/>
              <a:t>Click to edit Master title style</a:t>
            </a:r>
            <a:endParaRPr kumimoji="0" lang="en-US"/>
          </a:p>
        </p:txBody>
      </p:sp>
      <p:sp>
        <p:nvSpPr>
          <p:cNvPr id="1048580" name="Text Placeholder 29"/>
          <p:cNvSpPr>
            <a:spLocks noGrp="1"/>
          </p:cNvSpPr>
          <p:nvPr>
            <p:ph type="body" idx="1"/>
          </p:nvPr>
        </p:nvSpPr>
        <p:spPr>
          <a:xfrm>
            <a:off x="457200" y="1481328"/>
            <a:ext cx="8229600" cy="4525963"/>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1" name="Date Placeholder 9"/>
          <p:cNvSpPr>
            <a:spLocks noGrp="1"/>
          </p:cNvSpPr>
          <p:nvPr>
            <p:ph type="dt" sz="half" idx="2"/>
          </p:nvPr>
        </p:nvSpPr>
        <p:spPr>
          <a:xfrm>
            <a:off x="6727032" y="6407944"/>
            <a:ext cx="1920240" cy="365760"/>
          </a:xfrm>
          <a:prstGeom prst="rect"/>
        </p:spPr>
        <p:txBody>
          <a:bodyPr anchor="b" vert="horz"/>
          <a:lstStyle>
            <a:lvl1pPr algn="l" eaLnBrk="1" hangingPunct="1" latinLnBrk="0">
              <a:defRPr sz="1000" kumimoji="0">
                <a:solidFill>
                  <a:schemeClr val="tx1"/>
                </a:solidFill>
              </a:defRPr>
            </a:lvl1pPr>
          </a:lstStyle>
          <a:p>
            <a:fld id="{4F95B9B7-4831-413F-B862-893524B292FC}" type="datetimeFigureOut">
              <a:rPr lang="en-US" smtClean="0"/>
              <a:t>11/9/2016</a:t>
            </a:fld>
            <a:endParaRPr lang="en-US"/>
          </a:p>
        </p:txBody>
      </p:sp>
      <p:sp>
        <p:nvSpPr>
          <p:cNvPr id="1048582" name="Footer Placeholder 21"/>
          <p:cNvSpPr>
            <a:spLocks noGrp="1"/>
          </p:cNvSpPr>
          <p:nvPr>
            <p:ph type="ftr" sz="quarter" idx="3"/>
          </p:nvPr>
        </p:nvSpPr>
        <p:spPr>
          <a:xfrm>
            <a:off x="4380072" y="6407944"/>
            <a:ext cx="2350681" cy="365125"/>
          </a:xfrm>
          <a:prstGeom prst="rect"/>
        </p:spPr>
        <p:txBody>
          <a:bodyPr anchor="b" vert="horz"/>
          <a:lstStyle>
            <a:lvl1pPr algn="r" eaLnBrk="1" hangingPunct="1" latinLnBrk="0">
              <a:defRPr sz="1000" kumimoji="0">
                <a:solidFill>
                  <a:schemeClr val="tx1"/>
                </a:solidFill>
              </a:defRPr>
            </a:lvl1pPr>
          </a:lstStyle>
          <a:p>
            <a:endParaRPr lang="en-US"/>
          </a:p>
        </p:txBody>
      </p:sp>
      <p:sp>
        <p:nvSpPr>
          <p:cNvPr id="1048583" name="Slide Number Placeholder 17"/>
          <p:cNvSpPr>
            <a:spLocks noGrp="1"/>
          </p:cNvSpPr>
          <p:nvPr>
            <p:ph type="sldNum" sz="quarter" idx="4"/>
          </p:nvPr>
        </p:nvSpPr>
        <p:spPr>
          <a:xfrm>
            <a:off x="8647272" y="6407944"/>
            <a:ext cx="365760" cy="365125"/>
          </a:xfrm>
          <a:prstGeom prst="rect"/>
        </p:spPr>
        <p:txBody>
          <a:bodyPr anchor="b" vert="horz"/>
          <a:lstStyle>
            <a:lvl1pPr algn="r" eaLnBrk="1" hangingPunct="1" latinLnBrk="0">
              <a:defRPr b="0" sz="1000" kumimoji="0">
                <a:solidFill>
                  <a:schemeClr val="tx1"/>
                </a:solidFill>
              </a:defRPr>
            </a:lvl1pPr>
          </a:lstStyle>
          <a:p>
            <a:fld id="{6569BAA0-0683-4ED8-9054-06F323F72A0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heel spokes="8"/>
  </p:transition>
  <p:txStyles>
    <p:titleStyle>
      <a:lvl1pPr algn="l" eaLnBrk="1" hangingPunct="1" latinLnBrk="0" rtl="0">
        <a:spcBef>
          <a:spcPct val="0"/>
        </a:spcBef>
        <a:buNone/>
        <a:defRPr b="1" sz="4100" kern="1200" kumimoji="0">
          <a:solidFill>
            <a:schemeClr val="tx2"/>
          </a:solidFill>
          <a:effectLst>
            <a:outerShdw algn="tl" blurRad="31750" dir="5400000" dist="25400" rotWithShape="0">
              <a:srgbClr val="000000">
                <a:alpha val="25000"/>
              </a:srgbClr>
            </a:outerShdw>
          </a:effectLst>
          <a:latin typeface="+mj-lt"/>
          <a:ea typeface="+mj-ea"/>
          <a:cs typeface="+mj-cs"/>
        </a:defRPr>
      </a:lvl1pPr>
    </p:titleStyle>
    <p:bodyStyle>
      <a:lvl1pPr algn="l" eaLnBrk="1" hangingPunct="1" indent="-256032" latinLnBrk="0" marL="365760" rtl="0">
        <a:spcBef>
          <a:spcPts val="400"/>
        </a:spcBef>
        <a:spcAft>
          <a:spcPts val="0"/>
        </a:spcAft>
        <a:buClr>
          <a:schemeClr val="accent1"/>
        </a:buClr>
        <a:buSzPct val="68000"/>
        <a:buFont typeface="Wingdings 3"/>
        <a:buChar char=""/>
        <a:defRPr sz="2700" kern="1200" kumimoji="0">
          <a:solidFill>
            <a:schemeClr val="tx1"/>
          </a:solidFill>
          <a:latin typeface="+mn-lt"/>
          <a:ea typeface="+mn-ea"/>
          <a:cs typeface="+mn-cs"/>
        </a:defRPr>
      </a:lvl1pPr>
      <a:lvl2pPr algn="l" eaLnBrk="1" hangingPunct="1" indent="-228600" latinLnBrk="0" marL="621792" rtl="0">
        <a:spcBef>
          <a:spcPts val="324"/>
        </a:spcBef>
        <a:buClr>
          <a:schemeClr val="accent1"/>
        </a:buClr>
        <a:buFont typeface="Verdana"/>
        <a:buChar char="◦"/>
        <a:defRPr sz="2300" kern="1200" kumimoji="0">
          <a:solidFill>
            <a:schemeClr val="tx1"/>
          </a:solidFill>
          <a:latin typeface="+mn-lt"/>
          <a:ea typeface="+mn-ea"/>
          <a:cs typeface="+mn-cs"/>
        </a:defRPr>
      </a:lvl2pPr>
      <a:lvl3pPr algn="l" eaLnBrk="1" hangingPunct="1" indent="-228600" latinLnBrk="0" marL="859536" rtl="0">
        <a:spcBef>
          <a:spcPts val="350"/>
        </a:spcBef>
        <a:buClr>
          <a:schemeClr val="accent2"/>
        </a:buClr>
        <a:buSzPct val="100000"/>
        <a:buFont typeface="Wingdings 2"/>
        <a:buChar char=""/>
        <a:defRPr sz="2100" kern="1200" kumimoji="0">
          <a:solidFill>
            <a:schemeClr val="tx1"/>
          </a:solidFill>
          <a:latin typeface="+mn-lt"/>
          <a:ea typeface="+mn-ea"/>
          <a:cs typeface="+mn-cs"/>
        </a:defRPr>
      </a:lvl3pPr>
      <a:lvl4pPr algn="l" eaLnBrk="1" hangingPunct="1" indent="-228600" latinLnBrk="0" marL="1143000" rtl="0">
        <a:spcBef>
          <a:spcPts val="350"/>
        </a:spcBef>
        <a:buClr>
          <a:schemeClr val="accent2"/>
        </a:buClr>
        <a:buFont typeface="Wingdings 2"/>
        <a:buChar char=""/>
        <a:defRPr sz="1900" kern="1200" kumimoji="0">
          <a:solidFill>
            <a:schemeClr val="tx1"/>
          </a:solidFill>
          <a:latin typeface="+mn-lt"/>
          <a:ea typeface="+mn-ea"/>
          <a:cs typeface="+mn-cs"/>
        </a:defRPr>
      </a:lvl4pPr>
      <a:lvl5pPr algn="l" eaLnBrk="1" hangingPunct="1" indent="-228600" latinLnBrk="0" marL="1371600" rtl="0">
        <a:spcBef>
          <a:spcPts val="350"/>
        </a:spcBef>
        <a:buClr>
          <a:schemeClr val="accent2"/>
        </a:buClr>
        <a:buFont typeface="Wingdings 2"/>
        <a:buChar char=""/>
        <a:defRPr sz="1800" kern="1200" kumimoji="0">
          <a:solidFill>
            <a:schemeClr val="tx1"/>
          </a:solidFill>
          <a:latin typeface="+mn-lt"/>
          <a:ea typeface="+mn-ea"/>
          <a:cs typeface="+mn-cs"/>
        </a:defRPr>
      </a:lvl5pPr>
      <a:lvl6pPr algn="l" eaLnBrk="1" hangingPunct="1" indent="-228600" latinLnBrk="0" marL="1600200" rtl="0">
        <a:spcBef>
          <a:spcPts val="350"/>
        </a:spcBef>
        <a:buClr>
          <a:schemeClr val="accent3"/>
        </a:buClr>
        <a:buFont typeface="Wingdings 2"/>
        <a:buChar char=""/>
        <a:defRPr sz="1800" kern="1200" kumimoji="0">
          <a:solidFill>
            <a:schemeClr val="tx1"/>
          </a:solidFill>
          <a:latin typeface="+mn-lt"/>
          <a:ea typeface="+mn-ea"/>
          <a:cs typeface="+mn-cs"/>
        </a:defRPr>
      </a:lvl6pPr>
      <a:lvl7pPr algn="l" eaLnBrk="1" hangingPunct="1" indent="-228600" latinLnBrk="0" marL="1828800" rtl="0">
        <a:spcBef>
          <a:spcPts val="350"/>
        </a:spcBef>
        <a:buClr>
          <a:schemeClr val="accent3"/>
        </a:buClr>
        <a:buFont typeface="Wingdings 2"/>
        <a:buChar char=""/>
        <a:defRPr sz="1600" kern="1200" kumimoji="0">
          <a:solidFill>
            <a:schemeClr val="tx1"/>
          </a:solidFill>
          <a:latin typeface="+mn-lt"/>
          <a:ea typeface="+mn-ea"/>
          <a:cs typeface="+mn-cs"/>
        </a:defRPr>
      </a:lvl7pPr>
      <a:lvl8pPr algn="l" eaLnBrk="1" hangingPunct="1" indent="-228600" latinLnBrk="0" marL="2057400" rtl="0">
        <a:spcBef>
          <a:spcPts val="350"/>
        </a:spcBef>
        <a:buClr>
          <a:schemeClr val="accent3"/>
        </a:buClr>
        <a:buFont typeface="Wingdings 2"/>
        <a:buChar char=""/>
        <a:defRPr sz="1600" kern="1200" kumimoji="0">
          <a:solidFill>
            <a:schemeClr val="tx1"/>
          </a:solidFill>
          <a:latin typeface="+mn-lt"/>
          <a:ea typeface="+mn-ea"/>
          <a:cs typeface="+mn-cs"/>
        </a:defRPr>
      </a:lvl8pPr>
      <a:lvl9pPr algn="l" eaLnBrk="1" hangingPunct="1" indent="-228600" latinLnBrk="0" marL="2286000" rtl="0">
        <a:spcBef>
          <a:spcPts val="350"/>
        </a:spcBef>
        <a:buClr>
          <a:schemeClr val="accent3"/>
        </a:buClr>
        <a:buFont typeface="Wingdings 2"/>
        <a:buChar char=""/>
        <a:defRPr baseline="0" sz="16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03.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7.xml"/><Relationship Id="rId3" Type="http://schemas.openxmlformats.org/officeDocument/2006/relationships/notesSlide" Target="../notesSlides/notesSlide8.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2.x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7.xml"/><Relationship Id="rId3" Type="http://schemas.openxmlformats.org/officeDocument/2006/relationships/notesSlide" Target="../notesSlides/notesSlide1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23.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7.xml"/><Relationship Id="rId3" Type="http://schemas.openxmlformats.org/officeDocument/2006/relationships/notesSlide" Target="../notesSlides/notesSlide28.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225.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7.xml"/><Relationship Id="rId3" Type="http://schemas.openxmlformats.org/officeDocument/2006/relationships/notesSlide" Target="../notesSlides/notesSlide30.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hyperlink" Target="http://en.wikipedia.org/wiki/File:P3240003.jpg" TargetMode="External"/><Relationship Id="rId2" Type="http://schemas.openxmlformats.org/officeDocument/2006/relationships/image" Target="../media/image23.jpeg"/><Relationship Id="rId3"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jpeg"/><Relationship Id="rId3"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image" Target="../media/image29.jpeg"/><Relationship Id="rId2"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image" Target="../media/image30.jpeg"/><Relationship Id="rId2" Type="http://schemas.openxmlformats.org/officeDocument/2006/relationships/image" Target="../media/image31.jpeg"/><Relationship Id="rId3"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image" Target="../media/image34.jpeg"/><Relationship Id="rId2" Type="http://schemas.openxmlformats.org/officeDocument/2006/relationships/image" Target="../media/image35.jpeg"/><Relationship Id="rId3"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hyperlink" Target="http://static.flickr.com/64/195381295_f9182b024c_m.jpg" TargetMode="External"/><Relationship Id="rId2" Type="http://schemas.openxmlformats.org/officeDocument/2006/relationships/image" Target="../media/image2.jpeg"/><Relationship Id="rId3"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hyperlink" Target="http://images.google.co.ke/imgres?imgurl=http://www.ghi.com/WebMD/topics/fracture.jpg&amp;imgrefurl=http://www.ghi.com/topic.aspx?page=276&amp;h=328&amp;w=280&amp;sz=19&amp;hl=en&amp;start=9&amp;um=1&amp;tbnid=hn3CLO3VQcrpTM:&amp;tbnh=118&amp;tbnw=101&amp;prev=/images?q=fracture&amp;svnum=10&amp;um=1&amp;hl=en&amp;sa=G" TargetMode="External"/><Relationship Id="rId2" Type="http://schemas.openxmlformats.org/officeDocument/2006/relationships/image" Target="../media/image3.jpeg"/><Relationship Id="rId3"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hyperlink" Target="http://www.itim.nsw.gov.au/images/Compound_fracture_dislocation_left_ankle.jpg" TargetMode="External"/><Relationship Id="rId2" Type="http://schemas.openxmlformats.org/officeDocument/2006/relationships/image" Target="../media/image4.jpeg"/><Relationship Id="rId3"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hyperlink" Target="http://www.steps-charity.org.uk/images/Traction.jpg" TargetMode="External"/><Relationship Id="rId2" Type="http://schemas.openxmlformats.org/officeDocument/2006/relationships/image" Target="../media/image6.jpe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hyperlink" Target="http://www0.sun.ac.za/ortho/webct-ortho/general/trac/foot-skin.jpg" TargetMode="External"/><Relationship Id="rId2" Type="http://schemas.openxmlformats.org/officeDocument/2006/relationships/image" Target="../media/image7.jpeg"/><Relationship Id="rId3"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hyperlink" Target="http://connection.lww.com/Products/timby-fundamentals8e/documents/Ch25/jpg/25_021.jpg" TargetMode="External"/><Relationship Id="rId2" Type="http://schemas.openxmlformats.org/officeDocument/2006/relationships/image" Target="../media/image8.jpeg"/><Relationship Id="rId3"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4" name=""/>
        <p:cNvGrpSpPr/>
        <p:nvPr/>
      </p:nvGrpSpPr>
      <p:grpSpPr>
        <a:xfrm>
          <a:off x="0" y="0"/>
          <a:ext cx="0" cy="0"/>
          <a:chOff x="0" y="0"/>
          <a:chExt cx="0" cy="0"/>
        </a:xfrm>
      </p:grpSpPr>
      <p:sp>
        <p:nvSpPr>
          <p:cNvPr id="1048622" name="Title 1"/>
          <p:cNvSpPr>
            <a:spLocks noGrp="1"/>
          </p:cNvSpPr>
          <p:nvPr>
            <p:ph type="ctrTitle"/>
          </p:nvPr>
        </p:nvSpPr>
        <p:spPr/>
        <p:txBody>
          <a:bodyPr>
            <a:noAutofit/>
          </a:bodyPr>
          <a:p>
            <a:r>
              <a:rPr b="1" dirty="0" sz="7200" kern="10" lang="en-US" smtClean="0">
                <a:ln w="9525">
                  <a:solidFill>
                    <a:srgbClr val="000000"/>
                  </a:solidFill>
                  <a:round/>
                  <a:headEnd/>
                  <a:tailEnd/>
                </a:ln>
                <a:solidFill>
                  <a:srgbClr val="0000FF"/>
                </a:solidFill>
                <a:latin typeface="Constantia" pitchFamily="18" charset="0"/>
              </a:rPr>
              <a:t>ORTHOPEDIC NURSING</a:t>
            </a:r>
            <a:endParaRPr b="1" dirty="0" sz="7200" lang="en-US">
              <a:solidFill>
                <a:srgbClr val="0000FF"/>
              </a:solidFill>
              <a:latin typeface="Constantia" pitchFamily="18" charset="0"/>
            </a:endParaRPr>
          </a:p>
        </p:txBody>
      </p:sp>
      <p:sp>
        <p:nvSpPr>
          <p:cNvPr id="1048623" name="Subtitle 2"/>
          <p:cNvSpPr>
            <a:spLocks noGrp="1"/>
          </p:cNvSpPr>
          <p:nvPr>
            <p:ph type="subTitle" idx="1"/>
          </p:nvPr>
        </p:nvSpPr>
        <p:spPr/>
        <p:txBody>
          <a:bodyPr>
            <a:normAutofit/>
          </a:bodyPr>
          <a:p>
            <a:r>
              <a:rPr b="1" dirty="0" sz="4400" lang="en-US" smtClean="0">
                <a:solidFill>
                  <a:srgbClr val="FF0000"/>
                </a:solidFill>
                <a:latin typeface="Times New Roman" pitchFamily="18" charset="0"/>
                <a:cs typeface="Times New Roman" pitchFamily="18" charset="0"/>
              </a:rPr>
              <a:t>BY  JANE TERER</a:t>
            </a:r>
            <a:endParaRPr b="1" dirty="0" sz="4400" lang="en-US">
              <a:solidFill>
                <a:srgbClr val="FF0000"/>
              </a:solidFill>
              <a:latin typeface="Times New Roman" pitchFamily="18" charset="0"/>
              <a:cs typeface="Times New Roman" pitchFamily="18" charset="0"/>
            </a:endParaRPr>
          </a:p>
        </p:txBody>
      </p:sp>
    </p:spTree>
  </p:cSld>
  <p:clrMapOvr>
    <a:masterClrMapping/>
  </p:clrMapOvr>
  <p:transition>
    <p:wheel spokes="8"/>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95" name=""/>
        <p:cNvGrpSpPr/>
        <p:nvPr/>
      </p:nvGrpSpPr>
      <p:grpSpPr>
        <a:xfrm>
          <a:off x="0" y="0"/>
          <a:ext cx="0" cy="0"/>
          <a:chOff x="0" y="0"/>
          <a:chExt cx="0" cy="0"/>
        </a:xfrm>
      </p:grpSpPr>
      <p:sp>
        <p:nvSpPr>
          <p:cNvPr id="1048652" name="Content Placeholder 2"/>
          <p:cNvSpPr>
            <a:spLocks noGrp="1"/>
          </p:cNvSpPr>
          <p:nvPr>
            <p:ph idx="1"/>
          </p:nvPr>
        </p:nvSpPr>
        <p:spPr>
          <a:xfrm>
            <a:off x="457200" y="1143000"/>
            <a:ext cx="8686800" cy="5715000"/>
          </a:xfrm>
        </p:spPr>
        <p:txBody>
          <a:bodyPr>
            <a:normAutofit/>
          </a:bodyPr>
          <a:p>
            <a:pPr algn="just"/>
            <a:r>
              <a:rPr dirty="0" lang="en-US" smtClean="0">
                <a:solidFill>
                  <a:srgbClr val="0000FF"/>
                </a:solidFill>
                <a:latin typeface="Constantia" pitchFamily="18" charset="0"/>
              </a:rPr>
              <a:t>Tumors of the Musculoskeletal system</a:t>
            </a:r>
          </a:p>
          <a:p>
            <a:pPr algn="just"/>
            <a:endParaRPr dirty="0" lang="en-US" smtClean="0">
              <a:solidFill>
                <a:srgbClr val="0000FF"/>
              </a:solidFill>
              <a:latin typeface="Constantia" pitchFamily="18" charset="0"/>
            </a:endParaRPr>
          </a:p>
          <a:p>
            <a:pPr algn="just"/>
            <a:r>
              <a:rPr dirty="0" lang="en-US" smtClean="0">
                <a:solidFill>
                  <a:srgbClr val="0000FF"/>
                </a:solidFill>
                <a:latin typeface="Constantia" pitchFamily="18" charset="0"/>
              </a:rPr>
              <a:t>Congenital abnormalities of the musculoskeletal system</a:t>
            </a:r>
          </a:p>
          <a:p>
            <a:pPr algn="just" lvl="1"/>
            <a:r>
              <a:rPr dirty="0" lang="en-US" smtClean="0">
                <a:solidFill>
                  <a:srgbClr val="0000FF"/>
                </a:solidFill>
                <a:latin typeface="Constantia" pitchFamily="18" charset="0"/>
              </a:rPr>
              <a:t>Talipes equinovarus</a:t>
            </a:r>
          </a:p>
          <a:p>
            <a:pPr algn="just" lvl="1"/>
            <a:r>
              <a:rPr dirty="0" lang="en-US" smtClean="0">
                <a:solidFill>
                  <a:srgbClr val="0000FF"/>
                </a:solidFill>
                <a:latin typeface="Constantia" pitchFamily="18" charset="0"/>
              </a:rPr>
              <a:t>Congenital hip dislocation/hip dysplasia</a:t>
            </a:r>
          </a:p>
          <a:p>
            <a:pPr algn="just" lvl="1"/>
            <a:r>
              <a:rPr dirty="0" lang="en-US" smtClean="0">
                <a:solidFill>
                  <a:srgbClr val="0000FF"/>
                </a:solidFill>
                <a:latin typeface="Constantia" pitchFamily="18" charset="0"/>
              </a:rPr>
              <a:t>Osteogenic  imperfect</a:t>
            </a:r>
          </a:p>
          <a:p>
            <a:pPr algn="just"/>
            <a:endParaRPr dirty="0" lang="en-US" smtClean="0">
              <a:solidFill>
                <a:srgbClr val="0000FF"/>
              </a:solidFill>
              <a:latin typeface="Constantia" pitchFamily="18" charset="0"/>
            </a:endParaRPr>
          </a:p>
          <a:p>
            <a:pPr algn="just"/>
            <a:r>
              <a:rPr dirty="0" lang="en-US" smtClean="0">
                <a:solidFill>
                  <a:srgbClr val="0000FF"/>
                </a:solidFill>
                <a:latin typeface="Constantia" pitchFamily="18" charset="0"/>
              </a:rPr>
              <a:t>Diagnostic tests and Investigations indicated in Musculoskeletal pathologies</a:t>
            </a:r>
          </a:p>
          <a:p>
            <a:pPr algn="just"/>
            <a:endParaRPr dirty="0" lang="en-US" smtClean="0">
              <a:solidFill>
                <a:srgbClr val="0000FF"/>
              </a:solidFill>
              <a:latin typeface="Constantia" pitchFamily="18" charset="0"/>
            </a:endParaRPr>
          </a:p>
          <a:p>
            <a:pPr algn="just"/>
            <a:r>
              <a:rPr dirty="0" lang="en-US" smtClean="0">
                <a:solidFill>
                  <a:srgbClr val="0000FF"/>
                </a:solidFill>
                <a:latin typeface="Constantia" pitchFamily="18" charset="0"/>
              </a:rPr>
              <a:t>Medical management and the Nursing care of individuals with Musculoskeletal disorders.</a:t>
            </a:r>
            <a:endParaRPr dirty="0" lang="en-US">
              <a:solidFill>
                <a:srgbClr val="0000FF"/>
              </a:solidFill>
              <a:latin typeface="Constantia" pitchFamily="18" charset="0"/>
            </a:endParaRPr>
          </a:p>
        </p:txBody>
      </p:sp>
      <p:sp>
        <p:nvSpPr>
          <p:cNvPr id="1048653" name="Title 1"/>
          <p:cNvSpPr>
            <a:spLocks noGrp="1"/>
          </p:cNvSpPr>
          <p:nvPr>
            <p:ph type="title"/>
          </p:nvPr>
        </p:nvSpPr>
        <p:spPr>
          <a:xfrm>
            <a:off x="0" y="0"/>
            <a:ext cx="8229600" cy="1143000"/>
          </a:xfrm>
        </p:spPr>
        <p:txBody>
          <a:bodyPr/>
          <a:p>
            <a:pPr algn="just"/>
            <a:r>
              <a:rPr b="1" dirty="0" lang="en-US" smtClean="0">
                <a:solidFill>
                  <a:srgbClr val="FF0000"/>
                </a:solidFill>
                <a:latin typeface="Constantia" pitchFamily="18" charset="0"/>
              </a:rPr>
              <a:t>Course Content cont’d</a:t>
            </a:r>
            <a:endParaRPr b="1" dirty="0" lang="en-US">
              <a:solidFill>
                <a:srgbClr val="FF0000"/>
              </a:solidFill>
              <a:latin typeface="Constantia" pitchFamily="18" charset="0"/>
            </a:endParaRPr>
          </a:p>
        </p:txBody>
      </p:sp>
    </p:spTree>
  </p:cSld>
  <p:clrMapOvr>
    <a:masterClrMapping/>
  </p:clrMapOvr>
  <p:transition>
    <p:wheel spokes="8"/>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280" name=""/>
        <p:cNvGrpSpPr/>
        <p:nvPr/>
      </p:nvGrpSpPr>
      <p:grpSpPr>
        <a:xfrm>
          <a:off x="0" y="0"/>
          <a:ext cx="0" cy="0"/>
          <a:chOff x="0" y="0"/>
          <a:chExt cx="0" cy="0"/>
        </a:xfrm>
      </p:grpSpPr>
      <p:sp>
        <p:nvSpPr>
          <p:cNvPr id="1048607" name="Content Placeholder 2"/>
          <p:cNvSpPr>
            <a:spLocks noGrp="1"/>
          </p:cNvSpPr>
          <p:nvPr>
            <p:ph idx="1"/>
          </p:nvPr>
        </p:nvSpPr>
        <p:spPr>
          <a:xfrm>
            <a:off x="0" y="228600"/>
            <a:ext cx="9144000" cy="6629400"/>
          </a:xfrm>
        </p:spPr>
        <p:txBody>
          <a:bodyPr>
            <a:normAutofit/>
          </a:bodyPr>
          <a:p>
            <a:pPr algn="ctr">
              <a:buNone/>
            </a:pPr>
            <a:endParaRPr b="1" dirty="0" sz="6000" lang="en-US" smtClean="0">
              <a:solidFill>
                <a:srgbClr val="0000FF"/>
              </a:solidFill>
              <a:latin typeface="Constantia" pitchFamily="18" charset="0"/>
            </a:endParaRPr>
          </a:p>
          <a:p>
            <a:pPr algn="ctr">
              <a:buNone/>
            </a:pPr>
            <a:endParaRPr b="1" dirty="0" sz="6000" lang="en-US" smtClean="0">
              <a:solidFill>
                <a:srgbClr val="0000FF"/>
              </a:solidFill>
              <a:latin typeface="Constantia" pitchFamily="18" charset="0"/>
            </a:endParaRPr>
          </a:p>
          <a:p>
            <a:pPr algn="ctr">
              <a:buNone/>
            </a:pPr>
            <a:r>
              <a:rPr b="1" dirty="0" sz="6000" lang="en-US" smtClean="0">
                <a:solidFill>
                  <a:srgbClr val="0000FF"/>
                </a:solidFill>
                <a:latin typeface="Constantia" pitchFamily="18" charset="0"/>
              </a:rPr>
              <a:t>JOINT DISLOCATION</a:t>
            </a:r>
            <a:endParaRPr b="1" dirty="0" sz="6000" lang="en-US">
              <a:solidFill>
                <a:srgbClr val="0000FF"/>
              </a:solidFill>
              <a:latin typeface="Constantia" pitchFamily="18" charset="0"/>
            </a:endParaRPr>
          </a:p>
        </p:txBody>
      </p:sp>
      <p:sp>
        <p:nvSpPr>
          <p:cNvPr id="1048608" name="Title 1"/>
          <p:cNvSpPr>
            <a:spLocks noGrp="1"/>
          </p:cNvSpPr>
          <p:nvPr>
            <p:ph type="title"/>
          </p:nvPr>
        </p:nvSpPr>
        <p:spPr/>
        <p:txBody>
          <a:bodyPr/>
          <a:p>
            <a:endParaRPr lang="en-US"/>
          </a:p>
        </p:txBody>
      </p:sp>
    </p:spTree>
  </p:cSld>
  <p:clrMapOvr>
    <a:masterClrMapping/>
  </p:clrMapOvr>
  <p:transition>
    <p:wheel spokes="8"/>
  </p:transition>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308" name=""/>
        <p:cNvGrpSpPr/>
        <p:nvPr/>
      </p:nvGrpSpPr>
      <p:grpSpPr>
        <a:xfrm>
          <a:off x="0" y="0"/>
          <a:ext cx="0" cy="0"/>
          <a:chOff x="0" y="0"/>
          <a:chExt cx="0" cy="0"/>
        </a:xfrm>
      </p:grpSpPr>
      <p:sp>
        <p:nvSpPr>
          <p:cNvPr id="1048697" name="Rectangle 3"/>
          <p:cNvSpPr>
            <a:spLocks noGrp="1" noChangeArrowheads="1"/>
          </p:cNvSpPr>
          <p:nvPr>
            <p:ph idx="1"/>
          </p:nvPr>
        </p:nvSpPr>
        <p:spPr>
          <a:xfrm>
            <a:off x="0" y="838200"/>
            <a:ext cx="9144000" cy="6019800"/>
          </a:xfrm>
        </p:spPr>
        <p:txBody>
          <a:bodyPr/>
          <a:p>
            <a:pPr algn="just" eaLnBrk="1" hangingPunct="1" indent="-469900" marL="469900">
              <a:buNone/>
            </a:pPr>
            <a:r>
              <a:rPr dirty="0" sz="2800" lang="en-US" smtClean="0">
                <a:solidFill>
                  <a:srgbClr val="0000FF"/>
                </a:solidFill>
                <a:latin typeface="Constantia" pitchFamily="18" charset="0"/>
              </a:rPr>
              <a:t>	</a:t>
            </a:r>
          </a:p>
          <a:p>
            <a:pPr algn="just" eaLnBrk="1" hangingPunct="1" indent="-469900" marL="469900">
              <a:buNone/>
            </a:pPr>
            <a:r>
              <a:rPr dirty="0" sz="2800" lang="en-US" smtClean="0">
                <a:solidFill>
                  <a:srgbClr val="0000FF"/>
                </a:solidFill>
                <a:latin typeface="Constantia" pitchFamily="18" charset="0"/>
              </a:rPr>
              <a:t>	Is a condition in which the articular surfaces of the bones forming a joint are no longer in anatomical approximation to each other causing pain and impaired movement at such joints.</a:t>
            </a:r>
          </a:p>
          <a:p>
            <a:pPr algn="just" indent="-469900" marL="469900">
              <a:buNone/>
            </a:pPr>
            <a:r>
              <a:rPr dirty="0" sz="2800" lang="en-US" smtClean="0">
                <a:solidFill>
                  <a:srgbClr val="0000FF"/>
                </a:solidFill>
                <a:latin typeface="Constantia" pitchFamily="18" charset="0"/>
              </a:rPr>
              <a:t>	</a:t>
            </a:r>
          </a:p>
          <a:p>
            <a:pPr algn="just" indent="-469900" marL="469900">
              <a:buNone/>
            </a:pPr>
            <a:r>
              <a:rPr dirty="0" sz="2800" lang="en-US" smtClean="0">
                <a:solidFill>
                  <a:srgbClr val="0000FF"/>
                </a:solidFill>
                <a:latin typeface="Constantia" pitchFamily="18" charset="0"/>
              </a:rPr>
              <a:t>	The impairment of the approximation of bone surfaces can be total or incomplete/partial, in which case the condition is referred to as a </a:t>
            </a:r>
            <a:r>
              <a:rPr b="1" dirty="0" sz="2800" i="1" lang="en-US" smtClean="0">
                <a:solidFill>
                  <a:srgbClr val="0000FF"/>
                </a:solidFill>
                <a:latin typeface="Constantia" pitchFamily="18" charset="0"/>
              </a:rPr>
              <a:t>subluxation.</a:t>
            </a:r>
            <a:endParaRPr dirty="0" sz="2800" i="1" lang="en-US" smtClean="0">
              <a:solidFill>
                <a:srgbClr val="0000FF"/>
              </a:solidFill>
              <a:latin typeface="Constantia" pitchFamily="18" charset="0"/>
            </a:endParaRPr>
          </a:p>
        </p:txBody>
      </p:sp>
      <p:sp>
        <p:nvSpPr>
          <p:cNvPr id="1048698" name="Rectangle 6"/>
          <p:cNvSpPr>
            <a:spLocks noGrp="1" noChangeArrowheads="1"/>
          </p:cNvSpPr>
          <p:nvPr>
            <p:ph type="sldNum" sz="quarter" idx="12"/>
          </p:nvPr>
        </p:nvSpPr>
        <p:spPr>
          <a:noFill/>
        </p:spPr>
        <p:txBody>
          <a:bodyPr/>
          <a:p>
            <a:fld id="{44F87707-3678-492E-94B7-7707412C043D}" type="slidenum">
              <a:rPr lang="en-US" smtClean="0"/>
              <a:t>101</a:t>
            </a:fld>
            <a:endParaRPr lang="en-US" smtClean="0"/>
          </a:p>
        </p:txBody>
      </p:sp>
      <p:sp>
        <p:nvSpPr>
          <p:cNvPr id="1048699" name="Rectangle 2"/>
          <p:cNvSpPr>
            <a:spLocks noGrp="1" noChangeArrowheads="1"/>
          </p:cNvSpPr>
          <p:nvPr>
            <p:ph type="title"/>
          </p:nvPr>
        </p:nvSpPr>
        <p:spPr>
          <a:xfrm>
            <a:off x="0" y="0"/>
            <a:ext cx="8229600" cy="914400"/>
          </a:xfrm>
        </p:spPr>
        <p:txBody>
          <a:bodyPr/>
          <a:p>
            <a:pPr algn="just" eaLnBrk="1" hangingPunct="1"/>
            <a:r>
              <a:rPr dirty="0" lang="en-US" smtClean="0">
                <a:solidFill>
                  <a:srgbClr val="FF0000"/>
                </a:solidFill>
                <a:latin typeface="Constantia" pitchFamily="18" charset="0"/>
              </a:rPr>
              <a:t>	Joint Dislocation cont’d</a:t>
            </a:r>
          </a:p>
        </p:txBody>
      </p:sp>
      <p:sp>
        <p:nvSpPr>
          <p:cNvPr id="1048700"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0BABBBE4-6414-4E38-BBDC-3E62ADCA585E}" type="slidenum">
              <a:rPr sz="1400" lang="en-US"/>
              <a:pPr algn="r"/>
              <a:t>101</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699"/>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4" presetSubtype="0">
                                  <p:stCondLst>
                                    <p:cond delay="0"/>
                                  </p:stCondLst>
                                  <p:childTnLst>
                                    <p:set>
                                      <p:cBhvr>
                                        <p:cTn dur="1" fill="hold" id="10">
                                          <p:stCondLst>
                                            <p:cond delay="499"/>
                                          </p:stCondLst>
                                        </p:cTn>
                                        <p:tgtEl>
                                          <p:spTgt spid="1048697">
                                            <p:txEl>
                                              <p:pRg st="0" end="0"/>
                                            </p:txEl>
                                          </p:spTgt>
                                        </p:tgtEl>
                                        <p:attrNameLst>
                                          <p:attrName>style.visibility</p:attrName>
                                        </p:attrNameLst>
                                      </p:cBhvr>
                                      <p:to>
                                        <p:strVal val="visible"/>
                                      </p:to>
                                    </p:set>
                                    <p:anim calcmode="lin" to="" valueType="num">
                                      <p:cBhvr>
                                        <p:cTn dur="1" fill="hold" id="11"/>
                                        <p:tgtEl>
                                          <p:spTgt spid="1048697">
                                            <p:txEl>
                                              <p:pRg st="0" end="0"/>
                                            </p:txEl>
                                          </p:spTgt>
                                        </p:tgtEl>
                                      </p:cBhvr>
                                    </p:anim>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4" presetSubtype="0">
                                  <p:stCondLst>
                                    <p:cond delay="0"/>
                                  </p:stCondLst>
                                  <p:childTnLst>
                                    <p:set>
                                      <p:cBhvr>
                                        <p:cTn dur="1" fill="hold" id="15">
                                          <p:stCondLst>
                                            <p:cond delay="499"/>
                                          </p:stCondLst>
                                        </p:cTn>
                                        <p:tgtEl>
                                          <p:spTgt spid="1048697">
                                            <p:txEl>
                                              <p:pRg st="1" end="1"/>
                                            </p:txEl>
                                          </p:spTgt>
                                        </p:tgtEl>
                                        <p:attrNameLst>
                                          <p:attrName>style.visibility</p:attrName>
                                        </p:attrNameLst>
                                      </p:cBhvr>
                                      <p:to>
                                        <p:strVal val="visible"/>
                                      </p:to>
                                    </p:set>
                                    <p:anim calcmode="lin" to="" valueType="num">
                                      <p:cBhvr>
                                        <p:cTn dur="1" fill="hold" id="16"/>
                                        <p:tgtEl>
                                          <p:spTgt spid="1048697">
                                            <p:txEl>
                                              <p:pRg st="1" end="1"/>
                                            </p:txEl>
                                          </p:spTgt>
                                        </p:tgtEl>
                                      </p:cBhvr>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24" presetSubtype="0">
                                  <p:stCondLst>
                                    <p:cond delay="0"/>
                                  </p:stCondLst>
                                  <p:childTnLst>
                                    <p:set>
                                      <p:cBhvr>
                                        <p:cTn dur="1" fill="hold" id="20">
                                          <p:stCondLst>
                                            <p:cond delay="499"/>
                                          </p:stCondLst>
                                        </p:cTn>
                                        <p:tgtEl>
                                          <p:spTgt spid="1048697">
                                            <p:txEl>
                                              <p:pRg st="2" end="2"/>
                                            </p:txEl>
                                          </p:spTgt>
                                        </p:tgtEl>
                                        <p:attrNameLst>
                                          <p:attrName>style.visibility</p:attrName>
                                        </p:attrNameLst>
                                      </p:cBhvr>
                                      <p:to>
                                        <p:strVal val="visible"/>
                                      </p:to>
                                    </p:set>
                                    <p:anim calcmode="lin" to="" valueType="num">
                                      <p:cBhvr>
                                        <p:cTn dur="1" fill="hold" id="21"/>
                                        <p:tgtEl>
                                          <p:spTgt spid="1048697">
                                            <p:txEl>
                                              <p:pRg st="2" end="2"/>
                                            </p:txEl>
                                          </p:spTgt>
                                        </p:tgtEl>
                                      </p:cBhvr>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4" presetSubtype="0">
                                  <p:stCondLst>
                                    <p:cond delay="0"/>
                                  </p:stCondLst>
                                  <p:childTnLst>
                                    <p:set>
                                      <p:cBhvr>
                                        <p:cTn dur="1" fill="hold" id="25">
                                          <p:stCondLst>
                                            <p:cond delay="499"/>
                                          </p:stCondLst>
                                        </p:cTn>
                                        <p:tgtEl>
                                          <p:spTgt spid="1048697">
                                            <p:txEl>
                                              <p:pRg st="3" end="3"/>
                                            </p:txEl>
                                          </p:spTgt>
                                        </p:tgtEl>
                                        <p:attrNameLst>
                                          <p:attrName>style.visibility</p:attrName>
                                        </p:attrNameLst>
                                      </p:cBhvr>
                                      <p:to>
                                        <p:strVal val="visible"/>
                                      </p:to>
                                    </p:set>
                                    <p:anim calcmode="lin" to="" valueType="num">
                                      <p:cBhvr>
                                        <p:cTn dur="1" fill="hold" id="26"/>
                                        <p:tgtEl>
                                          <p:spTgt spid="1048697">
                                            <p:txEl>
                                              <p:pRg st="3" end="3"/>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7" grpId="0" build="p" autoUpdateAnimBg="0"/>
      <p:bldP spid="1048699"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314" name=""/>
        <p:cNvGrpSpPr/>
        <p:nvPr/>
      </p:nvGrpSpPr>
      <p:grpSpPr>
        <a:xfrm>
          <a:off x="0" y="0"/>
          <a:ext cx="0" cy="0"/>
          <a:chOff x="0" y="0"/>
          <a:chExt cx="0" cy="0"/>
        </a:xfrm>
      </p:grpSpPr>
      <p:sp>
        <p:nvSpPr>
          <p:cNvPr id="1048716" name="Content Placeholder 2"/>
          <p:cNvSpPr>
            <a:spLocks noGrp="1"/>
          </p:cNvSpPr>
          <p:nvPr>
            <p:ph idx="1"/>
          </p:nvPr>
        </p:nvSpPr>
        <p:spPr>
          <a:xfrm>
            <a:off x="0" y="1219200"/>
            <a:ext cx="9144000" cy="5638800"/>
          </a:xfrm>
        </p:spPr>
        <p:txBody>
          <a:bodyPr>
            <a:normAutofit/>
          </a:bodyPr>
          <a:p>
            <a:pPr algn="just">
              <a:buNone/>
            </a:pPr>
            <a:r>
              <a:rPr dirty="0" lang="en-US" smtClean="0">
                <a:solidFill>
                  <a:srgbClr val="0000FF"/>
                </a:solidFill>
                <a:latin typeface="Constantia" pitchFamily="18" charset="0"/>
              </a:rPr>
              <a:t>	Dislocations can also be classified as:</a:t>
            </a:r>
          </a:p>
          <a:p>
            <a:pPr algn="just" indent="-514350" lvl="1" marL="971550">
              <a:buFont typeface="Arial" pitchFamily="34" charset="0"/>
              <a:buChar char="•"/>
            </a:pPr>
            <a:r>
              <a:rPr b="1" dirty="0" i="1" lang="en-US" smtClean="0">
                <a:solidFill>
                  <a:srgbClr val="0000FF"/>
                </a:solidFill>
                <a:latin typeface="Constantia" pitchFamily="18" charset="0"/>
              </a:rPr>
              <a:t>Congenital: </a:t>
            </a:r>
            <a:r>
              <a:rPr dirty="0" lang="en-US" smtClean="0">
                <a:solidFill>
                  <a:srgbClr val="0000FF"/>
                </a:solidFill>
                <a:latin typeface="Constantia" pitchFamily="18" charset="0"/>
              </a:rPr>
              <a:t>present at birth</a:t>
            </a:r>
          </a:p>
          <a:p>
            <a:pPr algn="just" indent="-514350" lvl="1" marL="971550">
              <a:buFont typeface="Arial" pitchFamily="34" charset="0"/>
              <a:buChar char="•"/>
            </a:pPr>
            <a:r>
              <a:rPr b="1" dirty="0" i="1" lang="en-US" smtClean="0">
                <a:solidFill>
                  <a:srgbClr val="0000FF"/>
                </a:solidFill>
                <a:latin typeface="Constantia" pitchFamily="18" charset="0"/>
              </a:rPr>
              <a:t>Spontaneous</a:t>
            </a:r>
            <a:r>
              <a:rPr dirty="0" lang="en-US" smtClean="0">
                <a:solidFill>
                  <a:srgbClr val="0000FF"/>
                </a:solidFill>
                <a:latin typeface="Constantia" pitchFamily="18" charset="0"/>
              </a:rPr>
              <a:t> or</a:t>
            </a:r>
          </a:p>
          <a:p>
            <a:pPr algn="just" indent="-514350" lvl="1" marL="971550">
              <a:buFont typeface="Arial" pitchFamily="34" charset="0"/>
              <a:buChar char="•"/>
            </a:pPr>
            <a:r>
              <a:rPr b="1" dirty="0" i="1" lang="en-US" smtClean="0">
                <a:solidFill>
                  <a:srgbClr val="0000FF"/>
                </a:solidFill>
                <a:latin typeface="Constantia" pitchFamily="18" charset="0"/>
              </a:rPr>
              <a:t>Traumatic</a:t>
            </a:r>
          </a:p>
          <a:p>
            <a:pPr algn="just">
              <a:buNone/>
            </a:pPr>
            <a:r>
              <a:rPr dirty="0" lang="en-US" smtClean="0">
                <a:solidFill>
                  <a:srgbClr val="0000FF"/>
                </a:solidFill>
                <a:latin typeface="Constantia" pitchFamily="18" charset="0"/>
              </a:rPr>
              <a:t>	</a:t>
            </a:r>
          </a:p>
          <a:p>
            <a:pPr algn="just">
              <a:buNone/>
            </a:pPr>
            <a:r>
              <a:rPr dirty="0" lang="en-US" smtClean="0">
                <a:solidFill>
                  <a:srgbClr val="0000FF"/>
                </a:solidFill>
                <a:latin typeface="Constantia" pitchFamily="18" charset="0"/>
              </a:rPr>
              <a:t>	A traumatic joint dislocation constitutes an </a:t>
            </a:r>
            <a:r>
              <a:rPr b="1" dirty="0" i="1" lang="en-US" smtClean="0">
                <a:solidFill>
                  <a:srgbClr val="0000FF"/>
                </a:solidFill>
                <a:latin typeface="Constantia" pitchFamily="18" charset="0"/>
              </a:rPr>
              <a:t>orthopedic emergency </a:t>
            </a:r>
            <a:r>
              <a:rPr dirty="0" lang="en-US" smtClean="0">
                <a:solidFill>
                  <a:srgbClr val="0000FF"/>
                </a:solidFill>
                <a:latin typeface="Constantia" pitchFamily="18" charset="0"/>
              </a:rPr>
              <a:t>which can lead to avascular necrosis and nerve palsy if not promptly treated, because the associated joint structures are distorted and severely stretched. </a:t>
            </a:r>
          </a:p>
          <a:p>
            <a:pPr algn="just">
              <a:buNone/>
            </a:pPr>
            <a:endParaRPr dirty="0" lang="en-US" smtClean="0">
              <a:solidFill>
                <a:srgbClr val="0000FF"/>
              </a:solidFill>
              <a:latin typeface="Constantia" pitchFamily="18" charset="0"/>
            </a:endParaRPr>
          </a:p>
          <a:p>
            <a:pPr algn="just">
              <a:buNone/>
            </a:pPr>
            <a:endParaRPr b="1" dirty="0" i="1" lang="en-US" smtClean="0">
              <a:solidFill>
                <a:srgbClr val="0000FF"/>
              </a:solidFill>
              <a:latin typeface="Constantia" pitchFamily="18" charset="0"/>
            </a:endParaRPr>
          </a:p>
          <a:p>
            <a:pPr algn="just">
              <a:buNone/>
            </a:pPr>
            <a:endParaRPr dirty="0" lang="en-US"/>
          </a:p>
        </p:txBody>
      </p:sp>
      <p:sp>
        <p:nvSpPr>
          <p:cNvPr id="1048717" name="Title 1"/>
          <p:cNvSpPr>
            <a:spLocks noGrp="1"/>
          </p:cNvSpPr>
          <p:nvPr>
            <p:ph type="title"/>
          </p:nvPr>
        </p:nvSpPr>
        <p:spPr>
          <a:xfrm>
            <a:off x="0" y="0"/>
            <a:ext cx="8686800" cy="944562"/>
          </a:xfrm>
        </p:spPr>
        <p:txBody>
          <a:bodyPr/>
          <a:p>
            <a:pPr algn="just"/>
            <a:r>
              <a:rPr dirty="0" lang="en-US" smtClean="0">
                <a:solidFill>
                  <a:srgbClr val="FF0000"/>
                </a:solidFill>
                <a:latin typeface="Constantia" pitchFamily="18" charset="0"/>
              </a:rPr>
              <a:t>Joint dislocation cont’d</a:t>
            </a:r>
            <a:endParaRPr dirty="0" lang="en-US">
              <a:solidFill>
                <a:srgbClr val="FF0000"/>
              </a:solidFill>
              <a:latin typeface="Constantia" pitchFamily="18" charset="0"/>
            </a:endParaRPr>
          </a:p>
        </p:txBody>
      </p:sp>
    </p:spTree>
  </p:cSld>
  <p:clrMapOvr>
    <a:masterClrMapping/>
  </p:clrMapOvr>
  <p:transition>
    <p:wheel spokes="8"/>
  </p:transition>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315" name=""/>
        <p:cNvGrpSpPr/>
        <p:nvPr/>
      </p:nvGrpSpPr>
      <p:grpSpPr>
        <a:xfrm>
          <a:off x="0" y="0"/>
          <a:ext cx="0" cy="0"/>
          <a:chOff x="0" y="0"/>
          <a:chExt cx="0" cy="0"/>
        </a:xfrm>
      </p:grpSpPr>
      <p:sp>
        <p:nvSpPr>
          <p:cNvPr id="1048718" name="Rectangle 3"/>
          <p:cNvSpPr>
            <a:spLocks noGrp="1" noChangeArrowheads="1"/>
          </p:cNvSpPr>
          <p:nvPr>
            <p:ph idx="1"/>
          </p:nvPr>
        </p:nvSpPr>
        <p:spPr/>
        <p:txBody>
          <a:bodyPr>
            <a:normAutofit/>
          </a:bodyPr>
          <a:p>
            <a:pPr algn="just" eaLnBrk="1" hangingPunct="1" indent="-571500" marL="571500">
              <a:buAutoNum type="romanLcParenBoth"/>
            </a:pPr>
            <a:r>
              <a:rPr dirty="0" lang="en-US" smtClean="0">
                <a:solidFill>
                  <a:srgbClr val="0000FF"/>
                </a:solidFill>
                <a:latin typeface="Constantia" pitchFamily="18" charset="0"/>
              </a:rPr>
              <a:t>Pain on the affected joint and around it.</a:t>
            </a:r>
          </a:p>
          <a:p>
            <a:pPr algn="just" eaLnBrk="1" hangingPunct="1" indent="-571500" marL="571500">
              <a:buAutoNum type="romanLcParenBoth"/>
            </a:pPr>
            <a:r>
              <a:rPr dirty="0" lang="en-US" smtClean="0">
                <a:solidFill>
                  <a:srgbClr val="0000FF"/>
                </a:solidFill>
                <a:latin typeface="Constantia" pitchFamily="18" charset="0"/>
              </a:rPr>
              <a:t>Change in joint contour</a:t>
            </a:r>
          </a:p>
          <a:p>
            <a:pPr algn="just" eaLnBrk="1" hangingPunct="1" indent="-571500" marL="571500">
              <a:buAutoNum type="romanLcParenBoth"/>
            </a:pPr>
            <a:r>
              <a:rPr dirty="0" lang="en-US" smtClean="0">
                <a:solidFill>
                  <a:srgbClr val="0000FF"/>
                </a:solidFill>
                <a:latin typeface="Constantia" pitchFamily="18" charset="0"/>
              </a:rPr>
              <a:t>Change in length of the extremity </a:t>
            </a:r>
            <a:r>
              <a:rPr dirty="0" lang="en-US" err="1" smtClean="0">
                <a:solidFill>
                  <a:srgbClr val="0000FF"/>
                </a:solidFill>
                <a:latin typeface="Constantia" pitchFamily="18" charset="0"/>
              </a:rPr>
              <a:t>involvd</a:t>
            </a:r>
            <a:endParaRPr dirty="0" lang="en-US" smtClean="0">
              <a:solidFill>
                <a:srgbClr val="0000FF"/>
              </a:solidFill>
              <a:latin typeface="Constantia" pitchFamily="18" charset="0"/>
            </a:endParaRPr>
          </a:p>
          <a:p>
            <a:pPr algn="just" eaLnBrk="1" hangingPunct="1" indent="-571500" marL="571500">
              <a:buAutoNum type="romanLcParenBoth"/>
            </a:pPr>
            <a:r>
              <a:rPr dirty="0" lang="en-US" smtClean="0">
                <a:solidFill>
                  <a:srgbClr val="0000FF"/>
                </a:solidFill>
                <a:latin typeface="Constantia" pitchFamily="18" charset="0"/>
              </a:rPr>
              <a:t>Loss of normal mobility</a:t>
            </a:r>
          </a:p>
          <a:p>
            <a:pPr algn="just" eaLnBrk="1" hangingPunct="1" indent="-571500" marL="571500">
              <a:buAutoNum type="romanLcParenBoth"/>
            </a:pPr>
            <a:r>
              <a:rPr dirty="0" lang="en-US" smtClean="0">
                <a:solidFill>
                  <a:srgbClr val="0000FF"/>
                </a:solidFill>
                <a:latin typeface="Constantia" pitchFamily="18" charset="0"/>
              </a:rPr>
              <a:t>Change in the axis of the dislocated bones</a:t>
            </a:r>
          </a:p>
          <a:p>
            <a:pPr algn="just" eaLnBrk="1" hangingPunct="1" indent="-571500" marL="571500">
              <a:buAutoNum type="romanLcParenBoth"/>
            </a:pPr>
            <a:endParaRPr dirty="0" lang="en-US" smtClean="0">
              <a:solidFill>
                <a:srgbClr val="0000FF"/>
              </a:solidFill>
              <a:latin typeface="Constantia" pitchFamily="18" charset="0"/>
            </a:endParaRPr>
          </a:p>
          <a:p>
            <a:pPr>
              <a:buNone/>
            </a:pPr>
            <a:r>
              <a:rPr dirty="0" lang="en-US" smtClean="0">
                <a:solidFill>
                  <a:srgbClr val="0000FF"/>
                </a:solidFill>
                <a:latin typeface="Constantia" pitchFamily="18" charset="0"/>
              </a:rPr>
              <a:t>An X-ray film can be taken to help confirms the diagnosis</a:t>
            </a:r>
          </a:p>
          <a:p>
            <a:pPr algn="just" eaLnBrk="1" hangingPunct="1" indent="-571500" marL="571500">
              <a:buAutoNum type="romanLcParenBoth"/>
            </a:pPr>
            <a:endParaRPr dirty="0" lang="en-US" smtClean="0">
              <a:solidFill>
                <a:srgbClr val="0000FF"/>
              </a:solidFill>
              <a:latin typeface="Constantia" pitchFamily="18" charset="0"/>
            </a:endParaRPr>
          </a:p>
        </p:txBody>
      </p:sp>
      <p:sp>
        <p:nvSpPr>
          <p:cNvPr id="1048719" name="Rectangle 6"/>
          <p:cNvSpPr>
            <a:spLocks noGrp="1" noChangeArrowheads="1"/>
          </p:cNvSpPr>
          <p:nvPr>
            <p:ph type="sldNum" sz="quarter" idx="12"/>
          </p:nvPr>
        </p:nvSpPr>
        <p:spPr>
          <a:noFill/>
        </p:spPr>
        <p:txBody>
          <a:bodyPr/>
          <a:p>
            <a:fld id="{64D2CA1A-A115-470D-9C9C-673D728A2B4C}" type="slidenum">
              <a:rPr lang="en-US" smtClean="0"/>
              <a:t>103</a:t>
            </a:fld>
            <a:endParaRPr lang="en-US" smtClean="0"/>
          </a:p>
        </p:txBody>
      </p:sp>
      <p:sp>
        <p:nvSpPr>
          <p:cNvPr id="1048720" name="Rectangle 2"/>
          <p:cNvSpPr>
            <a:spLocks noGrp="1" noChangeArrowheads="1"/>
          </p:cNvSpPr>
          <p:nvPr>
            <p:ph type="title"/>
          </p:nvPr>
        </p:nvSpPr>
        <p:spPr>
          <a:xfrm>
            <a:off x="0" y="609600"/>
            <a:ext cx="9144000" cy="990600"/>
          </a:xfrm>
        </p:spPr>
        <p:txBody>
          <a:bodyPr>
            <a:normAutofit fontScale="90000"/>
          </a:bodyPr>
          <a:p>
            <a:pPr algn="l" eaLnBrk="1" hangingPunct="1"/>
            <a:r>
              <a:rPr dirty="0" lang="en-US" smtClean="0">
                <a:solidFill>
                  <a:srgbClr val="FF0000"/>
                </a:solidFill>
                <a:latin typeface="Constantia" pitchFamily="18" charset="0"/>
              </a:rPr>
              <a:t>Joint dislocation commonly manifests with:</a:t>
            </a:r>
          </a:p>
        </p:txBody>
      </p:sp>
      <p:sp>
        <p:nvSpPr>
          <p:cNvPr id="1048721"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5D7557DA-D868-4B3D-9234-09F38E2453E0}" type="slidenum">
              <a:rPr sz="1400" lang="en-US"/>
              <a:pPr algn="r"/>
              <a:t>103</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720"/>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 presetSubtype="12">
                                  <p:stCondLst>
                                    <p:cond delay="0"/>
                                  </p:stCondLst>
                                  <p:childTnLst>
                                    <p:set>
                                      <p:cBhvr>
                                        <p:cTn dur="1" fill="hold" id="10">
                                          <p:stCondLst>
                                            <p:cond delay="0"/>
                                          </p:stCondLst>
                                        </p:cTn>
                                        <p:tgtEl>
                                          <p:spTgt spid="1048718">
                                            <p:txEl>
                                              <p:pRg st="0" end="0"/>
                                            </p:txEl>
                                          </p:spTgt>
                                        </p:tgtEl>
                                        <p:attrNameLst>
                                          <p:attrName>style.visibility</p:attrName>
                                        </p:attrNameLst>
                                      </p:cBhvr>
                                      <p:to>
                                        <p:strVal val="visible"/>
                                      </p:to>
                                    </p:set>
                                    <p:anim calcmode="lin" valueType="num">
                                      <p:cBhvr additive="base">
                                        <p:cTn dur="500" fill="hold" id="11"/>
                                        <p:tgtEl>
                                          <p:spTgt spid="1048718">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12"/>
                                        <p:tgtEl>
                                          <p:spTgt spid="10487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12">
                                  <p:stCondLst>
                                    <p:cond delay="0"/>
                                  </p:stCondLst>
                                  <p:childTnLst>
                                    <p:set>
                                      <p:cBhvr>
                                        <p:cTn dur="1" fill="hold" id="16">
                                          <p:stCondLst>
                                            <p:cond delay="0"/>
                                          </p:stCondLst>
                                        </p:cTn>
                                        <p:tgtEl>
                                          <p:spTgt spid="1048718">
                                            <p:txEl>
                                              <p:pRg st="1" end="1"/>
                                            </p:txEl>
                                          </p:spTgt>
                                        </p:tgtEl>
                                        <p:attrNameLst>
                                          <p:attrName>style.visibility</p:attrName>
                                        </p:attrNameLst>
                                      </p:cBhvr>
                                      <p:to>
                                        <p:strVal val="visible"/>
                                      </p:to>
                                    </p:set>
                                    <p:anim calcmode="lin" valueType="num">
                                      <p:cBhvr additive="base">
                                        <p:cTn dur="500" fill="hold" id="17"/>
                                        <p:tgtEl>
                                          <p:spTgt spid="1048718">
                                            <p:txEl>
                                              <p:pRg st="1" end="1"/>
                                            </p:txEl>
                                          </p:spTgt>
                                        </p:tgtEl>
                                        <p:attrNameLst>
                                          <p:attrName>ppt_x</p:attrName>
                                        </p:attrNameLst>
                                      </p:cBhvr>
                                      <p:tavLst>
                                        <p:tav tm="0">
                                          <p:val>
                                            <p:strVal val="0-#ppt_w/2"/>
                                          </p:val>
                                        </p:tav>
                                        <p:tav tm="100000">
                                          <p:val>
                                            <p:strVal val="#ppt_x"/>
                                          </p:val>
                                        </p:tav>
                                      </p:tavLst>
                                    </p:anim>
                                    <p:anim calcmode="lin" valueType="num">
                                      <p:cBhvr additive="base">
                                        <p:cTn dur="500" fill="hold" id="18"/>
                                        <p:tgtEl>
                                          <p:spTgt spid="10487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 presetSubtype="12">
                                  <p:stCondLst>
                                    <p:cond delay="0"/>
                                  </p:stCondLst>
                                  <p:childTnLst>
                                    <p:set>
                                      <p:cBhvr>
                                        <p:cTn dur="1" fill="hold" id="22">
                                          <p:stCondLst>
                                            <p:cond delay="0"/>
                                          </p:stCondLst>
                                        </p:cTn>
                                        <p:tgtEl>
                                          <p:spTgt spid="1048718">
                                            <p:txEl>
                                              <p:pRg st="2" end="2"/>
                                            </p:txEl>
                                          </p:spTgt>
                                        </p:tgtEl>
                                        <p:attrNameLst>
                                          <p:attrName>style.visibility</p:attrName>
                                        </p:attrNameLst>
                                      </p:cBhvr>
                                      <p:to>
                                        <p:strVal val="visible"/>
                                      </p:to>
                                    </p:set>
                                    <p:anim calcmode="lin" valueType="num">
                                      <p:cBhvr additive="base">
                                        <p:cTn dur="500" fill="hold" id="23"/>
                                        <p:tgtEl>
                                          <p:spTgt spid="1048718">
                                            <p:txEl>
                                              <p:pRg st="2" end="2"/>
                                            </p:txEl>
                                          </p:spTgt>
                                        </p:tgtEl>
                                        <p:attrNameLst>
                                          <p:attrName>ppt_x</p:attrName>
                                        </p:attrNameLst>
                                      </p:cBhvr>
                                      <p:tavLst>
                                        <p:tav tm="0">
                                          <p:val>
                                            <p:strVal val="0-#ppt_w/2"/>
                                          </p:val>
                                        </p:tav>
                                        <p:tav tm="100000">
                                          <p:val>
                                            <p:strVal val="#ppt_x"/>
                                          </p:val>
                                        </p:tav>
                                      </p:tavLst>
                                    </p:anim>
                                    <p:anim calcmode="lin" valueType="num">
                                      <p:cBhvr additive="base">
                                        <p:cTn dur="500" fill="hold" id="24"/>
                                        <p:tgtEl>
                                          <p:spTgt spid="10487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2" presetSubtype="12">
                                  <p:stCondLst>
                                    <p:cond delay="0"/>
                                  </p:stCondLst>
                                  <p:childTnLst>
                                    <p:set>
                                      <p:cBhvr>
                                        <p:cTn dur="1" fill="hold" id="28">
                                          <p:stCondLst>
                                            <p:cond delay="0"/>
                                          </p:stCondLst>
                                        </p:cTn>
                                        <p:tgtEl>
                                          <p:spTgt spid="1048718">
                                            <p:txEl>
                                              <p:pRg st="3" end="3"/>
                                            </p:txEl>
                                          </p:spTgt>
                                        </p:tgtEl>
                                        <p:attrNameLst>
                                          <p:attrName>style.visibility</p:attrName>
                                        </p:attrNameLst>
                                      </p:cBhvr>
                                      <p:to>
                                        <p:strVal val="visible"/>
                                      </p:to>
                                    </p:set>
                                    <p:anim calcmode="lin" valueType="num">
                                      <p:cBhvr additive="base">
                                        <p:cTn dur="500" fill="hold" id="29"/>
                                        <p:tgtEl>
                                          <p:spTgt spid="1048718">
                                            <p:txEl>
                                              <p:pRg st="3" end="3"/>
                                            </p:txEl>
                                          </p:spTgt>
                                        </p:tgtEl>
                                        <p:attrNameLst>
                                          <p:attrName>ppt_x</p:attrName>
                                        </p:attrNameLst>
                                      </p:cBhvr>
                                      <p:tavLst>
                                        <p:tav tm="0">
                                          <p:val>
                                            <p:strVal val="0-#ppt_w/2"/>
                                          </p:val>
                                        </p:tav>
                                        <p:tav tm="100000">
                                          <p:val>
                                            <p:strVal val="#ppt_x"/>
                                          </p:val>
                                        </p:tav>
                                      </p:tavLst>
                                    </p:anim>
                                    <p:anim calcmode="lin" valueType="num">
                                      <p:cBhvr additive="base">
                                        <p:cTn dur="500" fill="hold" id="30"/>
                                        <p:tgtEl>
                                          <p:spTgt spid="10487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 presetSubtype="12">
                                  <p:stCondLst>
                                    <p:cond delay="0"/>
                                  </p:stCondLst>
                                  <p:childTnLst>
                                    <p:set>
                                      <p:cBhvr>
                                        <p:cTn dur="1" fill="hold" id="34">
                                          <p:stCondLst>
                                            <p:cond delay="0"/>
                                          </p:stCondLst>
                                        </p:cTn>
                                        <p:tgtEl>
                                          <p:spTgt spid="1048718">
                                            <p:txEl>
                                              <p:pRg st="4" end="4"/>
                                            </p:txEl>
                                          </p:spTgt>
                                        </p:tgtEl>
                                        <p:attrNameLst>
                                          <p:attrName>style.visibility</p:attrName>
                                        </p:attrNameLst>
                                      </p:cBhvr>
                                      <p:to>
                                        <p:strVal val="visible"/>
                                      </p:to>
                                    </p:set>
                                    <p:anim calcmode="lin" valueType="num">
                                      <p:cBhvr additive="base">
                                        <p:cTn dur="500" fill="hold" id="35"/>
                                        <p:tgtEl>
                                          <p:spTgt spid="1048718">
                                            <p:txEl>
                                              <p:pRg st="4" end="4"/>
                                            </p:txEl>
                                          </p:spTgt>
                                        </p:tgtEl>
                                        <p:attrNameLst>
                                          <p:attrName>ppt_x</p:attrName>
                                        </p:attrNameLst>
                                      </p:cBhvr>
                                      <p:tavLst>
                                        <p:tav tm="0">
                                          <p:val>
                                            <p:strVal val="0-#ppt_w/2"/>
                                          </p:val>
                                        </p:tav>
                                        <p:tav tm="100000">
                                          <p:val>
                                            <p:strVal val="#ppt_x"/>
                                          </p:val>
                                        </p:tav>
                                      </p:tavLst>
                                    </p:anim>
                                    <p:anim calcmode="lin" valueType="num">
                                      <p:cBhvr additive="base">
                                        <p:cTn dur="500" fill="hold" id="36"/>
                                        <p:tgtEl>
                                          <p:spTgt spid="10487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2" presetSubtype="12">
                                  <p:stCondLst>
                                    <p:cond delay="0"/>
                                  </p:stCondLst>
                                  <p:childTnLst>
                                    <p:set>
                                      <p:cBhvr>
                                        <p:cTn dur="1" fill="hold" id="40">
                                          <p:stCondLst>
                                            <p:cond delay="0"/>
                                          </p:stCondLst>
                                        </p:cTn>
                                        <p:tgtEl>
                                          <p:spTgt spid="1048718">
                                            <p:txEl>
                                              <p:pRg st="6" end="6"/>
                                            </p:txEl>
                                          </p:spTgt>
                                        </p:tgtEl>
                                        <p:attrNameLst>
                                          <p:attrName>style.visibility</p:attrName>
                                        </p:attrNameLst>
                                      </p:cBhvr>
                                      <p:to>
                                        <p:strVal val="visible"/>
                                      </p:to>
                                    </p:set>
                                    <p:anim calcmode="lin" valueType="num">
                                      <p:cBhvr additive="base">
                                        <p:cTn dur="500" fill="hold" id="41"/>
                                        <p:tgtEl>
                                          <p:spTgt spid="1048718">
                                            <p:txEl>
                                              <p:pRg st="6" end="6"/>
                                            </p:txEl>
                                          </p:spTgt>
                                        </p:tgtEl>
                                        <p:attrNameLst>
                                          <p:attrName>ppt_x</p:attrName>
                                        </p:attrNameLst>
                                      </p:cBhvr>
                                      <p:tavLst>
                                        <p:tav tm="0">
                                          <p:val>
                                            <p:strVal val="0-#ppt_w/2"/>
                                          </p:val>
                                        </p:tav>
                                        <p:tav tm="100000">
                                          <p:val>
                                            <p:strVal val="#ppt_x"/>
                                          </p:val>
                                        </p:tav>
                                      </p:tavLst>
                                    </p:anim>
                                    <p:anim calcmode="lin" valueType="num">
                                      <p:cBhvr additive="base">
                                        <p:cTn dur="500" fill="hold" id="42"/>
                                        <p:tgtEl>
                                          <p:spTgt spid="104871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8" grpId="0" build="p" autoUpdateAnimBg="0"/>
      <p:bldP spid="1048720"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316" name=""/>
        <p:cNvGrpSpPr/>
        <p:nvPr/>
      </p:nvGrpSpPr>
      <p:grpSpPr>
        <a:xfrm>
          <a:off x="0" y="0"/>
          <a:ext cx="0" cy="0"/>
          <a:chOff x="0" y="0"/>
          <a:chExt cx="0" cy="0"/>
        </a:xfrm>
      </p:grpSpPr>
      <p:sp>
        <p:nvSpPr>
          <p:cNvPr id="1048722" name="Rectangle 3"/>
          <p:cNvSpPr>
            <a:spLocks noGrp="1" noChangeArrowheads="1"/>
          </p:cNvSpPr>
          <p:nvPr>
            <p:ph idx="1"/>
          </p:nvPr>
        </p:nvSpPr>
        <p:spPr>
          <a:xfrm>
            <a:off x="457200" y="1600200"/>
            <a:ext cx="8686800" cy="5257800"/>
          </a:xfrm>
        </p:spPr>
        <p:txBody>
          <a:bodyPr>
            <a:normAutofit/>
          </a:bodyPr>
          <a:p>
            <a:pPr algn="just" eaLnBrk="1" hangingPunct="1" indent="-571500" marL="571500">
              <a:buFont typeface="Wingdings" pitchFamily="2" charset="2"/>
              <a:buAutoNum type="arabicPeriod"/>
            </a:pPr>
            <a:r>
              <a:rPr dirty="0" lang="en-US" smtClean="0">
                <a:solidFill>
                  <a:srgbClr val="0000FF"/>
                </a:solidFill>
                <a:latin typeface="Constantia" pitchFamily="18" charset="0"/>
              </a:rPr>
              <a:t>Immobilize the affected joint/s</a:t>
            </a:r>
          </a:p>
          <a:p>
            <a:pPr algn="just" eaLnBrk="1" hangingPunct="1" indent="-571500" marL="571500">
              <a:buFont typeface="Wingdings" pitchFamily="2" charset="2"/>
              <a:buAutoNum type="arabicPeriod"/>
            </a:pPr>
            <a:endParaRPr dirty="0" lang="en-US" smtClean="0">
              <a:solidFill>
                <a:srgbClr val="0000FF"/>
              </a:solidFill>
              <a:latin typeface="Constantia" pitchFamily="18" charset="0"/>
            </a:endParaRPr>
          </a:p>
          <a:p>
            <a:pPr algn="just" eaLnBrk="1" hangingPunct="1" indent="-571500" marL="571500">
              <a:buFont typeface="Wingdings" pitchFamily="2" charset="2"/>
              <a:buAutoNum type="arabicPeriod"/>
            </a:pPr>
            <a:r>
              <a:rPr dirty="0" lang="en-US" smtClean="0">
                <a:solidFill>
                  <a:srgbClr val="0000FF"/>
                </a:solidFill>
                <a:latin typeface="Constantia" pitchFamily="18" charset="0"/>
              </a:rPr>
              <a:t>Promptly reduce the joint</a:t>
            </a:r>
          </a:p>
          <a:p>
            <a:pPr algn="just" eaLnBrk="1" hangingPunct="1" indent="-571500" marL="571500">
              <a:buFont typeface="Wingdings" pitchFamily="2" charset="2"/>
              <a:buAutoNum type="arabicPeriod"/>
            </a:pPr>
            <a:endParaRPr dirty="0" lang="en-US" smtClean="0">
              <a:solidFill>
                <a:srgbClr val="0000FF"/>
              </a:solidFill>
              <a:latin typeface="Constantia" pitchFamily="18" charset="0"/>
            </a:endParaRPr>
          </a:p>
          <a:p>
            <a:pPr algn="just" eaLnBrk="1" hangingPunct="1" indent="-571500" marL="571500">
              <a:buFont typeface="Wingdings" pitchFamily="2" charset="2"/>
              <a:buAutoNum type="arabicPeriod"/>
            </a:pPr>
            <a:r>
              <a:rPr dirty="0" lang="en-US" smtClean="0">
                <a:solidFill>
                  <a:srgbClr val="0000FF"/>
                </a:solidFill>
                <a:latin typeface="Constantia" pitchFamily="18" charset="0"/>
              </a:rPr>
              <a:t>Control pain</a:t>
            </a:r>
          </a:p>
          <a:p>
            <a:pPr algn="just" eaLnBrk="1" hangingPunct="1" indent="-571500" marL="571500">
              <a:buFont typeface="Wingdings" pitchFamily="2" charset="2"/>
              <a:buAutoNum type="arabicPeriod"/>
            </a:pPr>
            <a:endParaRPr dirty="0" lang="en-US" smtClean="0">
              <a:solidFill>
                <a:srgbClr val="0000FF"/>
              </a:solidFill>
              <a:latin typeface="Constantia" pitchFamily="18" charset="0"/>
            </a:endParaRPr>
          </a:p>
          <a:p>
            <a:pPr algn="just" eaLnBrk="1" hangingPunct="1" indent="-571500" marL="571500">
              <a:buFont typeface="Wingdings" pitchFamily="2" charset="2"/>
              <a:buAutoNum type="arabicPeriod"/>
            </a:pPr>
            <a:r>
              <a:rPr dirty="0" lang="en-US" smtClean="0">
                <a:solidFill>
                  <a:srgbClr val="0000FF"/>
                </a:solidFill>
                <a:latin typeface="Constantia" pitchFamily="18" charset="0"/>
              </a:rPr>
              <a:t>Monitor neurovascular status</a:t>
            </a:r>
          </a:p>
          <a:p>
            <a:pPr algn="just" eaLnBrk="1" hangingPunct="1" indent="-571500" marL="571500">
              <a:buFont typeface="Wingdings" pitchFamily="2" charset="2"/>
              <a:buAutoNum type="arabicPeriod"/>
            </a:pPr>
            <a:endParaRPr dirty="0" lang="en-US" smtClean="0">
              <a:solidFill>
                <a:srgbClr val="0000FF"/>
              </a:solidFill>
              <a:latin typeface="Constantia" pitchFamily="18" charset="0"/>
            </a:endParaRPr>
          </a:p>
          <a:p>
            <a:pPr algn="just" eaLnBrk="1" hangingPunct="1" indent="-571500" marL="571500">
              <a:buFont typeface="Wingdings" pitchFamily="2" charset="2"/>
              <a:buAutoNum type="arabicPeriod"/>
            </a:pPr>
            <a:r>
              <a:rPr dirty="0" lang="en-US" smtClean="0">
                <a:solidFill>
                  <a:srgbClr val="0000FF"/>
                </a:solidFill>
                <a:latin typeface="Constantia" pitchFamily="18" charset="0"/>
              </a:rPr>
              <a:t>Perform range of motion(ROM)</a:t>
            </a:r>
          </a:p>
          <a:p>
            <a:pPr algn="just" eaLnBrk="1" hangingPunct="1" indent="-571500" marL="571500">
              <a:buFont typeface="Wingdings" pitchFamily="2" charset="2"/>
              <a:buAutoNum type="arabicPeriod"/>
            </a:pPr>
            <a:endParaRPr dirty="0" lang="en-US" smtClean="0">
              <a:solidFill>
                <a:srgbClr val="0000FF"/>
              </a:solidFill>
              <a:latin typeface="Constantia" pitchFamily="18" charset="0"/>
            </a:endParaRPr>
          </a:p>
          <a:p>
            <a:pPr algn="just" eaLnBrk="1" hangingPunct="1" indent="-571500" marL="571500">
              <a:buFont typeface="Wingdings" pitchFamily="2" charset="2"/>
              <a:buAutoNum type="arabicPeriod"/>
            </a:pPr>
            <a:r>
              <a:rPr dirty="0" lang="en-US" smtClean="0">
                <a:solidFill>
                  <a:srgbClr val="0000FF"/>
                </a:solidFill>
                <a:latin typeface="Constantia" pitchFamily="18" charset="0"/>
              </a:rPr>
              <a:t>Educate pt on how to immobilize joint</a:t>
            </a:r>
          </a:p>
        </p:txBody>
      </p:sp>
      <p:sp>
        <p:nvSpPr>
          <p:cNvPr id="1048723" name="Rectangle 6"/>
          <p:cNvSpPr>
            <a:spLocks noGrp="1" noChangeArrowheads="1"/>
          </p:cNvSpPr>
          <p:nvPr>
            <p:ph type="sldNum" sz="quarter" idx="12"/>
          </p:nvPr>
        </p:nvSpPr>
        <p:spPr>
          <a:noFill/>
        </p:spPr>
        <p:txBody>
          <a:bodyPr/>
          <a:p>
            <a:fld id="{88D7CDEA-3B8E-4C2D-A5C1-6E33DF4DEE32}" type="slidenum">
              <a:rPr lang="en-US" smtClean="0"/>
              <a:t>104</a:t>
            </a:fld>
            <a:endParaRPr lang="en-US" smtClean="0"/>
          </a:p>
        </p:txBody>
      </p:sp>
      <p:sp>
        <p:nvSpPr>
          <p:cNvPr id="1048724" name="Rectangle 2"/>
          <p:cNvSpPr>
            <a:spLocks noGrp="1" noChangeArrowheads="1"/>
          </p:cNvSpPr>
          <p:nvPr>
            <p:ph type="title"/>
          </p:nvPr>
        </p:nvSpPr>
        <p:spPr>
          <a:xfrm>
            <a:off x="381000" y="-152400"/>
            <a:ext cx="8229600" cy="1143000"/>
          </a:xfrm>
        </p:spPr>
        <p:txBody>
          <a:bodyPr/>
          <a:p>
            <a:pPr algn="just" eaLnBrk="1" hangingPunct="1"/>
            <a:r>
              <a:rPr b="1" dirty="0" lang="en-US" smtClean="0">
                <a:solidFill>
                  <a:srgbClr val="FF0000"/>
                </a:solidFill>
                <a:latin typeface="Constantia" pitchFamily="18" charset="0"/>
              </a:rPr>
              <a:t>Management of J. Dislocation</a:t>
            </a:r>
          </a:p>
        </p:txBody>
      </p:sp>
      <p:sp>
        <p:nvSpPr>
          <p:cNvPr id="1048725"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AD81583B-0111-4A1C-96E9-D6C46BBC9A42}" type="slidenum">
              <a:rPr sz="1400" lang="en-US"/>
              <a:pPr algn="r"/>
              <a:t>104</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724"/>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8722">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8722">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8722">
                                            <p:txEl>
                                              <p:pRg st="4" end="4"/>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8722">
                                            <p:txEl>
                                              <p:pRg st="6" end="6"/>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 presetSubtype="0">
                                  <p:stCondLst>
                                    <p:cond delay="0"/>
                                  </p:stCondLst>
                                  <p:childTnLst>
                                    <p:set>
                                      <p:cBhvr>
                                        <p:cTn dur="1" fill="hold" id="26">
                                          <p:stCondLst>
                                            <p:cond delay="499"/>
                                          </p:stCondLst>
                                        </p:cTn>
                                        <p:tgtEl>
                                          <p:spTgt spid="1048722">
                                            <p:txEl>
                                              <p:pRg st="8" end="8"/>
                                            </p:txEl>
                                          </p:spTgt>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1" presetSubtype="0">
                                  <p:stCondLst>
                                    <p:cond delay="0"/>
                                  </p:stCondLst>
                                  <p:childTnLst>
                                    <p:set>
                                      <p:cBhvr>
                                        <p:cTn dur="1" fill="hold" id="30">
                                          <p:stCondLst>
                                            <p:cond delay="499"/>
                                          </p:stCondLst>
                                        </p:cTn>
                                        <p:tgtEl>
                                          <p:spTgt spid="104872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2" grpId="0" build="p" autoUpdateAnimBg="0"/>
      <p:bldP spid="1048724"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387" name=""/>
        <p:cNvGrpSpPr/>
        <p:nvPr/>
      </p:nvGrpSpPr>
      <p:grpSpPr>
        <a:xfrm>
          <a:off x="0" y="0"/>
          <a:ext cx="0" cy="0"/>
          <a:chOff x="0" y="0"/>
          <a:chExt cx="0" cy="0"/>
        </a:xfrm>
      </p:grpSpPr>
      <p:sp>
        <p:nvSpPr>
          <p:cNvPr id="1048986" name="Content Placeholder 2"/>
          <p:cNvSpPr>
            <a:spLocks noGrp="1"/>
          </p:cNvSpPr>
          <p:nvPr>
            <p:ph idx="1"/>
          </p:nvPr>
        </p:nvSpPr>
        <p:spPr>
          <a:xfrm>
            <a:off x="0" y="304800"/>
            <a:ext cx="9144000" cy="6553200"/>
          </a:xfrm>
        </p:spPr>
        <p:txBody>
          <a:bodyPr>
            <a:normAutofit/>
          </a:bodyPr>
          <a:p>
            <a:pPr algn="ctr">
              <a:buNone/>
            </a:pPr>
            <a:endParaRPr b="1" dirty="0" sz="4400" lang="en-US" smtClean="0">
              <a:solidFill>
                <a:srgbClr val="0000FF"/>
              </a:solidFill>
              <a:latin typeface="Constantia" pitchFamily="18" charset="0"/>
            </a:endParaRPr>
          </a:p>
          <a:p>
            <a:pPr algn="ctr">
              <a:buNone/>
            </a:pPr>
            <a:endParaRPr b="1" dirty="0" sz="4400" lang="en-US" smtClean="0">
              <a:solidFill>
                <a:srgbClr val="0000FF"/>
              </a:solidFill>
              <a:latin typeface="Constantia" pitchFamily="18" charset="0"/>
            </a:endParaRPr>
          </a:p>
          <a:p>
            <a:pPr algn="ctr">
              <a:buNone/>
            </a:pPr>
            <a:r>
              <a:rPr b="1" dirty="0" sz="4400" lang="en-US" smtClean="0">
                <a:solidFill>
                  <a:srgbClr val="0000FF"/>
                </a:solidFill>
                <a:latin typeface="Constantia" pitchFamily="18" charset="0"/>
              </a:rPr>
              <a:t>ORTHOPEDIC INFLAMMATORY CONDITIONS</a:t>
            </a:r>
            <a:endParaRPr b="1" dirty="0" sz="4400" lang="en-US">
              <a:solidFill>
                <a:srgbClr val="0000FF"/>
              </a:solidFill>
              <a:latin typeface="Constantia" pitchFamily="18" charset="0"/>
            </a:endParaRPr>
          </a:p>
        </p:txBody>
      </p:sp>
      <p:sp>
        <p:nvSpPr>
          <p:cNvPr id="1048987" name="Title 1"/>
          <p:cNvSpPr>
            <a:spLocks noGrp="1"/>
          </p:cNvSpPr>
          <p:nvPr>
            <p:ph type="title"/>
          </p:nvPr>
        </p:nvSpPr>
        <p:spPr/>
        <p:txBody>
          <a:bodyPr/>
          <a:p>
            <a:endParaRPr lang="en-US"/>
          </a:p>
        </p:txBody>
      </p:sp>
    </p:spTree>
  </p:cSld>
  <p:clrMapOvr>
    <a:masterClrMapping/>
  </p:clrMapOvr>
  <p:transition>
    <p:wheel spokes="8"/>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388" name=""/>
        <p:cNvGrpSpPr/>
        <p:nvPr/>
      </p:nvGrpSpPr>
      <p:grpSpPr>
        <a:xfrm>
          <a:off x="0" y="0"/>
          <a:ext cx="0" cy="0"/>
          <a:chOff x="0" y="0"/>
          <a:chExt cx="0" cy="0"/>
        </a:xfrm>
      </p:grpSpPr>
      <p:sp>
        <p:nvSpPr>
          <p:cNvPr id="1048988" name="Content Placeholder 2"/>
          <p:cNvSpPr>
            <a:spLocks noGrp="1"/>
          </p:cNvSpPr>
          <p:nvPr>
            <p:ph idx="1"/>
          </p:nvPr>
        </p:nvSpPr>
        <p:spPr>
          <a:xfrm>
            <a:off x="0" y="1600200"/>
            <a:ext cx="9144000" cy="5257800"/>
          </a:xfrm>
        </p:spPr>
        <p:txBody>
          <a:bodyPr>
            <a:normAutofit/>
          </a:bodyPr>
          <a:p>
            <a:pPr algn="just" lvl="1">
              <a:buNone/>
            </a:pPr>
            <a:r>
              <a:rPr b="1" dirty="0" sz="3600" lang="en-US" smtClean="0">
                <a:solidFill>
                  <a:srgbClr val="0000FF"/>
                </a:solidFill>
                <a:latin typeface="Constantia" pitchFamily="18" charset="0"/>
              </a:rPr>
              <a:t>Osteomyelitis</a:t>
            </a:r>
          </a:p>
          <a:p>
            <a:pPr algn="just" lvl="1">
              <a:buNone/>
            </a:pPr>
            <a:endParaRPr b="1" dirty="0" sz="3600" lang="en-US" smtClean="0">
              <a:solidFill>
                <a:srgbClr val="0000FF"/>
              </a:solidFill>
              <a:latin typeface="Constantia" pitchFamily="18" charset="0"/>
            </a:endParaRPr>
          </a:p>
          <a:p>
            <a:pPr algn="just" lvl="1">
              <a:buNone/>
            </a:pPr>
            <a:r>
              <a:rPr b="1" dirty="0" sz="3600" lang="en-US" smtClean="0">
                <a:solidFill>
                  <a:srgbClr val="0000FF"/>
                </a:solidFill>
                <a:latin typeface="Constantia" pitchFamily="18" charset="0"/>
              </a:rPr>
              <a:t>Arthritis:</a:t>
            </a:r>
          </a:p>
          <a:p>
            <a:pPr algn="just" lvl="2"/>
            <a:r>
              <a:rPr dirty="0" sz="3200" lang="en-US" smtClean="0">
                <a:solidFill>
                  <a:srgbClr val="0000FF"/>
                </a:solidFill>
                <a:latin typeface="Constantia" pitchFamily="18" charset="0"/>
              </a:rPr>
              <a:t>Rheumatoid arthritis</a:t>
            </a:r>
          </a:p>
          <a:p>
            <a:pPr algn="just" lvl="2"/>
            <a:r>
              <a:rPr dirty="0" sz="3200" lang="en-US" smtClean="0">
                <a:solidFill>
                  <a:srgbClr val="0000FF"/>
                </a:solidFill>
                <a:latin typeface="Constantia" pitchFamily="18" charset="0"/>
              </a:rPr>
              <a:t>Septic arthritis</a:t>
            </a:r>
          </a:p>
          <a:p>
            <a:pPr algn="just" lvl="2"/>
            <a:r>
              <a:rPr dirty="0" sz="3200" lang="en-US" smtClean="0">
                <a:solidFill>
                  <a:srgbClr val="0000FF"/>
                </a:solidFill>
                <a:latin typeface="Constantia" pitchFamily="18" charset="0"/>
              </a:rPr>
              <a:t>Osteoarthritis</a:t>
            </a:r>
          </a:p>
          <a:p>
            <a:pPr algn="just" lvl="1">
              <a:buNone/>
            </a:pPr>
            <a:endParaRPr b="1" dirty="0" sz="3600" lang="en-US" smtClean="0">
              <a:solidFill>
                <a:srgbClr val="0000FF"/>
              </a:solidFill>
              <a:latin typeface="Constantia" pitchFamily="18" charset="0"/>
            </a:endParaRPr>
          </a:p>
          <a:p>
            <a:pPr algn="just" lvl="1">
              <a:buNone/>
            </a:pPr>
            <a:r>
              <a:rPr b="1" dirty="0" sz="3600" lang="en-US" smtClean="0">
                <a:solidFill>
                  <a:srgbClr val="0000FF"/>
                </a:solidFill>
                <a:latin typeface="Constantia" pitchFamily="18" charset="0"/>
              </a:rPr>
              <a:t>Gout</a:t>
            </a:r>
          </a:p>
          <a:p>
            <a:pPr algn="just" lvl="1">
              <a:buNone/>
            </a:pPr>
            <a:endParaRPr dirty="0" sz="3600" lang="en-US">
              <a:solidFill>
                <a:srgbClr val="0000FF"/>
              </a:solidFill>
              <a:latin typeface="Constantia" pitchFamily="18" charset="0"/>
            </a:endParaRPr>
          </a:p>
        </p:txBody>
      </p:sp>
      <p:sp>
        <p:nvSpPr>
          <p:cNvPr id="1048989" name="Title 1"/>
          <p:cNvSpPr>
            <a:spLocks noGrp="1"/>
          </p:cNvSpPr>
          <p:nvPr>
            <p:ph type="title"/>
          </p:nvPr>
        </p:nvSpPr>
        <p:spPr>
          <a:xfrm>
            <a:off x="0" y="274638"/>
            <a:ext cx="9144000" cy="1143000"/>
          </a:xfrm>
        </p:spPr>
        <p:txBody>
          <a:bodyPr>
            <a:normAutofit fontScale="90000"/>
          </a:bodyPr>
          <a:p>
            <a:r>
              <a:rPr b="1" dirty="0" lang="en-US" smtClean="0">
                <a:solidFill>
                  <a:srgbClr val="0000FF"/>
                </a:solidFill>
                <a:latin typeface="Constantia" pitchFamily="18" charset="0"/>
              </a:rPr>
              <a:t/>
            </a:r>
            <a:br>
              <a:rPr b="1" dirty="0" lang="en-US" smtClean="0">
                <a:solidFill>
                  <a:srgbClr val="0000FF"/>
                </a:solidFill>
                <a:latin typeface="Constantia" pitchFamily="18" charset="0"/>
              </a:rPr>
            </a:br>
            <a:r>
              <a:rPr b="1" dirty="0" lang="en-US" smtClean="0">
                <a:solidFill>
                  <a:srgbClr val="FF0000"/>
                </a:solidFill>
                <a:latin typeface="Constantia" pitchFamily="18" charset="0"/>
              </a:rPr>
              <a:t>Common Inflammatory Conditions of Bones and Joints</a:t>
            </a:r>
            <a:r>
              <a:rPr b="1" dirty="0" lang="en-US" smtClean="0">
                <a:solidFill>
                  <a:srgbClr val="0000FF"/>
                </a:solidFill>
                <a:latin typeface="Constantia" pitchFamily="18" charset="0"/>
              </a:rPr>
              <a:t/>
            </a:r>
            <a:br>
              <a:rPr b="1" dirty="0" lang="en-US" smtClean="0">
                <a:solidFill>
                  <a:srgbClr val="0000FF"/>
                </a:solidFill>
                <a:latin typeface="Constantia" pitchFamily="18" charset="0"/>
              </a:rPr>
            </a:br>
            <a:endParaRPr dirty="0" lang="en-US"/>
          </a:p>
        </p:txBody>
      </p:sp>
    </p:spTree>
  </p:cSld>
  <p:clrMapOvr>
    <a:masterClrMapping/>
  </p:clrMapOvr>
  <p:transition>
    <p:wheel spokes="8"/>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389" name=""/>
        <p:cNvGrpSpPr/>
        <p:nvPr/>
      </p:nvGrpSpPr>
      <p:grpSpPr>
        <a:xfrm>
          <a:off x="0" y="0"/>
          <a:ext cx="0" cy="0"/>
          <a:chOff x="0" y="0"/>
          <a:chExt cx="0" cy="0"/>
        </a:xfrm>
      </p:grpSpPr>
      <p:sp>
        <p:nvSpPr>
          <p:cNvPr id="1048990" name="Content Placeholder 2"/>
          <p:cNvSpPr>
            <a:spLocks noGrp="1"/>
          </p:cNvSpPr>
          <p:nvPr>
            <p:ph idx="1"/>
          </p:nvPr>
        </p:nvSpPr>
        <p:spPr>
          <a:xfrm>
            <a:off x="0" y="381000"/>
            <a:ext cx="8991600" cy="6477000"/>
          </a:xfrm>
        </p:spPr>
        <p:txBody>
          <a:bodyPr>
            <a:normAutofit/>
          </a:bodyPr>
          <a:p>
            <a:pPr algn="ctr">
              <a:buNone/>
            </a:pPr>
            <a:endParaRPr b="1" dirty="0" sz="5400" lang="en-US" smtClean="0">
              <a:solidFill>
                <a:srgbClr val="0000FF"/>
              </a:solidFill>
              <a:latin typeface="Constantia" pitchFamily="18" charset="0"/>
            </a:endParaRPr>
          </a:p>
          <a:p>
            <a:pPr algn="ctr">
              <a:buNone/>
            </a:pPr>
            <a:r>
              <a:rPr b="1" dirty="0" sz="5400" lang="en-US" smtClean="0">
                <a:solidFill>
                  <a:srgbClr val="0000FF"/>
                </a:solidFill>
                <a:latin typeface="Constantia" pitchFamily="18" charset="0"/>
              </a:rPr>
              <a:t>OSTEOMYELITIS</a:t>
            </a:r>
            <a:endParaRPr b="1" dirty="0" sz="5400" lang="en-US">
              <a:solidFill>
                <a:srgbClr val="0000FF"/>
              </a:solidFill>
              <a:latin typeface="Constantia" pitchFamily="18" charset="0"/>
            </a:endParaRPr>
          </a:p>
        </p:txBody>
      </p:sp>
      <p:sp>
        <p:nvSpPr>
          <p:cNvPr id="1048991" name="Title 1"/>
          <p:cNvSpPr>
            <a:spLocks noGrp="1"/>
          </p:cNvSpPr>
          <p:nvPr>
            <p:ph type="title"/>
          </p:nvPr>
        </p:nvSpPr>
        <p:spPr/>
        <p:txBody>
          <a:bodyPr/>
          <a:p>
            <a:endParaRPr lang="en-US"/>
          </a:p>
        </p:txBody>
      </p:sp>
    </p:spTree>
  </p:cSld>
  <p:clrMapOvr>
    <a:masterClrMapping/>
  </p:clrMapOvr>
  <p:transition>
    <p:wheel spokes="8"/>
  </p:transition>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390" name=""/>
        <p:cNvGrpSpPr/>
        <p:nvPr/>
      </p:nvGrpSpPr>
      <p:grpSpPr>
        <a:xfrm>
          <a:off x="0" y="0"/>
          <a:ext cx="0" cy="0"/>
          <a:chOff x="0" y="0"/>
          <a:chExt cx="0" cy="0"/>
        </a:xfrm>
      </p:grpSpPr>
      <p:sp>
        <p:nvSpPr>
          <p:cNvPr id="1048992" name="Rectangle 3"/>
          <p:cNvSpPr>
            <a:spLocks noGrp="1" noChangeArrowheads="1"/>
          </p:cNvSpPr>
          <p:nvPr>
            <p:ph idx="1"/>
          </p:nvPr>
        </p:nvSpPr>
        <p:spPr>
          <a:xfrm>
            <a:off x="0" y="1600200"/>
            <a:ext cx="9144000" cy="5257800"/>
          </a:xfrm>
        </p:spPr>
        <p:txBody>
          <a:bodyPr>
            <a:normAutofit lnSpcReduction="10000"/>
          </a:bodyPr>
          <a:p>
            <a:pPr algn="just" indent="-571500" marL="571500">
              <a:buFontTx/>
              <a:buNone/>
            </a:pPr>
            <a:r>
              <a:rPr dirty="0" sz="4000" lang="en-US" smtClean="0">
                <a:solidFill>
                  <a:srgbClr val="0000FF"/>
                </a:solidFill>
                <a:latin typeface="Constantia" pitchFamily="18" charset="0"/>
              </a:rPr>
              <a:t>	Refers to infection of bone, which can occur following:</a:t>
            </a:r>
          </a:p>
          <a:p>
            <a:pPr algn="just" indent="-571500" lvl="1" marL="971550">
              <a:buFontTx/>
              <a:buNone/>
            </a:pPr>
            <a:endParaRPr dirty="0" sz="3600" lang="en-US" smtClean="0">
              <a:solidFill>
                <a:srgbClr val="0000FF"/>
              </a:solidFill>
              <a:latin typeface="Constantia" pitchFamily="18" charset="0"/>
            </a:endParaRPr>
          </a:p>
          <a:p>
            <a:pPr algn="just" indent="-571500" lvl="2" marL="1371600"/>
            <a:r>
              <a:rPr dirty="0" sz="3600" lang="en-US" smtClean="0">
                <a:solidFill>
                  <a:srgbClr val="0000FF"/>
                </a:solidFill>
                <a:latin typeface="Constantia" pitchFamily="18" charset="0"/>
              </a:rPr>
              <a:t>Extension of soft tissue infection.</a:t>
            </a:r>
          </a:p>
          <a:p>
            <a:pPr algn="just" indent="-571500" lvl="2" marL="1371600"/>
            <a:endParaRPr dirty="0" sz="3600" lang="en-US" smtClean="0">
              <a:solidFill>
                <a:srgbClr val="0000FF"/>
              </a:solidFill>
              <a:latin typeface="Constantia" pitchFamily="18" charset="0"/>
            </a:endParaRPr>
          </a:p>
          <a:p>
            <a:pPr algn="just" indent="-571500" lvl="2" marL="1371600"/>
            <a:r>
              <a:rPr dirty="0" sz="3600" lang="en-US" smtClean="0">
                <a:solidFill>
                  <a:srgbClr val="0000FF"/>
                </a:solidFill>
                <a:latin typeface="Constantia" pitchFamily="18" charset="0"/>
              </a:rPr>
              <a:t>Direct bone contamination.</a:t>
            </a:r>
          </a:p>
          <a:p>
            <a:pPr algn="just" indent="-571500" lvl="2" marL="1371600"/>
            <a:endParaRPr dirty="0" sz="3600" lang="en-US" smtClean="0">
              <a:solidFill>
                <a:srgbClr val="0000FF"/>
              </a:solidFill>
              <a:latin typeface="Constantia" pitchFamily="18" charset="0"/>
            </a:endParaRPr>
          </a:p>
          <a:p>
            <a:pPr algn="just" indent="-571500" lvl="2" marL="1371600"/>
            <a:r>
              <a:rPr dirty="0" sz="3600" lang="en-US" smtClean="0">
                <a:solidFill>
                  <a:srgbClr val="0000FF"/>
                </a:solidFill>
                <a:latin typeface="Constantia" pitchFamily="18" charset="0"/>
              </a:rPr>
              <a:t>Hematologic(blood-borne)dissemination</a:t>
            </a:r>
          </a:p>
        </p:txBody>
      </p:sp>
      <p:sp>
        <p:nvSpPr>
          <p:cNvPr id="1048993" name="Rectangle 6"/>
          <p:cNvSpPr>
            <a:spLocks noGrp="1" noChangeArrowheads="1"/>
          </p:cNvSpPr>
          <p:nvPr>
            <p:ph type="sldNum" sz="quarter" idx="12"/>
          </p:nvPr>
        </p:nvSpPr>
        <p:spPr>
          <a:noFill/>
        </p:spPr>
        <p:txBody>
          <a:bodyPr/>
          <a:p>
            <a:fld id="{D09D93CA-471F-44CC-AB8D-A13AF1F678FC}" type="slidenum">
              <a:rPr lang="en-US" smtClean="0"/>
              <a:t>108</a:t>
            </a:fld>
            <a:endParaRPr lang="en-US" smtClean="0"/>
          </a:p>
        </p:txBody>
      </p:sp>
      <p:sp>
        <p:nvSpPr>
          <p:cNvPr id="1048994" name="Rectangle 2"/>
          <p:cNvSpPr>
            <a:spLocks noGrp="1" noChangeArrowheads="1"/>
          </p:cNvSpPr>
          <p:nvPr>
            <p:ph type="title"/>
          </p:nvPr>
        </p:nvSpPr>
        <p:spPr/>
        <p:txBody>
          <a:bodyPr/>
          <a:p>
            <a:pPr algn="just" eaLnBrk="1" hangingPunct="1"/>
            <a:r>
              <a:rPr b="1" dirty="0" lang="en-US" smtClean="0">
                <a:solidFill>
                  <a:srgbClr val="FF0000"/>
                </a:solidFill>
                <a:latin typeface="Constantia" pitchFamily="18" charset="0"/>
              </a:rPr>
              <a:t>Osteomyelitis</a:t>
            </a:r>
          </a:p>
        </p:txBody>
      </p:sp>
      <p:sp>
        <p:nvSpPr>
          <p:cNvPr id="1048995"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93585CE2-2944-450A-9731-DD7943D78F5C}" type="slidenum">
              <a:rPr sz="1400" lang="en-US"/>
              <a:pPr algn="r"/>
              <a:t>108</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994"/>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8992">
                                            <p:txEl>
                                              <p:pRg st="0" end="0"/>
                                            </p:txEl>
                                          </p:spTgt>
                                        </p:tgtEl>
                                        <p:attrNameLst>
                                          <p:attrName>style.visibility</p:attrName>
                                        </p:attrNameLst>
                                      </p:cBhvr>
                                      <p:to>
                                        <p:strVal val="visible"/>
                                      </p:to>
                                    </p:set>
                                  </p:childTnLst>
                                </p:cTn>
                              </p:par>
                              <p:par>
                                <p:cTn fill="hold" grpId="0" id="11" nodeType="withEffect" presetClass="entr" presetID="1" presetSubtype="0">
                                  <p:stCondLst>
                                    <p:cond delay="0"/>
                                  </p:stCondLst>
                                  <p:childTnLst>
                                    <p:set>
                                      <p:cBhvr>
                                        <p:cTn dur="1" fill="hold" id="12">
                                          <p:stCondLst>
                                            <p:cond delay="499"/>
                                          </p:stCondLst>
                                        </p:cTn>
                                        <p:tgtEl>
                                          <p:spTgt spid="1048992">
                                            <p:txEl>
                                              <p:pRg st="2" end="2"/>
                                            </p:txEl>
                                          </p:spTgt>
                                        </p:tgtEl>
                                        <p:attrNameLst>
                                          <p:attrName>style.visibility</p:attrName>
                                        </p:attrNameLst>
                                      </p:cBhvr>
                                      <p:to>
                                        <p:strVal val="visible"/>
                                      </p:to>
                                    </p:set>
                                  </p:childTnLst>
                                </p:cTn>
                              </p:par>
                              <p:par>
                                <p:cTn fill="hold" grpId="0" id="13" nodeType="withEffect" presetClass="entr" presetID="1" presetSubtype="0">
                                  <p:stCondLst>
                                    <p:cond delay="0"/>
                                  </p:stCondLst>
                                  <p:childTnLst>
                                    <p:set>
                                      <p:cBhvr>
                                        <p:cTn dur="1" fill="hold" id="14">
                                          <p:stCondLst>
                                            <p:cond delay="499"/>
                                          </p:stCondLst>
                                        </p:cTn>
                                        <p:tgtEl>
                                          <p:spTgt spid="1048992">
                                            <p:txEl>
                                              <p:pRg st="4" end="4"/>
                                            </p:txEl>
                                          </p:spTgt>
                                        </p:tgtEl>
                                        <p:attrNameLst>
                                          <p:attrName>style.visibility</p:attrName>
                                        </p:attrNameLst>
                                      </p:cBhvr>
                                      <p:to>
                                        <p:strVal val="visible"/>
                                      </p:to>
                                    </p:set>
                                  </p:childTnLst>
                                </p:cTn>
                              </p:par>
                              <p:par>
                                <p:cTn fill="hold" grpId="0" id="15" nodeType="withEffect" presetClass="entr" presetID="1" presetSubtype="0">
                                  <p:stCondLst>
                                    <p:cond delay="0"/>
                                  </p:stCondLst>
                                  <p:childTnLst>
                                    <p:set>
                                      <p:cBhvr>
                                        <p:cTn dur="1" fill="hold" id="16">
                                          <p:stCondLst>
                                            <p:cond delay="499"/>
                                          </p:stCondLst>
                                        </p:cTn>
                                        <p:tgtEl>
                                          <p:spTgt spid="104899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92" grpId="0" build="p" autoUpdateAnimBg="0"/>
      <p:bldP spid="1048994"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391" name=""/>
        <p:cNvGrpSpPr/>
        <p:nvPr/>
      </p:nvGrpSpPr>
      <p:grpSpPr>
        <a:xfrm>
          <a:off x="0" y="0"/>
          <a:ext cx="0" cy="0"/>
          <a:chOff x="0" y="0"/>
          <a:chExt cx="0" cy="0"/>
        </a:xfrm>
      </p:grpSpPr>
      <p:sp>
        <p:nvSpPr>
          <p:cNvPr id="1048996" name="Rectangle 3"/>
          <p:cNvSpPr>
            <a:spLocks noGrp="1" noChangeArrowheads="1"/>
          </p:cNvSpPr>
          <p:nvPr>
            <p:ph idx="1"/>
          </p:nvPr>
        </p:nvSpPr>
        <p:spPr/>
        <p:txBody>
          <a:bodyPr/>
          <a:p>
            <a:pPr eaLnBrk="1" hangingPunct="1"/>
            <a:endParaRPr lang="en-US" smtClean="0"/>
          </a:p>
        </p:txBody>
      </p:sp>
      <p:sp>
        <p:nvSpPr>
          <p:cNvPr id="1048997" name="Rectangle 6"/>
          <p:cNvSpPr>
            <a:spLocks noGrp="1" noChangeArrowheads="1"/>
          </p:cNvSpPr>
          <p:nvPr>
            <p:ph type="sldNum" sz="quarter" idx="12"/>
          </p:nvPr>
        </p:nvSpPr>
        <p:spPr>
          <a:noFill/>
        </p:spPr>
        <p:txBody>
          <a:bodyPr/>
          <a:p>
            <a:fld id="{44AD68ED-F77F-4852-9BB8-87D2DC2E5C88}" type="slidenum">
              <a:rPr lang="en-US" smtClean="0"/>
              <a:t>109</a:t>
            </a:fld>
            <a:endParaRPr lang="en-US" smtClean="0"/>
          </a:p>
        </p:txBody>
      </p:sp>
      <p:sp>
        <p:nvSpPr>
          <p:cNvPr id="1048998" name="Rectangle 2"/>
          <p:cNvSpPr>
            <a:spLocks noGrp="1" noChangeArrowheads="1"/>
          </p:cNvSpPr>
          <p:nvPr>
            <p:ph type="title"/>
          </p:nvPr>
        </p:nvSpPr>
        <p:spPr>
          <a:xfrm>
            <a:off x="685800" y="304800"/>
            <a:ext cx="7772400" cy="533400"/>
          </a:xfrm>
        </p:spPr>
        <p:txBody>
          <a:bodyPr>
            <a:normAutofit fontScale="90000"/>
          </a:bodyPr>
          <a:p>
            <a:pPr algn="just" eaLnBrk="1" hangingPunct="1"/>
            <a:r>
              <a:rPr b="1" dirty="0" lang="en-US" smtClean="0">
                <a:solidFill>
                  <a:srgbClr val="0000FF"/>
                </a:solidFill>
                <a:latin typeface="Constantia" pitchFamily="18" charset="0"/>
              </a:rPr>
              <a:t>Osteomyelitis</a:t>
            </a:r>
          </a:p>
        </p:txBody>
      </p:sp>
      <p:sp>
        <p:nvSpPr>
          <p:cNvPr id="1048999"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4894BE3F-0D9F-4537-9626-DA284EAA7E26}" type="slidenum">
              <a:rPr sz="1400" lang="en-US"/>
              <a:pPr algn="r"/>
              <a:t>109</a:t>
            </a:fld>
            <a:endParaRPr sz="1400" lang="en-US"/>
          </a:p>
        </p:txBody>
      </p:sp>
      <p:sp>
        <p:nvSpPr>
          <p:cNvPr id="1049000" name="AutoShape 4" descr="osteo_1stsurg3c"/>
          <p:cNvSpPr>
            <a:spLocks noChangeAspect="1" noChangeArrowheads="1"/>
          </p:cNvSpPr>
          <p:nvPr/>
        </p:nvSpPr>
        <p:spPr bwMode="auto">
          <a:xfrm>
            <a:off x="155575" y="46038"/>
            <a:ext cx="304800" cy="304800"/>
          </a:xfrm>
          <a:prstGeom prst="rect"/>
          <a:noFill/>
          <a:ln w="9525">
            <a:noFill/>
            <a:miter lim="800000"/>
            <a:headEnd/>
            <a:tailEnd/>
          </a:ln>
        </p:spPr>
        <p:txBody>
          <a:bodyPr/>
          <a:p>
            <a:endParaRPr lang="en-US"/>
          </a:p>
        </p:txBody>
      </p:sp>
      <p:sp>
        <p:nvSpPr>
          <p:cNvPr id="1049001" name="AutoShape 5" descr="osteo_1stsurg3c"/>
          <p:cNvSpPr>
            <a:spLocks noChangeAspect="1" noChangeArrowheads="1"/>
          </p:cNvSpPr>
          <p:nvPr/>
        </p:nvSpPr>
        <p:spPr bwMode="auto">
          <a:xfrm>
            <a:off x="155575" y="46038"/>
            <a:ext cx="304800" cy="304800"/>
          </a:xfrm>
          <a:prstGeom prst="rect"/>
          <a:noFill/>
          <a:ln w="9525">
            <a:noFill/>
            <a:miter lim="800000"/>
            <a:headEnd/>
            <a:tailEnd/>
          </a:ln>
        </p:spPr>
        <p:txBody>
          <a:bodyPr/>
          <a:p>
            <a:endParaRPr lang="en-US"/>
          </a:p>
        </p:txBody>
      </p:sp>
      <p:sp>
        <p:nvSpPr>
          <p:cNvPr id="1049002" name="AutoShape 6" descr="osteo_1stsurg3c"/>
          <p:cNvSpPr>
            <a:spLocks noChangeAspect="1" noChangeArrowheads="1"/>
          </p:cNvSpPr>
          <p:nvPr/>
        </p:nvSpPr>
        <p:spPr bwMode="auto">
          <a:xfrm>
            <a:off x="155575" y="46038"/>
            <a:ext cx="304800" cy="304800"/>
          </a:xfrm>
          <a:prstGeom prst="rect"/>
          <a:noFill/>
          <a:ln w="9525">
            <a:noFill/>
            <a:miter lim="800000"/>
            <a:headEnd/>
            <a:tailEnd/>
          </a:ln>
        </p:spPr>
        <p:txBody>
          <a:bodyPr/>
          <a:p>
            <a:endParaRPr lang="en-US"/>
          </a:p>
        </p:txBody>
      </p:sp>
      <p:pic>
        <p:nvPicPr>
          <p:cNvPr id="2097164" name="Picture 7" descr="osteo_1stsurg3c"/>
          <p:cNvPicPr>
            <a:picLocks noChangeAspect="1" noChangeArrowheads="1"/>
          </p:cNvPicPr>
          <p:nvPr/>
        </p:nvPicPr>
        <p:blipFill>
          <a:blip xmlns:r="http://schemas.openxmlformats.org/officeDocument/2006/relationships" r:embed="rId1" cstate="print"/>
          <a:srcRect/>
          <a:stretch>
            <a:fillRect/>
          </a:stretch>
        </p:blipFill>
        <p:spPr bwMode="auto">
          <a:xfrm>
            <a:off x="457200" y="1143000"/>
            <a:ext cx="8077200" cy="5715000"/>
          </a:xfrm>
          <a:prstGeom prst="rect"/>
          <a:noFill/>
          <a:ln w="9525">
            <a:noFill/>
            <a:miter lim="800000"/>
            <a:headEnd/>
            <a:tailEnd/>
          </a:ln>
        </p:spPr>
      </p:pic>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998"/>
                                        </p:tgtEl>
                                        <p:attrNameLst>
                                          <p:attrName>style.visibility</p:attrName>
                                        </p:attrNameLst>
                                      </p:cBhvr>
                                      <p:to>
                                        <p:strVal val="visible"/>
                                      </p:to>
                                    </p:set>
                                    <p:animEffect transition="in" filter="blinds(horizontal)">
                                      <p:cBhvr>
                                        <p:cTn dur="500" id="7"/>
                                        <p:tgtEl>
                                          <p:spTgt spid="1048998"/>
                                        </p:tgtEl>
                                      </p:cBhvr>
                                    </p:animEffect>
                                  </p:childTnLst>
                                </p:cTn>
                              </p:par>
                            </p:childTnLst>
                          </p:cTn>
                        </p:par>
                      </p:childTnLst>
                    </p:cTn>
                  </p:par>
                  <p:par>
                    <p:cTn fill="hold" id="8">
                      <p:stCondLst>
                        <p:cond delay="indefinite"/>
                      </p:stCondLst>
                      <p:childTnLst>
                        <p:par>
                          <p:cTn fill="hold" id="9">
                            <p:stCondLst>
                              <p:cond delay="0"/>
                            </p:stCondLst>
                            <p:childTnLst>
                              <p:par>
                                <p:cTn fill="hold" id="10" nodeType="clickEffect" presetClass="entr" presetID="1" presetSubtype="0">
                                  <p:stCondLst>
                                    <p:cond delay="0"/>
                                  </p:stCondLst>
                                  <p:childTnLst>
                                    <p:set>
                                      <p:cBhvr>
                                        <p:cTn dur="1" fill="hold" id="11">
                                          <p:stCondLst>
                                            <p:cond delay="499"/>
                                          </p:stCondLst>
                                        </p:cTn>
                                        <p:tgtEl>
                                          <p:spTgt spid="2097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9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96" name=""/>
        <p:cNvGrpSpPr/>
        <p:nvPr/>
      </p:nvGrpSpPr>
      <p:grpSpPr>
        <a:xfrm>
          <a:off x="0" y="0"/>
          <a:ext cx="0" cy="0"/>
          <a:chOff x="0" y="0"/>
          <a:chExt cx="0" cy="0"/>
        </a:xfrm>
      </p:grpSpPr>
      <p:sp>
        <p:nvSpPr>
          <p:cNvPr id="1048654" name="Content Placeholder 2"/>
          <p:cNvSpPr>
            <a:spLocks noGrp="1"/>
          </p:cNvSpPr>
          <p:nvPr>
            <p:ph idx="1"/>
          </p:nvPr>
        </p:nvSpPr>
        <p:spPr>
          <a:xfrm>
            <a:off x="0" y="914400"/>
            <a:ext cx="9144000" cy="5943600"/>
          </a:xfrm>
        </p:spPr>
        <p:txBody>
          <a:bodyPr>
            <a:normAutofit fontScale="96296" lnSpcReduction="10000"/>
          </a:bodyPr>
          <a:p>
            <a:pPr algn="just" indent="-514350" marL="514350">
              <a:buFont typeface="+mj-lt"/>
              <a:buAutoNum type="arabicPeriod"/>
            </a:pPr>
            <a:r>
              <a:rPr dirty="0" lang="en-US" smtClean="0">
                <a:latin typeface="Constantia" pitchFamily="18" charset="0"/>
              </a:rPr>
              <a:t>Kathleen J; Waugh A; (               ); Ross and Wilson </a:t>
            </a:r>
            <a:r>
              <a:rPr b="1" dirty="0" lang="en-US" smtClean="0">
                <a:latin typeface="Constantia" pitchFamily="18" charset="0"/>
              </a:rPr>
              <a:t>Anatomy and Physiology in Health and Illness; </a:t>
            </a:r>
            <a:r>
              <a:rPr dirty="0" lang="en-US" smtClean="0">
                <a:latin typeface="Constantia" pitchFamily="18" charset="0"/>
              </a:rPr>
              <a:t>Ed. 12 © Churchill Livingstone.</a:t>
            </a:r>
          </a:p>
          <a:p>
            <a:pPr algn="just" indent="-514350" marL="514350">
              <a:buFont typeface="+mj-lt"/>
              <a:buAutoNum type="arabicPeriod"/>
            </a:pPr>
            <a:endParaRPr dirty="0" lang="en-US" smtClean="0">
              <a:latin typeface="Constantia" pitchFamily="18" charset="0"/>
            </a:endParaRPr>
          </a:p>
          <a:p>
            <a:pPr algn="just" indent="-514350" marL="514350">
              <a:buFont typeface="+mj-lt"/>
              <a:buAutoNum type="arabicPeriod"/>
            </a:pPr>
            <a:r>
              <a:rPr dirty="0" lang="en-US" smtClean="0">
                <a:latin typeface="Constantia" pitchFamily="18" charset="0"/>
              </a:rPr>
              <a:t>Ignatavicius, D D; Workmann M L and Mary A Mishler (1995), </a:t>
            </a:r>
            <a:r>
              <a:rPr b="1" dirty="0" lang="en-US" smtClean="0">
                <a:latin typeface="Constantia" pitchFamily="18" charset="0"/>
              </a:rPr>
              <a:t>Medical Surgical Nursing – </a:t>
            </a:r>
            <a:r>
              <a:rPr b="1" dirty="0" i="1" lang="en-US" smtClean="0">
                <a:latin typeface="Constantia" pitchFamily="18" charset="0"/>
              </a:rPr>
              <a:t>A Nursing Process approach; </a:t>
            </a:r>
            <a:r>
              <a:rPr dirty="0" lang="en-US" smtClean="0">
                <a:latin typeface="Constantia" pitchFamily="18" charset="0"/>
              </a:rPr>
              <a:t>Ed. 2 ; Vol.2 © WB Saunders.</a:t>
            </a:r>
          </a:p>
          <a:p>
            <a:pPr algn="just" indent="-514350" marL="514350">
              <a:buFont typeface="+mj-lt"/>
              <a:buAutoNum type="arabicPeriod"/>
            </a:pPr>
            <a:endParaRPr dirty="0" lang="en-US" smtClean="0">
              <a:latin typeface="Constantia" pitchFamily="18" charset="0"/>
            </a:endParaRPr>
          </a:p>
          <a:p>
            <a:pPr algn="just" indent="-514350" marL="514350">
              <a:buFont typeface="+mj-lt"/>
              <a:buAutoNum type="arabicPeriod"/>
            </a:pPr>
            <a:r>
              <a:rPr dirty="0" lang="en-US" smtClean="0">
                <a:latin typeface="Constantia" pitchFamily="18" charset="0"/>
              </a:rPr>
              <a:t>Patrick; Woods; Craven; Rockosky and Bruno (1991), </a:t>
            </a:r>
            <a:r>
              <a:rPr b="1" dirty="0" lang="en-US" smtClean="0">
                <a:latin typeface="Constantia" pitchFamily="18" charset="0"/>
              </a:rPr>
              <a:t>Medical Surgical Nursing – </a:t>
            </a:r>
            <a:r>
              <a:rPr b="1" dirty="0" i="1" lang="en-US" smtClean="0">
                <a:latin typeface="Constantia" pitchFamily="18" charset="0"/>
              </a:rPr>
              <a:t>Pathophysiological concepts; </a:t>
            </a:r>
            <a:r>
              <a:rPr dirty="0" lang="en-US" smtClean="0">
                <a:latin typeface="Constantia" pitchFamily="18" charset="0"/>
              </a:rPr>
              <a:t>Ed.2, ©JB Lippincott’s; pp. 1665 – 1781.</a:t>
            </a:r>
          </a:p>
          <a:p>
            <a:pPr algn="just" indent="-514350" marL="514350">
              <a:buFont typeface="+mj-lt"/>
              <a:buAutoNum type="arabicPeriod"/>
            </a:pPr>
            <a:endParaRPr dirty="0" lang="en-US" smtClean="0">
              <a:latin typeface="Constantia" pitchFamily="18" charset="0"/>
            </a:endParaRPr>
          </a:p>
          <a:p>
            <a:pPr algn="just" indent="-514350" marL="514350">
              <a:buFont typeface="+mj-lt"/>
              <a:buAutoNum type="arabicPeriod"/>
            </a:pPr>
            <a:r>
              <a:rPr dirty="0" lang="en-US" smtClean="0">
                <a:latin typeface="Constantia" pitchFamily="18" charset="0"/>
              </a:rPr>
              <a:t>Rosdahl, CB.(1991), </a:t>
            </a:r>
            <a:r>
              <a:rPr b="1" dirty="0" lang="en-US" smtClean="0">
                <a:latin typeface="Constantia" pitchFamily="18" charset="0"/>
              </a:rPr>
              <a:t>Textbook of Basic Nursing</a:t>
            </a:r>
            <a:r>
              <a:rPr dirty="0" lang="en-US" smtClean="0">
                <a:latin typeface="Constantia" pitchFamily="18" charset="0"/>
              </a:rPr>
              <a:t>; Ed.5; pp. 734 – 759; © JB Lippincott's.</a:t>
            </a:r>
          </a:p>
        </p:txBody>
      </p:sp>
      <p:sp>
        <p:nvSpPr>
          <p:cNvPr id="1048655" name="Title 1"/>
          <p:cNvSpPr>
            <a:spLocks noGrp="1"/>
          </p:cNvSpPr>
          <p:nvPr>
            <p:ph type="title"/>
          </p:nvPr>
        </p:nvSpPr>
        <p:spPr>
          <a:xfrm>
            <a:off x="0" y="0"/>
            <a:ext cx="9144000" cy="609600"/>
          </a:xfrm>
        </p:spPr>
        <p:txBody>
          <a:bodyPr>
            <a:normAutofit fontScale="90000"/>
          </a:bodyPr>
          <a:p>
            <a:pPr algn="just"/>
            <a:r>
              <a:rPr b="1" dirty="0" lang="en-US" smtClean="0">
                <a:solidFill>
                  <a:srgbClr val="FF0000"/>
                </a:solidFill>
                <a:latin typeface="Constantia" pitchFamily="18" charset="0"/>
              </a:rPr>
              <a:t>REFERENCE  ITEMS</a:t>
            </a:r>
            <a:endParaRPr b="1" dirty="0" lang="en-US">
              <a:solidFill>
                <a:srgbClr val="FF0000"/>
              </a:solidFill>
              <a:latin typeface="Constantia" pitchFamily="18" charset="0"/>
            </a:endParaRPr>
          </a:p>
        </p:txBody>
      </p:sp>
    </p:spTree>
  </p:cSld>
  <p:clrMapOvr>
    <a:masterClrMapping/>
  </p:clrMapOvr>
  <p:transition>
    <p:wheel spokes="8"/>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392" name=""/>
        <p:cNvGrpSpPr/>
        <p:nvPr/>
      </p:nvGrpSpPr>
      <p:grpSpPr>
        <a:xfrm>
          <a:off x="0" y="0"/>
          <a:ext cx="0" cy="0"/>
          <a:chOff x="0" y="0"/>
          <a:chExt cx="0" cy="0"/>
        </a:xfrm>
      </p:grpSpPr>
      <p:sp>
        <p:nvSpPr>
          <p:cNvPr id="1049003" name="Rectangle 3"/>
          <p:cNvSpPr>
            <a:spLocks noGrp="1" noChangeArrowheads="1"/>
          </p:cNvSpPr>
          <p:nvPr>
            <p:ph idx="1"/>
          </p:nvPr>
        </p:nvSpPr>
        <p:spPr/>
        <p:txBody>
          <a:bodyPr/>
          <a:p>
            <a:pPr eaLnBrk="1" hangingPunct="1"/>
            <a:endParaRPr lang="en-US" smtClean="0"/>
          </a:p>
        </p:txBody>
      </p:sp>
      <p:sp>
        <p:nvSpPr>
          <p:cNvPr id="1049004" name="Footer Placeholder 4"/>
          <p:cNvSpPr>
            <a:spLocks noGrp="1"/>
          </p:cNvSpPr>
          <p:nvPr>
            <p:ph type="ftr" sz="quarter" idx="11"/>
          </p:nvPr>
        </p:nvSpPr>
        <p:spPr>
          <a:noFill/>
        </p:spPr>
        <p:txBody>
          <a:bodyPr/>
          <a:p>
            <a:r>
              <a:rPr lang="en-US" smtClean="0"/>
              <a:t>kibai KRCHN/BScN Jan/Feb/2009</a:t>
            </a:r>
          </a:p>
        </p:txBody>
      </p:sp>
      <p:sp>
        <p:nvSpPr>
          <p:cNvPr id="1049005" name="Rectangle 6"/>
          <p:cNvSpPr>
            <a:spLocks noGrp="1" noChangeArrowheads="1"/>
          </p:cNvSpPr>
          <p:nvPr>
            <p:ph type="sldNum" sz="quarter" idx="12"/>
          </p:nvPr>
        </p:nvSpPr>
        <p:spPr>
          <a:noFill/>
        </p:spPr>
        <p:txBody>
          <a:bodyPr/>
          <a:p>
            <a:fld id="{EB6B4251-1AE8-44AF-9B72-8346F1603E20}" type="slidenum">
              <a:rPr lang="en-US" smtClean="0"/>
              <a:t>110</a:t>
            </a:fld>
            <a:endParaRPr lang="en-US" smtClean="0"/>
          </a:p>
        </p:txBody>
      </p:sp>
      <p:sp>
        <p:nvSpPr>
          <p:cNvPr id="1049006" name="Rectangle 2"/>
          <p:cNvSpPr>
            <a:spLocks noGrp="1" noChangeArrowheads="1"/>
          </p:cNvSpPr>
          <p:nvPr>
            <p:ph type="title"/>
          </p:nvPr>
        </p:nvSpPr>
        <p:spPr/>
        <p:txBody>
          <a:bodyPr/>
          <a:p>
            <a:pPr eaLnBrk="1" hangingPunct="1"/>
            <a:r>
              <a:rPr dirty="0" lang="en-US" smtClean="0"/>
              <a:t>Osteomyelitis</a:t>
            </a:r>
          </a:p>
        </p:txBody>
      </p:sp>
      <p:sp>
        <p:nvSpPr>
          <p:cNvPr id="1049007"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48759EBF-9BEE-4FD5-80D5-98741C710056}" type="slidenum">
              <a:rPr sz="1400" lang="en-US"/>
              <a:pPr algn="r"/>
              <a:t>110</a:t>
            </a:fld>
            <a:endParaRPr sz="1400" lang="en-US"/>
          </a:p>
        </p:txBody>
      </p:sp>
      <p:pic>
        <p:nvPicPr>
          <p:cNvPr id="2097165" name="Picture 4" descr="Osteomyelitis_Nigeria_large"/>
          <p:cNvPicPr>
            <a:picLocks noChangeAspect="1" noChangeArrowheads="1"/>
          </p:cNvPicPr>
          <p:nvPr/>
        </p:nvPicPr>
        <p:blipFill>
          <a:blip xmlns:r="http://schemas.openxmlformats.org/officeDocument/2006/relationships" r:embed="rId1" cstate="print"/>
          <a:srcRect/>
          <a:stretch>
            <a:fillRect/>
          </a:stretch>
        </p:blipFill>
        <p:spPr bwMode="auto">
          <a:xfrm>
            <a:off x="155575" y="46038"/>
            <a:ext cx="16268700" cy="22507575"/>
          </a:xfrm>
          <a:prstGeom prst="rect"/>
          <a:noFill/>
          <a:ln w="9525">
            <a:noFill/>
            <a:miter lim="800000"/>
            <a:headEnd/>
            <a:tailEnd/>
          </a:ln>
        </p:spPr>
      </p:pic>
    </p:spTree>
  </p:cSld>
  <p:clrMapOvr>
    <a:masterClrMapping/>
  </p:clrMapOvr>
  <p:transition>
    <p:wheel spokes="8"/>
  </p:transition>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393" name=""/>
        <p:cNvGrpSpPr/>
        <p:nvPr/>
      </p:nvGrpSpPr>
      <p:grpSpPr>
        <a:xfrm>
          <a:off x="0" y="0"/>
          <a:ext cx="0" cy="0"/>
          <a:chOff x="0" y="0"/>
          <a:chExt cx="0" cy="0"/>
        </a:xfrm>
      </p:grpSpPr>
      <p:sp>
        <p:nvSpPr>
          <p:cNvPr id="1049008" name="Rectangle 3"/>
          <p:cNvSpPr>
            <a:spLocks noGrp="1" noChangeArrowheads="1"/>
          </p:cNvSpPr>
          <p:nvPr>
            <p:ph idx="1"/>
          </p:nvPr>
        </p:nvSpPr>
        <p:spPr>
          <a:xfrm>
            <a:off x="228600" y="1295400"/>
            <a:ext cx="8915400" cy="5562600"/>
          </a:xfrm>
        </p:spPr>
        <p:txBody>
          <a:bodyPr>
            <a:normAutofit fontScale="97222" lnSpcReduction="10000"/>
          </a:bodyPr>
          <a:p>
            <a:pPr algn="just" eaLnBrk="1" hangingPunct="1" indent="-857250" marL="857250">
              <a:buAutoNum type="romanLcParenBoth"/>
            </a:pPr>
            <a:r>
              <a:rPr dirty="0" sz="3600" lang="en-US" smtClean="0">
                <a:solidFill>
                  <a:srgbClr val="0000FF"/>
                </a:solidFill>
                <a:latin typeface="Constantia" pitchFamily="18" charset="0"/>
              </a:rPr>
              <a:t>Malnutrition</a:t>
            </a:r>
          </a:p>
          <a:p>
            <a:pPr algn="just" eaLnBrk="1" hangingPunct="1" indent="-857250" marL="857250">
              <a:buAutoNum type="romanLcParenBoth"/>
            </a:pPr>
            <a:endParaRPr dirty="0" sz="3600" lang="en-US" smtClean="0">
              <a:solidFill>
                <a:srgbClr val="0000FF"/>
              </a:solidFill>
              <a:latin typeface="Constantia" pitchFamily="18" charset="0"/>
            </a:endParaRPr>
          </a:p>
          <a:p>
            <a:pPr algn="just" eaLnBrk="1" hangingPunct="1" indent="-857250" marL="857250">
              <a:buAutoNum type="romanLcParenBoth"/>
            </a:pPr>
            <a:r>
              <a:rPr dirty="0" sz="3600" lang="en-US" smtClean="0">
                <a:solidFill>
                  <a:srgbClr val="0000FF"/>
                </a:solidFill>
                <a:latin typeface="Constantia" pitchFamily="18" charset="0"/>
              </a:rPr>
              <a:t>Elderly /Old age</a:t>
            </a:r>
          </a:p>
          <a:p>
            <a:pPr algn="just" eaLnBrk="1" hangingPunct="1" indent="-857250" marL="857250">
              <a:buAutoNum type="romanLcParenBoth"/>
            </a:pPr>
            <a:endParaRPr dirty="0" sz="3600" lang="en-US" smtClean="0">
              <a:solidFill>
                <a:srgbClr val="0000FF"/>
              </a:solidFill>
              <a:latin typeface="Constantia" pitchFamily="18" charset="0"/>
            </a:endParaRPr>
          </a:p>
          <a:p>
            <a:pPr algn="just" eaLnBrk="1" hangingPunct="1" indent="-857250" marL="857250">
              <a:buAutoNum type="romanLcParenBoth"/>
            </a:pPr>
            <a:r>
              <a:rPr dirty="0" sz="3600" lang="en-US" smtClean="0">
                <a:solidFill>
                  <a:srgbClr val="0000FF"/>
                </a:solidFill>
                <a:latin typeface="Constantia" pitchFamily="18" charset="0"/>
              </a:rPr>
              <a:t>Obesity</a:t>
            </a:r>
          </a:p>
          <a:p>
            <a:pPr algn="just" eaLnBrk="1" hangingPunct="1" indent="-857250" marL="857250">
              <a:buAutoNum type="romanLcParenBoth"/>
            </a:pPr>
            <a:endParaRPr dirty="0" sz="3600" lang="en-US" smtClean="0">
              <a:solidFill>
                <a:srgbClr val="0000FF"/>
              </a:solidFill>
              <a:latin typeface="Constantia" pitchFamily="18" charset="0"/>
            </a:endParaRPr>
          </a:p>
          <a:p>
            <a:pPr algn="just" eaLnBrk="1" hangingPunct="1" indent="-857250" marL="857250">
              <a:buAutoNum type="romanLcParenBoth"/>
            </a:pPr>
            <a:r>
              <a:rPr dirty="0" sz="3600" lang="en-US" smtClean="0">
                <a:solidFill>
                  <a:srgbClr val="0000FF"/>
                </a:solidFill>
                <a:latin typeface="Constantia" pitchFamily="18" charset="0"/>
              </a:rPr>
              <a:t>Impaired immune systems</a:t>
            </a:r>
          </a:p>
          <a:p>
            <a:pPr algn="just" eaLnBrk="1" hangingPunct="1" indent="-857250" marL="857250">
              <a:buAutoNum type="romanLcParenBoth"/>
            </a:pPr>
            <a:endParaRPr dirty="0" sz="3600" lang="en-US" smtClean="0">
              <a:solidFill>
                <a:srgbClr val="0000FF"/>
              </a:solidFill>
              <a:latin typeface="Constantia" pitchFamily="18" charset="0"/>
            </a:endParaRPr>
          </a:p>
          <a:p>
            <a:pPr algn="just" eaLnBrk="1" hangingPunct="1" indent="-857250" marL="857250">
              <a:buAutoNum type="romanLcParenBoth"/>
            </a:pPr>
            <a:r>
              <a:rPr dirty="0" sz="3600" lang="en-US" smtClean="0">
                <a:solidFill>
                  <a:srgbClr val="0000FF"/>
                </a:solidFill>
                <a:latin typeface="Constantia" pitchFamily="18" charset="0"/>
              </a:rPr>
              <a:t>Post operative surgical wound which occur within 30 days after surgery</a:t>
            </a:r>
          </a:p>
        </p:txBody>
      </p:sp>
      <p:sp>
        <p:nvSpPr>
          <p:cNvPr id="1049009" name="Rectangle 6"/>
          <p:cNvSpPr>
            <a:spLocks noGrp="1" noChangeArrowheads="1"/>
          </p:cNvSpPr>
          <p:nvPr>
            <p:ph type="sldNum" sz="quarter" idx="12"/>
          </p:nvPr>
        </p:nvSpPr>
        <p:spPr>
          <a:noFill/>
        </p:spPr>
        <p:txBody>
          <a:bodyPr/>
          <a:p>
            <a:fld id="{B71F8833-D9A6-4D50-886F-F68B562541DB}" type="slidenum">
              <a:rPr lang="en-US" smtClean="0"/>
              <a:t>111</a:t>
            </a:fld>
            <a:endParaRPr lang="en-US" smtClean="0"/>
          </a:p>
        </p:txBody>
      </p:sp>
      <p:sp>
        <p:nvSpPr>
          <p:cNvPr id="1049010" name="Rectangle 2"/>
          <p:cNvSpPr>
            <a:spLocks noGrp="1" noChangeArrowheads="1"/>
          </p:cNvSpPr>
          <p:nvPr>
            <p:ph type="title"/>
          </p:nvPr>
        </p:nvSpPr>
        <p:spPr>
          <a:xfrm>
            <a:off x="0" y="274638"/>
            <a:ext cx="9144000" cy="1143000"/>
          </a:xfrm>
        </p:spPr>
        <p:txBody>
          <a:bodyPr>
            <a:normAutofit/>
          </a:bodyPr>
          <a:p>
            <a:pPr algn="just" eaLnBrk="1" hangingPunct="1"/>
            <a:r>
              <a:rPr b="1" dirty="0" lang="en-US" smtClean="0">
                <a:solidFill>
                  <a:srgbClr val="FF0000"/>
                </a:solidFill>
                <a:latin typeface="Constantia" pitchFamily="18" charset="0"/>
              </a:rPr>
              <a:t>Predisposing factor to Osteomyelitis</a:t>
            </a:r>
          </a:p>
        </p:txBody>
      </p:sp>
      <p:sp>
        <p:nvSpPr>
          <p:cNvPr id="1049011"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4ACE8736-C4DD-4977-92B4-14879D25EA5E}" type="slidenum">
              <a:rPr sz="1400" lang="en-US"/>
              <a:pPr algn="r"/>
              <a:t>111</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9010"/>
                                        </p:tgtEl>
                                        <p:attrNameLst>
                                          <p:attrName>style.visibility</p:attrName>
                                        </p:attrNameLst>
                                      </p:cBhvr>
                                      <p:to>
                                        <p:strVal val="visible"/>
                                      </p:to>
                                    </p:set>
                                    <p:anim calcmode="lin" valueType="num">
                                      <p:cBhvr additive="base">
                                        <p:cTn dur="500" fill="hold" id="7"/>
                                        <p:tgtEl>
                                          <p:spTgt spid="1049010"/>
                                        </p:tgtEl>
                                        <p:attrNameLst>
                                          <p:attrName>ppt_x</p:attrName>
                                        </p:attrNameLst>
                                      </p:cBhvr>
                                      <p:tavLst>
                                        <p:tav tm="0">
                                          <p:val>
                                            <p:strVal val="#ppt_x"/>
                                          </p:val>
                                        </p:tav>
                                        <p:tav tm="100000">
                                          <p:val>
                                            <p:strVal val="#ppt_x"/>
                                          </p:val>
                                        </p:tav>
                                      </p:tavLst>
                                    </p:anim>
                                    <p:anim calcmode="lin" valueType="num">
                                      <p:cBhvr additive="base">
                                        <p:cTn dur="500" fill="hold" id="8"/>
                                        <p:tgtEl>
                                          <p:spTgt spid="1049010"/>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4" presetSubtype="0">
                                  <p:stCondLst>
                                    <p:cond delay="0"/>
                                  </p:stCondLst>
                                  <p:childTnLst>
                                    <p:set>
                                      <p:cBhvr>
                                        <p:cTn dur="1" fill="hold" id="12">
                                          <p:stCondLst>
                                            <p:cond delay="499"/>
                                          </p:stCondLst>
                                        </p:cTn>
                                        <p:tgtEl>
                                          <p:spTgt spid="1049008">
                                            <p:txEl>
                                              <p:pRg st="0" end="0"/>
                                            </p:txEl>
                                          </p:spTgt>
                                        </p:tgtEl>
                                        <p:attrNameLst>
                                          <p:attrName>style.visibility</p:attrName>
                                        </p:attrNameLst>
                                      </p:cBhvr>
                                      <p:to>
                                        <p:strVal val="visible"/>
                                      </p:to>
                                    </p:set>
                                    <p:anim calcmode="lin" to="" valueType="num">
                                      <p:cBhvr>
                                        <p:cTn dur="1" fill="hold" id="13"/>
                                        <p:tgtEl>
                                          <p:spTgt spid="1049008">
                                            <p:txEl>
                                              <p:pRg st="0" end="0"/>
                                            </p:txEl>
                                          </p:spTgt>
                                        </p:tgtEl>
                                      </p:cBhvr>
                                    </p:anim>
                                  </p:childTnLst>
                                </p:cTn>
                              </p:par>
                            </p:childTnLst>
                          </p:cTn>
                        </p:par>
                      </p:childTnLst>
                    </p:cTn>
                  </p:par>
                  <p:par>
                    <p:cTn fill="hold" id="14">
                      <p:stCondLst>
                        <p:cond delay="indefinite"/>
                      </p:stCondLst>
                      <p:childTnLst>
                        <p:par>
                          <p:cTn fill="hold" id="15">
                            <p:stCondLst>
                              <p:cond delay="0"/>
                            </p:stCondLst>
                            <p:childTnLst>
                              <p:par>
                                <p:cTn fill="hold" grpId="0" id="16" nodeType="clickEffect" presetClass="entr" presetID="24" presetSubtype="0">
                                  <p:stCondLst>
                                    <p:cond delay="0"/>
                                  </p:stCondLst>
                                  <p:childTnLst>
                                    <p:set>
                                      <p:cBhvr>
                                        <p:cTn dur="1" fill="hold" id="17">
                                          <p:stCondLst>
                                            <p:cond delay="499"/>
                                          </p:stCondLst>
                                        </p:cTn>
                                        <p:tgtEl>
                                          <p:spTgt spid="1049008">
                                            <p:txEl>
                                              <p:pRg st="2" end="2"/>
                                            </p:txEl>
                                          </p:spTgt>
                                        </p:tgtEl>
                                        <p:attrNameLst>
                                          <p:attrName>style.visibility</p:attrName>
                                        </p:attrNameLst>
                                      </p:cBhvr>
                                      <p:to>
                                        <p:strVal val="visible"/>
                                      </p:to>
                                    </p:set>
                                    <p:anim calcmode="lin" to="" valueType="num">
                                      <p:cBhvr>
                                        <p:cTn dur="1" fill="hold" id="18"/>
                                        <p:tgtEl>
                                          <p:spTgt spid="1049008">
                                            <p:txEl>
                                              <p:pRg st="2" end="2"/>
                                            </p:txEl>
                                          </p:spTgt>
                                        </p:tgtEl>
                                      </p:cBhvr>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4" presetSubtype="0">
                                  <p:stCondLst>
                                    <p:cond delay="0"/>
                                  </p:stCondLst>
                                  <p:childTnLst>
                                    <p:set>
                                      <p:cBhvr>
                                        <p:cTn dur="1" fill="hold" id="22">
                                          <p:stCondLst>
                                            <p:cond delay="499"/>
                                          </p:stCondLst>
                                        </p:cTn>
                                        <p:tgtEl>
                                          <p:spTgt spid="1049008">
                                            <p:txEl>
                                              <p:pRg st="4" end="4"/>
                                            </p:txEl>
                                          </p:spTgt>
                                        </p:tgtEl>
                                        <p:attrNameLst>
                                          <p:attrName>style.visibility</p:attrName>
                                        </p:attrNameLst>
                                      </p:cBhvr>
                                      <p:to>
                                        <p:strVal val="visible"/>
                                      </p:to>
                                    </p:set>
                                    <p:anim calcmode="lin" to="" valueType="num">
                                      <p:cBhvr>
                                        <p:cTn dur="1" fill="hold" id="23"/>
                                        <p:tgtEl>
                                          <p:spTgt spid="1049008">
                                            <p:txEl>
                                              <p:pRg st="4" end="4"/>
                                            </p:txEl>
                                          </p:spTgt>
                                        </p:tgtEl>
                                      </p:cBhvr>
                                    </p:anim>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4" presetSubtype="0">
                                  <p:stCondLst>
                                    <p:cond delay="0"/>
                                  </p:stCondLst>
                                  <p:childTnLst>
                                    <p:set>
                                      <p:cBhvr>
                                        <p:cTn dur="1" fill="hold" id="27">
                                          <p:stCondLst>
                                            <p:cond delay="499"/>
                                          </p:stCondLst>
                                        </p:cTn>
                                        <p:tgtEl>
                                          <p:spTgt spid="1049008">
                                            <p:txEl>
                                              <p:pRg st="6" end="6"/>
                                            </p:txEl>
                                          </p:spTgt>
                                        </p:tgtEl>
                                        <p:attrNameLst>
                                          <p:attrName>style.visibility</p:attrName>
                                        </p:attrNameLst>
                                      </p:cBhvr>
                                      <p:to>
                                        <p:strVal val="visible"/>
                                      </p:to>
                                    </p:set>
                                    <p:anim calcmode="lin" to="" valueType="num">
                                      <p:cBhvr>
                                        <p:cTn dur="1" fill="hold" id="28"/>
                                        <p:tgtEl>
                                          <p:spTgt spid="1049008">
                                            <p:txEl>
                                              <p:pRg st="6" end="6"/>
                                            </p:txEl>
                                          </p:spTgt>
                                        </p:tgtEl>
                                      </p:cBhvr>
                                    </p:anim>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4" presetSubtype="0">
                                  <p:stCondLst>
                                    <p:cond delay="0"/>
                                  </p:stCondLst>
                                  <p:childTnLst>
                                    <p:set>
                                      <p:cBhvr>
                                        <p:cTn dur="1" fill="hold" id="32">
                                          <p:stCondLst>
                                            <p:cond delay="499"/>
                                          </p:stCondLst>
                                        </p:cTn>
                                        <p:tgtEl>
                                          <p:spTgt spid="1049008">
                                            <p:txEl>
                                              <p:pRg st="8" end="8"/>
                                            </p:txEl>
                                          </p:spTgt>
                                        </p:tgtEl>
                                        <p:attrNameLst>
                                          <p:attrName>style.visibility</p:attrName>
                                        </p:attrNameLst>
                                      </p:cBhvr>
                                      <p:to>
                                        <p:strVal val="visible"/>
                                      </p:to>
                                    </p:set>
                                    <p:anim calcmode="lin" to="" valueType="num">
                                      <p:cBhvr>
                                        <p:cTn dur="1" fill="hold" id="33"/>
                                        <p:tgtEl>
                                          <p:spTgt spid="1049008">
                                            <p:txEl>
                                              <p:pRg st="8" end="8"/>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08" grpId="0" build="p" autoUpdateAnimBg="0"/>
      <p:bldP spid="1049010"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394" name=""/>
        <p:cNvGrpSpPr/>
        <p:nvPr/>
      </p:nvGrpSpPr>
      <p:grpSpPr>
        <a:xfrm>
          <a:off x="0" y="0"/>
          <a:ext cx="0" cy="0"/>
          <a:chOff x="0" y="0"/>
          <a:chExt cx="0" cy="0"/>
        </a:xfrm>
      </p:grpSpPr>
      <p:sp>
        <p:nvSpPr>
          <p:cNvPr id="1049012" name="Rectangle 3"/>
          <p:cNvSpPr>
            <a:spLocks noGrp="1" noChangeArrowheads="1"/>
          </p:cNvSpPr>
          <p:nvPr>
            <p:ph idx="1"/>
          </p:nvPr>
        </p:nvSpPr>
        <p:spPr>
          <a:xfrm>
            <a:off x="0" y="1600200"/>
            <a:ext cx="9144000" cy="5257800"/>
          </a:xfrm>
        </p:spPr>
        <p:txBody>
          <a:bodyPr>
            <a:normAutofit/>
          </a:bodyPr>
          <a:p>
            <a:pPr eaLnBrk="1" hangingPunct="1">
              <a:buNone/>
            </a:pPr>
            <a:r>
              <a:rPr dirty="0" sz="3600" i="1" lang="en-US" smtClean="0">
                <a:solidFill>
                  <a:srgbClr val="0000FF"/>
                </a:solidFill>
                <a:latin typeface="Constantia" pitchFamily="18" charset="0"/>
              </a:rPr>
              <a:t>	Staphylococcus aureus </a:t>
            </a:r>
            <a:r>
              <a:rPr dirty="0" sz="3600" lang="en-US" smtClean="0">
                <a:solidFill>
                  <a:srgbClr val="0000FF"/>
                </a:solidFill>
                <a:latin typeface="Constantia" pitchFamily="18" charset="0"/>
              </a:rPr>
              <a:t>is responsible for  approximately 70 – 80% of all bone infections.</a:t>
            </a:r>
          </a:p>
          <a:p>
            <a:pPr eaLnBrk="1" hangingPunct="1">
              <a:buNone/>
            </a:pPr>
            <a:endParaRPr dirty="0" sz="3600" lang="en-US" smtClean="0">
              <a:solidFill>
                <a:srgbClr val="0000FF"/>
              </a:solidFill>
              <a:latin typeface="Constantia" pitchFamily="18" charset="0"/>
            </a:endParaRPr>
          </a:p>
          <a:p>
            <a:pPr eaLnBrk="1" hangingPunct="1">
              <a:buNone/>
            </a:pPr>
            <a:r>
              <a:rPr dirty="0" sz="3600" lang="en-US" smtClean="0">
                <a:solidFill>
                  <a:srgbClr val="0000FF"/>
                </a:solidFill>
                <a:latin typeface="Constantia" pitchFamily="18" charset="0"/>
              </a:rPr>
              <a:t>	Other causative organisms of bone infections include:</a:t>
            </a:r>
          </a:p>
          <a:p>
            <a:pPr lvl="1">
              <a:buFont typeface="Arial" pitchFamily="34" charset="0"/>
              <a:buChar char="•"/>
            </a:pPr>
            <a:r>
              <a:rPr dirty="0" i="1" lang="en-US" smtClean="0">
                <a:solidFill>
                  <a:srgbClr val="0000FF"/>
                </a:solidFill>
                <a:latin typeface="Constantia" pitchFamily="18" charset="0"/>
              </a:rPr>
              <a:t>Proteus spp.</a:t>
            </a:r>
          </a:p>
          <a:p>
            <a:pPr lvl="1">
              <a:buFont typeface="Arial" pitchFamily="34" charset="0"/>
              <a:buChar char="•"/>
            </a:pPr>
            <a:r>
              <a:rPr dirty="0" i="1" lang="en-US" smtClean="0">
                <a:solidFill>
                  <a:srgbClr val="0000FF"/>
                </a:solidFill>
                <a:latin typeface="Constantia" pitchFamily="18" charset="0"/>
              </a:rPr>
              <a:t>Pseudomonas spp.</a:t>
            </a:r>
          </a:p>
          <a:p>
            <a:pPr lvl="1">
              <a:buFont typeface="Arial" pitchFamily="34" charset="0"/>
              <a:buChar char="•"/>
            </a:pPr>
            <a:r>
              <a:rPr dirty="0" i="1" lang="en-US" smtClean="0">
                <a:solidFill>
                  <a:srgbClr val="0000FF"/>
                </a:solidFill>
                <a:latin typeface="Constantia" pitchFamily="18" charset="0"/>
              </a:rPr>
              <a:t>Escherichia coli</a:t>
            </a:r>
          </a:p>
        </p:txBody>
      </p:sp>
      <p:sp>
        <p:nvSpPr>
          <p:cNvPr id="1049013" name="Rectangle 6"/>
          <p:cNvSpPr>
            <a:spLocks noGrp="1" noChangeArrowheads="1"/>
          </p:cNvSpPr>
          <p:nvPr>
            <p:ph type="sldNum" sz="quarter" idx="12"/>
          </p:nvPr>
        </p:nvSpPr>
        <p:spPr>
          <a:noFill/>
        </p:spPr>
        <p:txBody>
          <a:bodyPr/>
          <a:p>
            <a:fld id="{01950657-DA72-467C-B3A0-E48C5BF5F4BB}" type="slidenum">
              <a:rPr lang="en-US" smtClean="0"/>
              <a:t>112</a:t>
            </a:fld>
            <a:endParaRPr lang="en-US" smtClean="0"/>
          </a:p>
        </p:txBody>
      </p:sp>
      <p:sp>
        <p:nvSpPr>
          <p:cNvPr id="1049014" name="Rectangle 2"/>
          <p:cNvSpPr>
            <a:spLocks noGrp="1" noChangeArrowheads="1"/>
          </p:cNvSpPr>
          <p:nvPr>
            <p:ph type="title"/>
          </p:nvPr>
        </p:nvSpPr>
        <p:spPr>
          <a:xfrm>
            <a:off x="0" y="274638"/>
            <a:ext cx="9525000" cy="1143000"/>
          </a:xfrm>
        </p:spPr>
        <p:txBody>
          <a:bodyPr>
            <a:normAutofit/>
          </a:bodyPr>
          <a:p>
            <a:pPr algn="just" eaLnBrk="1" hangingPunct="1"/>
            <a:r>
              <a:rPr b="1" dirty="0" lang="en-US" smtClean="0">
                <a:solidFill>
                  <a:srgbClr val="FF0000"/>
                </a:solidFill>
                <a:latin typeface="Constantia" pitchFamily="18" charset="0"/>
              </a:rPr>
              <a:t>Causative organisms of Osteomyelitis</a:t>
            </a:r>
          </a:p>
        </p:txBody>
      </p:sp>
      <p:sp>
        <p:nvSpPr>
          <p:cNvPr id="1049015"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E6DE861A-338F-40F3-BE81-2E7500A7129E}" type="slidenum">
              <a:rPr sz="1400" lang="en-US"/>
              <a:pPr algn="r"/>
              <a:t>112</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9014"/>
                                        </p:tgtEl>
                                        <p:attrNameLst>
                                          <p:attrName>style.visibility</p:attrName>
                                        </p:attrNameLst>
                                      </p:cBhvr>
                                      <p:to>
                                        <p:strVal val="visible"/>
                                      </p:to>
                                    </p:set>
                                    <p:animEffect transition="in" filter="blinds(horizontal)">
                                      <p:cBhvr>
                                        <p:cTn dur="500" id="7"/>
                                        <p:tgtEl>
                                          <p:spTgt spid="1049014"/>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 presetSubtype="0">
                                  <p:stCondLst>
                                    <p:cond delay="0"/>
                                  </p:stCondLst>
                                  <p:childTnLst>
                                    <p:set>
                                      <p:cBhvr>
                                        <p:cTn dur="1" fill="hold" id="11">
                                          <p:stCondLst>
                                            <p:cond delay="499"/>
                                          </p:stCondLst>
                                        </p:cTn>
                                        <p:tgtEl>
                                          <p:spTgt spid="1049012">
                                            <p:txEl>
                                              <p:pRg st="0" end="0"/>
                                            </p:txEl>
                                          </p:spTgt>
                                        </p:tgtEl>
                                        <p:attrNameLst>
                                          <p:attrName>style.visibility</p:attrName>
                                        </p:attrNameLst>
                                      </p:cBhvr>
                                      <p:to>
                                        <p:strVal val="visible"/>
                                      </p:to>
                                    </p:se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1" presetSubtype="0">
                                  <p:stCondLst>
                                    <p:cond delay="0"/>
                                  </p:stCondLst>
                                  <p:childTnLst>
                                    <p:set>
                                      <p:cBhvr>
                                        <p:cTn dur="1" fill="hold" id="15">
                                          <p:stCondLst>
                                            <p:cond delay="499"/>
                                          </p:stCondLst>
                                        </p:cTn>
                                        <p:tgtEl>
                                          <p:spTgt spid="1049012">
                                            <p:txEl>
                                              <p:pRg st="2" end="2"/>
                                            </p:txEl>
                                          </p:spTgt>
                                        </p:tgtEl>
                                        <p:attrNameLst>
                                          <p:attrName>style.visibility</p:attrName>
                                        </p:attrNameLst>
                                      </p:cBhvr>
                                      <p:to>
                                        <p:strVal val="visible"/>
                                      </p:to>
                                    </p:set>
                                  </p:childTnLst>
                                </p:cTn>
                              </p:par>
                              <p:par>
                                <p:cTn fill="hold" grpId="0" id="16" nodeType="withEffect" presetClass="entr" presetID="1" presetSubtype="0">
                                  <p:stCondLst>
                                    <p:cond delay="0"/>
                                  </p:stCondLst>
                                  <p:childTnLst>
                                    <p:set>
                                      <p:cBhvr>
                                        <p:cTn dur="1" fill="hold" id="17">
                                          <p:stCondLst>
                                            <p:cond delay="499"/>
                                          </p:stCondLst>
                                        </p:cTn>
                                        <p:tgtEl>
                                          <p:spTgt spid="1049012">
                                            <p:txEl>
                                              <p:pRg st="3" end="3"/>
                                            </p:txEl>
                                          </p:spTgt>
                                        </p:tgtEl>
                                        <p:attrNameLst>
                                          <p:attrName>style.visibility</p:attrName>
                                        </p:attrNameLst>
                                      </p:cBhvr>
                                      <p:to>
                                        <p:strVal val="visible"/>
                                      </p:to>
                                    </p:set>
                                  </p:childTnLst>
                                </p:cTn>
                              </p:par>
                              <p:par>
                                <p:cTn fill="hold" grpId="0" id="18" nodeType="withEffect" presetClass="entr" presetID="1" presetSubtype="0">
                                  <p:stCondLst>
                                    <p:cond delay="0"/>
                                  </p:stCondLst>
                                  <p:childTnLst>
                                    <p:set>
                                      <p:cBhvr>
                                        <p:cTn dur="1" fill="hold" id="19">
                                          <p:stCondLst>
                                            <p:cond delay="499"/>
                                          </p:stCondLst>
                                        </p:cTn>
                                        <p:tgtEl>
                                          <p:spTgt spid="1049012">
                                            <p:txEl>
                                              <p:pRg st="4" end="4"/>
                                            </p:txEl>
                                          </p:spTgt>
                                        </p:tgtEl>
                                        <p:attrNameLst>
                                          <p:attrName>style.visibility</p:attrName>
                                        </p:attrNameLst>
                                      </p:cBhvr>
                                      <p:to>
                                        <p:strVal val="visible"/>
                                      </p:to>
                                    </p:set>
                                  </p:childTnLst>
                                </p:cTn>
                              </p:par>
                              <p:par>
                                <p:cTn fill="hold" grpId="0" id="20" nodeType="withEffect" presetClass="entr" presetID="1" presetSubtype="0">
                                  <p:stCondLst>
                                    <p:cond delay="0"/>
                                  </p:stCondLst>
                                  <p:childTnLst>
                                    <p:set>
                                      <p:cBhvr>
                                        <p:cTn dur="1" fill="hold" id="21">
                                          <p:stCondLst>
                                            <p:cond delay="499"/>
                                          </p:stCondLst>
                                        </p:cTn>
                                        <p:tgtEl>
                                          <p:spTgt spid="10490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12" grpId="0" build="p" autoUpdateAnimBg="0"/>
      <p:bldP spid="1049014"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395" name=""/>
        <p:cNvGrpSpPr/>
        <p:nvPr/>
      </p:nvGrpSpPr>
      <p:grpSpPr>
        <a:xfrm>
          <a:off x="0" y="0"/>
          <a:ext cx="0" cy="0"/>
          <a:chOff x="0" y="0"/>
          <a:chExt cx="0" cy="0"/>
        </a:xfrm>
      </p:grpSpPr>
      <p:sp>
        <p:nvSpPr>
          <p:cNvPr id="1049016" name="Rectangle 3"/>
          <p:cNvSpPr>
            <a:spLocks noGrp="1" noChangeArrowheads="1"/>
          </p:cNvSpPr>
          <p:nvPr>
            <p:ph idx="1"/>
          </p:nvPr>
        </p:nvSpPr>
        <p:spPr>
          <a:xfrm>
            <a:off x="228600" y="1295400"/>
            <a:ext cx="8915400" cy="5562600"/>
          </a:xfrm>
        </p:spPr>
        <p:txBody>
          <a:bodyPr/>
          <a:p>
            <a:pPr algn="just" eaLnBrk="1" hangingPunct="1">
              <a:buNone/>
            </a:pPr>
            <a:r>
              <a:rPr dirty="0" lang="en-US" smtClean="0">
                <a:solidFill>
                  <a:srgbClr val="0000FF"/>
                </a:solidFill>
                <a:latin typeface="Constantia" pitchFamily="18" charset="0"/>
              </a:rPr>
              <a:t>	Bone infections are more difficult to eradicate than soft tissue infections.</a:t>
            </a:r>
          </a:p>
          <a:p>
            <a:pPr algn="just" eaLnBrk="1" hangingPunct="1">
              <a:buNone/>
            </a:pPr>
            <a:r>
              <a:rPr dirty="0" lang="en-US" smtClean="0">
                <a:solidFill>
                  <a:srgbClr val="0000FF"/>
                </a:solidFill>
                <a:latin typeface="Constantia" pitchFamily="18" charset="0"/>
              </a:rPr>
              <a:t>	</a:t>
            </a:r>
          </a:p>
          <a:p>
            <a:pPr algn="just" eaLnBrk="1" hangingPunct="1">
              <a:buNone/>
            </a:pPr>
            <a:r>
              <a:rPr dirty="0" lang="en-US" smtClean="0">
                <a:solidFill>
                  <a:srgbClr val="0000FF"/>
                </a:solidFill>
                <a:latin typeface="Constantia" pitchFamily="18" charset="0"/>
              </a:rPr>
              <a:t>	This is because the affected bones become walled off; natural body immune responses are blocked and there is less penetration by antibiotics</a:t>
            </a:r>
          </a:p>
          <a:p>
            <a:pPr algn="just" eaLnBrk="1" hangingPunct="1"/>
            <a:endParaRPr dirty="0" lang="en-US" smtClean="0">
              <a:solidFill>
                <a:srgbClr val="0000FF"/>
              </a:solidFill>
              <a:latin typeface="Constantia" pitchFamily="18" charset="0"/>
            </a:endParaRPr>
          </a:p>
          <a:p>
            <a:pPr algn="just" eaLnBrk="1" hangingPunct="1">
              <a:buNone/>
            </a:pPr>
            <a:r>
              <a:rPr dirty="0" lang="en-US" smtClean="0">
                <a:solidFill>
                  <a:srgbClr val="0000FF"/>
                </a:solidFill>
                <a:latin typeface="Constantia" pitchFamily="18" charset="0"/>
              </a:rPr>
              <a:t>	Osteomyelitis may become chronic and affect quality of life.</a:t>
            </a:r>
          </a:p>
        </p:txBody>
      </p:sp>
      <p:sp>
        <p:nvSpPr>
          <p:cNvPr id="1049017" name="Rectangle 6"/>
          <p:cNvSpPr>
            <a:spLocks noGrp="1" noChangeArrowheads="1"/>
          </p:cNvSpPr>
          <p:nvPr>
            <p:ph type="sldNum" sz="quarter" idx="12"/>
          </p:nvPr>
        </p:nvSpPr>
        <p:spPr>
          <a:noFill/>
        </p:spPr>
        <p:txBody>
          <a:bodyPr/>
          <a:p>
            <a:fld id="{487D0ABE-127A-418B-8EEB-C7B912FB378D}" type="slidenum">
              <a:rPr lang="en-US" smtClean="0"/>
              <a:t>113</a:t>
            </a:fld>
            <a:endParaRPr lang="en-US" smtClean="0"/>
          </a:p>
        </p:txBody>
      </p:sp>
      <p:sp>
        <p:nvSpPr>
          <p:cNvPr id="1049018" name="Rectangle 2"/>
          <p:cNvSpPr>
            <a:spLocks noGrp="1" noChangeArrowheads="1"/>
          </p:cNvSpPr>
          <p:nvPr>
            <p:ph type="title"/>
          </p:nvPr>
        </p:nvSpPr>
        <p:spPr/>
        <p:txBody>
          <a:bodyPr/>
          <a:p>
            <a:pPr algn="just" eaLnBrk="1" hangingPunct="1"/>
            <a:r>
              <a:rPr dirty="0" lang="en-US" smtClean="0">
                <a:solidFill>
                  <a:srgbClr val="FF0000"/>
                </a:solidFill>
                <a:latin typeface="Constantia" pitchFamily="18" charset="0"/>
              </a:rPr>
              <a:t>Osteomyelitis cont’d</a:t>
            </a:r>
          </a:p>
        </p:txBody>
      </p:sp>
      <p:sp>
        <p:nvSpPr>
          <p:cNvPr id="1049019"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9217F89F-0F6C-420F-BBE9-10A33D7F0ABA}" type="slidenum">
              <a:rPr sz="1400" lang="en-US"/>
              <a:pPr algn="r"/>
              <a:t>113</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9018"/>
                                        </p:tgtEl>
                                        <p:attrNameLst>
                                          <p:attrName>style.visibility</p:attrName>
                                        </p:attrNameLst>
                                      </p:cBhvr>
                                      <p:to>
                                        <p:strVal val="visible"/>
                                      </p:to>
                                    </p:set>
                                    <p:anim calcmode="lin" valueType="num">
                                      <p:cBhvr additive="base">
                                        <p:cTn dur="500" fill="hold" id="7"/>
                                        <p:tgtEl>
                                          <p:spTgt spid="1049018"/>
                                        </p:tgtEl>
                                        <p:attrNameLst>
                                          <p:attrName>ppt_x</p:attrName>
                                        </p:attrNameLst>
                                      </p:cBhvr>
                                      <p:tavLst>
                                        <p:tav tm="0">
                                          <p:val>
                                            <p:strVal val="#ppt_x"/>
                                          </p:val>
                                        </p:tav>
                                        <p:tav tm="100000">
                                          <p:val>
                                            <p:strVal val="#ppt_x"/>
                                          </p:val>
                                        </p:tav>
                                      </p:tavLst>
                                    </p:anim>
                                    <p:anim calcmode="lin" valueType="num">
                                      <p:cBhvr additive="base">
                                        <p:cTn dur="500" fill="hold" id="8"/>
                                        <p:tgtEl>
                                          <p:spTgt spid="1049018"/>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1" presetSubtype="0">
                                  <p:stCondLst>
                                    <p:cond delay="0"/>
                                  </p:stCondLst>
                                  <p:childTnLst>
                                    <p:set>
                                      <p:cBhvr>
                                        <p:cTn dur="1" fill="hold" id="12">
                                          <p:stCondLst>
                                            <p:cond delay="499"/>
                                          </p:stCondLst>
                                        </p:cTn>
                                        <p:tgtEl>
                                          <p:spTgt spid="1049016">
                                            <p:txEl>
                                              <p:pRg st="0" end="0"/>
                                            </p:txEl>
                                          </p:spTgt>
                                        </p:tgtEl>
                                        <p:attrNameLst>
                                          <p:attrName>style.visibility</p:attrName>
                                        </p:attrNameLst>
                                      </p:cBhvr>
                                      <p:to>
                                        <p:strVal val="visible"/>
                                      </p:to>
                                    </p:se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1" presetSubtype="0">
                                  <p:stCondLst>
                                    <p:cond delay="0"/>
                                  </p:stCondLst>
                                  <p:childTnLst>
                                    <p:set>
                                      <p:cBhvr>
                                        <p:cTn dur="1" fill="hold" id="16">
                                          <p:stCondLst>
                                            <p:cond delay="499"/>
                                          </p:stCondLst>
                                        </p:cTn>
                                        <p:tgtEl>
                                          <p:spTgt spid="1049016">
                                            <p:txEl>
                                              <p:pRg st="1" end="1"/>
                                            </p:txEl>
                                          </p:spTgt>
                                        </p:tgtEl>
                                        <p:attrNameLst>
                                          <p:attrName>style.visibility</p:attrName>
                                        </p:attrNameLst>
                                      </p:cBhvr>
                                      <p:to>
                                        <p:strVal val="visible"/>
                                      </p:to>
                                    </p:se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1" presetSubtype="0">
                                  <p:stCondLst>
                                    <p:cond delay="0"/>
                                  </p:stCondLst>
                                  <p:childTnLst>
                                    <p:set>
                                      <p:cBhvr>
                                        <p:cTn dur="1" fill="hold" id="20">
                                          <p:stCondLst>
                                            <p:cond delay="499"/>
                                          </p:stCondLst>
                                        </p:cTn>
                                        <p:tgtEl>
                                          <p:spTgt spid="1049016">
                                            <p:txEl>
                                              <p:pRg st="2" end="2"/>
                                            </p:txEl>
                                          </p:spTgt>
                                        </p:tgtEl>
                                        <p:attrNameLst>
                                          <p:attrName>style.visibility</p:attrName>
                                        </p:attrNameLst>
                                      </p:cBhvr>
                                      <p:to>
                                        <p:strVal val="visible"/>
                                      </p:to>
                                    </p:se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1" presetSubtype="0">
                                  <p:stCondLst>
                                    <p:cond delay="0"/>
                                  </p:stCondLst>
                                  <p:childTnLst>
                                    <p:set>
                                      <p:cBhvr>
                                        <p:cTn dur="1" fill="hold" id="24">
                                          <p:stCondLst>
                                            <p:cond delay="499"/>
                                          </p:stCondLst>
                                        </p:cTn>
                                        <p:tgtEl>
                                          <p:spTgt spid="10490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16" grpId="0" build="p" autoUpdateAnimBg="0"/>
      <p:bldP spid="1049018"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396" name=""/>
        <p:cNvGrpSpPr/>
        <p:nvPr/>
      </p:nvGrpSpPr>
      <p:grpSpPr>
        <a:xfrm>
          <a:off x="0" y="0"/>
          <a:ext cx="0" cy="0"/>
          <a:chOff x="0" y="0"/>
          <a:chExt cx="0" cy="0"/>
        </a:xfrm>
      </p:grpSpPr>
      <p:sp>
        <p:nvSpPr>
          <p:cNvPr id="1049020" name="Content Placeholder 2"/>
          <p:cNvSpPr>
            <a:spLocks noGrp="1"/>
          </p:cNvSpPr>
          <p:nvPr>
            <p:ph idx="1"/>
          </p:nvPr>
        </p:nvSpPr>
        <p:spPr>
          <a:xfrm>
            <a:off x="0" y="990600"/>
            <a:ext cx="9144000" cy="5867400"/>
          </a:xfrm>
        </p:spPr>
        <p:txBody>
          <a:bodyPr>
            <a:noAutofit/>
          </a:bodyPr>
          <a:p>
            <a:pPr algn="just">
              <a:buNone/>
            </a:pPr>
            <a:r>
              <a:rPr dirty="0" sz="3600" lang="en-US" smtClean="0">
                <a:solidFill>
                  <a:srgbClr val="0000FF"/>
                </a:solidFill>
                <a:latin typeface="Constantia" pitchFamily="18" charset="0"/>
              </a:rPr>
              <a:t>	The initial response to infection is inflammation, increased vascularity, and edema. After 2 or 3 days, thrombosis of the blood vessels occurs in the area, resulting in ischemia with bone necrosis.</a:t>
            </a:r>
          </a:p>
          <a:p>
            <a:pPr algn="just">
              <a:buNone/>
            </a:pPr>
            <a:endParaRPr dirty="0" sz="3600" lang="en-US" smtClean="0">
              <a:solidFill>
                <a:srgbClr val="0000FF"/>
              </a:solidFill>
              <a:latin typeface="Constantia" pitchFamily="18" charset="0"/>
            </a:endParaRPr>
          </a:p>
          <a:p>
            <a:pPr algn="just">
              <a:buNone/>
            </a:pPr>
            <a:r>
              <a:rPr dirty="0" sz="3600" lang="en-US" smtClean="0">
                <a:solidFill>
                  <a:srgbClr val="0000FF"/>
                </a:solidFill>
                <a:latin typeface="Constantia" pitchFamily="18" charset="0"/>
              </a:rPr>
              <a:t>	The infection extends into the medullary cavity and under the periosteum and may spread into adjacent soft tissues and joints.</a:t>
            </a:r>
          </a:p>
          <a:p>
            <a:pPr algn="just">
              <a:buNone/>
            </a:pPr>
            <a:endParaRPr dirty="0" sz="3600" lang="en-US" smtClean="0">
              <a:solidFill>
                <a:srgbClr val="0000FF"/>
              </a:solidFill>
              <a:latin typeface="Constantia" pitchFamily="18" charset="0"/>
            </a:endParaRPr>
          </a:p>
          <a:p>
            <a:pPr algn="just">
              <a:buNone/>
            </a:pPr>
            <a:r>
              <a:rPr dirty="0" sz="3600" lang="en-US" smtClean="0">
                <a:solidFill>
                  <a:srgbClr val="0000FF"/>
                </a:solidFill>
                <a:latin typeface="Constantia" pitchFamily="18" charset="0"/>
              </a:rPr>
              <a:t>	</a:t>
            </a:r>
            <a:endParaRPr dirty="0" sz="3600" lang="en-US">
              <a:solidFill>
                <a:srgbClr val="0000FF"/>
              </a:solidFill>
              <a:latin typeface="Constantia" pitchFamily="18" charset="0"/>
            </a:endParaRPr>
          </a:p>
        </p:txBody>
      </p:sp>
      <p:sp>
        <p:nvSpPr>
          <p:cNvPr id="1049021" name="Title 1"/>
          <p:cNvSpPr>
            <a:spLocks noGrp="1"/>
          </p:cNvSpPr>
          <p:nvPr>
            <p:ph type="title"/>
          </p:nvPr>
        </p:nvSpPr>
        <p:spPr>
          <a:xfrm>
            <a:off x="228600" y="0"/>
            <a:ext cx="8229600" cy="1143000"/>
          </a:xfrm>
        </p:spPr>
        <p:txBody>
          <a:bodyPr>
            <a:normAutofit/>
          </a:bodyPr>
          <a:p>
            <a:r>
              <a:rPr dirty="0" lang="en-US" smtClean="0">
                <a:solidFill>
                  <a:srgbClr val="FF0000"/>
                </a:solidFill>
                <a:latin typeface="Constantia" pitchFamily="18" charset="0"/>
              </a:rPr>
              <a:t>Pathophysiology of Osteomyelitis</a:t>
            </a:r>
            <a:endParaRPr dirty="0" lang="en-US"/>
          </a:p>
        </p:txBody>
      </p:sp>
    </p:spTree>
  </p:cSld>
  <p:clrMapOvr>
    <a:masterClrMapping/>
  </p:clrMapOvr>
  <p:transition>
    <p:wheel spokes="8"/>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397" name=""/>
        <p:cNvGrpSpPr/>
        <p:nvPr/>
      </p:nvGrpSpPr>
      <p:grpSpPr>
        <a:xfrm>
          <a:off x="0" y="0"/>
          <a:ext cx="0" cy="0"/>
          <a:chOff x="0" y="0"/>
          <a:chExt cx="0" cy="0"/>
        </a:xfrm>
      </p:grpSpPr>
      <p:sp>
        <p:nvSpPr>
          <p:cNvPr id="1049022" name="Content Placeholder 2"/>
          <p:cNvSpPr>
            <a:spLocks noGrp="1"/>
          </p:cNvSpPr>
          <p:nvPr>
            <p:ph idx="1"/>
          </p:nvPr>
        </p:nvSpPr>
        <p:spPr>
          <a:xfrm>
            <a:off x="0" y="1143000"/>
            <a:ext cx="9144000" cy="5715000"/>
          </a:xfrm>
        </p:spPr>
        <p:txBody>
          <a:bodyPr>
            <a:noAutofit/>
          </a:bodyPr>
          <a:p>
            <a:pPr algn="just">
              <a:buNone/>
            </a:pPr>
            <a:r>
              <a:rPr dirty="0" lang="en-US" smtClean="0">
                <a:solidFill>
                  <a:srgbClr val="0000FF"/>
                </a:solidFill>
                <a:latin typeface="Constantia" pitchFamily="18" charset="0"/>
              </a:rPr>
              <a:t>	Unless the infective process is treated promptly, a bone abscess forms.</a:t>
            </a:r>
          </a:p>
          <a:p>
            <a:pPr algn="just">
              <a:buNone/>
            </a:pPr>
            <a:r>
              <a:rPr dirty="0" lang="en-US" smtClean="0">
                <a:solidFill>
                  <a:srgbClr val="0000FF"/>
                </a:solidFill>
                <a:latin typeface="Constantia" pitchFamily="18" charset="0"/>
              </a:rPr>
              <a:t>	</a:t>
            </a:r>
          </a:p>
          <a:p>
            <a:pPr algn="just">
              <a:buNone/>
            </a:pPr>
            <a:r>
              <a:rPr dirty="0" lang="en-US" smtClean="0">
                <a:solidFill>
                  <a:srgbClr val="0000FF"/>
                </a:solidFill>
                <a:latin typeface="Constantia" pitchFamily="18" charset="0"/>
              </a:rPr>
              <a:t>	This abscess cavity contains dead bone tissue called a </a:t>
            </a:r>
            <a:r>
              <a:rPr b="1" dirty="0" i="1" lang="en-US" smtClean="0">
                <a:solidFill>
                  <a:srgbClr val="0000FF"/>
                </a:solidFill>
                <a:latin typeface="Constantia" pitchFamily="18" charset="0"/>
              </a:rPr>
              <a:t>sequestrum</a:t>
            </a:r>
            <a:r>
              <a:rPr b="1" dirty="0" lang="en-US" smtClean="0">
                <a:solidFill>
                  <a:srgbClr val="0000FF"/>
                </a:solidFill>
                <a:latin typeface="Constantia" pitchFamily="18" charset="0"/>
              </a:rPr>
              <a:t>, </a:t>
            </a:r>
            <a:r>
              <a:rPr dirty="0" lang="en-US" smtClean="0">
                <a:solidFill>
                  <a:srgbClr val="0000FF"/>
                </a:solidFill>
                <a:latin typeface="Constantia" pitchFamily="18" charset="0"/>
              </a:rPr>
              <a:t>which does not easily liquefy and drain.</a:t>
            </a:r>
          </a:p>
          <a:p>
            <a:pPr algn="just">
              <a:buNone/>
            </a:pPr>
            <a:r>
              <a:rPr b="1" dirty="0" lang="en-US" smtClean="0">
                <a:solidFill>
                  <a:srgbClr val="0000FF"/>
                </a:solidFill>
                <a:latin typeface="Constantia" pitchFamily="18" charset="0"/>
              </a:rPr>
              <a:t>	</a:t>
            </a:r>
          </a:p>
          <a:p>
            <a:pPr algn="just">
              <a:buNone/>
            </a:pPr>
            <a:r>
              <a:rPr b="1" dirty="0" lang="en-US" smtClean="0">
                <a:solidFill>
                  <a:srgbClr val="0000FF"/>
                </a:solidFill>
                <a:latin typeface="Constantia" pitchFamily="18" charset="0"/>
              </a:rPr>
              <a:t>	</a:t>
            </a:r>
            <a:r>
              <a:rPr dirty="0" lang="en-US" smtClean="0">
                <a:solidFill>
                  <a:srgbClr val="0000FF"/>
                </a:solidFill>
                <a:latin typeface="Constantia" pitchFamily="18" charset="0"/>
              </a:rPr>
              <a:t>Therefore</a:t>
            </a:r>
            <a:r>
              <a:rPr b="1" dirty="0" lang="en-US" smtClean="0">
                <a:solidFill>
                  <a:srgbClr val="0000FF"/>
                </a:solidFill>
                <a:latin typeface="Constantia" pitchFamily="18" charset="0"/>
              </a:rPr>
              <a:t>, </a:t>
            </a:r>
            <a:r>
              <a:rPr dirty="0" lang="en-US" smtClean="0">
                <a:solidFill>
                  <a:srgbClr val="0000FF"/>
                </a:solidFill>
                <a:latin typeface="Constantia" pitchFamily="18" charset="0"/>
              </a:rPr>
              <a:t>the cavity cannot collapse and heal, as occurs in soft tissue abscesses. New bone growth, called </a:t>
            </a:r>
            <a:r>
              <a:rPr b="1" dirty="0" i="1" lang="en-US" smtClean="0">
                <a:solidFill>
                  <a:srgbClr val="0000FF"/>
                </a:solidFill>
                <a:latin typeface="Constantia" pitchFamily="18" charset="0"/>
              </a:rPr>
              <a:t>involucrum</a:t>
            </a:r>
            <a:r>
              <a:rPr b="1" dirty="0" lang="en-US" smtClean="0">
                <a:solidFill>
                  <a:srgbClr val="0000FF"/>
                </a:solidFill>
                <a:latin typeface="Constantia" pitchFamily="18" charset="0"/>
              </a:rPr>
              <a:t>, </a:t>
            </a:r>
            <a:r>
              <a:rPr dirty="0" lang="en-US" smtClean="0">
                <a:solidFill>
                  <a:srgbClr val="0000FF"/>
                </a:solidFill>
                <a:latin typeface="Constantia" pitchFamily="18" charset="0"/>
              </a:rPr>
              <a:t>forms and surrounds the sequestrum.</a:t>
            </a:r>
          </a:p>
        </p:txBody>
      </p:sp>
      <p:sp>
        <p:nvSpPr>
          <p:cNvPr id="1049023" name="Title 1"/>
          <p:cNvSpPr>
            <a:spLocks noGrp="1"/>
          </p:cNvSpPr>
          <p:nvPr>
            <p:ph type="title"/>
          </p:nvPr>
        </p:nvSpPr>
        <p:spPr>
          <a:xfrm>
            <a:off x="304800" y="0"/>
            <a:ext cx="8229600" cy="1143000"/>
          </a:xfrm>
        </p:spPr>
        <p:txBody>
          <a:bodyPr/>
          <a:p>
            <a:pPr algn="just"/>
            <a:r>
              <a:rPr dirty="0" lang="en-US" smtClean="0">
                <a:solidFill>
                  <a:srgbClr val="FF0000"/>
                </a:solidFill>
                <a:latin typeface="Constantia" pitchFamily="18" charset="0"/>
              </a:rPr>
              <a:t>Pathophysiology cont’d</a:t>
            </a:r>
            <a:endParaRPr dirty="0" lang="en-US">
              <a:solidFill>
                <a:srgbClr val="FF0000"/>
              </a:solidFill>
              <a:latin typeface="Constantia" pitchFamily="18" charset="0"/>
            </a:endParaRPr>
          </a:p>
        </p:txBody>
      </p:sp>
    </p:spTree>
  </p:cSld>
  <p:clrMapOvr>
    <a:masterClrMapping/>
  </p:clrMapOvr>
  <p:transition>
    <p:wheel spokes="8"/>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398" name=""/>
        <p:cNvGrpSpPr/>
        <p:nvPr/>
      </p:nvGrpSpPr>
      <p:grpSpPr>
        <a:xfrm>
          <a:off x="0" y="0"/>
          <a:ext cx="0" cy="0"/>
          <a:chOff x="0" y="0"/>
          <a:chExt cx="0" cy="0"/>
        </a:xfrm>
      </p:grpSpPr>
      <p:sp>
        <p:nvSpPr>
          <p:cNvPr id="1049024" name="Content Placeholder 2"/>
          <p:cNvSpPr>
            <a:spLocks noGrp="1"/>
          </p:cNvSpPr>
          <p:nvPr>
            <p:ph idx="1"/>
          </p:nvPr>
        </p:nvSpPr>
        <p:spPr>
          <a:xfrm>
            <a:off x="457200" y="1600200"/>
            <a:ext cx="8534400" cy="5257800"/>
          </a:xfrm>
        </p:spPr>
        <p:txBody>
          <a:bodyPr>
            <a:normAutofit/>
          </a:bodyPr>
          <a:p>
            <a:pPr algn="just">
              <a:buNone/>
            </a:pPr>
            <a:r>
              <a:rPr dirty="0" sz="3600" lang="en-US" smtClean="0">
                <a:solidFill>
                  <a:srgbClr val="0000FF"/>
                </a:solidFill>
                <a:latin typeface="Constantia" pitchFamily="18" charset="0"/>
              </a:rPr>
              <a:t>	Although healing appears to take place, a chronically infected sequestrum remains and produces recurring abscesses throughout the patient’s life causing a chronic osteomyelitis.</a:t>
            </a:r>
          </a:p>
          <a:p>
            <a:pPr algn="just">
              <a:buNone/>
            </a:pPr>
            <a:endParaRPr dirty="0" sz="3600" lang="en-US"/>
          </a:p>
        </p:txBody>
      </p:sp>
      <p:sp>
        <p:nvSpPr>
          <p:cNvPr id="1049025" name="Title 1"/>
          <p:cNvSpPr>
            <a:spLocks noGrp="1"/>
          </p:cNvSpPr>
          <p:nvPr>
            <p:ph type="title"/>
          </p:nvPr>
        </p:nvSpPr>
        <p:spPr/>
        <p:txBody>
          <a:bodyPr/>
          <a:p>
            <a:pPr algn="just"/>
            <a:r>
              <a:rPr dirty="0" lang="en-US" smtClean="0">
                <a:solidFill>
                  <a:srgbClr val="FF0000"/>
                </a:solidFill>
                <a:latin typeface="Constantia" pitchFamily="18" charset="0"/>
              </a:rPr>
              <a:t>Pathophysiology cont’d</a:t>
            </a:r>
            <a:endParaRPr dirty="0" lang="en-US">
              <a:solidFill>
                <a:srgbClr val="FF0000"/>
              </a:solidFill>
              <a:latin typeface="Constantia" pitchFamily="18" charset="0"/>
            </a:endParaRPr>
          </a:p>
        </p:txBody>
      </p:sp>
    </p:spTree>
  </p:cSld>
  <p:clrMapOvr>
    <a:masterClrMapping/>
  </p:clrMapOvr>
  <p:transition>
    <p:wheel spokes="8"/>
  </p:transition>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399" name=""/>
        <p:cNvGrpSpPr/>
        <p:nvPr/>
      </p:nvGrpSpPr>
      <p:grpSpPr>
        <a:xfrm>
          <a:off x="0" y="0"/>
          <a:ext cx="0" cy="0"/>
          <a:chOff x="0" y="0"/>
          <a:chExt cx="0" cy="0"/>
        </a:xfrm>
      </p:grpSpPr>
      <p:sp>
        <p:nvSpPr>
          <p:cNvPr id="1049026" name="Rectangle 3"/>
          <p:cNvSpPr>
            <a:spLocks noGrp="1" noChangeArrowheads="1"/>
          </p:cNvSpPr>
          <p:nvPr>
            <p:ph idx="1"/>
          </p:nvPr>
        </p:nvSpPr>
        <p:spPr>
          <a:xfrm>
            <a:off x="0" y="990600"/>
            <a:ext cx="9144000" cy="5867400"/>
          </a:xfrm>
        </p:spPr>
        <p:txBody>
          <a:bodyPr>
            <a:noAutofit/>
          </a:bodyPr>
          <a:p>
            <a:pPr algn="just" eaLnBrk="1" hangingPunct="1" indent="-857250" marL="857250">
              <a:buAutoNum type="romanLcParenBoth"/>
            </a:pPr>
            <a:r>
              <a:rPr dirty="0" sz="3600" lang="en-US" smtClean="0">
                <a:solidFill>
                  <a:srgbClr val="0000FF"/>
                </a:solidFill>
                <a:latin typeface="Constantia" pitchFamily="18" charset="0"/>
              </a:rPr>
              <a:t>Onset is sudden</a:t>
            </a:r>
          </a:p>
          <a:p>
            <a:pPr algn="just" eaLnBrk="1" hangingPunct="1" indent="-857250" marL="857250">
              <a:buAutoNum type="romanLcParenBoth"/>
            </a:pPr>
            <a:endParaRPr dirty="0" sz="3600" lang="en-US" smtClean="0">
              <a:solidFill>
                <a:srgbClr val="0000FF"/>
              </a:solidFill>
              <a:latin typeface="Constantia" pitchFamily="18" charset="0"/>
            </a:endParaRPr>
          </a:p>
          <a:p>
            <a:pPr algn="just" eaLnBrk="1" hangingPunct="1" indent="-857250" marL="857250">
              <a:buAutoNum type="romanLcParenBoth"/>
            </a:pPr>
            <a:r>
              <a:rPr dirty="0" sz="3600" lang="en-US" smtClean="0">
                <a:solidFill>
                  <a:srgbClr val="0000FF"/>
                </a:solidFill>
                <a:latin typeface="Constantia" pitchFamily="18" charset="0"/>
              </a:rPr>
              <a:t>High fever and chills</a:t>
            </a:r>
          </a:p>
          <a:p>
            <a:pPr algn="just" eaLnBrk="1" hangingPunct="1" indent="-857250" marL="857250">
              <a:buAutoNum type="romanLcParenBoth"/>
            </a:pPr>
            <a:endParaRPr dirty="0" sz="3600" lang="en-US" smtClean="0">
              <a:solidFill>
                <a:srgbClr val="0000FF"/>
              </a:solidFill>
              <a:latin typeface="Constantia" pitchFamily="18" charset="0"/>
            </a:endParaRPr>
          </a:p>
          <a:p>
            <a:pPr algn="just" eaLnBrk="1" hangingPunct="1" indent="-857250" marL="857250">
              <a:buAutoNum type="romanLcParenBoth"/>
            </a:pPr>
            <a:r>
              <a:rPr dirty="0" sz="3600" lang="en-US" smtClean="0">
                <a:solidFill>
                  <a:srgbClr val="0000FF"/>
                </a:solidFill>
                <a:latin typeface="Constantia" pitchFamily="18" charset="0"/>
              </a:rPr>
              <a:t>Rapid pulse</a:t>
            </a:r>
          </a:p>
          <a:p>
            <a:pPr algn="just" eaLnBrk="1" hangingPunct="1" indent="-857250" marL="857250">
              <a:buAutoNum type="romanLcParenBoth"/>
            </a:pPr>
            <a:endParaRPr dirty="0" sz="3600" lang="en-US" smtClean="0">
              <a:solidFill>
                <a:srgbClr val="0000FF"/>
              </a:solidFill>
              <a:latin typeface="Constantia" pitchFamily="18" charset="0"/>
            </a:endParaRPr>
          </a:p>
          <a:p>
            <a:pPr algn="just" eaLnBrk="1" hangingPunct="1" indent="-857250" marL="857250">
              <a:buAutoNum type="romanLcParenBoth"/>
            </a:pPr>
            <a:r>
              <a:rPr dirty="0" sz="3600" lang="en-US" smtClean="0">
                <a:solidFill>
                  <a:srgbClr val="0000FF"/>
                </a:solidFill>
                <a:latin typeface="Constantia" pitchFamily="18" charset="0"/>
              </a:rPr>
              <a:t>General body malaise</a:t>
            </a:r>
          </a:p>
          <a:p>
            <a:pPr algn="just" eaLnBrk="1" hangingPunct="1" indent="-857250" marL="857250">
              <a:buAutoNum type="romanLcParenBoth"/>
            </a:pPr>
            <a:endParaRPr dirty="0" sz="3600" lang="en-US" smtClean="0">
              <a:solidFill>
                <a:srgbClr val="0000FF"/>
              </a:solidFill>
              <a:latin typeface="Constantia" pitchFamily="18" charset="0"/>
            </a:endParaRPr>
          </a:p>
          <a:p>
            <a:pPr algn="just" eaLnBrk="1" hangingPunct="1" indent="-857250" marL="857250">
              <a:buAutoNum type="romanLcParenBoth"/>
            </a:pPr>
            <a:r>
              <a:rPr dirty="0" sz="3600" lang="en-US" smtClean="0">
                <a:solidFill>
                  <a:srgbClr val="0000FF"/>
                </a:solidFill>
                <a:latin typeface="Constantia" pitchFamily="18" charset="0"/>
              </a:rPr>
              <a:t>Pain on the infected area.</a:t>
            </a:r>
          </a:p>
        </p:txBody>
      </p:sp>
      <p:sp>
        <p:nvSpPr>
          <p:cNvPr id="1049027" name="Rectangle 6"/>
          <p:cNvSpPr>
            <a:spLocks noGrp="1" noChangeArrowheads="1"/>
          </p:cNvSpPr>
          <p:nvPr>
            <p:ph type="sldNum" sz="quarter" idx="12"/>
          </p:nvPr>
        </p:nvSpPr>
        <p:spPr>
          <a:noFill/>
        </p:spPr>
        <p:txBody>
          <a:bodyPr/>
          <a:p>
            <a:fld id="{B0C12B8C-F2F2-4760-A951-0107FEFF66C4}" type="slidenum">
              <a:rPr lang="en-US" smtClean="0"/>
              <a:t>117</a:t>
            </a:fld>
            <a:endParaRPr lang="en-US" smtClean="0"/>
          </a:p>
        </p:txBody>
      </p:sp>
      <p:sp>
        <p:nvSpPr>
          <p:cNvPr id="1049028" name="Rectangle 2"/>
          <p:cNvSpPr>
            <a:spLocks noGrp="1" noChangeArrowheads="1"/>
          </p:cNvSpPr>
          <p:nvPr>
            <p:ph type="title"/>
          </p:nvPr>
        </p:nvSpPr>
        <p:spPr>
          <a:xfrm>
            <a:off x="0" y="0"/>
            <a:ext cx="8229600" cy="1143000"/>
          </a:xfrm>
        </p:spPr>
        <p:txBody>
          <a:bodyPr>
            <a:normAutofit/>
          </a:bodyPr>
          <a:p>
            <a:pPr algn="just" eaLnBrk="1" hangingPunct="1"/>
            <a:r>
              <a:rPr dirty="0" lang="en-US" smtClean="0">
                <a:solidFill>
                  <a:srgbClr val="FF0000"/>
                </a:solidFill>
                <a:latin typeface="Constantia" pitchFamily="18" charset="0"/>
              </a:rPr>
              <a:t>Clinical features of Osteomyelitis</a:t>
            </a:r>
          </a:p>
        </p:txBody>
      </p:sp>
      <p:sp>
        <p:nvSpPr>
          <p:cNvPr id="1049029"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D55AC306-377D-460E-88EE-2E65D5AF0184}" type="slidenum">
              <a:rPr sz="1400" lang="en-US"/>
              <a:pPr algn="r"/>
              <a:t>117</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028"/>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026">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026">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9026">
                                            <p:txEl>
                                              <p:pRg st="4" end="4"/>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9026">
                                            <p:txEl>
                                              <p:pRg st="6" end="6"/>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 presetSubtype="0">
                                  <p:stCondLst>
                                    <p:cond delay="0"/>
                                  </p:stCondLst>
                                  <p:childTnLst>
                                    <p:set>
                                      <p:cBhvr>
                                        <p:cTn dur="1" fill="hold" id="26">
                                          <p:stCondLst>
                                            <p:cond delay="499"/>
                                          </p:stCondLst>
                                        </p:cTn>
                                        <p:tgtEl>
                                          <p:spTgt spid="104902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26" grpId="0" build="p" autoUpdateAnimBg="0"/>
      <p:bldP spid="1049028"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400" name=""/>
        <p:cNvGrpSpPr/>
        <p:nvPr/>
      </p:nvGrpSpPr>
      <p:grpSpPr>
        <a:xfrm>
          <a:off x="0" y="0"/>
          <a:ext cx="0" cy="0"/>
          <a:chOff x="0" y="0"/>
          <a:chExt cx="0" cy="0"/>
        </a:xfrm>
      </p:grpSpPr>
      <p:sp>
        <p:nvSpPr>
          <p:cNvPr id="1049030" name="Rectangle 3"/>
          <p:cNvSpPr>
            <a:spLocks noGrp="1" noChangeArrowheads="1"/>
          </p:cNvSpPr>
          <p:nvPr>
            <p:ph idx="1"/>
          </p:nvPr>
        </p:nvSpPr>
        <p:spPr>
          <a:xfrm>
            <a:off x="228600" y="1295400"/>
            <a:ext cx="8915400" cy="5562600"/>
          </a:xfrm>
        </p:spPr>
        <p:txBody>
          <a:bodyPr>
            <a:normAutofit/>
          </a:bodyPr>
          <a:p>
            <a:pPr algn="just" eaLnBrk="1" hangingPunct="1">
              <a:buNone/>
            </a:pPr>
            <a:r>
              <a:rPr dirty="0" sz="3600" lang="en-US" smtClean="0">
                <a:solidFill>
                  <a:srgbClr val="0000FF"/>
                </a:solidFill>
                <a:latin typeface="Constantia" pitchFamily="18" charset="0"/>
              </a:rPr>
              <a:t>(vi) Extreme tenderness</a:t>
            </a:r>
          </a:p>
          <a:p>
            <a:pPr algn="just" eaLnBrk="1" hangingPunct="1">
              <a:buNone/>
            </a:pPr>
            <a:endParaRPr dirty="0" sz="3600" lang="en-US" smtClean="0">
              <a:solidFill>
                <a:srgbClr val="0000FF"/>
              </a:solidFill>
              <a:latin typeface="Constantia" pitchFamily="18" charset="0"/>
            </a:endParaRPr>
          </a:p>
          <a:p>
            <a:pPr algn="just" eaLnBrk="1" hangingPunct="1">
              <a:buNone/>
            </a:pPr>
            <a:r>
              <a:rPr dirty="0" sz="3600" lang="en-US" smtClean="0">
                <a:solidFill>
                  <a:srgbClr val="0000FF"/>
                </a:solidFill>
                <a:latin typeface="Constantia" pitchFamily="18" charset="0"/>
              </a:rPr>
              <a:t>(vii) Chronic draining sinus.</a:t>
            </a:r>
          </a:p>
          <a:p>
            <a:pPr algn="just" eaLnBrk="1" hangingPunct="1">
              <a:buNone/>
            </a:pPr>
            <a:endParaRPr dirty="0" sz="3600" lang="en-US" smtClean="0">
              <a:solidFill>
                <a:srgbClr val="0000FF"/>
              </a:solidFill>
              <a:latin typeface="Constantia" pitchFamily="18" charset="0"/>
            </a:endParaRPr>
          </a:p>
          <a:p>
            <a:pPr algn="just" eaLnBrk="1" hangingPunct="1">
              <a:buNone/>
            </a:pPr>
            <a:r>
              <a:rPr dirty="0" sz="3600" lang="en-US" smtClean="0">
                <a:solidFill>
                  <a:srgbClr val="0000FF"/>
                </a:solidFill>
                <a:latin typeface="Constantia" pitchFamily="18" charset="0"/>
              </a:rPr>
              <a:t>(viii) Recurrent period of chronic pain.</a:t>
            </a:r>
          </a:p>
          <a:p>
            <a:pPr algn="just" eaLnBrk="1" hangingPunct="1">
              <a:buNone/>
            </a:pPr>
            <a:endParaRPr dirty="0" sz="3600" lang="en-US" smtClean="0">
              <a:solidFill>
                <a:srgbClr val="0000FF"/>
              </a:solidFill>
              <a:latin typeface="Constantia" pitchFamily="18" charset="0"/>
            </a:endParaRPr>
          </a:p>
          <a:p>
            <a:pPr algn="just">
              <a:buNone/>
            </a:pPr>
            <a:r>
              <a:rPr dirty="0" sz="3600" lang="en-US" smtClean="0">
                <a:solidFill>
                  <a:srgbClr val="0000FF"/>
                </a:solidFill>
                <a:latin typeface="Constantia" pitchFamily="18" charset="0"/>
              </a:rPr>
              <a:t>(ix) Chronic inflammation and swelling</a:t>
            </a:r>
          </a:p>
        </p:txBody>
      </p:sp>
      <p:sp>
        <p:nvSpPr>
          <p:cNvPr id="1049031" name="Rectangle 6"/>
          <p:cNvSpPr>
            <a:spLocks noGrp="1" noChangeArrowheads="1"/>
          </p:cNvSpPr>
          <p:nvPr>
            <p:ph type="sldNum" sz="quarter" idx="12"/>
          </p:nvPr>
        </p:nvSpPr>
        <p:spPr>
          <a:noFill/>
        </p:spPr>
        <p:txBody>
          <a:bodyPr/>
          <a:p>
            <a:fld id="{B92D7488-0E74-43C2-872C-F8F4D2383497}" type="slidenum">
              <a:rPr lang="en-US" smtClean="0"/>
              <a:t>118</a:t>
            </a:fld>
            <a:endParaRPr lang="en-US" smtClean="0"/>
          </a:p>
        </p:txBody>
      </p:sp>
      <p:sp>
        <p:nvSpPr>
          <p:cNvPr id="1049032" name="Rectangle 2"/>
          <p:cNvSpPr>
            <a:spLocks noGrp="1" noChangeArrowheads="1"/>
          </p:cNvSpPr>
          <p:nvPr>
            <p:ph type="title"/>
          </p:nvPr>
        </p:nvSpPr>
        <p:spPr>
          <a:xfrm>
            <a:off x="0" y="0"/>
            <a:ext cx="8229600" cy="1143000"/>
          </a:xfrm>
        </p:spPr>
        <p:txBody>
          <a:bodyPr/>
          <a:p>
            <a:pPr algn="just" eaLnBrk="1" hangingPunct="1"/>
            <a:r>
              <a:rPr dirty="0" lang="en-US" smtClean="0">
                <a:solidFill>
                  <a:srgbClr val="FF0000"/>
                </a:solidFill>
                <a:latin typeface="Constantia" pitchFamily="18" charset="0"/>
              </a:rPr>
              <a:t>Clinical features cont’d</a:t>
            </a:r>
          </a:p>
        </p:txBody>
      </p:sp>
      <p:sp>
        <p:nvSpPr>
          <p:cNvPr id="1049033"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EC1DB829-C024-4237-AD72-2E7E3C2A1E95}" type="slidenum">
              <a:rPr sz="1400" lang="en-US"/>
              <a:pPr algn="r"/>
              <a:t>118</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032"/>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030">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030">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9030">
                                            <p:txEl>
                                              <p:pRg st="4" end="4"/>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90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30" grpId="0" build="p" autoUpdateAnimBg="0"/>
      <p:bldP spid="1049032"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401" name=""/>
        <p:cNvGrpSpPr/>
        <p:nvPr/>
      </p:nvGrpSpPr>
      <p:grpSpPr>
        <a:xfrm>
          <a:off x="0" y="0"/>
          <a:ext cx="0" cy="0"/>
          <a:chOff x="0" y="0"/>
          <a:chExt cx="0" cy="0"/>
        </a:xfrm>
      </p:grpSpPr>
      <p:sp>
        <p:nvSpPr>
          <p:cNvPr id="1049034" name="Rectangle 3"/>
          <p:cNvSpPr>
            <a:spLocks noGrp="1" noChangeArrowheads="1"/>
          </p:cNvSpPr>
          <p:nvPr>
            <p:ph idx="1"/>
          </p:nvPr>
        </p:nvSpPr>
        <p:spPr>
          <a:xfrm>
            <a:off x="457200" y="1600200"/>
            <a:ext cx="8686800" cy="5257800"/>
          </a:xfrm>
        </p:spPr>
        <p:txBody>
          <a:bodyPr/>
          <a:p>
            <a:pPr algn="just" eaLnBrk="1" hangingPunct="1"/>
            <a:r>
              <a:rPr dirty="0" lang="en-US" smtClean="0">
                <a:solidFill>
                  <a:srgbClr val="0000FF"/>
                </a:solidFill>
                <a:latin typeface="Constantia" pitchFamily="18" charset="0"/>
              </a:rPr>
              <a:t>Signs and symptoms</a:t>
            </a:r>
          </a:p>
          <a:p>
            <a:pPr algn="just" eaLnBrk="1" hangingPunct="1"/>
            <a:r>
              <a:rPr dirty="0" lang="en-US" smtClean="0">
                <a:solidFill>
                  <a:srgbClr val="0000FF"/>
                </a:solidFill>
                <a:latin typeface="Constantia" pitchFamily="18" charset="0"/>
              </a:rPr>
              <a:t>MRI</a:t>
            </a:r>
          </a:p>
          <a:p>
            <a:pPr algn="just" eaLnBrk="1" hangingPunct="1"/>
            <a:r>
              <a:rPr dirty="0" lang="en-US" smtClean="0">
                <a:solidFill>
                  <a:srgbClr val="0000FF"/>
                </a:solidFill>
                <a:latin typeface="Constantia" pitchFamily="18" charset="0"/>
              </a:rPr>
              <a:t>Elevated leukocyte level</a:t>
            </a:r>
          </a:p>
          <a:p>
            <a:pPr algn="just" eaLnBrk="1" hangingPunct="1"/>
            <a:r>
              <a:rPr dirty="0" lang="en-US" smtClean="0">
                <a:solidFill>
                  <a:srgbClr val="0000FF"/>
                </a:solidFill>
                <a:latin typeface="Constantia" pitchFamily="18" charset="0"/>
              </a:rPr>
              <a:t>Increased sedimentary rate</a:t>
            </a:r>
          </a:p>
          <a:p>
            <a:pPr algn="just" eaLnBrk="1" hangingPunct="1"/>
            <a:r>
              <a:rPr dirty="0" lang="en-US" smtClean="0">
                <a:solidFill>
                  <a:srgbClr val="0000FF"/>
                </a:solidFill>
                <a:latin typeface="Constantia" pitchFamily="18" charset="0"/>
              </a:rPr>
              <a:t>Wound culture</a:t>
            </a:r>
          </a:p>
          <a:p>
            <a:pPr algn="just" eaLnBrk="1" hangingPunct="1"/>
            <a:r>
              <a:rPr dirty="0" lang="en-US" smtClean="0">
                <a:solidFill>
                  <a:srgbClr val="0000FF"/>
                </a:solidFill>
                <a:latin typeface="Constantia" pitchFamily="18" charset="0"/>
              </a:rPr>
              <a:t>X-ray (early finding demonstrate soft tissue swelling)</a:t>
            </a:r>
          </a:p>
        </p:txBody>
      </p:sp>
      <p:sp>
        <p:nvSpPr>
          <p:cNvPr id="1049035" name="Rectangle 6"/>
          <p:cNvSpPr>
            <a:spLocks noGrp="1" noChangeArrowheads="1"/>
          </p:cNvSpPr>
          <p:nvPr>
            <p:ph type="sldNum" sz="quarter" idx="12"/>
          </p:nvPr>
        </p:nvSpPr>
        <p:spPr>
          <a:noFill/>
        </p:spPr>
        <p:txBody>
          <a:bodyPr/>
          <a:p>
            <a:fld id="{2B12D188-2D31-47C3-99C7-1DA2EB2B72BB}" type="slidenum">
              <a:rPr lang="en-US" smtClean="0"/>
              <a:t>119</a:t>
            </a:fld>
            <a:endParaRPr lang="en-US" smtClean="0"/>
          </a:p>
        </p:txBody>
      </p:sp>
      <p:sp>
        <p:nvSpPr>
          <p:cNvPr id="1049036" name="Rectangle 2"/>
          <p:cNvSpPr>
            <a:spLocks noGrp="1" noChangeArrowheads="1"/>
          </p:cNvSpPr>
          <p:nvPr>
            <p:ph type="title"/>
          </p:nvPr>
        </p:nvSpPr>
        <p:spPr/>
        <p:txBody>
          <a:bodyPr/>
          <a:p>
            <a:pPr algn="just" eaLnBrk="1" hangingPunct="1"/>
            <a:r>
              <a:rPr dirty="0" lang="en-US" smtClean="0">
                <a:solidFill>
                  <a:srgbClr val="FF0000"/>
                </a:solidFill>
                <a:latin typeface="Constantia" pitchFamily="18" charset="0"/>
              </a:rPr>
              <a:t>Diagnosis</a:t>
            </a:r>
          </a:p>
        </p:txBody>
      </p:sp>
      <p:sp>
        <p:nvSpPr>
          <p:cNvPr id="1049037"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50F31745-36FF-4221-8524-EC19B535F8AA}" type="slidenum">
              <a:rPr sz="1400" lang="en-US"/>
              <a:pPr algn="r"/>
              <a:t>119</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036"/>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 presetSubtype="4">
                                  <p:stCondLst>
                                    <p:cond delay="0"/>
                                  </p:stCondLst>
                                  <p:childTnLst>
                                    <p:set>
                                      <p:cBhvr>
                                        <p:cTn dur="1" fill="hold" id="10">
                                          <p:stCondLst>
                                            <p:cond delay="0"/>
                                          </p:stCondLst>
                                        </p:cTn>
                                        <p:tgtEl>
                                          <p:spTgt spid="1049034">
                                            <p:txEl>
                                              <p:pRg st="0" end="0"/>
                                            </p:txEl>
                                          </p:spTgt>
                                        </p:tgtEl>
                                        <p:attrNameLst>
                                          <p:attrName>style.visibility</p:attrName>
                                        </p:attrNameLst>
                                      </p:cBhvr>
                                      <p:to>
                                        <p:strVal val="visible"/>
                                      </p:to>
                                    </p:set>
                                    <p:anim calcmode="lin" valueType="num">
                                      <p:cBhvr additive="base">
                                        <p:cTn dur="500" fill="hold" id="11"/>
                                        <p:tgtEl>
                                          <p:spTgt spid="1049034">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90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4">
                                  <p:stCondLst>
                                    <p:cond delay="0"/>
                                  </p:stCondLst>
                                  <p:childTnLst>
                                    <p:set>
                                      <p:cBhvr>
                                        <p:cTn dur="1" fill="hold" id="16">
                                          <p:stCondLst>
                                            <p:cond delay="0"/>
                                          </p:stCondLst>
                                        </p:cTn>
                                        <p:tgtEl>
                                          <p:spTgt spid="1049034">
                                            <p:txEl>
                                              <p:pRg st="1" end="1"/>
                                            </p:txEl>
                                          </p:spTgt>
                                        </p:tgtEl>
                                        <p:attrNameLst>
                                          <p:attrName>style.visibility</p:attrName>
                                        </p:attrNameLst>
                                      </p:cBhvr>
                                      <p:to>
                                        <p:strVal val="visible"/>
                                      </p:to>
                                    </p:set>
                                    <p:anim calcmode="lin" valueType="num">
                                      <p:cBhvr additive="base">
                                        <p:cTn dur="500" fill="hold" id="17"/>
                                        <p:tgtEl>
                                          <p:spTgt spid="1049034">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8"/>
                                        <p:tgtEl>
                                          <p:spTgt spid="10490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 presetSubtype="4">
                                  <p:stCondLst>
                                    <p:cond delay="0"/>
                                  </p:stCondLst>
                                  <p:childTnLst>
                                    <p:set>
                                      <p:cBhvr>
                                        <p:cTn dur="1" fill="hold" id="22">
                                          <p:stCondLst>
                                            <p:cond delay="0"/>
                                          </p:stCondLst>
                                        </p:cTn>
                                        <p:tgtEl>
                                          <p:spTgt spid="1049034">
                                            <p:txEl>
                                              <p:pRg st="2" end="2"/>
                                            </p:txEl>
                                          </p:spTgt>
                                        </p:tgtEl>
                                        <p:attrNameLst>
                                          <p:attrName>style.visibility</p:attrName>
                                        </p:attrNameLst>
                                      </p:cBhvr>
                                      <p:to>
                                        <p:strVal val="visible"/>
                                      </p:to>
                                    </p:set>
                                    <p:anim calcmode="lin" valueType="num">
                                      <p:cBhvr additive="base">
                                        <p:cTn dur="500" fill="hold" id="23"/>
                                        <p:tgtEl>
                                          <p:spTgt spid="1049034">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490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2" presetSubtype="4">
                                  <p:stCondLst>
                                    <p:cond delay="0"/>
                                  </p:stCondLst>
                                  <p:childTnLst>
                                    <p:set>
                                      <p:cBhvr>
                                        <p:cTn dur="1" fill="hold" id="28">
                                          <p:stCondLst>
                                            <p:cond delay="0"/>
                                          </p:stCondLst>
                                        </p:cTn>
                                        <p:tgtEl>
                                          <p:spTgt spid="1049034">
                                            <p:txEl>
                                              <p:pRg st="3" end="3"/>
                                            </p:txEl>
                                          </p:spTgt>
                                        </p:tgtEl>
                                        <p:attrNameLst>
                                          <p:attrName>style.visibility</p:attrName>
                                        </p:attrNameLst>
                                      </p:cBhvr>
                                      <p:to>
                                        <p:strVal val="visible"/>
                                      </p:to>
                                    </p:set>
                                    <p:anim calcmode="lin" valueType="num">
                                      <p:cBhvr additive="base">
                                        <p:cTn dur="500" fill="hold" id="29"/>
                                        <p:tgtEl>
                                          <p:spTgt spid="1049034">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30"/>
                                        <p:tgtEl>
                                          <p:spTgt spid="10490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 presetSubtype="4">
                                  <p:stCondLst>
                                    <p:cond delay="0"/>
                                  </p:stCondLst>
                                  <p:childTnLst>
                                    <p:set>
                                      <p:cBhvr>
                                        <p:cTn dur="1" fill="hold" id="34">
                                          <p:stCondLst>
                                            <p:cond delay="0"/>
                                          </p:stCondLst>
                                        </p:cTn>
                                        <p:tgtEl>
                                          <p:spTgt spid="1049034">
                                            <p:txEl>
                                              <p:pRg st="4" end="4"/>
                                            </p:txEl>
                                          </p:spTgt>
                                        </p:tgtEl>
                                        <p:attrNameLst>
                                          <p:attrName>style.visibility</p:attrName>
                                        </p:attrNameLst>
                                      </p:cBhvr>
                                      <p:to>
                                        <p:strVal val="visible"/>
                                      </p:to>
                                    </p:set>
                                    <p:anim calcmode="lin" valueType="num">
                                      <p:cBhvr additive="base">
                                        <p:cTn dur="500" fill="hold" id="35"/>
                                        <p:tgtEl>
                                          <p:spTgt spid="1049034">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36"/>
                                        <p:tgtEl>
                                          <p:spTgt spid="104903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2" presetSubtype="4">
                                  <p:stCondLst>
                                    <p:cond delay="0"/>
                                  </p:stCondLst>
                                  <p:childTnLst>
                                    <p:set>
                                      <p:cBhvr>
                                        <p:cTn dur="1" fill="hold" id="40">
                                          <p:stCondLst>
                                            <p:cond delay="0"/>
                                          </p:stCondLst>
                                        </p:cTn>
                                        <p:tgtEl>
                                          <p:spTgt spid="1049034">
                                            <p:txEl>
                                              <p:pRg st="5" end="5"/>
                                            </p:txEl>
                                          </p:spTgt>
                                        </p:tgtEl>
                                        <p:attrNameLst>
                                          <p:attrName>style.visibility</p:attrName>
                                        </p:attrNameLst>
                                      </p:cBhvr>
                                      <p:to>
                                        <p:strVal val="visible"/>
                                      </p:to>
                                    </p:set>
                                    <p:anim calcmode="lin" valueType="num">
                                      <p:cBhvr additive="base">
                                        <p:cTn dur="500" fill="hold" id="41"/>
                                        <p:tgtEl>
                                          <p:spTgt spid="1049034">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42"/>
                                        <p:tgtEl>
                                          <p:spTgt spid="104903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34" grpId="0" build="p" autoUpdateAnimBg="0"/>
      <p:bldP spid="104903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97" name=""/>
        <p:cNvGrpSpPr/>
        <p:nvPr/>
      </p:nvGrpSpPr>
      <p:grpSpPr>
        <a:xfrm>
          <a:off x="0" y="0"/>
          <a:ext cx="0" cy="0"/>
          <a:chOff x="0" y="0"/>
          <a:chExt cx="0" cy="0"/>
        </a:xfrm>
      </p:grpSpPr>
      <p:sp>
        <p:nvSpPr>
          <p:cNvPr id="1048656" name="Content Placeholder 2"/>
          <p:cNvSpPr>
            <a:spLocks noGrp="1"/>
          </p:cNvSpPr>
          <p:nvPr>
            <p:ph idx="1"/>
          </p:nvPr>
        </p:nvSpPr>
        <p:spPr>
          <a:xfrm>
            <a:off x="0" y="990600"/>
            <a:ext cx="9144000" cy="5867400"/>
          </a:xfrm>
        </p:spPr>
        <p:txBody>
          <a:bodyPr>
            <a:normAutofit/>
          </a:bodyPr>
          <a:p>
            <a:pPr algn="just" indent="-514350" marL="514350">
              <a:buFont typeface="+mj-lt"/>
              <a:buAutoNum type="arabicPeriod" startAt="5"/>
            </a:pPr>
            <a:r>
              <a:rPr dirty="0" lang="en-US" smtClean="0">
                <a:latin typeface="Constantia" pitchFamily="18" charset="0"/>
              </a:rPr>
              <a:t>Clark, RC &amp; Bonfiglio, M (1994); </a:t>
            </a:r>
            <a:r>
              <a:rPr b="1" dirty="0" lang="en-US" smtClean="0">
                <a:latin typeface="Constantia" pitchFamily="18" charset="0"/>
              </a:rPr>
              <a:t>Orthopaedics – </a:t>
            </a:r>
            <a:r>
              <a:rPr b="1" dirty="0" i="1" lang="en-US" smtClean="0">
                <a:latin typeface="Constantia" pitchFamily="18" charset="0"/>
              </a:rPr>
              <a:t>Essentials of Diagnosis and Treatment;  © </a:t>
            </a:r>
            <a:r>
              <a:rPr dirty="0" lang="en-US" smtClean="0">
                <a:latin typeface="Constantia" pitchFamily="18" charset="0"/>
              </a:rPr>
              <a:t>Churchill Livingstone.</a:t>
            </a:r>
          </a:p>
          <a:p>
            <a:pPr algn="just" indent="-514350" marL="514350">
              <a:buFont typeface="+mj-lt"/>
              <a:buAutoNum type="arabicPeriod" startAt="5"/>
            </a:pPr>
            <a:endParaRPr dirty="0" lang="en-US" smtClean="0">
              <a:latin typeface="Constantia" pitchFamily="18" charset="0"/>
            </a:endParaRPr>
          </a:p>
          <a:p>
            <a:pPr algn="just" indent="-514350" marL="514350">
              <a:buFont typeface="+mj-lt"/>
              <a:buAutoNum type="arabicPeriod" startAt="5"/>
            </a:pPr>
            <a:r>
              <a:rPr dirty="0" lang="en-US" smtClean="0">
                <a:latin typeface="Constantia" pitchFamily="18" charset="0"/>
              </a:rPr>
              <a:t>Mourad, LA (1991); </a:t>
            </a:r>
            <a:r>
              <a:rPr b="1" dirty="0" lang="en-US" smtClean="0">
                <a:latin typeface="Constantia" pitchFamily="18" charset="0"/>
              </a:rPr>
              <a:t>Orthopaedic Disorders – </a:t>
            </a:r>
            <a:r>
              <a:rPr b="1" dirty="0" i="1" lang="en-US" smtClean="0">
                <a:latin typeface="Constantia" pitchFamily="18" charset="0"/>
              </a:rPr>
              <a:t>Mosby’s Clinical Nursing Series; </a:t>
            </a:r>
            <a:r>
              <a:rPr dirty="0" i="1" lang="en-US" smtClean="0">
                <a:latin typeface="Constantia" pitchFamily="18" charset="0"/>
              </a:rPr>
              <a:t>© </a:t>
            </a:r>
            <a:r>
              <a:rPr dirty="0" lang="en-US" smtClean="0">
                <a:latin typeface="Constantia" pitchFamily="18" charset="0"/>
              </a:rPr>
              <a:t>Mosby-Year Books.</a:t>
            </a:r>
          </a:p>
          <a:p>
            <a:pPr algn="just" indent="-514350" marL="514350">
              <a:buFont typeface="+mj-lt"/>
              <a:buAutoNum type="arabicPeriod" startAt="5"/>
            </a:pPr>
            <a:endParaRPr dirty="0" lang="en-US" smtClean="0">
              <a:latin typeface="Constantia" pitchFamily="18" charset="0"/>
            </a:endParaRPr>
          </a:p>
          <a:p>
            <a:pPr algn="just" indent="-514350" marL="514350">
              <a:buFont typeface="+mj-lt"/>
              <a:buAutoNum type="arabicPeriod" startAt="5"/>
            </a:pPr>
            <a:r>
              <a:rPr dirty="0" lang="en-US" smtClean="0">
                <a:latin typeface="Constantia" pitchFamily="18" charset="0"/>
              </a:rPr>
              <a:t>Miller DM (1992);</a:t>
            </a:r>
            <a:r>
              <a:rPr b="1" dirty="0" lang="en-US" smtClean="0">
                <a:latin typeface="Constantia" pitchFamily="18" charset="0"/>
              </a:rPr>
              <a:t> Review of Orthopaedics</a:t>
            </a:r>
            <a:r>
              <a:rPr dirty="0" lang="en-US" smtClean="0">
                <a:latin typeface="Constantia" pitchFamily="18" charset="0"/>
              </a:rPr>
              <a:t>; © WB Saunders Co.</a:t>
            </a:r>
          </a:p>
          <a:p>
            <a:pPr>
              <a:buNone/>
            </a:pPr>
            <a:endParaRPr dirty="0" lang="en-US"/>
          </a:p>
        </p:txBody>
      </p:sp>
      <p:sp>
        <p:nvSpPr>
          <p:cNvPr id="1048657" name="Title 1"/>
          <p:cNvSpPr>
            <a:spLocks noGrp="1"/>
          </p:cNvSpPr>
          <p:nvPr>
            <p:ph type="title"/>
          </p:nvPr>
        </p:nvSpPr>
        <p:spPr>
          <a:xfrm>
            <a:off x="0" y="0"/>
            <a:ext cx="8686800" cy="868362"/>
          </a:xfrm>
        </p:spPr>
        <p:txBody>
          <a:bodyPr>
            <a:normAutofit/>
          </a:bodyPr>
          <a:p>
            <a:pPr algn="just"/>
            <a:r>
              <a:rPr b="1" dirty="0" sz="4000" lang="en-US" smtClean="0">
                <a:solidFill>
                  <a:srgbClr val="FF0000"/>
                </a:solidFill>
                <a:latin typeface="Constantia" pitchFamily="18" charset="0"/>
              </a:rPr>
              <a:t>REFERENCE  ITEMS  Cont’d</a:t>
            </a:r>
            <a:endParaRPr dirty="0" sz="4000" lang="en-US"/>
          </a:p>
        </p:txBody>
      </p:sp>
    </p:spTree>
  </p:cSld>
  <p:clrMapOvr>
    <a:masterClrMapping/>
  </p:clrMapOvr>
  <p:transition>
    <p:wheel spokes="8"/>
  </p:transition>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402" name=""/>
        <p:cNvGrpSpPr/>
        <p:nvPr/>
      </p:nvGrpSpPr>
      <p:grpSpPr>
        <a:xfrm>
          <a:off x="0" y="0"/>
          <a:ext cx="0" cy="0"/>
          <a:chOff x="0" y="0"/>
          <a:chExt cx="0" cy="0"/>
        </a:xfrm>
      </p:grpSpPr>
      <p:sp>
        <p:nvSpPr>
          <p:cNvPr id="1049038" name="Rectangle 3"/>
          <p:cNvSpPr>
            <a:spLocks noGrp="1" noChangeArrowheads="1"/>
          </p:cNvSpPr>
          <p:nvPr>
            <p:ph idx="1"/>
          </p:nvPr>
        </p:nvSpPr>
        <p:spPr>
          <a:xfrm>
            <a:off x="228600" y="1143000"/>
            <a:ext cx="8915400" cy="5715000"/>
          </a:xfrm>
        </p:spPr>
        <p:txBody>
          <a:bodyPr>
            <a:noAutofit/>
          </a:bodyPr>
          <a:p>
            <a:pPr algn="just" eaLnBrk="1" hangingPunct="1" indent="-469900" marL="469900">
              <a:buFontTx/>
              <a:buNone/>
            </a:pPr>
            <a:r>
              <a:rPr dirty="0" sz="3600" lang="en-US" smtClean="0">
                <a:solidFill>
                  <a:srgbClr val="0000FF"/>
                </a:solidFill>
                <a:latin typeface="Constantia" pitchFamily="18" charset="0"/>
              </a:rPr>
              <a:t>Prevention of osteomyelitis should be the goal.</a:t>
            </a:r>
          </a:p>
          <a:p>
            <a:pPr algn="just" eaLnBrk="1" hangingPunct="1" indent="-469900" marL="469900">
              <a:buFont typeface="Wingdings" pitchFamily="2" charset="2"/>
              <a:buChar char="q"/>
            </a:pPr>
            <a:r>
              <a:rPr dirty="0" sz="3600" lang="en-US" smtClean="0">
                <a:solidFill>
                  <a:srgbClr val="0000FF"/>
                </a:solidFill>
                <a:latin typeface="Constantia" pitchFamily="18" charset="0"/>
              </a:rPr>
              <a:t>No elective </a:t>
            </a:r>
            <a:r>
              <a:rPr dirty="0" sz="3600" lang="en-US" err="1" smtClean="0">
                <a:solidFill>
                  <a:srgbClr val="0000FF"/>
                </a:solidFill>
                <a:latin typeface="Constantia" pitchFamily="18" charset="0"/>
              </a:rPr>
              <a:t>orthopeadic</a:t>
            </a:r>
            <a:r>
              <a:rPr dirty="0" sz="3600" lang="en-US" smtClean="0">
                <a:solidFill>
                  <a:srgbClr val="0000FF"/>
                </a:solidFill>
                <a:latin typeface="Constantia" pitchFamily="18" charset="0"/>
              </a:rPr>
              <a:t> surgery with infection.</a:t>
            </a:r>
          </a:p>
          <a:p>
            <a:pPr algn="just" eaLnBrk="1" hangingPunct="1" indent="-469900" marL="469900">
              <a:buFont typeface="Wingdings" pitchFamily="2" charset="2"/>
              <a:buChar char="q"/>
            </a:pPr>
            <a:r>
              <a:rPr dirty="0" sz="3600" lang="en-US" smtClean="0">
                <a:solidFill>
                  <a:srgbClr val="0000FF"/>
                </a:solidFill>
                <a:latin typeface="Constantia" pitchFamily="18" charset="0"/>
              </a:rPr>
              <a:t>Observe sepsis during surgery.</a:t>
            </a:r>
          </a:p>
          <a:p>
            <a:pPr algn="just" eaLnBrk="1" hangingPunct="1" indent="-469900" marL="469900">
              <a:buFont typeface="Wingdings" pitchFamily="2" charset="2"/>
              <a:buChar char="q"/>
            </a:pPr>
            <a:r>
              <a:rPr dirty="0" sz="3600" lang="en-US" smtClean="0">
                <a:solidFill>
                  <a:srgbClr val="0000FF"/>
                </a:solidFill>
                <a:latin typeface="Constantia" pitchFamily="18" charset="0"/>
              </a:rPr>
              <a:t>Prompt management of soft tissue infections.</a:t>
            </a:r>
          </a:p>
          <a:p>
            <a:pPr algn="just" eaLnBrk="1" hangingPunct="1" indent="-469900" marL="469900">
              <a:buFont typeface="Wingdings" pitchFamily="2" charset="2"/>
              <a:buChar char="q"/>
            </a:pPr>
            <a:r>
              <a:rPr dirty="0" sz="3600" lang="en-US" smtClean="0">
                <a:solidFill>
                  <a:srgbClr val="0000FF"/>
                </a:solidFill>
                <a:latin typeface="Constantia" pitchFamily="18" charset="0"/>
              </a:rPr>
              <a:t>Prophylactic antibiotics before invasive procedure.</a:t>
            </a:r>
          </a:p>
        </p:txBody>
      </p:sp>
      <p:sp>
        <p:nvSpPr>
          <p:cNvPr id="1049039" name="Rectangle 6"/>
          <p:cNvSpPr>
            <a:spLocks noGrp="1" noChangeArrowheads="1"/>
          </p:cNvSpPr>
          <p:nvPr>
            <p:ph type="sldNum" sz="quarter" idx="12"/>
          </p:nvPr>
        </p:nvSpPr>
        <p:spPr>
          <a:noFill/>
        </p:spPr>
        <p:txBody>
          <a:bodyPr/>
          <a:p>
            <a:fld id="{BD3FBB89-C623-4DE0-86B4-DD6CDD4866B2}" type="slidenum">
              <a:rPr lang="en-US" smtClean="0"/>
              <a:t>120</a:t>
            </a:fld>
            <a:endParaRPr lang="en-US" smtClean="0"/>
          </a:p>
        </p:txBody>
      </p:sp>
      <p:sp>
        <p:nvSpPr>
          <p:cNvPr id="1049040" name="Rectangle 2"/>
          <p:cNvSpPr>
            <a:spLocks noGrp="1" noChangeArrowheads="1"/>
          </p:cNvSpPr>
          <p:nvPr>
            <p:ph type="title"/>
          </p:nvPr>
        </p:nvSpPr>
        <p:spPr/>
        <p:txBody>
          <a:bodyPr/>
          <a:p>
            <a:pPr algn="just" eaLnBrk="1" hangingPunct="1"/>
            <a:r>
              <a:rPr dirty="0" lang="en-US" smtClean="0">
                <a:solidFill>
                  <a:srgbClr val="FF0000"/>
                </a:solidFill>
                <a:latin typeface="Constantia" pitchFamily="18" charset="0"/>
              </a:rPr>
              <a:t>Management of Osteomyelitis</a:t>
            </a:r>
          </a:p>
        </p:txBody>
      </p:sp>
      <p:sp>
        <p:nvSpPr>
          <p:cNvPr id="1049041"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0B49F8F9-0CA2-4D65-BFDA-97A50C5821F6}" type="slidenum">
              <a:rPr sz="1400" lang="en-US"/>
              <a:pPr algn="r"/>
              <a:t>120</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040"/>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 presetSubtype="2">
                                  <p:stCondLst>
                                    <p:cond delay="0"/>
                                  </p:stCondLst>
                                  <p:childTnLst>
                                    <p:set>
                                      <p:cBhvr>
                                        <p:cTn dur="1" fill="hold" id="10">
                                          <p:stCondLst>
                                            <p:cond delay="0"/>
                                          </p:stCondLst>
                                        </p:cTn>
                                        <p:tgtEl>
                                          <p:spTgt spid="1049038">
                                            <p:txEl>
                                              <p:pRg st="0" end="0"/>
                                            </p:txEl>
                                          </p:spTgt>
                                        </p:tgtEl>
                                        <p:attrNameLst>
                                          <p:attrName>style.visibility</p:attrName>
                                        </p:attrNameLst>
                                      </p:cBhvr>
                                      <p:to>
                                        <p:strVal val="visible"/>
                                      </p:to>
                                    </p:set>
                                    <p:anim calcmode="lin" valueType="num">
                                      <p:cBhvr additive="base">
                                        <p:cTn dur="500" fill="hold" id="11"/>
                                        <p:tgtEl>
                                          <p:spTgt spid="1049038">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2"/>
                                        <p:tgtEl>
                                          <p:spTgt spid="10490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2">
                                  <p:stCondLst>
                                    <p:cond delay="0"/>
                                  </p:stCondLst>
                                  <p:childTnLst>
                                    <p:set>
                                      <p:cBhvr>
                                        <p:cTn dur="1" fill="hold" id="16">
                                          <p:stCondLst>
                                            <p:cond delay="0"/>
                                          </p:stCondLst>
                                        </p:cTn>
                                        <p:tgtEl>
                                          <p:spTgt spid="1049038">
                                            <p:txEl>
                                              <p:pRg st="1" end="1"/>
                                            </p:txEl>
                                          </p:spTgt>
                                        </p:tgtEl>
                                        <p:attrNameLst>
                                          <p:attrName>style.visibility</p:attrName>
                                        </p:attrNameLst>
                                      </p:cBhvr>
                                      <p:to>
                                        <p:strVal val="visible"/>
                                      </p:to>
                                    </p:set>
                                    <p:anim calcmode="lin" valueType="num">
                                      <p:cBhvr additive="base">
                                        <p:cTn dur="500" fill="hold" id="17"/>
                                        <p:tgtEl>
                                          <p:spTgt spid="1049038">
                                            <p:txEl>
                                              <p:pRg st="1" end="1"/>
                                            </p:txEl>
                                          </p:spTgt>
                                        </p:tgtEl>
                                        <p:attrNameLst>
                                          <p:attrName>ppt_x</p:attrName>
                                        </p:attrNameLst>
                                      </p:cBhvr>
                                      <p:tavLst>
                                        <p:tav tm="0">
                                          <p:val>
                                            <p:strVal val="1+#ppt_w/2"/>
                                          </p:val>
                                        </p:tav>
                                        <p:tav tm="100000">
                                          <p:val>
                                            <p:strVal val="#ppt_x"/>
                                          </p:val>
                                        </p:tav>
                                      </p:tavLst>
                                    </p:anim>
                                    <p:anim calcmode="lin" valueType="num">
                                      <p:cBhvr additive="base">
                                        <p:cTn dur="500" fill="hold" id="18"/>
                                        <p:tgtEl>
                                          <p:spTgt spid="104903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 presetSubtype="2">
                                  <p:stCondLst>
                                    <p:cond delay="0"/>
                                  </p:stCondLst>
                                  <p:childTnLst>
                                    <p:set>
                                      <p:cBhvr>
                                        <p:cTn dur="1" fill="hold" id="22">
                                          <p:stCondLst>
                                            <p:cond delay="0"/>
                                          </p:stCondLst>
                                        </p:cTn>
                                        <p:tgtEl>
                                          <p:spTgt spid="1049038">
                                            <p:txEl>
                                              <p:pRg st="2" end="2"/>
                                            </p:txEl>
                                          </p:spTgt>
                                        </p:tgtEl>
                                        <p:attrNameLst>
                                          <p:attrName>style.visibility</p:attrName>
                                        </p:attrNameLst>
                                      </p:cBhvr>
                                      <p:to>
                                        <p:strVal val="visible"/>
                                      </p:to>
                                    </p:set>
                                    <p:anim calcmode="lin" valueType="num">
                                      <p:cBhvr additive="base">
                                        <p:cTn dur="500" fill="hold" id="23"/>
                                        <p:tgtEl>
                                          <p:spTgt spid="1049038">
                                            <p:txEl>
                                              <p:pRg st="2" end="2"/>
                                            </p:txEl>
                                          </p:spTgt>
                                        </p:tgtEl>
                                        <p:attrNameLst>
                                          <p:attrName>ppt_x</p:attrName>
                                        </p:attrNameLst>
                                      </p:cBhvr>
                                      <p:tavLst>
                                        <p:tav tm="0">
                                          <p:val>
                                            <p:strVal val="1+#ppt_w/2"/>
                                          </p:val>
                                        </p:tav>
                                        <p:tav tm="100000">
                                          <p:val>
                                            <p:strVal val="#ppt_x"/>
                                          </p:val>
                                        </p:tav>
                                      </p:tavLst>
                                    </p:anim>
                                    <p:anim calcmode="lin" valueType="num">
                                      <p:cBhvr additive="base">
                                        <p:cTn dur="500" fill="hold" id="24"/>
                                        <p:tgtEl>
                                          <p:spTgt spid="104903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2" presetSubtype="2">
                                  <p:stCondLst>
                                    <p:cond delay="0"/>
                                  </p:stCondLst>
                                  <p:childTnLst>
                                    <p:set>
                                      <p:cBhvr>
                                        <p:cTn dur="1" fill="hold" id="28">
                                          <p:stCondLst>
                                            <p:cond delay="0"/>
                                          </p:stCondLst>
                                        </p:cTn>
                                        <p:tgtEl>
                                          <p:spTgt spid="1049038">
                                            <p:txEl>
                                              <p:pRg st="3" end="3"/>
                                            </p:txEl>
                                          </p:spTgt>
                                        </p:tgtEl>
                                        <p:attrNameLst>
                                          <p:attrName>style.visibility</p:attrName>
                                        </p:attrNameLst>
                                      </p:cBhvr>
                                      <p:to>
                                        <p:strVal val="visible"/>
                                      </p:to>
                                    </p:set>
                                    <p:anim calcmode="lin" valueType="num">
                                      <p:cBhvr additive="base">
                                        <p:cTn dur="500" fill="hold" id="29"/>
                                        <p:tgtEl>
                                          <p:spTgt spid="1049038">
                                            <p:txEl>
                                              <p:pRg st="3" end="3"/>
                                            </p:txEl>
                                          </p:spTgt>
                                        </p:tgtEl>
                                        <p:attrNameLst>
                                          <p:attrName>ppt_x</p:attrName>
                                        </p:attrNameLst>
                                      </p:cBhvr>
                                      <p:tavLst>
                                        <p:tav tm="0">
                                          <p:val>
                                            <p:strVal val="1+#ppt_w/2"/>
                                          </p:val>
                                        </p:tav>
                                        <p:tav tm="100000">
                                          <p:val>
                                            <p:strVal val="#ppt_x"/>
                                          </p:val>
                                        </p:tav>
                                      </p:tavLst>
                                    </p:anim>
                                    <p:anim calcmode="lin" valueType="num">
                                      <p:cBhvr additive="base">
                                        <p:cTn dur="500" fill="hold" id="30"/>
                                        <p:tgtEl>
                                          <p:spTgt spid="104903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 presetSubtype="2">
                                  <p:stCondLst>
                                    <p:cond delay="0"/>
                                  </p:stCondLst>
                                  <p:childTnLst>
                                    <p:set>
                                      <p:cBhvr>
                                        <p:cTn dur="1" fill="hold" id="34">
                                          <p:stCondLst>
                                            <p:cond delay="0"/>
                                          </p:stCondLst>
                                        </p:cTn>
                                        <p:tgtEl>
                                          <p:spTgt spid="1049038">
                                            <p:txEl>
                                              <p:pRg st="4" end="4"/>
                                            </p:txEl>
                                          </p:spTgt>
                                        </p:tgtEl>
                                        <p:attrNameLst>
                                          <p:attrName>style.visibility</p:attrName>
                                        </p:attrNameLst>
                                      </p:cBhvr>
                                      <p:to>
                                        <p:strVal val="visible"/>
                                      </p:to>
                                    </p:set>
                                    <p:anim calcmode="lin" valueType="num">
                                      <p:cBhvr additive="base">
                                        <p:cTn dur="500" fill="hold" id="35"/>
                                        <p:tgtEl>
                                          <p:spTgt spid="1049038">
                                            <p:txEl>
                                              <p:pRg st="4" end="4"/>
                                            </p:txEl>
                                          </p:spTgt>
                                        </p:tgtEl>
                                        <p:attrNameLst>
                                          <p:attrName>ppt_x</p:attrName>
                                        </p:attrNameLst>
                                      </p:cBhvr>
                                      <p:tavLst>
                                        <p:tav tm="0">
                                          <p:val>
                                            <p:strVal val="1+#ppt_w/2"/>
                                          </p:val>
                                        </p:tav>
                                        <p:tav tm="100000">
                                          <p:val>
                                            <p:strVal val="#ppt_x"/>
                                          </p:val>
                                        </p:tav>
                                      </p:tavLst>
                                    </p:anim>
                                    <p:anim calcmode="lin" valueType="num">
                                      <p:cBhvr additive="base">
                                        <p:cTn dur="500" fill="hold" id="36"/>
                                        <p:tgtEl>
                                          <p:spTgt spid="104903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38" grpId="0" build="p" autoUpdateAnimBg="0"/>
      <p:bldP spid="1049040" grpId="0"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403" name=""/>
        <p:cNvGrpSpPr/>
        <p:nvPr/>
      </p:nvGrpSpPr>
      <p:grpSpPr>
        <a:xfrm>
          <a:off x="0" y="0"/>
          <a:ext cx="0" cy="0"/>
          <a:chOff x="0" y="0"/>
          <a:chExt cx="0" cy="0"/>
        </a:xfrm>
      </p:grpSpPr>
      <p:sp>
        <p:nvSpPr>
          <p:cNvPr id="1049042" name="Rectangle 3"/>
          <p:cNvSpPr>
            <a:spLocks noGrp="1" noChangeArrowheads="1"/>
          </p:cNvSpPr>
          <p:nvPr>
            <p:ph idx="1"/>
          </p:nvPr>
        </p:nvSpPr>
        <p:spPr>
          <a:xfrm>
            <a:off x="0" y="1600200"/>
            <a:ext cx="9144000" cy="5257800"/>
          </a:xfrm>
        </p:spPr>
        <p:txBody>
          <a:bodyPr/>
          <a:p>
            <a:pPr algn="just" eaLnBrk="1" hangingPunct="1" indent="-571500" marL="571500">
              <a:buFontTx/>
              <a:buNone/>
            </a:pPr>
            <a:r>
              <a:rPr dirty="0" sz="2800" i="1" lang="en-US" smtClean="0">
                <a:solidFill>
                  <a:srgbClr val="0000FF"/>
                </a:solidFill>
                <a:latin typeface="Constantia" pitchFamily="18" charset="0"/>
              </a:rPr>
              <a:t>During treatment the goal is to control infection</a:t>
            </a:r>
          </a:p>
          <a:p>
            <a:pPr algn="just" eaLnBrk="1" hangingPunct="1" indent="-571500" marL="571500">
              <a:buFont typeface="Wingdings" pitchFamily="2" charset="2"/>
              <a:buAutoNum type="arabicPeriod"/>
            </a:pPr>
            <a:r>
              <a:rPr dirty="0" sz="2800" lang="en-US" smtClean="0">
                <a:solidFill>
                  <a:srgbClr val="0000FF"/>
                </a:solidFill>
                <a:latin typeface="Constantia" pitchFamily="18" charset="0"/>
              </a:rPr>
              <a:t>Administer antibiotics</a:t>
            </a:r>
          </a:p>
          <a:p>
            <a:pPr algn="just" eaLnBrk="1" hangingPunct="1" indent="-571500" marL="571500">
              <a:buFont typeface="Wingdings" pitchFamily="2" charset="2"/>
              <a:buAutoNum type="arabicPeriod"/>
            </a:pPr>
            <a:r>
              <a:rPr dirty="0" sz="2800" lang="en-US" smtClean="0">
                <a:solidFill>
                  <a:srgbClr val="0000FF"/>
                </a:solidFill>
                <a:latin typeface="Constantia" pitchFamily="18" charset="0"/>
              </a:rPr>
              <a:t>Ensure hydration</a:t>
            </a:r>
          </a:p>
          <a:p>
            <a:pPr algn="just" eaLnBrk="1" hangingPunct="1" indent="-571500" marL="571500">
              <a:buFont typeface="Wingdings" pitchFamily="2" charset="2"/>
              <a:buAutoNum type="arabicPeriod"/>
            </a:pPr>
            <a:r>
              <a:rPr dirty="0" sz="2800" lang="en-US" smtClean="0">
                <a:solidFill>
                  <a:srgbClr val="0000FF"/>
                </a:solidFill>
                <a:latin typeface="Constantia" pitchFamily="18" charset="0"/>
              </a:rPr>
              <a:t>Provide appropriate diet</a:t>
            </a:r>
          </a:p>
          <a:p>
            <a:pPr algn="just" eaLnBrk="1" hangingPunct="1" indent="-571500" marL="571500">
              <a:buFont typeface="Wingdings" pitchFamily="2" charset="2"/>
              <a:buAutoNum type="arabicPeriod"/>
            </a:pPr>
            <a:r>
              <a:rPr dirty="0" sz="2800" lang="en-US" smtClean="0">
                <a:solidFill>
                  <a:srgbClr val="0000FF"/>
                </a:solidFill>
                <a:latin typeface="Constantia" pitchFamily="18" charset="0"/>
              </a:rPr>
              <a:t>Correct </a:t>
            </a:r>
            <a:r>
              <a:rPr dirty="0" sz="2800" lang="en-US" err="1" smtClean="0">
                <a:solidFill>
                  <a:srgbClr val="0000FF"/>
                </a:solidFill>
                <a:latin typeface="Constantia" pitchFamily="18" charset="0"/>
              </a:rPr>
              <a:t>anaemia</a:t>
            </a:r>
            <a:endParaRPr dirty="0" sz="2800" lang="en-US" smtClean="0">
              <a:solidFill>
                <a:srgbClr val="0000FF"/>
              </a:solidFill>
              <a:latin typeface="Constantia" pitchFamily="18" charset="0"/>
            </a:endParaRPr>
          </a:p>
          <a:p>
            <a:pPr algn="just" eaLnBrk="1" hangingPunct="1" indent="-571500" marL="571500">
              <a:buFont typeface="Wingdings" pitchFamily="2" charset="2"/>
              <a:buAutoNum type="arabicPeriod"/>
            </a:pPr>
            <a:r>
              <a:rPr dirty="0" sz="2800" lang="en-US" smtClean="0">
                <a:solidFill>
                  <a:srgbClr val="0000FF"/>
                </a:solidFill>
                <a:latin typeface="Constantia" pitchFamily="18" charset="0"/>
              </a:rPr>
              <a:t>Immobilize the affected area</a:t>
            </a:r>
          </a:p>
          <a:p>
            <a:pPr algn="just" eaLnBrk="1" hangingPunct="1" indent="-571500" marL="571500">
              <a:buFont typeface="Wingdings" pitchFamily="2" charset="2"/>
              <a:buAutoNum type="arabicPeriod"/>
            </a:pPr>
            <a:r>
              <a:rPr dirty="0" sz="2800" lang="en-US" smtClean="0">
                <a:solidFill>
                  <a:srgbClr val="0000FF"/>
                </a:solidFill>
                <a:latin typeface="Constantia" pitchFamily="18" charset="0"/>
              </a:rPr>
              <a:t>Apply warm wet soaks</a:t>
            </a:r>
          </a:p>
          <a:p>
            <a:pPr algn="just" eaLnBrk="1" hangingPunct="1" indent="-571500" marL="571500">
              <a:buFont typeface="Wingdings" pitchFamily="2" charset="2"/>
              <a:buAutoNum type="arabicPeriod"/>
            </a:pPr>
            <a:r>
              <a:rPr dirty="0" sz="2800" lang="en-US" smtClean="0">
                <a:solidFill>
                  <a:srgbClr val="0000FF"/>
                </a:solidFill>
                <a:latin typeface="Constantia" pitchFamily="18" charset="0"/>
              </a:rPr>
              <a:t>Surgical-(</a:t>
            </a:r>
            <a:r>
              <a:rPr dirty="0" sz="2800" lang="en-US" err="1" smtClean="0">
                <a:solidFill>
                  <a:srgbClr val="0000FF"/>
                </a:solidFill>
                <a:latin typeface="Constantia" pitchFamily="18" charset="0"/>
              </a:rPr>
              <a:t>sequestrectomy</a:t>
            </a:r>
            <a:r>
              <a:rPr dirty="0" sz="2800" lang="en-US" smtClean="0">
                <a:solidFill>
                  <a:srgbClr val="0000FF"/>
                </a:solidFill>
                <a:latin typeface="Constantia" pitchFamily="18" charset="0"/>
              </a:rPr>
              <a:t> and debridement)</a:t>
            </a:r>
          </a:p>
        </p:txBody>
      </p:sp>
      <p:sp>
        <p:nvSpPr>
          <p:cNvPr id="1049043" name="Rectangle 6"/>
          <p:cNvSpPr>
            <a:spLocks noGrp="1" noChangeArrowheads="1"/>
          </p:cNvSpPr>
          <p:nvPr>
            <p:ph type="sldNum" sz="quarter" idx="12"/>
          </p:nvPr>
        </p:nvSpPr>
        <p:spPr>
          <a:noFill/>
        </p:spPr>
        <p:txBody>
          <a:bodyPr/>
          <a:p>
            <a:fld id="{24D93308-A2D9-4B20-95B5-DC51E35C54BE}" type="slidenum">
              <a:rPr lang="en-US" smtClean="0"/>
              <a:t>121</a:t>
            </a:fld>
            <a:endParaRPr lang="en-US" smtClean="0"/>
          </a:p>
        </p:txBody>
      </p:sp>
      <p:sp>
        <p:nvSpPr>
          <p:cNvPr id="1049044" name="Rectangle 2"/>
          <p:cNvSpPr>
            <a:spLocks noGrp="1" noChangeArrowheads="1"/>
          </p:cNvSpPr>
          <p:nvPr>
            <p:ph type="title"/>
          </p:nvPr>
        </p:nvSpPr>
        <p:spPr/>
        <p:txBody>
          <a:bodyPr/>
          <a:p>
            <a:pPr algn="just" eaLnBrk="1" hangingPunct="1"/>
            <a:r>
              <a:rPr dirty="0" lang="en-US" smtClean="0">
                <a:solidFill>
                  <a:srgbClr val="FF0000"/>
                </a:solidFill>
                <a:latin typeface="Constantia" pitchFamily="18" charset="0"/>
              </a:rPr>
              <a:t>Management cont’d</a:t>
            </a:r>
          </a:p>
        </p:txBody>
      </p:sp>
      <p:sp>
        <p:nvSpPr>
          <p:cNvPr id="1049045"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B1B87031-0102-40D6-AFAB-058899B2AB22}" type="slidenum">
              <a:rPr sz="1400" lang="en-US"/>
              <a:pPr algn="r"/>
              <a:t>121</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044"/>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6" presetSubtype="26">
                                  <p:stCondLst>
                                    <p:cond delay="0"/>
                                  </p:stCondLst>
                                  <p:childTnLst>
                                    <p:set>
                                      <p:cBhvr>
                                        <p:cTn dur="1" fill="hold" id="10">
                                          <p:stCondLst>
                                            <p:cond delay="0"/>
                                          </p:stCondLst>
                                        </p:cTn>
                                        <p:tgtEl>
                                          <p:spTgt spid="1049042">
                                            <p:txEl>
                                              <p:pRg st="0" end="0"/>
                                            </p:txEl>
                                          </p:spTgt>
                                        </p:tgtEl>
                                        <p:attrNameLst>
                                          <p:attrName>style.visibility</p:attrName>
                                        </p:attrNameLst>
                                      </p:cBhvr>
                                      <p:to>
                                        <p:strVal val="visible"/>
                                      </p:to>
                                    </p:set>
                                    <p:animEffect transition="in" filter="barn(inHorizontal)">
                                      <p:cBhvr>
                                        <p:cTn dur="500" id="11"/>
                                        <p:tgtEl>
                                          <p:spTgt spid="1049042">
                                            <p:txEl>
                                              <p:pRg st="0" end="0"/>
                                            </p:txEl>
                                          </p:spTgt>
                                        </p:tgtEl>
                                      </p:cBhvr>
                                    </p:animEffec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16" presetSubtype="26">
                                  <p:stCondLst>
                                    <p:cond delay="0"/>
                                  </p:stCondLst>
                                  <p:childTnLst>
                                    <p:set>
                                      <p:cBhvr>
                                        <p:cTn dur="1" fill="hold" id="15">
                                          <p:stCondLst>
                                            <p:cond delay="0"/>
                                          </p:stCondLst>
                                        </p:cTn>
                                        <p:tgtEl>
                                          <p:spTgt spid="1049042">
                                            <p:txEl>
                                              <p:pRg st="1" end="1"/>
                                            </p:txEl>
                                          </p:spTgt>
                                        </p:tgtEl>
                                        <p:attrNameLst>
                                          <p:attrName>style.visibility</p:attrName>
                                        </p:attrNameLst>
                                      </p:cBhvr>
                                      <p:to>
                                        <p:strVal val="visible"/>
                                      </p:to>
                                    </p:set>
                                    <p:animEffect transition="in" filter="barn(inHorizontal)">
                                      <p:cBhvr>
                                        <p:cTn dur="500" id="16"/>
                                        <p:tgtEl>
                                          <p:spTgt spid="1049042">
                                            <p:txEl>
                                              <p:pRg st="1" end="1"/>
                                            </p:txEl>
                                          </p:spTgt>
                                        </p:tgtEl>
                                      </p:cBhvr>
                                    </p:animEffec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16" presetSubtype="26">
                                  <p:stCondLst>
                                    <p:cond delay="0"/>
                                  </p:stCondLst>
                                  <p:childTnLst>
                                    <p:set>
                                      <p:cBhvr>
                                        <p:cTn dur="1" fill="hold" id="20">
                                          <p:stCondLst>
                                            <p:cond delay="0"/>
                                          </p:stCondLst>
                                        </p:cTn>
                                        <p:tgtEl>
                                          <p:spTgt spid="1049042">
                                            <p:txEl>
                                              <p:pRg st="2" end="2"/>
                                            </p:txEl>
                                          </p:spTgt>
                                        </p:tgtEl>
                                        <p:attrNameLst>
                                          <p:attrName>style.visibility</p:attrName>
                                        </p:attrNameLst>
                                      </p:cBhvr>
                                      <p:to>
                                        <p:strVal val="visible"/>
                                      </p:to>
                                    </p:set>
                                    <p:animEffect transition="in" filter="barn(inHorizontal)">
                                      <p:cBhvr>
                                        <p:cTn dur="500" id="21"/>
                                        <p:tgtEl>
                                          <p:spTgt spid="1049042">
                                            <p:txEl>
                                              <p:pRg st="2" end="2"/>
                                            </p:txEl>
                                          </p:spTgt>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16" presetSubtype="26">
                                  <p:stCondLst>
                                    <p:cond delay="0"/>
                                  </p:stCondLst>
                                  <p:childTnLst>
                                    <p:set>
                                      <p:cBhvr>
                                        <p:cTn dur="1" fill="hold" id="25">
                                          <p:stCondLst>
                                            <p:cond delay="0"/>
                                          </p:stCondLst>
                                        </p:cTn>
                                        <p:tgtEl>
                                          <p:spTgt spid="1049042">
                                            <p:txEl>
                                              <p:pRg st="3" end="3"/>
                                            </p:txEl>
                                          </p:spTgt>
                                        </p:tgtEl>
                                        <p:attrNameLst>
                                          <p:attrName>style.visibility</p:attrName>
                                        </p:attrNameLst>
                                      </p:cBhvr>
                                      <p:to>
                                        <p:strVal val="visible"/>
                                      </p:to>
                                    </p:set>
                                    <p:animEffect transition="in" filter="barn(inHorizontal)">
                                      <p:cBhvr>
                                        <p:cTn dur="500" id="26"/>
                                        <p:tgtEl>
                                          <p:spTgt spid="1049042">
                                            <p:txEl>
                                              <p:pRg st="3" end="3"/>
                                            </p:txEl>
                                          </p:spTgt>
                                        </p:tgtEl>
                                      </p:cBhvr>
                                    </p:animEffec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16" presetSubtype="26">
                                  <p:stCondLst>
                                    <p:cond delay="0"/>
                                  </p:stCondLst>
                                  <p:childTnLst>
                                    <p:set>
                                      <p:cBhvr>
                                        <p:cTn dur="1" fill="hold" id="30">
                                          <p:stCondLst>
                                            <p:cond delay="0"/>
                                          </p:stCondLst>
                                        </p:cTn>
                                        <p:tgtEl>
                                          <p:spTgt spid="1049042">
                                            <p:txEl>
                                              <p:pRg st="4" end="4"/>
                                            </p:txEl>
                                          </p:spTgt>
                                        </p:tgtEl>
                                        <p:attrNameLst>
                                          <p:attrName>style.visibility</p:attrName>
                                        </p:attrNameLst>
                                      </p:cBhvr>
                                      <p:to>
                                        <p:strVal val="visible"/>
                                      </p:to>
                                    </p:set>
                                    <p:animEffect transition="in" filter="barn(inHorizontal)">
                                      <p:cBhvr>
                                        <p:cTn dur="500" id="31"/>
                                        <p:tgtEl>
                                          <p:spTgt spid="1049042">
                                            <p:txEl>
                                              <p:pRg st="4" end="4"/>
                                            </p:txEl>
                                          </p:spTgt>
                                        </p:tgtEl>
                                      </p:cBhvr>
                                    </p:animEffect>
                                  </p:childTnLst>
                                </p:cTn>
                              </p:par>
                            </p:childTnLst>
                          </p:cTn>
                        </p:par>
                      </p:childTnLst>
                    </p:cTn>
                  </p:par>
                  <p:par>
                    <p:cTn fill="hold" id="32">
                      <p:stCondLst>
                        <p:cond delay="indefinite"/>
                      </p:stCondLst>
                      <p:childTnLst>
                        <p:par>
                          <p:cTn fill="hold" id="33">
                            <p:stCondLst>
                              <p:cond delay="0"/>
                            </p:stCondLst>
                            <p:childTnLst>
                              <p:par>
                                <p:cTn fill="hold" grpId="0" id="34" nodeType="clickEffect" presetClass="entr" presetID="16" presetSubtype="26">
                                  <p:stCondLst>
                                    <p:cond delay="0"/>
                                  </p:stCondLst>
                                  <p:childTnLst>
                                    <p:set>
                                      <p:cBhvr>
                                        <p:cTn dur="1" fill="hold" id="35">
                                          <p:stCondLst>
                                            <p:cond delay="0"/>
                                          </p:stCondLst>
                                        </p:cTn>
                                        <p:tgtEl>
                                          <p:spTgt spid="1049042">
                                            <p:txEl>
                                              <p:pRg st="5" end="5"/>
                                            </p:txEl>
                                          </p:spTgt>
                                        </p:tgtEl>
                                        <p:attrNameLst>
                                          <p:attrName>style.visibility</p:attrName>
                                        </p:attrNameLst>
                                      </p:cBhvr>
                                      <p:to>
                                        <p:strVal val="visible"/>
                                      </p:to>
                                    </p:set>
                                    <p:animEffect transition="in" filter="barn(inHorizontal)">
                                      <p:cBhvr>
                                        <p:cTn dur="500" id="36"/>
                                        <p:tgtEl>
                                          <p:spTgt spid="1049042">
                                            <p:txEl>
                                              <p:pRg st="5" end="5"/>
                                            </p:txEl>
                                          </p:spTgt>
                                        </p:tgtEl>
                                      </p:cBhvr>
                                    </p:animEffect>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16" presetSubtype="26">
                                  <p:stCondLst>
                                    <p:cond delay="0"/>
                                  </p:stCondLst>
                                  <p:childTnLst>
                                    <p:set>
                                      <p:cBhvr>
                                        <p:cTn dur="1" fill="hold" id="40">
                                          <p:stCondLst>
                                            <p:cond delay="0"/>
                                          </p:stCondLst>
                                        </p:cTn>
                                        <p:tgtEl>
                                          <p:spTgt spid="1049042">
                                            <p:txEl>
                                              <p:pRg st="6" end="6"/>
                                            </p:txEl>
                                          </p:spTgt>
                                        </p:tgtEl>
                                        <p:attrNameLst>
                                          <p:attrName>style.visibility</p:attrName>
                                        </p:attrNameLst>
                                      </p:cBhvr>
                                      <p:to>
                                        <p:strVal val="visible"/>
                                      </p:to>
                                    </p:set>
                                    <p:animEffect transition="in" filter="barn(inHorizontal)">
                                      <p:cBhvr>
                                        <p:cTn dur="500" id="41"/>
                                        <p:tgtEl>
                                          <p:spTgt spid="1049042">
                                            <p:txEl>
                                              <p:pRg st="6" end="6"/>
                                            </p:txEl>
                                          </p:spTgt>
                                        </p:tgtEl>
                                      </p:cBhvr>
                                    </p:animEffect>
                                  </p:childTnLst>
                                </p:cTn>
                              </p:par>
                            </p:childTnLst>
                          </p:cTn>
                        </p:par>
                      </p:childTnLst>
                    </p:cTn>
                  </p:par>
                  <p:par>
                    <p:cTn fill="hold" id="42">
                      <p:stCondLst>
                        <p:cond delay="indefinite"/>
                      </p:stCondLst>
                      <p:childTnLst>
                        <p:par>
                          <p:cTn fill="hold" id="43">
                            <p:stCondLst>
                              <p:cond delay="0"/>
                            </p:stCondLst>
                            <p:childTnLst>
                              <p:par>
                                <p:cTn fill="hold" grpId="0" id="44" nodeType="clickEffect" presetClass="entr" presetID="16" presetSubtype="26">
                                  <p:stCondLst>
                                    <p:cond delay="0"/>
                                  </p:stCondLst>
                                  <p:childTnLst>
                                    <p:set>
                                      <p:cBhvr>
                                        <p:cTn dur="1" fill="hold" id="45">
                                          <p:stCondLst>
                                            <p:cond delay="0"/>
                                          </p:stCondLst>
                                        </p:cTn>
                                        <p:tgtEl>
                                          <p:spTgt spid="1049042">
                                            <p:txEl>
                                              <p:pRg st="7" end="7"/>
                                            </p:txEl>
                                          </p:spTgt>
                                        </p:tgtEl>
                                        <p:attrNameLst>
                                          <p:attrName>style.visibility</p:attrName>
                                        </p:attrNameLst>
                                      </p:cBhvr>
                                      <p:to>
                                        <p:strVal val="visible"/>
                                      </p:to>
                                    </p:set>
                                    <p:animEffect transition="in" filter="barn(inHorizontal)">
                                      <p:cBhvr>
                                        <p:cTn dur="500" id="46"/>
                                        <p:tgtEl>
                                          <p:spTgt spid="104904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42" grpId="0" build="p" autoUpdateAnimBg="0"/>
      <p:bldP spid="1049044"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404" name=""/>
        <p:cNvGrpSpPr/>
        <p:nvPr/>
      </p:nvGrpSpPr>
      <p:grpSpPr>
        <a:xfrm>
          <a:off x="0" y="0"/>
          <a:ext cx="0" cy="0"/>
          <a:chOff x="0" y="0"/>
          <a:chExt cx="0" cy="0"/>
        </a:xfrm>
      </p:grpSpPr>
      <p:sp>
        <p:nvSpPr>
          <p:cNvPr id="1049046" name="Content Placeholder 2"/>
          <p:cNvSpPr>
            <a:spLocks noGrp="1"/>
          </p:cNvSpPr>
          <p:nvPr>
            <p:ph idx="1"/>
          </p:nvPr>
        </p:nvSpPr>
        <p:spPr/>
        <p:txBody>
          <a:bodyPr>
            <a:normAutofit/>
          </a:bodyPr>
          <a:p>
            <a:pPr algn="ctr">
              <a:buNone/>
            </a:pPr>
            <a:r>
              <a:rPr b="1" dirty="0" sz="4800" lang="en-US" smtClean="0">
                <a:solidFill>
                  <a:srgbClr val="0000FF"/>
                </a:solidFill>
                <a:latin typeface="Constantia" pitchFamily="18" charset="0"/>
              </a:rPr>
              <a:t>RHEUMATOID ARTHRITIS</a:t>
            </a:r>
            <a:endParaRPr b="1" dirty="0" sz="4800" lang="en-US">
              <a:solidFill>
                <a:srgbClr val="0000FF"/>
              </a:solidFill>
              <a:latin typeface="Constantia" pitchFamily="18" charset="0"/>
            </a:endParaRPr>
          </a:p>
        </p:txBody>
      </p:sp>
      <p:sp>
        <p:nvSpPr>
          <p:cNvPr id="1049047" name="Title 1"/>
          <p:cNvSpPr>
            <a:spLocks noGrp="1"/>
          </p:cNvSpPr>
          <p:nvPr>
            <p:ph type="title"/>
          </p:nvPr>
        </p:nvSpPr>
        <p:spPr/>
        <p:txBody>
          <a:bodyPr/>
          <a:p>
            <a:endParaRPr lang="en-US"/>
          </a:p>
        </p:txBody>
      </p:sp>
    </p:spTree>
  </p:cSld>
  <p:clrMapOvr>
    <a:masterClrMapping/>
  </p:clrMapOvr>
  <p:transition>
    <p:wheel spokes="8"/>
  </p:transition>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405" name=""/>
        <p:cNvGrpSpPr/>
        <p:nvPr/>
      </p:nvGrpSpPr>
      <p:grpSpPr>
        <a:xfrm>
          <a:off x="0" y="0"/>
          <a:ext cx="0" cy="0"/>
          <a:chOff x="0" y="0"/>
          <a:chExt cx="0" cy="0"/>
        </a:xfrm>
      </p:grpSpPr>
      <p:sp>
        <p:nvSpPr>
          <p:cNvPr id="1049048" name="Rectangle 3"/>
          <p:cNvSpPr>
            <a:spLocks noGrp="1" noChangeArrowheads="1"/>
          </p:cNvSpPr>
          <p:nvPr>
            <p:ph idx="1"/>
          </p:nvPr>
        </p:nvSpPr>
        <p:spPr>
          <a:xfrm>
            <a:off x="457200" y="1600200"/>
            <a:ext cx="8382000" cy="5257800"/>
          </a:xfrm>
        </p:spPr>
        <p:txBody>
          <a:bodyPr/>
          <a:p>
            <a:pPr algn="just" eaLnBrk="1" hangingPunct="1">
              <a:buNone/>
            </a:pPr>
            <a:r>
              <a:rPr dirty="0" lang="en-US" smtClean="0">
                <a:solidFill>
                  <a:srgbClr val="0000FF"/>
                </a:solidFill>
                <a:latin typeface="Constantia" pitchFamily="18" charset="0"/>
              </a:rPr>
              <a:t>	Arthritis is an inflammation of the joint, causing pain and stiffness.</a:t>
            </a:r>
          </a:p>
          <a:p>
            <a:pPr algn="just" eaLnBrk="1" hangingPunct="1">
              <a:buNone/>
            </a:pPr>
            <a:endParaRPr dirty="0" lang="en-US" smtClean="0">
              <a:solidFill>
                <a:srgbClr val="0000FF"/>
              </a:solidFill>
              <a:latin typeface="Constantia" pitchFamily="18" charset="0"/>
            </a:endParaRPr>
          </a:p>
          <a:p>
            <a:pPr algn="just" eaLnBrk="1" hangingPunct="1">
              <a:buNone/>
            </a:pPr>
            <a:r>
              <a:rPr dirty="0" lang="en-US" smtClean="0">
                <a:solidFill>
                  <a:srgbClr val="0000FF"/>
                </a:solidFill>
                <a:latin typeface="Constantia" pitchFamily="18" charset="0"/>
              </a:rPr>
              <a:t>	Rheumatoid arthritis is a chronic, systemic disease characterized by recurrent inflammation of the diarthrodial joints, related structures and the surrounding tissues.  </a:t>
            </a:r>
          </a:p>
        </p:txBody>
      </p:sp>
      <p:sp>
        <p:nvSpPr>
          <p:cNvPr id="1049049" name="Rectangle 6"/>
          <p:cNvSpPr>
            <a:spLocks noGrp="1" noChangeArrowheads="1"/>
          </p:cNvSpPr>
          <p:nvPr>
            <p:ph type="sldNum" sz="quarter" idx="12"/>
          </p:nvPr>
        </p:nvSpPr>
        <p:spPr>
          <a:noFill/>
        </p:spPr>
        <p:txBody>
          <a:bodyPr/>
          <a:p>
            <a:fld id="{3FAB4D02-CF39-4DCE-BE57-2C42793D4EC1}" type="slidenum">
              <a:rPr lang="en-US" smtClean="0"/>
              <a:t>123</a:t>
            </a:fld>
            <a:endParaRPr lang="en-US" smtClean="0"/>
          </a:p>
        </p:txBody>
      </p:sp>
      <p:sp>
        <p:nvSpPr>
          <p:cNvPr id="1049050" name="Rectangle 2"/>
          <p:cNvSpPr>
            <a:spLocks noGrp="1" noChangeArrowheads="1"/>
          </p:cNvSpPr>
          <p:nvPr>
            <p:ph type="title"/>
          </p:nvPr>
        </p:nvSpPr>
        <p:spPr/>
        <p:txBody>
          <a:bodyPr/>
          <a:p>
            <a:pPr algn="just" eaLnBrk="1" hangingPunct="1"/>
            <a:r>
              <a:rPr b="1" dirty="0" lang="en-US" smtClean="0">
                <a:solidFill>
                  <a:srgbClr val="FF0000"/>
                </a:solidFill>
                <a:latin typeface="Constantia" pitchFamily="18" charset="0"/>
              </a:rPr>
              <a:t>Rheumatoid Arthritis</a:t>
            </a:r>
          </a:p>
        </p:txBody>
      </p:sp>
      <p:sp>
        <p:nvSpPr>
          <p:cNvPr id="1049051"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749AD9A0-778B-4637-8376-D1A1E7A88FA6}" type="slidenum">
              <a:rPr sz="1400" lang="en-US"/>
              <a:pPr algn="r"/>
              <a:t>123</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050"/>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048">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0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48" grpId="0" build="p" autoUpdateAnimBg="0"/>
      <p:bldP spid="1049050" grpId="0"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406" name=""/>
        <p:cNvGrpSpPr/>
        <p:nvPr/>
      </p:nvGrpSpPr>
      <p:grpSpPr>
        <a:xfrm>
          <a:off x="0" y="0"/>
          <a:ext cx="0" cy="0"/>
          <a:chOff x="0" y="0"/>
          <a:chExt cx="0" cy="0"/>
        </a:xfrm>
      </p:grpSpPr>
      <p:sp>
        <p:nvSpPr>
          <p:cNvPr id="1049052" name="Rectangle 3"/>
          <p:cNvSpPr>
            <a:spLocks noGrp="1" noChangeArrowheads="1"/>
          </p:cNvSpPr>
          <p:nvPr>
            <p:ph idx="1"/>
          </p:nvPr>
        </p:nvSpPr>
        <p:spPr>
          <a:xfrm>
            <a:off x="0" y="990600"/>
            <a:ext cx="9144000" cy="5867400"/>
          </a:xfrm>
        </p:spPr>
        <p:txBody>
          <a:bodyPr>
            <a:normAutofit/>
          </a:bodyPr>
          <a:p>
            <a:pPr algn="just" eaLnBrk="1" hangingPunct="1" indent="-469900" marL="469900">
              <a:lnSpc>
                <a:spcPct val="90000"/>
              </a:lnSpc>
              <a:buNone/>
            </a:pPr>
            <a:r>
              <a:rPr dirty="0" lang="en-US" smtClean="0">
                <a:solidFill>
                  <a:srgbClr val="0000FF"/>
                </a:solidFill>
                <a:latin typeface="Constantia" pitchFamily="18" charset="0"/>
              </a:rPr>
              <a:t>The exact cause of RA is not clearly understood</a:t>
            </a:r>
          </a:p>
          <a:p>
            <a:pPr algn="just" eaLnBrk="1" hangingPunct="1" indent="-469900" marL="469900">
              <a:lnSpc>
                <a:spcPct val="90000"/>
              </a:lnSpc>
              <a:buNone/>
            </a:pPr>
            <a:endParaRPr dirty="0" lang="en-US" smtClean="0">
              <a:solidFill>
                <a:srgbClr val="0000FF"/>
              </a:solidFill>
              <a:latin typeface="Constantia" pitchFamily="18" charset="0"/>
            </a:endParaRPr>
          </a:p>
          <a:p>
            <a:pPr algn="just" eaLnBrk="1" hangingPunct="1" indent="-469900" marL="469900">
              <a:lnSpc>
                <a:spcPct val="90000"/>
              </a:lnSpc>
              <a:buNone/>
            </a:pPr>
            <a:r>
              <a:rPr dirty="0" lang="en-US" smtClean="0">
                <a:solidFill>
                  <a:srgbClr val="0000FF"/>
                </a:solidFill>
                <a:latin typeface="Constantia" pitchFamily="18" charset="0"/>
              </a:rPr>
              <a:t>Theories suggesting:</a:t>
            </a:r>
          </a:p>
          <a:p>
            <a:pPr algn="just" eaLnBrk="1" hangingPunct="1" indent="-571500" marL="571500">
              <a:lnSpc>
                <a:spcPct val="90000"/>
              </a:lnSpc>
              <a:buFontTx/>
              <a:buAutoNum type="romanLcParenBoth"/>
            </a:pPr>
            <a:r>
              <a:rPr b="1" dirty="0" i="1" lang="en-US" smtClean="0">
                <a:solidFill>
                  <a:srgbClr val="0000FF"/>
                </a:solidFill>
                <a:latin typeface="Constantia" pitchFamily="18" charset="0"/>
              </a:rPr>
              <a:t>Infection </a:t>
            </a:r>
            <a:r>
              <a:rPr dirty="0" lang="en-US" err="1" smtClean="0">
                <a:solidFill>
                  <a:srgbClr val="0000FF"/>
                </a:solidFill>
                <a:latin typeface="Constantia" pitchFamily="18" charset="0"/>
              </a:rPr>
              <a:t>e.g</a:t>
            </a:r>
            <a:r>
              <a:rPr dirty="0" lang="en-US" smtClean="0">
                <a:solidFill>
                  <a:srgbClr val="0000FF"/>
                </a:solidFill>
                <a:latin typeface="Constantia" pitchFamily="18" charset="0"/>
              </a:rPr>
              <a:t> with </a:t>
            </a:r>
            <a:r>
              <a:rPr dirty="0" lang="en-US" err="1" smtClean="0">
                <a:solidFill>
                  <a:srgbClr val="0000FF"/>
                </a:solidFill>
                <a:latin typeface="Constantia" pitchFamily="18" charset="0"/>
              </a:rPr>
              <a:t>Epstern</a:t>
            </a:r>
            <a:r>
              <a:rPr dirty="0" lang="en-US" smtClean="0">
                <a:solidFill>
                  <a:srgbClr val="0000FF"/>
                </a:solidFill>
                <a:latin typeface="Constantia" pitchFamily="18" charset="0"/>
              </a:rPr>
              <a:t>-Barr virus, the parvoviruses and </a:t>
            </a:r>
            <a:r>
              <a:rPr dirty="0" lang="en-US" err="1" smtClean="0">
                <a:solidFill>
                  <a:srgbClr val="0000FF"/>
                </a:solidFill>
                <a:latin typeface="Constantia" pitchFamily="18" charset="0"/>
              </a:rPr>
              <a:t>mycobacteria</a:t>
            </a:r>
            <a:r>
              <a:rPr dirty="0" lang="en-US" smtClean="0">
                <a:solidFill>
                  <a:srgbClr val="0000FF"/>
                </a:solidFill>
                <a:latin typeface="Constantia" pitchFamily="18" charset="0"/>
              </a:rPr>
              <a:t> may trigger the process.</a:t>
            </a:r>
          </a:p>
          <a:p>
            <a:pPr algn="just" eaLnBrk="1" hangingPunct="1" indent="-571500" marL="571500">
              <a:lnSpc>
                <a:spcPct val="90000"/>
              </a:lnSpc>
              <a:buFontTx/>
              <a:buAutoNum type="romanLcParenBoth"/>
            </a:pPr>
            <a:r>
              <a:rPr b="1" dirty="0" i="1" lang="en-US" smtClean="0">
                <a:solidFill>
                  <a:srgbClr val="0000FF"/>
                </a:solidFill>
                <a:latin typeface="Constantia" pitchFamily="18" charset="0"/>
              </a:rPr>
              <a:t>Auto-immunity</a:t>
            </a:r>
          </a:p>
          <a:p>
            <a:pPr algn="just" eaLnBrk="1" hangingPunct="1" indent="-571500" marL="571500">
              <a:lnSpc>
                <a:spcPct val="90000"/>
              </a:lnSpc>
              <a:buFontTx/>
              <a:buAutoNum type="romanLcParenBoth"/>
            </a:pPr>
            <a:r>
              <a:rPr b="1" dirty="0" i="1" lang="en-US" smtClean="0">
                <a:solidFill>
                  <a:srgbClr val="0000FF"/>
                </a:solidFill>
                <a:latin typeface="Constantia" pitchFamily="18" charset="0"/>
              </a:rPr>
              <a:t>Genetic factors</a:t>
            </a:r>
          </a:p>
          <a:p>
            <a:pPr algn="just" eaLnBrk="1" hangingPunct="1" indent="-571500" marL="571500">
              <a:lnSpc>
                <a:spcPct val="90000"/>
              </a:lnSpc>
              <a:buFontTx/>
              <a:buAutoNum type="romanLcParenBoth"/>
            </a:pPr>
            <a:r>
              <a:rPr b="1" dirty="0" i="1" lang="en-US" smtClean="0">
                <a:solidFill>
                  <a:srgbClr val="0000FF"/>
                </a:solidFill>
                <a:latin typeface="Constantia" pitchFamily="18" charset="0"/>
              </a:rPr>
              <a:t>Others:</a:t>
            </a:r>
            <a:r>
              <a:rPr dirty="0" lang="en-US" smtClean="0">
                <a:solidFill>
                  <a:srgbClr val="0000FF"/>
                </a:solidFill>
                <a:latin typeface="Constantia" pitchFamily="18" charset="0"/>
              </a:rPr>
              <a:t> such as metabolic and biochemical abnormalities, nutritional, environmental and occupational factors.</a:t>
            </a:r>
          </a:p>
        </p:txBody>
      </p:sp>
      <p:sp>
        <p:nvSpPr>
          <p:cNvPr id="1049053" name="Rectangle 6"/>
          <p:cNvSpPr>
            <a:spLocks noGrp="1" noChangeArrowheads="1"/>
          </p:cNvSpPr>
          <p:nvPr>
            <p:ph type="sldNum" sz="quarter" idx="12"/>
          </p:nvPr>
        </p:nvSpPr>
        <p:spPr>
          <a:noFill/>
        </p:spPr>
        <p:txBody>
          <a:bodyPr/>
          <a:p>
            <a:fld id="{848E4FF2-F9CA-4A5E-A092-E67C22941729}" type="slidenum">
              <a:rPr lang="en-US" smtClean="0"/>
              <a:t>124</a:t>
            </a:fld>
            <a:endParaRPr lang="en-US" smtClean="0"/>
          </a:p>
        </p:txBody>
      </p:sp>
      <p:sp>
        <p:nvSpPr>
          <p:cNvPr id="1049054" name="Rectangle 2"/>
          <p:cNvSpPr>
            <a:spLocks noGrp="1" noChangeArrowheads="1"/>
          </p:cNvSpPr>
          <p:nvPr>
            <p:ph type="title"/>
          </p:nvPr>
        </p:nvSpPr>
        <p:spPr>
          <a:xfrm>
            <a:off x="0" y="0"/>
            <a:ext cx="8229600" cy="1143000"/>
          </a:xfrm>
        </p:spPr>
        <p:txBody>
          <a:bodyPr/>
          <a:p>
            <a:pPr algn="just" eaLnBrk="1" hangingPunct="1"/>
            <a:r>
              <a:rPr dirty="0" lang="en-US" err="1" smtClean="0">
                <a:solidFill>
                  <a:srgbClr val="FF0000"/>
                </a:solidFill>
                <a:latin typeface="Constantia" pitchFamily="18" charset="0"/>
              </a:rPr>
              <a:t>Aetiology</a:t>
            </a:r>
            <a:endParaRPr dirty="0" lang="en-US" smtClean="0">
              <a:solidFill>
                <a:srgbClr val="FF0000"/>
              </a:solidFill>
              <a:latin typeface="Constantia" pitchFamily="18" charset="0"/>
            </a:endParaRPr>
          </a:p>
        </p:txBody>
      </p:sp>
      <p:sp>
        <p:nvSpPr>
          <p:cNvPr id="1049055"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C63DBAB0-B2B4-41C3-B2E0-BD4264B644BC}" type="slidenum">
              <a:rPr sz="1400" lang="en-US"/>
              <a:pPr algn="r"/>
              <a:t>124</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8">
                                  <p:stCondLst>
                                    <p:cond delay="0"/>
                                  </p:stCondLst>
                                  <p:childTnLst>
                                    <p:set>
                                      <p:cBhvr>
                                        <p:cTn dur="1" fill="hold" id="6">
                                          <p:stCondLst>
                                            <p:cond delay="0"/>
                                          </p:stCondLst>
                                        </p:cTn>
                                        <p:tgtEl>
                                          <p:spTgt spid="1049054"/>
                                        </p:tgtEl>
                                        <p:attrNameLst>
                                          <p:attrName>style.visibility</p:attrName>
                                        </p:attrNameLst>
                                      </p:cBhvr>
                                      <p:to>
                                        <p:strVal val="visible"/>
                                      </p:to>
                                    </p:set>
                                    <p:anim calcmode="lin" valueType="num">
                                      <p:cBhvr additive="base">
                                        <p:cTn dur="500" fill="hold" id="7"/>
                                        <p:tgtEl>
                                          <p:spTgt spid="1049054"/>
                                        </p:tgtEl>
                                        <p:attrNameLst>
                                          <p:attrName>ppt_x</p:attrName>
                                        </p:attrNameLst>
                                      </p:cBhvr>
                                      <p:tavLst>
                                        <p:tav tm="0">
                                          <p:val>
                                            <p:strVal val="0-#ppt_w/2"/>
                                          </p:val>
                                        </p:tav>
                                        <p:tav tm="100000">
                                          <p:val>
                                            <p:strVal val="#ppt_x"/>
                                          </p:val>
                                        </p:tav>
                                      </p:tavLst>
                                    </p:anim>
                                    <p:anim calcmode="lin" valueType="num">
                                      <p:cBhvr additive="base">
                                        <p:cTn dur="500" fill="hold" id="8"/>
                                        <p:tgtEl>
                                          <p:spTgt spid="1049054"/>
                                        </p:tgtEl>
                                        <p:attrNameLst>
                                          <p:attrName>ppt_y</p:attrName>
                                        </p:attrNameLst>
                                      </p:cBhvr>
                                      <p:tavLst>
                                        <p:tav tm="0">
                                          <p:val>
                                            <p:strVal val="#ppt_y"/>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7" presetSubtype="4">
                                  <p:stCondLst>
                                    <p:cond delay="0"/>
                                  </p:stCondLst>
                                  <p:childTnLst>
                                    <p:set>
                                      <p:cBhvr>
                                        <p:cTn dur="1" fill="hold" id="12">
                                          <p:stCondLst>
                                            <p:cond delay="0"/>
                                          </p:stCondLst>
                                        </p:cTn>
                                        <p:tgtEl>
                                          <p:spTgt spid="1049052">
                                            <p:txEl>
                                              <p:pRg st="0" end="0"/>
                                            </p:txEl>
                                          </p:spTgt>
                                        </p:tgtEl>
                                        <p:attrNameLst>
                                          <p:attrName>style.visibility</p:attrName>
                                        </p:attrNameLst>
                                      </p:cBhvr>
                                      <p:to>
                                        <p:strVal val="visible"/>
                                      </p:to>
                                    </p:set>
                                    <p:anim calcmode="lin" valueType="num">
                                      <p:cBhvr additive="base">
                                        <p:cTn dur="5000" fill="hold" id="13"/>
                                        <p:tgtEl>
                                          <p:spTgt spid="1049052">
                                            <p:txEl>
                                              <p:pRg st="0" end="0"/>
                                            </p:txEl>
                                          </p:spTgt>
                                        </p:tgtEl>
                                        <p:attrNameLst>
                                          <p:attrName>ppt_x</p:attrName>
                                        </p:attrNameLst>
                                      </p:cBhvr>
                                      <p:tavLst>
                                        <p:tav tm="0">
                                          <p:val>
                                            <p:strVal val="#ppt_x"/>
                                          </p:val>
                                        </p:tav>
                                        <p:tav tm="100000">
                                          <p:val>
                                            <p:strVal val="#ppt_x"/>
                                          </p:val>
                                        </p:tav>
                                      </p:tavLst>
                                    </p:anim>
                                    <p:anim calcmode="lin" valueType="num">
                                      <p:cBhvr additive="base">
                                        <p:cTn dur="5000" fill="hold" id="14"/>
                                        <p:tgtEl>
                                          <p:spTgt spid="10490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7" presetSubtype="4">
                                  <p:stCondLst>
                                    <p:cond delay="0"/>
                                  </p:stCondLst>
                                  <p:childTnLst>
                                    <p:set>
                                      <p:cBhvr>
                                        <p:cTn dur="1" fill="hold" id="18">
                                          <p:stCondLst>
                                            <p:cond delay="0"/>
                                          </p:stCondLst>
                                        </p:cTn>
                                        <p:tgtEl>
                                          <p:spTgt spid="1049052">
                                            <p:txEl>
                                              <p:pRg st="2" end="2"/>
                                            </p:txEl>
                                          </p:spTgt>
                                        </p:tgtEl>
                                        <p:attrNameLst>
                                          <p:attrName>style.visibility</p:attrName>
                                        </p:attrNameLst>
                                      </p:cBhvr>
                                      <p:to>
                                        <p:strVal val="visible"/>
                                      </p:to>
                                    </p:set>
                                    <p:anim calcmode="lin" valueType="num">
                                      <p:cBhvr additive="base">
                                        <p:cTn dur="5000" fill="hold" id="19"/>
                                        <p:tgtEl>
                                          <p:spTgt spid="1049052">
                                            <p:txEl>
                                              <p:pRg st="2" end="2"/>
                                            </p:txEl>
                                          </p:spTgt>
                                        </p:tgtEl>
                                        <p:attrNameLst>
                                          <p:attrName>ppt_x</p:attrName>
                                        </p:attrNameLst>
                                      </p:cBhvr>
                                      <p:tavLst>
                                        <p:tav tm="0">
                                          <p:val>
                                            <p:strVal val="#ppt_x"/>
                                          </p:val>
                                        </p:tav>
                                        <p:tav tm="100000">
                                          <p:val>
                                            <p:strVal val="#ppt_x"/>
                                          </p:val>
                                        </p:tav>
                                      </p:tavLst>
                                    </p:anim>
                                    <p:anim calcmode="lin" valueType="num">
                                      <p:cBhvr additive="base">
                                        <p:cTn dur="5000" fill="hold" id="20"/>
                                        <p:tgtEl>
                                          <p:spTgt spid="10490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7" presetSubtype="4">
                                  <p:stCondLst>
                                    <p:cond delay="0"/>
                                  </p:stCondLst>
                                  <p:childTnLst>
                                    <p:set>
                                      <p:cBhvr>
                                        <p:cTn dur="1" fill="hold" id="24">
                                          <p:stCondLst>
                                            <p:cond delay="0"/>
                                          </p:stCondLst>
                                        </p:cTn>
                                        <p:tgtEl>
                                          <p:spTgt spid="1049052">
                                            <p:txEl>
                                              <p:pRg st="3" end="3"/>
                                            </p:txEl>
                                          </p:spTgt>
                                        </p:tgtEl>
                                        <p:attrNameLst>
                                          <p:attrName>style.visibility</p:attrName>
                                        </p:attrNameLst>
                                      </p:cBhvr>
                                      <p:to>
                                        <p:strVal val="visible"/>
                                      </p:to>
                                    </p:set>
                                    <p:anim calcmode="lin" valueType="num">
                                      <p:cBhvr additive="base">
                                        <p:cTn dur="5000" fill="hold" id="25"/>
                                        <p:tgtEl>
                                          <p:spTgt spid="1049052">
                                            <p:txEl>
                                              <p:pRg st="3" end="3"/>
                                            </p:txEl>
                                          </p:spTgt>
                                        </p:tgtEl>
                                        <p:attrNameLst>
                                          <p:attrName>ppt_x</p:attrName>
                                        </p:attrNameLst>
                                      </p:cBhvr>
                                      <p:tavLst>
                                        <p:tav tm="0">
                                          <p:val>
                                            <p:strVal val="#ppt_x"/>
                                          </p:val>
                                        </p:tav>
                                        <p:tav tm="100000">
                                          <p:val>
                                            <p:strVal val="#ppt_x"/>
                                          </p:val>
                                        </p:tav>
                                      </p:tavLst>
                                    </p:anim>
                                    <p:anim calcmode="lin" valueType="num">
                                      <p:cBhvr additive="base">
                                        <p:cTn dur="5000" fill="hold" id="26"/>
                                        <p:tgtEl>
                                          <p:spTgt spid="104905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7" presetSubtype="4">
                                  <p:stCondLst>
                                    <p:cond delay="0"/>
                                  </p:stCondLst>
                                  <p:childTnLst>
                                    <p:set>
                                      <p:cBhvr>
                                        <p:cTn dur="1" fill="hold" id="30">
                                          <p:stCondLst>
                                            <p:cond delay="0"/>
                                          </p:stCondLst>
                                        </p:cTn>
                                        <p:tgtEl>
                                          <p:spTgt spid="1049052">
                                            <p:txEl>
                                              <p:pRg st="4" end="4"/>
                                            </p:txEl>
                                          </p:spTgt>
                                        </p:tgtEl>
                                        <p:attrNameLst>
                                          <p:attrName>style.visibility</p:attrName>
                                        </p:attrNameLst>
                                      </p:cBhvr>
                                      <p:to>
                                        <p:strVal val="visible"/>
                                      </p:to>
                                    </p:set>
                                    <p:anim calcmode="lin" valueType="num">
                                      <p:cBhvr additive="base">
                                        <p:cTn dur="5000" fill="hold" id="31"/>
                                        <p:tgtEl>
                                          <p:spTgt spid="1049052">
                                            <p:txEl>
                                              <p:pRg st="4" end="4"/>
                                            </p:txEl>
                                          </p:spTgt>
                                        </p:tgtEl>
                                        <p:attrNameLst>
                                          <p:attrName>ppt_x</p:attrName>
                                        </p:attrNameLst>
                                      </p:cBhvr>
                                      <p:tavLst>
                                        <p:tav tm="0">
                                          <p:val>
                                            <p:strVal val="#ppt_x"/>
                                          </p:val>
                                        </p:tav>
                                        <p:tav tm="100000">
                                          <p:val>
                                            <p:strVal val="#ppt_x"/>
                                          </p:val>
                                        </p:tav>
                                      </p:tavLst>
                                    </p:anim>
                                    <p:anim calcmode="lin" valueType="num">
                                      <p:cBhvr additive="base">
                                        <p:cTn dur="5000" fill="hold" id="32"/>
                                        <p:tgtEl>
                                          <p:spTgt spid="104905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7" presetSubtype="4">
                                  <p:stCondLst>
                                    <p:cond delay="0"/>
                                  </p:stCondLst>
                                  <p:childTnLst>
                                    <p:set>
                                      <p:cBhvr>
                                        <p:cTn dur="1" fill="hold" id="36">
                                          <p:stCondLst>
                                            <p:cond delay="0"/>
                                          </p:stCondLst>
                                        </p:cTn>
                                        <p:tgtEl>
                                          <p:spTgt spid="1049052">
                                            <p:txEl>
                                              <p:pRg st="5" end="5"/>
                                            </p:txEl>
                                          </p:spTgt>
                                        </p:tgtEl>
                                        <p:attrNameLst>
                                          <p:attrName>style.visibility</p:attrName>
                                        </p:attrNameLst>
                                      </p:cBhvr>
                                      <p:to>
                                        <p:strVal val="visible"/>
                                      </p:to>
                                    </p:set>
                                    <p:anim calcmode="lin" valueType="num">
                                      <p:cBhvr additive="base">
                                        <p:cTn dur="5000" fill="hold" id="37"/>
                                        <p:tgtEl>
                                          <p:spTgt spid="1049052">
                                            <p:txEl>
                                              <p:pRg st="5" end="5"/>
                                            </p:txEl>
                                          </p:spTgt>
                                        </p:tgtEl>
                                        <p:attrNameLst>
                                          <p:attrName>ppt_x</p:attrName>
                                        </p:attrNameLst>
                                      </p:cBhvr>
                                      <p:tavLst>
                                        <p:tav tm="0">
                                          <p:val>
                                            <p:strVal val="#ppt_x"/>
                                          </p:val>
                                        </p:tav>
                                        <p:tav tm="100000">
                                          <p:val>
                                            <p:strVal val="#ppt_x"/>
                                          </p:val>
                                        </p:tav>
                                      </p:tavLst>
                                    </p:anim>
                                    <p:anim calcmode="lin" valueType="num">
                                      <p:cBhvr additive="base">
                                        <p:cTn dur="5000" fill="hold" id="38"/>
                                        <p:tgtEl>
                                          <p:spTgt spid="104905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7" presetSubtype="4">
                                  <p:stCondLst>
                                    <p:cond delay="0"/>
                                  </p:stCondLst>
                                  <p:childTnLst>
                                    <p:set>
                                      <p:cBhvr>
                                        <p:cTn dur="1" fill="hold" id="42">
                                          <p:stCondLst>
                                            <p:cond delay="0"/>
                                          </p:stCondLst>
                                        </p:cTn>
                                        <p:tgtEl>
                                          <p:spTgt spid="1049052">
                                            <p:txEl>
                                              <p:pRg st="6" end="6"/>
                                            </p:txEl>
                                          </p:spTgt>
                                        </p:tgtEl>
                                        <p:attrNameLst>
                                          <p:attrName>style.visibility</p:attrName>
                                        </p:attrNameLst>
                                      </p:cBhvr>
                                      <p:to>
                                        <p:strVal val="visible"/>
                                      </p:to>
                                    </p:set>
                                    <p:anim calcmode="lin" valueType="num">
                                      <p:cBhvr additive="base">
                                        <p:cTn dur="5000" fill="hold" id="43"/>
                                        <p:tgtEl>
                                          <p:spTgt spid="1049052">
                                            <p:txEl>
                                              <p:pRg st="6" end="6"/>
                                            </p:txEl>
                                          </p:spTgt>
                                        </p:tgtEl>
                                        <p:attrNameLst>
                                          <p:attrName>ppt_x</p:attrName>
                                        </p:attrNameLst>
                                      </p:cBhvr>
                                      <p:tavLst>
                                        <p:tav tm="0">
                                          <p:val>
                                            <p:strVal val="#ppt_x"/>
                                          </p:val>
                                        </p:tav>
                                        <p:tav tm="100000">
                                          <p:val>
                                            <p:strVal val="#ppt_x"/>
                                          </p:val>
                                        </p:tav>
                                      </p:tavLst>
                                    </p:anim>
                                    <p:anim calcmode="lin" valueType="num">
                                      <p:cBhvr additive="base">
                                        <p:cTn dur="5000" fill="hold" id="44"/>
                                        <p:tgtEl>
                                          <p:spTgt spid="104905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52" grpId="0" build="p" autoUpdateAnimBg="0"/>
      <p:bldP spid="1049054" grpId="0"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407" name=""/>
        <p:cNvGrpSpPr/>
        <p:nvPr/>
      </p:nvGrpSpPr>
      <p:grpSpPr>
        <a:xfrm>
          <a:off x="0" y="0"/>
          <a:ext cx="0" cy="0"/>
          <a:chOff x="0" y="0"/>
          <a:chExt cx="0" cy="0"/>
        </a:xfrm>
      </p:grpSpPr>
      <p:sp>
        <p:nvSpPr>
          <p:cNvPr id="1049056" name="Rectangle 3"/>
          <p:cNvSpPr>
            <a:spLocks noGrp="1" noChangeArrowheads="1"/>
          </p:cNvSpPr>
          <p:nvPr>
            <p:ph idx="1"/>
          </p:nvPr>
        </p:nvSpPr>
        <p:spPr>
          <a:xfrm>
            <a:off x="152400" y="1219200"/>
            <a:ext cx="8991600" cy="5638800"/>
          </a:xfrm>
        </p:spPr>
        <p:txBody>
          <a:bodyPr>
            <a:normAutofit/>
          </a:bodyPr>
          <a:p>
            <a:pPr algn="just" eaLnBrk="1" hangingPunct="1" indent="-469900" marL="469900">
              <a:lnSpc>
                <a:spcPct val="90000"/>
              </a:lnSpc>
              <a:buNone/>
            </a:pPr>
            <a:r>
              <a:rPr dirty="0" lang="en-US" smtClean="0">
                <a:solidFill>
                  <a:srgbClr val="0000FF"/>
                </a:solidFill>
                <a:latin typeface="Constantia" pitchFamily="18" charset="0"/>
              </a:rPr>
              <a:t>The disease progresses through four stages:</a:t>
            </a:r>
          </a:p>
          <a:p>
            <a:pPr algn="just" eaLnBrk="1" hangingPunct="1" indent="-469900" marL="469900">
              <a:lnSpc>
                <a:spcPct val="90000"/>
              </a:lnSpc>
              <a:buFontTx/>
              <a:buNone/>
            </a:pPr>
            <a:r>
              <a:rPr dirty="0" lang="en-US" smtClean="0">
                <a:solidFill>
                  <a:srgbClr val="0000FF"/>
                </a:solidFill>
                <a:latin typeface="Constantia" pitchFamily="18" charset="0"/>
              </a:rPr>
              <a:t>1. The unknown </a:t>
            </a:r>
            <a:r>
              <a:rPr dirty="0" lang="en-US" err="1" smtClean="0">
                <a:solidFill>
                  <a:srgbClr val="0000FF"/>
                </a:solidFill>
                <a:latin typeface="Constantia" pitchFamily="18" charset="0"/>
              </a:rPr>
              <a:t>aetiologic</a:t>
            </a:r>
            <a:r>
              <a:rPr dirty="0" lang="en-US" smtClean="0">
                <a:solidFill>
                  <a:srgbClr val="0000FF"/>
                </a:solidFill>
                <a:latin typeface="Constantia" pitchFamily="18" charset="0"/>
              </a:rPr>
              <a:t> factor initiate synovitis with swelling of the synovial membrane producing excess synovial fluid.</a:t>
            </a:r>
          </a:p>
          <a:p>
            <a:pPr algn="just" eaLnBrk="1" hangingPunct="1" indent="-469900" marL="469900">
              <a:lnSpc>
                <a:spcPct val="90000"/>
              </a:lnSpc>
              <a:buFontTx/>
              <a:buNone/>
            </a:pPr>
            <a:endParaRPr dirty="0" lang="en-US" smtClean="0">
              <a:solidFill>
                <a:srgbClr val="0000FF"/>
              </a:solidFill>
              <a:latin typeface="Constantia" pitchFamily="18" charset="0"/>
            </a:endParaRPr>
          </a:p>
          <a:p>
            <a:pPr algn="just" eaLnBrk="1" hangingPunct="1" indent="-469900" marL="469900">
              <a:lnSpc>
                <a:spcPct val="90000"/>
              </a:lnSpc>
              <a:buFontTx/>
              <a:buNone/>
            </a:pPr>
            <a:r>
              <a:rPr dirty="0" lang="en-US" smtClean="0">
                <a:solidFill>
                  <a:srgbClr val="0000FF"/>
                </a:solidFill>
                <a:latin typeface="Constantia" pitchFamily="18" charset="0"/>
              </a:rPr>
              <a:t>2. Inflammatory granular tissue called </a:t>
            </a:r>
            <a:r>
              <a:rPr b="1" dirty="0" i="1" lang="en-US" smtClean="0">
                <a:solidFill>
                  <a:srgbClr val="0000FF"/>
                </a:solidFill>
                <a:latin typeface="Constantia" pitchFamily="18" charset="0"/>
              </a:rPr>
              <a:t>pannus</a:t>
            </a:r>
            <a:r>
              <a:rPr dirty="0" lang="en-US" smtClean="0">
                <a:solidFill>
                  <a:srgbClr val="0000FF"/>
                </a:solidFill>
                <a:latin typeface="Constantia" pitchFamily="18" charset="0"/>
              </a:rPr>
              <a:t> is formed at the junction of the synovial membrane and cartilage.</a:t>
            </a:r>
          </a:p>
          <a:p>
            <a:pPr algn="just" eaLnBrk="1" hangingPunct="1" indent="-469900" marL="469900">
              <a:lnSpc>
                <a:spcPct val="90000"/>
              </a:lnSpc>
              <a:buFontTx/>
              <a:buNone/>
            </a:pPr>
            <a:r>
              <a:rPr dirty="0" lang="en-US" smtClean="0">
                <a:solidFill>
                  <a:srgbClr val="0000FF"/>
                </a:solidFill>
                <a:latin typeface="Constantia" pitchFamily="18" charset="0"/>
              </a:rPr>
              <a:t>	</a:t>
            </a:r>
          </a:p>
          <a:p>
            <a:pPr algn="just" eaLnBrk="1" hangingPunct="1" indent="-469900" marL="469900">
              <a:lnSpc>
                <a:spcPct val="90000"/>
              </a:lnSpc>
              <a:buFontTx/>
              <a:buNone/>
            </a:pPr>
            <a:r>
              <a:rPr dirty="0" lang="en-US" smtClean="0">
                <a:solidFill>
                  <a:srgbClr val="0000FF"/>
                </a:solidFill>
                <a:latin typeface="Constantia" pitchFamily="18" charset="0"/>
              </a:rPr>
              <a:t>	This eventually spreads and invades the joint capsule and </a:t>
            </a:r>
            <a:r>
              <a:rPr dirty="0" lang="en-US" err="1" smtClean="0">
                <a:solidFill>
                  <a:srgbClr val="0000FF"/>
                </a:solidFill>
                <a:latin typeface="Constantia" pitchFamily="18" charset="0"/>
              </a:rPr>
              <a:t>subchondrial</a:t>
            </a:r>
            <a:r>
              <a:rPr dirty="0" lang="en-US" smtClean="0">
                <a:solidFill>
                  <a:srgbClr val="0000FF"/>
                </a:solidFill>
                <a:latin typeface="Constantia" pitchFamily="18" charset="0"/>
              </a:rPr>
              <a:t> bone.</a:t>
            </a:r>
          </a:p>
        </p:txBody>
      </p:sp>
      <p:sp>
        <p:nvSpPr>
          <p:cNvPr id="1049057" name="Rectangle 6"/>
          <p:cNvSpPr>
            <a:spLocks noGrp="1" noChangeArrowheads="1"/>
          </p:cNvSpPr>
          <p:nvPr>
            <p:ph type="sldNum" sz="quarter" idx="12"/>
          </p:nvPr>
        </p:nvSpPr>
        <p:spPr>
          <a:noFill/>
        </p:spPr>
        <p:txBody>
          <a:bodyPr/>
          <a:p>
            <a:fld id="{54D8D2F3-62F5-4FB3-ABDD-9B98AB9D50E3}" type="slidenum">
              <a:rPr lang="en-US" smtClean="0"/>
              <a:t>125</a:t>
            </a:fld>
            <a:endParaRPr lang="en-US" smtClean="0"/>
          </a:p>
        </p:txBody>
      </p:sp>
      <p:sp>
        <p:nvSpPr>
          <p:cNvPr id="1049058" name="Rectangle 2"/>
          <p:cNvSpPr>
            <a:spLocks noGrp="1" noChangeArrowheads="1"/>
          </p:cNvSpPr>
          <p:nvPr>
            <p:ph type="title"/>
          </p:nvPr>
        </p:nvSpPr>
        <p:spPr>
          <a:xfrm>
            <a:off x="0" y="274638"/>
            <a:ext cx="8686800" cy="1143000"/>
          </a:xfrm>
        </p:spPr>
        <p:txBody>
          <a:bodyPr>
            <a:normAutofit/>
          </a:bodyPr>
          <a:p>
            <a:pPr algn="just" eaLnBrk="1" hangingPunct="1"/>
            <a:r>
              <a:rPr dirty="0" sz="4400" lang="en-US" smtClean="0">
                <a:solidFill>
                  <a:srgbClr val="FF0000"/>
                </a:solidFill>
                <a:latin typeface="Constantia" pitchFamily="18" charset="0"/>
              </a:rPr>
              <a:t>Pathophysiology of R. Arthritis</a:t>
            </a:r>
            <a:endParaRPr dirty="0" sz="3600" lang="en-US" smtClean="0"/>
          </a:p>
        </p:txBody>
      </p:sp>
      <p:sp>
        <p:nvSpPr>
          <p:cNvPr id="1049059"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3E8A188A-614B-42C8-8280-00D42B74D0CE}" type="slidenum">
              <a:rPr sz="1400" lang="en-US"/>
              <a:pPr algn="r"/>
              <a:t>125</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9058"/>
                                        </p:tgtEl>
                                        <p:attrNameLst>
                                          <p:attrName>style.visibility</p:attrName>
                                        </p:attrNameLst>
                                      </p:cBhvr>
                                      <p:to>
                                        <p:strVal val="visible"/>
                                      </p:to>
                                    </p:set>
                                    <p:anim calcmode="lin" valueType="num">
                                      <p:cBhvr additive="base">
                                        <p:cTn dur="500" fill="hold" id="7"/>
                                        <p:tgtEl>
                                          <p:spTgt spid="1049058"/>
                                        </p:tgtEl>
                                        <p:attrNameLst>
                                          <p:attrName>ppt_x</p:attrName>
                                        </p:attrNameLst>
                                      </p:cBhvr>
                                      <p:tavLst>
                                        <p:tav tm="0">
                                          <p:val>
                                            <p:strVal val="#ppt_x"/>
                                          </p:val>
                                        </p:tav>
                                        <p:tav tm="100000">
                                          <p:val>
                                            <p:strVal val="#ppt_x"/>
                                          </p:val>
                                        </p:tav>
                                      </p:tavLst>
                                    </p:anim>
                                    <p:anim calcmode="lin" valueType="num">
                                      <p:cBhvr additive="base">
                                        <p:cTn dur="500" fill="hold" id="8"/>
                                        <p:tgtEl>
                                          <p:spTgt spid="1049058"/>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4" presetSubtype="0">
                                  <p:stCondLst>
                                    <p:cond delay="0"/>
                                  </p:stCondLst>
                                  <p:childTnLst>
                                    <p:set>
                                      <p:cBhvr>
                                        <p:cTn dur="1" fill="hold" id="12">
                                          <p:stCondLst>
                                            <p:cond delay="499"/>
                                          </p:stCondLst>
                                        </p:cTn>
                                        <p:tgtEl>
                                          <p:spTgt spid="1049056">
                                            <p:txEl>
                                              <p:pRg st="0" end="0"/>
                                            </p:txEl>
                                          </p:spTgt>
                                        </p:tgtEl>
                                        <p:attrNameLst>
                                          <p:attrName>style.visibility</p:attrName>
                                        </p:attrNameLst>
                                      </p:cBhvr>
                                      <p:to>
                                        <p:strVal val="visible"/>
                                      </p:to>
                                    </p:set>
                                    <p:anim calcmode="lin" to="" valueType="num">
                                      <p:cBhvr>
                                        <p:cTn dur="1" fill="hold" id="13"/>
                                        <p:tgtEl>
                                          <p:spTgt spid="1049056">
                                            <p:txEl>
                                              <p:pRg st="0" end="0"/>
                                            </p:txEl>
                                          </p:spTgt>
                                        </p:tgtEl>
                                      </p:cBhvr>
                                    </p:anim>
                                  </p:childTnLst>
                                </p:cTn>
                              </p:par>
                            </p:childTnLst>
                          </p:cTn>
                        </p:par>
                      </p:childTnLst>
                    </p:cTn>
                  </p:par>
                  <p:par>
                    <p:cTn fill="hold" id="14">
                      <p:stCondLst>
                        <p:cond delay="indefinite"/>
                      </p:stCondLst>
                      <p:childTnLst>
                        <p:par>
                          <p:cTn fill="hold" id="15">
                            <p:stCondLst>
                              <p:cond delay="0"/>
                            </p:stCondLst>
                            <p:childTnLst>
                              <p:par>
                                <p:cTn fill="hold" grpId="0" id="16" nodeType="clickEffect" presetClass="entr" presetID="24" presetSubtype="0">
                                  <p:stCondLst>
                                    <p:cond delay="0"/>
                                  </p:stCondLst>
                                  <p:childTnLst>
                                    <p:set>
                                      <p:cBhvr>
                                        <p:cTn dur="1" fill="hold" id="17">
                                          <p:stCondLst>
                                            <p:cond delay="499"/>
                                          </p:stCondLst>
                                        </p:cTn>
                                        <p:tgtEl>
                                          <p:spTgt spid="1049056">
                                            <p:txEl>
                                              <p:pRg st="1" end="1"/>
                                            </p:txEl>
                                          </p:spTgt>
                                        </p:tgtEl>
                                        <p:attrNameLst>
                                          <p:attrName>style.visibility</p:attrName>
                                        </p:attrNameLst>
                                      </p:cBhvr>
                                      <p:to>
                                        <p:strVal val="visible"/>
                                      </p:to>
                                    </p:set>
                                    <p:anim calcmode="lin" to="" valueType="num">
                                      <p:cBhvr>
                                        <p:cTn dur="1" fill="hold" id="18"/>
                                        <p:tgtEl>
                                          <p:spTgt spid="1049056">
                                            <p:txEl>
                                              <p:pRg st="1" end="1"/>
                                            </p:txEl>
                                          </p:spTgt>
                                        </p:tgtEl>
                                      </p:cBhvr>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4" presetSubtype="0">
                                  <p:stCondLst>
                                    <p:cond delay="0"/>
                                  </p:stCondLst>
                                  <p:childTnLst>
                                    <p:set>
                                      <p:cBhvr>
                                        <p:cTn dur="1" fill="hold" id="22">
                                          <p:stCondLst>
                                            <p:cond delay="499"/>
                                          </p:stCondLst>
                                        </p:cTn>
                                        <p:tgtEl>
                                          <p:spTgt spid="1049056">
                                            <p:txEl>
                                              <p:pRg st="3" end="3"/>
                                            </p:txEl>
                                          </p:spTgt>
                                        </p:tgtEl>
                                        <p:attrNameLst>
                                          <p:attrName>style.visibility</p:attrName>
                                        </p:attrNameLst>
                                      </p:cBhvr>
                                      <p:to>
                                        <p:strVal val="visible"/>
                                      </p:to>
                                    </p:set>
                                    <p:anim calcmode="lin" to="" valueType="num">
                                      <p:cBhvr>
                                        <p:cTn dur="1" fill="hold" id="23"/>
                                        <p:tgtEl>
                                          <p:spTgt spid="1049056">
                                            <p:txEl>
                                              <p:pRg st="3" end="3"/>
                                            </p:txEl>
                                          </p:spTgt>
                                        </p:tgtEl>
                                      </p:cBhvr>
                                    </p:anim>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4" presetSubtype="0">
                                  <p:stCondLst>
                                    <p:cond delay="0"/>
                                  </p:stCondLst>
                                  <p:childTnLst>
                                    <p:set>
                                      <p:cBhvr>
                                        <p:cTn dur="1" fill="hold" id="27">
                                          <p:stCondLst>
                                            <p:cond delay="499"/>
                                          </p:stCondLst>
                                        </p:cTn>
                                        <p:tgtEl>
                                          <p:spTgt spid="1049056">
                                            <p:txEl>
                                              <p:pRg st="4" end="4"/>
                                            </p:txEl>
                                          </p:spTgt>
                                        </p:tgtEl>
                                        <p:attrNameLst>
                                          <p:attrName>style.visibility</p:attrName>
                                        </p:attrNameLst>
                                      </p:cBhvr>
                                      <p:to>
                                        <p:strVal val="visible"/>
                                      </p:to>
                                    </p:set>
                                    <p:anim calcmode="lin" to="" valueType="num">
                                      <p:cBhvr>
                                        <p:cTn dur="1" fill="hold" id="28"/>
                                        <p:tgtEl>
                                          <p:spTgt spid="1049056">
                                            <p:txEl>
                                              <p:pRg st="4" end="4"/>
                                            </p:txEl>
                                          </p:spTgt>
                                        </p:tgtEl>
                                      </p:cBhvr>
                                    </p:anim>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24" presetSubtype="0">
                                  <p:stCondLst>
                                    <p:cond delay="0"/>
                                  </p:stCondLst>
                                  <p:childTnLst>
                                    <p:set>
                                      <p:cBhvr>
                                        <p:cTn dur="1" fill="hold" id="32">
                                          <p:stCondLst>
                                            <p:cond delay="499"/>
                                          </p:stCondLst>
                                        </p:cTn>
                                        <p:tgtEl>
                                          <p:spTgt spid="1049056">
                                            <p:txEl>
                                              <p:pRg st="5" end="5"/>
                                            </p:txEl>
                                          </p:spTgt>
                                        </p:tgtEl>
                                        <p:attrNameLst>
                                          <p:attrName>style.visibility</p:attrName>
                                        </p:attrNameLst>
                                      </p:cBhvr>
                                      <p:to>
                                        <p:strVal val="visible"/>
                                      </p:to>
                                    </p:set>
                                    <p:anim calcmode="lin" to="" valueType="num">
                                      <p:cBhvr>
                                        <p:cTn dur="1" fill="hold" id="33"/>
                                        <p:tgtEl>
                                          <p:spTgt spid="1049056">
                                            <p:txEl>
                                              <p:pRg st="5" end="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56" grpId="0" build="p" autoUpdateAnimBg="0"/>
      <p:bldP spid="1049058" grpId="0"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408" name=""/>
        <p:cNvGrpSpPr/>
        <p:nvPr/>
      </p:nvGrpSpPr>
      <p:grpSpPr>
        <a:xfrm>
          <a:off x="0" y="0"/>
          <a:ext cx="0" cy="0"/>
          <a:chOff x="0" y="0"/>
          <a:chExt cx="0" cy="0"/>
        </a:xfrm>
      </p:grpSpPr>
      <p:sp>
        <p:nvSpPr>
          <p:cNvPr id="1049060" name="Rectangle 3"/>
          <p:cNvSpPr>
            <a:spLocks noGrp="1" noChangeArrowheads="1"/>
          </p:cNvSpPr>
          <p:nvPr>
            <p:ph idx="1"/>
          </p:nvPr>
        </p:nvSpPr>
        <p:spPr>
          <a:xfrm>
            <a:off x="0" y="1295400"/>
            <a:ext cx="8686800" cy="5562600"/>
          </a:xfrm>
        </p:spPr>
        <p:txBody>
          <a:bodyPr>
            <a:normAutofit/>
          </a:bodyPr>
          <a:p>
            <a:pPr algn="just" eaLnBrk="1" hangingPunct="1">
              <a:buFontTx/>
              <a:buNone/>
            </a:pPr>
            <a:r>
              <a:rPr dirty="0" lang="en-US" smtClean="0">
                <a:solidFill>
                  <a:srgbClr val="0000FF"/>
                </a:solidFill>
                <a:latin typeface="Constantia" pitchFamily="18" charset="0"/>
              </a:rPr>
              <a:t>3. A tough fibrous connective tissue replaces the pannus thus occluding the joint space. This results into </a:t>
            </a:r>
            <a:r>
              <a:rPr b="1" dirty="0" i="1" lang="en-US" smtClean="0">
                <a:solidFill>
                  <a:srgbClr val="0000FF"/>
                </a:solidFill>
                <a:latin typeface="Constantia" pitchFamily="18" charset="0"/>
              </a:rPr>
              <a:t>fibrous ankylosis </a:t>
            </a:r>
            <a:r>
              <a:rPr dirty="0" lang="en-US" smtClean="0">
                <a:solidFill>
                  <a:srgbClr val="0000FF"/>
                </a:solidFill>
                <a:latin typeface="Constantia" pitchFamily="18" charset="0"/>
              </a:rPr>
              <a:t>causing a decrease in joint motion and increased deformity.</a:t>
            </a:r>
          </a:p>
          <a:p>
            <a:pPr algn="just" eaLnBrk="1" hangingPunct="1">
              <a:buFontTx/>
              <a:buNone/>
            </a:pPr>
            <a:endParaRPr dirty="0" lang="en-US" smtClean="0">
              <a:solidFill>
                <a:srgbClr val="0000FF"/>
              </a:solidFill>
              <a:latin typeface="Constantia" pitchFamily="18" charset="0"/>
            </a:endParaRPr>
          </a:p>
          <a:p>
            <a:pPr algn="just" eaLnBrk="1" hangingPunct="1">
              <a:buFontTx/>
              <a:buNone/>
            </a:pPr>
            <a:r>
              <a:rPr dirty="0" lang="en-US" smtClean="0">
                <a:solidFill>
                  <a:srgbClr val="0000FF"/>
                </a:solidFill>
                <a:latin typeface="Constantia" pitchFamily="18" charset="0"/>
              </a:rPr>
              <a:t>4. As the fibrous tissue calcifies, </a:t>
            </a:r>
            <a:r>
              <a:rPr b="1" dirty="0" i="1" lang="en-US" smtClean="0">
                <a:solidFill>
                  <a:srgbClr val="0000FF"/>
                </a:solidFill>
                <a:latin typeface="Constantia" pitchFamily="18" charset="0"/>
              </a:rPr>
              <a:t>bony ankylosis</a:t>
            </a:r>
            <a:r>
              <a:rPr dirty="0" lang="en-US" smtClean="0">
                <a:solidFill>
                  <a:srgbClr val="0000FF"/>
                </a:solidFill>
                <a:latin typeface="Constantia" pitchFamily="18" charset="0"/>
              </a:rPr>
              <a:t> may result in total joint immobilization.</a:t>
            </a:r>
          </a:p>
        </p:txBody>
      </p:sp>
      <p:sp>
        <p:nvSpPr>
          <p:cNvPr id="1049061" name="Rectangle 6"/>
          <p:cNvSpPr>
            <a:spLocks noGrp="1" noChangeArrowheads="1"/>
          </p:cNvSpPr>
          <p:nvPr>
            <p:ph type="sldNum" sz="quarter" idx="12"/>
          </p:nvPr>
        </p:nvSpPr>
        <p:spPr>
          <a:noFill/>
        </p:spPr>
        <p:txBody>
          <a:bodyPr/>
          <a:p>
            <a:fld id="{69CD166B-63BF-4131-8823-98BD2921A877}" type="slidenum">
              <a:rPr lang="en-US" smtClean="0"/>
              <a:t>126</a:t>
            </a:fld>
            <a:endParaRPr lang="en-US" smtClean="0"/>
          </a:p>
        </p:txBody>
      </p:sp>
      <p:sp>
        <p:nvSpPr>
          <p:cNvPr id="1049062" name="Rectangle 2"/>
          <p:cNvSpPr>
            <a:spLocks noGrp="1" noChangeArrowheads="1"/>
          </p:cNvSpPr>
          <p:nvPr>
            <p:ph type="title"/>
          </p:nvPr>
        </p:nvSpPr>
        <p:spPr/>
        <p:txBody>
          <a:bodyPr>
            <a:normAutofit/>
          </a:bodyPr>
          <a:p>
            <a:pPr algn="just" eaLnBrk="1" hangingPunct="1"/>
            <a:r>
              <a:rPr dirty="0" sz="4000" lang="en-US" smtClean="0">
                <a:solidFill>
                  <a:srgbClr val="FF0000"/>
                </a:solidFill>
                <a:latin typeface="Constantia" pitchFamily="18" charset="0"/>
              </a:rPr>
              <a:t>Pathophysiology cont’d</a:t>
            </a:r>
            <a:endParaRPr dirty="0" sz="4000" lang="en-US" smtClean="0"/>
          </a:p>
        </p:txBody>
      </p:sp>
      <p:sp>
        <p:nvSpPr>
          <p:cNvPr id="1049063"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29547BED-7EEF-4580-9625-0798A10E7B48}" type="slidenum">
              <a:rPr sz="1400" lang="en-US"/>
              <a:pPr algn="r"/>
              <a:t>126</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062"/>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 presetSubtype="12">
                                  <p:stCondLst>
                                    <p:cond delay="0"/>
                                  </p:stCondLst>
                                  <p:childTnLst>
                                    <p:set>
                                      <p:cBhvr>
                                        <p:cTn dur="1" fill="hold" id="10">
                                          <p:stCondLst>
                                            <p:cond delay="0"/>
                                          </p:stCondLst>
                                        </p:cTn>
                                        <p:tgtEl>
                                          <p:spTgt spid="1049060">
                                            <p:txEl>
                                              <p:pRg st="0" end="0"/>
                                            </p:txEl>
                                          </p:spTgt>
                                        </p:tgtEl>
                                        <p:attrNameLst>
                                          <p:attrName>style.visibility</p:attrName>
                                        </p:attrNameLst>
                                      </p:cBhvr>
                                      <p:to>
                                        <p:strVal val="visible"/>
                                      </p:to>
                                    </p:set>
                                    <p:anim calcmode="lin" valueType="num">
                                      <p:cBhvr additive="base">
                                        <p:cTn dur="500" fill="hold" id="11"/>
                                        <p:tgtEl>
                                          <p:spTgt spid="1049060">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12"/>
                                        <p:tgtEl>
                                          <p:spTgt spid="104906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12">
                                  <p:stCondLst>
                                    <p:cond delay="0"/>
                                  </p:stCondLst>
                                  <p:childTnLst>
                                    <p:set>
                                      <p:cBhvr>
                                        <p:cTn dur="1" fill="hold" id="16">
                                          <p:stCondLst>
                                            <p:cond delay="0"/>
                                          </p:stCondLst>
                                        </p:cTn>
                                        <p:tgtEl>
                                          <p:spTgt spid="1049060">
                                            <p:txEl>
                                              <p:pRg st="2" end="2"/>
                                            </p:txEl>
                                          </p:spTgt>
                                        </p:tgtEl>
                                        <p:attrNameLst>
                                          <p:attrName>style.visibility</p:attrName>
                                        </p:attrNameLst>
                                      </p:cBhvr>
                                      <p:to>
                                        <p:strVal val="visible"/>
                                      </p:to>
                                    </p:set>
                                    <p:anim calcmode="lin" valueType="num">
                                      <p:cBhvr additive="base">
                                        <p:cTn dur="500" fill="hold" id="17"/>
                                        <p:tgtEl>
                                          <p:spTgt spid="1049060">
                                            <p:txEl>
                                              <p:pRg st="2" end="2"/>
                                            </p:txEl>
                                          </p:spTgt>
                                        </p:tgtEl>
                                        <p:attrNameLst>
                                          <p:attrName>ppt_x</p:attrName>
                                        </p:attrNameLst>
                                      </p:cBhvr>
                                      <p:tavLst>
                                        <p:tav tm="0">
                                          <p:val>
                                            <p:strVal val="0-#ppt_w/2"/>
                                          </p:val>
                                        </p:tav>
                                        <p:tav tm="100000">
                                          <p:val>
                                            <p:strVal val="#ppt_x"/>
                                          </p:val>
                                        </p:tav>
                                      </p:tavLst>
                                    </p:anim>
                                    <p:anim calcmode="lin" valueType="num">
                                      <p:cBhvr additive="base">
                                        <p:cTn dur="500" fill="hold" id="18"/>
                                        <p:tgtEl>
                                          <p:spTgt spid="104906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60" grpId="0" build="p" autoUpdateAnimBg="0"/>
      <p:bldP spid="1049062"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409" name=""/>
        <p:cNvGrpSpPr/>
        <p:nvPr/>
      </p:nvGrpSpPr>
      <p:grpSpPr>
        <a:xfrm>
          <a:off x="0" y="0"/>
          <a:ext cx="0" cy="0"/>
          <a:chOff x="0" y="0"/>
          <a:chExt cx="0" cy="0"/>
        </a:xfrm>
      </p:grpSpPr>
      <p:sp>
        <p:nvSpPr>
          <p:cNvPr id="1049064" name="Rectangle 3"/>
          <p:cNvSpPr>
            <a:spLocks noGrp="1" noChangeArrowheads="1"/>
          </p:cNvSpPr>
          <p:nvPr>
            <p:ph idx="1"/>
          </p:nvPr>
        </p:nvSpPr>
        <p:spPr>
          <a:xfrm>
            <a:off x="457200" y="1600200"/>
            <a:ext cx="8686800" cy="5257800"/>
          </a:xfrm>
        </p:spPr>
        <p:txBody>
          <a:bodyPr>
            <a:normAutofit/>
          </a:bodyPr>
          <a:p>
            <a:pPr algn="just" eaLnBrk="1" hangingPunct="1"/>
            <a:r>
              <a:rPr dirty="0" sz="4000" lang="en-US" smtClean="0">
                <a:solidFill>
                  <a:srgbClr val="0000FF"/>
                </a:solidFill>
                <a:latin typeface="Constantia" pitchFamily="18" charset="0"/>
              </a:rPr>
              <a:t>Pulmonary</a:t>
            </a:r>
          </a:p>
          <a:p>
            <a:pPr algn="just" eaLnBrk="1" hangingPunct="1"/>
            <a:r>
              <a:rPr dirty="0" sz="4000" lang="en-US" smtClean="0">
                <a:solidFill>
                  <a:srgbClr val="0000FF"/>
                </a:solidFill>
                <a:latin typeface="Constantia" pitchFamily="18" charset="0"/>
              </a:rPr>
              <a:t>Cardiac</a:t>
            </a:r>
          </a:p>
          <a:p>
            <a:pPr algn="just" eaLnBrk="1" hangingPunct="1"/>
            <a:r>
              <a:rPr dirty="0" sz="4000" lang="en-US" smtClean="0">
                <a:solidFill>
                  <a:srgbClr val="0000FF"/>
                </a:solidFill>
                <a:latin typeface="Constantia" pitchFamily="18" charset="0"/>
              </a:rPr>
              <a:t>Vascular</a:t>
            </a:r>
          </a:p>
          <a:p>
            <a:pPr algn="just" eaLnBrk="1" hangingPunct="1"/>
            <a:r>
              <a:rPr dirty="0" sz="4000" lang="en-US" smtClean="0">
                <a:solidFill>
                  <a:srgbClr val="0000FF"/>
                </a:solidFill>
                <a:latin typeface="Constantia" pitchFamily="18" charset="0"/>
              </a:rPr>
              <a:t>Ophthalmological</a:t>
            </a:r>
          </a:p>
          <a:p>
            <a:pPr algn="just" eaLnBrk="1" hangingPunct="1"/>
            <a:r>
              <a:rPr dirty="0" sz="4000" lang="en-US" smtClean="0">
                <a:solidFill>
                  <a:srgbClr val="0000FF"/>
                </a:solidFill>
                <a:latin typeface="Constantia" pitchFamily="18" charset="0"/>
              </a:rPr>
              <a:t>Dermatological</a:t>
            </a:r>
          </a:p>
          <a:p>
            <a:pPr algn="just" eaLnBrk="1" hangingPunct="1"/>
            <a:r>
              <a:rPr dirty="0" sz="4000" lang="en-US" smtClean="0">
                <a:solidFill>
                  <a:srgbClr val="0000FF"/>
                </a:solidFill>
                <a:latin typeface="Constantia" pitchFamily="18" charset="0"/>
              </a:rPr>
              <a:t>Hematological</a:t>
            </a:r>
          </a:p>
        </p:txBody>
      </p:sp>
      <p:sp>
        <p:nvSpPr>
          <p:cNvPr id="1049065" name="Rectangle 6"/>
          <p:cNvSpPr>
            <a:spLocks noGrp="1" noChangeArrowheads="1"/>
          </p:cNvSpPr>
          <p:nvPr>
            <p:ph type="sldNum" sz="quarter" idx="12"/>
          </p:nvPr>
        </p:nvSpPr>
        <p:spPr>
          <a:noFill/>
        </p:spPr>
        <p:txBody>
          <a:bodyPr/>
          <a:p>
            <a:fld id="{FD27504D-4004-4958-B60B-1E3A3D3CE974}" type="slidenum">
              <a:rPr lang="en-US" smtClean="0"/>
              <a:t>127</a:t>
            </a:fld>
            <a:endParaRPr lang="en-US" smtClean="0"/>
          </a:p>
        </p:txBody>
      </p:sp>
      <p:sp>
        <p:nvSpPr>
          <p:cNvPr id="1049066" name="Rectangle 2"/>
          <p:cNvSpPr>
            <a:spLocks noGrp="1" noChangeArrowheads="1"/>
          </p:cNvSpPr>
          <p:nvPr>
            <p:ph type="title"/>
          </p:nvPr>
        </p:nvSpPr>
        <p:spPr>
          <a:xfrm>
            <a:off x="0" y="274638"/>
            <a:ext cx="9144000" cy="1143000"/>
          </a:xfrm>
        </p:spPr>
        <p:txBody>
          <a:bodyPr>
            <a:normAutofit fontScale="90000"/>
          </a:bodyPr>
          <a:p>
            <a:pPr eaLnBrk="1" hangingPunct="1"/>
            <a:r>
              <a:rPr dirty="0" lang="en-US" smtClean="0">
                <a:solidFill>
                  <a:srgbClr val="FF0000"/>
                </a:solidFill>
                <a:latin typeface="Constantia" pitchFamily="18" charset="0"/>
              </a:rPr>
              <a:t>Systemic manifestations of R. Arthritis</a:t>
            </a:r>
          </a:p>
        </p:txBody>
      </p:sp>
      <p:sp>
        <p:nvSpPr>
          <p:cNvPr id="1049067"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0DE4D629-1B2C-490C-AA61-A8E2C4D40DBA}" type="slidenum">
              <a:rPr sz="1400" lang="en-US"/>
              <a:pPr algn="r"/>
              <a:t>127</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9066"/>
                                        </p:tgtEl>
                                        <p:attrNameLst>
                                          <p:attrName>style.visibility</p:attrName>
                                        </p:attrNameLst>
                                      </p:cBhvr>
                                      <p:to>
                                        <p:strVal val="visible"/>
                                      </p:to>
                                    </p:set>
                                    <p:animEffect transition="in" filter="blinds(horizontal)">
                                      <p:cBhvr>
                                        <p:cTn dur="500" id="7"/>
                                        <p:tgtEl>
                                          <p:spTgt spid="1049066"/>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4" presetSubtype="0">
                                  <p:stCondLst>
                                    <p:cond delay="0"/>
                                  </p:stCondLst>
                                  <p:childTnLst>
                                    <p:set>
                                      <p:cBhvr>
                                        <p:cTn dur="1" fill="hold" id="11">
                                          <p:stCondLst>
                                            <p:cond delay="499"/>
                                          </p:stCondLst>
                                        </p:cTn>
                                        <p:tgtEl>
                                          <p:spTgt spid="1049064">
                                            <p:txEl>
                                              <p:pRg st="0" end="0"/>
                                            </p:txEl>
                                          </p:spTgt>
                                        </p:tgtEl>
                                        <p:attrNameLst>
                                          <p:attrName>style.visibility</p:attrName>
                                        </p:attrNameLst>
                                      </p:cBhvr>
                                      <p:to>
                                        <p:strVal val="visible"/>
                                      </p:to>
                                    </p:set>
                                    <p:anim calcmode="lin" to="" valueType="num">
                                      <p:cBhvr>
                                        <p:cTn dur="1" fill="hold" id="12"/>
                                        <p:tgtEl>
                                          <p:spTgt spid="1049064">
                                            <p:txEl>
                                              <p:pRg st="0" end="0"/>
                                            </p:txEl>
                                          </p:spTgt>
                                        </p:tgtEl>
                                      </p:cBhvr>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4" presetSubtype="0">
                                  <p:stCondLst>
                                    <p:cond delay="0"/>
                                  </p:stCondLst>
                                  <p:childTnLst>
                                    <p:set>
                                      <p:cBhvr>
                                        <p:cTn dur="1" fill="hold" id="16">
                                          <p:stCondLst>
                                            <p:cond delay="499"/>
                                          </p:stCondLst>
                                        </p:cTn>
                                        <p:tgtEl>
                                          <p:spTgt spid="1049064">
                                            <p:txEl>
                                              <p:pRg st="1" end="1"/>
                                            </p:txEl>
                                          </p:spTgt>
                                        </p:tgtEl>
                                        <p:attrNameLst>
                                          <p:attrName>style.visibility</p:attrName>
                                        </p:attrNameLst>
                                      </p:cBhvr>
                                      <p:to>
                                        <p:strVal val="visible"/>
                                      </p:to>
                                    </p:set>
                                    <p:anim calcmode="lin" to="" valueType="num">
                                      <p:cBhvr>
                                        <p:cTn dur="1" fill="hold" id="17"/>
                                        <p:tgtEl>
                                          <p:spTgt spid="1049064">
                                            <p:txEl>
                                              <p:pRg st="1" end="1"/>
                                            </p:txEl>
                                          </p:spTgt>
                                        </p:tgtEl>
                                      </p:cBhvr>
                                    </p:anim>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4" presetSubtype="0">
                                  <p:stCondLst>
                                    <p:cond delay="0"/>
                                  </p:stCondLst>
                                  <p:childTnLst>
                                    <p:set>
                                      <p:cBhvr>
                                        <p:cTn dur="1" fill="hold" id="21">
                                          <p:stCondLst>
                                            <p:cond delay="499"/>
                                          </p:stCondLst>
                                        </p:cTn>
                                        <p:tgtEl>
                                          <p:spTgt spid="1049064">
                                            <p:txEl>
                                              <p:pRg st="2" end="2"/>
                                            </p:txEl>
                                          </p:spTgt>
                                        </p:tgtEl>
                                        <p:attrNameLst>
                                          <p:attrName>style.visibility</p:attrName>
                                        </p:attrNameLst>
                                      </p:cBhvr>
                                      <p:to>
                                        <p:strVal val="visible"/>
                                      </p:to>
                                    </p:set>
                                    <p:anim calcmode="lin" to="" valueType="num">
                                      <p:cBhvr>
                                        <p:cTn dur="1" fill="hold" id="22"/>
                                        <p:tgtEl>
                                          <p:spTgt spid="1049064">
                                            <p:txEl>
                                              <p:pRg st="2" end="2"/>
                                            </p:txEl>
                                          </p:spTgt>
                                        </p:tgtEl>
                                      </p:cBhvr>
                                    </p:anim>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24" presetSubtype="0">
                                  <p:stCondLst>
                                    <p:cond delay="0"/>
                                  </p:stCondLst>
                                  <p:childTnLst>
                                    <p:set>
                                      <p:cBhvr>
                                        <p:cTn dur="1" fill="hold" id="26">
                                          <p:stCondLst>
                                            <p:cond delay="499"/>
                                          </p:stCondLst>
                                        </p:cTn>
                                        <p:tgtEl>
                                          <p:spTgt spid="1049064">
                                            <p:txEl>
                                              <p:pRg st="3" end="3"/>
                                            </p:txEl>
                                          </p:spTgt>
                                        </p:tgtEl>
                                        <p:attrNameLst>
                                          <p:attrName>style.visibility</p:attrName>
                                        </p:attrNameLst>
                                      </p:cBhvr>
                                      <p:to>
                                        <p:strVal val="visible"/>
                                      </p:to>
                                    </p:set>
                                    <p:anim calcmode="lin" to="" valueType="num">
                                      <p:cBhvr>
                                        <p:cTn dur="1" fill="hold" id="27"/>
                                        <p:tgtEl>
                                          <p:spTgt spid="1049064">
                                            <p:txEl>
                                              <p:pRg st="3" end="3"/>
                                            </p:txEl>
                                          </p:spTgt>
                                        </p:tgtEl>
                                      </p:cBhvr>
                                    </p:anim>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24" presetSubtype="0">
                                  <p:stCondLst>
                                    <p:cond delay="0"/>
                                  </p:stCondLst>
                                  <p:childTnLst>
                                    <p:set>
                                      <p:cBhvr>
                                        <p:cTn dur="1" fill="hold" id="31">
                                          <p:stCondLst>
                                            <p:cond delay="499"/>
                                          </p:stCondLst>
                                        </p:cTn>
                                        <p:tgtEl>
                                          <p:spTgt spid="1049064">
                                            <p:txEl>
                                              <p:pRg st="4" end="4"/>
                                            </p:txEl>
                                          </p:spTgt>
                                        </p:tgtEl>
                                        <p:attrNameLst>
                                          <p:attrName>style.visibility</p:attrName>
                                        </p:attrNameLst>
                                      </p:cBhvr>
                                      <p:to>
                                        <p:strVal val="visible"/>
                                      </p:to>
                                    </p:set>
                                    <p:anim calcmode="lin" to="" valueType="num">
                                      <p:cBhvr>
                                        <p:cTn dur="1" fill="hold" id="32"/>
                                        <p:tgtEl>
                                          <p:spTgt spid="1049064">
                                            <p:txEl>
                                              <p:pRg st="4" end="4"/>
                                            </p:txEl>
                                          </p:spTgt>
                                        </p:tgtEl>
                                      </p:cBhvr>
                                    </p:anim>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4" presetSubtype="0">
                                  <p:stCondLst>
                                    <p:cond delay="0"/>
                                  </p:stCondLst>
                                  <p:childTnLst>
                                    <p:set>
                                      <p:cBhvr>
                                        <p:cTn dur="1" fill="hold" id="36">
                                          <p:stCondLst>
                                            <p:cond delay="499"/>
                                          </p:stCondLst>
                                        </p:cTn>
                                        <p:tgtEl>
                                          <p:spTgt spid="1049064">
                                            <p:txEl>
                                              <p:pRg st="5" end="5"/>
                                            </p:txEl>
                                          </p:spTgt>
                                        </p:tgtEl>
                                        <p:attrNameLst>
                                          <p:attrName>style.visibility</p:attrName>
                                        </p:attrNameLst>
                                      </p:cBhvr>
                                      <p:to>
                                        <p:strVal val="visible"/>
                                      </p:to>
                                    </p:set>
                                    <p:anim calcmode="lin" to="" valueType="num">
                                      <p:cBhvr>
                                        <p:cTn dur="1" fill="hold" id="37"/>
                                        <p:tgtEl>
                                          <p:spTgt spid="1049064">
                                            <p:txEl>
                                              <p:pRg st="5" end="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64" grpId="0" build="p" autoUpdateAnimBg="0"/>
      <p:bldP spid="1049066"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410" name=""/>
        <p:cNvGrpSpPr/>
        <p:nvPr/>
      </p:nvGrpSpPr>
      <p:grpSpPr>
        <a:xfrm>
          <a:off x="0" y="0"/>
          <a:ext cx="0" cy="0"/>
          <a:chOff x="0" y="0"/>
          <a:chExt cx="0" cy="0"/>
        </a:xfrm>
      </p:grpSpPr>
      <p:sp>
        <p:nvSpPr>
          <p:cNvPr id="1049068" name="Rectangle 3"/>
          <p:cNvSpPr>
            <a:spLocks noGrp="1" noChangeArrowheads="1"/>
          </p:cNvSpPr>
          <p:nvPr>
            <p:ph idx="1"/>
          </p:nvPr>
        </p:nvSpPr>
        <p:spPr>
          <a:xfrm>
            <a:off x="457200" y="1600200"/>
            <a:ext cx="8686800" cy="5257800"/>
          </a:xfrm>
        </p:spPr>
        <p:txBody>
          <a:bodyPr/>
          <a:p>
            <a:pPr algn="just" eaLnBrk="1" hangingPunct="1" indent="-571500" marL="571500">
              <a:lnSpc>
                <a:spcPct val="90000"/>
              </a:lnSpc>
              <a:buNone/>
            </a:pPr>
            <a:r>
              <a:rPr dirty="0" lang="en-US" smtClean="0">
                <a:solidFill>
                  <a:srgbClr val="0000FF"/>
                </a:solidFill>
                <a:latin typeface="Constantia" pitchFamily="18" charset="0"/>
              </a:rPr>
              <a:t> The signs and symptoms of RA are quite </a:t>
            </a:r>
            <a:r>
              <a:rPr b="1" dirty="0" i="1" lang="en-US" smtClean="0">
                <a:solidFill>
                  <a:srgbClr val="0000FF"/>
                </a:solidFill>
                <a:latin typeface="Constantia" pitchFamily="18" charset="0"/>
              </a:rPr>
              <a:t>non specific and insidious. </a:t>
            </a:r>
            <a:r>
              <a:rPr dirty="0" lang="en-US" smtClean="0">
                <a:solidFill>
                  <a:srgbClr val="0000FF"/>
                </a:solidFill>
                <a:latin typeface="Constantia" pitchFamily="18" charset="0"/>
              </a:rPr>
              <a:t>These may include</a:t>
            </a:r>
            <a:endParaRPr b="1" dirty="0" i="1" lang="en-US" smtClean="0">
              <a:solidFill>
                <a:srgbClr val="0000FF"/>
              </a:solidFill>
              <a:latin typeface="Constantia" pitchFamily="18" charset="0"/>
            </a:endParaRPr>
          </a:p>
          <a:p>
            <a:pPr algn="just" eaLnBrk="1" hangingPunct="1" indent="-571500" marL="571500">
              <a:lnSpc>
                <a:spcPct val="90000"/>
              </a:lnSpc>
              <a:buFont typeface="Wingdings" pitchFamily="2" charset="2"/>
              <a:buAutoNum type="arabicPeriod"/>
            </a:pPr>
            <a:r>
              <a:rPr dirty="0" lang="en-US" smtClean="0">
                <a:solidFill>
                  <a:srgbClr val="0000FF"/>
                </a:solidFill>
                <a:latin typeface="Constantia" pitchFamily="18" charset="0"/>
              </a:rPr>
              <a:t>Fatigue</a:t>
            </a:r>
          </a:p>
          <a:p>
            <a:pPr algn="just" eaLnBrk="1" hangingPunct="1" indent="-571500" marL="571500">
              <a:lnSpc>
                <a:spcPct val="90000"/>
              </a:lnSpc>
              <a:buFont typeface="Wingdings" pitchFamily="2" charset="2"/>
              <a:buAutoNum type="arabicPeriod"/>
            </a:pPr>
            <a:r>
              <a:rPr dirty="0" lang="en-US" smtClean="0">
                <a:solidFill>
                  <a:srgbClr val="0000FF"/>
                </a:solidFill>
                <a:latin typeface="Constantia" pitchFamily="18" charset="0"/>
              </a:rPr>
              <a:t>Anorexia</a:t>
            </a:r>
          </a:p>
          <a:p>
            <a:pPr algn="just" eaLnBrk="1" hangingPunct="1" indent="-571500" marL="571500">
              <a:lnSpc>
                <a:spcPct val="90000"/>
              </a:lnSpc>
              <a:buFont typeface="Wingdings" pitchFamily="2" charset="2"/>
              <a:buAutoNum type="arabicPeriod"/>
            </a:pPr>
            <a:r>
              <a:rPr dirty="0" lang="en-US" smtClean="0">
                <a:solidFill>
                  <a:srgbClr val="0000FF"/>
                </a:solidFill>
                <a:latin typeface="Constantia" pitchFamily="18" charset="0"/>
              </a:rPr>
              <a:t>Weight loss, fever, malaise, morning stiffness of the joints.</a:t>
            </a:r>
          </a:p>
          <a:p>
            <a:pPr algn="just" eaLnBrk="1" hangingPunct="1" indent="-571500" marL="571500">
              <a:lnSpc>
                <a:spcPct val="90000"/>
              </a:lnSpc>
              <a:buFont typeface="Wingdings" pitchFamily="2" charset="2"/>
              <a:buAutoNum type="arabicPeriod"/>
            </a:pPr>
            <a:r>
              <a:rPr dirty="0" lang="en-US" smtClean="0">
                <a:solidFill>
                  <a:srgbClr val="0000FF"/>
                </a:solidFill>
                <a:latin typeface="Constantia" pitchFamily="18" charset="0"/>
              </a:rPr>
              <a:t>Pain during rest and movement; night pains, edematous, erythematous “boggy joints”</a:t>
            </a:r>
          </a:p>
          <a:p>
            <a:pPr algn="just" eaLnBrk="1" hangingPunct="1" indent="-571500" marL="571500">
              <a:lnSpc>
                <a:spcPct val="90000"/>
              </a:lnSpc>
              <a:buFont typeface="Wingdings" pitchFamily="2" charset="2"/>
              <a:buAutoNum type="arabicPeriod"/>
            </a:pPr>
            <a:r>
              <a:rPr dirty="0" lang="en-US" smtClean="0">
                <a:solidFill>
                  <a:srgbClr val="0000FF"/>
                </a:solidFill>
                <a:latin typeface="Constantia" pitchFamily="18" charset="0"/>
              </a:rPr>
              <a:t>History of precipitating stressful event</a:t>
            </a:r>
          </a:p>
        </p:txBody>
      </p:sp>
      <p:sp>
        <p:nvSpPr>
          <p:cNvPr id="1049069" name="Rectangle 6"/>
          <p:cNvSpPr>
            <a:spLocks noGrp="1" noChangeArrowheads="1"/>
          </p:cNvSpPr>
          <p:nvPr>
            <p:ph type="sldNum" sz="quarter" idx="12"/>
          </p:nvPr>
        </p:nvSpPr>
        <p:spPr>
          <a:noFill/>
        </p:spPr>
        <p:txBody>
          <a:bodyPr/>
          <a:p>
            <a:fld id="{D9100703-93C9-4103-9644-69BC9E6AC61F}" type="slidenum">
              <a:rPr lang="en-US" smtClean="0"/>
              <a:t>128</a:t>
            </a:fld>
            <a:endParaRPr lang="en-US" smtClean="0"/>
          </a:p>
        </p:txBody>
      </p:sp>
      <p:sp>
        <p:nvSpPr>
          <p:cNvPr id="1049070" name="Rectangle 2"/>
          <p:cNvSpPr>
            <a:spLocks noGrp="1" noChangeArrowheads="1"/>
          </p:cNvSpPr>
          <p:nvPr>
            <p:ph type="title"/>
          </p:nvPr>
        </p:nvSpPr>
        <p:spPr/>
        <p:txBody>
          <a:bodyPr>
            <a:normAutofit/>
          </a:bodyPr>
          <a:p>
            <a:pPr algn="just" eaLnBrk="1" hangingPunct="1"/>
            <a:r>
              <a:rPr b="1" dirty="0" lang="en-US" smtClean="0">
                <a:solidFill>
                  <a:srgbClr val="FF0000"/>
                </a:solidFill>
                <a:latin typeface="Constantia" pitchFamily="18" charset="0"/>
              </a:rPr>
              <a:t>Clinical features of R. Arthritis</a:t>
            </a:r>
          </a:p>
        </p:txBody>
      </p:sp>
      <p:sp>
        <p:nvSpPr>
          <p:cNvPr id="1049071"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5E5EA546-6E28-40FB-9DEA-87AFD482C168}" type="slidenum">
              <a:rPr sz="1400" lang="en-US"/>
              <a:pPr algn="r"/>
              <a:t>128</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070"/>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068">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068">
                                            <p:txEl>
                                              <p:pRg st="1" end="1"/>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9068">
                                            <p:txEl>
                                              <p:pRg st="2" end="2"/>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9068">
                                            <p:txEl>
                                              <p:pRg st="3" end="3"/>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 presetSubtype="0">
                                  <p:stCondLst>
                                    <p:cond delay="0"/>
                                  </p:stCondLst>
                                  <p:childTnLst>
                                    <p:set>
                                      <p:cBhvr>
                                        <p:cTn dur="1" fill="hold" id="26">
                                          <p:stCondLst>
                                            <p:cond delay="499"/>
                                          </p:stCondLst>
                                        </p:cTn>
                                        <p:tgtEl>
                                          <p:spTgt spid="1049068">
                                            <p:txEl>
                                              <p:pRg st="4" end="4"/>
                                            </p:txEl>
                                          </p:spTgt>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1" presetSubtype="0">
                                  <p:stCondLst>
                                    <p:cond delay="0"/>
                                  </p:stCondLst>
                                  <p:childTnLst>
                                    <p:set>
                                      <p:cBhvr>
                                        <p:cTn dur="1" fill="hold" id="30">
                                          <p:stCondLst>
                                            <p:cond delay="499"/>
                                          </p:stCondLst>
                                        </p:cTn>
                                        <p:tgtEl>
                                          <p:spTgt spid="104906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68" grpId="0" build="p" autoUpdateAnimBg="0"/>
      <p:bldP spid="1049070" grpId="0"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411" name=""/>
        <p:cNvGrpSpPr/>
        <p:nvPr/>
      </p:nvGrpSpPr>
      <p:grpSpPr>
        <a:xfrm>
          <a:off x="0" y="0"/>
          <a:ext cx="0" cy="0"/>
          <a:chOff x="0" y="0"/>
          <a:chExt cx="0" cy="0"/>
        </a:xfrm>
      </p:grpSpPr>
      <p:sp>
        <p:nvSpPr>
          <p:cNvPr id="1049072" name="Rectangle 3"/>
          <p:cNvSpPr>
            <a:spLocks noGrp="1" noChangeArrowheads="1"/>
          </p:cNvSpPr>
          <p:nvPr>
            <p:ph idx="1"/>
          </p:nvPr>
        </p:nvSpPr>
        <p:spPr>
          <a:xfrm>
            <a:off x="0" y="1600200"/>
            <a:ext cx="8991600" cy="5257800"/>
          </a:xfrm>
        </p:spPr>
        <p:txBody>
          <a:bodyPr>
            <a:normAutofit/>
          </a:bodyPr>
          <a:p>
            <a:pPr algn="just" eaLnBrk="1" hangingPunct="1" indent="-514350" marL="514350">
              <a:buFont typeface="+mj-lt"/>
              <a:buAutoNum type="arabicPeriod" startAt="6"/>
            </a:pPr>
            <a:r>
              <a:rPr dirty="0" lang="en-US" smtClean="0">
                <a:solidFill>
                  <a:srgbClr val="0000FF"/>
                </a:solidFill>
                <a:latin typeface="Constantia" pitchFamily="18" charset="0"/>
              </a:rPr>
              <a:t>Limitation of motion.</a:t>
            </a:r>
          </a:p>
          <a:p>
            <a:pPr algn="just" eaLnBrk="1" hangingPunct="1" indent="-514350" marL="514350">
              <a:buFont typeface="+mj-lt"/>
              <a:buAutoNum type="arabicPeriod" startAt="6"/>
            </a:pPr>
            <a:endParaRPr dirty="0" lang="en-US" smtClean="0">
              <a:solidFill>
                <a:srgbClr val="0000FF"/>
              </a:solidFill>
              <a:latin typeface="Constantia" pitchFamily="18" charset="0"/>
            </a:endParaRPr>
          </a:p>
          <a:p>
            <a:pPr algn="just" eaLnBrk="1" hangingPunct="1" indent="-514350" marL="514350">
              <a:buFont typeface="+mj-lt"/>
              <a:buAutoNum type="arabicPeriod" startAt="6"/>
            </a:pPr>
            <a:r>
              <a:rPr dirty="0" lang="en-US" smtClean="0">
                <a:solidFill>
                  <a:srgbClr val="0000FF"/>
                </a:solidFill>
                <a:latin typeface="Constantia" pitchFamily="18" charset="0"/>
              </a:rPr>
              <a:t>Signs of inflammation.</a:t>
            </a:r>
          </a:p>
          <a:p>
            <a:pPr algn="just" eaLnBrk="1" hangingPunct="1" indent="-514350" marL="514350">
              <a:buFont typeface="+mj-lt"/>
              <a:buAutoNum type="arabicPeriod" startAt="6"/>
            </a:pPr>
            <a:endParaRPr dirty="0" lang="en-US" smtClean="0">
              <a:solidFill>
                <a:srgbClr val="0000FF"/>
              </a:solidFill>
              <a:latin typeface="Constantia" pitchFamily="18" charset="0"/>
            </a:endParaRPr>
          </a:p>
          <a:p>
            <a:pPr algn="just" eaLnBrk="1" hangingPunct="1" indent="-514350" marL="514350">
              <a:buFont typeface="+mj-lt"/>
              <a:buAutoNum type="arabicPeriod" startAt="6"/>
            </a:pPr>
            <a:r>
              <a:rPr dirty="0" lang="en-US" smtClean="0">
                <a:solidFill>
                  <a:srgbClr val="0000FF"/>
                </a:solidFill>
                <a:latin typeface="Constantia" pitchFamily="18" charset="0"/>
              </a:rPr>
              <a:t>Bilateral joint symptoms (small joints).</a:t>
            </a:r>
          </a:p>
          <a:p>
            <a:pPr algn="just" eaLnBrk="1" hangingPunct="1" indent="-514350" marL="514350">
              <a:buFont typeface="+mj-lt"/>
              <a:buAutoNum type="arabicPeriod" startAt="6"/>
            </a:pPr>
            <a:endParaRPr dirty="0" lang="en-US" smtClean="0">
              <a:solidFill>
                <a:srgbClr val="0000FF"/>
              </a:solidFill>
              <a:latin typeface="Constantia" pitchFamily="18" charset="0"/>
            </a:endParaRPr>
          </a:p>
          <a:p>
            <a:pPr algn="just" eaLnBrk="1" hangingPunct="1" indent="-514350" marL="514350">
              <a:buFont typeface="+mj-lt"/>
              <a:buAutoNum type="arabicPeriod" startAt="6"/>
            </a:pPr>
            <a:r>
              <a:rPr dirty="0" lang="en-US" smtClean="0">
                <a:solidFill>
                  <a:srgbClr val="0000FF"/>
                </a:solidFill>
                <a:latin typeface="Constantia" pitchFamily="18" charset="0"/>
              </a:rPr>
              <a:t>Cervical joints may be affected.</a:t>
            </a:r>
          </a:p>
        </p:txBody>
      </p:sp>
      <p:sp>
        <p:nvSpPr>
          <p:cNvPr id="1049073" name="Rectangle 6"/>
          <p:cNvSpPr>
            <a:spLocks noGrp="1" noChangeArrowheads="1"/>
          </p:cNvSpPr>
          <p:nvPr>
            <p:ph type="sldNum" sz="quarter" idx="12"/>
          </p:nvPr>
        </p:nvSpPr>
        <p:spPr>
          <a:noFill/>
        </p:spPr>
        <p:txBody>
          <a:bodyPr/>
          <a:p>
            <a:fld id="{E7A424C3-DD4C-4514-BE19-29A47B0D940A}" type="slidenum">
              <a:rPr lang="en-US" smtClean="0"/>
              <a:t>129</a:t>
            </a:fld>
            <a:endParaRPr lang="en-US" smtClean="0"/>
          </a:p>
        </p:txBody>
      </p:sp>
      <p:sp>
        <p:nvSpPr>
          <p:cNvPr id="1049074" name="Rectangle 2"/>
          <p:cNvSpPr>
            <a:spLocks noGrp="1" noChangeArrowheads="1"/>
          </p:cNvSpPr>
          <p:nvPr>
            <p:ph type="title"/>
          </p:nvPr>
        </p:nvSpPr>
        <p:spPr/>
        <p:txBody>
          <a:bodyPr/>
          <a:p>
            <a:pPr algn="just" eaLnBrk="1" hangingPunct="1"/>
            <a:r>
              <a:rPr dirty="0" lang="en-US" smtClean="0">
                <a:solidFill>
                  <a:srgbClr val="FF0000"/>
                </a:solidFill>
                <a:latin typeface="Constantia" pitchFamily="18" charset="0"/>
              </a:rPr>
              <a:t>Clinical features of RA cont’d</a:t>
            </a:r>
          </a:p>
        </p:txBody>
      </p:sp>
      <p:sp>
        <p:nvSpPr>
          <p:cNvPr id="1049075"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D44FC512-E16D-4EF2-9A75-9132323CDD3D}" type="slidenum">
              <a:rPr sz="1400" lang="en-US"/>
              <a:pPr algn="r"/>
              <a:t>129</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9074"/>
                                        </p:tgtEl>
                                        <p:attrNameLst>
                                          <p:attrName>style.visibility</p:attrName>
                                        </p:attrNameLst>
                                      </p:cBhvr>
                                      <p:to>
                                        <p:strVal val="visible"/>
                                      </p:to>
                                    </p:set>
                                    <p:anim calcmode="lin" valueType="num">
                                      <p:cBhvr additive="base">
                                        <p:cTn dur="500" fill="hold" id="7"/>
                                        <p:tgtEl>
                                          <p:spTgt spid="1049074"/>
                                        </p:tgtEl>
                                        <p:attrNameLst>
                                          <p:attrName>ppt_x</p:attrName>
                                        </p:attrNameLst>
                                      </p:cBhvr>
                                      <p:tavLst>
                                        <p:tav tm="0">
                                          <p:val>
                                            <p:strVal val="#ppt_x"/>
                                          </p:val>
                                        </p:tav>
                                        <p:tav tm="100000">
                                          <p:val>
                                            <p:strVal val="#ppt_x"/>
                                          </p:val>
                                        </p:tav>
                                      </p:tavLst>
                                    </p:anim>
                                    <p:anim calcmode="lin" valueType="num">
                                      <p:cBhvr additive="base">
                                        <p:cTn dur="500" fill="hold" id="8"/>
                                        <p:tgtEl>
                                          <p:spTgt spid="1049074"/>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4" presetSubtype="0">
                                  <p:stCondLst>
                                    <p:cond delay="0"/>
                                  </p:stCondLst>
                                  <p:childTnLst>
                                    <p:set>
                                      <p:cBhvr>
                                        <p:cTn dur="1" fill="hold" id="12">
                                          <p:stCondLst>
                                            <p:cond delay="499"/>
                                          </p:stCondLst>
                                        </p:cTn>
                                        <p:tgtEl>
                                          <p:spTgt spid="1049072">
                                            <p:txEl>
                                              <p:pRg st="0" end="0"/>
                                            </p:txEl>
                                          </p:spTgt>
                                        </p:tgtEl>
                                        <p:attrNameLst>
                                          <p:attrName>style.visibility</p:attrName>
                                        </p:attrNameLst>
                                      </p:cBhvr>
                                      <p:to>
                                        <p:strVal val="visible"/>
                                      </p:to>
                                    </p:set>
                                    <p:anim calcmode="lin" to="" valueType="num">
                                      <p:cBhvr>
                                        <p:cTn dur="1" fill="hold" id="13"/>
                                        <p:tgtEl>
                                          <p:spTgt spid="1049072">
                                            <p:txEl>
                                              <p:pRg st="0" end="0"/>
                                            </p:txEl>
                                          </p:spTgt>
                                        </p:tgtEl>
                                      </p:cBhvr>
                                    </p:anim>
                                  </p:childTnLst>
                                </p:cTn>
                              </p:par>
                            </p:childTnLst>
                          </p:cTn>
                        </p:par>
                      </p:childTnLst>
                    </p:cTn>
                  </p:par>
                  <p:par>
                    <p:cTn fill="hold" id="14">
                      <p:stCondLst>
                        <p:cond delay="indefinite"/>
                      </p:stCondLst>
                      <p:childTnLst>
                        <p:par>
                          <p:cTn fill="hold" id="15">
                            <p:stCondLst>
                              <p:cond delay="0"/>
                            </p:stCondLst>
                            <p:childTnLst>
                              <p:par>
                                <p:cTn fill="hold" grpId="0" id="16" nodeType="clickEffect" presetClass="entr" presetID="24" presetSubtype="0">
                                  <p:stCondLst>
                                    <p:cond delay="0"/>
                                  </p:stCondLst>
                                  <p:childTnLst>
                                    <p:set>
                                      <p:cBhvr>
                                        <p:cTn dur="1" fill="hold" id="17">
                                          <p:stCondLst>
                                            <p:cond delay="499"/>
                                          </p:stCondLst>
                                        </p:cTn>
                                        <p:tgtEl>
                                          <p:spTgt spid="1049072">
                                            <p:txEl>
                                              <p:pRg st="2" end="2"/>
                                            </p:txEl>
                                          </p:spTgt>
                                        </p:tgtEl>
                                        <p:attrNameLst>
                                          <p:attrName>style.visibility</p:attrName>
                                        </p:attrNameLst>
                                      </p:cBhvr>
                                      <p:to>
                                        <p:strVal val="visible"/>
                                      </p:to>
                                    </p:set>
                                    <p:anim calcmode="lin" to="" valueType="num">
                                      <p:cBhvr>
                                        <p:cTn dur="1" fill="hold" id="18"/>
                                        <p:tgtEl>
                                          <p:spTgt spid="1049072">
                                            <p:txEl>
                                              <p:pRg st="2" end="2"/>
                                            </p:txEl>
                                          </p:spTgt>
                                        </p:tgtEl>
                                      </p:cBhvr>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4" presetSubtype="0">
                                  <p:stCondLst>
                                    <p:cond delay="0"/>
                                  </p:stCondLst>
                                  <p:childTnLst>
                                    <p:set>
                                      <p:cBhvr>
                                        <p:cTn dur="1" fill="hold" id="22">
                                          <p:stCondLst>
                                            <p:cond delay="499"/>
                                          </p:stCondLst>
                                        </p:cTn>
                                        <p:tgtEl>
                                          <p:spTgt spid="1049072">
                                            <p:txEl>
                                              <p:pRg st="4" end="4"/>
                                            </p:txEl>
                                          </p:spTgt>
                                        </p:tgtEl>
                                        <p:attrNameLst>
                                          <p:attrName>style.visibility</p:attrName>
                                        </p:attrNameLst>
                                      </p:cBhvr>
                                      <p:to>
                                        <p:strVal val="visible"/>
                                      </p:to>
                                    </p:set>
                                    <p:anim calcmode="lin" to="" valueType="num">
                                      <p:cBhvr>
                                        <p:cTn dur="1" fill="hold" id="23"/>
                                        <p:tgtEl>
                                          <p:spTgt spid="1049072">
                                            <p:txEl>
                                              <p:pRg st="4" end="4"/>
                                            </p:txEl>
                                          </p:spTgt>
                                        </p:tgtEl>
                                      </p:cBhvr>
                                    </p:anim>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4" presetSubtype="0">
                                  <p:stCondLst>
                                    <p:cond delay="0"/>
                                  </p:stCondLst>
                                  <p:childTnLst>
                                    <p:set>
                                      <p:cBhvr>
                                        <p:cTn dur="1" fill="hold" id="27">
                                          <p:stCondLst>
                                            <p:cond delay="499"/>
                                          </p:stCondLst>
                                        </p:cTn>
                                        <p:tgtEl>
                                          <p:spTgt spid="1049072">
                                            <p:txEl>
                                              <p:pRg st="6" end="6"/>
                                            </p:txEl>
                                          </p:spTgt>
                                        </p:tgtEl>
                                        <p:attrNameLst>
                                          <p:attrName>style.visibility</p:attrName>
                                        </p:attrNameLst>
                                      </p:cBhvr>
                                      <p:to>
                                        <p:strVal val="visible"/>
                                      </p:to>
                                    </p:set>
                                    <p:anim calcmode="lin" to="" valueType="num">
                                      <p:cBhvr>
                                        <p:cTn dur="1" fill="hold" id="28"/>
                                        <p:tgtEl>
                                          <p:spTgt spid="1049072">
                                            <p:txEl>
                                              <p:pRg st="6" end="6"/>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72" grpId="0" build="p" autoUpdateAnimBg="0"/>
      <p:bldP spid="104907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98" name=""/>
        <p:cNvGrpSpPr/>
        <p:nvPr/>
      </p:nvGrpSpPr>
      <p:grpSpPr>
        <a:xfrm>
          <a:off x="0" y="0"/>
          <a:ext cx="0" cy="0"/>
          <a:chOff x="0" y="0"/>
          <a:chExt cx="0" cy="0"/>
        </a:xfrm>
      </p:grpSpPr>
      <p:sp>
        <p:nvSpPr>
          <p:cNvPr id="1048658" name="Rectangle 2"/>
          <p:cNvSpPr>
            <a:spLocks noGrp="1" noChangeArrowheads="1"/>
          </p:cNvSpPr>
          <p:nvPr>
            <p:ph type="ctrTitle"/>
          </p:nvPr>
        </p:nvSpPr>
        <p:spPr>
          <a:xfrm>
            <a:off x="381000" y="228600"/>
            <a:ext cx="8153400" cy="381000"/>
          </a:xfrm>
        </p:spPr>
        <p:txBody>
          <a:bodyPr>
            <a:noAutofit/>
          </a:bodyPr>
          <a:p>
            <a:pPr algn="just" eaLnBrk="1" hangingPunct="1"/>
            <a:r>
              <a:rPr b="1" dirty="0" sz="4800" lang="en-US" smtClean="0">
                <a:solidFill>
                  <a:srgbClr val="FF0000"/>
                </a:solidFill>
                <a:latin typeface="Constantia" pitchFamily="18" charset="0"/>
              </a:rPr>
              <a:t>INTRODUCTION</a:t>
            </a:r>
            <a:endParaRPr b="1" dirty="0" sz="4800" lang="en-US" smtClean="0">
              <a:latin typeface="Constantia" pitchFamily="18" charset="0"/>
            </a:endParaRPr>
          </a:p>
        </p:txBody>
      </p:sp>
      <p:sp>
        <p:nvSpPr>
          <p:cNvPr id="1048659" name="Rectangle 3"/>
          <p:cNvSpPr>
            <a:spLocks noGrp="1" noChangeArrowheads="1"/>
          </p:cNvSpPr>
          <p:nvPr>
            <p:ph type="subTitle" idx="1"/>
          </p:nvPr>
        </p:nvSpPr>
        <p:spPr>
          <a:xfrm>
            <a:off x="381000" y="838200"/>
            <a:ext cx="8382000" cy="6019800"/>
          </a:xfrm>
        </p:spPr>
        <p:txBody>
          <a:bodyPr/>
          <a:p>
            <a:pPr algn="just" eaLnBrk="1" hangingPunct="1"/>
            <a:endParaRPr b="1" dirty="0" i="1" lang="en-US" smtClean="0">
              <a:solidFill>
                <a:srgbClr val="FF0000"/>
              </a:solidFill>
              <a:latin typeface="Constantia" pitchFamily="18" charset="0"/>
            </a:endParaRPr>
          </a:p>
          <a:p>
            <a:pPr algn="just" eaLnBrk="1" hangingPunct="1"/>
            <a:r>
              <a:rPr b="1" dirty="0" i="1" lang="en-US" smtClean="0">
                <a:solidFill>
                  <a:srgbClr val="FF0000"/>
                </a:solidFill>
                <a:latin typeface="Constantia" pitchFamily="18" charset="0"/>
              </a:rPr>
              <a:t>Orthopedics</a:t>
            </a:r>
            <a:r>
              <a:rPr dirty="0" lang="en-US" smtClean="0">
                <a:solidFill>
                  <a:srgbClr val="0000FF"/>
                </a:solidFill>
                <a:latin typeface="Constantia" pitchFamily="18" charset="0"/>
              </a:rPr>
              <a:t> is the branch of medicine that deals with disorders or deformities of the skeletal system and associated muscles, joints and ligaments.</a:t>
            </a:r>
          </a:p>
          <a:p>
            <a:pPr algn="just" eaLnBrk="1" hangingPunct="1"/>
            <a:endParaRPr dirty="0" lang="en-US" smtClean="0">
              <a:solidFill>
                <a:srgbClr val="FF0000"/>
              </a:solidFill>
              <a:latin typeface="Constantia" pitchFamily="18" charset="0"/>
            </a:endParaRPr>
          </a:p>
          <a:p>
            <a:pPr algn="just" eaLnBrk="1" hangingPunct="1"/>
            <a:r>
              <a:rPr b="1" dirty="0" i="1" lang="en-US" smtClean="0">
                <a:solidFill>
                  <a:srgbClr val="FF0000"/>
                </a:solidFill>
                <a:latin typeface="Constantia" pitchFamily="18" charset="0"/>
              </a:rPr>
              <a:t>Orthopedic Nursing</a:t>
            </a:r>
            <a:r>
              <a:rPr dirty="0" lang="en-US" smtClean="0">
                <a:solidFill>
                  <a:srgbClr val="0000FF"/>
                </a:solidFill>
                <a:latin typeface="Constantia" pitchFamily="18" charset="0"/>
              </a:rPr>
              <a:t> is a specialty focused on prevention and treatment of musculoskeletal disorders using the appropriate and scientific based nursing care.</a:t>
            </a:r>
          </a:p>
          <a:p>
            <a:pPr algn="just" eaLnBrk="1" hangingPunct="1"/>
            <a:endParaRPr b="1" dirty="0" lang="en-US" smtClean="0">
              <a:solidFill>
                <a:srgbClr val="0000FF"/>
              </a:solidFill>
              <a:latin typeface="Constantia" pitchFamily="18" charset="0"/>
              <a:ea typeface="Arial Unicode MS" pitchFamily="34" charset="-128"/>
              <a:cs typeface="Arial Unicode MS" pitchFamily="34" charset="-128"/>
            </a:endParaRPr>
          </a:p>
          <a:p>
            <a:pPr algn="just" eaLnBrk="1" hangingPunct="1"/>
            <a:endParaRPr b="1" dirty="0" lang="en-US" smtClean="0">
              <a:solidFill>
                <a:srgbClr val="0000FF"/>
              </a:solidFill>
              <a:latin typeface="Constantia" pitchFamily="18" charset="0"/>
            </a:endParaRPr>
          </a:p>
        </p:txBody>
      </p:sp>
      <p:sp>
        <p:nvSpPr>
          <p:cNvPr id="1048660" name="Rectangle 6"/>
          <p:cNvSpPr>
            <a:spLocks noGrp="1" noChangeArrowheads="1"/>
          </p:cNvSpPr>
          <p:nvPr>
            <p:ph type="sldNum" sz="quarter" idx="12"/>
          </p:nvPr>
        </p:nvSpPr>
        <p:spPr>
          <a:noFill/>
        </p:spPr>
        <p:txBody>
          <a:bodyPr/>
          <a:p>
            <a:fld id="{770086AB-AF1B-483D-B58E-7415D878D1A4}" type="slidenum">
              <a:rPr lang="en-US" smtClean="0"/>
              <a:t>13</a:t>
            </a:fld>
            <a:endParaRPr dirty="0" lang="en-US" smtClean="0"/>
          </a:p>
        </p:txBody>
      </p:sp>
      <p:sp>
        <p:nvSpPr>
          <p:cNvPr id="1048661"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56B370D7-E21E-4FB1-99D3-84476F3EB3E4}" type="slidenum">
              <a:rPr sz="1400" lang="en-US"/>
              <a:pPr algn="r"/>
              <a:t>13</a:t>
            </a:fld>
            <a:endParaRPr dirty="0" sz="1400" lang="en-US"/>
          </a:p>
        </p:txBody>
      </p:sp>
    </p:spTree>
  </p:cSld>
  <p:clrMapOvr>
    <a:masterClrMapping/>
  </p:clrMapOvr>
  <p:transition>
    <p:wheel spokes="8"/>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412" name=""/>
        <p:cNvGrpSpPr/>
        <p:nvPr/>
      </p:nvGrpSpPr>
      <p:grpSpPr>
        <a:xfrm>
          <a:off x="0" y="0"/>
          <a:ext cx="0" cy="0"/>
          <a:chOff x="0" y="0"/>
          <a:chExt cx="0" cy="0"/>
        </a:xfrm>
      </p:grpSpPr>
      <p:pic>
        <p:nvPicPr>
          <p:cNvPr id="2097166" name="Picture 2"/>
          <p:cNvPicPr>
            <a:picLocks noChangeAspect="1" noGrp="1" noChangeArrowheads="1"/>
          </p:cNvPicPr>
          <p:nvPr>
            <p:ph idx="1"/>
          </p:nvPr>
        </p:nvPicPr>
        <p:blipFill>
          <a:blip xmlns:r="http://schemas.openxmlformats.org/officeDocument/2006/relationships" r:embed="rId1" cstate="print"/>
          <a:srcRect/>
          <a:stretch>
            <a:fillRect/>
          </a:stretch>
        </p:blipFill>
        <p:spPr bwMode="auto">
          <a:xfrm>
            <a:off x="762000" y="1143000"/>
            <a:ext cx="7391400" cy="5715000"/>
          </a:xfrm>
          <a:prstGeom prst="rect"/>
          <a:noFill/>
          <a:ln w="9525">
            <a:noFill/>
            <a:miter lim="800000"/>
            <a:headEnd/>
            <a:tailEnd/>
          </a:ln>
          <a:effectLst/>
        </p:spPr>
      </p:pic>
      <p:sp>
        <p:nvSpPr>
          <p:cNvPr id="1049076" name="Title 1"/>
          <p:cNvSpPr>
            <a:spLocks noGrp="1"/>
          </p:cNvSpPr>
          <p:nvPr>
            <p:ph type="title"/>
          </p:nvPr>
        </p:nvSpPr>
        <p:spPr/>
        <p:txBody>
          <a:bodyPr/>
          <a:p>
            <a:pPr algn="just"/>
            <a:r>
              <a:rPr dirty="0" lang="en-US" smtClean="0">
                <a:latin typeface="Constantia" pitchFamily="18" charset="0"/>
              </a:rPr>
              <a:t>Advanced stage of R. Arthritis</a:t>
            </a:r>
            <a:endParaRPr dirty="0" lang="en-US">
              <a:latin typeface="Constantia" pitchFamily="18" charset="0"/>
            </a:endParaRPr>
          </a:p>
        </p:txBody>
      </p:sp>
    </p:spTree>
  </p:cSld>
  <p:clrMapOvr>
    <a:masterClrMapping/>
  </p:clrMapOvr>
  <p:transition>
    <p:wheel spokes="8"/>
  </p:transition>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413" name=""/>
        <p:cNvGrpSpPr/>
        <p:nvPr/>
      </p:nvGrpSpPr>
      <p:grpSpPr>
        <a:xfrm>
          <a:off x="0" y="0"/>
          <a:ext cx="0" cy="0"/>
          <a:chOff x="0" y="0"/>
          <a:chExt cx="0" cy="0"/>
        </a:xfrm>
      </p:grpSpPr>
      <p:sp>
        <p:nvSpPr>
          <p:cNvPr id="1049077" name="Rectangle 3"/>
          <p:cNvSpPr>
            <a:spLocks noGrp="1" noChangeArrowheads="1"/>
          </p:cNvSpPr>
          <p:nvPr>
            <p:ph idx="1"/>
          </p:nvPr>
        </p:nvSpPr>
        <p:spPr>
          <a:xfrm>
            <a:off x="457200" y="1600200"/>
            <a:ext cx="8686800" cy="5257800"/>
          </a:xfrm>
        </p:spPr>
        <p:txBody>
          <a:bodyPr>
            <a:normAutofit/>
          </a:bodyPr>
          <a:p>
            <a:pPr algn="just" eaLnBrk="1" hangingPunct="1">
              <a:lnSpc>
                <a:spcPct val="90000"/>
              </a:lnSpc>
              <a:buFont typeface="Wingdings" pitchFamily="2" charset="2"/>
              <a:buChar char="q"/>
            </a:pPr>
            <a:r>
              <a:rPr dirty="0" sz="3600" lang="en-US" smtClean="0">
                <a:solidFill>
                  <a:srgbClr val="0000FF"/>
                </a:solidFill>
                <a:latin typeface="Constantia" pitchFamily="18" charset="0"/>
              </a:rPr>
              <a:t>Pallor</a:t>
            </a:r>
          </a:p>
          <a:p>
            <a:pPr algn="just" eaLnBrk="1" hangingPunct="1">
              <a:lnSpc>
                <a:spcPct val="90000"/>
              </a:lnSpc>
              <a:buFont typeface="Wingdings" pitchFamily="2" charset="2"/>
              <a:buChar char="q"/>
            </a:pPr>
            <a:endParaRPr dirty="0" sz="3600" lang="en-US" smtClean="0">
              <a:solidFill>
                <a:srgbClr val="0000FF"/>
              </a:solidFill>
              <a:latin typeface="Constantia" pitchFamily="18" charset="0"/>
            </a:endParaRPr>
          </a:p>
          <a:p>
            <a:pPr algn="just" eaLnBrk="1" hangingPunct="1">
              <a:lnSpc>
                <a:spcPct val="90000"/>
              </a:lnSpc>
              <a:buFont typeface="Wingdings" pitchFamily="2" charset="2"/>
              <a:buChar char="q"/>
            </a:pPr>
            <a:r>
              <a:rPr dirty="0" sz="3600" lang="en-US" smtClean="0">
                <a:solidFill>
                  <a:srgbClr val="0000FF"/>
                </a:solidFill>
                <a:latin typeface="Constantia" pitchFamily="18" charset="0"/>
              </a:rPr>
              <a:t>Anemia</a:t>
            </a:r>
          </a:p>
          <a:p>
            <a:pPr algn="just" eaLnBrk="1" hangingPunct="1">
              <a:lnSpc>
                <a:spcPct val="90000"/>
              </a:lnSpc>
              <a:buFont typeface="Wingdings" pitchFamily="2" charset="2"/>
              <a:buChar char="q"/>
            </a:pPr>
            <a:endParaRPr dirty="0" sz="3600" lang="en-US" smtClean="0">
              <a:solidFill>
                <a:srgbClr val="0000FF"/>
              </a:solidFill>
              <a:latin typeface="Constantia" pitchFamily="18" charset="0"/>
            </a:endParaRPr>
          </a:p>
          <a:p>
            <a:pPr algn="just" eaLnBrk="1" hangingPunct="1">
              <a:lnSpc>
                <a:spcPct val="90000"/>
              </a:lnSpc>
              <a:buFont typeface="Wingdings" pitchFamily="2" charset="2"/>
              <a:buChar char="q"/>
            </a:pPr>
            <a:r>
              <a:rPr dirty="0" sz="3600" lang="en-US" smtClean="0">
                <a:solidFill>
                  <a:srgbClr val="0000FF"/>
                </a:solidFill>
                <a:latin typeface="Constantia" pitchFamily="18" charset="0"/>
              </a:rPr>
              <a:t>Colour changes of digit</a:t>
            </a:r>
          </a:p>
          <a:p>
            <a:pPr algn="just" eaLnBrk="1" hangingPunct="1">
              <a:lnSpc>
                <a:spcPct val="90000"/>
              </a:lnSpc>
              <a:buFont typeface="Wingdings" pitchFamily="2" charset="2"/>
              <a:buChar char="q"/>
            </a:pPr>
            <a:endParaRPr dirty="0" sz="3600" lang="en-US" smtClean="0">
              <a:solidFill>
                <a:srgbClr val="0000FF"/>
              </a:solidFill>
              <a:latin typeface="Constantia" pitchFamily="18" charset="0"/>
            </a:endParaRPr>
          </a:p>
          <a:p>
            <a:pPr algn="just" eaLnBrk="1" hangingPunct="1">
              <a:lnSpc>
                <a:spcPct val="90000"/>
              </a:lnSpc>
              <a:buFont typeface="Wingdings" pitchFamily="2" charset="2"/>
              <a:buChar char="q"/>
            </a:pPr>
            <a:r>
              <a:rPr dirty="0" sz="3600" lang="en-US" smtClean="0">
                <a:solidFill>
                  <a:srgbClr val="0000FF"/>
                </a:solidFill>
                <a:latin typeface="Constantia" pitchFamily="18" charset="0"/>
              </a:rPr>
              <a:t>Muscle weakness</a:t>
            </a:r>
          </a:p>
          <a:p>
            <a:pPr algn="just" eaLnBrk="1" hangingPunct="1">
              <a:lnSpc>
                <a:spcPct val="90000"/>
              </a:lnSpc>
              <a:buFont typeface="Wingdings" pitchFamily="2" charset="2"/>
              <a:buChar char="q"/>
            </a:pPr>
            <a:endParaRPr dirty="0" sz="3600" lang="en-US" smtClean="0">
              <a:solidFill>
                <a:srgbClr val="0000FF"/>
              </a:solidFill>
              <a:latin typeface="Constantia" pitchFamily="18" charset="0"/>
            </a:endParaRPr>
          </a:p>
          <a:p>
            <a:pPr algn="just" eaLnBrk="1" hangingPunct="1">
              <a:lnSpc>
                <a:spcPct val="90000"/>
              </a:lnSpc>
              <a:buFont typeface="Wingdings" pitchFamily="2" charset="2"/>
              <a:buChar char="q"/>
            </a:pPr>
            <a:r>
              <a:rPr dirty="0" sz="3600" lang="en-US" smtClean="0">
                <a:solidFill>
                  <a:srgbClr val="0000FF"/>
                </a:solidFill>
                <a:latin typeface="Constantia" pitchFamily="18" charset="0"/>
              </a:rPr>
              <a:t>Joint deformity</a:t>
            </a:r>
          </a:p>
        </p:txBody>
      </p:sp>
      <p:sp>
        <p:nvSpPr>
          <p:cNvPr id="1049078" name="Rectangle 6"/>
          <p:cNvSpPr>
            <a:spLocks noGrp="1" noChangeArrowheads="1"/>
          </p:cNvSpPr>
          <p:nvPr>
            <p:ph type="sldNum" sz="quarter" idx="12"/>
          </p:nvPr>
        </p:nvSpPr>
        <p:spPr>
          <a:noFill/>
        </p:spPr>
        <p:txBody>
          <a:bodyPr/>
          <a:p>
            <a:fld id="{9101BA5F-D323-432E-BA09-BE0AFC2347E1}" type="slidenum">
              <a:rPr lang="en-US" smtClean="0"/>
              <a:t>131</a:t>
            </a:fld>
            <a:endParaRPr lang="en-US" smtClean="0"/>
          </a:p>
        </p:txBody>
      </p:sp>
      <p:sp>
        <p:nvSpPr>
          <p:cNvPr id="1049079" name="Rectangle 2"/>
          <p:cNvSpPr>
            <a:spLocks noGrp="1" noChangeArrowheads="1"/>
          </p:cNvSpPr>
          <p:nvPr>
            <p:ph type="title"/>
          </p:nvPr>
        </p:nvSpPr>
        <p:spPr/>
        <p:txBody>
          <a:bodyPr>
            <a:normAutofit/>
          </a:bodyPr>
          <a:p>
            <a:pPr algn="just" eaLnBrk="1" hangingPunct="1"/>
            <a:r>
              <a:rPr dirty="0" sz="4000" lang="en-US" smtClean="0">
                <a:solidFill>
                  <a:srgbClr val="FF0000"/>
                </a:solidFill>
                <a:latin typeface="Constantia" pitchFamily="18" charset="0"/>
              </a:rPr>
              <a:t>Later symptoms</a:t>
            </a:r>
            <a:endParaRPr dirty="0" sz="4000" lang="en-US" smtClean="0">
              <a:latin typeface="Constantia" pitchFamily="18" charset="0"/>
            </a:endParaRPr>
          </a:p>
        </p:txBody>
      </p:sp>
      <p:sp>
        <p:nvSpPr>
          <p:cNvPr id="1049080"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3FA586FD-89D9-43CF-BC05-5DBBE20B2AAE}" type="slidenum">
              <a:rPr sz="1400" lang="en-US"/>
              <a:pPr algn="r"/>
              <a:t>131</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079"/>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4" presetSubtype="0">
                                  <p:stCondLst>
                                    <p:cond delay="0"/>
                                  </p:stCondLst>
                                  <p:childTnLst>
                                    <p:set>
                                      <p:cBhvr>
                                        <p:cTn dur="1" fill="hold" id="10">
                                          <p:stCondLst>
                                            <p:cond delay="499"/>
                                          </p:stCondLst>
                                        </p:cTn>
                                        <p:tgtEl>
                                          <p:spTgt spid="1049077">
                                            <p:txEl>
                                              <p:pRg st="0" end="0"/>
                                            </p:txEl>
                                          </p:spTgt>
                                        </p:tgtEl>
                                        <p:attrNameLst>
                                          <p:attrName>style.visibility</p:attrName>
                                        </p:attrNameLst>
                                      </p:cBhvr>
                                      <p:to>
                                        <p:strVal val="visible"/>
                                      </p:to>
                                    </p:set>
                                    <p:anim calcmode="lin" to="" valueType="num">
                                      <p:cBhvr>
                                        <p:cTn dur="1" fill="hold" id="11"/>
                                        <p:tgtEl>
                                          <p:spTgt spid="1049077">
                                            <p:txEl>
                                              <p:pRg st="0" end="0"/>
                                            </p:txEl>
                                          </p:spTgt>
                                        </p:tgtEl>
                                      </p:cBhvr>
                                    </p:anim>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4" presetSubtype="0">
                                  <p:stCondLst>
                                    <p:cond delay="0"/>
                                  </p:stCondLst>
                                  <p:childTnLst>
                                    <p:set>
                                      <p:cBhvr>
                                        <p:cTn dur="1" fill="hold" id="15">
                                          <p:stCondLst>
                                            <p:cond delay="499"/>
                                          </p:stCondLst>
                                        </p:cTn>
                                        <p:tgtEl>
                                          <p:spTgt spid="1049077">
                                            <p:txEl>
                                              <p:pRg st="2" end="2"/>
                                            </p:txEl>
                                          </p:spTgt>
                                        </p:tgtEl>
                                        <p:attrNameLst>
                                          <p:attrName>style.visibility</p:attrName>
                                        </p:attrNameLst>
                                      </p:cBhvr>
                                      <p:to>
                                        <p:strVal val="visible"/>
                                      </p:to>
                                    </p:set>
                                    <p:anim calcmode="lin" to="" valueType="num">
                                      <p:cBhvr>
                                        <p:cTn dur="1" fill="hold" id="16"/>
                                        <p:tgtEl>
                                          <p:spTgt spid="1049077">
                                            <p:txEl>
                                              <p:pRg st="2" end="2"/>
                                            </p:txEl>
                                          </p:spTgt>
                                        </p:tgtEl>
                                      </p:cBhvr>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24" presetSubtype="0">
                                  <p:stCondLst>
                                    <p:cond delay="0"/>
                                  </p:stCondLst>
                                  <p:childTnLst>
                                    <p:set>
                                      <p:cBhvr>
                                        <p:cTn dur="1" fill="hold" id="20">
                                          <p:stCondLst>
                                            <p:cond delay="499"/>
                                          </p:stCondLst>
                                        </p:cTn>
                                        <p:tgtEl>
                                          <p:spTgt spid="1049077">
                                            <p:txEl>
                                              <p:pRg st="4" end="4"/>
                                            </p:txEl>
                                          </p:spTgt>
                                        </p:tgtEl>
                                        <p:attrNameLst>
                                          <p:attrName>style.visibility</p:attrName>
                                        </p:attrNameLst>
                                      </p:cBhvr>
                                      <p:to>
                                        <p:strVal val="visible"/>
                                      </p:to>
                                    </p:set>
                                    <p:anim calcmode="lin" to="" valueType="num">
                                      <p:cBhvr>
                                        <p:cTn dur="1" fill="hold" id="21"/>
                                        <p:tgtEl>
                                          <p:spTgt spid="1049077">
                                            <p:txEl>
                                              <p:pRg st="4" end="4"/>
                                            </p:txEl>
                                          </p:spTgt>
                                        </p:tgtEl>
                                      </p:cBhvr>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4" presetSubtype="0">
                                  <p:stCondLst>
                                    <p:cond delay="0"/>
                                  </p:stCondLst>
                                  <p:childTnLst>
                                    <p:set>
                                      <p:cBhvr>
                                        <p:cTn dur="1" fill="hold" id="25">
                                          <p:stCondLst>
                                            <p:cond delay="499"/>
                                          </p:stCondLst>
                                        </p:cTn>
                                        <p:tgtEl>
                                          <p:spTgt spid="1049077">
                                            <p:txEl>
                                              <p:pRg st="6" end="6"/>
                                            </p:txEl>
                                          </p:spTgt>
                                        </p:tgtEl>
                                        <p:attrNameLst>
                                          <p:attrName>style.visibility</p:attrName>
                                        </p:attrNameLst>
                                      </p:cBhvr>
                                      <p:to>
                                        <p:strVal val="visible"/>
                                      </p:to>
                                    </p:set>
                                    <p:anim calcmode="lin" to="" valueType="num">
                                      <p:cBhvr>
                                        <p:cTn dur="1" fill="hold" id="26"/>
                                        <p:tgtEl>
                                          <p:spTgt spid="1049077">
                                            <p:txEl>
                                              <p:pRg st="6" end="6"/>
                                            </p:txEl>
                                          </p:spTgt>
                                        </p:tgtEl>
                                      </p:cBhvr>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4" presetSubtype="0">
                                  <p:stCondLst>
                                    <p:cond delay="0"/>
                                  </p:stCondLst>
                                  <p:childTnLst>
                                    <p:set>
                                      <p:cBhvr>
                                        <p:cTn dur="1" fill="hold" id="30">
                                          <p:stCondLst>
                                            <p:cond delay="499"/>
                                          </p:stCondLst>
                                        </p:cTn>
                                        <p:tgtEl>
                                          <p:spTgt spid="1049077">
                                            <p:txEl>
                                              <p:pRg st="8" end="8"/>
                                            </p:txEl>
                                          </p:spTgt>
                                        </p:tgtEl>
                                        <p:attrNameLst>
                                          <p:attrName>style.visibility</p:attrName>
                                        </p:attrNameLst>
                                      </p:cBhvr>
                                      <p:to>
                                        <p:strVal val="visible"/>
                                      </p:to>
                                    </p:set>
                                    <p:anim calcmode="lin" to="" valueType="num">
                                      <p:cBhvr>
                                        <p:cTn dur="1" fill="hold" id="31"/>
                                        <p:tgtEl>
                                          <p:spTgt spid="1049077">
                                            <p:txEl>
                                              <p:pRg st="8" end="8"/>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77" grpId="0" build="p" autoUpdateAnimBg="0"/>
      <p:bldP spid="1049079" grpId="0"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414" name=""/>
        <p:cNvGrpSpPr/>
        <p:nvPr/>
      </p:nvGrpSpPr>
      <p:grpSpPr>
        <a:xfrm>
          <a:off x="0" y="0"/>
          <a:ext cx="0" cy="0"/>
          <a:chOff x="0" y="0"/>
          <a:chExt cx="0" cy="0"/>
        </a:xfrm>
      </p:grpSpPr>
      <p:sp>
        <p:nvSpPr>
          <p:cNvPr id="1049081" name="Content Placeholder 2"/>
          <p:cNvSpPr>
            <a:spLocks noGrp="1"/>
          </p:cNvSpPr>
          <p:nvPr>
            <p:ph idx="1"/>
          </p:nvPr>
        </p:nvSpPr>
        <p:spPr/>
        <p:txBody>
          <a:bodyPr/>
          <a:p>
            <a:pPr algn="just">
              <a:lnSpc>
                <a:spcPct val="90000"/>
              </a:lnSpc>
              <a:buFont typeface="Wingdings" pitchFamily="2" charset="2"/>
              <a:buChar char="q"/>
            </a:pPr>
            <a:r>
              <a:rPr dirty="0" lang="en-US" smtClean="0">
                <a:solidFill>
                  <a:srgbClr val="0000FF"/>
                </a:solidFill>
                <a:latin typeface="Constantia" pitchFamily="18" charset="0"/>
              </a:rPr>
              <a:t>Paraesthesias</a:t>
            </a:r>
          </a:p>
          <a:p>
            <a:pPr algn="just">
              <a:lnSpc>
                <a:spcPct val="90000"/>
              </a:lnSpc>
              <a:buFont typeface="Wingdings" pitchFamily="2" charset="2"/>
              <a:buChar char="q"/>
            </a:pPr>
            <a:r>
              <a:rPr dirty="0" lang="en-US" smtClean="0">
                <a:solidFill>
                  <a:srgbClr val="0000FF"/>
                </a:solidFill>
                <a:latin typeface="Constantia" pitchFamily="18" charset="0"/>
              </a:rPr>
              <a:t>Decreased joint mobility</a:t>
            </a:r>
          </a:p>
          <a:p>
            <a:pPr algn="just">
              <a:lnSpc>
                <a:spcPct val="90000"/>
              </a:lnSpc>
              <a:buFont typeface="Wingdings" pitchFamily="2" charset="2"/>
              <a:buChar char="q"/>
            </a:pPr>
            <a:r>
              <a:rPr dirty="0" lang="en-US" smtClean="0">
                <a:solidFill>
                  <a:srgbClr val="0000FF"/>
                </a:solidFill>
                <a:latin typeface="Constantia" pitchFamily="18" charset="0"/>
              </a:rPr>
              <a:t>Contractures</a:t>
            </a:r>
          </a:p>
          <a:p>
            <a:pPr algn="just">
              <a:lnSpc>
                <a:spcPct val="90000"/>
              </a:lnSpc>
              <a:buFont typeface="Wingdings" pitchFamily="2" charset="2"/>
              <a:buChar char="q"/>
            </a:pPr>
            <a:r>
              <a:rPr dirty="0" lang="en-US" smtClean="0">
                <a:solidFill>
                  <a:srgbClr val="0000FF"/>
                </a:solidFill>
                <a:latin typeface="Constantia" pitchFamily="18" charset="0"/>
              </a:rPr>
              <a:t>Subluxation</a:t>
            </a:r>
          </a:p>
          <a:p>
            <a:pPr algn="just">
              <a:lnSpc>
                <a:spcPct val="90000"/>
              </a:lnSpc>
              <a:buFont typeface="Wingdings" pitchFamily="2" charset="2"/>
              <a:buChar char="q"/>
            </a:pPr>
            <a:r>
              <a:rPr dirty="0" lang="en-US" smtClean="0">
                <a:solidFill>
                  <a:srgbClr val="0000FF"/>
                </a:solidFill>
                <a:latin typeface="Constantia" pitchFamily="18" charset="0"/>
              </a:rPr>
              <a:t>Dislocation</a:t>
            </a:r>
          </a:p>
          <a:p>
            <a:pPr algn="just">
              <a:lnSpc>
                <a:spcPct val="90000"/>
              </a:lnSpc>
              <a:buFont typeface="Wingdings" pitchFamily="2" charset="2"/>
              <a:buChar char="q"/>
            </a:pPr>
            <a:r>
              <a:rPr dirty="0" lang="en-US" smtClean="0">
                <a:solidFill>
                  <a:srgbClr val="0000FF"/>
                </a:solidFill>
                <a:latin typeface="Constantia" pitchFamily="18" charset="0"/>
              </a:rPr>
              <a:t>Increased pain</a:t>
            </a:r>
          </a:p>
          <a:p>
            <a:pPr>
              <a:buNone/>
            </a:pPr>
            <a:endParaRPr dirty="0" lang="en-US"/>
          </a:p>
        </p:txBody>
      </p:sp>
      <p:sp>
        <p:nvSpPr>
          <p:cNvPr id="1049082" name="Title 1"/>
          <p:cNvSpPr>
            <a:spLocks noGrp="1"/>
          </p:cNvSpPr>
          <p:nvPr>
            <p:ph type="title"/>
          </p:nvPr>
        </p:nvSpPr>
        <p:spPr/>
        <p:txBody>
          <a:bodyPr/>
          <a:p>
            <a:pPr algn="just"/>
            <a:r>
              <a:rPr dirty="0" lang="en-US" smtClean="0">
                <a:solidFill>
                  <a:srgbClr val="FF0000"/>
                </a:solidFill>
                <a:latin typeface="Constantia" pitchFamily="18" charset="0"/>
              </a:rPr>
              <a:t>Later symptoms </a:t>
            </a:r>
            <a:r>
              <a:rPr lang="en-US" smtClean="0">
                <a:solidFill>
                  <a:srgbClr val="FF0000"/>
                </a:solidFill>
                <a:latin typeface="Constantia" pitchFamily="18" charset="0"/>
              </a:rPr>
              <a:t>of RA cont’d</a:t>
            </a:r>
            <a:endParaRPr dirty="0" lang="en-US"/>
          </a:p>
        </p:txBody>
      </p:sp>
    </p:spTree>
  </p:cSld>
  <p:clrMapOvr>
    <a:masterClrMapping/>
  </p:clrMapOvr>
  <p:transition>
    <p:wheel spokes="8"/>
  </p:transition>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415" name=""/>
        <p:cNvGrpSpPr/>
        <p:nvPr/>
      </p:nvGrpSpPr>
      <p:grpSpPr>
        <a:xfrm>
          <a:off x="0" y="0"/>
          <a:ext cx="0" cy="0"/>
          <a:chOff x="0" y="0"/>
          <a:chExt cx="0" cy="0"/>
        </a:xfrm>
      </p:grpSpPr>
      <p:sp>
        <p:nvSpPr>
          <p:cNvPr id="1049083" name="Rectangle 3"/>
          <p:cNvSpPr>
            <a:spLocks noGrp="1" noChangeArrowheads="1"/>
          </p:cNvSpPr>
          <p:nvPr>
            <p:ph idx="1"/>
          </p:nvPr>
        </p:nvSpPr>
        <p:spPr>
          <a:xfrm>
            <a:off x="228600" y="1600200"/>
            <a:ext cx="8915400" cy="5257800"/>
          </a:xfrm>
        </p:spPr>
        <p:txBody>
          <a:bodyPr/>
          <a:p>
            <a:pPr algn="just" eaLnBrk="1" hangingPunct="1">
              <a:buFont typeface="Wingdings" pitchFamily="2" charset="2"/>
              <a:buChar char="q"/>
            </a:pPr>
            <a:r>
              <a:rPr dirty="0" lang="en-US" smtClean="0">
                <a:solidFill>
                  <a:srgbClr val="0000FF"/>
                </a:solidFill>
                <a:latin typeface="Constantia" pitchFamily="18" charset="0"/>
              </a:rPr>
              <a:t>History and physical exam</a:t>
            </a:r>
          </a:p>
          <a:p>
            <a:pPr algn="just" eaLnBrk="1" hangingPunct="1">
              <a:buFont typeface="Wingdings" pitchFamily="2" charset="2"/>
              <a:buChar char="q"/>
            </a:pPr>
            <a:endParaRPr dirty="0" lang="en-US" smtClean="0">
              <a:solidFill>
                <a:srgbClr val="0000FF"/>
              </a:solidFill>
              <a:latin typeface="Constantia" pitchFamily="18" charset="0"/>
            </a:endParaRPr>
          </a:p>
          <a:p>
            <a:pPr algn="just" eaLnBrk="1" hangingPunct="1">
              <a:buFont typeface="Wingdings" pitchFamily="2" charset="2"/>
              <a:buChar char="q"/>
            </a:pPr>
            <a:r>
              <a:rPr dirty="0" lang="en-US" smtClean="0">
                <a:solidFill>
                  <a:srgbClr val="0000FF"/>
                </a:solidFill>
                <a:latin typeface="Constantia" pitchFamily="18" charset="0"/>
              </a:rPr>
              <a:t>Positive Rheumatic factor</a:t>
            </a:r>
          </a:p>
          <a:p>
            <a:pPr algn="just" eaLnBrk="1" hangingPunct="1">
              <a:buFont typeface="Wingdings" pitchFamily="2" charset="2"/>
              <a:buChar char="q"/>
            </a:pPr>
            <a:endParaRPr dirty="0" lang="en-US" smtClean="0">
              <a:solidFill>
                <a:srgbClr val="0000FF"/>
              </a:solidFill>
              <a:latin typeface="Constantia" pitchFamily="18" charset="0"/>
            </a:endParaRPr>
          </a:p>
          <a:p>
            <a:pPr algn="just" eaLnBrk="1" hangingPunct="1">
              <a:buFont typeface="Wingdings" pitchFamily="2" charset="2"/>
              <a:buChar char="q"/>
            </a:pPr>
            <a:r>
              <a:rPr dirty="0" lang="en-US" smtClean="0">
                <a:solidFill>
                  <a:srgbClr val="0000FF"/>
                </a:solidFill>
                <a:latin typeface="Constantia" pitchFamily="18" charset="0"/>
              </a:rPr>
              <a:t>Biopsy</a:t>
            </a:r>
          </a:p>
          <a:p>
            <a:pPr algn="just" eaLnBrk="1" hangingPunct="1">
              <a:buFont typeface="Wingdings" pitchFamily="2" charset="2"/>
              <a:buChar char="q"/>
            </a:pPr>
            <a:endParaRPr dirty="0" lang="en-US" smtClean="0">
              <a:solidFill>
                <a:srgbClr val="0000FF"/>
              </a:solidFill>
              <a:latin typeface="Constantia" pitchFamily="18" charset="0"/>
            </a:endParaRPr>
          </a:p>
          <a:p>
            <a:pPr algn="just" eaLnBrk="1" hangingPunct="1">
              <a:buFont typeface="Wingdings" pitchFamily="2" charset="2"/>
              <a:buChar char="q"/>
            </a:pPr>
            <a:r>
              <a:rPr dirty="0" lang="en-US" smtClean="0">
                <a:solidFill>
                  <a:srgbClr val="0000FF"/>
                </a:solidFill>
                <a:latin typeface="Constantia" pitchFamily="18" charset="0"/>
              </a:rPr>
              <a:t>Presence of immune complex and WBC in synovial fluid</a:t>
            </a:r>
          </a:p>
        </p:txBody>
      </p:sp>
      <p:sp>
        <p:nvSpPr>
          <p:cNvPr id="1049084" name="Rectangle 6"/>
          <p:cNvSpPr>
            <a:spLocks noGrp="1" noChangeArrowheads="1"/>
          </p:cNvSpPr>
          <p:nvPr>
            <p:ph type="sldNum" sz="quarter" idx="12"/>
          </p:nvPr>
        </p:nvSpPr>
        <p:spPr>
          <a:noFill/>
        </p:spPr>
        <p:txBody>
          <a:bodyPr/>
          <a:p>
            <a:fld id="{65F8A073-DAE7-4E41-92BF-84A58CB17153}" type="slidenum">
              <a:rPr lang="en-US" smtClean="0"/>
              <a:t>133</a:t>
            </a:fld>
            <a:endParaRPr lang="en-US" smtClean="0"/>
          </a:p>
        </p:txBody>
      </p:sp>
      <p:sp>
        <p:nvSpPr>
          <p:cNvPr id="1049085" name="Rectangle 2"/>
          <p:cNvSpPr>
            <a:spLocks noGrp="1" noChangeArrowheads="1"/>
          </p:cNvSpPr>
          <p:nvPr>
            <p:ph type="title"/>
          </p:nvPr>
        </p:nvSpPr>
        <p:spPr/>
        <p:txBody>
          <a:bodyPr/>
          <a:p>
            <a:pPr algn="just" eaLnBrk="1" hangingPunct="1"/>
            <a:r>
              <a:rPr dirty="0" lang="en-US" smtClean="0">
                <a:solidFill>
                  <a:srgbClr val="FF0000"/>
                </a:solidFill>
                <a:latin typeface="Constantia" pitchFamily="18" charset="0"/>
              </a:rPr>
              <a:t>Diagnosis</a:t>
            </a:r>
          </a:p>
        </p:txBody>
      </p:sp>
      <p:sp>
        <p:nvSpPr>
          <p:cNvPr id="1049086"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B94AF565-5212-4ABB-854B-E63012272A4E}" type="slidenum">
              <a:rPr sz="1400" lang="en-US"/>
              <a:pPr algn="r"/>
              <a:t>133</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085"/>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083">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083">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9083">
                                            <p:txEl>
                                              <p:pRg st="4" end="4"/>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9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83" grpId="0" build="p" autoUpdateAnimBg="0"/>
      <p:bldP spid="1049085" grpId="0"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416" name=""/>
        <p:cNvGrpSpPr/>
        <p:nvPr/>
      </p:nvGrpSpPr>
      <p:grpSpPr>
        <a:xfrm>
          <a:off x="0" y="0"/>
          <a:ext cx="0" cy="0"/>
          <a:chOff x="0" y="0"/>
          <a:chExt cx="0" cy="0"/>
        </a:xfrm>
      </p:grpSpPr>
      <p:sp>
        <p:nvSpPr>
          <p:cNvPr id="1049087" name="Rectangle 3"/>
          <p:cNvSpPr>
            <a:spLocks noGrp="1" noChangeArrowheads="1"/>
          </p:cNvSpPr>
          <p:nvPr>
            <p:ph idx="1"/>
          </p:nvPr>
        </p:nvSpPr>
        <p:spPr>
          <a:xfrm>
            <a:off x="457200" y="1600200"/>
            <a:ext cx="8686800" cy="5257800"/>
          </a:xfrm>
        </p:spPr>
        <p:txBody>
          <a:bodyPr>
            <a:normAutofit lnSpcReduction="10000"/>
          </a:bodyPr>
          <a:p>
            <a:pPr algn="just" eaLnBrk="1" hangingPunct="1">
              <a:buNone/>
            </a:pPr>
            <a:r>
              <a:rPr dirty="0" sz="3600" lang="en-US" smtClean="0">
                <a:solidFill>
                  <a:srgbClr val="0000FF"/>
                </a:solidFill>
                <a:latin typeface="Constantia" pitchFamily="18" charset="0"/>
              </a:rPr>
              <a:t>The goal of therapy is to:</a:t>
            </a:r>
          </a:p>
          <a:p>
            <a:pPr algn="just" eaLnBrk="1" hangingPunct="1">
              <a:buFontTx/>
              <a:buNone/>
            </a:pPr>
            <a:r>
              <a:rPr dirty="0" sz="3600" lang="en-US" smtClean="0">
                <a:solidFill>
                  <a:srgbClr val="0000FF"/>
                </a:solidFill>
                <a:latin typeface="Constantia" pitchFamily="18" charset="0"/>
              </a:rPr>
              <a:t>1. Relieve symptoms</a:t>
            </a:r>
          </a:p>
          <a:p>
            <a:pPr algn="just" eaLnBrk="1" hangingPunct="1">
              <a:buFontTx/>
              <a:buNone/>
            </a:pPr>
            <a:endParaRPr dirty="0" sz="3600" lang="en-US" smtClean="0">
              <a:solidFill>
                <a:srgbClr val="0000FF"/>
              </a:solidFill>
              <a:latin typeface="Constantia" pitchFamily="18" charset="0"/>
            </a:endParaRPr>
          </a:p>
          <a:p>
            <a:pPr algn="just" eaLnBrk="1" hangingPunct="1">
              <a:buFontTx/>
              <a:buNone/>
            </a:pPr>
            <a:r>
              <a:rPr dirty="0" sz="3600" lang="en-US" smtClean="0">
                <a:solidFill>
                  <a:srgbClr val="0000FF"/>
                </a:solidFill>
                <a:latin typeface="Constantia" pitchFamily="18" charset="0"/>
              </a:rPr>
              <a:t>2. Prevent joint destruction</a:t>
            </a:r>
          </a:p>
          <a:p>
            <a:pPr algn="just" eaLnBrk="1" hangingPunct="1">
              <a:buFontTx/>
              <a:buNone/>
            </a:pPr>
            <a:endParaRPr dirty="0" sz="3600" lang="en-US" smtClean="0">
              <a:solidFill>
                <a:srgbClr val="0000FF"/>
              </a:solidFill>
              <a:latin typeface="Constantia" pitchFamily="18" charset="0"/>
            </a:endParaRPr>
          </a:p>
          <a:p>
            <a:pPr algn="just" eaLnBrk="1" hangingPunct="1">
              <a:buFontTx/>
              <a:buNone/>
            </a:pPr>
            <a:r>
              <a:rPr dirty="0" sz="3600" lang="en-US" smtClean="0">
                <a:solidFill>
                  <a:srgbClr val="0000FF"/>
                </a:solidFill>
                <a:latin typeface="Constantia" pitchFamily="18" charset="0"/>
              </a:rPr>
              <a:t>3. Maintain joint functions</a:t>
            </a:r>
          </a:p>
          <a:p>
            <a:pPr algn="just" eaLnBrk="1" hangingPunct="1">
              <a:buFontTx/>
              <a:buNone/>
            </a:pPr>
            <a:endParaRPr dirty="0" sz="3600" lang="en-US" smtClean="0">
              <a:solidFill>
                <a:srgbClr val="0000FF"/>
              </a:solidFill>
              <a:latin typeface="Constantia" pitchFamily="18" charset="0"/>
            </a:endParaRPr>
          </a:p>
          <a:p>
            <a:pPr algn="just" eaLnBrk="1" hangingPunct="1">
              <a:buFontTx/>
              <a:buNone/>
            </a:pPr>
            <a:r>
              <a:rPr dirty="0" sz="3600" lang="en-US" smtClean="0">
                <a:solidFill>
                  <a:srgbClr val="0000FF"/>
                </a:solidFill>
                <a:latin typeface="Constantia" pitchFamily="18" charset="0"/>
              </a:rPr>
              <a:t>4. Promote independence and quality of life</a:t>
            </a:r>
          </a:p>
        </p:txBody>
      </p:sp>
      <p:sp>
        <p:nvSpPr>
          <p:cNvPr id="1049088" name="Rectangle 6"/>
          <p:cNvSpPr>
            <a:spLocks noGrp="1" noChangeArrowheads="1"/>
          </p:cNvSpPr>
          <p:nvPr>
            <p:ph type="sldNum" sz="quarter" idx="12"/>
          </p:nvPr>
        </p:nvSpPr>
        <p:spPr>
          <a:noFill/>
        </p:spPr>
        <p:txBody>
          <a:bodyPr/>
          <a:p>
            <a:fld id="{1A9B6CD0-6354-4BE8-9FE8-F86B36B0F698}" type="slidenum">
              <a:rPr lang="en-US" smtClean="0"/>
              <a:t>134</a:t>
            </a:fld>
            <a:endParaRPr lang="en-US" smtClean="0"/>
          </a:p>
        </p:txBody>
      </p:sp>
      <p:sp>
        <p:nvSpPr>
          <p:cNvPr id="1049089" name="Rectangle 2"/>
          <p:cNvSpPr>
            <a:spLocks noGrp="1" noChangeArrowheads="1"/>
          </p:cNvSpPr>
          <p:nvPr>
            <p:ph type="title"/>
          </p:nvPr>
        </p:nvSpPr>
        <p:spPr/>
        <p:txBody>
          <a:bodyPr>
            <a:normAutofit fontScale="90000"/>
          </a:bodyPr>
          <a:p>
            <a:pPr algn="just" eaLnBrk="1" hangingPunct="1"/>
            <a:r>
              <a:rPr dirty="0" lang="en-US" smtClean="0">
                <a:solidFill>
                  <a:srgbClr val="FF0000"/>
                </a:solidFill>
                <a:latin typeface="Constantia" pitchFamily="18" charset="0"/>
              </a:rPr>
              <a:t>Management of Rheumatoid Arthritis</a:t>
            </a:r>
          </a:p>
        </p:txBody>
      </p:sp>
      <p:sp>
        <p:nvSpPr>
          <p:cNvPr id="1049090"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B965B640-65C9-4FFC-87E2-B94C12DB3C4B}" type="slidenum">
              <a:rPr sz="1400" lang="en-US"/>
              <a:pPr algn="r"/>
              <a:t>134</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089"/>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4" presetSubtype="0">
                                  <p:stCondLst>
                                    <p:cond delay="0"/>
                                  </p:stCondLst>
                                  <p:childTnLst>
                                    <p:set>
                                      <p:cBhvr>
                                        <p:cTn dur="1" fill="hold" id="10">
                                          <p:stCondLst>
                                            <p:cond delay="499"/>
                                          </p:stCondLst>
                                        </p:cTn>
                                        <p:tgtEl>
                                          <p:spTgt spid="1049087">
                                            <p:txEl>
                                              <p:pRg st="0" end="0"/>
                                            </p:txEl>
                                          </p:spTgt>
                                        </p:tgtEl>
                                        <p:attrNameLst>
                                          <p:attrName>style.visibility</p:attrName>
                                        </p:attrNameLst>
                                      </p:cBhvr>
                                      <p:to>
                                        <p:strVal val="visible"/>
                                      </p:to>
                                    </p:set>
                                    <p:anim calcmode="lin" to="" valueType="num">
                                      <p:cBhvr>
                                        <p:cTn dur="1" fill="hold" id="11"/>
                                        <p:tgtEl>
                                          <p:spTgt spid="1049087">
                                            <p:txEl>
                                              <p:pRg st="0" end="0"/>
                                            </p:txEl>
                                          </p:spTgt>
                                        </p:tgtEl>
                                      </p:cBhvr>
                                    </p:anim>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4" presetSubtype="0">
                                  <p:stCondLst>
                                    <p:cond delay="0"/>
                                  </p:stCondLst>
                                  <p:childTnLst>
                                    <p:set>
                                      <p:cBhvr>
                                        <p:cTn dur="1" fill="hold" id="15">
                                          <p:stCondLst>
                                            <p:cond delay="499"/>
                                          </p:stCondLst>
                                        </p:cTn>
                                        <p:tgtEl>
                                          <p:spTgt spid="1049087">
                                            <p:txEl>
                                              <p:pRg st="1" end="1"/>
                                            </p:txEl>
                                          </p:spTgt>
                                        </p:tgtEl>
                                        <p:attrNameLst>
                                          <p:attrName>style.visibility</p:attrName>
                                        </p:attrNameLst>
                                      </p:cBhvr>
                                      <p:to>
                                        <p:strVal val="visible"/>
                                      </p:to>
                                    </p:set>
                                    <p:anim calcmode="lin" to="" valueType="num">
                                      <p:cBhvr>
                                        <p:cTn dur="1" fill="hold" id="16"/>
                                        <p:tgtEl>
                                          <p:spTgt spid="1049087">
                                            <p:txEl>
                                              <p:pRg st="1" end="1"/>
                                            </p:txEl>
                                          </p:spTgt>
                                        </p:tgtEl>
                                      </p:cBhvr>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24" presetSubtype="0">
                                  <p:stCondLst>
                                    <p:cond delay="0"/>
                                  </p:stCondLst>
                                  <p:childTnLst>
                                    <p:set>
                                      <p:cBhvr>
                                        <p:cTn dur="1" fill="hold" id="20">
                                          <p:stCondLst>
                                            <p:cond delay="499"/>
                                          </p:stCondLst>
                                        </p:cTn>
                                        <p:tgtEl>
                                          <p:spTgt spid="1049087">
                                            <p:txEl>
                                              <p:pRg st="3" end="3"/>
                                            </p:txEl>
                                          </p:spTgt>
                                        </p:tgtEl>
                                        <p:attrNameLst>
                                          <p:attrName>style.visibility</p:attrName>
                                        </p:attrNameLst>
                                      </p:cBhvr>
                                      <p:to>
                                        <p:strVal val="visible"/>
                                      </p:to>
                                    </p:set>
                                    <p:anim calcmode="lin" to="" valueType="num">
                                      <p:cBhvr>
                                        <p:cTn dur="1" fill="hold" id="21"/>
                                        <p:tgtEl>
                                          <p:spTgt spid="1049087">
                                            <p:txEl>
                                              <p:pRg st="3" end="3"/>
                                            </p:txEl>
                                          </p:spTgt>
                                        </p:tgtEl>
                                      </p:cBhvr>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4" presetSubtype="0">
                                  <p:stCondLst>
                                    <p:cond delay="0"/>
                                  </p:stCondLst>
                                  <p:childTnLst>
                                    <p:set>
                                      <p:cBhvr>
                                        <p:cTn dur="1" fill="hold" id="25">
                                          <p:stCondLst>
                                            <p:cond delay="499"/>
                                          </p:stCondLst>
                                        </p:cTn>
                                        <p:tgtEl>
                                          <p:spTgt spid="1049087">
                                            <p:txEl>
                                              <p:pRg st="5" end="5"/>
                                            </p:txEl>
                                          </p:spTgt>
                                        </p:tgtEl>
                                        <p:attrNameLst>
                                          <p:attrName>style.visibility</p:attrName>
                                        </p:attrNameLst>
                                      </p:cBhvr>
                                      <p:to>
                                        <p:strVal val="visible"/>
                                      </p:to>
                                    </p:set>
                                    <p:anim calcmode="lin" to="" valueType="num">
                                      <p:cBhvr>
                                        <p:cTn dur="1" fill="hold" id="26"/>
                                        <p:tgtEl>
                                          <p:spTgt spid="1049087">
                                            <p:txEl>
                                              <p:pRg st="5" end="5"/>
                                            </p:txEl>
                                          </p:spTgt>
                                        </p:tgtEl>
                                      </p:cBhvr>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4" presetSubtype="0">
                                  <p:stCondLst>
                                    <p:cond delay="0"/>
                                  </p:stCondLst>
                                  <p:childTnLst>
                                    <p:set>
                                      <p:cBhvr>
                                        <p:cTn dur="1" fill="hold" id="30">
                                          <p:stCondLst>
                                            <p:cond delay="499"/>
                                          </p:stCondLst>
                                        </p:cTn>
                                        <p:tgtEl>
                                          <p:spTgt spid="1049087">
                                            <p:txEl>
                                              <p:pRg st="7" end="7"/>
                                            </p:txEl>
                                          </p:spTgt>
                                        </p:tgtEl>
                                        <p:attrNameLst>
                                          <p:attrName>style.visibility</p:attrName>
                                        </p:attrNameLst>
                                      </p:cBhvr>
                                      <p:to>
                                        <p:strVal val="visible"/>
                                      </p:to>
                                    </p:set>
                                    <p:anim calcmode="lin" to="" valueType="num">
                                      <p:cBhvr>
                                        <p:cTn dur="1" fill="hold" id="31"/>
                                        <p:tgtEl>
                                          <p:spTgt spid="1049087">
                                            <p:txEl>
                                              <p:pRg st="7" end="7"/>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87" grpId="0" build="p" autoUpdateAnimBg="0"/>
      <p:bldP spid="1049089" grpId="0"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417" name=""/>
        <p:cNvGrpSpPr/>
        <p:nvPr/>
      </p:nvGrpSpPr>
      <p:grpSpPr>
        <a:xfrm>
          <a:off x="0" y="0"/>
          <a:ext cx="0" cy="0"/>
          <a:chOff x="0" y="0"/>
          <a:chExt cx="0" cy="0"/>
        </a:xfrm>
      </p:grpSpPr>
      <p:sp>
        <p:nvSpPr>
          <p:cNvPr id="1049091" name="Rectangle 3"/>
          <p:cNvSpPr>
            <a:spLocks noGrp="1" noChangeArrowheads="1"/>
          </p:cNvSpPr>
          <p:nvPr>
            <p:ph idx="1"/>
          </p:nvPr>
        </p:nvSpPr>
        <p:spPr>
          <a:xfrm>
            <a:off x="0" y="1143000"/>
            <a:ext cx="9144000" cy="5715000"/>
          </a:xfrm>
        </p:spPr>
        <p:txBody>
          <a:bodyPr>
            <a:normAutofit/>
          </a:bodyPr>
          <a:p>
            <a:pPr algn="just" eaLnBrk="1" hangingPunct="1">
              <a:lnSpc>
                <a:spcPct val="90000"/>
              </a:lnSpc>
            </a:pPr>
            <a:r>
              <a:rPr dirty="0" lang="en-US" smtClean="0">
                <a:solidFill>
                  <a:srgbClr val="0000FF"/>
                </a:solidFill>
                <a:latin typeface="Constantia" pitchFamily="18" charset="0"/>
              </a:rPr>
              <a:t>Administer drug to control pain (NSAIDS, Corticosteroids)</a:t>
            </a:r>
          </a:p>
          <a:p>
            <a:pPr algn="just" eaLnBrk="1" hangingPunct="1">
              <a:lnSpc>
                <a:spcPct val="90000"/>
              </a:lnSpc>
            </a:pPr>
            <a:endParaRPr dirty="0" lang="en-US" smtClean="0">
              <a:solidFill>
                <a:srgbClr val="0000FF"/>
              </a:solidFill>
              <a:latin typeface="Constantia" pitchFamily="18" charset="0"/>
            </a:endParaRPr>
          </a:p>
          <a:p>
            <a:pPr algn="just" eaLnBrk="1" hangingPunct="1">
              <a:lnSpc>
                <a:spcPct val="90000"/>
              </a:lnSpc>
            </a:pPr>
            <a:r>
              <a:rPr dirty="0" lang="en-US" smtClean="0">
                <a:solidFill>
                  <a:srgbClr val="0000FF"/>
                </a:solidFill>
                <a:latin typeface="Constantia" pitchFamily="18" charset="0"/>
              </a:rPr>
              <a:t>Stabilize /Support the joints</a:t>
            </a:r>
          </a:p>
          <a:p>
            <a:pPr algn="just" eaLnBrk="1" hangingPunct="1">
              <a:lnSpc>
                <a:spcPct val="90000"/>
              </a:lnSpc>
            </a:pPr>
            <a:endParaRPr dirty="0" lang="en-US" smtClean="0">
              <a:solidFill>
                <a:srgbClr val="0000FF"/>
              </a:solidFill>
              <a:latin typeface="Constantia" pitchFamily="18" charset="0"/>
            </a:endParaRPr>
          </a:p>
          <a:p>
            <a:pPr algn="just" eaLnBrk="1" hangingPunct="1">
              <a:lnSpc>
                <a:spcPct val="90000"/>
              </a:lnSpc>
            </a:pPr>
            <a:r>
              <a:rPr dirty="0" lang="en-US" smtClean="0">
                <a:solidFill>
                  <a:srgbClr val="0000FF"/>
                </a:solidFill>
                <a:latin typeface="Constantia" pitchFamily="18" charset="0"/>
              </a:rPr>
              <a:t>Protect a joint or body part from external trauma.</a:t>
            </a:r>
          </a:p>
          <a:p>
            <a:pPr algn="just" eaLnBrk="1" hangingPunct="1">
              <a:lnSpc>
                <a:spcPct val="90000"/>
              </a:lnSpc>
            </a:pPr>
            <a:endParaRPr dirty="0" lang="en-US" smtClean="0">
              <a:solidFill>
                <a:srgbClr val="0000FF"/>
              </a:solidFill>
              <a:latin typeface="Constantia" pitchFamily="18" charset="0"/>
            </a:endParaRPr>
          </a:p>
          <a:p>
            <a:pPr algn="just" eaLnBrk="1" hangingPunct="1">
              <a:lnSpc>
                <a:spcPct val="90000"/>
              </a:lnSpc>
            </a:pPr>
            <a:r>
              <a:rPr dirty="0" lang="en-US" smtClean="0">
                <a:solidFill>
                  <a:srgbClr val="0000FF"/>
                </a:solidFill>
                <a:latin typeface="Constantia" pitchFamily="18" charset="0"/>
              </a:rPr>
              <a:t>Assist the patient to exercise specific joints</a:t>
            </a:r>
          </a:p>
          <a:p>
            <a:pPr algn="just" eaLnBrk="1" hangingPunct="1">
              <a:lnSpc>
                <a:spcPct val="90000"/>
              </a:lnSpc>
            </a:pPr>
            <a:endParaRPr dirty="0" lang="en-US" smtClean="0">
              <a:solidFill>
                <a:srgbClr val="0000FF"/>
              </a:solidFill>
              <a:latin typeface="Constantia" pitchFamily="18" charset="0"/>
            </a:endParaRPr>
          </a:p>
          <a:p>
            <a:pPr algn="just" eaLnBrk="1" hangingPunct="1">
              <a:lnSpc>
                <a:spcPct val="90000"/>
              </a:lnSpc>
            </a:pPr>
            <a:r>
              <a:rPr dirty="0" lang="en-US" smtClean="0">
                <a:solidFill>
                  <a:srgbClr val="0000FF"/>
                </a:solidFill>
                <a:latin typeface="Constantia" pitchFamily="18" charset="0"/>
              </a:rPr>
              <a:t>Apply cold pacts</a:t>
            </a:r>
          </a:p>
          <a:p>
            <a:pPr algn="just" eaLnBrk="1" hangingPunct="1">
              <a:lnSpc>
                <a:spcPct val="90000"/>
              </a:lnSpc>
            </a:pPr>
            <a:endParaRPr dirty="0" lang="en-US" smtClean="0">
              <a:solidFill>
                <a:srgbClr val="0000FF"/>
              </a:solidFill>
              <a:latin typeface="Constantia" pitchFamily="18" charset="0"/>
            </a:endParaRPr>
          </a:p>
          <a:p>
            <a:pPr algn="just" eaLnBrk="1" hangingPunct="1">
              <a:lnSpc>
                <a:spcPct val="90000"/>
              </a:lnSpc>
            </a:pPr>
            <a:r>
              <a:rPr dirty="0" lang="en-US" smtClean="0">
                <a:solidFill>
                  <a:srgbClr val="0000FF"/>
                </a:solidFill>
                <a:latin typeface="Constantia" pitchFamily="18" charset="0"/>
              </a:rPr>
              <a:t>Rest, exercise and diet are important</a:t>
            </a:r>
          </a:p>
          <a:p>
            <a:pPr algn="just" eaLnBrk="1" hangingPunct="1">
              <a:lnSpc>
                <a:spcPct val="90000"/>
              </a:lnSpc>
            </a:pPr>
            <a:endParaRPr dirty="0" lang="en-US" smtClean="0">
              <a:solidFill>
                <a:srgbClr val="0000FF"/>
              </a:solidFill>
              <a:latin typeface="Constantia" pitchFamily="18" charset="0"/>
            </a:endParaRPr>
          </a:p>
        </p:txBody>
      </p:sp>
      <p:sp>
        <p:nvSpPr>
          <p:cNvPr id="1049092" name="Rectangle 6"/>
          <p:cNvSpPr>
            <a:spLocks noGrp="1" noChangeArrowheads="1"/>
          </p:cNvSpPr>
          <p:nvPr>
            <p:ph type="sldNum" sz="quarter" idx="12"/>
          </p:nvPr>
        </p:nvSpPr>
        <p:spPr>
          <a:noFill/>
        </p:spPr>
        <p:txBody>
          <a:bodyPr/>
          <a:p>
            <a:fld id="{147B3E59-6C76-41FC-BABC-94277D05A44E}" type="slidenum">
              <a:rPr lang="en-US" smtClean="0"/>
              <a:t>135</a:t>
            </a:fld>
            <a:endParaRPr lang="en-US" smtClean="0"/>
          </a:p>
        </p:txBody>
      </p:sp>
      <p:sp>
        <p:nvSpPr>
          <p:cNvPr id="1049093" name="Rectangle 2"/>
          <p:cNvSpPr>
            <a:spLocks noGrp="1" noChangeArrowheads="1"/>
          </p:cNvSpPr>
          <p:nvPr>
            <p:ph type="title"/>
          </p:nvPr>
        </p:nvSpPr>
        <p:spPr>
          <a:xfrm>
            <a:off x="0" y="0"/>
            <a:ext cx="8229600" cy="1143000"/>
          </a:xfrm>
        </p:spPr>
        <p:txBody>
          <a:bodyPr/>
          <a:p>
            <a:pPr algn="just" eaLnBrk="1" hangingPunct="1"/>
            <a:r>
              <a:rPr dirty="0" lang="en-US" smtClean="0">
                <a:solidFill>
                  <a:srgbClr val="FF0000"/>
                </a:solidFill>
                <a:latin typeface="Constantia" pitchFamily="18" charset="0"/>
              </a:rPr>
              <a:t>Management of RA cont’d</a:t>
            </a:r>
          </a:p>
        </p:txBody>
      </p:sp>
      <p:sp>
        <p:nvSpPr>
          <p:cNvPr id="1049094"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7B436F12-C0D0-4E9A-8F9F-4AED7ACF317D}" type="slidenum">
              <a:rPr sz="1400" lang="en-US"/>
              <a:pPr algn="r"/>
              <a:t>135</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093"/>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091">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091">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9091">
                                            <p:txEl>
                                              <p:pRg st="4" end="4"/>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9091">
                                            <p:txEl>
                                              <p:pRg st="6" end="6"/>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 presetSubtype="0">
                                  <p:stCondLst>
                                    <p:cond delay="0"/>
                                  </p:stCondLst>
                                  <p:childTnLst>
                                    <p:set>
                                      <p:cBhvr>
                                        <p:cTn dur="1" fill="hold" id="26">
                                          <p:stCondLst>
                                            <p:cond delay="499"/>
                                          </p:stCondLst>
                                        </p:cTn>
                                        <p:tgtEl>
                                          <p:spTgt spid="1049091">
                                            <p:txEl>
                                              <p:pRg st="8" end="8"/>
                                            </p:txEl>
                                          </p:spTgt>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1" presetSubtype="0">
                                  <p:stCondLst>
                                    <p:cond delay="0"/>
                                  </p:stCondLst>
                                  <p:childTnLst>
                                    <p:set>
                                      <p:cBhvr>
                                        <p:cTn dur="1" fill="hold" id="30">
                                          <p:stCondLst>
                                            <p:cond delay="499"/>
                                          </p:stCondLst>
                                        </p:cTn>
                                        <p:tgtEl>
                                          <p:spTgt spid="10490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91" grpId="0" build="p" autoUpdateAnimBg="0"/>
      <p:bldP spid="1049093" grpId="0"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418" name=""/>
        <p:cNvGrpSpPr/>
        <p:nvPr/>
      </p:nvGrpSpPr>
      <p:grpSpPr>
        <a:xfrm>
          <a:off x="0" y="0"/>
          <a:ext cx="0" cy="0"/>
          <a:chOff x="0" y="0"/>
          <a:chExt cx="0" cy="0"/>
        </a:xfrm>
      </p:grpSpPr>
      <p:sp>
        <p:nvSpPr>
          <p:cNvPr id="1049095" name="Rectangle 3"/>
          <p:cNvSpPr>
            <a:spLocks noGrp="1" noChangeArrowheads="1"/>
          </p:cNvSpPr>
          <p:nvPr>
            <p:ph idx="1"/>
          </p:nvPr>
        </p:nvSpPr>
        <p:spPr>
          <a:xfrm>
            <a:off x="0" y="990600"/>
            <a:ext cx="9144000" cy="5867400"/>
          </a:xfrm>
        </p:spPr>
        <p:txBody>
          <a:bodyPr/>
          <a:p>
            <a:pPr algn="just" eaLnBrk="1" hangingPunct="1"/>
            <a:r>
              <a:rPr dirty="0" lang="en-US" smtClean="0">
                <a:solidFill>
                  <a:srgbClr val="0000FF"/>
                </a:solidFill>
                <a:latin typeface="Constantia" pitchFamily="18" charset="0"/>
              </a:rPr>
              <a:t>Surgery may be indicated to correct the deformity, relieve pain and restore function.</a:t>
            </a:r>
          </a:p>
          <a:p>
            <a:pPr algn="just" eaLnBrk="1" hangingPunct="1"/>
            <a:endParaRPr dirty="0" lang="en-US" smtClean="0">
              <a:solidFill>
                <a:srgbClr val="0000FF"/>
              </a:solidFill>
              <a:latin typeface="Constantia" pitchFamily="18" charset="0"/>
            </a:endParaRPr>
          </a:p>
          <a:p>
            <a:pPr algn="just" eaLnBrk="1" hangingPunct="1"/>
            <a:r>
              <a:rPr dirty="0" lang="en-US" smtClean="0">
                <a:solidFill>
                  <a:srgbClr val="0000FF"/>
                </a:solidFill>
                <a:latin typeface="Constantia" pitchFamily="18" charset="0"/>
              </a:rPr>
              <a:t>Educate the patient on balance of rest and activity, joint protection and energy conservation, proper use of medication and safety measures to prevent injury</a:t>
            </a:r>
          </a:p>
          <a:p>
            <a:pPr algn="just" eaLnBrk="1" hangingPunct="1">
              <a:buFontTx/>
              <a:buNone/>
            </a:pPr>
            <a:endParaRPr dirty="0" lang="en-US" smtClean="0">
              <a:solidFill>
                <a:srgbClr val="0000FF"/>
              </a:solidFill>
              <a:latin typeface="Constantia" pitchFamily="18" charset="0"/>
            </a:endParaRPr>
          </a:p>
        </p:txBody>
      </p:sp>
      <p:sp>
        <p:nvSpPr>
          <p:cNvPr id="1049096" name="Rectangle 6"/>
          <p:cNvSpPr>
            <a:spLocks noGrp="1" noChangeArrowheads="1"/>
          </p:cNvSpPr>
          <p:nvPr>
            <p:ph type="sldNum" sz="quarter" idx="12"/>
          </p:nvPr>
        </p:nvSpPr>
        <p:spPr>
          <a:noFill/>
        </p:spPr>
        <p:txBody>
          <a:bodyPr/>
          <a:p>
            <a:fld id="{B2458FE5-4A88-43FB-8958-48091839266E}" type="slidenum">
              <a:rPr lang="en-US" smtClean="0"/>
              <a:t>136</a:t>
            </a:fld>
            <a:endParaRPr lang="en-US" smtClean="0"/>
          </a:p>
        </p:txBody>
      </p:sp>
      <p:sp>
        <p:nvSpPr>
          <p:cNvPr id="1049097" name="Rectangle 2"/>
          <p:cNvSpPr>
            <a:spLocks noGrp="1" noChangeArrowheads="1"/>
          </p:cNvSpPr>
          <p:nvPr>
            <p:ph type="title"/>
          </p:nvPr>
        </p:nvSpPr>
        <p:spPr>
          <a:xfrm>
            <a:off x="0" y="0"/>
            <a:ext cx="8229600" cy="944562"/>
          </a:xfrm>
        </p:spPr>
        <p:txBody>
          <a:bodyPr/>
          <a:p>
            <a:pPr algn="just" eaLnBrk="1" hangingPunct="1"/>
            <a:r>
              <a:rPr b="1" dirty="0" lang="en-US" smtClean="0">
                <a:solidFill>
                  <a:srgbClr val="FF0000"/>
                </a:solidFill>
                <a:latin typeface="Constantia" pitchFamily="18" charset="0"/>
              </a:rPr>
              <a:t>Management of RA cont’d</a:t>
            </a:r>
          </a:p>
        </p:txBody>
      </p:sp>
      <p:sp>
        <p:nvSpPr>
          <p:cNvPr id="1049098"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9DA5D9BA-A070-4BAD-801F-F85CC0236F52}" type="slidenum">
              <a:rPr sz="1400" lang="en-US"/>
              <a:pPr algn="r"/>
              <a:t>136</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097"/>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4" presetSubtype="0">
                                  <p:stCondLst>
                                    <p:cond delay="0"/>
                                  </p:stCondLst>
                                  <p:childTnLst>
                                    <p:set>
                                      <p:cBhvr>
                                        <p:cTn dur="1" fill="hold" id="10">
                                          <p:stCondLst>
                                            <p:cond delay="499"/>
                                          </p:stCondLst>
                                        </p:cTn>
                                        <p:tgtEl>
                                          <p:spTgt spid="1049095">
                                            <p:txEl>
                                              <p:pRg st="0" end="0"/>
                                            </p:txEl>
                                          </p:spTgt>
                                        </p:tgtEl>
                                        <p:attrNameLst>
                                          <p:attrName>style.visibility</p:attrName>
                                        </p:attrNameLst>
                                      </p:cBhvr>
                                      <p:to>
                                        <p:strVal val="visible"/>
                                      </p:to>
                                    </p:set>
                                    <p:anim calcmode="lin" to="" valueType="num">
                                      <p:cBhvr>
                                        <p:cTn dur="1" fill="hold" id="11"/>
                                        <p:tgtEl>
                                          <p:spTgt spid="1049095">
                                            <p:txEl>
                                              <p:pRg st="0" end="0"/>
                                            </p:txEl>
                                          </p:spTgt>
                                        </p:tgtEl>
                                      </p:cBhvr>
                                    </p:anim>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4" presetSubtype="0">
                                  <p:stCondLst>
                                    <p:cond delay="0"/>
                                  </p:stCondLst>
                                  <p:childTnLst>
                                    <p:set>
                                      <p:cBhvr>
                                        <p:cTn dur="1" fill="hold" id="15">
                                          <p:stCondLst>
                                            <p:cond delay="499"/>
                                          </p:stCondLst>
                                        </p:cTn>
                                        <p:tgtEl>
                                          <p:spTgt spid="1049095">
                                            <p:txEl>
                                              <p:pRg st="2" end="2"/>
                                            </p:txEl>
                                          </p:spTgt>
                                        </p:tgtEl>
                                        <p:attrNameLst>
                                          <p:attrName>style.visibility</p:attrName>
                                        </p:attrNameLst>
                                      </p:cBhvr>
                                      <p:to>
                                        <p:strVal val="visible"/>
                                      </p:to>
                                    </p:set>
                                    <p:anim calcmode="lin" to="" valueType="num">
                                      <p:cBhvr>
                                        <p:cTn dur="1" fill="hold" id="16"/>
                                        <p:tgtEl>
                                          <p:spTgt spid="1049095">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95" grpId="0" build="p" autoUpdateAnimBg="0"/>
      <p:bldP spid="1049097" grpId="0"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419" name=""/>
        <p:cNvGrpSpPr/>
        <p:nvPr/>
      </p:nvGrpSpPr>
      <p:grpSpPr>
        <a:xfrm>
          <a:off x="0" y="0"/>
          <a:ext cx="0" cy="0"/>
          <a:chOff x="0" y="0"/>
          <a:chExt cx="0" cy="0"/>
        </a:xfrm>
      </p:grpSpPr>
      <p:sp>
        <p:nvSpPr>
          <p:cNvPr id="1049099" name="Content Placeholder 2"/>
          <p:cNvSpPr>
            <a:spLocks noGrp="1"/>
          </p:cNvSpPr>
          <p:nvPr>
            <p:ph idx="1"/>
          </p:nvPr>
        </p:nvSpPr>
        <p:spPr>
          <a:xfrm>
            <a:off x="457200" y="609600"/>
            <a:ext cx="8229600" cy="6248400"/>
          </a:xfrm>
        </p:spPr>
        <p:txBody>
          <a:bodyPr>
            <a:normAutofit/>
          </a:bodyPr>
          <a:p>
            <a:pPr algn="ctr">
              <a:buNone/>
            </a:pPr>
            <a:endParaRPr b="1" dirty="0" sz="4800" lang="en-US" smtClean="0">
              <a:solidFill>
                <a:srgbClr val="0000FF"/>
              </a:solidFill>
              <a:latin typeface="Constantia" pitchFamily="18" charset="0"/>
            </a:endParaRPr>
          </a:p>
          <a:p>
            <a:pPr algn="ctr">
              <a:buNone/>
            </a:pPr>
            <a:r>
              <a:rPr b="1" dirty="0" sz="4800" lang="en-US" smtClean="0">
                <a:solidFill>
                  <a:srgbClr val="0000FF"/>
                </a:solidFill>
                <a:latin typeface="Constantia" pitchFamily="18" charset="0"/>
              </a:rPr>
              <a:t>SEPTIC ARTHRITIS</a:t>
            </a:r>
            <a:endParaRPr b="1" dirty="0" sz="4800" lang="en-US">
              <a:solidFill>
                <a:srgbClr val="0000FF"/>
              </a:solidFill>
              <a:latin typeface="Constantia" pitchFamily="18" charset="0"/>
            </a:endParaRPr>
          </a:p>
        </p:txBody>
      </p:sp>
      <p:sp>
        <p:nvSpPr>
          <p:cNvPr id="1049100" name="Title 1"/>
          <p:cNvSpPr>
            <a:spLocks noGrp="1"/>
          </p:cNvSpPr>
          <p:nvPr>
            <p:ph type="title"/>
          </p:nvPr>
        </p:nvSpPr>
        <p:spPr/>
        <p:txBody>
          <a:bodyPr/>
          <a:p>
            <a:endParaRPr lang="en-US"/>
          </a:p>
        </p:txBody>
      </p:sp>
    </p:spTree>
  </p:cSld>
  <p:clrMapOvr>
    <a:masterClrMapping/>
  </p:clrMapOvr>
  <p:transition>
    <p:wheel spokes="8"/>
  </p:transition>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420" name=""/>
        <p:cNvGrpSpPr/>
        <p:nvPr/>
      </p:nvGrpSpPr>
      <p:grpSpPr>
        <a:xfrm>
          <a:off x="0" y="0"/>
          <a:ext cx="0" cy="0"/>
          <a:chOff x="0" y="0"/>
          <a:chExt cx="0" cy="0"/>
        </a:xfrm>
      </p:grpSpPr>
      <p:sp>
        <p:nvSpPr>
          <p:cNvPr id="1049101" name="Rectangle 3"/>
          <p:cNvSpPr>
            <a:spLocks noGrp="1" noChangeArrowheads="1"/>
          </p:cNvSpPr>
          <p:nvPr>
            <p:ph idx="1"/>
          </p:nvPr>
        </p:nvSpPr>
        <p:spPr>
          <a:xfrm>
            <a:off x="0" y="1219200"/>
            <a:ext cx="9144000" cy="5638800"/>
          </a:xfrm>
        </p:spPr>
        <p:txBody>
          <a:bodyPr>
            <a:normAutofit/>
          </a:bodyPr>
          <a:p>
            <a:pPr algn="just" eaLnBrk="1" hangingPunct="1" indent="-469900" marL="469900">
              <a:lnSpc>
                <a:spcPct val="90000"/>
              </a:lnSpc>
              <a:buNone/>
            </a:pPr>
            <a:r>
              <a:rPr dirty="0" lang="en-US" smtClean="0">
                <a:solidFill>
                  <a:srgbClr val="0000FF"/>
                </a:solidFill>
                <a:latin typeface="Constantia" pitchFamily="18" charset="0"/>
              </a:rPr>
              <a:t>	In S. Arthritis, the joint become is either infected through infections from another part of the body or directly through trauma or surgical instrumentation.</a:t>
            </a:r>
          </a:p>
          <a:p>
            <a:pPr algn="just" eaLnBrk="1" hangingPunct="1" indent="-469900" marL="469900">
              <a:lnSpc>
                <a:spcPct val="90000"/>
              </a:lnSpc>
              <a:buNone/>
            </a:pPr>
            <a:endParaRPr dirty="0" lang="en-US" smtClean="0">
              <a:solidFill>
                <a:srgbClr val="0000FF"/>
              </a:solidFill>
              <a:latin typeface="Constantia" pitchFamily="18" charset="0"/>
            </a:endParaRPr>
          </a:p>
          <a:p>
            <a:pPr algn="just" eaLnBrk="1" hangingPunct="1" indent="-469900" marL="469900">
              <a:lnSpc>
                <a:spcPct val="90000"/>
              </a:lnSpc>
              <a:buNone/>
            </a:pPr>
            <a:r>
              <a:rPr dirty="0" lang="en-US" smtClean="0">
                <a:solidFill>
                  <a:srgbClr val="0000FF"/>
                </a:solidFill>
                <a:latin typeface="Constantia" pitchFamily="18" charset="0"/>
              </a:rPr>
              <a:t>	Factors that may predispose to S. Arthritis include:</a:t>
            </a:r>
          </a:p>
          <a:p>
            <a:pPr algn="just" indent="-571500" lvl="1" marL="971550">
              <a:lnSpc>
                <a:spcPct val="90000"/>
              </a:lnSpc>
              <a:buAutoNum type="romanLcParenBoth"/>
            </a:pPr>
            <a:r>
              <a:rPr dirty="0" lang="en-US" smtClean="0">
                <a:solidFill>
                  <a:srgbClr val="0000FF"/>
                </a:solidFill>
                <a:latin typeface="Constantia" pitchFamily="18" charset="0"/>
              </a:rPr>
              <a:t>Trauma to the joints.</a:t>
            </a:r>
          </a:p>
          <a:p>
            <a:pPr algn="just" indent="-571500" lvl="1" marL="971550">
              <a:lnSpc>
                <a:spcPct val="90000"/>
              </a:lnSpc>
              <a:buAutoNum type="romanLcParenBoth"/>
            </a:pPr>
            <a:r>
              <a:rPr dirty="0" lang="en-US" smtClean="0">
                <a:solidFill>
                  <a:srgbClr val="0000FF"/>
                </a:solidFill>
                <a:latin typeface="Constantia" pitchFamily="18" charset="0"/>
              </a:rPr>
              <a:t>Joint replacement</a:t>
            </a:r>
          </a:p>
          <a:p>
            <a:pPr algn="just" indent="-571500" lvl="1" marL="971550">
              <a:lnSpc>
                <a:spcPct val="90000"/>
              </a:lnSpc>
              <a:buAutoNum type="romanLcParenBoth"/>
            </a:pPr>
            <a:r>
              <a:rPr dirty="0" lang="en-US" smtClean="0">
                <a:solidFill>
                  <a:srgbClr val="0000FF"/>
                </a:solidFill>
                <a:latin typeface="Constantia" pitchFamily="18" charset="0"/>
              </a:rPr>
              <a:t>Coexisting arthritis</a:t>
            </a:r>
          </a:p>
          <a:p>
            <a:pPr algn="just" indent="-571500" lvl="1" marL="971550">
              <a:lnSpc>
                <a:spcPct val="90000"/>
              </a:lnSpc>
              <a:buAutoNum type="romanLcParenBoth"/>
            </a:pPr>
            <a:r>
              <a:rPr dirty="0" lang="en-US" smtClean="0">
                <a:solidFill>
                  <a:srgbClr val="0000FF"/>
                </a:solidFill>
                <a:latin typeface="Constantia" pitchFamily="18" charset="0"/>
              </a:rPr>
              <a:t>Diminished host resistance</a:t>
            </a:r>
          </a:p>
        </p:txBody>
      </p:sp>
      <p:sp>
        <p:nvSpPr>
          <p:cNvPr id="1049102" name="Rectangle 6"/>
          <p:cNvSpPr>
            <a:spLocks noGrp="1" noChangeArrowheads="1"/>
          </p:cNvSpPr>
          <p:nvPr>
            <p:ph type="sldNum" sz="quarter" idx="12"/>
          </p:nvPr>
        </p:nvSpPr>
        <p:spPr>
          <a:noFill/>
        </p:spPr>
        <p:txBody>
          <a:bodyPr/>
          <a:p>
            <a:fld id="{56F1FEE7-AD5B-4800-9E8C-B2B778806CC9}" type="slidenum">
              <a:rPr lang="en-US" smtClean="0"/>
              <a:t>138</a:t>
            </a:fld>
            <a:endParaRPr lang="en-US" smtClean="0"/>
          </a:p>
        </p:txBody>
      </p:sp>
      <p:sp>
        <p:nvSpPr>
          <p:cNvPr id="1049103" name="Rectangle 2"/>
          <p:cNvSpPr>
            <a:spLocks noGrp="1" noChangeArrowheads="1"/>
          </p:cNvSpPr>
          <p:nvPr>
            <p:ph type="title"/>
          </p:nvPr>
        </p:nvSpPr>
        <p:spPr/>
        <p:txBody>
          <a:bodyPr/>
          <a:p>
            <a:pPr algn="just" eaLnBrk="1" hangingPunct="1"/>
            <a:r>
              <a:rPr b="1" dirty="0" lang="en-US" smtClean="0">
                <a:solidFill>
                  <a:srgbClr val="FF0000"/>
                </a:solidFill>
                <a:latin typeface="Constantia" pitchFamily="18" charset="0"/>
              </a:rPr>
              <a:t>Septic Arthritis</a:t>
            </a:r>
          </a:p>
        </p:txBody>
      </p:sp>
      <p:sp>
        <p:nvSpPr>
          <p:cNvPr id="1049104"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9991CE59-D459-4357-8FD6-F307627164F7}" type="slidenum">
              <a:rPr sz="1400" lang="en-US"/>
              <a:pPr algn="r"/>
              <a:t>138</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103"/>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 presetSubtype="2">
                                  <p:stCondLst>
                                    <p:cond delay="0"/>
                                  </p:stCondLst>
                                  <p:childTnLst>
                                    <p:set>
                                      <p:cBhvr>
                                        <p:cTn dur="1" fill="hold" id="10">
                                          <p:stCondLst>
                                            <p:cond delay="0"/>
                                          </p:stCondLst>
                                        </p:cTn>
                                        <p:tgtEl>
                                          <p:spTgt spid="1049101">
                                            <p:txEl>
                                              <p:pRg st="0" end="0"/>
                                            </p:txEl>
                                          </p:spTgt>
                                        </p:tgtEl>
                                        <p:attrNameLst>
                                          <p:attrName>style.visibility</p:attrName>
                                        </p:attrNameLst>
                                      </p:cBhvr>
                                      <p:to>
                                        <p:strVal val="visible"/>
                                      </p:to>
                                    </p:set>
                                    <p:anim calcmode="lin" valueType="num">
                                      <p:cBhvr additive="base">
                                        <p:cTn dur="500" fill="hold" id="11"/>
                                        <p:tgtEl>
                                          <p:spTgt spid="1049101">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2"/>
                                        <p:tgtEl>
                                          <p:spTgt spid="104910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2">
                                  <p:stCondLst>
                                    <p:cond delay="0"/>
                                  </p:stCondLst>
                                  <p:childTnLst>
                                    <p:set>
                                      <p:cBhvr>
                                        <p:cTn dur="1" fill="hold" id="16">
                                          <p:stCondLst>
                                            <p:cond delay="0"/>
                                          </p:stCondLst>
                                        </p:cTn>
                                        <p:tgtEl>
                                          <p:spTgt spid="1049101">
                                            <p:txEl>
                                              <p:pRg st="2" end="2"/>
                                            </p:txEl>
                                          </p:spTgt>
                                        </p:tgtEl>
                                        <p:attrNameLst>
                                          <p:attrName>style.visibility</p:attrName>
                                        </p:attrNameLst>
                                      </p:cBhvr>
                                      <p:to>
                                        <p:strVal val="visible"/>
                                      </p:to>
                                    </p:set>
                                    <p:anim calcmode="lin" valueType="num">
                                      <p:cBhvr additive="base">
                                        <p:cTn dur="500" fill="hold" id="17"/>
                                        <p:tgtEl>
                                          <p:spTgt spid="1049101">
                                            <p:txEl>
                                              <p:pRg st="2" end="2"/>
                                            </p:txEl>
                                          </p:spTgt>
                                        </p:tgtEl>
                                        <p:attrNameLst>
                                          <p:attrName>ppt_x</p:attrName>
                                        </p:attrNameLst>
                                      </p:cBhvr>
                                      <p:tavLst>
                                        <p:tav tm="0">
                                          <p:val>
                                            <p:strVal val="1+#ppt_w/2"/>
                                          </p:val>
                                        </p:tav>
                                        <p:tav tm="100000">
                                          <p:val>
                                            <p:strVal val="#ppt_x"/>
                                          </p:val>
                                        </p:tav>
                                      </p:tavLst>
                                    </p:anim>
                                    <p:anim calcmode="lin" valueType="num">
                                      <p:cBhvr additive="base">
                                        <p:cTn dur="500" fill="hold" id="18"/>
                                        <p:tgtEl>
                                          <p:spTgt spid="1049101">
                                            <p:txEl>
                                              <p:pRg st="2" end="2"/>
                                            </p:txEl>
                                          </p:spTgt>
                                        </p:tgtEl>
                                        <p:attrNameLst>
                                          <p:attrName>ppt_y</p:attrName>
                                        </p:attrNameLst>
                                      </p:cBhvr>
                                      <p:tavLst>
                                        <p:tav tm="0">
                                          <p:val>
                                            <p:strVal val="#ppt_y"/>
                                          </p:val>
                                        </p:tav>
                                        <p:tav tm="100000">
                                          <p:val>
                                            <p:strVal val="#ppt_y"/>
                                          </p:val>
                                        </p:tav>
                                      </p:tavLst>
                                    </p:anim>
                                  </p:childTnLst>
                                </p:cTn>
                              </p:par>
                              <p:par>
                                <p:cTn fill="hold" grpId="0" id="19" nodeType="withEffect" presetClass="entr" presetID="2" presetSubtype="2">
                                  <p:stCondLst>
                                    <p:cond delay="0"/>
                                  </p:stCondLst>
                                  <p:childTnLst>
                                    <p:set>
                                      <p:cBhvr>
                                        <p:cTn dur="1" fill="hold" id="20">
                                          <p:stCondLst>
                                            <p:cond delay="0"/>
                                          </p:stCondLst>
                                        </p:cTn>
                                        <p:tgtEl>
                                          <p:spTgt spid="1049101">
                                            <p:txEl>
                                              <p:pRg st="3" end="3"/>
                                            </p:txEl>
                                          </p:spTgt>
                                        </p:tgtEl>
                                        <p:attrNameLst>
                                          <p:attrName>style.visibility</p:attrName>
                                        </p:attrNameLst>
                                      </p:cBhvr>
                                      <p:to>
                                        <p:strVal val="visible"/>
                                      </p:to>
                                    </p:set>
                                    <p:anim calcmode="lin" valueType="num">
                                      <p:cBhvr additive="base">
                                        <p:cTn dur="500" fill="hold" id="21"/>
                                        <p:tgtEl>
                                          <p:spTgt spid="1049101">
                                            <p:txEl>
                                              <p:pRg st="3" end="3"/>
                                            </p:txEl>
                                          </p:spTgt>
                                        </p:tgtEl>
                                        <p:attrNameLst>
                                          <p:attrName>ppt_x</p:attrName>
                                        </p:attrNameLst>
                                      </p:cBhvr>
                                      <p:tavLst>
                                        <p:tav tm="0">
                                          <p:val>
                                            <p:strVal val="1+#ppt_w/2"/>
                                          </p:val>
                                        </p:tav>
                                        <p:tav tm="100000">
                                          <p:val>
                                            <p:strVal val="#ppt_x"/>
                                          </p:val>
                                        </p:tav>
                                      </p:tavLst>
                                    </p:anim>
                                    <p:anim calcmode="lin" valueType="num">
                                      <p:cBhvr additive="base">
                                        <p:cTn dur="500" fill="hold" id="22"/>
                                        <p:tgtEl>
                                          <p:spTgt spid="1049101">
                                            <p:txEl>
                                              <p:pRg st="3" end="3"/>
                                            </p:txEl>
                                          </p:spTgt>
                                        </p:tgtEl>
                                        <p:attrNameLst>
                                          <p:attrName>ppt_y</p:attrName>
                                        </p:attrNameLst>
                                      </p:cBhvr>
                                      <p:tavLst>
                                        <p:tav tm="0">
                                          <p:val>
                                            <p:strVal val="#ppt_y"/>
                                          </p:val>
                                        </p:tav>
                                        <p:tav tm="100000">
                                          <p:val>
                                            <p:strVal val="#ppt_y"/>
                                          </p:val>
                                        </p:tav>
                                      </p:tavLst>
                                    </p:anim>
                                  </p:childTnLst>
                                </p:cTn>
                              </p:par>
                              <p:par>
                                <p:cTn fill="hold" grpId="0" id="23" nodeType="withEffect" presetClass="entr" presetID="2" presetSubtype="2">
                                  <p:stCondLst>
                                    <p:cond delay="0"/>
                                  </p:stCondLst>
                                  <p:childTnLst>
                                    <p:set>
                                      <p:cBhvr>
                                        <p:cTn dur="1" fill="hold" id="24">
                                          <p:stCondLst>
                                            <p:cond delay="0"/>
                                          </p:stCondLst>
                                        </p:cTn>
                                        <p:tgtEl>
                                          <p:spTgt spid="1049101">
                                            <p:txEl>
                                              <p:pRg st="4" end="4"/>
                                            </p:txEl>
                                          </p:spTgt>
                                        </p:tgtEl>
                                        <p:attrNameLst>
                                          <p:attrName>style.visibility</p:attrName>
                                        </p:attrNameLst>
                                      </p:cBhvr>
                                      <p:to>
                                        <p:strVal val="visible"/>
                                      </p:to>
                                    </p:set>
                                    <p:anim calcmode="lin" valueType="num">
                                      <p:cBhvr additive="base">
                                        <p:cTn dur="500" fill="hold" id="25"/>
                                        <p:tgtEl>
                                          <p:spTgt spid="1049101">
                                            <p:txEl>
                                              <p:pRg st="4" end="4"/>
                                            </p:txEl>
                                          </p:spTgt>
                                        </p:tgtEl>
                                        <p:attrNameLst>
                                          <p:attrName>ppt_x</p:attrName>
                                        </p:attrNameLst>
                                      </p:cBhvr>
                                      <p:tavLst>
                                        <p:tav tm="0">
                                          <p:val>
                                            <p:strVal val="1+#ppt_w/2"/>
                                          </p:val>
                                        </p:tav>
                                        <p:tav tm="100000">
                                          <p:val>
                                            <p:strVal val="#ppt_x"/>
                                          </p:val>
                                        </p:tav>
                                      </p:tavLst>
                                    </p:anim>
                                    <p:anim calcmode="lin" valueType="num">
                                      <p:cBhvr additive="base">
                                        <p:cTn dur="500" fill="hold" id="26"/>
                                        <p:tgtEl>
                                          <p:spTgt spid="1049101">
                                            <p:txEl>
                                              <p:pRg st="4" end="4"/>
                                            </p:txEl>
                                          </p:spTgt>
                                        </p:tgtEl>
                                        <p:attrNameLst>
                                          <p:attrName>ppt_y</p:attrName>
                                        </p:attrNameLst>
                                      </p:cBhvr>
                                      <p:tavLst>
                                        <p:tav tm="0">
                                          <p:val>
                                            <p:strVal val="#ppt_y"/>
                                          </p:val>
                                        </p:tav>
                                        <p:tav tm="100000">
                                          <p:val>
                                            <p:strVal val="#ppt_y"/>
                                          </p:val>
                                        </p:tav>
                                      </p:tavLst>
                                    </p:anim>
                                  </p:childTnLst>
                                </p:cTn>
                              </p:par>
                              <p:par>
                                <p:cTn fill="hold" grpId="0" id="27" nodeType="withEffect" presetClass="entr" presetID="2" presetSubtype="2">
                                  <p:stCondLst>
                                    <p:cond delay="0"/>
                                  </p:stCondLst>
                                  <p:childTnLst>
                                    <p:set>
                                      <p:cBhvr>
                                        <p:cTn dur="1" fill="hold" id="28">
                                          <p:stCondLst>
                                            <p:cond delay="0"/>
                                          </p:stCondLst>
                                        </p:cTn>
                                        <p:tgtEl>
                                          <p:spTgt spid="1049101">
                                            <p:txEl>
                                              <p:pRg st="5" end="5"/>
                                            </p:txEl>
                                          </p:spTgt>
                                        </p:tgtEl>
                                        <p:attrNameLst>
                                          <p:attrName>style.visibility</p:attrName>
                                        </p:attrNameLst>
                                      </p:cBhvr>
                                      <p:to>
                                        <p:strVal val="visible"/>
                                      </p:to>
                                    </p:set>
                                    <p:anim calcmode="lin" valueType="num">
                                      <p:cBhvr additive="base">
                                        <p:cTn dur="500" fill="hold" id="29"/>
                                        <p:tgtEl>
                                          <p:spTgt spid="1049101">
                                            <p:txEl>
                                              <p:pRg st="5" end="5"/>
                                            </p:txEl>
                                          </p:spTgt>
                                        </p:tgtEl>
                                        <p:attrNameLst>
                                          <p:attrName>ppt_x</p:attrName>
                                        </p:attrNameLst>
                                      </p:cBhvr>
                                      <p:tavLst>
                                        <p:tav tm="0">
                                          <p:val>
                                            <p:strVal val="1+#ppt_w/2"/>
                                          </p:val>
                                        </p:tav>
                                        <p:tav tm="100000">
                                          <p:val>
                                            <p:strVal val="#ppt_x"/>
                                          </p:val>
                                        </p:tav>
                                      </p:tavLst>
                                    </p:anim>
                                    <p:anim calcmode="lin" valueType="num">
                                      <p:cBhvr additive="base">
                                        <p:cTn dur="500" fill="hold" id="30"/>
                                        <p:tgtEl>
                                          <p:spTgt spid="1049101">
                                            <p:txEl>
                                              <p:pRg st="5" end="5"/>
                                            </p:txEl>
                                          </p:spTgt>
                                        </p:tgtEl>
                                        <p:attrNameLst>
                                          <p:attrName>ppt_y</p:attrName>
                                        </p:attrNameLst>
                                      </p:cBhvr>
                                      <p:tavLst>
                                        <p:tav tm="0">
                                          <p:val>
                                            <p:strVal val="#ppt_y"/>
                                          </p:val>
                                        </p:tav>
                                        <p:tav tm="100000">
                                          <p:val>
                                            <p:strVal val="#ppt_y"/>
                                          </p:val>
                                        </p:tav>
                                      </p:tavLst>
                                    </p:anim>
                                  </p:childTnLst>
                                </p:cTn>
                              </p:par>
                              <p:par>
                                <p:cTn fill="hold" grpId="0" id="31" nodeType="withEffect" presetClass="entr" presetID="2" presetSubtype="2">
                                  <p:stCondLst>
                                    <p:cond delay="0"/>
                                  </p:stCondLst>
                                  <p:childTnLst>
                                    <p:set>
                                      <p:cBhvr>
                                        <p:cTn dur="1" fill="hold" id="32">
                                          <p:stCondLst>
                                            <p:cond delay="0"/>
                                          </p:stCondLst>
                                        </p:cTn>
                                        <p:tgtEl>
                                          <p:spTgt spid="1049101">
                                            <p:txEl>
                                              <p:pRg st="6" end="6"/>
                                            </p:txEl>
                                          </p:spTgt>
                                        </p:tgtEl>
                                        <p:attrNameLst>
                                          <p:attrName>style.visibility</p:attrName>
                                        </p:attrNameLst>
                                      </p:cBhvr>
                                      <p:to>
                                        <p:strVal val="visible"/>
                                      </p:to>
                                    </p:set>
                                    <p:anim calcmode="lin" valueType="num">
                                      <p:cBhvr additive="base">
                                        <p:cTn dur="500" fill="hold" id="33"/>
                                        <p:tgtEl>
                                          <p:spTgt spid="1049101">
                                            <p:txEl>
                                              <p:pRg st="6" end="6"/>
                                            </p:txEl>
                                          </p:spTgt>
                                        </p:tgtEl>
                                        <p:attrNameLst>
                                          <p:attrName>ppt_x</p:attrName>
                                        </p:attrNameLst>
                                      </p:cBhvr>
                                      <p:tavLst>
                                        <p:tav tm="0">
                                          <p:val>
                                            <p:strVal val="1+#ppt_w/2"/>
                                          </p:val>
                                        </p:tav>
                                        <p:tav tm="100000">
                                          <p:val>
                                            <p:strVal val="#ppt_x"/>
                                          </p:val>
                                        </p:tav>
                                      </p:tavLst>
                                    </p:anim>
                                    <p:anim calcmode="lin" valueType="num">
                                      <p:cBhvr additive="base">
                                        <p:cTn dur="500" fill="hold" id="34"/>
                                        <p:tgtEl>
                                          <p:spTgt spid="104910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01" grpId="0" build="p" autoUpdateAnimBg="0"/>
      <p:bldP spid="1049103" grpId="0"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421" name=""/>
        <p:cNvGrpSpPr/>
        <p:nvPr/>
      </p:nvGrpSpPr>
      <p:grpSpPr>
        <a:xfrm>
          <a:off x="0" y="0"/>
          <a:ext cx="0" cy="0"/>
          <a:chOff x="0" y="0"/>
          <a:chExt cx="0" cy="0"/>
        </a:xfrm>
      </p:grpSpPr>
      <p:sp>
        <p:nvSpPr>
          <p:cNvPr id="1049105" name="Rectangle 3"/>
          <p:cNvSpPr>
            <a:spLocks noGrp="1" noChangeArrowheads="1"/>
          </p:cNvSpPr>
          <p:nvPr>
            <p:ph idx="1"/>
          </p:nvPr>
        </p:nvSpPr>
        <p:spPr>
          <a:xfrm>
            <a:off x="0" y="1600200"/>
            <a:ext cx="9144000" cy="5257800"/>
          </a:xfrm>
        </p:spPr>
        <p:txBody>
          <a:bodyPr/>
          <a:p>
            <a:pPr algn="just" eaLnBrk="1" hangingPunct="1">
              <a:buNone/>
            </a:pPr>
            <a:r>
              <a:rPr dirty="0" lang="en-US" smtClean="0">
                <a:solidFill>
                  <a:srgbClr val="0000FF"/>
                </a:solidFill>
                <a:latin typeface="Constantia" pitchFamily="18" charset="0"/>
              </a:rPr>
              <a:t>	The leading causative agent is </a:t>
            </a:r>
            <a:r>
              <a:rPr dirty="0" i="1" lang="en-US" smtClean="0">
                <a:solidFill>
                  <a:srgbClr val="0000FF"/>
                </a:solidFill>
                <a:latin typeface="Constantia" pitchFamily="18" charset="0"/>
              </a:rPr>
              <a:t>Staphylococcus aureus, </a:t>
            </a:r>
            <a:r>
              <a:rPr dirty="0" lang="en-US" smtClean="0">
                <a:solidFill>
                  <a:srgbClr val="0000FF"/>
                </a:solidFill>
                <a:latin typeface="Constantia" pitchFamily="18" charset="0"/>
              </a:rPr>
              <a:t>followed by</a:t>
            </a:r>
            <a:r>
              <a:rPr dirty="0" i="1" lang="en-US" smtClean="0">
                <a:solidFill>
                  <a:srgbClr val="0000FF"/>
                </a:solidFill>
                <a:latin typeface="Constantia" pitchFamily="18" charset="0"/>
              </a:rPr>
              <a:t> Streptococci</a:t>
            </a:r>
            <a:r>
              <a:rPr dirty="0" lang="en-US" smtClean="0">
                <a:solidFill>
                  <a:srgbClr val="0000FF"/>
                </a:solidFill>
                <a:latin typeface="Constantia" pitchFamily="18" charset="0"/>
              </a:rPr>
              <a:t> and some gram negative organisms have also</a:t>
            </a:r>
          </a:p>
          <a:p>
            <a:pPr algn="just" eaLnBrk="1" hangingPunct="1">
              <a:buNone/>
            </a:pPr>
            <a:endParaRPr dirty="0" lang="en-US" smtClean="0">
              <a:solidFill>
                <a:srgbClr val="0000FF"/>
              </a:solidFill>
              <a:latin typeface="Constantia" pitchFamily="18" charset="0"/>
            </a:endParaRPr>
          </a:p>
          <a:p>
            <a:pPr algn="just" eaLnBrk="1" hangingPunct="1">
              <a:buFontTx/>
              <a:buNone/>
            </a:pPr>
            <a:r>
              <a:rPr dirty="0" lang="en-US" smtClean="0">
                <a:solidFill>
                  <a:srgbClr val="0000FF"/>
                </a:solidFill>
                <a:latin typeface="Constantia" pitchFamily="18" charset="0"/>
              </a:rPr>
              <a:t>	Prompt recognition and treatment of infected joints are important because accumulating pus results in </a:t>
            </a:r>
            <a:r>
              <a:rPr b="1" dirty="0" i="1" lang="en-US" smtClean="0">
                <a:solidFill>
                  <a:srgbClr val="0000FF"/>
                </a:solidFill>
                <a:latin typeface="Constantia" pitchFamily="18" charset="0"/>
              </a:rPr>
              <a:t>chondrolysis</a:t>
            </a:r>
            <a:r>
              <a:rPr dirty="0" lang="en-US" smtClean="0">
                <a:solidFill>
                  <a:srgbClr val="0000FF"/>
                </a:solidFill>
                <a:latin typeface="Constantia" pitchFamily="18" charset="0"/>
              </a:rPr>
              <a:t> (destruction of hyaline cartilage)</a:t>
            </a:r>
          </a:p>
        </p:txBody>
      </p:sp>
      <p:sp>
        <p:nvSpPr>
          <p:cNvPr id="1049106" name="Rectangle 6"/>
          <p:cNvSpPr>
            <a:spLocks noGrp="1" noChangeArrowheads="1"/>
          </p:cNvSpPr>
          <p:nvPr>
            <p:ph type="sldNum" sz="quarter" idx="12"/>
          </p:nvPr>
        </p:nvSpPr>
        <p:spPr>
          <a:noFill/>
        </p:spPr>
        <p:txBody>
          <a:bodyPr/>
          <a:p>
            <a:fld id="{09559FCE-060C-45AE-92A8-B72C93FC1C7F}" type="slidenum">
              <a:rPr lang="en-US" smtClean="0"/>
              <a:t>139</a:t>
            </a:fld>
            <a:endParaRPr lang="en-US" smtClean="0"/>
          </a:p>
        </p:txBody>
      </p:sp>
      <p:sp>
        <p:nvSpPr>
          <p:cNvPr id="1049107" name="Rectangle 2"/>
          <p:cNvSpPr>
            <a:spLocks noGrp="1" noChangeArrowheads="1"/>
          </p:cNvSpPr>
          <p:nvPr>
            <p:ph type="title"/>
          </p:nvPr>
        </p:nvSpPr>
        <p:spPr>
          <a:xfrm>
            <a:off x="304800" y="274638"/>
            <a:ext cx="8839200" cy="1143000"/>
          </a:xfrm>
        </p:spPr>
        <p:txBody>
          <a:bodyPr>
            <a:normAutofit fontScale="90000"/>
          </a:bodyPr>
          <a:p>
            <a:pPr algn="just" eaLnBrk="1" hangingPunct="1"/>
            <a:r>
              <a:rPr dirty="0" lang="en-US" smtClean="0">
                <a:solidFill>
                  <a:srgbClr val="FF0000"/>
                </a:solidFill>
                <a:latin typeface="Constantia" pitchFamily="18" charset="0"/>
              </a:rPr>
              <a:t>Causative organisms of septic arthritis</a:t>
            </a:r>
          </a:p>
        </p:txBody>
      </p:sp>
      <p:sp>
        <p:nvSpPr>
          <p:cNvPr id="1049108"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6ED3879C-CED1-4D6D-BDF4-03068B8CF3BD}" type="slidenum">
              <a:rPr sz="1400" lang="en-US"/>
              <a:pPr algn="r"/>
              <a:t>139</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107"/>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4" presetSubtype="0">
                                  <p:stCondLst>
                                    <p:cond delay="0"/>
                                  </p:stCondLst>
                                  <p:childTnLst>
                                    <p:set>
                                      <p:cBhvr>
                                        <p:cTn dur="1" fill="hold" id="10">
                                          <p:stCondLst>
                                            <p:cond delay="499"/>
                                          </p:stCondLst>
                                        </p:cTn>
                                        <p:tgtEl>
                                          <p:spTgt spid="1049105">
                                            <p:txEl>
                                              <p:pRg st="0" end="0"/>
                                            </p:txEl>
                                          </p:spTgt>
                                        </p:tgtEl>
                                        <p:attrNameLst>
                                          <p:attrName>style.visibility</p:attrName>
                                        </p:attrNameLst>
                                      </p:cBhvr>
                                      <p:to>
                                        <p:strVal val="visible"/>
                                      </p:to>
                                    </p:set>
                                    <p:anim calcmode="lin" to="" valueType="num">
                                      <p:cBhvr>
                                        <p:cTn dur="1" fill="hold" id="11"/>
                                        <p:tgtEl>
                                          <p:spTgt spid="1049105">
                                            <p:txEl>
                                              <p:pRg st="0" end="0"/>
                                            </p:txEl>
                                          </p:spTgt>
                                        </p:tgtEl>
                                      </p:cBhvr>
                                    </p:anim>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4" presetSubtype="0">
                                  <p:stCondLst>
                                    <p:cond delay="0"/>
                                  </p:stCondLst>
                                  <p:childTnLst>
                                    <p:set>
                                      <p:cBhvr>
                                        <p:cTn dur="1" fill="hold" id="15">
                                          <p:stCondLst>
                                            <p:cond delay="499"/>
                                          </p:stCondLst>
                                        </p:cTn>
                                        <p:tgtEl>
                                          <p:spTgt spid="1049105">
                                            <p:txEl>
                                              <p:pRg st="2" end="2"/>
                                            </p:txEl>
                                          </p:spTgt>
                                        </p:tgtEl>
                                        <p:attrNameLst>
                                          <p:attrName>style.visibility</p:attrName>
                                        </p:attrNameLst>
                                      </p:cBhvr>
                                      <p:to>
                                        <p:strVal val="visible"/>
                                      </p:to>
                                    </p:set>
                                    <p:anim calcmode="lin" to="" valueType="num">
                                      <p:cBhvr>
                                        <p:cTn dur="1" fill="hold" id="16"/>
                                        <p:tgtEl>
                                          <p:spTgt spid="1049105">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05" grpId="0" build="p" autoUpdateAnimBg="0"/>
      <p:bldP spid="104910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99" name=""/>
        <p:cNvGrpSpPr/>
        <p:nvPr/>
      </p:nvGrpSpPr>
      <p:grpSpPr>
        <a:xfrm>
          <a:off x="0" y="0"/>
          <a:ext cx="0" cy="0"/>
          <a:chOff x="0" y="0"/>
          <a:chExt cx="0" cy="0"/>
        </a:xfrm>
      </p:grpSpPr>
      <p:sp>
        <p:nvSpPr>
          <p:cNvPr id="1048662" name="Content Placeholder 2"/>
          <p:cNvSpPr>
            <a:spLocks noGrp="1"/>
          </p:cNvSpPr>
          <p:nvPr>
            <p:ph idx="1"/>
          </p:nvPr>
        </p:nvSpPr>
        <p:spPr/>
        <p:txBody>
          <a:bodyPr/>
          <a:p>
            <a:pPr algn="ctr">
              <a:buFontTx/>
              <a:buNone/>
            </a:pPr>
            <a:r>
              <a:rPr b="1" dirty="0" sz="3600" lang="en-US" smtClean="0">
                <a:solidFill>
                  <a:srgbClr val="0000FF"/>
                </a:solidFill>
                <a:latin typeface="Constantia" pitchFamily="18" charset="0"/>
              </a:rPr>
              <a:t>ANATOMY AND PHYSIOLOGY OVERVIEW</a:t>
            </a:r>
            <a:endParaRPr dirty="0" sz="3600" lang="en-US" smtClean="0">
              <a:solidFill>
                <a:srgbClr val="0000FF"/>
              </a:solidFill>
              <a:latin typeface="Constantia" pitchFamily="18" charset="0"/>
            </a:endParaRPr>
          </a:p>
        </p:txBody>
      </p:sp>
      <p:sp>
        <p:nvSpPr>
          <p:cNvPr id="1048663" name="Slide Number Placeholder 4"/>
          <p:cNvSpPr>
            <a:spLocks noGrp="1"/>
          </p:cNvSpPr>
          <p:nvPr>
            <p:ph type="sldNum" sz="quarter" idx="12"/>
          </p:nvPr>
        </p:nvSpPr>
        <p:spPr>
          <a:noFill/>
        </p:spPr>
        <p:txBody>
          <a:bodyPr/>
          <a:p>
            <a:fld id="{E131C239-F0CC-4A36-A19E-45F7B74CEAB2}" type="slidenum">
              <a:rPr lang="en-US" smtClean="0"/>
              <a:t>14</a:t>
            </a:fld>
            <a:endParaRPr dirty="0" lang="en-US" smtClean="0"/>
          </a:p>
        </p:txBody>
      </p:sp>
      <p:sp>
        <p:nvSpPr>
          <p:cNvPr id="1048664" name="Title 1"/>
          <p:cNvSpPr>
            <a:spLocks noGrp="1"/>
          </p:cNvSpPr>
          <p:nvPr>
            <p:ph type="title"/>
          </p:nvPr>
        </p:nvSpPr>
        <p:spPr/>
        <p:txBody>
          <a:bodyPr/>
          <a:p>
            <a:endParaRPr dirty="0" lang="en-US" smtClean="0"/>
          </a:p>
        </p:txBody>
      </p:sp>
    </p:spTree>
  </p:cSld>
  <p:clrMapOvr>
    <a:masterClrMapping/>
  </p:clrMapOvr>
  <p:transition>
    <p:wheel spokes="8"/>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422" name=""/>
        <p:cNvGrpSpPr/>
        <p:nvPr/>
      </p:nvGrpSpPr>
      <p:grpSpPr>
        <a:xfrm>
          <a:off x="0" y="0"/>
          <a:ext cx="0" cy="0"/>
          <a:chOff x="0" y="0"/>
          <a:chExt cx="0" cy="0"/>
        </a:xfrm>
      </p:grpSpPr>
      <p:sp>
        <p:nvSpPr>
          <p:cNvPr id="1049109" name="Content Placeholder 2"/>
          <p:cNvSpPr>
            <a:spLocks noGrp="1"/>
          </p:cNvSpPr>
          <p:nvPr>
            <p:ph idx="1"/>
          </p:nvPr>
        </p:nvSpPr>
        <p:spPr>
          <a:xfrm>
            <a:off x="0" y="1295400"/>
            <a:ext cx="9144000" cy="5562600"/>
          </a:xfrm>
        </p:spPr>
        <p:txBody>
          <a:bodyPr/>
          <a:p>
            <a:pPr algn="just">
              <a:buNone/>
            </a:pPr>
            <a:r>
              <a:rPr dirty="0" lang="en-US" smtClean="0">
                <a:solidFill>
                  <a:srgbClr val="0000FF"/>
                </a:solidFill>
                <a:latin typeface="Constantia" pitchFamily="18" charset="0"/>
              </a:rPr>
              <a:t>	The patient with acute septic arthritis usually presents with:</a:t>
            </a:r>
          </a:p>
          <a:p>
            <a:pPr algn="just">
              <a:buNone/>
            </a:pPr>
            <a:endParaRPr dirty="0" lang="en-US" smtClean="0">
              <a:solidFill>
                <a:srgbClr val="0000FF"/>
              </a:solidFill>
              <a:latin typeface="Constantia" pitchFamily="18" charset="0"/>
            </a:endParaRPr>
          </a:p>
          <a:p>
            <a:pPr algn="just">
              <a:buNone/>
            </a:pPr>
            <a:r>
              <a:rPr dirty="0" lang="en-US" smtClean="0">
                <a:solidFill>
                  <a:srgbClr val="0000FF"/>
                </a:solidFill>
                <a:latin typeface="Constantia" pitchFamily="18" charset="0"/>
              </a:rPr>
              <a:t>(i)	A warm, painful, swollen joint with </a:t>
            </a:r>
          </a:p>
          <a:p>
            <a:pPr algn="just">
              <a:buNone/>
            </a:pPr>
            <a:r>
              <a:rPr dirty="0" lang="en-US" smtClean="0">
                <a:solidFill>
                  <a:srgbClr val="0000FF"/>
                </a:solidFill>
                <a:latin typeface="Constantia" pitchFamily="18" charset="0"/>
              </a:rPr>
              <a:t>		decreased range of motion.</a:t>
            </a:r>
          </a:p>
          <a:p>
            <a:pPr algn="just">
              <a:buNone/>
            </a:pPr>
            <a:endParaRPr dirty="0" lang="en-US" smtClean="0">
              <a:solidFill>
                <a:srgbClr val="0000FF"/>
              </a:solidFill>
              <a:latin typeface="Constantia" pitchFamily="18" charset="0"/>
            </a:endParaRPr>
          </a:p>
          <a:p>
            <a:pPr algn="just">
              <a:buNone/>
            </a:pPr>
            <a:r>
              <a:rPr dirty="0" lang="en-US" smtClean="0">
                <a:solidFill>
                  <a:srgbClr val="0000FF"/>
                </a:solidFill>
                <a:latin typeface="Constantia" pitchFamily="18" charset="0"/>
              </a:rPr>
              <a:t>(ii)	Chills and fever</a:t>
            </a:r>
          </a:p>
          <a:p>
            <a:pPr algn="just">
              <a:buNone/>
            </a:pPr>
            <a:endParaRPr dirty="0" lang="en-US" smtClean="0">
              <a:solidFill>
                <a:srgbClr val="0000FF"/>
              </a:solidFill>
              <a:latin typeface="Constantia" pitchFamily="18" charset="0"/>
            </a:endParaRPr>
          </a:p>
          <a:p>
            <a:pPr algn="just">
              <a:buNone/>
            </a:pPr>
            <a:r>
              <a:rPr dirty="0" lang="en-US" smtClean="0">
                <a:solidFill>
                  <a:srgbClr val="0000FF"/>
                </a:solidFill>
                <a:latin typeface="Constantia" pitchFamily="18" charset="0"/>
              </a:rPr>
              <a:t>(iii)	Leukocytosis.</a:t>
            </a:r>
            <a:endParaRPr dirty="0" lang="en-US">
              <a:solidFill>
                <a:srgbClr val="0000FF"/>
              </a:solidFill>
              <a:latin typeface="Constantia" pitchFamily="18" charset="0"/>
            </a:endParaRPr>
          </a:p>
        </p:txBody>
      </p:sp>
      <p:sp>
        <p:nvSpPr>
          <p:cNvPr id="1049110" name="Title 1"/>
          <p:cNvSpPr>
            <a:spLocks noGrp="1"/>
          </p:cNvSpPr>
          <p:nvPr>
            <p:ph type="title"/>
          </p:nvPr>
        </p:nvSpPr>
        <p:spPr>
          <a:xfrm>
            <a:off x="304800" y="152400"/>
            <a:ext cx="8382000" cy="1143000"/>
          </a:xfrm>
        </p:spPr>
        <p:txBody>
          <a:bodyPr>
            <a:normAutofit fontScale="90000"/>
          </a:bodyPr>
          <a:p>
            <a:pPr algn="just"/>
            <a:r>
              <a:rPr dirty="0" lang="en-US" smtClean="0">
                <a:solidFill>
                  <a:srgbClr val="FF0000"/>
                </a:solidFill>
                <a:latin typeface="Constantia" pitchFamily="18" charset="0"/>
              </a:rPr>
              <a:t>Clinical Manifestations of S. Arthritis</a:t>
            </a:r>
            <a:endParaRPr dirty="0" lang="en-US">
              <a:solidFill>
                <a:srgbClr val="FF0000"/>
              </a:solidFill>
              <a:latin typeface="Constantia" pitchFamily="18" charset="0"/>
            </a:endParaRPr>
          </a:p>
        </p:txBody>
      </p:sp>
    </p:spTree>
  </p:cSld>
  <p:clrMapOvr>
    <a:masterClrMapping/>
  </p:clrMapOvr>
  <p:transition>
    <p:wheel spokes="8"/>
  </p:transition>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423" name=""/>
        <p:cNvGrpSpPr/>
        <p:nvPr/>
      </p:nvGrpSpPr>
      <p:grpSpPr>
        <a:xfrm>
          <a:off x="0" y="0"/>
          <a:ext cx="0" cy="0"/>
          <a:chOff x="0" y="0"/>
          <a:chExt cx="0" cy="0"/>
        </a:xfrm>
      </p:grpSpPr>
      <p:sp>
        <p:nvSpPr>
          <p:cNvPr id="1049111" name="Rectangle 3"/>
          <p:cNvSpPr>
            <a:spLocks noGrp="1" noChangeArrowheads="1"/>
          </p:cNvSpPr>
          <p:nvPr>
            <p:ph idx="1"/>
          </p:nvPr>
        </p:nvSpPr>
        <p:spPr>
          <a:xfrm>
            <a:off x="457200" y="1600200"/>
            <a:ext cx="8458200" cy="5257800"/>
          </a:xfrm>
        </p:spPr>
        <p:txBody>
          <a:bodyPr/>
          <a:p>
            <a:pPr algn="just" eaLnBrk="1" hangingPunct="1" indent="-571500" marL="571500">
              <a:buAutoNum type="romanLcParenBoth"/>
            </a:pPr>
            <a:r>
              <a:rPr dirty="0" lang="en-US" smtClean="0">
                <a:solidFill>
                  <a:srgbClr val="0000FF"/>
                </a:solidFill>
                <a:latin typeface="Constantia" pitchFamily="18" charset="0"/>
              </a:rPr>
              <a:t>Signs and symptoms</a:t>
            </a:r>
          </a:p>
          <a:p>
            <a:pPr algn="just" eaLnBrk="1" hangingPunct="1" indent="-571500" marL="571500">
              <a:buAutoNum type="romanLcParenBoth"/>
            </a:pPr>
            <a:endParaRPr dirty="0" lang="en-US" smtClean="0">
              <a:solidFill>
                <a:srgbClr val="0000FF"/>
              </a:solidFill>
              <a:latin typeface="Constantia" pitchFamily="18" charset="0"/>
            </a:endParaRPr>
          </a:p>
          <a:p>
            <a:pPr algn="just" eaLnBrk="1" hangingPunct="1" indent="-571500" marL="571500">
              <a:buAutoNum type="romanLcParenBoth"/>
            </a:pPr>
            <a:r>
              <a:rPr dirty="0" lang="en-US" smtClean="0">
                <a:solidFill>
                  <a:srgbClr val="0000FF"/>
                </a:solidFill>
                <a:latin typeface="Constantia" pitchFamily="18" charset="0"/>
              </a:rPr>
              <a:t>Culture of synovial fluid</a:t>
            </a:r>
          </a:p>
          <a:p>
            <a:pPr algn="just" eaLnBrk="1" hangingPunct="1" indent="-571500" marL="571500">
              <a:buAutoNum type="romanLcParenBoth"/>
            </a:pPr>
            <a:endParaRPr dirty="0" lang="en-US" smtClean="0">
              <a:solidFill>
                <a:srgbClr val="0000FF"/>
              </a:solidFill>
              <a:latin typeface="Constantia" pitchFamily="18" charset="0"/>
            </a:endParaRPr>
          </a:p>
          <a:p>
            <a:pPr algn="just" eaLnBrk="1" hangingPunct="1" indent="-571500" marL="571500">
              <a:buAutoNum type="romanLcParenBoth"/>
            </a:pPr>
            <a:r>
              <a:rPr dirty="0" lang="en-US" smtClean="0">
                <a:solidFill>
                  <a:srgbClr val="0000FF"/>
                </a:solidFill>
                <a:latin typeface="Constantia" pitchFamily="18" charset="0"/>
              </a:rPr>
              <a:t>Computed tomography</a:t>
            </a:r>
          </a:p>
          <a:p>
            <a:pPr algn="just" eaLnBrk="1" hangingPunct="1" indent="-571500" marL="571500">
              <a:buAutoNum type="romanLcParenBoth"/>
            </a:pPr>
            <a:endParaRPr dirty="0" lang="en-US" smtClean="0">
              <a:solidFill>
                <a:srgbClr val="0000FF"/>
              </a:solidFill>
              <a:latin typeface="Constantia" pitchFamily="18" charset="0"/>
            </a:endParaRPr>
          </a:p>
          <a:p>
            <a:pPr algn="just" eaLnBrk="1" hangingPunct="1" indent="-571500" marL="571500">
              <a:buAutoNum type="romanLcParenBoth"/>
            </a:pPr>
            <a:r>
              <a:rPr dirty="0" lang="en-US" smtClean="0">
                <a:solidFill>
                  <a:srgbClr val="0000FF"/>
                </a:solidFill>
                <a:latin typeface="Constantia" pitchFamily="18" charset="0"/>
              </a:rPr>
              <a:t>MRI</a:t>
            </a:r>
          </a:p>
        </p:txBody>
      </p:sp>
      <p:sp>
        <p:nvSpPr>
          <p:cNvPr id="1049112" name="Rectangle 6"/>
          <p:cNvSpPr>
            <a:spLocks noGrp="1" noChangeArrowheads="1"/>
          </p:cNvSpPr>
          <p:nvPr>
            <p:ph type="sldNum" sz="quarter" idx="12"/>
          </p:nvPr>
        </p:nvSpPr>
        <p:spPr>
          <a:noFill/>
        </p:spPr>
        <p:txBody>
          <a:bodyPr/>
          <a:p>
            <a:fld id="{153EB758-5611-4354-8F73-2DB34AAD0AA3}" type="slidenum">
              <a:rPr lang="en-US" smtClean="0"/>
              <a:t>141</a:t>
            </a:fld>
            <a:endParaRPr lang="en-US" smtClean="0"/>
          </a:p>
        </p:txBody>
      </p:sp>
      <p:sp>
        <p:nvSpPr>
          <p:cNvPr id="1049113" name="Rectangle 2"/>
          <p:cNvSpPr>
            <a:spLocks noGrp="1" noChangeArrowheads="1"/>
          </p:cNvSpPr>
          <p:nvPr>
            <p:ph type="title"/>
          </p:nvPr>
        </p:nvSpPr>
        <p:spPr/>
        <p:txBody>
          <a:bodyPr>
            <a:normAutofit fontScale="90000"/>
          </a:bodyPr>
          <a:p>
            <a:pPr algn="just" eaLnBrk="1" hangingPunct="1"/>
            <a:r>
              <a:rPr dirty="0" lang="en-US" smtClean="0">
                <a:solidFill>
                  <a:srgbClr val="FF0000"/>
                </a:solidFill>
                <a:latin typeface="Constantia" pitchFamily="18" charset="0"/>
              </a:rPr>
              <a:t>Diagnostic measures for S. Arthritis</a:t>
            </a:r>
          </a:p>
        </p:txBody>
      </p:sp>
      <p:sp>
        <p:nvSpPr>
          <p:cNvPr id="1049114"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A483C890-DDF6-4693-988D-F47866DD338D}" type="slidenum">
              <a:rPr sz="1400" lang="en-US"/>
              <a:pPr algn="r"/>
              <a:t>141</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113"/>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111">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111">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9111">
                                            <p:txEl>
                                              <p:pRg st="4" end="4"/>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91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11" grpId="0" build="p" autoUpdateAnimBg="0"/>
      <p:bldP spid="1049113" grpId="0"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424" name=""/>
        <p:cNvGrpSpPr/>
        <p:nvPr/>
      </p:nvGrpSpPr>
      <p:grpSpPr>
        <a:xfrm>
          <a:off x="0" y="0"/>
          <a:ext cx="0" cy="0"/>
          <a:chOff x="0" y="0"/>
          <a:chExt cx="0" cy="0"/>
        </a:xfrm>
      </p:grpSpPr>
      <p:sp>
        <p:nvSpPr>
          <p:cNvPr id="1049115" name="Rectangle 3"/>
          <p:cNvSpPr>
            <a:spLocks noGrp="1" noChangeArrowheads="1"/>
          </p:cNvSpPr>
          <p:nvPr>
            <p:ph idx="1"/>
          </p:nvPr>
        </p:nvSpPr>
        <p:spPr>
          <a:xfrm>
            <a:off x="0" y="838200"/>
            <a:ext cx="9144000" cy="6019800"/>
          </a:xfrm>
        </p:spPr>
        <p:txBody>
          <a:bodyPr>
            <a:normAutofit/>
          </a:bodyPr>
          <a:p>
            <a:pPr algn="just" indent="-571500" marL="571500">
              <a:buAutoNum type="romanLcParenBoth"/>
            </a:pPr>
            <a:r>
              <a:rPr dirty="0" sz="2800" lang="en-US" smtClean="0">
                <a:solidFill>
                  <a:srgbClr val="0000FF"/>
                </a:solidFill>
                <a:latin typeface="Constantia" pitchFamily="18" charset="0"/>
              </a:rPr>
              <a:t>Broad-spectrum IV antibiotics are started promptly and then changed to organism-specific antibiotics after culture results are available.</a:t>
            </a:r>
          </a:p>
          <a:p>
            <a:pPr algn="just" indent="-571500" marL="571500">
              <a:buAutoNum type="romanLcParenBoth"/>
            </a:pPr>
            <a:endParaRPr dirty="0" sz="2800" lang="en-US" smtClean="0">
              <a:solidFill>
                <a:srgbClr val="0000FF"/>
              </a:solidFill>
              <a:latin typeface="Constantia" pitchFamily="18" charset="0"/>
            </a:endParaRPr>
          </a:p>
          <a:p>
            <a:pPr algn="just" indent="-571500" marL="571500">
              <a:buAutoNum type="romanLcParenBoth"/>
            </a:pPr>
            <a:r>
              <a:rPr dirty="0" sz="2800" lang="en-US" smtClean="0">
                <a:solidFill>
                  <a:srgbClr val="0000FF"/>
                </a:solidFill>
                <a:latin typeface="Constantia" pitchFamily="18" charset="0"/>
              </a:rPr>
              <a:t>Needle aspiration </a:t>
            </a:r>
            <a:r>
              <a:rPr b="1" dirty="0" sz="2800" i="1" lang="en-US" smtClean="0">
                <a:solidFill>
                  <a:srgbClr val="0000FF"/>
                </a:solidFill>
                <a:latin typeface="Constantia" pitchFamily="18" charset="0"/>
              </a:rPr>
              <a:t>(Arthrocentesis)</a:t>
            </a:r>
            <a:r>
              <a:rPr dirty="0" sz="2800" lang="en-US" smtClean="0">
                <a:solidFill>
                  <a:srgbClr val="0000FF"/>
                </a:solidFill>
                <a:latin typeface="Constantia" pitchFamily="18" charset="0"/>
              </a:rPr>
              <a:t> to remove excess fluid exudate, and debris.</a:t>
            </a:r>
          </a:p>
          <a:p>
            <a:pPr algn="just" indent="-571500" marL="571500">
              <a:buAutoNum type="romanLcParenBoth"/>
            </a:pPr>
            <a:endParaRPr dirty="0" sz="2800" lang="en-US" smtClean="0">
              <a:solidFill>
                <a:srgbClr val="0000FF"/>
              </a:solidFill>
              <a:latin typeface="Constantia" pitchFamily="18" charset="0"/>
            </a:endParaRPr>
          </a:p>
          <a:p>
            <a:pPr algn="just" indent="-571500" marL="571500">
              <a:buAutoNum type="romanLcParenBoth"/>
            </a:pPr>
            <a:r>
              <a:rPr dirty="0" sz="2800" lang="en-US" smtClean="0">
                <a:solidFill>
                  <a:srgbClr val="0000FF"/>
                </a:solidFill>
                <a:latin typeface="Constantia" pitchFamily="18" charset="0"/>
              </a:rPr>
              <a:t>Immobilize the joint in a functional position</a:t>
            </a:r>
          </a:p>
          <a:p>
            <a:pPr algn="just" indent="-571500" marL="571500">
              <a:buAutoNum type="romanLcParenBoth"/>
            </a:pPr>
            <a:endParaRPr dirty="0" sz="2800" lang="en-US" smtClean="0">
              <a:solidFill>
                <a:srgbClr val="0000FF"/>
              </a:solidFill>
              <a:latin typeface="Constantia" pitchFamily="18" charset="0"/>
            </a:endParaRPr>
          </a:p>
        </p:txBody>
      </p:sp>
      <p:sp>
        <p:nvSpPr>
          <p:cNvPr id="1049116" name="Rectangle 6"/>
          <p:cNvSpPr>
            <a:spLocks noGrp="1" noChangeArrowheads="1"/>
          </p:cNvSpPr>
          <p:nvPr>
            <p:ph type="sldNum" sz="quarter" idx="12"/>
          </p:nvPr>
        </p:nvSpPr>
        <p:spPr>
          <a:noFill/>
        </p:spPr>
        <p:txBody>
          <a:bodyPr/>
          <a:p>
            <a:fld id="{D305EC86-8899-4A8C-AE08-5BBAD11086CE}" type="slidenum">
              <a:rPr lang="en-US" smtClean="0"/>
              <a:t>142</a:t>
            </a:fld>
            <a:endParaRPr lang="en-US" smtClean="0"/>
          </a:p>
        </p:txBody>
      </p:sp>
      <p:sp>
        <p:nvSpPr>
          <p:cNvPr id="1049117" name="Rectangle 2"/>
          <p:cNvSpPr>
            <a:spLocks noGrp="1" noChangeArrowheads="1"/>
          </p:cNvSpPr>
          <p:nvPr>
            <p:ph type="title"/>
          </p:nvPr>
        </p:nvSpPr>
        <p:spPr>
          <a:xfrm>
            <a:off x="0" y="-228600"/>
            <a:ext cx="8686800" cy="1143000"/>
          </a:xfrm>
        </p:spPr>
        <p:txBody>
          <a:bodyPr>
            <a:normAutofit fontScale="90000"/>
          </a:bodyPr>
          <a:p>
            <a:pPr algn="just" eaLnBrk="1" hangingPunct="1"/>
            <a:r>
              <a:rPr dirty="0" lang="en-US" smtClean="0">
                <a:solidFill>
                  <a:srgbClr val="FF0000"/>
                </a:solidFill>
                <a:latin typeface="Constantia" pitchFamily="18" charset="0"/>
              </a:rPr>
              <a:t>Management strategies of S. Arthritis</a:t>
            </a:r>
          </a:p>
        </p:txBody>
      </p:sp>
      <p:sp>
        <p:nvSpPr>
          <p:cNvPr id="1049118"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EDA154F1-F54A-499C-B283-57233B0333CE}" type="slidenum">
              <a:rPr sz="1400" lang="en-US"/>
              <a:pPr algn="r"/>
              <a:t>142</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117"/>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4" presetSubtype="0">
                                  <p:stCondLst>
                                    <p:cond delay="0"/>
                                  </p:stCondLst>
                                  <p:childTnLst>
                                    <p:set>
                                      <p:cBhvr>
                                        <p:cTn dur="1" fill="hold" id="10">
                                          <p:stCondLst>
                                            <p:cond delay="499"/>
                                          </p:stCondLst>
                                        </p:cTn>
                                        <p:tgtEl>
                                          <p:spTgt spid="1049115">
                                            <p:txEl>
                                              <p:pRg st="0" end="0"/>
                                            </p:txEl>
                                          </p:spTgt>
                                        </p:tgtEl>
                                        <p:attrNameLst>
                                          <p:attrName>style.visibility</p:attrName>
                                        </p:attrNameLst>
                                      </p:cBhvr>
                                      <p:to>
                                        <p:strVal val="visible"/>
                                      </p:to>
                                    </p:set>
                                    <p:anim calcmode="lin" to="" valueType="num">
                                      <p:cBhvr>
                                        <p:cTn dur="1" fill="hold" id="11"/>
                                        <p:tgtEl>
                                          <p:spTgt spid="1049115">
                                            <p:txEl>
                                              <p:pRg st="0" end="0"/>
                                            </p:txEl>
                                          </p:spTgt>
                                        </p:tgtEl>
                                      </p:cBhvr>
                                    </p:anim>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4" presetSubtype="0">
                                  <p:stCondLst>
                                    <p:cond delay="0"/>
                                  </p:stCondLst>
                                  <p:childTnLst>
                                    <p:set>
                                      <p:cBhvr>
                                        <p:cTn dur="1" fill="hold" id="15">
                                          <p:stCondLst>
                                            <p:cond delay="499"/>
                                          </p:stCondLst>
                                        </p:cTn>
                                        <p:tgtEl>
                                          <p:spTgt spid="1049115">
                                            <p:txEl>
                                              <p:pRg st="2" end="2"/>
                                            </p:txEl>
                                          </p:spTgt>
                                        </p:tgtEl>
                                        <p:attrNameLst>
                                          <p:attrName>style.visibility</p:attrName>
                                        </p:attrNameLst>
                                      </p:cBhvr>
                                      <p:to>
                                        <p:strVal val="visible"/>
                                      </p:to>
                                    </p:set>
                                    <p:anim calcmode="lin" to="" valueType="num">
                                      <p:cBhvr>
                                        <p:cTn dur="1" fill="hold" id="16"/>
                                        <p:tgtEl>
                                          <p:spTgt spid="1049115">
                                            <p:txEl>
                                              <p:pRg st="2" end="2"/>
                                            </p:txEl>
                                          </p:spTgt>
                                        </p:tgtEl>
                                      </p:cBhvr>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24" presetSubtype="0">
                                  <p:stCondLst>
                                    <p:cond delay="0"/>
                                  </p:stCondLst>
                                  <p:childTnLst>
                                    <p:set>
                                      <p:cBhvr>
                                        <p:cTn dur="1" fill="hold" id="20">
                                          <p:stCondLst>
                                            <p:cond delay="499"/>
                                          </p:stCondLst>
                                        </p:cTn>
                                        <p:tgtEl>
                                          <p:spTgt spid="1049115">
                                            <p:txEl>
                                              <p:pRg st="4" end="4"/>
                                            </p:txEl>
                                          </p:spTgt>
                                        </p:tgtEl>
                                        <p:attrNameLst>
                                          <p:attrName>style.visibility</p:attrName>
                                        </p:attrNameLst>
                                      </p:cBhvr>
                                      <p:to>
                                        <p:strVal val="visible"/>
                                      </p:to>
                                    </p:set>
                                    <p:anim calcmode="lin" to="" valueType="num">
                                      <p:cBhvr>
                                        <p:cTn dur="1" fill="hold" id="21"/>
                                        <p:tgtEl>
                                          <p:spTgt spid="1049115">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15" grpId="0" build="p" autoUpdateAnimBg="0"/>
      <p:bldP spid="1049117" grpId="0"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425" name=""/>
        <p:cNvGrpSpPr/>
        <p:nvPr/>
      </p:nvGrpSpPr>
      <p:grpSpPr>
        <a:xfrm>
          <a:off x="0" y="0"/>
          <a:ext cx="0" cy="0"/>
          <a:chOff x="0" y="0"/>
          <a:chExt cx="0" cy="0"/>
        </a:xfrm>
      </p:grpSpPr>
      <p:sp>
        <p:nvSpPr>
          <p:cNvPr id="1049119" name="Content Placeholder 2"/>
          <p:cNvSpPr>
            <a:spLocks noGrp="1"/>
          </p:cNvSpPr>
          <p:nvPr>
            <p:ph idx="1"/>
          </p:nvPr>
        </p:nvSpPr>
        <p:spPr>
          <a:xfrm>
            <a:off x="0" y="1295400"/>
            <a:ext cx="9144000" cy="5562600"/>
          </a:xfrm>
        </p:spPr>
        <p:txBody>
          <a:bodyPr>
            <a:normAutofit/>
          </a:bodyPr>
          <a:p>
            <a:pPr algn="just" indent="-571500" marL="571500">
              <a:buFont typeface="Wingdings" pitchFamily="2" charset="2"/>
              <a:buAutoNum type="romanLcParenBoth" startAt="4"/>
            </a:pPr>
            <a:r>
              <a:rPr dirty="0" lang="en-US" smtClean="0">
                <a:solidFill>
                  <a:srgbClr val="0000FF"/>
                </a:solidFill>
                <a:latin typeface="Constantia" pitchFamily="18" charset="0"/>
              </a:rPr>
              <a:t>Administer analgesia and anti-inflammatory agents such as NSAIDS.</a:t>
            </a:r>
          </a:p>
          <a:p>
            <a:pPr algn="just" indent="-571500" marL="571500">
              <a:buAutoNum type="romanLcParenBoth" startAt="4"/>
            </a:pPr>
            <a:endParaRPr dirty="0" lang="en-US" smtClean="0">
              <a:solidFill>
                <a:srgbClr val="0000FF"/>
              </a:solidFill>
              <a:latin typeface="Constantia" pitchFamily="18" charset="0"/>
            </a:endParaRPr>
          </a:p>
          <a:p>
            <a:pPr algn="just" indent="-571500" marL="571500">
              <a:buAutoNum type="romanLcParenBoth" startAt="4"/>
            </a:pPr>
            <a:r>
              <a:rPr dirty="0" lang="en-US" smtClean="0">
                <a:solidFill>
                  <a:srgbClr val="0000FF"/>
                </a:solidFill>
                <a:latin typeface="Constantia" pitchFamily="18" charset="0"/>
              </a:rPr>
              <a:t>Ensure proper/adequate nutrition and hydration.</a:t>
            </a:r>
          </a:p>
          <a:p>
            <a:pPr algn="just" indent="-571500" marL="571500">
              <a:buAutoNum type="romanLcParenBoth" startAt="4"/>
            </a:pPr>
            <a:endParaRPr dirty="0" lang="en-US" smtClean="0">
              <a:solidFill>
                <a:srgbClr val="0000FF"/>
              </a:solidFill>
              <a:latin typeface="Constantia" pitchFamily="18" charset="0"/>
            </a:endParaRPr>
          </a:p>
          <a:p>
            <a:pPr algn="just" indent="-571500" marL="571500">
              <a:buAutoNum type="romanLcParenBoth" startAt="4"/>
            </a:pPr>
            <a:endParaRPr dirty="0" lang="en-US" smtClean="0">
              <a:solidFill>
                <a:srgbClr val="0000FF"/>
              </a:solidFill>
              <a:latin typeface="Constantia" pitchFamily="18" charset="0"/>
            </a:endParaRPr>
          </a:p>
          <a:p>
            <a:pPr algn="just" indent="-571500" marL="571500">
              <a:buAutoNum type="romanLcParenBoth" startAt="4"/>
            </a:pPr>
            <a:r>
              <a:rPr dirty="0" lang="en-US" smtClean="0">
                <a:solidFill>
                  <a:srgbClr val="0000FF"/>
                </a:solidFill>
                <a:latin typeface="Constantia" pitchFamily="18" charset="0"/>
              </a:rPr>
              <a:t>Educate the patient on medication, the septic arthritis process, importance of supporting the affected joint and strategies to promote healing through aseptic dressing changes and proper wound care.</a:t>
            </a:r>
          </a:p>
          <a:p>
            <a:pPr>
              <a:buNone/>
            </a:pPr>
            <a:endParaRPr dirty="0" lang="en-US"/>
          </a:p>
        </p:txBody>
      </p:sp>
      <p:sp>
        <p:nvSpPr>
          <p:cNvPr id="1049120" name="Title 1"/>
          <p:cNvSpPr>
            <a:spLocks noGrp="1"/>
          </p:cNvSpPr>
          <p:nvPr>
            <p:ph type="title"/>
          </p:nvPr>
        </p:nvSpPr>
        <p:spPr>
          <a:xfrm>
            <a:off x="152400" y="274638"/>
            <a:ext cx="8534400" cy="1143000"/>
          </a:xfrm>
        </p:spPr>
        <p:txBody>
          <a:bodyPr/>
          <a:p>
            <a:pPr algn="just"/>
            <a:r>
              <a:rPr dirty="0" lang="en-US" smtClean="0">
                <a:solidFill>
                  <a:srgbClr val="FF0000"/>
                </a:solidFill>
                <a:latin typeface="Constantia" pitchFamily="18" charset="0"/>
              </a:rPr>
              <a:t>S. Arthritis Management cont’d</a:t>
            </a:r>
            <a:endParaRPr dirty="0" lang="en-US"/>
          </a:p>
        </p:txBody>
      </p:sp>
    </p:spTree>
  </p:cSld>
  <p:clrMapOvr>
    <a:masterClrMapping/>
  </p:clrMapOvr>
  <p:transition>
    <p:wheel spokes="8"/>
  </p:transition>
</p:sld>
</file>

<file path=ppt/slides/slide144.xml><?xml version="1.0" encoding="utf-8"?>
<p:sld xmlns:a="http://schemas.openxmlformats.org/drawingml/2006/main" xmlns:r="http://schemas.openxmlformats.org/officeDocument/2006/relationships" xmlns:p="http://schemas.openxmlformats.org/presentationml/2006/main" showMasterPhAnim="0">
  <p:cSld>
    <p:spTree>
      <p:nvGrpSpPr>
        <p:cNvPr id="426" name=""/>
        <p:cNvGrpSpPr/>
        <p:nvPr/>
      </p:nvGrpSpPr>
      <p:grpSpPr>
        <a:xfrm>
          <a:off x="0" y="0"/>
          <a:ext cx="0" cy="0"/>
          <a:chOff x="0" y="0"/>
          <a:chExt cx="0" cy="0"/>
        </a:xfrm>
      </p:grpSpPr>
      <p:sp>
        <p:nvSpPr>
          <p:cNvPr id="1049121" name="Rectangle 3"/>
          <p:cNvSpPr>
            <a:spLocks noGrp="1" noChangeArrowheads="1"/>
          </p:cNvSpPr>
          <p:nvPr>
            <p:ph idx="1"/>
          </p:nvPr>
        </p:nvSpPr>
        <p:spPr>
          <a:xfrm>
            <a:off x="0" y="1600200"/>
            <a:ext cx="9144000" cy="5257800"/>
          </a:xfrm>
        </p:spPr>
        <p:txBody>
          <a:bodyPr>
            <a:normAutofit/>
          </a:bodyPr>
          <a:p>
            <a:pPr algn="just" eaLnBrk="1" hangingPunct="1" indent="-469900" marL="469900">
              <a:buNone/>
            </a:pPr>
            <a:r>
              <a:rPr dirty="0" lang="en-US" smtClean="0">
                <a:solidFill>
                  <a:srgbClr val="0000FF"/>
                </a:solidFill>
                <a:latin typeface="Constantia" pitchFamily="18" charset="0"/>
              </a:rPr>
              <a:t>	Also known as Degenerative Joint Disease (DJD), this is a slowly progressive disorder of articulating joints, especially in the weight bearing joints.</a:t>
            </a:r>
          </a:p>
          <a:p>
            <a:pPr algn="just" eaLnBrk="1" hangingPunct="1" indent="-469900" marL="469900">
              <a:buNone/>
            </a:pPr>
            <a:r>
              <a:rPr dirty="0" lang="en-US" smtClean="0">
                <a:solidFill>
                  <a:srgbClr val="0000FF"/>
                </a:solidFill>
                <a:latin typeface="Constantia" pitchFamily="18" charset="0"/>
              </a:rPr>
              <a:t>	</a:t>
            </a:r>
          </a:p>
          <a:p>
            <a:pPr algn="just" indent="-469900" marL="469900">
              <a:buNone/>
            </a:pPr>
            <a:r>
              <a:rPr dirty="0" lang="en-US" smtClean="0">
                <a:solidFill>
                  <a:srgbClr val="0000FF"/>
                </a:solidFill>
                <a:latin typeface="Constantia" pitchFamily="18" charset="0"/>
              </a:rPr>
              <a:t>	It is characterized by degeneration of articular cartilage and overgrowth of bone.</a:t>
            </a:r>
          </a:p>
          <a:p>
            <a:pPr algn="just" indent="-469900" marL="469900">
              <a:buNone/>
            </a:pPr>
            <a:endParaRPr dirty="0" lang="en-US" smtClean="0">
              <a:solidFill>
                <a:srgbClr val="0000FF"/>
              </a:solidFill>
              <a:latin typeface="Constantia" pitchFamily="18" charset="0"/>
            </a:endParaRPr>
          </a:p>
          <a:p>
            <a:pPr algn="just" indent="-469900" marL="469900">
              <a:buNone/>
            </a:pPr>
            <a:r>
              <a:rPr dirty="0" lang="en-US" smtClean="0">
                <a:solidFill>
                  <a:srgbClr val="0000FF"/>
                </a:solidFill>
                <a:latin typeface="Constantia" pitchFamily="18" charset="0"/>
              </a:rPr>
              <a:t>	Damage is localized to the joints and surrounding tissues</a:t>
            </a:r>
          </a:p>
        </p:txBody>
      </p:sp>
      <p:sp>
        <p:nvSpPr>
          <p:cNvPr id="1049122" name="Rectangle 6"/>
          <p:cNvSpPr>
            <a:spLocks noGrp="1" noChangeArrowheads="1"/>
          </p:cNvSpPr>
          <p:nvPr>
            <p:ph type="sldNum" sz="quarter" idx="12"/>
          </p:nvPr>
        </p:nvSpPr>
        <p:spPr>
          <a:noFill/>
        </p:spPr>
        <p:txBody>
          <a:bodyPr/>
          <a:p>
            <a:fld id="{E25765AF-9CF1-4DA0-BB50-EDA1E4F19AD2}" type="slidenum">
              <a:rPr lang="en-US" smtClean="0"/>
              <a:t>144</a:t>
            </a:fld>
            <a:endParaRPr lang="en-US" smtClean="0"/>
          </a:p>
        </p:txBody>
      </p:sp>
      <p:sp>
        <p:nvSpPr>
          <p:cNvPr id="1049123" name="Rectangle 2"/>
          <p:cNvSpPr>
            <a:spLocks noGrp="1" noChangeArrowheads="1"/>
          </p:cNvSpPr>
          <p:nvPr>
            <p:ph type="title"/>
          </p:nvPr>
        </p:nvSpPr>
        <p:spPr/>
        <p:txBody>
          <a:bodyPr/>
          <a:p>
            <a:pPr algn="just" eaLnBrk="1" hangingPunct="1"/>
            <a:r>
              <a:rPr b="1" dirty="0" lang="en-US" smtClean="0">
                <a:solidFill>
                  <a:srgbClr val="FF0000"/>
                </a:solidFill>
                <a:latin typeface="Constantia" pitchFamily="18" charset="0"/>
              </a:rPr>
              <a:t>Osteoarthritis</a:t>
            </a:r>
          </a:p>
        </p:txBody>
      </p:sp>
      <p:sp>
        <p:nvSpPr>
          <p:cNvPr id="1049124"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E7DA173D-BDA9-4803-BC53-A4F5BA74C039}" type="slidenum">
              <a:rPr sz="1400" lang="en-US"/>
              <a:pPr algn="r"/>
              <a:t>144</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9123"/>
                                        </p:tgtEl>
                                        <p:attrNameLst>
                                          <p:attrName>style.visibility</p:attrName>
                                        </p:attrNameLst>
                                      </p:cBhvr>
                                      <p:to>
                                        <p:strVal val="visible"/>
                                      </p:to>
                                    </p:set>
                                    <p:anim calcmode="lin" valueType="num">
                                      <p:cBhvr additive="base">
                                        <p:cTn dur="500" fill="hold" id="7"/>
                                        <p:tgtEl>
                                          <p:spTgt spid="1049123"/>
                                        </p:tgtEl>
                                        <p:attrNameLst>
                                          <p:attrName>ppt_x</p:attrName>
                                        </p:attrNameLst>
                                      </p:cBhvr>
                                      <p:tavLst>
                                        <p:tav tm="0">
                                          <p:val>
                                            <p:strVal val="#ppt_x"/>
                                          </p:val>
                                        </p:tav>
                                        <p:tav tm="100000">
                                          <p:val>
                                            <p:strVal val="#ppt_x"/>
                                          </p:val>
                                        </p:tav>
                                      </p:tavLst>
                                    </p:anim>
                                    <p:anim calcmode="lin" valueType="num">
                                      <p:cBhvr additive="base">
                                        <p:cTn dur="500" fill="hold" id="8"/>
                                        <p:tgtEl>
                                          <p:spTgt spid="1049123"/>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4" presetSubtype="0">
                                  <p:stCondLst>
                                    <p:cond delay="0"/>
                                  </p:stCondLst>
                                  <p:childTnLst>
                                    <p:set>
                                      <p:cBhvr>
                                        <p:cTn dur="1" fill="hold" id="12">
                                          <p:stCondLst>
                                            <p:cond delay="499"/>
                                          </p:stCondLst>
                                        </p:cTn>
                                        <p:tgtEl>
                                          <p:spTgt spid="1049121">
                                            <p:txEl>
                                              <p:pRg st="0" end="0"/>
                                            </p:txEl>
                                          </p:spTgt>
                                        </p:tgtEl>
                                        <p:attrNameLst>
                                          <p:attrName>style.visibility</p:attrName>
                                        </p:attrNameLst>
                                      </p:cBhvr>
                                      <p:to>
                                        <p:strVal val="visible"/>
                                      </p:to>
                                    </p:set>
                                    <p:anim calcmode="lin" to="" valueType="num">
                                      <p:cBhvr>
                                        <p:cTn dur="1" fill="hold" id="13"/>
                                        <p:tgtEl>
                                          <p:spTgt spid="1049121">
                                            <p:txEl>
                                              <p:pRg st="0" end="0"/>
                                            </p:txEl>
                                          </p:spTgt>
                                        </p:tgtEl>
                                      </p:cBhvr>
                                    </p:anim>
                                  </p:childTnLst>
                                </p:cTn>
                              </p:par>
                            </p:childTnLst>
                          </p:cTn>
                        </p:par>
                      </p:childTnLst>
                    </p:cTn>
                  </p:par>
                  <p:par>
                    <p:cTn fill="hold" id="14">
                      <p:stCondLst>
                        <p:cond delay="indefinite"/>
                      </p:stCondLst>
                      <p:childTnLst>
                        <p:par>
                          <p:cTn fill="hold" id="15">
                            <p:stCondLst>
                              <p:cond delay="0"/>
                            </p:stCondLst>
                            <p:childTnLst>
                              <p:par>
                                <p:cTn fill="hold" grpId="0" id="16" nodeType="clickEffect" presetClass="entr" presetID="24" presetSubtype="0">
                                  <p:stCondLst>
                                    <p:cond delay="0"/>
                                  </p:stCondLst>
                                  <p:childTnLst>
                                    <p:set>
                                      <p:cBhvr>
                                        <p:cTn dur="1" fill="hold" id="17">
                                          <p:stCondLst>
                                            <p:cond delay="499"/>
                                          </p:stCondLst>
                                        </p:cTn>
                                        <p:tgtEl>
                                          <p:spTgt spid="1049121">
                                            <p:txEl>
                                              <p:pRg st="1" end="1"/>
                                            </p:txEl>
                                          </p:spTgt>
                                        </p:tgtEl>
                                        <p:attrNameLst>
                                          <p:attrName>style.visibility</p:attrName>
                                        </p:attrNameLst>
                                      </p:cBhvr>
                                      <p:to>
                                        <p:strVal val="visible"/>
                                      </p:to>
                                    </p:set>
                                    <p:anim calcmode="lin" to="" valueType="num">
                                      <p:cBhvr>
                                        <p:cTn dur="1" fill="hold" id="18"/>
                                        <p:tgtEl>
                                          <p:spTgt spid="1049121">
                                            <p:txEl>
                                              <p:pRg st="1" end="1"/>
                                            </p:txEl>
                                          </p:spTgt>
                                        </p:tgtEl>
                                      </p:cBhvr>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4" presetSubtype="0">
                                  <p:stCondLst>
                                    <p:cond delay="0"/>
                                  </p:stCondLst>
                                  <p:childTnLst>
                                    <p:set>
                                      <p:cBhvr>
                                        <p:cTn dur="1" fill="hold" id="22">
                                          <p:stCondLst>
                                            <p:cond delay="499"/>
                                          </p:stCondLst>
                                        </p:cTn>
                                        <p:tgtEl>
                                          <p:spTgt spid="1049121">
                                            <p:txEl>
                                              <p:pRg st="2" end="2"/>
                                            </p:txEl>
                                          </p:spTgt>
                                        </p:tgtEl>
                                        <p:attrNameLst>
                                          <p:attrName>style.visibility</p:attrName>
                                        </p:attrNameLst>
                                      </p:cBhvr>
                                      <p:to>
                                        <p:strVal val="visible"/>
                                      </p:to>
                                    </p:set>
                                    <p:anim calcmode="lin" to="" valueType="num">
                                      <p:cBhvr>
                                        <p:cTn dur="1" fill="hold" id="23"/>
                                        <p:tgtEl>
                                          <p:spTgt spid="1049121">
                                            <p:txEl>
                                              <p:pRg st="2" end="2"/>
                                            </p:txEl>
                                          </p:spTgt>
                                        </p:tgtEl>
                                      </p:cBhvr>
                                    </p:anim>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4" presetSubtype="0">
                                  <p:stCondLst>
                                    <p:cond delay="0"/>
                                  </p:stCondLst>
                                  <p:childTnLst>
                                    <p:set>
                                      <p:cBhvr>
                                        <p:cTn dur="1" fill="hold" id="27">
                                          <p:stCondLst>
                                            <p:cond delay="499"/>
                                          </p:stCondLst>
                                        </p:cTn>
                                        <p:tgtEl>
                                          <p:spTgt spid="1049121">
                                            <p:txEl>
                                              <p:pRg st="4" end="4"/>
                                            </p:txEl>
                                          </p:spTgt>
                                        </p:tgtEl>
                                        <p:attrNameLst>
                                          <p:attrName>style.visibility</p:attrName>
                                        </p:attrNameLst>
                                      </p:cBhvr>
                                      <p:to>
                                        <p:strVal val="visible"/>
                                      </p:to>
                                    </p:set>
                                    <p:anim calcmode="lin" to="" valueType="num">
                                      <p:cBhvr>
                                        <p:cTn dur="1" fill="hold" id="28"/>
                                        <p:tgtEl>
                                          <p:spTgt spid="1049121">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21" grpId="0" build="p" autoUpdateAnimBg="0"/>
      <p:bldP spid="1049123" grpId="0"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showMasterPhAnim="0">
  <p:cSld>
    <p:spTree>
      <p:nvGrpSpPr>
        <p:cNvPr id="427" name=""/>
        <p:cNvGrpSpPr/>
        <p:nvPr/>
      </p:nvGrpSpPr>
      <p:grpSpPr>
        <a:xfrm>
          <a:off x="0" y="0"/>
          <a:ext cx="0" cy="0"/>
          <a:chOff x="0" y="0"/>
          <a:chExt cx="0" cy="0"/>
        </a:xfrm>
      </p:grpSpPr>
      <p:sp>
        <p:nvSpPr>
          <p:cNvPr id="1049125" name="Rectangle 3"/>
          <p:cNvSpPr>
            <a:spLocks noGrp="1" noChangeArrowheads="1"/>
          </p:cNvSpPr>
          <p:nvPr>
            <p:ph idx="1"/>
          </p:nvPr>
        </p:nvSpPr>
        <p:spPr>
          <a:xfrm>
            <a:off x="0" y="1600200"/>
            <a:ext cx="9144000" cy="5257800"/>
          </a:xfrm>
        </p:spPr>
        <p:txBody>
          <a:bodyPr>
            <a:normAutofit/>
          </a:bodyPr>
          <a:p>
            <a:pPr algn="just" eaLnBrk="1" hangingPunct="1">
              <a:buNone/>
            </a:pPr>
            <a:r>
              <a:rPr dirty="0" lang="en-US" smtClean="0">
                <a:solidFill>
                  <a:srgbClr val="0000FF"/>
                </a:solidFill>
                <a:latin typeface="Constantia" pitchFamily="18" charset="0"/>
              </a:rPr>
              <a:t>	May occur as </a:t>
            </a:r>
            <a:r>
              <a:rPr b="1" dirty="0" i="1" lang="en-US" smtClean="0">
                <a:solidFill>
                  <a:srgbClr val="0000FF"/>
                </a:solidFill>
                <a:latin typeface="Constantia" pitchFamily="18" charset="0"/>
              </a:rPr>
              <a:t>Primary (Idiopathic) Osteoarthritis </a:t>
            </a:r>
            <a:r>
              <a:rPr dirty="0" lang="en-US" smtClean="0">
                <a:solidFill>
                  <a:srgbClr val="0000FF"/>
                </a:solidFill>
                <a:latin typeface="Constantia" pitchFamily="18" charset="0"/>
              </a:rPr>
              <a:t>or </a:t>
            </a:r>
            <a:r>
              <a:rPr b="1" dirty="0" i="1" lang="en-US" smtClean="0">
                <a:solidFill>
                  <a:srgbClr val="0000FF"/>
                </a:solidFill>
                <a:latin typeface="Constantia" pitchFamily="18" charset="0"/>
              </a:rPr>
              <a:t>Secondary</a:t>
            </a:r>
            <a:r>
              <a:rPr dirty="0" lang="en-US" smtClean="0">
                <a:solidFill>
                  <a:srgbClr val="0000FF"/>
                </a:solidFill>
                <a:latin typeface="Constantia" pitchFamily="18" charset="0"/>
              </a:rPr>
              <a:t>, resulting from a previous joint injury or inflammatory disease.</a:t>
            </a:r>
          </a:p>
          <a:p>
            <a:pPr algn="just" eaLnBrk="1" hangingPunct="1">
              <a:buNone/>
            </a:pPr>
            <a:r>
              <a:rPr dirty="0" lang="en-US" smtClean="0">
                <a:solidFill>
                  <a:srgbClr val="0000FF"/>
                </a:solidFill>
                <a:latin typeface="Constantia" pitchFamily="18" charset="0"/>
              </a:rPr>
              <a:t>	</a:t>
            </a:r>
          </a:p>
          <a:p>
            <a:pPr algn="just" eaLnBrk="1" hangingPunct="1">
              <a:buNone/>
            </a:pPr>
            <a:r>
              <a:rPr dirty="0" lang="en-US" smtClean="0">
                <a:solidFill>
                  <a:srgbClr val="0000FF"/>
                </a:solidFill>
                <a:latin typeface="Constantia" pitchFamily="18" charset="0"/>
              </a:rPr>
              <a:t>	Risk factors to Secondary OA may include:</a:t>
            </a:r>
          </a:p>
          <a:p>
            <a:pPr algn="just" indent="-571500" lvl="1" marL="1028700">
              <a:buAutoNum type="romanLcParenBoth"/>
            </a:pPr>
            <a:r>
              <a:rPr dirty="0" lang="en-US" smtClean="0">
                <a:solidFill>
                  <a:srgbClr val="0000FF"/>
                </a:solidFill>
                <a:latin typeface="Constantia" pitchFamily="18" charset="0"/>
              </a:rPr>
              <a:t>Previous fractures.</a:t>
            </a:r>
          </a:p>
          <a:p>
            <a:pPr algn="just" indent="-571500" lvl="1" marL="1028700">
              <a:buAutoNum type="romanLcParenBoth"/>
            </a:pPr>
            <a:r>
              <a:rPr dirty="0" lang="en-US" smtClean="0">
                <a:solidFill>
                  <a:srgbClr val="0000FF"/>
                </a:solidFill>
                <a:latin typeface="Constantia" pitchFamily="18" charset="0"/>
              </a:rPr>
              <a:t>Infections</a:t>
            </a:r>
          </a:p>
          <a:p>
            <a:pPr algn="just" indent="-571500" lvl="1" marL="1028700">
              <a:buAutoNum type="romanLcParenBoth"/>
            </a:pPr>
            <a:r>
              <a:rPr dirty="0" lang="en-US" smtClean="0">
                <a:solidFill>
                  <a:srgbClr val="0000FF"/>
                </a:solidFill>
                <a:latin typeface="Constantia" pitchFamily="18" charset="0"/>
              </a:rPr>
              <a:t>Congenital deformities</a:t>
            </a:r>
          </a:p>
          <a:p>
            <a:pPr algn="just" indent="-571500" lvl="1" marL="1028700">
              <a:buAutoNum type="romanLcParenBoth"/>
            </a:pPr>
            <a:r>
              <a:rPr dirty="0" lang="en-US" smtClean="0">
                <a:solidFill>
                  <a:srgbClr val="0000FF"/>
                </a:solidFill>
                <a:latin typeface="Constantia" pitchFamily="18" charset="0"/>
              </a:rPr>
              <a:t>Old age - usually seen in 50-70 years but may also occur as early as 45 years</a:t>
            </a:r>
          </a:p>
        </p:txBody>
      </p:sp>
      <p:sp>
        <p:nvSpPr>
          <p:cNvPr id="1049126" name="Rectangle 6"/>
          <p:cNvSpPr>
            <a:spLocks noGrp="1" noChangeArrowheads="1"/>
          </p:cNvSpPr>
          <p:nvPr>
            <p:ph type="sldNum" sz="quarter" idx="12"/>
          </p:nvPr>
        </p:nvSpPr>
        <p:spPr>
          <a:noFill/>
        </p:spPr>
        <p:txBody>
          <a:bodyPr/>
          <a:p>
            <a:fld id="{9CDE6ACE-C379-42AF-A694-412D251142D9}" type="slidenum">
              <a:rPr lang="en-US" smtClean="0"/>
              <a:t>145</a:t>
            </a:fld>
            <a:endParaRPr lang="en-US" smtClean="0"/>
          </a:p>
        </p:txBody>
      </p:sp>
      <p:sp>
        <p:nvSpPr>
          <p:cNvPr id="1049127" name="Rectangle 2"/>
          <p:cNvSpPr>
            <a:spLocks noGrp="1" noChangeArrowheads="1"/>
          </p:cNvSpPr>
          <p:nvPr>
            <p:ph type="title"/>
          </p:nvPr>
        </p:nvSpPr>
        <p:spPr/>
        <p:txBody>
          <a:bodyPr/>
          <a:p>
            <a:pPr algn="just" eaLnBrk="1" hangingPunct="1"/>
            <a:r>
              <a:rPr dirty="0" lang="en-US" err="1" smtClean="0">
                <a:solidFill>
                  <a:srgbClr val="FF0000"/>
                </a:solidFill>
                <a:latin typeface="Constantia" pitchFamily="18" charset="0"/>
              </a:rPr>
              <a:t>Aetiology</a:t>
            </a:r>
            <a:r>
              <a:rPr dirty="0" lang="en-US" smtClean="0">
                <a:solidFill>
                  <a:srgbClr val="FF0000"/>
                </a:solidFill>
                <a:latin typeface="Constantia" pitchFamily="18" charset="0"/>
              </a:rPr>
              <a:t> of OA</a:t>
            </a:r>
          </a:p>
        </p:txBody>
      </p:sp>
      <p:sp>
        <p:nvSpPr>
          <p:cNvPr id="1049128"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8D9ED809-6AED-44FF-8099-E995A0ADAD31}" type="slidenum">
              <a:rPr sz="1400" lang="en-US"/>
              <a:pPr algn="r"/>
              <a:t>145</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127"/>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125">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125">
                                            <p:txEl>
                                              <p:pRg st="1" end="1"/>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9125">
                                            <p:txEl>
                                              <p:pRg st="2" end="2"/>
                                            </p:txEl>
                                          </p:spTgt>
                                        </p:tgtEl>
                                        <p:attrNameLst>
                                          <p:attrName>style.visibility</p:attrName>
                                        </p:attrNameLst>
                                      </p:cBhvr>
                                      <p:to>
                                        <p:strVal val="visible"/>
                                      </p:to>
                                    </p:set>
                                  </p:childTnLst>
                                </p:cTn>
                              </p:par>
                              <p:par>
                                <p:cTn fill="hold" grpId="0" id="19" nodeType="withEffect" presetClass="entr" presetID="1" presetSubtype="0">
                                  <p:stCondLst>
                                    <p:cond delay="0"/>
                                  </p:stCondLst>
                                  <p:childTnLst>
                                    <p:set>
                                      <p:cBhvr>
                                        <p:cTn dur="1" fill="hold" id="20">
                                          <p:stCondLst>
                                            <p:cond delay="499"/>
                                          </p:stCondLst>
                                        </p:cTn>
                                        <p:tgtEl>
                                          <p:spTgt spid="1049125">
                                            <p:txEl>
                                              <p:pRg st="3" end="3"/>
                                            </p:txEl>
                                          </p:spTgt>
                                        </p:tgtEl>
                                        <p:attrNameLst>
                                          <p:attrName>style.visibility</p:attrName>
                                        </p:attrNameLst>
                                      </p:cBhvr>
                                      <p:to>
                                        <p:strVal val="visible"/>
                                      </p:to>
                                    </p:set>
                                  </p:childTnLst>
                                </p:cTn>
                              </p:par>
                              <p:par>
                                <p:cTn fill="hold" grpId="0" id="21" nodeType="withEffect" presetClass="entr" presetID="1" presetSubtype="0">
                                  <p:stCondLst>
                                    <p:cond delay="0"/>
                                  </p:stCondLst>
                                  <p:childTnLst>
                                    <p:set>
                                      <p:cBhvr>
                                        <p:cTn dur="1" fill="hold" id="22">
                                          <p:stCondLst>
                                            <p:cond delay="499"/>
                                          </p:stCondLst>
                                        </p:cTn>
                                        <p:tgtEl>
                                          <p:spTgt spid="1049125">
                                            <p:txEl>
                                              <p:pRg st="4" end="4"/>
                                            </p:txEl>
                                          </p:spTgt>
                                        </p:tgtEl>
                                        <p:attrNameLst>
                                          <p:attrName>style.visibility</p:attrName>
                                        </p:attrNameLst>
                                      </p:cBhvr>
                                      <p:to>
                                        <p:strVal val="visible"/>
                                      </p:to>
                                    </p:set>
                                  </p:childTnLst>
                                </p:cTn>
                              </p:par>
                              <p:par>
                                <p:cTn fill="hold" grpId="0" id="23" nodeType="withEffect" presetClass="entr" presetID="1" presetSubtype="0">
                                  <p:stCondLst>
                                    <p:cond delay="0"/>
                                  </p:stCondLst>
                                  <p:childTnLst>
                                    <p:set>
                                      <p:cBhvr>
                                        <p:cTn dur="1" fill="hold" id="24">
                                          <p:stCondLst>
                                            <p:cond delay="499"/>
                                          </p:stCondLst>
                                        </p:cTn>
                                        <p:tgtEl>
                                          <p:spTgt spid="1049125">
                                            <p:txEl>
                                              <p:pRg st="5" end="5"/>
                                            </p:txEl>
                                          </p:spTgt>
                                        </p:tgtEl>
                                        <p:attrNameLst>
                                          <p:attrName>style.visibility</p:attrName>
                                        </p:attrNameLst>
                                      </p:cBhvr>
                                      <p:to>
                                        <p:strVal val="visible"/>
                                      </p:to>
                                    </p:set>
                                  </p:childTnLst>
                                </p:cTn>
                              </p:par>
                              <p:par>
                                <p:cTn fill="hold" grpId="0" id="25" nodeType="withEffect" presetClass="entr" presetID="1" presetSubtype="0">
                                  <p:stCondLst>
                                    <p:cond delay="0"/>
                                  </p:stCondLst>
                                  <p:childTnLst>
                                    <p:set>
                                      <p:cBhvr>
                                        <p:cTn dur="1" fill="hold" id="26">
                                          <p:stCondLst>
                                            <p:cond delay="499"/>
                                          </p:stCondLst>
                                        </p:cTn>
                                        <p:tgtEl>
                                          <p:spTgt spid="1049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25" grpId="0" build="p" autoUpdateAnimBg="0"/>
      <p:bldP spid="1049127" grpId="0"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showMasterPhAnim="0">
  <p:cSld>
    <p:spTree>
      <p:nvGrpSpPr>
        <p:cNvPr id="428" name=""/>
        <p:cNvGrpSpPr/>
        <p:nvPr/>
      </p:nvGrpSpPr>
      <p:grpSpPr>
        <a:xfrm>
          <a:off x="0" y="0"/>
          <a:ext cx="0" cy="0"/>
          <a:chOff x="0" y="0"/>
          <a:chExt cx="0" cy="0"/>
        </a:xfrm>
      </p:grpSpPr>
      <p:sp>
        <p:nvSpPr>
          <p:cNvPr id="1049129" name="Rectangle 3"/>
          <p:cNvSpPr>
            <a:spLocks noGrp="1" noChangeArrowheads="1"/>
          </p:cNvSpPr>
          <p:nvPr>
            <p:ph idx="1"/>
          </p:nvPr>
        </p:nvSpPr>
        <p:spPr>
          <a:xfrm>
            <a:off x="0" y="1143000"/>
            <a:ext cx="9144000" cy="5715000"/>
          </a:xfrm>
        </p:spPr>
        <p:txBody>
          <a:bodyPr>
            <a:normAutofit lnSpcReduction="10000"/>
          </a:bodyPr>
          <a:p>
            <a:pPr algn="just" eaLnBrk="1" hangingPunct="1" indent="-469900" marL="469900">
              <a:lnSpc>
                <a:spcPct val="90000"/>
              </a:lnSpc>
              <a:buNone/>
            </a:pPr>
            <a:r>
              <a:rPr dirty="0" lang="en-US" smtClean="0">
                <a:solidFill>
                  <a:srgbClr val="0000FF"/>
                </a:solidFill>
                <a:latin typeface="Constantia" pitchFamily="18" charset="0"/>
              </a:rPr>
              <a:t>Other factors influencing development of osteoarthritis include:</a:t>
            </a:r>
          </a:p>
          <a:p>
            <a:pPr algn="just" eaLnBrk="1" hangingPunct="1" indent="-469900" marL="469900">
              <a:lnSpc>
                <a:spcPct val="90000"/>
              </a:lnSpc>
              <a:buNone/>
            </a:pPr>
            <a:endParaRPr dirty="0" lang="en-US" smtClean="0">
              <a:solidFill>
                <a:srgbClr val="0000FF"/>
              </a:solidFill>
              <a:latin typeface="Constantia" pitchFamily="18" charset="0"/>
            </a:endParaRPr>
          </a:p>
          <a:p>
            <a:pPr algn="just" indent="-469900" marL="469900">
              <a:lnSpc>
                <a:spcPct val="90000"/>
              </a:lnSpc>
            </a:pPr>
            <a:r>
              <a:rPr dirty="0" i="1" lang="en-US" smtClean="0">
                <a:solidFill>
                  <a:srgbClr val="0000FF"/>
                </a:solidFill>
                <a:latin typeface="Constantia" pitchFamily="18" charset="0"/>
              </a:rPr>
              <a:t>Osteochondritis of head of femur</a:t>
            </a:r>
            <a:r>
              <a:rPr dirty="0" lang="en-US" smtClean="0">
                <a:solidFill>
                  <a:srgbClr val="0000FF"/>
                </a:solidFill>
                <a:latin typeface="Constantia" pitchFamily="18" charset="0"/>
              </a:rPr>
              <a:t> esp. in children (congenital structural defects).</a:t>
            </a:r>
          </a:p>
          <a:p>
            <a:pPr algn="just" indent="-469900" marL="469900">
              <a:lnSpc>
                <a:spcPct val="90000"/>
              </a:lnSpc>
            </a:pPr>
            <a:endParaRPr dirty="0" lang="en-US" smtClean="0">
              <a:solidFill>
                <a:srgbClr val="0000FF"/>
              </a:solidFill>
              <a:latin typeface="Constantia" pitchFamily="18" charset="0"/>
            </a:endParaRPr>
          </a:p>
          <a:p>
            <a:pPr algn="just" indent="-469900" marL="469900">
              <a:lnSpc>
                <a:spcPct val="90000"/>
              </a:lnSpc>
            </a:pPr>
            <a:r>
              <a:rPr dirty="0" i="1" lang="en-US" smtClean="0">
                <a:solidFill>
                  <a:srgbClr val="0000FF"/>
                </a:solidFill>
                <a:latin typeface="Constantia" pitchFamily="18" charset="0"/>
              </a:rPr>
              <a:t>Metabolic disturbances</a:t>
            </a:r>
            <a:r>
              <a:rPr dirty="0" lang="en-US" smtClean="0">
                <a:solidFill>
                  <a:srgbClr val="0000FF"/>
                </a:solidFill>
                <a:latin typeface="Constantia" pitchFamily="18" charset="0"/>
              </a:rPr>
              <a:t> such as obesity and overweight.</a:t>
            </a:r>
          </a:p>
          <a:p>
            <a:pPr algn="just" indent="-469900" marL="469900">
              <a:lnSpc>
                <a:spcPct val="90000"/>
              </a:lnSpc>
            </a:pPr>
            <a:endParaRPr dirty="0" lang="en-US" smtClean="0">
              <a:solidFill>
                <a:srgbClr val="0000FF"/>
              </a:solidFill>
              <a:latin typeface="Constantia" pitchFamily="18" charset="0"/>
            </a:endParaRPr>
          </a:p>
          <a:p>
            <a:pPr algn="just" indent="-469900" marL="469900">
              <a:lnSpc>
                <a:spcPct val="90000"/>
              </a:lnSpc>
            </a:pPr>
            <a:r>
              <a:rPr dirty="0" i="1" lang="en-US" smtClean="0">
                <a:solidFill>
                  <a:srgbClr val="0000FF"/>
                </a:solidFill>
                <a:latin typeface="Constantia" pitchFamily="18" charset="0"/>
              </a:rPr>
              <a:t>Repeated intra-articular hemorrhage</a:t>
            </a:r>
          </a:p>
          <a:p>
            <a:pPr algn="just" indent="-469900" marL="469900">
              <a:lnSpc>
                <a:spcPct val="90000"/>
              </a:lnSpc>
            </a:pPr>
            <a:endParaRPr dirty="0" i="1" lang="en-US" smtClean="0">
              <a:solidFill>
                <a:srgbClr val="0000FF"/>
              </a:solidFill>
              <a:latin typeface="Constantia" pitchFamily="18" charset="0"/>
            </a:endParaRPr>
          </a:p>
          <a:p>
            <a:pPr algn="just" indent="-469900" marL="469900">
              <a:lnSpc>
                <a:spcPct val="90000"/>
              </a:lnSpc>
            </a:pPr>
            <a:r>
              <a:rPr dirty="0" i="1" lang="en-US" smtClean="0">
                <a:solidFill>
                  <a:srgbClr val="0000FF"/>
                </a:solidFill>
                <a:latin typeface="Constantia" pitchFamily="18" charset="0"/>
              </a:rPr>
              <a:t>Septic arthritis</a:t>
            </a:r>
          </a:p>
          <a:p>
            <a:pPr algn="just" indent="-469900" marL="469900">
              <a:lnSpc>
                <a:spcPct val="90000"/>
              </a:lnSpc>
            </a:pPr>
            <a:endParaRPr dirty="0" i="1" lang="en-US" smtClean="0">
              <a:solidFill>
                <a:srgbClr val="0000FF"/>
              </a:solidFill>
              <a:latin typeface="Constantia" pitchFamily="18" charset="0"/>
            </a:endParaRPr>
          </a:p>
          <a:p>
            <a:pPr algn="just" indent="-469900" marL="469900">
              <a:lnSpc>
                <a:spcPct val="90000"/>
              </a:lnSpc>
            </a:pPr>
            <a:r>
              <a:rPr dirty="0" i="1" lang="en-US" smtClean="0">
                <a:solidFill>
                  <a:srgbClr val="0000FF"/>
                </a:solidFill>
                <a:latin typeface="Constantia" pitchFamily="18" charset="0"/>
              </a:rPr>
              <a:t>Excessive stress on joints</a:t>
            </a:r>
            <a:r>
              <a:rPr dirty="0" lang="en-US" smtClean="0">
                <a:solidFill>
                  <a:srgbClr val="0000FF"/>
                </a:solidFill>
                <a:latin typeface="Constantia" pitchFamily="18" charset="0"/>
              </a:rPr>
              <a:t> through occupational or recreational repeated use.</a:t>
            </a:r>
          </a:p>
        </p:txBody>
      </p:sp>
      <p:sp>
        <p:nvSpPr>
          <p:cNvPr id="1049130" name="Rectangle 6"/>
          <p:cNvSpPr>
            <a:spLocks noGrp="1" noChangeArrowheads="1"/>
          </p:cNvSpPr>
          <p:nvPr>
            <p:ph type="sldNum" sz="quarter" idx="12"/>
          </p:nvPr>
        </p:nvSpPr>
        <p:spPr>
          <a:noFill/>
        </p:spPr>
        <p:txBody>
          <a:bodyPr/>
          <a:p>
            <a:fld id="{1C996BF6-F264-4BCC-968E-1EE6B4837D7F}" type="slidenum">
              <a:rPr lang="en-US" smtClean="0"/>
              <a:t>146</a:t>
            </a:fld>
            <a:endParaRPr lang="en-US" smtClean="0"/>
          </a:p>
        </p:txBody>
      </p:sp>
      <p:sp>
        <p:nvSpPr>
          <p:cNvPr id="1049131" name="Rectangle 2"/>
          <p:cNvSpPr>
            <a:spLocks noGrp="1" noChangeArrowheads="1"/>
          </p:cNvSpPr>
          <p:nvPr>
            <p:ph type="title"/>
          </p:nvPr>
        </p:nvSpPr>
        <p:spPr>
          <a:xfrm>
            <a:off x="0" y="0"/>
            <a:ext cx="8686800" cy="868362"/>
          </a:xfrm>
        </p:spPr>
        <p:txBody>
          <a:bodyPr/>
          <a:p>
            <a:pPr algn="just" eaLnBrk="1" hangingPunct="1"/>
            <a:r>
              <a:rPr dirty="0" lang="en-US" err="1" smtClean="0">
                <a:solidFill>
                  <a:srgbClr val="FF0000"/>
                </a:solidFill>
                <a:latin typeface="Constantia" pitchFamily="18" charset="0"/>
              </a:rPr>
              <a:t>Aetiology</a:t>
            </a:r>
            <a:r>
              <a:rPr dirty="0" lang="en-US" smtClean="0">
                <a:solidFill>
                  <a:srgbClr val="FF0000"/>
                </a:solidFill>
                <a:latin typeface="Constantia" pitchFamily="18" charset="0"/>
              </a:rPr>
              <a:t>  of OA cont’d</a:t>
            </a:r>
          </a:p>
        </p:txBody>
      </p:sp>
      <p:sp>
        <p:nvSpPr>
          <p:cNvPr id="1049132"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1976D041-E140-4AA1-B535-425E32C4235F}" type="slidenum">
              <a:rPr sz="1400" lang="en-US"/>
              <a:pPr algn="r"/>
              <a:t>146</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131"/>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 presetSubtype="4">
                                  <p:stCondLst>
                                    <p:cond delay="0"/>
                                  </p:stCondLst>
                                  <p:childTnLst>
                                    <p:set>
                                      <p:cBhvr>
                                        <p:cTn dur="1" fill="hold" id="10">
                                          <p:stCondLst>
                                            <p:cond delay="0"/>
                                          </p:stCondLst>
                                        </p:cTn>
                                        <p:tgtEl>
                                          <p:spTgt spid="1049129">
                                            <p:txEl>
                                              <p:pRg st="0" end="0"/>
                                            </p:txEl>
                                          </p:spTgt>
                                        </p:tgtEl>
                                        <p:attrNameLst>
                                          <p:attrName>style.visibility</p:attrName>
                                        </p:attrNameLst>
                                      </p:cBhvr>
                                      <p:to>
                                        <p:strVal val="visible"/>
                                      </p:to>
                                    </p:set>
                                    <p:anim calcmode="lin" valueType="num">
                                      <p:cBhvr additive="base">
                                        <p:cTn dur="500" fill="hold" id="11"/>
                                        <p:tgtEl>
                                          <p:spTgt spid="1049129">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912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4">
                                  <p:stCondLst>
                                    <p:cond delay="0"/>
                                  </p:stCondLst>
                                  <p:childTnLst>
                                    <p:set>
                                      <p:cBhvr>
                                        <p:cTn dur="1" fill="hold" id="16">
                                          <p:stCondLst>
                                            <p:cond delay="0"/>
                                          </p:stCondLst>
                                        </p:cTn>
                                        <p:tgtEl>
                                          <p:spTgt spid="1049129">
                                            <p:txEl>
                                              <p:pRg st="2" end="2"/>
                                            </p:txEl>
                                          </p:spTgt>
                                        </p:tgtEl>
                                        <p:attrNameLst>
                                          <p:attrName>style.visibility</p:attrName>
                                        </p:attrNameLst>
                                      </p:cBhvr>
                                      <p:to>
                                        <p:strVal val="visible"/>
                                      </p:to>
                                    </p:set>
                                    <p:anim calcmode="lin" valueType="num">
                                      <p:cBhvr additive="base">
                                        <p:cTn dur="500" fill="hold" id="17"/>
                                        <p:tgtEl>
                                          <p:spTgt spid="1049129">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8"/>
                                        <p:tgtEl>
                                          <p:spTgt spid="104912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 presetSubtype="4">
                                  <p:stCondLst>
                                    <p:cond delay="0"/>
                                  </p:stCondLst>
                                  <p:childTnLst>
                                    <p:set>
                                      <p:cBhvr>
                                        <p:cTn dur="1" fill="hold" id="22">
                                          <p:stCondLst>
                                            <p:cond delay="0"/>
                                          </p:stCondLst>
                                        </p:cTn>
                                        <p:tgtEl>
                                          <p:spTgt spid="1049129">
                                            <p:txEl>
                                              <p:pRg st="4" end="4"/>
                                            </p:txEl>
                                          </p:spTgt>
                                        </p:tgtEl>
                                        <p:attrNameLst>
                                          <p:attrName>style.visibility</p:attrName>
                                        </p:attrNameLst>
                                      </p:cBhvr>
                                      <p:to>
                                        <p:strVal val="visible"/>
                                      </p:to>
                                    </p:set>
                                    <p:anim calcmode="lin" valueType="num">
                                      <p:cBhvr additive="base">
                                        <p:cTn dur="500" fill="hold" id="23"/>
                                        <p:tgtEl>
                                          <p:spTgt spid="1049129">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4912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2" presetSubtype="4">
                                  <p:stCondLst>
                                    <p:cond delay="0"/>
                                  </p:stCondLst>
                                  <p:childTnLst>
                                    <p:set>
                                      <p:cBhvr>
                                        <p:cTn dur="1" fill="hold" id="28">
                                          <p:stCondLst>
                                            <p:cond delay="0"/>
                                          </p:stCondLst>
                                        </p:cTn>
                                        <p:tgtEl>
                                          <p:spTgt spid="1049129">
                                            <p:txEl>
                                              <p:pRg st="6" end="6"/>
                                            </p:txEl>
                                          </p:spTgt>
                                        </p:tgtEl>
                                        <p:attrNameLst>
                                          <p:attrName>style.visibility</p:attrName>
                                        </p:attrNameLst>
                                      </p:cBhvr>
                                      <p:to>
                                        <p:strVal val="visible"/>
                                      </p:to>
                                    </p:set>
                                    <p:anim calcmode="lin" valueType="num">
                                      <p:cBhvr additive="base">
                                        <p:cTn dur="500" fill="hold" id="29"/>
                                        <p:tgtEl>
                                          <p:spTgt spid="1049129">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30"/>
                                        <p:tgtEl>
                                          <p:spTgt spid="104912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 presetSubtype="4">
                                  <p:stCondLst>
                                    <p:cond delay="0"/>
                                  </p:stCondLst>
                                  <p:childTnLst>
                                    <p:set>
                                      <p:cBhvr>
                                        <p:cTn dur="1" fill="hold" id="34">
                                          <p:stCondLst>
                                            <p:cond delay="0"/>
                                          </p:stCondLst>
                                        </p:cTn>
                                        <p:tgtEl>
                                          <p:spTgt spid="1049129">
                                            <p:txEl>
                                              <p:pRg st="8" end="8"/>
                                            </p:txEl>
                                          </p:spTgt>
                                        </p:tgtEl>
                                        <p:attrNameLst>
                                          <p:attrName>style.visibility</p:attrName>
                                        </p:attrNameLst>
                                      </p:cBhvr>
                                      <p:to>
                                        <p:strVal val="visible"/>
                                      </p:to>
                                    </p:set>
                                    <p:anim calcmode="lin" valueType="num">
                                      <p:cBhvr additive="base">
                                        <p:cTn dur="500" fill="hold" id="35"/>
                                        <p:tgtEl>
                                          <p:spTgt spid="1049129">
                                            <p:txEl>
                                              <p:pRg st="8" end="8"/>
                                            </p:txEl>
                                          </p:spTgt>
                                        </p:tgtEl>
                                        <p:attrNameLst>
                                          <p:attrName>ppt_x</p:attrName>
                                        </p:attrNameLst>
                                      </p:cBhvr>
                                      <p:tavLst>
                                        <p:tav tm="0">
                                          <p:val>
                                            <p:strVal val="#ppt_x"/>
                                          </p:val>
                                        </p:tav>
                                        <p:tav tm="100000">
                                          <p:val>
                                            <p:strVal val="#ppt_x"/>
                                          </p:val>
                                        </p:tav>
                                      </p:tavLst>
                                    </p:anim>
                                    <p:anim calcmode="lin" valueType="num">
                                      <p:cBhvr additive="base">
                                        <p:cTn dur="500" fill="hold" id="36"/>
                                        <p:tgtEl>
                                          <p:spTgt spid="104912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2" presetSubtype="4">
                                  <p:stCondLst>
                                    <p:cond delay="0"/>
                                  </p:stCondLst>
                                  <p:childTnLst>
                                    <p:set>
                                      <p:cBhvr>
                                        <p:cTn dur="1" fill="hold" id="40">
                                          <p:stCondLst>
                                            <p:cond delay="0"/>
                                          </p:stCondLst>
                                        </p:cTn>
                                        <p:tgtEl>
                                          <p:spTgt spid="1049129">
                                            <p:txEl>
                                              <p:pRg st="10" end="10"/>
                                            </p:txEl>
                                          </p:spTgt>
                                        </p:tgtEl>
                                        <p:attrNameLst>
                                          <p:attrName>style.visibility</p:attrName>
                                        </p:attrNameLst>
                                      </p:cBhvr>
                                      <p:to>
                                        <p:strVal val="visible"/>
                                      </p:to>
                                    </p:set>
                                    <p:anim calcmode="lin" valueType="num">
                                      <p:cBhvr additive="base">
                                        <p:cTn dur="500" fill="hold" id="41"/>
                                        <p:tgtEl>
                                          <p:spTgt spid="1049129">
                                            <p:txEl>
                                              <p:pRg st="10" end="10"/>
                                            </p:txEl>
                                          </p:spTgt>
                                        </p:tgtEl>
                                        <p:attrNameLst>
                                          <p:attrName>ppt_x</p:attrName>
                                        </p:attrNameLst>
                                      </p:cBhvr>
                                      <p:tavLst>
                                        <p:tav tm="0">
                                          <p:val>
                                            <p:strVal val="#ppt_x"/>
                                          </p:val>
                                        </p:tav>
                                        <p:tav tm="100000">
                                          <p:val>
                                            <p:strVal val="#ppt_x"/>
                                          </p:val>
                                        </p:tav>
                                      </p:tavLst>
                                    </p:anim>
                                    <p:anim calcmode="lin" valueType="num">
                                      <p:cBhvr additive="base">
                                        <p:cTn dur="500" fill="hold" id="42"/>
                                        <p:tgtEl>
                                          <p:spTgt spid="104912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29" grpId="0" build="p" autoUpdateAnimBg="0"/>
      <p:bldP spid="1049131" grpId="0" autoUpdateAnimBg="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429" name=""/>
        <p:cNvGrpSpPr/>
        <p:nvPr/>
      </p:nvGrpSpPr>
      <p:grpSpPr>
        <a:xfrm>
          <a:off x="0" y="0"/>
          <a:ext cx="0" cy="0"/>
          <a:chOff x="0" y="0"/>
          <a:chExt cx="0" cy="0"/>
        </a:xfrm>
      </p:grpSpPr>
      <p:sp>
        <p:nvSpPr>
          <p:cNvPr id="1049133" name="Content Placeholder 2"/>
          <p:cNvSpPr>
            <a:spLocks noGrp="1"/>
          </p:cNvSpPr>
          <p:nvPr>
            <p:ph idx="1"/>
          </p:nvPr>
        </p:nvSpPr>
        <p:spPr>
          <a:xfrm>
            <a:off x="0" y="1600200"/>
            <a:ext cx="9144000" cy="5257800"/>
          </a:xfrm>
        </p:spPr>
        <p:txBody>
          <a:bodyPr>
            <a:normAutofit/>
          </a:bodyPr>
          <a:p>
            <a:pPr algn="just">
              <a:buNone/>
            </a:pPr>
            <a:r>
              <a:rPr dirty="0" lang="en-US" smtClean="0">
                <a:solidFill>
                  <a:srgbClr val="0000FF"/>
                </a:solidFill>
                <a:latin typeface="Constantia" pitchFamily="18" charset="0"/>
              </a:rPr>
              <a:t>	The factors responsible for OA development (genetic and hormonal factors, mechanical injury, previous joint damage or any other factor) stimulates a </a:t>
            </a:r>
            <a:r>
              <a:rPr b="1" dirty="0" i="1" lang="en-US" smtClean="0">
                <a:solidFill>
                  <a:srgbClr val="0000FF"/>
                </a:solidFill>
                <a:latin typeface="Constantia" pitchFamily="18" charset="0"/>
              </a:rPr>
              <a:t>Chondrocytic response</a:t>
            </a:r>
            <a:r>
              <a:rPr dirty="0" lang="en-US" smtClean="0">
                <a:solidFill>
                  <a:srgbClr val="0000FF"/>
                </a:solidFill>
                <a:latin typeface="Constantia" pitchFamily="18" charset="0"/>
              </a:rPr>
              <a:t> in the affected joint.</a:t>
            </a:r>
          </a:p>
          <a:p>
            <a:pPr algn="just">
              <a:buNone/>
            </a:pPr>
            <a:endParaRPr dirty="0" lang="en-US" smtClean="0">
              <a:solidFill>
                <a:srgbClr val="0000FF"/>
              </a:solidFill>
              <a:latin typeface="Constantia" pitchFamily="18" charset="0"/>
            </a:endParaRPr>
          </a:p>
          <a:p>
            <a:pPr algn="just">
              <a:buNone/>
            </a:pPr>
            <a:r>
              <a:rPr dirty="0" lang="en-US" smtClean="0">
                <a:solidFill>
                  <a:srgbClr val="0000FF"/>
                </a:solidFill>
                <a:latin typeface="Constantia" pitchFamily="18" charset="0"/>
              </a:rPr>
              <a:t>	The stimulated chondrocytes </a:t>
            </a:r>
            <a:r>
              <a:rPr b="1" dirty="0" i="1" lang="en-US" smtClean="0">
                <a:solidFill>
                  <a:srgbClr val="0000FF"/>
                </a:solidFill>
                <a:latin typeface="Constantia" pitchFamily="18" charset="0"/>
              </a:rPr>
              <a:t>releases chemokines and cytokines.</a:t>
            </a:r>
          </a:p>
          <a:p>
            <a:pPr algn="just">
              <a:buNone/>
            </a:pPr>
            <a:r>
              <a:rPr dirty="0" lang="en-US" smtClean="0">
                <a:solidFill>
                  <a:srgbClr val="0000FF"/>
                </a:solidFill>
                <a:latin typeface="Constantia" pitchFamily="18" charset="0"/>
              </a:rPr>
              <a:t>	</a:t>
            </a:r>
          </a:p>
          <a:p>
            <a:pPr algn="just">
              <a:buNone/>
            </a:pPr>
            <a:r>
              <a:rPr dirty="0" lang="en-US" smtClean="0">
                <a:solidFill>
                  <a:srgbClr val="0000FF"/>
                </a:solidFill>
                <a:latin typeface="Constantia" pitchFamily="18" charset="0"/>
              </a:rPr>
              <a:t>	This leads to the </a:t>
            </a:r>
            <a:r>
              <a:rPr b="1" dirty="0" i="1" lang="en-US" smtClean="0">
                <a:solidFill>
                  <a:srgbClr val="0000FF"/>
                </a:solidFill>
                <a:latin typeface="Constantia" pitchFamily="18" charset="0"/>
              </a:rPr>
              <a:t>Stimulation, production, and release of proteolytic enzymes</a:t>
            </a:r>
            <a:r>
              <a:rPr dirty="0" lang="en-US" smtClean="0">
                <a:solidFill>
                  <a:srgbClr val="0000FF"/>
                </a:solidFill>
                <a:latin typeface="Constantia" pitchFamily="18" charset="0"/>
              </a:rPr>
              <a:t>, metalloproteases, collagenases.</a:t>
            </a:r>
            <a:endParaRPr b="1" dirty="0" i="1" lang="en-US">
              <a:solidFill>
                <a:srgbClr val="0000FF"/>
              </a:solidFill>
              <a:latin typeface="Constantia" pitchFamily="18" charset="0"/>
            </a:endParaRPr>
          </a:p>
        </p:txBody>
      </p:sp>
      <p:sp>
        <p:nvSpPr>
          <p:cNvPr id="1049134" name="Title 1"/>
          <p:cNvSpPr>
            <a:spLocks noGrp="1"/>
          </p:cNvSpPr>
          <p:nvPr>
            <p:ph type="title"/>
          </p:nvPr>
        </p:nvSpPr>
        <p:spPr/>
        <p:txBody>
          <a:bodyPr/>
          <a:p>
            <a:pPr algn="just"/>
            <a:r>
              <a:rPr dirty="0" lang="en-US" smtClean="0">
                <a:solidFill>
                  <a:srgbClr val="FF0000"/>
                </a:solidFill>
                <a:latin typeface="Constantia" pitchFamily="18" charset="0"/>
              </a:rPr>
              <a:t>Pathophysiology of OA</a:t>
            </a:r>
            <a:endParaRPr dirty="0" lang="en-US">
              <a:solidFill>
                <a:srgbClr val="FF0000"/>
              </a:solidFill>
            </a:endParaRPr>
          </a:p>
        </p:txBody>
      </p:sp>
    </p:spTree>
  </p:cSld>
  <p:clrMapOvr>
    <a:masterClrMapping/>
  </p:clrMapOvr>
  <p:transition>
    <p:wheel spokes="8"/>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430" name=""/>
        <p:cNvGrpSpPr/>
        <p:nvPr/>
      </p:nvGrpSpPr>
      <p:grpSpPr>
        <a:xfrm>
          <a:off x="0" y="0"/>
          <a:ext cx="0" cy="0"/>
          <a:chOff x="0" y="0"/>
          <a:chExt cx="0" cy="0"/>
        </a:xfrm>
      </p:grpSpPr>
      <p:sp>
        <p:nvSpPr>
          <p:cNvPr id="1049135" name="Content Placeholder 2"/>
          <p:cNvSpPr>
            <a:spLocks noGrp="1"/>
          </p:cNvSpPr>
          <p:nvPr>
            <p:ph idx="1"/>
          </p:nvPr>
        </p:nvSpPr>
        <p:spPr>
          <a:xfrm>
            <a:off x="0" y="990600"/>
            <a:ext cx="9144000" cy="5867400"/>
          </a:xfrm>
        </p:spPr>
        <p:txBody>
          <a:bodyPr>
            <a:normAutofit/>
          </a:bodyPr>
          <a:p>
            <a:pPr algn="just">
              <a:buNone/>
            </a:pPr>
            <a:r>
              <a:rPr dirty="0" lang="en-US" smtClean="0">
                <a:solidFill>
                  <a:srgbClr val="0000FF"/>
                </a:solidFill>
                <a:latin typeface="Constantia" pitchFamily="18" charset="0"/>
              </a:rPr>
              <a:t>	The resulting damage caused by the </a:t>
            </a:r>
            <a:r>
              <a:rPr dirty="0" i="1" lang="en-US" smtClean="0">
                <a:solidFill>
                  <a:srgbClr val="0000FF"/>
                </a:solidFill>
                <a:latin typeface="Constantia" pitchFamily="18" charset="0"/>
              </a:rPr>
              <a:t>proteolytic enzymes and</a:t>
            </a:r>
            <a:r>
              <a:rPr dirty="0" lang="en-US" smtClean="0">
                <a:solidFill>
                  <a:srgbClr val="0000FF"/>
                </a:solidFill>
                <a:latin typeface="Constantia" pitchFamily="18" charset="0"/>
              </a:rPr>
              <a:t> metalloproteases, further predisposes to </a:t>
            </a:r>
            <a:r>
              <a:rPr b="1" dirty="0" i="1" lang="en-US" smtClean="0">
                <a:solidFill>
                  <a:srgbClr val="0000FF"/>
                </a:solidFill>
                <a:latin typeface="Constantia" pitchFamily="18" charset="0"/>
              </a:rPr>
              <a:t>more chondrocyte response</a:t>
            </a:r>
            <a:r>
              <a:rPr dirty="0" lang="en-US" smtClean="0">
                <a:solidFill>
                  <a:srgbClr val="0000FF"/>
                </a:solidFill>
                <a:latin typeface="Constantia" pitchFamily="18" charset="0"/>
              </a:rPr>
              <a:t> leading to further damage.</a:t>
            </a:r>
          </a:p>
          <a:p>
            <a:pPr algn="just">
              <a:buNone/>
            </a:pPr>
            <a:endParaRPr dirty="0" lang="en-US" smtClean="0">
              <a:solidFill>
                <a:srgbClr val="0000FF"/>
              </a:solidFill>
              <a:latin typeface="Constantia" pitchFamily="18" charset="0"/>
            </a:endParaRPr>
          </a:p>
          <a:p>
            <a:pPr algn="just">
              <a:buNone/>
            </a:pPr>
            <a:r>
              <a:rPr dirty="0" lang="en-US" smtClean="0">
                <a:solidFill>
                  <a:srgbClr val="0000FF"/>
                </a:solidFill>
                <a:latin typeface="Constantia" pitchFamily="18" charset="0"/>
              </a:rPr>
              <a:t>	With degeneration over time, </a:t>
            </a:r>
            <a:r>
              <a:rPr b="1" dirty="0" i="1" lang="en-US" smtClean="0">
                <a:solidFill>
                  <a:srgbClr val="0000FF"/>
                </a:solidFill>
                <a:latin typeface="Constantia" pitchFamily="18" charset="0"/>
              </a:rPr>
              <a:t>bones become yellow and opaque with rough surfaces </a:t>
            </a:r>
            <a:r>
              <a:rPr dirty="0" lang="en-US" smtClean="0">
                <a:solidFill>
                  <a:srgbClr val="0000FF"/>
                </a:solidFill>
                <a:latin typeface="Constantia" pitchFamily="18" charset="0"/>
              </a:rPr>
              <a:t>and areas of malacia (softening).</a:t>
            </a:r>
          </a:p>
          <a:p>
            <a:pPr algn="just">
              <a:buNone/>
            </a:pPr>
            <a:endParaRPr dirty="0" lang="en-US" smtClean="0">
              <a:solidFill>
                <a:srgbClr val="0000FF"/>
              </a:solidFill>
              <a:latin typeface="Constantia" pitchFamily="18" charset="0"/>
            </a:endParaRPr>
          </a:p>
          <a:p>
            <a:pPr algn="just">
              <a:buNone/>
            </a:pPr>
            <a:r>
              <a:rPr dirty="0" lang="en-US" smtClean="0"/>
              <a:t>	</a:t>
            </a:r>
            <a:r>
              <a:rPr b="1" dirty="0" i="1" lang="en-US" smtClean="0">
                <a:solidFill>
                  <a:srgbClr val="0000FF"/>
                </a:solidFill>
                <a:latin typeface="Constantia" pitchFamily="18" charset="0"/>
              </a:rPr>
              <a:t>New bone outgrowth are formed</a:t>
            </a:r>
            <a:r>
              <a:rPr dirty="0" lang="en-US" smtClean="0">
                <a:solidFill>
                  <a:srgbClr val="0000FF"/>
                </a:solidFill>
                <a:latin typeface="Constantia" pitchFamily="18" charset="0"/>
              </a:rPr>
              <a:t> at the joint margins and at the attachment sites of ligament.</a:t>
            </a:r>
          </a:p>
          <a:p>
            <a:pPr algn="just">
              <a:buNone/>
            </a:pPr>
            <a:endParaRPr dirty="0" lang="en-US">
              <a:solidFill>
                <a:srgbClr val="0000FF"/>
              </a:solidFill>
              <a:latin typeface="Constantia" pitchFamily="18" charset="0"/>
            </a:endParaRPr>
          </a:p>
        </p:txBody>
      </p:sp>
      <p:sp>
        <p:nvSpPr>
          <p:cNvPr id="1049136" name="Title 1"/>
          <p:cNvSpPr>
            <a:spLocks noGrp="1"/>
          </p:cNvSpPr>
          <p:nvPr>
            <p:ph type="title"/>
          </p:nvPr>
        </p:nvSpPr>
        <p:spPr>
          <a:xfrm>
            <a:off x="0" y="0"/>
            <a:ext cx="8229600" cy="914400"/>
          </a:xfrm>
        </p:spPr>
        <p:txBody>
          <a:bodyPr/>
          <a:p>
            <a:pPr algn="just"/>
            <a:r>
              <a:rPr dirty="0" lang="en-US" smtClean="0">
                <a:solidFill>
                  <a:srgbClr val="FF0000"/>
                </a:solidFill>
                <a:latin typeface="Constantia" pitchFamily="18" charset="0"/>
              </a:rPr>
              <a:t>Pathophysiology of OA cont’d</a:t>
            </a:r>
            <a:endParaRPr dirty="0" lang="en-US"/>
          </a:p>
        </p:txBody>
      </p:sp>
    </p:spTree>
  </p:cSld>
  <p:clrMapOvr>
    <a:masterClrMapping/>
  </p:clrMapOvr>
  <p:transition>
    <p:wheel spokes="8"/>
  </p:transition>
</p:sld>
</file>

<file path=ppt/slides/slide149.xml><?xml version="1.0" encoding="utf-8"?>
<p:sld xmlns:a="http://schemas.openxmlformats.org/drawingml/2006/main" xmlns:r="http://schemas.openxmlformats.org/officeDocument/2006/relationships" xmlns:p="http://schemas.openxmlformats.org/presentationml/2006/main" showMasterPhAnim="0">
  <p:cSld>
    <p:spTree>
      <p:nvGrpSpPr>
        <p:cNvPr id="431" name=""/>
        <p:cNvGrpSpPr/>
        <p:nvPr/>
      </p:nvGrpSpPr>
      <p:grpSpPr>
        <a:xfrm>
          <a:off x="0" y="0"/>
          <a:ext cx="0" cy="0"/>
          <a:chOff x="0" y="0"/>
          <a:chExt cx="0" cy="0"/>
        </a:xfrm>
      </p:grpSpPr>
      <p:sp>
        <p:nvSpPr>
          <p:cNvPr id="1049137" name="Rectangle 3"/>
          <p:cNvSpPr>
            <a:spLocks noGrp="1" noChangeArrowheads="1"/>
          </p:cNvSpPr>
          <p:nvPr>
            <p:ph idx="1"/>
          </p:nvPr>
        </p:nvSpPr>
        <p:spPr>
          <a:xfrm>
            <a:off x="0" y="1143000"/>
            <a:ext cx="9144000" cy="5715000"/>
          </a:xfrm>
        </p:spPr>
        <p:txBody>
          <a:bodyPr/>
          <a:p>
            <a:pPr algn="just" eaLnBrk="1" hangingPunct="1" indent="-571500" marL="571500">
              <a:buAutoNum type="romanLcParenBoth"/>
            </a:pPr>
            <a:r>
              <a:rPr dirty="0" sz="2800" lang="en-US" smtClean="0">
                <a:solidFill>
                  <a:srgbClr val="0000FF"/>
                </a:solidFill>
                <a:latin typeface="Constantia" pitchFamily="18" charset="0"/>
              </a:rPr>
              <a:t>Joint enlargement and Crepitus</a:t>
            </a:r>
          </a:p>
          <a:p>
            <a:pPr algn="just" eaLnBrk="1" hangingPunct="1" indent="-571500" marL="571500">
              <a:buAutoNum type="romanLcParenBoth"/>
            </a:pPr>
            <a:endParaRPr dirty="0" sz="2800" lang="en-US" smtClean="0">
              <a:solidFill>
                <a:srgbClr val="0000FF"/>
              </a:solidFill>
              <a:latin typeface="Constantia" pitchFamily="18" charset="0"/>
            </a:endParaRPr>
          </a:p>
          <a:p>
            <a:pPr algn="just" eaLnBrk="1" hangingPunct="1" indent="-571500" marL="571500">
              <a:buAutoNum type="romanLcParenBoth"/>
            </a:pPr>
            <a:r>
              <a:rPr dirty="0" sz="2800" lang="en-US" smtClean="0">
                <a:solidFill>
                  <a:srgbClr val="0000FF"/>
                </a:solidFill>
                <a:latin typeface="Constantia" pitchFamily="18" charset="0"/>
              </a:rPr>
              <a:t>Pain which increases with weight bearing</a:t>
            </a:r>
          </a:p>
          <a:p>
            <a:pPr algn="just" eaLnBrk="1" hangingPunct="1" indent="-571500" marL="571500">
              <a:buAutoNum type="romanLcParenBoth"/>
            </a:pPr>
            <a:endParaRPr dirty="0" sz="2800" lang="en-US" smtClean="0">
              <a:solidFill>
                <a:srgbClr val="0000FF"/>
              </a:solidFill>
              <a:latin typeface="Constantia" pitchFamily="18" charset="0"/>
            </a:endParaRPr>
          </a:p>
          <a:p>
            <a:pPr algn="just" eaLnBrk="1" hangingPunct="1" indent="-571500" marL="571500">
              <a:buAutoNum type="romanLcParenBoth"/>
            </a:pPr>
            <a:r>
              <a:rPr dirty="0" sz="2800" lang="en-US" smtClean="0">
                <a:solidFill>
                  <a:srgbClr val="0000FF"/>
                </a:solidFill>
                <a:latin typeface="Constantia" pitchFamily="18" charset="0"/>
              </a:rPr>
              <a:t>Limited joint motion</a:t>
            </a:r>
          </a:p>
          <a:p>
            <a:pPr algn="just" eaLnBrk="1" hangingPunct="1" indent="-571500" marL="571500">
              <a:buAutoNum type="romanLcParenBoth"/>
            </a:pPr>
            <a:endParaRPr dirty="0" sz="2800" lang="en-US" smtClean="0">
              <a:solidFill>
                <a:srgbClr val="0000FF"/>
              </a:solidFill>
              <a:latin typeface="Constantia" pitchFamily="18" charset="0"/>
            </a:endParaRPr>
          </a:p>
          <a:p>
            <a:pPr algn="just" eaLnBrk="1" hangingPunct="1" indent="-571500" marL="571500">
              <a:buAutoNum type="romanLcParenBoth"/>
            </a:pPr>
            <a:r>
              <a:rPr dirty="0" sz="2800" lang="en-US" smtClean="0">
                <a:solidFill>
                  <a:srgbClr val="0000FF"/>
                </a:solidFill>
                <a:latin typeface="Constantia" pitchFamily="18" charset="0"/>
              </a:rPr>
              <a:t>Morning stiffness (less than one hour)</a:t>
            </a:r>
          </a:p>
          <a:p>
            <a:pPr algn="just" eaLnBrk="1" hangingPunct="1" indent="-571500" marL="571500">
              <a:buAutoNum type="romanLcParenBoth"/>
            </a:pPr>
            <a:endParaRPr dirty="0" sz="2800" lang="en-US" smtClean="0">
              <a:solidFill>
                <a:srgbClr val="0000FF"/>
              </a:solidFill>
              <a:latin typeface="Constantia" pitchFamily="18" charset="0"/>
            </a:endParaRPr>
          </a:p>
          <a:p>
            <a:pPr algn="just" eaLnBrk="1" hangingPunct="1" indent="-571500" marL="571500">
              <a:buAutoNum type="romanLcParenBoth"/>
            </a:pPr>
            <a:r>
              <a:rPr dirty="0" sz="2800" lang="en-US" smtClean="0">
                <a:solidFill>
                  <a:srgbClr val="0000FF"/>
                </a:solidFill>
                <a:latin typeface="Constantia" pitchFamily="18" charset="0"/>
              </a:rPr>
              <a:t>Non-inflammatory effusion</a:t>
            </a:r>
          </a:p>
          <a:p>
            <a:pPr algn="just" eaLnBrk="1" hangingPunct="1" indent="-571500" marL="571500">
              <a:buAutoNum type="romanLcParenBoth"/>
            </a:pPr>
            <a:endParaRPr dirty="0" sz="2800" lang="en-US" smtClean="0">
              <a:solidFill>
                <a:srgbClr val="0000FF"/>
              </a:solidFill>
              <a:latin typeface="Constantia" pitchFamily="18" charset="0"/>
            </a:endParaRPr>
          </a:p>
          <a:p>
            <a:pPr algn="just" eaLnBrk="1" hangingPunct="1" indent="-571500" marL="571500">
              <a:buAutoNum type="romanLcParenBoth"/>
            </a:pPr>
            <a:r>
              <a:rPr dirty="0" sz="2800" lang="en-US" smtClean="0">
                <a:solidFill>
                  <a:srgbClr val="0000FF"/>
                </a:solidFill>
                <a:latin typeface="Constantia" pitchFamily="18" charset="0"/>
              </a:rPr>
              <a:t>Knocked knees</a:t>
            </a:r>
          </a:p>
        </p:txBody>
      </p:sp>
      <p:sp>
        <p:nvSpPr>
          <p:cNvPr id="1049138" name="Rectangle 6"/>
          <p:cNvSpPr>
            <a:spLocks noGrp="1" noChangeArrowheads="1"/>
          </p:cNvSpPr>
          <p:nvPr>
            <p:ph type="sldNum" sz="quarter" idx="12"/>
          </p:nvPr>
        </p:nvSpPr>
        <p:spPr>
          <a:noFill/>
        </p:spPr>
        <p:txBody>
          <a:bodyPr/>
          <a:p>
            <a:fld id="{CE724503-A247-4824-B380-19D1DFF21472}" type="slidenum">
              <a:rPr lang="en-US" smtClean="0"/>
              <a:t>149</a:t>
            </a:fld>
            <a:endParaRPr lang="en-US" smtClean="0"/>
          </a:p>
        </p:txBody>
      </p:sp>
      <p:sp>
        <p:nvSpPr>
          <p:cNvPr id="1049139" name="Rectangle 2"/>
          <p:cNvSpPr>
            <a:spLocks noGrp="1" noChangeArrowheads="1"/>
          </p:cNvSpPr>
          <p:nvPr>
            <p:ph type="title"/>
          </p:nvPr>
        </p:nvSpPr>
        <p:spPr>
          <a:xfrm>
            <a:off x="0" y="0"/>
            <a:ext cx="8229600" cy="990600"/>
          </a:xfrm>
        </p:spPr>
        <p:txBody>
          <a:bodyPr/>
          <a:p>
            <a:pPr algn="just" eaLnBrk="1" hangingPunct="1"/>
            <a:r>
              <a:rPr dirty="0" lang="en-US" smtClean="0">
                <a:solidFill>
                  <a:srgbClr val="FF0000"/>
                </a:solidFill>
                <a:latin typeface="Constantia" pitchFamily="18" charset="0"/>
              </a:rPr>
              <a:t>Clinical manifestation of OA</a:t>
            </a:r>
          </a:p>
        </p:txBody>
      </p:sp>
      <p:sp>
        <p:nvSpPr>
          <p:cNvPr id="1049140"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0E644398-CC85-4785-A837-4FB6F0C23523}" type="slidenum">
              <a:rPr sz="1400" lang="en-US"/>
              <a:pPr algn="r"/>
              <a:t>149</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139"/>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137">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137">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9137">
                                            <p:txEl>
                                              <p:pRg st="4" end="4"/>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9137">
                                            <p:txEl>
                                              <p:pRg st="6" end="6"/>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 presetSubtype="0">
                                  <p:stCondLst>
                                    <p:cond delay="0"/>
                                  </p:stCondLst>
                                  <p:childTnLst>
                                    <p:set>
                                      <p:cBhvr>
                                        <p:cTn dur="1" fill="hold" id="26">
                                          <p:stCondLst>
                                            <p:cond delay="499"/>
                                          </p:stCondLst>
                                        </p:cTn>
                                        <p:tgtEl>
                                          <p:spTgt spid="1049137">
                                            <p:txEl>
                                              <p:pRg st="8" end="8"/>
                                            </p:txEl>
                                          </p:spTgt>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1" presetSubtype="0">
                                  <p:stCondLst>
                                    <p:cond delay="0"/>
                                  </p:stCondLst>
                                  <p:childTnLst>
                                    <p:set>
                                      <p:cBhvr>
                                        <p:cTn dur="1" fill="hold" id="30">
                                          <p:stCondLst>
                                            <p:cond delay="499"/>
                                          </p:stCondLst>
                                        </p:cTn>
                                        <p:tgtEl>
                                          <p:spTgt spid="104913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37" grpId="0" build="p" autoUpdateAnimBg="0"/>
      <p:bldP spid="104913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300" name=""/>
        <p:cNvGrpSpPr/>
        <p:nvPr/>
      </p:nvGrpSpPr>
      <p:grpSpPr>
        <a:xfrm>
          <a:off x="0" y="0"/>
          <a:ext cx="0" cy="0"/>
          <a:chOff x="0" y="0"/>
          <a:chExt cx="0" cy="0"/>
        </a:xfrm>
      </p:grpSpPr>
      <p:sp>
        <p:nvSpPr>
          <p:cNvPr id="1048665" name="Rectangle 3"/>
          <p:cNvSpPr>
            <a:spLocks noGrp="1" noChangeArrowheads="1"/>
          </p:cNvSpPr>
          <p:nvPr>
            <p:ph idx="1"/>
          </p:nvPr>
        </p:nvSpPr>
        <p:spPr>
          <a:xfrm>
            <a:off x="685800" y="1828800"/>
            <a:ext cx="7772400" cy="5029200"/>
          </a:xfrm>
        </p:spPr>
        <p:txBody>
          <a:bodyPr/>
          <a:p>
            <a:pPr algn="just" eaLnBrk="1" hangingPunct="1">
              <a:buFontTx/>
              <a:buNone/>
            </a:pPr>
            <a:r>
              <a:rPr dirty="0" lang="en-US" smtClean="0">
                <a:solidFill>
                  <a:srgbClr val="0000FF"/>
                </a:solidFill>
                <a:latin typeface="Constantia" pitchFamily="18" charset="0"/>
              </a:rPr>
              <a:t>	The Musculoskeletal system function is interdependent with other body systems</a:t>
            </a:r>
          </a:p>
          <a:p>
            <a:pPr algn="just" eaLnBrk="1" hangingPunct="1">
              <a:buFontTx/>
              <a:buNone/>
            </a:pPr>
            <a:endParaRPr dirty="0" lang="en-US" smtClean="0">
              <a:solidFill>
                <a:srgbClr val="0000FF"/>
              </a:solidFill>
              <a:latin typeface="Constantia" pitchFamily="18" charset="0"/>
            </a:endParaRPr>
          </a:p>
          <a:p>
            <a:pPr algn="just" eaLnBrk="1" hangingPunct="1">
              <a:buFontTx/>
              <a:buNone/>
            </a:pPr>
            <a:r>
              <a:rPr dirty="0" lang="en-US" smtClean="0">
                <a:solidFill>
                  <a:srgbClr val="0000FF"/>
                </a:solidFill>
                <a:latin typeface="Constantia" pitchFamily="18" charset="0"/>
              </a:rPr>
              <a:t>	The bony skeleton provides a supportive framework for body structures.</a:t>
            </a:r>
          </a:p>
          <a:p>
            <a:pPr algn="just" eaLnBrk="1" hangingPunct="1">
              <a:buFontTx/>
              <a:buNone/>
            </a:pPr>
            <a:endParaRPr dirty="0" lang="en-US" smtClean="0">
              <a:solidFill>
                <a:srgbClr val="0000FF"/>
              </a:solidFill>
              <a:latin typeface="Constantia" pitchFamily="18" charset="0"/>
            </a:endParaRPr>
          </a:p>
          <a:p>
            <a:pPr algn="just" eaLnBrk="1" hangingPunct="1">
              <a:buFontTx/>
              <a:buNone/>
            </a:pPr>
            <a:r>
              <a:rPr dirty="0" lang="en-US" smtClean="0">
                <a:solidFill>
                  <a:srgbClr val="0000FF"/>
                </a:solidFill>
                <a:latin typeface="Constantia" pitchFamily="18" charset="0"/>
              </a:rPr>
              <a:t>	Bones also stores Ca</a:t>
            </a:r>
            <a:r>
              <a:rPr baseline="30000" dirty="0" lang="en-US" smtClean="0">
                <a:solidFill>
                  <a:srgbClr val="0000FF"/>
                </a:solidFill>
                <a:latin typeface="Constantia" pitchFamily="18" charset="0"/>
              </a:rPr>
              <a:t>2+</a:t>
            </a:r>
            <a:r>
              <a:rPr dirty="0" lang="en-US" smtClean="0">
                <a:solidFill>
                  <a:srgbClr val="0000FF"/>
                </a:solidFill>
                <a:latin typeface="Constantia" pitchFamily="18" charset="0"/>
              </a:rPr>
              <a:t> (98%), Phosphorous, magnesium and fluoride ions.</a:t>
            </a:r>
          </a:p>
        </p:txBody>
      </p:sp>
      <p:sp>
        <p:nvSpPr>
          <p:cNvPr id="1048666" name="Rectangle 6"/>
          <p:cNvSpPr>
            <a:spLocks noGrp="1" noChangeArrowheads="1"/>
          </p:cNvSpPr>
          <p:nvPr>
            <p:ph type="sldNum" sz="quarter" idx="12"/>
          </p:nvPr>
        </p:nvSpPr>
        <p:spPr>
          <a:noFill/>
        </p:spPr>
        <p:txBody>
          <a:bodyPr/>
          <a:p>
            <a:fld id="{162A7306-9E50-4CFD-A218-A8F36C82A312}" type="slidenum">
              <a:rPr lang="en-US" smtClean="0"/>
              <a:t>15</a:t>
            </a:fld>
            <a:endParaRPr dirty="0" lang="en-US" smtClean="0"/>
          </a:p>
        </p:txBody>
      </p:sp>
      <p:sp>
        <p:nvSpPr>
          <p:cNvPr id="1048667" name="Rectangle 2"/>
          <p:cNvSpPr>
            <a:spLocks noGrp="1" noChangeArrowheads="1"/>
          </p:cNvSpPr>
          <p:nvPr>
            <p:ph type="title"/>
          </p:nvPr>
        </p:nvSpPr>
        <p:spPr/>
        <p:txBody>
          <a:bodyPr>
            <a:normAutofit/>
          </a:bodyPr>
          <a:p>
            <a:pPr eaLnBrk="1" hangingPunct="1"/>
            <a:r>
              <a:rPr b="1" dirty="0" sz="3600" lang="en-US" smtClean="0">
                <a:solidFill>
                  <a:srgbClr val="FF0000"/>
                </a:solidFill>
                <a:latin typeface="Constantia" pitchFamily="18" charset="0"/>
              </a:rPr>
              <a:t>ANATOMY AND PHYSIOLOGY OVERVIEW</a:t>
            </a:r>
          </a:p>
        </p:txBody>
      </p:sp>
      <p:sp>
        <p:nvSpPr>
          <p:cNvPr id="1048668"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C6B50649-4120-45FD-B536-3DAED75F108C}" type="slidenum">
              <a:rPr sz="1400" lang="en-US"/>
              <a:pPr algn="r"/>
              <a:t>15</a:t>
            </a:fld>
            <a:endParaRPr dirty="0"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667"/>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8665">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8665">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866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5" grpId="0" build="p" autoUpdateAnimBg="0"/>
      <p:bldP spid="1048667" grpId="0" autoUpdateAnimBg="0"/>
    </p:bldLst>
  </p:timing>
</p:sld>
</file>

<file path=ppt/slides/slide150.xml><?xml version="1.0" encoding="utf-8"?>
<p:sld xmlns:a="http://schemas.openxmlformats.org/drawingml/2006/main" xmlns:r="http://schemas.openxmlformats.org/officeDocument/2006/relationships" xmlns:p="http://schemas.openxmlformats.org/presentationml/2006/main" showMasterPhAnim="0">
  <p:cSld>
    <p:spTree>
      <p:nvGrpSpPr>
        <p:cNvPr id="432" name=""/>
        <p:cNvGrpSpPr/>
        <p:nvPr/>
      </p:nvGrpSpPr>
      <p:grpSpPr>
        <a:xfrm>
          <a:off x="0" y="0"/>
          <a:ext cx="0" cy="0"/>
          <a:chOff x="0" y="0"/>
          <a:chExt cx="0" cy="0"/>
        </a:xfrm>
      </p:grpSpPr>
      <p:sp>
        <p:nvSpPr>
          <p:cNvPr id="1049141" name="Rectangle 3"/>
          <p:cNvSpPr>
            <a:spLocks noGrp="1" noChangeArrowheads="1"/>
          </p:cNvSpPr>
          <p:nvPr>
            <p:ph idx="1"/>
          </p:nvPr>
        </p:nvSpPr>
        <p:spPr>
          <a:xfrm>
            <a:off x="0" y="1371600"/>
            <a:ext cx="9144000" cy="5486400"/>
          </a:xfrm>
        </p:spPr>
        <p:txBody>
          <a:bodyPr>
            <a:normAutofit/>
          </a:bodyPr>
          <a:p>
            <a:pPr algn="just" eaLnBrk="1" hangingPunct="1">
              <a:buNone/>
            </a:pPr>
            <a:r>
              <a:rPr dirty="0" lang="en-US" smtClean="0">
                <a:solidFill>
                  <a:srgbClr val="0000FF"/>
                </a:solidFill>
                <a:latin typeface="Constantia" pitchFamily="18" charset="0"/>
              </a:rPr>
              <a:t>	There is no specific management but therapy is aimed at symptomatic relief and control of pain.</a:t>
            </a:r>
          </a:p>
          <a:p>
            <a:pPr algn="just" eaLnBrk="1" hangingPunct="1">
              <a:buNone/>
            </a:pPr>
            <a:endParaRPr dirty="0" lang="en-US" smtClean="0">
              <a:solidFill>
                <a:srgbClr val="0000FF"/>
              </a:solidFill>
              <a:latin typeface="Constantia" pitchFamily="18" charset="0"/>
            </a:endParaRPr>
          </a:p>
          <a:p>
            <a:pPr algn="just" eaLnBrk="1" hangingPunct="1">
              <a:buNone/>
            </a:pPr>
            <a:r>
              <a:rPr dirty="0" lang="en-US" smtClean="0">
                <a:solidFill>
                  <a:srgbClr val="0000FF"/>
                </a:solidFill>
                <a:latin typeface="Constantia" pitchFamily="18" charset="0"/>
              </a:rPr>
              <a:t>	Encourage appropriate nutritional intake to maintain ideal weight.</a:t>
            </a:r>
          </a:p>
          <a:p>
            <a:pPr algn="just" eaLnBrk="1" hangingPunct="1">
              <a:buNone/>
            </a:pPr>
            <a:endParaRPr dirty="0" lang="en-US" smtClean="0">
              <a:solidFill>
                <a:srgbClr val="0000FF"/>
              </a:solidFill>
              <a:latin typeface="Constantia" pitchFamily="18" charset="0"/>
            </a:endParaRPr>
          </a:p>
          <a:p>
            <a:pPr algn="just" eaLnBrk="1" hangingPunct="1">
              <a:buNone/>
            </a:pPr>
            <a:r>
              <a:rPr dirty="0" lang="en-US" smtClean="0">
                <a:solidFill>
                  <a:srgbClr val="0000FF"/>
                </a:solidFill>
                <a:latin typeface="Constantia" pitchFamily="18" charset="0"/>
              </a:rPr>
              <a:t>	Behavioural change especially with occupation and exercises.</a:t>
            </a:r>
          </a:p>
          <a:p>
            <a:pPr algn="just" eaLnBrk="1" hangingPunct="1">
              <a:buNone/>
            </a:pPr>
            <a:endParaRPr dirty="0" lang="en-US" smtClean="0">
              <a:solidFill>
                <a:srgbClr val="0000FF"/>
              </a:solidFill>
              <a:latin typeface="Constantia" pitchFamily="18" charset="0"/>
            </a:endParaRPr>
          </a:p>
          <a:p>
            <a:pPr algn="just" eaLnBrk="1" hangingPunct="1">
              <a:buNone/>
            </a:pPr>
            <a:r>
              <a:rPr dirty="0" lang="en-US" smtClean="0">
                <a:solidFill>
                  <a:srgbClr val="0000FF"/>
                </a:solidFill>
                <a:latin typeface="Constantia" pitchFamily="18" charset="0"/>
              </a:rPr>
              <a:t>	Surgical Intervention may be indicated.</a:t>
            </a:r>
          </a:p>
        </p:txBody>
      </p:sp>
      <p:sp>
        <p:nvSpPr>
          <p:cNvPr id="1049142" name="Rectangle 6"/>
          <p:cNvSpPr>
            <a:spLocks noGrp="1" noChangeArrowheads="1"/>
          </p:cNvSpPr>
          <p:nvPr>
            <p:ph type="sldNum" sz="quarter" idx="12"/>
          </p:nvPr>
        </p:nvSpPr>
        <p:spPr>
          <a:noFill/>
        </p:spPr>
        <p:txBody>
          <a:bodyPr/>
          <a:p>
            <a:fld id="{47F8DCE8-606D-450C-AE65-70460398AC51}" type="slidenum">
              <a:rPr lang="en-US" smtClean="0"/>
              <a:t>150</a:t>
            </a:fld>
            <a:endParaRPr lang="en-US" smtClean="0"/>
          </a:p>
        </p:txBody>
      </p:sp>
      <p:sp>
        <p:nvSpPr>
          <p:cNvPr id="1049143" name="Rectangle 2"/>
          <p:cNvSpPr>
            <a:spLocks noGrp="1" noChangeArrowheads="1"/>
          </p:cNvSpPr>
          <p:nvPr>
            <p:ph type="title"/>
          </p:nvPr>
        </p:nvSpPr>
        <p:spPr>
          <a:xfrm>
            <a:off x="228600" y="0"/>
            <a:ext cx="8001000" cy="1143000"/>
          </a:xfrm>
        </p:spPr>
        <p:txBody>
          <a:bodyPr/>
          <a:p>
            <a:pPr algn="just" eaLnBrk="1" hangingPunct="1"/>
            <a:r>
              <a:rPr dirty="0" lang="en-US" smtClean="0">
                <a:solidFill>
                  <a:srgbClr val="FF0000"/>
                </a:solidFill>
                <a:latin typeface="Constantia" pitchFamily="18" charset="0"/>
              </a:rPr>
              <a:t>Management of OA</a:t>
            </a:r>
          </a:p>
        </p:txBody>
      </p:sp>
      <p:sp>
        <p:nvSpPr>
          <p:cNvPr id="1049144"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F489D40B-0AA0-4EB7-A4B2-35EFC0C2CD9E}" type="slidenum">
              <a:rPr sz="1400" lang="en-US"/>
              <a:pPr algn="r"/>
              <a:t>150</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143"/>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141">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141">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9141">
                                            <p:txEl>
                                              <p:pRg st="4" end="4"/>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91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41" grpId="0" build="p" autoUpdateAnimBg="0"/>
      <p:bldP spid="1049143" grpId="0"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showMasterPhAnim="0">
  <p:cSld>
    <p:spTree>
      <p:nvGrpSpPr>
        <p:cNvPr id="433" name=""/>
        <p:cNvGrpSpPr/>
        <p:nvPr/>
      </p:nvGrpSpPr>
      <p:grpSpPr>
        <a:xfrm>
          <a:off x="0" y="0"/>
          <a:ext cx="0" cy="0"/>
          <a:chOff x="0" y="0"/>
          <a:chExt cx="0" cy="0"/>
        </a:xfrm>
      </p:grpSpPr>
      <p:sp>
        <p:nvSpPr>
          <p:cNvPr id="1049145" name="Rectangle 3"/>
          <p:cNvSpPr>
            <a:spLocks noGrp="1" noChangeArrowheads="1"/>
          </p:cNvSpPr>
          <p:nvPr>
            <p:ph idx="1"/>
          </p:nvPr>
        </p:nvSpPr>
        <p:spPr>
          <a:xfrm>
            <a:off x="0" y="1143000"/>
            <a:ext cx="9144000" cy="5715000"/>
          </a:xfrm>
        </p:spPr>
        <p:txBody>
          <a:bodyPr>
            <a:normAutofit/>
          </a:bodyPr>
          <a:p>
            <a:pPr algn="just">
              <a:buNone/>
            </a:pPr>
            <a:r>
              <a:rPr dirty="0" sz="2800" lang="en-US" smtClean="0">
                <a:solidFill>
                  <a:srgbClr val="0000FF"/>
                </a:solidFill>
                <a:latin typeface="Constantia" pitchFamily="18" charset="0"/>
              </a:rPr>
              <a:t>	Gout is a heterogeneous group of conditions related to a </a:t>
            </a:r>
            <a:r>
              <a:rPr b="1" dirty="0" sz="2800" i="1" lang="en-US" smtClean="0">
                <a:solidFill>
                  <a:srgbClr val="0000FF"/>
                </a:solidFill>
                <a:latin typeface="Constantia" pitchFamily="18" charset="0"/>
              </a:rPr>
              <a:t>defect of purine metabolism</a:t>
            </a:r>
            <a:r>
              <a:rPr dirty="0" sz="2800" lang="en-US" smtClean="0">
                <a:solidFill>
                  <a:srgbClr val="0000FF"/>
                </a:solidFill>
                <a:latin typeface="Constantia" pitchFamily="18" charset="0"/>
              </a:rPr>
              <a:t> resulting in </a:t>
            </a:r>
            <a:r>
              <a:rPr b="1" dirty="0" sz="2800" i="1" lang="en-US" smtClean="0">
                <a:solidFill>
                  <a:srgbClr val="0000FF"/>
                </a:solidFill>
                <a:latin typeface="Constantia" pitchFamily="18" charset="0"/>
              </a:rPr>
              <a:t>hyperuricemia </a:t>
            </a:r>
            <a:r>
              <a:rPr dirty="0" sz="2800" lang="en-US" smtClean="0">
                <a:solidFill>
                  <a:srgbClr val="0000FF"/>
                </a:solidFill>
                <a:latin typeface="Constantia" pitchFamily="18" charset="0"/>
              </a:rPr>
              <a:t>(a uric acid serum concentration </a:t>
            </a:r>
            <a:r>
              <a:rPr dirty="0" sz="2800" lang="en-US" smtClean="0">
                <a:solidFill>
                  <a:srgbClr val="0000FF"/>
                </a:solidFill>
                <a:latin typeface="Calibri"/>
                <a:cs typeface="Calibri"/>
              </a:rPr>
              <a:t>˃</a:t>
            </a:r>
            <a:r>
              <a:rPr dirty="0" sz="2800" lang="en-US" smtClean="0">
                <a:solidFill>
                  <a:srgbClr val="0000FF"/>
                </a:solidFill>
                <a:latin typeface="Constantia" pitchFamily="18" charset="0"/>
              </a:rPr>
              <a:t> </a:t>
            </a:r>
            <a:r>
              <a:rPr dirty="0" sz="2800" lang="en-US" smtClean="0">
                <a:solidFill>
                  <a:srgbClr val="0000FF"/>
                </a:solidFill>
                <a:latin typeface="Times New Roman" pitchFamily="18" charset="0"/>
                <a:cs typeface="Times New Roman" pitchFamily="18" charset="0"/>
              </a:rPr>
              <a:t>7</a:t>
            </a:r>
            <a:r>
              <a:rPr dirty="0" sz="2800" lang="en-US" smtClean="0">
                <a:solidFill>
                  <a:srgbClr val="0000FF"/>
                </a:solidFill>
                <a:latin typeface="Constantia" pitchFamily="18" charset="0"/>
              </a:rPr>
              <a:t> mg/dL [</a:t>
            </a:r>
            <a:r>
              <a:rPr dirty="0" sz="2800" lang="en-US" smtClean="0">
                <a:solidFill>
                  <a:srgbClr val="0000FF"/>
                </a:solidFill>
                <a:latin typeface="Times New Roman" pitchFamily="18" charset="0"/>
                <a:cs typeface="Times New Roman" pitchFamily="18" charset="0"/>
              </a:rPr>
              <a:t>0.4 </a:t>
            </a:r>
            <a:r>
              <a:rPr dirty="0" sz="2800" i="1" lang="en-US" smtClean="0">
                <a:solidFill>
                  <a:srgbClr val="0000FF"/>
                </a:solidFill>
                <a:latin typeface="Constantia" pitchFamily="18" charset="0"/>
              </a:rPr>
              <a:t>f</a:t>
            </a:r>
            <a:r>
              <a:rPr dirty="0" sz="2800" lang="en-US" smtClean="0">
                <a:solidFill>
                  <a:srgbClr val="0000FF"/>
                </a:solidFill>
                <a:latin typeface="Constantia" pitchFamily="18" charset="0"/>
              </a:rPr>
              <a:t>mol/L]).</a:t>
            </a:r>
          </a:p>
          <a:p>
            <a:pPr algn="just">
              <a:buNone/>
            </a:pPr>
            <a:r>
              <a:rPr dirty="0" sz="2800" lang="en-US" smtClean="0">
                <a:solidFill>
                  <a:srgbClr val="0000FF"/>
                </a:solidFill>
                <a:latin typeface="Constantia" pitchFamily="18" charset="0"/>
              </a:rPr>
              <a:t>	</a:t>
            </a:r>
          </a:p>
          <a:p>
            <a:pPr algn="just">
              <a:buNone/>
            </a:pPr>
            <a:r>
              <a:rPr b="1" dirty="0" sz="2800" lang="en-US" smtClean="0">
                <a:solidFill>
                  <a:srgbClr val="0000FF"/>
                </a:solidFill>
                <a:latin typeface="Constantia" pitchFamily="18" charset="0"/>
              </a:rPr>
              <a:t>	Oversecretion of uric acid</a:t>
            </a:r>
            <a:r>
              <a:rPr dirty="0" sz="2800" lang="en-US" smtClean="0">
                <a:solidFill>
                  <a:srgbClr val="0000FF"/>
                </a:solidFill>
                <a:latin typeface="Constantia" pitchFamily="18" charset="0"/>
              </a:rPr>
              <a:t> or a </a:t>
            </a:r>
            <a:r>
              <a:rPr b="1" dirty="0" sz="2800" lang="en-US" smtClean="0">
                <a:solidFill>
                  <a:srgbClr val="0000FF"/>
                </a:solidFill>
                <a:latin typeface="Constantia" pitchFamily="18" charset="0"/>
              </a:rPr>
              <a:t>renal defect</a:t>
            </a:r>
            <a:r>
              <a:rPr dirty="0" sz="2800" lang="en-US" smtClean="0">
                <a:solidFill>
                  <a:srgbClr val="0000FF"/>
                </a:solidFill>
                <a:latin typeface="Constantia" pitchFamily="18" charset="0"/>
              </a:rPr>
              <a:t> resulting in decreased excretion of uric acid, or a combination of both, occurs.</a:t>
            </a:r>
          </a:p>
          <a:p>
            <a:pPr algn="just">
              <a:buNone/>
            </a:pPr>
            <a:r>
              <a:rPr dirty="0" sz="2800" lang="en-US" smtClean="0">
                <a:solidFill>
                  <a:srgbClr val="0000FF"/>
                </a:solidFill>
                <a:latin typeface="Constantia" pitchFamily="18" charset="0"/>
              </a:rPr>
              <a:t>	</a:t>
            </a:r>
          </a:p>
          <a:p>
            <a:pPr algn="just">
              <a:buNone/>
            </a:pPr>
            <a:r>
              <a:rPr dirty="0" sz="2800" lang="en-US" smtClean="0">
                <a:solidFill>
                  <a:srgbClr val="0000FF"/>
                </a:solidFill>
                <a:latin typeface="Constantia" pitchFamily="18" charset="0"/>
              </a:rPr>
              <a:t>	The incidence increases with age and body mass index and it tends to occur more commonly in males than females.</a:t>
            </a:r>
          </a:p>
        </p:txBody>
      </p:sp>
      <p:sp>
        <p:nvSpPr>
          <p:cNvPr id="1049146" name="Rectangle 6"/>
          <p:cNvSpPr>
            <a:spLocks noGrp="1" noChangeArrowheads="1"/>
          </p:cNvSpPr>
          <p:nvPr>
            <p:ph type="sldNum" sz="quarter" idx="12"/>
          </p:nvPr>
        </p:nvSpPr>
        <p:spPr>
          <a:noFill/>
        </p:spPr>
        <p:txBody>
          <a:bodyPr/>
          <a:p>
            <a:fld id="{7E366F3A-BF8B-4C1A-ACF6-258A3ED2DC40}" type="slidenum">
              <a:rPr lang="en-US" smtClean="0"/>
              <a:t>151</a:t>
            </a:fld>
            <a:endParaRPr lang="en-US" smtClean="0"/>
          </a:p>
        </p:txBody>
      </p:sp>
      <p:sp>
        <p:nvSpPr>
          <p:cNvPr id="1049147" name="Rectangle 2"/>
          <p:cNvSpPr>
            <a:spLocks noGrp="1" noChangeArrowheads="1"/>
          </p:cNvSpPr>
          <p:nvPr>
            <p:ph type="title"/>
          </p:nvPr>
        </p:nvSpPr>
        <p:spPr/>
        <p:txBody>
          <a:bodyPr/>
          <a:p>
            <a:pPr algn="just" eaLnBrk="1" hangingPunct="1"/>
            <a:r>
              <a:rPr b="1" dirty="0" lang="en-US" smtClean="0">
                <a:solidFill>
                  <a:srgbClr val="FF0000"/>
                </a:solidFill>
                <a:latin typeface="Constantia" pitchFamily="18" charset="0"/>
              </a:rPr>
              <a:t>GOUT</a:t>
            </a:r>
          </a:p>
        </p:txBody>
      </p:sp>
      <p:sp>
        <p:nvSpPr>
          <p:cNvPr id="1049148"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A751E513-99AB-4ABF-9836-20703D6BFC77}" type="slidenum">
              <a:rPr sz="1400" lang="en-US"/>
              <a:pPr algn="r"/>
              <a:t>151</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147"/>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iterate type="lt">
                                    <p:tmAbs val="75"/>
                                  </p:iterate>
                                  <p:childTnLst>
                                    <p:set>
                                      <p:cBhvr>
                                        <p:cTn dur="1" fill="hold" id="10">
                                          <p:stCondLst>
                                            <p:cond delay="74"/>
                                          </p:stCondLst>
                                        </p:cTn>
                                        <p:tgtEl>
                                          <p:spTgt spid="1049145">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iterate type="lt">
                                    <p:tmAbs val="75"/>
                                  </p:iterate>
                                  <p:childTnLst>
                                    <p:set>
                                      <p:cBhvr>
                                        <p:cTn dur="1" fill="hold" id="14">
                                          <p:stCondLst>
                                            <p:cond delay="74"/>
                                          </p:stCondLst>
                                        </p:cTn>
                                        <p:tgtEl>
                                          <p:spTgt spid="1049145">
                                            <p:txEl>
                                              <p:pRg st="1" end="1"/>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iterate type="lt">
                                    <p:tmAbs val="75"/>
                                  </p:iterate>
                                  <p:childTnLst>
                                    <p:set>
                                      <p:cBhvr>
                                        <p:cTn dur="1" fill="hold" id="18">
                                          <p:stCondLst>
                                            <p:cond delay="74"/>
                                          </p:stCondLst>
                                        </p:cTn>
                                        <p:tgtEl>
                                          <p:spTgt spid="1049145">
                                            <p:txEl>
                                              <p:pRg st="2" end="2"/>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iterate type="lt">
                                    <p:tmAbs val="75"/>
                                  </p:iterate>
                                  <p:childTnLst>
                                    <p:set>
                                      <p:cBhvr>
                                        <p:cTn dur="1" fill="hold" id="22">
                                          <p:stCondLst>
                                            <p:cond delay="74"/>
                                          </p:stCondLst>
                                        </p:cTn>
                                        <p:tgtEl>
                                          <p:spTgt spid="1049145">
                                            <p:txEl>
                                              <p:pRg st="3" end="3"/>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 presetSubtype="0">
                                  <p:stCondLst>
                                    <p:cond delay="0"/>
                                  </p:stCondLst>
                                  <p:iterate type="lt">
                                    <p:tmAbs val="75"/>
                                  </p:iterate>
                                  <p:childTnLst>
                                    <p:set>
                                      <p:cBhvr>
                                        <p:cTn dur="1" fill="hold" id="26">
                                          <p:stCondLst>
                                            <p:cond delay="74"/>
                                          </p:stCondLst>
                                        </p:cTn>
                                        <p:tgtEl>
                                          <p:spTgt spid="1049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45" grpId="0" build="p" autoUpdateAnimBg="0"/>
      <p:bldP spid="1049147" grpId="0" autoUpdateAnimBg="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434" name=""/>
        <p:cNvGrpSpPr/>
        <p:nvPr/>
      </p:nvGrpSpPr>
      <p:grpSpPr>
        <a:xfrm>
          <a:off x="0" y="0"/>
          <a:ext cx="0" cy="0"/>
          <a:chOff x="0" y="0"/>
          <a:chExt cx="0" cy="0"/>
        </a:xfrm>
      </p:grpSpPr>
      <p:sp>
        <p:nvSpPr>
          <p:cNvPr id="1049149" name="Content Placeholder 2"/>
          <p:cNvSpPr>
            <a:spLocks noGrp="1"/>
          </p:cNvSpPr>
          <p:nvPr>
            <p:ph idx="1"/>
          </p:nvPr>
        </p:nvSpPr>
        <p:spPr>
          <a:xfrm>
            <a:off x="457200" y="1600200"/>
            <a:ext cx="8229600" cy="5257800"/>
          </a:xfrm>
        </p:spPr>
        <p:txBody>
          <a:bodyPr>
            <a:normAutofit/>
          </a:bodyPr>
          <a:p>
            <a:pPr>
              <a:buNone/>
            </a:pPr>
            <a:r>
              <a:rPr dirty="0" lang="en-US" smtClean="0">
                <a:solidFill>
                  <a:srgbClr val="0000FF"/>
                </a:solidFill>
                <a:latin typeface="Constantia" pitchFamily="18" charset="0"/>
              </a:rPr>
              <a:t>	Is the principal manifestation of sustained hyperuricaemia.</a:t>
            </a:r>
          </a:p>
          <a:p>
            <a:pPr>
              <a:buNone/>
            </a:pPr>
            <a:endParaRPr dirty="0" lang="en-US" smtClean="0">
              <a:solidFill>
                <a:srgbClr val="0000FF"/>
              </a:solidFill>
              <a:latin typeface="Constantia" pitchFamily="18" charset="0"/>
            </a:endParaRPr>
          </a:p>
          <a:p>
            <a:pPr algn="just" indent="-469900" marL="469900">
              <a:lnSpc>
                <a:spcPct val="90000"/>
              </a:lnSpc>
              <a:buNone/>
            </a:pPr>
            <a:r>
              <a:rPr dirty="0" lang="en-US" smtClean="0">
                <a:solidFill>
                  <a:srgbClr val="0000FF"/>
                </a:solidFill>
                <a:latin typeface="Constantia" pitchFamily="18" charset="0"/>
              </a:rPr>
              <a:t>	Men are ten times more likely to have gout than women (At puberty male uric level rise and remain higher than those of females until menopause when female uric level rise)</a:t>
            </a:r>
          </a:p>
          <a:p>
            <a:pPr algn="just" indent="-469900" marL="469900">
              <a:lnSpc>
                <a:spcPct val="90000"/>
              </a:lnSpc>
              <a:buNone/>
            </a:pPr>
            <a:endParaRPr dirty="0" lang="en-US" smtClean="0">
              <a:solidFill>
                <a:srgbClr val="0000FF"/>
              </a:solidFill>
              <a:latin typeface="Constantia" pitchFamily="18" charset="0"/>
            </a:endParaRPr>
          </a:p>
          <a:p>
            <a:pPr algn="just" indent="-469900" marL="469900">
              <a:lnSpc>
                <a:spcPct val="90000"/>
              </a:lnSpc>
              <a:buNone/>
            </a:pPr>
            <a:r>
              <a:rPr dirty="0" lang="en-US" smtClean="0">
                <a:solidFill>
                  <a:srgbClr val="0000FF"/>
                </a:solidFill>
                <a:latin typeface="Constantia" pitchFamily="18" charset="0"/>
              </a:rPr>
              <a:t>	Serum uric acid are related to Age, sex and genetic constitution.</a:t>
            </a:r>
            <a:endParaRPr dirty="0" lang="en-US"/>
          </a:p>
        </p:txBody>
      </p:sp>
      <p:sp>
        <p:nvSpPr>
          <p:cNvPr id="1049150" name="Title 1"/>
          <p:cNvSpPr>
            <a:spLocks noGrp="1"/>
          </p:cNvSpPr>
          <p:nvPr>
            <p:ph type="title"/>
          </p:nvPr>
        </p:nvSpPr>
        <p:spPr/>
        <p:txBody>
          <a:bodyPr/>
          <a:p>
            <a:pPr algn="just"/>
            <a:r>
              <a:rPr dirty="0" lang="en-US" smtClean="0">
                <a:solidFill>
                  <a:srgbClr val="FF0000"/>
                </a:solidFill>
                <a:latin typeface="Constantia" pitchFamily="18" charset="0"/>
              </a:rPr>
              <a:t>Gout cont’d</a:t>
            </a:r>
            <a:endParaRPr dirty="0" lang="en-US">
              <a:solidFill>
                <a:srgbClr val="FF0000"/>
              </a:solidFill>
              <a:latin typeface="Constantia" pitchFamily="18" charset="0"/>
            </a:endParaRPr>
          </a:p>
        </p:txBody>
      </p:sp>
    </p:spTree>
  </p:cSld>
  <p:clrMapOvr>
    <a:masterClrMapping/>
  </p:clrMapOvr>
  <p:transition>
    <p:wheel spokes="8"/>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435" name=""/>
        <p:cNvGrpSpPr/>
        <p:nvPr/>
      </p:nvGrpSpPr>
      <p:grpSpPr>
        <a:xfrm>
          <a:off x="0" y="0"/>
          <a:ext cx="0" cy="0"/>
          <a:chOff x="0" y="0"/>
          <a:chExt cx="0" cy="0"/>
        </a:xfrm>
      </p:grpSpPr>
      <p:sp>
        <p:nvSpPr>
          <p:cNvPr id="1049151" name="Content Placeholder 2"/>
          <p:cNvSpPr>
            <a:spLocks noGrp="1"/>
          </p:cNvSpPr>
          <p:nvPr>
            <p:ph idx="1"/>
          </p:nvPr>
        </p:nvSpPr>
        <p:spPr>
          <a:xfrm>
            <a:off x="0" y="1600200"/>
            <a:ext cx="9144000" cy="5257800"/>
          </a:xfrm>
        </p:spPr>
        <p:txBody>
          <a:bodyPr>
            <a:normAutofit/>
          </a:bodyPr>
          <a:p>
            <a:pPr algn="just">
              <a:buNone/>
            </a:pPr>
            <a:r>
              <a:rPr dirty="0" lang="en-US" smtClean="0">
                <a:solidFill>
                  <a:srgbClr val="0000FF"/>
                </a:solidFill>
                <a:latin typeface="Constantia" pitchFamily="18" charset="0"/>
              </a:rPr>
              <a:t>	Gout can be classified as </a:t>
            </a:r>
            <a:r>
              <a:rPr b="1" dirty="0" lang="en-US" smtClean="0">
                <a:solidFill>
                  <a:srgbClr val="0000FF"/>
                </a:solidFill>
                <a:latin typeface="Constantia" pitchFamily="18" charset="0"/>
              </a:rPr>
              <a:t>Primary</a:t>
            </a:r>
            <a:r>
              <a:rPr dirty="0" lang="en-US" smtClean="0">
                <a:solidFill>
                  <a:srgbClr val="0000FF"/>
                </a:solidFill>
                <a:latin typeface="Constantia" pitchFamily="18" charset="0"/>
              </a:rPr>
              <a:t> or </a:t>
            </a:r>
            <a:r>
              <a:rPr b="1" dirty="0" lang="en-US" smtClean="0">
                <a:solidFill>
                  <a:srgbClr val="0000FF"/>
                </a:solidFill>
                <a:latin typeface="Constantia" pitchFamily="18" charset="0"/>
              </a:rPr>
              <a:t>Secondary.</a:t>
            </a:r>
          </a:p>
          <a:p>
            <a:pPr algn="just">
              <a:buNone/>
            </a:pPr>
            <a:endParaRPr dirty="0" lang="en-US" smtClean="0">
              <a:solidFill>
                <a:srgbClr val="0000FF"/>
              </a:solidFill>
              <a:latin typeface="Constantia" pitchFamily="18" charset="0"/>
            </a:endParaRPr>
          </a:p>
          <a:p>
            <a:pPr algn="just">
              <a:buNone/>
            </a:pPr>
            <a:r>
              <a:rPr dirty="0" lang="en-US" smtClean="0">
                <a:solidFill>
                  <a:srgbClr val="0000FF"/>
                </a:solidFill>
                <a:latin typeface="Constantia" pitchFamily="18" charset="0"/>
              </a:rPr>
              <a:t>	In </a:t>
            </a:r>
            <a:r>
              <a:rPr b="1" dirty="0" i="1" lang="en-US" smtClean="0">
                <a:solidFill>
                  <a:srgbClr val="0000FF"/>
                </a:solidFill>
                <a:latin typeface="Constantia" pitchFamily="18" charset="0"/>
              </a:rPr>
              <a:t>Primary hyperuricemia</a:t>
            </a:r>
            <a:r>
              <a:rPr dirty="0" lang="en-US" smtClean="0">
                <a:solidFill>
                  <a:srgbClr val="0000FF"/>
                </a:solidFill>
                <a:latin typeface="Constantia" pitchFamily="18" charset="0"/>
              </a:rPr>
              <a:t>, elevated serum urate levels or manifestations of urate deposition are due to faulty uric acid metabolism.</a:t>
            </a:r>
          </a:p>
          <a:p>
            <a:pPr algn="just">
              <a:buNone/>
            </a:pPr>
            <a:r>
              <a:rPr dirty="0" lang="en-US" smtClean="0">
                <a:solidFill>
                  <a:srgbClr val="0000FF"/>
                </a:solidFill>
                <a:latin typeface="Constantia" pitchFamily="18" charset="0"/>
              </a:rPr>
              <a:t>	</a:t>
            </a:r>
          </a:p>
          <a:p>
            <a:pPr algn="just">
              <a:buNone/>
            </a:pPr>
            <a:r>
              <a:rPr dirty="0" lang="en-US" smtClean="0">
                <a:solidFill>
                  <a:srgbClr val="0000FF"/>
                </a:solidFill>
                <a:latin typeface="Constantia" pitchFamily="18" charset="0"/>
              </a:rPr>
              <a:t>	Primary hyperuricemia may be due to severe dieting or starvation, excessive intake of foods that are high in purines (shellfish, organ meats), or heredity.</a:t>
            </a:r>
            <a:endParaRPr dirty="0" lang="en-US">
              <a:solidFill>
                <a:srgbClr val="0000FF"/>
              </a:solidFill>
              <a:latin typeface="Constantia" pitchFamily="18" charset="0"/>
            </a:endParaRPr>
          </a:p>
        </p:txBody>
      </p:sp>
      <p:sp>
        <p:nvSpPr>
          <p:cNvPr id="1049152" name="Title 1"/>
          <p:cNvSpPr>
            <a:spLocks noGrp="1"/>
          </p:cNvSpPr>
          <p:nvPr>
            <p:ph type="title"/>
          </p:nvPr>
        </p:nvSpPr>
        <p:spPr/>
        <p:txBody>
          <a:bodyPr/>
          <a:p>
            <a:pPr algn="just"/>
            <a:r>
              <a:rPr dirty="0" lang="en-US" smtClean="0">
                <a:solidFill>
                  <a:srgbClr val="FF0000"/>
                </a:solidFill>
                <a:latin typeface="Constantia" pitchFamily="18" charset="0"/>
              </a:rPr>
              <a:t>Gout Classification</a:t>
            </a:r>
            <a:endParaRPr dirty="0" lang="en-US">
              <a:solidFill>
                <a:srgbClr val="FF0000"/>
              </a:solidFill>
              <a:latin typeface="Constantia" pitchFamily="18" charset="0"/>
            </a:endParaRPr>
          </a:p>
        </p:txBody>
      </p:sp>
    </p:spTree>
  </p:cSld>
  <p:clrMapOvr>
    <a:masterClrMapping/>
  </p:clrMapOvr>
  <p:transition>
    <p:wheel spokes="8"/>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436" name=""/>
        <p:cNvGrpSpPr/>
        <p:nvPr/>
      </p:nvGrpSpPr>
      <p:grpSpPr>
        <a:xfrm>
          <a:off x="0" y="0"/>
          <a:ext cx="0" cy="0"/>
          <a:chOff x="0" y="0"/>
          <a:chExt cx="0" cy="0"/>
        </a:xfrm>
      </p:grpSpPr>
      <p:sp>
        <p:nvSpPr>
          <p:cNvPr id="1049153" name="Content Placeholder 2"/>
          <p:cNvSpPr>
            <a:spLocks noGrp="1"/>
          </p:cNvSpPr>
          <p:nvPr>
            <p:ph idx="1"/>
          </p:nvPr>
        </p:nvSpPr>
        <p:spPr>
          <a:xfrm>
            <a:off x="0" y="1371600"/>
            <a:ext cx="9144000" cy="5486400"/>
          </a:xfrm>
        </p:spPr>
        <p:txBody>
          <a:bodyPr>
            <a:normAutofit/>
          </a:bodyPr>
          <a:p>
            <a:pPr algn="just">
              <a:buNone/>
            </a:pPr>
            <a:r>
              <a:rPr dirty="0" lang="en-US" smtClean="0">
                <a:solidFill>
                  <a:srgbClr val="0000FF"/>
                </a:solidFill>
                <a:latin typeface="Constantia" pitchFamily="18" charset="0"/>
              </a:rPr>
              <a:t>	In </a:t>
            </a:r>
            <a:r>
              <a:rPr b="1" dirty="0" i="1" lang="en-US" smtClean="0">
                <a:solidFill>
                  <a:srgbClr val="0000FF"/>
                </a:solidFill>
                <a:latin typeface="Constantia" pitchFamily="18" charset="0"/>
              </a:rPr>
              <a:t>Secondary hyperuricemia</a:t>
            </a:r>
            <a:r>
              <a:rPr dirty="0" lang="en-US" smtClean="0">
                <a:solidFill>
                  <a:srgbClr val="0000FF"/>
                </a:solidFill>
                <a:latin typeface="Constantia" pitchFamily="18" charset="0"/>
              </a:rPr>
              <a:t>, gout is a clinical feature secondary to any of a number of genetic or acquired processes.</a:t>
            </a:r>
          </a:p>
          <a:p>
            <a:pPr algn="just">
              <a:buNone/>
            </a:pPr>
            <a:r>
              <a:rPr dirty="0" lang="en-US" smtClean="0">
                <a:solidFill>
                  <a:srgbClr val="0000FF"/>
                </a:solidFill>
                <a:latin typeface="Constantia" pitchFamily="18" charset="0"/>
              </a:rPr>
              <a:t>	</a:t>
            </a:r>
          </a:p>
          <a:p>
            <a:pPr algn="just">
              <a:buNone/>
            </a:pPr>
            <a:r>
              <a:rPr dirty="0" lang="en-US" smtClean="0">
                <a:solidFill>
                  <a:srgbClr val="0000FF"/>
                </a:solidFill>
                <a:latin typeface="Constantia" pitchFamily="18" charset="0"/>
              </a:rPr>
              <a:t>	Such processes may include conditions in which there is an increase in cell turnover such as leukemia, multiple myeloma, some types of anemias, psoriasis and even an increase in cell breakdown.</a:t>
            </a:r>
          </a:p>
          <a:p>
            <a:pPr>
              <a:buNone/>
            </a:pPr>
            <a:endParaRPr dirty="0" lang="en-US"/>
          </a:p>
        </p:txBody>
      </p:sp>
      <p:sp>
        <p:nvSpPr>
          <p:cNvPr id="1049154" name="Title 1"/>
          <p:cNvSpPr>
            <a:spLocks noGrp="1"/>
          </p:cNvSpPr>
          <p:nvPr>
            <p:ph type="title"/>
          </p:nvPr>
        </p:nvSpPr>
        <p:spPr>
          <a:xfrm>
            <a:off x="228600" y="0"/>
            <a:ext cx="8382000" cy="1143000"/>
          </a:xfrm>
        </p:spPr>
        <p:txBody>
          <a:bodyPr/>
          <a:p>
            <a:pPr algn="just"/>
            <a:r>
              <a:rPr dirty="0" lang="en-US" smtClean="0">
                <a:solidFill>
                  <a:srgbClr val="FF0000"/>
                </a:solidFill>
                <a:latin typeface="Constantia" pitchFamily="18" charset="0"/>
              </a:rPr>
              <a:t>Classification of Gout cont’d</a:t>
            </a:r>
            <a:endParaRPr dirty="0" lang="en-US">
              <a:solidFill>
                <a:srgbClr val="FF0000"/>
              </a:solidFill>
              <a:latin typeface="Constantia" pitchFamily="18" charset="0"/>
            </a:endParaRPr>
          </a:p>
        </p:txBody>
      </p:sp>
    </p:spTree>
  </p:cSld>
  <p:clrMapOvr>
    <a:masterClrMapping/>
  </p:clrMapOvr>
  <p:transition>
    <p:wheel spokes="8"/>
  </p:transition>
</p:sld>
</file>

<file path=ppt/slides/slide155.xml><?xml version="1.0" encoding="utf-8"?>
<p:sld xmlns:a="http://schemas.openxmlformats.org/drawingml/2006/main" xmlns:r="http://schemas.openxmlformats.org/officeDocument/2006/relationships" xmlns:p="http://schemas.openxmlformats.org/presentationml/2006/main" showMasterPhAnim="0">
  <p:cSld>
    <p:spTree>
      <p:nvGrpSpPr>
        <p:cNvPr id="437" name=""/>
        <p:cNvGrpSpPr/>
        <p:nvPr/>
      </p:nvGrpSpPr>
      <p:grpSpPr>
        <a:xfrm>
          <a:off x="0" y="0"/>
          <a:ext cx="0" cy="0"/>
          <a:chOff x="0" y="0"/>
          <a:chExt cx="0" cy="0"/>
        </a:xfrm>
      </p:grpSpPr>
      <p:sp>
        <p:nvSpPr>
          <p:cNvPr id="1049155" name="Rectangle 3"/>
          <p:cNvSpPr>
            <a:spLocks noGrp="1" noChangeArrowheads="1"/>
          </p:cNvSpPr>
          <p:nvPr>
            <p:ph idx="1"/>
          </p:nvPr>
        </p:nvSpPr>
        <p:spPr>
          <a:xfrm>
            <a:off x="0" y="1600200"/>
            <a:ext cx="9144000" cy="5257800"/>
          </a:xfrm>
        </p:spPr>
        <p:txBody>
          <a:bodyPr/>
          <a:p>
            <a:pPr algn="just" eaLnBrk="1" hangingPunct="1">
              <a:buNone/>
            </a:pPr>
            <a:r>
              <a:rPr dirty="0" lang="en-US" smtClean="0">
                <a:solidFill>
                  <a:srgbClr val="0000FF"/>
                </a:solidFill>
                <a:latin typeface="Constantia" pitchFamily="18" charset="0"/>
              </a:rPr>
              <a:t>	About 60% of uric acid is replaced daily and approximately 75% of uric acid is excreted in the kidney and remainder lost in the gut.</a:t>
            </a:r>
          </a:p>
          <a:p>
            <a:pPr algn="just" eaLnBrk="1" hangingPunct="1">
              <a:buNone/>
            </a:pPr>
            <a:endParaRPr dirty="0" lang="en-US" smtClean="0">
              <a:solidFill>
                <a:srgbClr val="0000FF"/>
              </a:solidFill>
              <a:latin typeface="Constantia" pitchFamily="18" charset="0"/>
            </a:endParaRPr>
          </a:p>
          <a:p>
            <a:pPr algn="just" eaLnBrk="1" hangingPunct="1">
              <a:buNone/>
            </a:pPr>
            <a:r>
              <a:rPr dirty="0" lang="en-US" smtClean="0">
                <a:solidFill>
                  <a:srgbClr val="0000FF"/>
                </a:solidFill>
                <a:latin typeface="Constantia" pitchFamily="18" charset="0"/>
              </a:rPr>
              <a:t>	Uric acid is filtered at glomerulus and 90% is then reabsorbed</a:t>
            </a:r>
          </a:p>
        </p:txBody>
      </p:sp>
      <p:sp>
        <p:nvSpPr>
          <p:cNvPr id="1049156" name="Rectangle 6"/>
          <p:cNvSpPr>
            <a:spLocks noGrp="1" noChangeArrowheads="1"/>
          </p:cNvSpPr>
          <p:nvPr>
            <p:ph type="sldNum" sz="quarter" idx="12"/>
          </p:nvPr>
        </p:nvSpPr>
        <p:spPr>
          <a:noFill/>
        </p:spPr>
        <p:txBody>
          <a:bodyPr/>
          <a:p>
            <a:fld id="{B3F39EC6-5E13-4B00-85C8-410089401528}" type="slidenum">
              <a:rPr lang="en-US" smtClean="0"/>
              <a:t>155</a:t>
            </a:fld>
            <a:endParaRPr dirty="0" lang="en-US" smtClean="0"/>
          </a:p>
        </p:txBody>
      </p:sp>
      <p:sp>
        <p:nvSpPr>
          <p:cNvPr id="1049157" name="Rectangle 2"/>
          <p:cNvSpPr>
            <a:spLocks noGrp="1" noChangeArrowheads="1"/>
          </p:cNvSpPr>
          <p:nvPr>
            <p:ph type="title"/>
          </p:nvPr>
        </p:nvSpPr>
        <p:spPr/>
        <p:txBody>
          <a:bodyPr/>
          <a:p>
            <a:pPr algn="just" eaLnBrk="1" hangingPunct="1"/>
            <a:r>
              <a:rPr dirty="0" lang="en-US" smtClean="0">
                <a:solidFill>
                  <a:srgbClr val="FF0000"/>
                </a:solidFill>
                <a:latin typeface="Constantia" pitchFamily="18" charset="0"/>
              </a:rPr>
              <a:t>Gout cont’d</a:t>
            </a:r>
          </a:p>
        </p:txBody>
      </p:sp>
      <p:sp>
        <p:nvSpPr>
          <p:cNvPr id="1049158"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17225A07-09C3-4443-9150-295B085E16D4}" type="slidenum">
              <a:rPr sz="1400" lang="en-US"/>
              <a:pPr algn="r"/>
              <a:t>155</a:t>
            </a:fld>
            <a:endParaRPr dirty="0"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iterate type="lt">
                                    <p:tmAbs val="75"/>
                                  </p:iterate>
                                  <p:childTnLst>
                                    <p:set>
                                      <p:cBhvr>
                                        <p:cTn dur="1" fill="hold" id="6">
                                          <p:stCondLst>
                                            <p:cond delay="74"/>
                                          </p:stCondLst>
                                        </p:cTn>
                                        <p:tgtEl>
                                          <p:spTgt spid="1049157"/>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155">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1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55" grpId="0" build="p" autoUpdateAnimBg="0"/>
      <p:bldP spid="1049157" grpId="0" autoUpdateAnimBg="0"/>
    </p:bldLst>
  </p:timing>
</p:sld>
</file>

<file path=ppt/slides/slide156.xml><?xml version="1.0" encoding="utf-8"?>
<p:sld xmlns:a="http://schemas.openxmlformats.org/drawingml/2006/main" xmlns:r="http://schemas.openxmlformats.org/officeDocument/2006/relationships" xmlns:p="http://schemas.openxmlformats.org/presentationml/2006/main" showMasterPhAnim="0">
  <p:cSld>
    <p:spTree>
      <p:nvGrpSpPr>
        <p:cNvPr id="438" name=""/>
        <p:cNvGrpSpPr/>
        <p:nvPr/>
      </p:nvGrpSpPr>
      <p:grpSpPr>
        <a:xfrm>
          <a:off x="0" y="0"/>
          <a:ext cx="0" cy="0"/>
          <a:chOff x="0" y="0"/>
          <a:chExt cx="0" cy="0"/>
        </a:xfrm>
      </p:grpSpPr>
      <p:sp>
        <p:nvSpPr>
          <p:cNvPr id="1049159" name="Rectangle 3"/>
          <p:cNvSpPr>
            <a:spLocks noGrp="1" noChangeArrowheads="1"/>
          </p:cNvSpPr>
          <p:nvPr>
            <p:ph idx="1"/>
          </p:nvPr>
        </p:nvSpPr>
        <p:spPr>
          <a:xfrm>
            <a:off x="0" y="1219200"/>
            <a:ext cx="9144000" cy="5638800"/>
          </a:xfrm>
        </p:spPr>
        <p:txBody>
          <a:bodyPr/>
          <a:p>
            <a:pPr algn="just" eaLnBrk="1" hangingPunct="1" indent="-469900" marL="469900">
              <a:lnSpc>
                <a:spcPct val="90000"/>
              </a:lnSpc>
            </a:pPr>
            <a:r>
              <a:rPr dirty="0" sz="2800" lang="en-US" smtClean="0">
                <a:solidFill>
                  <a:srgbClr val="0000FF"/>
                </a:solidFill>
                <a:latin typeface="Constantia" pitchFamily="18" charset="0"/>
              </a:rPr>
              <a:t> Prolonged use of diuretic drugs are the main cause but clinical gout is unknown</a:t>
            </a:r>
          </a:p>
          <a:p>
            <a:pPr algn="just" eaLnBrk="1" hangingPunct="1" indent="-469900" marL="469900">
              <a:lnSpc>
                <a:spcPct val="90000"/>
              </a:lnSpc>
            </a:pPr>
            <a:endParaRPr dirty="0" sz="2800" lang="en-US" smtClean="0">
              <a:solidFill>
                <a:srgbClr val="0000FF"/>
              </a:solidFill>
              <a:latin typeface="Constantia" pitchFamily="18" charset="0"/>
            </a:endParaRPr>
          </a:p>
          <a:p>
            <a:pPr algn="just" eaLnBrk="1" hangingPunct="1" indent="-469900" marL="469900">
              <a:lnSpc>
                <a:spcPct val="90000"/>
              </a:lnSpc>
            </a:pPr>
            <a:r>
              <a:rPr dirty="0" sz="2800" lang="en-US" smtClean="0">
                <a:solidFill>
                  <a:srgbClr val="0000FF"/>
                </a:solidFill>
                <a:latin typeface="Constantia" pitchFamily="18" charset="0"/>
              </a:rPr>
              <a:t>Renal failure</a:t>
            </a:r>
          </a:p>
          <a:p>
            <a:pPr algn="just" eaLnBrk="1" hangingPunct="1" indent="-469900" marL="469900">
              <a:lnSpc>
                <a:spcPct val="90000"/>
              </a:lnSpc>
            </a:pPr>
            <a:endParaRPr dirty="0" sz="2800" lang="en-US" smtClean="0">
              <a:solidFill>
                <a:srgbClr val="0000FF"/>
              </a:solidFill>
              <a:latin typeface="Constantia" pitchFamily="18" charset="0"/>
            </a:endParaRPr>
          </a:p>
          <a:p>
            <a:pPr algn="just" eaLnBrk="1" hangingPunct="1" indent="-469900" marL="469900">
              <a:lnSpc>
                <a:spcPct val="90000"/>
              </a:lnSpc>
            </a:pPr>
            <a:r>
              <a:rPr dirty="0" sz="2800" lang="en-US" smtClean="0">
                <a:solidFill>
                  <a:srgbClr val="0000FF"/>
                </a:solidFill>
                <a:latin typeface="Constantia" pitchFamily="18" charset="0"/>
              </a:rPr>
              <a:t>Increased production of uric acid: polycthaemia, hemolytic anemia, severe psoriasis and carcinomatosis.</a:t>
            </a:r>
          </a:p>
          <a:p>
            <a:pPr algn="just" eaLnBrk="1" hangingPunct="1" indent="-469900" marL="469900">
              <a:lnSpc>
                <a:spcPct val="90000"/>
              </a:lnSpc>
            </a:pPr>
            <a:endParaRPr dirty="0" sz="2800" lang="en-US" smtClean="0">
              <a:solidFill>
                <a:srgbClr val="0000FF"/>
              </a:solidFill>
              <a:latin typeface="Constantia" pitchFamily="18" charset="0"/>
            </a:endParaRPr>
          </a:p>
          <a:p>
            <a:pPr algn="just" eaLnBrk="1" hangingPunct="1" indent="-469900" marL="469900">
              <a:lnSpc>
                <a:spcPct val="90000"/>
              </a:lnSpc>
            </a:pPr>
            <a:r>
              <a:rPr dirty="0" sz="2800" lang="en-US" smtClean="0">
                <a:solidFill>
                  <a:srgbClr val="0000FF"/>
                </a:solidFill>
                <a:latin typeface="Constantia" pitchFamily="18" charset="0"/>
              </a:rPr>
              <a:t>Decreased renal excretion of uric acid-chronic renal disease, drug administration, reduction in fractional urate clearance</a:t>
            </a:r>
          </a:p>
          <a:p>
            <a:pPr algn="just" eaLnBrk="1" hangingPunct="1" indent="-469900" marL="469900">
              <a:lnSpc>
                <a:spcPct val="90000"/>
              </a:lnSpc>
            </a:pPr>
            <a:endParaRPr dirty="0" sz="2800" lang="en-US" smtClean="0">
              <a:solidFill>
                <a:srgbClr val="0000FF"/>
              </a:solidFill>
              <a:latin typeface="Constantia" pitchFamily="18" charset="0"/>
            </a:endParaRPr>
          </a:p>
        </p:txBody>
      </p:sp>
      <p:sp>
        <p:nvSpPr>
          <p:cNvPr id="1049160" name="Rectangle 6"/>
          <p:cNvSpPr>
            <a:spLocks noGrp="1" noChangeArrowheads="1"/>
          </p:cNvSpPr>
          <p:nvPr>
            <p:ph type="sldNum" sz="quarter" idx="12"/>
          </p:nvPr>
        </p:nvSpPr>
        <p:spPr>
          <a:noFill/>
        </p:spPr>
        <p:txBody>
          <a:bodyPr/>
          <a:p>
            <a:fld id="{B2886E0A-9B0F-4095-B3C5-19A4ACA51791}" type="slidenum">
              <a:rPr lang="en-US" smtClean="0"/>
              <a:t>156</a:t>
            </a:fld>
            <a:endParaRPr dirty="0" lang="en-US" smtClean="0"/>
          </a:p>
        </p:txBody>
      </p:sp>
      <p:sp>
        <p:nvSpPr>
          <p:cNvPr id="1049161" name="Rectangle 2"/>
          <p:cNvSpPr>
            <a:spLocks noGrp="1" noChangeArrowheads="1"/>
          </p:cNvSpPr>
          <p:nvPr>
            <p:ph type="title"/>
          </p:nvPr>
        </p:nvSpPr>
        <p:spPr>
          <a:xfrm>
            <a:off x="381000" y="0"/>
            <a:ext cx="8001000" cy="914400"/>
          </a:xfrm>
        </p:spPr>
        <p:txBody>
          <a:bodyPr/>
          <a:p>
            <a:pPr algn="just" eaLnBrk="1" hangingPunct="1"/>
            <a:r>
              <a:rPr dirty="0" lang="en-US" smtClean="0">
                <a:solidFill>
                  <a:srgbClr val="FF0000"/>
                </a:solidFill>
                <a:latin typeface="Constantia" pitchFamily="18" charset="0"/>
              </a:rPr>
              <a:t>Causes of hyperuricemia</a:t>
            </a:r>
          </a:p>
        </p:txBody>
      </p:sp>
      <p:sp>
        <p:nvSpPr>
          <p:cNvPr id="1049162"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8EB5B466-9222-4885-BD2F-ABFA0B8B9DB1}" type="slidenum">
              <a:rPr sz="1400" lang="en-US"/>
              <a:pPr algn="r"/>
              <a:t>156</a:t>
            </a:fld>
            <a:endParaRPr dirty="0"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161"/>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159">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159">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9159">
                                            <p:txEl>
                                              <p:pRg st="4" end="4"/>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91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59" grpId="0" build="p" autoUpdateAnimBg="0"/>
      <p:bldP spid="1049161" grpId="0" autoUpdateAnimBg="0"/>
    </p:bldLst>
  </p:timing>
</p:sld>
</file>

<file path=ppt/slides/slide157.xml><?xml version="1.0" encoding="utf-8"?>
<p:sld xmlns:a="http://schemas.openxmlformats.org/drawingml/2006/main" xmlns:r="http://schemas.openxmlformats.org/officeDocument/2006/relationships" xmlns:p="http://schemas.openxmlformats.org/presentationml/2006/main" showMasterPhAnim="0">
  <p:cSld>
    <p:spTree>
      <p:nvGrpSpPr>
        <p:cNvPr id="439" name=""/>
        <p:cNvGrpSpPr/>
        <p:nvPr/>
      </p:nvGrpSpPr>
      <p:grpSpPr>
        <a:xfrm>
          <a:off x="0" y="0"/>
          <a:ext cx="0" cy="0"/>
          <a:chOff x="0" y="0"/>
          <a:chExt cx="0" cy="0"/>
        </a:xfrm>
      </p:grpSpPr>
      <p:sp>
        <p:nvSpPr>
          <p:cNvPr id="1049163" name="Rectangle 3"/>
          <p:cNvSpPr>
            <a:spLocks noGrp="1" noChangeArrowheads="1"/>
          </p:cNvSpPr>
          <p:nvPr>
            <p:ph idx="1"/>
          </p:nvPr>
        </p:nvSpPr>
        <p:spPr>
          <a:xfrm>
            <a:off x="0" y="1600200"/>
            <a:ext cx="8991600" cy="5257800"/>
          </a:xfrm>
        </p:spPr>
        <p:txBody>
          <a:bodyPr>
            <a:normAutofit/>
          </a:bodyPr>
          <a:p>
            <a:pPr algn="just" eaLnBrk="1" hangingPunct="1" indent="-469900" marL="469900">
              <a:buNone/>
            </a:pPr>
            <a:r>
              <a:rPr dirty="0" sz="2800" lang="en-US" smtClean="0">
                <a:solidFill>
                  <a:srgbClr val="0000FF"/>
                </a:solidFill>
                <a:latin typeface="Constantia" pitchFamily="18" charset="0"/>
              </a:rPr>
              <a:t>	The patient with Gout is usually obese, and drinks more alcohol. Dietary purines have a modest effect on plasma uric level</a:t>
            </a:r>
          </a:p>
          <a:p>
            <a:pPr algn="just" eaLnBrk="1" hangingPunct="1" indent="-469900" marL="469900">
              <a:buNone/>
            </a:pPr>
            <a:r>
              <a:rPr dirty="0" sz="2800" lang="en-US" smtClean="0">
                <a:solidFill>
                  <a:srgbClr val="0000FF"/>
                </a:solidFill>
                <a:latin typeface="Constantia" pitchFamily="18" charset="0"/>
              </a:rPr>
              <a:t>	</a:t>
            </a:r>
          </a:p>
          <a:p>
            <a:pPr algn="just" eaLnBrk="1" hangingPunct="1" indent="-469900" marL="469900">
              <a:buNone/>
            </a:pPr>
            <a:r>
              <a:rPr dirty="0" sz="2800" lang="en-US" smtClean="0">
                <a:solidFill>
                  <a:srgbClr val="0000FF"/>
                </a:solidFill>
                <a:latin typeface="Constantia" pitchFamily="18" charset="0"/>
              </a:rPr>
              <a:t>	Short term alteration in diet such as starvation and ingestion of large amount of alcohol may cause hyperuricaemia by reducing renal clearance of uric acid due to increased lactic acid production which competes with uric acid excretion in the kidneys.</a:t>
            </a:r>
          </a:p>
        </p:txBody>
      </p:sp>
      <p:sp>
        <p:nvSpPr>
          <p:cNvPr id="1049164" name="Rectangle 6"/>
          <p:cNvSpPr>
            <a:spLocks noGrp="1" noChangeArrowheads="1"/>
          </p:cNvSpPr>
          <p:nvPr>
            <p:ph type="sldNum" sz="quarter" idx="12"/>
          </p:nvPr>
        </p:nvSpPr>
        <p:spPr>
          <a:noFill/>
        </p:spPr>
        <p:txBody>
          <a:bodyPr/>
          <a:p>
            <a:fld id="{54D06F14-1405-4B13-9F56-192DBC7A7C4A}" type="slidenum">
              <a:rPr lang="en-US" smtClean="0"/>
              <a:t>157</a:t>
            </a:fld>
            <a:endParaRPr lang="en-US" smtClean="0"/>
          </a:p>
        </p:txBody>
      </p:sp>
      <p:sp>
        <p:nvSpPr>
          <p:cNvPr id="1049165" name="Rectangle 2"/>
          <p:cNvSpPr>
            <a:spLocks noGrp="1" noChangeArrowheads="1"/>
          </p:cNvSpPr>
          <p:nvPr>
            <p:ph type="title"/>
          </p:nvPr>
        </p:nvSpPr>
        <p:spPr/>
        <p:txBody>
          <a:bodyPr/>
          <a:p>
            <a:pPr algn="just" eaLnBrk="1" hangingPunct="1"/>
            <a:r>
              <a:rPr dirty="0" lang="en-US" smtClean="0">
                <a:solidFill>
                  <a:srgbClr val="FF0000"/>
                </a:solidFill>
                <a:latin typeface="Constantia" pitchFamily="18" charset="0"/>
              </a:rPr>
              <a:t>Causes of </a:t>
            </a:r>
            <a:r>
              <a:rPr dirty="0" lang="en-US" err="1" smtClean="0">
                <a:solidFill>
                  <a:srgbClr val="FF0000"/>
                </a:solidFill>
                <a:latin typeface="Constantia" pitchFamily="18" charset="0"/>
              </a:rPr>
              <a:t>hyperuriceamia</a:t>
            </a:r>
            <a:r>
              <a:rPr dirty="0" lang="en-US" smtClean="0">
                <a:solidFill>
                  <a:srgbClr val="FF0000"/>
                </a:solidFill>
                <a:latin typeface="Constantia" pitchFamily="18" charset="0"/>
              </a:rPr>
              <a:t> cont’d</a:t>
            </a:r>
          </a:p>
        </p:txBody>
      </p:sp>
      <p:sp>
        <p:nvSpPr>
          <p:cNvPr id="1049166"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983BDF19-F324-4916-AF09-A5C68740D516}" type="slidenum">
              <a:rPr sz="1400" lang="en-US"/>
              <a:pPr algn="r"/>
              <a:t>157</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165"/>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163">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163">
                                            <p:txEl>
                                              <p:pRg st="1" end="1"/>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91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63" grpId="0" build="p" autoUpdateAnimBg="0"/>
      <p:bldP spid="1049165" grpId="0" autoUpdateAnimBg="0"/>
    </p:bldLst>
  </p:timing>
</p:sld>
</file>

<file path=ppt/slides/slide158.xml><?xml version="1.0" encoding="utf-8"?>
<p:sld xmlns:a="http://schemas.openxmlformats.org/drawingml/2006/main" xmlns:r="http://schemas.openxmlformats.org/officeDocument/2006/relationships" xmlns:p="http://schemas.openxmlformats.org/presentationml/2006/main" showMasterPhAnim="0">
  <p:cSld>
    <p:spTree>
      <p:nvGrpSpPr>
        <p:cNvPr id="440" name=""/>
        <p:cNvGrpSpPr/>
        <p:nvPr/>
      </p:nvGrpSpPr>
      <p:grpSpPr>
        <a:xfrm>
          <a:off x="0" y="0"/>
          <a:ext cx="0" cy="0"/>
          <a:chOff x="0" y="0"/>
          <a:chExt cx="0" cy="0"/>
        </a:xfrm>
      </p:grpSpPr>
      <p:sp>
        <p:nvSpPr>
          <p:cNvPr id="1049167" name="Rectangle 3"/>
          <p:cNvSpPr>
            <a:spLocks noGrp="1" noChangeArrowheads="1"/>
          </p:cNvSpPr>
          <p:nvPr>
            <p:ph idx="1"/>
          </p:nvPr>
        </p:nvSpPr>
        <p:spPr>
          <a:xfrm>
            <a:off x="0" y="990600"/>
            <a:ext cx="9144000" cy="5867400"/>
          </a:xfrm>
        </p:spPr>
        <p:txBody>
          <a:bodyPr>
            <a:noAutofit/>
          </a:bodyPr>
          <a:p>
            <a:pPr algn="just" eaLnBrk="1" hangingPunct="1" indent="-469900" marL="469900">
              <a:lnSpc>
                <a:spcPct val="90000"/>
              </a:lnSpc>
              <a:buNone/>
            </a:pPr>
            <a:r>
              <a:rPr dirty="0" lang="en-US" smtClean="0">
                <a:solidFill>
                  <a:srgbClr val="0000FF"/>
                </a:solidFill>
                <a:latin typeface="Constantia" pitchFamily="18" charset="0"/>
              </a:rPr>
              <a:t>	Prolonged hyperuricemia leads to crystal formation, which may accumulate in synovium and at external sites.</a:t>
            </a:r>
          </a:p>
          <a:p>
            <a:pPr algn="just" eaLnBrk="1" hangingPunct="1" indent="-469900" marL="469900">
              <a:lnSpc>
                <a:spcPct val="90000"/>
              </a:lnSpc>
              <a:buNone/>
            </a:pPr>
            <a:r>
              <a:rPr dirty="0" lang="en-US" smtClean="0">
                <a:solidFill>
                  <a:srgbClr val="0000FF"/>
                </a:solidFill>
                <a:latin typeface="Constantia" pitchFamily="18" charset="0"/>
              </a:rPr>
              <a:t>	</a:t>
            </a:r>
          </a:p>
          <a:p>
            <a:pPr algn="just" eaLnBrk="1" hangingPunct="1" indent="-469900" marL="469900">
              <a:lnSpc>
                <a:spcPct val="90000"/>
              </a:lnSpc>
              <a:buNone/>
            </a:pPr>
            <a:r>
              <a:rPr dirty="0" lang="en-US" smtClean="0">
                <a:solidFill>
                  <a:srgbClr val="0000FF"/>
                </a:solidFill>
                <a:latin typeface="Constantia" pitchFamily="18" charset="0"/>
              </a:rPr>
              <a:t>	When crystal are phagocytosed there is interaction between the crystals and lysosomal membrane due to weak acid groups and membrane disruption follows.</a:t>
            </a:r>
          </a:p>
          <a:p>
            <a:pPr algn="just" eaLnBrk="1" hangingPunct="1" indent="-469900" marL="469900">
              <a:lnSpc>
                <a:spcPct val="90000"/>
              </a:lnSpc>
              <a:buNone/>
            </a:pPr>
            <a:r>
              <a:rPr dirty="0" lang="en-US" smtClean="0">
                <a:solidFill>
                  <a:srgbClr val="0000FF"/>
                </a:solidFill>
                <a:latin typeface="Constantia" pitchFamily="18" charset="0"/>
              </a:rPr>
              <a:t>	</a:t>
            </a:r>
          </a:p>
          <a:p>
            <a:pPr algn="just" eaLnBrk="1" hangingPunct="1" indent="-469900" marL="469900">
              <a:lnSpc>
                <a:spcPct val="90000"/>
              </a:lnSpc>
              <a:buNone/>
            </a:pPr>
            <a:r>
              <a:rPr dirty="0" lang="en-US" smtClean="0">
                <a:solidFill>
                  <a:srgbClr val="0000FF"/>
                </a:solidFill>
                <a:latin typeface="Constantia" pitchFamily="18" charset="0"/>
              </a:rPr>
              <a:t>	Phagocytosis of urate leads to increased production of lactic acid which causes further precipitation of crystals.</a:t>
            </a:r>
          </a:p>
        </p:txBody>
      </p:sp>
      <p:sp>
        <p:nvSpPr>
          <p:cNvPr id="1049168" name="Rectangle 6"/>
          <p:cNvSpPr>
            <a:spLocks noGrp="1" noChangeArrowheads="1"/>
          </p:cNvSpPr>
          <p:nvPr>
            <p:ph type="sldNum" sz="quarter" idx="12"/>
          </p:nvPr>
        </p:nvSpPr>
        <p:spPr>
          <a:noFill/>
        </p:spPr>
        <p:txBody>
          <a:bodyPr/>
          <a:p>
            <a:fld id="{1694B356-35B5-4674-9C4A-94145DE9E532}" type="slidenum">
              <a:rPr lang="en-US" smtClean="0"/>
              <a:t>158</a:t>
            </a:fld>
            <a:endParaRPr lang="en-US" smtClean="0"/>
          </a:p>
        </p:txBody>
      </p:sp>
      <p:sp>
        <p:nvSpPr>
          <p:cNvPr id="1049169" name="Rectangle 2"/>
          <p:cNvSpPr>
            <a:spLocks noGrp="1" noChangeArrowheads="1"/>
          </p:cNvSpPr>
          <p:nvPr>
            <p:ph type="title"/>
          </p:nvPr>
        </p:nvSpPr>
        <p:spPr>
          <a:xfrm>
            <a:off x="304800" y="0"/>
            <a:ext cx="8229600" cy="1143000"/>
          </a:xfrm>
        </p:spPr>
        <p:txBody>
          <a:bodyPr/>
          <a:p>
            <a:pPr algn="just" eaLnBrk="1" hangingPunct="1"/>
            <a:r>
              <a:rPr dirty="0" lang="en-US" smtClean="0">
                <a:solidFill>
                  <a:srgbClr val="FF0000"/>
                </a:solidFill>
                <a:latin typeface="Constantia" pitchFamily="18" charset="0"/>
              </a:rPr>
              <a:t>Pathophysiology of Gout</a:t>
            </a:r>
          </a:p>
        </p:txBody>
      </p:sp>
      <p:sp>
        <p:nvSpPr>
          <p:cNvPr id="1049170"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D261A852-6F75-47D6-A1F2-5B2CEADD510F}" type="slidenum">
              <a:rPr sz="1400" lang="en-US"/>
              <a:pPr algn="r"/>
              <a:t>158</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169"/>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iterate type="lt">
                                    <p:tmAbs val="75"/>
                                  </p:iterate>
                                  <p:childTnLst>
                                    <p:set>
                                      <p:cBhvr>
                                        <p:cTn dur="1" fill="hold" id="10">
                                          <p:stCondLst>
                                            <p:cond delay="74"/>
                                          </p:stCondLst>
                                        </p:cTn>
                                        <p:tgtEl>
                                          <p:spTgt spid="1049167">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iterate type="lt">
                                    <p:tmAbs val="75"/>
                                  </p:iterate>
                                  <p:childTnLst>
                                    <p:set>
                                      <p:cBhvr>
                                        <p:cTn dur="1" fill="hold" id="14">
                                          <p:stCondLst>
                                            <p:cond delay="74"/>
                                          </p:stCondLst>
                                        </p:cTn>
                                        <p:tgtEl>
                                          <p:spTgt spid="1049167">
                                            <p:txEl>
                                              <p:pRg st="1" end="1"/>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iterate type="lt">
                                    <p:tmAbs val="75"/>
                                  </p:iterate>
                                  <p:childTnLst>
                                    <p:set>
                                      <p:cBhvr>
                                        <p:cTn dur="1" fill="hold" id="18">
                                          <p:stCondLst>
                                            <p:cond delay="74"/>
                                          </p:stCondLst>
                                        </p:cTn>
                                        <p:tgtEl>
                                          <p:spTgt spid="1049167">
                                            <p:txEl>
                                              <p:pRg st="2" end="2"/>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iterate type="lt">
                                    <p:tmAbs val="75"/>
                                  </p:iterate>
                                  <p:childTnLst>
                                    <p:set>
                                      <p:cBhvr>
                                        <p:cTn dur="1" fill="hold" id="22">
                                          <p:stCondLst>
                                            <p:cond delay="74"/>
                                          </p:stCondLst>
                                        </p:cTn>
                                        <p:tgtEl>
                                          <p:spTgt spid="1049167">
                                            <p:txEl>
                                              <p:pRg st="3" end="3"/>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 presetSubtype="0">
                                  <p:stCondLst>
                                    <p:cond delay="0"/>
                                  </p:stCondLst>
                                  <p:iterate type="lt">
                                    <p:tmAbs val="75"/>
                                  </p:iterate>
                                  <p:childTnLst>
                                    <p:set>
                                      <p:cBhvr>
                                        <p:cTn dur="1" fill="hold" id="26">
                                          <p:stCondLst>
                                            <p:cond delay="74"/>
                                          </p:stCondLst>
                                        </p:cTn>
                                        <p:tgtEl>
                                          <p:spTgt spid="10491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67" grpId="0" build="p" autoUpdateAnimBg="0"/>
      <p:bldP spid="1049169" grpId="0" autoUpdateAnimBg="0"/>
    </p:bldLst>
  </p:timing>
</p:sld>
</file>

<file path=ppt/slides/slide159.xml><?xml version="1.0" encoding="utf-8"?>
<p:sld xmlns:a="http://schemas.openxmlformats.org/drawingml/2006/main" xmlns:r="http://schemas.openxmlformats.org/officeDocument/2006/relationships" xmlns:p="http://schemas.openxmlformats.org/presentationml/2006/main" showMasterPhAnim="0">
  <p:cSld>
    <p:spTree>
      <p:nvGrpSpPr>
        <p:cNvPr id="441" name=""/>
        <p:cNvGrpSpPr/>
        <p:nvPr/>
      </p:nvGrpSpPr>
      <p:grpSpPr>
        <a:xfrm>
          <a:off x="0" y="0"/>
          <a:ext cx="0" cy="0"/>
          <a:chOff x="0" y="0"/>
          <a:chExt cx="0" cy="0"/>
        </a:xfrm>
      </p:grpSpPr>
      <p:sp>
        <p:nvSpPr>
          <p:cNvPr id="1049171" name="Rectangle 3"/>
          <p:cNvSpPr>
            <a:spLocks noGrp="1" noChangeArrowheads="1"/>
          </p:cNvSpPr>
          <p:nvPr>
            <p:ph idx="1"/>
          </p:nvPr>
        </p:nvSpPr>
        <p:spPr>
          <a:xfrm>
            <a:off x="228600" y="1600200"/>
            <a:ext cx="8458200" cy="5257800"/>
          </a:xfrm>
        </p:spPr>
        <p:txBody>
          <a:bodyPr/>
          <a:p>
            <a:pPr algn="just" eaLnBrk="1" hangingPunct="1"/>
            <a:r>
              <a:rPr dirty="0" lang="en-US" smtClean="0">
                <a:solidFill>
                  <a:srgbClr val="0000FF"/>
                </a:solidFill>
                <a:latin typeface="Constantia" pitchFamily="18" charset="0"/>
              </a:rPr>
              <a:t>Patient is obese</a:t>
            </a:r>
          </a:p>
          <a:p>
            <a:pPr algn="just" eaLnBrk="1" hangingPunct="1"/>
            <a:endParaRPr dirty="0" lang="en-US" smtClean="0">
              <a:solidFill>
                <a:srgbClr val="0000FF"/>
              </a:solidFill>
              <a:latin typeface="Constantia" pitchFamily="18" charset="0"/>
            </a:endParaRPr>
          </a:p>
          <a:p>
            <a:pPr algn="just" eaLnBrk="1" hangingPunct="1"/>
            <a:r>
              <a:rPr dirty="0" lang="en-US" smtClean="0">
                <a:solidFill>
                  <a:srgbClr val="0000FF"/>
                </a:solidFill>
                <a:latin typeface="Constantia" pitchFamily="18" charset="0"/>
              </a:rPr>
              <a:t>Pain usually early morning affecting the big toe.</a:t>
            </a:r>
          </a:p>
          <a:p>
            <a:pPr algn="just" eaLnBrk="1" hangingPunct="1"/>
            <a:endParaRPr dirty="0" lang="en-US" smtClean="0">
              <a:solidFill>
                <a:srgbClr val="0000FF"/>
              </a:solidFill>
              <a:latin typeface="Constantia" pitchFamily="18" charset="0"/>
            </a:endParaRPr>
          </a:p>
          <a:p>
            <a:pPr algn="just" eaLnBrk="1" hangingPunct="1"/>
            <a:r>
              <a:rPr dirty="0" lang="en-US" smtClean="0">
                <a:solidFill>
                  <a:srgbClr val="0000FF"/>
                </a:solidFill>
                <a:latin typeface="Constantia" pitchFamily="18" charset="0"/>
              </a:rPr>
              <a:t>Affected joints are usually red, swollen and warm</a:t>
            </a:r>
          </a:p>
        </p:txBody>
      </p:sp>
      <p:sp>
        <p:nvSpPr>
          <p:cNvPr id="1049172" name="Rectangle 6"/>
          <p:cNvSpPr>
            <a:spLocks noGrp="1" noChangeArrowheads="1"/>
          </p:cNvSpPr>
          <p:nvPr>
            <p:ph type="sldNum" sz="quarter" idx="12"/>
          </p:nvPr>
        </p:nvSpPr>
        <p:spPr>
          <a:noFill/>
        </p:spPr>
        <p:txBody>
          <a:bodyPr/>
          <a:p>
            <a:fld id="{03120C1D-C28C-40C2-86A7-D49514D3543C}" type="slidenum">
              <a:rPr lang="en-US" smtClean="0"/>
              <a:t>159</a:t>
            </a:fld>
            <a:endParaRPr lang="en-US" smtClean="0"/>
          </a:p>
        </p:txBody>
      </p:sp>
      <p:sp>
        <p:nvSpPr>
          <p:cNvPr id="1049173" name="Rectangle 2"/>
          <p:cNvSpPr>
            <a:spLocks noGrp="1" noChangeArrowheads="1"/>
          </p:cNvSpPr>
          <p:nvPr>
            <p:ph type="title"/>
          </p:nvPr>
        </p:nvSpPr>
        <p:spPr/>
        <p:txBody>
          <a:bodyPr/>
          <a:p>
            <a:pPr algn="just" eaLnBrk="1" hangingPunct="1"/>
            <a:r>
              <a:rPr dirty="0" lang="en-US" smtClean="0">
                <a:solidFill>
                  <a:srgbClr val="FF0000"/>
                </a:solidFill>
                <a:latin typeface="Constantia" pitchFamily="18" charset="0"/>
              </a:rPr>
              <a:t>Clinical features of Gout</a:t>
            </a:r>
          </a:p>
        </p:txBody>
      </p:sp>
      <p:sp>
        <p:nvSpPr>
          <p:cNvPr id="1049174"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275A7DA5-7A42-4E1A-B803-7BF2826A9082}" type="slidenum">
              <a:rPr sz="1400" lang="en-US"/>
              <a:pPr algn="r"/>
              <a:t>159</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173"/>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iterate type="lt">
                                    <p:tmAbs val="75"/>
                                  </p:iterate>
                                  <p:childTnLst>
                                    <p:set>
                                      <p:cBhvr>
                                        <p:cTn dur="1" fill="hold" id="10">
                                          <p:stCondLst>
                                            <p:cond delay="74"/>
                                          </p:stCondLst>
                                        </p:cTn>
                                        <p:tgtEl>
                                          <p:spTgt spid="1049171">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iterate type="lt">
                                    <p:tmAbs val="75"/>
                                  </p:iterate>
                                  <p:childTnLst>
                                    <p:set>
                                      <p:cBhvr>
                                        <p:cTn dur="1" fill="hold" id="14">
                                          <p:stCondLst>
                                            <p:cond delay="74"/>
                                          </p:stCondLst>
                                        </p:cTn>
                                        <p:tgtEl>
                                          <p:spTgt spid="1049171">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iterate type="lt">
                                    <p:tmAbs val="75"/>
                                  </p:iterate>
                                  <p:childTnLst>
                                    <p:set>
                                      <p:cBhvr>
                                        <p:cTn dur="1" fill="hold" id="18">
                                          <p:stCondLst>
                                            <p:cond delay="74"/>
                                          </p:stCondLst>
                                        </p:cTn>
                                        <p:tgtEl>
                                          <p:spTgt spid="1049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71" grpId="0" build="p" autoUpdateAnimBg="0"/>
      <p:bldP spid="104917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301" name=""/>
        <p:cNvGrpSpPr/>
        <p:nvPr/>
      </p:nvGrpSpPr>
      <p:grpSpPr>
        <a:xfrm>
          <a:off x="0" y="0"/>
          <a:ext cx="0" cy="0"/>
          <a:chOff x="0" y="0"/>
          <a:chExt cx="0" cy="0"/>
        </a:xfrm>
      </p:grpSpPr>
      <p:sp>
        <p:nvSpPr>
          <p:cNvPr id="1048669" name="Rectangle 3"/>
          <p:cNvSpPr>
            <a:spLocks noGrp="1" noChangeArrowheads="1"/>
          </p:cNvSpPr>
          <p:nvPr>
            <p:ph idx="1"/>
          </p:nvPr>
        </p:nvSpPr>
        <p:spPr>
          <a:xfrm>
            <a:off x="685800" y="1981200"/>
            <a:ext cx="8458200" cy="4876800"/>
          </a:xfrm>
        </p:spPr>
        <p:txBody>
          <a:bodyPr/>
          <a:p>
            <a:pPr algn="just" eaLnBrk="1" hangingPunct="1"/>
            <a:r>
              <a:rPr dirty="0" lang="en-US" smtClean="0">
                <a:solidFill>
                  <a:srgbClr val="0000FF"/>
                </a:solidFill>
                <a:latin typeface="Constantia" pitchFamily="18" charset="0"/>
              </a:rPr>
              <a:t>Red bone marrow produce red and white blood cells (</a:t>
            </a:r>
            <a:r>
              <a:rPr dirty="0" i="1" lang="en-US" u="sng" smtClean="0">
                <a:solidFill>
                  <a:srgbClr val="FF0000"/>
                </a:solidFill>
                <a:latin typeface="Constantia" pitchFamily="18" charset="0"/>
              </a:rPr>
              <a:t>Hematopoiesis</a:t>
            </a:r>
            <a:r>
              <a:rPr dirty="0" lang="en-US" smtClean="0">
                <a:solidFill>
                  <a:srgbClr val="0000FF"/>
                </a:solidFill>
                <a:latin typeface="Constantia" pitchFamily="18" charset="0"/>
              </a:rPr>
              <a:t>)</a:t>
            </a:r>
          </a:p>
          <a:p>
            <a:pPr algn="just" eaLnBrk="1" hangingPunct="1"/>
            <a:endParaRPr dirty="0" lang="en-US" smtClean="0">
              <a:solidFill>
                <a:srgbClr val="0000FF"/>
              </a:solidFill>
              <a:latin typeface="Constantia" pitchFamily="18" charset="0"/>
            </a:endParaRPr>
          </a:p>
          <a:p>
            <a:pPr algn="just" eaLnBrk="1" hangingPunct="1"/>
            <a:r>
              <a:rPr dirty="0" lang="en-US" smtClean="0">
                <a:solidFill>
                  <a:srgbClr val="0000FF"/>
                </a:solidFill>
                <a:latin typeface="Constantia" pitchFamily="18" charset="0"/>
              </a:rPr>
              <a:t>Joints hold bones together and allow movement.</a:t>
            </a:r>
          </a:p>
          <a:p>
            <a:pPr algn="just" eaLnBrk="1" hangingPunct="1"/>
            <a:endParaRPr dirty="0" lang="en-US" smtClean="0">
              <a:solidFill>
                <a:srgbClr val="0000FF"/>
              </a:solidFill>
              <a:latin typeface="Constantia" pitchFamily="18" charset="0"/>
            </a:endParaRPr>
          </a:p>
          <a:p>
            <a:pPr algn="just" eaLnBrk="1" hangingPunct="1"/>
            <a:r>
              <a:rPr dirty="0" lang="en-US" smtClean="0">
                <a:solidFill>
                  <a:srgbClr val="0000FF"/>
                </a:solidFill>
                <a:latin typeface="Constantia" pitchFamily="18" charset="0"/>
              </a:rPr>
              <a:t>Muscles attached to bones helps moves bones and aid in heat production (maintain body temperature)</a:t>
            </a:r>
          </a:p>
        </p:txBody>
      </p:sp>
      <p:sp>
        <p:nvSpPr>
          <p:cNvPr id="1048670" name="Rectangle 6"/>
          <p:cNvSpPr>
            <a:spLocks noGrp="1" noChangeArrowheads="1"/>
          </p:cNvSpPr>
          <p:nvPr>
            <p:ph type="sldNum" sz="quarter" idx="12"/>
          </p:nvPr>
        </p:nvSpPr>
        <p:spPr>
          <a:noFill/>
        </p:spPr>
        <p:txBody>
          <a:bodyPr/>
          <a:p>
            <a:fld id="{5AEF6A0D-90C7-48BD-98EE-55CA63B6F65C}" type="slidenum">
              <a:rPr lang="en-US" smtClean="0"/>
              <a:t>16</a:t>
            </a:fld>
            <a:endParaRPr dirty="0" lang="en-US" smtClean="0"/>
          </a:p>
        </p:txBody>
      </p:sp>
      <p:sp>
        <p:nvSpPr>
          <p:cNvPr id="1048671" name="Rectangle 2"/>
          <p:cNvSpPr>
            <a:spLocks noGrp="1" noChangeArrowheads="1"/>
          </p:cNvSpPr>
          <p:nvPr>
            <p:ph type="title"/>
          </p:nvPr>
        </p:nvSpPr>
        <p:spPr/>
        <p:txBody>
          <a:bodyPr>
            <a:normAutofit fontScale="90000"/>
          </a:bodyPr>
          <a:p>
            <a:pPr eaLnBrk="1" hangingPunct="1"/>
            <a:r>
              <a:rPr dirty="0" lang="en-US" smtClean="0">
                <a:solidFill>
                  <a:srgbClr val="FF0000"/>
                </a:solidFill>
                <a:latin typeface="Constantia" pitchFamily="18" charset="0"/>
              </a:rPr>
              <a:t>Anatomy  and Physiology Overview cont’d</a:t>
            </a:r>
          </a:p>
        </p:txBody>
      </p:sp>
      <p:sp>
        <p:nvSpPr>
          <p:cNvPr id="1048672"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F4888495-D173-41F1-9089-F29450240915}" type="slidenum">
              <a:rPr sz="1400" lang="en-US"/>
              <a:pPr algn="r"/>
              <a:t>16</a:t>
            </a:fld>
            <a:endParaRPr dirty="0"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671"/>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8669">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8669">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86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9" grpId="0" build="p" autoUpdateAnimBg="0"/>
      <p:bldP spid="1048671" grpId="0"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showMasterPhAnim="0">
  <p:cSld>
    <p:spTree>
      <p:nvGrpSpPr>
        <p:cNvPr id="442" name=""/>
        <p:cNvGrpSpPr/>
        <p:nvPr/>
      </p:nvGrpSpPr>
      <p:grpSpPr>
        <a:xfrm>
          <a:off x="0" y="0"/>
          <a:ext cx="0" cy="0"/>
          <a:chOff x="0" y="0"/>
          <a:chExt cx="0" cy="0"/>
        </a:xfrm>
      </p:grpSpPr>
      <p:sp>
        <p:nvSpPr>
          <p:cNvPr id="1049175" name="Rectangle 3"/>
          <p:cNvSpPr>
            <a:spLocks noGrp="1" noChangeArrowheads="1"/>
          </p:cNvSpPr>
          <p:nvPr>
            <p:ph idx="1"/>
          </p:nvPr>
        </p:nvSpPr>
        <p:spPr>
          <a:xfrm>
            <a:off x="685800" y="1676400"/>
            <a:ext cx="7772400" cy="4191000"/>
          </a:xfrm>
        </p:spPr>
        <p:txBody>
          <a:bodyPr/>
          <a:p>
            <a:pPr algn="just" eaLnBrk="1" hangingPunct="1"/>
            <a:r>
              <a:rPr dirty="0" lang="en-US" smtClean="0">
                <a:solidFill>
                  <a:srgbClr val="0000FF"/>
                </a:solidFill>
                <a:latin typeface="Constantia" pitchFamily="18" charset="0"/>
              </a:rPr>
              <a:t>Joint trauma</a:t>
            </a:r>
          </a:p>
          <a:p>
            <a:pPr algn="just" eaLnBrk="1" hangingPunct="1"/>
            <a:r>
              <a:rPr dirty="0" lang="en-US" smtClean="0">
                <a:solidFill>
                  <a:srgbClr val="0000FF"/>
                </a:solidFill>
                <a:latin typeface="Constantia" pitchFamily="18" charset="0"/>
              </a:rPr>
              <a:t>Unusually physical exercise</a:t>
            </a:r>
          </a:p>
          <a:p>
            <a:pPr algn="just" eaLnBrk="1" hangingPunct="1"/>
            <a:r>
              <a:rPr dirty="0" lang="en-US" smtClean="0">
                <a:solidFill>
                  <a:srgbClr val="0000FF"/>
                </a:solidFill>
                <a:latin typeface="Constantia" pitchFamily="18" charset="0"/>
              </a:rPr>
              <a:t>Alcohol</a:t>
            </a:r>
          </a:p>
          <a:p>
            <a:pPr algn="just" eaLnBrk="1" hangingPunct="1"/>
            <a:r>
              <a:rPr dirty="0" lang="en-US" smtClean="0">
                <a:solidFill>
                  <a:srgbClr val="0000FF"/>
                </a:solidFill>
                <a:latin typeface="Constantia" pitchFamily="18" charset="0"/>
              </a:rPr>
              <a:t>High protein diet/starvation</a:t>
            </a:r>
          </a:p>
          <a:p>
            <a:pPr algn="just" eaLnBrk="1" hangingPunct="1"/>
            <a:r>
              <a:rPr dirty="0" lang="en-US" smtClean="0">
                <a:solidFill>
                  <a:srgbClr val="0000FF"/>
                </a:solidFill>
                <a:latin typeface="Constantia" pitchFamily="18" charset="0"/>
              </a:rPr>
              <a:t>Surgery</a:t>
            </a:r>
          </a:p>
          <a:p>
            <a:pPr algn="just" eaLnBrk="1" hangingPunct="1"/>
            <a:r>
              <a:rPr dirty="0" lang="en-US" smtClean="0">
                <a:solidFill>
                  <a:srgbClr val="0000FF"/>
                </a:solidFill>
                <a:latin typeface="Constantia" pitchFamily="18" charset="0"/>
              </a:rPr>
              <a:t>Drugs</a:t>
            </a:r>
          </a:p>
          <a:p>
            <a:pPr algn="just" eaLnBrk="1" hangingPunct="1"/>
            <a:r>
              <a:rPr dirty="0" lang="en-US" smtClean="0">
                <a:solidFill>
                  <a:srgbClr val="0000FF"/>
                </a:solidFill>
                <a:latin typeface="Constantia" pitchFamily="18" charset="0"/>
              </a:rPr>
              <a:t>Severe incidental illness</a:t>
            </a:r>
          </a:p>
          <a:p>
            <a:pPr algn="just" eaLnBrk="1" hangingPunct="1"/>
            <a:endParaRPr dirty="0" lang="en-US" smtClean="0">
              <a:solidFill>
                <a:srgbClr val="0000FF"/>
              </a:solidFill>
              <a:latin typeface="Constantia" pitchFamily="18" charset="0"/>
            </a:endParaRPr>
          </a:p>
        </p:txBody>
      </p:sp>
      <p:sp>
        <p:nvSpPr>
          <p:cNvPr id="1049176" name="Rectangle 6"/>
          <p:cNvSpPr>
            <a:spLocks noGrp="1" noChangeArrowheads="1"/>
          </p:cNvSpPr>
          <p:nvPr>
            <p:ph type="sldNum" sz="quarter" idx="12"/>
          </p:nvPr>
        </p:nvSpPr>
        <p:spPr>
          <a:noFill/>
        </p:spPr>
        <p:txBody>
          <a:bodyPr/>
          <a:p>
            <a:fld id="{39CF7C66-CA43-4861-91B3-465B332F156F}" type="slidenum">
              <a:rPr lang="en-US" smtClean="0"/>
              <a:t>160</a:t>
            </a:fld>
            <a:endParaRPr lang="en-US" smtClean="0"/>
          </a:p>
        </p:txBody>
      </p:sp>
      <p:sp>
        <p:nvSpPr>
          <p:cNvPr id="1049177" name="Rectangle 2"/>
          <p:cNvSpPr>
            <a:spLocks noGrp="1" noChangeArrowheads="1"/>
          </p:cNvSpPr>
          <p:nvPr>
            <p:ph type="title"/>
          </p:nvPr>
        </p:nvSpPr>
        <p:spPr/>
        <p:txBody>
          <a:bodyPr/>
          <a:p>
            <a:pPr algn="just" eaLnBrk="1" hangingPunct="1"/>
            <a:r>
              <a:rPr dirty="0" lang="en-US" smtClean="0">
                <a:solidFill>
                  <a:srgbClr val="FF0000"/>
                </a:solidFill>
                <a:latin typeface="Constantia" pitchFamily="18" charset="0"/>
              </a:rPr>
              <a:t>Precipitating factors of Gout</a:t>
            </a:r>
          </a:p>
        </p:txBody>
      </p:sp>
      <p:sp>
        <p:nvSpPr>
          <p:cNvPr id="1049178"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B65691EB-0F26-4564-A642-C20D817DAEB3}" type="slidenum">
              <a:rPr sz="1400" lang="en-US"/>
              <a:pPr algn="r"/>
              <a:t>160</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177"/>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4" presetSubtype="10">
                                  <p:stCondLst>
                                    <p:cond delay="0"/>
                                  </p:stCondLst>
                                  <p:childTnLst>
                                    <p:set>
                                      <p:cBhvr>
                                        <p:cTn dur="1" fill="hold" id="10">
                                          <p:stCondLst>
                                            <p:cond delay="0"/>
                                          </p:stCondLst>
                                        </p:cTn>
                                        <p:tgtEl>
                                          <p:spTgt spid="1049175">
                                            <p:txEl>
                                              <p:pRg st="0" end="0"/>
                                            </p:txEl>
                                          </p:spTgt>
                                        </p:tgtEl>
                                        <p:attrNameLst>
                                          <p:attrName>style.visibility</p:attrName>
                                        </p:attrNameLst>
                                      </p:cBhvr>
                                      <p:to>
                                        <p:strVal val="visible"/>
                                      </p:to>
                                    </p:set>
                                    <p:animEffect transition="in" filter="randombar(horizontal)">
                                      <p:cBhvr>
                                        <p:cTn dur="500" id="11"/>
                                        <p:tgtEl>
                                          <p:spTgt spid="1049175">
                                            <p:txEl>
                                              <p:pRg st="0" end="0"/>
                                            </p:txEl>
                                          </p:spTgt>
                                        </p:tgtEl>
                                      </p:cBhvr>
                                    </p:animEffec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14" presetSubtype="10">
                                  <p:stCondLst>
                                    <p:cond delay="0"/>
                                  </p:stCondLst>
                                  <p:childTnLst>
                                    <p:set>
                                      <p:cBhvr>
                                        <p:cTn dur="1" fill="hold" id="15">
                                          <p:stCondLst>
                                            <p:cond delay="0"/>
                                          </p:stCondLst>
                                        </p:cTn>
                                        <p:tgtEl>
                                          <p:spTgt spid="1049175">
                                            <p:txEl>
                                              <p:pRg st="1" end="1"/>
                                            </p:txEl>
                                          </p:spTgt>
                                        </p:tgtEl>
                                        <p:attrNameLst>
                                          <p:attrName>style.visibility</p:attrName>
                                        </p:attrNameLst>
                                      </p:cBhvr>
                                      <p:to>
                                        <p:strVal val="visible"/>
                                      </p:to>
                                    </p:set>
                                    <p:animEffect transition="in" filter="randombar(horizontal)">
                                      <p:cBhvr>
                                        <p:cTn dur="500" id="16"/>
                                        <p:tgtEl>
                                          <p:spTgt spid="1049175">
                                            <p:txEl>
                                              <p:pRg st="1" end="1"/>
                                            </p:txEl>
                                          </p:spTgt>
                                        </p:tgtEl>
                                      </p:cBhvr>
                                    </p:animEffec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14" presetSubtype="10">
                                  <p:stCondLst>
                                    <p:cond delay="0"/>
                                  </p:stCondLst>
                                  <p:childTnLst>
                                    <p:set>
                                      <p:cBhvr>
                                        <p:cTn dur="1" fill="hold" id="20">
                                          <p:stCondLst>
                                            <p:cond delay="0"/>
                                          </p:stCondLst>
                                        </p:cTn>
                                        <p:tgtEl>
                                          <p:spTgt spid="1049175">
                                            <p:txEl>
                                              <p:pRg st="2" end="2"/>
                                            </p:txEl>
                                          </p:spTgt>
                                        </p:tgtEl>
                                        <p:attrNameLst>
                                          <p:attrName>style.visibility</p:attrName>
                                        </p:attrNameLst>
                                      </p:cBhvr>
                                      <p:to>
                                        <p:strVal val="visible"/>
                                      </p:to>
                                    </p:set>
                                    <p:animEffect transition="in" filter="randombar(horizontal)">
                                      <p:cBhvr>
                                        <p:cTn dur="500" id="21"/>
                                        <p:tgtEl>
                                          <p:spTgt spid="1049175">
                                            <p:txEl>
                                              <p:pRg st="2" end="2"/>
                                            </p:txEl>
                                          </p:spTgt>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14" presetSubtype="10">
                                  <p:stCondLst>
                                    <p:cond delay="0"/>
                                  </p:stCondLst>
                                  <p:childTnLst>
                                    <p:set>
                                      <p:cBhvr>
                                        <p:cTn dur="1" fill="hold" id="25">
                                          <p:stCondLst>
                                            <p:cond delay="0"/>
                                          </p:stCondLst>
                                        </p:cTn>
                                        <p:tgtEl>
                                          <p:spTgt spid="1049175">
                                            <p:txEl>
                                              <p:pRg st="3" end="3"/>
                                            </p:txEl>
                                          </p:spTgt>
                                        </p:tgtEl>
                                        <p:attrNameLst>
                                          <p:attrName>style.visibility</p:attrName>
                                        </p:attrNameLst>
                                      </p:cBhvr>
                                      <p:to>
                                        <p:strVal val="visible"/>
                                      </p:to>
                                    </p:set>
                                    <p:animEffect transition="in" filter="randombar(horizontal)">
                                      <p:cBhvr>
                                        <p:cTn dur="500" id="26"/>
                                        <p:tgtEl>
                                          <p:spTgt spid="1049175">
                                            <p:txEl>
                                              <p:pRg st="3" end="3"/>
                                            </p:txEl>
                                          </p:spTgt>
                                        </p:tgtEl>
                                      </p:cBhvr>
                                    </p:animEffec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14" presetSubtype="10">
                                  <p:stCondLst>
                                    <p:cond delay="0"/>
                                  </p:stCondLst>
                                  <p:childTnLst>
                                    <p:set>
                                      <p:cBhvr>
                                        <p:cTn dur="1" fill="hold" id="30">
                                          <p:stCondLst>
                                            <p:cond delay="0"/>
                                          </p:stCondLst>
                                        </p:cTn>
                                        <p:tgtEl>
                                          <p:spTgt spid="1049175">
                                            <p:txEl>
                                              <p:pRg st="4" end="4"/>
                                            </p:txEl>
                                          </p:spTgt>
                                        </p:tgtEl>
                                        <p:attrNameLst>
                                          <p:attrName>style.visibility</p:attrName>
                                        </p:attrNameLst>
                                      </p:cBhvr>
                                      <p:to>
                                        <p:strVal val="visible"/>
                                      </p:to>
                                    </p:set>
                                    <p:animEffect transition="in" filter="randombar(horizontal)">
                                      <p:cBhvr>
                                        <p:cTn dur="500" id="31"/>
                                        <p:tgtEl>
                                          <p:spTgt spid="1049175">
                                            <p:txEl>
                                              <p:pRg st="4" end="4"/>
                                            </p:txEl>
                                          </p:spTgt>
                                        </p:tgtEl>
                                      </p:cBhvr>
                                    </p:animEffect>
                                  </p:childTnLst>
                                </p:cTn>
                              </p:par>
                            </p:childTnLst>
                          </p:cTn>
                        </p:par>
                      </p:childTnLst>
                    </p:cTn>
                  </p:par>
                  <p:par>
                    <p:cTn fill="hold" id="32">
                      <p:stCondLst>
                        <p:cond delay="indefinite"/>
                      </p:stCondLst>
                      <p:childTnLst>
                        <p:par>
                          <p:cTn fill="hold" id="33">
                            <p:stCondLst>
                              <p:cond delay="0"/>
                            </p:stCondLst>
                            <p:childTnLst>
                              <p:par>
                                <p:cTn fill="hold" grpId="0" id="34" nodeType="clickEffect" presetClass="entr" presetID="14" presetSubtype="10">
                                  <p:stCondLst>
                                    <p:cond delay="0"/>
                                  </p:stCondLst>
                                  <p:childTnLst>
                                    <p:set>
                                      <p:cBhvr>
                                        <p:cTn dur="1" fill="hold" id="35">
                                          <p:stCondLst>
                                            <p:cond delay="0"/>
                                          </p:stCondLst>
                                        </p:cTn>
                                        <p:tgtEl>
                                          <p:spTgt spid="1049175">
                                            <p:txEl>
                                              <p:pRg st="5" end="5"/>
                                            </p:txEl>
                                          </p:spTgt>
                                        </p:tgtEl>
                                        <p:attrNameLst>
                                          <p:attrName>style.visibility</p:attrName>
                                        </p:attrNameLst>
                                      </p:cBhvr>
                                      <p:to>
                                        <p:strVal val="visible"/>
                                      </p:to>
                                    </p:set>
                                    <p:animEffect transition="in" filter="randombar(horizontal)">
                                      <p:cBhvr>
                                        <p:cTn dur="500" id="36"/>
                                        <p:tgtEl>
                                          <p:spTgt spid="1049175">
                                            <p:txEl>
                                              <p:pRg st="5" end="5"/>
                                            </p:txEl>
                                          </p:spTgt>
                                        </p:tgtEl>
                                      </p:cBhvr>
                                    </p:animEffect>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14" presetSubtype="10">
                                  <p:stCondLst>
                                    <p:cond delay="0"/>
                                  </p:stCondLst>
                                  <p:childTnLst>
                                    <p:set>
                                      <p:cBhvr>
                                        <p:cTn dur="1" fill="hold" id="40">
                                          <p:stCondLst>
                                            <p:cond delay="0"/>
                                          </p:stCondLst>
                                        </p:cTn>
                                        <p:tgtEl>
                                          <p:spTgt spid="1049175">
                                            <p:txEl>
                                              <p:pRg st="6" end="6"/>
                                            </p:txEl>
                                          </p:spTgt>
                                        </p:tgtEl>
                                        <p:attrNameLst>
                                          <p:attrName>style.visibility</p:attrName>
                                        </p:attrNameLst>
                                      </p:cBhvr>
                                      <p:to>
                                        <p:strVal val="visible"/>
                                      </p:to>
                                    </p:set>
                                    <p:animEffect transition="in" filter="randombar(horizontal)">
                                      <p:cBhvr>
                                        <p:cTn dur="500" id="41"/>
                                        <p:tgtEl>
                                          <p:spTgt spid="10491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75" grpId="0" build="p" autoUpdateAnimBg="0"/>
      <p:bldP spid="1049177" grpId="0" autoUpdateAnimBg="0"/>
    </p:bldLst>
  </p:timing>
</p:sld>
</file>

<file path=ppt/slides/slide161.xml><?xml version="1.0" encoding="utf-8"?>
<p:sld xmlns:a="http://schemas.openxmlformats.org/drawingml/2006/main" xmlns:r="http://schemas.openxmlformats.org/officeDocument/2006/relationships" xmlns:p="http://schemas.openxmlformats.org/presentationml/2006/main" showMasterPhAnim="0">
  <p:cSld>
    <p:spTree>
      <p:nvGrpSpPr>
        <p:cNvPr id="443" name=""/>
        <p:cNvGrpSpPr/>
        <p:nvPr/>
      </p:nvGrpSpPr>
      <p:grpSpPr>
        <a:xfrm>
          <a:off x="0" y="0"/>
          <a:ext cx="0" cy="0"/>
          <a:chOff x="0" y="0"/>
          <a:chExt cx="0" cy="0"/>
        </a:xfrm>
      </p:grpSpPr>
      <p:sp>
        <p:nvSpPr>
          <p:cNvPr id="1049179" name="Rectangle 3"/>
          <p:cNvSpPr>
            <a:spLocks noGrp="1" noChangeArrowheads="1"/>
          </p:cNvSpPr>
          <p:nvPr>
            <p:ph idx="1"/>
          </p:nvPr>
        </p:nvSpPr>
        <p:spPr/>
        <p:txBody>
          <a:bodyPr/>
          <a:p>
            <a:pPr algn="just" eaLnBrk="1" hangingPunct="1"/>
            <a:r>
              <a:rPr dirty="0" lang="en-US" smtClean="0">
                <a:solidFill>
                  <a:srgbClr val="0000FF"/>
                </a:solidFill>
                <a:latin typeface="Constantia" pitchFamily="18" charset="0"/>
              </a:rPr>
              <a:t>History</a:t>
            </a:r>
          </a:p>
          <a:p>
            <a:pPr algn="just" eaLnBrk="1" hangingPunct="1"/>
            <a:r>
              <a:rPr dirty="0" lang="en-US" smtClean="0">
                <a:solidFill>
                  <a:srgbClr val="0000FF"/>
                </a:solidFill>
                <a:latin typeface="Constantia" pitchFamily="18" charset="0"/>
              </a:rPr>
              <a:t>X-ray</a:t>
            </a:r>
          </a:p>
          <a:p>
            <a:pPr algn="just" eaLnBrk="1" hangingPunct="1"/>
            <a:r>
              <a:rPr dirty="0" lang="en-US" smtClean="0">
                <a:solidFill>
                  <a:srgbClr val="0000FF"/>
                </a:solidFill>
                <a:latin typeface="Constantia" pitchFamily="18" charset="0"/>
              </a:rPr>
              <a:t>Serum uric level measurements</a:t>
            </a:r>
          </a:p>
        </p:txBody>
      </p:sp>
      <p:sp>
        <p:nvSpPr>
          <p:cNvPr id="1049180" name="Rectangle 6"/>
          <p:cNvSpPr>
            <a:spLocks noGrp="1" noChangeArrowheads="1"/>
          </p:cNvSpPr>
          <p:nvPr>
            <p:ph type="sldNum" sz="quarter" idx="12"/>
          </p:nvPr>
        </p:nvSpPr>
        <p:spPr>
          <a:noFill/>
        </p:spPr>
        <p:txBody>
          <a:bodyPr/>
          <a:p>
            <a:fld id="{047349AD-CB80-4299-B1F6-DCD8298AB2DA}" type="slidenum">
              <a:rPr lang="en-US" smtClean="0"/>
              <a:t>161</a:t>
            </a:fld>
            <a:endParaRPr lang="en-US" smtClean="0"/>
          </a:p>
        </p:txBody>
      </p:sp>
      <p:sp>
        <p:nvSpPr>
          <p:cNvPr id="1049181" name="Rectangle 2"/>
          <p:cNvSpPr>
            <a:spLocks noGrp="1" noChangeArrowheads="1"/>
          </p:cNvSpPr>
          <p:nvPr>
            <p:ph type="title"/>
          </p:nvPr>
        </p:nvSpPr>
        <p:spPr/>
        <p:txBody>
          <a:bodyPr/>
          <a:p>
            <a:pPr algn="just" eaLnBrk="1" hangingPunct="1"/>
            <a:r>
              <a:rPr dirty="0" lang="en-US" smtClean="0">
                <a:solidFill>
                  <a:srgbClr val="FF0000"/>
                </a:solidFill>
                <a:latin typeface="Constantia" pitchFamily="18" charset="0"/>
              </a:rPr>
              <a:t>Diagnosis of Gout</a:t>
            </a:r>
          </a:p>
        </p:txBody>
      </p:sp>
      <p:sp>
        <p:nvSpPr>
          <p:cNvPr id="1049182"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799005BB-10A7-4464-B11C-39DEB8F2638E}" type="slidenum">
              <a:rPr sz="1400" lang="en-US"/>
              <a:pPr algn="r"/>
              <a:t>161</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181"/>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iterate type="lt">
                                    <p:tmAbs val="75"/>
                                  </p:iterate>
                                  <p:childTnLst>
                                    <p:set>
                                      <p:cBhvr>
                                        <p:cTn dur="1" fill="hold" id="10">
                                          <p:stCondLst>
                                            <p:cond delay="74"/>
                                          </p:stCondLst>
                                        </p:cTn>
                                        <p:tgtEl>
                                          <p:spTgt spid="1049179">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iterate type="lt">
                                    <p:tmAbs val="75"/>
                                  </p:iterate>
                                  <p:childTnLst>
                                    <p:set>
                                      <p:cBhvr>
                                        <p:cTn dur="1" fill="hold" id="14">
                                          <p:stCondLst>
                                            <p:cond delay="74"/>
                                          </p:stCondLst>
                                        </p:cTn>
                                        <p:tgtEl>
                                          <p:spTgt spid="1049179">
                                            <p:txEl>
                                              <p:pRg st="1" end="1"/>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iterate type="lt">
                                    <p:tmAbs val="75"/>
                                  </p:iterate>
                                  <p:childTnLst>
                                    <p:set>
                                      <p:cBhvr>
                                        <p:cTn dur="1" fill="hold" id="18">
                                          <p:stCondLst>
                                            <p:cond delay="74"/>
                                          </p:stCondLst>
                                        </p:cTn>
                                        <p:tgtEl>
                                          <p:spTgt spid="10491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79" grpId="0" build="p" autoUpdateAnimBg="0"/>
      <p:bldP spid="1049181" grpId="0"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showMasterPhAnim="0">
  <p:cSld>
    <p:spTree>
      <p:nvGrpSpPr>
        <p:cNvPr id="444" name=""/>
        <p:cNvGrpSpPr/>
        <p:nvPr/>
      </p:nvGrpSpPr>
      <p:grpSpPr>
        <a:xfrm>
          <a:off x="0" y="0"/>
          <a:ext cx="0" cy="0"/>
          <a:chOff x="0" y="0"/>
          <a:chExt cx="0" cy="0"/>
        </a:xfrm>
      </p:grpSpPr>
      <p:sp>
        <p:nvSpPr>
          <p:cNvPr id="1049183" name="Rectangle 3"/>
          <p:cNvSpPr>
            <a:spLocks noGrp="1" noChangeArrowheads="1"/>
          </p:cNvSpPr>
          <p:nvPr>
            <p:ph idx="1"/>
          </p:nvPr>
        </p:nvSpPr>
        <p:spPr>
          <a:xfrm>
            <a:off x="0" y="1600200"/>
            <a:ext cx="9144000" cy="5257800"/>
          </a:xfrm>
        </p:spPr>
        <p:txBody>
          <a:bodyPr>
            <a:normAutofit/>
          </a:bodyPr>
          <a:p>
            <a:pPr algn="just" eaLnBrk="1" hangingPunct="1">
              <a:buNone/>
            </a:pPr>
            <a:r>
              <a:rPr dirty="0" lang="en-US" smtClean="0">
                <a:solidFill>
                  <a:srgbClr val="0000FF"/>
                </a:solidFill>
                <a:latin typeface="Constantia" pitchFamily="18" charset="0"/>
              </a:rPr>
              <a:t>	The goal of treatment is to:</a:t>
            </a:r>
          </a:p>
          <a:p>
            <a:pPr algn="just" lvl="1">
              <a:buNone/>
            </a:pPr>
            <a:endParaRPr dirty="0" lang="en-US" smtClean="0">
              <a:solidFill>
                <a:srgbClr val="0000FF"/>
              </a:solidFill>
              <a:latin typeface="Constantia" pitchFamily="18" charset="0"/>
            </a:endParaRPr>
          </a:p>
          <a:p>
            <a:pPr algn="just" indent="-571500" lvl="1" marL="971550">
              <a:buAutoNum type="romanLcParenBoth"/>
            </a:pPr>
            <a:r>
              <a:rPr dirty="0" lang="en-US" smtClean="0">
                <a:solidFill>
                  <a:srgbClr val="0000FF"/>
                </a:solidFill>
                <a:latin typeface="Constantia" pitchFamily="18" charset="0"/>
              </a:rPr>
              <a:t>Reduce acute synovitis</a:t>
            </a:r>
          </a:p>
          <a:p>
            <a:pPr algn="just" indent="-571500" lvl="1" marL="971550">
              <a:buAutoNum type="romanLcParenBoth"/>
            </a:pPr>
            <a:r>
              <a:rPr dirty="0" lang="en-US" smtClean="0">
                <a:solidFill>
                  <a:srgbClr val="0000FF"/>
                </a:solidFill>
                <a:latin typeface="Constantia" pitchFamily="18" charset="0"/>
              </a:rPr>
              <a:t>Prevent further crystallization</a:t>
            </a:r>
          </a:p>
          <a:p>
            <a:pPr algn="just" indent="-571500" lvl="1" marL="971550">
              <a:buAutoNum type="romanLcParenBoth"/>
            </a:pPr>
            <a:r>
              <a:rPr dirty="0" lang="en-US" smtClean="0">
                <a:solidFill>
                  <a:srgbClr val="0000FF"/>
                </a:solidFill>
                <a:latin typeface="Constantia" pitchFamily="18" charset="0"/>
              </a:rPr>
              <a:t>Identify associated disease</a:t>
            </a:r>
          </a:p>
          <a:p>
            <a:pPr algn="just" eaLnBrk="1" hangingPunct="1">
              <a:buNone/>
            </a:pPr>
            <a:r>
              <a:rPr dirty="0" lang="en-US" smtClean="0">
                <a:solidFill>
                  <a:srgbClr val="0000FF"/>
                </a:solidFill>
                <a:latin typeface="Constantia" pitchFamily="18" charset="0"/>
              </a:rPr>
              <a:t>	</a:t>
            </a:r>
          </a:p>
          <a:p>
            <a:pPr algn="just" eaLnBrk="1" hangingPunct="1">
              <a:buNone/>
            </a:pPr>
            <a:r>
              <a:rPr lang="en-US" smtClean="0">
                <a:solidFill>
                  <a:srgbClr val="0000FF"/>
                </a:solidFill>
                <a:latin typeface="Constantia" pitchFamily="18" charset="0"/>
              </a:rPr>
              <a:t>	Acute </a:t>
            </a:r>
            <a:r>
              <a:rPr dirty="0" lang="en-US" smtClean="0">
                <a:solidFill>
                  <a:srgbClr val="0000FF"/>
                </a:solidFill>
                <a:latin typeface="Constantia" pitchFamily="18" charset="0"/>
              </a:rPr>
              <a:t>synovitis can be managed by NSAIDs and even </a:t>
            </a:r>
            <a:r>
              <a:rPr dirty="0" i="1" lang="en-US" smtClean="0">
                <a:solidFill>
                  <a:srgbClr val="0000FF"/>
                </a:solidFill>
                <a:latin typeface="Constantia" pitchFamily="18" charset="0"/>
              </a:rPr>
              <a:t>Colchicine</a:t>
            </a:r>
            <a:r>
              <a:rPr dirty="0" lang="en-US" smtClean="0">
                <a:solidFill>
                  <a:srgbClr val="0000FF"/>
                </a:solidFill>
                <a:latin typeface="Constantia" pitchFamily="18" charset="0"/>
              </a:rPr>
              <a:t>.</a:t>
            </a:r>
          </a:p>
        </p:txBody>
      </p:sp>
      <p:sp>
        <p:nvSpPr>
          <p:cNvPr id="1049184" name="Rectangle 6"/>
          <p:cNvSpPr>
            <a:spLocks noGrp="1" noChangeArrowheads="1"/>
          </p:cNvSpPr>
          <p:nvPr>
            <p:ph type="sldNum" sz="quarter" idx="12"/>
          </p:nvPr>
        </p:nvSpPr>
        <p:spPr>
          <a:noFill/>
        </p:spPr>
        <p:txBody>
          <a:bodyPr/>
          <a:p>
            <a:fld id="{56ABAF31-E2C2-4536-AEC1-3EF29BD2ADA2}" type="slidenum">
              <a:rPr lang="en-US" smtClean="0"/>
              <a:t>162</a:t>
            </a:fld>
            <a:endParaRPr lang="en-US" smtClean="0"/>
          </a:p>
        </p:txBody>
      </p:sp>
      <p:sp>
        <p:nvSpPr>
          <p:cNvPr id="1049185" name="Rectangle 2"/>
          <p:cNvSpPr>
            <a:spLocks noGrp="1" noChangeArrowheads="1"/>
          </p:cNvSpPr>
          <p:nvPr>
            <p:ph type="title"/>
          </p:nvPr>
        </p:nvSpPr>
        <p:spPr/>
        <p:txBody>
          <a:bodyPr/>
          <a:p>
            <a:pPr algn="just" eaLnBrk="1" hangingPunct="1"/>
            <a:r>
              <a:rPr b="1" dirty="0" lang="en-US" smtClean="0">
                <a:solidFill>
                  <a:srgbClr val="FF0000"/>
                </a:solidFill>
                <a:latin typeface="Constantia" pitchFamily="18" charset="0"/>
              </a:rPr>
              <a:t>Management of Gout</a:t>
            </a:r>
          </a:p>
        </p:txBody>
      </p:sp>
      <p:sp>
        <p:nvSpPr>
          <p:cNvPr id="1049186"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72D13075-07C8-4A6E-BD8E-7A71654F9D13}" type="slidenum">
              <a:rPr sz="1400" lang="en-US"/>
              <a:pPr algn="r"/>
              <a:t>162</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185"/>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183">
                                            <p:txEl>
                                              <p:pRg st="0" end="0"/>
                                            </p:txEl>
                                          </p:spTgt>
                                        </p:tgtEl>
                                        <p:attrNameLst>
                                          <p:attrName>style.visibility</p:attrName>
                                        </p:attrNameLst>
                                      </p:cBhvr>
                                      <p:to>
                                        <p:strVal val="visible"/>
                                      </p:to>
                                    </p:set>
                                  </p:childTnLst>
                                </p:cTn>
                              </p:par>
                              <p:par>
                                <p:cTn fill="hold" grpId="0" id="11" nodeType="withEffect" presetClass="entr" presetID="1" presetSubtype="0">
                                  <p:stCondLst>
                                    <p:cond delay="0"/>
                                  </p:stCondLst>
                                  <p:childTnLst>
                                    <p:set>
                                      <p:cBhvr>
                                        <p:cTn dur="1" fill="hold" id="12">
                                          <p:stCondLst>
                                            <p:cond delay="499"/>
                                          </p:stCondLst>
                                        </p:cTn>
                                        <p:tgtEl>
                                          <p:spTgt spid="1049183">
                                            <p:txEl>
                                              <p:pRg st="2" end="2"/>
                                            </p:txEl>
                                          </p:spTgt>
                                        </p:tgtEl>
                                        <p:attrNameLst>
                                          <p:attrName>style.visibility</p:attrName>
                                        </p:attrNameLst>
                                      </p:cBhvr>
                                      <p:to>
                                        <p:strVal val="visible"/>
                                      </p:to>
                                    </p:set>
                                  </p:childTnLst>
                                </p:cTn>
                              </p:par>
                              <p:par>
                                <p:cTn fill="hold" grpId="0" id="13" nodeType="withEffect" presetClass="entr" presetID="1" presetSubtype="0">
                                  <p:stCondLst>
                                    <p:cond delay="0"/>
                                  </p:stCondLst>
                                  <p:childTnLst>
                                    <p:set>
                                      <p:cBhvr>
                                        <p:cTn dur="1" fill="hold" id="14">
                                          <p:stCondLst>
                                            <p:cond delay="499"/>
                                          </p:stCondLst>
                                        </p:cTn>
                                        <p:tgtEl>
                                          <p:spTgt spid="1049183">
                                            <p:txEl>
                                              <p:pRg st="3" end="3"/>
                                            </p:txEl>
                                          </p:spTgt>
                                        </p:tgtEl>
                                        <p:attrNameLst>
                                          <p:attrName>style.visibility</p:attrName>
                                        </p:attrNameLst>
                                      </p:cBhvr>
                                      <p:to>
                                        <p:strVal val="visible"/>
                                      </p:to>
                                    </p:set>
                                  </p:childTnLst>
                                </p:cTn>
                              </p:par>
                              <p:par>
                                <p:cTn fill="hold" grpId="0" id="15" nodeType="withEffect" presetClass="entr" presetID="1" presetSubtype="0">
                                  <p:stCondLst>
                                    <p:cond delay="0"/>
                                  </p:stCondLst>
                                  <p:childTnLst>
                                    <p:set>
                                      <p:cBhvr>
                                        <p:cTn dur="1" fill="hold" id="16">
                                          <p:stCondLst>
                                            <p:cond delay="499"/>
                                          </p:stCondLst>
                                        </p:cTn>
                                        <p:tgtEl>
                                          <p:spTgt spid="1049183">
                                            <p:txEl>
                                              <p:pRg st="4" end="4"/>
                                            </p:txEl>
                                          </p:spTgt>
                                        </p:tgtEl>
                                        <p:attrNameLst>
                                          <p:attrName>style.visibility</p:attrName>
                                        </p:attrNameLst>
                                      </p:cBhvr>
                                      <p:to>
                                        <p:strVal val="visible"/>
                                      </p:to>
                                    </p:se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1" presetSubtype="0">
                                  <p:stCondLst>
                                    <p:cond delay="0"/>
                                  </p:stCondLst>
                                  <p:childTnLst>
                                    <p:set>
                                      <p:cBhvr>
                                        <p:cTn dur="1" fill="hold" id="20">
                                          <p:stCondLst>
                                            <p:cond delay="499"/>
                                          </p:stCondLst>
                                        </p:cTn>
                                        <p:tgtEl>
                                          <p:spTgt spid="1049183">
                                            <p:txEl>
                                              <p:pRg st="5" end="5"/>
                                            </p:txEl>
                                          </p:spTgt>
                                        </p:tgtEl>
                                        <p:attrNameLst>
                                          <p:attrName>style.visibility</p:attrName>
                                        </p:attrNameLst>
                                      </p:cBhvr>
                                      <p:to>
                                        <p:strVal val="visible"/>
                                      </p:to>
                                    </p:se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1" presetSubtype="0">
                                  <p:stCondLst>
                                    <p:cond delay="0"/>
                                  </p:stCondLst>
                                  <p:childTnLst>
                                    <p:set>
                                      <p:cBhvr>
                                        <p:cTn dur="1" fill="hold" id="24">
                                          <p:stCondLst>
                                            <p:cond delay="499"/>
                                          </p:stCondLst>
                                        </p:cTn>
                                        <p:tgtEl>
                                          <p:spTgt spid="10491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83" grpId="0" build="p" autoUpdateAnimBg="0"/>
      <p:bldP spid="1049185" grpId="0" autoUpdateAnimBg="0"/>
    </p:bldLst>
  </p:timing>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445" name=""/>
        <p:cNvGrpSpPr/>
        <p:nvPr/>
      </p:nvGrpSpPr>
      <p:grpSpPr>
        <a:xfrm>
          <a:off x="0" y="0"/>
          <a:ext cx="0" cy="0"/>
          <a:chOff x="0" y="0"/>
          <a:chExt cx="0" cy="0"/>
        </a:xfrm>
      </p:grpSpPr>
      <p:sp>
        <p:nvSpPr>
          <p:cNvPr id="1049187" name="Rectangle 3"/>
          <p:cNvSpPr>
            <a:spLocks noGrp="1" noChangeArrowheads="1"/>
          </p:cNvSpPr>
          <p:nvPr>
            <p:ph idx="1"/>
          </p:nvPr>
        </p:nvSpPr>
        <p:spPr>
          <a:xfrm>
            <a:off x="457200" y="1600200"/>
            <a:ext cx="8686800" cy="5257800"/>
          </a:xfrm>
        </p:spPr>
        <p:txBody>
          <a:bodyPr/>
          <a:p>
            <a:pPr algn="just" eaLnBrk="1" hangingPunct="1">
              <a:buNone/>
            </a:pPr>
            <a:r>
              <a:rPr dirty="0" lang="en-US" smtClean="0">
                <a:solidFill>
                  <a:srgbClr val="0000FF"/>
                </a:solidFill>
                <a:latin typeface="Constantia" pitchFamily="18" charset="0"/>
              </a:rPr>
              <a:t>Prevention of crystallization through:</a:t>
            </a:r>
          </a:p>
          <a:p>
            <a:pPr algn="just" eaLnBrk="1" hangingPunct="1">
              <a:buNone/>
            </a:pPr>
            <a:endParaRPr dirty="0" lang="en-US" smtClean="0">
              <a:solidFill>
                <a:srgbClr val="0000FF"/>
              </a:solidFill>
              <a:latin typeface="Constantia" pitchFamily="18" charset="0"/>
            </a:endParaRPr>
          </a:p>
          <a:p>
            <a:pPr algn="just"/>
            <a:r>
              <a:rPr dirty="0" lang="en-US" smtClean="0">
                <a:solidFill>
                  <a:srgbClr val="0000FF"/>
                </a:solidFill>
                <a:latin typeface="Constantia" pitchFamily="18" charset="0"/>
              </a:rPr>
              <a:t>Weight reduction, especially among obese and overweight individuals</a:t>
            </a:r>
          </a:p>
          <a:p>
            <a:pPr algn="just">
              <a:buNone/>
            </a:pPr>
            <a:endParaRPr dirty="0" lang="en-US" smtClean="0">
              <a:solidFill>
                <a:srgbClr val="0000FF"/>
              </a:solidFill>
              <a:latin typeface="Constantia" pitchFamily="18" charset="0"/>
            </a:endParaRPr>
          </a:p>
          <a:p>
            <a:pPr algn="just"/>
            <a:r>
              <a:rPr dirty="0" lang="en-US" smtClean="0">
                <a:solidFill>
                  <a:srgbClr val="0000FF"/>
                </a:solidFill>
                <a:latin typeface="Constantia" pitchFamily="18" charset="0"/>
              </a:rPr>
              <a:t>Reduction of alcohol consumption</a:t>
            </a:r>
          </a:p>
          <a:p>
            <a:pPr algn="just" eaLnBrk="1" hangingPunct="1">
              <a:buNone/>
            </a:pPr>
            <a:endParaRPr dirty="0" lang="en-US" smtClean="0">
              <a:solidFill>
                <a:srgbClr val="0000FF"/>
              </a:solidFill>
              <a:latin typeface="Constantia" pitchFamily="18" charset="0"/>
            </a:endParaRPr>
          </a:p>
          <a:p>
            <a:pPr algn="just"/>
            <a:r>
              <a:rPr dirty="0" lang="en-US" smtClean="0">
                <a:solidFill>
                  <a:srgbClr val="0000FF"/>
                </a:solidFill>
                <a:latin typeface="Constantia" pitchFamily="18" charset="0"/>
              </a:rPr>
              <a:t>Evaluate need for diuretic drugs</a:t>
            </a:r>
          </a:p>
          <a:p>
            <a:pPr algn="just" eaLnBrk="1" hangingPunct="1">
              <a:buFontTx/>
              <a:buNone/>
            </a:pPr>
            <a:endParaRPr dirty="0" lang="en-US" smtClean="0">
              <a:solidFill>
                <a:srgbClr val="0000FF"/>
              </a:solidFill>
              <a:latin typeface="Constantia" pitchFamily="18" charset="0"/>
            </a:endParaRPr>
          </a:p>
        </p:txBody>
      </p:sp>
      <p:sp>
        <p:nvSpPr>
          <p:cNvPr id="1049188" name="Rectangle 6"/>
          <p:cNvSpPr>
            <a:spLocks noGrp="1" noChangeArrowheads="1"/>
          </p:cNvSpPr>
          <p:nvPr>
            <p:ph type="sldNum" sz="quarter" idx="12"/>
          </p:nvPr>
        </p:nvSpPr>
        <p:spPr>
          <a:noFill/>
        </p:spPr>
        <p:txBody>
          <a:bodyPr/>
          <a:p>
            <a:fld id="{64DF66DE-6D4D-4E62-B7C2-63FC2C546C9E}" type="slidenum">
              <a:rPr lang="en-US" smtClean="0"/>
              <a:t>163</a:t>
            </a:fld>
            <a:endParaRPr lang="en-US" smtClean="0"/>
          </a:p>
        </p:txBody>
      </p:sp>
      <p:sp>
        <p:nvSpPr>
          <p:cNvPr id="1049189" name="Rectangle 2"/>
          <p:cNvSpPr>
            <a:spLocks noGrp="1" noChangeArrowheads="1"/>
          </p:cNvSpPr>
          <p:nvPr>
            <p:ph type="title"/>
          </p:nvPr>
        </p:nvSpPr>
        <p:spPr/>
        <p:txBody>
          <a:bodyPr/>
          <a:p>
            <a:pPr algn="just" eaLnBrk="1" hangingPunct="1"/>
            <a:r>
              <a:rPr dirty="0" lang="en-US" smtClean="0">
                <a:solidFill>
                  <a:srgbClr val="FF0000"/>
                </a:solidFill>
                <a:latin typeface="Constantia" pitchFamily="18" charset="0"/>
              </a:rPr>
              <a:t>Management of Gout cont’d</a:t>
            </a:r>
          </a:p>
        </p:txBody>
      </p:sp>
      <p:sp>
        <p:nvSpPr>
          <p:cNvPr id="1049190"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E564AAD4-C516-4358-A8D5-BF58D6020240}" type="slidenum">
              <a:rPr sz="1400" lang="en-US"/>
              <a:pPr algn="r"/>
              <a:t>163</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189"/>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187">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187">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9187">
                                            <p:txEl>
                                              <p:pRg st="4" end="4"/>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91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87" grpId="0" build="p" autoUpdateAnimBg="0"/>
      <p:bldP spid="1049189" grpId="0"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showMasterPhAnim="0">
  <p:cSld>
    <p:spTree>
      <p:nvGrpSpPr>
        <p:cNvPr id="446" name=""/>
        <p:cNvGrpSpPr/>
        <p:nvPr/>
      </p:nvGrpSpPr>
      <p:grpSpPr>
        <a:xfrm>
          <a:off x="0" y="0"/>
          <a:ext cx="0" cy="0"/>
          <a:chOff x="0" y="0"/>
          <a:chExt cx="0" cy="0"/>
        </a:xfrm>
      </p:grpSpPr>
      <p:sp>
        <p:nvSpPr>
          <p:cNvPr id="1049191" name="Rectangle 3"/>
          <p:cNvSpPr>
            <a:spLocks noGrp="1" noChangeArrowheads="1"/>
          </p:cNvSpPr>
          <p:nvPr>
            <p:ph idx="1"/>
          </p:nvPr>
        </p:nvSpPr>
        <p:spPr>
          <a:xfrm>
            <a:off x="0" y="914400"/>
            <a:ext cx="9144000" cy="5943600"/>
          </a:xfrm>
        </p:spPr>
        <p:txBody>
          <a:bodyPr>
            <a:normAutofit/>
          </a:bodyPr>
          <a:p>
            <a:pPr algn="just" eaLnBrk="1" hangingPunct="1">
              <a:lnSpc>
                <a:spcPct val="80000"/>
              </a:lnSpc>
              <a:buNone/>
            </a:pPr>
            <a:r>
              <a:rPr dirty="0" sz="2800" lang="en-US" smtClean="0">
                <a:solidFill>
                  <a:srgbClr val="0000FF"/>
                </a:solidFill>
                <a:latin typeface="Constantia" pitchFamily="18" charset="0"/>
              </a:rPr>
              <a:t>	Osteoporosis is a condition characterized by a reduction in bone density and change in bone structure.</a:t>
            </a:r>
          </a:p>
          <a:p>
            <a:pPr algn="just">
              <a:lnSpc>
                <a:spcPct val="80000"/>
              </a:lnSpc>
              <a:buNone/>
            </a:pPr>
            <a:r>
              <a:rPr dirty="0" sz="2800" lang="en-US" smtClean="0">
                <a:solidFill>
                  <a:srgbClr val="0000FF"/>
                </a:solidFill>
                <a:latin typeface="Constantia" pitchFamily="18" charset="0"/>
              </a:rPr>
              <a:t>	</a:t>
            </a:r>
          </a:p>
          <a:p>
            <a:pPr algn="just">
              <a:lnSpc>
                <a:spcPct val="80000"/>
              </a:lnSpc>
              <a:buNone/>
            </a:pPr>
            <a:r>
              <a:rPr dirty="0" sz="2800" lang="en-US" smtClean="0">
                <a:solidFill>
                  <a:srgbClr val="0000FF"/>
                </a:solidFill>
                <a:latin typeface="Constantia" pitchFamily="18" charset="0"/>
              </a:rPr>
              <a:t>	In this case the rate of bone resorption is greater than that of bone formation resulting in reduced total bone mass, hence increasing susceptibility to fractures.</a:t>
            </a:r>
          </a:p>
          <a:p>
            <a:pPr algn="just" eaLnBrk="1" hangingPunct="1">
              <a:lnSpc>
                <a:spcPct val="80000"/>
              </a:lnSpc>
            </a:pPr>
            <a:endParaRPr dirty="0" sz="2800" lang="en-US" smtClean="0">
              <a:solidFill>
                <a:srgbClr val="0000FF"/>
              </a:solidFill>
              <a:latin typeface="Constantia" pitchFamily="18" charset="0"/>
            </a:endParaRPr>
          </a:p>
          <a:p>
            <a:pPr algn="just" eaLnBrk="1" hangingPunct="1">
              <a:lnSpc>
                <a:spcPct val="80000"/>
              </a:lnSpc>
              <a:buNone/>
            </a:pPr>
            <a:r>
              <a:rPr dirty="0" sz="2800" lang="en-US" smtClean="0">
                <a:solidFill>
                  <a:srgbClr val="0000FF"/>
                </a:solidFill>
                <a:latin typeface="Constantia" pitchFamily="18" charset="0"/>
              </a:rPr>
              <a:t>	Bones are porous, brittle and fragile i.e. fractures easily under stress that would not break a normal bone.</a:t>
            </a:r>
          </a:p>
          <a:p>
            <a:pPr algn="just" eaLnBrk="1" hangingPunct="1">
              <a:lnSpc>
                <a:spcPct val="80000"/>
              </a:lnSpc>
            </a:pPr>
            <a:endParaRPr dirty="0" sz="2800" lang="en-US" smtClean="0">
              <a:solidFill>
                <a:srgbClr val="0000FF"/>
              </a:solidFill>
              <a:latin typeface="Constantia" pitchFamily="18" charset="0"/>
            </a:endParaRPr>
          </a:p>
          <a:p>
            <a:pPr algn="just" eaLnBrk="1" hangingPunct="1">
              <a:lnSpc>
                <a:spcPct val="80000"/>
              </a:lnSpc>
              <a:buNone/>
            </a:pPr>
            <a:r>
              <a:rPr dirty="0" sz="2800" lang="en-US" smtClean="0">
                <a:solidFill>
                  <a:srgbClr val="0000FF"/>
                </a:solidFill>
                <a:latin typeface="Constantia" pitchFamily="18" charset="0"/>
              </a:rPr>
              <a:t>	Commonly results in compressed fractures of the thoracic and lumbar spine and intertrochanteric regions of femur.</a:t>
            </a:r>
          </a:p>
        </p:txBody>
      </p:sp>
      <p:sp>
        <p:nvSpPr>
          <p:cNvPr id="1049192" name="Rectangle 6"/>
          <p:cNvSpPr>
            <a:spLocks noGrp="1" noChangeArrowheads="1"/>
          </p:cNvSpPr>
          <p:nvPr>
            <p:ph type="sldNum" sz="quarter" idx="12"/>
          </p:nvPr>
        </p:nvSpPr>
        <p:spPr>
          <a:noFill/>
        </p:spPr>
        <p:txBody>
          <a:bodyPr/>
          <a:p>
            <a:fld id="{0F67650E-483F-434B-AD86-D3516BD28EC8}" type="slidenum">
              <a:rPr lang="en-US" smtClean="0"/>
              <a:t>164</a:t>
            </a:fld>
            <a:endParaRPr lang="en-US" smtClean="0"/>
          </a:p>
        </p:txBody>
      </p:sp>
      <p:sp>
        <p:nvSpPr>
          <p:cNvPr id="1049193" name="Rectangle 2"/>
          <p:cNvSpPr>
            <a:spLocks noGrp="1" noChangeArrowheads="1"/>
          </p:cNvSpPr>
          <p:nvPr>
            <p:ph type="title"/>
          </p:nvPr>
        </p:nvSpPr>
        <p:spPr>
          <a:xfrm>
            <a:off x="304800" y="-228600"/>
            <a:ext cx="8229600" cy="1143000"/>
          </a:xfrm>
        </p:spPr>
        <p:txBody>
          <a:bodyPr/>
          <a:p>
            <a:pPr algn="just" eaLnBrk="1" hangingPunct="1"/>
            <a:r>
              <a:rPr b="1" dirty="0" lang="en-US" smtClean="0">
                <a:solidFill>
                  <a:srgbClr val="FF0000"/>
                </a:solidFill>
                <a:latin typeface="Constantia" pitchFamily="18" charset="0"/>
              </a:rPr>
              <a:t>OSTEOPOROSIS</a:t>
            </a:r>
          </a:p>
        </p:txBody>
      </p:sp>
      <p:sp>
        <p:nvSpPr>
          <p:cNvPr id="1049194"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8194AB81-1C89-4756-BC52-BF93288F3017}" type="slidenum">
              <a:rPr sz="1400" lang="en-US"/>
              <a:pPr algn="r"/>
              <a:t>164</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iterate type="lt">
                                    <p:tmAbs val="75"/>
                                  </p:iterate>
                                  <p:childTnLst>
                                    <p:set>
                                      <p:cBhvr>
                                        <p:cTn dur="1" fill="hold" id="6">
                                          <p:stCondLst>
                                            <p:cond delay="74"/>
                                          </p:stCondLst>
                                        </p:cTn>
                                        <p:tgtEl>
                                          <p:spTgt spid="1049193"/>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iterate type="lt">
                                    <p:tmAbs val="75"/>
                                  </p:iterate>
                                  <p:childTnLst>
                                    <p:set>
                                      <p:cBhvr>
                                        <p:cTn dur="1" fill="hold" id="10">
                                          <p:stCondLst>
                                            <p:cond delay="74"/>
                                          </p:stCondLst>
                                        </p:cTn>
                                        <p:tgtEl>
                                          <p:spTgt spid="1049191">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iterate type="lt">
                                    <p:tmAbs val="75"/>
                                  </p:iterate>
                                  <p:childTnLst>
                                    <p:set>
                                      <p:cBhvr>
                                        <p:cTn dur="1" fill="hold" id="14">
                                          <p:stCondLst>
                                            <p:cond delay="74"/>
                                          </p:stCondLst>
                                        </p:cTn>
                                        <p:tgtEl>
                                          <p:spTgt spid="1049191">
                                            <p:txEl>
                                              <p:pRg st="1" end="1"/>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iterate type="lt">
                                    <p:tmAbs val="75"/>
                                  </p:iterate>
                                  <p:childTnLst>
                                    <p:set>
                                      <p:cBhvr>
                                        <p:cTn dur="1" fill="hold" id="18">
                                          <p:stCondLst>
                                            <p:cond delay="74"/>
                                          </p:stCondLst>
                                        </p:cTn>
                                        <p:tgtEl>
                                          <p:spTgt spid="1049191">
                                            <p:txEl>
                                              <p:pRg st="2" end="2"/>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iterate type="lt">
                                    <p:tmAbs val="75"/>
                                  </p:iterate>
                                  <p:childTnLst>
                                    <p:set>
                                      <p:cBhvr>
                                        <p:cTn dur="1" fill="hold" id="22">
                                          <p:stCondLst>
                                            <p:cond delay="74"/>
                                          </p:stCondLst>
                                        </p:cTn>
                                        <p:tgtEl>
                                          <p:spTgt spid="1049191">
                                            <p:txEl>
                                              <p:pRg st="4" end="4"/>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 presetSubtype="0">
                                  <p:stCondLst>
                                    <p:cond delay="0"/>
                                  </p:stCondLst>
                                  <p:iterate type="lt">
                                    <p:tmAbs val="75"/>
                                  </p:iterate>
                                  <p:childTnLst>
                                    <p:set>
                                      <p:cBhvr>
                                        <p:cTn dur="1" fill="hold" id="26">
                                          <p:stCondLst>
                                            <p:cond delay="74"/>
                                          </p:stCondLst>
                                        </p:cTn>
                                        <p:tgtEl>
                                          <p:spTgt spid="10491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91" grpId="0" build="p" autoUpdateAnimBg="0"/>
      <p:bldP spid="1049193" grpId="0"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447" name=""/>
        <p:cNvGrpSpPr/>
        <p:nvPr/>
      </p:nvGrpSpPr>
      <p:grpSpPr>
        <a:xfrm>
          <a:off x="0" y="0"/>
          <a:ext cx="0" cy="0"/>
          <a:chOff x="0" y="0"/>
          <a:chExt cx="0" cy="0"/>
        </a:xfrm>
      </p:grpSpPr>
      <p:sp>
        <p:nvSpPr>
          <p:cNvPr id="1049195" name="Rectangle 3"/>
          <p:cNvSpPr>
            <a:spLocks noGrp="1" noChangeArrowheads="1"/>
          </p:cNvSpPr>
          <p:nvPr>
            <p:ph idx="1"/>
          </p:nvPr>
        </p:nvSpPr>
        <p:spPr>
          <a:xfrm>
            <a:off x="228600" y="1600200"/>
            <a:ext cx="8915400" cy="5257800"/>
          </a:xfrm>
        </p:spPr>
        <p:txBody>
          <a:bodyPr/>
          <a:p>
            <a:pPr algn="just" eaLnBrk="1" hangingPunct="1" indent="-469900" marL="469900">
              <a:buNone/>
            </a:pPr>
            <a:r>
              <a:rPr dirty="0" sz="2800" lang="en-US" smtClean="0">
                <a:solidFill>
                  <a:srgbClr val="0000FF"/>
                </a:solidFill>
                <a:latin typeface="Constantia" pitchFamily="18" charset="0"/>
              </a:rPr>
              <a:t>	Normal bone remodeling increases bone mass until early </a:t>
            </a:r>
            <a:r>
              <a:rPr dirty="0" sz="2800" lang="en-US" err="1" smtClean="0">
                <a:solidFill>
                  <a:srgbClr val="0000FF"/>
                </a:solidFill>
                <a:latin typeface="Constantia" pitchFamily="18" charset="0"/>
              </a:rPr>
              <a:t>30s</a:t>
            </a:r>
            <a:r>
              <a:rPr dirty="0" sz="2800" lang="en-US" smtClean="0">
                <a:solidFill>
                  <a:srgbClr val="0000FF"/>
                </a:solidFill>
                <a:latin typeface="Constantia" pitchFamily="18" charset="0"/>
              </a:rPr>
              <a:t>.</a:t>
            </a:r>
          </a:p>
          <a:p>
            <a:pPr algn="just" eaLnBrk="1" hangingPunct="1" indent="-469900" marL="469900"/>
            <a:endParaRPr dirty="0" sz="2800" lang="en-US" smtClean="0">
              <a:solidFill>
                <a:srgbClr val="0000FF"/>
              </a:solidFill>
              <a:latin typeface="Constantia" pitchFamily="18" charset="0"/>
            </a:endParaRPr>
          </a:p>
          <a:p>
            <a:pPr algn="just" eaLnBrk="1" hangingPunct="1" indent="-469900" marL="469900">
              <a:buNone/>
            </a:pPr>
            <a:r>
              <a:rPr dirty="0" sz="2800" lang="en-US" smtClean="0">
                <a:solidFill>
                  <a:srgbClr val="0000FF"/>
                </a:solidFill>
                <a:latin typeface="Constantia" pitchFamily="18" charset="0"/>
              </a:rPr>
              <a:t>	Gender, race, genetics, aging, low body weight and body mass index, nutrition, lifestyle and physical activity influence peak bone mass and development of osteoporosis.</a:t>
            </a:r>
          </a:p>
          <a:p>
            <a:pPr algn="just" eaLnBrk="1" hangingPunct="1" indent="-469900" marL="469900"/>
            <a:endParaRPr dirty="0" sz="2800" lang="en-US" smtClean="0">
              <a:solidFill>
                <a:srgbClr val="0000FF"/>
              </a:solidFill>
              <a:latin typeface="Constantia" pitchFamily="18" charset="0"/>
            </a:endParaRPr>
          </a:p>
          <a:p>
            <a:pPr algn="just" eaLnBrk="1" hangingPunct="1" indent="-469900" marL="469900">
              <a:buNone/>
            </a:pPr>
            <a:r>
              <a:rPr dirty="0" sz="2800" lang="en-US" smtClean="0">
                <a:solidFill>
                  <a:srgbClr val="0000FF"/>
                </a:solidFill>
                <a:latin typeface="Constantia" pitchFamily="18" charset="0"/>
              </a:rPr>
              <a:t>	Osteoporosis is not a disease of the elderly but fractures occur with aging, onset occur in early life when bone mass peak begins to decline.</a:t>
            </a:r>
          </a:p>
        </p:txBody>
      </p:sp>
      <p:sp>
        <p:nvSpPr>
          <p:cNvPr id="1049196" name="Rectangle 6"/>
          <p:cNvSpPr>
            <a:spLocks noGrp="1" noChangeArrowheads="1"/>
          </p:cNvSpPr>
          <p:nvPr>
            <p:ph type="sldNum" sz="quarter" idx="12"/>
          </p:nvPr>
        </p:nvSpPr>
        <p:spPr>
          <a:noFill/>
        </p:spPr>
        <p:txBody>
          <a:bodyPr/>
          <a:p>
            <a:fld id="{7E9CB438-F395-4207-ABFA-91AC39BE5DC5}" type="slidenum">
              <a:rPr lang="en-US" smtClean="0"/>
              <a:t>165</a:t>
            </a:fld>
            <a:endParaRPr lang="en-US" smtClean="0"/>
          </a:p>
        </p:txBody>
      </p:sp>
      <p:sp>
        <p:nvSpPr>
          <p:cNvPr id="1049197" name="Rectangle 2"/>
          <p:cNvSpPr>
            <a:spLocks noGrp="1" noChangeArrowheads="1"/>
          </p:cNvSpPr>
          <p:nvPr>
            <p:ph type="title"/>
          </p:nvPr>
        </p:nvSpPr>
        <p:spPr>
          <a:xfrm>
            <a:off x="0" y="-152400"/>
            <a:ext cx="9144000" cy="1143000"/>
          </a:xfrm>
        </p:spPr>
        <p:txBody>
          <a:bodyPr>
            <a:normAutofit fontScale="90000"/>
          </a:bodyPr>
          <a:p>
            <a:pPr algn="just" eaLnBrk="1" hangingPunct="1"/>
            <a:r>
              <a:rPr b="1" dirty="0" lang="en-US" smtClean="0">
                <a:solidFill>
                  <a:srgbClr val="FF0000"/>
                </a:solidFill>
                <a:latin typeface="Constantia" pitchFamily="18" charset="0"/>
              </a:rPr>
              <a:t>Predisposing factors to Osteoporosis</a:t>
            </a:r>
          </a:p>
        </p:txBody>
      </p:sp>
      <p:sp>
        <p:nvSpPr>
          <p:cNvPr id="1049198"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310C1D77-1857-4C10-82AC-23598593E134}" type="slidenum">
              <a:rPr sz="1400" lang="en-US"/>
              <a:pPr algn="r"/>
              <a:t>165</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197"/>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4" presetSubtype="10">
                                  <p:stCondLst>
                                    <p:cond delay="0"/>
                                  </p:stCondLst>
                                  <p:childTnLst>
                                    <p:set>
                                      <p:cBhvr>
                                        <p:cTn dur="1" fill="hold" id="10">
                                          <p:stCondLst>
                                            <p:cond delay="0"/>
                                          </p:stCondLst>
                                        </p:cTn>
                                        <p:tgtEl>
                                          <p:spTgt spid="1049195">
                                            <p:txEl>
                                              <p:pRg st="0" end="0"/>
                                            </p:txEl>
                                          </p:spTgt>
                                        </p:tgtEl>
                                        <p:attrNameLst>
                                          <p:attrName>style.visibility</p:attrName>
                                        </p:attrNameLst>
                                      </p:cBhvr>
                                      <p:to>
                                        <p:strVal val="visible"/>
                                      </p:to>
                                    </p:set>
                                    <p:animEffect transition="in" filter="randombar(horizontal)">
                                      <p:cBhvr>
                                        <p:cTn dur="500" id="11"/>
                                        <p:tgtEl>
                                          <p:spTgt spid="1049195">
                                            <p:txEl>
                                              <p:pRg st="0" end="0"/>
                                            </p:txEl>
                                          </p:spTgt>
                                        </p:tgtEl>
                                      </p:cBhvr>
                                    </p:animEffec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14" presetSubtype="10">
                                  <p:stCondLst>
                                    <p:cond delay="0"/>
                                  </p:stCondLst>
                                  <p:childTnLst>
                                    <p:set>
                                      <p:cBhvr>
                                        <p:cTn dur="1" fill="hold" id="15">
                                          <p:stCondLst>
                                            <p:cond delay="0"/>
                                          </p:stCondLst>
                                        </p:cTn>
                                        <p:tgtEl>
                                          <p:spTgt spid="1049195">
                                            <p:txEl>
                                              <p:pRg st="2" end="2"/>
                                            </p:txEl>
                                          </p:spTgt>
                                        </p:tgtEl>
                                        <p:attrNameLst>
                                          <p:attrName>style.visibility</p:attrName>
                                        </p:attrNameLst>
                                      </p:cBhvr>
                                      <p:to>
                                        <p:strVal val="visible"/>
                                      </p:to>
                                    </p:set>
                                    <p:animEffect transition="in" filter="randombar(horizontal)">
                                      <p:cBhvr>
                                        <p:cTn dur="500" id="16"/>
                                        <p:tgtEl>
                                          <p:spTgt spid="1049195">
                                            <p:txEl>
                                              <p:pRg st="2" end="2"/>
                                            </p:txEl>
                                          </p:spTgt>
                                        </p:tgtEl>
                                      </p:cBhvr>
                                    </p:animEffec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14" presetSubtype="10">
                                  <p:stCondLst>
                                    <p:cond delay="0"/>
                                  </p:stCondLst>
                                  <p:childTnLst>
                                    <p:set>
                                      <p:cBhvr>
                                        <p:cTn dur="1" fill="hold" id="20">
                                          <p:stCondLst>
                                            <p:cond delay="0"/>
                                          </p:stCondLst>
                                        </p:cTn>
                                        <p:tgtEl>
                                          <p:spTgt spid="1049195">
                                            <p:txEl>
                                              <p:pRg st="4" end="4"/>
                                            </p:txEl>
                                          </p:spTgt>
                                        </p:tgtEl>
                                        <p:attrNameLst>
                                          <p:attrName>style.visibility</p:attrName>
                                        </p:attrNameLst>
                                      </p:cBhvr>
                                      <p:to>
                                        <p:strVal val="visible"/>
                                      </p:to>
                                    </p:set>
                                    <p:animEffect transition="in" filter="randombar(horizontal)">
                                      <p:cBhvr>
                                        <p:cTn dur="500" id="21"/>
                                        <p:tgtEl>
                                          <p:spTgt spid="1049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95" grpId="0" build="p" autoUpdateAnimBg="0"/>
      <p:bldP spid="1049197" grpId="0"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showMasterPhAnim="0">
  <p:cSld>
    <p:spTree>
      <p:nvGrpSpPr>
        <p:cNvPr id="448" name=""/>
        <p:cNvGrpSpPr/>
        <p:nvPr/>
      </p:nvGrpSpPr>
      <p:grpSpPr>
        <a:xfrm>
          <a:off x="0" y="0"/>
          <a:ext cx="0" cy="0"/>
          <a:chOff x="0" y="0"/>
          <a:chExt cx="0" cy="0"/>
        </a:xfrm>
      </p:grpSpPr>
      <p:sp>
        <p:nvSpPr>
          <p:cNvPr id="1049199" name="Rectangle 3"/>
          <p:cNvSpPr>
            <a:spLocks noGrp="1" noChangeArrowheads="1"/>
          </p:cNvSpPr>
          <p:nvPr>
            <p:ph idx="1"/>
          </p:nvPr>
        </p:nvSpPr>
        <p:spPr>
          <a:xfrm>
            <a:off x="457200" y="1600200"/>
            <a:ext cx="8229600" cy="5257800"/>
          </a:xfrm>
        </p:spPr>
        <p:txBody>
          <a:bodyPr>
            <a:normAutofit/>
          </a:bodyPr>
          <a:p>
            <a:pPr algn="just" eaLnBrk="1" hangingPunct="1">
              <a:lnSpc>
                <a:spcPct val="80000"/>
              </a:lnSpc>
              <a:buNone/>
            </a:pPr>
            <a:r>
              <a:rPr dirty="0" sz="2800" lang="en-US" smtClean="0">
                <a:solidFill>
                  <a:srgbClr val="0000FF"/>
                </a:solidFill>
                <a:latin typeface="Constantia" pitchFamily="18" charset="0"/>
              </a:rPr>
              <a:t>	After peak bone mass is achieved, Calcitonin ,which inhibits bone resorption and promotes bone formation is decreased.</a:t>
            </a:r>
          </a:p>
          <a:p>
            <a:pPr algn="just" eaLnBrk="1" hangingPunct="1">
              <a:lnSpc>
                <a:spcPct val="80000"/>
              </a:lnSpc>
              <a:buNone/>
            </a:pPr>
            <a:endParaRPr dirty="0" sz="2800" lang="en-US" smtClean="0">
              <a:solidFill>
                <a:srgbClr val="0000FF"/>
              </a:solidFill>
              <a:latin typeface="Constantia" pitchFamily="18" charset="0"/>
            </a:endParaRPr>
          </a:p>
          <a:p>
            <a:pPr algn="just" eaLnBrk="1" hangingPunct="1">
              <a:lnSpc>
                <a:spcPct val="80000"/>
              </a:lnSpc>
              <a:buNone/>
            </a:pPr>
            <a:r>
              <a:rPr dirty="0" sz="2800" lang="en-US" smtClean="0">
                <a:solidFill>
                  <a:srgbClr val="0000FF"/>
                </a:solidFill>
                <a:latin typeface="Constantia" pitchFamily="18" charset="0"/>
              </a:rPr>
              <a:t>	Estrogen which inhibits bone breakdown decreases with aging</a:t>
            </a:r>
          </a:p>
          <a:p>
            <a:pPr algn="just" eaLnBrk="1" hangingPunct="1">
              <a:lnSpc>
                <a:spcPct val="80000"/>
              </a:lnSpc>
            </a:pPr>
            <a:endParaRPr dirty="0" sz="2800" lang="en-US" smtClean="0">
              <a:solidFill>
                <a:srgbClr val="0000FF"/>
              </a:solidFill>
              <a:latin typeface="Constantia" pitchFamily="18" charset="0"/>
            </a:endParaRPr>
          </a:p>
          <a:p>
            <a:pPr algn="just" eaLnBrk="1" hangingPunct="1">
              <a:lnSpc>
                <a:spcPct val="80000"/>
              </a:lnSpc>
              <a:buNone/>
            </a:pPr>
            <a:r>
              <a:rPr dirty="0" sz="2800" lang="en-US" smtClean="0">
                <a:solidFill>
                  <a:srgbClr val="0000FF"/>
                </a:solidFill>
                <a:latin typeface="Constantia" pitchFamily="18" charset="0"/>
              </a:rPr>
              <a:t>	Parathyroid hormone increases with aging increasing bone turnover and resorption resulting to loss of bone mass</a:t>
            </a:r>
          </a:p>
          <a:p>
            <a:pPr algn="just" eaLnBrk="1" hangingPunct="1">
              <a:lnSpc>
                <a:spcPct val="80000"/>
              </a:lnSpc>
              <a:buNone/>
            </a:pPr>
            <a:r>
              <a:rPr dirty="0" sz="2800" lang="en-US" smtClean="0">
                <a:solidFill>
                  <a:srgbClr val="0000FF"/>
                </a:solidFill>
                <a:latin typeface="Constantia" pitchFamily="18" charset="0"/>
              </a:rPr>
              <a:t>	</a:t>
            </a:r>
          </a:p>
          <a:p>
            <a:pPr algn="just" eaLnBrk="1" hangingPunct="1">
              <a:lnSpc>
                <a:spcPct val="80000"/>
              </a:lnSpc>
              <a:buNone/>
            </a:pPr>
            <a:r>
              <a:rPr dirty="0" sz="2800" lang="en-US" smtClean="0">
                <a:solidFill>
                  <a:srgbClr val="0000FF"/>
                </a:solidFill>
                <a:latin typeface="Constantia" pitchFamily="18" charset="0"/>
              </a:rPr>
              <a:t>	Women develop osteoporosis more than men because of lower bone peak mass and the effect of estrogen loss during menopause</a:t>
            </a:r>
          </a:p>
        </p:txBody>
      </p:sp>
      <p:sp>
        <p:nvSpPr>
          <p:cNvPr id="1049200" name="Rectangle 6"/>
          <p:cNvSpPr>
            <a:spLocks noGrp="1" noChangeArrowheads="1"/>
          </p:cNvSpPr>
          <p:nvPr>
            <p:ph type="sldNum" sz="quarter" idx="12"/>
          </p:nvPr>
        </p:nvSpPr>
        <p:spPr>
          <a:noFill/>
        </p:spPr>
        <p:txBody>
          <a:bodyPr/>
          <a:p>
            <a:fld id="{22C084BA-094F-4B49-BB70-49AD781059B1}" type="slidenum">
              <a:rPr lang="en-US" smtClean="0"/>
              <a:t>166</a:t>
            </a:fld>
            <a:endParaRPr lang="en-US" smtClean="0"/>
          </a:p>
        </p:txBody>
      </p:sp>
      <p:sp>
        <p:nvSpPr>
          <p:cNvPr id="1049201" name="Rectangle 2"/>
          <p:cNvSpPr>
            <a:spLocks noGrp="1" noChangeArrowheads="1"/>
          </p:cNvSpPr>
          <p:nvPr>
            <p:ph type="title"/>
          </p:nvPr>
        </p:nvSpPr>
        <p:spPr/>
        <p:txBody>
          <a:bodyPr>
            <a:normAutofit fontScale="90000"/>
          </a:bodyPr>
          <a:p>
            <a:pPr algn="just" eaLnBrk="1" hangingPunct="1"/>
            <a:r>
              <a:rPr dirty="0" lang="en-US" smtClean="0">
                <a:solidFill>
                  <a:srgbClr val="FF0000"/>
                </a:solidFill>
                <a:latin typeface="Constantia" pitchFamily="18" charset="0"/>
              </a:rPr>
              <a:t>Pathophysiology of Osteoporosis</a:t>
            </a:r>
          </a:p>
        </p:txBody>
      </p:sp>
      <p:sp>
        <p:nvSpPr>
          <p:cNvPr id="1049202"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E4C73A8E-C171-4A05-9417-36C42978AA91}" type="slidenum">
              <a:rPr sz="1400" lang="en-US"/>
              <a:pPr algn="r"/>
              <a:t>166</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201"/>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199">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199">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9199">
                                            <p:txEl>
                                              <p:pRg st="4" end="4"/>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9199">
                                            <p:txEl>
                                              <p:pRg st="5" end="5"/>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 presetSubtype="0">
                                  <p:stCondLst>
                                    <p:cond delay="0"/>
                                  </p:stCondLst>
                                  <p:childTnLst>
                                    <p:set>
                                      <p:cBhvr>
                                        <p:cTn dur="1" fill="hold" id="26">
                                          <p:stCondLst>
                                            <p:cond delay="499"/>
                                          </p:stCondLst>
                                        </p:cTn>
                                        <p:tgtEl>
                                          <p:spTgt spid="10491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99" grpId="0" build="p" autoUpdateAnimBg="0"/>
      <p:bldP spid="1049201" grpId="0"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showMasterPhAnim="0">
  <p:cSld>
    <p:spTree>
      <p:nvGrpSpPr>
        <p:cNvPr id="449" name=""/>
        <p:cNvGrpSpPr/>
        <p:nvPr/>
      </p:nvGrpSpPr>
      <p:grpSpPr>
        <a:xfrm>
          <a:off x="0" y="0"/>
          <a:ext cx="0" cy="0"/>
          <a:chOff x="0" y="0"/>
          <a:chExt cx="0" cy="0"/>
        </a:xfrm>
      </p:grpSpPr>
      <p:sp>
        <p:nvSpPr>
          <p:cNvPr id="1049203" name="Rectangle 3"/>
          <p:cNvSpPr>
            <a:spLocks noGrp="1" noChangeArrowheads="1"/>
          </p:cNvSpPr>
          <p:nvPr>
            <p:ph idx="1"/>
          </p:nvPr>
        </p:nvSpPr>
        <p:spPr>
          <a:xfrm>
            <a:off x="457200" y="1600200"/>
            <a:ext cx="8686800" cy="5257800"/>
          </a:xfrm>
        </p:spPr>
        <p:txBody>
          <a:bodyPr/>
          <a:p>
            <a:pPr algn="just" eaLnBrk="1" hangingPunct="1"/>
            <a:r>
              <a:rPr dirty="0" lang="en-US" smtClean="0">
                <a:solidFill>
                  <a:srgbClr val="0000FF"/>
                </a:solidFill>
                <a:latin typeface="Constantia" pitchFamily="18" charset="0"/>
              </a:rPr>
              <a:t>Genetics</a:t>
            </a:r>
          </a:p>
          <a:p>
            <a:pPr algn="just" eaLnBrk="1" hangingPunct="1"/>
            <a:r>
              <a:rPr dirty="0" lang="en-US" smtClean="0">
                <a:solidFill>
                  <a:srgbClr val="0000FF"/>
                </a:solidFill>
                <a:latin typeface="Constantia" pitchFamily="18" charset="0"/>
              </a:rPr>
              <a:t>Nutrition </a:t>
            </a:r>
          </a:p>
          <a:p>
            <a:pPr algn="just" eaLnBrk="1" hangingPunct="1"/>
            <a:r>
              <a:rPr dirty="0" lang="en-US" smtClean="0">
                <a:solidFill>
                  <a:srgbClr val="0000FF"/>
                </a:solidFill>
                <a:latin typeface="Constantia" pitchFamily="18" charset="0"/>
              </a:rPr>
              <a:t>Age</a:t>
            </a:r>
          </a:p>
          <a:p>
            <a:pPr algn="just" eaLnBrk="1" hangingPunct="1"/>
            <a:r>
              <a:rPr dirty="0" lang="en-US" smtClean="0">
                <a:solidFill>
                  <a:srgbClr val="0000FF"/>
                </a:solidFill>
                <a:latin typeface="Constantia" pitchFamily="18" charset="0"/>
              </a:rPr>
              <a:t>Physical exercise</a:t>
            </a:r>
          </a:p>
          <a:p>
            <a:pPr algn="just" eaLnBrk="1" hangingPunct="1"/>
            <a:r>
              <a:rPr dirty="0" lang="en-US" smtClean="0">
                <a:solidFill>
                  <a:srgbClr val="0000FF"/>
                </a:solidFill>
                <a:latin typeface="Constantia" pitchFamily="18" charset="0"/>
              </a:rPr>
              <a:t>Lifestyle choices</a:t>
            </a:r>
          </a:p>
          <a:p>
            <a:pPr algn="just" eaLnBrk="1" hangingPunct="1"/>
            <a:r>
              <a:rPr dirty="0" lang="en-US" smtClean="0">
                <a:solidFill>
                  <a:srgbClr val="0000FF"/>
                </a:solidFill>
                <a:latin typeface="Constantia" pitchFamily="18" charset="0"/>
              </a:rPr>
              <a:t>Medication</a:t>
            </a:r>
          </a:p>
        </p:txBody>
      </p:sp>
      <p:sp>
        <p:nvSpPr>
          <p:cNvPr id="1049204" name="Rectangle 6"/>
          <p:cNvSpPr>
            <a:spLocks noGrp="1" noChangeArrowheads="1"/>
          </p:cNvSpPr>
          <p:nvPr>
            <p:ph type="sldNum" sz="quarter" idx="12"/>
          </p:nvPr>
        </p:nvSpPr>
        <p:spPr>
          <a:noFill/>
        </p:spPr>
        <p:txBody>
          <a:bodyPr/>
          <a:p>
            <a:fld id="{3FEAEC59-BA61-4EF1-B524-FB0C71273391}" type="slidenum">
              <a:rPr lang="en-US" smtClean="0"/>
              <a:t>167</a:t>
            </a:fld>
            <a:endParaRPr lang="en-US" smtClean="0"/>
          </a:p>
        </p:txBody>
      </p:sp>
      <p:sp>
        <p:nvSpPr>
          <p:cNvPr id="1049205" name="Rectangle 2"/>
          <p:cNvSpPr>
            <a:spLocks noGrp="1" noChangeArrowheads="1"/>
          </p:cNvSpPr>
          <p:nvPr>
            <p:ph type="title"/>
          </p:nvPr>
        </p:nvSpPr>
        <p:spPr/>
        <p:txBody>
          <a:bodyPr/>
          <a:p>
            <a:pPr algn="just" eaLnBrk="1" hangingPunct="1"/>
            <a:r>
              <a:rPr dirty="0" lang="en-US" smtClean="0">
                <a:solidFill>
                  <a:srgbClr val="FF0000"/>
                </a:solidFill>
                <a:latin typeface="Constantia" pitchFamily="18" charset="0"/>
              </a:rPr>
              <a:t>Factors affecting bone mass</a:t>
            </a:r>
          </a:p>
        </p:txBody>
      </p:sp>
      <p:sp>
        <p:nvSpPr>
          <p:cNvPr id="1049206"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B5686693-4428-455C-B8F9-746E702C63B8}" type="slidenum">
              <a:rPr sz="1400" lang="en-US"/>
              <a:pPr algn="r"/>
              <a:t>167</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205"/>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203">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203">
                                            <p:txEl>
                                              <p:pRg st="1" end="1"/>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9203">
                                            <p:txEl>
                                              <p:pRg st="2" end="2"/>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9203">
                                            <p:txEl>
                                              <p:pRg st="3" end="3"/>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 presetSubtype="0">
                                  <p:stCondLst>
                                    <p:cond delay="0"/>
                                  </p:stCondLst>
                                  <p:childTnLst>
                                    <p:set>
                                      <p:cBhvr>
                                        <p:cTn dur="1" fill="hold" id="26">
                                          <p:stCondLst>
                                            <p:cond delay="499"/>
                                          </p:stCondLst>
                                        </p:cTn>
                                        <p:tgtEl>
                                          <p:spTgt spid="1049203">
                                            <p:txEl>
                                              <p:pRg st="4" end="4"/>
                                            </p:txEl>
                                          </p:spTgt>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1" presetSubtype="0">
                                  <p:stCondLst>
                                    <p:cond delay="0"/>
                                  </p:stCondLst>
                                  <p:childTnLst>
                                    <p:set>
                                      <p:cBhvr>
                                        <p:cTn dur="1" fill="hold" id="30">
                                          <p:stCondLst>
                                            <p:cond delay="499"/>
                                          </p:stCondLst>
                                        </p:cTn>
                                        <p:tgtEl>
                                          <p:spTgt spid="10492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03" grpId="0" build="p" autoUpdateAnimBg="0"/>
      <p:bldP spid="1049205" grpId="0" autoUpdateAnimBg="0"/>
    </p:bldLst>
  </p:timing>
</p:sld>
</file>

<file path=ppt/slides/slide168.xml><?xml version="1.0" encoding="utf-8"?>
<p:sld xmlns:a="http://schemas.openxmlformats.org/drawingml/2006/main" xmlns:r="http://schemas.openxmlformats.org/officeDocument/2006/relationships" xmlns:p="http://schemas.openxmlformats.org/presentationml/2006/main" showMasterPhAnim="0">
  <p:cSld>
    <p:spTree>
      <p:nvGrpSpPr>
        <p:cNvPr id="450" name=""/>
        <p:cNvGrpSpPr/>
        <p:nvPr/>
      </p:nvGrpSpPr>
      <p:grpSpPr>
        <a:xfrm>
          <a:off x="0" y="0"/>
          <a:ext cx="0" cy="0"/>
          <a:chOff x="0" y="0"/>
          <a:chExt cx="0" cy="0"/>
        </a:xfrm>
      </p:grpSpPr>
      <p:sp>
        <p:nvSpPr>
          <p:cNvPr id="1049207" name="Rectangle 3"/>
          <p:cNvSpPr>
            <a:spLocks noGrp="1" noChangeArrowheads="1"/>
          </p:cNvSpPr>
          <p:nvPr>
            <p:ph idx="1"/>
          </p:nvPr>
        </p:nvSpPr>
        <p:spPr>
          <a:xfrm>
            <a:off x="457200" y="1600200"/>
            <a:ext cx="8686800" cy="5257800"/>
          </a:xfrm>
        </p:spPr>
        <p:txBody>
          <a:bodyPr/>
          <a:p>
            <a:pPr eaLnBrk="1" hangingPunct="1"/>
            <a:r>
              <a:rPr dirty="0" lang="en-US" smtClean="0">
                <a:solidFill>
                  <a:srgbClr val="0000FF"/>
                </a:solidFill>
                <a:latin typeface="Constantia" pitchFamily="18" charset="0"/>
              </a:rPr>
              <a:t>Small framed </a:t>
            </a:r>
            <a:r>
              <a:rPr lang="en-US" smtClean="0">
                <a:solidFill>
                  <a:srgbClr val="0000FF"/>
                </a:solidFill>
                <a:latin typeface="Constantia" pitchFamily="18" charset="0"/>
              </a:rPr>
              <a:t>non-obese individuals</a:t>
            </a:r>
            <a:endParaRPr dirty="0" lang="en-US" smtClean="0">
              <a:solidFill>
                <a:srgbClr val="0000FF"/>
              </a:solidFill>
              <a:latin typeface="Constantia" pitchFamily="18" charset="0"/>
            </a:endParaRPr>
          </a:p>
          <a:p>
            <a:pPr eaLnBrk="1" hangingPunct="1"/>
            <a:r>
              <a:rPr dirty="0" lang="en-US" smtClean="0">
                <a:solidFill>
                  <a:srgbClr val="0000FF"/>
                </a:solidFill>
                <a:latin typeface="Constantia" pitchFamily="18" charset="0"/>
              </a:rPr>
              <a:t>Race</a:t>
            </a:r>
          </a:p>
          <a:p>
            <a:pPr eaLnBrk="1" hangingPunct="1"/>
            <a:r>
              <a:rPr dirty="0" lang="en-US" smtClean="0">
                <a:solidFill>
                  <a:srgbClr val="0000FF"/>
                </a:solidFill>
                <a:latin typeface="Constantia" pitchFamily="18" charset="0"/>
              </a:rPr>
              <a:t>Sex</a:t>
            </a:r>
          </a:p>
          <a:p>
            <a:pPr eaLnBrk="1" hangingPunct="1"/>
            <a:r>
              <a:rPr dirty="0" lang="en-US" smtClean="0">
                <a:solidFill>
                  <a:srgbClr val="0000FF"/>
                </a:solidFill>
                <a:latin typeface="Constantia" pitchFamily="18" charset="0"/>
              </a:rPr>
              <a:t>Nutritional factors</a:t>
            </a:r>
          </a:p>
          <a:p>
            <a:pPr eaLnBrk="1" hangingPunct="1"/>
            <a:r>
              <a:rPr dirty="0" lang="en-US" smtClean="0">
                <a:solidFill>
                  <a:srgbClr val="0000FF"/>
                </a:solidFill>
                <a:latin typeface="Constantia" pitchFamily="18" charset="0"/>
              </a:rPr>
              <a:t>Lifestyle</a:t>
            </a:r>
          </a:p>
        </p:txBody>
      </p:sp>
      <p:sp>
        <p:nvSpPr>
          <p:cNvPr id="1049208" name="Rectangle 6"/>
          <p:cNvSpPr>
            <a:spLocks noGrp="1" noChangeArrowheads="1"/>
          </p:cNvSpPr>
          <p:nvPr>
            <p:ph type="sldNum" sz="quarter" idx="12"/>
          </p:nvPr>
        </p:nvSpPr>
        <p:spPr>
          <a:noFill/>
        </p:spPr>
        <p:txBody>
          <a:bodyPr/>
          <a:p>
            <a:fld id="{C176A548-30D8-45FB-A164-AB347D37B975}" type="slidenum">
              <a:rPr lang="en-US" smtClean="0"/>
              <a:t>168</a:t>
            </a:fld>
            <a:endParaRPr lang="en-US" smtClean="0"/>
          </a:p>
        </p:txBody>
      </p:sp>
      <p:sp>
        <p:nvSpPr>
          <p:cNvPr id="1049209" name="Rectangle 2"/>
          <p:cNvSpPr>
            <a:spLocks noGrp="1" noChangeArrowheads="1"/>
          </p:cNvSpPr>
          <p:nvPr>
            <p:ph type="title"/>
          </p:nvPr>
        </p:nvSpPr>
        <p:spPr/>
        <p:txBody>
          <a:bodyPr/>
          <a:p>
            <a:pPr algn="just" eaLnBrk="1" hangingPunct="1"/>
            <a:r>
              <a:rPr dirty="0" lang="en-US" smtClean="0">
                <a:solidFill>
                  <a:srgbClr val="FF0000"/>
                </a:solidFill>
                <a:latin typeface="Constantia" pitchFamily="18" charset="0"/>
              </a:rPr>
              <a:t>Risk Factors</a:t>
            </a:r>
          </a:p>
        </p:txBody>
      </p:sp>
      <p:sp>
        <p:nvSpPr>
          <p:cNvPr id="1049210"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F26C237C-20F1-40B9-908F-A566202CF411}" type="slidenum">
              <a:rPr sz="1400" lang="en-US"/>
              <a:pPr algn="r"/>
              <a:t>168</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209"/>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207">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207">
                                            <p:txEl>
                                              <p:pRg st="1" end="1"/>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9207">
                                            <p:txEl>
                                              <p:pRg st="2" end="2"/>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9207">
                                            <p:txEl>
                                              <p:pRg st="3" end="3"/>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 presetSubtype="0">
                                  <p:stCondLst>
                                    <p:cond delay="0"/>
                                  </p:stCondLst>
                                  <p:childTnLst>
                                    <p:set>
                                      <p:cBhvr>
                                        <p:cTn dur="1" fill="hold" id="26">
                                          <p:stCondLst>
                                            <p:cond delay="499"/>
                                          </p:stCondLst>
                                        </p:cTn>
                                        <p:tgtEl>
                                          <p:spTgt spid="10492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07" grpId="0" build="p" autoUpdateAnimBg="0"/>
      <p:bldP spid="1049209" grpId="0" autoUpdateAnimBg="0"/>
    </p:bldLst>
  </p:timing>
</p:sld>
</file>

<file path=ppt/slides/slide169.xml><?xml version="1.0" encoding="utf-8"?>
<p:sld xmlns:a="http://schemas.openxmlformats.org/drawingml/2006/main" xmlns:r="http://schemas.openxmlformats.org/officeDocument/2006/relationships" xmlns:p="http://schemas.openxmlformats.org/presentationml/2006/main" showMasterPhAnim="0">
  <p:cSld>
    <p:spTree>
      <p:nvGrpSpPr>
        <p:cNvPr id="451" name=""/>
        <p:cNvGrpSpPr/>
        <p:nvPr/>
      </p:nvGrpSpPr>
      <p:grpSpPr>
        <a:xfrm>
          <a:off x="0" y="0"/>
          <a:ext cx="0" cy="0"/>
          <a:chOff x="0" y="0"/>
          <a:chExt cx="0" cy="0"/>
        </a:xfrm>
      </p:grpSpPr>
      <p:sp>
        <p:nvSpPr>
          <p:cNvPr id="1049211" name="Rectangle 3"/>
          <p:cNvSpPr>
            <a:spLocks noGrp="1" noChangeArrowheads="1"/>
          </p:cNvSpPr>
          <p:nvPr>
            <p:ph idx="1"/>
          </p:nvPr>
        </p:nvSpPr>
        <p:spPr>
          <a:xfrm>
            <a:off x="457200" y="1600200"/>
            <a:ext cx="8686800" cy="5257800"/>
          </a:xfrm>
        </p:spPr>
        <p:txBody>
          <a:bodyPr/>
          <a:p>
            <a:pPr algn="just" eaLnBrk="1" hangingPunct="1"/>
            <a:r>
              <a:rPr dirty="0" lang="en-US" smtClean="0">
                <a:solidFill>
                  <a:srgbClr val="0000FF"/>
                </a:solidFill>
                <a:latin typeface="Constantia" pitchFamily="18" charset="0"/>
              </a:rPr>
              <a:t>X-Ray</a:t>
            </a:r>
          </a:p>
          <a:p>
            <a:pPr algn="just" eaLnBrk="1" hangingPunct="1"/>
            <a:r>
              <a:rPr dirty="0" lang="en-US" smtClean="0">
                <a:solidFill>
                  <a:srgbClr val="0000FF"/>
                </a:solidFill>
                <a:latin typeface="Constantia" pitchFamily="18" charset="0"/>
              </a:rPr>
              <a:t>Laboratory studies (calcium, serum phosphate)</a:t>
            </a:r>
          </a:p>
          <a:p>
            <a:pPr algn="just" eaLnBrk="1" hangingPunct="1"/>
            <a:endParaRPr dirty="0" lang="en-US" smtClean="0">
              <a:solidFill>
                <a:srgbClr val="0000FF"/>
              </a:solidFill>
              <a:latin typeface="Constantia" pitchFamily="18" charset="0"/>
            </a:endParaRPr>
          </a:p>
        </p:txBody>
      </p:sp>
      <p:sp>
        <p:nvSpPr>
          <p:cNvPr id="1049212" name="Rectangle 6"/>
          <p:cNvSpPr>
            <a:spLocks noGrp="1" noChangeArrowheads="1"/>
          </p:cNvSpPr>
          <p:nvPr>
            <p:ph type="sldNum" sz="quarter" idx="12"/>
          </p:nvPr>
        </p:nvSpPr>
        <p:spPr>
          <a:noFill/>
        </p:spPr>
        <p:txBody>
          <a:bodyPr/>
          <a:p>
            <a:fld id="{99B7DDBD-8004-41D7-B47C-D9FFAD54B1E2}" type="slidenum">
              <a:rPr lang="en-US" smtClean="0"/>
              <a:t>169</a:t>
            </a:fld>
            <a:endParaRPr lang="en-US" smtClean="0"/>
          </a:p>
        </p:txBody>
      </p:sp>
      <p:sp>
        <p:nvSpPr>
          <p:cNvPr id="1049213" name="Rectangle 2"/>
          <p:cNvSpPr>
            <a:spLocks noGrp="1" noChangeArrowheads="1"/>
          </p:cNvSpPr>
          <p:nvPr>
            <p:ph type="title"/>
          </p:nvPr>
        </p:nvSpPr>
        <p:spPr/>
        <p:txBody>
          <a:bodyPr/>
          <a:p>
            <a:pPr algn="just" eaLnBrk="1" hangingPunct="1"/>
            <a:r>
              <a:rPr b="1" dirty="0" lang="en-US" smtClean="0">
                <a:solidFill>
                  <a:srgbClr val="FF0000"/>
                </a:solidFill>
                <a:latin typeface="Constantia" pitchFamily="18" charset="0"/>
              </a:rPr>
              <a:t>Diagnosis</a:t>
            </a:r>
          </a:p>
        </p:txBody>
      </p:sp>
      <p:sp>
        <p:nvSpPr>
          <p:cNvPr id="1049214"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70B4974F-3B6C-494E-9456-1B6A3D9A9A85}" type="slidenum">
              <a:rPr sz="1400" lang="en-US"/>
              <a:pPr algn="r"/>
              <a:t>169</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213"/>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211">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2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11" grpId="0" build="p" autoUpdateAnimBg="0"/>
      <p:bldP spid="104921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302" name=""/>
        <p:cNvGrpSpPr/>
        <p:nvPr/>
      </p:nvGrpSpPr>
      <p:grpSpPr>
        <a:xfrm>
          <a:off x="0" y="0"/>
          <a:ext cx="0" cy="0"/>
          <a:chOff x="0" y="0"/>
          <a:chExt cx="0" cy="0"/>
        </a:xfrm>
      </p:grpSpPr>
      <p:sp>
        <p:nvSpPr>
          <p:cNvPr id="1048673" name="Rectangle 3"/>
          <p:cNvSpPr>
            <a:spLocks noGrp="1" noChangeArrowheads="1"/>
          </p:cNvSpPr>
          <p:nvPr>
            <p:ph idx="1"/>
          </p:nvPr>
        </p:nvSpPr>
        <p:spPr>
          <a:xfrm>
            <a:off x="228600" y="1981200"/>
            <a:ext cx="8915400" cy="4876800"/>
          </a:xfrm>
        </p:spPr>
        <p:txBody>
          <a:bodyPr/>
          <a:p>
            <a:pPr algn="just" eaLnBrk="1" hangingPunct="1">
              <a:buFontTx/>
              <a:buNone/>
            </a:pPr>
            <a:r>
              <a:rPr b="1" dirty="0" lang="en-US" smtClean="0">
                <a:solidFill>
                  <a:srgbClr val="FF0000"/>
                </a:solidFill>
                <a:latin typeface="Constantia" pitchFamily="18" charset="0"/>
              </a:rPr>
              <a:t>Bone Cell Types</a:t>
            </a:r>
            <a:r>
              <a:rPr dirty="0" lang="en-US" smtClean="0">
                <a:solidFill>
                  <a:srgbClr val="FF0000"/>
                </a:solidFill>
                <a:latin typeface="Constantia" pitchFamily="18" charset="0"/>
              </a:rPr>
              <a:t>:</a:t>
            </a:r>
          </a:p>
          <a:p>
            <a:pPr algn="just" eaLnBrk="1" hangingPunct="1">
              <a:buFontTx/>
              <a:buNone/>
            </a:pPr>
            <a:endParaRPr dirty="0" lang="en-US" smtClean="0">
              <a:solidFill>
                <a:srgbClr val="0000FF"/>
              </a:solidFill>
              <a:latin typeface="Constantia" pitchFamily="18" charset="0"/>
            </a:endParaRPr>
          </a:p>
          <a:p>
            <a:pPr algn="just" eaLnBrk="1" hangingPunct="1" indent="-571500" marL="571500">
              <a:buFontTx/>
              <a:buAutoNum type="romanLcParenBoth"/>
            </a:pPr>
            <a:r>
              <a:rPr b="1" dirty="0" i="1" lang="en-US" smtClean="0">
                <a:solidFill>
                  <a:srgbClr val="0000FF"/>
                </a:solidFill>
                <a:latin typeface="Constantia" pitchFamily="18" charset="0"/>
              </a:rPr>
              <a:t>Osteoblasts</a:t>
            </a:r>
            <a:r>
              <a:rPr b="1" dirty="0" lang="en-US" smtClean="0">
                <a:solidFill>
                  <a:srgbClr val="0000FF"/>
                </a:solidFill>
                <a:latin typeface="Constantia" pitchFamily="18" charset="0"/>
              </a:rPr>
              <a:t> </a:t>
            </a:r>
            <a:r>
              <a:rPr dirty="0" lang="en-US" smtClean="0">
                <a:solidFill>
                  <a:srgbClr val="0000FF"/>
                </a:solidFill>
                <a:latin typeface="Constantia" pitchFamily="18" charset="0"/>
              </a:rPr>
              <a:t>for</a:t>
            </a:r>
            <a:r>
              <a:rPr b="1" dirty="0" lang="en-US" smtClean="0">
                <a:solidFill>
                  <a:srgbClr val="0000FF"/>
                </a:solidFill>
                <a:latin typeface="Constantia" pitchFamily="18" charset="0"/>
              </a:rPr>
              <a:t> </a:t>
            </a:r>
            <a:r>
              <a:rPr dirty="0" lang="en-US" smtClean="0">
                <a:solidFill>
                  <a:srgbClr val="0000FF"/>
                </a:solidFill>
                <a:latin typeface="Constantia" pitchFamily="18" charset="0"/>
              </a:rPr>
              <a:t>bone formation</a:t>
            </a:r>
          </a:p>
          <a:p>
            <a:pPr algn="just" eaLnBrk="1" hangingPunct="1" indent="-571500" marL="571500">
              <a:buFontTx/>
              <a:buAutoNum type="romanLcParenBoth"/>
            </a:pPr>
            <a:endParaRPr dirty="0" i="1" lang="en-US" smtClean="0">
              <a:solidFill>
                <a:srgbClr val="0000FF"/>
              </a:solidFill>
              <a:latin typeface="Constantia" pitchFamily="18" charset="0"/>
            </a:endParaRPr>
          </a:p>
          <a:p>
            <a:pPr algn="just" eaLnBrk="1" hangingPunct="1" indent="-571500" marL="571500">
              <a:buFontTx/>
              <a:buAutoNum type="romanLcParenBoth"/>
            </a:pPr>
            <a:r>
              <a:rPr b="1" dirty="0" i="1" lang="en-US" smtClean="0">
                <a:solidFill>
                  <a:srgbClr val="0000FF"/>
                </a:solidFill>
                <a:latin typeface="Constantia" pitchFamily="18" charset="0"/>
              </a:rPr>
              <a:t>Osteocytes</a:t>
            </a:r>
            <a:r>
              <a:rPr b="1" dirty="0" lang="en-US" smtClean="0">
                <a:solidFill>
                  <a:srgbClr val="0000FF"/>
                </a:solidFill>
                <a:latin typeface="Constantia" pitchFamily="18" charset="0"/>
              </a:rPr>
              <a:t> </a:t>
            </a:r>
            <a:r>
              <a:rPr dirty="0" lang="en-US" smtClean="0">
                <a:solidFill>
                  <a:srgbClr val="0000FF"/>
                </a:solidFill>
                <a:latin typeface="Constantia" pitchFamily="18" charset="0"/>
              </a:rPr>
              <a:t>for</a:t>
            </a:r>
            <a:r>
              <a:rPr b="1" dirty="0" lang="en-US" smtClean="0">
                <a:solidFill>
                  <a:srgbClr val="0000FF"/>
                </a:solidFill>
                <a:latin typeface="Constantia" pitchFamily="18" charset="0"/>
              </a:rPr>
              <a:t> </a:t>
            </a:r>
            <a:r>
              <a:rPr dirty="0" lang="en-US" smtClean="0">
                <a:solidFill>
                  <a:srgbClr val="0000FF"/>
                </a:solidFill>
                <a:latin typeface="Constantia" pitchFamily="18" charset="0"/>
              </a:rPr>
              <a:t>bone maintenance</a:t>
            </a:r>
          </a:p>
          <a:p>
            <a:pPr algn="just" eaLnBrk="1" hangingPunct="1" indent="-571500" marL="571500">
              <a:buFontTx/>
              <a:buAutoNum type="romanLcParenBoth"/>
            </a:pPr>
            <a:endParaRPr dirty="0" i="1" lang="en-US" smtClean="0">
              <a:solidFill>
                <a:srgbClr val="0000FF"/>
              </a:solidFill>
              <a:latin typeface="Constantia" pitchFamily="18" charset="0"/>
            </a:endParaRPr>
          </a:p>
          <a:p>
            <a:pPr algn="just" eaLnBrk="1" hangingPunct="1" indent="-571500" marL="571500">
              <a:buFontTx/>
              <a:buAutoNum type="romanLcParenBoth"/>
            </a:pPr>
            <a:r>
              <a:rPr b="1" dirty="0" i="1" lang="en-US" smtClean="0">
                <a:solidFill>
                  <a:srgbClr val="0000FF"/>
                </a:solidFill>
                <a:latin typeface="Constantia" pitchFamily="18" charset="0"/>
              </a:rPr>
              <a:t>Osteoclasts</a:t>
            </a:r>
            <a:r>
              <a:rPr b="1" dirty="0" lang="en-US" smtClean="0">
                <a:solidFill>
                  <a:srgbClr val="0000FF"/>
                </a:solidFill>
                <a:latin typeface="Constantia" pitchFamily="18" charset="0"/>
              </a:rPr>
              <a:t> </a:t>
            </a:r>
            <a:r>
              <a:rPr dirty="0" lang="en-US" smtClean="0">
                <a:solidFill>
                  <a:srgbClr val="0000FF"/>
                </a:solidFill>
                <a:latin typeface="Constantia" pitchFamily="18" charset="0"/>
              </a:rPr>
              <a:t>for</a:t>
            </a:r>
            <a:r>
              <a:rPr b="1" dirty="0" lang="en-US" smtClean="0">
                <a:solidFill>
                  <a:srgbClr val="0000FF"/>
                </a:solidFill>
                <a:latin typeface="Constantia" pitchFamily="18" charset="0"/>
              </a:rPr>
              <a:t> </a:t>
            </a:r>
            <a:r>
              <a:rPr dirty="0" lang="en-US" smtClean="0">
                <a:solidFill>
                  <a:srgbClr val="0000FF"/>
                </a:solidFill>
                <a:latin typeface="Constantia" pitchFamily="18" charset="0"/>
              </a:rPr>
              <a:t>destroying, resorbing and remodeling bone substance</a:t>
            </a:r>
          </a:p>
        </p:txBody>
      </p:sp>
      <p:sp>
        <p:nvSpPr>
          <p:cNvPr id="1048674" name="Rectangle 6"/>
          <p:cNvSpPr>
            <a:spLocks noGrp="1" noChangeArrowheads="1"/>
          </p:cNvSpPr>
          <p:nvPr>
            <p:ph type="sldNum" sz="quarter" idx="12"/>
          </p:nvPr>
        </p:nvSpPr>
        <p:spPr>
          <a:noFill/>
        </p:spPr>
        <p:txBody>
          <a:bodyPr/>
          <a:p>
            <a:fld id="{CB7564DB-A2F4-491E-84DB-3CE113674FE2}" type="slidenum">
              <a:rPr lang="en-US" smtClean="0"/>
              <a:t>17</a:t>
            </a:fld>
            <a:endParaRPr dirty="0" lang="en-US" smtClean="0"/>
          </a:p>
        </p:txBody>
      </p:sp>
      <p:sp>
        <p:nvSpPr>
          <p:cNvPr id="1048675" name="Rectangle 2"/>
          <p:cNvSpPr>
            <a:spLocks noGrp="1" noChangeArrowheads="1"/>
          </p:cNvSpPr>
          <p:nvPr>
            <p:ph type="title"/>
          </p:nvPr>
        </p:nvSpPr>
        <p:spPr>
          <a:xfrm>
            <a:off x="0" y="609600"/>
            <a:ext cx="8458200" cy="1143000"/>
          </a:xfrm>
        </p:spPr>
        <p:txBody>
          <a:bodyPr/>
          <a:p>
            <a:pPr algn="just" eaLnBrk="1" hangingPunct="1"/>
            <a:r>
              <a:rPr dirty="0" lang="en-US" err="1" smtClean="0">
                <a:solidFill>
                  <a:srgbClr val="0000FF"/>
                </a:solidFill>
                <a:latin typeface="Constantia" pitchFamily="18" charset="0"/>
              </a:rPr>
              <a:t>Anat</a:t>
            </a:r>
            <a:r>
              <a:rPr dirty="0" lang="en-US" smtClean="0">
                <a:solidFill>
                  <a:srgbClr val="0000FF"/>
                </a:solidFill>
                <a:latin typeface="Constantia" pitchFamily="18" charset="0"/>
              </a:rPr>
              <a:t>… and </a:t>
            </a:r>
            <a:r>
              <a:rPr dirty="0" lang="en-US" err="1" smtClean="0">
                <a:solidFill>
                  <a:srgbClr val="0000FF"/>
                </a:solidFill>
                <a:latin typeface="Constantia" pitchFamily="18" charset="0"/>
              </a:rPr>
              <a:t>Physio</a:t>
            </a:r>
            <a:r>
              <a:rPr dirty="0" lang="en-US" smtClean="0">
                <a:solidFill>
                  <a:srgbClr val="0000FF"/>
                </a:solidFill>
                <a:latin typeface="Constantia" pitchFamily="18" charset="0"/>
              </a:rPr>
              <a:t>… cont’d</a:t>
            </a:r>
          </a:p>
        </p:txBody>
      </p:sp>
      <p:sp>
        <p:nvSpPr>
          <p:cNvPr id="1048676"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69A57A59-52F7-41BF-8BD9-6DF125BC7BD8}" type="slidenum">
              <a:rPr sz="1400" lang="en-US"/>
              <a:pPr algn="r"/>
              <a:t>17</a:t>
            </a:fld>
            <a:endParaRPr dirty="0"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675"/>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8673">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8673">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8673">
                                            <p:txEl>
                                              <p:pRg st="4" end="4"/>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867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3" grpId="0" build="p" autoUpdateAnimBg="0"/>
      <p:bldP spid="1048675" grpId="0" autoUpdateAnimBg="0"/>
    </p:bldLst>
  </p:timing>
</p:sld>
</file>

<file path=ppt/slides/slide170.xml><?xml version="1.0" encoding="utf-8"?>
<p:sld xmlns:a="http://schemas.openxmlformats.org/drawingml/2006/main" xmlns:r="http://schemas.openxmlformats.org/officeDocument/2006/relationships" xmlns:p="http://schemas.openxmlformats.org/presentationml/2006/main" showMasterPhAnim="0">
  <p:cSld>
    <p:spTree>
      <p:nvGrpSpPr>
        <p:cNvPr id="452" name=""/>
        <p:cNvGrpSpPr/>
        <p:nvPr/>
      </p:nvGrpSpPr>
      <p:grpSpPr>
        <a:xfrm>
          <a:off x="0" y="0"/>
          <a:ext cx="0" cy="0"/>
          <a:chOff x="0" y="0"/>
          <a:chExt cx="0" cy="0"/>
        </a:xfrm>
      </p:grpSpPr>
      <p:sp>
        <p:nvSpPr>
          <p:cNvPr id="1049215" name="Rectangle 3"/>
          <p:cNvSpPr>
            <a:spLocks noGrp="1" noChangeArrowheads="1"/>
          </p:cNvSpPr>
          <p:nvPr>
            <p:ph idx="1"/>
          </p:nvPr>
        </p:nvSpPr>
        <p:spPr>
          <a:xfrm>
            <a:off x="457200" y="1600200"/>
            <a:ext cx="8686800" cy="5257800"/>
          </a:xfrm>
        </p:spPr>
        <p:txBody>
          <a:bodyPr>
            <a:normAutofit/>
          </a:bodyPr>
          <a:p>
            <a:pPr algn="just" indent="-571500" marL="571500">
              <a:buAutoNum type="romanLcParenBoth"/>
            </a:pPr>
            <a:r>
              <a:rPr b="1" dirty="0" i="1" lang="en-US" smtClean="0">
                <a:solidFill>
                  <a:srgbClr val="0000FF"/>
                </a:solidFill>
                <a:latin typeface="Constantia" pitchFamily="18" charset="0"/>
              </a:rPr>
              <a:t>Adequate nutrition</a:t>
            </a:r>
            <a:r>
              <a:rPr dirty="0" lang="en-US" smtClean="0">
                <a:solidFill>
                  <a:srgbClr val="0000FF"/>
                </a:solidFill>
                <a:latin typeface="Constantia" pitchFamily="18" charset="0"/>
              </a:rPr>
              <a:t> rich in calcium and vitamin D throughout life, with an increased calcium intake during adolescence, young adulthood, and the middle years, protects against skeletal demineralization.</a:t>
            </a:r>
          </a:p>
          <a:p>
            <a:pPr algn="just" indent="-571500" marL="571500">
              <a:buAutoNum type="romanLcParenBoth"/>
            </a:pPr>
            <a:r>
              <a:rPr b="1" dirty="0" i="1" lang="en-US" smtClean="0">
                <a:solidFill>
                  <a:srgbClr val="0000FF"/>
                </a:solidFill>
                <a:latin typeface="Constantia" pitchFamily="18" charset="0"/>
              </a:rPr>
              <a:t>Calcium supplementation</a:t>
            </a:r>
            <a:r>
              <a:rPr dirty="0" lang="en-US" smtClean="0">
                <a:solidFill>
                  <a:srgbClr val="0000FF"/>
                </a:solidFill>
                <a:latin typeface="Constantia" pitchFamily="18" charset="0"/>
              </a:rPr>
              <a:t> e.g., </a:t>
            </a:r>
            <a:r>
              <a:rPr dirty="0" i="1" lang="en-US" smtClean="0">
                <a:solidFill>
                  <a:srgbClr val="0000FF"/>
                </a:solidFill>
                <a:latin typeface="Constantia" pitchFamily="18" charset="0"/>
              </a:rPr>
              <a:t>Caltrate®, Citrocal®</a:t>
            </a:r>
            <a:r>
              <a:rPr dirty="0" lang="en-US" smtClean="0">
                <a:solidFill>
                  <a:srgbClr val="0000FF"/>
                </a:solidFill>
                <a:latin typeface="Constantia" pitchFamily="18" charset="0"/>
              </a:rPr>
              <a:t> may be prescribed and taken with meals or with a beverage high in </a:t>
            </a:r>
            <a:r>
              <a:rPr b="1" dirty="0" i="1" lang="en-US" smtClean="0">
                <a:solidFill>
                  <a:srgbClr val="0000FF"/>
                </a:solidFill>
                <a:latin typeface="Constantia" pitchFamily="18" charset="0"/>
              </a:rPr>
              <a:t>Vit. C</a:t>
            </a:r>
            <a:r>
              <a:rPr dirty="0" lang="en-US" smtClean="0">
                <a:solidFill>
                  <a:srgbClr val="0000FF"/>
                </a:solidFill>
                <a:latin typeface="Constantia" pitchFamily="18" charset="0"/>
              </a:rPr>
              <a:t> to promote absorption.</a:t>
            </a:r>
          </a:p>
          <a:p>
            <a:pPr algn="just" indent="-571500" marL="571500">
              <a:buAutoNum type="romanLcParenBoth"/>
            </a:pPr>
            <a:r>
              <a:rPr b="1" dirty="0" i="1" lang="en-US" smtClean="0">
                <a:solidFill>
                  <a:srgbClr val="0000FF"/>
                </a:solidFill>
                <a:latin typeface="Constantia" pitchFamily="18" charset="0"/>
              </a:rPr>
              <a:t>Regular weight bearing exercises</a:t>
            </a:r>
            <a:r>
              <a:rPr dirty="0" lang="en-US" smtClean="0">
                <a:solidFill>
                  <a:srgbClr val="0000FF"/>
                </a:solidFill>
                <a:latin typeface="Constantia" pitchFamily="18" charset="0"/>
              </a:rPr>
              <a:t> to promotes bone formation.</a:t>
            </a:r>
          </a:p>
        </p:txBody>
      </p:sp>
      <p:sp>
        <p:nvSpPr>
          <p:cNvPr id="1049216" name="Rectangle 6"/>
          <p:cNvSpPr>
            <a:spLocks noGrp="1" noChangeArrowheads="1"/>
          </p:cNvSpPr>
          <p:nvPr>
            <p:ph type="sldNum" sz="quarter" idx="12"/>
          </p:nvPr>
        </p:nvSpPr>
        <p:spPr>
          <a:noFill/>
        </p:spPr>
        <p:txBody>
          <a:bodyPr/>
          <a:p>
            <a:fld id="{99BB5829-6E6B-42E3-AAD9-E3D55BF6995E}" type="slidenum">
              <a:rPr lang="en-US" smtClean="0"/>
              <a:t>170</a:t>
            </a:fld>
            <a:endParaRPr lang="en-US" smtClean="0"/>
          </a:p>
        </p:txBody>
      </p:sp>
      <p:sp>
        <p:nvSpPr>
          <p:cNvPr id="1049217" name="Rectangle 2"/>
          <p:cNvSpPr>
            <a:spLocks noGrp="1" noChangeArrowheads="1"/>
          </p:cNvSpPr>
          <p:nvPr>
            <p:ph type="title"/>
          </p:nvPr>
        </p:nvSpPr>
        <p:spPr/>
        <p:txBody>
          <a:bodyPr/>
          <a:p>
            <a:pPr algn="just" eaLnBrk="1" hangingPunct="1"/>
            <a:r>
              <a:rPr dirty="0" lang="en-US" smtClean="0">
                <a:solidFill>
                  <a:srgbClr val="FF0000"/>
                </a:solidFill>
                <a:latin typeface="Constantia" pitchFamily="18" charset="0"/>
              </a:rPr>
              <a:t>Management of Osteoporosis</a:t>
            </a:r>
          </a:p>
        </p:txBody>
      </p:sp>
      <p:sp>
        <p:nvSpPr>
          <p:cNvPr id="1049218"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F16FE45C-926C-42FE-B723-4C148C18AAC2}" type="slidenum">
              <a:rPr sz="1400" lang="en-US"/>
              <a:pPr algn="r"/>
              <a:t>170</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217"/>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215">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215">
                                            <p:txEl>
                                              <p:pRg st="1" end="1"/>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92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15" grpId="0" build="p" autoUpdateAnimBg="0"/>
      <p:bldP spid="1049217" grpId="0" autoUpdateAnimBg="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453" name=""/>
        <p:cNvGrpSpPr/>
        <p:nvPr/>
      </p:nvGrpSpPr>
      <p:grpSpPr>
        <a:xfrm>
          <a:off x="0" y="0"/>
          <a:ext cx="0" cy="0"/>
          <a:chOff x="0" y="0"/>
          <a:chExt cx="0" cy="0"/>
        </a:xfrm>
      </p:grpSpPr>
      <p:sp>
        <p:nvSpPr>
          <p:cNvPr id="1049219" name="Content Placeholder 2"/>
          <p:cNvSpPr>
            <a:spLocks noGrp="1"/>
          </p:cNvSpPr>
          <p:nvPr>
            <p:ph idx="1"/>
          </p:nvPr>
        </p:nvSpPr>
        <p:spPr>
          <a:xfrm>
            <a:off x="457200" y="1600200"/>
            <a:ext cx="8686800" cy="5257800"/>
          </a:xfrm>
        </p:spPr>
        <p:txBody>
          <a:bodyPr/>
          <a:p>
            <a:pPr algn="just">
              <a:lnSpc>
                <a:spcPct val="90000"/>
              </a:lnSpc>
              <a:buNone/>
            </a:pPr>
            <a:r>
              <a:rPr dirty="0" lang="en-US" smtClean="0">
                <a:solidFill>
                  <a:srgbClr val="0000FF"/>
                </a:solidFill>
                <a:latin typeface="Constantia" pitchFamily="18" charset="0"/>
              </a:rPr>
              <a:t>(iv)Hormonal Replacement Therapy (HRT) with estrogen and progesterone, especially at natural or surgical menopause.</a:t>
            </a:r>
          </a:p>
          <a:p>
            <a:pPr algn="just">
              <a:lnSpc>
                <a:spcPct val="90000"/>
              </a:lnSpc>
              <a:buNone/>
            </a:pPr>
            <a:endParaRPr dirty="0" lang="en-US" smtClean="0">
              <a:solidFill>
                <a:srgbClr val="0000FF"/>
              </a:solidFill>
              <a:latin typeface="Constantia" pitchFamily="18" charset="0"/>
            </a:endParaRPr>
          </a:p>
          <a:p>
            <a:pPr algn="just">
              <a:lnSpc>
                <a:spcPct val="90000"/>
              </a:lnSpc>
              <a:buNone/>
            </a:pPr>
            <a:r>
              <a:rPr dirty="0" lang="en-US" smtClean="0">
                <a:solidFill>
                  <a:srgbClr val="0000FF"/>
                </a:solidFill>
                <a:latin typeface="Constantia" pitchFamily="18" charset="0"/>
              </a:rPr>
              <a:t>(v)Calcitonin to suppress bone loss.</a:t>
            </a:r>
          </a:p>
          <a:p>
            <a:pPr algn="just">
              <a:lnSpc>
                <a:spcPct val="90000"/>
              </a:lnSpc>
            </a:pPr>
            <a:endParaRPr dirty="0" lang="en-US" smtClean="0">
              <a:solidFill>
                <a:srgbClr val="0000FF"/>
              </a:solidFill>
              <a:latin typeface="Constantia" pitchFamily="18" charset="0"/>
            </a:endParaRPr>
          </a:p>
          <a:p>
            <a:pPr algn="just">
              <a:lnSpc>
                <a:spcPct val="90000"/>
              </a:lnSpc>
              <a:buNone/>
            </a:pPr>
            <a:r>
              <a:rPr dirty="0" lang="en-US" smtClean="0">
                <a:solidFill>
                  <a:srgbClr val="0000FF"/>
                </a:solidFill>
                <a:latin typeface="Constantia" pitchFamily="18" charset="0"/>
              </a:rPr>
              <a:t>(vi)If the patient has a fracture, manage appropriately depending on the condition.</a:t>
            </a:r>
          </a:p>
          <a:p>
            <a:pPr>
              <a:buNone/>
            </a:pPr>
            <a:endParaRPr dirty="0" lang="en-US"/>
          </a:p>
        </p:txBody>
      </p:sp>
      <p:sp>
        <p:nvSpPr>
          <p:cNvPr id="1049220" name="Title 1"/>
          <p:cNvSpPr>
            <a:spLocks noGrp="1"/>
          </p:cNvSpPr>
          <p:nvPr>
            <p:ph type="title"/>
          </p:nvPr>
        </p:nvSpPr>
        <p:spPr/>
        <p:txBody>
          <a:bodyPr>
            <a:normAutofit fontScale="90000"/>
          </a:bodyPr>
          <a:p>
            <a:pPr algn="just"/>
            <a:r>
              <a:rPr dirty="0" lang="en-US" smtClean="0">
                <a:solidFill>
                  <a:srgbClr val="FF0000"/>
                </a:solidFill>
                <a:latin typeface="Constantia" pitchFamily="18" charset="0"/>
              </a:rPr>
              <a:t>Management of Osteoporosis cont’d</a:t>
            </a:r>
            <a:endParaRPr dirty="0" lang="en-US"/>
          </a:p>
        </p:txBody>
      </p:sp>
    </p:spTree>
  </p:cSld>
  <p:clrMapOvr>
    <a:masterClrMapping/>
  </p:clrMapOvr>
  <p:transition>
    <p:wheel spokes="8"/>
  </p:transition>
</p:sld>
</file>

<file path=ppt/slides/slide172.xml><?xml version="1.0" encoding="utf-8"?>
<p:sld xmlns:a="http://schemas.openxmlformats.org/drawingml/2006/main" xmlns:r="http://schemas.openxmlformats.org/officeDocument/2006/relationships" xmlns:p="http://schemas.openxmlformats.org/presentationml/2006/main" showMasterPhAnim="0">
  <p:cSld>
    <p:spTree>
      <p:nvGrpSpPr>
        <p:cNvPr id="454" name=""/>
        <p:cNvGrpSpPr/>
        <p:nvPr/>
      </p:nvGrpSpPr>
      <p:grpSpPr>
        <a:xfrm>
          <a:off x="0" y="0"/>
          <a:ext cx="0" cy="0"/>
          <a:chOff x="0" y="0"/>
          <a:chExt cx="0" cy="0"/>
        </a:xfrm>
      </p:grpSpPr>
      <p:sp>
        <p:nvSpPr>
          <p:cNvPr id="1049221" name="Rectangle 3"/>
          <p:cNvSpPr>
            <a:spLocks noGrp="1" noChangeArrowheads="1"/>
          </p:cNvSpPr>
          <p:nvPr>
            <p:ph idx="1"/>
          </p:nvPr>
        </p:nvSpPr>
        <p:spPr>
          <a:xfrm>
            <a:off x="457200" y="1600200"/>
            <a:ext cx="8686800" cy="5257800"/>
          </a:xfrm>
        </p:spPr>
        <p:txBody>
          <a:bodyPr/>
          <a:p>
            <a:pPr algn="just" eaLnBrk="1" hangingPunct="1" indent="-571500" marL="571500">
              <a:buAutoNum type="romanLcParenBoth"/>
            </a:pPr>
            <a:r>
              <a:rPr dirty="0" lang="en-US" smtClean="0">
                <a:solidFill>
                  <a:srgbClr val="0000FF"/>
                </a:solidFill>
                <a:latin typeface="Constantia" pitchFamily="18" charset="0"/>
              </a:rPr>
              <a:t>Early identification of at risk teenagers and young adults</a:t>
            </a:r>
          </a:p>
          <a:p>
            <a:pPr algn="just" eaLnBrk="1" hangingPunct="1" indent="-571500" marL="571500">
              <a:buAutoNum type="romanLcParenBoth"/>
            </a:pPr>
            <a:endParaRPr dirty="0" lang="en-US" smtClean="0">
              <a:solidFill>
                <a:srgbClr val="0000FF"/>
              </a:solidFill>
              <a:latin typeface="Constantia" pitchFamily="18" charset="0"/>
            </a:endParaRPr>
          </a:p>
          <a:p>
            <a:pPr algn="just" eaLnBrk="1" hangingPunct="1" indent="-571500" marL="571500">
              <a:buAutoNum type="romanLcParenBoth"/>
            </a:pPr>
            <a:r>
              <a:rPr dirty="0" lang="en-US" smtClean="0">
                <a:solidFill>
                  <a:srgbClr val="0000FF"/>
                </a:solidFill>
                <a:latin typeface="Constantia" pitchFamily="18" charset="0"/>
              </a:rPr>
              <a:t>Regular weight bearing exercise.</a:t>
            </a:r>
          </a:p>
          <a:p>
            <a:pPr algn="just" eaLnBrk="1" hangingPunct="1" indent="-571500" marL="571500">
              <a:buAutoNum type="romanLcParenBoth"/>
            </a:pPr>
            <a:endParaRPr dirty="0" lang="en-US" smtClean="0">
              <a:solidFill>
                <a:srgbClr val="0000FF"/>
              </a:solidFill>
              <a:latin typeface="Constantia" pitchFamily="18" charset="0"/>
            </a:endParaRPr>
          </a:p>
          <a:p>
            <a:pPr algn="just" eaLnBrk="1" hangingPunct="1" indent="-571500" marL="571500">
              <a:buAutoNum type="romanLcParenBoth"/>
            </a:pPr>
            <a:r>
              <a:rPr dirty="0" lang="en-US" smtClean="0">
                <a:solidFill>
                  <a:srgbClr val="0000FF"/>
                </a:solidFill>
                <a:latin typeface="Constantia" pitchFamily="18" charset="0"/>
              </a:rPr>
              <a:t>Modification of lifestyle (caffeine, cigarettes and alcohol)</a:t>
            </a:r>
          </a:p>
          <a:p>
            <a:pPr algn="just" eaLnBrk="1" hangingPunct="1" indent="-571500" marL="571500">
              <a:buAutoNum type="romanLcParenBoth"/>
            </a:pPr>
            <a:endParaRPr dirty="0" lang="en-US" smtClean="0">
              <a:solidFill>
                <a:srgbClr val="0000FF"/>
              </a:solidFill>
              <a:latin typeface="Constantia" pitchFamily="18" charset="0"/>
            </a:endParaRPr>
          </a:p>
          <a:p>
            <a:pPr algn="just" eaLnBrk="1" hangingPunct="1" indent="-571500" marL="571500">
              <a:buAutoNum type="romanLcParenBoth"/>
            </a:pPr>
            <a:r>
              <a:rPr dirty="0" lang="en-US" smtClean="0">
                <a:solidFill>
                  <a:srgbClr val="0000FF"/>
                </a:solidFill>
                <a:latin typeface="Constantia" pitchFamily="18" charset="0"/>
              </a:rPr>
              <a:t>Observe for precipitating factors.</a:t>
            </a:r>
          </a:p>
          <a:p>
            <a:pPr algn="just" eaLnBrk="1" hangingPunct="1"/>
            <a:endParaRPr dirty="0" lang="en-US" smtClean="0">
              <a:solidFill>
                <a:srgbClr val="0000FF"/>
              </a:solidFill>
              <a:latin typeface="Constantia" pitchFamily="18" charset="0"/>
            </a:endParaRPr>
          </a:p>
          <a:p>
            <a:pPr algn="just" eaLnBrk="1" hangingPunct="1"/>
            <a:endParaRPr dirty="0" lang="en-US" smtClean="0">
              <a:solidFill>
                <a:srgbClr val="0000FF"/>
              </a:solidFill>
              <a:latin typeface="Constantia" pitchFamily="18" charset="0"/>
            </a:endParaRPr>
          </a:p>
        </p:txBody>
      </p:sp>
      <p:sp>
        <p:nvSpPr>
          <p:cNvPr id="1049222" name="Rectangle 6"/>
          <p:cNvSpPr>
            <a:spLocks noGrp="1" noChangeArrowheads="1"/>
          </p:cNvSpPr>
          <p:nvPr>
            <p:ph type="sldNum" sz="quarter" idx="12"/>
          </p:nvPr>
        </p:nvSpPr>
        <p:spPr>
          <a:noFill/>
        </p:spPr>
        <p:txBody>
          <a:bodyPr/>
          <a:p>
            <a:fld id="{DAD101B0-E41B-4CFE-9E7F-D168D447E678}" type="slidenum">
              <a:rPr lang="en-US" smtClean="0"/>
              <a:t>172</a:t>
            </a:fld>
            <a:endParaRPr lang="en-US" smtClean="0"/>
          </a:p>
        </p:txBody>
      </p:sp>
      <p:sp>
        <p:nvSpPr>
          <p:cNvPr id="1049223" name="Rectangle 2"/>
          <p:cNvSpPr>
            <a:spLocks noGrp="1" noChangeArrowheads="1"/>
          </p:cNvSpPr>
          <p:nvPr>
            <p:ph type="title"/>
          </p:nvPr>
        </p:nvSpPr>
        <p:spPr/>
        <p:txBody>
          <a:bodyPr/>
          <a:p>
            <a:pPr algn="just" eaLnBrk="1" hangingPunct="1"/>
            <a:r>
              <a:rPr b="1" dirty="0" lang="en-US" smtClean="0">
                <a:solidFill>
                  <a:srgbClr val="FF0000"/>
                </a:solidFill>
                <a:latin typeface="Constantia" pitchFamily="18" charset="0"/>
              </a:rPr>
              <a:t>Prevention of Osteoporosis</a:t>
            </a:r>
          </a:p>
        </p:txBody>
      </p:sp>
      <p:sp>
        <p:nvSpPr>
          <p:cNvPr id="1049224"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14979374-B8F6-4CB5-AAD0-E85166AA3559}" type="slidenum">
              <a:rPr sz="1400" lang="en-US"/>
              <a:pPr algn="r"/>
              <a:t>172</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iterate type="lt">
                                    <p:tmAbs val="75"/>
                                  </p:iterate>
                                  <p:childTnLst>
                                    <p:set>
                                      <p:cBhvr>
                                        <p:cTn dur="1" fill="hold" id="6">
                                          <p:stCondLst>
                                            <p:cond delay="74"/>
                                          </p:stCondLst>
                                        </p:cTn>
                                        <p:tgtEl>
                                          <p:spTgt spid="1049223"/>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221">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221">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9221">
                                            <p:txEl>
                                              <p:pRg st="4" end="4"/>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922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21" grpId="0" build="p" autoUpdateAnimBg="0"/>
      <p:bldP spid="1049223" grpId="0" autoUpdateAnimBg="0"/>
    </p:bldLst>
  </p:timing>
</p:sld>
</file>

<file path=ppt/slides/slide173.xml><?xml version="1.0" encoding="utf-8"?>
<p:sld xmlns:a="http://schemas.openxmlformats.org/drawingml/2006/main" xmlns:r="http://schemas.openxmlformats.org/officeDocument/2006/relationships" xmlns:p="http://schemas.openxmlformats.org/presentationml/2006/main" showMasterPhAnim="0">
  <p:cSld>
    <p:spTree>
      <p:nvGrpSpPr>
        <p:cNvPr id="455" name=""/>
        <p:cNvGrpSpPr/>
        <p:nvPr/>
      </p:nvGrpSpPr>
      <p:grpSpPr>
        <a:xfrm>
          <a:off x="0" y="0"/>
          <a:ext cx="0" cy="0"/>
          <a:chOff x="0" y="0"/>
          <a:chExt cx="0" cy="0"/>
        </a:xfrm>
      </p:grpSpPr>
      <p:sp>
        <p:nvSpPr>
          <p:cNvPr id="1049225" name="Rectangle 3"/>
          <p:cNvSpPr>
            <a:spLocks noGrp="1" noChangeArrowheads="1"/>
          </p:cNvSpPr>
          <p:nvPr>
            <p:ph idx="1"/>
          </p:nvPr>
        </p:nvSpPr>
        <p:spPr>
          <a:xfrm>
            <a:off x="0" y="1600200"/>
            <a:ext cx="9144000" cy="5257800"/>
          </a:xfrm>
        </p:spPr>
        <p:txBody>
          <a:bodyPr/>
          <a:p>
            <a:pPr algn="just" eaLnBrk="1" hangingPunct="1">
              <a:buNone/>
            </a:pPr>
            <a:r>
              <a:rPr dirty="0" lang="en-US" smtClean="0">
                <a:solidFill>
                  <a:srgbClr val="0000FF"/>
                </a:solidFill>
                <a:latin typeface="Constantia" pitchFamily="18" charset="0"/>
              </a:rPr>
              <a:t> 	Is a metabolic bone disorder characterized by inadequate mineralization of bone.</a:t>
            </a:r>
          </a:p>
          <a:p>
            <a:pPr algn="just" eaLnBrk="1" hangingPunct="1"/>
            <a:endParaRPr dirty="0" lang="en-US" smtClean="0">
              <a:solidFill>
                <a:srgbClr val="0000FF"/>
              </a:solidFill>
              <a:latin typeface="Constantia" pitchFamily="18" charset="0"/>
            </a:endParaRPr>
          </a:p>
          <a:p>
            <a:pPr algn="just" eaLnBrk="1" hangingPunct="1">
              <a:buNone/>
            </a:pPr>
            <a:r>
              <a:rPr dirty="0" lang="en-US" smtClean="0">
                <a:solidFill>
                  <a:srgbClr val="0000FF"/>
                </a:solidFill>
                <a:latin typeface="Constantia" pitchFamily="18" charset="0"/>
              </a:rPr>
              <a:t>	Faulty mineralization leads to softening and weakening of the skeleton.</a:t>
            </a:r>
          </a:p>
        </p:txBody>
      </p:sp>
      <p:sp>
        <p:nvSpPr>
          <p:cNvPr id="1049226" name="Rectangle 6"/>
          <p:cNvSpPr>
            <a:spLocks noGrp="1" noChangeArrowheads="1"/>
          </p:cNvSpPr>
          <p:nvPr>
            <p:ph type="sldNum" sz="quarter" idx="12"/>
          </p:nvPr>
        </p:nvSpPr>
        <p:spPr>
          <a:noFill/>
        </p:spPr>
        <p:txBody>
          <a:bodyPr/>
          <a:p>
            <a:fld id="{2E16DCEB-CF3B-417C-9CAA-FB07B563E5C0}" type="slidenum">
              <a:rPr lang="en-US" smtClean="0"/>
              <a:t>173</a:t>
            </a:fld>
            <a:endParaRPr lang="en-US" smtClean="0"/>
          </a:p>
        </p:txBody>
      </p:sp>
      <p:sp>
        <p:nvSpPr>
          <p:cNvPr id="1049227" name="Rectangle 2"/>
          <p:cNvSpPr>
            <a:spLocks noGrp="1" noChangeArrowheads="1"/>
          </p:cNvSpPr>
          <p:nvPr>
            <p:ph type="title"/>
          </p:nvPr>
        </p:nvSpPr>
        <p:spPr/>
        <p:txBody>
          <a:bodyPr/>
          <a:p>
            <a:pPr algn="just" eaLnBrk="1" hangingPunct="1"/>
            <a:r>
              <a:rPr b="1" dirty="0" sz="5700" lang="en-US" smtClean="0">
                <a:solidFill>
                  <a:srgbClr val="FF0000"/>
                </a:solidFill>
                <a:latin typeface="Constantia" pitchFamily="18" charset="0"/>
              </a:rPr>
              <a:t>Osteomalacia</a:t>
            </a:r>
          </a:p>
        </p:txBody>
      </p:sp>
      <p:sp>
        <p:nvSpPr>
          <p:cNvPr id="1049228"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FEF895D2-1A4D-4F38-936E-A52163CA2AC1}" type="slidenum">
              <a:rPr sz="1400" lang="en-US"/>
              <a:pPr algn="r"/>
              <a:t>173</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iterate type="lt">
                                    <p:tmAbs val="75"/>
                                  </p:iterate>
                                  <p:childTnLst>
                                    <p:set>
                                      <p:cBhvr>
                                        <p:cTn dur="1" fill="hold" id="6">
                                          <p:stCondLst>
                                            <p:cond delay="74"/>
                                          </p:stCondLst>
                                        </p:cTn>
                                        <p:tgtEl>
                                          <p:spTgt spid="1049227"/>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225">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22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25" grpId="0" build="p" autoUpdateAnimBg="0"/>
      <p:bldP spid="1049227" grpId="0" autoUpdateAnimBg="0"/>
    </p:bldLst>
  </p:timing>
</p:sld>
</file>

<file path=ppt/slides/slide174.xml><?xml version="1.0" encoding="utf-8"?>
<p:sld xmlns:a="http://schemas.openxmlformats.org/drawingml/2006/main" xmlns:r="http://schemas.openxmlformats.org/officeDocument/2006/relationships" xmlns:p="http://schemas.openxmlformats.org/presentationml/2006/main" showMasterPhAnim="0">
  <p:cSld>
    <p:spTree>
      <p:nvGrpSpPr>
        <p:cNvPr id="456" name=""/>
        <p:cNvGrpSpPr/>
        <p:nvPr/>
      </p:nvGrpSpPr>
      <p:grpSpPr>
        <a:xfrm>
          <a:off x="0" y="0"/>
          <a:ext cx="0" cy="0"/>
          <a:chOff x="0" y="0"/>
          <a:chExt cx="0" cy="0"/>
        </a:xfrm>
      </p:grpSpPr>
      <p:sp>
        <p:nvSpPr>
          <p:cNvPr id="1049229" name="Rectangle 3"/>
          <p:cNvSpPr>
            <a:spLocks noGrp="1" noChangeArrowheads="1"/>
          </p:cNvSpPr>
          <p:nvPr>
            <p:ph idx="1"/>
          </p:nvPr>
        </p:nvSpPr>
        <p:spPr>
          <a:xfrm>
            <a:off x="0" y="1600200"/>
            <a:ext cx="9144000" cy="5257800"/>
          </a:xfrm>
        </p:spPr>
        <p:txBody>
          <a:bodyPr/>
          <a:p>
            <a:pPr algn="just" eaLnBrk="1" hangingPunct="1">
              <a:lnSpc>
                <a:spcPct val="80000"/>
              </a:lnSpc>
              <a:buNone/>
            </a:pPr>
            <a:r>
              <a:rPr dirty="0" sz="2800" lang="en-US" smtClean="0">
                <a:solidFill>
                  <a:srgbClr val="0000FF"/>
                </a:solidFill>
                <a:latin typeface="Constantia" pitchFamily="18" charset="0"/>
              </a:rPr>
              <a:t>	Deficiency of Vitamin D (calcitriol) which promotes calcium absorption from GI leads to low calcium and phosphate movement to calcification.</a:t>
            </a:r>
          </a:p>
          <a:p>
            <a:pPr algn="just" eaLnBrk="1" hangingPunct="1">
              <a:lnSpc>
                <a:spcPct val="80000"/>
              </a:lnSpc>
            </a:pPr>
            <a:endParaRPr dirty="0" sz="2800" lang="en-US" smtClean="0">
              <a:solidFill>
                <a:srgbClr val="0000FF"/>
              </a:solidFill>
              <a:latin typeface="Constantia" pitchFamily="18" charset="0"/>
            </a:endParaRPr>
          </a:p>
          <a:p>
            <a:pPr algn="just" eaLnBrk="1" hangingPunct="1">
              <a:lnSpc>
                <a:spcPct val="80000"/>
              </a:lnSpc>
              <a:buNone/>
            </a:pPr>
            <a:r>
              <a:rPr dirty="0" sz="2800" lang="en-US" smtClean="0">
                <a:solidFill>
                  <a:srgbClr val="0000FF"/>
                </a:solidFill>
                <a:latin typeface="Constantia" pitchFamily="18" charset="0"/>
              </a:rPr>
              <a:t>	Osteo-malacia may result from failed calcium absorption (malabsorption syndrome) or from excessive loss of calcium from the body.</a:t>
            </a:r>
          </a:p>
          <a:p>
            <a:pPr algn="just" eaLnBrk="1" hangingPunct="1">
              <a:lnSpc>
                <a:spcPct val="80000"/>
              </a:lnSpc>
            </a:pPr>
            <a:endParaRPr dirty="0" sz="2800" lang="en-US" smtClean="0">
              <a:solidFill>
                <a:srgbClr val="0000FF"/>
              </a:solidFill>
              <a:latin typeface="Constantia" pitchFamily="18" charset="0"/>
            </a:endParaRPr>
          </a:p>
          <a:p>
            <a:pPr algn="just" eaLnBrk="1" hangingPunct="1">
              <a:lnSpc>
                <a:spcPct val="80000"/>
              </a:lnSpc>
              <a:buNone/>
            </a:pPr>
            <a:r>
              <a:rPr dirty="0" sz="2800" lang="en-US" smtClean="0">
                <a:solidFill>
                  <a:srgbClr val="0000FF"/>
                </a:solidFill>
                <a:latin typeface="Constantia" pitchFamily="18" charset="0"/>
              </a:rPr>
              <a:t>	GI disorders –fats are inadequately absorbed are likely to produce osteo-malacia through loss of calcium and Vit D, the first being excreted in feces.</a:t>
            </a:r>
          </a:p>
        </p:txBody>
      </p:sp>
      <p:sp>
        <p:nvSpPr>
          <p:cNvPr id="1049230" name="Rectangle 6"/>
          <p:cNvSpPr>
            <a:spLocks noGrp="1" noChangeArrowheads="1"/>
          </p:cNvSpPr>
          <p:nvPr>
            <p:ph type="sldNum" sz="quarter" idx="12"/>
          </p:nvPr>
        </p:nvSpPr>
        <p:spPr>
          <a:noFill/>
        </p:spPr>
        <p:txBody>
          <a:bodyPr/>
          <a:p>
            <a:fld id="{B3DAD9E6-DF80-4863-BBCC-79FB6F52FB49}" type="slidenum">
              <a:rPr lang="en-US" smtClean="0"/>
              <a:t>174</a:t>
            </a:fld>
            <a:endParaRPr lang="en-US" smtClean="0"/>
          </a:p>
        </p:txBody>
      </p:sp>
      <p:sp>
        <p:nvSpPr>
          <p:cNvPr id="1049231" name="Rectangle 2"/>
          <p:cNvSpPr>
            <a:spLocks noGrp="1" noChangeArrowheads="1"/>
          </p:cNvSpPr>
          <p:nvPr>
            <p:ph type="title"/>
          </p:nvPr>
        </p:nvSpPr>
        <p:spPr/>
        <p:txBody>
          <a:bodyPr>
            <a:normAutofit fontScale="90000"/>
          </a:bodyPr>
          <a:p>
            <a:pPr algn="just" eaLnBrk="1" hangingPunct="1"/>
            <a:r>
              <a:rPr b="1" dirty="0" lang="en-US" smtClean="0">
                <a:solidFill>
                  <a:srgbClr val="FF0000"/>
                </a:solidFill>
                <a:latin typeface="Constantia" pitchFamily="18" charset="0"/>
              </a:rPr>
              <a:t>Pathophysiology of Osteomalacia</a:t>
            </a:r>
          </a:p>
        </p:txBody>
      </p:sp>
      <p:sp>
        <p:nvSpPr>
          <p:cNvPr id="1049232"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82FD3242-15CE-4C3C-AEEA-B372E4449D9B}" type="slidenum">
              <a:rPr sz="1400" lang="en-US"/>
              <a:pPr algn="r"/>
              <a:t>174</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231"/>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229">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229">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922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29" grpId="0" build="p" autoUpdateAnimBg="0"/>
      <p:bldP spid="1049231" grpId="0" autoUpdateAnimBg="0"/>
    </p:bldLst>
  </p:timing>
</p:sld>
</file>

<file path=ppt/slides/slide175.xml><?xml version="1.0" encoding="utf-8"?>
<p:sld xmlns:a="http://schemas.openxmlformats.org/drawingml/2006/main" xmlns:r="http://schemas.openxmlformats.org/officeDocument/2006/relationships" xmlns:p="http://schemas.openxmlformats.org/presentationml/2006/main" showMasterPhAnim="0">
  <p:cSld>
    <p:spTree>
      <p:nvGrpSpPr>
        <p:cNvPr id="457" name=""/>
        <p:cNvGrpSpPr/>
        <p:nvPr/>
      </p:nvGrpSpPr>
      <p:grpSpPr>
        <a:xfrm>
          <a:off x="0" y="0"/>
          <a:ext cx="0" cy="0"/>
          <a:chOff x="0" y="0"/>
          <a:chExt cx="0" cy="0"/>
        </a:xfrm>
      </p:grpSpPr>
      <p:sp>
        <p:nvSpPr>
          <p:cNvPr id="1049233" name="Rectangle 3"/>
          <p:cNvSpPr>
            <a:spLocks noGrp="1" noChangeArrowheads="1"/>
          </p:cNvSpPr>
          <p:nvPr>
            <p:ph idx="1"/>
          </p:nvPr>
        </p:nvSpPr>
        <p:spPr>
          <a:xfrm>
            <a:off x="0" y="1600200"/>
            <a:ext cx="9144000" cy="5257800"/>
          </a:xfrm>
        </p:spPr>
        <p:txBody>
          <a:bodyPr/>
          <a:p>
            <a:pPr algn="just" eaLnBrk="1" hangingPunct="1">
              <a:buNone/>
            </a:pPr>
            <a:r>
              <a:rPr dirty="0" lang="en-US" smtClean="0">
                <a:solidFill>
                  <a:srgbClr val="0000FF"/>
                </a:solidFill>
                <a:latin typeface="Constantia" pitchFamily="18" charset="0"/>
              </a:rPr>
              <a:t>	Liver and kidney diseases can produce lack of Vit D because these are organs that convert Vit D to its active form.</a:t>
            </a:r>
          </a:p>
          <a:p>
            <a:pPr algn="just" eaLnBrk="1" hangingPunct="1"/>
            <a:endParaRPr dirty="0" lang="en-US" smtClean="0">
              <a:solidFill>
                <a:srgbClr val="0000FF"/>
              </a:solidFill>
              <a:latin typeface="Constantia" pitchFamily="18" charset="0"/>
            </a:endParaRPr>
          </a:p>
          <a:p>
            <a:pPr algn="just" eaLnBrk="1" hangingPunct="1">
              <a:buNone/>
            </a:pPr>
            <a:r>
              <a:rPr dirty="0" lang="en-US" smtClean="0">
                <a:solidFill>
                  <a:srgbClr val="0000FF"/>
                </a:solidFill>
                <a:latin typeface="Constantia" pitchFamily="18" charset="0"/>
              </a:rPr>
              <a:t>	The malnutrition type of Osteomalacia is as a result of poverty</a:t>
            </a:r>
          </a:p>
        </p:txBody>
      </p:sp>
      <p:sp>
        <p:nvSpPr>
          <p:cNvPr id="1049234" name="Rectangle 6"/>
          <p:cNvSpPr>
            <a:spLocks noGrp="1" noChangeArrowheads="1"/>
          </p:cNvSpPr>
          <p:nvPr>
            <p:ph type="sldNum" sz="quarter" idx="12"/>
          </p:nvPr>
        </p:nvSpPr>
        <p:spPr>
          <a:noFill/>
        </p:spPr>
        <p:txBody>
          <a:bodyPr/>
          <a:p>
            <a:fld id="{0D673CB4-FEDA-47EE-B683-BF4676E75422}" type="slidenum">
              <a:rPr lang="en-US" smtClean="0"/>
              <a:t>175</a:t>
            </a:fld>
            <a:endParaRPr lang="en-US" smtClean="0"/>
          </a:p>
        </p:txBody>
      </p:sp>
      <p:sp>
        <p:nvSpPr>
          <p:cNvPr id="1049235" name="Rectangle 2"/>
          <p:cNvSpPr>
            <a:spLocks noGrp="1" noChangeArrowheads="1"/>
          </p:cNvSpPr>
          <p:nvPr>
            <p:ph type="title"/>
          </p:nvPr>
        </p:nvSpPr>
        <p:spPr/>
        <p:txBody>
          <a:bodyPr/>
          <a:p>
            <a:pPr algn="just" eaLnBrk="1" hangingPunct="1"/>
            <a:r>
              <a:rPr dirty="0" lang="en-US" smtClean="0">
                <a:solidFill>
                  <a:srgbClr val="FF0000"/>
                </a:solidFill>
                <a:latin typeface="Constantia" pitchFamily="18" charset="0"/>
              </a:rPr>
              <a:t>Pathophysiology cont’d</a:t>
            </a:r>
          </a:p>
        </p:txBody>
      </p:sp>
      <p:sp>
        <p:nvSpPr>
          <p:cNvPr id="1049236"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FB8B19F1-5CD1-48D4-92BA-7728F5A40DFF}" type="slidenum">
              <a:rPr sz="1400" lang="en-US"/>
              <a:pPr algn="r"/>
              <a:t>175</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235"/>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233">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23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33" grpId="0" build="p" autoUpdateAnimBg="0"/>
      <p:bldP spid="1049235" grpId="0" autoUpdateAnimBg="0"/>
    </p:bldLst>
  </p:timing>
</p:sld>
</file>

<file path=ppt/slides/slide176.xml><?xml version="1.0" encoding="utf-8"?>
<p:sld xmlns:a="http://schemas.openxmlformats.org/drawingml/2006/main" xmlns:r="http://schemas.openxmlformats.org/officeDocument/2006/relationships" xmlns:p="http://schemas.openxmlformats.org/presentationml/2006/main" showMasterPhAnim="0">
  <p:cSld>
    <p:spTree>
      <p:nvGrpSpPr>
        <p:cNvPr id="458" name=""/>
        <p:cNvGrpSpPr/>
        <p:nvPr/>
      </p:nvGrpSpPr>
      <p:grpSpPr>
        <a:xfrm>
          <a:off x="0" y="0"/>
          <a:ext cx="0" cy="0"/>
          <a:chOff x="0" y="0"/>
          <a:chExt cx="0" cy="0"/>
        </a:xfrm>
      </p:grpSpPr>
      <p:sp>
        <p:nvSpPr>
          <p:cNvPr id="1049237" name="Rectangle 3"/>
          <p:cNvSpPr>
            <a:spLocks noGrp="1" noChangeArrowheads="1"/>
          </p:cNvSpPr>
          <p:nvPr>
            <p:ph idx="1"/>
          </p:nvPr>
        </p:nvSpPr>
        <p:spPr>
          <a:xfrm>
            <a:off x="457200" y="1600200"/>
            <a:ext cx="8686800" cy="5257800"/>
          </a:xfrm>
        </p:spPr>
        <p:txBody>
          <a:bodyPr/>
          <a:p>
            <a:pPr algn="just" eaLnBrk="1" hangingPunct="1" indent="-469900" marL="469900"/>
            <a:r>
              <a:rPr dirty="0" sz="2800" lang="en-US" smtClean="0">
                <a:solidFill>
                  <a:srgbClr val="0000FF"/>
                </a:solidFill>
                <a:latin typeface="Constantia" pitchFamily="18" charset="0"/>
              </a:rPr>
              <a:t>Softening and weakening of the skeleton.</a:t>
            </a:r>
          </a:p>
          <a:p>
            <a:pPr algn="just" eaLnBrk="1" hangingPunct="1" indent="-469900" marL="469900"/>
            <a:r>
              <a:rPr dirty="0" sz="2800" lang="en-US" smtClean="0">
                <a:solidFill>
                  <a:srgbClr val="0000FF"/>
                </a:solidFill>
                <a:latin typeface="Constantia" pitchFamily="18" charset="0"/>
              </a:rPr>
              <a:t>Pain and tenderness to touch.</a:t>
            </a:r>
          </a:p>
          <a:p>
            <a:pPr algn="just" eaLnBrk="1" hangingPunct="1" indent="-469900" marL="469900"/>
            <a:r>
              <a:rPr dirty="0" sz="2800" lang="en-US" smtClean="0">
                <a:solidFill>
                  <a:srgbClr val="0000FF"/>
                </a:solidFill>
                <a:latin typeface="Constantia" pitchFamily="18" charset="0"/>
              </a:rPr>
              <a:t>Bowing of the bones</a:t>
            </a:r>
          </a:p>
          <a:p>
            <a:pPr algn="just" eaLnBrk="1" hangingPunct="1" indent="-469900" marL="469900"/>
            <a:r>
              <a:rPr dirty="0" sz="2800" lang="en-US" smtClean="0">
                <a:solidFill>
                  <a:srgbClr val="0000FF"/>
                </a:solidFill>
                <a:latin typeface="Constantia" pitchFamily="18" charset="0"/>
              </a:rPr>
              <a:t>Pathologic fracture</a:t>
            </a:r>
          </a:p>
          <a:p>
            <a:pPr algn="just" eaLnBrk="1" hangingPunct="1" indent="-469900" marL="469900"/>
            <a:r>
              <a:rPr dirty="0" sz="2800" lang="en-US" smtClean="0">
                <a:solidFill>
                  <a:srgbClr val="0000FF"/>
                </a:solidFill>
                <a:latin typeface="Constantia" pitchFamily="18" charset="0"/>
              </a:rPr>
              <a:t>On exam–skeletal deformity (spinal kyphosis and bowed leg)</a:t>
            </a:r>
          </a:p>
          <a:p>
            <a:pPr algn="just" eaLnBrk="1" hangingPunct="1" indent="-469900" marL="469900"/>
            <a:r>
              <a:rPr dirty="0" sz="2800" lang="en-US" smtClean="0">
                <a:solidFill>
                  <a:srgbClr val="0000FF"/>
                </a:solidFill>
                <a:latin typeface="Constantia" pitchFamily="18" charset="0"/>
              </a:rPr>
              <a:t>Limping gait</a:t>
            </a:r>
          </a:p>
        </p:txBody>
      </p:sp>
      <p:sp>
        <p:nvSpPr>
          <p:cNvPr id="1049238" name="Rectangle 6"/>
          <p:cNvSpPr>
            <a:spLocks noGrp="1" noChangeArrowheads="1"/>
          </p:cNvSpPr>
          <p:nvPr>
            <p:ph type="sldNum" sz="quarter" idx="12"/>
          </p:nvPr>
        </p:nvSpPr>
        <p:spPr>
          <a:noFill/>
        </p:spPr>
        <p:txBody>
          <a:bodyPr/>
          <a:p>
            <a:fld id="{A746BAFE-01D9-4FF4-951D-14FD08E48C33}" type="slidenum">
              <a:rPr lang="en-US" smtClean="0"/>
              <a:t>176</a:t>
            </a:fld>
            <a:endParaRPr lang="en-US" smtClean="0"/>
          </a:p>
        </p:txBody>
      </p:sp>
      <p:sp>
        <p:nvSpPr>
          <p:cNvPr id="1049239" name="Rectangle 2"/>
          <p:cNvSpPr>
            <a:spLocks noGrp="1" noChangeArrowheads="1"/>
          </p:cNvSpPr>
          <p:nvPr>
            <p:ph type="title"/>
          </p:nvPr>
        </p:nvSpPr>
        <p:spPr>
          <a:xfrm>
            <a:off x="0" y="274638"/>
            <a:ext cx="9144000" cy="1143000"/>
          </a:xfrm>
        </p:spPr>
        <p:txBody>
          <a:bodyPr>
            <a:normAutofit fontScale="90000"/>
          </a:bodyPr>
          <a:p>
            <a:pPr algn="just" eaLnBrk="1" hangingPunct="1"/>
            <a:r>
              <a:rPr dirty="0" lang="en-US" smtClean="0">
                <a:solidFill>
                  <a:srgbClr val="FF0000"/>
                </a:solidFill>
                <a:latin typeface="Constantia" pitchFamily="18" charset="0"/>
              </a:rPr>
              <a:t>Clinical manifestations of Osteomalacia</a:t>
            </a:r>
          </a:p>
        </p:txBody>
      </p:sp>
      <p:sp>
        <p:nvSpPr>
          <p:cNvPr id="1049240"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6AFF7BF4-55EE-43A6-AB59-94BF9523A4D4}" type="slidenum">
              <a:rPr sz="1400" lang="en-US"/>
              <a:pPr algn="r"/>
              <a:t>176</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239"/>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237">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237">
                                            <p:txEl>
                                              <p:pRg st="1" end="1"/>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9237">
                                            <p:txEl>
                                              <p:pRg st="2" end="2"/>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9237">
                                            <p:txEl>
                                              <p:pRg st="3" end="3"/>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 presetSubtype="0">
                                  <p:stCondLst>
                                    <p:cond delay="0"/>
                                  </p:stCondLst>
                                  <p:childTnLst>
                                    <p:set>
                                      <p:cBhvr>
                                        <p:cTn dur="1" fill="hold" id="26">
                                          <p:stCondLst>
                                            <p:cond delay="499"/>
                                          </p:stCondLst>
                                        </p:cTn>
                                        <p:tgtEl>
                                          <p:spTgt spid="1049237">
                                            <p:txEl>
                                              <p:pRg st="4" end="4"/>
                                            </p:txEl>
                                          </p:spTgt>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1" presetSubtype="0">
                                  <p:stCondLst>
                                    <p:cond delay="0"/>
                                  </p:stCondLst>
                                  <p:childTnLst>
                                    <p:set>
                                      <p:cBhvr>
                                        <p:cTn dur="1" fill="hold" id="30">
                                          <p:stCondLst>
                                            <p:cond delay="499"/>
                                          </p:stCondLst>
                                        </p:cTn>
                                        <p:tgtEl>
                                          <p:spTgt spid="10492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37" grpId="0" build="p" autoUpdateAnimBg="0"/>
      <p:bldP spid="1049239" grpId="0" autoUpdateAnimBg="0"/>
    </p:bldLst>
  </p:timing>
</p:sld>
</file>

<file path=ppt/slides/slide177.xml><?xml version="1.0" encoding="utf-8"?>
<p:sld xmlns:a="http://schemas.openxmlformats.org/drawingml/2006/main" xmlns:r="http://schemas.openxmlformats.org/officeDocument/2006/relationships" xmlns:p="http://schemas.openxmlformats.org/presentationml/2006/main" showMasterPhAnim="0">
  <p:cSld>
    <p:spTree>
      <p:nvGrpSpPr>
        <p:cNvPr id="459" name=""/>
        <p:cNvGrpSpPr/>
        <p:nvPr/>
      </p:nvGrpSpPr>
      <p:grpSpPr>
        <a:xfrm>
          <a:off x="0" y="0"/>
          <a:ext cx="0" cy="0"/>
          <a:chOff x="0" y="0"/>
          <a:chExt cx="0" cy="0"/>
        </a:xfrm>
      </p:grpSpPr>
      <p:sp>
        <p:nvSpPr>
          <p:cNvPr id="1049241" name="Rectangle 3"/>
          <p:cNvSpPr>
            <a:spLocks noGrp="1" noChangeArrowheads="1"/>
          </p:cNvSpPr>
          <p:nvPr>
            <p:ph idx="1"/>
          </p:nvPr>
        </p:nvSpPr>
        <p:spPr>
          <a:xfrm>
            <a:off x="457200" y="1219200"/>
            <a:ext cx="8686800" cy="5638800"/>
          </a:xfrm>
        </p:spPr>
        <p:txBody>
          <a:bodyPr>
            <a:normAutofit/>
          </a:bodyPr>
          <a:p>
            <a:pPr algn="just" eaLnBrk="1" hangingPunct="1" indent="-571500" marL="571500">
              <a:buAutoNum type="romanLcParenBoth"/>
            </a:pPr>
            <a:r>
              <a:rPr b="1" dirty="0" i="1" lang="en-US" smtClean="0">
                <a:solidFill>
                  <a:srgbClr val="0000FF"/>
                </a:solidFill>
                <a:latin typeface="Constantia" pitchFamily="18" charset="0"/>
              </a:rPr>
              <a:t>History</a:t>
            </a:r>
            <a:r>
              <a:rPr dirty="0" lang="en-US" smtClean="0">
                <a:solidFill>
                  <a:srgbClr val="0000FF"/>
                </a:solidFill>
                <a:latin typeface="Constantia" pitchFamily="18" charset="0"/>
              </a:rPr>
              <a:t> of the presenting disorder.</a:t>
            </a:r>
          </a:p>
          <a:p>
            <a:pPr algn="just" eaLnBrk="1" hangingPunct="1" indent="-571500" marL="571500">
              <a:buAutoNum type="romanLcParenBoth"/>
            </a:pPr>
            <a:r>
              <a:rPr b="1" dirty="0" i="1" lang="en-US" smtClean="0">
                <a:solidFill>
                  <a:srgbClr val="0000FF"/>
                </a:solidFill>
                <a:latin typeface="Constantia" pitchFamily="18" charset="0"/>
              </a:rPr>
              <a:t>X-ray film</a:t>
            </a:r>
            <a:r>
              <a:rPr dirty="0" lang="en-US" smtClean="0">
                <a:solidFill>
                  <a:srgbClr val="0000FF"/>
                </a:solidFill>
                <a:latin typeface="Constantia" pitchFamily="18" charset="0"/>
              </a:rPr>
              <a:t> reveals a generalized demineralization of bone.</a:t>
            </a:r>
          </a:p>
          <a:p>
            <a:pPr algn="just" eaLnBrk="1" hangingPunct="1" indent="-571500" marL="571500">
              <a:buAutoNum type="romanLcParenBoth"/>
            </a:pPr>
            <a:r>
              <a:rPr b="1" dirty="0" i="1" lang="en-US" smtClean="0">
                <a:solidFill>
                  <a:srgbClr val="0000FF"/>
                </a:solidFill>
                <a:latin typeface="Constantia" pitchFamily="18" charset="0"/>
              </a:rPr>
              <a:t>Serology</a:t>
            </a:r>
            <a:r>
              <a:rPr dirty="0" lang="en-US" smtClean="0">
                <a:solidFill>
                  <a:srgbClr val="0000FF"/>
                </a:solidFill>
                <a:latin typeface="Constantia" pitchFamily="18" charset="0"/>
              </a:rPr>
              <a:t> reveals a low serum calcium and phosphorous level with a moderately elevated concentration of </a:t>
            </a:r>
            <a:r>
              <a:rPr dirty="0" i="1" lang="en-US" smtClean="0">
                <a:solidFill>
                  <a:srgbClr val="0000FF"/>
                </a:solidFill>
                <a:latin typeface="Constantia" pitchFamily="18" charset="0"/>
              </a:rPr>
              <a:t>alkaline phosphatase</a:t>
            </a:r>
            <a:r>
              <a:rPr dirty="0" lang="en-US" smtClean="0">
                <a:solidFill>
                  <a:srgbClr val="0000FF"/>
                </a:solidFill>
                <a:latin typeface="Constantia" pitchFamily="18" charset="0"/>
              </a:rPr>
              <a:t>.</a:t>
            </a:r>
          </a:p>
          <a:p>
            <a:pPr algn="just" eaLnBrk="1" hangingPunct="1" indent="-571500" marL="571500">
              <a:buAutoNum type="romanLcParenBoth"/>
            </a:pPr>
            <a:r>
              <a:rPr b="1" dirty="0" i="1" lang="en-US" smtClean="0">
                <a:solidFill>
                  <a:srgbClr val="0000FF"/>
                </a:solidFill>
                <a:latin typeface="Constantia" pitchFamily="18" charset="0"/>
              </a:rPr>
              <a:t>Urinalysis</a:t>
            </a:r>
            <a:r>
              <a:rPr dirty="0" lang="en-US" smtClean="0">
                <a:solidFill>
                  <a:srgbClr val="0000FF"/>
                </a:solidFill>
                <a:latin typeface="Constantia" pitchFamily="18" charset="0"/>
              </a:rPr>
              <a:t> excretion of calcium and creatinine is low.</a:t>
            </a:r>
          </a:p>
          <a:p>
            <a:pPr algn="just" eaLnBrk="1" hangingPunct="1" indent="-571500" marL="571500">
              <a:buAutoNum type="romanLcParenBoth"/>
            </a:pPr>
            <a:r>
              <a:rPr b="1" dirty="0" i="1" lang="en-US" smtClean="0">
                <a:solidFill>
                  <a:srgbClr val="0000FF"/>
                </a:solidFill>
                <a:latin typeface="Constantia" pitchFamily="18" charset="0"/>
              </a:rPr>
              <a:t>Bone biopsy</a:t>
            </a:r>
            <a:r>
              <a:rPr dirty="0" lang="en-US" smtClean="0">
                <a:solidFill>
                  <a:srgbClr val="0000FF"/>
                </a:solidFill>
                <a:latin typeface="Constantia" pitchFamily="18" charset="0"/>
              </a:rPr>
              <a:t> reveals an increase in </a:t>
            </a:r>
            <a:r>
              <a:rPr b="1" dirty="0" i="1" lang="en-US" smtClean="0">
                <a:solidFill>
                  <a:srgbClr val="0000FF"/>
                </a:solidFill>
                <a:latin typeface="Constantia" pitchFamily="18" charset="0"/>
              </a:rPr>
              <a:t>osteoid</a:t>
            </a:r>
            <a:r>
              <a:rPr dirty="0" lang="en-US" smtClean="0">
                <a:solidFill>
                  <a:srgbClr val="0000FF"/>
                </a:solidFill>
                <a:latin typeface="Constantia" pitchFamily="18" charset="0"/>
              </a:rPr>
              <a:t> levels.</a:t>
            </a:r>
          </a:p>
        </p:txBody>
      </p:sp>
      <p:sp>
        <p:nvSpPr>
          <p:cNvPr id="1049242" name="Rectangle 6"/>
          <p:cNvSpPr>
            <a:spLocks noGrp="1" noChangeArrowheads="1"/>
          </p:cNvSpPr>
          <p:nvPr>
            <p:ph type="sldNum" sz="quarter" idx="12"/>
          </p:nvPr>
        </p:nvSpPr>
        <p:spPr>
          <a:noFill/>
        </p:spPr>
        <p:txBody>
          <a:bodyPr/>
          <a:p>
            <a:fld id="{BDD4B9BE-88D0-4725-BA4B-C1036BD25835}" type="slidenum">
              <a:rPr lang="en-US" smtClean="0"/>
              <a:t>177</a:t>
            </a:fld>
            <a:endParaRPr lang="en-US" smtClean="0"/>
          </a:p>
        </p:txBody>
      </p:sp>
      <p:sp>
        <p:nvSpPr>
          <p:cNvPr id="1049243" name="Rectangle 2"/>
          <p:cNvSpPr>
            <a:spLocks noGrp="1" noChangeArrowheads="1"/>
          </p:cNvSpPr>
          <p:nvPr>
            <p:ph type="title"/>
          </p:nvPr>
        </p:nvSpPr>
        <p:spPr>
          <a:xfrm>
            <a:off x="457200" y="152400"/>
            <a:ext cx="8229600" cy="1143000"/>
          </a:xfrm>
        </p:spPr>
        <p:txBody>
          <a:bodyPr/>
          <a:p>
            <a:pPr algn="just" eaLnBrk="1" hangingPunct="1"/>
            <a:r>
              <a:rPr dirty="0" lang="en-US" smtClean="0">
                <a:solidFill>
                  <a:srgbClr val="FF0000"/>
                </a:solidFill>
                <a:latin typeface="Constantia" pitchFamily="18" charset="0"/>
              </a:rPr>
              <a:t>Diagnosis  for Osteomalacia</a:t>
            </a:r>
          </a:p>
        </p:txBody>
      </p:sp>
      <p:sp>
        <p:nvSpPr>
          <p:cNvPr id="1049244"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75A8DCB6-97F2-486B-844F-3183C1095EEA}" type="slidenum">
              <a:rPr sz="1400" lang="en-US"/>
              <a:pPr algn="r"/>
              <a:t>177</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243"/>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241">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241">
                                            <p:txEl>
                                              <p:pRg st="1" end="1"/>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9241">
                                            <p:txEl>
                                              <p:pRg st="2" end="2"/>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9241">
                                            <p:txEl>
                                              <p:pRg st="3" end="3"/>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 presetSubtype="0">
                                  <p:stCondLst>
                                    <p:cond delay="0"/>
                                  </p:stCondLst>
                                  <p:childTnLst>
                                    <p:set>
                                      <p:cBhvr>
                                        <p:cTn dur="1" fill="hold" id="26">
                                          <p:stCondLst>
                                            <p:cond delay="499"/>
                                          </p:stCondLst>
                                        </p:cTn>
                                        <p:tgtEl>
                                          <p:spTgt spid="104924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41" grpId="0" build="p" autoUpdateAnimBg="0"/>
      <p:bldP spid="1049243" grpId="0" autoUpdateAnimBg="0"/>
    </p:bldLst>
  </p:timing>
</p:sld>
</file>

<file path=ppt/slides/slide178.xml><?xml version="1.0" encoding="utf-8"?>
<p:sld xmlns:a="http://schemas.openxmlformats.org/drawingml/2006/main" xmlns:r="http://schemas.openxmlformats.org/officeDocument/2006/relationships" xmlns:p="http://schemas.openxmlformats.org/presentationml/2006/main" showMasterPhAnim="0">
  <p:cSld>
    <p:spTree>
      <p:nvGrpSpPr>
        <p:cNvPr id="460" name=""/>
        <p:cNvGrpSpPr/>
        <p:nvPr/>
      </p:nvGrpSpPr>
      <p:grpSpPr>
        <a:xfrm>
          <a:off x="0" y="0"/>
          <a:ext cx="0" cy="0"/>
          <a:chOff x="0" y="0"/>
          <a:chExt cx="0" cy="0"/>
        </a:xfrm>
      </p:grpSpPr>
      <p:sp>
        <p:nvSpPr>
          <p:cNvPr id="1049245" name="Rectangle 3"/>
          <p:cNvSpPr>
            <a:spLocks noGrp="1" noChangeArrowheads="1"/>
          </p:cNvSpPr>
          <p:nvPr>
            <p:ph idx="1"/>
          </p:nvPr>
        </p:nvSpPr>
        <p:spPr>
          <a:xfrm>
            <a:off x="152400" y="1600200"/>
            <a:ext cx="8991600" cy="5257800"/>
          </a:xfrm>
        </p:spPr>
        <p:txBody>
          <a:bodyPr>
            <a:normAutofit/>
          </a:bodyPr>
          <a:p>
            <a:pPr algn="just" eaLnBrk="1" hangingPunct="1" indent="-571500" marL="571500">
              <a:lnSpc>
                <a:spcPct val="90000"/>
              </a:lnSpc>
              <a:buAutoNum type="romanLcParenBoth"/>
            </a:pPr>
            <a:r>
              <a:rPr dirty="0" lang="en-US" smtClean="0">
                <a:solidFill>
                  <a:srgbClr val="0000FF"/>
                </a:solidFill>
                <a:latin typeface="Constantia" pitchFamily="18" charset="0"/>
              </a:rPr>
              <a:t>Correct the underlying cause/disorder.</a:t>
            </a:r>
          </a:p>
          <a:p>
            <a:pPr algn="just" eaLnBrk="1" hangingPunct="1" indent="-571500" marL="571500">
              <a:lnSpc>
                <a:spcPct val="90000"/>
              </a:lnSpc>
              <a:buAutoNum type="romanLcParenBoth"/>
            </a:pPr>
            <a:endParaRPr dirty="0" lang="en-US" smtClean="0">
              <a:solidFill>
                <a:srgbClr val="0000FF"/>
              </a:solidFill>
              <a:latin typeface="Constantia" pitchFamily="18" charset="0"/>
            </a:endParaRPr>
          </a:p>
          <a:p>
            <a:pPr algn="just" eaLnBrk="1" hangingPunct="1" indent="-571500" marL="571500">
              <a:lnSpc>
                <a:spcPct val="90000"/>
              </a:lnSpc>
              <a:buAutoNum type="romanLcParenBoth"/>
            </a:pPr>
            <a:r>
              <a:rPr dirty="0" lang="en-US" smtClean="0">
                <a:solidFill>
                  <a:srgbClr val="0000FF"/>
                </a:solidFill>
                <a:latin typeface="Constantia" pitchFamily="18" charset="0"/>
              </a:rPr>
              <a:t>Increase dose of Vit D with supplement calcium, if the disorder is due to malabsorption. (</a:t>
            </a:r>
            <a:r>
              <a:rPr dirty="0" i="1" lang="en-US" smtClean="0">
                <a:solidFill>
                  <a:srgbClr val="0000FF"/>
                </a:solidFill>
                <a:latin typeface="Constantia" pitchFamily="18" charset="0"/>
              </a:rPr>
              <a:t>High doses of Vit. D are toxic hence adequate monitoring is very necessary).</a:t>
            </a:r>
          </a:p>
          <a:p>
            <a:pPr algn="just" eaLnBrk="1" hangingPunct="1" indent="-571500" marL="571500">
              <a:lnSpc>
                <a:spcPct val="90000"/>
              </a:lnSpc>
              <a:buAutoNum type="romanLcParenBoth"/>
            </a:pPr>
            <a:endParaRPr dirty="0" lang="en-US" smtClean="0">
              <a:solidFill>
                <a:srgbClr val="0000FF"/>
              </a:solidFill>
              <a:latin typeface="Constantia" pitchFamily="18" charset="0"/>
            </a:endParaRPr>
          </a:p>
          <a:p>
            <a:pPr algn="just" eaLnBrk="1" hangingPunct="1" indent="-571500" marL="571500">
              <a:lnSpc>
                <a:spcPct val="90000"/>
              </a:lnSpc>
              <a:buAutoNum type="romanLcParenBoth"/>
            </a:pPr>
            <a:r>
              <a:rPr dirty="0" lang="en-US" smtClean="0">
                <a:solidFill>
                  <a:srgbClr val="0000FF"/>
                </a:solidFill>
                <a:latin typeface="Constantia" pitchFamily="18" charset="0"/>
              </a:rPr>
              <a:t>Sunlight exposure to promote Vit. D utilization.</a:t>
            </a:r>
          </a:p>
        </p:txBody>
      </p:sp>
      <p:sp>
        <p:nvSpPr>
          <p:cNvPr id="1049246" name="Rectangle 6"/>
          <p:cNvSpPr>
            <a:spLocks noGrp="1" noChangeArrowheads="1"/>
          </p:cNvSpPr>
          <p:nvPr>
            <p:ph type="sldNum" sz="quarter" idx="12"/>
          </p:nvPr>
        </p:nvSpPr>
        <p:spPr>
          <a:noFill/>
        </p:spPr>
        <p:txBody>
          <a:bodyPr/>
          <a:p>
            <a:fld id="{AC4BF35B-BA3B-4718-9055-78B15CDE6487}" type="slidenum">
              <a:rPr lang="en-US" smtClean="0"/>
              <a:t>178</a:t>
            </a:fld>
            <a:endParaRPr lang="en-US" smtClean="0"/>
          </a:p>
        </p:txBody>
      </p:sp>
      <p:sp>
        <p:nvSpPr>
          <p:cNvPr id="1049247" name="Rectangle 2"/>
          <p:cNvSpPr>
            <a:spLocks noGrp="1" noChangeArrowheads="1"/>
          </p:cNvSpPr>
          <p:nvPr>
            <p:ph type="title"/>
          </p:nvPr>
        </p:nvSpPr>
        <p:spPr>
          <a:xfrm>
            <a:off x="0" y="228600"/>
            <a:ext cx="8229600" cy="1143000"/>
          </a:xfrm>
        </p:spPr>
        <p:txBody>
          <a:bodyPr/>
          <a:p>
            <a:pPr algn="just" eaLnBrk="1" hangingPunct="1"/>
            <a:r>
              <a:rPr dirty="0" lang="en-US" smtClean="0">
                <a:solidFill>
                  <a:srgbClr val="FF0000"/>
                </a:solidFill>
                <a:latin typeface="Constantia" pitchFamily="18" charset="0"/>
              </a:rPr>
              <a:t>Management of Osteomalacia</a:t>
            </a:r>
          </a:p>
        </p:txBody>
      </p:sp>
      <p:sp>
        <p:nvSpPr>
          <p:cNvPr id="1049248"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8AC9732C-AD1C-4346-9B91-232E1906D79F}" type="slidenum">
              <a:rPr sz="1400" lang="en-US"/>
              <a:pPr algn="r"/>
              <a:t>178</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247"/>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245">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245">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92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45" grpId="0" build="p" autoUpdateAnimBg="0"/>
      <p:bldP spid="1049247" grpId="0" autoUpdateAnimBg="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461" name=""/>
        <p:cNvGrpSpPr/>
        <p:nvPr/>
      </p:nvGrpSpPr>
      <p:grpSpPr>
        <a:xfrm>
          <a:off x="0" y="0"/>
          <a:ext cx="0" cy="0"/>
          <a:chOff x="0" y="0"/>
          <a:chExt cx="0" cy="0"/>
        </a:xfrm>
      </p:grpSpPr>
      <p:sp>
        <p:nvSpPr>
          <p:cNvPr id="1049249" name="Content Placeholder 2"/>
          <p:cNvSpPr>
            <a:spLocks noGrp="1"/>
          </p:cNvSpPr>
          <p:nvPr>
            <p:ph idx="1"/>
          </p:nvPr>
        </p:nvSpPr>
        <p:spPr>
          <a:xfrm>
            <a:off x="457200" y="1600200"/>
            <a:ext cx="8686800" cy="5257800"/>
          </a:xfrm>
        </p:spPr>
        <p:txBody>
          <a:bodyPr/>
          <a:p>
            <a:pPr algn="just" indent="-571500" marL="571500">
              <a:lnSpc>
                <a:spcPct val="90000"/>
              </a:lnSpc>
              <a:buAutoNum type="romanLcParenBoth"/>
            </a:pPr>
            <a:endParaRPr dirty="0" lang="en-US" smtClean="0">
              <a:solidFill>
                <a:srgbClr val="0000FF"/>
              </a:solidFill>
              <a:latin typeface="Constantia" pitchFamily="18" charset="0"/>
            </a:endParaRPr>
          </a:p>
          <a:p>
            <a:pPr algn="just" indent="-571500" marL="571500">
              <a:lnSpc>
                <a:spcPct val="90000"/>
              </a:lnSpc>
              <a:buAutoNum type="romanLcParenBoth"/>
            </a:pPr>
            <a:r>
              <a:rPr dirty="0" lang="en-US" smtClean="0">
                <a:solidFill>
                  <a:srgbClr val="0000FF"/>
                </a:solidFill>
                <a:latin typeface="Constantia" pitchFamily="18" charset="0"/>
              </a:rPr>
              <a:t>Provide adequate diet/nutrition.</a:t>
            </a:r>
          </a:p>
          <a:p>
            <a:pPr algn="just" indent="-571500" marL="571500">
              <a:lnSpc>
                <a:spcPct val="90000"/>
              </a:lnSpc>
              <a:buAutoNum type="romanLcParenBoth"/>
            </a:pPr>
            <a:endParaRPr dirty="0" lang="en-US" smtClean="0">
              <a:solidFill>
                <a:srgbClr val="0000FF"/>
              </a:solidFill>
              <a:latin typeface="Constantia" pitchFamily="18" charset="0"/>
            </a:endParaRPr>
          </a:p>
          <a:p>
            <a:pPr algn="just" indent="-571500" marL="571500">
              <a:lnSpc>
                <a:spcPct val="90000"/>
              </a:lnSpc>
              <a:buAutoNum type="romanLcParenBoth"/>
            </a:pPr>
            <a:r>
              <a:rPr dirty="0" lang="en-US" smtClean="0">
                <a:solidFill>
                  <a:srgbClr val="0000FF"/>
                </a:solidFill>
                <a:latin typeface="Constantia" pitchFamily="18" charset="0"/>
              </a:rPr>
              <a:t>Use physical, psychological and pharmaceutical measures.</a:t>
            </a:r>
          </a:p>
          <a:p>
            <a:pPr algn="just" indent="-571500" marL="571500">
              <a:lnSpc>
                <a:spcPct val="90000"/>
              </a:lnSpc>
              <a:buAutoNum type="romanLcParenBoth"/>
            </a:pPr>
            <a:endParaRPr dirty="0" lang="en-US" smtClean="0">
              <a:solidFill>
                <a:srgbClr val="0000FF"/>
              </a:solidFill>
              <a:latin typeface="Constantia" pitchFamily="18" charset="0"/>
            </a:endParaRPr>
          </a:p>
          <a:p>
            <a:pPr algn="just" indent="-571500" marL="571500">
              <a:lnSpc>
                <a:spcPct val="90000"/>
              </a:lnSpc>
              <a:buAutoNum type="romanLcParenBoth"/>
            </a:pPr>
            <a:r>
              <a:rPr dirty="0" lang="en-US" smtClean="0">
                <a:solidFill>
                  <a:srgbClr val="0000FF"/>
                </a:solidFill>
                <a:latin typeface="Constantia" pitchFamily="18" charset="0"/>
              </a:rPr>
              <a:t>Long term monitoring of patient progress is required.</a:t>
            </a:r>
          </a:p>
          <a:p>
            <a:endParaRPr dirty="0" lang="en-US"/>
          </a:p>
        </p:txBody>
      </p:sp>
      <p:sp>
        <p:nvSpPr>
          <p:cNvPr id="1049250" name="Title 1"/>
          <p:cNvSpPr>
            <a:spLocks noGrp="1"/>
          </p:cNvSpPr>
          <p:nvPr>
            <p:ph type="title"/>
          </p:nvPr>
        </p:nvSpPr>
        <p:spPr/>
        <p:txBody>
          <a:bodyPr>
            <a:normAutofit fontScale="90000"/>
          </a:bodyPr>
          <a:p>
            <a:r>
              <a:rPr dirty="0" lang="en-US" smtClean="0">
                <a:solidFill>
                  <a:srgbClr val="FF0000"/>
                </a:solidFill>
                <a:latin typeface="Constantia" pitchFamily="18" charset="0"/>
              </a:rPr>
              <a:t>Management of Osteomalacia cont’d</a:t>
            </a:r>
            <a:endParaRPr dirty="0" lang="en-US"/>
          </a:p>
        </p:txBody>
      </p:sp>
    </p:spTree>
  </p:cSld>
  <p:clrMapOvr>
    <a:masterClrMapping/>
  </p:clrMapOvr>
  <p:transition>
    <p:wheel spokes="8"/>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03" name=""/>
        <p:cNvGrpSpPr/>
        <p:nvPr/>
      </p:nvGrpSpPr>
      <p:grpSpPr>
        <a:xfrm>
          <a:off x="0" y="0"/>
          <a:ext cx="0" cy="0"/>
          <a:chOff x="0" y="0"/>
          <a:chExt cx="0" cy="0"/>
        </a:xfrm>
      </p:grpSpPr>
      <p:sp>
        <p:nvSpPr>
          <p:cNvPr id="1048677" name="Rectangle 2"/>
          <p:cNvSpPr>
            <a:spLocks noGrp="1" noChangeArrowheads="1"/>
          </p:cNvSpPr>
          <p:nvPr>
            <p:ph type="ctrTitle"/>
          </p:nvPr>
        </p:nvSpPr>
        <p:spPr>
          <a:xfrm>
            <a:off x="0" y="0"/>
            <a:ext cx="8458200" cy="762000"/>
          </a:xfrm>
        </p:spPr>
        <p:txBody>
          <a:bodyPr>
            <a:normAutofit fontScale="90000"/>
          </a:bodyPr>
          <a:p>
            <a:pPr algn="just" eaLnBrk="1" hangingPunct="1"/>
            <a:r>
              <a:rPr b="1" dirty="0" lang="en-US" smtClean="0">
                <a:solidFill>
                  <a:srgbClr val="FF0000"/>
                </a:solidFill>
                <a:latin typeface="Constantia" pitchFamily="18" charset="0"/>
                <a:cs typeface="Times New Roman" pitchFamily="18" charset="0"/>
              </a:rPr>
              <a:t>Other related concepts</a:t>
            </a:r>
            <a:r>
              <a:rPr b="1" dirty="0" lang="en-US" smtClean="0">
                <a:solidFill>
                  <a:srgbClr val="FF0000"/>
                </a:solidFill>
              </a:rPr>
              <a:t> </a:t>
            </a:r>
          </a:p>
        </p:txBody>
      </p:sp>
      <p:sp>
        <p:nvSpPr>
          <p:cNvPr id="1048678" name="Rectangle 3"/>
          <p:cNvSpPr>
            <a:spLocks noGrp="1" noChangeArrowheads="1"/>
          </p:cNvSpPr>
          <p:nvPr>
            <p:ph type="subTitle" idx="1"/>
          </p:nvPr>
        </p:nvSpPr>
        <p:spPr>
          <a:xfrm>
            <a:off x="0" y="914400"/>
            <a:ext cx="9144000" cy="5943600"/>
          </a:xfrm>
        </p:spPr>
        <p:txBody>
          <a:bodyPr>
            <a:normAutofit/>
          </a:bodyPr>
          <a:p>
            <a:pPr algn="just" eaLnBrk="1" hangingPunct="1"/>
            <a:r>
              <a:rPr b="1" dirty="0" lang="en-US" u="sng" smtClean="0">
                <a:solidFill>
                  <a:srgbClr val="0000FF"/>
                </a:solidFill>
                <a:latin typeface="Constantia" pitchFamily="18" charset="0"/>
                <a:cs typeface="Times New Roman" pitchFamily="18" charset="0"/>
              </a:rPr>
              <a:t>Ligaments</a:t>
            </a:r>
          </a:p>
          <a:p>
            <a:pPr algn="just" eaLnBrk="1" hangingPunct="1"/>
            <a:r>
              <a:rPr dirty="0" lang="en-US" smtClean="0">
                <a:solidFill>
                  <a:srgbClr val="0000FF"/>
                </a:solidFill>
                <a:latin typeface="Constantia" pitchFamily="18" charset="0"/>
                <a:cs typeface="Times New Roman" pitchFamily="18" charset="0"/>
              </a:rPr>
              <a:t>Ligaments are parallel bands of flexible, dense fibrous connective tissue whose primary function is to connect the articular ends of bones and provide stability.</a:t>
            </a:r>
          </a:p>
          <a:p>
            <a:pPr algn="just" eaLnBrk="1" hangingPunct="1"/>
            <a:endParaRPr dirty="0" lang="en-US" smtClean="0">
              <a:solidFill>
                <a:srgbClr val="0000FF"/>
              </a:solidFill>
              <a:latin typeface="Constantia" pitchFamily="18" charset="0"/>
              <a:cs typeface="Times New Roman" pitchFamily="18" charset="0"/>
            </a:endParaRPr>
          </a:p>
          <a:p>
            <a:pPr algn="just" eaLnBrk="1" hangingPunct="1"/>
            <a:r>
              <a:rPr dirty="0" lang="en-US" smtClean="0">
                <a:solidFill>
                  <a:srgbClr val="0000FF"/>
                </a:solidFill>
                <a:latin typeface="Constantia" pitchFamily="18" charset="0"/>
                <a:cs typeface="Times New Roman" pitchFamily="18" charset="0"/>
              </a:rPr>
              <a:t>They permit movement in some directions but limit movement in other directions hence preventing joint injury, as is the case with knee and hip joints.</a:t>
            </a:r>
          </a:p>
          <a:p>
            <a:pPr algn="just" eaLnBrk="1" hangingPunct="1"/>
            <a:endParaRPr dirty="0" lang="en-US" smtClean="0">
              <a:solidFill>
                <a:srgbClr val="0000FF"/>
              </a:solidFill>
              <a:latin typeface="Constantia" pitchFamily="18" charset="0"/>
              <a:cs typeface="Times New Roman" pitchFamily="18" charset="0"/>
            </a:endParaRPr>
          </a:p>
          <a:p>
            <a:pPr algn="just" eaLnBrk="1" hangingPunct="1"/>
            <a:r>
              <a:rPr dirty="0" lang="en-US" smtClean="0">
                <a:solidFill>
                  <a:srgbClr val="0000FF"/>
                </a:solidFill>
                <a:latin typeface="Constantia" pitchFamily="18" charset="0"/>
                <a:cs typeface="Times New Roman" pitchFamily="18" charset="0"/>
              </a:rPr>
              <a:t>Ligaments also attach to soft tissue to suspend structures e.g. the Suspensory ligament of the ovaries.</a:t>
            </a:r>
          </a:p>
          <a:p>
            <a:pPr algn="just" eaLnBrk="1" hangingPunct="1"/>
            <a:endParaRPr dirty="0" lang="en-US" smtClean="0">
              <a:solidFill>
                <a:srgbClr val="0000FF"/>
              </a:solidFill>
              <a:latin typeface="Constantia" pitchFamily="18" charset="0"/>
            </a:endParaRPr>
          </a:p>
        </p:txBody>
      </p:sp>
      <p:sp>
        <p:nvSpPr>
          <p:cNvPr id="1048679" name="Rectangle 6"/>
          <p:cNvSpPr>
            <a:spLocks noGrp="1" noChangeArrowheads="1"/>
          </p:cNvSpPr>
          <p:nvPr>
            <p:ph type="sldNum" sz="quarter" idx="12"/>
          </p:nvPr>
        </p:nvSpPr>
        <p:spPr>
          <a:noFill/>
        </p:spPr>
        <p:txBody>
          <a:bodyPr/>
          <a:p>
            <a:fld id="{B83BA957-FB9B-4A85-A2B4-76B6921F8A36}" type="slidenum">
              <a:rPr lang="en-US" smtClean="0"/>
              <a:t>18</a:t>
            </a:fld>
            <a:endParaRPr lang="en-US" smtClean="0"/>
          </a:p>
        </p:txBody>
      </p:sp>
      <p:sp>
        <p:nvSpPr>
          <p:cNvPr id="1048680"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C68F51FF-705D-4BC9-9A6C-EA38C6656139}" type="slidenum">
              <a:rPr sz="1400" lang="en-US"/>
              <a:pPr algn="r"/>
              <a:t>18</a:t>
            </a:fld>
            <a:endParaRPr sz="1400" lang="en-US"/>
          </a:p>
        </p:txBody>
      </p:sp>
    </p:spTree>
  </p:cSld>
  <p:clrMapOvr>
    <a:masterClrMapping/>
  </p:clrMapOvr>
  <p:transition>
    <p:wheel spokes="8"/>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462" name=""/>
        <p:cNvGrpSpPr/>
        <p:nvPr/>
      </p:nvGrpSpPr>
      <p:grpSpPr>
        <a:xfrm>
          <a:off x="0" y="0"/>
          <a:ext cx="0" cy="0"/>
          <a:chOff x="0" y="0"/>
          <a:chExt cx="0" cy="0"/>
        </a:xfrm>
      </p:grpSpPr>
      <p:sp>
        <p:nvSpPr>
          <p:cNvPr id="1049251" name="Content Placeholder 2"/>
          <p:cNvSpPr>
            <a:spLocks noGrp="1"/>
          </p:cNvSpPr>
          <p:nvPr>
            <p:ph idx="1"/>
          </p:nvPr>
        </p:nvSpPr>
        <p:spPr/>
        <p:txBody>
          <a:bodyPr>
            <a:normAutofit/>
          </a:bodyPr>
          <a:p>
            <a:pPr algn="ctr">
              <a:buNone/>
            </a:pPr>
            <a:r>
              <a:rPr b="1" dirty="0" sz="4800" lang="en-US" smtClean="0">
                <a:solidFill>
                  <a:srgbClr val="0000FF"/>
                </a:solidFill>
                <a:latin typeface="Constantia" pitchFamily="18" charset="0"/>
              </a:rPr>
              <a:t>BONE TUMOURS</a:t>
            </a:r>
            <a:endParaRPr b="1" dirty="0" sz="4800" lang="en-US">
              <a:solidFill>
                <a:srgbClr val="0000FF"/>
              </a:solidFill>
              <a:latin typeface="Constantia" pitchFamily="18" charset="0"/>
            </a:endParaRPr>
          </a:p>
        </p:txBody>
      </p:sp>
      <p:sp>
        <p:nvSpPr>
          <p:cNvPr id="1049252" name="Title 1"/>
          <p:cNvSpPr>
            <a:spLocks noGrp="1"/>
          </p:cNvSpPr>
          <p:nvPr>
            <p:ph type="title"/>
          </p:nvPr>
        </p:nvSpPr>
        <p:spPr/>
        <p:txBody>
          <a:bodyPr/>
          <a:p>
            <a:endParaRPr lang="en-US"/>
          </a:p>
        </p:txBody>
      </p:sp>
    </p:spTree>
  </p:cSld>
  <p:clrMapOvr>
    <a:masterClrMapping/>
  </p:clrMapOvr>
  <p:transition>
    <p:wheel spokes="8"/>
  </p:transition>
</p:sld>
</file>

<file path=ppt/slides/slide181.xml><?xml version="1.0" encoding="utf-8"?>
<p:sld xmlns:a="http://schemas.openxmlformats.org/drawingml/2006/main" xmlns:r="http://schemas.openxmlformats.org/officeDocument/2006/relationships" xmlns:p="http://schemas.openxmlformats.org/presentationml/2006/main" showMasterPhAnim="0">
  <p:cSld>
    <p:spTree>
      <p:nvGrpSpPr>
        <p:cNvPr id="463" name=""/>
        <p:cNvGrpSpPr/>
        <p:nvPr/>
      </p:nvGrpSpPr>
      <p:grpSpPr>
        <a:xfrm>
          <a:off x="0" y="0"/>
          <a:ext cx="0" cy="0"/>
          <a:chOff x="0" y="0"/>
          <a:chExt cx="0" cy="0"/>
        </a:xfrm>
      </p:grpSpPr>
      <p:sp>
        <p:nvSpPr>
          <p:cNvPr id="1049253" name="Rectangle 3"/>
          <p:cNvSpPr>
            <a:spLocks noGrp="1" noChangeArrowheads="1"/>
          </p:cNvSpPr>
          <p:nvPr>
            <p:ph idx="1"/>
          </p:nvPr>
        </p:nvSpPr>
        <p:spPr>
          <a:xfrm>
            <a:off x="457200" y="1600200"/>
            <a:ext cx="8686800" cy="5257800"/>
          </a:xfrm>
        </p:spPr>
        <p:txBody>
          <a:bodyPr/>
          <a:p>
            <a:pPr eaLnBrk="1" hangingPunct="1">
              <a:buNone/>
            </a:pPr>
            <a:r>
              <a:rPr dirty="0" lang="en-US" smtClean="0">
                <a:solidFill>
                  <a:srgbClr val="0000FF"/>
                </a:solidFill>
                <a:latin typeface="Constantia" pitchFamily="18" charset="0"/>
              </a:rPr>
              <a:t>	Neoplasm of the musculoskeletal system are of various types.</a:t>
            </a:r>
          </a:p>
          <a:p>
            <a:pPr eaLnBrk="1" hangingPunct="1">
              <a:buNone/>
            </a:pPr>
            <a:r>
              <a:rPr dirty="0" lang="en-US" smtClean="0">
                <a:solidFill>
                  <a:srgbClr val="0000FF"/>
                </a:solidFill>
                <a:latin typeface="Constantia" pitchFamily="18" charset="0"/>
              </a:rPr>
              <a:t>	</a:t>
            </a:r>
          </a:p>
          <a:p>
            <a:pPr eaLnBrk="1" hangingPunct="1">
              <a:buNone/>
            </a:pPr>
            <a:r>
              <a:rPr dirty="0" lang="en-US" smtClean="0">
                <a:solidFill>
                  <a:srgbClr val="0000FF"/>
                </a:solidFill>
                <a:latin typeface="Constantia" pitchFamily="18" charset="0"/>
              </a:rPr>
              <a:t>	They may be </a:t>
            </a:r>
            <a:r>
              <a:rPr b="1" dirty="0" i="1" lang="en-US" smtClean="0">
                <a:solidFill>
                  <a:srgbClr val="0000FF"/>
                </a:solidFill>
                <a:latin typeface="Constantia" pitchFamily="18" charset="0"/>
              </a:rPr>
              <a:t>primary tumors</a:t>
            </a:r>
            <a:r>
              <a:rPr dirty="0" lang="en-US" smtClean="0">
                <a:solidFill>
                  <a:srgbClr val="0000FF"/>
                </a:solidFill>
                <a:latin typeface="Constantia" pitchFamily="18" charset="0"/>
              </a:rPr>
              <a:t> or </a:t>
            </a:r>
            <a:r>
              <a:rPr b="1" dirty="0" i="1" lang="en-US" smtClean="0">
                <a:solidFill>
                  <a:srgbClr val="0000FF"/>
                </a:solidFill>
                <a:latin typeface="Constantia" pitchFamily="18" charset="0"/>
              </a:rPr>
              <a:t>metastatic</a:t>
            </a:r>
            <a:r>
              <a:rPr dirty="0" lang="en-US" smtClean="0">
                <a:solidFill>
                  <a:srgbClr val="0000FF"/>
                </a:solidFill>
                <a:latin typeface="Constantia" pitchFamily="18" charset="0"/>
              </a:rPr>
              <a:t> from primary cancers .</a:t>
            </a:r>
          </a:p>
          <a:p>
            <a:pPr eaLnBrk="1" hangingPunct="1">
              <a:buNone/>
            </a:pPr>
            <a:r>
              <a:rPr dirty="0" lang="en-US" smtClean="0">
                <a:solidFill>
                  <a:srgbClr val="0000FF"/>
                </a:solidFill>
                <a:latin typeface="Constantia" pitchFamily="18" charset="0"/>
              </a:rPr>
              <a:t>	</a:t>
            </a:r>
          </a:p>
          <a:p>
            <a:pPr eaLnBrk="1" hangingPunct="1">
              <a:buNone/>
            </a:pPr>
            <a:r>
              <a:rPr dirty="0" lang="en-US" smtClean="0">
                <a:solidFill>
                  <a:srgbClr val="0000FF"/>
                </a:solidFill>
                <a:latin typeface="Constantia" pitchFamily="18" charset="0"/>
              </a:rPr>
              <a:t>	Metastatic bone tumours are more common than primary bone tumours.</a:t>
            </a:r>
          </a:p>
        </p:txBody>
      </p:sp>
      <p:sp>
        <p:nvSpPr>
          <p:cNvPr id="1049254" name="Rectangle 6"/>
          <p:cNvSpPr>
            <a:spLocks noGrp="1" noChangeArrowheads="1"/>
          </p:cNvSpPr>
          <p:nvPr>
            <p:ph type="sldNum" sz="quarter" idx="12"/>
          </p:nvPr>
        </p:nvSpPr>
        <p:spPr>
          <a:noFill/>
        </p:spPr>
        <p:txBody>
          <a:bodyPr/>
          <a:p>
            <a:fld id="{08047AD6-2E2A-4996-B0ED-509BBAE56BE0}" type="slidenum">
              <a:rPr lang="en-US" smtClean="0"/>
              <a:t>181</a:t>
            </a:fld>
            <a:endParaRPr lang="en-US" smtClean="0"/>
          </a:p>
        </p:txBody>
      </p:sp>
      <p:sp>
        <p:nvSpPr>
          <p:cNvPr id="1049255" name="Rectangle 2"/>
          <p:cNvSpPr>
            <a:spLocks noGrp="1" noChangeArrowheads="1"/>
          </p:cNvSpPr>
          <p:nvPr>
            <p:ph type="title"/>
          </p:nvPr>
        </p:nvSpPr>
        <p:spPr/>
        <p:txBody>
          <a:bodyPr/>
          <a:p>
            <a:pPr algn="just" eaLnBrk="1" hangingPunct="1"/>
            <a:r>
              <a:rPr dirty="0" lang="en-US" smtClean="0">
                <a:solidFill>
                  <a:srgbClr val="FF0000"/>
                </a:solidFill>
                <a:latin typeface="Constantia" pitchFamily="18" charset="0"/>
              </a:rPr>
              <a:t>Bone tumors</a:t>
            </a:r>
          </a:p>
        </p:txBody>
      </p:sp>
      <p:sp>
        <p:nvSpPr>
          <p:cNvPr id="1049256"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D4A06BBA-693C-497F-94D5-6D375D50A879}" type="slidenum">
              <a:rPr sz="1400" lang="en-US"/>
              <a:pPr algn="r"/>
              <a:t>181</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255"/>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253">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253">
                                            <p:txEl>
                                              <p:pRg st="1" end="1"/>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9253">
                                            <p:txEl>
                                              <p:pRg st="2" end="2"/>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9253">
                                            <p:txEl>
                                              <p:pRg st="3" end="3"/>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 presetSubtype="0">
                                  <p:stCondLst>
                                    <p:cond delay="0"/>
                                  </p:stCondLst>
                                  <p:childTnLst>
                                    <p:set>
                                      <p:cBhvr>
                                        <p:cTn dur="1" fill="hold" id="26">
                                          <p:stCondLst>
                                            <p:cond delay="499"/>
                                          </p:stCondLst>
                                        </p:cTn>
                                        <p:tgtEl>
                                          <p:spTgt spid="104925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53" grpId="0" build="p" autoUpdateAnimBg="0"/>
      <p:bldP spid="1049255" grpId="0" autoUpdateAnimBg="0"/>
    </p:bldLst>
  </p:timing>
</p:sld>
</file>

<file path=ppt/slides/slide182.xml><?xml version="1.0" encoding="utf-8"?>
<p:sld xmlns:a="http://schemas.openxmlformats.org/drawingml/2006/main" xmlns:r="http://schemas.openxmlformats.org/officeDocument/2006/relationships" xmlns:p="http://schemas.openxmlformats.org/presentationml/2006/main" showMasterPhAnim="0">
  <p:cSld>
    <p:spTree>
      <p:nvGrpSpPr>
        <p:cNvPr id="464" name=""/>
        <p:cNvGrpSpPr/>
        <p:nvPr/>
      </p:nvGrpSpPr>
      <p:grpSpPr>
        <a:xfrm>
          <a:off x="0" y="0"/>
          <a:ext cx="0" cy="0"/>
          <a:chOff x="0" y="0"/>
          <a:chExt cx="0" cy="0"/>
        </a:xfrm>
      </p:grpSpPr>
      <p:sp>
        <p:nvSpPr>
          <p:cNvPr id="1049257" name="Rectangle 3"/>
          <p:cNvSpPr>
            <a:spLocks noGrp="1" noChangeArrowheads="1"/>
          </p:cNvSpPr>
          <p:nvPr>
            <p:ph idx="1"/>
          </p:nvPr>
        </p:nvSpPr>
        <p:spPr>
          <a:xfrm>
            <a:off x="457200" y="1600200"/>
            <a:ext cx="8686800" cy="5257800"/>
          </a:xfrm>
        </p:spPr>
        <p:txBody>
          <a:bodyPr/>
          <a:p>
            <a:pPr algn="just">
              <a:buNone/>
            </a:pPr>
            <a:r>
              <a:rPr dirty="0" lang="en-US" smtClean="0">
                <a:solidFill>
                  <a:srgbClr val="0000FF"/>
                </a:solidFill>
                <a:latin typeface="Constantia" pitchFamily="18" charset="0"/>
              </a:rPr>
              <a:t>	Benign bone tumours are more common than malignant primary bone tumours.</a:t>
            </a:r>
          </a:p>
          <a:p>
            <a:pPr algn="just">
              <a:buNone/>
            </a:pPr>
            <a:endParaRPr dirty="0" lang="en-US" smtClean="0">
              <a:solidFill>
                <a:srgbClr val="0000FF"/>
              </a:solidFill>
              <a:latin typeface="Constantia" pitchFamily="18" charset="0"/>
            </a:endParaRPr>
          </a:p>
          <a:p>
            <a:pPr algn="just">
              <a:buNone/>
            </a:pPr>
            <a:r>
              <a:rPr dirty="0" lang="en-US" smtClean="0">
                <a:solidFill>
                  <a:srgbClr val="0000FF"/>
                </a:solidFill>
                <a:latin typeface="Constantia" pitchFamily="18" charset="0"/>
              </a:rPr>
              <a:t>	They are slow growing, well circumscribed, present few symptoms and are not a cause of death.</a:t>
            </a:r>
          </a:p>
        </p:txBody>
      </p:sp>
      <p:sp>
        <p:nvSpPr>
          <p:cNvPr id="1049258" name="Rectangle 6"/>
          <p:cNvSpPr>
            <a:spLocks noGrp="1" noChangeArrowheads="1"/>
          </p:cNvSpPr>
          <p:nvPr>
            <p:ph type="sldNum" sz="quarter" idx="12"/>
          </p:nvPr>
        </p:nvSpPr>
        <p:spPr>
          <a:noFill/>
        </p:spPr>
        <p:txBody>
          <a:bodyPr/>
          <a:p>
            <a:fld id="{4795FED2-CC4A-47A4-B0EC-D63AEE999BDB}" type="slidenum">
              <a:rPr lang="en-US" smtClean="0"/>
              <a:t>182</a:t>
            </a:fld>
            <a:endParaRPr lang="en-US" smtClean="0"/>
          </a:p>
        </p:txBody>
      </p:sp>
      <p:sp>
        <p:nvSpPr>
          <p:cNvPr id="1049259" name="Rectangle 2"/>
          <p:cNvSpPr>
            <a:spLocks noGrp="1" noChangeArrowheads="1"/>
          </p:cNvSpPr>
          <p:nvPr>
            <p:ph type="title"/>
          </p:nvPr>
        </p:nvSpPr>
        <p:spPr/>
        <p:txBody>
          <a:bodyPr/>
          <a:p>
            <a:pPr algn="just" eaLnBrk="1" hangingPunct="1"/>
            <a:r>
              <a:rPr dirty="0" lang="en-US" smtClean="0">
                <a:solidFill>
                  <a:srgbClr val="FF0000"/>
                </a:solidFill>
                <a:latin typeface="Constantia" pitchFamily="18" charset="0"/>
              </a:rPr>
              <a:t>Benign Bone tumours</a:t>
            </a:r>
          </a:p>
        </p:txBody>
      </p:sp>
      <p:sp>
        <p:nvSpPr>
          <p:cNvPr id="1049260"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76406D40-EF05-475D-8F51-8716DBE7CEB2}" type="slidenum">
              <a:rPr sz="1400" lang="en-US"/>
              <a:pPr algn="r"/>
              <a:t>182</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259"/>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iterate type="lt">
                                    <p:tmAbs val="75"/>
                                  </p:iterate>
                                  <p:childTnLst>
                                    <p:set>
                                      <p:cBhvr>
                                        <p:cTn dur="1" fill="hold" id="10">
                                          <p:stCondLst>
                                            <p:cond delay="74"/>
                                          </p:stCondLst>
                                        </p:cTn>
                                        <p:tgtEl>
                                          <p:spTgt spid="1049257">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iterate type="lt">
                                    <p:tmAbs val="75"/>
                                  </p:iterate>
                                  <p:childTnLst>
                                    <p:set>
                                      <p:cBhvr>
                                        <p:cTn dur="1" fill="hold" id="14">
                                          <p:stCondLst>
                                            <p:cond delay="74"/>
                                          </p:stCondLst>
                                        </p:cTn>
                                        <p:tgtEl>
                                          <p:spTgt spid="104925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57" grpId="0" build="p" autoUpdateAnimBg="0"/>
      <p:bldP spid="1049259" grpId="0" autoUpdateAnimBg="0"/>
    </p:bldLst>
  </p:timing>
</p:sld>
</file>

<file path=ppt/slides/slide183.xml><?xml version="1.0" encoding="utf-8"?>
<p:sld xmlns:a="http://schemas.openxmlformats.org/drawingml/2006/main" xmlns:r="http://schemas.openxmlformats.org/officeDocument/2006/relationships" xmlns:p="http://schemas.openxmlformats.org/presentationml/2006/main" showMasterPhAnim="0">
  <p:cSld>
    <p:spTree>
      <p:nvGrpSpPr>
        <p:cNvPr id="465" name=""/>
        <p:cNvGrpSpPr/>
        <p:nvPr/>
      </p:nvGrpSpPr>
      <p:grpSpPr>
        <a:xfrm>
          <a:off x="0" y="0"/>
          <a:ext cx="0" cy="0"/>
          <a:chOff x="0" y="0"/>
          <a:chExt cx="0" cy="0"/>
        </a:xfrm>
      </p:grpSpPr>
      <p:sp>
        <p:nvSpPr>
          <p:cNvPr id="1049261" name="Rectangle 3"/>
          <p:cNvSpPr>
            <a:spLocks noGrp="1" noChangeArrowheads="1"/>
          </p:cNvSpPr>
          <p:nvPr>
            <p:ph idx="1"/>
          </p:nvPr>
        </p:nvSpPr>
        <p:spPr>
          <a:xfrm>
            <a:off x="457200" y="1600200"/>
            <a:ext cx="8534400" cy="5257800"/>
          </a:xfrm>
        </p:spPr>
        <p:txBody>
          <a:bodyPr>
            <a:normAutofit/>
          </a:bodyPr>
          <a:p>
            <a:pPr algn="just" eaLnBrk="1" hangingPunct="1" indent="-571500" marL="571500">
              <a:buAutoNum type="romanLcParenBoth"/>
            </a:pPr>
            <a:r>
              <a:rPr b="1" dirty="0" i="1" lang="en-US" u="sng" smtClean="0">
                <a:solidFill>
                  <a:srgbClr val="0000FF"/>
                </a:solidFill>
                <a:latin typeface="Constantia" pitchFamily="18" charset="0"/>
              </a:rPr>
              <a:t>Osteochondroma</a:t>
            </a:r>
            <a:r>
              <a:rPr dirty="0" lang="en-US" smtClean="0">
                <a:solidFill>
                  <a:srgbClr val="0000FF"/>
                </a:solidFill>
                <a:latin typeface="Constantia" pitchFamily="18" charset="0"/>
              </a:rPr>
              <a:t>: Is the most common, develops during growth and becomes static. It may become malignant in rare cases, especially, after trauma.</a:t>
            </a:r>
          </a:p>
          <a:p>
            <a:pPr algn="just" eaLnBrk="1" hangingPunct="1" indent="-571500" marL="571500">
              <a:buAutoNum type="romanLcParenBoth"/>
            </a:pPr>
            <a:endParaRPr dirty="0" lang="en-US" smtClean="0">
              <a:solidFill>
                <a:srgbClr val="0000FF"/>
              </a:solidFill>
              <a:latin typeface="Constantia" pitchFamily="18" charset="0"/>
            </a:endParaRPr>
          </a:p>
          <a:p>
            <a:pPr algn="just" eaLnBrk="1" hangingPunct="1" indent="-571500" marL="571500">
              <a:buAutoNum type="romanLcParenBoth"/>
            </a:pPr>
            <a:r>
              <a:rPr b="1" dirty="0" i="1" lang="en-US" err="1" u="sng" smtClean="0">
                <a:solidFill>
                  <a:srgbClr val="0000FF"/>
                </a:solidFill>
                <a:latin typeface="Constantia" pitchFamily="18" charset="0"/>
              </a:rPr>
              <a:t>Enchondroma</a:t>
            </a:r>
            <a:r>
              <a:rPr b="1" dirty="0" i="1" lang="en-US" smtClean="0">
                <a:solidFill>
                  <a:srgbClr val="0000FF"/>
                </a:solidFill>
                <a:latin typeface="Constantia" pitchFamily="18" charset="0"/>
              </a:rPr>
              <a:t>:</a:t>
            </a:r>
            <a:r>
              <a:rPr dirty="0" lang="en-US" smtClean="0">
                <a:solidFill>
                  <a:srgbClr val="0000FF"/>
                </a:solidFill>
                <a:latin typeface="Constantia" pitchFamily="18" charset="0"/>
              </a:rPr>
              <a:t> A tumour of hyaline cartilage  commonly affecting the hand, femur, tibia and humerus.</a:t>
            </a:r>
          </a:p>
          <a:p>
            <a:pPr algn="just" eaLnBrk="1" hangingPunct="1" indent="-571500" marL="571500">
              <a:buNone/>
            </a:pPr>
            <a:r>
              <a:rPr dirty="0" lang="en-US" smtClean="0">
                <a:solidFill>
                  <a:srgbClr val="0000FF"/>
                </a:solidFill>
                <a:latin typeface="Constantia" pitchFamily="18" charset="0"/>
              </a:rPr>
              <a:t>	</a:t>
            </a:r>
          </a:p>
          <a:p>
            <a:pPr algn="just" eaLnBrk="1" hangingPunct="1" indent="-571500" marL="571500">
              <a:buNone/>
            </a:pPr>
            <a:r>
              <a:rPr dirty="0" lang="en-US" smtClean="0">
                <a:solidFill>
                  <a:srgbClr val="0000FF"/>
                </a:solidFill>
                <a:latin typeface="Constantia" pitchFamily="18" charset="0"/>
              </a:rPr>
              <a:t>	Presents with mild ache and pathologic fracture may occur.</a:t>
            </a:r>
          </a:p>
        </p:txBody>
      </p:sp>
      <p:sp>
        <p:nvSpPr>
          <p:cNvPr id="1049262" name="Rectangle 6"/>
          <p:cNvSpPr>
            <a:spLocks noGrp="1" noChangeArrowheads="1"/>
          </p:cNvSpPr>
          <p:nvPr>
            <p:ph type="sldNum" sz="quarter" idx="12"/>
          </p:nvPr>
        </p:nvSpPr>
        <p:spPr>
          <a:noFill/>
        </p:spPr>
        <p:txBody>
          <a:bodyPr/>
          <a:p>
            <a:fld id="{FEB307F8-ACE9-4154-AF8F-2C565D44E406}" type="slidenum">
              <a:rPr lang="en-US" smtClean="0"/>
              <a:t>183</a:t>
            </a:fld>
            <a:endParaRPr lang="en-US" smtClean="0"/>
          </a:p>
        </p:txBody>
      </p:sp>
      <p:sp>
        <p:nvSpPr>
          <p:cNvPr id="1049263" name="Rectangle 2"/>
          <p:cNvSpPr>
            <a:spLocks noGrp="1" noChangeArrowheads="1"/>
          </p:cNvSpPr>
          <p:nvPr>
            <p:ph type="title"/>
          </p:nvPr>
        </p:nvSpPr>
        <p:spPr/>
        <p:txBody>
          <a:bodyPr/>
          <a:p>
            <a:pPr algn="just"/>
            <a:r>
              <a:rPr b="1" dirty="0" lang="en-US" smtClean="0">
                <a:solidFill>
                  <a:srgbClr val="FF0000"/>
                </a:solidFill>
                <a:latin typeface="Constantia" pitchFamily="18" charset="0"/>
              </a:rPr>
              <a:t>Types of Benign Bone tumours</a:t>
            </a:r>
          </a:p>
        </p:txBody>
      </p:sp>
      <p:sp>
        <p:nvSpPr>
          <p:cNvPr id="1049264"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62F486E9-57F8-4CC4-A9B1-9074CA7544B4}" type="slidenum">
              <a:rPr sz="1400" lang="en-US"/>
              <a:pPr algn="r"/>
              <a:t>183</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263"/>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261">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261">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9261">
                                            <p:txEl>
                                              <p:pRg st="3" end="3"/>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92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61" grpId="0" build="p" autoUpdateAnimBg="0"/>
      <p:bldP spid="1049263" grpId="0" autoUpdateAnimBg="0"/>
    </p:bldLst>
  </p:timing>
</p:sld>
</file>

<file path=ppt/slides/slide184.xml><?xml version="1.0" encoding="utf-8"?>
<p:sld xmlns:a="http://schemas.openxmlformats.org/drawingml/2006/main" xmlns:r="http://schemas.openxmlformats.org/officeDocument/2006/relationships" xmlns:p="http://schemas.openxmlformats.org/presentationml/2006/main" showMasterPhAnim="0">
  <p:cSld>
    <p:spTree>
      <p:nvGrpSpPr>
        <p:cNvPr id="466" name=""/>
        <p:cNvGrpSpPr/>
        <p:nvPr/>
      </p:nvGrpSpPr>
      <p:grpSpPr>
        <a:xfrm>
          <a:off x="0" y="0"/>
          <a:ext cx="0" cy="0"/>
          <a:chOff x="0" y="0"/>
          <a:chExt cx="0" cy="0"/>
        </a:xfrm>
      </p:grpSpPr>
      <p:sp>
        <p:nvSpPr>
          <p:cNvPr id="1049265" name="Rectangle 3"/>
          <p:cNvSpPr>
            <a:spLocks noGrp="1" noChangeArrowheads="1"/>
          </p:cNvSpPr>
          <p:nvPr>
            <p:ph idx="1"/>
          </p:nvPr>
        </p:nvSpPr>
        <p:spPr>
          <a:xfrm>
            <a:off x="457200" y="1600200"/>
            <a:ext cx="8686800" cy="5257800"/>
          </a:xfrm>
        </p:spPr>
        <p:txBody>
          <a:bodyPr>
            <a:normAutofit/>
          </a:bodyPr>
          <a:p>
            <a:pPr algn="just" eaLnBrk="1" hangingPunct="1" indent="-469900" marL="469900">
              <a:lnSpc>
                <a:spcPct val="90000"/>
              </a:lnSpc>
              <a:buFontTx/>
              <a:buNone/>
            </a:pPr>
            <a:r>
              <a:rPr b="1" dirty="0" i="1" lang="en-US" smtClean="0">
                <a:solidFill>
                  <a:srgbClr val="0000FF"/>
                </a:solidFill>
                <a:latin typeface="Constantia" pitchFamily="18" charset="0"/>
              </a:rPr>
              <a:t>(iii) Bone cysts</a:t>
            </a:r>
          </a:p>
          <a:p>
            <a:pPr algn="just" indent="-469900" marL="469900">
              <a:lnSpc>
                <a:spcPct val="90000"/>
              </a:lnSpc>
            </a:pPr>
            <a:r>
              <a:rPr dirty="0" lang="en-US" u="sng" smtClean="0">
                <a:solidFill>
                  <a:srgbClr val="0000FF"/>
                </a:solidFill>
                <a:latin typeface="Constantia" pitchFamily="18" charset="0"/>
              </a:rPr>
              <a:t>Osteoid osteoma</a:t>
            </a:r>
            <a:r>
              <a:rPr dirty="0" lang="en-US" smtClean="0">
                <a:solidFill>
                  <a:srgbClr val="0000FF"/>
                </a:solidFill>
                <a:latin typeface="Constantia" pitchFamily="18" charset="0"/>
              </a:rPr>
              <a:t>: A painful tumour that occur in children and young adults.</a:t>
            </a:r>
          </a:p>
          <a:p>
            <a:pPr algn="just" indent="-469900" marL="469900">
              <a:lnSpc>
                <a:spcPct val="90000"/>
              </a:lnSpc>
            </a:pPr>
            <a:endParaRPr dirty="0" lang="en-US" smtClean="0">
              <a:solidFill>
                <a:srgbClr val="0000FF"/>
              </a:solidFill>
              <a:latin typeface="Constantia" pitchFamily="18" charset="0"/>
            </a:endParaRPr>
          </a:p>
          <a:p>
            <a:pPr algn="just" indent="-469900" marL="469900">
              <a:lnSpc>
                <a:spcPct val="90000"/>
              </a:lnSpc>
            </a:pPr>
            <a:r>
              <a:rPr dirty="0" lang="en-US" u="sng" smtClean="0">
                <a:solidFill>
                  <a:srgbClr val="0000FF"/>
                </a:solidFill>
                <a:latin typeface="Constantia" pitchFamily="18" charset="0"/>
              </a:rPr>
              <a:t>Giant Cell Osteoclastoma</a:t>
            </a:r>
            <a:r>
              <a:rPr dirty="0" lang="en-US" smtClean="0">
                <a:solidFill>
                  <a:srgbClr val="0000FF"/>
                </a:solidFill>
                <a:latin typeface="Constantia" pitchFamily="18" charset="0"/>
              </a:rPr>
              <a:t>: Remain benign for a long period but may undergo malignancy transformation, invade and local tissues.</a:t>
            </a:r>
          </a:p>
          <a:p>
            <a:pPr algn="just" indent="-469900" marL="469900">
              <a:lnSpc>
                <a:spcPct val="90000"/>
              </a:lnSpc>
              <a:buNone/>
            </a:pPr>
            <a:r>
              <a:rPr dirty="0" lang="en-US" smtClean="0">
                <a:solidFill>
                  <a:srgbClr val="0000FF"/>
                </a:solidFill>
                <a:latin typeface="Constantia" pitchFamily="18" charset="0"/>
              </a:rPr>
              <a:t>	Are soft, hemorrhagic and common in young adults. </a:t>
            </a:r>
          </a:p>
        </p:txBody>
      </p:sp>
      <p:sp>
        <p:nvSpPr>
          <p:cNvPr id="1049266" name="Rectangle 6"/>
          <p:cNvSpPr>
            <a:spLocks noGrp="1" noChangeArrowheads="1"/>
          </p:cNvSpPr>
          <p:nvPr>
            <p:ph type="sldNum" sz="quarter" idx="12"/>
          </p:nvPr>
        </p:nvSpPr>
        <p:spPr>
          <a:noFill/>
        </p:spPr>
        <p:txBody>
          <a:bodyPr/>
          <a:p>
            <a:fld id="{19CAE716-5A74-4387-BAE6-73624DB18215}" type="slidenum">
              <a:rPr lang="en-US" smtClean="0"/>
              <a:t>184</a:t>
            </a:fld>
            <a:endParaRPr lang="en-US" smtClean="0"/>
          </a:p>
        </p:txBody>
      </p:sp>
      <p:sp>
        <p:nvSpPr>
          <p:cNvPr id="1049267" name="Rectangle 2"/>
          <p:cNvSpPr>
            <a:spLocks noGrp="1" noChangeArrowheads="1"/>
          </p:cNvSpPr>
          <p:nvPr>
            <p:ph type="title"/>
          </p:nvPr>
        </p:nvSpPr>
        <p:spPr/>
        <p:txBody>
          <a:bodyPr/>
          <a:p>
            <a:pPr algn="just" eaLnBrk="1" hangingPunct="1"/>
            <a:r>
              <a:rPr dirty="0" lang="en-US" smtClean="0">
                <a:solidFill>
                  <a:srgbClr val="FF0000"/>
                </a:solidFill>
                <a:latin typeface="Constantia" pitchFamily="18" charset="0"/>
              </a:rPr>
              <a:t>Benign Tumours cont.</a:t>
            </a:r>
          </a:p>
        </p:txBody>
      </p:sp>
      <p:sp>
        <p:nvSpPr>
          <p:cNvPr id="1049268"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9A5B6A1F-7C02-402D-8DAE-2D9026765E93}" type="slidenum">
              <a:rPr sz="1400" lang="en-US"/>
              <a:pPr algn="r"/>
              <a:t>184</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267"/>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265">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265">
                                            <p:txEl>
                                              <p:pRg st="1" end="1"/>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9265">
                                            <p:txEl>
                                              <p:pRg st="3" end="3"/>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926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65" grpId="0" build="p" autoUpdateAnimBg="0"/>
      <p:bldP spid="1049267" grpId="0" autoUpdateAnimBg="0"/>
    </p:bldLst>
  </p:timing>
</p:sld>
</file>

<file path=ppt/slides/slide185.xml><?xml version="1.0" encoding="utf-8"?>
<p:sld xmlns:a="http://schemas.openxmlformats.org/drawingml/2006/main" xmlns:r="http://schemas.openxmlformats.org/officeDocument/2006/relationships" xmlns:p="http://schemas.openxmlformats.org/presentationml/2006/main" showMasterPhAnim="0">
  <p:cSld>
    <p:spTree>
      <p:nvGrpSpPr>
        <p:cNvPr id="467" name=""/>
        <p:cNvGrpSpPr/>
        <p:nvPr/>
      </p:nvGrpSpPr>
      <p:grpSpPr>
        <a:xfrm>
          <a:off x="0" y="0"/>
          <a:ext cx="0" cy="0"/>
          <a:chOff x="0" y="0"/>
          <a:chExt cx="0" cy="0"/>
        </a:xfrm>
      </p:grpSpPr>
      <p:sp>
        <p:nvSpPr>
          <p:cNvPr id="1049269" name="Rectangle 3"/>
          <p:cNvSpPr>
            <a:spLocks noGrp="1" noChangeArrowheads="1"/>
          </p:cNvSpPr>
          <p:nvPr>
            <p:ph idx="1"/>
          </p:nvPr>
        </p:nvSpPr>
        <p:spPr>
          <a:xfrm>
            <a:off x="457200" y="1600200"/>
            <a:ext cx="8229600" cy="5257800"/>
          </a:xfrm>
        </p:spPr>
        <p:txBody>
          <a:bodyPr>
            <a:normAutofit fontScale="85000" lnSpcReduction="20000"/>
          </a:bodyPr>
          <a:p>
            <a:pPr algn="just">
              <a:buNone/>
            </a:pPr>
            <a:r>
              <a:rPr dirty="0" sz="2800" lang="en-US" smtClean="0">
                <a:solidFill>
                  <a:srgbClr val="0000FF"/>
                </a:solidFill>
                <a:latin typeface="Constantia" pitchFamily="18" charset="0"/>
              </a:rPr>
              <a:t>	Are quite rare and usually arise from connective and supportive tissue cells (sarcomas) or bone marrow elements  such as multiple myeloma.</a:t>
            </a:r>
          </a:p>
          <a:p>
            <a:pPr algn="just" eaLnBrk="1" hangingPunct="1" indent="-469900" marL="469900">
              <a:buFontTx/>
              <a:buNone/>
            </a:pPr>
            <a:r>
              <a:rPr dirty="0" sz="2800" lang="en-US" smtClean="0">
                <a:solidFill>
                  <a:srgbClr val="0000FF"/>
                </a:solidFill>
                <a:latin typeface="Constantia" pitchFamily="18" charset="0"/>
              </a:rPr>
              <a:t>	</a:t>
            </a:r>
          </a:p>
          <a:p>
            <a:pPr algn="just" eaLnBrk="1" hangingPunct="1" indent="-469900" marL="469900">
              <a:buFontTx/>
              <a:buNone/>
            </a:pPr>
            <a:r>
              <a:rPr dirty="0" sz="2800" lang="en-US" smtClean="0">
                <a:solidFill>
                  <a:srgbClr val="0000FF"/>
                </a:solidFill>
                <a:latin typeface="Constantia" pitchFamily="18" charset="0"/>
              </a:rPr>
              <a:t>	An example is </a:t>
            </a:r>
            <a:r>
              <a:rPr b="1" dirty="0" sz="2800" i="1" lang="en-US" smtClean="0">
                <a:solidFill>
                  <a:srgbClr val="0000FF"/>
                </a:solidFill>
                <a:latin typeface="Constantia" pitchFamily="18" charset="0"/>
              </a:rPr>
              <a:t>Osteosarcoma</a:t>
            </a:r>
            <a:r>
              <a:rPr dirty="0" sz="2800" lang="en-US" smtClean="0">
                <a:solidFill>
                  <a:srgbClr val="0000FF"/>
                </a:solidFill>
                <a:latin typeface="Constantia" pitchFamily="18" charset="0"/>
                <a:sym typeface="Wingdings" pitchFamily="2" charset="2"/>
              </a:rPr>
              <a:t>: (Osteogenic sarcoma) the most common and often a fatal primary malignant bone tumour.</a:t>
            </a:r>
          </a:p>
          <a:p>
            <a:pPr algn="just" eaLnBrk="1" hangingPunct="1" indent="-469900" marL="469900">
              <a:buFontTx/>
              <a:buNone/>
            </a:pPr>
            <a:endParaRPr dirty="0" sz="2800" lang="en-US" smtClean="0">
              <a:solidFill>
                <a:srgbClr val="0000FF"/>
              </a:solidFill>
              <a:latin typeface="Constantia" pitchFamily="18" charset="0"/>
              <a:sym typeface="Wingdings" pitchFamily="2" charset="2"/>
            </a:endParaRPr>
          </a:p>
          <a:p>
            <a:pPr algn="just" indent="-469900" marL="469900">
              <a:buNone/>
            </a:pPr>
            <a:r>
              <a:rPr dirty="0" sz="2800" lang="en-US" smtClean="0">
                <a:solidFill>
                  <a:srgbClr val="0000FF"/>
                </a:solidFill>
                <a:latin typeface="Constantia" pitchFamily="18" charset="0"/>
                <a:sym typeface="Wingdings" pitchFamily="2" charset="2"/>
              </a:rPr>
              <a:t>	Prognosis depend on whether it has spread to other organs such as the lungs, liver etc (</a:t>
            </a:r>
            <a:r>
              <a:rPr b="1" dirty="0" sz="2800" i="1" lang="en-US" smtClean="0">
                <a:solidFill>
                  <a:srgbClr val="0000FF"/>
                </a:solidFill>
                <a:latin typeface="Constantia" pitchFamily="18" charset="0"/>
              </a:rPr>
              <a:t>Bone tumor metastasis to the lungs is common).</a:t>
            </a:r>
            <a:endParaRPr b="1" dirty="0" sz="2800" i="1" lang="en-US" smtClean="0">
              <a:solidFill>
                <a:srgbClr val="0000FF"/>
              </a:solidFill>
              <a:latin typeface="Constantia" pitchFamily="18" charset="0"/>
              <a:sym typeface="Wingdings" pitchFamily="2" charset="2"/>
            </a:endParaRPr>
          </a:p>
          <a:p>
            <a:pPr algn="just" eaLnBrk="1" hangingPunct="1" indent="-469900" marL="469900">
              <a:buNone/>
            </a:pPr>
            <a:endParaRPr dirty="0" sz="2800" lang="en-US" smtClean="0">
              <a:solidFill>
                <a:srgbClr val="0000FF"/>
              </a:solidFill>
              <a:latin typeface="Constantia" pitchFamily="18" charset="0"/>
              <a:sym typeface="Wingdings" pitchFamily="2" charset="2"/>
            </a:endParaRPr>
          </a:p>
          <a:p>
            <a:pPr algn="just" eaLnBrk="1" hangingPunct="1" indent="-469900" marL="469900">
              <a:buNone/>
            </a:pPr>
            <a:r>
              <a:rPr dirty="0" sz="2800" lang="en-US" smtClean="0">
                <a:solidFill>
                  <a:srgbClr val="0000FF"/>
                </a:solidFill>
                <a:latin typeface="Constantia" pitchFamily="18" charset="0"/>
                <a:sym typeface="Wingdings" pitchFamily="2" charset="2"/>
              </a:rPr>
              <a:t>	Appears mostly in males (10 – 25 yrs), older people with </a:t>
            </a:r>
            <a:r>
              <a:rPr b="1" dirty="0" sz="2800" i="1" lang="en-US" smtClean="0">
                <a:solidFill>
                  <a:srgbClr val="0000FF"/>
                </a:solidFill>
                <a:latin typeface="Constantia" pitchFamily="18" charset="0"/>
                <a:sym typeface="Wingdings" pitchFamily="2" charset="2"/>
              </a:rPr>
              <a:t>Paget’s disease</a:t>
            </a:r>
            <a:r>
              <a:rPr dirty="0" sz="2800" lang="en-US" smtClean="0">
                <a:solidFill>
                  <a:srgbClr val="0000FF"/>
                </a:solidFill>
                <a:latin typeface="Constantia" pitchFamily="18" charset="0"/>
                <a:sym typeface="Wingdings" pitchFamily="2" charset="2"/>
              </a:rPr>
              <a:t>, and may also occur following radiation exposure.</a:t>
            </a:r>
            <a:endParaRPr dirty="0" sz="2800" lang="en-US" smtClean="0">
              <a:solidFill>
                <a:srgbClr val="0000FF"/>
              </a:solidFill>
              <a:latin typeface="Constantia" pitchFamily="18" charset="0"/>
            </a:endParaRPr>
          </a:p>
        </p:txBody>
      </p:sp>
      <p:sp>
        <p:nvSpPr>
          <p:cNvPr id="1049270" name="Rectangle 6"/>
          <p:cNvSpPr>
            <a:spLocks noGrp="1" noChangeArrowheads="1"/>
          </p:cNvSpPr>
          <p:nvPr>
            <p:ph type="sldNum" sz="quarter" idx="12"/>
          </p:nvPr>
        </p:nvSpPr>
        <p:spPr>
          <a:noFill/>
        </p:spPr>
        <p:txBody>
          <a:bodyPr/>
          <a:p>
            <a:fld id="{1BFDEE0B-0843-4EFA-8831-377BF8540F3C}" type="slidenum">
              <a:rPr lang="en-US" smtClean="0"/>
              <a:t>185</a:t>
            </a:fld>
            <a:endParaRPr lang="en-US" smtClean="0"/>
          </a:p>
        </p:txBody>
      </p:sp>
      <p:sp>
        <p:nvSpPr>
          <p:cNvPr id="1049271" name="Rectangle 2"/>
          <p:cNvSpPr>
            <a:spLocks noGrp="1" noChangeArrowheads="1"/>
          </p:cNvSpPr>
          <p:nvPr>
            <p:ph type="title"/>
          </p:nvPr>
        </p:nvSpPr>
        <p:spPr/>
        <p:txBody>
          <a:bodyPr/>
          <a:p>
            <a:pPr algn="just" eaLnBrk="1" hangingPunct="1"/>
            <a:r>
              <a:rPr b="1" dirty="0" lang="en-US" smtClean="0">
                <a:solidFill>
                  <a:srgbClr val="FF0000"/>
                </a:solidFill>
                <a:latin typeface="Constantia" pitchFamily="18" charset="0"/>
              </a:rPr>
              <a:t>Malignant Bone tumours</a:t>
            </a:r>
            <a:r>
              <a:rPr dirty="0" lang="en-US" smtClean="0">
                <a:solidFill>
                  <a:srgbClr val="FF0000"/>
                </a:solidFill>
                <a:latin typeface="Constantia" pitchFamily="18" charset="0"/>
              </a:rPr>
              <a:t> </a:t>
            </a:r>
          </a:p>
        </p:txBody>
      </p:sp>
      <p:sp>
        <p:nvSpPr>
          <p:cNvPr id="1049272"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594716DE-84DC-4866-92B8-2BBE7C5BF07F}" type="slidenum">
              <a:rPr sz="1400" lang="en-US"/>
              <a:pPr algn="r"/>
              <a:t>185</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271"/>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269">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269">
                                            <p:txEl>
                                              <p:pRg st="1" end="1"/>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9269">
                                            <p:txEl>
                                              <p:pRg st="2" end="2"/>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9269">
                                            <p:txEl>
                                              <p:pRg st="4" end="4"/>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 presetSubtype="0">
                                  <p:stCondLst>
                                    <p:cond delay="0"/>
                                  </p:stCondLst>
                                  <p:childTnLst>
                                    <p:set>
                                      <p:cBhvr>
                                        <p:cTn dur="1" fill="hold" id="26">
                                          <p:stCondLst>
                                            <p:cond delay="499"/>
                                          </p:stCondLst>
                                        </p:cTn>
                                        <p:tgtEl>
                                          <p:spTgt spid="10492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69" grpId="0" build="p" autoUpdateAnimBg="0"/>
      <p:bldP spid="1049271" grpId="0" autoUpdateAnimBg="0"/>
    </p:bldLst>
  </p:timing>
</p:sld>
</file>

<file path=ppt/slides/slide186.xml><?xml version="1.0" encoding="utf-8"?>
<p:sld xmlns:a="http://schemas.openxmlformats.org/drawingml/2006/main" xmlns:r="http://schemas.openxmlformats.org/officeDocument/2006/relationships" xmlns:p="http://schemas.openxmlformats.org/presentationml/2006/main" showMasterPhAnim="0">
  <p:cSld>
    <p:spTree>
      <p:nvGrpSpPr>
        <p:cNvPr id="468" name=""/>
        <p:cNvGrpSpPr/>
        <p:nvPr/>
      </p:nvGrpSpPr>
      <p:grpSpPr>
        <a:xfrm>
          <a:off x="0" y="0"/>
          <a:ext cx="0" cy="0"/>
          <a:chOff x="0" y="0"/>
          <a:chExt cx="0" cy="0"/>
        </a:xfrm>
      </p:grpSpPr>
      <p:sp>
        <p:nvSpPr>
          <p:cNvPr id="1049273" name="Rectangle 3"/>
          <p:cNvSpPr>
            <a:spLocks noGrp="1" noChangeArrowheads="1"/>
          </p:cNvSpPr>
          <p:nvPr>
            <p:ph idx="1"/>
          </p:nvPr>
        </p:nvSpPr>
        <p:spPr>
          <a:xfrm>
            <a:off x="0" y="1219200"/>
            <a:ext cx="9144000" cy="5638800"/>
          </a:xfrm>
        </p:spPr>
        <p:txBody>
          <a:bodyPr>
            <a:normAutofit/>
          </a:bodyPr>
          <a:p>
            <a:pPr algn="just" indent="-571500" marL="571500">
              <a:buNone/>
            </a:pPr>
            <a:r>
              <a:rPr b="1" dirty="0" i="1" lang="en-US" smtClean="0">
                <a:solidFill>
                  <a:srgbClr val="0000FF"/>
                </a:solidFill>
                <a:latin typeface="Constantia" pitchFamily="18" charset="0"/>
              </a:rPr>
              <a:t>Commonly affects the distal femur, proximal tibia and proximal humerus, presenting with:</a:t>
            </a:r>
          </a:p>
          <a:p>
            <a:pPr algn="just" indent="-571500" marL="571500">
              <a:buNone/>
            </a:pPr>
            <a:endParaRPr dirty="0" lang="en-US" smtClean="0">
              <a:solidFill>
                <a:srgbClr val="0000FF"/>
              </a:solidFill>
              <a:latin typeface="Constantia" pitchFamily="18" charset="0"/>
            </a:endParaRPr>
          </a:p>
          <a:p>
            <a:pPr algn="just" indent="-571500" lvl="1" marL="971550">
              <a:buAutoNum type="romanLcParenBoth"/>
            </a:pPr>
            <a:r>
              <a:rPr dirty="0" lang="en-US" smtClean="0">
                <a:solidFill>
                  <a:srgbClr val="0000FF"/>
                </a:solidFill>
                <a:latin typeface="Constantia" pitchFamily="18" charset="0"/>
              </a:rPr>
              <a:t>Pain</a:t>
            </a:r>
          </a:p>
          <a:p>
            <a:pPr algn="just" indent="-571500" lvl="1" marL="971550">
              <a:buAutoNum type="romanLcParenBoth"/>
            </a:pPr>
            <a:endParaRPr dirty="0" lang="en-US" smtClean="0">
              <a:solidFill>
                <a:srgbClr val="0000FF"/>
              </a:solidFill>
              <a:latin typeface="Constantia" pitchFamily="18" charset="0"/>
            </a:endParaRPr>
          </a:p>
          <a:p>
            <a:pPr algn="just" indent="-571500" lvl="1" marL="971550">
              <a:buAutoNum type="romanLcParenBoth"/>
            </a:pPr>
            <a:r>
              <a:rPr dirty="0" lang="en-US" smtClean="0">
                <a:solidFill>
                  <a:srgbClr val="0000FF"/>
                </a:solidFill>
                <a:latin typeface="Constantia" pitchFamily="18" charset="0"/>
              </a:rPr>
              <a:t>Swelling</a:t>
            </a:r>
          </a:p>
          <a:p>
            <a:pPr algn="just" indent="-571500" lvl="1" marL="971550">
              <a:buAutoNum type="romanLcParenBoth"/>
            </a:pPr>
            <a:endParaRPr dirty="0" lang="en-US" smtClean="0">
              <a:solidFill>
                <a:srgbClr val="0000FF"/>
              </a:solidFill>
              <a:latin typeface="Constantia" pitchFamily="18" charset="0"/>
            </a:endParaRPr>
          </a:p>
          <a:p>
            <a:pPr algn="just" indent="-571500" lvl="1" marL="971550">
              <a:buAutoNum type="romanLcParenBoth"/>
            </a:pPr>
            <a:r>
              <a:rPr dirty="0" lang="en-US" smtClean="0">
                <a:solidFill>
                  <a:srgbClr val="0000FF"/>
                </a:solidFill>
                <a:latin typeface="Constantia" pitchFamily="18" charset="0"/>
              </a:rPr>
              <a:t>Limited motion</a:t>
            </a:r>
          </a:p>
          <a:p>
            <a:pPr algn="just" indent="-571500" lvl="1" marL="971550">
              <a:buAutoNum type="romanLcParenBoth"/>
            </a:pPr>
            <a:endParaRPr dirty="0" lang="en-US" smtClean="0">
              <a:solidFill>
                <a:srgbClr val="0000FF"/>
              </a:solidFill>
              <a:latin typeface="Constantia" pitchFamily="18" charset="0"/>
            </a:endParaRPr>
          </a:p>
          <a:p>
            <a:pPr algn="just" indent="-571500" lvl="1" marL="971550">
              <a:buAutoNum type="romanLcParenBoth"/>
            </a:pPr>
            <a:r>
              <a:rPr dirty="0" lang="en-US" smtClean="0">
                <a:solidFill>
                  <a:srgbClr val="0000FF"/>
                </a:solidFill>
                <a:latin typeface="Constantia" pitchFamily="18" charset="0"/>
              </a:rPr>
              <a:t>Weight loss</a:t>
            </a:r>
          </a:p>
          <a:p>
            <a:pPr algn="just" indent="-571500" lvl="1" marL="971550">
              <a:buAutoNum type="romanLcParenBoth"/>
            </a:pPr>
            <a:endParaRPr dirty="0" lang="en-US" smtClean="0">
              <a:solidFill>
                <a:srgbClr val="0000FF"/>
              </a:solidFill>
              <a:latin typeface="Constantia" pitchFamily="18" charset="0"/>
            </a:endParaRPr>
          </a:p>
          <a:p>
            <a:pPr algn="just" indent="-571500" lvl="1" marL="971550">
              <a:buAutoNum type="romanLcParenBoth"/>
            </a:pPr>
            <a:r>
              <a:rPr dirty="0" lang="en-US" smtClean="0">
                <a:solidFill>
                  <a:srgbClr val="0000FF"/>
                </a:solidFill>
                <a:latin typeface="Constantia" pitchFamily="18" charset="0"/>
              </a:rPr>
              <a:t>Palpable bony mass</a:t>
            </a:r>
          </a:p>
          <a:p>
            <a:pPr algn="just" eaLnBrk="1" hangingPunct="1" indent="-571500" marL="571500">
              <a:buAutoNum type="romanLcParenBoth"/>
            </a:pPr>
            <a:endParaRPr dirty="0" lang="en-US" smtClean="0">
              <a:solidFill>
                <a:srgbClr val="0000FF"/>
              </a:solidFill>
              <a:latin typeface="Constantia" pitchFamily="18" charset="0"/>
            </a:endParaRPr>
          </a:p>
          <a:p>
            <a:pPr algn="just" eaLnBrk="1" hangingPunct="1" indent="-571500" marL="571500">
              <a:buNone/>
            </a:pPr>
            <a:endParaRPr dirty="0" lang="en-US" smtClean="0">
              <a:solidFill>
                <a:srgbClr val="0000FF"/>
              </a:solidFill>
              <a:latin typeface="Constantia" pitchFamily="18" charset="0"/>
            </a:endParaRPr>
          </a:p>
        </p:txBody>
      </p:sp>
      <p:sp>
        <p:nvSpPr>
          <p:cNvPr id="1049274" name="Rectangle 6"/>
          <p:cNvSpPr>
            <a:spLocks noGrp="1" noChangeArrowheads="1"/>
          </p:cNvSpPr>
          <p:nvPr>
            <p:ph type="sldNum" sz="quarter" idx="12"/>
          </p:nvPr>
        </p:nvSpPr>
        <p:spPr>
          <a:noFill/>
        </p:spPr>
        <p:txBody>
          <a:bodyPr/>
          <a:p>
            <a:fld id="{EF982B56-2C45-4ECA-991D-FA4242D326CE}" type="slidenum">
              <a:rPr lang="en-US" smtClean="0"/>
              <a:t>186</a:t>
            </a:fld>
            <a:endParaRPr lang="en-US" smtClean="0"/>
          </a:p>
        </p:txBody>
      </p:sp>
      <p:sp>
        <p:nvSpPr>
          <p:cNvPr id="1049275" name="Rectangle 2"/>
          <p:cNvSpPr>
            <a:spLocks noGrp="1" noChangeArrowheads="1"/>
          </p:cNvSpPr>
          <p:nvPr>
            <p:ph type="title"/>
          </p:nvPr>
        </p:nvSpPr>
        <p:spPr>
          <a:xfrm>
            <a:off x="0" y="0"/>
            <a:ext cx="9144000" cy="1143000"/>
          </a:xfrm>
        </p:spPr>
        <p:txBody>
          <a:bodyPr>
            <a:normAutofit fontScale="90000"/>
          </a:bodyPr>
          <a:p>
            <a:pPr algn="just" eaLnBrk="1" hangingPunct="1"/>
            <a:r>
              <a:rPr dirty="0" lang="en-US" smtClean="0">
                <a:solidFill>
                  <a:srgbClr val="FF0000"/>
                </a:solidFill>
                <a:latin typeface="Constantia" pitchFamily="18" charset="0"/>
              </a:rPr>
              <a:t>Clinical manifestations of Bone tumors</a:t>
            </a:r>
          </a:p>
        </p:txBody>
      </p:sp>
      <p:sp>
        <p:nvSpPr>
          <p:cNvPr id="1049276"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FD3C9C05-3A64-43EA-9FED-DD425B4F5448}" type="slidenum">
              <a:rPr sz="1400" lang="en-US"/>
              <a:pPr algn="r"/>
              <a:t>186</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275"/>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273">
                                            <p:txEl>
                                              <p:pRg st="0" end="0"/>
                                            </p:txEl>
                                          </p:spTgt>
                                        </p:tgtEl>
                                        <p:attrNameLst>
                                          <p:attrName>style.visibility</p:attrName>
                                        </p:attrNameLst>
                                      </p:cBhvr>
                                      <p:to>
                                        <p:strVal val="visible"/>
                                      </p:to>
                                    </p:set>
                                  </p:childTnLst>
                                </p:cTn>
                              </p:par>
                              <p:par>
                                <p:cTn fill="hold" grpId="0" id="11" nodeType="withEffect" presetClass="entr" presetID="1" presetSubtype="0">
                                  <p:stCondLst>
                                    <p:cond delay="0"/>
                                  </p:stCondLst>
                                  <p:childTnLst>
                                    <p:set>
                                      <p:cBhvr>
                                        <p:cTn dur="1" fill="hold" id="12">
                                          <p:stCondLst>
                                            <p:cond delay="499"/>
                                          </p:stCondLst>
                                        </p:cTn>
                                        <p:tgtEl>
                                          <p:spTgt spid="1049273">
                                            <p:txEl>
                                              <p:pRg st="2" end="2"/>
                                            </p:txEl>
                                          </p:spTgt>
                                        </p:tgtEl>
                                        <p:attrNameLst>
                                          <p:attrName>style.visibility</p:attrName>
                                        </p:attrNameLst>
                                      </p:cBhvr>
                                      <p:to>
                                        <p:strVal val="visible"/>
                                      </p:to>
                                    </p:set>
                                  </p:childTnLst>
                                </p:cTn>
                              </p:par>
                              <p:par>
                                <p:cTn fill="hold" grpId="0" id="13" nodeType="withEffect" presetClass="entr" presetID="1" presetSubtype="0">
                                  <p:stCondLst>
                                    <p:cond delay="0"/>
                                  </p:stCondLst>
                                  <p:childTnLst>
                                    <p:set>
                                      <p:cBhvr>
                                        <p:cTn dur="1" fill="hold" id="14">
                                          <p:stCondLst>
                                            <p:cond delay="499"/>
                                          </p:stCondLst>
                                        </p:cTn>
                                        <p:tgtEl>
                                          <p:spTgt spid="1049273">
                                            <p:txEl>
                                              <p:pRg st="4" end="4"/>
                                            </p:txEl>
                                          </p:spTgt>
                                        </p:tgtEl>
                                        <p:attrNameLst>
                                          <p:attrName>style.visibility</p:attrName>
                                        </p:attrNameLst>
                                      </p:cBhvr>
                                      <p:to>
                                        <p:strVal val="visible"/>
                                      </p:to>
                                    </p:set>
                                  </p:childTnLst>
                                </p:cTn>
                              </p:par>
                              <p:par>
                                <p:cTn fill="hold" grpId="0" id="15" nodeType="withEffect" presetClass="entr" presetID="1" presetSubtype="0">
                                  <p:stCondLst>
                                    <p:cond delay="0"/>
                                  </p:stCondLst>
                                  <p:childTnLst>
                                    <p:set>
                                      <p:cBhvr>
                                        <p:cTn dur="1" fill="hold" id="16">
                                          <p:stCondLst>
                                            <p:cond delay="499"/>
                                          </p:stCondLst>
                                        </p:cTn>
                                        <p:tgtEl>
                                          <p:spTgt spid="1049273">
                                            <p:txEl>
                                              <p:pRg st="6" end="6"/>
                                            </p:txEl>
                                          </p:spTgt>
                                        </p:tgtEl>
                                        <p:attrNameLst>
                                          <p:attrName>style.visibility</p:attrName>
                                        </p:attrNameLst>
                                      </p:cBhvr>
                                      <p:to>
                                        <p:strVal val="visible"/>
                                      </p:to>
                                    </p:set>
                                  </p:childTnLst>
                                </p:cTn>
                              </p:par>
                              <p:par>
                                <p:cTn fill="hold" grpId="0" id="17" nodeType="withEffect" presetClass="entr" presetID="1" presetSubtype="0">
                                  <p:stCondLst>
                                    <p:cond delay="0"/>
                                  </p:stCondLst>
                                  <p:childTnLst>
                                    <p:set>
                                      <p:cBhvr>
                                        <p:cTn dur="1" fill="hold" id="18">
                                          <p:stCondLst>
                                            <p:cond delay="499"/>
                                          </p:stCondLst>
                                        </p:cTn>
                                        <p:tgtEl>
                                          <p:spTgt spid="1049273">
                                            <p:txEl>
                                              <p:pRg st="8" end="8"/>
                                            </p:txEl>
                                          </p:spTgt>
                                        </p:tgtEl>
                                        <p:attrNameLst>
                                          <p:attrName>style.visibility</p:attrName>
                                        </p:attrNameLst>
                                      </p:cBhvr>
                                      <p:to>
                                        <p:strVal val="visible"/>
                                      </p:to>
                                    </p:set>
                                  </p:childTnLst>
                                </p:cTn>
                              </p:par>
                              <p:par>
                                <p:cTn fill="hold" grpId="0" id="19" nodeType="withEffect" presetClass="entr" presetID="1" presetSubtype="0">
                                  <p:stCondLst>
                                    <p:cond delay="0"/>
                                  </p:stCondLst>
                                  <p:childTnLst>
                                    <p:set>
                                      <p:cBhvr>
                                        <p:cTn dur="1" fill="hold" id="20">
                                          <p:stCondLst>
                                            <p:cond delay="499"/>
                                          </p:stCondLst>
                                        </p:cTn>
                                        <p:tgtEl>
                                          <p:spTgt spid="104927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73" grpId="0" build="p" autoUpdateAnimBg="0"/>
      <p:bldP spid="1049275" grpId="0" autoUpdateAnimBg="0"/>
    </p:bldLst>
  </p:timing>
</p:sld>
</file>

<file path=ppt/slides/slide187.xml><?xml version="1.0" encoding="utf-8"?>
<p:sld xmlns:a="http://schemas.openxmlformats.org/drawingml/2006/main" xmlns:r="http://schemas.openxmlformats.org/officeDocument/2006/relationships" xmlns:p="http://schemas.openxmlformats.org/presentationml/2006/main" showMasterPhAnim="0">
  <p:cSld>
    <p:spTree>
      <p:nvGrpSpPr>
        <p:cNvPr id="469" name=""/>
        <p:cNvGrpSpPr/>
        <p:nvPr/>
      </p:nvGrpSpPr>
      <p:grpSpPr>
        <a:xfrm>
          <a:off x="0" y="0"/>
          <a:ext cx="0" cy="0"/>
          <a:chOff x="0" y="0"/>
          <a:chExt cx="0" cy="0"/>
        </a:xfrm>
      </p:grpSpPr>
      <p:sp>
        <p:nvSpPr>
          <p:cNvPr id="1049277" name="Rectangle 3"/>
          <p:cNvSpPr>
            <a:spLocks noGrp="1" noChangeArrowheads="1"/>
          </p:cNvSpPr>
          <p:nvPr>
            <p:ph idx="1"/>
          </p:nvPr>
        </p:nvSpPr>
        <p:spPr>
          <a:xfrm>
            <a:off x="457200" y="1600200"/>
            <a:ext cx="8686800" cy="5257800"/>
          </a:xfrm>
        </p:spPr>
        <p:txBody>
          <a:bodyPr>
            <a:normAutofit/>
          </a:bodyPr>
          <a:p>
            <a:pPr algn="just" eaLnBrk="1" hangingPunct="1" indent="-571500" marL="571500">
              <a:buAutoNum type="romanLcParenBoth"/>
            </a:pPr>
            <a:r>
              <a:rPr dirty="0" lang="en-US" smtClean="0">
                <a:solidFill>
                  <a:srgbClr val="0000FF"/>
                </a:solidFill>
                <a:latin typeface="Constantia" pitchFamily="18" charset="0"/>
              </a:rPr>
              <a:t>Chondrosarcoma -  Common among adults.</a:t>
            </a:r>
          </a:p>
          <a:p>
            <a:pPr algn="just" eaLnBrk="1" hangingPunct="1" indent="-571500" marL="571500">
              <a:buAutoNum type="romanLcParenBoth"/>
            </a:pPr>
            <a:endParaRPr dirty="0" lang="en-US" smtClean="0">
              <a:solidFill>
                <a:srgbClr val="0000FF"/>
              </a:solidFill>
              <a:latin typeface="Constantia" pitchFamily="18" charset="0"/>
            </a:endParaRPr>
          </a:p>
          <a:p>
            <a:pPr algn="just" eaLnBrk="1" hangingPunct="1" indent="-571500" marL="571500">
              <a:buAutoNum type="romanLcParenBoth"/>
            </a:pPr>
            <a:r>
              <a:rPr dirty="0" lang="en-US" smtClean="0">
                <a:solidFill>
                  <a:srgbClr val="0000FF"/>
                </a:solidFill>
                <a:latin typeface="Constantia" pitchFamily="18" charset="0"/>
              </a:rPr>
              <a:t>Ewing’s sarcoma.</a:t>
            </a:r>
          </a:p>
          <a:p>
            <a:pPr algn="just" eaLnBrk="1" hangingPunct="1" indent="-571500" marL="571500">
              <a:buAutoNum type="romanLcParenBoth"/>
            </a:pPr>
            <a:endParaRPr dirty="0" lang="en-US" smtClean="0">
              <a:solidFill>
                <a:srgbClr val="0000FF"/>
              </a:solidFill>
              <a:latin typeface="Constantia" pitchFamily="18" charset="0"/>
            </a:endParaRPr>
          </a:p>
          <a:p>
            <a:pPr algn="just" eaLnBrk="1" hangingPunct="1" indent="-571500" marL="571500">
              <a:buAutoNum type="romanLcParenBoth"/>
            </a:pPr>
            <a:r>
              <a:rPr dirty="0" lang="en-US" smtClean="0">
                <a:solidFill>
                  <a:srgbClr val="0000FF"/>
                </a:solidFill>
                <a:latin typeface="Constantia" pitchFamily="18" charset="0"/>
              </a:rPr>
              <a:t>Fibrosarcoma.</a:t>
            </a:r>
          </a:p>
          <a:p>
            <a:pPr algn="just" eaLnBrk="1" hangingPunct="1" indent="-571500" marL="571500">
              <a:buAutoNum type="romanLcParenBoth"/>
            </a:pPr>
            <a:endParaRPr dirty="0" lang="en-US" smtClean="0">
              <a:solidFill>
                <a:srgbClr val="0000FF"/>
              </a:solidFill>
              <a:latin typeface="Constantia" pitchFamily="18" charset="0"/>
            </a:endParaRPr>
          </a:p>
          <a:p>
            <a:pPr algn="just" eaLnBrk="1" hangingPunct="1" indent="-571500" marL="571500">
              <a:buAutoNum type="romanLcParenBoth"/>
            </a:pPr>
            <a:r>
              <a:rPr dirty="0" lang="en-US" smtClean="0">
                <a:solidFill>
                  <a:srgbClr val="0000FF"/>
                </a:solidFill>
                <a:latin typeface="Constantia" pitchFamily="18" charset="0"/>
              </a:rPr>
              <a:t>Liposarcoma</a:t>
            </a:r>
          </a:p>
        </p:txBody>
      </p:sp>
      <p:sp>
        <p:nvSpPr>
          <p:cNvPr id="1049278" name="Rectangle 6"/>
          <p:cNvSpPr>
            <a:spLocks noGrp="1" noChangeArrowheads="1"/>
          </p:cNvSpPr>
          <p:nvPr>
            <p:ph type="sldNum" sz="quarter" idx="12"/>
          </p:nvPr>
        </p:nvSpPr>
        <p:spPr>
          <a:noFill/>
        </p:spPr>
        <p:txBody>
          <a:bodyPr/>
          <a:p>
            <a:fld id="{5B9B79A7-A7F3-411F-B346-B72BFCBF3996}" type="slidenum">
              <a:rPr lang="en-US" smtClean="0"/>
              <a:t>187</a:t>
            </a:fld>
            <a:endParaRPr lang="en-US" smtClean="0"/>
          </a:p>
        </p:txBody>
      </p:sp>
      <p:sp>
        <p:nvSpPr>
          <p:cNvPr id="1049279" name="Rectangle 2"/>
          <p:cNvSpPr>
            <a:spLocks noGrp="1" noChangeArrowheads="1"/>
          </p:cNvSpPr>
          <p:nvPr>
            <p:ph type="title"/>
          </p:nvPr>
        </p:nvSpPr>
        <p:spPr/>
        <p:txBody>
          <a:bodyPr/>
          <a:p>
            <a:pPr algn="just" eaLnBrk="1" hangingPunct="1"/>
            <a:r>
              <a:rPr dirty="0" lang="en-US" smtClean="0">
                <a:solidFill>
                  <a:srgbClr val="FF0000"/>
                </a:solidFill>
                <a:latin typeface="Constantia" pitchFamily="18" charset="0"/>
              </a:rPr>
              <a:t>Malignant tumour types</a:t>
            </a:r>
          </a:p>
        </p:txBody>
      </p:sp>
      <p:sp>
        <p:nvSpPr>
          <p:cNvPr id="1049280"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0140D3DC-77C6-46DC-822E-E21DF74B005D}" type="slidenum">
              <a:rPr sz="1400" lang="en-US"/>
              <a:pPr algn="r"/>
              <a:t>187</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9279"/>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9277">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9277">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9277">
                                            <p:txEl>
                                              <p:pRg st="4" end="4"/>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927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77" grpId="0" build="p" autoUpdateAnimBg="0"/>
      <p:bldP spid="1049279" grpId="0" autoUpdateAnimBg="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470" name=""/>
        <p:cNvGrpSpPr/>
        <p:nvPr/>
      </p:nvGrpSpPr>
      <p:grpSpPr>
        <a:xfrm>
          <a:off x="0" y="0"/>
          <a:ext cx="0" cy="0"/>
          <a:chOff x="0" y="0"/>
          <a:chExt cx="0" cy="0"/>
        </a:xfrm>
      </p:grpSpPr>
      <p:sp>
        <p:nvSpPr>
          <p:cNvPr id="1049281" name="Rectangle 3"/>
          <p:cNvSpPr>
            <a:spLocks noGrp="1" noChangeArrowheads="1"/>
          </p:cNvSpPr>
          <p:nvPr>
            <p:ph idx="1"/>
          </p:nvPr>
        </p:nvSpPr>
        <p:spPr>
          <a:xfrm>
            <a:off x="0" y="1219200"/>
            <a:ext cx="9144000" cy="5638800"/>
          </a:xfrm>
        </p:spPr>
        <p:txBody>
          <a:bodyPr>
            <a:normAutofit/>
          </a:bodyPr>
          <a:p>
            <a:pPr algn="just" indent="-571500" marL="571500">
              <a:buAutoNum type="romanLcParenBoth"/>
            </a:pPr>
            <a:r>
              <a:rPr dirty="0" lang="en-US" smtClean="0">
                <a:solidFill>
                  <a:srgbClr val="0000FF"/>
                </a:solidFill>
                <a:latin typeface="Constantia" pitchFamily="18" charset="0"/>
              </a:rPr>
              <a:t>Pain management.</a:t>
            </a:r>
          </a:p>
          <a:p>
            <a:pPr algn="just" indent="-571500" marL="571500">
              <a:buAutoNum type="romanLcParenBoth"/>
            </a:pPr>
            <a:endParaRPr dirty="0" lang="en-US" smtClean="0">
              <a:solidFill>
                <a:srgbClr val="0000FF"/>
              </a:solidFill>
              <a:latin typeface="Constantia" pitchFamily="18" charset="0"/>
            </a:endParaRPr>
          </a:p>
          <a:p>
            <a:pPr algn="just" indent="-571500" marL="571500">
              <a:buAutoNum type="romanLcParenBoth"/>
            </a:pPr>
            <a:r>
              <a:rPr dirty="0" lang="en-US" smtClean="0">
                <a:solidFill>
                  <a:srgbClr val="0000FF"/>
                </a:solidFill>
                <a:latin typeface="Constantia" pitchFamily="18" charset="0"/>
              </a:rPr>
              <a:t>Evaluation of activities of daily living (</a:t>
            </a:r>
            <a:r>
              <a:rPr dirty="0" lang="en-US" err="1" smtClean="0">
                <a:solidFill>
                  <a:srgbClr val="0000FF"/>
                </a:solidFill>
                <a:latin typeface="Constantia" pitchFamily="18" charset="0"/>
              </a:rPr>
              <a:t>ADL</a:t>
            </a:r>
            <a:r>
              <a:rPr dirty="0" lang="en-US" smtClean="0">
                <a:solidFill>
                  <a:srgbClr val="0000FF"/>
                </a:solidFill>
                <a:latin typeface="Constantia" pitchFamily="18" charset="0"/>
              </a:rPr>
              <a:t>).</a:t>
            </a:r>
          </a:p>
          <a:p>
            <a:pPr algn="just" indent="-571500" marL="571500">
              <a:buAutoNum type="romanLcParenBoth"/>
            </a:pPr>
            <a:endParaRPr dirty="0" lang="en-US" smtClean="0">
              <a:solidFill>
                <a:srgbClr val="0000FF"/>
              </a:solidFill>
              <a:latin typeface="Constantia" pitchFamily="18" charset="0"/>
            </a:endParaRPr>
          </a:p>
          <a:p>
            <a:pPr algn="just" indent="-571500" marL="571500">
              <a:buAutoNum type="romanLcParenBoth"/>
            </a:pPr>
            <a:r>
              <a:rPr dirty="0" lang="en-US" smtClean="0">
                <a:solidFill>
                  <a:srgbClr val="0000FF"/>
                </a:solidFill>
                <a:latin typeface="Constantia" pitchFamily="18" charset="0"/>
              </a:rPr>
              <a:t>Prevention of pathological fracture.</a:t>
            </a:r>
          </a:p>
          <a:p>
            <a:pPr algn="just" indent="-571500" marL="571500">
              <a:buAutoNum type="romanLcParenBoth"/>
            </a:pPr>
            <a:endParaRPr dirty="0" lang="en-US" smtClean="0">
              <a:solidFill>
                <a:srgbClr val="0000FF"/>
              </a:solidFill>
              <a:latin typeface="Constantia" pitchFamily="18" charset="0"/>
            </a:endParaRPr>
          </a:p>
          <a:p>
            <a:pPr algn="just" indent="-571500" marL="571500">
              <a:buAutoNum type="romanLcParenBoth"/>
            </a:pPr>
            <a:r>
              <a:rPr dirty="0" lang="en-US" smtClean="0">
                <a:solidFill>
                  <a:srgbClr val="0000FF"/>
                </a:solidFill>
                <a:latin typeface="Constantia" pitchFamily="18" charset="0"/>
              </a:rPr>
              <a:t>Promote coping skill.</a:t>
            </a:r>
          </a:p>
          <a:p>
            <a:pPr algn="just" indent="-571500" marL="571500">
              <a:buAutoNum type="romanLcParenBoth"/>
            </a:pPr>
            <a:endParaRPr dirty="0" lang="en-US" smtClean="0">
              <a:solidFill>
                <a:srgbClr val="0000FF"/>
              </a:solidFill>
              <a:latin typeface="Constantia" pitchFamily="18" charset="0"/>
            </a:endParaRPr>
          </a:p>
          <a:p>
            <a:pPr algn="just" indent="-571500" marL="571500">
              <a:buAutoNum type="romanLcParenBoth"/>
            </a:pPr>
            <a:r>
              <a:rPr dirty="0" lang="en-US" smtClean="0">
                <a:solidFill>
                  <a:srgbClr val="0000FF"/>
                </a:solidFill>
                <a:latin typeface="Constantia" pitchFamily="18" charset="0"/>
              </a:rPr>
              <a:t>Promote self esteem.</a:t>
            </a:r>
          </a:p>
          <a:p>
            <a:pPr algn="just" indent="-571500" marL="571500">
              <a:buAutoNum type="romanLcParenBoth"/>
            </a:pPr>
            <a:endParaRPr dirty="0" lang="en-US" smtClean="0">
              <a:solidFill>
                <a:srgbClr val="0000FF"/>
              </a:solidFill>
              <a:latin typeface="Constantia" pitchFamily="18" charset="0"/>
            </a:endParaRPr>
          </a:p>
          <a:p>
            <a:pPr algn="just" indent="-571500" marL="571500">
              <a:buAutoNum type="romanLcParenBoth"/>
            </a:pPr>
            <a:r>
              <a:rPr dirty="0" lang="en-US" smtClean="0">
                <a:solidFill>
                  <a:srgbClr val="0000FF"/>
                </a:solidFill>
                <a:latin typeface="Constantia" pitchFamily="18" charset="0"/>
              </a:rPr>
              <a:t>Promote understanding of disease process</a:t>
            </a:r>
          </a:p>
          <a:p>
            <a:pPr algn="just"/>
            <a:endParaRPr dirty="0" lang="en-US" smtClean="0">
              <a:solidFill>
                <a:srgbClr val="0000FF"/>
              </a:solidFill>
              <a:latin typeface="Constantia" pitchFamily="18" charset="0"/>
            </a:endParaRPr>
          </a:p>
        </p:txBody>
      </p:sp>
      <p:sp>
        <p:nvSpPr>
          <p:cNvPr id="1049282" name="Rectangle 6"/>
          <p:cNvSpPr>
            <a:spLocks noGrp="1" noChangeArrowheads="1"/>
          </p:cNvSpPr>
          <p:nvPr>
            <p:ph type="sldNum" sz="quarter" idx="12"/>
          </p:nvPr>
        </p:nvSpPr>
        <p:spPr>
          <a:noFill/>
        </p:spPr>
        <p:txBody>
          <a:bodyPr/>
          <a:p>
            <a:fld id="{BC206486-0DD9-4ADC-BB0D-EBC0A0ED90F2}" type="slidenum">
              <a:rPr lang="en-US" smtClean="0"/>
              <a:t>188</a:t>
            </a:fld>
            <a:endParaRPr lang="en-US" smtClean="0"/>
          </a:p>
        </p:txBody>
      </p:sp>
      <p:sp>
        <p:nvSpPr>
          <p:cNvPr id="1049283" name="Rectangle 2"/>
          <p:cNvSpPr>
            <a:spLocks noGrp="1" noChangeArrowheads="1"/>
          </p:cNvSpPr>
          <p:nvPr>
            <p:ph type="title"/>
          </p:nvPr>
        </p:nvSpPr>
        <p:spPr>
          <a:xfrm>
            <a:off x="0" y="0"/>
            <a:ext cx="8229600" cy="1143000"/>
          </a:xfrm>
        </p:spPr>
        <p:txBody>
          <a:bodyPr/>
          <a:p>
            <a:pPr algn="just"/>
            <a:r>
              <a:rPr dirty="0" sz="3200" lang="en-US" smtClean="0">
                <a:solidFill>
                  <a:srgbClr val="FF0000"/>
                </a:solidFill>
                <a:latin typeface="Constantia" pitchFamily="18" charset="0"/>
              </a:rPr>
              <a:t>Nursing care of a patient with bone tumour</a:t>
            </a:r>
          </a:p>
        </p:txBody>
      </p:sp>
    </p:spTree>
  </p:cSld>
  <p:clrMapOvr>
    <a:masterClrMapping/>
  </p:clrMapOvr>
  <p:transition>
    <p:wheel spokes="8"/>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471" name=""/>
        <p:cNvGrpSpPr/>
        <p:nvPr/>
      </p:nvGrpSpPr>
      <p:grpSpPr>
        <a:xfrm>
          <a:off x="0" y="0"/>
          <a:ext cx="0" cy="0"/>
          <a:chOff x="0" y="0"/>
          <a:chExt cx="0" cy="0"/>
        </a:xfrm>
      </p:grpSpPr>
      <p:sp>
        <p:nvSpPr>
          <p:cNvPr id="1049284" name="Content Placeholder 2"/>
          <p:cNvSpPr>
            <a:spLocks noGrp="1"/>
          </p:cNvSpPr>
          <p:nvPr>
            <p:ph idx="1"/>
          </p:nvPr>
        </p:nvSpPr>
        <p:spPr/>
        <p:txBody>
          <a:bodyPr>
            <a:normAutofit/>
          </a:bodyPr>
          <a:p>
            <a:pPr algn="ctr">
              <a:buNone/>
            </a:pPr>
            <a:r>
              <a:rPr b="1" dirty="0" sz="5400" lang="en-US" smtClean="0">
                <a:solidFill>
                  <a:srgbClr val="0000FF"/>
                </a:solidFill>
                <a:latin typeface="Constantia" pitchFamily="18" charset="0"/>
              </a:rPr>
              <a:t>AMPUTATION</a:t>
            </a:r>
            <a:endParaRPr b="1" dirty="0" sz="5400" lang="en-US">
              <a:solidFill>
                <a:srgbClr val="0000FF"/>
              </a:solidFill>
              <a:latin typeface="Constantia" pitchFamily="18" charset="0"/>
            </a:endParaRPr>
          </a:p>
        </p:txBody>
      </p:sp>
      <p:sp>
        <p:nvSpPr>
          <p:cNvPr id="1049285" name="Title 1"/>
          <p:cNvSpPr>
            <a:spLocks noGrp="1"/>
          </p:cNvSpPr>
          <p:nvPr>
            <p:ph type="title"/>
          </p:nvPr>
        </p:nvSpPr>
        <p:spPr/>
        <p:txBody>
          <a:bodyPr/>
          <a:p>
            <a:endParaRPr lang="en-US"/>
          </a:p>
        </p:txBody>
      </p:sp>
    </p:spTree>
  </p:cSld>
  <p:clrMapOvr>
    <a:masterClrMapping/>
  </p:clrMapOvr>
  <p:transition>
    <p:wheel spokes="8"/>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04" name=""/>
        <p:cNvGrpSpPr/>
        <p:nvPr/>
      </p:nvGrpSpPr>
      <p:grpSpPr>
        <a:xfrm>
          <a:off x="0" y="0"/>
          <a:ext cx="0" cy="0"/>
          <a:chOff x="0" y="0"/>
          <a:chExt cx="0" cy="0"/>
        </a:xfrm>
      </p:grpSpPr>
      <p:sp>
        <p:nvSpPr>
          <p:cNvPr id="1048681" name="Rectangle 2"/>
          <p:cNvSpPr>
            <a:spLocks noGrp="1" noChangeArrowheads="1"/>
          </p:cNvSpPr>
          <p:nvPr>
            <p:ph type="ctrTitle"/>
          </p:nvPr>
        </p:nvSpPr>
        <p:spPr>
          <a:xfrm>
            <a:off x="685800" y="457200"/>
            <a:ext cx="7772400" cy="304800"/>
          </a:xfrm>
        </p:spPr>
        <p:txBody>
          <a:bodyPr>
            <a:normAutofit fontScale="90000"/>
          </a:bodyPr>
          <a:p>
            <a:pPr algn="just" eaLnBrk="1" hangingPunct="1"/>
            <a:r>
              <a:rPr b="1" lang="en-US" smtClean="0"/>
              <a:t> </a:t>
            </a:r>
          </a:p>
        </p:txBody>
      </p:sp>
      <p:sp>
        <p:nvSpPr>
          <p:cNvPr id="1048682" name="Rectangle 3"/>
          <p:cNvSpPr>
            <a:spLocks noGrp="1" noChangeArrowheads="1"/>
          </p:cNvSpPr>
          <p:nvPr>
            <p:ph type="subTitle" idx="1"/>
          </p:nvPr>
        </p:nvSpPr>
        <p:spPr>
          <a:xfrm>
            <a:off x="228600" y="381000"/>
            <a:ext cx="8915400" cy="6477000"/>
          </a:xfrm>
        </p:spPr>
        <p:txBody>
          <a:bodyPr/>
          <a:p>
            <a:pPr algn="just" eaLnBrk="1" hangingPunct="1"/>
            <a:r>
              <a:rPr b="1" dirty="0" lang="en-US" u="sng" smtClean="0">
                <a:solidFill>
                  <a:srgbClr val="FF0000"/>
                </a:solidFill>
                <a:latin typeface="Constantia" pitchFamily="18" charset="0"/>
                <a:cs typeface="Times New Roman" pitchFamily="18" charset="0"/>
              </a:rPr>
              <a:t>Tendons</a:t>
            </a:r>
          </a:p>
          <a:p>
            <a:pPr algn="just" eaLnBrk="1" hangingPunct="1"/>
            <a:endParaRPr b="1" dirty="0" lang="en-US" u="sng" smtClean="0">
              <a:solidFill>
                <a:srgbClr val="0000FF"/>
              </a:solidFill>
              <a:latin typeface="Constantia" pitchFamily="18" charset="0"/>
              <a:cs typeface="Times New Roman" pitchFamily="18" charset="0"/>
            </a:endParaRPr>
          </a:p>
          <a:p>
            <a:pPr algn="just" eaLnBrk="1" hangingPunct="1"/>
            <a:r>
              <a:rPr dirty="0" lang="en-US" smtClean="0">
                <a:solidFill>
                  <a:srgbClr val="0000FF"/>
                </a:solidFill>
                <a:latin typeface="Constantia" pitchFamily="18" charset="0"/>
                <a:cs typeface="Times New Roman" pitchFamily="18" charset="0"/>
              </a:rPr>
              <a:t>Tendons are bands of dense fibrous tissues forming the origin and insertion of muscles.</a:t>
            </a:r>
          </a:p>
          <a:p>
            <a:pPr algn="just" eaLnBrk="1" hangingPunct="1"/>
            <a:endParaRPr dirty="0" lang="en-US" smtClean="0">
              <a:solidFill>
                <a:srgbClr val="0000FF"/>
              </a:solidFill>
              <a:latin typeface="Constantia" pitchFamily="18" charset="0"/>
              <a:cs typeface="Times New Roman" pitchFamily="18" charset="0"/>
            </a:endParaRPr>
          </a:p>
          <a:p>
            <a:pPr algn="just" eaLnBrk="1" hangingPunct="1"/>
            <a:r>
              <a:rPr dirty="0" lang="en-US" smtClean="0">
                <a:solidFill>
                  <a:srgbClr val="0000FF"/>
                </a:solidFill>
                <a:latin typeface="Constantia" pitchFamily="18" charset="0"/>
                <a:cs typeface="Times New Roman" pitchFamily="18" charset="0"/>
              </a:rPr>
              <a:t>They are aligned with sheaths, which is again lined with synovial membrane that provide lubrication for each tendon movement.</a:t>
            </a:r>
          </a:p>
          <a:p>
            <a:pPr algn="just" eaLnBrk="1" hangingPunct="1"/>
            <a:endParaRPr dirty="0" lang="en-US" smtClean="0">
              <a:solidFill>
                <a:srgbClr val="0000FF"/>
              </a:solidFill>
              <a:latin typeface="Constantia" pitchFamily="18" charset="0"/>
              <a:cs typeface="Times New Roman" pitchFamily="18" charset="0"/>
            </a:endParaRPr>
          </a:p>
          <a:p>
            <a:pPr algn="just" eaLnBrk="1" hangingPunct="1"/>
            <a:r>
              <a:rPr dirty="0" lang="en-US" smtClean="0">
                <a:solidFill>
                  <a:srgbClr val="0000FF"/>
                </a:solidFill>
                <a:latin typeface="Constantia" pitchFamily="18" charset="0"/>
                <a:cs typeface="Times New Roman" pitchFamily="18" charset="0"/>
              </a:rPr>
              <a:t>The sheaths enclose certain tendons especially in the wrist and ankle.</a:t>
            </a:r>
            <a:r>
              <a:rPr dirty="0" lang="en-US" smtClean="0">
                <a:solidFill>
                  <a:srgbClr val="0000FF"/>
                </a:solidFill>
                <a:latin typeface="Constantia" pitchFamily="18" charset="0"/>
              </a:rPr>
              <a:t> </a:t>
            </a:r>
          </a:p>
        </p:txBody>
      </p:sp>
      <p:sp>
        <p:nvSpPr>
          <p:cNvPr id="1048683" name="Rectangle 6"/>
          <p:cNvSpPr>
            <a:spLocks noGrp="1" noChangeArrowheads="1"/>
          </p:cNvSpPr>
          <p:nvPr>
            <p:ph type="sldNum" sz="quarter" idx="12"/>
          </p:nvPr>
        </p:nvSpPr>
        <p:spPr>
          <a:noFill/>
        </p:spPr>
        <p:txBody>
          <a:bodyPr/>
          <a:p>
            <a:fld id="{F4137D3B-B6D2-4EEE-AC64-858BF26105D0}" type="slidenum">
              <a:rPr lang="en-US" smtClean="0"/>
              <a:t>19</a:t>
            </a:fld>
            <a:endParaRPr lang="en-US" smtClean="0"/>
          </a:p>
        </p:txBody>
      </p:sp>
      <p:sp>
        <p:nvSpPr>
          <p:cNvPr id="1048684"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B852F043-F469-4F09-9226-F084751DC922}" type="slidenum">
              <a:rPr sz="1400" lang="en-US"/>
              <a:pPr algn="r"/>
              <a:t>19</a:t>
            </a:fld>
            <a:endParaRPr sz="1400" lang="en-US"/>
          </a:p>
        </p:txBody>
      </p:sp>
    </p:spTree>
  </p:cSld>
  <p:clrMapOvr>
    <a:masterClrMapping/>
  </p:clrMapOvr>
  <p:transition>
    <p:wheel spokes="8"/>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472" name=""/>
        <p:cNvGrpSpPr/>
        <p:nvPr/>
      </p:nvGrpSpPr>
      <p:grpSpPr>
        <a:xfrm>
          <a:off x="0" y="0"/>
          <a:ext cx="0" cy="0"/>
          <a:chOff x="0" y="0"/>
          <a:chExt cx="0" cy="0"/>
        </a:xfrm>
      </p:grpSpPr>
      <p:sp>
        <p:nvSpPr>
          <p:cNvPr id="1049286" name="Rectangle 3"/>
          <p:cNvSpPr>
            <a:spLocks noGrp="1" noChangeArrowheads="1"/>
          </p:cNvSpPr>
          <p:nvPr>
            <p:ph idx="1"/>
          </p:nvPr>
        </p:nvSpPr>
        <p:spPr>
          <a:xfrm>
            <a:off x="152400" y="914400"/>
            <a:ext cx="8991600" cy="5943600"/>
          </a:xfrm>
        </p:spPr>
        <p:txBody>
          <a:bodyPr>
            <a:normAutofit/>
          </a:bodyPr>
          <a:p>
            <a:pPr algn="just">
              <a:lnSpc>
                <a:spcPct val="90000"/>
              </a:lnSpc>
              <a:buFontTx/>
              <a:buNone/>
            </a:pPr>
            <a:r>
              <a:rPr dirty="0" sz="2800" lang="en-US" smtClean="0">
                <a:solidFill>
                  <a:srgbClr val="0000FF"/>
                </a:solidFill>
                <a:latin typeface="Constantia" pitchFamily="18" charset="0"/>
              </a:rPr>
              <a:t>  	Amputation is one of the oldest surgical procedures with artificial limbs identified from over 2000 years ago.</a:t>
            </a:r>
          </a:p>
          <a:p>
            <a:pPr algn="just">
              <a:lnSpc>
                <a:spcPct val="90000"/>
              </a:lnSpc>
              <a:buFontTx/>
              <a:buNone/>
            </a:pPr>
            <a:r>
              <a:rPr dirty="0" sz="2800" lang="en-US" smtClean="0">
                <a:solidFill>
                  <a:srgbClr val="0000FF"/>
                </a:solidFill>
                <a:latin typeface="Constantia" pitchFamily="18" charset="0"/>
              </a:rPr>
              <a:t>	</a:t>
            </a:r>
          </a:p>
          <a:p>
            <a:pPr algn="just">
              <a:lnSpc>
                <a:spcPct val="90000"/>
              </a:lnSpc>
              <a:buFontTx/>
              <a:buNone/>
            </a:pPr>
            <a:r>
              <a:rPr dirty="0" sz="2800" lang="en-US" smtClean="0">
                <a:solidFill>
                  <a:srgbClr val="0000FF"/>
                </a:solidFill>
                <a:latin typeface="Constantia" pitchFamily="18" charset="0"/>
              </a:rPr>
              <a:t>	It refers to the removal of the whole or part of an arm/hand or a leg/foot. </a:t>
            </a:r>
          </a:p>
          <a:p>
            <a:pPr algn="just">
              <a:lnSpc>
                <a:spcPct val="90000"/>
              </a:lnSpc>
              <a:buFontTx/>
              <a:buNone/>
            </a:pPr>
            <a:endParaRPr dirty="0" sz="2800" lang="en-US" smtClean="0">
              <a:solidFill>
                <a:srgbClr val="0000FF"/>
              </a:solidFill>
              <a:latin typeface="Constantia" pitchFamily="18" charset="0"/>
            </a:endParaRPr>
          </a:p>
          <a:p>
            <a:pPr algn="just">
              <a:lnSpc>
                <a:spcPct val="90000"/>
              </a:lnSpc>
              <a:buFontTx/>
              <a:buNone/>
            </a:pPr>
            <a:r>
              <a:rPr dirty="0" sz="2800" lang="en-US" smtClean="0">
                <a:solidFill>
                  <a:srgbClr val="0000FF"/>
                </a:solidFill>
                <a:latin typeface="Constantia" pitchFamily="18" charset="0"/>
              </a:rPr>
              <a:t>	Amputations can occur after an injury (traumatic amputation) or deliberately at surgery.</a:t>
            </a:r>
          </a:p>
          <a:p>
            <a:pPr algn="just">
              <a:lnSpc>
                <a:spcPct val="90000"/>
              </a:lnSpc>
              <a:buFontTx/>
              <a:buNone/>
            </a:pPr>
            <a:r>
              <a:rPr dirty="0" sz="2800" lang="en-US" smtClean="0">
                <a:solidFill>
                  <a:srgbClr val="0000FF"/>
                </a:solidFill>
                <a:latin typeface="Constantia" pitchFamily="18" charset="0"/>
              </a:rPr>
              <a:t>	</a:t>
            </a:r>
          </a:p>
          <a:p>
            <a:pPr algn="just">
              <a:lnSpc>
                <a:spcPct val="90000"/>
              </a:lnSpc>
              <a:buFontTx/>
              <a:buNone/>
            </a:pPr>
            <a:r>
              <a:rPr dirty="0" sz="2800" lang="en-US" smtClean="0">
                <a:solidFill>
                  <a:srgbClr val="0000FF"/>
                </a:solidFill>
                <a:latin typeface="Constantia" pitchFamily="18" charset="0"/>
              </a:rPr>
              <a:t>	In vascular surgery amputations are only rarely performed on the arms.  Vascular surgeons frequently have to perform amputations of toes or legs.</a:t>
            </a:r>
          </a:p>
          <a:p>
            <a:pPr algn="just">
              <a:lnSpc>
                <a:spcPct val="90000"/>
              </a:lnSpc>
            </a:pPr>
            <a:endParaRPr dirty="0" sz="2800" lang="en-US" smtClean="0">
              <a:solidFill>
                <a:srgbClr val="0000FF"/>
              </a:solidFill>
              <a:latin typeface="Constantia" pitchFamily="18" charset="0"/>
            </a:endParaRPr>
          </a:p>
        </p:txBody>
      </p:sp>
      <p:sp>
        <p:nvSpPr>
          <p:cNvPr id="1049287" name="Rectangle 6"/>
          <p:cNvSpPr>
            <a:spLocks noGrp="1" noChangeArrowheads="1"/>
          </p:cNvSpPr>
          <p:nvPr>
            <p:ph type="sldNum" sz="quarter" idx="12"/>
          </p:nvPr>
        </p:nvSpPr>
        <p:spPr>
          <a:noFill/>
        </p:spPr>
        <p:txBody>
          <a:bodyPr/>
          <a:p>
            <a:fld id="{35DD6F4D-03CF-4D7F-A424-922922FA5AF6}" type="slidenum">
              <a:rPr lang="en-US" smtClean="0"/>
              <a:t>190</a:t>
            </a:fld>
            <a:endParaRPr lang="en-US" smtClean="0"/>
          </a:p>
        </p:txBody>
      </p:sp>
      <p:sp>
        <p:nvSpPr>
          <p:cNvPr id="1049288" name="Rectangle 2"/>
          <p:cNvSpPr>
            <a:spLocks noGrp="1" noChangeArrowheads="1"/>
          </p:cNvSpPr>
          <p:nvPr>
            <p:ph type="title"/>
          </p:nvPr>
        </p:nvSpPr>
        <p:spPr>
          <a:xfrm>
            <a:off x="381000" y="0"/>
            <a:ext cx="8001000" cy="685800"/>
          </a:xfrm>
        </p:spPr>
        <p:txBody>
          <a:bodyPr>
            <a:normAutofit fontScale="90000"/>
          </a:bodyPr>
          <a:p>
            <a:pPr algn="just"/>
            <a:r>
              <a:rPr dirty="0" lang="en-US" smtClean="0">
                <a:solidFill>
                  <a:srgbClr val="FF0000"/>
                </a:solidFill>
                <a:latin typeface="Constantia" pitchFamily="18" charset="0"/>
              </a:rPr>
              <a:t>Amputation</a:t>
            </a:r>
          </a:p>
        </p:txBody>
      </p:sp>
    </p:spTree>
  </p:cSld>
  <p:clrMapOvr>
    <a:masterClrMapping/>
  </p:clrMapOvr>
  <p:transition>
    <p:wheel spokes="8"/>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473" name=""/>
        <p:cNvGrpSpPr/>
        <p:nvPr/>
      </p:nvGrpSpPr>
      <p:grpSpPr>
        <a:xfrm>
          <a:off x="0" y="0"/>
          <a:ext cx="0" cy="0"/>
          <a:chOff x="0" y="0"/>
          <a:chExt cx="0" cy="0"/>
        </a:xfrm>
      </p:grpSpPr>
      <p:sp>
        <p:nvSpPr>
          <p:cNvPr id="1049289" name="Rectangle 3"/>
          <p:cNvSpPr>
            <a:spLocks noGrp="1" noChangeArrowheads="1"/>
          </p:cNvSpPr>
          <p:nvPr>
            <p:ph idx="1"/>
          </p:nvPr>
        </p:nvSpPr>
        <p:spPr>
          <a:xfrm>
            <a:off x="152400" y="1295400"/>
            <a:ext cx="8991600" cy="5562600"/>
          </a:xfrm>
        </p:spPr>
        <p:txBody>
          <a:bodyPr/>
          <a:p>
            <a:pPr algn="just" indent="-571500" marL="571500">
              <a:buFontTx/>
              <a:buAutoNum type="romanLcParenBoth"/>
            </a:pPr>
            <a:r>
              <a:rPr dirty="0" lang="en-US" smtClean="0">
                <a:solidFill>
                  <a:srgbClr val="0000FF"/>
                </a:solidFill>
                <a:latin typeface="Constantia" pitchFamily="18" charset="0"/>
              </a:rPr>
              <a:t>Peripheral vascular disease.</a:t>
            </a:r>
          </a:p>
          <a:p>
            <a:pPr algn="just" indent="-571500" marL="571500">
              <a:buFontTx/>
              <a:buAutoNum type="romanLcParenBoth"/>
            </a:pPr>
            <a:endParaRPr dirty="0" lang="en-US" smtClean="0">
              <a:solidFill>
                <a:srgbClr val="0000FF"/>
              </a:solidFill>
              <a:latin typeface="Constantia" pitchFamily="18" charset="0"/>
            </a:endParaRPr>
          </a:p>
          <a:p>
            <a:pPr algn="just" indent="-571500" marL="571500">
              <a:buFontTx/>
              <a:buAutoNum type="romanLcParenBoth"/>
            </a:pPr>
            <a:r>
              <a:rPr dirty="0" lang="en-US" smtClean="0">
                <a:solidFill>
                  <a:srgbClr val="0000FF"/>
                </a:solidFill>
                <a:latin typeface="Constantia" pitchFamily="18" charset="0"/>
              </a:rPr>
              <a:t>Gas gangrene.</a:t>
            </a:r>
          </a:p>
          <a:p>
            <a:pPr algn="just" indent="-571500" marL="571500">
              <a:buFontTx/>
              <a:buAutoNum type="romanLcParenBoth"/>
            </a:pPr>
            <a:endParaRPr dirty="0" lang="en-US" smtClean="0">
              <a:solidFill>
                <a:srgbClr val="0000FF"/>
              </a:solidFill>
              <a:latin typeface="Constantia" pitchFamily="18" charset="0"/>
            </a:endParaRPr>
          </a:p>
          <a:p>
            <a:pPr algn="just" indent="-571500" marL="571500">
              <a:buFontTx/>
              <a:buAutoNum type="romanLcParenBoth"/>
            </a:pPr>
            <a:r>
              <a:rPr dirty="0" lang="en-US" smtClean="0">
                <a:solidFill>
                  <a:srgbClr val="0000FF"/>
                </a:solidFill>
                <a:latin typeface="Constantia" pitchFamily="18" charset="0"/>
              </a:rPr>
              <a:t>Trauma.</a:t>
            </a:r>
          </a:p>
          <a:p>
            <a:pPr algn="just" indent="-571500" marL="571500">
              <a:buFontTx/>
              <a:buAutoNum type="romanLcParenBoth"/>
            </a:pPr>
            <a:endParaRPr dirty="0" lang="en-US" smtClean="0">
              <a:solidFill>
                <a:srgbClr val="0000FF"/>
              </a:solidFill>
              <a:latin typeface="Constantia" pitchFamily="18" charset="0"/>
            </a:endParaRPr>
          </a:p>
          <a:p>
            <a:pPr algn="just" indent="-571500" marL="571500">
              <a:buFontTx/>
              <a:buAutoNum type="romanLcParenBoth"/>
            </a:pPr>
            <a:r>
              <a:rPr dirty="0" lang="en-US" smtClean="0">
                <a:solidFill>
                  <a:srgbClr val="0000FF"/>
                </a:solidFill>
                <a:latin typeface="Constantia" pitchFamily="18" charset="0"/>
              </a:rPr>
              <a:t>Congenital deformities.</a:t>
            </a:r>
          </a:p>
          <a:p>
            <a:pPr algn="just" indent="-571500" marL="571500">
              <a:buNone/>
            </a:pPr>
            <a:endParaRPr dirty="0" lang="en-US" smtClean="0">
              <a:solidFill>
                <a:srgbClr val="0000FF"/>
              </a:solidFill>
              <a:latin typeface="Constantia" pitchFamily="18" charset="0"/>
            </a:endParaRPr>
          </a:p>
          <a:p>
            <a:pPr algn="just" indent="-571500" marL="571500">
              <a:buFontTx/>
              <a:buAutoNum type="romanLcParenBoth"/>
            </a:pPr>
            <a:r>
              <a:rPr dirty="0" lang="en-US" smtClean="0">
                <a:solidFill>
                  <a:srgbClr val="0000FF"/>
                </a:solidFill>
                <a:latin typeface="Constantia" pitchFamily="18" charset="0"/>
              </a:rPr>
              <a:t>Malignant osteomyelitis/tumour.</a:t>
            </a:r>
          </a:p>
        </p:txBody>
      </p:sp>
      <p:sp>
        <p:nvSpPr>
          <p:cNvPr id="1049290" name="Rectangle 6"/>
          <p:cNvSpPr>
            <a:spLocks noGrp="1" noChangeArrowheads="1"/>
          </p:cNvSpPr>
          <p:nvPr>
            <p:ph type="sldNum" sz="quarter" idx="12"/>
          </p:nvPr>
        </p:nvSpPr>
        <p:spPr>
          <a:noFill/>
        </p:spPr>
        <p:txBody>
          <a:bodyPr/>
          <a:p>
            <a:fld id="{D08B45CD-B44A-4B75-A530-AF1A82473EE2}" type="slidenum">
              <a:rPr lang="en-US" smtClean="0"/>
              <a:t>191</a:t>
            </a:fld>
            <a:endParaRPr lang="en-US" smtClean="0"/>
          </a:p>
        </p:txBody>
      </p:sp>
      <p:sp>
        <p:nvSpPr>
          <p:cNvPr id="1049291" name="Rectangle 2"/>
          <p:cNvSpPr>
            <a:spLocks noGrp="1" noChangeArrowheads="1"/>
          </p:cNvSpPr>
          <p:nvPr>
            <p:ph type="title"/>
          </p:nvPr>
        </p:nvSpPr>
        <p:spPr>
          <a:xfrm>
            <a:off x="0" y="381000"/>
            <a:ext cx="9144000" cy="762000"/>
          </a:xfrm>
        </p:spPr>
        <p:txBody>
          <a:bodyPr>
            <a:normAutofit/>
          </a:bodyPr>
          <a:p>
            <a:pPr algn="just"/>
            <a:r>
              <a:rPr b="1" dirty="0" lang="en-US" smtClean="0">
                <a:solidFill>
                  <a:srgbClr val="FF0000"/>
                </a:solidFill>
                <a:latin typeface="Constantia" pitchFamily="18" charset="0"/>
              </a:rPr>
              <a:t>Causes of Amputation</a:t>
            </a:r>
            <a:endParaRPr b="1" dirty="0" lang="en-US" smtClean="0">
              <a:latin typeface="Constantia" pitchFamily="18" charset="0"/>
            </a:endParaRPr>
          </a:p>
        </p:txBody>
      </p:sp>
    </p:spTree>
  </p:cSld>
  <p:clrMapOvr>
    <a:masterClrMapping/>
  </p:clrMapOvr>
  <p:transition>
    <p:wheel spokes="8"/>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474" name=""/>
        <p:cNvGrpSpPr/>
        <p:nvPr/>
      </p:nvGrpSpPr>
      <p:grpSpPr>
        <a:xfrm>
          <a:off x="0" y="0"/>
          <a:ext cx="0" cy="0"/>
          <a:chOff x="0" y="0"/>
          <a:chExt cx="0" cy="0"/>
        </a:xfrm>
      </p:grpSpPr>
      <p:sp>
        <p:nvSpPr>
          <p:cNvPr id="1049292" name="Rectangle 3"/>
          <p:cNvSpPr>
            <a:spLocks noGrp="1" noChangeArrowheads="1"/>
          </p:cNvSpPr>
          <p:nvPr>
            <p:ph idx="1"/>
          </p:nvPr>
        </p:nvSpPr>
        <p:spPr>
          <a:xfrm>
            <a:off x="0" y="152400"/>
            <a:ext cx="9144000" cy="6705600"/>
          </a:xfrm>
        </p:spPr>
        <p:txBody>
          <a:bodyPr>
            <a:normAutofit lnSpcReduction="10000"/>
          </a:bodyPr>
          <a:p>
            <a:pPr algn="just">
              <a:buNone/>
            </a:pPr>
            <a:r>
              <a:rPr dirty="0" sz="4400" lang="en-US" smtClean="0">
                <a:solidFill>
                  <a:srgbClr val="FF0000"/>
                </a:solidFill>
                <a:latin typeface="Constantia" pitchFamily="18" charset="0"/>
              </a:rPr>
              <a:t>	Amputations cont’d</a:t>
            </a:r>
          </a:p>
          <a:p>
            <a:pPr algn="just">
              <a:buNone/>
            </a:pPr>
            <a:r>
              <a:rPr dirty="0" sz="4400" lang="en-US" smtClean="0">
                <a:solidFill>
                  <a:srgbClr val="FF0000"/>
                </a:solidFill>
                <a:latin typeface="Constantia" pitchFamily="18" charset="0"/>
              </a:rPr>
              <a:t>	</a:t>
            </a:r>
            <a:r>
              <a:rPr dirty="0" sz="2800" lang="en-US" smtClean="0">
                <a:solidFill>
                  <a:srgbClr val="0000FF"/>
                </a:solidFill>
                <a:latin typeface="Constantia" pitchFamily="18" charset="0"/>
              </a:rPr>
              <a:t>A majority of amputations are performed because the arteries of the limbs have been blocked following insufficient blood supply to the limb.</a:t>
            </a:r>
          </a:p>
          <a:p>
            <a:pPr algn="just">
              <a:buNone/>
            </a:pPr>
            <a:endParaRPr dirty="0" sz="2800" lang="en-US" smtClean="0">
              <a:solidFill>
                <a:srgbClr val="0000FF"/>
              </a:solidFill>
              <a:latin typeface="Constantia" pitchFamily="18" charset="0"/>
            </a:endParaRPr>
          </a:p>
          <a:p>
            <a:pPr algn="just">
              <a:buNone/>
            </a:pPr>
            <a:r>
              <a:rPr dirty="0" sz="2800" lang="en-US" smtClean="0">
                <a:solidFill>
                  <a:srgbClr val="0000FF"/>
                </a:solidFill>
                <a:latin typeface="Constantia" pitchFamily="18" charset="0"/>
              </a:rPr>
              <a:t>	About 30-40% of amputations are performed in patients with diabetes, because diabetes can cause hardening of the arteries.   Patients with DM can develop foot/toe ulceration and about 7% of patients will have an active ulcer or a healed ulcer. </a:t>
            </a:r>
          </a:p>
          <a:p>
            <a:pPr algn="just">
              <a:buNone/>
            </a:pPr>
            <a:r>
              <a:rPr dirty="0" sz="2800" lang="en-US" smtClean="0">
                <a:solidFill>
                  <a:srgbClr val="0000FF"/>
                </a:solidFill>
                <a:latin typeface="Constantia" pitchFamily="18" charset="0"/>
              </a:rPr>
              <a:t>	</a:t>
            </a:r>
          </a:p>
          <a:p>
            <a:pPr algn="just">
              <a:buNone/>
            </a:pPr>
            <a:r>
              <a:rPr dirty="0" sz="2800" lang="en-US" smtClean="0">
                <a:solidFill>
                  <a:srgbClr val="0000FF"/>
                </a:solidFill>
                <a:latin typeface="Constantia" pitchFamily="18" charset="0"/>
              </a:rPr>
              <a:t>	Ulcers are recurrent in many patients and approximately 5-15% of diabetic patients with ulcers will ultimately require an amputation.  </a:t>
            </a:r>
          </a:p>
          <a:p>
            <a:pPr algn="just"/>
            <a:endParaRPr dirty="0" sz="2800" lang="en-US" smtClean="0">
              <a:solidFill>
                <a:srgbClr val="0000FF"/>
              </a:solidFill>
              <a:latin typeface="Constantia" pitchFamily="18" charset="0"/>
            </a:endParaRPr>
          </a:p>
        </p:txBody>
      </p:sp>
      <p:sp>
        <p:nvSpPr>
          <p:cNvPr id="1049293" name="Rectangle 6"/>
          <p:cNvSpPr>
            <a:spLocks noGrp="1" noChangeArrowheads="1"/>
          </p:cNvSpPr>
          <p:nvPr>
            <p:ph type="sldNum" sz="quarter" idx="12"/>
          </p:nvPr>
        </p:nvSpPr>
        <p:spPr>
          <a:noFill/>
        </p:spPr>
        <p:txBody>
          <a:bodyPr/>
          <a:p>
            <a:fld id="{F8043278-B38D-4D62-BC40-920943B59C81}" type="slidenum">
              <a:rPr lang="en-US" smtClean="0"/>
              <a:t>192</a:t>
            </a:fld>
            <a:endParaRPr lang="en-US" smtClean="0"/>
          </a:p>
        </p:txBody>
      </p:sp>
    </p:spTree>
  </p:cSld>
  <p:clrMapOvr>
    <a:masterClrMapping/>
  </p:clrMapOvr>
  <p:transition>
    <p:wheel spokes="8"/>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475" name=""/>
        <p:cNvGrpSpPr/>
        <p:nvPr/>
      </p:nvGrpSpPr>
      <p:grpSpPr>
        <a:xfrm>
          <a:off x="0" y="0"/>
          <a:ext cx="0" cy="0"/>
          <a:chOff x="0" y="0"/>
          <a:chExt cx="0" cy="0"/>
        </a:xfrm>
      </p:grpSpPr>
      <p:sp>
        <p:nvSpPr>
          <p:cNvPr id="1049294" name="Rectangle 3"/>
          <p:cNvSpPr>
            <a:spLocks noGrp="1" noChangeArrowheads="1"/>
          </p:cNvSpPr>
          <p:nvPr>
            <p:ph idx="1"/>
          </p:nvPr>
        </p:nvSpPr>
        <p:spPr>
          <a:xfrm>
            <a:off x="381000" y="1219200"/>
            <a:ext cx="8458200" cy="5638800"/>
          </a:xfrm>
        </p:spPr>
        <p:txBody>
          <a:bodyPr>
            <a:normAutofit/>
          </a:bodyPr>
          <a:p>
            <a:pPr algn="just">
              <a:buNone/>
            </a:pPr>
            <a:r>
              <a:rPr dirty="0" sz="2800" lang="en-US" smtClean="0">
                <a:solidFill>
                  <a:srgbClr val="0000FF"/>
                </a:solidFill>
                <a:latin typeface="Constantia" pitchFamily="18" charset="0"/>
              </a:rPr>
              <a:t>	Amputations can be divided into </a:t>
            </a:r>
            <a:r>
              <a:rPr b="1" dirty="0" sz="2800" lang="en-US" smtClean="0">
                <a:solidFill>
                  <a:srgbClr val="0000FF"/>
                </a:solidFill>
                <a:latin typeface="Constantia" pitchFamily="18" charset="0"/>
              </a:rPr>
              <a:t>minor</a:t>
            </a:r>
            <a:r>
              <a:rPr dirty="0" sz="2800" lang="en-US" smtClean="0">
                <a:solidFill>
                  <a:srgbClr val="0000FF"/>
                </a:solidFill>
                <a:latin typeface="Constantia" pitchFamily="18" charset="0"/>
              </a:rPr>
              <a:t> and </a:t>
            </a:r>
            <a:r>
              <a:rPr b="1" dirty="0" sz="2800" lang="en-US" smtClean="0">
                <a:solidFill>
                  <a:srgbClr val="0000FF"/>
                </a:solidFill>
                <a:latin typeface="Constantia" pitchFamily="18" charset="0"/>
              </a:rPr>
              <a:t>major. </a:t>
            </a:r>
            <a:r>
              <a:rPr dirty="0" sz="2800" lang="en-US" smtClean="0">
                <a:solidFill>
                  <a:srgbClr val="0000FF"/>
                </a:solidFill>
                <a:latin typeface="Constantia" pitchFamily="18" charset="0"/>
              </a:rPr>
              <a:t> </a:t>
            </a:r>
          </a:p>
          <a:p>
            <a:pPr algn="just">
              <a:buNone/>
            </a:pPr>
            <a:endParaRPr dirty="0" sz="2800" lang="en-US" smtClean="0">
              <a:solidFill>
                <a:srgbClr val="0000FF"/>
              </a:solidFill>
              <a:latin typeface="Constantia" pitchFamily="18" charset="0"/>
            </a:endParaRPr>
          </a:p>
          <a:p>
            <a:pPr algn="just">
              <a:buNone/>
            </a:pPr>
            <a:r>
              <a:rPr dirty="0" sz="2800" lang="en-US" smtClean="0">
                <a:solidFill>
                  <a:srgbClr val="0000FF"/>
                </a:solidFill>
                <a:latin typeface="Constantia" pitchFamily="18" charset="0"/>
              </a:rPr>
              <a:t>	Minor amputations are amputations where only a toe or part of the foot is removed. A </a:t>
            </a:r>
            <a:r>
              <a:rPr b="1" dirty="0" sz="2800" i="1" lang="en-US" smtClean="0">
                <a:solidFill>
                  <a:srgbClr val="0000FF"/>
                </a:solidFill>
                <a:latin typeface="Constantia" pitchFamily="18" charset="0"/>
              </a:rPr>
              <a:t>ray amputation</a:t>
            </a:r>
            <a:r>
              <a:rPr dirty="0" sz="2800" lang="en-US" smtClean="0">
                <a:solidFill>
                  <a:srgbClr val="0000FF"/>
                </a:solidFill>
                <a:latin typeface="Constantia" pitchFamily="18" charset="0"/>
              </a:rPr>
              <a:t> is a particular form of minor amputation where a toe and part of the corresponding metatarsal bone is removed.</a:t>
            </a:r>
          </a:p>
          <a:p>
            <a:pPr algn="just">
              <a:buNone/>
            </a:pPr>
            <a:endParaRPr dirty="0" sz="2800" lang="en-US" smtClean="0">
              <a:solidFill>
                <a:srgbClr val="0000FF"/>
              </a:solidFill>
              <a:latin typeface="Constantia" pitchFamily="18" charset="0"/>
            </a:endParaRPr>
          </a:p>
          <a:p>
            <a:pPr algn="just">
              <a:buNone/>
            </a:pPr>
            <a:r>
              <a:rPr dirty="0" sz="2800" lang="en-US" smtClean="0">
                <a:solidFill>
                  <a:srgbClr val="0000FF"/>
                </a:solidFill>
                <a:latin typeface="Constantia" pitchFamily="18" charset="0"/>
              </a:rPr>
              <a:t>	A forefoot amputation can sometimes be helpful in patients with more than one toe involved by gangrene.  </a:t>
            </a:r>
          </a:p>
          <a:p>
            <a:pPr algn="just"/>
            <a:endParaRPr dirty="0" sz="2800" lang="en-US" smtClean="0">
              <a:solidFill>
                <a:srgbClr val="0000FF"/>
              </a:solidFill>
              <a:latin typeface="Constantia" pitchFamily="18" charset="0"/>
            </a:endParaRPr>
          </a:p>
        </p:txBody>
      </p:sp>
      <p:sp>
        <p:nvSpPr>
          <p:cNvPr id="1049295" name="Rectangle 6"/>
          <p:cNvSpPr>
            <a:spLocks noGrp="1" noChangeArrowheads="1"/>
          </p:cNvSpPr>
          <p:nvPr>
            <p:ph type="sldNum" sz="quarter" idx="12"/>
          </p:nvPr>
        </p:nvSpPr>
        <p:spPr>
          <a:noFill/>
        </p:spPr>
        <p:txBody>
          <a:bodyPr/>
          <a:p>
            <a:fld id="{6C01146A-9011-48CE-AC98-418FDD4F61D7}" type="slidenum">
              <a:rPr lang="en-US" smtClean="0"/>
              <a:t>193</a:t>
            </a:fld>
            <a:endParaRPr lang="en-US" smtClean="0"/>
          </a:p>
        </p:txBody>
      </p:sp>
      <p:sp>
        <p:nvSpPr>
          <p:cNvPr id="1049296" name="Rectangle 2"/>
          <p:cNvSpPr>
            <a:spLocks noGrp="1" noChangeArrowheads="1"/>
          </p:cNvSpPr>
          <p:nvPr>
            <p:ph type="title"/>
          </p:nvPr>
        </p:nvSpPr>
        <p:spPr>
          <a:xfrm>
            <a:off x="685800" y="228600"/>
            <a:ext cx="7772400" cy="762000"/>
          </a:xfrm>
        </p:spPr>
        <p:txBody>
          <a:bodyPr/>
          <a:p>
            <a:pPr algn="just"/>
            <a:r>
              <a:rPr dirty="0" lang="en-US" smtClean="0">
                <a:solidFill>
                  <a:srgbClr val="FF0000"/>
                </a:solidFill>
                <a:latin typeface="Constantia" pitchFamily="18" charset="0"/>
              </a:rPr>
              <a:t>Types of amputations</a:t>
            </a:r>
          </a:p>
        </p:txBody>
      </p:sp>
    </p:spTree>
  </p:cSld>
  <p:clrMapOvr>
    <a:masterClrMapping/>
  </p:clrMapOvr>
  <p:transition>
    <p:wheel spokes="8"/>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476" name=""/>
        <p:cNvGrpSpPr/>
        <p:nvPr/>
      </p:nvGrpSpPr>
      <p:grpSpPr>
        <a:xfrm>
          <a:off x="0" y="0"/>
          <a:ext cx="0" cy="0"/>
          <a:chOff x="0" y="0"/>
          <a:chExt cx="0" cy="0"/>
        </a:xfrm>
      </p:grpSpPr>
      <p:sp>
        <p:nvSpPr>
          <p:cNvPr id="1049297" name="Rectangle 3"/>
          <p:cNvSpPr>
            <a:spLocks noGrp="1" noChangeArrowheads="1"/>
          </p:cNvSpPr>
          <p:nvPr>
            <p:ph idx="1"/>
          </p:nvPr>
        </p:nvSpPr>
        <p:spPr>
          <a:xfrm>
            <a:off x="0" y="990600"/>
            <a:ext cx="9144000" cy="5867400"/>
          </a:xfrm>
        </p:spPr>
        <p:txBody>
          <a:bodyPr/>
          <a:p>
            <a:pPr algn="just">
              <a:lnSpc>
                <a:spcPct val="90000"/>
              </a:lnSpc>
              <a:buFontTx/>
              <a:buNone/>
            </a:pPr>
            <a:r>
              <a:rPr dirty="0" sz="2800" lang="en-US" smtClean="0">
                <a:solidFill>
                  <a:srgbClr val="0000FF"/>
                </a:solidFill>
                <a:latin typeface="Constantia" pitchFamily="18" charset="0"/>
              </a:rPr>
              <a:t>	This operation can be performed using 2 major techniques. The most common technique is the </a:t>
            </a:r>
            <a:r>
              <a:rPr b="1" dirty="0" sz="2800" i="1" lang="en-US" smtClean="0">
                <a:solidFill>
                  <a:srgbClr val="0000FF"/>
                </a:solidFill>
                <a:latin typeface="Constantia" pitchFamily="18" charset="0"/>
              </a:rPr>
              <a:t>Posterior Myoplastic flap (Burgess) technique </a:t>
            </a:r>
            <a:r>
              <a:rPr dirty="0" sz="2800" lang="en-US" smtClean="0">
                <a:solidFill>
                  <a:srgbClr val="0000FF"/>
                </a:solidFill>
                <a:latin typeface="Constantia" pitchFamily="18" charset="0"/>
              </a:rPr>
              <a:t>where the skin and muscle from the calf are brought forward to cover the shin bones after they have been divided.</a:t>
            </a:r>
          </a:p>
          <a:p>
            <a:pPr algn="just">
              <a:lnSpc>
                <a:spcPct val="90000"/>
              </a:lnSpc>
              <a:buFontTx/>
              <a:buNone/>
            </a:pPr>
            <a:r>
              <a:rPr dirty="0" sz="2800" lang="en-US" smtClean="0">
                <a:solidFill>
                  <a:srgbClr val="0000FF"/>
                </a:solidFill>
                <a:latin typeface="Constantia" pitchFamily="18" charset="0"/>
              </a:rPr>
              <a:t>	</a:t>
            </a:r>
          </a:p>
          <a:p>
            <a:pPr algn="just">
              <a:lnSpc>
                <a:spcPct val="90000"/>
              </a:lnSpc>
              <a:buFontTx/>
              <a:buNone/>
            </a:pPr>
            <a:r>
              <a:rPr dirty="0" sz="2800" lang="en-US" smtClean="0">
                <a:solidFill>
                  <a:srgbClr val="0000FF"/>
                </a:solidFill>
                <a:latin typeface="Constantia" pitchFamily="18" charset="0"/>
              </a:rPr>
              <a:t>	The other main technique is </a:t>
            </a:r>
            <a:r>
              <a:rPr b="1" dirty="0" sz="2800" i="1" lang="en-US" smtClean="0">
                <a:solidFill>
                  <a:srgbClr val="0000FF"/>
                </a:solidFill>
                <a:latin typeface="Constantia" pitchFamily="18" charset="0"/>
              </a:rPr>
              <a:t>the Skew flap (Kingsley Robinson) technique</a:t>
            </a:r>
            <a:r>
              <a:rPr dirty="0" sz="2800" lang="en-US" smtClean="0">
                <a:solidFill>
                  <a:srgbClr val="0000FF"/>
                </a:solidFill>
                <a:latin typeface="Constantia" pitchFamily="18" charset="0"/>
              </a:rPr>
              <a:t> in which the muscles of the calf are brought forward in the same way as in the posterior technique but the skin flaps are skewed in relation to the muscle.  </a:t>
            </a:r>
          </a:p>
          <a:p>
            <a:pPr algn="just">
              <a:lnSpc>
                <a:spcPct val="90000"/>
              </a:lnSpc>
            </a:pPr>
            <a:endParaRPr dirty="0" sz="2800" lang="en-US" smtClean="0">
              <a:solidFill>
                <a:srgbClr val="0000FF"/>
              </a:solidFill>
              <a:latin typeface="Constantia" pitchFamily="18" charset="0"/>
            </a:endParaRPr>
          </a:p>
        </p:txBody>
      </p:sp>
      <p:sp>
        <p:nvSpPr>
          <p:cNvPr id="1049298" name="Rectangle 6"/>
          <p:cNvSpPr>
            <a:spLocks noGrp="1" noChangeArrowheads="1"/>
          </p:cNvSpPr>
          <p:nvPr>
            <p:ph type="sldNum" sz="quarter" idx="12"/>
          </p:nvPr>
        </p:nvSpPr>
        <p:spPr>
          <a:noFill/>
        </p:spPr>
        <p:txBody>
          <a:bodyPr/>
          <a:p>
            <a:fld id="{EBB54272-DA30-4DEE-919B-2C6D7B36AAAD}" type="slidenum">
              <a:rPr lang="en-US" smtClean="0"/>
              <a:t>194</a:t>
            </a:fld>
            <a:endParaRPr lang="en-US" smtClean="0"/>
          </a:p>
        </p:txBody>
      </p:sp>
      <p:sp>
        <p:nvSpPr>
          <p:cNvPr id="1049299" name="Rectangle 2"/>
          <p:cNvSpPr>
            <a:spLocks noGrp="1" noChangeArrowheads="1"/>
          </p:cNvSpPr>
          <p:nvPr>
            <p:ph type="title"/>
          </p:nvPr>
        </p:nvSpPr>
        <p:spPr>
          <a:xfrm>
            <a:off x="381000" y="152400"/>
            <a:ext cx="7772400" cy="685800"/>
          </a:xfrm>
        </p:spPr>
        <p:txBody>
          <a:bodyPr>
            <a:noAutofit/>
          </a:bodyPr>
          <a:p>
            <a:pPr algn="just"/>
            <a:r>
              <a:rPr dirty="0" lang="en-US" smtClean="0">
                <a:solidFill>
                  <a:srgbClr val="FF0000"/>
                </a:solidFill>
                <a:latin typeface="Constantia" pitchFamily="18" charset="0"/>
              </a:rPr>
              <a:t>Below knee amputation</a:t>
            </a:r>
          </a:p>
        </p:txBody>
      </p:sp>
    </p:spTree>
  </p:cSld>
  <p:clrMapOvr>
    <a:masterClrMapping/>
  </p:clrMapOvr>
  <p:transition>
    <p:wheel spokes="8"/>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477" name=""/>
        <p:cNvGrpSpPr/>
        <p:nvPr/>
      </p:nvGrpSpPr>
      <p:grpSpPr>
        <a:xfrm>
          <a:off x="0" y="0"/>
          <a:ext cx="0" cy="0"/>
          <a:chOff x="0" y="0"/>
          <a:chExt cx="0" cy="0"/>
        </a:xfrm>
      </p:grpSpPr>
      <p:sp>
        <p:nvSpPr>
          <p:cNvPr id="1049300" name="Rectangle 3"/>
          <p:cNvSpPr>
            <a:spLocks noGrp="1" noChangeArrowheads="1"/>
          </p:cNvSpPr>
          <p:nvPr>
            <p:ph idx="1"/>
          </p:nvPr>
        </p:nvSpPr>
        <p:spPr/>
        <p:txBody>
          <a:bodyPr/>
          <a:p>
            <a:pPr>
              <a:buNone/>
            </a:pPr>
            <a:r>
              <a:rPr dirty="0" lang="en-US" smtClean="0">
                <a:latin typeface="Verdana" pitchFamily="34" charset="0"/>
              </a:rPr>
              <a:t> </a:t>
            </a:r>
          </a:p>
          <a:p>
            <a:endParaRPr dirty="0" lang="en-US" smtClean="0"/>
          </a:p>
        </p:txBody>
      </p:sp>
      <p:sp>
        <p:nvSpPr>
          <p:cNvPr id="1049301" name="Rectangle 6"/>
          <p:cNvSpPr>
            <a:spLocks noGrp="1" noChangeArrowheads="1"/>
          </p:cNvSpPr>
          <p:nvPr>
            <p:ph type="sldNum" sz="quarter" idx="12"/>
          </p:nvPr>
        </p:nvSpPr>
        <p:spPr>
          <a:noFill/>
        </p:spPr>
        <p:txBody>
          <a:bodyPr/>
          <a:p>
            <a:fld id="{5EF746F5-A793-4121-9074-7EB486CAF3BB}" type="slidenum">
              <a:rPr lang="en-US" smtClean="0"/>
              <a:t>195</a:t>
            </a:fld>
            <a:endParaRPr lang="en-US" smtClean="0"/>
          </a:p>
        </p:txBody>
      </p:sp>
      <p:pic>
        <p:nvPicPr>
          <p:cNvPr id="2097167" name="Picture 5" descr="Below knee amputation"/>
          <p:cNvPicPr>
            <a:picLocks noChangeAspect="1" noChangeArrowheads="1"/>
          </p:cNvPicPr>
          <p:nvPr/>
        </p:nvPicPr>
        <p:blipFill>
          <a:blip xmlns:r="http://schemas.openxmlformats.org/officeDocument/2006/relationships" r:embed="rId1" cstate="print"/>
          <a:srcRect/>
          <a:stretch>
            <a:fillRect/>
          </a:stretch>
        </p:blipFill>
        <p:spPr bwMode="auto">
          <a:xfrm>
            <a:off x="1447800" y="0"/>
            <a:ext cx="6019800" cy="6858000"/>
          </a:xfrm>
          <a:prstGeom prst="rect"/>
          <a:noFill/>
          <a:ln w="9525">
            <a:noFill/>
            <a:miter lim="800000"/>
            <a:headEnd/>
            <a:tailEnd/>
          </a:ln>
        </p:spPr>
      </p:pic>
    </p:spTree>
  </p:cSld>
  <p:clrMapOvr>
    <a:masterClrMapping/>
  </p:clrMapOvr>
  <p:transition>
    <p:wheel spokes="8"/>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478" name=""/>
        <p:cNvGrpSpPr/>
        <p:nvPr/>
      </p:nvGrpSpPr>
      <p:grpSpPr>
        <a:xfrm>
          <a:off x="0" y="0"/>
          <a:ext cx="0" cy="0"/>
          <a:chOff x="0" y="0"/>
          <a:chExt cx="0" cy="0"/>
        </a:xfrm>
      </p:grpSpPr>
      <p:sp>
        <p:nvSpPr>
          <p:cNvPr id="1049302" name="Rectangle 3"/>
          <p:cNvSpPr>
            <a:spLocks noGrp="1" noChangeArrowheads="1"/>
          </p:cNvSpPr>
          <p:nvPr>
            <p:ph idx="1"/>
          </p:nvPr>
        </p:nvSpPr>
        <p:spPr>
          <a:xfrm>
            <a:off x="0" y="1600200"/>
            <a:ext cx="9144000" cy="5257800"/>
          </a:xfrm>
        </p:spPr>
        <p:txBody>
          <a:bodyPr>
            <a:normAutofit/>
          </a:bodyPr>
          <a:p>
            <a:pPr algn="just">
              <a:buFontTx/>
              <a:buNone/>
            </a:pPr>
            <a:endParaRPr b="1" dirty="0" sz="3600" lang="en-US" smtClean="0">
              <a:solidFill>
                <a:srgbClr val="0000FF"/>
              </a:solidFill>
              <a:latin typeface="Constantia" pitchFamily="18" charset="0"/>
            </a:endParaRPr>
          </a:p>
          <a:p>
            <a:pPr algn="just">
              <a:buNone/>
            </a:pPr>
            <a:r>
              <a:rPr dirty="0" sz="3600" lang="en-US" smtClean="0">
                <a:solidFill>
                  <a:srgbClr val="0000FF"/>
                </a:solidFill>
                <a:latin typeface="Constantia" pitchFamily="18" charset="0"/>
              </a:rPr>
              <a:t>	In this procedure the bone in the thigh (femur) is divided about </a:t>
            </a:r>
            <a:r>
              <a:rPr dirty="0" sz="3600" lang="en-US" smtClean="0">
                <a:solidFill>
                  <a:srgbClr val="0000FF"/>
                </a:solidFill>
                <a:latin typeface="Times New Roman" pitchFamily="18" charset="0"/>
                <a:cs typeface="Times New Roman" pitchFamily="18" charset="0"/>
              </a:rPr>
              <a:t>12-15</a:t>
            </a:r>
            <a:r>
              <a:rPr dirty="0" sz="3600" lang="en-US" smtClean="0">
                <a:solidFill>
                  <a:srgbClr val="0000FF"/>
                </a:solidFill>
                <a:latin typeface="Constantia" pitchFamily="18" charset="0"/>
              </a:rPr>
              <a:t> cm above the knee joint and the muscle and skin closed over the end of the bone.</a:t>
            </a:r>
          </a:p>
          <a:p>
            <a:pPr algn="just"/>
            <a:endParaRPr dirty="0" sz="3600" lang="en-US" smtClean="0">
              <a:solidFill>
                <a:srgbClr val="0000FF"/>
              </a:solidFill>
              <a:latin typeface="Constantia" pitchFamily="18" charset="0"/>
            </a:endParaRPr>
          </a:p>
        </p:txBody>
      </p:sp>
      <p:sp>
        <p:nvSpPr>
          <p:cNvPr id="1049303" name="Rectangle 6"/>
          <p:cNvSpPr>
            <a:spLocks noGrp="1" noChangeArrowheads="1"/>
          </p:cNvSpPr>
          <p:nvPr>
            <p:ph type="sldNum" sz="quarter" idx="12"/>
          </p:nvPr>
        </p:nvSpPr>
        <p:spPr>
          <a:noFill/>
        </p:spPr>
        <p:txBody>
          <a:bodyPr/>
          <a:p>
            <a:fld id="{D623D49B-B313-484B-BDBC-F259E79BB3C3}" type="slidenum">
              <a:rPr lang="en-US" smtClean="0"/>
              <a:t>196</a:t>
            </a:fld>
            <a:endParaRPr lang="en-US" smtClean="0"/>
          </a:p>
        </p:txBody>
      </p:sp>
      <p:sp>
        <p:nvSpPr>
          <p:cNvPr id="1049304" name="Rectangle 2"/>
          <p:cNvSpPr>
            <a:spLocks noGrp="1" noChangeArrowheads="1"/>
          </p:cNvSpPr>
          <p:nvPr>
            <p:ph type="title"/>
          </p:nvPr>
        </p:nvSpPr>
        <p:spPr/>
        <p:txBody>
          <a:bodyPr/>
          <a:p>
            <a:pPr algn="just"/>
            <a:r>
              <a:rPr b="1" dirty="0" lang="en-US" smtClean="0">
                <a:solidFill>
                  <a:srgbClr val="FF0000"/>
                </a:solidFill>
                <a:latin typeface="Constantia" pitchFamily="18" charset="0"/>
              </a:rPr>
              <a:t>Above knee amputation</a:t>
            </a:r>
          </a:p>
        </p:txBody>
      </p:sp>
    </p:spTree>
  </p:cSld>
  <p:clrMapOvr>
    <a:masterClrMapping/>
  </p:clrMapOvr>
  <p:transition>
    <p:wheel spokes="8"/>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479" name=""/>
        <p:cNvGrpSpPr/>
        <p:nvPr/>
      </p:nvGrpSpPr>
      <p:grpSpPr>
        <a:xfrm>
          <a:off x="0" y="0"/>
          <a:ext cx="0" cy="0"/>
          <a:chOff x="0" y="0"/>
          <a:chExt cx="0" cy="0"/>
        </a:xfrm>
      </p:grpSpPr>
      <p:sp>
        <p:nvSpPr>
          <p:cNvPr id="1049305" name="Rectangle 3"/>
          <p:cNvSpPr>
            <a:spLocks noGrp="1" noChangeArrowheads="1"/>
          </p:cNvSpPr>
          <p:nvPr>
            <p:ph idx="1"/>
          </p:nvPr>
        </p:nvSpPr>
        <p:spPr>
          <a:xfrm>
            <a:off x="152400" y="1447800"/>
            <a:ext cx="8991600" cy="5410200"/>
          </a:xfrm>
        </p:spPr>
        <p:txBody>
          <a:bodyPr>
            <a:normAutofit/>
          </a:bodyPr>
          <a:p>
            <a:pPr algn="just" indent="-571500" marL="571500">
              <a:buAutoNum type="romanLcParenBoth"/>
            </a:pPr>
            <a:r>
              <a:rPr dirty="0" lang="en-US" smtClean="0">
                <a:solidFill>
                  <a:srgbClr val="0000FF"/>
                </a:solidFill>
                <a:latin typeface="Constantia" pitchFamily="18" charset="0"/>
              </a:rPr>
              <a:t>Hemorrhage</a:t>
            </a:r>
          </a:p>
          <a:p>
            <a:pPr algn="just" indent="-571500" marL="571500">
              <a:buAutoNum type="romanLcParenBoth"/>
            </a:pPr>
            <a:endParaRPr dirty="0" lang="en-US" smtClean="0">
              <a:solidFill>
                <a:srgbClr val="0000FF"/>
              </a:solidFill>
              <a:latin typeface="Constantia" pitchFamily="18" charset="0"/>
            </a:endParaRPr>
          </a:p>
          <a:p>
            <a:pPr algn="just" indent="-571500" marL="571500">
              <a:buAutoNum type="romanLcParenBoth"/>
            </a:pPr>
            <a:r>
              <a:rPr dirty="0" lang="en-US" smtClean="0">
                <a:solidFill>
                  <a:srgbClr val="0000FF"/>
                </a:solidFill>
                <a:latin typeface="Constantia" pitchFamily="18" charset="0"/>
              </a:rPr>
              <a:t>Infections</a:t>
            </a:r>
          </a:p>
          <a:p>
            <a:pPr algn="just" indent="-571500" marL="571500">
              <a:buAutoNum type="romanLcParenBoth"/>
            </a:pPr>
            <a:endParaRPr dirty="0" lang="en-US" smtClean="0">
              <a:solidFill>
                <a:srgbClr val="0000FF"/>
              </a:solidFill>
              <a:latin typeface="Constantia" pitchFamily="18" charset="0"/>
            </a:endParaRPr>
          </a:p>
          <a:p>
            <a:pPr algn="just" indent="-571500" marL="571500">
              <a:buAutoNum type="romanLcParenBoth"/>
            </a:pPr>
            <a:r>
              <a:rPr dirty="0" lang="en-US" smtClean="0">
                <a:solidFill>
                  <a:srgbClr val="0000FF"/>
                </a:solidFill>
                <a:latin typeface="Constantia" pitchFamily="18" charset="0"/>
              </a:rPr>
              <a:t>Skin breakdown</a:t>
            </a:r>
          </a:p>
          <a:p>
            <a:pPr algn="just" indent="-571500" marL="571500">
              <a:buAutoNum type="romanLcParenBoth"/>
            </a:pPr>
            <a:endParaRPr dirty="0" lang="en-US" smtClean="0">
              <a:solidFill>
                <a:srgbClr val="0000FF"/>
              </a:solidFill>
              <a:latin typeface="Constantia" pitchFamily="18" charset="0"/>
            </a:endParaRPr>
          </a:p>
          <a:p>
            <a:pPr algn="just" indent="-571500" marL="571500">
              <a:buAutoNum type="romanLcParenBoth"/>
            </a:pPr>
            <a:r>
              <a:rPr dirty="0" lang="en-US" smtClean="0">
                <a:solidFill>
                  <a:srgbClr val="0000FF"/>
                </a:solidFill>
                <a:latin typeface="Constantia" pitchFamily="18" charset="0"/>
              </a:rPr>
              <a:t>Phantom limb pain</a:t>
            </a:r>
          </a:p>
          <a:p>
            <a:pPr algn="just" indent="-571500" marL="571500">
              <a:buAutoNum type="romanLcParenBoth"/>
            </a:pPr>
            <a:endParaRPr dirty="0" lang="en-US" smtClean="0">
              <a:solidFill>
                <a:srgbClr val="0000FF"/>
              </a:solidFill>
              <a:latin typeface="Constantia" pitchFamily="18" charset="0"/>
            </a:endParaRPr>
          </a:p>
          <a:p>
            <a:pPr algn="just" indent="-571500" marL="571500">
              <a:buAutoNum type="romanLcParenBoth"/>
            </a:pPr>
            <a:r>
              <a:rPr dirty="0" lang="en-US" smtClean="0">
                <a:solidFill>
                  <a:srgbClr val="0000FF"/>
                </a:solidFill>
                <a:latin typeface="Constantia" pitchFamily="18" charset="0"/>
              </a:rPr>
              <a:t>Joint contractures</a:t>
            </a:r>
          </a:p>
        </p:txBody>
      </p:sp>
      <p:sp>
        <p:nvSpPr>
          <p:cNvPr id="1049306" name="Rectangle 6"/>
          <p:cNvSpPr>
            <a:spLocks noGrp="1" noChangeArrowheads="1"/>
          </p:cNvSpPr>
          <p:nvPr>
            <p:ph type="sldNum" sz="quarter" idx="12"/>
          </p:nvPr>
        </p:nvSpPr>
        <p:spPr>
          <a:noFill/>
        </p:spPr>
        <p:txBody>
          <a:bodyPr/>
          <a:p>
            <a:fld id="{F97AABA6-0D32-46EB-87BE-2DC08122129B}" type="slidenum">
              <a:rPr lang="en-US" smtClean="0"/>
              <a:t>197</a:t>
            </a:fld>
            <a:endParaRPr lang="en-US" smtClean="0"/>
          </a:p>
        </p:txBody>
      </p:sp>
      <p:sp>
        <p:nvSpPr>
          <p:cNvPr id="1049307" name="Rectangle 2"/>
          <p:cNvSpPr>
            <a:spLocks noGrp="1" noChangeArrowheads="1"/>
          </p:cNvSpPr>
          <p:nvPr>
            <p:ph type="title"/>
          </p:nvPr>
        </p:nvSpPr>
        <p:spPr>
          <a:xfrm>
            <a:off x="0" y="304800"/>
            <a:ext cx="9144000" cy="838200"/>
          </a:xfrm>
        </p:spPr>
        <p:txBody>
          <a:bodyPr>
            <a:normAutofit/>
          </a:bodyPr>
          <a:p>
            <a:pPr algn="just"/>
            <a:r>
              <a:rPr dirty="0" lang="en-US" smtClean="0">
                <a:solidFill>
                  <a:srgbClr val="FF0000"/>
                </a:solidFill>
                <a:latin typeface="Constantia" pitchFamily="18" charset="0"/>
              </a:rPr>
              <a:t>Amputation related Complications </a:t>
            </a:r>
          </a:p>
        </p:txBody>
      </p:sp>
    </p:spTree>
  </p:cSld>
  <p:clrMapOvr>
    <a:masterClrMapping/>
  </p:clrMapOvr>
  <p:transition>
    <p:wheel spokes="8"/>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480" name=""/>
        <p:cNvGrpSpPr/>
        <p:nvPr/>
      </p:nvGrpSpPr>
      <p:grpSpPr>
        <a:xfrm>
          <a:off x="0" y="0"/>
          <a:ext cx="0" cy="0"/>
          <a:chOff x="0" y="0"/>
          <a:chExt cx="0" cy="0"/>
        </a:xfrm>
      </p:grpSpPr>
      <p:sp>
        <p:nvSpPr>
          <p:cNvPr id="1049308" name="Rectangle 3"/>
          <p:cNvSpPr>
            <a:spLocks noGrp="1" noChangeArrowheads="1"/>
          </p:cNvSpPr>
          <p:nvPr>
            <p:ph idx="1"/>
          </p:nvPr>
        </p:nvSpPr>
        <p:spPr>
          <a:xfrm>
            <a:off x="0" y="1524000"/>
            <a:ext cx="9144000" cy="5334000"/>
          </a:xfrm>
        </p:spPr>
        <p:txBody>
          <a:bodyPr/>
          <a:p>
            <a:pPr algn="just">
              <a:buNone/>
            </a:pPr>
            <a:endParaRPr dirty="0" lang="en-US" smtClean="0">
              <a:solidFill>
                <a:srgbClr val="0000FF"/>
              </a:solidFill>
              <a:latin typeface="Constantia" pitchFamily="18" charset="0"/>
            </a:endParaRPr>
          </a:p>
          <a:p>
            <a:pPr algn="just">
              <a:buNone/>
            </a:pPr>
            <a:r>
              <a:rPr dirty="0" lang="en-US" smtClean="0">
                <a:solidFill>
                  <a:srgbClr val="0000FF"/>
                </a:solidFill>
                <a:latin typeface="Constantia" pitchFamily="18" charset="0"/>
              </a:rPr>
              <a:t>Read and make notes on the following</a:t>
            </a:r>
          </a:p>
          <a:p>
            <a:pPr algn="just">
              <a:buNone/>
            </a:pPr>
            <a:endParaRPr dirty="0" lang="en-US" smtClean="0">
              <a:solidFill>
                <a:srgbClr val="0000FF"/>
              </a:solidFill>
              <a:latin typeface="Constantia" pitchFamily="18" charset="0"/>
            </a:endParaRPr>
          </a:p>
          <a:p>
            <a:pPr algn="just" indent="-571500" marL="571500">
              <a:buAutoNum type="romanLcParenBoth"/>
            </a:pPr>
            <a:r>
              <a:rPr dirty="0" lang="en-US" smtClean="0">
                <a:solidFill>
                  <a:srgbClr val="0000FF"/>
                </a:solidFill>
                <a:latin typeface="Constantia" pitchFamily="18" charset="0"/>
              </a:rPr>
              <a:t>Care of the stump.</a:t>
            </a:r>
          </a:p>
          <a:p>
            <a:pPr algn="just" indent="-571500" marL="571500">
              <a:buAutoNum type="romanLcParenBoth"/>
            </a:pPr>
            <a:endParaRPr dirty="0" lang="en-US" smtClean="0">
              <a:solidFill>
                <a:srgbClr val="0000FF"/>
              </a:solidFill>
              <a:latin typeface="Constantia" pitchFamily="18" charset="0"/>
            </a:endParaRPr>
          </a:p>
          <a:p>
            <a:pPr algn="just" indent="-571500" marL="571500">
              <a:buAutoNum type="romanLcParenBoth"/>
            </a:pPr>
            <a:r>
              <a:rPr dirty="0" lang="en-US" smtClean="0">
                <a:solidFill>
                  <a:srgbClr val="0000FF"/>
                </a:solidFill>
                <a:latin typeface="Constantia" pitchFamily="18" charset="0"/>
              </a:rPr>
              <a:t>Nursing care of patient undergoing amputation.</a:t>
            </a:r>
          </a:p>
        </p:txBody>
      </p:sp>
      <p:sp>
        <p:nvSpPr>
          <p:cNvPr id="1049309" name="Rectangle 6"/>
          <p:cNvSpPr>
            <a:spLocks noGrp="1" noChangeArrowheads="1"/>
          </p:cNvSpPr>
          <p:nvPr>
            <p:ph type="sldNum" sz="quarter" idx="12"/>
          </p:nvPr>
        </p:nvSpPr>
        <p:spPr>
          <a:noFill/>
        </p:spPr>
        <p:txBody>
          <a:bodyPr/>
          <a:p>
            <a:fld id="{58B58085-3EFA-4CE5-ACEC-33E02B597D7D}" type="slidenum">
              <a:rPr lang="en-US" smtClean="0"/>
              <a:t>198</a:t>
            </a:fld>
            <a:endParaRPr lang="en-US" smtClean="0"/>
          </a:p>
        </p:txBody>
      </p:sp>
      <p:sp>
        <p:nvSpPr>
          <p:cNvPr id="1049310" name="Rectangle 2"/>
          <p:cNvSpPr>
            <a:spLocks noGrp="1" noChangeArrowheads="1"/>
          </p:cNvSpPr>
          <p:nvPr>
            <p:ph type="title"/>
          </p:nvPr>
        </p:nvSpPr>
        <p:spPr>
          <a:xfrm>
            <a:off x="0" y="609600"/>
            <a:ext cx="8458200" cy="762000"/>
          </a:xfrm>
        </p:spPr>
        <p:txBody>
          <a:bodyPr>
            <a:noAutofit/>
          </a:bodyPr>
          <a:p>
            <a:pPr algn="just"/>
            <a:r>
              <a:rPr dirty="0" sz="5400" lang="en-US" smtClean="0">
                <a:solidFill>
                  <a:srgbClr val="FF0000"/>
                </a:solidFill>
                <a:latin typeface="Constantia" pitchFamily="18" charset="0"/>
              </a:rPr>
              <a:t>Assignment</a:t>
            </a:r>
          </a:p>
        </p:txBody>
      </p:sp>
    </p:spTree>
  </p:cSld>
  <p:clrMapOvr>
    <a:masterClrMapping/>
  </p:clrMapOvr>
  <p:transition>
    <p:wheel spokes="8"/>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481" name=""/>
        <p:cNvGrpSpPr/>
        <p:nvPr/>
      </p:nvGrpSpPr>
      <p:grpSpPr>
        <a:xfrm>
          <a:off x="0" y="0"/>
          <a:ext cx="0" cy="0"/>
          <a:chOff x="0" y="0"/>
          <a:chExt cx="0" cy="0"/>
        </a:xfrm>
      </p:grpSpPr>
      <p:sp>
        <p:nvSpPr>
          <p:cNvPr id="1049311" name="Title 1"/>
          <p:cNvSpPr>
            <a:spLocks noGrp="1"/>
          </p:cNvSpPr>
          <p:nvPr>
            <p:ph type="ctrTitle"/>
          </p:nvPr>
        </p:nvSpPr>
        <p:spPr>
          <a:xfrm>
            <a:off x="685800" y="857250"/>
            <a:ext cx="7772400" cy="4071938"/>
          </a:xfrm>
        </p:spPr>
        <p:txBody>
          <a:bodyPr>
            <a:normAutofit/>
          </a:bodyPr>
          <a:p>
            <a:pPr eaLnBrk="1" hangingPunct="1"/>
            <a:r>
              <a:rPr b="1" dirty="0" sz="4800" lang="en-CA" smtClean="0">
                <a:solidFill>
                  <a:srgbClr val="0000FF"/>
                </a:solidFill>
                <a:latin typeface="Constantia" pitchFamily="18" charset="0"/>
              </a:rPr>
              <a:t>LOW BACK PAIN</a:t>
            </a:r>
          </a:p>
        </p:txBody>
      </p:sp>
    </p:spTree>
  </p:cSld>
  <p:clrMapOvr>
    <a:masterClrMapping/>
  </p:clrMapOvr>
  <p:transition>
    <p:wheel spokes="8"/>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7" name=""/>
        <p:cNvGrpSpPr/>
        <p:nvPr/>
      </p:nvGrpSpPr>
      <p:grpSpPr>
        <a:xfrm>
          <a:off x="0" y="0"/>
          <a:ext cx="0" cy="0"/>
          <a:chOff x="0" y="0"/>
          <a:chExt cx="0" cy="0"/>
        </a:xfrm>
      </p:grpSpPr>
      <p:sp>
        <p:nvSpPr>
          <p:cNvPr id="1048627" name="Content Placeholder 2"/>
          <p:cNvSpPr>
            <a:spLocks noGrp="1"/>
          </p:cNvSpPr>
          <p:nvPr>
            <p:ph idx="1"/>
          </p:nvPr>
        </p:nvSpPr>
        <p:spPr>
          <a:xfrm>
            <a:off x="457200" y="304800"/>
            <a:ext cx="8686800" cy="6553200"/>
          </a:xfrm>
        </p:spPr>
        <p:txBody>
          <a:bodyPr>
            <a:normAutofit/>
          </a:bodyPr>
          <a:p>
            <a:pPr algn="just">
              <a:buNone/>
            </a:pPr>
            <a:endParaRPr b="1" dirty="0" sz="6600" lang="en-US" smtClean="0">
              <a:solidFill>
                <a:srgbClr val="FF0000"/>
              </a:solidFill>
              <a:latin typeface="Constantia" pitchFamily="18" charset="0"/>
            </a:endParaRPr>
          </a:p>
          <a:p>
            <a:pPr algn="ctr">
              <a:buNone/>
            </a:pPr>
            <a:endParaRPr b="1" dirty="0" sz="6600" lang="en-US" smtClean="0">
              <a:solidFill>
                <a:srgbClr val="FF0000"/>
              </a:solidFill>
              <a:latin typeface="Constantia" pitchFamily="18" charset="0"/>
            </a:endParaRPr>
          </a:p>
          <a:p>
            <a:pPr algn="ctr">
              <a:buNone/>
            </a:pPr>
            <a:r>
              <a:rPr b="1" dirty="0" sz="6600" lang="en-US" smtClean="0">
                <a:solidFill>
                  <a:srgbClr val="FF0000"/>
                </a:solidFill>
                <a:latin typeface="Constantia" pitchFamily="18" charset="0"/>
              </a:rPr>
              <a:t>EXPECTATIONS</a:t>
            </a:r>
            <a:endParaRPr b="1" dirty="0" sz="6600" lang="en-US">
              <a:solidFill>
                <a:srgbClr val="FF0000"/>
              </a:solidFill>
            </a:endParaRPr>
          </a:p>
        </p:txBody>
      </p:sp>
      <p:sp>
        <p:nvSpPr>
          <p:cNvPr id="1048628" name="Title 1"/>
          <p:cNvSpPr>
            <a:spLocks noGrp="1"/>
          </p:cNvSpPr>
          <p:nvPr>
            <p:ph type="title"/>
          </p:nvPr>
        </p:nvSpPr>
        <p:spPr/>
        <p:txBody>
          <a:bodyPr/>
          <a:p>
            <a:pPr algn="just"/>
            <a:endParaRPr dirty="0" lang="en-US">
              <a:latin typeface="Constantia" pitchFamily="18" charset="0"/>
            </a:endParaRPr>
          </a:p>
        </p:txBody>
      </p:sp>
    </p:spTree>
  </p:cSld>
  <p:clrMapOvr>
    <a:masterClrMapping/>
  </p:clrMapOvr>
  <p:transition>
    <p:wheel spokes="8"/>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05" name=""/>
        <p:cNvGrpSpPr/>
        <p:nvPr/>
      </p:nvGrpSpPr>
      <p:grpSpPr>
        <a:xfrm>
          <a:off x="0" y="0"/>
          <a:ext cx="0" cy="0"/>
          <a:chOff x="0" y="0"/>
          <a:chExt cx="0" cy="0"/>
        </a:xfrm>
      </p:grpSpPr>
      <p:sp>
        <p:nvSpPr>
          <p:cNvPr id="1048685" name="Rectangle 2"/>
          <p:cNvSpPr>
            <a:spLocks noGrp="1" noChangeArrowheads="1"/>
          </p:cNvSpPr>
          <p:nvPr>
            <p:ph type="ctrTitle"/>
          </p:nvPr>
        </p:nvSpPr>
        <p:spPr>
          <a:xfrm>
            <a:off x="914400" y="0"/>
            <a:ext cx="7772400" cy="1143000"/>
          </a:xfrm>
        </p:spPr>
        <p:txBody>
          <a:bodyPr/>
          <a:p>
            <a:pPr eaLnBrk="1" hangingPunct="1"/>
            <a:r>
              <a:rPr lang="en-US" smtClean="0"/>
              <a:t> </a:t>
            </a:r>
          </a:p>
        </p:txBody>
      </p:sp>
      <p:sp>
        <p:nvSpPr>
          <p:cNvPr id="1048686" name="Rectangle 3"/>
          <p:cNvSpPr>
            <a:spLocks noGrp="1" noChangeArrowheads="1"/>
          </p:cNvSpPr>
          <p:nvPr>
            <p:ph type="subTitle" idx="1"/>
          </p:nvPr>
        </p:nvSpPr>
        <p:spPr>
          <a:xfrm>
            <a:off x="609600" y="381000"/>
            <a:ext cx="8229600" cy="6477000"/>
          </a:xfrm>
        </p:spPr>
        <p:txBody>
          <a:bodyPr/>
          <a:p>
            <a:pPr algn="just" eaLnBrk="1" hangingPunct="1"/>
            <a:r>
              <a:rPr b="1" dirty="0" lang="en-US" u="sng" smtClean="0">
                <a:solidFill>
                  <a:srgbClr val="FF0000"/>
                </a:solidFill>
                <a:latin typeface="Constantia" pitchFamily="18" charset="0"/>
                <a:cs typeface="Times New Roman" pitchFamily="18" charset="0"/>
              </a:rPr>
              <a:t>Fascia</a:t>
            </a:r>
          </a:p>
          <a:p>
            <a:pPr algn="just" eaLnBrk="1" hangingPunct="1"/>
            <a:endParaRPr b="1" dirty="0" lang="en-US" u="sng" smtClean="0">
              <a:solidFill>
                <a:srgbClr val="0000FF"/>
              </a:solidFill>
              <a:latin typeface="Constantia" pitchFamily="18" charset="0"/>
              <a:cs typeface="Times New Roman" pitchFamily="18" charset="0"/>
            </a:endParaRPr>
          </a:p>
          <a:p>
            <a:pPr algn="just" eaLnBrk="1" hangingPunct="1"/>
            <a:r>
              <a:rPr dirty="0" lang="en-US" smtClean="0">
                <a:solidFill>
                  <a:srgbClr val="0000FF"/>
                </a:solidFill>
                <a:latin typeface="Constantia" pitchFamily="18" charset="0"/>
                <a:cs typeface="Times New Roman" pitchFamily="18" charset="0"/>
              </a:rPr>
              <a:t>This is a sheet of loose connective tissue that may be found directly under the skin as </a:t>
            </a:r>
            <a:r>
              <a:rPr b="1" dirty="0" i="1" lang="en-US" smtClean="0">
                <a:solidFill>
                  <a:srgbClr val="0000FF"/>
                </a:solidFill>
                <a:latin typeface="Constantia" pitchFamily="18" charset="0"/>
                <a:cs typeface="Times New Roman" pitchFamily="18" charset="0"/>
              </a:rPr>
              <a:t>superficial fascia</a:t>
            </a:r>
            <a:r>
              <a:rPr dirty="0" lang="en-US" smtClean="0">
                <a:solidFill>
                  <a:srgbClr val="0000FF"/>
                </a:solidFill>
                <a:latin typeface="Constantia" pitchFamily="18" charset="0"/>
                <a:cs typeface="Times New Roman" pitchFamily="18" charset="0"/>
              </a:rPr>
              <a:t> or as a sheet of dense fibrous connective tissue making up a sheath of muscles, nerves and blood supply.</a:t>
            </a:r>
            <a:endParaRPr dirty="0" lang="en-US" smtClean="0">
              <a:solidFill>
                <a:srgbClr val="0000FF"/>
              </a:solidFill>
              <a:latin typeface="Constantia" pitchFamily="18" charset="0"/>
            </a:endParaRPr>
          </a:p>
        </p:txBody>
      </p:sp>
      <p:sp>
        <p:nvSpPr>
          <p:cNvPr id="1048687" name="Rectangle 6"/>
          <p:cNvSpPr>
            <a:spLocks noGrp="1" noChangeArrowheads="1"/>
          </p:cNvSpPr>
          <p:nvPr>
            <p:ph type="sldNum" sz="quarter" idx="12"/>
          </p:nvPr>
        </p:nvSpPr>
        <p:spPr>
          <a:noFill/>
        </p:spPr>
        <p:txBody>
          <a:bodyPr/>
          <a:p>
            <a:fld id="{34FB4F7F-28F2-4C52-A80D-7927970C9653}" type="slidenum">
              <a:rPr lang="en-US" smtClean="0"/>
              <a:t>20</a:t>
            </a:fld>
            <a:endParaRPr lang="en-US" smtClean="0"/>
          </a:p>
        </p:txBody>
      </p:sp>
      <p:sp>
        <p:nvSpPr>
          <p:cNvPr id="1048688"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558385E0-8BF7-49C5-85B3-EDF12FFE9F88}" type="slidenum">
              <a:rPr sz="1400" lang="en-US"/>
              <a:pPr algn="r"/>
              <a:t>20</a:t>
            </a:fld>
            <a:endParaRPr sz="1400" lang="en-US"/>
          </a:p>
        </p:txBody>
      </p:sp>
    </p:spTree>
  </p:cSld>
  <p:clrMapOvr>
    <a:masterClrMapping/>
  </p:clrMapOvr>
  <p:transition>
    <p:wheel spokes="8"/>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484" name=""/>
        <p:cNvGrpSpPr/>
        <p:nvPr/>
      </p:nvGrpSpPr>
      <p:grpSpPr>
        <a:xfrm>
          <a:off x="0" y="0"/>
          <a:ext cx="0" cy="0"/>
          <a:chOff x="0" y="0"/>
          <a:chExt cx="0" cy="0"/>
        </a:xfrm>
      </p:grpSpPr>
      <p:sp>
        <p:nvSpPr>
          <p:cNvPr id="1049315" name="Content Placeholder 4"/>
          <p:cNvSpPr>
            <a:spLocks noGrp="1"/>
          </p:cNvSpPr>
          <p:nvPr>
            <p:ph idx="1"/>
          </p:nvPr>
        </p:nvSpPr>
        <p:spPr>
          <a:xfrm>
            <a:off x="0" y="1600200"/>
            <a:ext cx="9144000" cy="5257800"/>
          </a:xfrm>
        </p:spPr>
        <p:txBody>
          <a:bodyPr rtlCol="0">
            <a:normAutofit lnSpcReduction="10000"/>
          </a:bodyPr>
          <a:p>
            <a:pPr algn="just" eaLnBrk="1" fontAlgn="auto" hangingPunct="1">
              <a:spcAft>
                <a:spcPts val="0"/>
              </a:spcAft>
              <a:buNone/>
            </a:pPr>
            <a:r>
              <a:rPr dirty="0" lang="en-CA" smtClean="0">
                <a:solidFill>
                  <a:srgbClr val="0000FF"/>
                </a:solidFill>
                <a:latin typeface="Constantia" pitchFamily="18" charset="0"/>
              </a:rPr>
              <a:t>	Low back pains constitutes one of the most common reasons for seeking medical attention.</a:t>
            </a:r>
          </a:p>
          <a:p>
            <a:pPr algn="just" eaLnBrk="1" fontAlgn="auto" hangingPunct="1">
              <a:spcAft>
                <a:spcPts val="0"/>
              </a:spcAft>
              <a:buNone/>
            </a:pPr>
            <a:endParaRPr dirty="0" lang="en-CA" smtClean="0">
              <a:solidFill>
                <a:srgbClr val="0000FF"/>
              </a:solidFill>
              <a:latin typeface="Constantia" pitchFamily="18" charset="0"/>
            </a:endParaRPr>
          </a:p>
          <a:p>
            <a:pPr algn="just">
              <a:buNone/>
            </a:pPr>
            <a:r>
              <a:rPr dirty="0" lang="en-CA" smtClean="0">
                <a:solidFill>
                  <a:srgbClr val="0000FF"/>
                </a:solidFill>
                <a:latin typeface="Constantia" pitchFamily="18" charset="0"/>
              </a:rPr>
              <a:t>	Approximately </a:t>
            </a:r>
            <a:r>
              <a:rPr dirty="0" lang="en-CA" smtClean="0">
                <a:solidFill>
                  <a:srgbClr val="0000FF"/>
                </a:solidFill>
                <a:latin typeface="Calibri"/>
                <a:cs typeface="Calibri"/>
              </a:rPr>
              <a:t>˃ </a:t>
            </a:r>
            <a:r>
              <a:rPr dirty="0" lang="en-CA" smtClean="0">
                <a:solidFill>
                  <a:srgbClr val="0000FF"/>
                </a:solidFill>
                <a:latin typeface="Constantia" pitchFamily="18" charset="0"/>
              </a:rPr>
              <a:t>84% of adults will have low back pain at some point. Some suffer from chronic or recurrent courses, with substantial impact on quality of life</a:t>
            </a:r>
          </a:p>
          <a:p>
            <a:pPr algn="just">
              <a:buNone/>
            </a:pPr>
            <a:r>
              <a:rPr dirty="0" lang="en-CA" smtClean="0">
                <a:solidFill>
                  <a:srgbClr val="0000FF"/>
                </a:solidFill>
                <a:latin typeface="Constantia" pitchFamily="18" charset="0"/>
              </a:rPr>
              <a:t>	</a:t>
            </a:r>
          </a:p>
          <a:p>
            <a:pPr algn="just">
              <a:buNone/>
            </a:pPr>
            <a:r>
              <a:rPr dirty="0" lang="en-CA" smtClean="0">
                <a:solidFill>
                  <a:srgbClr val="0000FF"/>
                </a:solidFill>
                <a:latin typeface="Constantia" pitchFamily="18" charset="0"/>
              </a:rPr>
              <a:t>	Most episodes of low back pains are self-limiting</a:t>
            </a:r>
          </a:p>
          <a:p>
            <a:pPr algn="just" eaLnBrk="1" fontAlgn="auto" hangingPunct="1">
              <a:spcAft>
                <a:spcPts val="0"/>
              </a:spcAft>
              <a:buNone/>
            </a:pPr>
            <a:endParaRPr dirty="0" lang="en-CA" smtClean="0">
              <a:solidFill>
                <a:srgbClr val="0000FF"/>
              </a:solidFill>
              <a:latin typeface="Constantia" pitchFamily="18" charset="0"/>
            </a:endParaRPr>
          </a:p>
          <a:p>
            <a:pPr algn="just">
              <a:buNone/>
            </a:pPr>
            <a:r>
              <a:rPr dirty="0" lang="en-CA" smtClean="0">
                <a:solidFill>
                  <a:srgbClr val="0000FF"/>
                </a:solidFill>
                <a:latin typeface="Constantia" pitchFamily="18" charset="0"/>
              </a:rPr>
              <a:t>	Treatment comprises a wide variety of approaches  and no specific approach would be suggested as the most optimum.</a:t>
            </a:r>
          </a:p>
        </p:txBody>
      </p:sp>
      <p:sp>
        <p:nvSpPr>
          <p:cNvPr id="1049316" name="Title 3"/>
          <p:cNvSpPr>
            <a:spLocks noGrp="1"/>
          </p:cNvSpPr>
          <p:nvPr>
            <p:ph type="title"/>
          </p:nvPr>
        </p:nvSpPr>
        <p:spPr/>
        <p:txBody>
          <a:bodyPr/>
          <a:p>
            <a:pPr algn="just" eaLnBrk="1" hangingPunct="1"/>
            <a:r>
              <a:rPr dirty="0" lang="en-CA" smtClean="0">
                <a:solidFill>
                  <a:srgbClr val="FF0000"/>
                </a:solidFill>
                <a:latin typeface="Constantia" pitchFamily="18" charset="0"/>
              </a:rPr>
              <a:t>Low Back Pains</a:t>
            </a:r>
          </a:p>
        </p:txBody>
      </p:sp>
    </p:spTree>
  </p:cSld>
  <p:clrMapOvr>
    <a:masterClrMapping/>
  </p:clrMapOvr>
  <p:transition>
    <p:wheel spokes="8"/>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487" name=""/>
        <p:cNvGrpSpPr/>
        <p:nvPr/>
      </p:nvGrpSpPr>
      <p:grpSpPr>
        <a:xfrm>
          <a:off x="0" y="0"/>
          <a:ext cx="0" cy="0"/>
          <a:chOff x="0" y="0"/>
          <a:chExt cx="0" cy="0"/>
        </a:xfrm>
      </p:grpSpPr>
      <p:sp>
        <p:nvSpPr>
          <p:cNvPr id="1049320" name="Content Placeholder 2"/>
          <p:cNvSpPr>
            <a:spLocks noGrp="1"/>
          </p:cNvSpPr>
          <p:nvPr>
            <p:ph idx="1"/>
          </p:nvPr>
        </p:nvSpPr>
        <p:spPr>
          <a:xfrm>
            <a:off x="0" y="1219200"/>
            <a:ext cx="9144000" cy="5638800"/>
          </a:xfrm>
        </p:spPr>
        <p:txBody>
          <a:bodyPr rtlCol="0">
            <a:normAutofit/>
          </a:bodyPr>
          <a:p>
            <a:pPr algn="just" eaLnBrk="1" fontAlgn="auto" hangingPunct="1" indent="-274320" marL="274320">
              <a:spcAft>
                <a:spcPts val="0"/>
              </a:spcAft>
              <a:buClr>
                <a:schemeClr val="accent3"/>
              </a:buClr>
              <a:buNone/>
            </a:pPr>
            <a:r>
              <a:rPr dirty="0" lang="en-CA" smtClean="0">
                <a:solidFill>
                  <a:srgbClr val="0000FF"/>
                </a:solidFill>
                <a:latin typeface="Constantia" pitchFamily="18" charset="0"/>
              </a:rPr>
              <a:t>	Any structure in the back can cause pain, including ligaments, joints, periosteum, musculature, blood vessels, annulus fibrosus and nerves. Intervertebral discs and facet joints being the most commonly affected.</a:t>
            </a:r>
          </a:p>
          <a:p>
            <a:pPr algn="just" eaLnBrk="1" fontAlgn="auto" hangingPunct="1" indent="-274320" marL="274320">
              <a:spcAft>
                <a:spcPts val="0"/>
              </a:spcAft>
              <a:buClr>
                <a:schemeClr val="accent3"/>
              </a:buClr>
              <a:buNone/>
            </a:pPr>
            <a:endParaRPr dirty="0" lang="en-CA" smtClean="0">
              <a:solidFill>
                <a:srgbClr val="0000FF"/>
              </a:solidFill>
              <a:latin typeface="Constantia" pitchFamily="18" charset="0"/>
            </a:endParaRPr>
          </a:p>
          <a:p>
            <a:pPr algn="just" indent="-274320" marL="274320">
              <a:buClr>
                <a:schemeClr val="accent3"/>
              </a:buClr>
              <a:buNone/>
            </a:pPr>
            <a:r>
              <a:rPr dirty="0" lang="en-CA" smtClean="0">
                <a:solidFill>
                  <a:srgbClr val="0000FF"/>
                </a:solidFill>
                <a:latin typeface="Constantia" pitchFamily="18" charset="0"/>
              </a:rPr>
              <a:t>	85% of those with isolated low back pains do not have a clear localization. </a:t>
            </a:r>
            <a:r>
              <a:rPr dirty="0" lang="en-CA" smtClean="0">
                <a:solidFill>
                  <a:srgbClr val="0000FF"/>
                </a:solidFill>
                <a:latin typeface="Constantia" pitchFamily="18" charset="0"/>
                <a:sym typeface="Wingdings" pitchFamily="2" charset="2"/>
              </a:rPr>
              <a:t>There is no clear histopathology or anatomical location, and is c</a:t>
            </a:r>
            <a:r>
              <a:rPr dirty="0" lang="en-CA" smtClean="0">
                <a:solidFill>
                  <a:srgbClr val="0000FF"/>
                </a:solidFill>
                <a:latin typeface="Constantia" pitchFamily="18" charset="0"/>
              </a:rPr>
              <a:t>ommonly referred to as “</a:t>
            </a:r>
            <a:r>
              <a:rPr b="1" dirty="0" i="1" lang="en-CA" smtClean="0">
                <a:solidFill>
                  <a:srgbClr val="0000FF"/>
                </a:solidFill>
                <a:latin typeface="Constantia" pitchFamily="18" charset="0"/>
              </a:rPr>
              <a:t>strain</a:t>
            </a:r>
            <a:r>
              <a:rPr dirty="0" lang="en-CA" smtClean="0">
                <a:solidFill>
                  <a:srgbClr val="0000FF"/>
                </a:solidFill>
                <a:latin typeface="Constantia" pitchFamily="18" charset="0"/>
              </a:rPr>
              <a:t>” or </a:t>
            </a:r>
            <a:r>
              <a:rPr b="1" dirty="0" lang="en-CA" smtClean="0">
                <a:solidFill>
                  <a:srgbClr val="0000FF"/>
                </a:solidFill>
                <a:latin typeface="Constantia" pitchFamily="18" charset="0"/>
              </a:rPr>
              <a:t>“</a:t>
            </a:r>
            <a:r>
              <a:rPr b="1" dirty="0" i="1" lang="en-CA" smtClean="0">
                <a:solidFill>
                  <a:srgbClr val="0000FF"/>
                </a:solidFill>
                <a:latin typeface="Constantia" pitchFamily="18" charset="0"/>
              </a:rPr>
              <a:t>sprain</a:t>
            </a:r>
            <a:r>
              <a:rPr dirty="0" lang="en-CA" smtClean="0">
                <a:solidFill>
                  <a:srgbClr val="0000FF"/>
                </a:solidFill>
                <a:latin typeface="Constantia" pitchFamily="18" charset="0"/>
              </a:rPr>
              <a:t>”.</a:t>
            </a:r>
            <a:endParaRPr dirty="0" lang="en-CA" smtClean="0">
              <a:solidFill>
                <a:srgbClr val="0000FF"/>
              </a:solidFill>
              <a:latin typeface="Constantia" pitchFamily="18" charset="0"/>
              <a:sym typeface="Wingdings" pitchFamily="2" charset="2"/>
            </a:endParaRPr>
          </a:p>
          <a:p>
            <a:pPr algn="just" indent="-274320" marL="274320">
              <a:buClr>
                <a:schemeClr val="accent3"/>
              </a:buClr>
              <a:buNone/>
            </a:pPr>
            <a:endParaRPr dirty="0" lang="en-CA" smtClean="0">
              <a:solidFill>
                <a:srgbClr val="0000FF"/>
              </a:solidFill>
              <a:latin typeface="Constantia" pitchFamily="18" charset="0"/>
              <a:sym typeface="Wingdings" pitchFamily="2" charset="2"/>
            </a:endParaRPr>
          </a:p>
          <a:p>
            <a:pPr algn="just" indent="-274320" marL="274320">
              <a:buClr>
                <a:schemeClr val="accent3"/>
              </a:buClr>
              <a:buNone/>
            </a:pPr>
            <a:r>
              <a:rPr dirty="0" lang="en-CA" smtClean="0">
                <a:solidFill>
                  <a:srgbClr val="0000FF"/>
                </a:solidFill>
                <a:latin typeface="Constantia" pitchFamily="18" charset="0"/>
                <a:sym typeface="Wingdings" pitchFamily="2" charset="2"/>
              </a:rPr>
              <a:t>	Age of onset is usually above 35 yrs old with men and women affected equally almost at the same rate.</a:t>
            </a:r>
          </a:p>
          <a:p>
            <a:pPr algn="just" eaLnBrk="1" fontAlgn="auto" hangingPunct="1" indent="-274320" marL="274320">
              <a:spcAft>
                <a:spcPts val="0"/>
              </a:spcAft>
              <a:buClr>
                <a:schemeClr val="accent3"/>
              </a:buClr>
              <a:buFont typeface="Wingdings 2"/>
              <a:buChar char=""/>
            </a:pPr>
            <a:endParaRPr dirty="0" lang="en-CA">
              <a:solidFill>
                <a:srgbClr val="0000FF"/>
              </a:solidFill>
              <a:latin typeface="Constantia" pitchFamily="18" charset="0"/>
            </a:endParaRPr>
          </a:p>
        </p:txBody>
      </p:sp>
      <p:sp>
        <p:nvSpPr>
          <p:cNvPr id="1049321" name="Title 1"/>
          <p:cNvSpPr>
            <a:spLocks noGrp="1"/>
          </p:cNvSpPr>
          <p:nvPr>
            <p:ph type="title"/>
          </p:nvPr>
        </p:nvSpPr>
        <p:spPr>
          <a:xfrm>
            <a:off x="304800" y="0"/>
            <a:ext cx="8229600" cy="1143000"/>
          </a:xfrm>
        </p:spPr>
        <p:txBody>
          <a:bodyPr/>
          <a:p>
            <a:pPr algn="just" eaLnBrk="1" hangingPunct="1"/>
            <a:r>
              <a:rPr dirty="0" lang="en-CA" smtClean="0">
                <a:solidFill>
                  <a:srgbClr val="FF0000"/>
                </a:solidFill>
                <a:latin typeface="Constantia" pitchFamily="18" charset="0"/>
              </a:rPr>
              <a:t>Low Back Pains cont’d</a:t>
            </a:r>
          </a:p>
        </p:txBody>
      </p:sp>
    </p:spTree>
  </p:cSld>
  <p:clrMapOvr>
    <a:masterClrMapping/>
  </p:clrMapOvr>
  <p:transition>
    <p:wheel spokes="8"/>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490" name=""/>
        <p:cNvGrpSpPr/>
        <p:nvPr/>
      </p:nvGrpSpPr>
      <p:grpSpPr>
        <a:xfrm>
          <a:off x="0" y="0"/>
          <a:ext cx="0" cy="0"/>
          <a:chOff x="0" y="0"/>
          <a:chExt cx="0" cy="0"/>
        </a:xfrm>
      </p:grpSpPr>
      <p:sp>
        <p:nvSpPr>
          <p:cNvPr id="1049325" name="Content Placeholder 2"/>
          <p:cNvSpPr>
            <a:spLocks noGrp="1"/>
          </p:cNvSpPr>
          <p:nvPr>
            <p:ph idx="1"/>
          </p:nvPr>
        </p:nvSpPr>
        <p:spPr>
          <a:xfrm>
            <a:off x="152400" y="1600200"/>
            <a:ext cx="8991600" cy="5257800"/>
          </a:xfrm>
        </p:spPr>
        <p:txBody>
          <a:bodyPr/>
          <a:p>
            <a:pPr algn="just">
              <a:buNone/>
            </a:pPr>
            <a:r>
              <a:rPr dirty="0" lang="en-CA" smtClean="0">
                <a:solidFill>
                  <a:srgbClr val="0000FF"/>
                </a:solidFill>
                <a:latin typeface="Constantia" pitchFamily="18" charset="0"/>
              </a:rPr>
              <a:t>	Low back pains is the leading and expensive cause of work disability in those &lt; 45 years</a:t>
            </a:r>
          </a:p>
          <a:p>
            <a:pPr algn="just" eaLnBrk="1" hangingPunct="1">
              <a:buNone/>
            </a:pPr>
            <a:endParaRPr dirty="0" lang="en-CA" smtClean="0">
              <a:solidFill>
                <a:srgbClr val="0000FF"/>
              </a:solidFill>
              <a:latin typeface="Constantia" pitchFamily="18" charset="0"/>
            </a:endParaRPr>
          </a:p>
          <a:p>
            <a:pPr algn="just" eaLnBrk="1" hangingPunct="1">
              <a:buNone/>
            </a:pPr>
            <a:r>
              <a:rPr dirty="0" lang="en-CA" smtClean="0">
                <a:solidFill>
                  <a:srgbClr val="0000FF"/>
                </a:solidFill>
                <a:latin typeface="Constantia" pitchFamily="18" charset="0"/>
              </a:rPr>
              <a:t>	Risk factors Include:</a:t>
            </a:r>
          </a:p>
          <a:p>
            <a:pPr algn="just" eaLnBrk="1" hangingPunct="1" indent="-571500" lvl="1" marL="1028700">
              <a:buAutoNum type="romanLcParenBoth"/>
            </a:pPr>
            <a:r>
              <a:rPr dirty="0" lang="en-CA" smtClean="0">
                <a:solidFill>
                  <a:srgbClr val="0000FF"/>
                </a:solidFill>
                <a:latin typeface="Constantia" pitchFamily="18" charset="0"/>
              </a:rPr>
              <a:t>Heavy lifting</a:t>
            </a:r>
          </a:p>
          <a:p>
            <a:pPr algn="just" eaLnBrk="1" hangingPunct="1" indent="-571500" lvl="1" marL="1028700">
              <a:buAutoNum type="romanLcParenBoth"/>
            </a:pPr>
            <a:r>
              <a:rPr dirty="0" lang="en-CA" smtClean="0">
                <a:solidFill>
                  <a:srgbClr val="0000FF"/>
                </a:solidFill>
                <a:latin typeface="Constantia" pitchFamily="18" charset="0"/>
              </a:rPr>
              <a:t>Twisting and vibration exercises</a:t>
            </a:r>
          </a:p>
          <a:p>
            <a:pPr algn="just" eaLnBrk="1" hangingPunct="1" indent="-571500" lvl="1" marL="1028700">
              <a:buAutoNum type="romanLcParenBoth"/>
            </a:pPr>
            <a:r>
              <a:rPr dirty="0" lang="en-CA" smtClean="0">
                <a:solidFill>
                  <a:srgbClr val="0000FF"/>
                </a:solidFill>
                <a:latin typeface="Constantia" pitchFamily="18" charset="0"/>
              </a:rPr>
              <a:t>Obesity.</a:t>
            </a:r>
          </a:p>
          <a:p>
            <a:pPr algn="just" eaLnBrk="1" hangingPunct="1" indent="-571500" lvl="1" marL="1028700">
              <a:buAutoNum type="romanLcParenBoth"/>
            </a:pPr>
            <a:r>
              <a:rPr dirty="0" lang="en-CA" smtClean="0">
                <a:solidFill>
                  <a:srgbClr val="0000FF"/>
                </a:solidFill>
                <a:latin typeface="Constantia" pitchFamily="18" charset="0"/>
              </a:rPr>
              <a:t>Poor conditioning.</a:t>
            </a:r>
          </a:p>
        </p:txBody>
      </p:sp>
      <p:sp>
        <p:nvSpPr>
          <p:cNvPr id="1049326" name="Title 1"/>
          <p:cNvSpPr>
            <a:spLocks noGrp="1"/>
          </p:cNvSpPr>
          <p:nvPr>
            <p:ph type="title"/>
          </p:nvPr>
        </p:nvSpPr>
        <p:spPr/>
        <p:txBody>
          <a:bodyPr/>
          <a:p>
            <a:pPr algn="just"/>
            <a:r>
              <a:rPr dirty="0" lang="en-CA" smtClean="0">
                <a:solidFill>
                  <a:srgbClr val="FF0000"/>
                </a:solidFill>
                <a:latin typeface="Constantia" pitchFamily="18" charset="0"/>
              </a:rPr>
              <a:t>Low Back Pains cont’d</a:t>
            </a:r>
          </a:p>
        </p:txBody>
      </p:sp>
    </p:spTree>
  </p:cSld>
  <p:clrMapOvr>
    <a:masterClrMapping/>
  </p:clrMapOvr>
  <p:transition>
    <p:wheel spokes="8"/>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494" name=""/>
        <p:cNvGrpSpPr/>
        <p:nvPr/>
      </p:nvGrpSpPr>
      <p:grpSpPr>
        <a:xfrm>
          <a:off x="0" y="0"/>
          <a:ext cx="0" cy="0"/>
          <a:chOff x="0" y="0"/>
          <a:chExt cx="0" cy="0"/>
        </a:xfrm>
      </p:grpSpPr>
      <p:pic>
        <p:nvPicPr>
          <p:cNvPr id="2097168" name="Picture 2"/>
          <p:cNvPicPr>
            <a:picLocks noChangeAspect="1" noChangeArrowheads="1"/>
          </p:cNvPicPr>
          <p:nvPr/>
        </p:nvPicPr>
        <p:blipFill>
          <a:blip xmlns:r="http://schemas.openxmlformats.org/officeDocument/2006/relationships" r:embed="rId1" cstate="print"/>
          <a:srcRect/>
          <a:stretch>
            <a:fillRect/>
          </a:stretch>
        </p:blipFill>
        <p:spPr bwMode="auto">
          <a:xfrm>
            <a:off x="914400" y="1071563"/>
            <a:ext cx="7543800" cy="5572125"/>
          </a:xfrm>
          <a:prstGeom prst="rect"/>
          <a:noFill/>
          <a:ln w="9525">
            <a:noFill/>
            <a:miter lim="800000"/>
            <a:headEnd/>
            <a:tailEnd/>
          </a:ln>
        </p:spPr>
      </p:pic>
      <p:sp>
        <p:nvSpPr>
          <p:cNvPr id="1049333" name="Text Box 4"/>
          <p:cNvSpPr txBox="1">
            <a:spLocks noChangeArrowheads="1"/>
          </p:cNvSpPr>
          <p:nvPr/>
        </p:nvSpPr>
        <p:spPr bwMode="auto">
          <a:xfrm>
            <a:off x="-609600" y="533400"/>
            <a:ext cx="8816975" cy="298450"/>
          </a:xfrm>
          <a:prstGeom prst="rect"/>
          <a:noFill/>
          <a:ln w="9525">
            <a:noFill/>
            <a:miter lim="800000"/>
            <a:headEnd/>
            <a:tailEnd/>
          </a:ln>
        </p:spPr>
        <p:txBody>
          <a:bodyPr anchor="ctr" anchorCtr="1" bIns="0" lIns="0" rIns="0" tIns="0">
            <a:spAutoFit/>
          </a:bodyPr>
          <a:p>
            <a:pPr algn="just">
              <a:lnSpc>
                <a:spcPct val="97000"/>
              </a:lnSpc>
              <a:buClr>
                <a:srgbClr val="FFFFFF"/>
              </a:buClr>
              <a:buSzPct val="45000"/>
              <a:tabLst>
                <a:tab algn="l" pos="655638"/>
                <a:tab algn="l" pos="1312863"/>
                <a:tab algn="l" pos="1968500"/>
                <a:tab algn="l" pos="2625725"/>
                <a:tab algn="l" pos="3282950"/>
                <a:tab algn="l" pos="3938588"/>
                <a:tab algn="l" pos="4595813"/>
                <a:tab algn="l" pos="5253038"/>
                <a:tab algn="l" pos="5908675"/>
                <a:tab algn="l" pos="6565900"/>
                <a:tab algn="l" pos="7223125"/>
                <a:tab algn="l" pos="7878763"/>
                <a:tab algn="l" pos="8535988"/>
              </a:tabLst>
            </a:pPr>
            <a:r>
              <a:rPr b="1" dirty="0" sz="2000" lang="en-GB">
                <a:solidFill>
                  <a:srgbClr val="FF0000"/>
                </a:solidFill>
                <a:latin typeface="Constantia" pitchFamily="18" charset="0"/>
              </a:rPr>
              <a:t>Common </a:t>
            </a:r>
            <a:r>
              <a:rPr b="1" dirty="0" sz="2000" lang="en-GB" err="1">
                <a:solidFill>
                  <a:srgbClr val="FF0000"/>
                </a:solidFill>
                <a:latin typeface="Constantia" pitchFamily="18" charset="0"/>
              </a:rPr>
              <a:t>Pathoanatomical</a:t>
            </a:r>
            <a:r>
              <a:rPr b="1" dirty="0" sz="2000" lang="en-GB">
                <a:solidFill>
                  <a:srgbClr val="FF0000"/>
                </a:solidFill>
                <a:latin typeface="Constantia" pitchFamily="18" charset="0"/>
              </a:rPr>
              <a:t> Conditions of the Lumbar Spine</a:t>
            </a:r>
          </a:p>
        </p:txBody>
      </p:sp>
    </p:spTree>
  </p:cSld>
  <p:clrMapOvr>
    <a:masterClrMapping/>
  </p:clrMapOvr>
  <p:transition>
    <p:wheel spokes="8"/>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497" name=""/>
        <p:cNvGrpSpPr/>
        <p:nvPr/>
      </p:nvGrpSpPr>
      <p:grpSpPr>
        <a:xfrm>
          <a:off x="0" y="0"/>
          <a:ext cx="0" cy="0"/>
          <a:chOff x="0" y="0"/>
          <a:chExt cx="0" cy="0"/>
        </a:xfrm>
      </p:grpSpPr>
      <p:sp>
        <p:nvSpPr>
          <p:cNvPr id="1049336" name="Content Placeholder 2"/>
          <p:cNvSpPr>
            <a:spLocks noGrp="1"/>
          </p:cNvSpPr>
          <p:nvPr>
            <p:ph idx="1"/>
          </p:nvPr>
        </p:nvSpPr>
        <p:spPr>
          <a:xfrm>
            <a:off x="457200" y="1285874"/>
            <a:ext cx="8686800" cy="5572125"/>
          </a:xfrm>
        </p:spPr>
        <p:txBody>
          <a:bodyPr>
            <a:normAutofit/>
          </a:bodyPr>
          <a:p>
            <a:pPr algn="just" eaLnBrk="1" hangingPunct="1" indent="-514350" marL="514350">
              <a:buAutoNum type="arabicPeriod"/>
            </a:pPr>
            <a:r>
              <a:rPr b="1" dirty="0" lang="en-CA" smtClean="0">
                <a:solidFill>
                  <a:srgbClr val="0000FF"/>
                </a:solidFill>
                <a:latin typeface="Constantia" pitchFamily="18" charset="0"/>
              </a:rPr>
              <a:t>History</a:t>
            </a:r>
          </a:p>
          <a:p>
            <a:pPr algn="just" eaLnBrk="1" hangingPunct="1" indent="-514350" marL="514350">
              <a:buNone/>
            </a:pPr>
            <a:r>
              <a:rPr dirty="0" lang="en-CA" smtClean="0">
                <a:solidFill>
                  <a:srgbClr val="0000FF"/>
                </a:solidFill>
                <a:latin typeface="Constantia" pitchFamily="18" charset="0"/>
              </a:rPr>
              <a:t>	Any evidence of systemic disease?</a:t>
            </a:r>
          </a:p>
          <a:p>
            <a:pPr algn="just" eaLnBrk="1" hangingPunct="1" lvl="1"/>
            <a:r>
              <a:rPr dirty="0" lang="en-CA" smtClean="0">
                <a:solidFill>
                  <a:srgbClr val="0000FF"/>
                </a:solidFill>
                <a:latin typeface="Constantia" pitchFamily="18" charset="0"/>
              </a:rPr>
              <a:t>Age (especially &gt;50),</a:t>
            </a:r>
          </a:p>
          <a:p>
            <a:pPr algn="just" eaLnBrk="1" hangingPunct="1" lvl="1"/>
            <a:r>
              <a:rPr dirty="0" lang="en-CA" smtClean="0">
                <a:solidFill>
                  <a:srgbClr val="0000FF"/>
                </a:solidFill>
                <a:latin typeface="Constantia" pitchFamily="18" charset="0"/>
              </a:rPr>
              <a:t>History of cancer, unexplained weight loss,  chronic infection.</a:t>
            </a:r>
          </a:p>
          <a:p>
            <a:pPr algn="just" eaLnBrk="1" hangingPunct="1" lvl="1"/>
            <a:r>
              <a:rPr dirty="0" lang="en-CA" smtClean="0">
                <a:solidFill>
                  <a:srgbClr val="0000FF"/>
                </a:solidFill>
                <a:latin typeface="Constantia" pitchFamily="18" charset="0"/>
              </a:rPr>
              <a:t>Duration of illness</a:t>
            </a:r>
          </a:p>
          <a:p>
            <a:pPr algn="just" eaLnBrk="1" hangingPunct="1" lvl="1"/>
            <a:r>
              <a:rPr dirty="0" lang="en-CA" smtClean="0">
                <a:solidFill>
                  <a:srgbClr val="0000FF"/>
                </a:solidFill>
                <a:latin typeface="Constantia" pitchFamily="18" charset="0"/>
              </a:rPr>
              <a:t>Presence of nocturnal pain</a:t>
            </a:r>
          </a:p>
          <a:p>
            <a:pPr algn="just" eaLnBrk="1" hangingPunct="1" lvl="1"/>
            <a:r>
              <a:rPr dirty="0" lang="en-CA" smtClean="0">
                <a:solidFill>
                  <a:srgbClr val="0000FF"/>
                </a:solidFill>
                <a:latin typeface="Constantia" pitchFamily="18" charset="0"/>
              </a:rPr>
              <a:t>Response to therapy</a:t>
            </a:r>
          </a:p>
          <a:p>
            <a:pPr algn="just" eaLnBrk="1" hangingPunct="1" lvl="1"/>
            <a:r>
              <a:rPr dirty="0" lang="en-CA" smtClean="0">
                <a:solidFill>
                  <a:srgbClr val="0000FF"/>
                </a:solidFill>
                <a:latin typeface="Constantia" pitchFamily="18" charset="0"/>
              </a:rPr>
              <a:t>Many patients with infection or malignancy will not have relief when lying down</a:t>
            </a:r>
          </a:p>
          <a:p>
            <a:pPr algn="just" eaLnBrk="1" hangingPunct="1" lvl="1">
              <a:buNone/>
            </a:pPr>
            <a:r>
              <a:rPr b="1" dirty="0" i="1" lang="en-CA" smtClean="0">
                <a:solidFill>
                  <a:srgbClr val="0000FF"/>
                </a:solidFill>
                <a:latin typeface="Constantia" pitchFamily="18" charset="0"/>
              </a:rPr>
              <a:t>For arthritis patients – young age, nocturnal pain and worsening with rest are common </a:t>
            </a:r>
          </a:p>
        </p:txBody>
      </p:sp>
      <p:sp>
        <p:nvSpPr>
          <p:cNvPr id="1049337" name="Title 1"/>
          <p:cNvSpPr>
            <a:spLocks noGrp="1"/>
          </p:cNvSpPr>
          <p:nvPr>
            <p:ph type="title"/>
          </p:nvPr>
        </p:nvSpPr>
        <p:spPr>
          <a:xfrm>
            <a:off x="685800" y="609600"/>
            <a:ext cx="7772400" cy="685800"/>
          </a:xfrm>
        </p:spPr>
        <p:txBody>
          <a:bodyPr>
            <a:normAutofit fontScale="90000"/>
          </a:bodyPr>
          <a:p>
            <a:pPr algn="just" eaLnBrk="1" hangingPunct="1"/>
            <a:r>
              <a:rPr dirty="0" lang="en-CA" smtClean="0">
                <a:solidFill>
                  <a:srgbClr val="FF0000"/>
                </a:solidFill>
                <a:latin typeface="Constantia" pitchFamily="18" charset="0"/>
              </a:rPr>
              <a:t>Diagnosis of Low Back Pain</a:t>
            </a:r>
          </a:p>
        </p:txBody>
      </p:sp>
    </p:spTree>
  </p:cSld>
  <p:clrMapOvr>
    <a:masterClrMapping/>
  </p:clrMapOvr>
  <p:transition>
    <p:wheel spokes="8"/>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500" name=""/>
        <p:cNvGrpSpPr/>
        <p:nvPr/>
      </p:nvGrpSpPr>
      <p:grpSpPr>
        <a:xfrm>
          <a:off x="0" y="0"/>
          <a:ext cx="0" cy="0"/>
          <a:chOff x="0" y="0"/>
          <a:chExt cx="0" cy="0"/>
        </a:xfrm>
      </p:grpSpPr>
      <p:sp>
        <p:nvSpPr>
          <p:cNvPr id="1049341" name="Content Placeholder 2"/>
          <p:cNvSpPr>
            <a:spLocks noGrp="1"/>
          </p:cNvSpPr>
          <p:nvPr>
            <p:ph idx="1"/>
          </p:nvPr>
        </p:nvSpPr>
        <p:spPr>
          <a:xfrm>
            <a:off x="0" y="1143000"/>
            <a:ext cx="9144000" cy="5715000"/>
          </a:xfrm>
        </p:spPr>
        <p:txBody>
          <a:bodyPr rtlCol="0">
            <a:normAutofit/>
          </a:bodyPr>
          <a:p>
            <a:pPr algn="just" eaLnBrk="1" fontAlgn="auto" hangingPunct="1">
              <a:spcAft>
                <a:spcPts val="0"/>
              </a:spcAft>
              <a:buNone/>
            </a:pPr>
            <a:r>
              <a:rPr dirty="0" lang="en-CA" smtClean="0">
                <a:solidFill>
                  <a:srgbClr val="0000FF"/>
                </a:solidFill>
                <a:latin typeface="Constantia" pitchFamily="18" charset="0"/>
              </a:rPr>
              <a:t>	Any evidence of neurologic compromise e.g.</a:t>
            </a:r>
          </a:p>
          <a:p>
            <a:pPr algn="just" eaLnBrk="1" fontAlgn="auto" hangingPunct="1" indent="-571500" lvl="1" marL="1028700">
              <a:spcAft>
                <a:spcPts val="0"/>
              </a:spcAft>
              <a:buAutoNum type="romanLcParenBoth"/>
            </a:pPr>
            <a:r>
              <a:rPr b="1" dirty="0" i="1" lang="en-CA" smtClean="0">
                <a:solidFill>
                  <a:srgbClr val="0000FF"/>
                </a:solidFill>
                <a:latin typeface="Constantia" pitchFamily="18" charset="0"/>
              </a:rPr>
              <a:t>Cauda equina syndrome:</a:t>
            </a:r>
            <a:r>
              <a:rPr dirty="0" lang="en-CA" smtClean="0">
                <a:solidFill>
                  <a:srgbClr val="0000FF"/>
                </a:solidFill>
                <a:latin typeface="Constantia" pitchFamily="18" charset="0"/>
              </a:rPr>
              <a:t> a medical emergency usually due to a tumor or massive herniation compressing nerves at the </a:t>
            </a:r>
            <a:r>
              <a:rPr dirty="0" i="1" lang="en-CA" smtClean="0">
                <a:solidFill>
                  <a:srgbClr val="0000FF"/>
                </a:solidFill>
                <a:latin typeface="Constantia" pitchFamily="18" charset="0"/>
              </a:rPr>
              <a:t>cauda equina</a:t>
            </a:r>
            <a:r>
              <a:rPr dirty="0" lang="en-CA" smtClean="0">
                <a:solidFill>
                  <a:srgbClr val="0000FF"/>
                </a:solidFill>
                <a:latin typeface="Constantia" pitchFamily="18" charset="0"/>
              </a:rPr>
              <a:t>. Urinary retention with overflow, saddle anesthesia, bilateral sciatica, leg weakness, fecal incontinence.</a:t>
            </a:r>
          </a:p>
          <a:p>
            <a:pPr algn="just" eaLnBrk="1" fontAlgn="auto" hangingPunct="1" indent="-571500" lvl="1" marL="1028700">
              <a:spcAft>
                <a:spcPts val="0"/>
              </a:spcAft>
              <a:buAutoNum type="romanLcParenBoth"/>
            </a:pPr>
            <a:endParaRPr dirty="0" lang="en-CA" smtClean="0">
              <a:solidFill>
                <a:srgbClr val="0000FF"/>
              </a:solidFill>
              <a:latin typeface="Constantia" pitchFamily="18" charset="0"/>
            </a:endParaRPr>
          </a:p>
          <a:p>
            <a:pPr algn="just" eaLnBrk="1" fontAlgn="auto" hangingPunct="1" indent="-571500" lvl="1" marL="1028700">
              <a:spcAft>
                <a:spcPts val="0"/>
              </a:spcAft>
              <a:buAutoNum type="romanLcParenBoth"/>
            </a:pPr>
            <a:r>
              <a:rPr b="1" dirty="0" i="1" lang="en-CA" smtClean="0">
                <a:solidFill>
                  <a:srgbClr val="0000FF"/>
                </a:solidFill>
                <a:latin typeface="Constantia" pitchFamily="18" charset="0"/>
              </a:rPr>
              <a:t>Sciatica:</a:t>
            </a:r>
            <a:r>
              <a:rPr dirty="0" lang="en-CA" smtClean="0">
                <a:solidFill>
                  <a:srgbClr val="0000FF"/>
                </a:solidFill>
                <a:latin typeface="Constantia" pitchFamily="18" charset="0"/>
              </a:rPr>
              <a:t> a  nerve root irritation characterised by sharp/burning pain down the posterior or lateral leg to foot or ankle; can be associated with numbness/tingling. If due to disc herniation often worsens with cough, sneeze or performing the Valsalva.</a:t>
            </a:r>
          </a:p>
          <a:p>
            <a:pPr algn="just" eaLnBrk="1" fontAlgn="auto" hangingPunct="1" lvl="2">
              <a:spcAft>
                <a:spcPts val="0"/>
              </a:spcAft>
              <a:buFont typeface="Arial" pitchFamily="34" charset="0"/>
              <a:buChar char="•"/>
            </a:pPr>
            <a:endParaRPr dirty="0" lang="en-CA" smtClean="0">
              <a:solidFill>
                <a:srgbClr val="0000FF"/>
              </a:solidFill>
              <a:latin typeface="Constantia" pitchFamily="18" charset="0"/>
            </a:endParaRPr>
          </a:p>
        </p:txBody>
      </p:sp>
      <p:sp>
        <p:nvSpPr>
          <p:cNvPr id="1049342" name="Title 1"/>
          <p:cNvSpPr>
            <a:spLocks noGrp="1"/>
          </p:cNvSpPr>
          <p:nvPr>
            <p:ph type="title"/>
          </p:nvPr>
        </p:nvSpPr>
        <p:spPr>
          <a:xfrm>
            <a:off x="381000" y="0"/>
            <a:ext cx="8229600" cy="1143000"/>
          </a:xfrm>
        </p:spPr>
        <p:txBody>
          <a:bodyPr>
            <a:normAutofit fontScale="90000"/>
          </a:bodyPr>
          <a:p>
            <a:pPr algn="just"/>
            <a:r>
              <a:rPr dirty="0" lang="en-CA" smtClean="0">
                <a:solidFill>
                  <a:srgbClr val="FF0000"/>
                </a:solidFill>
                <a:latin typeface="Constantia" pitchFamily="18" charset="0"/>
              </a:rPr>
              <a:t>Diagnosis of Low Back Pain cont’d</a:t>
            </a:r>
          </a:p>
        </p:txBody>
      </p:sp>
    </p:spTree>
  </p:cSld>
  <p:clrMapOvr>
    <a:masterClrMapping/>
  </p:clrMapOvr>
  <p:transition>
    <p:wheel spokes="8"/>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503" name=""/>
        <p:cNvGrpSpPr/>
        <p:nvPr/>
      </p:nvGrpSpPr>
      <p:grpSpPr>
        <a:xfrm>
          <a:off x="0" y="0"/>
          <a:ext cx="0" cy="0"/>
          <a:chOff x="0" y="0"/>
          <a:chExt cx="0" cy="0"/>
        </a:xfrm>
      </p:grpSpPr>
      <p:sp>
        <p:nvSpPr>
          <p:cNvPr id="1049346" name="Content Placeholder 2"/>
          <p:cNvSpPr>
            <a:spLocks noGrp="1"/>
          </p:cNvSpPr>
          <p:nvPr>
            <p:ph idx="1"/>
          </p:nvPr>
        </p:nvSpPr>
        <p:spPr>
          <a:xfrm>
            <a:off x="0" y="914400"/>
            <a:ext cx="9144000" cy="5943600"/>
          </a:xfrm>
        </p:spPr>
        <p:txBody>
          <a:bodyPr rtlCol="0">
            <a:normAutofit lnSpcReduction="10000"/>
          </a:bodyPr>
          <a:p>
            <a:pPr algn="just" eaLnBrk="1" fontAlgn="auto" hangingPunct="1">
              <a:spcAft>
                <a:spcPts val="0"/>
              </a:spcAft>
              <a:buNone/>
            </a:pPr>
            <a:r>
              <a:rPr dirty="0" lang="en-CA" smtClean="0">
                <a:solidFill>
                  <a:srgbClr val="0000FF"/>
                </a:solidFill>
                <a:latin typeface="Constantia" pitchFamily="18" charset="0"/>
              </a:rPr>
              <a:t>Any evidence of neurologic compromise </a:t>
            </a:r>
            <a:r>
              <a:rPr dirty="0" lang="en-CA" err="1" smtClean="0">
                <a:solidFill>
                  <a:srgbClr val="0000FF"/>
                </a:solidFill>
                <a:latin typeface="Constantia" pitchFamily="18" charset="0"/>
              </a:rPr>
              <a:t>e.g</a:t>
            </a:r>
            <a:r>
              <a:rPr dirty="0" lang="en-CA" smtClean="0">
                <a:solidFill>
                  <a:srgbClr val="0000FF"/>
                </a:solidFill>
                <a:latin typeface="Constantia" pitchFamily="18" charset="0"/>
              </a:rPr>
              <a:t>:</a:t>
            </a:r>
          </a:p>
          <a:p>
            <a:pPr algn="just" eaLnBrk="1" fontAlgn="auto" hangingPunct="1">
              <a:spcAft>
                <a:spcPts val="0"/>
              </a:spcAft>
              <a:buNone/>
            </a:pPr>
            <a:r>
              <a:rPr b="1" dirty="0" i="1" lang="en-CA" smtClean="0">
                <a:solidFill>
                  <a:srgbClr val="0000FF"/>
                </a:solidFill>
                <a:latin typeface="Constantia" pitchFamily="18" charset="0"/>
              </a:rPr>
              <a:t>(iii) Spinal </a:t>
            </a:r>
            <a:r>
              <a:rPr b="1" dirty="0" i="1" lang="en-CA" err="1" smtClean="0">
                <a:solidFill>
                  <a:srgbClr val="0000FF"/>
                </a:solidFill>
                <a:latin typeface="Constantia" pitchFamily="18" charset="0"/>
              </a:rPr>
              <a:t>stenosis</a:t>
            </a:r>
            <a:r>
              <a:rPr b="1" dirty="0" i="1" lang="en-CA" smtClean="0">
                <a:solidFill>
                  <a:srgbClr val="0000FF"/>
                </a:solidFill>
                <a:latin typeface="Constantia" pitchFamily="18" charset="0"/>
              </a:rPr>
              <a:t>:</a:t>
            </a:r>
            <a:r>
              <a:rPr dirty="0" lang="en-CA" smtClean="0">
                <a:solidFill>
                  <a:srgbClr val="0000FF"/>
                </a:solidFill>
                <a:latin typeface="Constantia" pitchFamily="18" charset="0"/>
              </a:rPr>
              <a:t> Caused by narrowing of the spinal canal, nerve root canals, or intervertebral foramina.</a:t>
            </a:r>
          </a:p>
          <a:p>
            <a:pPr algn="just" eaLnBrk="1" fontAlgn="auto" hangingPunct="1">
              <a:spcAft>
                <a:spcPts val="0"/>
              </a:spcAft>
              <a:buNone/>
            </a:pPr>
            <a:endParaRPr dirty="0" lang="en-CA" smtClean="0">
              <a:solidFill>
                <a:srgbClr val="0000FF"/>
              </a:solidFill>
              <a:latin typeface="Constantia" pitchFamily="18" charset="0"/>
            </a:endParaRPr>
          </a:p>
          <a:p>
            <a:pPr algn="just" eaLnBrk="1" fontAlgn="auto" hangingPunct="1">
              <a:spcAft>
                <a:spcPts val="0"/>
              </a:spcAft>
              <a:buNone/>
            </a:pPr>
            <a:r>
              <a:rPr dirty="0" lang="en-CA" smtClean="0">
                <a:solidFill>
                  <a:srgbClr val="0000FF"/>
                </a:solidFill>
                <a:latin typeface="Constantia" pitchFamily="18" charset="0"/>
              </a:rPr>
              <a:t>	Most commonly due to bony hypertrophic changes in facet joints and thickening of </a:t>
            </a:r>
            <a:r>
              <a:rPr b="1" dirty="0" i="1" lang="en-CA" smtClean="0">
                <a:solidFill>
                  <a:srgbClr val="0000FF"/>
                </a:solidFill>
                <a:latin typeface="Constantia" pitchFamily="18" charset="0"/>
              </a:rPr>
              <a:t>the ligamentum flavum.</a:t>
            </a:r>
          </a:p>
          <a:p>
            <a:pPr algn="just" eaLnBrk="1" fontAlgn="auto" hangingPunct="1">
              <a:spcAft>
                <a:spcPts val="0"/>
              </a:spcAft>
              <a:buNone/>
            </a:pPr>
            <a:endParaRPr b="1" dirty="0" i="1" lang="en-CA" smtClean="0">
              <a:solidFill>
                <a:srgbClr val="0000FF"/>
              </a:solidFill>
              <a:latin typeface="Constantia" pitchFamily="18" charset="0"/>
            </a:endParaRPr>
          </a:p>
          <a:p>
            <a:pPr algn="just" eaLnBrk="1" fontAlgn="auto" hangingPunct="1">
              <a:spcAft>
                <a:spcPts val="0"/>
              </a:spcAft>
              <a:buNone/>
            </a:pPr>
            <a:r>
              <a:rPr b="1" dirty="0" i="1" lang="en-CA" smtClean="0">
                <a:solidFill>
                  <a:srgbClr val="0000FF"/>
                </a:solidFill>
                <a:latin typeface="Constantia" pitchFamily="18" charset="0"/>
              </a:rPr>
              <a:t>	</a:t>
            </a:r>
            <a:r>
              <a:rPr dirty="0" lang="en-CA" smtClean="0">
                <a:solidFill>
                  <a:srgbClr val="0000FF"/>
                </a:solidFill>
                <a:latin typeface="Constantia" pitchFamily="18" charset="0"/>
              </a:rPr>
              <a:t>Disc bulging or </a:t>
            </a:r>
            <a:r>
              <a:rPr b="1" dirty="0" i="1" lang="en-CA" smtClean="0">
                <a:solidFill>
                  <a:srgbClr val="0000FF"/>
                </a:solidFill>
                <a:latin typeface="Constantia" pitchFamily="18" charset="0"/>
              </a:rPr>
              <a:t>spondylolisthesis </a:t>
            </a:r>
            <a:r>
              <a:rPr dirty="0" lang="en-CA" smtClean="0">
                <a:solidFill>
                  <a:srgbClr val="0000FF"/>
                </a:solidFill>
                <a:latin typeface="Constantia" pitchFamily="18" charset="0"/>
              </a:rPr>
              <a:t>may also cause back pain. Transient leg tingling, pain in calf and lower extremity that is triggered by ambulation and improved with rest, are common symptoms..</a:t>
            </a:r>
          </a:p>
          <a:p>
            <a:pPr algn="just" eaLnBrk="1" fontAlgn="auto" hangingPunct="1">
              <a:spcAft>
                <a:spcPts val="0"/>
              </a:spcAft>
              <a:buNone/>
            </a:pPr>
            <a:endParaRPr dirty="0" lang="en-CA" smtClean="0">
              <a:solidFill>
                <a:srgbClr val="0000FF"/>
              </a:solidFill>
              <a:latin typeface="Constantia" pitchFamily="18" charset="0"/>
            </a:endParaRPr>
          </a:p>
          <a:p>
            <a:pPr algn="just" eaLnBrk="1" fontAlgn="auto" hangingPunct="1">
              <a:spcAft>
                <a:spcPts val="0"/>
              </a:spcAft>
              <a:buNone/>
            </a:pPr>
            <a:r>
              <a:rPr dirty="0" lang="en-CA" smtClean="0">
                <a:solidFill>
                  <a:srgbClr val="0000FF"/>
                </a:solidFill>
                <a:latin typeface="Constantia" pitchFamily="18" charset="0"/>
              </a:rPr>
              <a:t>	Can be differentiated from </a:t>
            </a:r>
            <a:r>
              <a:rPr b="1" dirty="0" i="1" lang="en-CA" smtClean="0">
                <a:solidFill>
                  <a:srgbClr val="0000FF"/>
                </a:solidFill>
                <a:latin typeface="Constantia" pitchFamily="18" charset="0"/>
              </a:rPr>
              <a:t>vascular claudication</a:t>
            </a:r>
            <a:r>
              <a:rPr dirty="0" lang="en-CA" smtClean="0">
                <a:solidFill>
                  <a:srgbClr val="0000FF"/>
                </a:solidFill>
                <a:latin typeface="Constantia" pitchFamily="18" charset="0"/>
              </a:rPr>
              <a:t> through detection of normal arterial pulses on exam.</a:t>
            </a:r>
          </a:p>
        </p:txBody>
      </p:sp>
      <p:sp>
        <p:nvSpPr>
          <p:cNvPr id="1049347" name="Title 1"/>
          <p:cNvSpPr>
            <a:spLocks noGrp="1"/>
          </p:cNvSpPr>
          <p:nvPr>
            <p:ph type="title"/>
          </p:nvPr>
        </p:nvSpPr>
        <p:spPr>
          <a:xfrm>
            <a:off x="0" y="-228600"/>
            <a:ext cx="8686800" cy="1143000"/>
          </a:xfrm>
        </p:spPr>
        <p:txBody>
          <a:bodyPr>
            <a:normAutofit/>
          </a:bodyPr>
          <a:p>
            <a:pPr algn="just"/>
            <a:r>
              <a:rPr dirty="0" lang="en-CA" smtClean="0">
                <a:solidFill>
                  <a:srgbClr val="FF0000"/>
                </a:solidFill>
                <a:latin typeface="Constantia" pitchFamily="18" charset="0"/>
              </a:rPr>
              <a:t>Diagnosis of Low Back Pain cont’d</a:t>
            </a:r>
          </a:p>
        </p:txBody>
      </p:sp>
    </p:spTree>
  </p:cSld>
  <p:clrMapOvr>
    <a:masterClrMapping/>
  </p:clrMapOvr>
  <p:transition>
    <p:wheel spokes="8"/>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506" name=""/>
        <p:cNvGrpSpPr/>
        <p:nvPr/>
      </p:nvGrpSpPr>
      <p:grpSpPr>
        <a:xfrm>
          <a:off x="0" y="0"/>
          <a:ext cx="0" cy="0"/>
          <a:chOff x="0" y="0"/>
          <a:chExt cx="0" cy="0"/>
        </a:xfrm>
      </p:grpSpPr>
      <p:sp>
        <p:nvSpPr>
          <p:cNvPr id="1049351" name="Content Placeholder 2"/>
          <p:cNvSpPr>
            <a:spLocks noGrp="1"/>
          </p:cNvSpPr>
          <p:nvPr>
            <p:ph idx="1"/>
          </p:nvPr>
        </p:nvSpPr>
        <p:spPr>
          <a:xfrm>
            <a:off x="0" y="1600200"/>
            <a:ext cx="9144000" cy="5257800"/>
          </a:xfrm>
        </p:spPr>
        <p:txBody>
          <a:bodyPr rtlCol="0">
            <a:normAutofit/>
          </a:bodyPr>
          <a:p>
            <a:pPr algn="just">
              <a:buNone/>
            </a:pPr>
            <a:r>
              <a:rPr b="1" dirty="0" lang="en-CA" smtClean="0">
                <a:solidFill>
                  <a:srgbClr val="0000FF"/>
                </a:solidFill>
                <a:latin typeface="Constantia" pitchFamily="18" charset="0"/>
              </a:rPr>
              <a:t>	2. Physical Examination</a:t>
            </a:r>
          </a:p>
          <a:p>
            <a:pPr algn="just">
              <a:buNone/>
            </a:pPr>
            <a:r>
              <a:rPr dirty="0" lang="en-CA" smtClean="0">
                <a:solidFill>
                  <a:srgbClr val="0000FF"/>
                </a:solidFill>
                <a:latin typeface="Constantia" pitchFamily="18" charset="0"/>
              </a:rPr>
              <a:t>	Inspection of back and posture (</a:t>
            </a:r>
            <a:r>
              <a:rPr dirty="0" lang="en-CA" err="1" smtClean="0">
                <a:solidFill>
                  <a:srgbClr val="0000FF"/>
                </a:solidFill>
                <a:latin typeface="Constantia" pitchFamily="18" charset="0"/>
              </a:rPr>
              <a:t>ie</a:t>
            </a:r>
            <a:r>
              <a:rPr dirty="0" lang="en-CA" smtClean="0">
                <a:solidFill>
                  <a:srgbClr val="0000FF"/>
                </a:solidFill>
                <a:latin typeface="Constantia" pitchFamily="18" charset="0"/>
              </a:rPr>
              <a:t>. Scoliosis, kyphosis)</a:t>
            </a:r>
          </a:p>
          <a:p>
            <a:pPr algn="just" eaLnBrk="1" fontAlgn="auto" hangingPunct="1">
              <a:spcAft>
                <a:spcPts val="0"/>
              </a:spcAft>
              <a:buFont typeface="Arial" pitchFamily="34" charset="0"/>
              <a:buChar char="•"/>
            </a:pPr>
            <a:r>
              <a:rPr dirty="0" lang="en-CA" smtClean="0">
                <a:solidFill>
                  <a:srgbClr val="0000FF"/>
                </a:solidFill>
                <a:latin typeface="Constantia" pitchFamily="18" charset="0"/>
              </a:rPr>
              <a:t>Range of motion</a:t>
            </a:r>
          </a:p>
          <a:p>
            <a:pPr algn="just" eaLnBrk="1" fontAlgn="auto" hangingPunct="1">
              <a:spcAft>
                <a:spcPts val="0"/>
              </a:spcAft>
              <a:buFont typeface="Arial" pitchFamily="34" charset="0"/>
              <a:buChar char="•"/>
            </a:pPr>
            <a:r>
              <a:rPr dirty="0" lang="en-CA" smtClean="0">
                <a:solidFill>
                  <a:srgbClr val="0000FF"/>
                </a:solidFill>
                <a:latin typeface="Constantia" pitchFamily="18" charset="0"/>
              </a:rPr>
              <a:t>Palpation of the spine (vertebral tenderness sensitive for infection)</a:t>
            </a:r>
          </a:p>
          <a:p>
            <a:pPr algn="just" eaLnBrk="1" fontAlgn="auto" hangingPunct="1">
              <a:spcAft>
                <a:spcPts val="0"/>
              </a:spcAft>
              <a:buFont typeface="Arial" pitchFamily="34" charset="0"/>
              <a:buChar char="•"/>
            </a:pPr>
            <a:r>
              <a:rPr dirty="0" lang="en-CA" smtClean="0">
                <a:solidFill>
                  <a:srgbClr val="0000FF"/>
                </a:solidFill>
                <a:latin typeface="Constantia" pitchFamily="18" charset="0"/>
              </a:rPr>
              <a:t>If high suspicion of malignancy, do a breast/prostate/lymph node exam</a:t>
            </a:r>
          </a:p>
          <a:p>
            <a:pPr algn="just" eaLnBrk="1" fontAlgn="auto" hangingPunct="1">
              <a:spcAft>
                <a:spcPts val="0"/>
              </a:spcAft>
              <a:buFont typeface="Arial" pitchFamily="34" charset="0"/>
              <a:buChar char="•"/>
            </a:pPr>
            <a:r>
              <a:rPr dirty="0" lang="en-CA" smtClean="0">
                <a:solidFill>
                  <a:srgbClr val="0000FF"/>
                </a:solidFill>
                <a:latin typeface="Constantia" pitchFamily="18" charset="0"/>
              </a:rPr>
              <a:t>Peripheral pulses to distinguish from vascular claudication</a:t>
            </a:r>
          </a:p>
        </p:txBody>
      </p:sp>
      <p:sp>
        <p:nvSpPr>
          <p:cNvPr id="1049352" name="Title 1"/>
          <p:cNvSpPr>
            <a:spLocks noGrp="1"/>
          </p:cNvSpPr>
          <p:nvPr>
            <p:ph type="title"/>
          </p:nvPr>
        </p:nvSpPr>
        <p:spPr>
          <a:xfrm>
            <a:off x="0" y="274638"/>
            <a:ext cx="8686800" cy="1143000"/>
          </a:xfrm>
        </p:spPr>
        <p:txBody>
          <a:bodyPr>
            <a:normAutofit/>
          </a:bodyPr>
          <a:p>
            <a:pPr algn="just"/>
            <a:r>
              <a:rPr dirty="0" lang="en-CA" smtClean="0">
                <a:solidFill>
                  <a:srgbClr val="FF0000"/>
                </a:solidFill>
                <a:latin typeface="Constantia" pitchFamily="18" charset="0"/>
              </a:rPr>
              <a:t>Diagnosis of Low Back Pain cont’d</a:t>
            </a:r>
          </a:p>
        </p:txBody>
      </p:sp>
    </p:spTree>
  </p:cSld>
  <p:clrMapOvr>
    <a:masterClrMapping/>
  </p:clrMapOvr>
  <p:transition>
    <p:wheel spokes="8"/>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509" name=""/>
        <p:cNvGrpSpPr/>
        <p:nvPr/>
      </p:nvGrpSpPr>
      <p:grpSpPr>
        <a:xfrm>
          <a:off x="0" y="0"/>
          <a:ext cx="0" cy="0"/>
          <a:chOff x="0" y="0"/>
          <a:chExt cx="0" cy="0"/>
        </a:xfrm>
      </p:grpSpPr>
      <p:sp>
        <p:nvSpPr>
          <p:cNvPr id="1049356" name="Content Placeholder 2"/>
          <p:cNvSpPr>
            <a:spLocks noGrp="1"/>
          </p:cNvSpPr>
          <p:nvPr>
            <p:ph idx="1"/>
          </p:nvPr>
        </p:nvSpPr>
        <p:spPr>
          <a:xfrm>
            <a:off x="457200" y="1600200"/>
            <a:ext cx="8686800" cy="5257800"/>
          </a:xfrm>
        </p:spPr>
        <p:txBody>
          <a:bodyPr rtlCol="0">
            <a:normAutofit/>
          </a:bodyPr>
          <a:p>
            <a:pPr algn="just" eaLnBrk="1" fontAlgn="auto" hangingPunct="1" indent="-274320" marL="274320">
              <a:spcAft>
                <a:spcPts val="0"/>
              </a:spcAft>
              <a:buClr>
                <a:schemeClr val="accent3"/>
              </a:buClr>
              <a:buNone/>
            </a:pPr>
            <a:r>
              <a:rPr b="1" dirty="0" lang="en-CA" smtClean="0">
                <a:solidFill>
                  <a:srgbClr val="0000FF"/>
                </a:solidFill>
                <a:latin typeface="Constantia" pitchFamily="18" charset="0"/>
              </a:rPr>
              <a:t>Straight leg raise</a:t>
            </a:r>
            <a:r>
              <a:rPr dirty="0" lang="en-CA" smtClean="0">
                <a:solidFill>
                  <a:srgbClr val="0000FF"/>
                </a:solidFill>
                <a:latin typeface="Constantia" pitchFamily="18" charset="0"/>
              </a:rPr>
              <a:t>:  for those with sciatica or spinal </a:t>
            </a:r>
            <a:r>
              <a:rPr dirty="0" lang="en-CA" err="1" smtClean="0">
                <a:solidFill>
                  <a:srgbClr val="0000FF"/>
                </a:solidFill>
                <a:latin typeface="Constantia" pitchFamily="18" charset="0"/>
              </a:rPr>
              <a:t>stenosis</a:t>
            </a:r>
            <a:r>
              <a:rPr dirty="0" lang="en-CA" smtClean="0">
                <a:solidFill>
                  <a:srgbClr val="0000FF"/>
                </a:solidFill>
                <a:latin typeface="Constantia" pitchFamily="18" charset="0"/>
              </a:rPr>
              <a:t> symptoms</a:t>
            </a:r>
          </a:p>
          <a:p>
            <a:pPr algn="just" eaLnBrk="1" fontAlgn="auto" hangingPunct="1" indent="-246888" lvl="1" marL="640080">
              <a:spcAft>
                <a:spcPts val="0"/>
              </a:spcAft>
              <a:buFont typeface="Wingdings 2"/>
              <a:buChar char=""/>
            </a:pPr>
            <a:r>
              <a:rPr dirty="0" lang="en-CA" smtClean="0">
                <a:solidFill>
                  <a:srgbClr val="0000FF"/>
                </a:solidFill>
                <a:latin typeface="Constantia" pitchFamily="18" charset="0"/>
              </a:rPr>
              <a:t>Patient supine, examiner holds patient’s leg straight</a:t>
            </a:r>
          </a:p>
          <a:p>
            <a:pPr algn="just" eaLnBrk="1" fontAlgn="auto" hangingPunct="1" indent="-246888" lvl="1" marL="640080">
              <a:spcAft>
                <a:spcPts val="0"/>
              </a:spcAft>
              <a:buFont typeface="Wingdings 2"/>
              <a:buChar char=""/>
            </a:pPr>
            <a:r>
              <a:rPr dirty="0" lang="en-CA" smtClean="0">
                <a:solidFill>
                  <a:srgbClr val="0000FF"/>
                </a:solidFill>
                <a:latin typeface="Constantia" pitchFamily="18" charset="0"/>
              </a:rPr>
              <a:t>Elevation of less than 60 degrees abnormal and suggests compression or irritation of nerve roots</a:t>
            </a:r>
          </a:p>
          <a:p>
            <a:pPr algn="just" eaLnBrk="1" fontAlgn="auto" hangingPunct="1" indent="-246888" lvl="1" marL="640080">
              <a:spcAft>
                <a:spcPts val="0"/>
              </a:spcAft>
              <a:buFont typeface="Wingdings 2"/>
              <a:buChar char=""/>
            </a:pPr>
            <a:r>
              <a:rPr dirty="0" lang="en-CA" smtClean="0">
                <a:solidFill>
                  <a:srgbClr val="0000FF"/>
                </a:solidFill>
                <a:latin typeface="Constantia" pitchFamily="18" charset="0"/>
              </a:rPr>
              <a:t>Reproduces sciatica symptoms (NOT just hamstring)</a:t>
            </a:r>
          </a:p>
          <a:p>
            <a:pPr algn="just" eaLnBrk="1" fontAlgn="auto" hangingPunct="1" indent="-246888" lvl="1" marL="640080">
              <a:spcAft>
                <a:spcPts val="0"/>
              </a:spcAft>
              <a:buFont typeface="Wingdings 2"/>
              <a:buChar char=""/>
            </a:pPr>
            <a:r>
              <a:rPr dirty="0" i="1" lang="en-CA" smtClean="0">
                <a:solidFill>
                  <a:srgbClr val="0000FF"/>
                </a:solidFill>
                <a:latin typeface="Constantia" pitchFamily="18" charset="0"/>
              </a:rPr>
              <a:t>Ipsilateral straight leg raise</a:t>
            </a:r>
            <a:r>
              <a:rPr dirty="0" lang="en-CA" smtClean="0">
                <a:solidFill>
                  <a:srgbClr val="0000FF"/>
                </a:solidFill>
                <a:latin typeface="Constantia" pitchFamily="18" charset="0"/>
              </a:rPr>
              <a:t> sensitive but not specific for herniated disk</a:t>
            </a:r>
          </a:p>
          <a:p>
            <a:pPr algn="just" eaLnBrk="1" fontAlgn="auto" hangingPunct="1" indent="-246888" lvl="1" marL="640080">
              <a:spcAft>
                <a:spcPts val="0"/>
              </a:spcAft>
              <a:buFont typeface="Wingdings 2"/>
              <a:buChar char=""/>
            </a:pPr>
            <a:r>
              <a:rPr dirty="0" i="1" lang="en-CA" smtClean="0">
                <a:solidFill>
                  <a:srgbClr val="0000FF"/>
                </a:solidFill>
                <a:latin typeface="Constantia" pitchFamily="18" charset="0"/>
              </a:rPr>
              <a:t>Crossed straight leg raise</a:t>
            </a:r>
            <a:r>
              <a:rPr dirty="0" lang="en-CA" smtClean="0">
                <a:solidFill>
                  <a:srgbClr val="0000FF"/>
                </a:solidFill>
                <a:latin typeface="Constantia" pitchFamily="18" charset="0"/>
              </a:rPr>
              <a:t> (symptoms of sciatica reproduced when opposite leg is raised) insensitive but highly specific</a:t>
            </a:r>
          </a:p>
        </p:txBody>
      </p:sp>
      <p:sp>
        <p:nvSpPr>
          <p:cNvPr id="1049357" name="Title 1"/>
          <p:cNvSpPr>
            <a:spLocks noGrp="1"/>
          </p:cNvSpPr>
          <p:nvPr>
            <p:ph type="title"/>
          </p:nvPr>
        </p:nvSpPr>
        <p:spPr/>
        <p:txBody>
          <a:bodyPr/>
          <a:p>
            <a:pPr algn="just" eaLnBrk="1" hangingPunct="1"/>
            <a:r>
              <a:rPr dirty="0" lang="en-CA" smtClean="0">
                <a:solidFill>
                  <a:srgbClr val="FF0000"/>
                </a:solidFill>
                <a:latin typeface="Constantia" pitchFamily="18" charset="0"/>
              </a:rPr>
              <a:t>Physical Examination</a:t>
            </a:r>
          </a:p>
        </p:txBody>
      </p:sp>
    </p:spTree>
  </p:cSld>
  <p:clrMapOvr>
    <a:masterClrMapping/>
  </p:clrMapOvr>
  <p:transition>
    <p:wheel spokes="8"/>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512" name=""/>
        <p:cNvGrpSpPr/>
        <p:nvPr/>
      </p:nvGrpSpPr>
      <p:grpSpPr>
        <a:xfrm>
          <a:off x="0" y="0"/>
          <a:ext cx="0" cy="0"/>
          <a:chOff x="0" y="0"/>
          <a:chExt cx="0" cy="0"/>
        </a:xfrm>
      </p:grpSpPr>
      <p:sp>
        <p:nvSpPr>
          <p:cNvPr id="1049361" name="Content Placeholder 2"/>
          <p:cNvSpPr>
            <a:spLocks noGrp="1"/>
          </p:cNvSpPr>
          <p:nvPr>
            <p:ph idx="1"/>
          </p:nvPr>
        </p:nvSpPr>
        <p:spPr>
          <a:xfrm>
            <a:off x="457200" y="1371601"/>
            <a:ext cx="8686800" cy="5486400"/>
          </a:xfrm>
        </p:spPr>
        <p:txBody>
          <a:bodyPr rtlCol="0">
            <a:normAutofit/>
          </a:bodyPr>
          <a:p>
            <a:pPr algn="just" eaLnBrk="1" fontAlgn="auto" hangingPunct="1">
              <a:spcAft>
                <a:spcPts val="0"/>
              </a:spcAft>
              <a:buFont typeface="Arial" pitchFamily="34" charset="0"/>
              <a:buChar char="•"/>
            </a:pPr>
            <a:r>
              <a:rPr dirty="0" lang="en-CA" smtClean="0">
                <a:solidFill>
                  <a:srgbClr val="0000FF"/>
                </a:solidFill>
                <a:latin typeface="Constantia" pitchFamily="18" charset="0"/>
              </a:rPr>
              <a:t>Neurologic examination</a:t>
            </a:r>
          </a:p>
          <a:p>
            <a:pPr algn="just" eaLnBrk="1" fontAlgn="auto" hangingPunct="1" lvl="1">
              <a:spcAft>
                <a:spcPts val="0"/>
              </a:spcAft>
              <a:buFont typeface="Arial" pitchFamily="34" charset="0"/>
              <a:buChar char="–"/>
            </a:pPr>
            <a:r>
              <a:rPr dirty="0" lang="en-CA" err="1" smtClean="0">
                <a:solidFill>
                  <a:srgbClr val="0000FF"/>
                </a:solidFill>
                <a:latin typeface="Constantia" pitchFamily="18" charset="0"/>
              </a:rPr>
              <a:t>L5</a:t>
            </a:r>
            <a:r>
              <a:rPr dirty="0" lang="en-CA" smtClean="0">
                <a:solidFill>
                  <a:srgbClr val="0000FF"/>
                </a:solidFill>
                <a:latin typeface="Constantia" pitchFamily="18" charset="0"/>
              </a:rPr>
              <a:t>:  ankle and great toe </a:t>
            </a:r>
            <a:r>
              <a:rPr dirty="0" lang="en-CA" err="1" smtClean="0">
                <a:solidFill>
                  <a:srgbClr val="0000FF"/>
                </a:solidFill>
                <a:latin typeface="Constantia" pitchFamily="18" charset="0"/>
              </a:rPr>
              <a:t>dorsiflexion</a:t>
            </a:r>
            <a:endParaRPr dirty="0" lang="en-CA" smtClean="0">
              <a:solidFill>
                <a:srgbClr val="0000FF"/>
              </a:solidFill>
              <a:latin typeface="Constantia" pitchFamily="18" charset="0"/>
            </a:endParaRPr>
          </a:p>
          <a:p>
            <a:pPr algn="just" eaLnBrk="1" fontAlgn="auto" hangingPunct="1" lvl="1">
              <a:spcAft>
                <a:spcPts val="0"/>
              </a:spcAft>
              <a:buFont typeface="Arial" pitchFamily="34" charset="0"/>
              <a:buChar char="–"/>
            </a:pPr>
            <a:r>
              <a:rPr dirty="0" lang="en-CA" err="1" smtClean="0">
                <a:solidFill>
                  <a:srgbClr val="0000FF"/>
                </a:solidFill>
                <a:latin typeface="Constantia" pitchFamily="18" charset="0"/>
              </a:rPr>
              <a:t>S1</a:t>
            </a:r>
            <a:r>
              <a:rPr dirty="0" lang="en-CA" smtClean="0">
                <a:solidFill>
                  <a:srgbClr val="0000FF"/>
                </a:solidFill>
                <a:latin typeface="Constantia" pitchFamily="18" charset="0"/>
              </a:rPr>
              <a:t>:  plantar flexion, ankle reflex</a:t>
            </a:r>
          </a:p>
          <a:p>
            <a:pPr algn="just" eaLnBrk="1" fontAlgn="auto" hangingPunct="1" lvl="1">
              <a:spcAft>
                <a:spcPts val="0"/>
              </a:spcAft>
              <a:buNone/>
            </a:pPr>
            <a:endParaRPr dirty="0" lang="en-CA" smtClean="0">
              <a:solidFill>
                <a:srgbClr val="0000FF"/>
              </a:solidFill>
              <a:latin typeface="Constantia" pitchFamily="18" charset="0"/>
            </a:endParaRPr>
          </a:p>
          <a:p>
            <a:pPr algn="just" eaLnBrk="1" fontAlgn="auto" hangingPunct="1">
              <a:spcAft>
                <a:spcPts val="0"/>
              </a:spcAft>
              <a:buFont typeface="Arial" pitchFamily="34" charset="0"/>
              <a:buChar char="•"/>
            </a:pPr>
            <a:r>
              <a:rPr dirty="0" lang="en-CA" err="1" smtClean="0">
                <a:solidFill>
                  <a:srgbClr val="0000FF"/>
                </a:solidFill>
                <a:latin typeface="Constantia" pitchFamily="18" charset="0"/>
              </a:rPr>
              <a:t>Dermatomal</a:t>
            </a:r>
            <a:r>
              <a:rPr dirty="0" lang="en-CA" smtClean="0">
                <a:solidFill>
                  <a:srgbClr val="0000FF"/>
                </a:solidFill>
                <a:latin typeface="Constantia" pitchFamily="18" charset="0"/>
              </a:rPr>
              <a:t> sensory loss</a:t>
            </a:r>
          </a:p>
          <a:p>
            <a:pPr algn="just" eaLnBrk="1" fontAlgn="auto" hangingPunct="1" lvl="1">
              <a:spcAft>
                <a:spcPts val="0"/>
              </a:spcAft>
              <a:buFont typeface="Arial" pitchFamily="34" charset="0"/>
              <a:buChar char="–"/>
            </a:pPr>
            <a:r>
              <a:rPr dirty="0" lang="en-CA" err="1" smtClean="0">
                <a:solidFill>
                  <a:srgbClr val="0000FF"/>
                </a:solidFill>
                <a:latin typeface="Constantia" pitchFamily="18" charset="0"/>
              </a:rPr>
              <a:t>L5</a:t>
            </a:r>
            <a:r>
              <a:rPr dirty="0" lang="en-CA" smtClean="0">
                <a:solidFill>
                  <a:srgbClr val="0000FF"/>
                </a:solidFill>
                <a:latin typeface="Constantia" pitchFamily="18" charset="0"/>
              </a:rPr>
              <a:t>:  numbness medial foot and web space between 1</a:t>
            </a:r>
            <a:r>
              <a:rPr baseline="30000" dirty="0" lang="en-CA" smtClean="0">
                <a:solidFill>
                  <a:srgbClr val="0000FF"/>
                </a:solidFill>
                <a:latin typeface="Constantia" pitchFamily="18" charset="0"/>
              </a:rPr>
              <a:t>st</a:t>
            </a:r>
            <a:r>
              <a:rPr dirty="0" lang="en-CA" smtClean="0">
                <a:solidFill>
                  <a:srgbClr val="0000FF"/>
                </a:solidFill>
                <a:latin typeface="Constantia" pitchFamily="18" charset="0"/>
              </a:rPr>
              <a:t> and 2</a:t>
            </a:r>
            <a:r>
              <a:rPr baseline="30000" dirty="0" lang="en-CA" smtClean="0">
                <a:solidFill>
                  <a:srgbClr val="0000FF"/>
                </a:solidFill>
                <a:latin typeface="Constantia" pitchFamily="18" charset="0"/>
              </a:rPr>
              <a:t>nd</a:t>
            </a:r>
            <a:r>
              <a:rPr dirty="0" lang="en-CA" smtClean="0">
                <a:solidFill>
                  <a:srgbClr val="0000FF"/>
                </a:solidFill>
                <a:latin typeface="Constantia" pitchFamily="18" charset="0"/>
              </a:rPr>
              <a:t> toes</a:t>
            </a:r>
          </a:p>
          <a:p>
            <a:pPr algn="just" eaLnBrk="1" fontAlgn="auto" hangingPunct="1" lvl="1">
              <a:spcAft>
                <a:spcPts val="0"/>
              </a:spcAft>
              <a:buFont typeface="Arial" pitchFamily="34" charset="0"/>
              <a:buChar char="–"/>
            </a:pPr>
            <a:r>
              <a:rPr dirty="0" lang="en-CA" err="1" smtClean="0">
                <a:solidFill>
                  <a:srgbClr val="0000FF"/>
                </a:solidFill>
                <a:latin typeface="Constantia" pitchFamily="18" charset="0"/>
              </a:rPr>
              <a:t>S1</a:t>
            </a:r>
            <a:r>
              <a:rPr dirty="0" lang="en-CA" smtClean="0">
                <a:solidFill>
                  <a:srgbClr val="0000FF"/>
                </a:solidFill>
                <a:latin typeface="Constantia" pitchFamily="18" charset="0"/>
              </a:rPr>
              <a:t>:  lateral foot/ankle</a:t>
            </a:r>
          </a:p>
        </p:txBody>
      </p:sp>
      <p:sp>
        <p:nvSpPr>
          <p:cNvPr id="1049362" name="Title 1"/>
          <p:cNvSpPr>
            <a:spLocks noGrp="1"/>
          </p:cNvSpPr>
          <p:nvPr>
            <p:ph type="title"/>
          </p:nvPr>
        </p:nvSpPr>
        <p:spPr/>
        <p:txBody>
          <a:bodyPr/>
          <a:p>
            <a:pPr algn="just" eaLnBrk="1" hangingPunct="1"/>
            <a:r>
              <a:rPr dirty="0" sz="4000" lang="en-CA" smtClean="0">
                <a:solidFill>
                  <a:srgbClr val="FF0000"/>
                </a:solidFill>
                <a:latin typeface="Constantia" pitchFamily="18" charset="0"/>
              </a:rPr>
              <a:t>Physical examination</a:t>
            </a:r>
          </a:p>
        </p:txBody>
      </p:sp>
    </p:spTree>
  </p:cSld>
  <p:clrMapOvr>
    <a:masterClrMapping/>
  </p:clrMapOvr>
  <p:transition>
    <p:wheel spokes="8"/>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06" name=""/>
        <p:cNvGrpSpPr/>
        <p:nvPr/>
      </p:nvGrpSpPr>
      <p:grpSpPr>
        <a:xfrm>
          <a:off x="0" y="0"/>
          <a:ext cx="0" cy="0"/>
          <a:chOff x="0" y="0"/>
          <a:chExt cx="0" cy="0"/>
        </a:xfrm>
      </p:grpSpPr>
      <p:sp>
        <p:nvSpPr>
          <p:cNvPr id="1048689" name="Rectangle 2"/>
          <p:cNvSpPr>
            <a:spLocks noGrp="1" noChangeArrowheads="1"/>
          </p:cNvSpPr>
          <p:nvPr>
            <p:ph type="ctrTitle"/>
          </p:nvPr>
        </p:nvSpPr>
        <p:spPr>
          <a:xfrm>
            <a:off x="685800" y="228600"/>
            <a:ext cx="7772400" cy="914400"/>
          </a:xfrm>
        </p:spPr>
        <p:txBody>
          <a:bodyPr/>
          <a:p>
            <a:pPr eaLnBrk="1" hangingPunct="1"/>
            <a:endParaRPr lang="en-US" smtClean="0"/>
          </a:p>
        </p:txBody>
      </p:sp>
      <p:sp>
        <p:nvSpPr>
          <p:cNvPr id="1048690" name="Rectangle 3"/>
          <p:cNvSpPr>
            <a:spLocks noGrp="1" noChangeArrowheads="1"/>
          </p:cNvSpPr>
          <p:nvPr>
            <p:ph type="subTitle" idx="1"/>
          </p:nvPr>
        </p:nvSpPr>
        <p:spPr>
          <a:xfrm>
            <a:off x="609600" y="533400"/>
            <a:ext cx="8534400" cy="6324600"/>
          </a:xfrm>
        </p:spPr>
        <p:txBody>
          <a:bodyPr>
            <a:normAutofit/>
          </a:bodyPr>
          <a:p>
            <a:pPr algn="just" eaLnBrk="1" hangingPunct="1"/>
            <a:endParaRPr b="1" dirty="0" lang="en-US" u="sng" smtClean="0">
              <a:solidFill>
                <a:srgbClr val="FF0000"/>
              </a:solidFill>
              <a:latin typeface="Constantia" pitchFamily="18" charset="0"/>
              <a:cs typeface="Times New Roman" pitchFamily="18" charset="0"/>
            </a:endParaRPr>
          </a:p>
          <a:p>
            <a:pPr algn="just" eaLnBrk="1" hangingPunct="1"/>
            <a:endParaRPr b="1" dirty="0" lang="en-US" u="sng">
              <a:solidFill>
                <a:srgbClr val="FF0000"/>
              </a:solidFill>
              <a:latin typeface="Constantia" pitchFamily="18" charset="0"/>
              <a:cs typeface="Times New Roman" pitchFamily="18" charset="0"/>
            </a:endParaRPr>
          </a:p>
          <a:p>
            <a:pPr algn="just" eaLnBrk="1" hangingPunct="1"/>
            <a:endParaRPr b="1" dirty="0" lang="en-US" u="sng" smtClean="0">
              <a:solidFill>
                <a:srgbClr val="FF0000"/>
              </a:solidFill>
              <a:latin typeface="Constantia" pitchFamily="18" charset="0"/>
              <a:cs typeface="Times New Roman" pitchFamily="18" charset="0"/>
            </a:endParaRPr>
          </a:p>
          <a:p>
            <a:pPr algn="just" eaLnBrk="1" hangingPunct="1"/>
            <a:r>
              <a:rPr b="1" dirty="0" lang="en-US" err="1" u="sng" smtClean="0">
                <a:solidFill>
                  <a:srgbClr val="FF0000"/>
                </a:solidFill>
                <a:latin typeface="Constantia" pitchFamily="18" charset="0"/>
                <a:cs typeface="Times New Roman" pitchFamily="18" charset="0"/>
              </a:rPr>
              <a:t>Bursae</a:t>
            </a:r>
            <a:endParaRPr b="1" dirty="0" lang="en-US" u="sng" smtClean="0">
              <a:solidFill>
                <a:srgbClr val="FF0000"/>
              </a:solidFill>
              <a:latin typeface="Constantia" pitchFamily="18" charset="0"/>
              <a:cs typeface="Times New Roman" pitchFamily="18" charset="0"/>
            </a:endParaRPr>
          </a:p>
          <a:p>
            <a:pPr algn="just" eaLnBrk="1" hangingPunct="1"/>
            <a:r>
              <a:rPr dirty="0" lang="en-US" smtClean="0">
                <a:solidFill>
                  <a:srgbClr val="0000FF"/>
                </a:solidFill>
                <a:latin typeface="Constantia" pitchFamily="18" charset="0"/>
                <a:cs typeface="Times New Roman" pitchFamily="18" charset="0"/>
              </a:rPr>
              <a:t>Are small sacs of connective tissue located whenever pressure is exerted over moving parts, hence preventing injury to muscle tendons.</a:t>
            </a:r>
          </a:p>
          <a:p>
            <a:pPr algn="just" eaLnBrk="1" hangingPunct="1"/>
            <a:endParaRPr dirty="0" lang="en-US" smtClean="0">
              <a:solidFill>
                <a:srgbClr val="0000FF"/>
              </a:solidFill>
              <a:latin typeface="Constantia" pitchFamily="18" charset="0"/>
              <a:cs typeface="Times New Roman" pitchFamily="18" charset="0"/>
            </a:endParaRPr>
          </a:p>
          <a:p>
            <a:pPr algn="just" eaLnBrk="1" hangingPunct="1"/>
            <a:r>
              <a:rPr dirty="0" lang="en-US" smtClean="0">
                <a:solidFill>
                  <a:srgbClr val="0000FF"/>
                </a:solidFill>
                <a:latin typeface="Constantia" pitchFamily="18" charset="0"/>
                <a:cs typeface="Times New Roman" pitchFamily="18" charset="0"/>
              </a:rPr>
              <a:t>Bursae are lined with synovial membranes and contain synovial fluid, which serve as cushion between the moving parts.</a:t>
            </a:r>
          </a:p>
          <a:p>
            <a:pPr algn="just" eaLnBrk="1" hangingPunct="1"/>
            <a:r>
              <a:rPr dirty="0" lang="en-US" smtClean="0">
                <a:solidFill>
                  <a:schemeClr val="accent2"/>
                </a:solidFill>
                <a:latin typeface="Constantia" pitchFamily="18" charset="0"/>
              </a:rPr>
              <a:t> </a:t>
            </a:r>
          </a:p>
        </p:txBody>
      </p:sp>
      <p:sp>
        <p:nvSpPr>
          <p:cNvPr id="1048691" name="Rectangle 6"/>
          <p:cNvSpPr>
            <a:spLocks noGrp="1" noChangeArrowheads="1"/>
          </p:cNvSpPr>
          <p:nvPr>
            <p:ph type="sldNum" sz="quarter" idx="12"/>
          </p:nvPr>
        </p:nvSpPr>
        <p:spPr>
          <a:noFill/>
        </p:spPr>
        <p:txBody>
          <a:bodyPr/>
          <a:p>
            <a:fld id="{9D10D6F1-F3CE-41E8-848D-12E61AFED9BD}" type="slidenum">
              <a:rPr lang="en-US" smtClean="0"/>
              <a:t>21</a:t>
            </a:fld>
            <a:endParaRPr lang="en-US" smtClean="0"/>
          </a:p>
        </p:txBody>
      </p:sp>
      <p:sp>
        <p:nvSpPr>
          <p:cNvPr id="1048692"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CD4486F6-2304-48B6-8532-8F22B81E0CB1}" type="slidenum">
              <a:rPr sz="1400" lang="en-US"/>
              <a:pPr algn="r"/>
              <a:t>21</a:t>
            </a:fld>
            <a:endParaRPr sz="1400" lang="en-US"/>
          </a:p>
        </p:txBody>
      </p:sp>
    </p:spTree>
  </p:cSld>
  <p:clrMapOvr>
    <a:masterClrMapping/>
  </p:clrMapOvr>
  <p:transition>
    <p:wheel spokes="8"/>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515" name=""/>
        <p:cNvGrpSpPr/>
        <p:nvPr/>
      </p:nvGrpSpPr>
      <p:grpSpPr>
        <a:xfrm>
          <a:off x="0" y="0"/>
          <a:ext cx="0" cy="0"/>
          <a:chOff x="0" y="0"/>
          <a:chExt cx="0" cy="0"/>
        </a:xfrm>
      </p:grpSpPr>
      <p:sp>
        <p:nvSpPr>
          <p:cNvPr id="1049366" name="Rectangle 3"/>
          <p:cNvSpPr>
            <a:spLocks noGrp="1"/>
          </p:cNvSpPr>
          <p:nvPr>
            <p:ph idx="1"/>
          </p:nvPr>
        </p:nvSpPr>
        <p:spPr>
          <a:xfrm>
            <a:off x="457200" y="1600200"/>
            <a:ext cx="8229600" cy="5257800"/>
          </a:xfrm>
        </p:spPr>
        <p:txBody>
          <a:bodyPr rtlCol="0">
            <a:normAutofit/>
          </a:bodyPr>
          <a:p>
            <a:pPr algn="just" eaLnBrk="1" fontAlgn="auto" hangingPunct="1">
              <a:spcAft>
                <a:spcPts val="0"/>
              </a:spcAft>
              <a:buFont typeface="Arial" pitchFamily="34" charset="0"/>
              <a:buChar char="•"/>
            </a:pPr>
            <a:r>
              <a:rPr dirty="0" lang="en-US" smtClean="0">
                <a:solidFill>
                  <a:srgbClr val="0000FF"/>
                </a:solidFill>
                <a:latin typeface="Constantia" pitchFamily="18" charset="0"/>
              </a:rPr>
              <a:t>AP and lateral L-spine if no clinical improvement after 4-6 weeks</a:t>
            </a:r>
          </a:p>
          <a:p>
            <a:pPr algn="just" eaLnBrk="1" fontAlgn="auto" hangingPunct="1">
              <a:spcAft>
                <a:spcPts val="0"/>
              </a:spcAft>
              <a:buNone/>
            </a:pPr>
            <a:r>
              <a:rPr b="1" dirty="0" i="1" lang="en-US" smtClean="0">
                <a:solidFill>
                  <a:srgbClr val="0000FF"/>
                </a:solidFill>
                <a:latin typeface="Constantia" pitchFamily="18" charset="0"/>
              </a:rPr>
              <a:t>“Clinicians should not routinely obtain imaging or other diagnostic tests in patients with nonspecific low back pain” </a:t>
            </a:r>
            <a:r>
              <a:rPr dirty="0" lang="en-US" smtClean="0">
                <a:solidFill>
                  <a:srgbClr val="0000FF"/>
                </a:solidFill>
                <a:latin typeface="Constantia" pitchFamily="18" charset="0"/>
              </a:rPr>
              <a:t>(American College of Physicians and American Pain Society).</a:t>
            </a:r>
          </a:p>
          <a:p>
            <a:pPr algn="just" eaLnBrk="1" fontAlgn="auto" hangingPunct="1">
              <a:spcAft>
                <a:spcPts val="0"/>
              </a:spcAft>
              <a:buNone/>
            </a:pPr>
            <a:endParaRPr b="1" dirty="0" i="1" lang="en-US" smtClean="0">
              <a:solidFill>
                <a:srgbClr val="0000FF"/>
              </a:solidFill>
              <a:latin typeface="Constantia" pitchFamily="18" charset="0"/>
            </a:endParaRPr>
          </a:p>
          <a:p>
            <a:pPr algn="just" eaLnBrk="1" fontAlgn="auto" hangingPunct="1" lvl="1">
              <a:spcAft>
                <a:spcPts val="0"/>
              </a:spcAft>
              <a:buFont typeface="Arial" pitchFamily="34" charset="0"/>
              <a:buChar char="–"/>
            </a:pPr>
            <a:r>
              <a:rPr dirty="0" lang="en-US" smtClean="0">
                <a:solidFill>
                  <a:srgbClr val="0000FF"/>
                </a:solidFill>
                <a:latin typeface="Constantia" pitchFamily="18" charset="0"/>
              </a:rPr>
              <a:t>Do perform x-rays if:  fever, unexplained weight loss, </a:t>
            </a:r>
            <a:r>
              <a:rPr dirty="0" lang="en-US" err="1" smtClean="0">
                <a:solidFill>
                  <a:srgbClr val="0000FF"/>
                </a:solidFill>
                <a:latin typeface="Constantia" pitchFamily="18" charset="0"/>
              </a:rPr>
              <a:t>hx</a:t>
            </a:r>
            <a:r>
              <a:rPr dirty="0" lang="en-US" smtClean="0">
                <a:solidFill>
                  <a:srgbClr val="0000FF"/>
                </a:solidFill>
                <a:latin typeface="Constantia" pitchFamily="18" charset="0"/>
              </a:rPr>
              <a:t> of cancer, neurologic deficits, </a:t>
            </a:r>
            <a:r>
              <a:rPr dirty="0" lang="en-US" err="1" smtClean="0">
                <a:solidFill>
                  <a:srgbClr val="0000FF"/>
                </a:solidFill>
                <a:latin typeface="Constantia" pitchFamily="18" charset="0"/>
              </a:rPr>
              <a:t>EtOH</a:t>
            </a:r>
            <a:r>
              <a:rPr dirty="0" lang="en-US" smtClean="0">
                <a:solidFill>
                  <a:srgbClr val="0000FF"/>
                </a:solidFill>
                <a:latin typeface="Constantia" pitchFamily="18" charset="0"/>
              </a:rPr>
              <a:t>,  age &lt;18 or &gt;50, trauma, </a:t>
            </a:r>
            <a:r>
              <a:rPr dirty="0" lang="en-US" err="1" smtClean="0">
                <a:solidFill>
                  <a:srgbClr val="0000FF"/>
                </a:solidFill>
                <a:latin typeface="Constantia" pitchFamily="18" charset="0"/>
              </a:rPr>
              <a:t>immunosuppression</a:t>
            </a:r>
            <a:r>
              <a:rPr dirty="0" lang="en-US" smtClean="0">
                <a:solidFill>
                  <a:srgbClr val="0000FF"/>
                </a:solidFill>
                <a:latin typeface="Constantia" pitchFamily="18" charset="0"/>
              </a:rPr>
              <a:t>, prolonged steroid use, skin/urinary infection, indwelling catheter</a:t>
            </a:r>
          </a:p>
        </p:txBody>
      </p:sp>
      <p:sp>
        <p:nvSpPr>
          <p:cNvPr id="1049367" name="Rectangle 2"/>
          <p:cNvSpPr>
            <a:spLocks noGrp="1"/>
          </p:cNvSpPr>
          <p:nvPr>
            <p:ph type="title"/>
          </p:nvPr>
        </p:nvSpPr>
        <p:spPr/>
        <p:txBody>
          <a:bodyPr/>
          <a:p>
            <a:pPr algn="just" eaLnBrk="1" hangingPunct="1"/>
            <a:r>
              <a:rPr dirty="0" lang="en-US" smtClean="0">
                <a:solidFill>
                  <a:srgbClr val="FF0000"/>
                </a:solidFill>
                <a:latin typeface="Constantia" pitchFamily="18" charset="0"/>
              </a:rPr>
              <a:t>Imaging</a:t>
            </a:r>
          </a:p>
        </p:txBody>
      </p:sp>
    </p:spTree>
  </p:cSld>
  <p:clrMapOvr>
    <a:masterClrMapping/>
  </p:clrMapOvr>
  <p:transition>
    <p:wheel spokes="8"/>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518" name=""/>
        <p:cNvGrpSpPr/>
        <p:nvPr/>
      </p:nvGrpSpPr>
      <p:grpSpPr>
        <a:xfrm>
          <a:off x="0" y="0"/>
          <a:ext cx="0" cy="0"/>
          <a:chOff x="0" y="0"/>
          <a:chExt cx="0" cy="0"/>
        </a:xfrm>
      </p:grpSpPr>
      <p:sp>
        <p:nvSpPr>
          <p:cNvPr id="1049371" name="Rectangle 3"/>
          <p:cNvSpPr>
            <a:spLocks noGrp="1"/>
          </p:cNvSpPr>
          <p:nvPr>
            <p:ph idx="1"/>
          </p:nvPr>
        </p:nvSpPr>
        <p:spPr>
          <a:xfrm>
            <a:off x="0" y="1600200"/>
            <a:ext cx="9144000" cy="5257800"/>
          </a:xfrm>
        </p:spPr>
        <p:txBody>
          <a:bodyPr rtlCol="0">
            <a:normAutofit/>
          </a:bodyPr>
          <a:p>
            <a:pPr algn="just" eaLnBrk="1" fontAlgn="auto" hangingPunct="1">
              <a:spcAft>
                <a:spcPts val="0"/>
              </a:spcAft>
              <a:buFont typeface="Arial" pitchFamily="34" charset="0"/>
              <a:buChar char="•"/>
            </a:pPr>
            <a:r>
              <a:rPr dirty="0" lang="en-US" smtClean="0">
                <a:solidFill>
                  <a:srgbClr val="0000FF"/>
                </a:solidFill>
                <a:latin typeface="Constantia" pitchFamily="18" charset="0"/>
              </a:rPr>
              <a:t>CT and MRI</a:t>
            </a:r>
          </a:p>
          <a:p>
            <a:pPr algn="just" eaLnBrk="1" fontAlgn="auto" hangingPunct="1" lvl="1">
              <a:spcAft>
                <a:spcPts val="0"/>
              </a:spcAft>
              <a:buFont typeface="Arial" pitchFamily="34" charset="0"/>
              <a:buChar char="–"/>
            </a:pPr>
            <a:r>
              <a:rPr dirty="0" lang="en-US" smtClean="0">
                <a:solidFill>
                  <a:srgbClr val="0000FF"/>
                </a:solidFill>
                <a:latin typeface="Constantia" pitchFamily="18" charset="0"/>
              </a:rPr>
              <a:t>More sensitive for detection of infection and cancer than plain films</a:t>
            </a:r>
          </a:p>
          <a:p>
            <a:pPr algn="just" eaLnBrk="1" fontAlgn="auto" hangingPunct="1" lvl="1">
              <a:spcAft>
                <a:spcPts val="0"/>
              </a:spcAft>
              <a:buFont typeface="Arial" pitchFamily="34" charset="0"/>
              <a:buChar char="–"/>
            </a:pPr>
            <a:r>
              <a:rPr dirty="0" lang="en-US" smtClean="0">
                <a:solidFill>
                  <a:srgbClr val="0000FF"/>
                </a:solidFill>
                <a:latin typeface="Constantia" pitchFamily="18" charset="0"/>
              </a:rPr>
              <a:t>Also able to image herniated discs and spinal </a:t>
            </a:r>
            <a:r>
              <a:rPr dirty="0" lang="en-US" err="1" smtClean="0">
                <a:solidFill>
                  <a:srgbClr val="0000FF"/>
                </a:solidFill>
                <a:latin typeface="Constantia" pitchFamily="18" charset="0"/>
              </a:rPr>
              <a:t>stenosis</a:t>
            </a:r>
            <a:r>
              <a:rPr dirty="0" lang="en-US" smtClean="0">
                <a:solidFill>
                  <a:srgbClr val="0000FF"/>
                </a:solidFill>
                <a:latin typeface="Constantia" pitchFamily="18" charset="0"/>
              </a:rPr>
              <a:t>, which cannot be appreciated on plain films</a:t>
            </a:r>
          </a:p>
          <a:p>
            <a:pPr algn="just" eaLnBrk="1" fontAlgn="auto" hangingPunct="1" lvl="1">
              <a:spcAft>
                <a:spcPts val="0"/>
              </a:spcAft>
              <a:buFont typeface="Arial" pitchFamily="34" charset="0"/>
              <a:buChar char="–"/>
            </a:pPr>
            <a:r>
              <a:rPr dirty="0" lang="en-US" smtClean="0">
                <a:solidFill>
                  <a:srgbClr val="0000FF"/>
                </a:solidFill>
                <a:latin typeface="Constantia" pitchFamily="18" charset="0"/>
              </a:rPr>
              <a:t>Beware:  herniated/bulging discs often found in asymptomatic volunteers </a:t>
            </a:r>
            <a:r>
              <a:rPr dirty="0" lang="en-US" smtClean="0">
                <a:solidFill>
                  <a:srgbClr val="0000FF"/>
                </a:solidFill>
                <a:latin typeface="Constantia" pitchFamily="18" charset="0"/>
                <a:sym typeface="Wingdings" pitchFamily="2" charset="2"/>
              </a:rPr>
              <a:t> may lead to </a:t>
            </a:r>
            <a:r>
              <a:rPr dirty="0" lang="en-US" err="1" smtClean="0">
                <a:solidFill>
                  <a:srgbClr val="0000FF"/>
                </a:solidFill>
                <a:latin typeface="Constantia" pitchFamily="18" charset="0"/>
                <a:sym typeface="Wingdings" pitchFamily="2" charset="2"/>
              </a:rPr>
              <a:t>overdiagnosis</a:t>
            </a:r>
            <a:r>
              <a:rPr dirty="0" lang="en-US" smtClean="0">
                <a:solidFill>
                  <a:srgbClr val="0000FF"/>
                </a:solidFill>
                <a:latin typeface="Constantia" pitchFamily="18" charset="0"/>
                <a:sym typeface="Wingdings" pitchFamily="2" charset="2"/>
              </a:rPr>
              <a:t>/overtreatment</a:t>
            </a:r>
          </a:p>
          <a:p>
            <a:pPr algn="just" eaLnBrk="1" fontAlgn="auto" hangingPunct="1" lvl="1">
              <a:spcAft>
                <a:spcPts val="0"/>
              </a:spcAft>
              <a:buFont typeface="Arial" pitchFamily="34" charset="0"/>
              <a:buChar char="–"/>
            </a:pPr>
            <a:r>
              <a:rPr dirty="0" lang="en-US" smtClean="0">
                <a:solidFill>
                  <a:srgbClr val="0000FF"/>
                </a:solidFill>
                <a:latin typeface="Constantia" pitchFamily="18" charset="0"/>
                <a:sym typeface="Wingdings" pitchFamily="2" charset="2"/>
              </a:rPr>
              <a:t>MRI better than CT for detection of infection, metastases, rare neural tumours</a:t>
            </a:r>
            <a:endParaRPr dirty="0" lang="en-US" smtClean="0">
              <a:solidFill>
                <a:srgbClr val="0000FF"/>
              </a:solidFill>
              <a:latin typeface="Constantia" pitchFamily="18" charset="0"/>
            </a:endParaRPr>
          </a:p>
        </p:txBody>
      </p:sp>
      <p:sp>
        <p:nvSpPr>
          <p:cNvPr id="1049372" name="Rectangle 2"/>
          <p:cNvSpPr>
            <a:spLocks noGrp="1"/>
          </p:cNvSpPr>
          <p:nvPr>
            <p:ph type="title"/>
          </p:nvPr>
        </p:nvSpPr>
        <p:spPr/>
        <p:txBody>
          <a:bodyPr/>
          <a:p>
            <a:pPr algn="just" eaLnBrk="1" hangingPunct="1"/>
            <a:r>
              <a:rPr dirty="0" lang="en-US" smtClean="0">
                <a:solidFill>
                  <a:srgbClr val="FF0000"/>
                </a:solidFill>
                <a:latin typeface="Constantia" pitchFamily="18" charset="0"/>
              </a:rPr>
              <a:t>Imaging</a:t>
            </a:r>
          </a:p>
        </p:txBody>
      </p:sp>
    </p:spTree>
  </p:cSld>
  <p:clrMapOvr>
    <a:masterClrMapping/>
  </p:clrMapOvr>
  <p:transition>
    <p:wheel spokes="8"/>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521" name=""/>
        <p:cNvGrpSpPr/>
        <p:nvPr/>
      </p:nvGrpSpPr>
      <p:grpSpPr>
        <a:xfrm>
          <a:off x="0" y="0"/>
          <a:ext cx="0" cy="0"/>
          <a:chOff x="0" y="0"/>
          <a:chExt cx="0" cy="0"/>
        </a:xfrm>
      </p:grpSpPr>
      <p:pic>
        <p:nvPicPr>
          <p:cNvPr id="2097169" name="Picture 5" descr="algorithm"/>
          <p:cNvPicPr>
            <a:picLocks noChangeAspect="1" noChangeArrowheads="1"/>
          </p:cNvPicPr>
          <p:nvPr/>
        </p:nvPicPr>
        <p:blipFill>
          <a:blip xmlns:r="http://schemas.openxmlformats.org/officeDocument/2006/relationships" r:embed="rId1" cstate="print"/>
          <a:srcRect/>
          <a:stretch>
            <a:fillRect/>
          </a:stretch>
        </p:blipFill>
        <p:spPr bwMode="auto">
          <a:xfrm>
            <a:off x="357188" y="0"/>
            <a:ext cx="8501062" cy="6858000"/>
          </a:xfrm>
          <a:prstGeom prst="rect"/>
          <a:noFill/>
          <a:ln w="9525">
            <a:noFill/>
            <a:miter lim="800000"/>
            <a:headEnd/>
            <a:tailEnd/>
          </a:ln>
        </p:spPr>
      </p:pic>
    </p:spTree>
  </p:cSld>
  <p:clrMapOvr>
    <a:masterClrMapping/>
  </p:clrMapOvr>
  <p:transition>
    <p:wheel spokes="8"/>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524" name=""/>
        <p:cNvGrpSpPr/>
        <p:nvPr/>
      </p:nvGrpSpPr>
      <p:grpSpPr>
        <a:xfrm>
          <a:off x="0" y="0"/>
          <a:ext cx="0" cy="0"/>
          <a:chOff x="0" y="0"/>
          <a:chExt cx="0" cy="0"/>
        </a:xfrm>
      </p:grpSpPr>
      <p:sp>
        <p:nvSpPr>
          <p:cNvPr id="1049379" name="Rectangle 3"/>
          <p:cNvSpPr>
            <a:spLocks noGrp="1"/>
          </p:cNvSpPr>
          <p:nvPr>
            <p:ph idx="1"/>
          </p:nvPr>
        </p:nvSpPr>
        <p:spPr/>
        <p:txBody>
          <a:bodyPr/>
          <a:p>
            <a:pPr algn="just" eaLnBrk="1" hangingPunct="1"/>
            <a:r>
              <a:rPr dirty="0" lang="en-US" smtClean="0">
                <a:solidFill>
                  <a:srgbClr val="0000FF"/>
                </a:solidFill>
                <a:latin typeface="Constantia" pitchFamily="18" charset="0"/>
              </a:rPr>
              <a:t>Most recover rapidly</a:t>
            </a:r>
          </a:p>
          <a:p>
            <a:pPr algn="just" eaLnBrk="1" hangingPunct="1" lvl="1"/>
            <a:r>
              <a:rPr dirty="0" lang="en-US" smtClean="0">
                <a:solidFill>
                  <a:srgbClr val="0000FF"/>
                </a:solidFill>
                <a:latin typeface="Constantia" pitchFamily="18" charset="0"/>
              </a:rPr>
              <a:t>90% of patients seen within 3 days of symptom onset recovered within 2 weeks</a:t>
            </a:r>
          </a:p>
          <a:p>
            <a:pPr algn="just" eaLnBrk="1" hangingPunct="1"/>
            <a:r>
              <a:rPr dirty="0" lang="en-US" smtClean="0">
                <a:solidFill>
                  <a:srgbClr val="0000FF"/>
                </a:solidFill>
                <a:latin typeface="Constantia" pitchFamily="18" charset="0"/>
              </a:rPr>
              <a:t>Recurrences are common</a:t>
            </a:r>
          </a:p>
          <a:p>
            <a:pPr algn="just" eaLnBrk="1" hangingPunct="1" lvl="1"/>
            <a:r>
              <a:rPr dirty="0" lang="en-US" smtClean="0">
                <a:solidFill>
                  <a:srgbClr val="0000FF"/>
                </a:solidFill>
                <a:latin typeface="Constantia" pitchFamily="18" charset="0"/>
              </a:rPr>
              <a:t>Most have chronic disease with intermittent exacerbations</a:t>
            </a:r>
          </a:p>
          <a:p>
            <a:pPr algn="just" eaLnBrk="1" hangingPunct="1"/>
            <a:r>
              <a:rPr dirty="0" lang="en-US" smtClean="0">
                <a:solidFill>
                  <a:srgbClr val="0000FF"/>
                </a:solidFill>
                <a:latin typeface="Constantia" pitchFamily="18" charset="0"/>
              </a:rPr>
              <a:t>Spinal </a:t>
            </a:r>
            <a:r>
              <a:rPr dirty="0" lang="en-US" err="1" smtClean="0">
                <a:solidFill>
                  <a:srgbClr val="0000FF"/>
                </a:solidFill>
                <a:latin typeface="Constantia" pitchFamily="18" charset="0"/>
              </a:rPr>
              <a:t>stenosis</a:t>
            </a:r>
            <a:r>
              <a:rPr dirty="0" lang="en-US" smtClean="0">
                <a:solidFill>
                  <a:srgbClr val="0000FF"/>
                </a:solidFill>
                <a:latin typeface="Constantia" pitchFamily="18" charset="0"/>
              </a:rPr>
              <a:t> is the exception </a:t>
            </a:r>
            <a:r>
              <a:rPr dirty="0" lang="en-US" smtClean="0">
                <a:solidFill>
                  <a:srgbClr val="0000FF"/>
                </a:solidFill>
                <a:latin typeface="Constantia" pitchFamily="18" charset="0"/>
                <a:sym typeface="Wingdings" pitchFamily="2" charset="2"/>
              </a:rPr>
              <a:t> usually gets progressively worse with time </a:t>
            </a:r>
            <a:endParaRPr dirty="0" lang="en-US" smtClean="0">
              <a:solidFill>
                <a:srgbClr val="0000FF"/>
              </a:solidFill>
              <a:latin typeface="Constantia" pitchFamily="18" charset="0"/>
            </a:endParaRPr>
          </a:p>
        </p:txBody>
      </p:sp>
      <p:sp>
        <p:nvSpPr>
          <p:cNvPr id="1049380" name="Rectangle 2"/>
          <p:cNvSpPr>
            <a:spLocks noGrp="1"/>
          </p:cNvSpPr>
          <p:nvPr>
            <p:ph type="title"/>
          </p:nvPr>
        </p:nvSpPr>
        <p:spPr/>
        <p:txBody>
          <a:bodyPr/>
          <a:p>
            <a:pPr algn="just" eaLnBrk="1" hangingPunct="1"/>
            <a:r>
              <a:rPr dirty="0" lang="en-US" smtClean="0">
                <a:solidFill>
                  <a:srgbClr val="FF0000"/>
                </a:solidFill>
                <a:latin typeface="Constantia" pitchFamily="18" charset="0"/>
              </a:rPr>
              <a:t>Natural History</a:t>
            </a:r>
          </a:p>
        </p:txBody>
      </p:sp>
    </p:spTree>
  </p:cSld>
  <p:clrMapOvr>
    <a:masterClrMapping/>
  </p:clrMapOvr>
  <p:transition>
    <p:wheel spokes="8"/>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527" name=""/>
        <p:cNvGrpSpPr/>
        <p:nvPr/>
      </p:nvGrpSpPr>
      <p:grpSpPr>
        <a:xfrm>
          <a:off x="0" y="0"/>
          <a:ext cx="0" cy="0"/>
          <a:chOff x="0" y="0"/>
          <a:chExt cx="0" cy="0"/>
        </a:xfrm>
      </p:grpSpPr>
      <p:sp>
        <p:nvSpPr>
          <p:cNvPr id="1049384" name="Rectangle 3"/>
          <p:cNvSpPr>
            <a:spLocks noGrp="1"/>
          </p:cNvSpPr>
          <p:nvPr>
            <p:ph idx="1"/>
          </p:nvPr>
        </p:nvSpPr>
        <p:spPr>
          <a:xfrm>
            <a:off x="457200" y="1600200"/>
            <a:ext cx="8686800" cy="5257800"/>
          </a:xfrm>
        </p:spPr>
        <p:txBody>
          <a:bodyPr rtlCol="0">
            <a:normAutofit/>
          </a:bodyPr>
          <a:p>
            <a:pPr algn="just" eaLnBrk="1" fontAlgn="auto" hangingPunct="1">
              <a:spcAft>
                <a:spcPts val="0"/>
              </a:spcAft>
              <a:buFont typeface="Arial" pitchFamily="34" charset="0"/>
              <a:buChar char="•"/>
            </a:pPr>
            <a:r>
              <a:rPr dirty="0" lang="en-US" smtClean="0">
                <a:solidFill>
                  <a:srgbClr val="0000FF"/>
                </a:solidFill>
                <a:latin typeface="Constantia" pitchFamily="18" charset="0"/>
              </a:rPr>
              <a:t>Non-specific low back pain</a:t>
            </a:r>
          </a:p>
          <a:p>
            <a:pPr algn="just" eaLnBrk="1" fontAlgn="auto" hangingPunct="1" lvl="1">
              <a:spcAft>
                <a:spcPts val="0"/>
              </a:spcAft>
              <a:buFont typeface="Arial" pitchFamily="34" charset="0"/>
              <a:buChar char="–"/>
            </a:pPr>
            <a:r>
              <a:rPr dirty="0" lang="en-US" smtClean="0">
                <a:solidFill>
                  <a:srgbClr val="0000FF"/>
                </a:solidFill>
                <a:latin typeface="Constantia" pitchFamily="18" charset="0"/>
              </a:rPr>
              <a:t>Regular NSAIDs and muscle relaxants good for symptomatic relief.</a:t>
            </a:r>
          </a:p>
          <a:p>
            <a:pPr algn="just" eaLnBrk="1" fontAlgn="auto" hangingPunct="1" lvl="1">
              <a:spcAft>
                <a:spcPts val="0"/>
              </a:spcAft>
              <a:buFont typeface="Arial" pitchFamily="34" charset="0"/>
              <a:buChar char="–"/>
            </a:pPr>
            <a:r>
              <a:rPr dirty="0" lang="en-US" smtClean="0">
                <a:solidFill>
                  <a:srgbClr val="0000FF"/>
                </a:solidFill>
                <a:latin typeface="Constantia" pitchFamily="18" charset="0"/>
              </a:rPr>
              <a:t>Spinal manipulation of limited utility in studies</a:t>
            </a:r>
          </a:p>
          <a:p>
            <a:pPr algn="just" eaLnBrk="1" fontAlgn="auto" hangingPunct="1" lvl="1">
              <a:spcAft>
                <a:spcPts val="0"/>
              </a:spcAft>
              <a:buFont typeface="Arial" pitchFamily="34" charset="0"/>
              <a:buChar char="–"/>
            </a:pPr>
            <a:r>
              <a:rPr dirty="0" lang="en-US" smtClean="0">
                <a:solidFill>
                  <a:srgbClr val="0000FF"/>
                </a:solidFill>
                <a:latin typeface="Constantia" pitchFamily="18" charset="0"/>
              </a:rPr>
              <a:t>Should recommend rapid return to normal activities with neither bed rest nor exercise in the acute period</a:t>
            </a:r>
          </a:p>
          <a:p>
            <a:pPr algn="just" eaLnBrk="1" fontAlgn="auto" hangingPunct="1" lvl="2">
              <a:spcAft>
                <a:spcPts val="0"/>
              </a:spcAft>
              <a:buFont typeface="Arial" pitchFamily="34" charset="0"/>
              <a:buChar char="•"/>
            </a:pPr>
            <a:r>
              <a:rPr dirty="0" lang="en-US" smtClean="0">
                <a:solidFill>
                  <a:srgbClr val="0000FF"/>
                </a:solidFill>
                <a:latin typeface="Constantia" pitchFamily="18" charset="0"/>
              </a:rPr>
              <a:t>Bed rest found to not improve and may delay recovery</a:t>
            </a:r>
          </a:p>
          <a:p>
            <a:pPr algn="just" eaLnBrk="1" fontAlgn="auto" hangingPunct="1" lvl="1">
              <a:spcAft>
                <a:spcPts val="0"/>
              </a:spcAft>
              <a:buFont typeface="Arial" pitchFamily="34" charset="0"/>
              <a:buChar char="–"/>
            </a:pPr>
            <a:r>
              <a:rPr dirty="0" lang="en-US" smtClean="0">
                <a:solidFill>
                  <a:srgbClr val="0000FF"/>
                </a:solidFill>
                <a:latin typeface="Constantia" pitchFamily="18" charset="0"/>
              </a:rPr>
              <a:t>Exercises not useful in acute phase; use in chronic</a:t>
            </a:r>
          </a:p>
        </p:txBody>
      </p:sp>
      <p:sp>
        <p:nvSpPr>
          <p:cNvPr id="1049385" name="Rectangle 2"/>
          <p:cNvSpPr>
            <a:spLocks noGrp="1"/>
          </p:cNvSpPr>
          <p:nvPr>
            <p:ph type="title"/>
          </p:nvPr>
        </p:nvSpPr>
        <p:spPr/>
        <p:txBody>
          <a:bodyPr/>
          <a:p>
            <a:pPr algn="just" eaLnBrk="1" hangingPunct="1"/>
            <a:r>
              <a:rPr dirty="0" lang="en-US" smtClean="0">
                <a:solidFill>
                  <a:srgbClr val="FF0000"/>
                </a:solidFill>
                <a:latin typeface="Constantia" pitchFamily="18" charset="0"/>
              </a:rPr>
              <a:t>Management of Low Back Pain</a:t>
            </a:r>
          </a:p>
        </p:txBody>
      </p:sp>
    </p:spTree>
  </p:cSld>
  <p:clrMapOvr>
    <a:masterClrMapping/>
  </p:clrMapOvr>
  <p:transition>
    <p:wheel spokes="8"/>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530" name=""/>
        <p:cNvGrpSpPr/>
        <p:nvPr/>
      </p:nvGrpSpPr>
      <p:grpSpPr>
        <a:xfrm>
          <a:off x="0" y="0"/>
          <a:ext cx="0" cy="0"/>
          <a:chOff x="0" y="0"/>
          <a:chExt cx="0" cy="0"/>
        </a:xfrm>
      </p:grpSpPr>
      <p:sp>
        <p:nvSpPr>
          <p:cNvPr id="1049389" name="Rectangle 3"/>
          <p:cNvSpPr>
            <a:spLocks noGrp="1"/>
          </p:cNvSpPr>
          <p:nvPr>
            <p:ph idx="1"/>
          </p:nvPr>
        </p:nvSpPr>
        <p:spPr>
          <a:xfrm>
            <a:off x="457200" y="1600200"/>
            <a:ext cx="8686800" cy="5257800"/>
          </a:xfrm>
        </p:spPr>
        <p:txBody>
          <a:bodyPr/>
          <a:p>
            <a:pPr algn="just" eaLnBrk="1" hangingPunct="1"/>
            <a:r>
              <a:rPr dirty="0" lang="en-US" smtClean="0">
                <a:solidFill>
                  <a:srgbClr val="0000FF"/>
                </a:solidFill>
                <a:latin typeface="Constantia" pitchFamily="18" charset="0"/>
              </a:rPr>
              <a:t>Nonspecific low back pain</a:t>
            </a:r>
          </a:p>
          <a:p>
            <a:pPr algn="just" eaLnBrk="1" hangingPunct="1" lvl="1"/>
            <a:r>
              <a:rPr dirty="0" lang="en-US" smtClean="0">
                <a:solidFill>
                  <a:srgbClr val="0000FF"/>
                </a:solidFill>
                <a:latin typeface="Constantia" pitchFamily="18" charset="0"/>
              </a:rPr>
              <a:t>Traction, facet joint injections have minimal effects.</a:t>
            </a:r>
          </a:p>
          <a:p>
            <a:pPr algn="just" eaLnBrk="1" hangingPunct="1" lvl="1"/>
            <a:r>
              <a:rPr dirty="0" lang="en-US" smtClean="0">
                <a:solidFill>
                  <a:srgbClr val="0000FF"/>
                </a:solidFill>
                <a:latin typeface="Constantia" pitchFamily="18" charset="0"/>
              </a:rPr>
              <a:t>Systematic reviews of </a:t>
            </a:r>
            <a:r>
              <a:rPr b="1" dirty="0" i="1" lang="en-US" err="1" smtClean="0">
                <a:solidFill>
                  <a:srgbClr val="0000FF"/>
                </a:solidFill>
                <a:latin typeface="Constantia" pitchFamily="18" charset="0"/>
              </a:rPr>
              <a:t>acupunture</a:t>
            </a:r>
            <a:r>
              <a:rPr b="1" dirty="0" i="1" lang="en-US" smtClean="0">
                <a:solidFill>
                  <a:srgbClr val="0000FF"/>
                </a:solidFill>
                <a:latin typeface="Constantia" pitchFamily="18" charset="0"/>
              </a:rPr>
              <a:t> </a:t>
            </a:r>
            <a:r>
              <a:rPr dirty="0" lang="en-US" smtClean="0">
                <a:solidFill>
                  <a:srgbClr val="0000FF"/>
                </a:solidFill>
                <a:latin typeface="Constantia" pitchFamily="18" charset="0"/>
              </a:rPr>
              <a:t>have shown little benefit</a:t>
            </a:r>
          </a:p>
          <a:p>
            <a:pPr algn="just" eaLnBrk="1" hangingPunct="1" lvl="1"/>
            <a:r>
              <a:rPr dirty="0" lang="en-US" smtClean="0">
                <a:solidFill>
                  <a:srgbClr val="0000FF"/>
                </a:solidFill>
                <a:latin typeface="Constantia" pitchFamily="18" charset="0"/>
              </a:rPr>
              <a:t>? Massage therapy </a:t>
            </a:r>
            <a:r>
              <a:rPr dirty="0" lang="en-US" smtClean="0">
                <a:solidFill>
                  <a:srgbClr val="0000FF"/>
                </a:solidFill>
                <a:latin typeface="Constantia" pitchFamily="18" charset="0"/>
                <a:sym typeface="Wingdings" pitchFamily="2" charset="2"/>
              </a:rPr>
              <a:t>have some promising results</a:t>
            </a:r>
          </a:p>
          <a:p>
            <a:pPr algn="just" eaLnBrk="1" hangingPunct="1" lvl="1"/>
            <a:r>
              <a:rPr dirty="0" lang="en-US" smtClean="0">
                <a:solidFill>
                  <a:srgbClr val="0000FF"/>
                </a:solidFill>
                <a:latin typeface="Constantia" pitchFamily="18" charset="0"/>
                <a:sym typeface="Wingdings" pitchFamily="2" charset="2"/>
              </a:rPr>
              <a:t>Surgery only effective for sciatica, spinal </a:t>
            </a:r>
            <a:r>
              <a:rPr dirty="0" lang="en-US" err="1" smtClean="0">
                <a:solidFill>
                  <a:srgbClr val="0000FF"/>
                </a:solidFill>
                <a:latin typeface="Constantia" pitchFamily="18" charset="0"/>
                <a:sym typeface="Wingdings" pitchFamily="2" charset="2"/>
              </a:rPr>
              <a:t>stenosis</a:t>
            </a:r>
            <a:r>
              <a:rPr dirty="0" lang="en-US" smtClean="0">
                <a:solidFill>
                  <a:srgbClr val="0000FF"/>
                </a:solidFill>
                <a:latin typeface="Constantia" pitchFamily="18" charset="0"/>
                <a:sym typeface="Wingdings" pitchFamily="2" charset="2"/>
              </a:rPr>
              <a:t> or </a:t>
            </a:r>
            <a:r>
              <a:rPr dirty="0" lang="en-US" err="1" smtClean="0">
                <a:solidFill>
                  <a:srgbClr val="0000FF"/>
                </a:solidFill>
                <a:latin typeface="Constantia" pitchFamily="18" charset="0"/>
                <a:sym typeface="Wingdings" pitchFamily="2" charset="2"/>
              </a:rPr>
              <a:t>spondylolisthesis</a:t>
            </a:r>
            <a:endParaRPr dirty="0" lang="en-US" smtClean="0">
              <a:solidFill>
                <a:srgbClr val="0000FF"/>
              </a:solidFill>
              <a:latin typeface="Constantia" pitchFamily="18" charset="0"/>
            </a:endParaRPr>
          </a:p>
        </p:txBody>
      </p:sp>
      <p:sp>
        <p:nvSpPr>
          <p:cNvPr id="1049390" name="Rectangle 2"/>
          <p:cNvSpPr>
            <a:spLocks noGrp="1"/>
          </p:cNvSpPr>
          <p:nvPr>
            <p:ph type="title"/>
          </p:nvPr>
        </p:nvSpPr>
        <p:spPr/>
        <p:txBody>
          <a:bodyPr/>
          <a:p>
            <a:pPr algn="just" eaLnBrk="1" hangingPunct="1"/>
            <a:r>
              <a:rPr dirty="0" lang="en-US" smtClean="0">
                <a:solidFill>
                  <a:srgbClr val="FF0000"/>
                </a:solidFill>
                <a:latin typeface="Constantia" pitchFamily="18" charset="0"/>
              </a:rPr>
              <a:t>Therapy</a:t>
            </a:r>
          </a:p>
        </p:txBody>
      </p:sp>
    </p:spTree>
  </p:cSld>
  <p:clrMapOvr>
    <a:masterClrMapping/>
  </p:clrMapOvr>
  <p:transition>
    <p:wheel spokes="8"/>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533" name=""/>
        <p:cNvGrpSpPr/>
        <p:nvPr/>
      </p:nvGrpSpPr>
      <p:grpSpPr>
        <a:xfrm>
          <a:off x="0" y="0"/>
          <a:ext cx="0" cy="0"/>
          <a:chOff x="0" y="0"/>
          <a:chExt cx="0" cy="0"/>
        </a:xfrm>
      </p:grpSpPr>
      <p:sp>
        <p:nvSpPr>
          <p:cNvPr id="1049394" name="Rectangle 3"/>
          <p:cNvSpPr>
            <a:spLocks noGrp="1"/>
          </p:cNvSpPr>
          <p:nvPr>
            <p:ph idx="1"/>
          </p:nvPr>
        </p:nvSpPr>
        <p:spPr>
          <a:xfrm>
            <a:off x="457200" y="1600200"/>
            <a:ext cx="8229600" cy="5257800"/>
          </a:xfrm>
        </p:spPr>
        <p:txBody>
          <a:bodyPr rtlCol="0">
            <a:normAutofit/>
          </a:bodyPr>
          <a:p>
            <a:pPr algn="just" eaLnBrk="1" fontAlgn="auto" hangingPunct="1">
              <a:spcAft>
                <a:spcPts val="0"/>
              </a:spcAft>
              <a:buFont typeface="Arial" pitchFamily="34" charset="0"/>
              <a:buChar char="•"/>
            </a:pPr>
            <a:r>
              <a:rPr dirty="0" lang="en-US" smtClean="0">
                <a:solidFill>
                  <a:srgbClr val="0000FF"/>
                </a:solidFill>
                <a:latin typeface="Constantia" pitchFamily="18" charset="0"/>
              </a:rPr>
              <a:t>Herniated </a:t>
            </a:r>
            <a:r>
              <a:rPr dirty="0" lang="en-US" err="1" smtClean="0">
                <a:solidFill>
                  <a:srgbClr val="0000FF"/>
                </a:solidFill>
                <a:latin typeface="Constantia" pitchFamily="18" charset="0"/>
              </a:rPr>
              <a:t>intervertebral</a:t>
            </a:r>
            <a:r>
              <a:rPr dirty="0" lang="en-US" smtClean="0">
                <a:solidFill>
                  <a:srgbClr val="0000FF"/>
                </a:solidFill>
                <a:latin typeface="Constantia" pitchFamily="18" charset="0"/>
              </a:rPr>
              <a:t> discs</a:t>
            </a:r>
          </a:p>
          <a:p>
            <a:pPr algn="just" eaLnBrk="1" fontAlgn="auto" hangingPunct="1" lvl="1">
              <a:spcAft>
                <a:spcPts val="0"/>
              </a:spcAft>
              <a:buFont typeface="Arial" pitchFamily="34" charset="0"/>
              <a:buChar char="–"/>
            </a:pPr>
            <a:r>
              <a:rPr dirty="0" lang="en-US" smtClean="0">
                <a:solidFill>
                  <a:srgbClr val="0000FF"/>
                </a:solidFill>
                <a:latin typeface="Constantia" pitchFamily="18" charset="0"/>
              </a:rPr>
              <a:t>Nonsurgical treatment for at least a month</a:t>
            </a:r>
          </a:p>
          <a:p>
            <a:pPr algn="just" eaLnBrk="1" fontAlgn="auto" hangingPunct="1" lvl="2">
              <a:spcAft>
                <a:spcPts val="0"/>
              </a:spcAft>
              <a:buFont typeface="Arial" pitchFamily="34" charset="0"/>
              <a:buChar char="•"/>
            </a:pPr>
            <a:r>
              <a:rPr dirty="0" lang="en-US" smtClean="0">
                <a:solidFill>
                  <a:srgbClr val="0000FF"/>
                </a:solidFill>
                <a:latin typeface="Constantia" pitchFamily="18" charset="0"/>
              </a:rPr>
              <a:t>Exceptions:  </a:t>
            </a:r>
            <a:r>
              <a:rPr dirty="0" lang="en-US" err="1" smtClean="0">
                <a:solidFill>
                  <a:srgbClr val="0000FF"/>
                </a:solidFill>
                <a:latin typeface="Constantia" pitchFamily="18" charset="0"/>
              </a:rPr>
              <a:t>cauda</a:t>
            </a:r>
            <a:r>
              <a:rPr dirty="0" lang="en-US" smtClean="0">
                <a:solidFill>
                  <a:srgbClr val="0000FF"/>
                </a:solidFill>
                <a:latin typeface="Constantia" pitchFamily="18" charset="0"/>
              </a:rPr>
              <a:t> </a:t>
            </a:r>
            <a:r>
              <a:rPr dirty="0" lang="en-US" err="1" smtClean="0">
                <a:solidFill>
                  <a:srgbClr val="0000FF"/>
                </a:solidFill>
                <a:latin typeface="Constantia" pitchFamily="18" charset="0"/>
              </a:rPr>
              <a:t>equina</a:t>
            </a:r>
            <a:r>
              <a:rPr dirty="0" lang="en-US" smtClean="0">
                <a:solidFill>
                  <a:srgbClr val="0000FF"/>
                </a:solidFill>
                <a:latin typeface="Constantia" pitchFamily="18" charset="0"/>
              </a:rPr>
              <a:t> syndrome, progressive neurologic deficits</a:t>
            </a:r>
          </a:p>
          <a:p>
            <a:pPr algn="just" eaLnBrk="1" fontAlgn="auto" hangingPunct="1" lvl="1">
              <a:spcAft>
                <a:spcPts val="0"/>
              </a:spcAft>
              <a:buFont typeface="Arial" pitchFamily="34" charset="0"/>
              <a:buChar char="–"/>
            </a:pPr>
            <a:r>
              <a:rPr dirty="0" lang="en-US" smtClean="0">
                <a:solidFill>
                  <a:srgbClr val="0000FF"/>
                </a:solidFill>
                <a:latin typeface="Constantia" pitchFamily="18" charset="0"/>
              </a:rPr>
              <a:t>Early treatment same as for nonspecific low back pain, but may need short courses of narcotics for pain control</a:t>
            </a:r>
          </a:p>
          <a:p>
            <a:pPr algn="just" eaLnBrk="1" fontAlgn="auto" hangingPunct="1" lvl="1">
              <a:spcAft>
                <a:spcPts val="0"/>
              </a:spcAft>
              <a:buFont typeface="Arial" pitchFamily="34" charset="0"/>
              <a:buChar char="–"/>
            </a:pPr>
            <a:r>
              <a:rPr dirty="0" lang="en-US" smtClean="0">
                <a:solidFill>
                  <a:srgbClr val="0000FF"/>
                </a:solidFill>
                <a:latin typeface="Constantia" pitchFamily="18" charset="0"/>
              </a:rPr>
              <a:t>Bed rest not useful</a:t>
            </a:r>
          </a:p>
          <a:p>
            <a:pPr algn="just" eaLnBrk="1" fontAlgn="auto" hangingPunct="1" lvl="1">
              <a:spcAft>
                <a:spcPts val="0"/>
              </a:spcAft>
              <a:buFont typeface="Arial" pitchFamily="34" charset="0"/>
              <a:buChar char="–"/>
            </a:pPr>
            <a:r>
              <a:rPr dirty="0" lang="en-US" smtClean="0">
                <a:solidFill>
                  <a:srgbClr val="0000FF"/>
                </a:solidFill>
                <a:latin typeface="Constantia" pitchFamily="18" charset="0"/>
              </a:rPr>
              <a:t>Some patients benefit from epidural corticosteroid injections</a:t>
            </a:r>
          </a:p>
          <a:p>
            <a:pPr algn="just" eaLnBrk="1" fontAlgn="auto" hangingPunct="1" lvl="1">
              <a:spcAft>
                <a:spcPts val="0"/>
              </a:spcAft>
              <a:buFont typeface="Arial" pitchFamily="34" charset="0"/>
              <a:buChar char="–"/>
            </a:pPr>
            <a:r>
              <a:rPr dirty="0" lang="en-US" smtClean="0">
                <a:solidFill>
                  <a:srgbClr val="0000FF"/>
                </a:solidFill>
                <a:latin typeface="Constantia" pitchFamily="18" charset="0"/>
              </a:rPr>
              <a:t>If severe pain, neurologic </a:t>
            </a:r>
            <a:r>
              <a:rPr dirty="0" lang="en-US" err="1" smtClean="0">
                <a:solidFill>
                  <a:srgbClr val="0000FF"/>
                </a:solidFill>
                <a:latin typeface="Constantia" pitchFamily="18" charset="0"/>
              </a:rPr>
              <a:t>defecits</a:t>
            </a:r>
            <a:r>
              <a:rPr dirty="0" lang="en-US" smtClean="0">
                <a:solidFill>
                  <a:srgbClr val="0000FF"/>
                </a:solidFill>
                <a:latin typeface="Constantia" pitchFamily="18" charset="0"/>
              </a:rPr>
              <a:t> </a:t>
            </a:r>
            <a:r>
              <a:rPr dirty="0" lang="en-US" smtClean="0">
                <a:solidFill>
                  <a:srgbClr val="0000FF"/>
                </a:solidFill>
                <a:latin typeface="Constantia" pitchFamily="18" charset="0"/>
                <a:sym typeface="Wingdings" pitchFamily="2" charset="2"/>
              </a:rPr>
              <a:t>consider MRI and surgery.</a:t>
            </a:r>
            <a:endParaRPr dirty="0" lang="en-US" smtClean="0">
              <a:solidFill>
                <a:srgbClr val="0000FF"/>
              </a:solidFill>
              <a:latin typeface="Constantia" pitchFamily="18" charset="0"/>
            </a:endParaRPr>
          </a:p>
        </p:txBody>
      </p:sp>
      <p:sp>
        <p:nvSpPr>
          <p:cNvPr id="1049395" name="Rectangle 2"/>
          <p:cNvSpPr>
            <a:spLocks noGrp="1"/>
          </p:cNvSpPr>
          <p:nvPr>
            <p:ph type="title"/>
          </p:nvPr>
        </p:nvSpPr>
        <p:spPr/>
        <p:txBody>
          <a:bodyPr/>
          <a:p>
            <a:pPr algn="just" eaLnBrk="1" hangingPunct="1"/>
            <a:r>
              <a:rPr dirty="0" lang="en-US" smtClean="0">
                <a:solidFill>
                  <a:srgbClr val="FF0000"/>
                </a:solidFill>
                <a:latin typeface="Constantia" pitchFamily="18" charset="0"/>
              </a:rPr>
              <a:t>Therapy</a:t>
            </a:r>
          </a:p>
        </p:txBody>
      </p:sp>
    </p:spTree>
  </p:cSld>
  <p:clrMapOvr>
    <a:masterClrMapping/>
  </p:clrMapOvr>
  <p:transition>
    <p:wheel spokes="8"/>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536" name=""/>
        <p:cNvGrpSpPr/>
        <p:nvPr/>
      </p:nvGrpSpPr>
      <p:grpSpPr>
        <a:xfrm>
          <a:off x="0" y="0"/>
          <a:ext cx="0" cy="0"/>
          <a:chOff x="0" y="0"/>
          <a:chExt cx="0" cy="0"/>
        </a:xfrm>
      </p:grpSpPr>
      <p:sp>
        <p:nvSpPr>
          <p:cNvPr id="1049399" name="Content Placeholder 2"/>
          <p:cNvSpPr>
            <a:spLocks noGrp="1"/>
          </p:cNvSpPr>
          <p:nvPr>
            <p:ph idx="1"/>
          </p:nvPr>
        </p:nvSpPr>
        <p:spPr>
          <a:xfrm>
            <a:off x="457200" y="1600200"/>
            <a:ext cx="8686800" cy="5257800"/>
          </a:xfrm>
        </p:spPr>
        <p:txBody>
          <a:bodyPr/>
          <a:p>
            <a:pPr algn="just" eaLnBrk="1" hangingPunct="1"/>
            <a:r>
              <a:rPr dirty="0" lang="en-CA" smtClean="0">
                <a:solidFill>
                  <a:srgbClr val="0000FF"/>
                </a:solidFill>
                <a:latin typeface="Constantia" pitchFamily="18" charset="0"/>
              </a:rPr>
              <a:t>Spinal </a:t>
            </a:r>
            <a:r>
              <a:rPr dirty="0" lang="en-CA" err="1" smtClean="0">
                <a:solidFill>
                  <a:srgbClr val="0000FF"/>
                </a:solidFill>
                <a:latin typeface="Constantia" pitchFamily="18" charset="0"/>
              </a:rPr>
              <a:t>stenosis</a:t>
            </a:r>
            <a:endParaRPr dirty="0" lang="en-CA" smtClean="0">
              <a:solidFill>
                <a:srgbClr val="0000FF"/>
              </a:solidFill>
              <a:latin typeface="Constantia" pitchFamily="18" charset="0"/>
            </a:endParaRPr>
          </a:p>
          <a:p>
            <a:pPr algn="just" eaLnBrk="1" hangingPunct="1" lvl="1"/>
            <a:r>
              <a:rPr dirty="0" lang="en-CA" smtClean="0">
                <a:solidFill>
                  <a:srgbClr val="0000FF"/>
                </a:solidFill>
                <a:latin typeface="Constantia" pitchFamily="18" charset="0"/>
              </a:rPr>
              <a:t>Physiotherapy to reduce risk of falls</a:t>
            </a:r>
          </a:p>
          <a:p>
            <a:pPr algn="just" eaLnBrk="1" hangingPunct="1" lvl="1"/>
            <a:r>
              <a:rPr dirty="0" lang="en-CA" smtClean="0">
                <a:solidFill>
                  <a:srgbClr val="0000FF"/>
                </a:solidFill>
                <a:latin typeface="Constantia" pitchFamily="18" charset="0"/>
              </a:rPr>
              <a:t>Analgesics, NSAIDs, epidural corticosteroids</a:t>
            </a:r>
          </a:p>
          <a:p>
            <a:pPr algn="just" eaLnBrk="1" hangingPunct="1" lvl="1"/>
            <a:r>
              <a:rPr dirty="0" lang="en-CA" smtClean="0">
                <a:solidFill>
                  <a:srgbClr val="0000FF"/>
                </a:solidFill>
                <a:latin typeface="Constantia" pitchFamily="18" charset="0"/>
              </a:rPr>
              <a:t>Decompressive </a:t>
            </a:r>
            <a:r>
              <a:rPr dirty="0" lang="en-CA" err="1" smtClean="0">
                <a:solidFill>
                  <a:srgbClr val="0000FF"/>
                </a:solidFill>
                <a:latin typeface="Constantia" pitchFamily="18" charset="0"/>
              </a:rPr>
              <a:t>laminecotomy</a:t>
            </a:r>
            <a:endParaRPr dirty="0" lang="en-CA" smtClean="0">
              <a:solidFill>
                <a:srgbClr val="0000FF"/>
              </a:solidFill>
              <a:latin typeface="Constantia" pitchFamily="18" charset="0"/>
            </a:endParaRPr>
          </a:p>
          <a:p>
            <a:pPr algn="just" eaLnBrk="1" hangingPunct="1" lvl="1"/>
            <a:r>
              <a:rPr dirty="0" lang="en-CA" smtClean="0">
                <a:solidFill>
                  <a:srgbClr val="0000FF"/>
                </a:solidFill>
                <a:latin typeface="Constantia" pitchFamily="18" charset="0"/>
              </a:rPr>
              <a:t>Spinal fusion with decompression if there is additional spondylolisthesis</a:t>
            </a:r>
          </a:p>
          <a:p>
            <a:pPr algn="just" eaLnBrk="1" hangingPunct="1" lvl="1"/>
            <a:r>
              <a:rPr dirty="0" lang="en-CA" smtClean="0">
                <a:solidFill>
                  <a:srgbClr val="0000FF"/>
                </a:solidFill>
                <a:latin typeface="Constantia" pitchFamily="18" charset="0"/>
              </a:rPr>
              <a:t>Symptoms often recur, even after successful surgery</a:t>
            </a:r>
          </a:p>
        </p:txBody>
      </p:sp>
      <p:sp>
        <p:nvSpPr>
          <p:cNvPr id="1049400" name="Title 1"/>
          <p:cNvSpPr>
            <a:spLocks noGrp="1"/>
          </p:cNvSpPr>
          <p:nvPr>
            <p:ph type="title"/>
          </p:nvPr>
        </p:nvSpPr>
        <p:spPr/>
        <p:txBody>
          <a:bodyPr/>
          <a:p>
            <a:pPr algn="just" eaLnBrk="1" hangingPunct="1"/>
            <a:r>
              <a:rPr dirty="0" lang="en-CA" smtClean="0">
                <a:solidFill>
                  <a:srgbClr val="0000FF"/>
                </a:solidFill>
                <a:latin typeface="Constantia" pitchFamily="18" charset="0"/>
              </a:rPr>
              <a:t>Therapy</a:t>
            </a:r>
          </a:p>
        </p:txBody>
      </p:sp>
    </p:spTree>
  </p:cSld>
  <p:clrMapOvr>
    <a:masterClrMapping/>
  </p:clrMapOvr>
  <p:transition>
    <p:wheel spokes="8"/>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539" name=""/>
        <p:cNvGrpSpPr/>
        <p:nvPr/>
      </p:nvGrpSpPr>
      <p:grpSpPr>
        <a:xfrm>
          <a:off x="0" y="0"/>
          <a:ext cx="0" cy="0"/>
          <a:chOff x="0" y="0"/>
          <a:chExt cx="0" cy="0"/>
        </a:xfrm>
      </p:grpSpPr>
      <p:sp>
        <p:nvSpPr>
          <p:cNvPr id="1049404" name="Content Placeholder 2"/>
          <p:cNvSpPr>
            <a:spLocks noGrp="1"/>
          </p:cNvSpPr>
          <p:nvPr>
            <p:ph idx="1"/>
          </p:nvPr>
        </p:nvSpPr>
        <p:spPr>
          <a:xfrm>
            <a:off x="457200" y="1219200"/>
            <a:ext cx="8686800" cy="5638800"/>
          </a:xfrm>
        </p:spPr>
        <p:txBody>
          <a:bodyPr rtlCol="0">
            <a:normAutofit/>
          </a:bodyPr>
          <a:p>
            <a:pPr algn="just" eaLnBrk="1" fontAlgn="auto" hangingPunct="1">
              <a:spcAft>
                <a:spcPts val="0"/>
              </a:spcAft>
              <a:buFont typeface="Arial" pitchFamily="34" charset="0"/>
              <a:buChar char="•"/>
            </a:pPr>
            <a:r>
              <a:rPr dirty="0" lang="en-CA" smtClean="0">
                <a:solidFill>
                  <a:srgbClr val="0000FF"/>
                </a:solidFill>
                <a:latin typeface="Constantia" pitchFamily="18" charset="0"/>
              </a:rPr>
              <a:t>Chronic low back pain</a:t>
            </a:r>
          </a:p>
          <a:p>
            <a:pPr algn="just" eaLnBrk="1" fontAlgn="auto" hangingPunct="1" lvl="1">
              <a:spcAft>
                <a:spcPts val="0"/>
              </a:spcAft>
              <a:buFont typeface="Arial" pitchFamily="34" charset="0"/>
              <a:buChar char="–"/>
            </a:pPr>
            <a:r>
              <a:rPr dirty="0" lang="en-CA" smtClean="0">
                <a:solidFill>
                  <a:srgbClr val="0000FF"/>
                </a:solidFill>
                <a:latin typeface="Constantia" pitchFamily="18" charset="0"/>
              </a:rPr>
              <a:t>Intensive exercise improves function and reduces pain, but is difficult to adhere to</a:t>
            </a:r>
          </a:p>
          <a:p>
            <a:pPr algn="just" eaLnBrk="1" fontAlgn="auto" hangingPunct="1" lvl="1">
              <a:spcAft>
                <a:spcPts val="0"/>
              </a:spcAft>
              <a:buFont typeface="Arial" pitchFamily="34" charset="0"/>
              <a:buChar char="–"/>
            </a:pPr>
            <a:r>
              <a:rPr dirty="0" lang="en-CA" smtClean="0">
                <a:solidFill>
                  <a:srgbClr val="0000FF"/>
                </a:solidFill>
                <a:latin typeface="Constantia" pitchFamily="18" charset="0"/>
              </a:rPr>
              <a:t>Anti-depressants:  many with chronic low back pain are also depressed</a:t>
            </a:r>
          </a:p>
          <a:p>
            <a:pPr algn="just" eaLnBrk="1" fontAlgn="auto" hangingPunct="1" lvl="2">
              <a:spcAft>
                <a:spcPts val="0"/>
              </a:spcAft>
              <a:buFont typeface="Arial" pitchFamily="34" charset="0"/>
              <a:buChar char="•"/>
            </a:pPr>
            <a:r>
              <a:rPr dirty="0" lang="en-CA" smtClean="0">
                <a:solidFill>
                  <a:srgbClr val="0000FF"/>
                </a:solidFill>
                <a:latin typeface="Constantia" pitchFamily="18" charset="0"/>
              </a:rPr>
              <a:t>? Maybe for those without depression (</a:t>
            </a:r>
            <a:r>
              <a:rPr dirty="0" lang="en-CA" err="1" smtClean="0">
                <a:solidFill>
                  <a:srgbClr val="0000FF"/>
                </a:solidFill>
                <a:latin typeface="Constantia" pitchFamily="18" charset="0"/>
              </a:rPr>
              <a:t>tricyclics</a:t>
            </a:r>
            <a:r>
              <a:rPr dirty="0" lang="en-CA" smtClean="0">
                <a:solidFill>
                  <a:srgbClr val="0000FF"/>
                </a:solidFill>
                <a:latin typeface="Constantia" pitchFamily="18" charset="0"/>
              </a:rPr>
              <a:t>)</a:t>
            </a:r>
          </a:p>
          <a:p>
            <a:pPr algn="just" eaLnBrk="1" fontAlgn="auto" hangingPunct="1" lvl="1">
              <a:spcAft>
                <a:spcPts val="0"/>
              </a:spcAft>
              <a:buFont typeface="Arial" pitchFamily="34" charset="0"/>
              <a:buChar char="–"/>
            </a:pPr>
            <a:r>
              <a:rPr dirty="0" lang="en-CA" smtClean="0">
                <a:solidFill>
                  <a:srgbClr val="0000FF"/>
                </a:solidFill>
                <a:latin typeface="Constantia" pitchFamily="18" charset="0"/>
              </a:rPr>
              <a:t>Opiates</a:t>
            </a:r>
          </a:p>
          <a:p>
            <a:pPr algn="just" eaLnBrk="1" fontAlgn="auto" hangingPunct="1" lvl="2">
              <a:spcAft>
                <a:spcPts val="0"/>
              </a:spcAft>
              <a:buFont typeface="Arial" pitchFamily="34" charset="0"/>
              <a:buChar char="•"/>
            </a:pPr>
            <a:r>
              <a:rPr dirty="0" lang="en-CA" smtClean="0">
                <a:solidFill>
                  <a:srgbClr val="0000FF"/>
                </a:solidFill>
                <a:latin typeface="Constantia" pitchFamily="18" charset="0"/>
              </a:rPr>
              <a:t>Small </a:t>
            </a:r>
            <a:r>
              <a:rPr dirty="0" lang="en-CA" err="1" smtClean="0">
                <a:solidFill>
                  <a:srgbClr val="0000FF"/>
                </a:solidFill>
                <a:latin typeface="Constantia" pitchFamily="18" charset="0"/>
              </a:rPr>
              <a:t>RCT</a:t>
            </a:r>
            <a:r>
              <a:rPr dirty="0" lang="en-CA" smtClean="0">
                <a:solidFill>
                  <a:srgbClr val="0000FF"/>
                </a:solidFill>
                <a:latin typeface="Constantia" pitchFamily="18" charset="0"/>
              </a:rPr>
              <a:t> showed better effect on pain and mood than NSAIDs</a:t>
            </a:r>
          </a:p>
          <a:p>
            <a:pPr algn="just" eaLnBrk="1" fontAlgn="auto" hangingPunct="1" lvl="2">
              <a:spcAft>
                <a:spcPts val="0"/>
              </a:spcAft>
              <a:buFont typeface="Arial" pitchFamily="34" charset="0"/>
              <a:buChar char="•"/>
            </a:pPr>
            <a:r>
              <a:rPr dirty="0" lang="en-CA" smtClean="0">
                <a:solidFill>
                  <a:srgbClr val="0000FF"/>
                </a:solidFill>
                <a:latin typeface="Constantia" pitchFamily="18" charset="0"/>
              </a:rPr>
              <a:t>No improvement in activity</a:t>
            </a:r>
          </a:p>
          <a:p>
            <a:pPr algn="just" eaLnBrk="1" fontAlgn="auto" hangingPunct="1" lvl="2">
              <a:spcAft>
                <a:spcPts val="0"/>
              </a:spcAft>
              <a:buFont typeface="Arial" pitchFamily="34" charset="0"/>
              <a:buChar char="•"/>
            </a:pPr>
            <a:r>
              <a:rPr dirty="0" lang="en-CA" smtClean="0">
                <a:solidFill>
                  <a:srgbClr val="0000FF"/>
                </a:solidFill>
                <a:latin typeface="Constantia" pitchFamily="18" charset="0"/>
              </a:rPr>
              <a:t>Significant side effects:  drowsiness, constipation, nausea</a:t>
            </a:r>
          </a:p>
        </p:txBody>
      </p:sp>
      <p:sp>
        <p:nvSpPr>
          <p:cNvPr id="1049405" name="Title 1"/>
          <p:cNvSpPr>
            <a:spLocks noGrp="1"/>
          </p:cNvSpPr>
          <p:nvPr>
            <p:ph type="title"/>
          </p:nvPr>
        </p:nvSpPr>
        <p:spPr/>
        <p:txBody>
          <a:bodyPr/>
          <a:p>
            <a:pPr algn="just" eaLnBrk="1" hangingPunct="1"/>
            <a:r>
              <a:rPr dirty="0" lang="en-CA" smtClean="0">
                <a:solidFill>
                  <a:srgbClr val="FF0000"/>
                </a:solidFill>
                <a:latin typeface="Constantia" pitchFamily="18" charset="0"/>
              </a:rPr>
              <a:t>Therapy</a:t>
            </a:r>
          </a:p>
        </p:txBody>
      </p:sp>
    </p:spTree>
  </p:cSld>
  <p:clrMapOvr>
    <a:masterClrMapping/>
  </p:clrMapOvr>
  <p:transition>
    <p:wheel spokes="8"/>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542" name=""/>
        <p:cNvGrpSpPr/>
        <p:nvPr/>
      </p:nvGrpSpPr>
      <p:grpSpPr>
        <a:xfrm>
          <a:off x="0" y="0"/>
          <a:ext cx="0" cy="0"/>
          <a:chOff x="0" y="0"/>
          <a:chExt cx="0" cy="0"/>
        </a:xfrm>
      </p:grpSpPr>
      <p:sp>
        <p:nvSpPr>
          <p:cNvPr id="1049409" name="Content Placeholder 2"/>
          <p:cNvSpPr>
            <a:spLocks noGrp="1"/>
          </p:cNvSpPr>
          <p:nvPr>
            <p:ph idx="1"/>
          </p:nvPr>
        </p:nvSpPr>
        <p:spPr>
          <a:xfrm>
            <a:off x="457200" y="1600200"/>
            <a:ext cx="8686800" cy="5257800"/>
          </a:xfrm>
        </p:spPr>
        <p:txBody>
          <a:bodyPr>
            <a:normAutofit/>
          </a:bodyPr>
          <a:p>
            <a:pPr algn="just" eaLnBrk="1" hangingPunct="1"/>
            <a:r>
              <a:rPr dirty="0" lang="en-CA" smtClean="0">
                <a:solidFill>
                  <a:srgbClr val="0000FF"/>
                </a:solidFill>
                <a:latin typeface="Constantia" pitchFamily="18" charset="0"/>
              </a:rPr>
              <a:t>Chronic low back pain</a:t>
            </a:r>
          </a:p>
          <a:p>
            <a:pPr algn="just" eaLnBrk="1" hangingPunct="1" lvl="1"/>
            <a:r>
              <a:rPr dirty="0" sz="3200" lang="en-CA" smtClean="0">
                <a:solidFill>
                  <a:srgbClr val="0000FF"/>
                </a:solidFill>
                <a:latin typeface="Constantia" pitchFamily="18" charset="0"/>
              </a:rPr>
              <a:t>Referral to multidisciplinary pain center</a:t>
            </a:r>
          </a:p>
          <a:p>
            <a:pPr algn="just" eaLnBrk="1" hangingPunct="1" lvl="2"/>
            <a:r>
              <a:rPr dirty="0" sz="3200" lang="en-CA" smtClean="0">
                <a:solidFill>
                  <a:srgbClr val="0000FF"/>
                </a:solidFill>
                <a:latin typeface="Constantia" pitchFamily="18" charset="0"/>
              </a:rPr>
              <a:t>Cognitive-behavioural therapy, education, exercise, selective nerve blocks</a:t>
            </a:r>
          </a:p>
          <a:p>
            <a:pPr algn="just" eaLnBrk="1" hangingPunct="1" lvl="2">
              <a:buNone/>
            </a:pPr>
            <a:endParaRPr dirty="0" sz="3200" lang="en-CA" smtClean="0">
              <a:solidFill>
                <a:srgbClr val="0000FF"/>
              </a:solidFill>
              <a:latin typeface="Constantia" pitchFamily="18" charset="0"/>
            </a:endParaRPr>
          </a:p>
          <a:p>
            <a:pPr algn="just" eaLnBrk="1" hangingPunct="1" lvl="1"/>
            <a:r>
              <a:rPr dirty="0" sz="3200" lang="en-CA" smtClean="0">
                <a:solidFill>
                  <a:srgbClr val="0000FF"/>
                </a:solidFill>
                <a:latin typeface="Constantia" pitchFamily="18" charset="0"/>
              </a:rPr>
              <a:t>Surgical procedures rarely helpful</a:t>
            </a:r>
          </a:p>
        </p:txBody>
      </p:sp>
      <p:sp>
        <p:nvSpPr>
          <p:cNvPr id="1049410" name="Title 1"/>
          <p:cNvSpPr>
            <a:spLocks noGrp="1"/>
          </p:cNvSpPr>
          <p:nvPr>
            <p:ph type="title"/>
          </p:nvPr>
        </p:nvSpPr>
        <p:spPr/>
        <p:txBody>
          <a:bodyPr/>
          <a:p>
            <a:pPr algn="just" eaLnBrk="1" hangingPunct="1"/>
            <a:r>
              <a:rPr dirty="0" lang="en-CA" smtClean="0">
                <a:solidFill>
                  <a:srgbClr val="FF0000"/>
                </a:solidFill>
                <a:latin typeface="Constantia" pitchFamily="18" charset="0"/>
              </a:rPr>
              <a:t>Therapy</a:t>
            </a:r>
          </a:p>
        </p:txBody>
      </p:sp>
    </p:spTree>
  </p:cSld>
  <p:clrMapOvr>
    <a:masterClrMapping/>
  </p:clrMapOvr>
  <p:transition>
    <p:wheel spokes="8"/>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307" name=""/>
        <p:cNvGrpSpPr/>
        <p:nvPr/>
      </p:nvGrpSpPr>
      <p:grpSpPr>
        <a:xfrm>
          <a:off x="0" y="0"/>
          <a:ext cx="0" cy="0"/>
          <a:chOff x="0" y="0"/>
          <a:chExt cx="0" cy="0"/>
        </a:xfrm>
      </p:grpSpPr>
      <p:sp>
        <p:nvSpPr>
          <p:cNvPr id="1048693" name="Rectangle 3"/>
          <p:cNvSpPr>
            <a:spLocks noGrp="1" noChangeArrowheads="1"/>
          </p:cNvSpPr>
          <p:nvPr>
            <p:ph idx="1"/>
          </p:nvPr>
        </p:nvSpPr>
        <p:spPr>
          <a:xfrm>
            <a:off x="228600" y="0"/>
            <a:ext cx="8915400" cy="6858000"/>
          </a:xfrm>
        </p:spPr>
        <p:txBody>
          <a:bodyPr>
            <a:normAutofit fontScale="96296" lnSpcReduction="10000"/>
          </a:bodyPr>
          <a:p>
            <a:pPr algn="just" eaLnBrk="1" hangingPunct="1">
              <a:buFontTx/>
              <a:buNone/>
            </a:pPr>
            <a:endParaRPr b="1" dirty="0" lang="en-US" u="sng" smtClean="0">
              <a:solidFill>
                <a:srgbClr val="FF0000"/>
              </a:solidFill>
              <a:latin typeface="Constantia" pitchFamily="18" charset="0"/>
            </a:endParaRPr>
          </a:p>
          <a:p>
            <a:pPr algn="just" eaLnBrk="1" hangingPunct="1">
              <a:buFontTx/>
              <a:buNone/>
            </a:pPr>
            <a:endParaRPr b="1" dirty="0" lang="en-US" u="sng">
              <a:solidFill>
                <a:srgbClr val="FF0000"/>
              </a:solidFill>
              <a:latin typeface="Constantia" pitchFamily="18" charset="0"/>
            </a:endParaRPr>
          </a:p>
          <a:p>
            <a:pPr algn="just" eaLnBrk="1" hangingPunct="1">
              <a:buFontTx/>
              <a:buNone/>
            </a:pPr>
            <a:endParaRPr b="1" dirty="0" lang="en-US" u="sng" smtClean="0">
              <a:solidFill>
                <a:srgbClr val="FF0000"/>
              </a:solidFill>
              <a:latin typeface="Constantia" pitchFamily="18" charset="0"/>
            </a:endParaRPr>
          </a:p>
          <a:p>
            <a:pPr algn="just" eaLnBrk="1" hangingPunct="1">
              <a:buFontTx/>
              <a:buNone/>
            </a:pPr>
            <a:endParaRPr b="1" dirty="0" lang="en-US" u="sng">
              <a:solidFill>
                <a:srgbClr val="FF0000"/>
              </a:solidFill>
              <a:latin typeface="Constantia" pitchFamily="18" charset="0"/>
            </a:endParaRPr>
          </a:p>
          <a:p>
            <a:pPr algn="just" eaLnBrk="1" hangingPunct="1">
              <a:buFontTx/>
              <a:buNone/>
            </a:pPr>
            <a:r>
              <a:rPr b="1" dirty="0" lang="en-US" u="sng" smtClean="0">
                <a:solidFill>
                  <a:srgbClr val="FF0000"/>
                </a:solidFill>
                <a:latin typeface="Constantia" pitchFamily="18" charset="0"/>
              </a:rPr>
              <a:t>Joints</a:t>
            </a:r>
          </a:p>
          <a:p>
            <a:pPr algn="just" eaLnBrk="1" hangingPunct="1">
              <a:buFontTx/>
              <a:buNone/>
            </a:pPr>
            <a:endParaRPr b="1" dirty="0" lang="en-US" u="sng" smtClean="0">
              <a:solidFill>
                <a:srgbClr val="0000FF"/>
              </a:solidFill>
              <a:latin typeface="Constantia" pitchFamily="18" charset="0"/>
            </a:endParaRPr>
          </a:p>
          <a:p>
            <a:pPr algn="just" eaLnBrk="1" hangingPunct="1">
              <a:buFontTx/>
              <a:buNone/>
            </a:pPr>
            <a:r>
              <a:rPr dirty="0" lang="en-US" smtClean="0">
                <a:solidFill>
                  <a:srgbClr val="0000FF"/>
                </a:solidFill>
                <a:latin typeface="Constantia" pitchFamily="18" charset="0"/>
              </a:rPr>
              <a:t>Are of three major types:</a:t>
            </a:r>
          </a:p>
          <a:p>
            <a:pPr algn="just" eaLnBrk="1" hangingPunct="1" indent="-571500" marL="571500">
              <a:buFontTx/>
              <a:buAutoNum type="romanLcParenBoth"/>
            </a:pPr>
            <a:r>
              <a:rPr dirty="0" i="1" lang="en-US" smtClean="0">
                <a:solidFill>
                  <a:srgbClr val="0000FF"/>
                </a:solidFill>
                <a:latin typeface="Constantia" pitchFamily="18" charset="0"/>
              </a:rPr>
              <a:t>Fibrous (Synarthroses) joints:</a:t>
            </a:r>
            <a:r>
              <a:rPr dirty="0" lang="en-US" smtClean="0">
                <a:solidFill>
                  <a:srgbClr val="0000FF"/>
                </a:solidFill>
                <a:latin typeface="Constantia" pitchFamily="18" charset="0"/>
              </a:rPr>
              <a:t> Allows no movement at all e.g. the sutures of the Skull.</a:t>
            </a:r>
          </a:p>
          <a:p>
            <a:pPr algn="just" eaLnBrk="1" hangingPunct="1" indent="-571500" marL="571500">
              <a:buFontTx/>
              <a:buAutoNum type="romanLcParenBoth"/>
            </a:pPr>
            <a:endParaRPr dirty="0" lang="en-US" smtClean="0">
              <a:solidFill>
                <a:srgbClr val="0000FF"/>
              </a:solidFill>
              <a:latin typeface="Constantia" pitchFamily="18" charset="0"/>
            </a:endParaRPr>
          </a:p>
          <a:p>
            <a:pPr algn="just" eaLnBrk="1" hangingPunct="1" indent="-571500" marL="571500">
              <a:buFontTx/>
              <a:buAutoNum type="romanLcParenBoth"/>
            </a:pPr>
            <a:r>
              <a:rPr dirty="0" i="1" lang="en-US" err="1" smtClean="0">
                <a:solidFill>
                  <a:srgbClr val="0000FF"/>
                </a:solidFill>
                <a:latin typeface="Constantia" pitchFamily="18" charset="0"/>
              </a:rPr>
              <a:t>Amphiarthroses</a:t>
            </a:r>
            <a:r>
              <a:rPr dirty="0" i="1" lang="en-US" smtClean="0">
                <a:solidFill>
                  <a:srgbClr val="0000FF"/>
                </a:solidFill>
                <a:latin typeface="Constantia" pitchFamily="18" charset="0"/>
              </a:rPr>
              <a:t> (Cartilaginous) joints: </a:t>
            </a:r>
            <a:r>
              <a:rPr dirty="0" lang="en-US" smtClean="0">
                <a:solidFill>
                  <a:srgbClr val="0000FF"/>
                </a:solidFill>
                <a:latin typeface="Constantia" pitchFamily="18" charset="0"/>
              </a:rPr>
              <a:t>Allows little movement e.g. the </a:t>
            </a:r>
            <a:r>
              <a:rPr dirty="0" lang="en-US" err="1" smtClean="0">
                <a:solidFill>
                  <a:srgbClr val="0000FF"/>
                </a:solidFill>
                <a:latin typeface="Constantia" pitchFamily="18" charset="0"/>
              </a:rPr>
              <a:t>intervertebral</a:t>
            </a:r>
            <a:r>
              <a:rPr dirty="0" lang="en-US" smtClean="0">
                <a:solidFill>
                  <a:srgbClr val="0000FF"/>
                </a:solidFill>
                <a:latin typeface="Constantia" pitchFamily="18" charset="0"/>
              </a:rPr>
              <a:t> joints and the joints at the pubic </a:t>
            </a:r>
            <a:r>
              <a:rPr dirty="0" lang="en-US" err="1" smtClean="0">
                <a:solidFill>
                  <a:srgbClr val="0000FF"/>
                </a:solidFill>
                <a:latin typeface="Constantia" pitchFamily="18" charset="0"/>
              </a:rPr>
              <a:t>symphysis</a:t>
            </a:r>
            <a:r>
              <a:rPr dirty="0" lang="en-US" smtClean="0">
                <a:solidFill>
                  <a:srgbClr val="0000FF"/>
                </a:solidFill>
                <a:latin typeface="Constantia" pitchFamily="18" charset="0"/>
              </a:rPr>
              <a:t>.</a:t>
            </a:r>
          </a:p>
          <a:p>
            <a:pPr algn="just" eaLnBrk="1" hangingPunct="1" indent="-571500" marL="571500">
              <a:buFontTx/>
              <a:buAutoNum type="romanLcParenBoth"/>
            </a:pPr>
            <a:endParaRPr dirty="0" lang="en-US" smtClean="0">
              <a:solidFill>
                <a:srgbClr val="0000FF"/>
              </a:solidFill>
              <a:latin typeface="Constantia" pitchFamily="18" charset="0"/>
            </a:endParaRPr>
          </a:p>
          <a:p>
            <a:pPr algn="just" eaLnBrk="1" hangingPunct="1" indent="-571500" marL="571500">
              <a:buFontTx/>
              <a:buAutoNum type="romanLcParenBoth"/>
            </a:pPr>
            <a:r>
              <a:rPr dirty="0" i="1" lang="en-US" smtClean="0">
                <a:solidFill>
                  <a:srgbClr val="0000FF"/>
                </a:solidFill>
                <a:latin typeface="Constantia" pitchFamily="18" charset="0"/>
              </a:rPr>
              <a:t>Diarthroses (Synovial): </a:t>
            </a:r>
            <a:r>
              <a:rPr dirty="0" lang="en-US" smtClean="0">
                <a:solidFill>
                  <a:srgbClr val="0000FF"/>
                </a:solidFill>
                <a:latin typeface="Constantia" pitchFamily="18" charset="0"/>
              </a:rPr>
              <a:t>Allows free movements e.g. the hip joints.</a:t>
            </a:r>
          </a:p>
        </p:txBody>
      </p:sp>
      <p:sp>
        <p:nvSpPr>
          <p:cNvPr id="1048694" name="Rectangle 6"/>
          <p:cNvSpPr>
            <a:spLocks noGrp="1" noChangeArrowheads="1"/>
          </p:cNvSpPr>
          <p:nvPr>
            <p:ph type="sldNum" sz="quarter" idx="12"/>
          </p:nvPr>
        </p:nvSpPr>
        <p:spPr>
          <a:noFill/>
        </p:spPr>
        <p:txBody>
          <a:bodyPr/>
          <a:p>
            <a:fld id="{99604BA2-8A8F-443B-9364-025CF97CACDB}" type="slidenum">
              <a:rPr lang="en-US" smtClean="0"/>
              <a:t>22</a:t>
            </a:fld>
            <a:endParaRPr lang="en-US" smtClean="0"/>
          </a:p>
        </p:txBody>
      </p:sp>
      <p:sp>
        <p:nvSpPr>
          <p:cNvPr id="1048695" name="Rectangle 2"/>
          <p:cNvSpPr>
            <a:spLocks noGrp="1" noChangeArrowheads="1"/>
          </p:cNvSpPr>
          <p:nvPr>
            <p:ph type="title"/>
          </p:nvPr>
        </p:nvSpPr>
        <p:spPr/>
        <p:txBody>
          <a:bodyPr/>
          <a:p>
            <a:pPr algn="just" eaLnBrk="1" hangingPunct="1"/>
            <a:endParaRPr lang="en-US" smtClean="0">
              <a:solidFill>
                <a:srgbClr val="FF0000"/>
              </a:solidFill>
            </a:endParaRPr>
          </a:p>
        </p:txBody>
      </p:sp>
      <p:sp>
        <p:nvSpPr>
          <p:cNvPr id="1048696"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0F64088F-FE91-4FD3-816F-F709E12872AE}" type="slidenum">
              <a:rPr sz="1400" lang="en-US"/>
              <a:pPr algn="r"/>
              <a:t>22</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Ph="1" nodeType="clickEffect" presetClass="entr" presetID="1" presetSubtype="0">
                                  <p:stCondLst>
                                    <p:cond delay="0"/>
                                  </p:stCondLst>
                                  <p:endCondLst>
                                    <p:cond evt="begin" delay="0">
                                      <p:tn val="5"/>
                                    </p:cond>
                                  </p:endCondLst>
                                  <p:childTnLst>
                                    <p:set>
                                      <p:cBhvr>
                                        <p:cTn dur="1" fill="hold" id="6">
                                          <p:stCondLst>
                                            <p:cond delay="499"/>
                                          </p:stCondLst>
                                        </p:cTn>
                                        <p:tgtEl>
                                          <p:spTgt spid="1048695"/>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0" presetSubtype="0">
                                  <p:stCondLst>
                                    <p:cond delay="0"/>
                                  </p:stCondLst>
                                  <p:childTnLst>
                                    <p:set>
                                      <p:cBhvr>
                                        <p:cTn dur="1" fill="hold" id="10">
                                          <p:stCondLst>
                                            <p:cond delay="0"/>
                                          </p:stCondLst>
                                        </p:cTn>
                                        <p:tgtEl>
                                          <p:spTgt spid="1048693">
                                            <p:txEl>
                                              <p:pRg st="4" end="4"/>
                                            </p:txEl>
                                          </p:spTgt>
                                        </p:tgtEl>
                                        <p:attrNameLst>
                                          <p:attrName>style.visibility</p:attrName>
                                        </p:attrNameLst>
                                      </p:cBhvr>
                                      <p:to>
                                        <p:strVal val="visible"/>
                                      </p:to>
                                    </p:set>
                                    <p:animEffect transition="in" filter="wedge">
                                      <p:cBhvr>
                                        <p:cTn dur="500" id="11"/>
                                        <p:tgtEl>
                                          <p:spTgt spid="1048693">
                                            <p:txEl>
                                              <p:pRg st="4" end="4"/>
                                            </p:txEl>
                                          </p:spTgt>
                                        </p:tgtEl>
                                      </p:cBhvr>
                                    </p:animEffec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0" presetSubtype="0">
                                  <p:stCondLst>
                                    <p:cond delay="0"/>
                                  </p:stCondLst>
                                  <p:childTnLst>
                                    <p:set>
                                      <p:cBhvr>
                                        <p:cTn dur="1" fill="hold" id="15">
                                          <p:stCondLst>
                                            <p:cond delay="0"/>
                                          </p:stCondLst>
                                        </p:cTn>
                                        <p:tgtEl>
                                          <p:spTgt spid="1048693">
                                            <p:txEl>
                                              <p:pRg st="6" end="6"/>
                                            </p:txEl>
                                          </p:spTgt>
                                        </p:tgtEl>
                                        <p:attrNameLst>
                                          <p:attrName>style.visibility</p:attrName>
                                        </p:attrNameLst>
                                      </p:cBhvr>
                                      <p:to>
                                        <p:strVal val="visible"/>
                                      </p:to>
                                    </p:set>
                                    <p:animEffect transition="in" filter="wedge">
                                      <p:cBhvr>
                                        <p:cTn dur="500" id="16"/>
                                        <p:tgtEl>
                                          <p:spTgt spid="1048693">
                                            <p:txEl>
                                              <p:pRg st="6" end="6"/>
                                            </p:txEl>
                                          </p:spTgt>
                                        </p:tgtEl>
                                      </p:cBhvr>
                                    </p:animEffec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20" presetSubtype="0">
                                  <p:stCondLst>
                                    <p:cond delay="0"/>
                                  </p:stCondLst>
                                  <p:childTnLst>
                                    <p:set>
                                      <p:cBhvr>
                                        <p:cTn dur="1" fill="hold" id="20">
                                          <p:stCondLst>
                                            <p:cond delay="0"/>
                                          </p:stCondLst>
                                        </p:cTn>
                                        <p:tgtEl>
                                          <p:spTgt spid="1048693">
                                            <p:txEl>
                                              <p:pRg st="7" end="7"/>
                                            </p:txEl>
                                          </p:spTgt>
                                        </p:tgtEl>
                                        <p:attrNameLst>
                                          <p:attrName>style.visibility</p:attrName>
                                        </p:attrNameLst>
                                      </p:cBhvr>
                                      <p:to>
                                        <p:strVal val="visible"/>
                                      </p:to>
                                    </p:set>
                                    <p:animEffect transition="in" filter="wedge">
                                      <p:cBhvr>
                                        <p:cTn dur="500" id="21"/>
                                        <p:tgtEl>
                                          <p:spTgt spid="1048693">
                                            <p:txEl>
                                              <p:pRg st="7" end="7"/>
                                            </p:txEl>
                                          </p:spTgt>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0" presetSubtype="0">
                                  <p:stCondLst>
                                    <p:cond delay="0"/>
                                  </p:stCondLst>
                                  <p:childTnLst>
                                    <p:set>
                                      <p:cBhvr>
                                        <p:cTn dur="1" fill="hold" id="25">
                                          <p:stCondLst>
                                            <p:cond delay="0"/>
                                          </p:stCondLst>
                                        </p:cTn>
                                        <p:tgtEl>
                                          <p:spTgt spid="1048693">
                                            <p:txEl>
                                              <p:pRg st="9" end="9"/>
                                            </p:txEl>
                                          </p:spTgt>
                                        </p:tgtEl>
                                        <p:attrNameLst>
                                          <p:attrName>style.visibility</p:attrName>
                                        </p:attrNameLst>
                                      </p:cBhvr>
                                      <p:to>
                                        <p:strVal val="visible"/>
                                      </p:to>
                                    </p:set>
                                    <p:animEffect transition="in" filter="wedge">
                                      <p:cBhvr>
                                        <p:cTn dur="500" id="26"/>
                                        <p:tgtEl>
                                          <p:spTgt spid="1048693">
                                            <p:txEl>
                                              <p:pRg st="9" end="9"/>
                                            </p:txEl>
                                          </p:spTgt>
                                        </p:tgtEl>
                                      </p:cBhvr>
                                    </p:animEffec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0" presetSubtype="0">
                                  <p:stCondLst>
                                    <p:cond delay="0"/>
                                  </p:stCondLst>
                                  <p:childTnLst>
                                    <p:set>
                                      <p:cBhvr>
                                        <p:cTn dur="1" fill="hold" id="30">
                                          <p:stCondLst>
                                            <p:cond delay="0"/>
                                          </p:stCondLst>
                                        </p:cTn>
                                        <p:tgtEl>
                                          <p:spTgt spid="1048693">
                                            <p:txEl>
                                              <p:pRg st="11" end="11"/>
                                            </p:txEl>
                                          </p:spTgt>
                                        </p:tgtEl>
                                        <p:attrNameLst>
                                          <p:attrName>style.visibility</p:attrName>
                                        </p:attrNameLst>
                                      </p:cBhvr>
                                      <p:to>
                                        <p:strVal val="visible"/>
                                      </p:to>
                                    </p:set>
                                    <p:animEffect transition="in" filter="wedge">
                                      <p:cBhvr>
                                        <p:cTn dur="500" id="31"/>
                                        <p:tgtEl>
                                          <p:spTgt spid="104869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93" grpId="0" build="p" autoUpdateAnimBg="0"/>
      <p:bldP spid="1048695" grpId="0" autoUpdateAnimBg="0"/>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545" name=""/>
        <p:cNvGrpSpPr/>
        <p:nvPr/>
      </p:nvGrpSpPr>
      <p:grpSpPr>
        <a:xfrm>
          <a:off x="0" y="0"/>
          <a:ext cx="0" cy="0"/>
          <a:chOff x="0" y="0"/>
          <a:chExt cx="0" cy="0"/>
        </a:xfrm>
      </p:grpSpPr>
      <p:sp>
        <p:nvSpPr>
          <p:cNvPr id="1049414" name="Title 1"/>
          <p:cNvSpPr>
            <a:spLocks noGrp="1"/>
          </p:cNvSpPr>
          <p:nvPr>
            <p:ph type="ctrTitle"/>
          </p:nvPr>
        </p:nvSpPr>
        <p:spPr/>
        <p:txBody>
          <a:bodyPr>
            <a:normAutofit/>
          </a:bodyPr>
          <a:p>
            <a:pPr eaLnBrk="1" hangingPunct="1"/>
            <a:r>
              <a:rPr b="1" dirty="0" sz="5400" lang="en-CA" smtClean="0">
                <a:solidFill>
                  <a:srgbClr val="0000FF"/>
                </a:solidFill>
                <a:latin typeface="Constantia" pitchFamily="18" charset="0"/>
              </a:rPr>
              <a:t> </a:t>
            </a:r>
            <a:r>
              <a:rPr b="1" dirty="0" sz="5400" lang="en-CA" err="1" smtClean="0">
                <a:solidFill>
                  <a:srgbClr val="0000FF"/>
                </a:solidFill>
                <a:latin typeface="Constantia" pitchFamily="18" charset="0"/>
              </a:rPr>
              <a:t>SPONDYLOARTHRITIS</a:t>
            </a:r>
            <a:endParaRPr b="1" dirty="0" sz="5400" lang="en-CA" smtClean="0">
              <a:solidFill>
                <a:srgbClr val="0000FF"/>
              </a:solidFill>
              <a:latin typeface="Constantia" pitchFamily="18" charset="0"/>
            </a:endParaRPr>
          </a:p>
        </p:txBody>
      </p:sp>
      <p:sp>
        <p:nvSpPr>
          <p:cNvPr id="1049415" name="Subtitle 2"/>
          <p:cNvSpPr>
            <a:spLocks noGrp="1"/>
          </p:cNvSpPr>
          <p:nvPr>
            <p:ph type="subTitle" idx="1"/>
          </p:nvPr>
        </p:nvSpPr>
        <p:spPr/>
        <p:txBody>
          <a:bodyPr/>
          <a:p>
            <a:pPr eaLnBrk="1" hangingPunct="1"/>
            <a:endParaRPr dirty="0" lang="en-CA" smtClean="0"/>
          </a:p>
        </p:txBody>
      </p:sp>
    </p:spTree>
  </p:cSld>
  <p:clrMapOvr>
    <a:masterClrMapping/>
  </p:clrMapOvr>
  <p:transition>
    <p:wheel spokes="8"/>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548" name=""/>
        <p:cNvGrpSpPr/>
        <p:nvPr/>
      </p:nvGrpSpPr>
      <p:grpSpPr>
        <a:xfrm>
          <a:off x="0" y="0"/>
          <a:ext cx="0" cy="0"/>
          <a:chOff x="0" y="0"/>
          <a:chExt cx="0" cy="0"/>
        </a:xfrm>
      </p:grpSpPr>
      <p:sp>
        <p:nvSpPr>
          <p:cNvPr id="1049419" name="Rectangle 5"/>
          <p:cNvSpPr>
            <a:spLocks noGrp="1" noChangeArrowheads="1"/>
          </p:cNvSpPr>
          <p:nvPr>
            <p:ph idx="1"/>
          </p:nvPr>
        </p:nvSpPr>
        <p:spPr>
          <a:xfrm>
            <a:off x="0" y="1143000"/>
            <a:ext cx="9144000" cy="5715000"/>
          </a:xfrm>
        </p:spPr>
        <p:txBody>
          <a:bodyPr rtlCol="0">
            <a:noAutofit/>
          </a:bodyPr>
          <a:p>
            <a:pPr algn="just" eaLnBrk="1" fontAlgn="auto" hangingPunct="1">
              <a:lnSpc>
                <a:spcPct val="90000"/>
              </a:lnSpc>
              <a:spcAft>
                <a:spcPts val="0"/>
              </a:spcAft>
              <a:buFont typeface="Arial" pitchFamily="34" charset="0"/>
              <a:buChar char="•"/>
            </a:pPr>
            <a:r>
              <a:rPr dirty="0" sz="2800" lang="en-US" err="1" smtClean="0">
                <a:solidFill>
                  <a:srgbClr val="0000FF"/>
                </a:solidFill>
                <a:latin typeface="Constantia" pitchFamily="18" charset="0"/>
              </a:rPr>
              <a:t>Spondyloarthritis</a:t>
            </a:r>
            <a:endParaRPr dirty="0" sz="2800" lang="en-US" smtClean="0">
              <a:solidFill>
                <a:srgbClr val="0000FF"/>
              </a:solidFill>
              <a:latin typeface="Constantia" pitchFamily="18" charset="0"/>
            </a:endParaRPr>
          </a:p>
          <a:p>
            <a:pPr algn="just" eaLnBrk="1" fontAlgn="auto" hangingPunct="1" lvl="1">
              <a:lnSpc>
                <a:spcPct val="90000"/>
              </a:lnSpc>
              <a:spcAft>
                <a:spcPts val="0"/>
              </a:spcAft>
              <a:buFont typeface="Arial" pitchFamily="34" charset="0"/>
              <a:buChar char="–"/>
            </a:pPr>
            <a:r>
              <a:rPr dirty="0" lang="en-US" smtClean="0">
                <a:solidFill>
                  <a:srgbClr val="0000FF"/>
                </a:solidFill>
                <a:latin typeface="Constantia" pitchFamily="18" charset="0"/>
              </a:rPr>
              <a:t>Refers to inflammatory changes involving the spine and the spinal joints. </a:t>
            </a:r>
          </a:p>
          <a:p>
            <a:pPr algn="just" eaLnBrk="1" fontAlgn="auto" hangingPunct="1" lvl="2">
              <a:lnSpc>
                <a:spcPct val="90000"/>
              </a:lnSpc>
              <a:spcAft>
                <a:spcPts val="0"/>
              </a:spcAft>
              <a:buFont typeface="Arial" pitchFamily="34" charset="0"/>
              <a:buChar char="•"/>
            </a:pPr>
            <a:r>
              <a:rPr dirty="0" sz="2800" lang="en-US" smtClean="0">
                <a:solidFill>
                  <a:srgbClr val="0000FF"/>
                </a:solidFill>
                <a:latin typeface="Constantia" pitchFamily="18" charset="0"/>
              </a:rPr>
              <a:t>Remember – can sometimes have peripheral arthritis without spinal symptoms!</a:t>
            </a:r>
          </a:p>
          <a:p>
            <a:pPr algn="just" eaLnBrk="1" fontAlgn="auto" hangingPunct="1">
              <a:lnSpc>
                <a:spcPct val="90000"/>
              </a:lnSpc>
              <a:spcAft>
                <a:spcPts val="0"/>
              </a:spcAft>
              <a:buFont typeface="Arial" pitchFamily="34" charset="0"/>
              <a:buChar char="•"/>
            </a:pPr>
            <a:r>
              <a:rPr dirty="0" sz="2800" lang="en-US" err="1" smtClean="0">
                <a:solidFill>
                  <a:srgbClr val="0000FF"/>
                </a:solidFill>
                <a:latin typeface="Constantia" pitchFamily="18" charset="0"/>
              </a:rPr>
              <a:t>Seronegative</a:t>
            </a:r>
            <a:r>
              <a:rPr dirty="0" sz="2800" lang="en-US" smtClean="0">
                <a:solidFill>
                  <a:srgbClr val="0000FF"/>
                </a:solidFill>
                <a:latin typeface="Constantia" pitchFamily="18" charset="0"/>
              </a:rPr>
              <a:t> </a:t>
            </a:r>
            <a:r>
              <a:rPr dirty="0" sz="2800" lang="en-US" err="1" smtClean="0">
                <a:solidFill>
                  <a:srgbClr val="0000FF"/>
                </a:solidFill>
                <a:latin typeface="Constantia" pitchFamily="18" charset="0"/>
              </a:rPr>
              <a:t>Spondyloarthritis</a:t>
            </a:r>
            <a:endParaRPr dirty="0" sz="2800" lang="en-US" smtClean="0">
              <a:solidFill>
                <a:srgbClr val="0000FF"/>
              </a:solidFill>
              <a:latin typeface="Constantia" pitchFamily="18" charset="0"/>
            </a:endParaRPr>
          </a:p>
          <a:p>
            <a:pPr algn="just" eaLnBrk="1" fontAlgn="auto" hangingPunct="1" lvl="1">
              <a:lnSpc>
                <a:spcPct val="90000"/>
              </a:lnSpc>
              <a:spcAft>
                <a:spcPts val="0"/>
              </a:spcAft>
              <a:buFont typeface="Arial" pitchFamily="34" charset="0"/>
              <a:buChar char="–"/>
            </a:pPr>
            <a:r>
              <a:rPr dirty="0" lang="en-US" smtClean="0">
                <a:solidFill>
                  <a:srgbClr val="0000FF"/>
                </a:solidFill>
                <a:latin typeface="Constantia" pitchFamily="18" charset="0"/>
              </a:rPr>
              <a:t>Absence of Rheumatoid Factor</a:t>
            </a:r>
          </a:p>
          <a:p>
            <a:pPr algn="just" eaLnBrk="1" fontAlgn="auto" hangingPunct="1" lvl="2">
              <a:lnSpc>
                <a:spcPct val="90000"/>
              </a:lnSpc>
              <a:spcAft>
                <a:spcPts val="0"/>
              </a:spcAft>
              <a:buFont typeface="Arial" pitchFamily="34" charset="0"/>
              <a:buChar char="•"/>
            </a:pPr>
            <a:r>
              <a:rPr dirty="0" sz="2800" lang="en-US" smtClean="0">
                <a:solidFill>
                  <a:srgbClr val="0000FF"/>
                </a:solidFill>
                <a:latin typeface="Constantia" pitchFamily="18" charset="0"/>
              </a:rPr>
              <a:t>Psoriatic Arthritis</a:t>
            </a:r>
          </a:p>
          <a:p>
            <a:pPr algn="just" eaLnBrk="1" fontAlgn="auto" hangingPunct="1" lvl="2">
              <a:lnSpc>
                <a:spcPct val="90000"/>
              </a:lnSpc>
              <a:spcAft>
                <a:spcPts val="0"/>
              </a:spcAft>
              <a:buFont typeface="Arial" pitchFamily="34" charset="0"/>
              <a:buChar char="•"/>
            </a:pPr>
            <a:r>
              <a:rPr dirty="0" sz="2800" lang="en-US" err="1" smtClean="0">
                <a:solidFill>
                  <a:srgbClr val="0000FF"/>
                </a:solidFill>
                <a:latin typeface="Constantia" pitchFamily="18" charset="0"/>
              </a:rPr>
              <a:t>Ankylosing</a:t>
            </a:r>
            <a:r>
              <a:rPr dirty="0" sz="2800" lang="en-US" smtClean="0">
                <a:solidFill>
                  <a:srgbClr val="0000FF"/>
                </a:solidFill>
                <a:latin typeface="Constantia" pitchFamily="18" charset="0"/>
              </a:rPr>
              <a:t> </a:t>
            </a:r>
            <a:r>
              <a:rPr dirty="0" sz="2800" lang="en-US" err="1" smtClean="0">
                <a:solidFill>
                  <a:srgbClr val="0000FF"/>
                </a:solidFill>
                <a:latin typeface="Constantia" pitchFamily="18" charset="0"/>
              </a:rPr>
              <a:t>Spondylitis</a:t>
            </a:r>
            <a:endParaRPr dirty="0" sz="2800" lang="en-US" smtClean="0">
              <a:solidFill>
                <a:srgbClr val="0000FF"/>
              </a:solidFill>
              <a:latin typeface="Constantia" pitchFamily="18" charset="0"/>
            </a:endParaRPr>
          </a:p>
          <a:p>
            <a:pPr algn="just" eaLnBrk="1" fontAlgn="auto" hangingPunct="1" lvl="2">
              <a:lnSpc>
                <a:spcPct val="90000"/>
              </a:lnSpc>
              <a:spcAft>
                <a:spcPts val="0"/>
              </a:spcAft>
              <a:buFont typeface="Arial" pitchFamily="34" charset="0"/>
              <a:buChar char="•"/>
            </a:pPr>
            <a:r>
              <a:rPr dirty="0" sz="2800" lang="en-US" smtClean="0">
                <a:solidFill>
                  <a:srgbClr val="0000FF"/>
                </a:solidFill>
                <a:latin typeface="Constantia" pitchFamily="18" charset="0"/>
              </a:rPr>
              <a:t>Reactive Arthritis</a:t>
            </a:r>
          </a:p>
          <a:p>
            <a:pPr algn="just" eaLnBrk="1" fontAlgn="auto" hangingPunct="1" lvl="2">
              <a:lnSpc>
                <a:spcPct val="90000"/>
              </a:lnSpc>
              <a:spcAft>
                <a:spcPts val="0"/>
              </a:spcAft>
              <a:buFont typeface="Arial" pitchFamily="34" charset="0"/>
              <a:buChar char="•"/>
            </a:pPr>
            <a:r>
              <a:rPr dirty="0" sz="2800" lang="en-US" err="1" smtClean="0">
                <a:solidFill>
                  <a:srgbClr val="0000FF"/>
                </a:solidFill>
                <a:latin typeface="Constantia" pitchFamily="18" charset="0"/>
              </a:rPr>
              <a:t>Enteropathic</a:t>
            </a:r>
            <a:r>
              <a:rPr dirty="0" sz="2800" lang="en-US" smtClean="0">
                <a:solidFill>
                  <a:srgbClr val="0000FF"/>
                </a:solidFill>
                <a:latin typeface="Constantia" pitchFamily="18" charset="0"/>
              </a:rPr>
              <a:t> Arthritis</a:t>
            </a:r>
          </a:p>
          <a:p>
            <a:pPr algn="just" eaLnBrk="1" fontAlgn="auto" hangingPunct="1" lvl="2">
              <a:lnSpc>
                <a:spcPct val="90000"/>
              </a:lnSpc>
              <a:spcAft>
                <a:spcPts val="0"/>
              </a:spcAft>
              <a:buFont typeface="Arial" pitchFamily="34" charset="0"/>
              <a:buChar char="•"/>
            </a:pPr>
            <a:r>
              <a:rPr dirty="0" sz="2800" lang="en-US" smtClean="0">
                <a:solidFill>
                  <a:srgbClr val="0000FF"/>
                </a:solidFill>
                <a:latin typeface="Constantia" pitchFamily="18" charset="0"/>
              </a:rPr>
              <a:t>Undifferentiated </a:t>
            </a:r>
            <a:r>
              <a:rPr dirty="0" sz="2800" lang="en-US" err="1" smtClean="0">
                <a:solidFill>
                  <a:srgbClr val="0000FF"/>
                </a:solidFill>
                <a:latin typeface="Constantia" pitchFamily="18" charset="0"/>
              </a:rPr>
              <a:t>Spondyloarthropathy</a:t>
            </a:r>
            <a:endParaRPr dirty="0" sz="2800" lang="en-US" smtClean="0">
              <a:solidFill>
                <a:srgbClr val="0000FF"/>
              </a:solidFill>
              <a:latin typeface="Constantia" pitchFamily="18" charset="0"/>
            </a:endParaRPr>
          </a:p>
        </p:txBody>
      </p:sp>
      <p:sp>
        <p:nvSpPr>
          <p:cNvPr id="1049420" name="Title 1"/>
          <p:cNvSpPr>
            <a:spLocks noGrp="1"/>
          </p:cNvSpPr>
          <p:nvPr>
            <p:ph type="title"/>
          </p:nvPr>
        </p:nvSpPr>
        <p:spPr>
          <a:xfrm>
            <a:off x="228600" y="0"/>
            <a:ext cx="8229600" cy="1143000"/>
          </a:xfrm>
        </p:spPr>
        <p:txBody>
          <a:bodyPr/>
          <a:p>
            <a:pPr algn="just" eaLnBrk="1" hangingPunct="1"/>
            <a:r>
              <a:rPr dirty="0" lang="en-US" smtClean="0">
                <a:solidFill>
                  <a:srgbClr val="FF0000"/>
                </a:solidFill>
                <a:latin typeface="Constantia" pitchFamily="18" charset="0"/>
              </a:rPr>
              <a:t>Introduction</a:t>
            </a:r>
            <a:endParaRPr dirty="0" lang="en-CA" smtClean="0">
              <a:solidFill>
                <a:srgbClr val="FF0000"/>
              </a:solidFill>
              <a:latin typeface="Constantia" pitchFamily="18" charset="0"/>
            </a:endParaRPr>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0"/>
                                          </p:stCondLst>
                                        </p:cTn>
                                        <p:tgtEl>
                                          <p:spTgt spid="1049419">
                                            <p:txEl>
                                              <p:pRg st="0" end="0"/>
                                            </p:txEl>
                                          </p:spTgt>
                                        </p:tgtEl>
                                        <p:attrNameLst>
                                          <p:attrName>style.visibility</p:attrName>
                                        </p:attrNameLst>
                                      </p:cBhvr>
                                      <p:to>
                                        <p:strVal val="visible"/>
                                      </p:to>
                                    </p:set>
                                  </p:childTnLst>
                                </p:cTn>
                              </p:par>
                              <p:par>
                                <p:cTn fill="hold" grpId="0" id="7" nodeType="withEffect" presetClass="entr" presetID="1" presetSubtype="0">
                                  <p:stCondLst>
                                    <p:cond delay="0"/>
                                  </p:stCondLst>
                                  <p:childTnLst>
                                    <p:set>
                                      <p:cBhvr>
                                        <p:cTn dur="1" fill="hold" id="8">
                                          <p:stCondLst>
                                            <p:cond delay="0"/>
                                          </p:stCondLst>
                                        </p:cTn>
                                        <p:tgtEl>
                                          <p:spTgt spid="1049419">
                                            <p:txEl>
                                              <p:pRg st="1" end="1"/>
                                            </p:txEl>
                                          </p:spTgt>
                                        </p:tgtEl>
                                        <p:attrNameLst>
                                          <p:attrName>style.visibility</p:attrName>
                                        </p:attrNameLst>
                                      </p:cBhvr>
                                      <p:to>
                                        <p:strVal val="visible"/>
                                      </p:to>
                                    </p:set>
                                  </p:childTnLst>
                                </p:cTn>
                              </p:par>
                              <p:par>
                                <p:cTn fill="hold" grpId="0" id="9" nodeType="withEffect" presetClass="entr" presetID="1" presetSubtype="0">
                                  <p:stCondLst>
                                    <p:cond delay="0"/>
                                  </p:stCondLst>
                                  <p:childTnLst>
                                    <p:set>
                                      <p:cBhvr>
                                        <p:cTn dur="1" fill="hold" id="10">
                                          <p:stCondLst>
                                            <p:cond delay="0"/>
                                          </p:stCondLst>
                                        </p:cTn>
                                        <p:tgtEl>
                                          <p:spTgt spid="1049419">
                                            <p:txEl>
                                              <p:pRg st="2" end="2"/>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0"/>
                                          </p:stCondLst>
                                        </p:cTn>
                                        <p:tgtEl>
                                          <p:spTgt spid="1049419">
                                            <p:txEl>
                                              <p:pRg st="3" end="3"/>
                                            </p:txEl>
                                          </p:spTgt>
                                        </p:tgtEl>
                                        <p:attrNameLst>
                                          <p:attrName>style.visibility</p:attrName>
                                        </p:attrNameLst>
                                      </p:cBhvr>
                                      <p:to>
                                        <p:strVal val="visible"/>
                                      </p:to>
                                    </p:set>
                                  </p:childTnLst>
                                </p:cTn>
                              </p:par>
                              <p:par>
                                <p:cTn fill="hold" grpId="0" id="15" nodeType="withEffect" presetClass="entr" presetID="1" presetSubtype="0">
                                  <p:stCondLst>
                                    <p:cond delay="0"/>
                                  </p:stCondLst>
                                  <p:childTnLst>
                                    <p:set>
                                      <p:cBhvr>
                                        <p:cTn dur="1" fill="hold" id="16">
                                          <p:stCondLst>
                                            <p:cond delay="0"/>
                                          </p:stCondLst>
                                        </p:cTn>
                                        <p:tgtEl>
                                          <p:spTgt spid="1049419">
                                            <p:txEl>
                                              <p:pRg st="4" end="4"/>
                                            </p:txEl>
                                          </p:spTgt>
                                        </p:tgtEl>
                                        <p:attrNameLst>
                                          <p:attrName>style.visibility</p:attrName>
                                        </p:attrNameLst>
                                      </p:cBhvr>
                                      <p:to>
                                        <p:strVal val="visible"/>
                                      </p:to>
                                    </p:se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1" presetSubtype="0">
                                  <p:stCondLst>
                                    <p:cond delay="0"/>
                                  </p:stCondLst>
                                  <p:childTnLst>
                                    <p:set>
                                      <p:cBhvr>
                                        <p:cTn dur="1" fill="hold" id="20">
                                          <p:stCondLst>
                                            <p:cond delay="0"/>
                                          </p:stCondLst>
                                        </p:cTn>
                                        <p:tgtEl>
                                          <p:spTgt spid="1049419">
                                            <p:txEl>
                                              <p:pRg st="5" end="5"/>
                                            </p:txEl>
                                          </p:spTgt>
                                        </p:tgtEl>
                                        <p:attrNameLst>
                                          <p:attrName>style.visibility</p:attrName>
                                        </p:attrNameLst>
                                      </p:cBhvr>
                                      <p:to>
                                        <p:strVal val="visible"/>
                                      </p:to>
                                    </p:set>
                                  </p:childTnLst>
                                </p:cTn>
                              </p:par>
                              <p:par>
                                <p:cTn fill="hold" grpId="0" id="21" nodeType="withEffect" presetClass="entr" presetID="1" presetSubtype="0">
                                  <p:stCondLst>
                                    <p:cond delay="0"/>
                                  </p:stCondLst>
                                  <p:childTnLst>
                                    <p:set>
                                      <p:cBhvr>
                                        <p:cTn dur="1" fill="hold" id="22">
                                          <p:stCondLst>
                                            <p:cond delay="0"/>
                                          </p:stCondLst>
                                        </p:cTn>
                                        <p:tgtEl>
                                          <p:spTgt spid="1049419">
                                            <p:txEl>
                                              <p:pRg st="6" end="6"/>
                                            </p:txEl>
                                          </p:spTgt>
                                        </p:tgtEl>
                                        <p:attrNameLst>
                                          <p:attrName>style.visibility</p:attrName>
                                        </p:attrNameLst>
                                      </p:cBhvr>
                                      <p:to>
                                        <p:strVal val="visible"/>
                                      </p:to>
                                    </p:set>
                                  </p:childTnLst>
                                </p:cTn>
                              </p:par>
                              <p:par>
                                <p:cTn fill="hold" grpId="0" id="23" nodeType="withEffect" presetClass="entr" presetID="1" presetSubtype="0">
                                  <p:stCondLst>
                                    <p:cond delay="0"/>
                                  </p:stCondLst>
                                  <p:childTnLst>
                                    <p:set>
                                      <p:cBhvr>
                                        <p:cTn dur="1" fill="hold" id="24">
                                          <p:stCondLst>
                                            <p:cond delay="0"/>
                                          </p:stCondLst>
                                        </p:cTn>
                                        <p:tgtEl>
                                          <p:spTgt spid="1049419">
                                            <p:txEl>
                                              <p:pRg st="7" end="7"/>
                                            </p:txEl>
                                          </p:spTgt>
                                        </p:tgtEl>
                                        <p:attrNameLst>
                                          <p:attrName>style.visibility</p:attrName>
                                        </p:attrNameLst>
                                      </p:cBhvr>
                                      <p:to>
                                        <p:strVal val="visible"/>
                                      </p:to>
                                    </p:set>
                                  </p:childTnLst>
                                </p:cTn>
                              </p:par>
                              <p:par>
                                <p:cTn fill="hold" grpId="0" id="25" nodeType="withEffect" presetClass="entr" presetID="1" presetSubtype="0">
                                  <p:stCondLst>
                                    <p:cond delay="0"/>
                                  </p:stCondLst>
                                  <p:childTnLst>
                                    <p:set>
                                      <p:cBhvr>
                                        <p:cTn dur="1" fill="hold" id="26">
                                          <p:stCondLst>
                                            <p:cond delay="0"/>
                                          </p:stCondLst>
                                        </p:cTn>
                                        <p:tgtEl>
                                          <p:spTgt spid="1049419">
                                            <p:txEl>
                                              <p:pRg st="8" end="8"/>
                                            </p:txEl>
                                          </p:spTgt>
                                        </p:tgtEl>
                                        <p:attrNameLst>
                                          <p:attrName>style.visibility</p:attrName>
                                        </p:attrNameLst>
                                      </p:cBhvr>
                                      <p:to>
                                        <p:strVal val="visible"/>
                                      </p:to>
                                    </p:set>
                                  </p:childTnLst>
                                </p:cTn>
                              </p:par>
                              <p:par>
                                <p:cTn fill="hold" grpId="0" id="27" nodeType="withEffect" presetClass="entr" presetID="1" presetSubtype="0">
                                  <p:stCondLst>
                                    <p:cond delay="0"/>
                                  </p:stCondLst>
                                  <p:childTnLst>
                                    <p:set>
                                      <p:cBhvr>
                                        <p:cTn dur="1" fill="hold" id="28">
                                          <p:stCondLst>
                                            <p:cond delay="0"/>
                                          </p:stCondLst>
                                        </p:cTn>
                                        <p:tgtEl>
                                          <p:spTgt spid="10494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19" grpId="0" build="p"/>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551" name=""/>
        <p:cNvGrpSpPr/>
        <p:nvPr/>
      </p:nvGrpSpPr>
      <p:grpSpPr>
        <a:xfrm>
          <a:off x="0" y="0"/>
          <a:ext cx="0" cy="0"/>
          <a:chOff x="0" y="0"/>
          <a:chExt cx="0" cy="0"/>
        </a:xfrm>
      </p:grpSpPr>
      <p:sp>
        <p:nvSpPr>
          <p:cNvPr id="1049424" name="Title 1"/>
          <p:cNvSpPr txBox="1"/>
          <p:nvPr/>
        </p:nvSpPr>
        <p:spPr>
          <a:xfrm>
            <a:off x="457200" y="274638"/>
            <a:ext cx="8229600" cy="1143000"/>
          </a:xfrm>
          <a:prstGeom prst="rect"/>
        </p:spPr>
        <p:txBody>
          <a:bodyPr/>
          <a:p>
            <a:pPr algn="just" fontAlgn="auto">
              <a:spcAft>
                <a:spcPts val="0"/>
              </a:spcAft>
            </a:pPr>
            <a:r>
              <a:rPr dirty="0" sz="4400" lang="en-CA">
                <a:solidFill>
                  <a:srgbClr val="FF0000"/>
                </a:solidFill>
                <a:latin typeface="Constantia" pitchFamily="18" charset="0"/>
                <a:ea typeface="+mj-ea"/>
                <a:cs typeface="+mj-cs"/>
              </a:rPr>
              <a:t>Inflammatory vs. Mechanical Back Pain</a:t>
            </a:r>
          </a:p>
        </p:txBody>
      </p:sp>
      <p:sp>
        <p:nvSpPr>
          <p:cNvPr id="1049425" name="Text Placeholder 2"/>
          <p:cNvSpPr txBox="1"/>
          <p:nvPr/>
        </p:nvSpPr>
        <p:spPr>
          <a:xfrm>
            <a:off x="457200" y="1535113"/>
            <a:ext cx="4040188" cy="639762"/>
          </a:xfrm>
          <a:prstGeom prst="rect"/>
        </p:spPr>
        <p:txBody>
          <a:bodyPr/>
          <a:p>
            <a:pPr fontAlgn="auto" indent="-274320" marL="274320">
              <a:spcBef>
                <a:spcPct val="20000"/>
              </a:spcBef>
              <a:spcAft>
                <a:spcPts val="0"/>
              </a:spcAft>
              <a:buClr>
                <a:schemeClr val="accent3"/>
              </a:buClr>
              <a:buSzPct val="95000"/>
              <a:buFont typeface="Wingdings 2"/>
              <a:buChar char=""/>
            </a:pPr>
            <a:r>
              <a:rPr b="1" dirty="0" sz="2600" i="1" lang="en-CA" u="sng">
                <a:solidFill>
                  <a:srgbClr val="0000FF"/>
                </a:solidFill>
                <a:latin typeface="Constantia" pitchFamily="18" charset="0"/>
              </a:rPr>
              <a:t>Inflammatory</a:t>
            </a:r>
          </a:p>
        </p:txBody>
      </p:sp>
      <p:sp>
        <p:nvSpPr>
          <p:cNvPr id="1049426" name="Content Placeholder 3"/>
          <p:cNvSpPr txBox="1"/>
          <p:nvPr/>
        </p:nvSpPr>
        <p:spPr>
          <a:xfrm>
            <a:off x="457200" y="2174875"/>
            <a:ext cx="4040188" cy="3951288"/>
          </a:xfrm>
          <a:prstGeom prst="rect"/>
        </p:spPr>
        <p:txBody>
          <a:bodyPr>
            <a:normAutofit fontScale="85000" lnSpcReduction="20000"/>
          </a:bodyPr>
          <a:p>
            <a:pPr fontAlgn="auto" indent="-274320" marL="274320">
              <a:spcBef>
                <a:spcPct val="20000"/>
              </a:spcBef>
              <a:spcAft>
                <a:spcPts val="0"/>
              </a:spcAft>
              <a:buClr>
                <a:schemeClr val="accent3"/>
              </a:buClr>
              <a:buSzPct val="95000"/>
              <a:buFont typeface="Wingdings 2"/>
              <a:buChar char=""/>
            </a:pPr>
            <a:r>
              <a:rPr dirty="0" sz="2600" lang="en-CA">
                <a:solidFill>
                  <a:srgbClr val="0000FF"/>
                </a:solidFill>
                <a:latin typeface="Constantia" pitchFamily="18" charset="0"/>
              </a:rPr>
              <a:t>Age of onset &lt; 40</a:t>
            </a:r>
          </a:p>
          <a:p>
            <a:pPr fontAlgn="auto" indent="-274320" marL="274320">
              <a:spcBef>
                <a:spcPct val="20000"/>
              </a:spcBef>
              <a:spcAft>
                <a:spcPts val="0"/>
              </a:spcAft>
              <a:buClr>
                <a:schemeClr val="accent3"/>
              </a:buClr>
              <a:buSzPct val="95000"/>
              <a:buFont typeface="Wingdings 2"/>
              <a:buChar char=""/>
            </a:pPr>
            <a:r>
              <a:rPr dirty="0" sz="2600" lang="en-CA">
                <a:solidFill>
                  <a:srgbClr val="0000FF"/>
                </a:solidFill>
                <a:latin typeface="Constantia" pitchFamily="18" charset="0"/>
              </a:rPr>
              <a:t>Insidious onset</a:t>
            </a:r>
          </a:p>
          <a:p>
            <a:pPr fontAlgn="auto" indent="-274320" marL="274320">
              <a:spcBef>
                <a:spcPct val="20000"/>
              </a:spcBef>
              <a:spcAft>
                <a:spcPts val="0"/>
              </a:spcAft>
              <a:buClr>
                <a:schemeClr val="accent3"/>
              </a:buClr>
              <a:buSzPct val="95000"/>
              <a:buFont typeface="Wingdings 2"/>
              <a:buChar char=""/>
            </a:pPr>
            <a:r>
              <a:rPr dirty="0" sz="2600" lang="en-CA">
                <a:solidFill>
                  <a:srgbClr val="0000FF"/>
                </a:solidFill>
                <a:latin typeface="Constantia" pitchFamily="18" charset="0"/>
              </a:rPr>
              <a:t>&gt; 3 months duration</a:t>
            </a:r>
          </a:p>
          <a:p>
            <a:pPr fontAlgn="auto" indent="-274320" marL="274320">
              <a:spcBef>
                <a:spcPct val="20000"/>
              </a:spcBef>
              <a:spcAft>
                <a:spcPts val="0"/>
              </a:spcAft>
              <a:buClr>
                <a:schemeClr val="accent3"/>
              </a:buClr>
              <a:buSzPct val="95000"/>
              <a:buFont typeface="Wingdings 2"/>
              <a:buChar char=""/>
            </a:pPr>
            <a:r>
              <a:rPr dirty="0" sz="2600" lang="en-CA">
                <a:solidFill>
                  <a:srgbClr val="0000FF"/>
                </a:solidFill>
                <a:latin typeface="Constantia" pitchFamily="18" charset="0"/>
              </a:rPr>
              <a:t>&gt; 60 min am stiffness</a:t>
            </a:r>
          </a:p>
          <a:p>
            <a:pPr fontAlgn="auto" indent="-274320" marL="274320">
              <a:spcBef>
                <a:spcPct val="20000"/>
              </a:spcBef>
              <a:spcAft>
                <a:spcPts val="0"/>
              </a:spcAft>
              <a:buClr>
                <a:schemeClr val="accent3"/>
              </a:buClr>
              <a:buSzPct val="95000"/>
              <a:buFont typeface="Wingdings 2"/>
              <a:buChar char=""/>
            </a:pPr>
            <a:r>
              <a:rPr dirty="0" sz="2600" lang="en-CA">
                <a:solidFill>
                  <a:srgbClr val="0000FF"/>
                </a:solidFill>
                <a:latin typeface="Constantia" pitchFamily="18" charset="0"/>
              </a:rPr>
              <a:t>Nocturnal pain</a:t>
            </a:r>
          </a:p>
          <a:p>
            <a:pPr fontAlgn="auto" indent="-274320" marL="274320">
              <a:spcBef>
                <a:spcPct val="20000"/>
              </a:spcBef>
              <a:spcAft>
                <a:spcPts val="0"/>
              </a:spcAft>
              <a:buClr>
                <a:schemeClr val="accent3"/>
              </a:buClr>
              <a:buSzPct val="95000"/>
              <a:buFont typeface="Wingdings 2"/>
              <a:buChar char=""/>
            </a:pPr>
            <a:r>
              <a:rPr dirty="0" sz="2600" lang="en-CA">
                <a:solidFill>
                  <a:srgbClr val="0000FF"/>
                </a:solidFill>
                <a:latin typeface="Constantia" pitchFamily="18" charset="0"/>
              </a:rPr>
              <a:t>Improves with activity</a:t>
            </a:r>
          </a:p>
          <a:p>
            <a:pPr fontAlgn="auto" indent="-274320" marL="274320">
              <a:spcBef>
                <a:spcPct val="20000"/>
              </a:spcBef>
              <a:spcAft>
                <a:spcPts val="0"/>
              </a:spcAft>
              <a:buClr>
                <a:schemeClr val="accent3"/>
              </a:buClr>
              <a:buSzPct val="95000"/>
              <a:buFont typeface="Wingdings 2"/>
              <a:buChar char=""/>
            </a:pPr>
            <a:r>
              <a:rPr dirty="0" sz="2600" lang="en-CA">
                <a:solidFill>
                  <a:srgbClr val="0000FF"/>
                </a:solidFill>
                <a:latin typeface="Constantia" pitchFamily="18" charset="0"/>
              </a:rPr>
              <a:t>Tenderness over SI joints</a:t>
            </a:r>
          </a:p>
          <a:p>
            <a:pPr fontAlgn="auto" indent="-274320" marL="274320">
              <a:spcBef>
                <a:spcPct val="20000"/>
              </a:spcBef>
              <a:spcAft>
                <a:spcPts val="0"/>
              </a:spcAft>
              <a:buClr>
                <a:schemeClr val="accent3"/>
              </a:buClr>
              <a:buSzPct val="95000"/>
              <a:buFont typeface="Wingdings 2"/>
              <a:buChar char=""/>
            </a:pPr>
            <a:r>
              <a:rPr dirty="0" sz="2600" lang="en-CA">
                <a:solidFill>
                  <a:srgbClr val="0000FF"/>
                </a:solidFill>
                <a:latin typeface="Constantia" pitchFamily="18" charset="0"/>
              </a:rPr>
              <a:t>Loss of mobility in all planes</a:t>
            </a:r>
          </a:p>
          <a:p>
            <a:pPr fontAlgn="auto" indent="-274320" marL="274320">
              <a:spcBef>
                <a:spcPct val="20000"/>
              </a:spcBef>
              <a:spcAft>
                <a:spcPts val="0"/>
              </a:spcAft>
              <a:buClr>
                <a:schemeClr val="accent3"/>
              </a:buClr>
              <a:buSzPct val="95000"/>
              <a:buFont typeface="Wingdings 2"/>
              <a:buChar char=""/>
            </a:pPr>
            <a:r>
              <a:rPr dirty="0" sz="2600" lang="en-CA">
                <a:solidFill>
                  <a:srgbClr val="0000FF"/>
                </a:solidFill>
                <a:latin typeface="Constantia" pitchFamily="18" charset="0"/>
              </a:rPr>
              <a:t>Decreased chest expansion</a:t>
            </a:r>
          </a:p>
          <a:p>
            <a:pPr algn="just" fontAlgn="auto" indent="-274320" marL="274320">
              <a:spcBef>
                <a:spcPct val="20000"/>
              </a:spcBef>
              <a:spcAft>
                <a:spcPts val="0"/>
              </a:spcAft>
              <a:buClr>
                <a:schemeClr val="accent3"/>
              </a:buClr>
              <a:buSzPct val="95000"/>
              <a:buFont typeface="Wingdings 2"/>
              <a:buChar char=""/>
            </a:pPr>
            <a:r>
              <a:rPr dirty="0" sz="2600" lang="en-CA">
                <a:solidFill>
                  <a:srgbClr val="0000FF"/>
                </a:solidFill>
                <a:latin typeface="Constantia" pitchFamily="18" charset="0"/>
              </a:rPr>
              <a:t>Unlikely to have neurologic deficits </a:t>
            </a:r>
          </a:p>
        </p:txBody>
      </p:sp>
      <p:sp>
        <p:nvSpPr>
          <p:cNvPr id="1049427" name="Text Placeholder 4"/>
          <p:cNvSpPr txBox="1"/>
          <p:nvPr/>
        </p:nvSpPr>
        <p:spPr>
          <a:xfrm>
            <a:off x="4645025" y="1535113"/>
            <a:ext cx="4041775" cy="639762"/>
          </a:xfrm>
          <a:prstGeom prst="rect"/>
        </p:spPr>
        <p:txBody>
          <a:bodyPr/>
          <a:p>
            <a:pPr fontAlgn="auto" indent="-274320" marL="274320">
              <a:spcBef>
                <a:spcPct val="20000"/>
              </a:spcBef>
              <a:spcAft>
                <a:spcPts val="0"/>
              </a:spcAft>
              <a:buClr>
                <a:schemeClr val="accent3"/>
              </a:buClr>
              <a:buSzPct val="95000"/>
              <a:buFont typeface="Wingdings 2"/>
              <a:buChar char=""/>
            </a:pPr>
            <a:r>
              <a:rPr b="1" dirty="0" sz="2600" i="1" lang="en-CA" u="sng">
                <a:solidFill>
                  <a:srgbClr val="00B050"/>
                </a:solidFill>
                <a:latin typeface="Constantia" pitchFamily="18" charset="0"/>
              </a:rPr>
              <a:t>Mechanical</a:t>
            </a:r>
          </a:p>
        </p:txBody>
      </p:sp>
      <p:sp>
        <p:nvSpPr>
          <p:cNvPr id="1049428" name="Content Placeholder 5"/>
          <p:cNvSpPr txBox="1"/>
          <p:nvPr/>
        </p:nvSpPr>
        <p:spPr>
          <a:xfrm>
            <a:off x="4645025" y="2174875"/>
            <a:ext cx="4041775" cy="3951288"/>
          </a:xfrm>
          <a:prstGeom prst="rect"/>
        </p:spPr>
        <p:txBody>
          <a:bodyPr>
            <a:normAutofit fontScale="85000" lnSpcReduction="20000"/>
          </a:bodyPr>
          <a:p>
            <a:pPr algn="just" fontAlgn="auto" indent="-274320" marL="274320">
              <a:spcBef>
                <a:spcPct val="20000"/>
              </a:spcBef>
              <a:spcAft>
                <a:spcPts val="0"/>
              </a:spcAft>
              <a:buClr>
                <a:schemeClr val="accent3"/>
              </a:buClr>
              <a:buSzPct val="95000"/>
              <a:buFont typeface="Wingdings 2"/>
              <a:buChar char=""/>
            </a:pPr>
            <a:r>
              <a:rPr b="1" dirty="0" sz="2600" lang="en-CA">
                <a:solidFill>
                  <a:srgbClr val="00B050"/>
                </a:solidFill>
                <a:latin typeface="Constantia" pitchFamily="18" charset="0"/>
              </a:rPr>
              <a:t>Any age</a:t>
            </a:r>
          </a:p>
          <a:p>
            <a:pPr algn="just" fontAlgn="auto" indent="-274320" marL="274320">
              <a:spcBef>
                <a:spcPct val="20000"/>
              </a:spcBef>
              <a:spcAft>
                <a:spcPts val="0"/>
              </a:spcAft>
              <a:buClr>
                <a:schemeClr val="accent3"/>
              </a:buClr>
              <a:buSzPct val="95000"/>
              <a:buFont typeface="Wingdings 2"/>
              <a:buChar char=""/>
            </a:pPr>
            <a:r>
              <a:rPr b="1" dirty="0" sz="2600" lang="en-CA">
                <a:solidFill>
                  <a:srgbClr val="00B050"/>
                </a:solidFill>
                <a:latin typeface="Constantia" pitchFamily="18" charset="0"/>
              </a:rPr>
              <a:t>Acute onset</a:t>
            </a:r>
          </a:p>
          <a:p>
            <a:pPr algn="just" fontAlgn="auto" indent="-274320" marL="274320">
              <a:spcBef>
                <a:spcPct val="20000"/>
              </a:spcBef>
              <a:spcAft>
                <a:spcPts val="0"/>
              </a:spcAft>
              <a:buClr>
                <a:schemeClr val="accent3"/>
              </a:buClr>
              <a:buSzPct val="95000"/>
              <a:buFont typeface="Wingdings 2"/>
              <a:buChar char=""/>
            </a:pPr>
            <a:r>
              <a:rPr b="1" dirty="0" sz="2600" lang="en-CA">
                <a:solidFill>
                  <a:srgbClr val="00B050"/>
                </a:solidFill>
                <a:latin typeface="Constantia" pitchFamily="18" charset="0"/>
              </a:rPr>
              <a:t>&lt; 4 weeks duration</a:t>
            </a:r>
          </a:p>
          <a:p>
            <a:pPr algn="just" fontAlgn="auto" indent="-274320" marL="274320">
              <a:spcBef>
                <a:spcPct val="20000"/>
              </a:spcBef>
              <a:spcAft>
                <a:spcPts val="0"/>
              </a:spcAft>
              <a:buClr>
                <a:schemeClr val="accent3"/>
              </a:buClr>
              <a:buSzPct val="95000"/>
              <a:buFont typeface="Wingdings 2"/>
              <a:buChar char=""/>
            </a:pPr>
            <a:r>
              <a:rPr b="1" dirty="0" sz="2600" lang="en-CA">
                <a:solidFill>
                  <a:srgbClr val="00B050"/>
                </a:solidFill>
                <a:latin typeface="Constantia" pitchFamily="18" charset="0"/>
              </a:rPr>
              <a:t>&lt; 30 min am stiffness</a:t>
            </a:r>
          </a:p>
          <a:p>
            <a:pPr algn="just" fontAlgn="auto" indent="-274320" marL="274320">
              <a:spcBef>
                <a:spcPct val="20000"/>
              </a:spcBef>
              <a:spcAft>
                <a:spcPts val="0"/>
              </a:spcAft>
              <a:buClr>
                <a:schemeClr val="accent3"/>
              </a:buClr>
              <a:buSzPct val="95000"/>
              <a:buFont typeface="Wingdings 2"/>
              <a:buChar char=""/>
            </a:pPr>
            <a:r>
              <a:rPr b="1" dirty="0" sz="2600" lang="en-CA">
                <a:solidFill>
                  <a:srgbClr val="00B050"/>
                </a:solidFill>
                <a:latin typeface="Constantia" pitchFamily="18" charset="0"/>
              </a:rPr>
              <a:t>No nocturnal pain</a:t>
            </a:r>
          </a:p>
          <a:p>
            <a:pPr algn="just" fontAlgn="auto" indent="-274320" marL="274320">
              <a:spcBef>
                <a:spcPct val="20000"/>
              </a:spcBef>
              <a:spcAft>
                <a:spcPts val="0"/>
              </a:spcAft>
              <a:buClr>
                <a:schemeClr val="accent3"/>
              </a:buClr>
              <a:buSzPct val="95000"/>
              <a:buFont typeface="Wingdings 2"/>
              <a:buChar char=""/>
            </a:pPr>
            <a:r>
              <a:rPr b="1" dirty="0" sz="2600" lang="en-CA">
                <a:solidFill>
                  <a:srgbClr val="00B050"/>
                </a:solidFill>
                <a:latin typeface="Constantia" pitchFamily="18" charset="0"/>
              </a:rPr>
              <a:t>Worse with activity</a:t>
            </a:r>
          </a:p>
          <a:p>
            <a:pPr algn="just" fontAlgn="auto" indent="-274320" marL="274320">
              <a:spcBef>
                <a:spcPct val="20000"/>
              </a:spcBef>
              <a:spcAft>
                <a:spcPts val="0"/>
              </a:spcAft>
              <a:buClr>
                <a:schemeClr val="accent3"/>
              </a:buClr>
              <a:buSzPct val="95000"/>
              <a:buFont typeface="Wingdings 2"/>
              <a:buChar char=""/>
            </a:pPr>
            <a:r>
              <a:rPr b="1" dirty="0" sz="2600" lang="en-CA">
                <a:solidFill>
                  <a:srgbClr val="00B050"/>
                </a:solidFill>
                <a:latin typeface="Constantia" pitchFamily="18" charset="0"/>
              </a:rPr>
              <a:t>No SI joint tenderness</a:t>
            </a:r>
          </a:p>
          <a:p>
            <a:pPr algn="just" fontAlgn="auto" indent="-274320" marL="274320">
              <a:spcBef>
                <a:spcPct val="20000"/>
              </a:spcBef>
              <a:spcAft>
                <a:spcPts val="0"/>
              </a:spcAft>
              <a:buClr>
                <a:schemeClr val="accent3"/>
              </a:buClr>
              <a:buSzPct val="95000"/>
              <a:buFont typeface="Wingdings 2"/>
              <a:buChar char=""/>
            </a:pPr>
            <a:r>
              <a:rPr b="1" dirty="0" sz="2600" lang="en-CA">
                <a:solidFill>
                  <a:srgbClr val="00B050"/>
                </a:solidFill>
                <a:latin typeface="Constantia" pitchFamily="18" charset="0"/>
              </a:rPr>
              <a:t>Abnormal flexion</a:t>
            </a:r>
          </a:p>
          <a:p>
            <a:pPr algn="just" fontAlgn="auto" indent="-274320" marL="274320">
              <a:spcBef>
                <a:spcPct val="20000"/>
              </a:spcBef>
              <a:spcAft>
                <a:spcPts val="0"/>
              </a:spcAft>
              <a:buClr>
                <a:schemeClr val="accent3"/>
              </a:buClr>
              <a:buSzPct val="95000"/>
              <a:buFont typeface="Wingdings 2"/>
              <a:buChar char=""/>
            </a:pPr>
            <a:r>
              <a:rPr b="1" dirty="0" sz="2600" lang="en-CA">
                <a:solidFill>
                  <a:srgbClr val="00B050"/>
                </a:solidFill>
                <a:latin typeface="Constantia" pitchFamily="18" charset="0"/>
              </a:rPr>
              <a:t>Normal chest expansion</a:t>
            </a:r>
          </a:p>
          <a:p>
            <a:pPr algn="just" fontAlgn="auto" indent="-274320" marL="274320">
              <a:spcBef>
                <a:spcPct val="20000"/>
              </a:spcBef>
              <a:spcAft>
                <a:spcPts val="0"/>
              </a:spcAft>
              <a:buClr>
                <a:schemeClr val="accent3"/>
              </a:buClr>
              <a:buSzPct val="95000"/>
              <a:buFont typeface="Wingdings 2"/>
              <a:buChar char=""/>
            </a:pPr>
            <a:r>
              <a:rPr b="1" dirty="0" sz="2600" lang="en-CA">
                <a:solidFill>
                  <a:srgbClr val="00B050"/>
                </a:solidFill>
                <a:latin typeface="Constantia" pitchFamily="18" charset="0"/>
              </a:rPr>
              <a:t>Possible neurologic deficits</a:t>
            </a:r>
          </a:p>
        </p:txBody>
      </p:sp>
    </p:spTree>
  </p:cSld>
  <p:clrMapOvr>
    <a:masterClrMapping/>
  </p:clrMapOvr>
  <p:transition>
    <p:wheel spokes="8"/>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554" name=""/>
        <p:cNvGrpSpPr/>
        <p:nvPr/>
      </p:nvGrpSpPr>
      <p:grpSpPr>
        <a:xfrm>
          <a:off x="0" y="0"/>
          <a:ext cx="0" cy="0"/>
          <a:chOff x="0" y="0"/>
          <a:chExt cx="0" cy="0"/>
        </a:xfrm>
      </p:grpSpPr>
      <p:sp>
        <p:nvSpPr>
          <p:cNvPr id="1049432" name="Title 3"/>
          <p:cNvSpPr txBox="1"/>
          <p:nvPr/>
        </p:nvSpPr>
        <p:spPr>
          <a:xfrm>
            <a:off x="381000" y="457200"/>
            <a:ext cx="8229600" cy="533400"/>
          </a:xfrm>
          <a:prstGeom prst="rect"/>
        </p:spPr>
        <p:txBody>
          <a:bodyPr/>
          <a:p>
            <a:pPr algn="just"/>
            <a:r>
              <a:rPr dirty="0" sz="5000" lang="en-CA">
                <a:solidFill>
                  <a:srgbClr val="0000FF"/>
                </a:solidFill>
                <a:latin typeface="Constantia" pitchFamily="18" charset="0"/>
                <a:ea typeface="+mj-ea"/>
                <a:cs typeface="+mj-cs"/>
              </a:rPr>
              <a:t>Clinical Features</a:t>
            </a:r>
          </a:p>
        </p:txBody>
      </p:sp>
      <p:pic>
        <p:nvPicPr>
          <p:cNvPr id="2097170" name="Picture 4" descr="http://www.basdai.com/AnkylosingSpondylitis.jpg"/>
          <p:cNvPicPr>
            <a:picLocks noChangeAspect="1" noChangeArrowheads="1"/>
          </p:cNvPicPr>
          <p:nvPr/>
        </p:nvPicPr>
        <p:blipFill>
          <a:blip xmlns:r="http://schemas.openxmlformats.org/officeDocument/2006/relationships" r:embed="rId1" cstate="print"/>
          <a:srcRect/>
          <a:stretch>
            <a:fillRect/>
          </a:stretch>
        </p:blipFill>
        <p:spPr bwMode="auto">
          <a:xfrm>
            <a:off x="457200" y="1371600"/>
            <a:ext cx="8305800" cy="4945063"/>
          </a:xfrm>
          <a:prstGeom prst="rect"/>
          <a:noFill/>
          <a:ln w="9525">
            <a:noFill/>
            <a:miter lim="800000"/>
            <a:headEnd/>
            <a:tailEnd/>
          </a:ln>
        </p:spPr>
      </p:pic>
    </p:spTree>
  </p:cSld>
  <p:clrMapOvr>
    <a:masterClrMapping/>
  </p:clrMapOvr>
  <p:transition>
    <p:wheel spokes="8"/>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557" name=""/>
        <p:cNvGrpSpPr/>
        <p:nvPr/>
      </p:nvGrpSpPr>
      <p:grpSpPr>
        <a:xfrm>
          <a:off x="0" y="0"/>
          <a:ext cx="0" cy="0"/>
          <a:chOff x="0" y="0"/>
          <a:chExt cx="0" cy="0"/>
        </a:xfrm>
      </p:grpSpPr>
      <p:sp>
        <p:nvSpPr>
          <p:cNvPr id="1049436" name="Title 2"/>
          <p:cNvSpPr txBox="1"/>
          <p:nvPr/>
        </p:nvSpPr>
        <p:spPr>
          <a:xfrm>
            <a:off x="228600" y="0"/>
            <a:ext cx="8229600" cy="1371600"/>
          </a:xfrm>
          <a:prstGeom prst="rect"/>
        </p:spPr>
        <p:txBody>
          <a:bodyPr/>
          <a:p>
            <a:pPr algn="just"/>
            <a:r>
              <a:rPr dirty="0" sz="5000" lang="en-CA" err="1">
                <a:solidFill>
                  <a:srgbClr val="FF0000"/>
                </a:solidFill>
                <a:latin typeface="Constantia" pitchFamily="18" charset="0"/>
                <a:ea typeface="+mj-ea"/>
                <a:cs typeface="+mj-cs"/>
              </a:rPr>
              <a:t>Sacroiliitis</a:t>
            </a:r>
            <a:endParaRPr dirty="0" sz="5000" lang="en-CA">
              <a:solidFill>
                <a:srgbClr val="FF0000"/>
              </a:solidFill>
              <a:latin typeface="Constantia" pitchFamily="18" charset="0"/>
              <a:ea typeface="+mj-ea"/>
              <a:cs typeface="+mj-cs"/>
            </a:endParaRPr>
          </a:p>
        </p:txBody>
      </p:sp>
      <p:sp>
        <p:nvSpPr>
          <p:cNvPr id="1049437" name="Content Placeholder 3"/>
          <p:cNvSpPr txBox="1"/>
          <p:nvPr/>
        </p:nvSpPr>
        <p:spPr>
          <a:xfrm>
            <a:off x="0" y="914400"/>
            <a:ext cx="9144000" cy="5943600"/>
          </a:xfrm>
          <a:prstGeom prst="rect"/>
        </p:spPr>
        <p:txBody>
          <a:bodyPr/>
          <a:p>
            <a:pPr algn="just" indent="-273050" marL="273050">
              <a:spcBef>
                <a:spcPct val="20000"/>
              </a:spcBef>
              <a:buClr>
                <a:srgbClr val="0BD0D9"/>
              </a:buClr>
              <a:buSzPct val="95000"/>
              <a:buFont typeface="Wingdings 2" pitchFamily="18" charset="2"/>
              <a:buChar char=""/>
            </a:pPr>
            <a:r>
              <a:rPr dirty="0" sz="3200" lang="en-CA">
                <a:solidFill>
                  <a:srgbClr val="0000FF"/>
                </a:solidFill>
                <a:latin typeface="Constantia" pitchFamily="18" charset="0"/>
              </a:rPr>
              <a:t>Usually bilateral and </a:t>
            </a:r>
            <a:r>
              <a:rPr dirty="0" sz="3200" lang="en-CA" smtClean="0">
                <a:solidFill>
                  <a:srgbClr val="0000FF"/>
                </a:solidFill>
                <a:latin typeface="Constantia" pitchFamily="18" charset="0"/>
              </a:rPr>
              <a:t>symmetric</a:t>
            </a:r>
          </a:p>
          <a:p>
            <a:pPr algn="just" indent="-273050" marL="273050">
              <a:spcBef>
                <a:spcPct val="20000"/>
              </a:spcBef>
              <a:buClr>
                <a:srgbClr val="0BD0D9"/>
              </a:buClr>
              <a:buSzPct val="95000"/>
              <a:buFont typeface="Wingdings 2" pitchFamily="18" charset="2"/>
              <a:buChar char=""/>
            </a:pPr>
            <a:endParaRPr dirty="0" sz="3200" lang="en-CA">
              <a:solidFill>
                <a:srgbClr val="0000FF"/>
              </a:solidFill>
              <a:latin typeface="Constantia" pitchFamily="18" charset="0"/>
            </a:endParaRPr>
          </a:p>
          <a:p>
            <a:pPr algn="just" indent="-273050" marL="273050">
              <a:spcBef>
                <a:spcPct val="20000"/>
              </a:spcBef>
              <a:buClr>
                <a:srgbClr val="0BD0D9"/>
              </a:buClr>
              <a:buSzPct val="95000"/>
              <a:buFont typeface="Wingdings 2" pitchFamily="18" charset="2"/>
              <a:buChar char=""/>
            </a:pPr>
            <a:r>
              <a:rPr dirty="0" sz="3200" lang="en-CA">
                <a:solidFill>
                  <a:srgbClr val="0000FF"/>
                </a:solidFill>
                <a:latin typeface="Constantia" pitchFamily="18" charset="0"/>
              </a:rPr>
              <a:t>Initially involves the synovial-lined lower 2/3 of the </a:t>
            </a:r>
            <a:r>
              <a:rPr dirty="0" sz="3200" lang="en-CA" smtClean="0">
                <a:solidFill>
                  <a:srgbClr val="0000FF"/>
                </a:solidFill>
                <a:latin typeface="Constantia" pitchFamily="18" charset="0"/>
              </a:rPr>
              <a:t>Sacro-iliac joint.</a:t>
            </a:r>
          </a:p>
          <a:p>
            <a:pPr algn="just" indent="-273050" marL="273050">
              <a:spcBef>
                <a:spcPct val="20000"/>
              </a:spcBef>
              <a:buClr>
                <a:srgbClr val="0BD0D9"/>
              </a:buClr>
              <a:buSzPct val="95000"/>
              <a:buFont typeface="Wingdings 2" pitchFamily="18" charset="2"/>
              <a:buChar char=""/>
            </a:pPr>
            <a:endParaRPr dirty="0" sz="3200" lang="en-CA">
              <a:solidFill>
                <a:srgbClr val="0000FF"/>
              </a:solidFill>
              <a:latin typeface="Constantia" pitchFamily="18" charset="0"/>
            </a:endParaRPr>
          </a:p>
          <a:p>
            <a:pPr algn="just" indent="-273050" marL="273050">
              <a:spcBef>
                <a:spcPct val="20000"/>
              </a:spcBef>
              <a:buClr>
                <a:srgbClr val="0BD0D9"/>
              </a:buClr>
              <a:buSzPct val="95000"/>
              <a:buFont typeface="Wingdings 2" pitchFamily="18" charset="2"/>
              <a:buChar char=""/>
            </a:pPr>
            <a:r>
              <a:rPr dirty="0" sz="3200" lang="en-CA" smtClean="0">
                <a:solidFill>
                  <a:srgbClr val="0000FF"/>
                </a:solidFill>
                <a:latin typeface="Constantia" pitchFamily="18" charset="0"/>
              </a:rPr>
              <a:t>Early changes involves  </a:t>
            </a:r>
            <a:r>
              <a:rPr dirty="0" sz="3200" lang="en-CA">
                <a:solidFill>
                  <a:srgbClr val="0000FF"/>
                </a:solidFill>
                <a:latin typeface="Constantia" pitchFamily="18" charset="0"/>
              </a:rPr>
              <a:t>erosion on the iliac side of SI joint </a:t>
            </a:r>
            <a:r>
              <a:rPr dirty="0" sz="3200" lang="en-CA" smtClean="0">
                <a:solidFill>
                  <a:srgbClr val="0000FF"/>
                </a:solidFill>
                <a:latin typeface="Constantia" pitchFamily="18" charset="0"/>
              </a:rPr>
              <a:t>, the cartilage becomes thinner, and can </a:t>
            </a:r>
            <a:r>
              <a:rPr dirty="0" sz="3200" lang="en-CA">
                <a:solidFill>
                  <a:srgbClr val="0000FF"/>
                </a:solidFill>
                <a:latin typeface="Constantia" pitchFamily="18" charset="0"/>
              </a:rPr>
              <a:t>cause “</a:t>
            </a:r>
            <a:r>
              <a:rPr dirty="0" sz="3200" lang="en-CA" smtClean="0">
                <a:solidFill>
                  <a:srgbClr val="0000FF"/>
                </a:solidFill>
                <a:latin typeface="Constantia" pitchFamily="18" charset="0"/>
              </a:rPr>
              <a:t>pseudo-widening</a:t>
            </a:r>
            <a:r>
              <a:rPr dirty="0" sz="3200" lang="en-CA">
                <a:solidFill>
                  <a:srgbClr val="0000FF"/>
                </a:solidFill>
                <a:latin typeface="Constantia" pitchFamily="18" charset="0"/>
              </a:rPr>
              <a:t>” of SI </a:t>
            </a:r>
            <a:r>
              <a:rPr dirty="0" sz="3200" lang="en-CA" smtClean="0">
                <a:solidFill>
                  <a:srgbClr val="0000FF"/>
                </a:solidFill>
                <a:latin typeface="Constantia" pitchFamily="18" charset="0"/>
              </a:rPr>
              <a:t>joint.</a:t>
            </a:r>
          </a:p>
          <a:p>
            <a:pPr algn="just" indent="-273050" marL="273050">
              <a:spcBef>
                <a:spcPct val="20000"/>
              </a:spcBef>
              <a:buClr>
                <a:srgbClr val="0BD0D9"/>
              </a:buClr>
              <a:buSzPct val="95000"/>
              <a:buFont typeface="Wingdings 2" pitchFamily="18" charset="2"/>
              <a:buChar char=""/>
            </a:pPr>
            <a:endParaRPr dirty="0" sz="3200" lang="en-CA">
              <a:solidFill>
                <a:srgbClr val="0000FF"/>
              </a:solidFill>
              <a:latin typeface="Constantia" pitchFamily="18" charset="0"/>
            </a:endParaRPr>
          </a:p>
          <a:p>
            <a:pPr algn="just" indent="-273050" marL="273050">
              <a:spcBef>
                <a:spcPct val="20000"/>
              </a:spcBef>
              <a:buClr>
                <a:srgbClr val="0BD0D9"/>
              </a:buClr>
              <a:buSzPct val="95000"/>
              <a:buFont typeface="Wingdings 2" pitchFamily="18" charset="2"/>
              <a:buChar char=""/>
            </a:pPr>
            <a:r>
              <a:rPr dirty="0" sz="3200" lang="en-CA">
                <a:solidFill>
                  <a:srgbClr val="0000FF"/>
                </a:solidFill>
                <a:latin typeface="Constantia" pitchFamily="18" charset="0"/>
              </a:rPr>
              <a:t>Bony sclerosis, then complete bony ankylosis or fusion</a:t>
            </a:r>
          </a:p>
        </p:txBody>
      </p:sp>
    </p:spTree>
  </p:cSld>
  <p:clrMapOvr>
    <a:masterClrMapping/>
  </p:clrMapOvr>
  <p:transition>
    <p:wheel spokes="8"/>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560" name=""/>
        <p:cNvGrpSpPr/>
        <p:nvPr/>
      </p:nvGrpSpPr>
      <p:grpSpPr>
        <a:xfrm>
          <a:off x="0" y="0"/>
          <a:ext cx="0" cy="0"/>
          <a:chOff x="0" y="0"/>
          <a:chExt cx="0" cy="0"/>
        </a:xfrm>
      </p:grpSpPr>
      <p:sp>
        <p:nvSpPr>
          <p:cNvPr id="1049441" name="Title 1"/>
          <p:cNvSpPr txBox="1"/>
          <p:nvPr/>
        </p:nvSpPr>
        <p:spPr>
          <a:xfrm>
            <a:off x="457200" y="842963"/>
            <a:ext cx="8229600" cy="1371600"/>
          </a:xfrm>
          <a:prstGeom prst="rect"/>
        </p:spPr>
        <p:txBody>
          <a:bodyPr/>
          <a:p>
            <a:pPr algn="just"/>
            <a:r>
              <a:rPr dirty="0" sz="5000" lang="en-CA">
                <a:solidFill>
                  <a:srgbClr val="0000FF"/>
                </a:solidFill>
                <a:latin typeface="Constantia" pitchFamily="18" charset="0"/>
                <a:ea typeface="+mj-ea"/>
                <a:cs typeface="+mj-cs"/>
              </a:rPr>
              <a:t>Spinal Involvement</a:t>
            </a:r>
          </a:p>
        </p:txBody>
      </p:sp>
      <p:pic>
        <p:nvPicPr>
          <p:cNvPr id="2097171" name="Picture 2" descr="Illustration of stages of ankylosing spondylitis in spine"/>
          <p:cNvPicPr>
            <a:picLocks noChangeAspect="1" noChangeArrowheads="1"/>
          </p:cNvPicPr>
          <p:nvPr/>
        </p:nvPicPr>
        <p:blipFill>
          <a:blip xmlns:r="http://schemas.openxmlformats.org/officeDocument/2006/relationships" r:embed="rId1" cstate="print"/>
          <a:srcRect/>
          <a:stretch>
            <a:fillRect/>
          </a:stretch>
        </p:blipFill>
        <p:spPr bwMode="auto">
          <a:xfrm>
            <a:off x="685800" y="1600200"/>
            <a:ext cx="7848600" cy="5118100"/>
          </a:xfrm>
          <a:prstGeom prst="rect"/>
          <a:noFill/>
          <a:ln w="9525">
            <a:noFill/>
            <a:miter lim="800000"/>
            <a:headEnd/>
            <a:tailEnd/>
          </a:ln>
        </p:spPr>
      </p:pic>
    </p:spTree>
  </p:cSld>
  <p:clrMapOvr>
    <a:masterClrMapping/>
  </p:clrMapOvr>
  <p:transition>
    <p:wheel spokes="8"/>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563" name=""/>
        <p:cNvGrpSpPr/>
        <p:nvPr/>
      </p:nvGrpSpPr>
      <p:grpSpPr>
        <a:xfrm>
          <a:off x="0" y="0"/>
          <a:ext cx="0" cy="0"/>
          <a:chOff x="0" y="0"/>
          <a:chExt cx="0" cy="0"/>
        </a:xfrm>
      </p:grpSpPr>
      <p:sp>
        <p:nvSpPr>
          <p:cNvPr id="1049445" name="Title 4"/>
          <p:cNvSpPr txBox="1"/>
          <p:nvPr/>
        </p:nvSpPr>
        <p:spPr>
          <a:xfrm>
            <a:off x="0" y="0"/>
            <a:ext cx="8229600" cy="1371600"/>
          </a:xfrm>
          <a:prstGeom prst="rect"/>
        </p:spPr>
        <p:txBody>
          <a:bodyPr/>
          <a:p>
            <a:pPr algn="just"/>
            <a:r>
              <a:rPr dirty="0" sz="5000" lang="en-CA">
                <a:solidFill>
                  <a:srgbClr val="FF0000"/>
                </a:solidFill>
                <a:latin typeface="Constantia" pitchFamily="18" charset="0"/>
                <a:ea typeface="+mj-ea"/>
                <a:cs typeface="+mj-cs"/>
              </a:rPr>
              <a:t>Spinal Involvement</a:t>
            </a:r>
          </a:p>
        </p:txBody>
      </p:sp>
      <p:sp>
        <p:nvSpPr>
          <p:cNvPr id="1049446" name="Content Placeholder 5"/>
          <p:cNvSpPr txBox="1"/>
          <p:nvPr/>
        </p:nvSpPr>
        <p:spPr>
          <a:xfrm>
            <a:off x="0" y="1219200"/>
            <a:ext cx="9143999" cy="5638800"/>
          </a:xfrm>
          <a:prstGeom prst="rect"/>
        </p:spPr>
        <p:txBody>
          <a:bodyPr/>
          <a:p>
            <a:pPr algn="just" indent="-273050" marL="273050">
              <a:spcBef>
                <a:spcPct val="20000"/>
              </a:spcBef>
              <a:buClr>
                <a:srgbClr val="0BD0D9"/>
              </a:buClr>
              <a:buSzPct val="95000"/>
              <a:buFont typeface="Wingdings 2" pitchFamily="18" charset="2"/>
              <a:buChar char=""/>
            </a:pPr>
            <a:r>
              <a:rPr dirty="0" sz="2800" lang="en-CA">
                <a:solidFill>
                  <a:srgbClr val="0000FF"/>
                </a:solidFill>
                <a:latin typeface="Constantia" pitchFamily="18" charset="0"/>
              </a:rPr>
              <a:t>Gradual ossification of the outer layers of the annulus fibrosis (</a:t>
            </a:r>
            <a:r>
              <a:rPr b="1" dirty="0" sz="2800" i="1" lang="en-CA" err="1">
                <a:solidFill>
                  <a:srgbClr val="0000FF"/>
                </a:solidFill>
                <a:latin typeface="Constantia" pitchFamily="18" charset="0"/>
              </a:rPr>
              <a:t>Sharpey’s</a:t>
            </a:r>
            <a:r>
              <a:rPr b="1" dirty="0" sz="2800" i="1" lang="en-CA">
                <a:solidFill>
                  <a:srgbClr val="0000FF"/>
                </a:solidFill>
                <a:latin typeface="Constantia" pitchFamily="18" charset="0"/>
              </a:rPr>
              <a:t> </a:t>
            </a:r>
            <a:r>
              <a:rPr b="1" dirty="0" sz="2800" i="1" lang="en-CA" err="1">
                <a:solidFill>
                  <a:srgbClr val="0000FF"/>
                </a:solidFill>
                <a:latin typeface="Constantia" pitchFamily="18" charset="0"/>
              </a:rPr>
              <a:t>fibers</a:t>
            </a:r>
            <a:r>
              <a:rPr dirty="0" sz="2800" lang="en-CA">
                <a:solidFill>
                  <a:srgbClr val="0000FF"/>
                </a:solidFill>
                <a:latin typeface="Constantia" pitchFamily="18" charset="0"/>
              </a:rPr>
              <a:t>) form </a:t>
            </a:r>
            <a:r>
              <a:rPr dirty="0" sz="2800" lang="en-CA" err="1">
                <a:solidFill>
                  <a:srgbClr val="0000FF"/>
                </a:solidFill>
                <a:latin typeface="Constantia" pitchFamily="18" charset="0"/>
              </a:rPr>
              <a:t>interverterbral</a:t>
            </a:r>
            <a:r>
              <a:rPr dirty="0" sz="2800" lang="en-CA">
                <a:solidFill>
                  <a:srgbClr val="0000FF"/>
                </a:solidFill>
                <a:latin typeface="Constantia" pitchFamily="18" charset="0"/>
              </a:rPr>
              <a:t> bony bridges </a:t>
            </a:r>
            <a:r>
              <a:rPr dirty="0" sz="2800" lang="en-CA" smtClean="0">
                <a:solidFill>
                  <a:srgbClr val="0000FF"/>
                </a:solidFill>
                <a:latin typeface="Constantia" pitchFamily="18" charset="0"/>
              </a:rPr>
              <a:t>called </a:t>
            </a:r>
            <a:r>
              <a:rPr b="1" dirty="0" sz="2800" i="1" lang="en-CA" err="1" smtClean="0">
                <a:solidFill>
                  <a:srgbClr val="0000FF"/>
                </a:solidFill>
                <a:latin typeface="Constantia" pitchFamily="18" charset="0"/>
              </a:rPr>
              <a:t>syndesmophytes</a:t>
            </a:r>
            <a:r>
              <a:rPr dirty="0" sz="2800" lang="en-CA" smtClean="0">
                <a:solidFill>
                  <a:srgbClr val="0000FF"/>
                </a:solidFill>
                <a:latin typeface="Constantia" pitchFamily="18" charset="0"/>
              </a:rPr>
              <a:t>.</a:t>
            </a:r>
          </a:p>
          <a:p>
            <a:pPr algn="just" indent="-273050" marL="273050">
              <a:spcBef>
                <a:spcPct val="20000"/>
              </a:spcBef>
              <a:buClr>
                <a:srgbClr val="0BD0D9"/>
              </a:buClr>
              <a:buSzPct val="95000"/>
              <a:buFont typeface="Wingdings 2" pitchFamily="18" charset="2"/>
              <a:buChar char=""/>
            </a:pPr>
            <a:endParaRPr dirty="0" sz="2800" lang="en-CA">
              <a:solidFill>
                <a:srgbClr val="0000FF"/>
              </a:solidFill>
              <a:latin typeface="Constantia" pitchFamily="18" charset="0"/>
            </a:endParaRPr>
          </a:p>
          <a:p>
            <a:pPr algn="just" indent="-273050" marL="273050">
              <a:spcBef>
                <a:spcPct val="20000"/>
              </a:spcBef>
              <a:buClr>
                <a:srgbClr val="0BD0D9"/>
              </a:buClr>
              <a:buSzPct val="95000"/>
              <a:buFont typeface="Wingdings 2" pitchFamily="18" charset="2"/>
              <a:buChar char=""/>
            </a:pPr>
            <a:r>
              <a:rPr dirty="0" sz="2800" lang="en-CA">
                <a:solidFill>
                  <a:srgbClr val="0000FF"/>
                </a:solidFill>
                <a:latin typeface="Constantia" pitchFamily="18" charset="0"/>
              </a:rPr>
              <a:t>Fusion of the </a:t>
            </a:r>
            <a:r>
              <a:rPr dirty="0" sz="2800" lang="en-CA" err="1">
                <a:solidFill>
                  <a:srgbClr val="0000FF"/>
                </a:solidFill>
                <a:latin typeface="Constantia" pitchFamily="18" charset="0"/>
              </a:rPr>
              <a:t>apophyseal</a:t>
            </a:r>
            <a:r>
              <a:rPr dirty="0" sz="2800" lang="en-CA">
                <a:solidFill>
                  <a:srgbClr val="0000FF"/>
                </a:solidFill>
                <a:latin typeface="Constantia" pitchFamily="18" charset="0"/>
              </a:rPr>
              <a:t> joints and calcification of the spinal ligaments along with bilateral </a:t>
            </a:r>
            <a:r>
              <a:rPr dirty="0" sz="2800" lang="en-CA" err="1">
                <a:solidFill>
                  <a:srgbClr val="0000FF"/>
                </a:solidFill>
                <a:latin typeface="Constantia" pitchFamily="18" charset="0"/>
              </a:rPr>
              <a:t>syndesmophyte</a:t>
            </a:r>
            <a:r>
              <a:rPr dirty="0" sz="2800" lang="en-CA">
                <a:solidFill>
                  <a:srgbClr val="0000FF"/>
                </a:solidFill>
                <a:latin typeface="Constantia" pitchFamily="18" charset="0"/>
              </a:rPr>
              <a:t> formation can result in “</a:t>
            </a:r>
            <a:r>
              <a:rPr b="1" dirty="0" sz="2800" i="1" lang="en-CA">
                <a:solidFill>
                  <a:srgbClr val="0000FF"/>
                </a:solidFill>
                <a:latin typeface="Constantia" pitchFamily="18" charset="0"/>
              </a:rPr>
              <a:t>bamboo spine</a:t>
            </a:r>
            <a:r>
              <a:rPr dirty="0" sz="2800" lang="en-CA">
                <a:solidFill>
                  <a:srgbClr val="0000FF"/>
                </a:solidFill>
                <a:latin typeface="Constantia" pitchFamily="18" charset="0"/>
              </a:rPr>
              <a:t>”</a:t>
            </a:r>
          </a:p>
        </p:txBody>
      </p:sp>
    </p:spTree>
  </p:cSld>
  <p:clrMapOvr>
    <a:masterClrMapping/>
  </p:clrMapOvr>
  <p:transition>
    <p:wheel spokes="8"/>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566" name=""/>
        <p:cNvGrpSpPr/>
        <p:nvPr/>
      </p:nvGrpSpPr>
      <p:grpSpPr>
        <a:xfrm>
          <a:off x="0" y="0"/>
          <a:ext cx="0" cy="0"/>
          <a:chOff x="0" y="0"/>
          <a:chExt cx="0" cy="0"/>
        </a:xfrm>
      </p:grpSpPr>
      <p:sp>
        <p:nvSpPr>
          <p:cNvPr id="1049450" name="Title 1"/>
          <p:cNvSpPr txBox="1"/>
          <p:nvPr/>
        </p:nvSpPr>
        <p:spPr>
          <a:xfrm>
            <a:off x="228600" y="0"/>
            <a:ext cx="8229600" cy="1371600"/>
          </a:xfrm>
          <a:prstGeom prst="rect"/>
        </p:spPr>
        <p:txBody>
          <a:bodyPr/>
          <a:p>
            <a:pPr algn="just"/>
            <a:r>
              <a:rPr dirty="0" sz="5000" lang="en-CA" err="1">
                <a:solidFill>
                  <a:srgbClr val="FF0000"/>
                </a:solidFill>
                <a:latin typeface="Constantia" pitchFamily="18" charset="0"/>
                <a:ea typeface="+mj-ea"/>
                <a:cs typeface="+mj-cs"/>
              </a:rPr>
              <a:t>Enthesitis</a:t>
            </a:r>
            <a:endParaRPr dirty="0" sz="5000" lang="en-CA">
              <a:solidFill>
                <a:srgbClr val="FF0000"/>
              </a:solidFill>
              <a:latin typeface="Constantia" pitchFamily="18" charset="0"/>
              <a:ea typeface="+mj-ea"/>
              <a:cs typeface="+mj-cs"/>
            </a:endParaRPr>
          </a:p>
        </p:txBody>
      </p:sp>
      <p:sp>
        <p:nvSpPr>
          <p:cNvPr id="1049451" name="Content Placeholder 2"/>
          <p:cNvSpPr txBox="1"/>
          <p:nvPr/>
        </p:nvSpPr>
        <p:spPr>
          <a:xfrm>
            <a:off x="0" y="1219200"/>
            <a:ext cx="8991600" cy="5638800"/>
          </a:xfrm>
          <a:prstGeom prst="rect"/>
        </p:spPr>
        <p:txBody>
          <a:bodyPr/>
          <a:p>
            <a:pPr algn="just" indent="-273050" marL="273050">
              <a:spcBef>
                <a:spcPct val="20000"/>
              </a:spcBef>
              <a:buClr>
                <a:srgbClr val="0BD0D9"/>
              </a:buClr>
              <a:buSzPct val="95000"/>
              <a:buFont typeface="Wingdings 2" pitchFamily="18" charset="2"/>
              <a:buChar char=""/>
            </a:pPr>
            <a:r>
              <a:rPr b="1" dirty="0" sz="2800" i="1" lang="en-CA" err="1">
                <a:solidFill>
                  <a:srgbClr val="0000FF"/>
                </a:solidFill>
                <a:latin typeface="Constantia" pitchFamily="18" charset="0"/>
              </a:rPr>
              <a:t>Enthesis</a:t>
            </a:r>
            <a:r>
              <a:rPr dirty="0" sz="2800" lang="en-CA">
                <a:solidFill>
                  <a:srgbClr val="0000FF"/>
                </a:solidFill>
                <a:latin typeface="Constantia" pitchFamily="18" charset="0"/>
              </a:rPr>
              <a:t>:  site of insertion of ligament, tendon or articular capsule into </a:t>
            </a:r>
            <a:r>
              <a:rPr dirty="0" sz="2800" lang="en-CA" smtClean="0">
                <a:solidFill>
                  <a:srgbClr val="0000FF"/>
                </a:solidFill>
                <a:latin typeface="Constantia" pitchFamily="18" charset="0"/>
              </a:rPr>
              <a:t>bone.</a:t>
            </a:r>
          </a:p>
          <a:p>
            <a:pPr algn="just" indent="-273050" marL="273050">
              <a:spcBef>
                <a:spcPct val="20000"/>
              </a:spcBef>
              <a:buClr>
                <a:srgbClr val="0BD0D9"/>
              </a:buClr>
              <a:buSzPct val="95000"/>
              <a:buFont typeface="Wingdings 2" pitchFamily="18" charset="2"/>
              <a:buChar char=""/>
            </a:pPr>
            <a:endParaRPr dirty="0" sz="2800" lang="en-CA">
              <a:solidFill>
                <a:srgbClr val="0000FF"/>
              </a:solidFill>
              <a:latin typeface="Constantia" pitchFamily="18" charset="0"/>
            </a:endParaRPr>
          </a:p>
          <a:p>
            <a:pPr algn="just" indent="-273050" marL="273050">
              <a:spcBef>
                <a:spcPct val="20000"/>
              </a:spcBef>
              <a:buClr>
                <a:srgbClr val="0BD0D9"/>
              </a:buClr>
              <a:buSzPct val="95000"/>
              <a:buFont typeface="Wingdings 2" pitchFamily="18" charset="2"/>
              <a:buChar char=""/>
            </a:pPr>
            <a:r>
              <a:rPr b="1" dirty="0" sz="2800" i="1" lang="en-CA" err="1">
                <a:solidFill>
                  <a:srgbClr val="0000FF"/>
                </a:solidFill>
                <a:latin typeface="Constantia" pitchFamily="18" charset="0"/>
              </a:rPr>
              <a:t>Enthesitis</a:t>
            </a:r>
            <a:r>
              <a:rPr dirty="0" sz="2800" lang="en-CA">
                <a:solidFill>
                  <a:srgbClr val="0000FF"/>
                </a:solidFill>
                <a:latin typeface="Constantia" pitchFamily="18" charset="0"/>
              </a:rPr>
              <a:t>:  </a:t>
            </a:r>
            <a:r>
              <a:rPr dirty="0" sz="2800" lang="en-CA" smtClean="0">
                <a:solidFill>
                  <a:srgbClr val="0000FF"/>
                </a:solidFill>
                <a:latin typeface="Constantia" pitchFamily="18" charset="0"/>
              </a:rPr>
              <a:t>Is the inflammation </a:t>
            </a:r>
            <a:r>
              <a:rPr dirty="0" sz="2800" lang="en-CA">
                <a:solidFill>
                  <a:srgbClr val="0000FF"/>
                </a:solidFill>
                <a:latin typeface="Constantia" pitchFamily="18" charset="0"/>
              </a:rPr>
              <a:t>of </a:t>
            </a:r>
            <a:r>
              <a:rPr dirty="0" sz="2800" lang="en-CA" err="1">
                <a:solidFill>
                  <a:srgbClr val="0000FF"/>
                </a:solidFill>
                <a:latin typeface="Constantia" pitchFamily="18" charset="0"/>
              </a:rPr>
              <a:t>enthesis</a:t>
            </a:r>
            <a:r>
              <a:rPr dirty="0" sz="2800" lang="en-CA">
                <a:solidFill>
                  <a:srgbClr val="0000FF"/>
                </a:solidFill>
                <a:latin typeface="Constantia" pitchFamily="18" charset="0"/>
              </a:rPr>
              <a:t> resulting in new bone formation or </a:t>
            </a:r>
            <a:r>
              <a:rPr dirty="0" sz="2800" lang="en-CA" smtClean="0">
                <a:solidFill>
                  <a:srgbClr val="0000FF"/>
                </a:solidFill>
                <a:latin typeface="Constantia" pitchFamily="18" charset="0"/>
              </a:rPr>
              <a:t>fibrosis.</a:t>
            </a:r>
          </a:p>
          <a:p>
            <a:pPr algn="just" indent="-273050" marL="273050">
              <a:spcBef>
                <a:spcPct val="20000"/>
              </a:spcBef>
              <a:buClr>
                <a:srgbClr val="0BD0D9"/>
              </a:buClr>
              <a:buSzPct val="95000"/>
              <a:buFont typeface="Wingdings 2" pitchFamily="18" charset="2"/>
              <a:buChar char=""/>
            </a:pPr>
            <a:endParaRPr dirty="0" sz="2800" lang="en-CA">
              <a:solidFill>
                <a:srgbClr val="0000FF"/>
              </a:solidFill>
              <a:latin typeface="Constantia" pitchFamily="18" charset="0"/>
            </a:endParaRPr>
          </a:p>
          <a:p>
            <a:pPr algn="just" indent="-273050" marL="273050">
              <a:spcBef>
                <a:spcPct val="20000"/>
              </a:spcBef>
              <a:buClr>
                <a:srgbClr val="0BD0D9"/>
              </a:buClr>
              <a:buSzPct val="95000"/>
              <a:buFont typeface="Wingdings 2" pitchFamily="18" charset="2"/>
              <a:buChar char=""/>
            </a:pPr>
            <a:r>
              <a:rPr dirty="0" sz="2800" lang="en-CA">
                <a:solidFill>
                  <a:srgbClr val="0000FF"/>
                </a:solidFill>
                <a:latin typeface="Constantia" pitchFamily="18" charset="0"/>
              </a:rPr>
              <a:t>Common sites:   SI joints, intervertebral discs, </a:t>
            </a:r>
            <a:r>
              <a:rPr dirty="0" sz="2800" lang="en-CA" err="1">
                <a:solidFill>
                  <a:srgbClr val="0000FF"/>
                </a:solidFill>
                <a:latin typeface="Constantia" pitchFamily="18" charset="0"/>
              </a:rPr>
              <a:t>manubriosternal</a:t>
            </a:r>
            <a:r>
              <a:rPr dirty="0" sz="2800" lang="en-CA">
                <a:solidFill>
                  <a:srgbClr val="0000FF"/>
                </a:solidFill>
                <a:latin typeface="Constantia" pitchFamily="18" charset="0"/>
              </a:rPr>
              <a:t> joints, </a:t>
            </a:r>
            <a:r>
              <a:rPr dirty="0" sz="2800" lang="en-CA" err="1">
                <a:solidFill>
                  <a:srgbClr val="0000FF"/>
                </a:solidFill>
                <a:latin typeface="Constantia" pitchFamily="18" charset="0"/>
              </a:rPr>
              <a:t>symphysis</a:t>
            </a:r>
            <a:r>
              <a:rPr dirty="0" sz="2800" lang="en-CA">
                <a:solidFill>
                  <a:srgbClr val="0000FF"/>
                </a:solidFill>
                <a:latin typeface="Constantia" pitchFamily="18" charset="0"/>
              </a:rPr>
              <a:t> pubis, iliac crests, </a:t>
            </a:r>
            <a:r>
              <a:rPr dirty="0" sz="2800" lang="en-CA" err="1">
                <a:solidFill>
                  <a:srgbClr val="0000FF"/>
                </a:solidFill>
                <a:latin typeface="Constantia" pitchFamily="18" charset="0"/>
              </a:rPr>
              <a:t>trochanters</a:t>
            </a:r>
            <a:r>
              <a:rPr dirty="0" sz="2800" lang="en-CA">
                <a:solidFill>
                  <a:srgbClr val="0000FF"/>
                </a:solidFill>
                <a:latin typeface="Constantia" pitchFamily="18" charset="0"/>
              </a:rPr>
              <a:t>, patellae, clavicles, </a:t>
            </a:r>
            <a:r>
              <a:rPr dirty="0" sz="2800" lang="en-CA" err="1">
                <a:solidFill>
                  <a:srgbClr val="0000FF"/>
                </a:solidFill>
                <a:latin typeface="Constantia" pitchFamily="18" charset="0"/>
              </a:rPr>
              <a:t>calcanei</a:t>
            </a:r>
            <a:r>
              <a:rPr dirty="0" sz="2800" lang="en-CA">
                <a:solidFill>
                  <a:srgbClr val="0000FF"/>
                </a:solidFill>
                <a:latin typeface="Constantia" pitchFamily="18" charset="0"/>
              </a:rPr>
              <a:t> (</a:t>
            </a:r>
            <a:r>
              <a:rPr dirty="0" sz="2800" lang="en-CA" err="1">
                <a:solidFill>
                  <a:srgbClr val="0000FF"/>
                </a:solidFill>
                <a:latin typeface="Constantia" pitchFamily="18" charset="0"/>
              </a:rPr>
              <a:t>Achille’s</a:t>
            </a:r>
            <a:r>
              <a:rPr dirty="0" sz="2800" lang="en-CA">
                <a:solidFill>
                  <a:srgbClr val="0000FF"/>
                </a:solidFill>
                <a:latin typeface="Constantia" pitchFamily="18" charset="0"/>
              </a:rPr>
              <a:t> or plantar fasciitis)</a:t>
            </a:r>
          </a:p>
        </p:txBody>
      </p:sp>
    </p:spTree>
  </p:cSld>
  <p:clrMapOvr>
    <a:masterClrMapping/>
  </p:clrMapOvr>
  <p:transition>
    <p:wheel spokes="8"/>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569" name=""/>
        <p:cNvGrpSpPr/>
        <p:nvPr/>
      </p:nvGrpSpPr>
      <p:grpSpPr>
        <a:xfrm>
          <a:off x="0" y="0"/>
          <a:ext cx="0" cy="0"/>
          <a:chOff x="0" y="0"/>
          <a:chExt cx="0" cy="0"/>
        </a:xfrm>
      </p:grpSpPr>
      <p:sp>
        <p:nvSpPr>
          <p:cNvPr id="1049455" name="Title 1"/>
          <p:cNvSpPr txBox="1"/>
          <p:nvPr/>
        </p:nvSpPr>
        <p:spPr>
          <a:xfrm>
            <a:off x="304800" y="304800"/>
            <a:ext cx="8229600" cy="1371600"/>
          </a:xfrm>
          <a:prstGeom prst="rect"/>
        </p:spPr>
        <p:txBody>
          <a:bodyPr/>
          <a:p>
            <a:pPr algn="just"/>
            <a:r>
              <a:rPr dirty="0" sz="5000" lang="en-CA" smtClean="0">
                <a:solidFill>
                  <a:srgbClr val="FF0000"/>
                </a:solidFill>
                <a:latin typeface="Constantia" pitchFamily="18" charset="0"/>
                <a:ea typeface="+mj-ea"/>
                <a:cs typeface="+mj-cs"/>
              </a:rPr>
              <a:t>Treatment of </a:t>
            </a:r>
            <a:r>
              <a:rPr dirty="0" sz="5000" lang="en-CA" err="1" smtClean="0">
                <a:solidFill>
                  <a:srgbClr val="FF0000"/>
                </a:solidFill>
                <a:latin typeface="Constantia" pitchFamily="18" charset="0"/>
                <a:ea typeface="+mj-ea"/>
                <a:cs typeface="+mj-cs"/>
              </a:rPr>
              <a:t>Enthesitis</a:t>
            </a:r>
            <a:endParaRPr dirty="0" sz="5000" lang="en-CA">
              <a:solidFill>
                <a:srgbClr val="FF0000"/>
              </a:solidFill>
              <a:latin typeface="Constantia" pitchFamily="18" charset="0"/>
              <a:ea typeface="+mj-ea"/>
              <a:cs typeface="+mj-cs"/>
            </a:endParaRPr>
          </a:p>
        </p:txBody>
      </p:sp>
      <p:sp>
        <p:nvSpPr>
          <p:cNvPr id="1049456" name="Content Placeholder 2"/>
          <p:cNvSpPr txBox="1"/>
          <p:nvPr/>
        </p:nvSpPr>
        <p:spPr>
          <a:xfrm>
            <a:off x="304800" y="1981200"/>
            <a:ext cx="8839200" cy="4876800"/>
          </a:xfrm>
          <a:prstGeom prst="rect"/>
        </p:spPr>
        <p:txBody>
          <a:bodyPr/>
          <a:p>
            <a:pPr algn="just" indent="-742950" marL="742950">
              <a:spcBef>
                <a:spcPct val="20000"/>
              </a:spcBef>
              <a:buClr>
                <a:srgbClr val="0BD0D9"/>
              </a:buClr>
              <a:buSzPct val="95000"/>
              <a:buFont typeface="+mj-lt"/>
              <a:buAutoNum type="arabicPeriod"/>
            </a:pPr>
            <a:r>
              <a:rPr b="1" dirty="0" sz="3600" i="1" lang="en-CA">
                <a:solidFill>
                  <a:srgbClr val="0000FF"/>
                </a:solidFill>
                <a:latin typeface="Constantia" pitchFamily="18" charset="0"/>
              </a:rPr>
              <a:t>NSAIDs</a:t>
            </a:r>
          </a:p>
          <a:p>
            <a:pPr algn="just" indent="-246063" lvl="1" marL="639763">
              <a:spcBef>
                <a:spcPct val="20000"/>
              </a:spcBef>
              <a:buClr>
                <a:schemeClr val="accent1"/>
              </a:buClr>
              <a:buSzPct val="85000"/>
              <a:buFont typeface="Wingdings 2" pitchFamily="18" charset="2"/>
              <a:buChar char=""/>
            </a:pPr>
            <a:r>
              <a:rPr dirty="0" sz="3600" lang="en-CA">
                <a:solidFill>
                  <a:srgbClr val="0000FF"/>
                </a:solidFill>
                <a:latin typeface="Constantia" pitchFamily="18" charset="0"/>
              </a:rPr>
              <a:t>Good for mild symptoms</a:t>
            </a:r>
          </a:p>
          <a:p>
            <a:pPr algn="just" indent="-246063" lvl="1" marL="639763">
              <a:spcBef>
                <a:spcPct val="20000"/>
              </a:spcBef>
              <a:buClr>
                <a:schemeClr val="accent1"/>
              </a:buClr>
              <a:buSzPct val="85000"/>
              <a:buFont typeface="Wingdings 2" pitchFamily="18" charset="2"/>
              <a:buChar char=""/>
            </a:pPr>
            <a:r>
              <a:rPr dirty="0" sz="3600" lang="en-CA">
                <a:solidFill>
                  <a:srgbClr val="0000FF"/>
                </a:solidFill>
                <a:latin typeface="Constantia" pitchFamily="18" charset="0"/>
              </a:rPr>
              <a:t>Potentially disease modifying</a:t>
            </a:r>
          </a:p>
          <a:p>
            <a:pPr algn="just" indent="-246063" lvl="1" marL="639763">
              <a:spcBef>
                <a:spcPct val="20000"/>
              </a:spcBef>
              <a:buClr>
                <a:schemeClr val="accent1"/>
              </a:buClr>
              <a:buSzPct val="85000"/>
              <a:buFont typeface="Wingdings 2" pitchFamily="18" charset="2"/>
              <a:buChar char=""/>
            </a:pPr>
            <a:r>
              <a:rPr dirty="0" sz="3600" lang="en-CA" err="1">
                <a:solidFill>
                  <a:srgbClr val="0000FF"/>
                </a:solidFill>
                <a:latin typeface="Constantia" pitchFamily="18" charset="0"/>
              </a:rPr>
              <a:t>Indomethacin</a:t>
            </a:r>
            <a:r>
              <a:rPr dirty="0" sz="3600" lang="en-CA">
                <a:solidFill>
                  <a:srgbClr val="0000FF"/>
                </a:solidFill>
                <a:latin typeface="Constantia" pitchFamily="18" charset="0"/>
              </a:rPr>
              <a:t> seems to work the best</a:t>
            </a:r>
          </a:p>
          <a:p>
            <a:pPr algn="just" indent="-246063" lvl="1" marL="639763">
              <a:spcBef>
                <a:spcPct val="20000"/>
              </a:spcBef>
              <a:buClr>
                <a:schemeClr val="accent1"/>
              </a:buClr>
              <a:buSzPct val="85000"/>
              <a:buFont typeface="Wingdings 2" pitchFamily="18" charset="2"/>
              <a:buChar char=""/>
            </a:pPr>
            <a:r>
              <a:rPr dirty="0" sz="3600" lang="en-CA">
                <a:solidFill>
                  <a:srgbClr val="0000FF"/>
                </a:solidFill>
                <a:latin typeface="Constantia" pitchFamily="18" charset="0"/>
              </a:rPr>
              <a:t>Beware of side effects, especially gastrointestinal disease</a:t>
            </a:r>
          </a:p>
        </p:txBody>
      </p:sp>
    </p:spTree>
  </p:cSld>
  <p:clrMapOvr>
    <a:masterClrMapping/>
  </p:clrMapOvr>
  <p:transition>
    <p:wheel spokes="8"/>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572" name=""/>
        <p:cNvGrpSpPr/>
        <p:nvPr/>
      </p:nvGrpSpPr>
      <p:grpSpPr>
        <a:xfrm>
          <a:off x="0" y="0"/>
          <a:ext cx="0" cy="0"/>
          <a:chOff x="0" y="0"/>
          <a:chExt cx="0" cy="0"/>
        </a:xfrm>
      </p:grpSpPr>
      <p:sp>
        <p:nvSpPr>
          <p:cNvPr id="1049460" name="Title 1"/>
          <p:cNvSpPr txBox="1"/>
          <p:nvPr/>
        </p:nvSpPr>
        <p:spPr>
          <a:xfrm>
            <a:off x="228600" y="152400"/>
            <a:ext cx="8229600" cy="1371600"/>
          </a:xfrm>
          <a:prstGeom prst="rect"/>
        </p:spPr>
        <p:txBody>
          <a:bodyPr/>
          <a:p>
            <a:pPr algn="just"/>
            <a:r>
              <a:rPr dirty="0" sz="5000" lang="en-CA" smtClean="0">
                <a:solidFill>
                  <a:srgbClr val="FF0000"/>
                </a:solidFill>
                <a:latin typeface="Constantia" pitchFamily="18" charset="0"/>
              </a:rPr>
              <a:t>Treatment of </a:t>
            </a:r>
            <a:r>
              <a:rPr dirty="0" sz="5000" lang="en-CA" err="1" smtClean="0">
                <a:solidFill>
                  <a:srgbClr val="FF0000"/>
                </a:solidFill>
                <a:latin typeface="Constantia" pitchFamily="18" charset="0"/>
              </a:rPr>
              <a:t>Enthesitis</a:t>
            </a:r>
            <a:endParaRPr dirty="0" sz="5000" lang="en-CA" smtClean="0">
              <a:solidFill>
                <a:srgbClr val="FF0000"/>
              </a:solidFill>
              <a:latin typeface="Constantia" pitchFamily="18" charset="0"/>
            </a:endParaRPr>
          </a:p>
          <a:p>
            <a:pPr algn="just"/>
            <a:endParaRPr dirty="0" sz="5000" lang="en-CA">
              <a:solidFill>
                <a:srgbClr val="FF0000"/>
              </a:solidFill>
              <a:latin typeface="Constantia" pitchFamily="18" charset="0"/>
              <a:ea typeface="+mj-ea"/>
              <a:cs typeface="+mj-cs"/>
            </a:endParaRPr>
          </a:p>
        </p:txBody>
      </p:sp>
      <p:sp>
        <p:nvSpPr>
          <p:cNvPr id="1049461" name="Content Placeholder 2"/>
          <p:cNvSpPr txBox="1"/>
          <p:nvPr/>
        </p:nvSpPr>
        <p:spPr>
          <a:xfrm>
            <a:off x="228600" y="1219200"/>
            <a:ext cx="8763000" cy="5638800"/>
          </a:xfrm>
          <a:prstGeom prst="rect"/>
        </p:spPr>
        <p:txBody>
          <a:bodyPr/>
          <a:p>
            <a:pPr algn="just" indent="-514350" marL="514350">
              <a:spcBef>
                <a:spcPct val="20000"/>
              </a:spcBef>
              <a:buClr>
                <a:srgbClr val="0BD0D9"/>
              </a:buClr>
              <a:buSzPct val="95000"/>
              <a:buFont typeface="+mj-lt"/>
              <a:buAutoNum type="arabicPeriod" startAt="2"/>
            </a:pPr>
            <a:r>
              <a:rPr b="1" dirty="0" sz="2800" i="1" lang="en-CA" smtClean="0">
                <a:solidFill>
                  <a:srgbClr val="0000FF"/>
                </a:solidFill>
                <a:latin typeface="Constantia" pitchFamily="18" charset="0"/>
              </a:rPr>
              <a:t> Disease – Modifying Anti-Rheumatic Drugs (</a:t>
            </a:r>
            <a:r>
              <a:rPr b="1" dirty="0" sz="2800" i="1" lang="en-CA" err="1" smtClean="0">
                <a:solidFill>
                  <a:srgbClr val="0000FF"/>
                </a:solidFill>
                <a:latin typeface="Constantia" pitchFamily="18" charset="0"/>
              </a:rPr>
              <a:t>DMARDs</a:t>
            </a:r>
            <a:r>
              <a:rPr b="1" dirty="0" sz="2800" i="1" lang="en-CA" smtClean="0">
                <a:solidFill>
                  <a:srgbClr val="0000FF"/>
                </a:solidFill>
                <a:latin typeface="Constantia" pitchFamily="18" charset="0"/>
              </a:rPr>
              <a:t>)</a:t>
            </a:r>
            <a:r>
              <a:rPr dirty="0" sz="2800" lang="en-CA" smtClean="0">
                <a:solidFill>
                  <a:srgbClr val="0000FF"/>
                </a:solidFill>
                <a:latin typeface="Constantia" pitchFamily="18" charset="0"/>
              </a:rPr>
              <a:t>.</a:t>
            </a:r>
            <a:endParaRPr dirty="0" sz="2800" lang="en-CA">
              <a:solidFill>
                <a:srgbClr val="0000FF"/>
              </a:solidFill>
              <a:latin typeface="Constantia" pitchFamily="18" charset="0"/>
            </a:endParaRPr>
          </a:p>
          <a:p>
            <a:pPr algn="just" indent="-246063" lvl="1" marL="639763">
              <a:spcBef>
                <a:spcPct val="20000"/>
              </a:spcBef>
              <a:buClr>
                <a:schemeClr val="accent1"/>
              </a:buClr>
              <a:buSzPct val="85000"/>
              <a:buFont typeface="Wingdings 2" pitchFamily="18" charset="2"/>
              <a:buChar char=""/>
            </a:pPr>
            <a:r>
              <a:rPr dirty="0" sz="2800" lang="en-CA" err="1">
                <a:solidFill>
                  <a:srgbClr val="0000FF"/>
                </a:solidFill>
                <a:latin typeface="Constantia" pitchFamily="18" charset="0"/>
              </a:rPr>
              <a:t>Sulfasalazine</a:t>
            </a:r>
            <a:r>
              <a:rPr dirty="0" sz="2800" lang="en-CA">
                <a:solidFill>
                  <a:srgbClr val="0000FF"/>
                </a:solidFill>
                <a:latin typeface="Constantia" pitchFamily="18" charset="0"/>
              </a:rPr>
              <a:t> 1000-2000 mg bid</a:t>
            </a:r>
          </a:p>
          <a:p>
            <a:pPr algn="just" indent="-246063" lvl="2">
              <a:spcBef>
                <a:spcPct val="20000"/>
              </a:spcBef>
              <a:buClr>
                <a:schemeClr val="accent2"/>
              </a:buClr>
              <a:buSzPct val="70000"/>
            </a:pPr>
            <a:r>
              <a:rPr dirty="0" sz="2800" lang="en-CA">
                <a:solidFill>
                  <a:srgbClr val="0000FF"/>
                </a:solidFill>
                <a:latin typeface="Constantia" pitchFamily="18" charset="0"/>
              </a:rPr>
              <a:t>Seems to be the most effective for spinal </a:t>
            </a:r>
            <a:r>
              <a:rPr dirty="0" sz="2800" lang="en-CA" smtClean="0">
                <a:solidFill>
                  <a:srgbClr val="0000FF"/>
                </a:solidFill>
                <a:latin typeface="Constantia" pitchFamily="18" charset="0"/>
              </a:rPr>
              <a:t>symptoms.</a:t>
            </a:r>
          </a:p>
          <a:p>
            <a:pPr algn="just" indent="-246063" lvl="2">
              <a:spcBef>
                <a:spcPct val="20000"/>
              </a:spcBef>
              <a:buClr>
                <a:schemeClr val="accent2"/>
              </a:buClr>
              <a:buSzPct val="70000"/>
            </a:pPr>
            <a:endParaRPr dirty="0" sz="2800" lang="en-CA">
              <a:solidFill>
                <a:srgbClr val="0000FF"/>
              </a:solidFill>
              <a:latin typeface="Constantia" pitchFamily="18" charset="0"/>
            </a:endParaRPr>
          </a:p>
          <a:p>
            <a:pPr algn="just" indent="-246063" lvl="1" marL="639763">
              <a:spcBef>
                <a:spcPct val="20000"/>
              </a:spcBef>
              <a:buClr>
                <a:schemeClr val="accent1"/>
              </a:buClr>
              <a:buSzPct val="85000"/>
              <a:buFont typeface="Wingdings 2" pitchFamily="18" charset="2"/>
              <a:buChar char=""/>
            </a:pPr>
            <a:r>
              <a:rPr dirty="0" sz="2800" lang="en-CA" err="1">
                <a:solidFill>
                  <a:srgbClr val="0000FF"/>
                </a:solidFill>
                <a:latin typeface="Constantia" pitchFamily="18" charset="0"/>
              </a:rPr>
              <a:t>Methotrexate</a:t>
            </a:r>
            <a:r>
              <a:rPr dirty="0" sz="2800" lang="en-CA">
                <a:solidFill>
                  <a:srgbClr val="0000FF"/>
                </a:solidFill>
                <a:latin typeface="Constantia" pitchFamily="18" charset="0"/>
              </a:rPr>
              <a:t> 15-25 mg weekly</a:t>
            </a:r>
          </a:p>
          <a:p>
            <a:pPr algn="just" indent="-246063" lvl="2">
              <a:spcBef>
                <a:spcPct val="20000"/>
              </a:spcBef>
              <a:buClr>
                <a:schemeClr val="accent2"/>
              </a:buClr>
              <a:buSzPct val="70000"/>
              <a:buFont typeface="Wingdings 2" pitchFamily="18" charset="2"/>
              <a:buChar char=""/>
            </a:pPr>
            <a:r>
              <a:rPr dirty="0" sz="2800" lang="en-CA">
                <a:solidFill>
                  <a:srgbClr val="0000FF"/>
                </a:solidFill>
                <a:latin typeface="Constantia" pitchFamily="18" charset="0"/>
              </a:rPr>
              <a:t>For patients with prominent peripheral arthritis</a:t>
            </a:r>
          </a:p>
          <a:p>
            <a:pPr algn="just" indent="-246063" lvl="2">
              <a:spcBef>
                <a:spcPct val="20000"/>
              </a:spcBef>
              <a:buClr>
                <a:schemeClr val="accent2"/>
              </a:buClr>
              <a:buSzPct val="70000"/>
              <a:buFont typeface="Wingdings 2" pitchFamily="18" charset="2"/>
              <a:buChar char=""/>
            </a:pPr>
            <a:r>
              <a:rPr dirty="0" sz="2800" lang="en-CA">
                <a:solidFill>
                  <a:srgbClr val="0000FF"/>
                </a:solidFill>
                <a:latin typeface="Constantia" pitchFamily="18" charset="0"/>
              </a:rPr>
              <a:t>Doesn’t work very well for spinal symptoms</a:t>
            </a:r>
          </a:p>
        </p:txBody>
      </p:sp>
    </p:spTree>
  </p:cSld>
  <p:clrMapOvr>
    <a:masterClrMapping/>
  </p:clrMapOvr>
  <p:transition>
    <p:wheel spokes="8"/>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309" name=""/>
        <p:cNvGrpSpPr/>
        <p:nvPr/>
      </p:nvGrpSpPr>
      <p:grpSpPr>
        <a:xfrm>
          <a:off x="0" y="0"/>
          <a:ext cx="0" cy="0"/>
          <a:chOff x="0" y="0"/>
          <a:chExt cx="0" cy="0"/>
        </a:xfrm>
      </p:grpSpPr>
      <p:sp>
        <p:nvSpPr>
          <p:cNvPr id="1048701" name="Rectangle 3"/>
          <p:cNvSpPr>
            <a:spLocks noGrp="1" noChangeArrowheads="1"/>
          </p:cNvSpPr>
          <p:nvPr>
            <p:ph idx="1"/>
          </p:nvPr>
        </p:nvSpPr>
        <p:spPr>
          <a:xfrm>
            <a:off x="228600" y="1981200"/>
            <a:ext cx="8686800" cy="4876800"/>
          </a:xfrm>
        </p:spPr>
        <p:txBody>
          <a:bodyPr/>
          <a:p>
            <a:pPr algn="just" eaLnBrk="1" hangingPunct="1" indent="-571500" marL="571500">
              <a:buFont typeface="Times New Roman" pitchFamily="18" charset="0"/>
              <a:buAutoNum type="arabicPeriod"/>
            </a:pPr>
            <a:r>
              <a:rPr dirty="0" lang="en-US" smtClean="0">
                <a:solidFill>
                  <a:srgbClr val="0000FF"/>
                </a:solidFill>
                <a:latin typeface="Constantia" pitchFamily="18" charset="0"/>
              </a:rPr>
              <a:t>Factors influencing/responsible for bone formation:</a:t>
            </a:r>
          </a:p>
          <a:p>
            <a:pPr algn="just" eaLnBrk="1" hangingPunct="1" indent="-571500" lvl="2" marL="1371600"/>
            <a:r>
              <a:rPr dirty="0" lang="en-US" smtClean="0">
                <a:solidFill>
                  <a:srgbClr val="0000FF"/>
                </a:solidFill>
                <a:latin typeface="Constantia" pitchFamily="18" charset="0"/>
              </a:rPr>
              <a:t>Calcium level </a:t>
            </a:r>
          </a:p>
          <a:p>
            <a:pPr algn="just" eaLnBrk="1" hangingPunct="1" indent="-571500" lvl="2" marL="1371600"/>
            <a:r>
              <a:rPr dirty="0" lang="en-US" smtClean="0">
                <a:solidFill>
                  <a:srgbClr val="0000FF"/>
                </a:solidFill>
                <a:latin typeface="Constantia" pitchFamily="18" charset="0"/>
              </a:rPr>
              <a:t>Phosphorus</a:t>
            </a:r>
          </a:p>
          <a:p>
            <a:pPr algn="just" eaLnBrk="1" hangingPunct="1" indent="-571500" lvl="2" marL="1371600"/>
            <a:r>
              <a:rPr dirty="0" lang="en-US" smtClean="0">
                <a:solidFill>
                  <a:srgbClr val="0000FF"/>
                </a:solidFill>
                <a:latin typeface="Constantia" pitchFamily="18" charset="0"/>
              </a:rPr>
              <a:t>Enzyme Alkaline phosphatase (ALP)</a:t>
            </a:r>
          </a:p>
          <a:p>
            <a:pPr algn="just" eaLnBrk="1" hangingPunct="1" indent="-571500" lvl="2" marL="1371600"/>
            <a:r>
              <a:rPr dirty="0" lang="en-US" smtClean="0">
                <a:solidFill>
                  <a:srgbClr val="0000FF"/>
                </a:solidFill>
                <a:latin typeface="Constantia" pitchFamily="18" charset="0"/>
              </a:rPr>
              <a:t>Calcitonin</a:t>
            </a:r>
          </a:p>
          <a:p>
            <a:pPr algn="just" eaLnBrk="1" hangingPunct="1" indent="-571500" lvl="2" marL="1371600"/>
            <a:r>
              <a:rPr dirty="0" lang="en-US" smtClean="0">
                <a:solidFill>
                  <a:srgbClr val="0000FF"/>
                </a:solidFill>
                <a:latin typeface="Constantia" pitchFamily="18" charset="0"/>
              </a:rPr>
              <a:t>Vit. D</a:t>
            </a:r>
          </a:p>
          <a:p>
            <a:pPr algn="just" eaLnBrk="1" hangingPunct="1" indent="-571500" lvl="2" marL="1371600"/>
            <a:r>
              <a:rPr dirty="0" lang="en-US" smtClean="0">
                <a:solidFill>
                  <a:srgbClr val="0000FF"/>
                </a:solidFill>
                <a:latin typeface="Constantia" pitchFamily="18" charset="0"/>
              </a:rPr>
              <a:t>PTH</a:t>
            </a:r>
          </a:p>
        </p:txBody>
      </p:sp>
      <p:sp>
        <p:nvSpPr>
          <p:cNvPr id="1048702" name="Rectangle 6"/>
          <p:cNvSpPr>
            <a:spLocks noGrp="1" noChangeArrowheads="1"/>
          </p:cNvSpPr>
          <p:nvPr>
            <p:ph type="sldNum" sz="quarter" idx="12"/>
          </p:nvPr>
        </p:nvSpPr>
        <p:spPr>
          <a:noFill/>
        </p:spPr>
        <p:txBody>
          <a:bodyPr/>
          <a:p>
            <a:fld id="{643D4A4F-B203-4D2C-8987-9A16EC8C939C}" type="slidenum">
              <a:rPr lang="en-US" smtClean="0"/>
              <a:t>23</a:t>
            </a:fld>
            <a:endParaRPr lang="en-US" smtClean="0"/>
          </a:p>
        </p:txBody>
      </p:sp>
      <p:sp>
        <p:nvSpPr>
          <p:cNvPr id="1048703" name="Rectangle 2"/>
          <p:cNvSpPr>
            <a:spLocks noGrp="1" noChangeArrowheads="1"/>
          </p:cNvSpPr>
          <p:nvPr>
            <p:ph type="title"/>
          </p:nvPr>
        </p:nvSpPr>
        <p:spPr>
          <a:xfrm>
            <a:off x="152400" y="609600"/>
            <a:ext cx="8305800" cy="1143000"/>
          </a:xfrm>
        </p:spPr>
        <p:txBody>
          <a:bodyPr>
            <a:normAutofit/>
          </a:bodyPr>
          <a:p>
            <a:pPr algn="just" eaLnBrk="1" hangingPunct="1"/>
            <a:r>
              <a:rPr b="1" dirty="0" sz="4000" lang="en-US" smtClean="0">
                <a:solidFill>
                  <a:srgbClr val="FF0000"/>
                </a:solidFill>
                <a:latin typeface="Constantia" pitchFamily="18" charset="0"/>
              </a:rPr>
              <a:t>Factors affecting bone formation</a:t>
            </a:r>
          </a:p>
        </p:txBody>
      </p:sp>
      <p:sp>
        <p:nvSpPr>
          <p:cNvPr id="1048704"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C15C15C5-8E3B-486D-80C1-CECC55D1DCD3}" type="slidenum">
              <a:rPr sz="1400" lang="en-US"/>
              <a:pPr algn="r"/>
              <a:t>23</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703"/>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8701">
                                            <p:txEl>
                                              <p:pRg st="0" end="0"/>
                                            </p:txEl>
                                          </p:spTgt>
                                        </p:tgtEl>
                                        <p:attrNameLst>
                                          <p:attrName>style.visibility</p:attrName>
                                        </p:attrNameLst>
                                      </p:cBhvr>
                                      <p:to>
                                        <p:strVal val="visible"/>
                                      </p:to>
                                    </p:set>
                                  </p:childTnLst>
                                </p:cTn>
                              </p:par>
                              <p:par>
                                <p:cTn fill="hold" grpId="0" id="11" nodeType="withEffect" presetClass="entr" presetID="1" presetSubtype="0">
                                  <p:stCondLst>
                                    <p:cond delay="0"/>
                                  </p:stCondLst>
                                  <p:childTnLst>
                                    <p:set>
                                      <p:cBhvr>
                                        <p:cTn dur="1" fill="hold" id="12">
                                          <p:stCondLst>
                                            <p:cond delay="499"/>
                                          </p:stCondLst>
                                        </p:cTn>
                                        <p:tgtEl>
                                          <p:spTgt spid="1048701">
                                            <p:txEl>
                                              <p:pRg st="1" end="1"/>
                                            </p:txEl>
                                          </p:spTgt>
                                        </p:tgtEl>
                                        <p:attrNameLst>
                                          <p:attrName>style.visibility</p:attrName>
                                        </p:attrNameLst>
                                      </p:cBhvr>
                                      <p:to>
                                        <p:strVal val="visible"/>
                                      </p:to>
                                    </p:set>
                                  </p:childTnLst>
                                </p:cTn>
                              </p:par>
                              <p:par>
                                <p:cTn fill="hold" grpId="0" id="13" nodeType="withEffect" presetClass="entr" presetID="1" presetSubtype="0">
                                  <p:stCondLst>
                                    <p:cond delay="0"/>
                                  </p:stCondLst>
                                  <p:childTnLst>
                                    <p:set>
                                      <p:cBhvr>
                                        <p:cTn dur="1" fill="hold" id="14">
                                          <p:stCondLst>
                                            <p:cond delay="499"/>
                                          </p:stCondLst>
                                        </p:cTn>
                                        <p:tgtEl>
                                          <p:spTgt spid="1048701">
                                            <p:txEl>
                                              <p:pRg st="2" end="2"/>
                                            </p:txEl>
                                          </p:spTgt>
                                        </p:tgtEl>
                                        <p:attrNameLst>
                                          <p:attrName>style.visibility</p:attrName>
                                        </p:attrNameLst>
                                      </p:cBhvr>
                                      <p:to>
                                        <p:strVal val="visible"/>
                                      </p:to>
                                    </p:set>
                                  </p:childTnLst>
                                </p:cTn>
                              </p:par>
                              <p:par>
                                <p:cTn fill="hold" grpId="0" id="15" nodeType="withEffect" presetClass="entr" presetID="1" presetSubtype="0">
                                  <p:stCondLst>
                                    <p:cond delay="0"/>
                                  </p:stCondLst>
                                  <p:childTnLst>
                                    <p:set>
                                      <p:cBhvr>
                                        <p:cTn dur="1" fill="hold" id="16">
                                          <p:stCondLst>
                                            <p:cond delay="499"/>
                                          </p:stCondLst>
                                        </p:cTn>
                                        <p:tgtEl>
                                          <p:spTgt spid="1048701">
                                            <p:txEl>
                                              <p:pRg st="3" end="3"/>
                                            </p:txEl>
                                          </p:spTgt>
                                        </p:tgtEl>
                                        <p:attrNameLst>
                                          <p:attrName>style.visibility</p:attrName>
                                        </p:attrNameLst>
                                      </p:cBhvr>
                                      <p:to>
                                        <p:strVal val="visible"/>
                                      </p:to>
                                    </p:set>
                                  </p:childTnLst>
                                </p:cTn>
                              </p:par>
                              <p:par>
                                <p:cTn fill="hold" grpId="0" id="17" nodeType="withEffect" presetClass="entr" presetID="1" presetSubtype="0">
                                  <p:stCondLst>
                                    <p:cond delay="0"/>
                                  </p:stCondLst>
                                  <p:childTnLst>
                                    <p:set>
                                      <p:cBhvr>
                                        <p:cTn dur="1" fill="hold" id="18">
                                          <p:stCondLst>
                                            <p:cond delay="499"/>
                                          </p:stCondLst>
                                        </p:cTn>
                                        <p:tgtEl>
                                          <p:spTgt spid="1048701">
                                            <p:txEl>
                                              <p:pRg st="4" end="4"/>
                                            </p:txEl>
                                          </p:spTgt>
                                        </p:tgtEl>
                                        <p:attrNameLst>
                                          <p:attrName>style.visibility</p:attrName>
                                        </p:attrNameLst>
                                      </p:cBhvr>
                                      <p:to>
                                        <p:strVal val="visible"/>
                                      </p:to>
                                    </p:set>
                                  </p:childTnLst>
                                </p:cTn>
                              </p:par>
                              <p:par>
                                <p:cTn fill="hold" grpId="0" id="19" nodeType="withEffect" presetClass="entr" presetID="1" presetSubtype="0">
                                  <p:stCondLst>
                                    <p:cond delay="0"/>
                                  </p:stCondLst>
                                  <p:childTnLst>
                                    <p:set>
                                      <p:cBhvr>
                                        <p:cTn dur="1" fill="hold" id="20">
                                          <p:stCondLst>
                                            <p:cond delay="499"/>
                                          </p:stCondLst>
                                        </p:cTn>
                                        <p:tgtEl>
                                          <p:spTgt spid="1048701">
                                            <p:txEl>
                                              <p:pRg st="5" end="5"/>
                                            </p:txEl>
                                          </p:spTgt>
                                        </p:tgtEl>
                                        <p:attrNameLst>
                                          <p:attrName>style.visibility</p:attrName>
                                        </p:attrNameLst>
                                      </p:cBhvr>
                                      <p:to>
                                        <p:strVal val="visible"/>
                                      </p:to>
                                    </p:set>
                                  </p:childTnLst>
                                </p:cTn>
                              </p:par>
                              <p:par>
                                <p:cTn fill="hold" grpId="0" id="21" nodeType="withEffect" presetClass="entr" presetID="1" presetSubtype="0">
                                  <p:stCondLst>
                                    <p:cond delay="0"/>
                                  </p:stCondLst>
                                  <p:childTnLst>
                                    <p:set>
                                      <p:cBhvr>
                                        <p:cTn dur="1" fill="hold" id="22">
                                          <p:stCondLst>
                                            <p:cond delay="499"/>
                                          </p:stCondLst>
                                        </p:cTn>
                                        <p:tgtEl>
                                          <p:spTgt spid="104870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1" grpId="0" build="p" autoUpdateAnimBg="0"/>
      <p:bldP spid="1048703" grpId="0" autoUpdateAnimBg="0"/>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575" name=""/>
        <p:cNvGrpSpPr/>
        <p:nvPr/>
      </p:nvGrpSpPr>
      <p:grpSpPr>
        <a:xfrm>
          <a:off x="0" y="0"/>
          <a:ext cx="0" cy="0"/>
          <a:chOff x="0" y="0"/>
          <a:chExt cx="0" cy="0"/>
        </a:xfrm>
      </p:grpSpPr>
      <p:sp>
        <p:nvSpPr>
          <p:cNvPr id="1049465" name="Title 1"/>
          <p:cNvSpPr txBox="1"/>
          <p:nvPr/>
        </p:nvSpPr>
        <p:spPr>
          <a:xfrm>
            <a:off x="0" y="0"/>
            <a:ext cx="8229600" cy="1371600"/>
          </a:xfrm>
          <a:prstGeom prst="rect"/>
        </p:spPr>
        <p:txBody>
          <a:bodyPr/>
          <a:p>
            <a:pPr algn="just"/>
            <a:r>
              <a:rPr dirty="0" sz="5000" lang="en-CA">
                <a:solidFill>
                  <a:srgbClr val="FF0000"/>
                </a:solidFill>
                <a:latin typeface="Constantia" pitchFamily="18" charset="0"/>
                <a:ea typeface="+mj-ea"/>
                <a:cs typeface="+mj-cs"/>
              </a:rPr>
              <a:t>Treatment</a:t>
            </a:r>
          </a:p>
        </p:txBody>
      </p:sp>
      <p:sp>
        <p:nvSpPr>
          <p:cNvPr id="1049466" name="Content Placeholder 2"/>
          <p:cNvSpPr txBox="1"/>
          <p:nvPr/>
        </p:nvSpPr>
        <p:spPr>
          <a:xfrm>
            <a:off x="0" y="990600"/>
            <a:ext cx="9144000" cy="5867400"/>
          </a:xfrm>
          <a:prstGeom prst="rect"/>
        </p:spPr>
        <p:txBody>
          <a:bodyPr>
            <a:normAutofit/>
          </a:bodyPr>
          <a:p>
            <a:pPr algn="just" indent="-514350" marL="514350">
              <a:spcBef>
                <a:spcPct val="20000"/>
              </a:spcBef>
              <a:buClr>
                <a:srgbClr val="0BD0D9"/>
              </a:buClr>
              <a:buSzPct val="95000"/>
              <a:buFont typeface="+mj-lt"/>
              <a:buAutoNum type="arabicPeriod" startAt="3"/>
            </a:pPr>
            <a:r>
              <a:rPr b="1" dirty="0" sz="2800" i="1" lang="en-CA">
                <a:solidFill>
                  <a:srgbClr val="0000FF"/>
                </a:solidFill>
                <a:latin typeface="Constantia" pitchFamily="18" charset="0"/>
              </a:rPr>
              <a:t>Steroids</a:t>
            </a:r>
          </a:p>
          <a:p>
            <a:pPr algn="just" indent="-246063" lvl="1" marL="639763">
              <a:spcBef>
                <a:spcPct val="20000"/>
              </a:spcBef>
              <a:buClr>
                <a:schemeClr val="accent1"/>
              </a:buClr>
              <a:buSzPct val="85000"/>
              <a:buFont typeface="Wingdings 2" pitchFamily="18" charset="2"/>
              <a:buChar char=""/>
            </a:pPr>
            <a:r>
              <a:rPr dirty="0" sz="2800" lang="en-CA">
                <a:solidFill>
                  <a:srgbClr val="0000FF"/>
                </a:solidFill>
                <a:latin typeface="Constantia" pitchFamily="18" charset="0"/>
              </a:rPr>
              <a:t>Not very effective at all in AS</a:t>
            </a:r>
          </a:p>
          <a:p>
            <a:pPr algn="just" indent="-246063" lvl="1" marL="639763">
              <a:spcBef>
                <a:spcPct val="20000"/>
              </a:spcBef>
              <a:buClr>
                <a:schemeClr val="accent1"/>
              </a:buClr>
              <a:buSzPct val="85000"/>
              <a:buFont typeface="Wingdings 2" pitchFamily="18" charset="2"/>
              <a:buChar char=""/>
            </a:pPr>
            <a:r>
              <a:rPr dirty="0" sz="2800" lang="en-CA">
                <a:solidFill>
                  <a:srgbClr val="0000FF"/>
                </a:solidFill>
                <a:latin typeface="Constantia" pitchFamily="18" charset="0"/>
              </a:rPr>
              <a:t>Local injections for </a:t>
            </a:r>
            <a:r>
              <a:rPr dirty="0" sz="2800" lang="en-CA" err="1">
                <a:solidFill>
                  <a:srgbClr val="0000FF"/>
                </a:solidFill>
                <a:latin typeface="Constantia" pitchFamily="18" charset="0"/>
              </a:rPr>
              <a:t>enthesitis</a:t>
            </a:r>
            <a:r>
              <a:rPr dirty="0" sz="2800" lang="en-CA">
                <a:solidFill>
                  <a:srgbClr val="0000FF"/>
                </a:solidFill>
                <a:latin typeface="Constantia" pitchFamily="18" charset="0"/>
              </a:rPr>
              <a:t> or peripheral </a:t>
            </a:r>
            <a:r>
              <a:rPr dirty="0" sz="2800" lang="en-CA" smtClean="0">
                <a:solidFill>
                  <a:srgbClr val="0000FF"/>
                </a:solidFill>
                <a:latin typeface="Constantia" pitchFamily="18" charset="0"/>
              </a:rPr>
              <a:t>arthritis</a:t>
            </a:r>
          </a:p>
          <a:p>
            <a:pPr algn="just" indent="-246063" lvl="1" marL="639763">
              <a:spcBef>
                <a:spcPct val="20000"/>
              </a:spcBef>
              <a:buClr>
                <a:schemeClr val="accent1"/>
              </a:buClr>
              <a:buSzPct val="85000"/>
              <a:buFont typeface="Wingdings 2" pitchFamily="18" charset="2"/>
              <a:buChar char=""/>
            </a:pPr>
            <a:endParaRPr dirty="0" sz="2800" lang="en-CA">
              <a:solidFill>
                <a:srgbClr val="0000FF"/>
              </a:solidFill>
              <a:latin typeface="Constantia" pitchFamily="18" charset="0"/>
            </a:endParaRPr>
          </a:p>
          <a:p>
            <a:pPr algn="just" indent="-514350" marL="514350">
              <a:spcBef>
                <a:spcPct val="20000"/>
              </a:spcBef>
              <a:buClr>
                <a:srgbClr val="0BD0D9"/>
              </a:buClr>
              <a:buSzPct val="95000"/>
              <a:buFont typeface="+mj-lt"/>
              <a:buAutoNum type="arabicPeriod" startAt="4"/>
            </a:pPr>
            <a:r>
              <a:rPr b="1" dirty="0" sz="2800" i="1" lang="en-CA">
                <a:solidFill>
                  <a:srgbClr val="0000FF"/>
                </a:solidFill>
                <a:latin typeface="Constantia" pitchFamily="18" charset="0"/>
              </a:rPr>
              <a:t>Anti-TNF</a:t>
            </a:r>
            <a:r>
              <a:rPr b="1" dirty="0" sz="2800" i="1" lang="el-GR">
                <a:solidFill>
                  <a:srgbClr val="0000FF"/>
                </a:solidFill>
                <a:latin typeface="Constantia" pitchFamily="18" charset="0"/>
              </a:rPr>
              <a:t>α</a:t>
            </a:r>
            <a:r>
              <a:rPr b="1" dirty="0" sz="2800" i="1" lang="en-CA">
                <a:solidFill>
                  <a:srgbClr val="0000FF"/>
                </a:solidFill>
                <a:latin typeface="Constantia" pitchFamily="18" charset="0"/>
              </a:rPr>
              <a:t> agents</a:t>
            </a:r>
          </a:p>
          <a:p>
            <a:pPr algn="just" indent="-246063" lvl="1" marL="639763">
              <a:spcBef>
                <a:spcPct val="20000"/>
              </a:spcBef>
              <a:buClr>
                <a:schemeClr val="accent1"/>
              </a:buClr>
              <a:buSzPct val="85000"/>
              <a:buFont typeface="Wingdings 2" pitchFamily="18" charset="2"/>
              <a:buChar char=""/>
            </a:pPr>
            <a:r>
              <a:rPr dirty="0" sz="2800" lang="en-CA" err="1">
                <a:solidFill>
                  <a:srgbClr val="0000FF"/>
                </a:solidFill>
                <a:latin typeface="Constantia" pitchFamily="18" charset="0"/>
              </a:rPr>
              <a:t>Remicade</a:t>
            </a:r>
            <a:r>
              <a:rPr dirty="0" sz="2800" lang="en-CA">
                <a:solidFill>
                  <a:srgbClr val="0000FF"/>
                </a:solidFill>
                <a:latin typeface="Constantia" pitchFamily="18" charset="0"/>
              </a:rPr>
              <a:t> (</a:t>
            </a:r>
            <a:r>
              <a:rPr dirty="0" sz="2800" lang="en-CA" err="1">
                <a:solidFill>
                  <a:srgbClr val="0000FF"/>
                </a:solidFill>
                <a:latin typeface="Constantia" pitchFamily="18" charset="0"/>
              </a:rPr>
              <a:t>infliximab</a:t>
            </a:r>
            <a:r>
              <a:rPr dirty="0" sz="2800" lang="en-CA">
                <a:solidFill>
                  <a:srgbClr val="0000FF"/>
                </a:solidFill>
                <a:latin typeface="Constantia" pitchFamily="18" charset="0"/>
              </a:rPr>
              <a:t>), </a:t>
            </a:r>
            <a:r>
              <a:rPr dirty="0" sz="2800" lang="en-CA" err="1">
                <a:solidFill>
                  <a:srgbClr val="0000FF"/>
                </a:solidFill>
                <a:latin typeface="Constantia" pitchFamily="18" charset="0"/>
              </a:rPr>
              <a:t>Enbrel</a:t>
            </a:r>
            <a:r>
              <a:rPr dirty="0" sz="2800" lang="en-CA">
                <a:solidFill>
                  <a:srgbClr val="0000FF"/>
                </a:solidFill>
                <a:latin typeface="Constantia" pitchFamily="18" charset="0"/>
              </a:rPr>
              <a:t> (</a:t>
            </a:r>
            <a:r>
              <a:rPr dirty="0" sz="2800" lang="en-CA" err="1">
                <a:solidFill>
                  <a:srgbClr val="0000FF"/>
                </a:solidFill>
                <a:latin typeface="Constantia" pitchFamily="18" charset="0"/>
              </a:rPr>
              <a:t>etanercept</a:t>
            </a:r>
            <a:r>
              <a:rPr dirty="0" sz="2800" lang="en-CA">
                <a:solidFill>
                  <a:srgbClr val="0000FF"/>
                </a:solidFill>
                <a:latin typeface="Constantia" pitchFamily="18" charset="0"/>
              </a:rPr>
              <a:t>) and </a:t>
            </a:r>
            <a:r>
              <a:rPr dirty="0" sz="2800" lang="en-CA" err="1">
                <a:solidFill>
                  <a:srgbClr val="0000FF"/>
                </a:solidFill>
                <a:latin typeface="Constantia" pitchFamily="18" charset="0"/>
              </a:rPr>
              <a:t>Humira</a:t>
            </a:r>
            <a:r>
              <a:rPr dirty="0" sz="2800" lang="en-CA">
                <a:solidFill>
                  <a:srgbClr val="0000FF"/>
                </a:solidFill>
                <a:latin typeface="Constantia" pitchFamily="18" charset="0"/>
              </a:rPr>
              <a:t> (</a:t>
            </a:r>
            <a:r>
              <a:rPr dirty="0" sz="2800" lang="en-CA" err="1">
                <a:solidFill>
                  <a:srgbClr val="0000FF"/>
                </a:solidFill>
                <a:latin typeface="Constantia" pitchFamily="18" charset="0"/>
              </a:rPr>
              <a:t>adalimumab</a:t>
            </a:r>
            <a:r>
              <a:rPr dirty="0" sz="2800" lang="en-CA">
                <a:solidFill>
                  <a:srgbClr val="0000FF"/>
                </a:solidFill>
                <a:latin typeface="Constantia" pitchFamily="18" charset="0"/>
              </a:rPr>
              <a:t>)</a:t>
            </a:r>
          </a:p>
          <a:p>
            <a:pPr algn="just" indent="-246063" lvl="2">
              <a:spcBef>
                <a:spcPct val="20000"/>
              </a:spcBef>
              <a:buClr>
                <a:schemeClr val="accent2"/>
              </a:buClr>
              <a:buSzPct val="70000"/>
              <a:buFont typeface="Wingdings 2" pitchFamily="18" charset="2"/>
              <a:buChar char=""/>
            </a:pPr>
            <a:r>
              <a:rPr dirty="0" sz="2800" lang="en-CA">
                <a:solidFill>
                  <a:srgbClr val="0000FF"/>
                </a:solidFill>
                <a:latin typeface="Constantia" pitchFamily="18" charset="0"/>
              </a:rPr>
              <a:t>Very useful for treating symptoms, improving ROM, improving fatigue</a:t>
            </a:r>
          </a:p>
          <a:p>
            <a:pPr algn="just" indent="-246063" lvl="2">
              <a:spcBef>
                <a:spcPct val="20000"/>
              </a:spcBef>
              <a:buClr>
                <a:schemeClr val="accent2"/>
              </a:buClr>
              <a:buSzPct val="70000"/>
              <a:buFont typeface="Wingdings 2" pitchFamily="18" charset="2"/>
              <a:buChar char=""/>
            </a:pPr>
            <a:r>
              <a:rPr dirty="0" sz="2800" lang="en-CA">
                <a:solidFill>
                  <a:srgbClr val="0000FF"/>
                </a:solidFill>
                <a:latin typeface="Constantia" pitchFamily="18" charset="0"/>
              </a:rPr>
              <a:t>Hopefully disease-modifying . . . </a:t>
            </a:r>
          </a:p>
        </p:txBody>
      </p:sp>
    </p:spTree>
  </p:cSld>
  <p:clrMapOvr>
    <a:masterClrMapping/>
  </p:clrMapOvr>
  <p:transition>
    <p:wheel spokes="8"/>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578" name=""/>
        <p:cNvGrpSpPr/>
        <p:nvPr/>
      </p:nvGrpSpPr>
      <p:grpSpPr>
        <a:xfrm>
          <a:off x="0" y="0"/>
          <a:ext cx="0" cy="0"/>
          <a:chOff x="0" y="0"/>
          <a:chExt cx="0" cy="0"/>
        </a:xfrm>
      </p:grpSpPr>
      <p:sp>
        <p:nvSpPr>
          <p:cNvPr id="1049470" name="Content Placeholder 2"/>
          <p:cNvSpPr>
            <a:spLocks noGrp="1"/>
          </p:cNvSpPr>
          <p:nvPr>
            <p:ph idx="1"/>
          </p:nvPr>
        </p:nvSpPr>
        <p:spPr/>
        <p:txBody>
          <a:bodyPr>
            <a:normAutofit/>
          </a:bodyPr>
          <a:p>
            <a:pPr algn="ctr">
              <a:buNone/>
            </a:pPr>
            <a:r>
              <a:rPr b="1" dirty="0" sz="4800" lang="en-US" smtClean="0">
                <a:solidFill>
                  <a:srgbClr val="0000FF"/>
                </a:solidFill>
                <a:latin typeface="Constantia" pitchFamily="18" charset="0"/>
              </a:rPr>
              <a:t>MUSCULOSKELETAL DEFORMITIES</a:t>
            </a:r>
            <a:endParaRPr dirty="0" sz="4800" lang="en-US">
              <a:solidFill>
                <a:srgbClr val="0000FF"/>
              </a:solidFill>
            </a:endParaRPr>
          </a:p>
        </p:txBody>
      </p:sp>
      <p:sp>
        <p:nvSpPr>
          <p:cNvPr id="1049471" name="Title 1"/>
          <p:cNvSpPr>
            <a:spLocks noGrp="1"/>
          </p:cNvSpPr>
          <p:nvPr>
            <p:ph type="title"/>
          </p:nvPr>
        </p:nvSpPr>
        <p:spPr/>
        <p:txBody>
          <a:bodyPr/>
          <a:p>
            <a:endParaRPr lang="en-US"/>
          </a:p>
        </p:txBody>
      </p:sp>
    </p:spTree>
  </p:cSld>
  <p:clrMapOvr>
    <a:masterClrMapping/>
  </p:clrMapOvr>
  <p:transition>
    <p:wheel spokes="8"/>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579" name=""/>
        <p:cNvGrpSpPr/>
        <p:nvPr/>
      </p:nvGrpSpPr>
      <p:grpSpPr>
        <a:xfrm>
          <a:off x="0" y="0"/>
          <a:ext cx="0" cy="0"/>
          <a:chOff x="0" y="0"/>
          <a:chExt cx="0" cy="0"/>
        </a:xfrm>
      </p:grpSpPr>
      <p:sp>
        <p:nvSpPr>
          <p:cNvPr id="1049472" name="Rectangle 3"/>
          <p:cNvSpPr>
            <a:spLocks noGrp="1" noChangeArrowheads="1"/>
          </p:cNvSpPr>
          <p:nvPr>
            <p:ph idx="1"/>
          </p:nvPr>
        </p:nvSpPr>
        <p:spPr>
          <a:xfrm>
            <a:off x="0" y="1219200"/>
            <a:ext cx="9144000" cy="5638800"/>
          </a:xfrm>
        </p:spPr>
        <p:txBody>
          <a:bodyPr/>
          <a:p>
            <a:pPr algn="just" eaLnBrk="1" hangingPunct="1">
              <a:buNone/>
            </a:pPr>
            <a:r>
              <a:rPr b="1" dirty="0" lang="en-US" err="1" smtClean="0">
                <a:solidFill>
                  <a:srgbClr val="0000FF"/>
                </a:solidFill>
                <a:latin typeface="Constantia" pitchFamily="18" charset="0"/>
              </a:rPr>
              <a:t>1.Congenital</a:t>
            </a:r>
            <a:r>
              <a:rPr b="1" dirty="0" lang="en-US" smtClean="0">
                <a:solidFill>
                  <a:srgbClr val="0000FF"/>
                </a:solidFill>
                <a:latin typeface="Constantia" pitchFamily="18" charset="0"/>
              </a:rPr>
              <a:t> dislocation of the hip</a:t>
            </a:r>
          </a:p>
          <a:p>
            <a:pPr algn="just" eaLnBrk="1" hangingPunct="1"/>
            <a:r>
              <a:rPr dirty="0" lang="en-US" smtClean="0">
                <a:solidFill>
                  <a:srgbClr val="0000FF"/>
                </a:solidFill>
                <a:latin typeface="Constantia" pitchFamily="18" charset="0"/>
              </a:rPr>
              <a:t>Unilateral or bilateral hip dislocation can be diagnosed soon after.</a:t>
            </a:r>
          </a:p>
          <a:p>
            <a:pPr algn="just" eaLnBrk="1" hangingPunct="1"/>
            <a:endParaRPr dirty="0" i="1" lang="en-US" smtClean="0">
              <a:solidFill>
                <a:srgbClr val="0000FF"/>
              </a:solidFill>
              <a:latin typeface="Constantia" pitchFamily="18" charset="0"/>
            </a:endParaRPr>
          </a:p>
          <a:p>
            <a:pPr algn="just" eaLnBrk="1" hangingPunct="1"/>
            <a:r>
              <a:rPr dirty="0" lang="en-US" smtClean="0">
                <a:solidFill>
                  <a:srgbClr val="0000FF"/>
                </a:solidFill>
                <a:latin typeface="Constantia" pitchFamily="18" charset="0"/>
              </a:rPr>
              <a:t>If the diagnosis is missed the child will develop shortening and external rotation of the affected limb.</a:t>
            </a:r>
          </a:p>
        </p:txBody>
      </p:sp>
      <p:sp>
        <p:nvSpPr>
          <p:cNvPr id="1049473" name="Rectangle 2"/>
          <p:cNvSpPr>
            <a:spLocks noGrp="1" noChangeArrowheads="1"/>
          </p:cNvSpPr>
          <p:nvPr>
            <p:ph type="title"/>
          </p:nvPr>
        </p:nvSpPr>
        <p:spPr>
          <a:xfrm>
            <a:off x="457200" y="274638"/>
            <a:ext cx="8229600" cy="868362"/>
          </a:xfrm>
        </p:spPr>
        <p:txBody>
          <a:bodyPr/>
          <a:p>
            <a:pPr algn="just" eaLnBrk="1" hangingPunct="1"/>
            <a:r>
              <a:rPr b="1" dirty="0" sz="3600" lang="en-US" smtClean="0">
                <a:solidFill>
                  <a:srgbClr val="FF0000"/>
                </a:solidFill>
                <a:latin typeface="Constantia" pitchFamily="18" charset="0"/>
              </a:rPr>
              <a:t>Musculoskeletal deformities</a:t>
            </a:r>
          </a:p>
        </p:txBody>
      </p:sp>
    </p:spTree>
  </p:cSld>
  <p:clrMapOvr>
    <a:masterClrMapping/>
  </p:clrMapOvr>
  <p:transition>
    <p:wheel spokes="8"/>
  </p:transition>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580" name=""/>
        <p:cNvGrpSpPr/>
        <p:nvPr/>
      </p:nvGrpSpPr>
      <p:grpSpPr>
        <a:xfrm>
          <a:off x="0" y="0"/>
          <a:ext cx="0" cy="0"/>
          <a:chOff x="0" y="0"/>
          <a:chExt cx="0" cy="0"/>
        </a:xfrm>
      </p:grpSpPr>
      <p:sp>
        <p:nvSpPr>
          <p:cNvPr id="1049474" name="Rectangle 1027"/>
          <p:cNvSpPr>
            <a:spLocks noGrp="1" noChangeArrowheads="1"/>
          </p:cNvSpPr>
          <p:nvPr>
            <p:ph idx="1"/>
          </p:nvPr>
        </p:nvSpPr>
        <p:spPr>
          <a:xfrm>
            <a:off x="457200" y="914400"/>
            <a:ext cx="8229600" cy="4525963"/>
          </a:xfrm>
        </p:spPr>
        <p:txBody>
          <a:bodyPr/>
          <a:p>
            <a:pPr algn="just" eaLnBrk="1" hangingPunct="1">
              <a:buNone/>
            </a:pPr>
            <a:r>
              <a:rPr dirty="0" lang="en-US" smtClean="0">
                <a:solidFill>
                  <a:srgbClr val="0000FF"/>
                </a:solidFill>
                <a:latin typeface="Constantia" pitchFamily="18" charset="0"/>
              </a:rPr>
              <a:t>Kids at cure international</a:t>
            </a:r>
          </a:p>
        </p:txBody>
      </p:sp>
      <p:sp>
        <p:nvSpPr>
          <p:cNvPr id="1049475" name="Rectangle 1026"/>
          <p:cNvSpPr>
            <a:spLocks noGrp="1" noChangeArrowheads="1"/>
          </p:cNvSpPr>
          <p:nvPr>
            <p:ph type="title"/>
          </p:nvPr>
        </p:nvSpPr>
        <p:spPr>
          <a:xfrm>
            <a:off x="457200" y="274638"/>
            <a:ext cx="8229600" cy="563562"/>
          </a:xfrm>
        </p:spPr>
        <p:txBody>
          <a:bodyPr/>
          <a:p>
            <a:pPr algn="just" eaLnBrk="1" hangingPunct="1"/>
            <a:r>
              <a:rPr b="1" dirty="0" sz="2800" lang="en-US" smtClean="0">
                <a:solidFill>
                  <a:srgbClr val="FF0000"/>
                </a:solidFill>
                <a:latin typeface="Constantia" pitchFamily="18" charset="0"/>
              </a:rPr>
              <a:t>CLUB FOOT</a:t>
            </a:r>
          </a:p>
        </p:txBody>
      </p:sp>
      <p:pic>
        <p:nvPicPr>
          <p:cNvPr id="2097172" name="Picture 1029" descr="Program Overview"/>
          <p:cNvPicPr>
            <a:picLocks noChangeAspect="1" noChangeArrowheads="1"/>
          </p:cNvPicPr>
          <p:nvPr/>
        </p:nvPicPr>
        <p:blipFill>
          <a:blip xmlns:r="http://schemas.openxmlformats.org/officeDocument/2006/relationships" r:embed="rId1" cstate="print"/>
          <a:srcRect/>
          <a:stretch>
            <a:fillRect/>
          </a:stretch>
        </p:blipFill>
        <p:spPr bwMode="auto">
          <a:xfrm>
            <a:off x="1143000" y="1828800"/>
            <a:ext cx="7086600" cy="4495800"/>
          </a:xfrm>
          <a:prstGeom prst="rect"/>
          <a:noFill/>
          <a:ln w="9525">
            <a:noFill/>
            <a:miter lim="800000"/>
            <a:headEnd/>
            <a:tailEnd/>
          </a:ln>
        </p:spPr>
      </p:pic>
    </p:spTree>
  </p:cSld>
  <p:clrMapOvr>
    <a:masterClrMapping/>
  </p:clrMapOvr>
  <p:transition>
    <p:wheel spokes="8"/>
  </p:transition>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581" name=""/>
        <p:cNvGrpSpPr/>
        <p:nvPr/>
      </p:nvGrpSpPr>
      <p:grpSpPr>
        <a:xfrm>
          <a:off x="0" y="0"/>
          <a:ext cx="0" cy="0"/>
          <a:chOff x="0" y="0"/>
          <a:chExt cx="0" cy="0"/>
        </a:xfrm>
      </p:grpSpPr>
      <p:sp>
        <p:nvSpPr>
          <p:cNvPr id="1049476" name="Rectangle 1027"/>
          <p:cNvSpPr>
            <a:spLocks noGrp="1" noChangeArrowheads="1"/>
          </p:cNvSpPr>
          <p:nvPr>
            <p:ph idx="1"/>
          </p:nvPr>
        </p:nvSpPr>
        <p:spPr/>
        <p:txBody>
          <a:bodyPr/>
          <a:p>
            <a:pPr eaLnBrk="1" hangingPunct="1">
              <a:buFontTx/>
              <a:buNone/>
            </a:pPr>
            <a:endParaRPr lang="en-US" smtClean="0"/>
          </a:p>
        </p:txBody>
      </p:sp>
      <p:sp>
        <p:nvSpPr>
          <p:cNvPr id="1049477" name="Rectangle 1026"/>
          <p:cNvSpPr>
            <a:spLocks noGrp="1" noChangeArrowheads="1"/>
          </p:cNvSpPr>
          <p:nvPr>
            <p:ph type="title"/>
          </p:nvPr>
        </p:nvSpPr>
        <p:spPr>
          <a:xfrm>
            <a:off x="457200" y="0"/>
            <a:ext cx="8229600" cy="563562"/>
          </a:xfrm>
        </p:spPr>
        <p:txBody>
          <a:bodyPr/>
          <a:p>
            <a:pPr algn="just" eaLnBrk="1" hangingPunct="1"/>
            <a:r>
              <a:rPr b="1" dirty="0" sz="2800" lang="en-US" smtClean="0">
                <a:solidFill>
                  <a:srgbClr val="0000FF"/>
                </a:solidFill>
                <a:latin typeface="Constantia" pitchFamily="18" charset="0"/>
              </a:rPr>
              <a:t>CLUB FOOT</a:t>
            </a:r>
          </a:p>
        </p:txBody>
      </p:sp>
      <p:pic>
        <p:nvPicPr>
          <p:cNvPr id="2097173" name="Picture 1029" descr="190px-P3240003">
            <a:hlinkClick r:id="rId1" tooltip="P3240003.jpg"/>
          </p:cNvPr>
          <p:cNvPicPr>
            <a:picLocks noChangeAspect="1" noChangeArrowheads="1"/>
          </p:cNvPicPr>
          <p:nvPr/>
        </p:nvPicPr>
        <p:blipFill>
          <a:blip xmlns:r="http://schemas.openxmlformats.org/officeDocument/2006/relationships" r:embed="rId2" cstate="print"/>
          <a:srcRect/>
          <a:stretch>
            <a:fillRect/>
          </a:stretch>
        </p:blipFill>
        <p:spPr bwMode="auto">
          <a:xfrm>
            <a:off x="457200" y="685800"/>
            <a:ext cx="8229600" cy="5410200"/>
          </a:xfrm>
          <a:prstGeom prst="rect"/>
          <a:noFill/>
          <a:ln w="9525">
            <a:noFill/>
            <a:miter lim="800000"/>
            <a:headEnd/>
            <a:tailEnd/>
          </a:ln>
        </p:spPr>
      </p:pic>
    </p:spTree>
  </p:cSld>
  <p:clrMapOvr>
    <a:masterClrMapping/>
  </p:clrMapOvr>
  <p:transition>
    <p:wheel spokes="8"/>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582" name=""/>
        <p:cNvGrpSpPr/>
        <p:nvPr/>
      </p:nvGrpSpPr>
      <p:grpSpPr>
        <a:xfrm>
          <a:off x="0" y="0"/>
          <a:ext cx="0" cy="0"/>
          <a:chOff x="0" y="0"/>
          <a:chExt cx="0" cy="0"/>
        </a:xfrm>
      </p:grpSpPr>
      <p:sp>
        <p:nvSpPr>
          <p:cNvPr id="1049478" name="Rectangle 5"/>
          <p:cNvSpPr>
            <a:spLocks noGrp="1" noChangeArrowheads="1"/>
          </p:cNvSpPr>
          <p:nvPr>
            <p:ph idx="1"/>
          </p:nvPr>
        </p:nvSpPr>
        <p:spPr>
          <a:xfrm>
            <a:off x="304800" y="1598613"/>
            <a:ext cx="8534400" cy="4497387"/>
          </a:xfrm>
        </p:spPr>
        <p:txBody>
          <a:bodyPr/>
          <a:p>
            <a:pPr algn="just" eaLnBrk="1" hangingPunct="1">
              <a:lnSpc>
                <a:spcPct val="90000"/>
              </a:lnSpc>
              <a:buFont typeface="Wingdings" pitchFamily="2" charset="2"/>
              <a:buNone/>
            </a:pPr>
            <a:endParaRPr b="1" dirty="0" sz="1600" lang="en-US" smtClean="0">
              <a:solidFill>
                <a:srgbClr val="0000FF"/>
              </a:solidFill>
              <a:latin typeface="Constantia" pitchFamily="18" charset="0"/>
              <a:cs typeface="Times New Roman" pitchFamily="18" charset="0"/>
            </a:endParaRPr>
          </a:p>
          <a:p>
            <a:pPr algn="just" eaLnBrk="1" hangingPunct="1">
              <a:lnSpc>
                <a:spcPct val="90000"/>
              </a:lnSpc>
              <a:buFont typeface="Wingdings" pitchFamily="2" charset="2"/>
              <a:buNone/>
            </a:pPr>
            <a:r>
              <a:rPr b="1" dirty="0" lang="en-US" u="sng" smtClean="0">
                <a:solidFill>
                  <a:srgbClr val="0000FF"/>
                </a:solidFill>
                <a:latin typeface="Constantia" pitchFamily="18" charset="0"/>
              </a:rPr>
              <a:t>Complex organ that is required to be</a:t>
            </a:r>
          </a:p>
          <a:p>
            <a:pPr algn="just" eaLnBrk="1" hangingPunct="1">
              <a:lnSpc>
                <a:spcPct val="90000"/>
              </a:lnSpc>
              <a:buFont typeface="Wingdings" pitchFamily="2" charset="2"/>
              <a:buNone/>
            </a:pPr>
            <a:endParaRPr b="1" dirty="0" sz="1200" lang="en-US" u="sng" smtClean="0">
              <a:solidFill>
                <a:srgbClr val="0000FF"/>
              </a:solidFill>
              <a:latin typeface="Constantia" pitchFamily="18" charset="0"/>
            </a:endParaRPr>
          </a:p>
          <a:p>
            <a:pPr algn="just" eaLnBrk="1" hangingPunct="1">
              <a:lnSpc>
                <a:spcPct val="90000"/>
              </a:lnSpc>
            </a:pPr>
            <a:r>
              <a:rPr b="1" dirty="0" sz="2800" lang="en-US" smtClean="0">
                <a:solidFill>
                  <a:srgbClr val="0000FF"/>
                </a:solidFill>
                <a:latin typeface="Constantia" pitchFamily="18" charset="0"/>
              </a:rPr>
              <a:t>Stable: </a:t>
            </a:r>
            <a:r>
              <a:rPr dirty="0" sz="2800" lang="en-US" smtClean="0">
                <a:solidFill>
                  <a:srgbClr val="0000FF"/>
                </a:solidFill>
                <a:latin typeface="Constantia" pitchFamily="18" charset="0"/>
              </a:rPr>
              <a:t>for supporting the body weight in standing </a:t>
            </a:r>
          </a:p>
          <a:p>
            <a:pPr algn="just" eaLnBrk="1" hangingPunct="1">
              <a:lnSpc>
                <a:spcPct val="90000"/>
              </a:lnSpc>
              <a:buFont typeface="Wingdings" pitchFamily="2" charset="2"/>
              <a:buNone/>
            </a:pPr>
            <a:endParaRPr dirty="0" sz="2800" lang="en-US" smtClean="0">
              <a:solidFill>
                <a:srgbClr val="0000FF"/>
              </a:solidFill>
              <a:latin typeface="Constantia" pitchFamily="18" charset="0"/>
            </a:endParaRPr>
          </a:p>
          <a:p>
            <a:pPr algn="just" eaLnBrk="1" hangingPunct="1">
              <a:lnSpc>
                <a:spcPct val="90000"/>
              </a:lnSpc>
            </a:pPr>
            <a:r>
              <a:rPr b="1" dirty="0" sz="2800" lang="en-US" smtClean="0">
                <a:solidFill>
                  <a:srgbClr val="0000FF"/>
                </a:solidFill>
                <a:latin typeface="Constantia" pitchFamily="18" charset="0"/>
              </a:rPr>
              <a:t>Resilient:</a:t>
            </a:r>
            <a:r>
              <a:rPr dirty="0" sz="2800" lang="en-US" smtClean="0">
                <a:solidFill>
                  <a:srgbClr val="0000FF"/>
                </a:solidFill>
                <a:latin typeface="Constantia" pitchFamily="18" charset="0"/>
              </a:rPr>
              <a:t> for walking and running  </a:t>
            </a:r>
          </a:p>
          <a:p>
            <a:pPr algn="just" eaLnBrk="1" hangingPunct="1">
              <a:lnSpc>
                <a:spcPct val="90000"/>
              </a:lnSpc>
            </a:pPr>
            <a:endParaRPr b="1" dirty="0" sz="2800" lang="en-US" smtClean="0">
              <a:solidFill>
                <a:srgbClr val="0000FF"/>
              </a:solidFill>
              <a:latin typeface="Constantia" pitchFamily="18" charset="0"/>
            </a:endParaRPr>
          </a:p>
          <a:p>
            <a:pPr algn="just" eaLnBrk="1" hangingPunct="1">
              <a:lnSpc>
                <a:spcPct val="90000"/>
              </a:lnSpc>
            </a:pPr>
            <a:r>
              <a:rPr b="1" dirty="0" sz="2800" lang="en-US" smtClean="0">
                <a:solidFill>
                  <a:srgbClr val="0000FF"/>
                </a:solidFill>
                <a:latin typeface="Constantia" pitchFamily="18" charset="0"/>
              </a:rPr>
              <a:t>Mobile:  </a:t>
            </a:r>
            <a:r>
              <a:rPr dirty="0" sz="2800" lang="en-US" smtClean="0">
                <a:solidFill>
                  <a:srgbClr val="0000FF"/>
                </a:solidFill>
                <a:latin typeface="Constantia" pitchFamily="18" charset="0"/>
              </a:rPr>
              <a:t>to accommodate variations of surface</a:t>
            </a:r>
            <a:r>
              <a:rPr b="1" dirty="0" sz="2800" lang="en-US" smtClean="0">
                <a:solidFill>
                  <a:srgbClr val="0000FF"/>
                </a:solidFill>
                <a:latin typeface="Constantia" pitchFamily="18" charset="0"/>
              </a:rPr>
              <a:t> </a:t>
            </a:r>
          </a:p>
          <a:p>
            <a:pPr algn="just" eaLnBrk="1" hangingPunct="1">
              <a:lnSpc>
                <a:spcPct val="90000"/>
              </a:lnSpc>
              <a:buFont typeface="Wingdings" pitchFamily="2" charset="2"/>
              <a:buNone/>
            </a:pPr>
            <a:endParaRPr dirty="0" sz="2800" lang="en-US" smtClean="0">
              <a:solidFill>
                <a:srgbClr val="0000FF"/>
              </a:solidFill>
              <a:latin typeface="Constantia" pitchFamily="18" charset="0"/>
            </a:endParaRPr>
          </a:p>
          <a:p>
            <a:pPr algn="just" eaLnBrk="1" hangingPunct="1">
              <a:lnSpc>
                <a:spcPct val="90000"/>
              </a:lnSpc>
            </a:pPr>
            <a:r>
              <a:rPr b="1" dirty="0" sz="2800" lang="en-US" smtClean="0">
                <a:solidFill>
                  <a:srgbClr val="0000FF"/>
                </a:solidFill>
                <a:latin typeface="Constantia" pitchFamily="18" charset="0"/>
              </a:rPr>
              <a:t>Cosmetic  </a:t>
            </a:r>
          </a:p>
          <a:p>
            <a:pPr algn="just" eaLnBrk="1" hangingPunct="1">
              <a:lnSpc>
                <a:spcPct val="90000"/>
              </a:lnSpc>
            </a:pPr>
            <a:endParaRPr dirty="0" sz="2800" lang="en-US" smtClean="0">
              <a:solidFill>
                <a:srgbClr val="0000FF"/>
              </a:solidFill>
              <a:latin typeface="Constantia" pitchFamily="18" charset="0"/>
            </a:endParaRPr>
          </a:p>
        </p:txBody>
      </p:sp>
      <p:sp>
        <p:nvSpPr>
          <p:cNvPr id="1049479" name="Rectangle 4"/>
          <p:cNvSpPr>
            <a:spLocks noGrp="1" noChangeArrowheads="1"/>
          </p:cNvSpPr>
          <p:nvPr>
            <p:ph type="title"/>
          </p:nvPr>
        </p:nvSpPr>
        <p:spPr/>
        <p:txBody>
          <a:bodyPr/>
          <a:p>
            <a:pPr algn="just" eaLnBrk="1" hangingPunct="1"/>
            <a:r>
              <a:rPr b="1" dirty="0" sz="5400" lang="en-US" smtClean="0">
                <a:solidFill>
                  <a:srgbClr val="FF0000"/>
                </a:solidFill>
                <a:latin typeface="Constantia" pitchFamily="18" charset="0"/>
                <a:cs typeface="Times New Roman" pitchFamily="18" charset="0"/>
              </a:rPr>
              <a:t>THE NORMAL FOOT</a:t>
            </a:r>
          </a:p>
        </p:txBody>
      </p:sp>
    </p:spTree>
  </p:cSld>
  <p:clrMapOvr>
    <a:masterClrMapping/>
  </p:clrMapOvr>
  <p:transition>
    <p:wheel spokes="8"/>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583" name=""/>
        <p:cNvGrpSpPr/>
        <p:nvPr/>
      </p:nvGrpSpPr>
      <p:grpSpPr>
        <a:xfrm>
          <a:off x="0" y="0"/>
          <a:ext cx="0" cy="0"/>
          <a:chOff x="0" y="0"/>
          <a:chExt cx="0" cy="0"/>
        </a:xfrm>
      </p:grpSpPr>
      <p:sp>
        <p:nvSpPr>
          <p:cNvPr id="1049480" name="Rectangle 3"/>
          <p:cNvSpPr>
            <a:spLocks noGrp="1" noChangeArrowheads="1"/>
          </p:cNvSpPr>
          <p:nvPr>
            <p:ph idx="1"/>
          </p:nvPr>
        </p:nvSpPr>
        <p:spPr>
          <a:xfrm>
            <a:off x="455613" y="1828800"/>
            <a:ext cx="8226425" cy="4800600"/>
          </a:xfrm>
        </p:spPr>
        <p:txBody>
          <a:bodyPr/>
          <a:p>
            <a:pPr algn="just" eaLnBrk="1" hangingPunct="1" indent="-609600" marL="609600">
              <a:buFont typeface="Wingdings" pitchFamily="2" charset="2"/>
              <a:buNone/>
            </a:pPr>
            <a:r>
              <a:rPr b="1" dirty="0" sz="4000" lang="en-US" u="sng" smtClean="0">
                <a:solidFill>
                  <a:srgbClr val="0000FF"/>
                </a:solidFill>
                <a:latin typeface="Constantia" pitchFamily="18" charset="0"/>
                <a:cs typeface="Times New Roman" pitchFamily="18" charset="0"/>
              </a:rPr>
              <a:t>Definitions</a:t>
            </a:r>
            <a:endParaRPr b="1" dirty="0" sz="4000" i="1" lang="en-US" smtClean="0">
              <a:solidFill>
                <a:srgbClr val="0000FF"/>
              </a:solidFill>
              <a:latin typeface="Constantia" pitchFamily="18" charset="0"/>
              <a:cs typeface="Times New Roman" pitchFamily="18" charset="0"/>
            </a:endParaRPr>
          </a:p>
          <a:p>
            <a:pPr algn="just" eaLnBrk="1" hangingPunct="1" indent="-609600" marL="609600">
              <a:buFont typeface="Wingdings" pitchFamily="2" charset="2"/>
              <a:buNone/>
            </a:pPr>
            <a:endParaRPr b="1" dirty="0" sz="2400" i="1" lang="en-US" smtClean="0">
              <a:solidFill>
                <a:srgbClr val="0000FF"/>
              </a:solidFill>
              <a:latin typeface="Constantia" pitchFamily="18" charset="0"/>
            </a:endParaRPr>
          </a:p>
          <a:p>
            <a:pPr algn="just" eaLnBrk="1" hangingPunct="1" indent="-609600" marL="609600">
              <a:buFont typeface="Wingdings" pitchFamily="2" charset="2"/>
              <a:buNone/>
            </a:pPr>
            <a:r>
              <a:rPr b="1" dirty="0" sz="2400" i="1" lang="en-US" smtClean="0">
                <a:solidFill>
                  <a:srgbClr val="0000FF"/>
                </a:solidFill>
                <a:latin typeface="Constantia" pitchFamily="18" charset="0"/>
              </a:rPr>
              <a:t>Talipes:  </a:t>
            </a:r>
            <a:r>
              <a:rPr b="1" dirty="0" sz="2400" lang="en-US" smtClean="0">
                <a:solidFill>
                  <a:srgbClr val="0000FF"/>
                </a:solidFill>
                <a:latin typeface="Constantia" pitchFamily="18" charset="0"/>
              </a:rPr>
              <a:t>     Talus = ankle </a:t>
            </a:r>
          </a:p>
          <a:p>
            <a:pPr algn="just" eaLnBrk="1" hangingPunct="1" indent="-609600" marL="609600">
              <a:buFont typeface="Wingdings" pitchFamily="2" charset="2"/>
              <a:buNone/>
            </a:pPr>
            <a:r>
              <a:rPr b="1" dirty="0" sz="2400" lang="en-US" smtClean="0">
                <a:solidFill>
                  <a:srgbClr val="0000FF"/>
                </a:solidFill>
                <a:latin typeface="Constantia" pitchFamily="18" charset="0"/>
              </a:rPr>
              <a:t>                     </a:t>
            </a:r>
            <a:r>
              <a:rPr b="1" dirty="0" sz="2400" lang="en-US" err="1" smtClean="0">
                <a:solidFill>
                  <a:srgbClr val="0000FF"/>
                </a:solidFill>
                <a:latin typeface="Constantia" pitchFamily="18" charset="0"/>
              </a:rPr>
              <a:t>Pes</a:t>
            </a:r>
            <a:r>
              <a:rPr b="1" dirty="0" sz="2400" lang="en-US" smtClean="0">
                <a:solidFill>
                  <a:srgbClr val="0000FF"/>
                </a:solidFill>
                <a:latin typeface="Constantia" pitchFamily="18" charset="0"/>
              </a:rPr>
              <a:t>    = foot</a:t>
            </a:r>
          </a:p>
          <a:p>
            <a:pPr algn="just" eaLnBrk="1" hangingPunct="1" indent="-609600" marL="609600">
              <a:buFont typeface="Wingdings" pitchFamily="2" charset="2"/>
              <a:buNone/>
            </a:pPr>
            <a:r>
              <a:rPr b="1" dirty="0" sz="2400" i="1" lang="en-US" err="1" smtClean="0">
                <a:solidFill>
                  <a:srgbClr val="0000FF"/>
                </a:solidFill>
                <a:latin typeface="Constantia" pitchFamily="18" charset="0"/>
              </a:rPr>
              <a:t>Equinus</a:t>
            </a:r>
            <a:r>
              <a:rPr b="1" dirty="0" sz="2400" i="1" lang="en-US" smtClean="0">
                <a:solidFill>
                  <a:srgbClr val="0000FF"/>
                </a:solidFill>
                <a:latin typeface="Constantia" pitchFamily="18" charset="0"/>
              </a:rPr>
              <a:t>:     </a:t>
            </a:r>
            <a:r>
              <a:rPr b="1" dirty="0" sz="2400" lang="en-US" smtClean="0">
                <a:solidFill>
                  <a:srgbClr val="0000FF"/>
                </a:solidFill>
                <a:latin typeface="Constantia" pitchFamily="18" charset="0"/>
              </a:rPr>
              <a:t>(Latin = horse)</a:t>
            </a:r>
          </a:p>
          <a:p>
            <a:pPr algn="just" eaLnBrk="1" hangingPunct="1" indent="-609600" marL="609600">
              <a:buFont typeface="Wingdings" pitchFamily="2" charset="2"/>
              <a:buNone/>
            </a:pPr>
            <a:r>
              <a:rPr b="1" dirty="0" sz="2400" lang="en-US" smtClean="0">
                <a:solidFill>
                  <a:srgbClr val="0000FF"/>
                </a:solidFill>
                <a:latin typeface="Constantia" pitchFamily="18" charset="0"/>
              </a:rPr>
              <a:t>                     Foot that is in a position of </a:t>
            </a:r>
          </a:p>
          <a:p>
            <a:pPr algn="just" eaLnBrk="1" hangingPunct="1" indent="-609600" marL="609600">
              <a:buFont typeface="Wingdings" pitchFamily="2" charset="2"/>
              <a:buNone/>
            </a:pPr>
            <a:r>
              <a:rPr b="1" dirty="0" sz="2400" lang="en-US" smtClean="0">
                <a:solidFill>
                  <a:srgbClr val="0000FF"/>
                </a:solidFill>
                <a:latin typeface="Constantia" pitchFamily="18" charset="0"/>
              </a:rPr>
              <a:t>                     planter flexion at the ankle,</a:t>
            </a:r>
          </a:p>
          <a:p>
            <a:pPr algn="just" eaLnBrk="1" hangingPunct="1" indent="-609600" marL="609600">
              <a:buFont typeface="Wingdings" pitchFamily="2" charset="2"/>
              <a:buNone/>
            </a:pPr>
            <a:r>
              <a:rPr b="1" dirty="0" sz="2400" lang="en-US" smtClean="0">
                <a:solidFill>
                  <a:srgbClr val="0000FF"/>
                </a:solidFill>
                <a:latin typeface="Constantia" pitchFamily="18" charset="0"/>
              </a:rPr>
              <a:t>                     looks like that of the horse.</a:t>
            </a:r>
            <a:r>
              <a:rPr b="1" dirty="0" lang="en-US" smtClean="0">
                <a:solidFill>
                  <a:srgbClr val="0000FF"/>
                </a:solidFill>
                <a:latin typeface="Constantia" pitchFamily="18" charset="0"/>
              </a:rPr>
              <a:t> </a:t>
            </a:r>
          </a:p>
          <a:p>
            <a:pPr algn="just" eaLnBrk="1" hangingPunct="1" indent="-609600" marL="609600">
              <a:buFont typeface="Wingdings" pitchFamily="2" charset="2"/>
              <a:buNone/>
            </a:pPr>
            <a:r>
              <a:rPr b="1" dirty="0" sz="2400" i="1" lang="en-US" err="1" smtClean="0">
                <a:solidFill>
                  <a:srgbClr val="0000FF"/>
                </a:solidFill>
                <a:latin typeface="Constantia" pitchFamily="18" charset="0"/>
              </a:rPr>
              <a:t>Calcaneus</a:t>
            </a:r>
            <a:r>
              <a:rPr b="1" dirty="0" sz="2400" i="1" lang="en-US" smtClean="0">
                <a:solidFill>
                  <a:srgbClr val="0000FF"/>
                </a:solidFill>
                <a:latin typeface="Constantia" pitchFamily="18" charset="0"/>
              </a:rPr>
              <a:t>:  </a:t>
            </a:r>
            <a:r>
              <a:rPr b="1" dirty="0" sz="2400" lang="en-US" smtClean="0">
                <a:solidFill>
                  <a:srgbClr val="0000FF"/>
                </a:solidFill>
                <a:latin typeface="Constantia" pitchFamily="18" charset="0"/>
              </a:rPr>
              <a:t>Full </a:t>
            </a:r>
            <a:r>
              <a:rPr b="1" dirty="0" sz="2400" lang="en-US" err="1" smtClean="0">
                <a:solidFill>
                  <a:srgbClr val="0000FF"/>
                </a:solidFill>
                <a:latin typeface="Constantia" pitchFamily="18" charset="0"/>
              </a:rPr>
              <a:t>dorsiflexion</a:t>
            </a:r>
            <a:r>
              <a:rPr b="1" dirty="0" sz="2400" lang="en-US" smtClean="0">
                <a:solidFill>
                  <a:srgbClr val="0000FF"/>
                </a:solidFill>
                <a:latin typeface="Constantia" pitchFamily="18" charset="0"/>
              </a:rPr>
              <a:t> at the ankle</a:t>
            </a:r>
          </a:p>
        </p:txBody>
      </p:sp>
      <p:sp>
        <p:nvSpPr>
          <p:cNvPr id="1049481" name="Rectangle 2"/>
          <p:cNvSpPr>
            <a:spLocks noGrp="1" noChangeArrowheads="1"/>
          </p:cNvSpPr>
          <p:nvPr>
            <p:ph type="title"/>
          </p:nvPr>
        </p:nvSpPr>
        <p:spPr/>
        <p:txBody>
          <a:bodyPr/>
          <a:p>
            <a:pPr algn="just" eaLnBrk="1" hangingPunct="1"/>
            <a:r>
              <a:rPr b="1" dirty="0" sz="5400" lang="en-US" smtClean="0">
                <a:solidFill>
                  <a:srgbClr val="FF0000"/>
                </a:solidFill>
                <a:latin typeface="Constantia" pitchFamily="18" charset="0"/>
                <a:cs typeface="Times New Roman" pitchFamily="18" charset="0"/>
              </a:rPr>
              <a:t>CLUB FOOT</a:t>
            </a:r>
          </a:p>
        </p:txBody>
      </p:sp>
    </p:spTree>
  </p:cSld>
  <p:clrMapOvr>
    <a:masterClrMapping/>
  </p:clrMapOvr>
  <p:transition>
    <p:wheel spokes="8"/>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584" name=""/>
        <p:cNvGrpSpPr/>
        <p:nvPr/>
      </p:nvGrpSpPr>
      <p:grpSpPr>
        <a:xfrm>
          <a:off x="0" y="0"/>
          <a:ext cx="0" cy="0"/>
          <a:chOff x="0" y="0"/>
          <a:chExt cx="0" cy="0"/>
        </a:xfrm>
      </p:grpSpPr>
      <p:sp>
        <p:nvSpPr>
          <p:cNvPr id="1049482" name="Rectangle 3"/>
          <p:cNvSpPr>
            <a:spLocks noGrp="1" noChangeArrowheads="1"/>
          </p:cNvSpPr>
          <p:nvPr>
            <p:ph idx="1"/>
          </p:nvPr>
        </p:nvSpPr>
        <p:spPr>
          <a:xfrm>
            <a:off x="228600" y="1828800"/>
            <a:ext cx="8077200" cy="5029200"/>
          </a:xfrm>
        </p:spPr>
        <p:txBody>
          <a:bodyPr/>
          <a:p>
            <a:pPr algn="just" eaLnBrk="1" hangingPunct="1">
              <a:lnSpc>
                <a:spcPct val="80000"/>
              </a:lnSpc>
              <a:buFont typeface="Wingdings" pitchFamily="2" charset="2"/>
              <a:buNone/>
            </a:pPr>
            <a:r>
              <a:rPr b="1" dirty="0" sz="2400" i="1" lang="en-US" err="1" smtClean="0">
                <a:solidFill>
                  <a:srgbClr val="0000FF"/>
                </a:solidFill>
                <a:latin typeface="Constantia" pitchFamily="18" charset="0"/>
              </a:rPr>
              <a:t>Planus</a:t>
            </a:r>
            <a:r>
              <a:rPr b="1" dirty="0" sz="2400" i="1" lang="en-US" smtClean="0">
                <a:solidFill>
                  <a:srgbClr val="0000FF"/>
                </a:solidFill>
                <a:latin typeface="Constantia" pitchFamily="18" charset="0"/>
              </a:rPr>
              <a:t>: </a:t>
            </a:r>
            <a:r>
              <a:rPr b="1" dirty="0" sz="2400" lang="en-US" smtClean="0">
                <a:solidFill>
                  <a:srgbClr val="0000FF"/>
                </a:solidFill>
                <a:latin typeface="Constantia" pitchFamily="18" charset="0"/>
              </a:rPr>
              <a:t>        flatfoot</a:t>
            </a:r>
          </a:p>
          <a:p>
            <a:pPr algn="just" eaLnBrk="1" hangingPunct="1">
              <a:lnSpc>
                <a:spcPct val="80000"/>
              </a:lnSpc>
              <a:buFont typeface="Wingdings" pitchFamily="2" charset="2"/>
              <a:buNone/>
            </a:pPr>
            <a:endParaRPr b="1" dirty="0" sz="2400" i="1" lang="en-US" smtClean="0">
              <a:solidFill>
                <a:srgbClr val="0000FF"/>
              </a:solidFill>
              <a:latin typeface="Constantia" pitchFamily="18" charset="0"/>
            </a:endParaRPr>
          </a:p>
          <a:p>
            <a:pPr algn="just" eaLnBrk="1" hangingPunct="1">
              <a:lnSpc>
                <a:spcPct val="80000"/>
              </a:lnSpc>
              <a:buFont typeface="Wingdings" pitchFamily="2" charset="2"/>
              <a:buNone/>
            </a:pPr>
            <a:r>
              <a:rPr b="1" dirty="0" sz="2400" i="1" lang="en-US" err="1" smtClean="0">
                <a:solidFill>
                  <a:srgbClr val="0000FF"/>
                </a:solidFill>
                <a:latin typeface="Constantia" pitchFamily="18" charset="0"/>
              </a:rPr>
              <a:t>Cavus</a:t>
            </a:r>
            <a:r>
              <a:rPr b="1" dirty="0" sz="2400" i="1" lang="en-US" smtClean="0">
                <a:solidFill>
                  <a:srgbClr val="0000FF"/>
                </a:solidFill>
                <a:latin typeface="Constantia" pitchFamily="18" charset="0"/>
              </a:rPr>
              <a:t>:          </a:t>
            </a:r>
            <a:r>
              <a:rPr b="1" dirty="0" sz="2400" lang="en-US" smtClean="0">
                <a:solidFill>
                  <a:srgbClr val="0000FF"/>
                </a:solidFill>
                <a:latin typeface="Constantia" pitchFamily="18" charset="0"/>
              </a:rPr>
              <a:t>highly arched foot</a:t>
            </a:r>
          </a:p>
          <a:p>
            <a:pPr algn="just" eaLnBrk="1" hangingPunct="1">
              <a:lnSpc>
                <a:spcPct val="80000"/>
              </a:lnSpc>
              <a:buFont typeface="Wingdings" pitchFamily="2" charset="2"/>
              <a:buNone/>
            </a:pPr>
            <a:endParaRPr b="1" dirty="0" sz="2400" lang="en-US" smtClean="0">
              <a:solidFill>
                <a:srgbClr val="0000FF"/>
              </a:solidFill>
              <a:latin typeface="Constantia" pitchFamily="18" charset="0"/>
            </a:endParaRPr>
          </a:p>
          <a:p>
            <a:pPr algn="just" eaLnBrk="1" hangingPunct="1">
              <a:lnSpc>
                <a:spcPct val="80000"/>
              </a:lnSpc>
              <a:buFont typeface="Wingdings" pitchFamily="2" charset="2"/>
              <a:buNone/>
            </a:pPr>
            <a:r>
              <a:rPr b="1" dirty="0" sz="2400" i="1" lang="en-US" err="1" smtClean="0">
                <a:solidFill>
                  <a:srgbClr val="0000FF"/>
                </a:solidFill>
                <a:latin typeface="Constantia" pitchFamily="18" charset="0"/>
              </a:rPr>
              <a:t>Varus</a:t>
            </a:r>
            <a:r>
              <a:rPr b="1" dirty="0" sz="2400" i="1" lang="en-US" smtClean="0">
                <a:solidFill>
                  <a:srgbClr val="0000FF"/>
                </a:solidFill>
                <a:latin typeface="Constantia" pitchFamily="18" charset="0"/>
              </a:rPr>
              <a:t>: </a:t>
            </a:r>
            <a:r>
              <a:rPr b="1" dirty="0" sz="2400" lang="en-US" smtClean="0">
                <a:solidFill>
                  <a:srgbClr val="0000FF"/>
                </a:solidFill>
                <a:latin typeface="Constantia" pitchFamily="18" charset="0"/>
              </a:rPr>
              <a:t>          heal going towards </a:t>
            </a:r>
          </a:p>
          <a:p>
            <a:pPr algn="just" eaLnBrk="1" hangingPunct="1">
              <a:lnSpc>
                <a:spcPct val="80000"/>
              </a:lnSpc>
              <a:buFont typeface="Wingdings" pitchFamily="2" charset="2"/>
              <a:buNone/>
            </a:pPr>
            <a:r>
              <a:rPr b="1" dirty="0" sz="2400" lang="en-US" smtClean="0">
                <a:solidFill>
                  <a:srgbClr val="0000FF"/>
                </a:solidFill>
                <a:latin typeface="Constantia" pitchFamily="18" charset="0"/>
              </a:rPr>
              <a:t>                      the midline</a:t>
            </a:r>
            <a:endParaRPr b="1" dirty="0" sz="2400" i="1" lang="en-US" smtClean="0">
              <a:solidFill>
                <a:srgbClr val="0000FF"/>
              </a:solidFill>
              <a:latin typeface="Constantia" pitchFamily="18" charset="0"/>
            </a:endParaRPr>
          </a:p>
          <a:p>
            <a:pPr algn="just" eaLnBrk="1" hangingPunct="1">
              <a:lnSpc>
                <a:spcPct val="80000"/>
              </a:lnSpc>
              <a:buFont typeface="Wingdings" pitchFamily="2" charset="2"/>
              <a:buNone/>
            </a:pPr>
            <a:r>
              <a:rPr b="1" dirty="0" sz="2400" i="1" lang="en-US" err="1" smtClean="0">
                <a:solidFill>
                  <a:srgbClr val="0000FF"/>
                </a:solidFill>
                <a:latin typeface="Constantia" pitchFamily="18" charset="0"/>
              </a:rPr>
              <a:t>Valgus</a:t>
            </a:r>
            <a:r>
              <a:rPr b="1" dirty="0" sz="2400" i="1" lang="en-US" smtClean="0">
                <a:solidFill>
                  <a:srgbClr val="0000FF"/>
                </a:solidFill>
                <a:latin typeface="Constantia" pitchFamily="18" charset="0"/>
              </a:rPr>
              <a:t>:         </a:t>
            </a:r>
            <a:r>
              <a:rPr b="1" dirty="0" sz="2400" lang="en-US" smtClean="0">
                <a:solidFill>
                  <a:srgbClr val="0000FF"/>
                </a:solidFill>
                <a:latin typeface="Constantia" pitchFamily="18" charset="0"/>
              </a:rPr>
              <a:t>heel going away </a:t>
            </a:r>
          </a:p>
          <a:p>
            <a:pPr algn="just" eaLnBrk="1" hangingPunct="1">
              <a:lnSpc>
                <a:spcPct val="80000"/>
              </a:lnSpc>
              <a:buFont typeface="Wingdings" pitchFamily="2" charset="2"/>
              <a:buNone/>
            </a:pPr>
            <a:r>
              <a:rPr b="1" dirty="0" sz="2400" lang="en-US" smtClean="0">
                <a:solidFill>
                  <a:srgbClr val="0000FF"/>
                </a:solidFill>
                <a:latin typeface="Constantia" pitchFamily="18" charset="0"/>
              </a:rPr>
              <a:t>                      from the midline</a:t>
            </a:r>
          </a:p>
          <a:p>
            <a:pPr algn="just" eaLnBrk="1" hangingPunct="1">
              <a:lnSpc>
                <a:spcPct val="80000"/>
              </a:lnSpc>
              <a:buFont typeface="Wingdings" pitchFamily="2" charset="2"/>
              <a:buNone/>
            </a:pPr>
            <a:r>
              <a:rPr b="1" dirty="0" sz="2400" i="1" lang="en-US" smtClean="0">
                <a:solidFill>
                  <a:srgbClr val="0000FF"/>
                </a:solidFill>
                <a:latin typeface="Constantia" pitchFamily="18" charset="0"/>
              </a:rPr>
              <a:t>Adduction:   </a:t>
            </a:r>
            <a:r>
              <a:rPr b="1" dirty="0" sz="2400" lang="en-US" smtClean="0">
                <a:solidFill>
                  <a:srgbClr val="0000FF"/>
                </a:solidFill>
                <a:latin typeface="Constantia" pitchFamily="18" charset="0"/>
              </a:rPr>
              <a:t>forefoot going </a:t>
            </a:r>
          </a:p>
          <a:p>
            <a:pPr algn="just" eaLnBrk="1" hangingPunct="1">
              <a:lnSpc>
                <a:spcPct val="80000"/>
              </a:lnSpc>
              <a:buFont typeface="Wingdings" pitchFamily="2" charset="2"/>
              <a:buNone/>
            </a:pPr>
            <a:r>
              <a:rPr b="1" dirty="0" sz="2400" lang="en-US" smtClean="0">
                <a:solidFill>
                  <a:srgbClr val="0000FF"/>
                </a:solidFill>
                <a:latin typeface="Constantia" pitchFamily="18" charset="0"/>
              </a:rPr>
              <a:t>                      towards the midline</a:t>
            </a:r>
          </a:p>
          <a:p>
            <a:pPr algn="just" eaLnBrk="1" hangingPunct="1">
              <a:lnSpc>
                <a:spcPct val="80000"/>
              </a:lnSpc>
              <a:buFont typeface="Wingdings" pitchFamily="2" charset="2"/>
              <a:buNone/>
            </a:pPr>
            <a:r>
              <a:rPr b="1" dirty="0" sz="2400" i="1" lang="en-US" smtClean="0">
                <a:solidFill>
                  <a:srgbClr val="0000FF"/>
                </a:solidFill>
                <a:latin typeface="Constantia" pitchFamily="18" charset="0"/>
              </a:rPr>
              <a:t>Abduction:</a:t>
            </a:r>
            <a:r>
              <a:rPr b="1" dirty="0" sz="2400" i="1" lang="ar-SA" smtClean="0">
                <a:solidFill>
                  <a:srgbClr val="0000FF"/>
                </a:solidFill>
                <a:latin typeface="Constantia" pitchFamily="18" charset="0"/>
              </a:rPr>
              <a:t> </a:t>
            </a:r>
            <a:r>
              <a:rPr b="1" dirty="0" sz="2400" i="1" lang="en-US" smtClean="0">
                <a:solidFill>
                  <a:srgbClr val="0000FF"/>
                </a:solidFill>
                <a:latin typeface="Constantia" pitchFamily="18" charset="0"/>
              </a:rPr>
              <a:t>  </a:t>
            </a:r>
            <a:r>
              <a:rPr b="1" dirty="0" sz="2400" lang="en-US" smtClean="0">
                <a:solidFill>
                  <a:srgbClr val="0000FF"/>
                </a:solidFill>
                <a:latin typeface="Constantia" pitchFamily="18" charset="0"/>
              </a:rPr>
              <a:t>forefoot going away </a:t>
            </a:r>
          </a:p>
          <a:p>
            <a:pPr algn="just" eaLnBrk="1" hangingPunct="1">
              <a:lnSpc>
                <a:spcPct val="80000"/>
              </a:lnSpc>
              <a:buFont typeface="Wingdings" pitchFamily="2" charset="2"/>
              <a:buNone/>
            </a:pPr>
            <a:r>
              <a:rPr b="1" dirty="0" sz="2400" lang="en-US" smtClean="0">
                <a:solidFill>
                  <a:srgbClr val="0000FF"/>
                </a:solidFill>
                <a:latin typeface="Constantia" pitchFamily="18" charset="0"/>
              </a:rPr>
              <a:t>                      From the midline</a:t>
            </a:r>
          </a:p>
        </p:txBody>
      </p:sp>
      <p:sp>
        <p:nvSpPr>
          <p:cNvPr id="1049483" name="Rectangle 2"/>
          <p:cNvSpPr>
            <a:spLocks noGrp="1" noChangeArrowheads="1"/>
          </p:cNvSpPr>
          <p:nvPr>
            <p:ph type="title"/>
          </p:nvPr>
        </p:nvSpPr>
        <p:spPr/>
        <p:txBody>
          <a:bodyPr/>
          <a:p>
            <a:pPr algn="just" eaLnBrk="1" hangingPunct="1"/>
            <a:r>
              <a:rPr b="1" dirty="0" sz="5400" lang="en-US" smtClean="0">
                <a:solidFill>
                  <a:srgbClr val="FF0000"/>
                </a:solidFill>
                <a:latin typeface="Constantia" pitchFamily="18" charset="0"/>
                <a:cs typeface="Times New Roman" pitchFamily="18" charset="0"/>
              </a:rPr>
              <a:t>CLUB FOOT</a:t>
            </a:r>
          </a:p>
        </p:txBody>
      </p:sp>
      <p:pic>
        <p:nvPicPr>
          <p:cNvPr id="2097174" name="Picture 4" descr="scan0021"/>
          <p:cNvPicPr>
            <a:picLocks noChangeAspect="1" noChangeArrowheads="1"/>
          </p:cNvPicPr>
          <p:nvPr/>
        </p:nvPicPr>
        <p:blipFill>
          <a:blip xmlns:r="http://schemas.openxmlformats.org/officeDocument/2006/relationships" r:embed="rId1" cstate="print"/>
          <a:srcRect/>
          <a:stretch>
            <a:fillRect/>
          </a:stretch>
        </p:blipFill>
        <p:spPr bwMode="auto">
          <a:xfrm>
            <a:off x="5181600" y="2286000"/>
            <a:ext cx="3733800" cy="2686050"/>
          </a:xfrm>
          <a:prstGeom prst="rect"/>
          <a:noFill/>
          <a:ln w="9525">
            <a:noFill/>
            <a:miter lim="800000"/>
            <a:headEnd/>
            <a:tailEnd/>
          </a:ln>
        </p:spPr>
      </p:pic>
      <p:sp>
        <p:nvSpPr>
          <p:cNvPr id="1049484" name="AutoShape 5"/>
          <p:cNvSpPr>
            <a:spLocks noChangeArrowheads="1"/>
          </p:cNvSpPr>
          <p:nvPr/>
        </p:nvSpPr>
        <p:spPr bwMode="auto">
          <a:xfrm>
            <a:off x="7162800" y="4800600"/>
            <a:ext cx="431800" cy="976313"/>
          </a:xfrm>
          <a:prstGeom prst="upArrow">
            <a:avLst>
              <a:gd name="adj1" fmla="val 50000"/>
              <a:gd name="adj2" fmla="val 56526"/>
            </a:avLst>
          </a:prstGeom>
          <a:solidFill>
            <a:schemeClr val="accent1"/>
          </a:solidFill>
          <a:ln w="9525">
            <a:solidFill>
              <a:schemeClr val="tx1"/>
            </a:solidFill>
            <a:miter lim="800000"/>
            <a:headEnd/>
            <a:tailEnd/>
          </a:ln>
        </p:spPr>
        <p:txBody>
          <a:bodyPr anchor="ctr" vert="eaVert" wrap="none"/>
          <a:p>
            <a:endParaRPr lang="en-US"/>
          </a:p>
        </p:txBody>
      </p:sp>
      <p:sp>
        <p:nvSpPr>
          <p:cNvPr id="1049485" name="Rectangle 6"/>
          <p:cNvSpPr>
            <a:spLocks noChangeArrowheads="1"/>
          </p:cNvSpPr>
          <p:nvPr/>
        </p:nvSpPr>
        <p:spPr bwMode="auto">
          <a:xfrm>
            <a:off x="6019800" y="5105400"/>
            <a:ext cx="1001300" cy="369332"/>
          </a:xfrm>
          <a:prstGeom prst="rect"/>
          <a:noFill/>
          <a:ln w="9525">
            <a:noFill/>
            <a:miter lim="800000"/>
            <a:headEnd/>
            <a:tailEnd/>
          </a:ln>
        </p:spPr>
        <p:txBody>
          <a:bodyPr wrap="none">
            <a:spAutoFit/>
          </a:bodyPr>
          <a:p>
            <a:r>
              <a:rPr b="1" dirty="0" sz="1800" lang="en-US">
                <a:solidFill>
                  <a:srgbClr val="FF0000"/>
                </a:solidFill>
              </a:rPr>
              <a:t>Forefoot</a:t>
            </a:r>
          </a:p>
        </p:txBody>
      </p:sp>
      <p:sp>
        <p:nvSpPr>
          <p:cNvPr id="1049486" name="Rectangle 7"/>
          <p:cNvSpPr>
            <a:spLocks noChangeArrowheads="1"/>
          </p:cNvSpPr>
          <p:nvPr/>
        </p:nvSpPr>
        <p:spPr bwMode="auto">
          <a:xfrm>
            <a:off x="7543800" y="5105400"/>
            <a:ext cx="1083695" cy="369332"/>
          </a:xfrm>
          <a:prstGeom prst="rect"/>
          <a:noFill/>
          <a:ln w="9525">
            <a:noFill/>
            <a:miter lim="800000"/>
            <a:headEnd/>
            <a:tailEnd/>
          </a:ln>
        </p:spPr>
        <p:txBody>
          <a:bodyPr wrap="none">
            <a:spAutoFit/>
          </a:bodyPr>
          <a:p>
            <a:r>
              <a:rPr b="1" dirty="0" sz="1800" lang="en-US">
                <a:solidFill>
                  <a:srgbClr val="FF0000"/>
                </a:solidFill>
              </a:rPr>
              <a:t>Hind foot</a:t>
            </a:r>
          </a:p>
        </p:txBody>
      </p:sp>
    </p:spTree>
  </p:cSld>
  <p:clrMapOvr>
    <a:masterClrMapping/>
  </p:clrMapOvr>
  <p:transition>
    <p:wheel spokes="8"/>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585" name=""/>
        <p:cNvGrpSpPr/>
        <p:nvPr/>
      </p:nvGrpSpPr>
      <p:grpSpPr>
        <a:xfrm>
          <a:off x="0" y="0"/>
          <a:ext cx="0" cy="0"/>
          <a:chOff x="0" y="0"/>
          <a:chExt cx="0" cy="0"/>
        </a:xfrm>
      </p:grpSpPr>
      <p:pic>
        <p:nvPicPr>
          <p:cNvPr id="2097175" name="Picture 5" descr="Picture2"/>
          <p:cNvPicPr>
            <a:picLocks noChangeAspect="1" noChangeArrowheads="1"/>
          </p:cNvPicPr>
          <p:nvPr/>
        </p:nvPicPr>
        <p:blipFill>
          <a:blip xmlns:r="http://schemas.openxmlformats.org/officeDocument/2006/relationships" r:embed="rId1" cstate="print"/>
          <a:srcRect/>
          <a:stretch>
            <a:fillRect/>
          </a:stretch>
        </p:blipFill>
        <p:spPr bwMode="auto">
          <a:xfrm>
            <a:off x="0" y="0"/>
            <a:ext cx="9144000" cy="6858000"/>
          </a:xfrm>
          <a:prstGeom prst="rect"/>
          <a:noFill/>
          <a:ln w="9525">
            <a:noFill/>
            <a:miter lim="800000"/>
            <a:headEnd/>
            <a:tailEnd/>
          </a:ln>
        </p:spPr>
      </p:pic>
    </p:spTree>
  </p:cSld>
  <p:clrMapOvr>
    <a:masterClrMapping/>
  </p:clrMapOvr>
  <p:transition>
    <p:wheel spokes="8"/>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586" name=""/>
        <p:cNvGrpSpPr/>
        <p:nvPr/>
      </p:nvGrpSpPr>
      <p:grpSpPr>
        <a:xfrm>
          <a:off x="0" y="0"/>
          <a:ext cx="0" cy="0"/>
          <a:chOff x="0" y="0"/>
          <a:chExt cx="0" cy="0"/>
        </a:xfrm>
      </p:grpSpPr>
      <p:sp>
        <p:nvSpPr>
          <p:cNvPr id="1049487" name="Rectangle 3"/>
          <p:cNvSpPr>
            <a:spLocks noGrp="1" noChangeArrowheads="1"/>
          </p:cNvSpPr>
          <p:nvPr>
            <p:ph idx="1"/>
          </p:nvPr>
        </p:nvSpPr>
        <p:spPr/>
        <p:txBody>
          <a:bodyPr/>
          <a:p>
            <a:pPr algn="just" eaLnBrk="1" hangingPunct="1">
              <a:buFont typeface="Wingdings" pitchFamily="2" charset="2"/>
              <a:buNone/>
            </a:pPr>
            <a:r>
              <a:rPr b="1" dirty="0" sz="4000" lang="en-US" smtClean="0">
                <a:solidFill>
                  <a:srgbClr val="0000FF"/>
                </a:solidFill>
                <a:latin typeface="Constantia" pitchFamily="18" charset="0"/>
                <a:cs typeface="Times New Roman" pitchFamily="18" charset="0"/>
              </a:rPr>
              <a:t>Types</a:t>
            </a:r>
            <a:endParaRPr b="1" dirty="0" sz="4000" lang="en-US" u="sng" smtClean="0">
              <a:solidFill>
                <a:srgbClr val="0000FF"/>
              </a:solidFill>
              <a:latin typeface="Constantia" pitchFamily="18" charset="0"/>
              <a:cs typeface="Times New Roman" pitchFamily="18" charset="0"/>
            </a:endParaRPr>
          </a:p>
          <a:p>
            <a:pPr algn="just" eaLnBrk="1" hangingPunct="1">
              <a:buFont typeface="Wingdings" pitchFamily="2" charset="2"/>
              <a:buNone/>
            </a:pPr>
            <a:endParaRPr b="1" dirty="0" sz="1400" lang="ar-SA" u="sng" smtClean="0">
              <a:solidFill>
                <a:srgbClr val="0000FF"/>
              </a:solidFill>
              <a:latin typeface="Constantia" pitchFamily="18" charset="0"/>
              <a:cs typeface="Times New Roman" pitchFamily="18" charset="0"/>
            </a:endParaRPr>
          </a:p>
          <a:p>
            <a:pPr algn="just" eaLnBrk="1" hangingPunct="1">
              <a:buFont typeface="Wingdings" pitchFamily="2" charset="2"/>
              <a:buNone/>
            </a:pPr>
            <a:r>
              <a:rPr b="1" dirty="0" sz="2800" i="1" lang="en-US" u="sng" smtClean="0">
                <a:solidFill>
                  <a:srgbClr val="0000FF"/>
                </a:solidFill>
                <a:latin typeface="Constantia" pitchFamily="18" charset="0"/>
              </a:rPr>
              <a:t>Idiopathic (Unknown Etiology) :</a:t>
            </a:r>
          </a:p>
          <a:p>
            <a:pPr algn="just" eaLnBrk="1" hangingPunct="1"/>
            <a:r>
              <a:rPr b="1" dirty="0" sz="2800" lang="en-US" smtClean="0">
                <a:solidFill>
                  <a:srgbClr val="0000FF"/>
                </a:solidFill>
                <a:latin typeface="Constantia" pitchFamily="18" charset="0"/>
              </a:rPr>
              <a:t> Congenital Talipes </a:t>
            </a:r>
            <a:r>
              <a:rPr b="1" dirty="0" sz="2800" lang="en-US" err="1" smtClean="0">
                <a:solidFill>
                  <a:srgbClr val="0000FF"/>
                </a:solidFill>
                <a:latin typeface="Constantia" pitchFamily="18" charset="0"/>
              </a:rPr>
              <a:t>Equino-Varus</a:t>
            </a:r>
            <a:r>
              <a:rPr b="1" dirty="0" sz="2800" lang="en-US" smtClean="0">
                <a:solidFill>
                  <a:srgbClr val="0000FF"/>
                </a:solidFill>
                <a:latin typeface="Constantia" pitchFamily="18" charset="0"/>
              </a:rPr>
              <a:t>    CTEV</a:t>
            </a:r>
          </a:p>
          <a:p>
            <a:pPr algn="just" eaLnBrk="1" hangingPunct="1">
              <a:buFont typeface="Wingdings" pitchFamily="2" charset="2"/>
              <a:buNone/>
            </a:pPr>
            <a:r>
              <a:rPr b="1" dirty="0" sz="2800" i="1" lang="en-US" u="sng" smtClean="0">
                <a:solidFill>
                  <a:srgbClr val="0000FF"/>
                </a:solidFill>
                <a:latin typeface="Constantia" pitchFamily="18" charset="0"/>
              </a:rPr>
              <a:t>Acquired, Secondary to :</a:t>
            </a:r>
          </a:p>
          <a:p>
            <a:pPr algn="just" eaLnBrk="1" hangingPunct="1"/>
            <a:r>
              <a:rPr b="1" dirty="0" sz="2800" lang="en-US" smtClean="0">
                <a:solidFill>
                  <a:srgbClr val="0000FF"/>
                </a:solidFill>
                <a:latin typeface="Constantia" pitchFamily="18" charset="0"/>
              </a:rPr>
              <a:t> CNS Disease : </a:t>
            </a:r>
            <a:r>
              <a:rPr b="1" dirty="0" sz="2800" lang="en-US" err="1" smtClean="0">
                <a:solidFill>
                  <a:srgbClr val="0000FF"/>
                </a:solidFill>
                <a:latin typeface="Constantia" pitchFamily="18" charset="0"/>
              </a:rPr>
              <a:t>Spina</a:t>
            </a:r>
            <a:r>
              <a:rPr b="1" dirty="0" sz="2800" lang="en-US" smtClean="0">
                <a:solidFill>
                  <a:srgbClr val="0000FF"/>
                </a:solidFill>
                <a:latin typeface="Constantia" pitchFamily="18" charset="0"/>
              </a:rPr>
              <a:t> bifida, Poliomyelitis</a:t>
            </a:r>
          </a:p>
          <a:p>
            <a:pPr algn="just" eaLnBrk="1" hangingPunct="1"/>
            <a:r>
              <a:rPr b="1" dirty="0" sz="2800" lang="en-US" smtClean="0">
                <a:solidFill>
                  <a:srgbClr val="0000FF"/>
                </a:solidFill>
                <a:latin typeface="Constantia" pitchFamily="18" charset="0"/>
              </a:rPr>
              <a:t> </a:t>
            </a:r>
            <a:r>
              <a:rPr b="1" dirty="0" sz="2800" lang="en-US" err="1" smtClean="0">
                <a:solidFill>
                  <a:srgbClr val="0000FF"/>
                </a:solidFill>
                <a:latin typeface="Constantia" pitchFamily="18" charset="0"/>
              </a:rPr>
              <a:t>Arthrogryposis</a:t>
            </a:r>
            <a:endParaRPr b="1" dirty="0" sz="2800" lang="en-US" smtClean="0">
              <a:solidFill>
                <a:srgbClr val="0000FF"/>
              </a:solidFill>
              <a:latin typeface="Constantia" pitchFamily="18" charset="0"/>
            </a:endParaRPr>
          </a:p>
          <a:p>
            <a:pPr algn="just" eaLnBrk="1" hangingPunct="1"/>
            <a:r>
              <a:rPr b="1" dirty="0" sz="2800" lang="en-US" smtClean="0">
                <a:solidFill>
                  <a:srgbClr val="0000FF"/>
                </a:solidFill>
                <a:latin typeface="Constantia" pitchFamily="18" charset="0"/>
              </a:rPr>
              <a:t> Absent Bone : fibula / tibia</a:t>
            </a:r>
          </a:p>
          <a:p>
            <a:pPr algn="just" eaLnBrk="1" hangingPunct="1">
              <a:buFont typeface="Wingdings" pitchFamily="2" charset="2"/>
              <a:buNone/>
            </a:pPr>
            <a:endParaRPr b="1" dirty="0" lang="en-US" smtClean="0">
              <a:solidFill>
                <a:srgbClr val="0000FF"/>
              </a:solidFill>
              <a:latin typeface="Constantia" pitchFamily="18" charset="0"/>
              <a:cs typeface="Times New Roman" pitchFamily="18" charset="0"/>
            </a:endParaRPr>
          </a:p>
        </p:txBody>
      </p:sp>
      <p:sp>
        <p:nvSpPr>
          <p:cNvPr id="1049488" name="Rectangle 2"/>
          <p:cNvSpPr>
            <a:spLocks noGrp="1" noChangeArrowheads="1"/>
          </p:cNvSpPr>
          <p:nvPr>
            <p:ph type="title"/>
          </p:nvPr>
        </p:nvSpPr>
        <p:spPr/>
        <p:txBody>
          <a:bodyPr/>
          <a:p>
            <a:pPr algn="just" eaLnBrk="1" hangingPunct="1"/>
            <a:r>
              <a:rPr b="1" dirty="0" sz="5400" lang="en-US" smtClean="0">
                <a:solidFill>
                  <a:srgbClr val="FF0000"/>
                </a:solidFill>
                <a:latin typeface="Constantia" pitchFamily="18" charset="0"/>
                <a:cs typeface="Times New Roman" pitchFamily="18" charset="0"/>
              </a:rPr>
              <a:t>CLUB FOOT</a:t>
            </a:r>
          </a:p>
        </p:txBody>
      </p:sp>
    </p:spTree>
  </p:cSld>
  <p:clrMapOvr>
    <a:masterClrMapping/>
  </p:clrMapOvr>
  <p:transition>
    <p:wheel spokes="8"/>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310" name=""/>
        <p:cNvGrpSpPr/>
        <p:nvPr/>
      </p:nvGrpSpPr>
      <p:grpSpPr>
        <a:xfrm>
          <a:off x="0" y="0"/>
          <a:ext cx="0" cy="0"/>
          <a:chOff x="0" y="0"/>
          <a:chExt cx="0" cy="0"/>
        </a:xfrm>
      </p:grpSpPr>
      <p:sp>
        <p:nvSpPr>
          <p:cNvPr id="1048705" name="Rectangle 3"/>
          <p:cNvSpPr>
            <a:spLocks noGrp="1" noChangeArrowheads="1"/>
          </p:cNvSpPr>
          <p:nvPr>
            <p:ph idx="1"/>
          </p:nvPr>
        </p:nvSpPr>
        <p:spPr>
          <a:xfrm>
            <a:off x="0" y="1600200"/>
            <a:ext cx="9144000" cy="5257800"/>
          </a:xfrm>
        </p:spPr>
        <p:txBody>
          <a:bodyPr/>
          <a:p>
            <a:pPr algn="just" eaLnBrk="1" hangingPunct="1"/>
            <a:r>
              <a:rPr dirty="0" lang="en-US" smtClean="0">
                <a:solidFill>
                  <a:srgbClr val="0000FF"/>
                </a:solidFill>
                <a:latin typeface="Constantia" pitchFamily="18" charset="0"/>
              </a:rPr>
              <a:t> Growth Hormone (GH)</a:t>
            </a:r>
          </a:p>
          <a:p>
            <a:pPr algn="just" eaLnBrk="1" hangingPunct="1"/>
            <a:r>
              <a:rPr dirty="0" lang="en-US" smtClean="0">
                <a:solidFill>
                  <a:srgbClr val="0000FF"/>
                </a:solidFill>
                <a:latin typeface="Constantia" pitchFamily="18" charset="0"/>
              </a:rPr>
              <a:t> Glucocorticoids (Cortisol)</a:t>
            </a:r>
          </a:p>
          <a:p>
            <a:pPr algn="just" eaLnBrk="1" hangingPunct="1"/>
            <a:r>
              <a:rPr dirty="0" lang="en-US" smtClean="0">
                <a:solidFill>
                  <a:srgbClr val="0000FF"/>
                </a:solidFill>
                <a:latin typeface="Constantia" pitchFamily="18" charset="0"/>
              </a:rPr>
              <a:t> Sex hormone (Estrogen, Androgens)</a:t>
            </a:r>
          </a:p>
          <a:p>
            <a:pPr algn="just" eaLnBrk="1" hangingPunct="1">
              <a:buFontTx/>
              <a:buNone/>
            </a:pPr>
            <a:endParaRPr b="1" dirty="0" sz="3600" lang="en-US" smtClean="0">
              <a:solidFill>
                <a:srgbClr val="00B050"/>
              </a:solidFill>
              <a:latin typeface="Constantia" pitchFamily="18" charset="0"/>
            </a:endParaRPr>
          </a:p>
          <a:p>
            <a:pPr algn="just" eaLnBrk="1" hangingPunct="1">
              <a:buFontTx/>
              <a:buNone/>
            </a:pPr>
            <a:r>
              <a:rPr b="1" dirty="0" sz="3600" lang="en-US" u="sng" smtClean="0">
                <a:solidFill>
                  <a:srgbClr val="FF0000"/>
                </a:solidFill>
                <a:latin typeface="Constantia" pitchFamily="18" charset="0"/>
              </a:rPr>
              <a:t>Factors limiting bone formation</a:t>
            </a:r>
          </a:p>
          <a:p>
            <a:pPr algn="just" eaLnBrk="1" hangingPunct="1" indent="-514350" marL="514350"/>
            <a:r>
              <a:rPr dirty="0" lang="en-US" smtClean="0">
                <a:solidFill>
                  <a:srgbClr val="0000FF"/>
                </a:solidFill>
                <a:latin typeface="Constantia" pitchFamily="18" charset="0"/>
              </a:rPr>
              <a:t>Infection and inflammation</a:t>
            </a:r>
          </a:p>
          <a:p>
            <a:pPr algn="just" eaLnBrk="1" hangingPunct="1" indent="-514350" marL="514350"/>
            <a:r>
              <a:rPr dirty="0" lang="en-US" smtClean="0">
                <a:solidFill>
                  <a:srgbClr val="0000FF"/>
                </a:solidFill>
                <a:latin typeface="Constantia" pitchFamily="18" charset="0"/>
              </a:rPr>
              <a:t>Activity and Weight bearing</a:t>
            </a:r>
          </a:p>
        </p:txBody>
      </p:sp>
      <p:sp>
        <p:nvSpPr>
          <p:cNvPr id="1048706" name="Rectangle 6"/>
          <p:cNvSpPr>
            <a:spLocks noGrp="1" noChangeArrowheads="1"/>
          </p:cNvSpPr>
          <p:nvPr>
            <p:ph type="sldNum" sz="quarter" idx="12"/>
          </p:nvPr>
        </p:nvSpPr>
        <p:spPr>
          <a:noFill/>
        </p:spPr>
        <p:txBody>
          <a:bodyPr/>
          <a:p>
            <a:fld id="{4701FE24-35A5-4404-B857-C26F7D47A79C}" type="slidenum">
              <a:rPr lang="en-US" smtClean="0"/>
              <a:t>24</a:t>
            </a:fld>
            <a:endParaRPr lang="en-US" smtClean="0"/>
          </a:p>
        </p:txBody>
      </p:sp>
      <p:sp>
        <p:nvSpPr>
          <p:cNvPr id="1048707" name="Rectangle 2"/>
          <p:cNvSpPr>
            <a:spLocks noGrp="1" noChangeArrowheads="1"/>
          </p:cNvSpPr>
          <p:nvPr>
            <p:ph type="title"/>
          </p:nvPr>
        </p:nvSpPr>
        <p:spPr>
          <a:xfrm>
            <a:off x="0" y="609600"/>
            <a:ext cx="9144000" cy="1143000"/>
          </a:xfrm>
        </p:spPr>
        <p:txBody>
          <a:bodyPr>
            <a:normAutofit/>
          </a:bodyPr>
          <a:p>
            <a:pPr algn="just" eaLnBrk="1" hangingPunct="1"/>
            <a:r>
              <a:rPr b="1" dirty="0" sz="3600" lang="en-US" u="sng" smtClean="0">
                <a:solidFill>
                  <a:srgbClr val="00B050"/>
                </a:solidFill>
                <a:latin typeface="Constantia" pitchFamily="18" charset="0"/>
              </a:rPr>
              <a:t>Factors enhancing bone formation cont’d</a:t>
            </a:r>
          </a:p>
        </p:txBody>
      </p:sp>
      <p:sp>
        <p:nvSpPr>
          <p:cNvPr id="1048708"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99C4CF30-4451-4774-8FA8-261A625688AC}" type="slidenum">
              <a:rPr sz="1400" lang="en-US"/>
              <a:pPr algn="r"/>
              <a:t>24</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707"/>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 presetSubtype="12">
                                  <p:stCondLst>
                                    <p:cond delay="0"/>
                                  </p:stCondLst>
                                  <p:childTnLst>
                                    <p:set>
                                      <p:cBhvr>
                                        <p:cTn dur="1" fill="hold" id="10">
                                          <p:stCondLst>
                                            <p:cond delay="0"/>
                                          </p:stCondLst>
                                        </p:cTn>
                                        <p:tgtEl>
                                          <p:spTgt spid="1048705">
                                            <p:txEl>
                                              <p:pRg st="0" end="0"/>
                                            </p:txEl>
                                          </p:spTgt>
                                        </p:tgtEl>
                                        <p:attrNameLst>
                                          <p:attrName>style.visibility</p:attrName>
                                        </p:attrNameLst>
                                      </p:cBhvr>
                                      <p:to>
                                        <p:strVal val="visible"/>
                                      </p:to>
                                    </p:set>
                                    <p:anim calcmode="lin" valueType="num">
                                      <p:cBhvr additive="base">
                                        <p:cTn dur="500" fill="hold" id="11"/>
                                        <p:tgtEl>
                                          <p:spTgt spid="1048705">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12"/>
                                        <p:tgtEl>
                                          <p:spTgt spid="104870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12">
                                  <p:stCondLst>
                                    <p:cond delay="0"/>
                                  </p:stCondLst>
                                  <p:childTnLst>
                                    <p:set>
                                      <p:cBhvr>
                                        <p:cTn dur="1" fill="hold" id="16">
                                          <p:stCondLst>
                                            <p:cond delay="0"/>
                                          </p:stCondLst>
                                        </p:cTn>
                                        <p:tgtEl>
                                          <p:spTgt spid="1048705">
                                            <p:txEl>
                                              <p:pRg st="1" end="1"/>
                                            </p:txEl>
                                          </p:spTgt>
                                        </p:tgtEl>
                                        <p:attrNameLst>
                                          <p:attrName>style.visibility</p:attrName>
                                        </p:attrNameLst>
                                      </p:cBhvr>
                                      <p:to>
                                        <p:strVal val="visible"/>
                                      </p:to>
                                    </p:set>
                                    <p:anim calcmode="lin" valueType="num">
                                      <p:cBhvr additive="base">
                                        <p:cTn dur="500" fill="hold" id="17"/>
                                        <p:tgtEl>
                                          <p:spTgt spid="1048705">
                                            <p:txEl>
                                              <p:pRg st="1" end="1"/>
                                            </p:txEl>
                                          </p:spTgt>
                                        </p:tgtEl>
                                        <p:attrNameLst>
                                          <p:attrName>ppt_x</p:attrName>
                                        </p:attrNameLst>
                                      </p:cBhvr>
                                      <p:tavLst>
                                        <p:tav tm="0">
                                          <p:val>
                                            <p:strVal val="0-#ppt_w/2"/>
                                          </p:val>
                                        </p:tav>
                                        <p:tav tm="100000">
                                          <p:val>
                                            <p:strVal val="#ppt_x"/>
                                          </p:val>
                                        </p:tav>
                                      </p:tavLst>
                                    </p:anim>
                                    <p:anim calcmode="lin" valueType="num">
                                      <p:cBhvr additive="base">
                                        <p:cTn dur="500" fill="hold" id="18"/>
                                        <p:tgtEl>
                                          <p:spTgt spid="104870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 presetSubtype="12">
                                  <p:stCondLst>
                                    <p:cond delay="0"/>
                                  </p:stCondLst>
                                  <p:childTnLst>
                                    <p:set>
                                      <p:cBhvr>
                                        <p:cTn dur="1" fill="hold" id="22">
                                          <p:stCondLst>
                                            <p:cond delay="0"/>
                                          </p:stCondLst>
                                        </p:cTn>
                                        <p:tgtEl>
                                          <p:spTgt spid="1048705">
                                            <p:txEl>
                                              <p:pRg st="2" end="2"/>
                                            </p:txEl>
                                          </p:spTgt>
                                        </p:tgtEl>
                                        <p:attrNameLst>
                                          <p:attrName>style.visibility</p:attrName>
                                        </p:attrNameLst>
                                      </p:cBhvr>
                                      <p:to>
                                        <p:strVal val="visible"/>
                                      </p:to>
                                    </p:set>
                                    <p:anim calcmode="lin" valueType="num">
                                      <p:cBhvr additive="base">
                                        <p:cTn dur="500" fill="hold" id="23"/>
                                        <p:tgtEl>
                                          <p:spTgt spid="1048705">
                                            <p:txEl>
                                              <p:pRg st="2" end="2"/>
                                            </p:txEl>
                                          </p:spTgt>
                                        </p:tgtEl>
                                        <p:attrNameLst>
                                          <p:attrName>ppt_x</p:attrName>
                                        </p:attrNameLst>
                                      </p:cBhvr>
                                      <p:tavLst>
                                        <p:tav tm="0">
                                          <p:val>
                                            <p:strVal val="0-#ppt_w/2"/>
                                          </p:val>
                                        </p:tav>
                                        <p:tav tm="100000">
                                          <p:val>
                                            <p:strVal val="#ppt_x"/>
                                          </p:val>
                                        </p:tav>
                                      </p:tavLst>
                                    </p:anim>
                                    <p:anim calcmode="lin" valueType="num">
                                      <p:cBhvr additive="base">
                                        <p:cTn dur="500" fill="hold" id="24"/>
                                        <p:tgtEl>
                                          <p:spTgt spid="104870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2" presetSubtype="12">
                                  <p:stCondLst>
                                    <p:cond delay="0"/>
                                  </p:stCondLst>
                                  <p:childTnLst>
                                    <p:set>
                                      <p:cBhvr>
                                        <p:cTn dur="1" fill="hold" id="28">
                                          <p:stCondLst>
                                            <p:cond delay="0"/>
                                          </p:stCondLst>
                                        </p:cTn>
                                        <p:tgtEl>
                                          <p:spTgt spid="1048705">
                                            <p:txEl>
                                              <p:pRg st="4" end="4"/>
                                            </p:txEl>
                                          </p:spTgt>
                                        </p:tgtEl>
                                        <p:attrNameLst>
                                          <p:attrName>style.visibility</p:attrName>
                                        </p:attrNameLst>
                                      </p:cBhvr>
                                      <p:to>
                                        <p:strVal val="visible"/>
                                      </p:to>
                                    </p:set>
                                    <p:anim calcmode="lin" valueType="num">
                                      <p:cBhvr additive="base">
                                        <p:cTn dur="500" fill="hold" id="29"/>
                                        <p:tgtEl>
                                          <p:spTgt spid="1048705">
                                            <p:txEl>
                                              <p:pRg st="4" end="4"/>
                                            </p:txEl>
                                          </p:spTgt>
                                        </p:tgtEl>
                                        <p:attrNameLst>
                                          <p:attrName>ppt_x</p:attrName>
                                        </p:attrNameLst>
                                      </p:cBhvr>
                                      <p:tavLst>
                                        <p:tav tm="0">
                                          <p:val>
                                            <p:strVal val="0-#ppt_w/2"/>
                                          </p:val>
                                        </p:tav>
                                        <p:tav tm="100000">
                                          <p:val>
                                            <p:strVal val="#ppt_x"/>
                                          </p:val>
                                        </p:tav>
                                      </p:tavLst>
                                    </p:anim>
                                    <p:anim calcmode="lin" valueType="num">
                                      <p:cBhvr additive="base">
                                        <p:cTn dur="500" fill="hold" id="30"/>
                                        <p:tgtEl>
                                          <p:spTgt spid="104870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 presetSubtype="12">
                                  <p:stCondLst>
                                    <p:cond delay="0"/>
                                  </p:stCondLst>
                                  <p:childTnLst>
                                    <p:set>
                                      <p:cBhvr>
                                        <p:cTn dur="1" fill="hold" id="34">
                                          <p:stCondLst>
                                            <p:cond delay="0"/>
                                          </p:stCondLst>
                                        </p:cTn>
                                        <p:tgtEl>
                                          <p:spTgt spid="1048705">
                                            <p:txEl>
                                              <p:pRg st="5" end="5"/>
                                            </p:txEl>
                                          </p:spTgt>
                                        </p:tgtEl>
                                        <p:attrNameLst>
                                          <p:attrName>style.visibility</p:attrName>
                                        </p:attrNameLst>
                                      </p:cBhvr>
                                      <p:to>
                                        <p:strVal val="visible"/>
                                      </p:to>
                                    </p:set>
                                    <p:anim calcmode="lin" valueType="num">
                                      <p:cBhvr additive="base">
                                        <p:cTn dur="500" fill="hold" id="35"/>
                                        <p:tgtEl>
                                          <p:spTgt spid="1048705">
                                            <p:txEl>
                                              <p:pRg st="5" end="5"/>
                                            </p:txEl>
                                          </p:spTgt>
                                        </p:tgtEl>
                                        <p:attrNameLst>
                                          <p:attrName>ppt_x</p:attrName>
                                        </p:attrNameLst>
                                      </p:cBhvr>
                                      <p:tavLst>
                                        <p:tav tm="0">
                                          <p:val>
                                            <p:strVal val="0-#ppt_w/2"/>
                                          </p:val>
                                        </p:tav>
                                        <p:tav tm="100000">
                                          <p:val>
                                            <p:strVal val="#ppt_x"/>
                                          </p:val>
                                        </p:tav>
                                      </p:tavLst>
                                    </p:anim>
                                    <p:anim calcmode="lin" valueType="num">
                                      <p:cBhvr additive="base">
                                        <p:cTn dur="500" fill="hold" id="36"/>
                                        <p:tgtEl>
                                          <p:spTgt spid="104870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2" presetSubtype="12">
                                  <p:stCondLst>
                                    <p:cond delay="0"/>
                                  </p:stCondLst>
                                  <p:childTnLst>
                                    <p:set>
                                      <p:cBhvr>
                                        <p:cTn dur="1" fill="hold" id="40">
                                          <p:stCondLst>
                                            <p:cond delay="0"/>
                                          </p:stCondLst>
                                        </p:cTn>
                                        <p:tgtEl>
                                          <p:spTgt spid="1048705">
                                            <p:txEl>
                                              <p:pRg st="6" end="6"/>
                                            </p:txEl>
                                          </p:spTgt>
                                        </p:tgtEl>
                                        <p:attrNameLst>
                                          <p:attrName>style.visibility</p:attrName>
                                        </p:attrNameLst>
                                      </p:cBhvr>
                                      <p:to>
                                        <p:strVal val="visible"/>
                                      </p:to>
                                    </p:set>
                                    <p:anim calcmode="lin" valueType="num">
                                      <p:cBhvr additive="base">
                                        <p:cTn dur="500" fill="hold" id="41"/>
                                        <p:tgtEl>
                                          <p:spTgt spid="1048705">
                                            <p:txEl>
                                              <p:pRg st="6" end="6"/>
                                            </p:txEl>
                                          </p:spTgt>
                                        </p:tgtEl>
                                        <p:attrNameLst>
                                          <p:attrName>ppt_x</p:attrName>
                                        </p:attrNameLst>
                                      </p:cBhvr>
                                      <p:tavLst>
                                        <p:tav tm="0">
                                          <p:val>
                                            <p:strVal val="0-#ppt_w/2"/>
                                          </p:val>
                                        </p:tav>
                                        <p:tav tm="100000">
                                          <p:val>
                                            <p:strVal val="#ppt_x"/>
                                          </p:val>
                                        </p:tav>
                                      </p:tavLst>
                                    </p:anim>
                                    <p:anim calcmode="lin" valueType="num">
                                      <p:cBhvr additive="base">
                                        <p:cTn dur="500" fill="hold" id="42"/>
                                        <p:tgtEl>
                                          <p:spTgt spid="104870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5" grpId="0" build="p" autoUpdateAnimBg="0"/>
      <p:bldP spid="1048707" grpId="0" autoUpdateAnimBg="0"/>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587" name=""/>
        <p:cNvGrpSpPr/>
        <p:nvPr/>
      </p:nvGrpSpPr>
      <p:grpSpPr>
        <a:xfrm>
          <a:off x="0" y="0"/>
          <a:ext cx="0" cy="0"/>
          <a:chOff x="0" y="0"/>
          <a:chExt cx="0" cy="0"/>
        </a:xfrm>
      </p:grpSpPr>
      <p:sp>
        <p:nvSpPr>
          <p:cNvPr id="1049489" name="Rectangle 3"/>
          <p:cNvSpPr>
            <a:spLocks noGrp="1" noChangeArrowheads="1"/>
          </p:cNvSpPr>
          <p:nvPr>
            <p:ph idx="1"/>
          </p:nvPr>
        </p:nvSpPr>
        <p:spPr>
          <a:xfrm>
            <a:off x="455613" y="1905000"/>
            <a:ext cx="8226425" cy="4191000"/>
          </a:xfrm>
        </p:spPr>
        <p:txBody>
          <a:bodyPr/>
          <a:p>
            <a:pPr algn="just" eaLnBrk="1" hangingPunct="1">
              <a:buFont typeface="Wingdings" pitchFamily="2" charset="2"/>
              <a:buNone/>
            </a:pPr>
            <a:r>
              <a:rPr dirty="0" sz="4000" lang="en-US" smtClean="0">
                <a:solidFill>
                  <a:srgbClr val="0000FF"/>
                </a:solidFill>
                <a:latin typeface="Constantia" pitchFamily="18" charset="0"/>
                <a:cs typeface="Times New Roman" pitchFamily="18" charset="0"/>
              </a:rPr>
              <a:t>Etiology</a:t>
            </a:r>
          </a:p>
          <a:p>
            <a:pPr algn="just" eaLnBrk="1" hangingPunct="1">
              <a:buFont typeface="Wingdings" pitchFamily="2" charset="2"/>
              <a:buNone/>
            </a:pPr>
            <a:r>
              <a:rPr dirty="0" lang="en-US" u="sng" smtClean="0">
                <a:solidFill>
                  <a:srgbClr val="0000FF"/>
                </a:solidFill>
                <a:latin typeface="Constantia" pitchFamily="18" charset="0"/>
              </a:rPr>
              <a:t>Some of these factors are :</a:t>
            </a:r>
          </a:p>
          <a:p>
            <a:pPr algn="just" eaLnBrk="1" hangingPunct="1"/>
            <a:r>
              <a:rPr dirty="0" sz="2800" lang="en-US" smtClean="0">
                <a:solidFill>
                  <a:srgbClr val="0000FF"/>
                </a:solidFill>
                <a:latin typeface="Constantia" pitchFamily="18" charset="0"/>
              </a:rPr>
              <a:t>Abnormal intrauterine forces</a:t>
            </a:r>
          </a:p>
          <a:p>
            <a:pPr algn="just" eaLnBrk="1" hangingPunct="1"/>
            <a:r>
              <a:rPr dirty="0" sz="2800" lang="en-US" smtClean="0">
                <a:solidFill>
                  <a:srgbClr val="0000FF"/>
                </a:solidFill>
                <a:latin typeface="Constantia" pitchFamily="18" charset="0"/>
              </a:rPr>
              <a:t>Arrested fetal development</a:t>
            </a:r>
          </a:p>
          <a:p>
            <a:pPr algn="just" eaLnBrk="1" hangingPunct="1"/>
            <a:r>
              <a:rPr dirty="0" sz="2800" lang="en-US" smtClean="0">
                <a:solidFill>
                  <a:srgbClr val="0000FF"/>
                </a:solidFill>
                <a:latin typeface="Constantia" pitchFamily="18" charset="0"/>
              </a:rPr>
              <a:t>Abnormal muscle and tendon insertions</a:t>
            </a:r>
          </a:p>
          <a:p>
            <a:pPr algn="just" eaLnBrk="1" hangingPunct="1"/>
            <a:r>
              <a:rPr dirty="0" sz="2800" lang="en-US" smtClean="0">
                <a:solidFill>
                  <a:srgbClr val="0000FF"/>
                </a:solidFill>
                <a:latin typeface="Constantia" pitchFamily="18" charset="0"/>
              </a:rPr>
              <a:t>Abnormal rotation of the talus in the mortise</a:t>
            </a:r>
          </a:p>
          <a:p>
            <a:pPr algn="just" eaLnBrk="1" hangingPunct="1">
              <a:buFontTx/>
              <a:buNone/>
            </a:pPr>
            <a:endParaRPr dirty="0" sz="2800" lang="en-US" smtClean="0">
              <a:solidFill>
                <a:srgbClr val="0000FF"/>
              </a:solidFill>
              <a:latin typeface="Constantia" pitchFamily="18" charset="0"/>
            </a:endParaRPr>
          </a:p>
        </p:txBody>
      </p:sp>
      <p:sp>
        <p:nvSpPr>
          <p:cNvPr id="1049490" name="Rectangle 2"/>
          <p:cNvSpPr>
            <a:spLocks noGrp="1" noChangeArrowheads="1"/>
          </p:cNvSpPr>
          <p:nvPr>
            <p:ph type="title"/>
          </p:nvPr>
        </p:nvSpPr>
        <p:spPr/>
        <p:txBody>
          <a:bodyPr>
            <a:normAutofit fontScale="90000"/>
          </a:bodyPr>
          <a:p>
            <a:pPr algn="just" eaLnBrk="1" hangingPunct="1"/>
            <a:r>
              <a:rPr dirty="0" lang="en-US" smtClean="0">
                <a:solidFill>
                  <a:srgbClr val="FF0000"/>
                </a:solidFill>
                <a:latin typeface="Constantia" pitchFamily="18" charset="0"/>
                <a:cs typeface="Times New Roman" pitchFamily="18" charset="0"/>
              </a:rPr>
              <a:t>Congenital Talipes </a:t>
            </a:r>
            <a:r>
              <a:rPr dirty="0" lang="en-US" err="1" smtClean="0">
                <a:solidFill>
                  <a:srgbClr val="FF0000"/>
                </a:solidFill>
                <a:latin typeface="Constantia" pitchFamily="18" charset="0"/>
                <a:cs typeface="Times New Roman" pitchFamily="18" charset="0"/>
              </a:rPr>
              <a:t>Equino-Varus</a:t>
            </a:r>
            <a:r>
              <a:rPr b="1" dirty="0" sz="3600" lang="en-US" smtClean="0">
                <a:solidFill>
                  <a:srgbClr val="FF0000"/>
                </a:solidFill>
                <a:latin typeface="Constantia" pitchFamily="18" charset="0"/>
              </a:rPr>
              <a:t> </a:t>
            </a:r>
            <a:br>
              <a:rPr b="1" dirty="0" sz="3600" lang="en-US" smtClean="0">
                <a:solidFill>
                  <a:srgbClr val="FF0000"/>
                </a:solidFill>
                <a:latin typeface="Constantia" pitchFamily="18" charset="0"/>
              </a:rPr>
            </a:br>
            <a:r>
              <a:rPr b="1" dirty="0" sz="4800" lang="en-US" smtClean="0">
                <a:solidFill>
                  <a:srgbClr val="FF0000"/>
                </a:solidFill>
                <a:latin typeface="Constantia" pitchFamily="18" charset="0"/>
                <a:cs typeface="Times New Roman" pitchFamily="18" charset="0"/>
              </a:rPr>
              <a:t>CTEV</a:t>
            </a:r>
          </a:p>
        </p:txBody>
      </p:sp>
    </p:spTree>
  </p:cSld>
  <p:clrMapOvr>
    <a:masterClrMapping/>
  </p:clrMapOvr>
  <p:transition>
    <p:wheel spokes="8"/>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588" name=""/>
        <p:cNvGrpSpPr/>
        <p:nvPr/>
      </p:nvGrpSpPr>
      <p:grpSpPr>
        <a:xfrm>
          <a:off x="0" y="0"/>
          <a:ext cx="0" cy="0"/>
          <a:chOff x="0" y="0"/>
          <a:chExt cx="0" cy="0"/>
        </a:xfrm>
      </p:grpSpPr>
      <p:sp>
        <p:nvSpPr>
          <p:cNvPr id="1049491" name="Rectangle 3"/>
          <p:cNvSpPr>
            <a:spLocks noGrp="1" noChangeArrowheads="1"/>
          </p:cNvSpPr>
          <p:nvPr>
            <p:ph idx="1"/>
          </p:nvPr>
        </p:nvSpPr>
        <p:spPr>
          <a:xfrm>
            <a:off x="455613" y="2057400"/>
            <a:ext cx="8226425" cy="4038600"/>
          </a:xfrm>
        </p:spPr>
        <p:txBody>
          <a:bodyPr/>
          <a:p>
            <a:pPr algn="just" eaLnBrk="1" hangingPunct="1">
              <a:buFont typeface="Wingdings" pitchFamily="2" charset="2"/>
              <a:buNone/>
            </a:pPr>
            <a:r>
              <a:rPr dirty="0" sz="4000" lang="en-US" smtClean="0">
                <a:solidFill>
                  <a:srgbClr val="0000FF"/>
                </a:solidFill>
                <a:latin typeface="Constantia" pitchFamily="18" charset="0"/>
                <a:cs typeface="Times New Roman" pitchFamily="18" charset="0"/>
              </a:rPr>
              <a:t>Incidence</a:t>
            </a:r>
          </a:p>
          <a:p>
            <a:pPr algn="just" eaLnBrk="1" hangingPunct="1"/>
            <a:r>
              <a:rPr dirty="0" sz="2800" lang="en-US" smtClean="0">
                <a:solidFill>
                  <a:srgbClr val="0000FF"/>
                </a:solidFill>
                <a:latin typeface="Constantia" pitchFamily="18" charset="0"/>
              </a:rPr>
              <a:t>Occurs approximately in one of every 1000 live birth</a:t>
            </a:r>
          </a:p>
          <a:p>
            <a:pPr algn="just" eaLnBrk="1" hangingPunct="1"/>
            <a:r>
              <a:rPr dirty="0" sz="2800" lang="en-US" smtClean="0">
                <a:solidFill>
                  <a:srgbClr val="0000FF"/>
                </a:solidFill>
                <a:latin typeface="Constantia" pitchFamily="18" charset="0"/>
              </a:rPr>
              <a:t>In affected families, clubfeet are about 30 times more frequent in offspring</a:t>
            </a:r>
          </a:p>
          <a:p>
            <a:pPr algn="just" eaLnBrk="1" hangingPunct="1"/>
            <a:r>
              <a:rPr dirty="0" sz="2800" lang="en-US" smtClean="0">
                <a:solidFill>
                  <a:srgbClr val="0000FF"/>
                </a:solidFill>
                <a:latin typeface="Constantia" pitchFamily="18" charset="0"/>
              </a:rPr>
              <a:t>Male are affected in about 65% of cases</a:t>
            </a:r>
          </a:p>
          <a:p>
            <a:pPr algn="just" eaLnBrk="1" hangingPunct="1"/>
            <a:r>
              <a:rPr dirty="0" sz="2800" lang="en-US" smtClean="0">
                <a:solidFill>
                  <a:srgbClr val="0000FF"/>
                </a:solidFill>
                <a:latin typeface="Constantia" pitchFamily="18" charset="0"/>
              </a:rPr>
              <a:t>Bilateral cases are as high as 30 – 40 %</a:t>
            </a:r>
          </a:p>
          <a:p>
            <a:pPr algn="just" eaLnBrk="1" hangingPunct="1"/>
            <a:endParaRPr dirty="0" lang="en-US" smtClean="0">
              <a:solidFill>
                <a:srgbClr val="0000FF"/>
              </a:solidFill>
              <a:latin typeface="Constantia" pitchFamily="18" charset="0"/>
            </a:endParaRPr>
          </a:p>
        </p:txBody>
      </p:sp>
      <p:sp>
        <p:nvSpPr>
          <p:cNvPr id="1049492" name="Rectangle 2"/>
          <p:cNvSpPr>
            <a:spLocks noGrp="1" noChangeArrowheads="1"/>
          </p:cNvSpPr>
          <p:nvPr>
            <p:ph type="title"/>
          </p:nvPr>
        </p:nvSpPr>
        <p:spPr/>
        <p:txBody>
          <a:bodyPr>
            <a:normAutofit fontScale="90000"/>
          </a:bodyPr>
          <a:p>
            <a:pPr algn="just" eaLnBrk="1" hangingPunct="1"/>
            <a:r>
              <a:rPr dirty="0" lang="en-US" smtClean="0">
                <a:solidFill>
                  <a:srgbClr val="FF0000"/>
                </a:solidFill>
                <a:latin typeface="Constantia" pitchFamily="18" charset="0"/>
                <a:cs typeface="Times New Roman" pitchFamily="18" charset="0"/>
              </a:rPr>
              <a:t>Congenital Talipes </a:t>
            </a:r>
            <a:r>
              <a:rPr dirty="0" lang="en-US" err="1" smtClean="0">
                <a:solidFill>
                  <a:srgbClr val="FF0000"/>
                </a:solidFill>
                <a:latin typeface="Constantia" pitchFamily="18" charset="0"/>
                <a:cs typeface="Times New Roman" pitchFamily="18" charset="0"/>
              </a:rPr>
              <a:t>Equino-Varus</a:t>
            </a:r>
            <a:r>
              <a:rPr b="1" dirty="0" sz="3600" lang="en-US" smtClean="0">
                <a:solidFill>
                  <a:srgbClr val="FF0000"/>
                </a:solidFill>
                <a:latin typeface="Constantia" pitchFamily="18" charset="0"/>
              </a:rPr>
              <a:t> </a:t>
            </a:r>
            <a:br>
              <a:rPr b="1" dirty="0" sz="3600" lang="en-US" smtClean="0">
                <a:solidFill>
                  <a:srgbClr val="FF0000"/>
                </a:solidFill>
                <a:latin typeface="Constantia" pitchFamily="18" charset="0"/>
              </a:rPr>
            </a:br>
            <a:r>
              <a:rPr b="1" dirty="0" sz="4800" lang="en-US" smtClean="0">
                <a:solidFill>
                  <a:srgbClr val="FF0000"/>
                </a:solidFill>
                <a:latin typeface="Constantia" pitchFamily="18" charset="0"/>
                <a:cs typeface="Times New Roman" pitchFamily="18" charset="0"/>
              </a:rPr>
              <a:t>CTEV</a:t>
            </a:r>
          </a:p>
        </p:txBody>
      </p:sp>
    </p:spTree>
  </p:cSld>
  <p:clrMapOvr>
    <a:masterClrMapping/>
  </p:clrMapOvr>
  <p:transition>
    <p:wheel spokes="8"/>
  </p:transition>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589" name=""/>
        <p:cNvGrpSpPr/>
        <p:nvPr/>
      </p:nvGrpSpPr>
      <p:grpSpPr>
        <a:xfrm>
          <a:off x="0" y="0"/>
          <a:ext cx="0" cy="0"/>
          <a:chOff x="0" y="0"/>
          <a:chExt cx="0" cy="0"/>
        </a:xfrm>
      </p:grpSpPr>
      <p:pic>
        <p:nvPicPr>
          <p:cNvPr id="2097176" name="Picture 5" descr="Picture3"/>
          <p:cNvPicPr>
            <a:picLocks noChangeAspect="1" noChangeArrowheads="1"/>
          </p:cNvPicPr>
          <p:nvPr/>
        </p:nvPicPr>
        <p:blipFill>
          <a:blip xmlns:r="http://schemas.openxmlformats.org/officeDocument/2006/relationships" r:embed="rId1" cstate="print"/>
          <a:srcRect/>
          <a:stretch>
            <a:fillRect/>
          </a:stretch>
        </p:blipFill>
        <p:spPr bwMode="auto">
          <a:xfrm>
            <a:off x="0" y="0"/>
            <a:ext cx="9144000" cy="6858000"/>
          </a:xfrm>
          <a:prstGeom prst="rect"/>
          <a:noFill/>
          <a:ln w="9525">
            <a:noFill/>
            <a:miter lim="800000"/>
            <a:headEnd/>
            <a:tailEnd/>
          </a:ln>
        </p:spPr>
      </p:pic>
    </p:spTree>
  </p:cSld>
  <p:clrMapOvr>
    <a:masterClrMapping/>
  </p:clrMapOvr>
  <p:transition>
    <p:wheel spokes="8"/>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590" name=""/>
        <p:cNvGrpSpPr/>
        <p:nvPr/>
      </p:nvGrpSpPr>
      <p:grpSpPr>
        <a:xfrm>
          <a:off x="0" y="0"/>
          <a:ext cx="0" cy="0"/>
          <a:chOff x="0" y="0"/>
          <a:chExt cx="0" cy="0"/>
        </a:xfrm>
      </p:grpSpPr>
      <p:sp>
        <p:nvSpPr>
          <p:cNvPr id="1049493" name="Rectangle 3"/>
          <p:cNvSpPr>
            <a:spLocks noGrp="1" noChangeArrowheads="1"/>
          </p:cNvSpPr>
          <p:nvPr>
            <p:ph idx="1"/>
          </p:nvPr>
        </p:nvSpPr>
        <p:spPr>
          <a:xfrm>
            <a:off x="455613" y="1828800"/>
            <a:ext cx="8226425" cy="4267200"/>
          </a:xfrm>
        </p:spPr>
        <p:txBody>
          <a:bodyPr/>
          <a:p>
            <a:pPr algn="just" eaLnBrk="1" hangingPunct="1">
              <a:lnSpc>
                <a:spcPct val="80000"/>
              </a:lnSpc>
              <a:buFont typeface="Wingdings" pitchFamily="2" charset="2"/>
              <a:buNone/>
            </a:pPr>
            <a:r>
              <a:rPr b="1" dirty="0" sz="4000" lang="en-US" smtClean="0">
                <a:solidFill>
                  <a:srgbClr val="0000FF"/>
                </a:solidFill>
                <a:latin typeface="Constantia" pitchFamily="18" charset="0"/>
                <a:cs typeface="Times New Roman" pitchFamily="18" charset="0"/>
              </a:rPr>
              <a:t>Basic Pathology</a:t>
            </a:r>
          </a:p>
          <a:p>
            <a:pPr algn="just" eaLnBrk="1" hangingPunct="1">
              <a:lnSpc>
                <a:spcPct val="80000"/>
              </a:lnSpc>
            </a:pPr>
            <a:endParaRPr b="1" dirty="0" sz="2800" lang="en-US" smtClean="0">
              <a:solidFill>
                <a:srgbClr val="0000FF"/>
              </a:solidFill>
              <a:latin typeface="Constantia" pitchFamily="18" charset="0"/>
            </a:endParaRPr>
          </a:p>
          <a:p>
            <a:pPr algn="just" eaLnBrk="1" hangingPunct="1">
              <a:lnSpc>
                <a:spcPct val="80000"/>
              </a:lnSpc>
            </a:pPr>
            <a:r>
              <a:rPr b="1" dirty="0" sz="2800" lang="en-US" smtClean="0">
                <a:solidFill>
                  <a:srgbClr val="0000FF"/>
                </a:solidFill>
                <a:latin typeface="Constantia" pitchFamily="18" charset="0"/>
              </a:rPr>
              <a:t>Abnormal Tarsal Relation</a:t>
            </a:r>
          </a:p>
          <a:p>
            <a:pPr algn="just" eaLnBrk="1" hangingPunct="1">
              <a:lnSpc>
                <a:spcPct val="80000"/>
              </a:lnSpc>
              <a:buFont typeface="Wingdings" pitchFamily="2" charset="2"/>
              <a:buNone/>
            </a:pPr>
            <a:r>
              <a:rPr b="1" dirty="0" sz="2800" lang="en-US" smtClean="0">
                <a:solidFill>
                  <a:srgbClr val="0000FF"/>
                </a:solidFill>
                <a:latin typeface="Constantia" pitchFamily="18" charset="0"/>
              </a:rPr>
              <a:t>       Congenital Dislocation / Subluxation </a:t>
            </a:r>
          </a:p>
          <a:p>
            <a:pPr algn="just" eaLnBrk="1" hangingPunct="1">
              <a:lnSpc>
                <a:spcPct val="80000"/>
              </a:lnSpc>
              <a:buFont typeface="Wingdings" pitchFamily="2" charset="2"/>
              <a:buNone/>
            </a:pPr>
            <a:r>
              <a:rPr b="1" dirty="0" sz="2800" lang="en-US" smtClean="0">
                <a:solidFill>
                  <a:srgbClr val="0000FF"/>
                </a:solidFill>
                <a:latin typeface="Constantia" pitchFamily="18" charset="0"/>
              </a:rPr>
              <a:t>      </a:t>
            </a:r>
          </a:p>
          <a:p>
            <a:pPr algn="just" eaLnBrk="1" hangingPunct="1">
              <a:lnSpc>
                <a:spcPct val="80000"/>
              </a:lnSpc>
            </a:pPr>
            <a:r>
              <a:rPr b="1" dirty="0" sz="2800" lang="en-US" smtClean="0">
                <a:solidFill>
                  <a:srgbClr val="0000FF"/>
                </a:solidFill>
                <a:latin typeface="Constantia" pitchFamily="18" charset="0"/>
              </a:rPr>
              <a:t>Soft Tissue Contracture</a:t>
            </a:r>
          </a:p>
          <a:p>
            <a:pPr algn="just" eaLnBrk="1" hangingPunct="1">
              <a:lnSpc>
                <a:spcPct val="80000"/>
              </a:lnSpc>
              <a:buFont typeface="Wingdings" pitchFamily="2" charset="2"/>
              <a:buNone/>
            </a:pPr>
            <a:r>
              <a:rPr b="1" dirty="0" sz="2800" lang="en-US" smtClean="0">
                <a:solidFill>
                  <a:srgbClr val="0000FF"/>
                </a:solidFill>
                <a:latin typeface="Constantia" pitchFamily="18" charset="0"/>
              </a:rPr>
              <a:t>       Congenital </a:t>
            </a:r>
            <a:r>
              <a:rPr b="1" dirty="0" sz="2800" lang="en-US" err="1" smtClean="0">
                <a:solidFill>
                  <a:srgbClr val="0000FF"/>
                </a:solidFill>
                <a:latin typeface="Constantia" pitchFamily="18" charset="0"/>
              </a:rPr>
              <a:t>Atresia</a:t>
            </a:r>
            <a:endParaRPr b="1" dirty="0" sz="2800" lang="en-US" smtClean="0">
              <a:solidFill>
                <a:srgbClr val="0000FF"/>
              </a:solidFill>
              <a:latin typeface="Constantia" pitchFamily="18" charset="0"/>
            </a:endParaRPr>
          </a:p>
          <a:p>
            <a:pPr algn="just" eaLnBrk="1" hangingPunct="1">
              <a:lnSpc>
                <a:spcPct val="80000"/>
              </a:lnSpc>
              <a:buFont typeface="Wingdings" pitchFamily="2" charset="2"/>
              <a:buNone/>
            </a:pPr>
            <a:r>
              <a:rPr b="1" dirty="0" sz="2000" lang="en-US" smtClean="0">
                <a:solidFill>
                  <a:srgbClr val="0000FF"/>
                </a:solidFill>
                <a:latin typeface="Constantia" pitchFamily="18" charset="0"/>
              </a:rPr>
              <a:t>          </a:t>
            </a:r>
          </a:p>
          <a:p>
            <a:pPr algn="just" eaLnBrk="1" hangingPunct="1">
              <a:lnSpc>
                <a:spcPct val="80000"/>
              </a:lnSpc>
              <a:buFont typeface="Wingdings" pitchFamily="2" charset="2"/>
              <a:buNone/>
            </a:pPr>
            <a:endParaRPr b="1" dirty="0" sz="2000" lang="en-US" smtClean="0">
              <a:solidFill>
                <a:srgbClr val="0000FF"/>
              </a:solidFill>
              <a:latin typeface="Constantia" pitchFamily="18" charset="0"/>
            </a:endParaRPr>
          </a:p>
        </p:txBody>
      </p:sp>
      <p:sp>
        <p:nvSpPr>
          <p:cNvPr id="1049494" name="Rectangle 2"/>
          <p:cNvSpPr>
            <a:spLocks noGrp="1" noChangeArrowheads="1"/>
          </p:cNvSpPr>
          <p:nvPr>
            <p:ph type="title"/>
          </p:nvPr>
        </p:nvSpPr>
        <p:spPr/>
        <p:txBody>
          <a:bodyPr>
            <a:normAutofit fontScale="90000"/>
          </a:bodyPr>
          <a:p>
            <a:pPr algn="just" eaLnBrk="1" hangingPunct="1"/>
            <a:r>
              <a:rPr dirty="0" lang="en-US" smtClean="0">
                <a:solidFill>
                  <a:srgbClr val="FF0000"/>
                </a:solidFill>
                <a:latin typeface="Constantia" pitchFamily="18" charset="0"/>
                <a:cs typeface="Times New Roman" pitchFamily="18" charset="0"/>
              </a:rPr>
              <a:t>Congenital Talipes </a:t>
            </a:r>
            <a:r>
              <a:rPr dirty="0" lang="en-US" err="1" smtClean="0">
                <a:solidFill>
                  <a:srgbClr val="FF0000"/>
                </a:solidFill>
                <a:latin typeface="Constantia" pitchFamily="18" charset="0"/>
                <a:cs typeface="Times New Roman" pitchFamily="18" charset="0"/>
              </a:rPr>
              <a:t>Equino-Varus</a:t>
            </a:r>
            <a:r>
              <a:rPr b="1" dirty="0" sz="3600" lang="en-US" smtClean="0">
                <a:solidFill>
                  <a:srgbClr val="FF0000"/>
                </a:solidFill>
                <a:latin typeface="Constantia" pitchFamily="18" charset="0"/>
              </a:rPr>
              <a:t> </a:t>
            </a:r>
            <a:br>
              <a:rPr b="1" dirty="0" sz="3600" lang="en-US" smtClean="0">
                <a:solidFill>
                  <a:srgbClr val="FF0000"/>
                </a:solidFill>
                <a:latin typeface="Constantia" pitchFamily="18" charset="0"/>
              </a:rPr>
            </a:br>
            <a:r>
              <a:rPr b="1" dirty="0" sz="4800" lang="en-US" smtClean="0">
                <a:solidFill>
                  <a:srgbClr val="FF0000"/>
                </a:solidFill>
                <a:latin typeface="Constantia" pitchFamily="18" charset="0"/>
                <a:cs typeface="Times New Roman" pitchFamily="18" charset="0"/>
              </a:rPr>
              <a:t>CTEV</a:t>
            </a:r>
          </a:p>
        </p:txBody>
      </p:sp>
    </p:spTree>
  </p:cSld>
  <p:clrMapOvr>
    <a:masterClrMapping/>
  </p:clrMapOvr>
  <p:transition>
    <p:wheel spokes="8"/>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591" name=""/>
        <p:cNvGrpSpPr/>
        <p:nvPr/>
      </p:nvGrpSpPr>
      <p:grpSpPr>
        <a:xfrm>
          <a:off x="0" y="0"/>
          <a:ext cx="0" cy="0"/>
          <a:chOff x="0" y="0"/>
          <a:chExt cx="0" cy="0"/>
        </a:xfrm>
      </p:grpSpPr>
      <p:sp>
        <p:nvSpPr>
          <p:cNvPr id="1049495" name="Rectangle 3"/>
          <p:cNvSpPr>
            <a:spLocks noGrp="1" noChangeArrowheads="1"/>
          </p:cNvSpPr>
          <p:nvPr>
            <p:ph idx="1"/>
          </p:nvPr>
        </p:nvSpPr>
        <p:spPr>
          <a:xfrm>
            <a:off x="455613" y="1676400"/>
            <a:ext cx="8226425" cy="5181600"/>
          </a:xfrm>
        </p:spPr>
        <p:txBody>
          <a:bodyPr/>
          <a:p>
            <a:pPr algn="just" eaLnBrk="1" hangingPunct="1">
              <a:lnSpc>
                <a:spcPct val="80000"/>
              </a:lnSpc>
              <a:buFont typeface="Wingdings" pitchFamily="2" charset="2"/>
              <a:buNone/>
            </a:pPr>
            <a:r>
              <a:rPr b="1" dirty="0" sz="4000" lang="en-US" u="sng" smtClean="0">
                <a:solidFill>
                  <a:srgbClr val="0000FF"/>
                </a:solidFill>
                <a:latin typeface="Constantia" pitchFamily="18" charset="0"/>
                <a:cs typeface="Times New Roman" pitchFamily="18" charset="0"/>
              </a:rPr>
              <a:t>Diagnosis</a:t>
            </a:r>
          </a:p>
          <a:p>
            <a:pPr algn="just" eaLnBrk="1" hangingPunct="1">
              <a:lnSpc>
                <a:spcPct val="80000"/>
              </a:lnSpc>
              <a:buFont typeface="Wingdings" pitchFamily="2" charset="2"/>
              <a:buNone/>
            </a:pPr>
            <a:r>
              <a:rPr dirty="0" lang="en-US" u="sng" smtClean="0">
                <a:solidFill>
                  <a:srgbClr val="0000FF"/>
                </a:solidFill>
                <a:latin typeface="Constantia" pitchFamily="18" charset="0"/>
              </a:rPr>
              <a:t>General Examination :</a:t>
            </a:r>
          </a:p>
          <a:p>
            <a:pPr algn="just" eaLnBrk="1" hangingPunct="1">
              <a:lnSpc>
                <a:spcPct val="80000"/>
              </a:lnSpc>
              <a:buFont typeface="Wingdings" pitchFamily="2" charset="2"/>
              <a:buNone/>
            </a:pPr>
            <a:r>
              <a:rPr dirty="0" sz="1800" lang="en-US" smtClean="0">
                <a:solidFill>
                  <a:srgbClr val="0000FF"/>
                </a:solidFill>
                <a:latin typeface="Constantia" pitchFamily="18" charset="0"/>
              </a:rPr>
              <a:t>      </a:t>
            </a:r>
            <a:r>
              <a:rPr dirty="0" sz="2800" lang="en-US" smtClean="0">
                <a:solidFill>
                  <a:srgbClr val="0000FF"/>
                </a:solidFill>
                <a:latin typeface="Constantia" pitchFamily="18" charset="0"/>
              </a:rPr>
              <a:t>Exclude</a:t>
            </a:r>
          </a:p>
          <a:p>
            <a:pPr algn="just" eaLnBrk="1" hangingPunct="1">
              <a:lnSpc>
                <a:spcPct val="80000"/>
              </a:lnSpc>
            </a:pPr>
            <a:r>
              <a:rPr dirty="0" sz="2400" lang="en-US" smtClean="0">
                <a:solidFill>
                  <a:srgbClr val="0000FF"/>
                </a:solidFill>
                <a:latin typeface="Constantia" pitchFamily="18" charset="0"/>
              </a:rPr>
              <a:t>Neurological lesion that can cause the deformity “</a:t>
            </a:r>
            <a:r>
              <a:rPr dirty="0" sz="2400" lang="en-US" err="1" smtClean="0">
                <a:solidFill>
                  <a:srgbClr val="0000FF"/>
                </a:solidFill>
                <a:latin typeface="Constantia" pitchFamily="18" charset="0"/>
              </a:rPr>
              <a:t>Spina</a:t>
            </a:r>
            <a:r>
              <a:rPr dirty="0" sz="2400" lang="en-US" smtClean="0">
                <a:solidFill>
                  <a:srgbClr val="0000FF"/>
                </a:solidFill>
                <a:latin typeface="Constantia" pitchFamily="18" charset="0"/>
              </a:rPr>
              <a:t> Bifida”</a:t>
            </a:r>
          </a:p>
          <a:p>
            <a:pPr algn="just" eaLnBrk="1" hangingPunct="1">
              <a:lnSpc>
                <a:spcPct val="80000"/>
              </a:lnSpc>
            </a:pPr>
            <a:r>
              <a:rPr dirty="0" sz="2400" lang="en-US" smtClean="0">
                <a:solidFill>
                  <a:srgbClr val="0000FF"/>
                </a:solidFill>
                <a:latin typeface="Constantia" pitchFamily="18" charset="0"/>
              </a:rPr>
              <a:t>Other abnormalities that can explain the deformity </a:t>
            </a:r>
          </a:p>
          <a:p>
            <a:pPr algn="just" eaLnBrk="1" hangingPunct="1">
              <a:lnSpc>
                <a:spcPct val="80000"/>
              </a:lnSpc>
            </a:pPr>
            <a:r>
              <a:rPr dirty="0" sz="2400" lang="en-US" smtClean="0">
                <a:solidFill>
                  <a:srgbClr val="0000FF"/>
                </a:solidFill>
                <a:latin typeface="Constantia" pitchFamily="18" charset="0"/>
              </a:rPr>
              <a:t>Presence of concomitant congenital anomalies  </a:t>
            </a:r>
          </a:p>
          <a:p>
            <a:pPr algn="just" eaLnBrk="1" hangingPunct="1">
              <a:lnSpc>
                <a:spcPct val="80000"/>
              </a:lnSpc>
              <a:buFont typeface="Wingdings" pitchFamily="2" charset="2"/>
              <a:buNone/>
            </a:pPr>
            <a:r>
              <a:rPr dirty="0" sz="2400" lang="en-US" smtClean="0">
                <a:solidFill>
                  <a:srgbClr val="0000FF"/>
                </a:solidFill>
                <a:latin typeface="Constantia" pitchFamily="18" charset="0"/>
              </a:rPr>
              <a:t>     </a:t>
            </a:r>
          </a:p>
          <a:p>
            <a:pPr algn="just" eaLnBrk="1" hangingPunct="1">
              <a:lnSpc>
                <a:spcPct val="80000"/>
              </a:lnSpc>
            </a:pPr>
            <a:r>
              <a:rPr dirty="0" sz="2400" lang="en-US" err="1" smtClean="0">
                <a:solidFill>
                  <a:srgbClr val="0000FF"/>
                </a:solidFill>
                <a:latin typeface="Constantia" pitchFamily="18" charset="0"/>
              </a:rPr>
              <a:t>Syndromatic</a:t>
            </a:r>
            <a:r>
              <a:rPr dirty="0" sz="2400" lang="en-US" smtClean="0">
                <a:solidFill>
                  <a:srgbClr val="0000FF"/>
                </a:solidFill>
                <a:latin typeface="Constantia" pitchFamily="18" charset="0"/>
              </a:rPr>
              <a:t> clubfoot</a:t>
            </a:r>
          </a:p>
          <a:p>
            <a:pPr algn="just" eaLnBrk="1" hangingPunct="1">
              <a:lnSpc>
                <a:spcPct val="80000"/>
              </a:lnSpc>
              <a:buFont typeface="Wingdings" pitchFamily="2" charset="2"/>
              <a:buNone/>
            </a:pPr>
            <a:r>
              <a:rPr dirty="0" sz="2400" lang="en-US" smtClean="0">
                <a:solidFill>
                  <a:srgbClr val="0000FF"/>
                </a:solidFill>
                <a:latin typeface="Constantia" pitchFamily="18" charset="0"/>
              </a:rPr>
              <a:t>     </a:t>
            </a:r>
          </a:p>
          <a:p>
            <a:pPr algn="just" eaLnBrk="1" hangingPunct="1">
              <a:lnSpc>
                <a:spcPct val="80000"/>
              </a:lnSpc>
              <a:buFont typeface="Wingdings" pitchFamily="2" charset="2"/>
              <a:buNone/>
            </a:pPr>
            <a:endParaRPr dirty="0" sz="2400" lang="en-US" smtClean="0">
              <a:solidFill>
                <a:srgbClr val="0000FF"/>
              </a:solidFill>
              <a:latin typeface="Constantia" pitchFamily="18" charset="0"/>
            </a:endParaRPr>
          </a:p>
          <a:p>
            <a:pPr algn="just" eaLnBrk="1" hangingPunct="1">
              <a:lnSpc>
                <a:spcPct val="80000"/>
              </a:lnSpc>
              <a:buFont typeface="Wingdings" pitchFamily="2" charset="2"/>
              <a:buNone/>
            </a:pPr>
            <a:endParaRPr dirty="0" sz="2400" lang="en-US" u="sng" smtClean="0">
              <a:solidFill>
                <a:srgbClr val="0000FF"/>
              </a:solidFill>
              <a:latin typeface="Constantia" pitchFamily="18" charset="0"/>
            </a:endParaRPr>
          </a:p>
        </p:txBody>
      </p:sp>
      <p:sp>
        <p:nvSpPr>
          <p:cNvPr id="1049496" name="Rectangle 2"/>
          <p:cNvSpPr>
            <a:spLocks noGrp="1" noChangeArrowheads="1"/>
          </p:cNvSpPr>
          <p:nvPr>
            <p:ph type="title"/>
          </p:nvPr>
        </p:nvSpPr>
        <p:spPr/>
        <p:txBody>
          <a:bodyPr>
            <a:normAutofit fontScale="90000"/>
          </a:bodyPr>
          <a:p>
            <a:pPr algn="just" eaLnBrk="1" hangingPunct="1"/>
            <a:r>
              <a:rPr dirty="0" lang="en-US" smtClean="0">
                <a:solidFill>
                  <a:srgbClr val="FF0000"/>
                </a:solidFill>
                <a:latin typeface="Constantia" pitchFamily="18" charset="0"/>
                <a:cs typeface="Times New Roman" pitchFamily="18" charset="0"/>
              </a:rPr>
              <a:t>Congenital Talipes </a:t>
            </a:r>
            <a:r>
              <a:rPr dirty="0" lang="en-US" err="1" smtClean="0">
                <a:solidFill>
                  <a:srgbClr val="FF0000"/>
                </a:solidFill>
                <a:latin typeface="Constantia" pitchFamily="18" charset="0"/>
                <a:cs typeface="Times New Roman" pitchFamily="18" charset="0"/>
              </a:rPr>
              <a:t>Equino-Varus</a:t>
            </a:r>
            <a:r>
              <a:rPr b="1" dirty="0" sz="3600" lang="en-US" smtClean="0">
                <a:solidFill>
                  <a:srgbClr val="FF0000"/>
                </a:solidFill>
                <a:latin typeface="Constantia" pitchFamily="18" charset="0"/>
              </a:rPr>
              <a:t> </a:t>
            </a:r>
            <a:br>
              <a:rPr b="1" dirty="0" sz="3600" lang="en-US" smtClean="0">
                <a:solidFill>
                  <a:srgbClr val="FF0000"/>
                </a:solidFill>
                <a:latin typeface="Constantia" pitchFamily="18" charset="0"/>
              </a:rPr>
            </a:br>
            <a:r>
              <a:rPr b="1" dirty="0" sz="4800" lang="en-US" smtClean="0">
                <a:solidFill>
                  <a:srgbClr val="FF0000"/>
                </a:solidFill>
                <a:latin typeface="Constantia" pitchFamily="18" charset="0"/>
                <a:cs typeface="Times New Roman" pitchFamily="18" charset="0"/>
              </a:rPr>
              <a:t>CTEV</a:t>
            </a:r>
          </a:p>
        </p:txBody>
      </p:sp>
    </p:spTree>
  </p:cSld>
  <p:clrMapOvr>
    <a:masterClrMapping/>
  </p:clrMapOvr>
  <p:transition>
    <p:wheel spokes="8"/>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592" name=""/>
        <p:cNvGrpSpPr/>
        <p:nvPr/>
      </p:nvGrpSpPr>
      <p:grpSpPr>
        <a:xfrm>
          <a:off x="0" y="0"/>
          <a:ext cx="0" cy="0"/>
          <a:chOff x="0" y="0"/>
          <a:chExt cx="0" cy="0"/>
        </a:xfrm>
      </p:grpSpPr>
      <p:sp>
        <p:nvSpPr>
          <p:cNvPr id="1049497" name="Rectangle 3"/>
          <p:cNvSpPr>
            <a:spLocks noGrp="1" noChangeArrowheads="1"/>
          </p:cNvSpPr>
          <p:nvPr>
            <p:ph idx="1"/>
          </p:nvPr>
        </p:nvSpPr>
        <p:spPr>
          <a:xfrm>
            <a:off x="455613" y="1828800"/>
            <a:ext cx="8226425" cy="4648200"/>
          </a:xfrm>
        </p:spPr>
        <p:txBody>
          <a:bodyPr/>
          <a:p>
            <a:pPr algn="ctr" eaLnBrk="1" hangingPunct="1">
              <a:buFont typeface="Wingdings" pitchFamily="2" charset="2"/>
              <a:buNone/>
            </a:pPr>
            <a:r>
              <a:rPr b="1" dirty="0" sz="4000" lang="en-US" u="sng" smtClean="0">
                <a:solidFill>
                  <a:srgbClr val="0000FF"/>
                </a:solidFill>
                <a:latin typeface="Constantia" pitchFamily="18" charset="0"/>
                <a:cs typeface="Times New Roman" pitchFamily="18" charset="0"/>
              </a:rPr>
              <a:t>Diagnosis</a:t>
            </a:r>
            <a:endParaRPr b="1" dirty="0" sz="4000" lang="en-US" smtClean="0">
              <a:solidFill>
                <a:srgbClr val="0000FF"/>
              </a:solidFill>
              <a:latin typeface="Constantia" pitchFamily="18" charset="0"/>
              <a:cs typeface="Times New Roman" pitchFamily="18" charset="0"/>
            </a:endParaRPr>
          </a:p>
          <a:p>
            <a:pPr eaLnBrk="1" hangingPunct="1">
              <a:buFont typeface="Wingdings" pitchFamily="2" charset="2"/>
              <a:buNone/>
            </a:pPr>
            <a:endParaRPr b="1" dirty="0" sz="2800" lang="en-US" u="sng" smtClean="0"/>
          </a:p>
        </p:txBody>
      </p:sp>
      <p:sp>
        <p:nvSpPr>
          <p:cNvPr id="1049498" name="Rectangle 2"/>
          <p:cNvSpPr>
            <a:spLocks noGrp="1" noChangeArrowheads="1"/>
          </p:cNvSpPr>
          <p:nvPr>
            <p:ph type="title"/>
          </p:nvPr>
        </p:nvSpPr>
        <p:spPr/>
        <p:txBody>
          <a:bodyPr>
            <a:normAutofit fontScale="90000"/>
          </a:bodyPr>
          <a:p>
            <a:pPr eaLnBrk="1" hangingPunct="1"/>
            <a:r>
              <a:rPr dirty="0" lang="en-US" smtClean="0">
                <a:solidFill>
                  <a:srgbClr val="FF0000"/>
                </a:solidFill>
                <a:latin typeface="Constantia" pitchFamily="18" charset="0"/>
                <a:cs typeface="Times New Roman" pitchFamily="18" charset="0"/>
              </a:rPr>
              <a:t>Congenital Talipes </a:t>
            </a:r>
            <a:r>
              <a:rPr dirty="0" lang="en-US" err="1" smtClean="0">
                <a:solidFill>
                  <a:srgbClr val="FF0000"/>
                </a:solidFill>
                <a:latin typeface="Constantia" pitchFamily="18" charset="0"/>
                <a:cs typeface="Times New Roman" pitchFamily="18" charset="0"/>
              </a:rPr>
              <a:t>Equino-Varus</a:t>
            </a:r>
            <a:r>
              <a:rPr b="1" dirty="0" sz="3600" lang="en-US" smtClean="0">
                <a:solidFill>
                  <a:srgbClr val="FF0000"/>
                </a:solidFill>
                <a:latin typeface="Constantia" pitchFamily="18" charset="0"/>
              </a:rPr>
              <a:t> </a:t>
            </a:r>
            <a:br>
              <a:rPr b="1" dirty="0" sz="3600" lang="en-US" smtClean="0">
                <a:solidFill>
                  <a:srgbClr val="FF0000"/>
                </a:solidFill>
                <a:latin typeface="Constantia" pitchFamily="18" charset="0"/>
              </a:rPr>
            </a:br>
            <a:r>
              <a:rPr b="1" dirty="0" sz="4800" lang="en-US" smtClean="0">
                <a:solidFill>
                  <a:srgbClr val="FF0000"/>
                </a:solidFill>
                <a:latin typeface="Constantia" pitchFamily="18" charset="0"/>
              </a:rPr>
              <a:t>CTEV</a:t>
            </a:r>
          </a:p>
        </p:txBody>
      </p:sp>
      <p:pic>
        <p:nvPicPr>
          <p:cNvPr id="2097177" name="Picture 4" descr="CTEV cover_art"/>
          <p:cNvPicPr>
            <a:picLocks noChangeAspect="1" noChangeArrowheads="1"/>
          </p:cNvPicPr>
          <p:nvPr/>
        </p:nvPicPr>
        <p:blipFill>
          <a:blip xmlns:r="http://schemas.openxmlformats.org/officeDocument/2006/relationships" r:embed="rId1" cstate="print"/>
          <a:srcRect/>
          <a:stretch>
            <a:fillRect/>
          </a:stretch>
        </p:blipFill>
        <p:spPr bwMode="auto">
          <a:xfrm>
            <a:off x="457200" y="2743200"/>
            <a:ext cx="3810000" cy="2486025"/>
          </a:xfrm>
          <a:prstGeom prst="rect"/>
          <a:noFill/>
          <a:ln w="9525">
            <a:noFill/>
            <a:miter lim="800000"/>
            <a:headEnd/>
            <a:tailEnd/>
          </a:ln>
        </p:spPr>
      </p:pic>
      <p:pic>
        <p:nvPicPr>
          <p:cNvPr id="2097178" name="Picture 5" descr="scan0027"/>
          <p:cNvPicPr>
            <a:picLocks noChangeAspect="1" noChangeArrowheads="1"/>
          </p:cNvPicPr>
          <p:nvPr/>
        </p:nvPicPr>
        <p:blipFill>
          <a:blip xmlns:r="http://schemas.openxmlformats.org/officeDocument/2006/relationships" r:embed="rId2" cstate="print"/>
          <a:srcRect/>
          <a:stretch>
            <a:fillRect/>
          </a:stretch>
        </p:blipFill>
        <p:spPr bwMode="auto">
          <a:xfrm>
            <a:off x="4953000" y="2743200"/>
            <a:ext cx="3581400" cy="2439988"/>
          </a:xfrm>
          <a:prstGeom prst="rect"/>
          <a:noFill/>
          <a:ln w="9525">
            <a:noFill/>
            <a:miter lim="800000"/>
            <a:headEnd/>
            <a:tailEnd/>
          </a:ln>
        </p:spPr>
      </p:pic>
      <p:sp>
        <p:nvSpPr>
          <p:cNvPr id="1049499" name="Rectangle 7"/>
          <p:cNvSpPr>
            <a:spLocks noChangeArrowheads="1"/>
          </p:cNvSpPr>
          <p:nvPr/>
        </p:nvSpPr>
        <p:spPr bwMode="auto">
          <a:xfrm>
            <a:off x="685800" y="5410200"/>
            <a:ext cx="8458200" cy="677108"/>
          </a:xfrm>
          <a:prstGeom prst="rect"/>
          <a:noFill/>
          <a:ln w="9525">
            <a:noFill/>
            <a:miter lim="800000"/>
            <a:headEnd/>
            <a:tailEnd/>
          </a:ln>
          <a:effectLst/>
        </p:spPr>
        <p:txBody>
          <a:bodyPr>
            <a:spAutoFit/>
          </a:bodyPr>
          <a:p>
            <a:r>
              <a:rPr b="1" dirty="0" sz="2000" lang="en-US">
                <a:solidFill>
                  <a:srgbClr val="0000FF"/>
                </a:solidFill>
                <a:latin typeface="Constantia" pitchFamily="18" charset="0"/>
              </a:rPr>
              <a:t>         </a:t>
            </a:r>
            <a:r>
              <a:rPr b="1" dirty="0" lang="en-US">
                <a:solidFill>
                  <a:srgbClr val="0000FF"/>
                </a:solidFill>
                <a:latin typeface="Constantia" pitchFamily="18" charset="0"/>
              </a:rPr>
              <a:t>“ Hind foot “                                “ Fore foot “ </a:t>
            </a:r>
          </a:p>
          <a:p>
            <a:r>
              <a:rPr b="1" dirty="0" lang="en-US">
                <a:solidFill>
                  <a:srgbClr val="0000FF"/>
                </a:solidFill>
                <a:latin typeface="Constantia" pitchFamily="18" charset="0"/>
              </a:rPr>
              <a:t>     </a:t>
            </a:r>
            <a:r>
              <a:rPr b="1" dirty="0" lang="en-US" err="1">
                <a:solidFill>
                  <a:srgbClr val="0000FF"/>
                </a:solidFill>
                <a:latin typeface="Constantia" pitchFamily="18" charset="0"/>
              </a:rPr>
              <a:t>Equinus</a:t>
            </a:r>
            <a:r>
              <a:rPr b="1" dirty="0" lang="en-US">
                <a:solidFill>
                  <a:srgbClr val="0000FF"/>
                </a:solidFill>
                <a:latin typeface="Constantia" pitchFamily="18" charset="0"/>
              </a:rPr>
              <a:t>, </a:t>
            </a:r>
            <a:r>
              <a:rPr b="1" dirty="0" lang="en-US" err="1">
                <a:solidFill>
                  <a:srgbClr val="0000FF"/>
                </a:solidFill>
                <a:latin typeface="Constantia" pitchFamily="18" charset="0"/>
              </a:rPr>
              <a:t>Varus</a:t>
            </a:r>
            <a:r>
              <a:rPr b="1" dirty="0" lang="en-US">
                <a:solidFill>
                  <a:srgbClr val="0000FF"/>
                </a:solidFill>
                <a:latin typeface="Constantia" pitchFamily="18" charset="0"/>
              </a:rPr>
              <a:t>              Adduction, </a:t>
            </a:r>
            <a:r>
              <a:rPr b="1" dirty="0" lang="en-US" err="1">
                <a:solidFill>
                  <a:srgbClr val="0000FF"/>
                </a:solidFill>
                <a:latin typeface="Constantia" pitchFamily="18" charset="0"/>
              </a:rPr>
              <a:t>Supination</a:t>
            </a:r>
            <a:r>
              <a:rPr b="1" dirty="0" lang="en-US">
                <a:solidFill>
                  <a:srgbClr val="0000FF"/>
                </a:solidFill>
                <a:latin typeface="Constantia" pitchFamily="18" charset="0"/>
              </a:rPr>
              <a:t>, </a:t>
            </a:r>
            <a:r>
              <a:rPr b="1" dirty="0" lang="en-US" err="1">
                <a:solidFill>
                  <a:srgbClr val="0000FF"/>
                </a:solidFill>
                <a:latin typeface="Constantia" pitchFamily="18" charset="0"/>
              </a:rPr>
              <a:t>Cavus</a:t>
            </a:r>
            <a:r>
              <a:rPr b="1" dirty="0" lang="en-US">
                <a:solidFill>
                  <a:srgbClr val="0000FF"/>
                </a:solidFill>
                <a:latin typeface="Constantia" pitchFamily="18" charset="0"/>
              </a:rPr>
              <a:t> </a:t>
            </a:r>
          </a:p>
        </p:txBody>
      </p:sp>
    </p:spTree>
  </p:cSld>
  <p:clrMapOvr>
    <a:masterClrMapping/>
  </p:clrMapOvr>
  <p:transition>
    <p:wheel spokes="8"/>
  </p:transition>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593" name=""/>
        <p:cNvGrpSpPr/>
        <p:nvPr/>
      </p:nvGrpSpPr>
      <p:grpSpPr>
        <a:xfrm>
          <a:off x="0" y="0"/>
          <a:ext cx="0" cy="0"/>
          <a:chOff x="0" y="0"/>
          <a:chExt cx="0" cy="0"/>
        </a:xfrm>
      </p:grpSpPr>
      <p:sp>
        <p:nvSpPr>
          <p:cNvPr id="1049500" name="Rectangle 3"/>
          <p:cNvSpPr>
            <a:spLocks noGrp="1" noChangeArrowheads="1"/>
          </p:cNvSpPr>
          <p:nvPr>
            <p:ph idx="1"/>
          </p:nvPr>
        </p:nvSpPr>
        <p:spPr>
          <a:xfrm>
            <a:off x="455613" y="1828800"/>
            <a:ext cx="8226425" cy="4648200"/>
          </a:xfrm>
        </p:spPr>
        <p:txBody>
          <a:bodyPr/>
          <a:p>
            <a:pPr algn="just" eaLnBrk="1" hangingPunct="1">
              <a:lnSpc>
                <a:spcPct val="80000"/>
              </a:lnSpc>
              <a:buFont typeface="Wingdings" pitchFamily="2" charset="2"/>
              <a:buNone/>
            </a:pPr>
            <a:r>
              <a:rPr b="1" dirty="0" sz="4000" lang="en-US" u="sng" smtClean="0">
                <a:solidFill>
                  <a:srgbClr val="0000FF"/>
                </a:solidFill>
                <a:latin typeface="Constantia" pitchFamily="18" charset="0"/>
                <a:cs typeface="Times New Roman" pitchFamily="18" charset="0"/>
              </a:rPr>
              <a:t>Diagnosis</a:t>
            </a:r>
          </a:p>
          <a:p>
            <a:pPr algn="just" eaLnBrk="1" hangingPunct="1">
              <a:lnSpc>
                <a:spcPct val="80000"/>
              </a:lnSpc>
            </a:pPr>
            <a:r>
              <a:rPr dirty="0" sz="2800" lang="en-US" smtClean="0">
                <a:solidFill>
                  <a:srgbClr val="0000FF"/>
                </a:solidFill>
                <a:latin typeface="Constantia" pitchFamily="18" charset="0"/>
              </a:rPr>
              <a:t>Short Achilles tendon</a:t>
            </a:r>
          </a:p>
          <a:p>
            <a:pPr algn="just" eaLnBrk="1" hangingPunct="1">
              <a:lnSpc>
                <a:spcPct val="80000"/>
              </a:lnSpc>
            </a:pPr>
            <a:r>
              <a:rPr dirty="0" sz="2800" lang="en-US" smtClean="0">
                <a:solidFill>
                  <a:srgbClr val="0000FF"/>
                </a:solidFill>
                <a:latin typeface="Constantia" pitchFamily="18" charset="0"/>
              </a:rPr>
              <a:t>High and small heel </a:t>
            </a:r>
          </a:p>
          <a:p>
            <a:pPr algn="just" eaLnBrk="1" hangingPunct="1">
              <a:lnSpc>
                <a:spcPct val="80000"/>
              </a:lnSpc>
            </a:pPr>
            <a:r>
              <a:rPr dirty="0" sz="2800" lang="en-US" smtClean="0">
                <a:solidFill>
                  <a:srgbClr val="0000FF"/>
                </a:solidFill>
                <a:latin typeface="Constantia" pitchFamily="18" charset="0"/>
              </a:rPr>
              <a:t>No creases behind Heel</a:t>
            </a:r>
          </a:p>
          <a:p>
            <a:pPr algn="just" eaLnBrk="1" hangingPunct="1">
              <a:lnSpc>
                <a:spcPct val="80000"/>
              </a:lnSpc>
            </a:pPr>
            <a:r>
              <a:rPr dirty="0" sz="2800" lang="en-US" smtClean="0">
                <a:solidFill>
                  <a:srgbClr val="0000FF"/>
                </a:solidFill>
                <a:latin typeface="Constantia" pitchFamily="18" charset="0"/>
              </a:rPr>
              <a:t>Abnormal crease in middle of the foot</a:t>
            </a:r>
          </a:p>
          <a:p>
            <a:pPr algn="just" eaLnBrk="1" hangingPunct="1">
              <a:lnSpc>
                <a:spcPct val="80000"/>
              </a:lnSpc>
            </a:pPr>
            <a:r>
              <a:rPr dirty="0" sz="2800" lang="en-US" smtClean="0">
                <a:solidFill>
                  <a:srgbClr val="0000FF"/>
                </a:solidFill>
                <a:latin typeface="Constantia" pitchFamily="18" charset="0"/>
              </a:rPr>
              <a:t>Foot is smaller in unilateral affection</a:t>
            </a:r>
          </a:p>
          <a:p>
            <a:pPr algn="just" eaLnBrk="1" hangingPunct="1">
              <a:lnSpc>
                <a:spcPct val="80000"/>
              </a:lnSpc>
            </a:pPr>
            <a:r>
              <a:rPr dirty="0" sz="2800" lang="en-US" smtClean="0">
                <a:solidFill>
                  <a:srgbClr val="0000FF"/>
                </a:solidFill>
                <a:latin typeface="Constantia" pitchFamily="18" charset="0"/>
              </a:rPr>
              <a:t>Callosities at abnormal pressure areas</a:t>
            </a:r>
          </a:p>
          <a:p>
            <a:pPr algn="just" eaLnBrk="1" hangingPunct="1">
              <a:lnSpc>
                <a:spcPct val="80000"/>
              </a:lnSpc>
            </a:pPr>
            <a:r>
              <a:rPr dirty="0" sz="2800" lang="en-US" smtClean="0">
                <a:solidFill>
                  <a:srgbClr val="0000FF"/>
                </a:solidFill>
                <a:latin typeface="Constantia" pitchFamily="18" charset="0"/>
              </a:rPr>
              <a:t>Internal torsion of the leg</a:t>
            </a:r>
          </a:p>
          <a:p>
            <a:pPr algn="just" eaLnBrk="1" hangingPunct="1">
              <a:lnSpc>
                <a:spcPct val="80000"/>
              </a:lnSpc>
            </a:pPr>
            <a:r>
              <a:rPr dirty="0" sz="2800" lang="en-US" smtClean="0">
                <a:solidFill>
                  <a:srgbClr val="0000FF"/>
                </a:solidFill>
                <a:latin typeface="Constantia" pitchFamily="18" charset="0"/>
              </a:rPr>
              <a:t>Calf muscles wasting</a:t>
            </a:r>
          </a:p>
          <a:p>
            <a:pPr algn="just" eaLnBrk="1" hangingPunct="1">
              <a:lnSpc>
                <a:spcPct val="80000"/>
              </a:lnSpc>
            </a:pPr>
            <a:r>
              <a:rPr dirty="0" sz="2800" lang="en-US" smtClean="0">
                <a:solidFill>
                  <a:srgbClr val="0000FF"/>
                </a:solidFill>
                <a:latin typeface="Constantia" pitchFamily="18" charset="0"/>
              </a:rPr>
              <a:t>Deformities don’t prevent walking</a:t>
            </a:r>
          </a:p>
          <a:p>
            <a:pPr algn="just" eaLnBrk="1" hangingPunct="1">
              <a:lnSpc>
                <a:spcPct val="80000"/>
              </a:lnSpc>
              <a:buFont typeface="Wingdings" pitchFamily="2" charset="2"/>
              <a:buNone/>
            </a:pPr>
            <a:endParaRPr dirty="0" sz="2800" lang="en-US" smtClean="0">
              <a:solidFill>
                <a:srgbClr val="0000FF"/>
              </a:solidFill>
              <a:latin typeface="Constantia" pitchFamily="18" charset="0"/>
            </a:endParaRPr>
          </a:p>
          <a:p>
            <a:pPr algn="just" eaLnBrk="1" hangingPunct="1">
              <a:lnSpc>
                <a:spcPct val="80000"/>
              </a:lnSpc>
              <a:buFont typeface="Wingdings" pitchFamily="2" charset="2"/>
              <a:buNone/>
            </a:pPr>
            <a:endParaRPr dirty="0" sz="2800" lang="en-US" smtClean="0">
              <a:solidFill>
                <a:srgbClr val="0000FF"/>
              </a:solidFill>
              <a:latin typeface="Constantia" pitchFamily="18" charset="0"/>
              <a:cs typeface="Times New Roman" pitchFamily="18" charset="0"/>
            </a:endParaRPr>
          </a:p>
          <a:p>
            <a:pPr algn="just" eaLnBrk="1" hangingPunct="1">
              <a:lnSpc>
                <a:spcPct val="80000"/>
              </a:lnSpc>
              <a:buFont typeface="Wingdings" pitchFamily="2" charset="2"/>
              <a:buNone/>
            </a:pPr>
            <a:endParaRPr dirty="0" sz="2800" lang="en-US" u="sng" smtClean="0">
              <a:solidFill>
                <a:srgbClr val="0000FF"/>
              </a:solidFill>
              <a:latin typeface="Constantia" pitchFamily="18" charset="0"/>
            </a:endParaRPr>
          </a:p>
        </p:txBody>
      </p:sp>
      <p:sp>
        <p:nvSpPr>
          <p:cNvPr id="1049501" name="Rectangle 2"/>
          <p:cNvSpPr>
            <a:spLocks noGrp="1" noChangeArrowheads="1"/>
          </p:cNvSpPr>
          <p:nvPr>
            <p:ph type="title"/>
          </p:nvPr>
        </p:nvSpPr>
        <p:spPr>
          <a:xfrm>
            <a:off x="0" y="274638"/>
            <a:ext cx="9144000" cy="1143000"/>
          </a:xfrm>
        </p:spPr>
        <p:txBody>
          <a:bodyPr>
            <a:normAutofit fontScale="90000"/>
          </a:bodyPr>
          <a:p>
            <a:pPr algn="just" eaLnBrk="1" hangingPunct="1"/>
            <a:r>
              <a:rPr dirty="0" lang="en-US" smtClean="0">
                <a:solidFill>
                  <a:srgbClr val="FF0000"/>
                </a:solidFill>
                <a:cs typeface="Times New Roman" pitchFamily="18" charset="0"/>
              </a:rPr>
              <a:t>Congenital Talipes </a:t>
            </a:r>
            <a:r>
              <a:rPr dirty="0" lang="en-US" err="1" smtClean="0">
                <a:solidFill>
                  <a:srgbClr val="FF0000"/>
                </a:solidFill>
                <a:cs typeface="Times New Roman" pitchFamily="18" charset="0"/>
              </a:rPr>
              <a:t>Equino-Varus</a:t>
            </a:r>
            <a:r>
              <a:rPr b="1" dirty="0" sz="3600" lang="en-US" smtClean="0">
                <a:solidFill>
                  <a:srgbClr val="FF0000"/>
                </a:solidFill>
              </a:rPr>
              <a:t> </a:t>
            </a:r>
            <a:br>
              <a:rPr b="1" dirty="0" sz="3600" lang="en-US" smtClean="0">
                <a:solidFill>
                  <a:srgbClr val="FF0000"/>
                </a:solidFill>
              </a:rPr>
            </a:br>
            <a:r>
              <a:rPr b="1" dirty="0" sz="4800" lang="en-US" smtClean="0">
                <a:solidFill>
                  <a:srgbClr val="FF0000"/>
                </a:solidFill>
              </a:rPr>
              <a:t>CTEV</a:t>
            </a:r>
          </a:p>
        </p:txBody>
      </p:sp>
    </p:spTree>
  </p:cSld>
  <p:clrMapOvr>
    <a:masterClrMapping/>
  </p:clrMapOvr>
  <p:transition>
    <p:wheel spokes="8"/>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594" name=""/>
        <p:cNvGrpSpPr/>
        <p:nvPr/>
      </p:nvGrpSpPr>
      <p:grpSpPr>
        <a:xfrm>
          <a:off x="0" y="0"/>
          <a:ext cx="0" cy="0"/>
          <a:chOff x="0" y="0"/>
          <a:chExt cx="0" cy="0"/>
        </a:xfrm>
      </p:grpSpPr>
      <p:pic>
        <p:nvPicPr>
          <p:cNvPr id="2097179" name="Picture 8" descr="65"/>
          <p:cNvPicPr>
            <a:picLocks noChangeAspect="1" noChangeArrowheads="1"/>
          </p:cNvPicPr>
          <p:nvPr/>
        </p:nvPicPr>
        <p:blipFill>
          <a:blip xmlns:r="http://schemas.openxmlformats.org/officeDocument/2006/relationships" r:embed="rId1" cstate="print"/>
          <a:srcRect/>
          <a:stretch>
            <a:fillRect/>
          </a:stretch>
        </p:blipFill>
        <p:spPr bwMode="auto">
          <a:xfrm>
            <a:off x="0" y="0"/>
            <a:ext cx="9144000" cy="6858000"/>
          </a:xfrm>
          <a:prstGeom prst="rect"/>
          <a:noFill/>
          <a:ln w="9525">
            <a:noFill/>
            <a:miter lim="800000"/>
            <a:headEnd/>
            <a:tailEnd/>
          </a:ln>
        </p:spPr>
      </p:pic>
    </p:spTree>
  </p:cSld>
  <p:clrMapOvr>
    <a:masterClrMapping/>
  </p:clrMapOvr>
  <p:transition>
    <p:wheel spokes="8"/>
  </p:transition>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595" name=""/>
        <p:cNvGrpSpPr/>
        <p:nvPr/>
      </p:nvGrpSpPr>
      <p:grpSpPr>
        <a:xfrm>
          <a:off x="0" y="0"/>
          <a:ext cx="0" cy="0"/>
          <a:chOff x="0" y="0"/>
          <a:chExt cx="0" cy="0"/>
        </a:xfrm>
      </p:grpSpPr>
      <p:sp>
        <p:nvSpPr>
          <p:cNvPr id="1049502" name="Rectangle 3"/>
          <p:cNvSpPr>
            <a:spLocks noGrp="1" noChangeArrowheads="1"/>
          </p:cNvSpPr>
          <p:nvPr>
            <p:ph idx="1"/>
          </p:nvPr>
        </p:nvSpPr>
        <p:spPr>
          <a:xfrm>
            <a:off x="228600" y="1828800"/>
            <a:ext cx="8686800" cy="4648200"/>
          </a:xfrm>
        </p:spPr>
        <p:txBody>
          <a:bodyPr/>
          <a:p>
            <a:pPr algn="just" eaLnBrk="1" hangingPunct="1">
              <a:buFont typeface="Wingdings" pitchFamily="2" charset="2"/>
              <a:buNone/>
            </a:pPr>
            <a:r>
              <a:rPr dirty="0" sz="4000" lang="en-US" u="sng" smtClean="0">
                <a:solidFill>
                  <a:srgbClr val="0000FF"/>
                </a:solidFill>
                <a:latin typeface="Constantia" pitchFamily="18" charset="0"/>
                <a:cs typeface="Times New Roman" pitchFamily="18" charset="0"/>
              </a:rPr>
              <a:t>Treatment</a:t>
            </a:r>
          </a:p>
          <a:p>
            <a:pPr algn="just" eaLnBrk="1" hangingPunct="1">
              <a:buFont typeface="Wingdings" pitchFamily="2" charset="2"/>
              <a:buNone/>
            </a:pPr>
            <a:r>
              <a:rPr dirty="0" lang="en-US" smtClean="0">
                <a:solidFill>
                  <a:srgbClr val="0000FF"/>
                </a:solidFill>
                <a:latin typeface="Constantia" pitchFamily="18" charset="0"/>
              </a:rPr>
              <a:t>   The goal of treatment for clubfoot is to obtain a </a:t>
            </a:r>
            <a:r>
              <a:rPr dirty="0" lang="en-US" err="1" smtClean="0">
                <a:solidFill>
                  <a:srgbClr val="0000FF"/>
                </a:solidFill>
                <a:latin typeface="Constantia" pitchFamily="18" charset="0"/>
              </a:rPr>
              <a:t>plantigrade</a:t>
            </a:r>
            <a:r>
              <a:rPr dirty="0" lang="en-US" smtClean="0">
                <a:solidFill>
                  <a:srgbClr val="0000FF"/>
                </a:solidFill>
                <a:latin typeface="Constantia" pitchFamily="18" charset="0"/>
              </a:rPr>
              <a:t> foot that is functional, painless, and stable over time</a:t>
            </a:r>
          </a:p>
          <a:p>
            <a:pPr algn="just" eaLnBrk="1" hangingPunct="1">
              <a:buFont typeface="Wingdings" pitchFamily="2" charset="2"/>
              <a:buNone/>
            </a:pPr>
            <a:r>
              <a:rPr dirty="0" lang="en-US" smtClean="0">
                <a:solidFill>
                  <a:srgbClr val="0000FF"/>
                </a:solidFill>
                <a:latin typeface="Constantia" pitchFamily="18" charset="0"/>
              </a:rPr>
              <a:t>A cosmetically pleasing appearance</a:t>
            </a:r>
          </a:p>
          <a:p>
            <a:pPr algn="just" eaLnBrk="1" hangingPunct="1">
              <a:buFont typeface="Wingdings" pitchFamily="2" charset="2"/>
              <a:buNone/>
            </a:pPr>
            <a:r>
              <a:rPr dirty="0" lang="en-US" smtClean="0">
                <a:solidFill>
                  <a:srgbClr val="0000FF"/>
                </a:solidFill>
                <a:latin typeface="Constantia" pitchFamily="18" charset="0"/>
              </a:rPr>
              <a:t>is also an important goal sought by</a:t>
            </a:r>
          </a:p>
          <a:p>
            <a:pPr algn="just" eaLnBrk="1" hangingPunct="1">
              <a:buFont typeface="Wingdings" pitchFamily="2" charset="2"/>
              <a:buNone/>
            </a:pPr>
            <a:r>
              <a:rPr dirty="0" lang="en-US" smtClean="0">
                <a:solidFill>
                  <a:srgbClr val="0000FF"/>
                </a:solidFill>
                <a:latin typeface="Constantia" pitchFamily="18" charset="0"/>
              </a:rPr>
              <a:t>the surgeon and the family</a:t>
            </a:r>
          </a:p>
          <a:p>
            <a:pPr algn="just" eaLnBrk="1" hangingPunct="1">
              <a:buFont typeface="Wingdings" pitchFamily="2" charset="2"/>
              <a:buNone/>
            </a:pPr>
            <a:endParaRPr dirty="0" sz="2800" lang="en-US" u="sng" smtClean="0">
              <a:solidFill>
                <a:srgbClr val="0000FF"/>
              </a:solidFill>
              <a:latin typeface="Constantia" pitchFamily="18" charset="0"/>
            </a:endParaRPr>
          </a:p>
        </p:txBody>
      </p:sp>
      <p:sp>
        <p:nvSpPr>
          <p:cNvPr id="1049503" name="Rectangle 2"/>
          <p:cNvSpPr>
            <a:spLocks noGrp="1" noChangeArrowheads="1"/>
          </p:cNvSpPr>
          <p:nvPr>
            <p:ph type="title"/>
          </p:nvPr>
        </p:nvSpPr>
        <p:spPr/>
        <p:txBody>
          <a:bodyPr>
            <a:normAutofit fontScale="90000"/>
          </a:bodyPr>
          <a:p>
            <a:pPr algn="just" eaLnBrk="1" hangingPunct="1"/>
            <a:r>
              <a:rPr dirty="0" lang="en-US" smtClean="0">
                <a:solidFill>
                  <a:srgbClr val="FF0000"/>
                </a:solidFill>
                <a:latin typeface="Constantia" pitchFamily="18" charset="0"/>
                <a:cs typeface="Times New Roman" pitchFamily="18" charset="0"/>
              </a:rPr>
              <a:t>Congenital Talipes </a:t>
            </a:r>
            <a:r>
              <a:rPr dirty="0" lang="en-US" err="1" smtClean="0">
                <a:solidFill>
                  <a:srgbClr val="FF0000"/>
                </a:solidFill>
                <a:latin typeface="Constantia" pitchFamily="18" charset="0"/>
                <a:cs typeface="Times New Roman" pitchFamily="18" charset="0"/>
              </a:rPr>
              <a:t>Equino-Varus</a:t>
            </a:r>
            <a:r>
              <a:rPr b="1" dirty="0" sz="3600" lang="en-US" smtClean="0">
                <a:solidFill>
                  <a:srgbClr val="FF0000"/>
                </a:solidFill>
                <a:latin typeface="Constantia" pitchFamily="18" charset="0"/>
              </a:rPr>
              <a:t> </a:t>
            </a:r>
            <a:br>
              <a:rPr b="1" dirty="0" sz="3600" lang="en-US" smtClean="0">
                <a:solidFill>
                  <a:srgbClr val="FF0000"/>
                </a:solidFill>
                <a:latin typeface="Constantia" pitchFamily="18" charset="0"/>
              </a:rPr>
            </a:br>
            <a:r>
              <a:rPr b="1" dirty="0" sz="4800" lang="en-US" smtClean="0">
                <a:solidFill>
                  <a:srgbClr val="FF0000"/>
                </a:solidFill>
                <a:latin typeface="Constantia" pitchFamily="18" charset="0"/>
              </a:rPr>
              <a:t>CTEV</a:t>
            </a:r>
          </a:p>
        </p:txBody>
      </p:sp>
    </p:spTree>
  </p:cSld>
  <p:clrMapOvr>
    <a:masterClrMapping/>
  </p:clrMapOvr>
  <p:transition>
    <p:wheel spokes="8"/>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596" name=""/>
        <p:cNvGrpSpPr/>
        <p:nvPr/>
      </p:nvGrpSpPr>
      <p:grpSpPr>
        <a:xfrm>
          <a:off x="0" y="0"/>
          <a:ext cx="0" cy="0"/>
          <a:chOff x="0" y="0"/>
          <a:chExt cx="0" cy="0"/>
        </a:xfrm>
      </p:grpSpPr>
      <p:sp>
        <p:nvSpPr>
          <p:cNvPr id="1049504" name="Rectangle 3"/>
          <p:cNvSpPr>
            <a:spLocks noGrp="1" noChangeArrowheads="1"/>
          </p:cNvSpPr>
          <p:nvPr>
            <p:ph idx="1"/>
          </p:nvPr>
        </p:nvSpPr>
        <p:spPr>
          <a:xfrm>
            <a:off x="228600" y="1828800"/>
            <a:ext cx="8610600" cy="4648200"/>
          </a:xfrm>
        </p:spPr>
        <p:txBody>
          <a:bodyPr>
            <a:normAutofit/>
          </a:bodyPr>
          <a:p>
            <a:pPr algn="ctr" eaLnBrk="1" hangingPunct="1" indent="-609600" marL="609600">
              <a:buFont typeface="Wingdings" pitchFamily="2" charset="2"/>
              <a:buNone/>
            </a:pPr>
            <a:r>
              <a:rPr dirty="0" sz="4000" lang="en-US" u="sng" smtClean="0">
                <a:solidFill>
                  <a:srgbClr val="0000FF"/>
                </a:solidFill>
                <a:latin typeface="Constantia" pitchFamily="18" charset="0"/>
                <a:cs typeface="Times New Roman" pitchFamily="18" charset="0"/>
              </a:rPr>
              <a:t>Treatment</a:t>
            </a:r>
          </a:p>
          <a:p>
            <a:pPr eaLnBrk="1" hangingPunct="1" indent="-609600" marL="609600">
              <a:buFont typeface="Wingdings" pitchFamily="2" charset="2"/>
              <a:buNone/>
            </a:pPr>
            <a:r>
              <a:rPr dirty="0" sz="2800" lang="en-US" smtClean="0">
                <a:solidFill>
                  <a:srgbClr val="0000FF"/>
                </a:solidFill>
                <a:latin typeface="Constantia" pitchFamily="18" charset="0"/>
                <a:cs typeface="Times New Roman" pitchFamily="18" charset="0"/>
              </a:rPr>
              <a:t>Non surgical treatment should begin shortly after birth</a:t>
            </a:r>
          </a:p>
          <a:p>
            <a:pPr eaLnBrk="1" hangingPunct="1" indent="-609600" marL="609600">
              <a:buFont typeface="Wingdings" pitchFamily="2" charset="2"/>
              <a:buAutoNum type="arabicPeriod"/>
            </a:pPr>
            <a:r>
              <a:rPr dirty="0" sz="2400" lang="en-US" smtClean="0">
                <a:solidFill>
                  <a:srgbClr val="0000FF"/>
                </a:solidFill>
                <a:latin typeface="Constantia" pitchFamily="18" charset="0"/>
              </a:rPr>
              <a:t>Gentle manipulation</a:t>
            </a:r>
          </a:p>
          <a:p>
            <a:pPr eaLnBrk="1" hangingPunct="1" indent="-609600" marL="609600">
              <a:buFont typeface="Wingdings" pitchFamily="2" charset="2"/>
              <a:buAutoNum type="arabicPeriod"/>
            </a:pPr>
            <a:endParaRPr dirty="0" sz="2400" lang="en-US" smtClean="0">
              <a:solidFill>
                <a:srgbClr val="0000FF"/>
              </a:solidFill>
              <a:latin typeface="Constantia" pitchFamily="18" charset="0"/>
            </a:endParaRPr>
          </a:p>
          <a:p>
            <a:pPr eaLnBrk="1" hangingPunct="1" indent="-609600" marL="609600">
              <a:buFont typeface="Wingdings" pitchFamily="2" charset="2"/>
              <a:buAutoNum type="arabicPeriod"/>
            </a:pPr>
            <a:endParaRPr dirty="0" sz="2400" lang="en-US" smtClean="0">
              <a:solidFill>
                <a:srgbClr val="0000FF"/>
              </a:solidFill>
              <a:latin typeface="Constantia" pitchFamily="18" charset="0"/>
            </a:endParaRPr>
          </a:p>
          <a:p>
            <a:pPr eaLnBrk="1" hangingPunct="1" indent="-609600" marL="609600">
              <a:buFont typeface="Wingdings" pitchFamily="2" charset="2"/>
              <a:buNone/>
            </a:pPr>
            <a:endParaRPr dirty="0" sz="2400" lang="en-US" smtClean="0">
              <a:solidFill>
                <a:srgbClr val="0000FF"/>
              </a:solidFill>
              <a:latin typeface="Constantia" pitchFamily="18" charset="0"/>
            </a:endParaRPr>
          </a:p>
          <a:p>
            <a:pPr eaLnBrk="1" hangingPunct="1" indent="-609600" marL="609600">
              <a:buFont typeface="Wingdings" pitchFamily="2" charset="2"/>
              <a:buAutoNum type="arabicPeriod" startAt="2"/>
            </a:pPr>
            <a:r>
              <a:rPr dirty="0" sz="2400" lang="en-US" smtClean="0">
                <a:solidFill>
                  <a:srgbClr val="0000FF"/>
                </a:solidFill>
                <a:latin typeface="Constantia" pitchFamily="18" charset="0"/>
              </a:rPr>
              <a:t>Immobilization</a:t>
            </a:r>
          </a:p>
          <a:p>
            <a:pPr eaLnBrk="1" hangingPunct="1" indent="-609600" marL="609600">
              <a:buFont typeface="Wingdings" pitchFamily="2" charset="2"/>
              <a:buNone/>
            </a:pPr>
            <a:r>
              <a:rPr dirty="0" sz="2400" lang="en-US" smtClean="0">
                <a:solidFill>
                  <a:srgbClr val="0000FF"/>
                </a:solidFill>
                <a:latin typeface="Constantia" pitchFamily="18" charset="0"/>
              </a:rPr>
              <a:t>           - Strapping ????</a:t>
            </a:r>
          </a:p>
          <a:p>
            <a:pPr eaLnBrk="1" hangingPunct="1" indent="-609600" marL="609600">
              <a:buFont typeface="Wingdings" pitchFamily="2" charset="2"/>
              <a:buNone/>
            </a:pPr>
            <a:r>
              <a:rPr dirty="0" sz="2400" lang="en-US" smtClean="0">
                <a:solidFill>
                  <a:srgbClr val="0000FF"/>
                </a:solidFill>
                <a:latin typeface="Constantia" pitchFamily="18" charset="0"/>
              </a:rPr>
              <a:t>           - POP or synthetic cast</a:t>
            </a:r>
          </a:p>
          <a:p>
            <a:pPr eaLnBrk="1" hangingPunct="1" indent="-609600" marL="609600">
              <a:buFont typeface="Wingdings" pitchFamily="2" charset="2"/>
              <a:buAutoNum type="arabicPeriod" startAt="3"/>
            </a:pPr>
            <a:endParaRPr dirty="0" sz="4000" lang="en-US" smtClean="0">
              <a:solidFill>
                <a:srgbClr val="0000FF"/>
              </a:solidFill>
              <a:latin typeface="Constantia" pitchFamily="18" charset="0"/>
            </a:endParaRPr>
          </a:p>
        </p:txBody>
      </p:sp>
      <p:sp>
        <p:nvSpPr>
          <p:cNvPr id="1049505" name="Rectangle 2"/>
          <p:cNvSpPr>
            <a:spLocks noGrp="1" noChangeArrowheads="1"/>
          </p:cNvSpPr>
          <p:nvPr>
            <p:ph type="title"/>
          </p:nvPr>
        </p:nvSpPr>
        <p:spPr/>
        <p:txBody>
          <a:bodyPr>
            <a:normAutofit fontScale="90000"/>
          </a:bodyPr>
          <a:p>
            <a:pPr algn="just" eaLnBrk="1" hangingPunct="1"/>
            <a:r>
              <a:rPr dirty="0" lang="en-US" smtClean="0">
                <a:solidFill>
                  <a:srgbClr val="FF0000"/>
                </a:solidFill>
                <a:latin typeface="Constantia" pitchFamily="18" charset="0"/>
                <a:cs typeface="Times New Roman" pitchFamily="18" charset="0"/>
              </a:rPr>
              <a:t>Congenital Talipes </a:t>
            </a:r>
            <a:r>
              <a:rPr dirty="0" lang="en-US" err="1" smtClean="0">
                <a:solidFill>
                  <a:srgbClr val="FF0000"/>
                </a:solidFill>
                <a:latin typeface="Constantia" pitchFamily="18" charset="0"/>
                <a:cs typeface="Times New Roman" pitchFamily="18" charset="0"/>
              </a:rPr>
              <a:t>Equino-Varus</a:t>
            </a:r>
            <a:r>
              <a:rPr b="1" dirty="0" sz="3600" lang="en-US" smtClean="0">
                <a:solidFill>
                  <a:srgbClr val="FF0000"/>
                </a:solidFill>
                <a:latin typeface="Constantia" pitchFamily="18" charset="0"/>
              </a:rPr>
              <a:t> </a:t>
            </a:r>
            <a:br>
              <a:rPr b="1" dirty="0" sz="3600" lang="en-US" smtClean="0">
                <a:solidFill>
                  <a:srgbClr val="FF0000"/>
                </a:solidFill>
                <a:latin typeface="Constantia" pitchFamily="18" charset="0"/>
              </a:rPr>
            </a:br>
            <a:r>
              <a:rPr b="1" dirty="0" sz="4800" lang="en-US" smtClean="0">
                <a:solidFill>
                  <a:srgbClr val="FF0000"/>
                </a:solidFill>
                <a:latin typeface="Constantia" pitchFamily="18" charset="0"/>
              </a:rPr>
              <a:t>CTEV</a:t>
            </a:r>
          </a:p>
        </p:txBody>
      </p:sp>
      <p:pic>
        <p:nvPicPr>
          <p:cNvPr id="2097180" name="Picture 4" descr="scan0043"/>
          <p:cNvPicPr>
            <a:picLocks noChangeAspect="1" noChangeArrowheads="1"/>
          </p:cNvPicPr>
          <p:nvPr/>
        </p:nvPicPr>
        <p:blipFill>
          <a:blip xmlns:r="http://schemas.openxmlformats.org/officeDocument/2006/relationships" r:embed="rId1" cstate="print"/>
          <a:srcRect/>
          <a:stretch>
            <a:fillRect/>
          </a:stretch>
        </p:blipFill>
        <p:spPr bwMode="auto">
          <a:xfrm>
            <a:off x="4191000" y="3581400"/>
            <a:ext cx="2592388" cy="1765300"/>
          </a:xfrm>
          <a:prstGeom prst="rect"/>
          <a:noFill/>
          <a:ln w="9525">
            <a:noFill/>
            <a:miter lim="800000"/>
            <a:headEnd/>
            <a:tailEnd/>
          </a:ln>
        </p:spPr>
      </p:pic>
      <p:pic>
        <p:nvPicPr>
          <p:cNvPr id="2097181" name="Picture 5" descr="scan0049"/>
          <p:cNvPicPr>
            <a:picLocks noChangeAspect="1" noChangeArrowheads="1"/>
          </p:cNvPicPr>
          <p:nvPr/>
        </p:nvPicPr>
        <p:blipFill>
          <a:blip xmlns:r="http://schemas.openxmlformats.org/officeDocument/2006/relationships" r:embed="rId2" cstate="print"/>
          <a:srcRect/>
          <a:stretch>
            <a:fillRect/>
          </a:stretch>
        </p:blipFill>
        <p:spPr bwMode="auto">
          <a:xfrm>
            <a:off x="7162800" y="3352800"/>
            <a:ext cx="1728788" cy="2420938"/>
          </a:xfrm>
          <a:prstGeom prst="rect"/>
          <a:noFill/>
          <a:ln w="9525">
            <a:noFill/>
            <a:miter lim="800000"/>
            <a:headEnd/>
            <a:tailEnd/>
          </a:ln>
        </p:spPr>
      </p:pic>
    </p:spTree>
  </p:cSld>
  <p:clrMapOvr>
    <a:masterClrMapping/>
  </p:clrMapOvr>
  <p:transition>
    <p:wheel spokes="8"/>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13" name=""/>
        <p:cNvGrpSpPr/>
        <p:nvPr/>
      </p:nvGrpSpPr>
      <p:grpSpPr>
        <a:xfrm>
          <a:off x="0" y="0"/>
          <a:ext cx="0" cy="0"/>
          <a:chOff x="0" y="0"/>
          <a:chExt cx="0" cy="0"/>
        </a:xfrm>
      </p:grpSpPr>
      <p:sp>
        <p:nvSpPr>
          <p:cNvPr id="1048712" name="Rectangle 2"/>
          <p:cNvSpPr>
            <a:spLocks noGrp="1" noChangeArrowheads="1"/>
          </p:cNvSpPr>
          <p:nvPr>
            <p:ph type="ctrTitle"/>
          </p:nvPr>
        </p:nvSpPr>
        <p:spPr>
          <a:xfrm>
            <a:off x="228600" y="304800"/>
            <a:ext cx="8915400" cy="838200"/>
          </a:xfrm>
        </p:spPr>
        <p:txBody>
          <a:bodyPr>
            <a:normAutofit fontScale="90000"/>
          </a:bodyPr>
          <a:p>
            <a:pPr algn="just" eaLnBrk="1" hangingPunct="1"/>
            <a:r>
              <a:rPr b="1" dirty="0" lang="en-US" smtClean="0">
                <a:solidFill>
                  <a:srgbClr val="FF0000"/>
                </a:solidFill>
                <a:latin typeface="Constantia" pitchFamily="18" charset="0"/>
              </a:rPr>
              <a:t>PHYSIOLOGY OF BONE HEALING</a:t>
            </a:r>
          </a:p>
        </p:txBody>
      </p:sp>
      <p:sp>
        <p:nvSpPr>
          <p:cNvPr id="1048713" name="Rectangle 3"/>
          <p:cNvSpPr>
            <a:spLocks noGrp="1" noChangeArrowheads="1"/>
          </p:cNvSpPr>
          <p:nvPr>
            <p:ph type="subTitle" idx="1"/>
          </p:nvPr>
        </p:nvSpPr>
        <p:spPr>
          <a:xfrm>
            <a:off x="304800" y="1219200"/>
            <a:ext cx="8839200" cy="5638800"/>
          </a:xfrm>
        </p:spPr>
        <p:txBody>
          <a:bodyPr/>
          <a:p>
            <a:pPr algn="just" eaLnBrk="1" hangingPunct="1"/>
            <a:r>
              <a:rPr dirty="0" lang="en-US" smtClean="0">
                <a:solidFill>
                  <a:srgbClr val="0000FF"/>
                </a:solidFill>
                <a:latin typeface="Constantia" pitchFamily="18" charset="0"/>
              </a:rPr>
              <a:t>The process of bone healing is known as </a:t>
            </a:r>
            <a:r>
              <a:rPr b="1" dirty="0" i="1" lang="en-US" smtClean="0">
                <a:solidFill>
                  <a:srgbClr val="0000FF"/>
                </a:solidFill>
                <a:latin typeface="Constantia" pitchFamily="18" charset="0"/>
              </a:rPr>
              <a:t>Callus Formation. </a:t>
            </a:r>
            <a:r>
              <a:rPr dirty="0" lang="en-US" smtClean="0">
                <a:solidFill>
                  <a:srgbClr val="0000FF"/>
                </a:solidFill>
                <a:latin typeface="Constantia" pitchFamily="18" charset="0"/>
              </a:rPr>
              <a:t>Fractures and surgical interruptions of  bone both heal by the same process and occurs in five major stages as follows:</a:t>
            </a:r>
            <a:endParaRPr dirty="0" sz="2800" lang="en-US" smtClean="0">
              <a:solidFill>
                <a:srgbClr val="0000FF"/>
              </a:solidFill>
              <a:latin typeface="Constantia" pitchFamily="18" charset="0"/>
            </a:endParaRPr>
          </a:p>
          <a:p>
            <a:pPr algn="just" eaLnBrk="1" hangingPunct="1" indent="-514350" lvl="2" marL="971550">
              <a:buFontTx/>
              <a:buChar char="•"/>
            </a:pPr>
            <a:r>
              <a:rPr dirty="0" sz="2800" lang="en-US" smtClean="0">
                <a:solidFill>
                  <a:srgbClr val="FF0000"/>
                </a:solidFill>
                <a:latin typeface="Constantia" pitchFamily="18" charset="0"/>
              </a:rPr>
              <a:t>Hematoma formation</a:t>
            </a:r>
          </a:p>
          <a:p>
            <a:pPr algn="just" eaLnBrk="1" hangingPunct="1" indent="-514350" lvl="1" marL="971550">
              <a:buFont typeface="Arial" charset="0"/>
              <a:buChar char="•"/>
            </a:pPr>
            <a:r>
              <a:rPr dirty="0" lang="en-US" smtClean="0">
                <a:solidFill>
                  <a:srgbClr val="FF0000"/>
                </a:solidFill>
                <a:latin typeface="Constantia" pitchFamily="18" charset="0"/>
              </a:rPr>
              <a:t>Fibrin meshwork formation</a:t>
            </a:r>
          </a:p>
          <a:p>
            <a:pPr algn="just" eaLnBrk="1" hangingPunct="1" indent="-514350" lvl="1" marL="971550">
              <a:buFont typeface="Arial" charset="0"/>
              <a:buChar char="•"/>
            </a:pPr>
            <a:r>
              <a:rPr dirty="0" lang="en-US" smtClean="0">
                <a:solidFill>
                  <a:srgbClr val="FF0000"/>
                </a:solidFill>
                <a:latin typeface="Constantia" pitchFamily="18" charset="0"/>
                <a:cs typeface="Times New Roman" pitchFamily="18" charset="0"/>
              </a:rPr>
              <a:t>Invasion of oesteoblast</a:t>
            </a:r>
          </a:p>
          <a:p>
            <a:pPr algn="just" eaLnBrk="1" hangingPunct="1" indent="-514350" lvl="1" marL="971550">
              <a:buFont typeface="Arial" charset="0"/>
              <a:buChar char="•"/>
            </a:pPr>
            <a:r>
              <a:rPr dirty="0" lang="en-US" smtClean="0">
                <a:solidFill>
                  <a:srgbClr val="FF0000"/>
                </a:solidFill>
                <a:latin typeface="Constantia" pitchFamily="18" charset="0"/>
                <a:cs typeface="Times New Roman" pitchFamily="18" charset="0"/>
              </a:rPr>
              <a:t>Callus formation</a:t>
            </a:r>
          </a:p>
          <a:p>
            <a:pPr algn="just" eaLnBrk="1" hangingPunct="1" indent="-514350" lvl="1" marL="971550">
              <a:buFont typeface="Arial" charset="0"/>
              <a:buChar char="•"/>
            </a:pPr>
            <a:r>
              <a:rPr dirty="0" lang="en-US" smtClean="0">
                <a:solidFill>
                  <a:srgbClr val="FF0000"/>
                </a:solidFill>
                <a:latin typeface="Constantia" pitchFamily="18" charset="0"/>
                <a:cs typeface="Times New Roman" pitchFamily="18" charset="0"/>
              </a:rPr>
              <a:t>Remodeling</a:t>
            </a:r>
            <a:endParaRPr dirty="0" lang="en-US" smtClean="0">
              <a:solidFill>
                <a:srgbClr val="FF0000"/>
              </a:solidFill>
              <a:latin typeface="Constantia" pitchFamily="18" charset="0"/>
            </a:endParaRPr>
          </a:p>
        </p:txBody>
      </p:sp>
      <p:sp>
        <p:nvSpPr>
          <p:cNvPr id="1048714" name="Rectangle 6"/>
          <p:cNvSpPr>
            <a:spLocks noGrp="1" noChangeArrowheads="1"/>
          </p:cNvSpPr>
          <p:nvPr>
            <p:ph type="sldNum" sz="quarter" idx="12"/>
          </p:nvPr>
        </p:nvSpPr>
        <p:spPr>
          <a:noFill/>
        </p:spPr>
        <p:txBody>
          <a:bodyPr/>
          <a:p>
            <a:fld id="{930DD23B-9C14-4722-BAE6-DBD8200DA3A9}" type="slidenum">
              <a:rPr lang="en-US" smtClean="0"/>
              <a:t>25</a:t>
            </a:fld>
            <a:endParaRPr lang="en-US" smtClean="0"/>
          </a:p>
        </p:txBody>
      </p:sp>
      <p:sp>
        <p:nvSpPr>
          <p:cNvPr id="1048715"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64005943-5EEB-4B79-A72B-6FDDE8DE93FC}" type="slidenum">
              <a:rPr sz="1400" lang="en-US"/>
              <a:pPr algn="r"/>
              <a:t>25</a:t>
            </a:fld>
            <a:endParaRPr sz="1400" lang="en-US"/>
          </a:p>
        </p:txBody>
      </p:sp>
    </p:spTree>
  </p:cSld>
  <p:clrMapOvr>
    <a:masterClrMapping/>
  </p:clrMapOvr>
  <p:transition>
    <p:wheel spokes="8"/>
  </p:transition>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597" name=""/>
        <p:cNvGrpSpPr/>
        <p:nvPr/>
      </p:nvGrpSpPr>
      <p:grpSpPr>
        <a:xfrm>
          <a:off x="0" y="0"/>
          <a:ext cx="0" cy="0"/>
          <a:chOff x="0" y="0"/>
          <a:chExt cx="0" cy="0"/>
        </a:xfrm>
      </p:grpSpPr>
      <p:sp>
        <p:nvSpPr>
          <p:cNvPr id="1049506" name="Rectangle 3"/>
          <p:cNvSpPr>
            <a:spLocks noGrp="1" noChangeArrowheads="1"/>
          </p:cNvSpPr>
          <p:nvPr>
            <p:ph idx="1"/>
          </p:nvPr>
        </p:nvSpPr>
        <p:spPr>
          <a:xfrm>
            <a:off x="228600" y="1828800"/>
            <a:ext cx="8610600" cy="4648200"/>
          </a:xfrm>
        </p:spPr>
        <p:txBody>
          <a:bodyPr/>
          <a:p>
            <a:pPr algn="ctr" eaLnBrk="1" hangingPunct="1" indent="-609600" marL="609600">
              <a:buFont typeface="Wingdings" pitchFamily="2" charset="2"/>
              <a:buNone/>
            </a:pPr>
            <a:r>
              <a:rPr dirty="0" sz="4000" lang="en-US" u="sng" smtClean="0">
                <a:solidFill>
                  <a:srgbClr val="0000FF"/>
                </a:solidFill>
                <a:latin typeface="Constantia" pitchFamily="18" charset="0"/>
                <a:cs typeface="Times New Roman" pitchFamily="18" charset="0"/>
              </a:rPr>
              <a:t>Treatment</a:t>
            </a:r>
          </a:p>
          <a:p>
            <a:pPr eaLnBrk="1" hangingPunct="1" indent="-609600" marL="609600">
              <a:buFont typeface="Wingdings" pitchFamily="2" charset="2"/>
              <a:buNone/>
            </a:pPr>
            <a:r>
              <a:rPr dirty="0" sz="2800" lang="en-US" smtClean="0">
                <a:solidFill>
                  <a:srgbClr val="0000FF"/>
                </a:solidFill>
                <a:latin typeface="Constantia" pitchFamily="18" charset="0"/>
                <a:cs typeface="Times New Roman" pitchFamily="18" charset="0"/>
              </a:rPr>
              <a:t>Non surgical treatment should begin shortly after birth</a:t>
            </a:r>
            <a:endParaRPr dirty="0" sz="2800" lang="en-US" smtClean="0">
              <a:solidFill>
                <a:srgbClr val="0000FF"/>
              </a:solidFill>
              <a:latin typeface="Constantia" pitchFamily="18" charset="0"/>
            </a:endParaRPr>
          </a:p>
          <a:p>
            <a:pPr eaLnBrk="1" hangingPunct="1" indent="-609600" marL="609600">
              <a:buFont typeface="Wingdings" pitchFamily="2" charset="2"/>
              <a:buAutoNum type="arabicPeriod" startAt="3"/>
            </a:pPr>
            <a:r>
              <a:rPr dirty="0" sz="2400" lang="en-US" smtClean="0">
                <a:solidFill>
                  <a:srgbClr val="0000FF"/>
                </a:solidFill>
                <a:latin typeface="Constantia" pitchFamily="18" charset="0"/>
              </a:rPr>
              <a:t>Splints to maintain correction</a:t>
            </a:r>
          </a:p>
          <a:p>
            <a:pPr eaLnBrk="1" hangingPunct="1" indent="-609600" marL="609600">
              <a:buFont typeface="Wingdings" pitchFamily="2" charset="2"/>
              <a:buNone/>
            </a:pPr>
            <a:r>
              <a:rPr dirty="0" sz="2400" lang="en-US" smtClean="0">
                <a:solidFill>
                  <a:srgbClr val="0000FF"/>
                </a:solidFill>
                <a:latin typeface="Constantia" pitchFamily="18" charset="0"/>
              </a:rPr>
              <a:t>           - Ankle-foot </a:t>
            </a:r>
            <a:r>
              <a:rPr dirty="0" sz="2400" lang="en-US" err="1" smtClean="0">
                <a:solidFill>
                  <a:srgbClr val="0000FF"/>
                </a:solidFill>
                <a:latin typeface="Constantia" pitchFamily="18" charset="0"/>
              </a:rPr>
              <a:t>orthosis</a:t>
            </a:r>
            <a:r>
              <a:rPr dirty="0" sz="2400" lang="en-US" smtClean="0">
                <a:solidFill>
                  <a:srgbClr val="0000FF"/>
                </a:solidFill>
                <a:latin typeface="Constantia" pitchFamily="18" charset="0"/>
              </a:rPr>
              <a:t> ????</a:t>
            </a:r>
          </a:p>
          <a:p>
            <a:pPr eaLnBrk="1" hangingPunct="1" indent="-609600" marL="609600">
              <a:buFont typeface="Wingdings" pitchFamily="2" charset="2"/>
              <a:buNone/>
            </a:pPr>
            <a:r>
              <a:rPr dirty="0" sz="2400" lang="en-US" smtClean="0">
                <a:solidFill>
                  <a:srgbClr val="0000FF"/>
                </a:solidFill>
                <a:latin typeface="Constantia" pitchFamily="18" charset="0"/>
              </a:rPr>
              <a:t>           - Dennis Brown splint </a:t>
            </a:r>
          </a:p>
        </p:txBody>
      </p:sp>
      <p:sp>
        <p:nvSpPr>
          <p:cNvPr id="1049507" name="Rectangle 2"/>
          <p:cNvSpPr>
            <a:spLocks noGrp="1" noChangeArrowheads="1"/>
          </p:cNvSpPr>
          <p:nvPr>
            <p:ph type="title"/>
          </p:nvPr>
        </p:nvSpPr>
        <p:spPr/>
        <p:txBody>
          <a:bodyPr>
            <a:normAutofit fontScale="90000"/>
          </a:bodyPr>
          <a:p>
            <a:pPr algn="just" eaLnBrk="1" hangingPunct="1"/>
            <a:r>
              <a:rPr dirty="0" lang="en-US" smtClean="0">
                <a:solidFill>
                  <a:srgbClr val="FF0000"/>
                </a:solidFill>
                <a:latin typeface="Constantia" pitchFamily="18" charset="0"/>
                <a:cs typeface="Times New Roman" pitchFamily="18" charset="0"/>
              </a:rPr>
              <a:t>Congenital Talipes </a:t>
            </a:r>
            <a:r>
              <a:rPr dirty="0" lang="en-US" err="1" smtClean="0">
                <a:solidFill>
                  <a:srgbClr val="FF0000"/>
                </a:solidFill>
                <a:latin typeface="Constantia" pitchFamily="18" charset="0"/>
                <a:cs typeface="Times New Roman" pitchFamily="18" charset="0"/>
              </a:rPr>
              <a:t>Equino-Varus</a:t>
            </a:r>
            <a:r>
              <a:rPr b="1" dirty="0" sz="3600" lang="en-US" smtClean="0">
                <a:solidFill>
                  <a:srgbClr val="FF0000"/>
                </a:solidFill>
                <a:latin typeface="Constantia" pitchFamily="18" charset="0"/>
              </a:rPr>
              <a:t> </a:t>
            </a:r>
            <a:br>
              <a:rPr b="1" dirty="0" sz="3600" lang="en-US" smtClean="0">
                <a:solidFill>
                  <a:srgbClr val="FF0000"/>
                </a:solidFill>
                <a:latin typeface="Constantia" pitchFamily="18" charset="0"/>
              </a:rPr>
            </a:br>
            <a:r>
              <a:rPr b="1" dirty="0" sz="4800" lang="en-US" smtClean="0">
                <a:solidFill>
                  <a:srgbClr val="FF0000"/>
                </a:solidFill>
                <a:latin typeface="Constantia" pitchFamily="18" charset="0"/>
              </a:rPr>
              <a:t>CTEV</a:t>
            </a:r>
          </a:p>
        </p:txBody>
      </p:sp>
      <p:pic>
        <p:nvPicPr>
          <p:cNvPr id="2097182" name="Picture 5" descr="scan0050"/>
          <p:cNvPicPr>
            <a:picLocks noChangeAspect="1" noChangeArrowheads="1"/>
          </p:cNvPicPr>
          <p:nvPr/>
        </p:nvPicPr>
        <p:blipFill>
          <a:blip xmlns:r="http://schemas.openxmlformats.org/officeDocument/2006/relationships" r:embed="rId1" cstate="print"/>
          <a:srcRect/>
          <a:stretch>
            <a:fillRect/>
          </a:stretch>
        </p:blipFill>
        <p:spPr bwMode="auto">
          <a:xfrm>
            <a:off x="4876800" y="4114800"/>
            <a:ext cx="3529013" cy="2362200"/>
          </a:xfrm>
          <a:prstGeom prst="rect"/>
          <a:noFill/>
          <a:ln w="9525">
            <a:noFill/>
            <a:miter lim="800000"/>
            <a:headEnd/>
            <a:tailEnd/>
          </a:ln>
        </p:spPr>
      </p:pic>
    </p:spTree>
  </p:cSld>
  <p:clrMapOvr>
    <a:masterClrMapping/>
  </p:clrMapOvr>
  <p:transition>
    <p:wheel spokes="8"/>
  </p:transition>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598" name=""/>
        <p:cNvGrpSpPr/>
        <p:nvPr/>
      </p:nvGrpSpPr>
      <p:grpSpPr>
        <a:xfrm>
          <a:off x="0" y="0"/>
          <a:ext cx="0" cy="0"/>
          <a:chOff x="0" y="0"/>
          <a:chExt cx="0" cy="0"/>
        </a:xfrm>
      </p:grpSpPr>
      <p:sp>
        <p:nvSpPr>
          <p:cNvPr id="1049508" name="Rectangle 3"/>
          <p:cNvSpPr>
            <a:spLocks noGrp="1" noChangeArrowheads="1"/>
          </p:cNvSpPr>
          <p:nvPr>
            <p:ph idx="1"/>
          </p:nvPr>
        </p:nvSpPr>
        <p:spPr>
          <a:xfrm>
            <a:off x="455613" y="1828800"/>
            <a:ext cx="8226425" cy="4648200"/>
          </a:xfrm>
        </p:spPr>
        <p:txBody>
          <a:bodyPr/>
          <a:p>
            <a:pPr algn="ctr" eaLnBrk="1" hangingPunct="1">
              <a:buFont typeface="Wingdings" pitchFamily="2" charset="2"/>
              <a:buNone/>
            </a:pPr>
            <a:r>
              <a:rPr dirty="0" sz="4000" lang="en-US" u="sng" smtClean="0">
                <a:solidFill>
                  <a:srgbClr val="0000FF"/>
                </a:solidFill>
                <a:latin typeface="Constantia" pitchFamily="18" charset="0"/>
                <a:cs typeface="Times New Roman" pitchFamily="18" charset="0"/>
              </a:rPr>
              <a:t>Treatment</a:t>
            </a:r>
          </a:p>
          <a:p>
            <a:pPr algn="ctr" eaLnBrk="1" hangingPunct="1">
              <a:buFont typeface="Wingdings" pitchFamily="2" charset="2"/>
              <a:buNone/>
            </a:pPr>
            <a:r>
              <a:rPr dirty="0" lang="en-US" u="sng" smtClean="0">
                <a:solidFill>
                  <a:srgbClr val="0000FF"/>
                </a:solidFill>
                <a:latin typeface="Constantia" pitchFamily="18" charset="0"/>
                <a:cs typeface="Times New Roman" pitchFamily="18" charset="0"/>
              </a:rPr>
              <a:t>Manipulation and serial casts</a:t>
            </a:r>
          </a:p>
          <a:p>
            <a:pPr eaLnBrk="1" hangingPunct="1"/>
            <a:r>
              <a:rPr dirty="0" sz="2800" lang="en-US" smtClean="0">
                <a:solidFill>
                  <a:srgbClr val="0000FF"/>
                </a:solidFill>
                <a:latin typeface="Constantia" pitchFamily="18" charset="0"/>
                <a:cs typeface="Times New Roman" pitchFamily="18" charset="0"/>
              </a:rPr>
              <a:t>Validity, up to 6 months !</a:t>
            </a:r>
          </a:p>
          <a:p>
            <a:pPr eaLnBrk="1" hangingPunct="1"/>
            <a:r>
              <a:rPr dirty="0" sz="2800" lang="en-US" smtClean="0">
                <a:solidFill>
                  <a:srgbClr val="0000FF"/>
                </a:solidFill>
                <a:latin typeface="Constantia" pitchFamily="18" charset="0"/>
                <a:cs typeface="Times New Roman" pitchFamily="18" charset="0"/>
              </a:rPr>
              <a:t>Technique     </a:t>
            </a:r>
            <a:r>
              <a:rPr dirty="0" lang="en-US" smtClean="0">
                <a:solidFill>
                  <a:srgbClr val="0000FF"/>
                </a:solidFill>
                <a:latin typeface="Constantia" pitchFamily="18" charset="0"/>
                <a:cs typeface="Times New Roman" pitchFamily="18" charset="0"/>
              </a:rPr>
              <a:t>“</a:t>
            </a:r>
            <a:r>
              <a:rPr dirty="0" lang="en-US" err="1" smtClean="0">
                <a:solidFill>
                  <a:srgbClr val="0000FF"/>
                </a:solidFill>
                <a:latin typeface="Constantia" pitchFamily="18" charset="0"/>
                <a:cs typeface="Times New Roman" pitchFamily="18" charset="0"/>
              </a:rPr>
              <a:t>Ponseti</a:t>
            </a:r>
            <a:r>
              <a:rPr dirty="0" lang="en-US" smtClean="0">
                <a:solidFill>
                  <a:srgbClr val="0000FF"/>
                </a:solidFill>
                <a:latin typeface="Constantia" pitchFamily="18" charset="0"/>
                <a:cs typeface="Times New Roman" pitchFamily="18" charset="0"/>
              </a:rPr>
              <a:t>”</a:t>
            </a:r>
          </a:p>
          <a:p>
            <a:pPr eaLnBrk="1" hangingPunct="1"/>
            <a:r>
              <a:rPr dirty="0" sz="2800" lang="en-US" smtClean="0">
                <a:solidFill>
                  <a:srgbClr val="0000FF"/>
                </a:solidFill>
                <a:latin typeface="Constantia" pitchFamily="18" charset="0"/>
                <a:cs typeface="Times New Roman" pitchFamily="18" charset="0"/>
              </a:rPr>
              <a:t>Avoid false correction</a:t>
            </a:r>
          </a:p>
          <a:p>
            <a:pPr eaLnBrk="1" hangingPunct="1"/>
            <a:r>
              <a:rPr dirty="0" sz="2800" lang="en-US" smtClean="0">
                <a:solidFill>
                  <a:srgbClr val="0000FF"/>
                </a:solidFill>
                <a:latin typeface="Constantia" pitchFamily="18" charset="0"/>
                <a:cs typeface="Times New Roman" pitchFamily="18" charset="0"/>
              </a:rPr>
              <a:t>When to stop ?</a:t>
            </a:r>
          </a:p>
          <a:p>
            <a:pPr eaLnBrk="1" hangingPunct="1"/>
            <a:r>
              <a:rPr dirty="0" sz="2800" lang="en-US" smtClean="0">
                <a:solidFill>
                  <a:srgbClr val="0000FF"/>
                </a:solidFill>
                <a:latin typeface="Constantia" pitchFamily="18" charset="0"/>
                <a:cs typeface="Times New Roman" pitchFamily="18" charset="0"/>
              </a:rPr>
              <a:t>Maintaining the correction</a:t>
            </a:r>
          </a:p>
          <a:p>
            <a:pPr eaLnBrk="1" hangingPunct="1"/>
            <a:r>
              <a:rPr dirty="0" sz="2800" lang="en-US" smtClean="0">
                <a:solidFill>
                  <a:srgbClr val="0000FF"/>
                </a:solidFill>
                <a:latin typeface="Constantia" pitchFamily="18" charset="0"/>
                <a:cs typeface="Times New Roman" pitchFamily="18" charset="0"/>
              </a:rPr>
              <a:t>Follow up to watch and avoid recurrence</a:t>
            </a:r>
          </a:p>
          <a:p>
            <a:pPr eaLnBrk="1" hangingPunct="1">
              <a:buFont typeface="Wingdings" pitchFamily="2" charset="2"/>
              <a:buNone/>
            </a:pPr>
            <a:endParaRPr dirty="0" sz="2800" lang="en-US" u="sng" smtClean="0">
              <a:solidFill>
                <a:srgbClr val="0000FF"/>
              </a:solidFill>
              <a:latin typeface="Constantia" pitchFamily="18" charset="0"/>
            </a:endParaRPr>
          </a:p>
        </p:txBody>
      </p:sp>
      <p:sp>
        <p:nvSpPr>
          <p:cNvPr id="1049509" name="Rectangle 2"/>
          <p:cNvSpPr>
            <a:spLocks noGrp="1" noChangeArrowheads="1"/>
          </p:cNvSpPr>
          <p:nvPr>
            <p:ph type="title"/>
          </p:nvPr>
        </p:nvSpPr>
        <p:spPr/>
        <p:txBody>
          <a:bodyPr>
            <a:normAutofit fontScale="90000"/>
          </a:bodyPr>
          <a:p>
            <a:pPr algn="just" eaLnBrk="1" hangingPunct="1"/>
            <a:r>
              <a:rPr dirty="0" lang="en-US" smtClean="0">
                <a:solidFill>
                  <a:srgbClr val="FF0000"/>
                </a:solidFill>
                <a:latin typeface="Constantia" pitchFamily="18" charset="0"/>
                <a:cs typeface="Times New Roman" pitchFamily="18" charset="0"/>
              </a:rPr>
              <a:t>Congenital Talipes </a:t>
            </a:r>
            <a:r>
              <a:rPr dirty="0" lang="en-US" err="1" smtClean="0">
                <a:solidFill>
                  <a:srgbClr val="FF0000"/>
                </a:solidFill>
                <a:latin typeface="Constantia" pitchFamily="18" charset="0"/>
                <a:cs typeface="Times New Roman" pitchFamily="18" charset="0"/>
              </a:rPr>
              <a:t>Equino-Varus</a:t>
            </a:r>
            <a:r>
              <a:rPr b="1" dirty="0" sz="3600" lang="en-US" smtClean="0">
                <a:solidFill>
                  <a:srgbClr val="FF0000"/>
                </a:solidFill>
                <a:latin typeface="Constantia" pitchFamily="18" charset="0"/>
              </a:rPr>
              <a:t> </a:t>
            </a:r>
            <a:br>
              <a:rPr b="1" dirty="0" sz="3600" lang="en-US" smtClean="0">
                <a:solidFill>
                  <a:srgbClr val="FF0000"/>
                </a:solidFill>
                <a:latin typeface="Constantia" pitchFamily="18" charset="0"/>
              </a:rPr>
            </a:br>
            <a:r>
              <a:rPr b="1" dirty="0" sz="4800" lang="en-US" smtClean="0">
                <a:solidFill>
                  <a:srgbClr val="FF0000"/>
                </a:solidFill>
                <a:latin typeface="Constantia" pitchFamily="18" charset="0"/>
              </a:rPr>
              <a:t>CTEV</a:t>
            </a:r>
          </a:p>
        </p:txBody>
      </p:sp>
    </p:spTree>
  </p:cSld>
  <p:clrMapOvr>
    <a:masterClrMapping/>
  </p:clrMapOvr>
  <p:transition>
    <p:wheel spokes="8"/>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599" name=""/>
        <p:cNvGrpSpPr/>
        <p:nvPr/>
      </p:nvGrpSpPr>
      <p:grpSpPr>
        <a:xfrm>
          <a:off x="0" y="0"/>
          <a:ext cx="0" cy="0"/>
          <a:chOff x="0" y="0"/>
          <a:chExt cx="0" cy="0"/>
        </a:xfrm>
      </p:grpSpPr>
      <p:sp>
        <p:nvSpPr>
          <p:cNvPr id="1049510" name="Rectangle 3"/>
          <p:cNvSpPr>
            <a:spLocks noGrp="1" noChangeArrowheads="1"/>
          </p:cNvSpPr>
          <p:nvPr>
            <p:ph idx="1"/>
          </p:nvPr>
        </p:nvSpPr>
        <p:spPr>
          <a:xfrm>
            <a:off x="455613" y="1828800"/>
            <a:ext cx="8226425" cy="4648200"/>
          </a:xfrm>
        </p:spPr>
        <p:txBody>
          <a:bodyPr/>
          <a:p>
            <a:pPr algn="just" eaLnBrk="1" hangingPunct="1" indent="-533400" marL="533400">
              <a:lnSpc>
                <a:spcPct val="80000"/>
              </a:lnSpc>
              <a:buFont typeface="Wingdings" pitchFamily="2" charset="2"/>
              <a:buNone/>
            </a:pPr>
            <a:r>
              <a:rPr dirty="0" sz="4000" lang="en-US" u="sng" smtClean="0">
                <a:solidFill>
                  <a:srgbClr val="0000FF"/>
                </a:solidFill>
                <a:latin typeface="Constantia" pitchFamily="18" charset="0"/>
                <a:cs typeface="Times New Roman" pitchFamily="18" charset="0"/>
              </a:rPr>
              <a:t>Treatment</a:t>
            </a:r>
          </a:p>
          <a:p>
            <a:pPr algn="just" eaLnBrk="1" hangingPunct="1" indent="-533400" marL="533400">
              <a:lnSpc>
                <a:spcPct val="80000"/>
              </a:lnSpc>
              <a:buFont typeface="Wingdings" pitchFamily="2" charset="2"/>
              <a:buNone/>
            </a:pPr>
            <a:r>
              <a:rPr dirty="0" lang="en-US" err="1" smtClean="0">
                <a:solidFill>
                  <a:srgbClr val="0000FF"/>
                </a:solidFill>
                <a:latin typeface="Constantia" pitchFamily="18" charset="0"/>
                <a:cs typeface="Times New Roman" pitchFamily="18" charset="0"/>
              </a:rPr>
              <a:t>Ponseti</a:t>
            </a:r>
            <a:r>
              <a:rPr dirty="0" lang="en-US" smtClean="0">
                <a:solidFill>
                  <a:srgbClr val="0000FF"/>
                </a:solidFill>
                <a:latin typeface="Constantia" pitchFamily="18" charset="0"/>
                <a:cs typeface="Times New Roman" pitchFamily="18" charset="0"/>
              </a:rPr>
              <a:t> technique</a:t>
            </a:r>
          </a:p>
          <a:p>
            <a:pPr algn="just" eaLnBrk="1" hangingPunct="1" indent="-533400" marL="533400">
              <a:lnSpc>
                <a:spcPct val="80000"/>
              </a:lnSpc>
              <a:buFont typeface="Wingdings" pitchFamily="2" charset="2"/>
              <a:buAutoNum type="arabicPeriod"/>
            </a:pPr>
            <a:r>
              <a:rPr dirty="0" sz="2800" lang="en-US" smtClean="0">
                <a:solidFill>
                  <a:srgbClr val="0000FF"/>
                </a:solidFill>
                <a:latin typeface="Constantia" pitchFamily="18" charset="0"/>
              </a:rPr>
              <a:t>Always use long leg casts, change weekly. </a:t>
            </a:r>
          </a:p>
          <a:p>
            <a:pPr algn="just" eaLnBrk="1" hangingPunct="1" indent="-533400" marL="533400">
              <a:lnSpc>
                <a:spcPct val="80000"/>
              </a:lnSpc>
              <a:buFont typeface="Wingdings" pitchFamily="2" charset="2"/>
              <a:buAutoNum type="arabicPeriod"/>
            </a:pPr>
            <a:r>
              <a:rPr dirty="0" sz="2800" lang="en-US" smtClean="0">
                <a:solidFill>
                  <a:srgbClr val="0000FF"/>
                </a:solidFill>
                <a:latin typeface="Constantia" pitchFamily="18" charset="0"/>
              </a:rPr>
              <a:t>First manipulation raises the 1st metatarsal to decrease the </a:t>
            </a:r>
            <a:r>
              <a:rPr dirty="0" sz="2800" lang="en-US" err="1" smtClean="0">
                <a:solidFill>
                  <a:srgbClr val="0000FF"/>
                </a:solidFill>
                <a:latin typeface="Constantia" pitchFamily="18" charset="0"/>
              </a:rPr>
              <a:t>cavus</a:t>
            </a:r>
            <a:r>
              <a:rPr dirty="0" sz="2800" lang="en-US" smtClean="0">
                <a:solidFill>
                  <a:srgbClr val="0000FF"/>
                </a:solidFill>
                <a:latin typeface="Constantia" pitchFamily="18" charset="0"/>
              </a:rPr>
              <a:t> </a:t>
            </a:r>
          </a:p>
          <a:p>
            <a:pPr algn="just" eaLnBrk="1" hangingPunct="1" indent="-533400" marL="533400">
              <a:lnSpc>
                <a:spcPct val="80000"/>
              </a:lnSpc>
              <a:buFont typeface="Wingdings" pitchFamily="2" charset="2"/>
              <a:buAutoNum type="arabicPeriod"/>
            </a:pPr>
            <a:r>
              <a:rPr dirty="0" sz="2800" lang="en-US" smtClean="0">
                <a:solidFill>
                  <a:srgbClr val="0000FF"/>
                </a:solidFill>
                <a:latin typeface="Constantia" pitchFamily="18" charset="0"/>
              </a:rPr>
              <a:t>All subsequent manipulations include pure abduction of forefoot with counter-pressure on neck of talus.</a:t>
            </a:r>
          </a:p>
          <a:p>
            <a:pPr algn="just" eaLnBrk="1" hangingPunct="1" indent="-533400" marL="533400">
              <a:lnSpc>
                <a:spcPct val="80000"/>
              </a:lnSpc>
              <a:buFont typeface="Wingdings" pitchFamily="2" charset="2"/>
              <a:buAutoNum type="arabicPeriod"/>
            </a:pPr>
            <a:r>
              <a:rPr dirty="0" sz="2800" lang="en-US" smtClean="0">
                <a:solidFill>
                  <a:srgbClr val="0000FF"/>
                </a:solidFill>
                <a:latin typeface="Constantia" pitchFamily="18" charset="0"/>
              </a:rPr>
              <a:t>Never </a:t>
            </a:r>
            <a:r>
              <a:rPr dirty="0" sz="2800" lang="en-US" err="1" smtClean="0">
                <a:solidFill>
                  <a:srgbClr val="0000FF"/>
                </a:solidFill>
                <a:latin typeface="Constantia" pitchFamily="18" charset="0"/>
              </a:rPr>
              <a:t>pronate</a:t>
            </a:r>
            <a:r>
              <a:rPr dirty="0" sz="2800" lang="en-US" smtClean="0">
                <a:solidFill>
                  <a:srgbClr val="0000FF"/>
                </a:solidFill>
                <a:latin typeface="Constantia" pitchFamily="18" charset="0"/>
              </a:rPr>
              <a:t> ! </a:t>
            </a:r>
          </a:p>
          <a:p>
            <a:pPr algn="just" eaLnBrk="1" hangingPunct="1" indent="-533400" marL="533400">
              <a:lnSpc>
                <a:spcPct val="80000"/>
              </a:lnSpc>
              <a:buFont typeface="Wingdings" pitchFamily="2" charset="2"/>
              <a:buAutoNum type="arabicPeriod"/>
            </a:pPr>
            <a:r>
              <a:rPr dirty="0" sz="2800" lang="en-US" smtClean="0">
                <a:solidFill>
                  <a:srgbClr val="0000FF"/>
                </a:solidFill>
                <a:latin typeface="Constantia" pitchFamily="18" charset="0"/>
              </a:rPr>
              <a:t>Never put counter pressure on </a:t>
            </a:r>
            <a:r>
              <a:rPr dirty="0" sz="2800" lang="en-US" err="1" smtClean="0">
                <a:solidFill>
                  <a:srgbClr val="0000FF"/>
                </a:solidFill>
                <a:latin typeface="Constantia" pitchFamily="18" charset="0"/>
              </a:rPr>
              <a:t>calcaneus</a:t>
            </a:r>
            <a:r>
              <a:rPr dirty="0" sz="2800" lang="en-US" smtClean="0">
                <a:solidFill>
                  <a:srgbClr val="0000FF"/>
                </a:solidFill>
                <a:latin typeface="Constantia" pitchFamily="18" charset="0"/>
              </a:rPr>
              <a:t> or </a:t>
            </a:r>
            <a:r>
              <a:rPr dirty="0" sz="2800" lang="en-US" err="1" smtClean="0">
                <a:solidFill>
                  <a:srgbClr val="0000FF"/>
                </a:solidFill>
                <a:latin typeface="Constantia" pitchFamily="18" charset="0"/>
              </a:rPr>
              <a:t>cuboid</a:t>
            </a:r>
            <a:r>
              <a:rPr dirty="0" sz="2800" lang="en-US" smtClean="0">
                <a:solidFill>
                  <a:srgbClr val="0000FF"/>
                </a:solidFill>
                <a:latin typeface="Constantia" pitchFamily="18" charset="0"/>
              </a:rPr>
              <a:t>.</a:t>
            </a:r>
          </a:p>
        </p:txBody>
      </p:sp>
      <p:sp>
        <p:nvSpPr>
          <p:cNvPr id="1049511" name="Rectangle 2"/>
          <p:cNvSpPr>
            <a:spLocks noGrp="1" noChangeArrowheads="1"/>
          </p:cNvSpPr>
          <p:nvPr>
            <p:ph type="title"/>
          </p:nvPr>
        </p:nvSpPr>
        <p:spPr/>
        <p:txBody>
          <a:bodyPr>
            <a:normAutofit fontScale="90000"/>
          </a:bodyPr>
          <a:p>
            <a:pPr algn="just" eaLnBrk="1" hangingPunct="1"/>
            <a:r>
              <a:rPr dirty="0" lang="en-US" smtClean="0">
                <a:solidFill>
                  <a:srgbClr val="FF0000"/>
                </a:solidFill>
                <a:latin typeface="Constantia" pitchFamily="18" charset="0"/>
                <a:cs typeface="Times New Roman" pitchFamily="18" charset="0"/>
              </a:rPr>
              <a:t>Congenital Talipes </a:t>
            </a:r>
            <a:r>
              <a:rPr dirty="0" lang="en-US" err="1" smtClean="0">
                <a:solidFill>
                  <a:srgbClr val="FF0000"/>
                </a:solidFill>
                <a:latin typeface="Constantia" pitchFamily="18" charset="0"/>
                <a:cs typeface="Times New Roman" pitchFamily="18" charset="0"/>
              </a:rPr>
              <a:t>Equino-Varus</a:t>
            </a:r>
            <a:r>
              <a:rPr b="1" dirty="0" sz="3600" lang="en-US" smtClean="0">
                <a:solidFill>
                  <a:srgbClr val="FF0000"/>
                </a:solidFill>
                <a:latin typeface="Constantia" pitchFamily="18" charset="0"/>
              </a:rPr>
              <a:t> </a:t>
            </a:r>
            <a:br>
              <a:rPr b="1" dirty="0" sz="3600" lang="en-US" smtClean="0">
                <a:solidFill>
                  <a:srgbClr val="FF0000"/>
                </a:solidFill>
                <a:latin typeface="Constantia" pitchFamily="18" charset="0"/>
              </a:rPr>
            </a:br>
            <a:r>
              <a:rPr b="1" dirty="0" sz="4800" lang="en-US" smtClean="0">
                <a:solidFill>
                  <a:srgbClr val="FF0000"/>
                </a:solidFill>
                <a:latin typeface="Constantia" pitchFamily="18" charset="0"/>
              </a:rPr>
              <a:t>CTEV</a:t>
            </a:r>
          </a:p>
        </p:txBody>
      </p:sp>
    </p:spTree>
  </p:cSld>
  <p:clrMapOvr>
    <a:masterClrMapping/>
  </p:clrMapOvr>
  <p:transition>
    <p:wheel spokes="8"/>
  </p:transition>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600" name=""/>
        <p:cNvGrpSpPr/>
        <p:nvPr/>
      </p:nvGrpSpPr>
      <p:grpSpPr>
        <a:xfrm>
          <a:off x="0" y="0"/>
          <a:ext cx="0" cy="0"/>
          <a:chOff x="0" y="0"/>
          <a:chExt cx="0" cy="0"/>
        </a:xfrm>
      </p:grpSpPr>
      <p:sp>
        <p:nvSpPr>
          <p:cNvPr id="1049512" name="Rectangle 3"/>
          <p:cNvSpPr>
            <a:spLocks noGrp="1" noChangeArrowheads="1"/>
          </p:cNvSpPr>
          <p:nvPr>
            <p:ph idx="1"/>
          </p:nvPr>
        </p:nvSpPr>
        <p:spPr>
          <a:xfrm>
            <a:off x="455613" y="1600200"/>
            <a:ext cx="8459787" cy="4876800"/>
          </a:xfrm>
        </p:spPr>
        <p:txBody>
          <a:bodyPr/>
          <a:p>
            <a:pPr algn="just" eaLnBrk="1" hangingPunct="1" indent="-457200" marL="457200">
              <a:lnSpc>
                <a:spcPct val="80000"/>
              </a:lnSpc>
              <a:buFont typeface="Wingdings" pitchFamily="2" charset="2"/>
              <a:buNone/>
            </a:pPr>
            <a:r>
              <a:rPr dirty="0" sz="3600" lang="en-US" u="sng" smtClean="0">
                <a:solidFill>
                  <a:srgbClr val="0000FF"/>
                </a:solidFill>
                <a:latin typeface="Constantia" pitchFamily="18" charset="0"/>
                <a:cs typeface="Times New Roman" pitchFamily="18" charset="0"/>
              </a:rPr>
              <a:t>Treatment</a:t>
            </a:r>
          </a:p>
          <a:p>
            <a:pPr algn="just" eaLnBrk="1" hangingPunct="1" indent="-457200" marL="457200">
              <a:lnSpc>
                <a:spcPct val="80000"/>
              </a:lnSpc>
              <a:buFont typeface="Wingdings" pitchFamily="2" charset="2"/>
              <a:buNone/>
            </a:pPr>
            <a:r>
              <a:rPr dirty="0" lang="en-US" err="1" smtClean="0">
                <a:solidFill>
                  <a:srgbClr val="0000FF"/>
                </a:solidFill>
                <a:latin typeface="Constantia" pitchFamily="18" charset="0"/>
                <a:cs typeface="Times New Roman" pitchFamily="18" charset="0"/>
              </a:rPr>
              <a:t>Ponseti</a:t>
            </a:r>
            <a:r>
              <a:rPr dirty="0" lang="en-US" smtClean="0">
                <a:solidFill>
                  <a:srgbClr val="0000FF"/>
                </a:solidFill>
                <a:latin typeface="Constantia" pitchFamily="18" charset="0"/>
                <a:cs typeface="Times New Roman" pitchFamily="18" charset="0"/>
              </a:rPr>
              <a:t> technique (cont.)</a:t>
            </a:r>
            <a:endParaRPr dirty="0" sz="3600" lang="en-US" u="sng" smtClean="0">
              <a:solidFill>
                <a:srgbClr val="0000FF"/>
              </a:solidFill>
              <a:latin typeface="Constantia" pitchFamily="18" charset="0"/>
              <a:cs typeface="Times New Roman" pitchFamily="18" charset="0"/>
            </a:endParaRPr>
          </a:p>
          <a:p>
            <a:pPr algn="just" eaLnBrk="1" hangingPunct="1" indent="-457200" marL="457200">
              <a:lnSpc>
                <a:spcPct val="80000"/>
              </a:lnSpc>
              <a:buFont typeface="Wingdings" pitchFamily="2" charset="2"/>
              <a:buAutoNum type="arabicPeriod" startAt="6"/>
            </a:pPr>
            <a:r>
              <a:rPr dirty="0" sz="2400" lang="en-US" smtClean="0">
                <a:solidFill>
                  <a:srgbClr val="0000FF"/>
                </a:solidFill>
                <a:latin typeface="Constantia" pitchFamily="18" charset="0"/>
              </a:rPr>
              <a:t>Cast until there is about 60 degrees of external rotation (about 4-6 casts) </a:t>
            </a:r>
          </a:p>
          <a:p>
            <a:pPr algn="just" eaLnBrk="1" hangingPunct="1" indent="-457200" marL="457200">
              <a:lnSpc>
                <a:spcPct val="80000"/>
              </a:lnSpc>
              <a:buFont typeface="Wingdings" pitchFamily="2" charset="2"/>
              <a:buAutoNum type="arabicPeriod" startAt="6"/>
            </a:pPr>
            <a:r>
              <a:rPr dirty="0" sz="2400" lang="en-US" smtClean="0">
                <a:solidFill>
                  <a:srgbClr val="0000FF"/>
                </a:solidFill>
                <a:latin typeface="Constantia" pitchFamily="18" charset="0"/>
              </a:rPr>
              <a:t>Percutaneous </a:t>
            </a:r>
            <a:r>
              <a:rPr dirty="0" sz="2400" lang="en-US" err="1" smtClean="0">
                <a:solidFill>
                  <a:srgbClr val="0000FF"/>
                </a:solidFill>
                <a:latin typeface="Constantia" pitchFamily="18" charset="0"/>
              </a:rPr>
              <a:t>tendo</a:t>
            </a:r>
            <a:r>
              <a:rPr dirty="0" sz="2400" lang="en-US" smtClean="0">
                <a:solidFill>
                  <a:srgbClr val="0000FF"/>
                </a:solidFill>
                <a:latin typeface="Constantia" pitchFamily="18" charset="0"/>
              </a:rPr>
              <a:t> Achilles </a:t>
            </a:r>
            <a:r>
              <a:rPr dirty="0" sz="2400" lang="en-US" err="1" smtClean="0">
                <a:solidFill>
                  <a:srgbClr val="0000FF"/>
                </a:solidFill>
                <a:latin typeface="Constantia" pitchFamily="18" charset="0"/>
              </a:rPr>
              <a:t>tenotomy</a:t>
            </a:r>
            <a:r>
              <a:rPr dirty="0" sz="2400" lang="en-US" smtClean="0">
                <a:solidFill>
                  <a:srgbClr val="0000FF"/>
                </a:solidFill>
                <a:latin typeface="Constantia" pitchFamily="18" charset="0"/>
              </a:rPr>
              <a:t> in cast room under local anesthesia, followed by final cast (3 weeks) </a:t>
            </a:r>
          </a:p>
          <a:p>
            <a:pPr algn="just" eaLnBrk="1" hangingPunct="1" indent="-457200" marL="457200">
              <a:lnSpc>
                <a:spcPct val="80000"/>
              </a:lnSpc>
              <a:buFont typeface="Wingdings" pitchFamily="2" charset="2"/>
              <a:buAutoNum type="arabicPeriod" startAt="6"/>
            </a:pPr>
            <a:r>
              <a:rPr dirty="0" sz="2400" lang="en-US" smtClean="0">
                <a:solidFill>
                  <a:srgbClr val="0000FF"/>
                </a:solidFill>
                <a:latin typeface="Constantia" pitchFamily="18" charset="0"/>
              </a:rPr>
              <a:t>After final cast removal, apply Normal last shoes with Denis Browne bar set at 70 degrees external rotation (40 degrees on normal side) </a:t>
            </a:r>
          </a:p>
          <a:p>
            <a:pPr algn="just" eaLnBrk="1" hangingPunct="1" indent="-457200" marL="457200">
              <a:lnSpc>
                <a:spcPct val="80000"/>
              </a:lnSpc>
              <a:buFont typeface="Wingdings" pitchFamily="2" charset="2"/>
              <a:buAutoNum type="arabicPeriod" startAt="6"/>
            </a:pPr>
            <a:r>
              <a:rPr dirty="0" sz="2400" lang="en-US" smtClean="0">
                <a:solidFill>
                  <a:srgbClr val="0000FF"/>
                </a:solidFill>
                <a:latin typeface="Constantia" pitchFamily="18" charset="0"/>
              </a:rPr>
              <a:t>Denis Browne splint full time for two months, then night time only for two-four years. </a:t>
            </a:r>
          </a:p>
          <a:p>
            <a:pPr algn="just" eaLnBrk="1" hangingPunct="1" indent="-457200" marL="457200">
              <a:lnSpc>
                <a:spcPct val="80000"/>
              </a:lnSpc>
              <a:buFont typeface="Wingdings" pitchFamily="2" charset="2"/>
              <a:buAutoNum type="arabicPeriod" startAt="6"/>
            </a:pPr>
            <a:r>
              <a:rPr dirty="0" sz="2400" lang="en-US" smtClean="0">
                <a:solidFill>
                  <a:srgbClr val="0000FF"/>
                </a:solidFill>
                <a:latin typeface="Constantia" pitchFamily="18" charset="0"/>
              </a:rPr>
              <a:t>35% need Anterior </a:t>
            </a:r>
            <a:r>
              <a:rPr dirty="0" sz="2400" lang="en-US" err="1" smtClean="0">
                <a:solidFill>
                  <a:srgbClr val="0000FF"/>
                </a:solidFill>
                <a:latin typeface="Constantia" pitchFamily="18" charset="0"/>
              </a:rPr>
              <a:t>Tibialis</a:t>
            </a:r>
            <a:r>
              <a:rPr dirty="0" sz="2400" lang="en-US" smtClean="0">
                <a:solidFill>
                  <a:srgbClr val="0000FF"/>
                </a:solidFill>
                <a:latin typeface="Constantia" pitchFamily="18" charset="0"/>
              </a:rPr>
              <a:t> tendon transfer at age 2-3</a:t>
            </a:r>
            <a:endParaRPr dirty="0" sz="2400" lang="en-US" u="sng" smtClean="0">
              <a:solidFill>
                <a:srgbClr val="0000FF"/>
              </a:solidFill>
              <a:latin typeface="Constantia" pitchFamily="18" charset="0"/>
              <a:cs typeface="Times New Roman" pitchFamily="18" charset="0"/>
            </a:endParaRPr>
          </a:p>
          <a:p>
            <a:pPr algn="just" eaLnBrk="1" hangingPunct="1" indent="-457200" marL="457200">
              <a:lnSpc>
                <a:spcPct val="80000"/>
              </a:lnSpc>
              <a:buFont typeface="Wingdings" pitchFamily="2" charset="2"/>
              <a:buNone/>
            </a:pPr>
            <a:endParaRPr dirty="0" sz="3600" lang="en-US" smtClean="0">
              <a:solidFill>
                <a:srgbClr val="0000FF"/>
              </a:solidFill>
              <a:latin typeface="Constantia" pitchFamily="18" charset="0"/>
              <a:cs typeface="Times New Roman" pitchFamily="18" charset="0"/>
            </a:endParaRPr>
          </a:p>
          <a:p>
            <a:pPr algn="just" eaLnBrk="1" hangingPunct="1" indent="-457200" marL="457200">
              <a:lnSpc>
                <a:spcPct val="80000"/>
              </a:lnSpc>
              <a:buFont typeface="Wingdings" pitchFamily="2" charset="2"/>
              <a:buNone/>
            </a:pPr>
            <a:endParaRPr dirty="0" sz="2400" lang="en-US" u="sng" smtClean="0">
              <a:solidFill>
                <a:srgbClr val="0000FF"/>
              </a:solidFill>
              <a:latin typeface="Constantia" pitchFamily="18" charset="0"/>
            </a:endParaRPr>
          </a:p>
        </p:txBody>
      </p:sp>
      <p:sp>
        <p:nvSpPr>
          <p:cNvPr id="1049513" name="Rectangle 2"/>
          <p:cNvSpPr>
            <a:spLocks noGrp="1" noChangeArrowheads="1"/>
          </p:cNvSpPr>
          <p:nvPr>
            <p:ph type="title"/>
          </p:nvPr>
        </p:nvSpPr>
        <p:spPr/>
        <p:txBody>
          <a:bodyPr>
            <a:normAutofit fontScale="90000"/>
          </a:bodyPr>
          <a:p>
            <a:pPr algn="just" eaLnBrk="1" hangingPunct="1"/>
            <a:r>
              <a:rPr dirty="0" lang="en-US" smtClean="0">
                <a:solidFill>
                  <a:srgbClr val="FF0000"/>
                </a:solidFill>
                <a:latin typeface="Constantia" pitchFamily="18" charset="0"/>
                <a:cs typeface="Times New Roman" pitchFamily="18" charset="0"/>
              </a:rPr>
              <a:t>Congenital Talipes </a:t>
            </a:r>
            <a:r>
              <a:rPr dirty="0" lang="en-US" err="1" smtClean="0">
                <a:solidFill>
                  <a:srgbClr val="FF0000"/>
                </a:solidFill>
                <a:latin typeface="Constantia" pitchFamily="18" charset="0"/>
                <a:cs typeface="Times New Roman" pitchFamily="18" charset="0"/>
              </a:rPr>
              <a:t>Equino-Varus</a:t>
            </a:r>
            <a:r>
              <a:rPr b="1" dirty="0" sz="3600" lang="en-US" smtClean="0">
                <a:solidFill>
                  <a:srgbClr val="FF0000"/>
                </a:solidFill>
                <a:latin typeface="Constantia" pitchFamily="18" charset="0"/>
              </a:rPr>
              <a:t> </a:t>
            </a:r>
            <a:br>
              <a:rPr b="1" dirty="0" sz="3600" lang="en-US" smtClean="0">
                <a:solidFill>
                  <a:srgbClr val="FF0000"/>
                </a:solidFill>
                <a:latin typeface="Constantia" pitchFamily="18" charset="0"/>
              </a:rPr>
            </a:br>
            <a:r>
              <a:rPr b="1" dirty="0" sz="4800" lang="en-US" smtClean="0">
                <a:solidFill>
                  <a:srgbClr val="FF0000"/>
                </a:solidFill>
                <a:latin typeface="Constantia" pitchFamily="18" charset="0"/>
              </a:rPr>
              <a:t>CTEV</a:t>
            </a:r>
          </a:p>
        </p:txBody>
      </p:sp>
    </p:spTree>
  </p:cSld>
  <p:clrMapOvr>
    <a:masterClrMapping/>
  </p:clrMapOvr>
  <p:transition>
    <p:wheel spokes="8"/>
  </p:transition>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601" name=""/>
        <p:cNvGrpSpPr/>
        <p:nvPr/>
      </p:nvGrpSpPr>
      <p:grpSpPr>
        <a:xfrm>
          <a:off x="0" y="0"/>
          <a:ext cx="0" cy="0"/>
          <a:chOff x="0" y="0"/>
          <a:chExt cx="0" cy="0"/>
        </a:xfrm>
      </p:grpSpPr>
      <p:pic>
        <p:nvPicPr>
          <p:cNvPr id="2097183" name="Picture 4" descr="1"/>
          <p:cNvPicPr>
            <a:picLocks noChangeAspect="1" noChangeArrowheads="1"/>
          </p:cNvPicPr>
          <p:nvPr/>
        </p:nvPicPr>
        <p:blipFill>
          <a:blip xmlns:r="http://schemas.openxmlformats.org/officeDocument/2006/relationships" r:embed="rId1" cstate="print"/>
          <a:srcRect/>
          <a:stretch>
            <a:fillRect/>
          </a:stretch>
        </p:blipFill>
        <p:spPr bwMode="auto">
          <a:xfrm>
            <a:off x="0" y="0"/>
            <a:ext cx="9144000" cy="6858000"/>
          </a:xfrm>
          <a:prstGeom prst="rect"/>
          <a:noFill/>
          <a:ln w="9525">
            <a:noFill/>
            <a:miter lim="800000"/>
            <a:headEnd/>
            <a:tailEnd/>
          </a:ln>
        </p:spPr>
      </p:pic>
    </p:spTree>
  </p:cSld>
  <p:clrMapOvr>
    <a:masterClrMapping/>
  </p:clrMapOvr>
  <p:transition>
    <p:wheel spokes="8"/>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602" name=""/>
        <p:cNvGrpSpPr/>
        <p:nvPr/>
      </p:nvGrpSpPr>
      <p:grpSpPr>
        <a:xfrm>
          <a:off x="0" y="0"/>
          <a:ext cx="0" cy="0"/>
          <a:chOff x="0" y="0"/>
          <a:chExt cx="0" cy="0"/>
        </a:xfrm>
      </p:grpSpPr>
      <p:sp>
        <p:nvSpPr>
          <p:cNvPr id="1049514" name="Rectangle 3"/>
          <p:cNvSpPr>
            <a:spLocks noGrp="1" noChangeArrowheads="1"/>
          </p:cNvSpPr>
          <p:nvPr>
            <p:ph idx="1"/>
          </p:nvPr>
        </p:nvSpPr>
        <p:spPr>
          <a:xfrm>
            <a:off x="455613" y="1828800"/>
            <a:ext cx="8226425" cy="4648200"/>
          </a:xfrm>
        </p:spPr>
        <p:txBody>
          <a:bodyPr/>
          <a:p>
            <a:pPr algn="just" eaLnBrk="1" hangingPunct="1">
              <a:buFont typeface="Wingdings" pitchFamily="2" charset="2"/>
              <a:buNone/>
            </a:pPr>
            <a:r>
              <a:rPr dirty="0" sz="4000" lang="en-US" u="sng" smtClean="0">
                <a:solidFill>
                  <a:srgbClr val="0000FF"/>
                </a:solidFill>
                <a:latin typeface="Constantia" pitchFamily="18" charset="0"/>
                <a:cs typeface="Times New Roman" pitchFamily="18" charset="0"/>
              </a:rPr>
              <a:t>Surgical Treatment</a:t>
            </a:r>
          </a:p>
          <a:p>
            <a:pPr algn="just" eaLnBrk="1" hangingPunct="1">
              <a:buFont typeface="Wingdings" pitchFamily="2" charset="2"/>
              <a:buNone/>
            </a:pPr>
            <a:r>
              <a:rPr dirty="0" lang="en-US" u="sng" smtClean="0">
                <a:solidFill>
                  <a:srgbClr val="0000FF"/>
                </a:solidFill>
                <a:latin typeface="Constantia" pitchFamily="18" charset="0"/>
              </a:rPr>
              <a:t>Indications</a:t>
            </a:r>
          </a:p>
          <a:p>
            <a:pPr algn="just" eaLnBrk="1" hangingPunct="1"/>
            <a:r>
              <a:rPr dirty="0" sz="2800" lang="en-US" smtClean="0">
                <a:solidFill>
                  <a:srgbClr val="0000FF"/>
                </a:solidFill>
                <a:latin typeface="Constantia" pitchFamily="18" charset="0"/>
              </a:rPr>
              <a:t>Late presentation, after 6 months of age !</a:t>
            </a:r>
          </a:p>
          <a:p>
            <a:pPr algn="just" eaLnBrk="1" hangingPunct="1"/>
            <a:r>
              <a:rPr dirty="0" sz="2800" lang="en-US" smtClean="0">
                <a:solidFill>
                  <a:srgbClr val="0000FF"/>
                </a:solidFill>
                <a:latin typeface="Constantia" pitchFamily="18" charset="0"/>
              </a:rPr>
              <a:t>Complementary to conservative treatment</a:t>
            </a:r>
          </a:p>
          <a:p>
            <a:pPr algn="just" eaLnBrk="1" hangingPunct="1"/>
            <a:r>
              <a:rPr dirty="0" sz="2800" lang="en-US" smtClean="0">
                <a:solidFill>
                  <a:srgbClr val="0000FF"/>
                </a:solidFill>
                <a:latin typeface="Constantia" pitchFamily="18" charset="0"/>
              </a:rPr>
              <a:t>Failure of conservative treatment</a:t>
            </a:r>
          </a:p>
          <a:p>
            <a:pPr algn="just" eaLnBrk="1" hangingPunct="1"/>
            <a:r>
              <a:rPr dirty="0" sz="2800" lang="en-US" smtClean="0">
                <a:solidFill>
                  <a:srgbClr val="0000FF"/>
                </a:solidFill>
                <a:latin typeface="Constantia" pitchFamily="18" charset="0"/>
              </a:rPr>
              <a:t>Residual deformities after conservative treatment</a:t>
            </a:r>
          </a:p>
          <a:p>
            <a:pPr algn="just" eaLnBrk="1" hangingPunct="1"/>
            <a:r>
              <a:rPr dirty="0" sz="2800" lang="en-US" smtClean="0">
                <a:solidFill>
                  <a:srgbClr val="0000FF"/>
                </a:solidFill>
                <a:latin typeface="Constantia" pitchFamily="18" charset="0"/>
              </a:rPr>
              <a:t>Recurrence after conservative treatment</a:t>
            </a:r>
          </a:p>
          <a:p>
            <a:pPr algn="just" eaLnBrk="1" hangingPunct="1"/>
            <a:endParaRPr dirty="0" sz="2800" lang="en-US" smtClean="0">
              <a:solidFill>
                <a:srgbClr val="0000FF"/>
              </a:solidFill>
              <a:latin typeface="Constantia" pitchFamily="18" charset="0"/>
            </a:endParaRPr>
          </a:p>
          <a:p>
            <a:pPr algn="just" eaLnBrk="1" hangingPunct="1"/>
            <a:endParaRPr dirty="0" sz="2800" lang="en-US" smtClean="0">
              <a:solidFill>
                <a:srgbClr val="0000FF"/>
              </a:solidFill>
              <a:latin typeface="Constantia" pitchFamily="18" charset="0"/>
            </a:endParaRPr>
          </a:p>
          <a:p>
            <a:pPr algn="just" eaLnBrk="1" hangingPunct="1">
              <a:buFont typeface="Wingdings" pitchFamily="2" charset="2"/>
              <a:buNone/>
            </a:pPr>
            <a:endParaRPr dirty="0" sz="2800" lang="en-US" u="sng" smtClean="0">
              <a:solidFill>
                <a:srgbClr val="0000FF"/>
              </a:solidFill>
              <a:latin typeface="Constantia" pitchFamily="18" charset="0"/>
            </a:endParaRPr>
          </a:p>
        </p:txBody>
      </p:sp>
      <p:sp>
        <p:nvSpPr>
          <p:cNvPr id="1049515" name="Rectangle 2"/>
          <p:cNvSpPr>
            <a:spLocks noGrp="1" noChangeArrowheads="1"/>
          </p:cNvSpPr>
          <p:nvPr>
            <p:ph type="title"/>
          </p:nvPr>
        </p:nvSpPr>
        <p:spPr/>
        <p:txBody>
          <a:bodyPr>
            <a:normAutofit fontScale="90000"/>
          </a:bodyPr>
          <a:p>
            <a:pPr algn="just" eaLnBrk="1" hangingPunct="1"/>
            <a:r>
              <a:rPr dirty="0" lang="en-US" smtClean="0">
                <a:solidFill>
                  <a:srgbClr val="FF0000"/>
                </a:solidFill>
                <a:latin typeface="Constantia" pitchFamily="18" charset="0"/>
                <a:cs typeface="Times New Roman" pitchFamily="18" charset="0"/>
              </a:rPr>
              <a:t>Congenital Talipes </a:t>
            </a:r>
            <a:r>
              <a:rPr dirty="0" lang="en-US" err="1" smtClean="0">
                <a:solidFill>
                  <a:srgbClr val="FF0000"/>
                </a:solidFill>
                <a:latin typeface="Constantia" pitchFamily="18" charset="0"/>
                <a:cs typeface="Times New Roman" pitchFamily="18" charset="0"/>
              </a:rPr>
              <a:t>Equino-Varus</a:t>
            </a:r>
            <a:r>
              <a:rPr b="1" dirty="0" sz="3600" lang="en-US" smtClean="0">
                <a:solidFill>
                  <a:srgbClr val="FF0000"/>
                </a:solidFill>
                <a:latin typeface="Constantia" pitchFamily="18" charset="0"/>
              </a:rPr>
              <a:t> </a:t>
            </a:r>
            <a:br>
              <a:rPr b="1" dirty="0" sz="3600" lang="en-US" smtClean="0">
                <a:solidFill>
                  <a:srgbClr val="FF0000"/>
                </a:solidFill>
                <a:latin typeface="Constantia" pitchFamily="18" charset="0"/>
              </a:rPr>
            </a:br>
            <a:r>
              <a:rPr b="1" dirty="0" sz="4800" lang="en-US" smtClean="0">
                <a:solidFill>
                  <a:srgbClr val="FF0000"/>
                </a:solidFill>
                <a:latin typeface="Constantia" pitchFamily="18" charset="0"/>
              </a:rPr>
              <a:t>CTEV</a:t>
            </a:r>
          </a:p>
        </p:txBody>
      </p:sp>
    </p:spTree>
  </p:cSld>
  <p:clrMapOvr>
    <a:masterClrMapping/>
  </p:clrMapOvr>
  <p:transition>
    <p:wheel spokes="8"/>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603" name=""/>
        <p:cNvGrpSpPr/>
        <p:nvPr/>
      </p:nvGrpSpPr>
      <p:grpSpPr>
        <a:xfrm>
          <a:off x="0" y="0"/>
          <a:ext cx="0" cy="0"/>
          <a:chOff x="0" y="0"/>
          <a:chExt cx="0" cy="0"/>
        </a:xfrm>
      </p:grpSpPr>
      <p:sp>
        <p:nvSpPr>
          <p:cNvPr id="1049516" name="Rectangle 3"/>
          <p:cNvSpPr>
            <a:spLocks noGrp="1" noChangeArrowheads="1"/>
          </p:cNvSpPr>
          <p:nvPr>
            <p:ph idx="1"/>
          </p:nvPr>
        </p:nvSpPr>
        <p:spPr>
          <a:xfrm>
            <a:off x="455613" y="1828800"/>
            <a:ext cx="8226425" cy="4648200"/>
          </a:xfrm>
        </p:spPr>
        <p:txBody>
          <a:bodyPr/>
          <a:p>
            <a:pPr algn="ctr" eaLnBrk="1" hangingPunct="1">
              <a:buFont typeface="Wingdings" pitchFamily="2" charset="2"/>
              <a:buNone/>
            </a:pPr>
            <a:r>
              <a:rPr dirty="0" sz="4000" lang="en-US" u="sng" smtClean="0">
                <a:solidFill>
                  <a:srgbClr val="0000FF"/>
                </a:solidFill>
                <a:latin typeface="Constantia" pitchFamily="18" charset="0"/>
                <a:cs typeface="Times New Roman" pitchFamily="18" charset="0"/>
              </a:rPr>
              <a:t>Surgical Treatment</a:t>
            </a:r>
          </a:p>
          <a:p>
            <a:pPr eaLnBrk="1" hangingPunct="1"/>
            <a:r>
              <a:rPr dirty="0" lang="en-US" smtClean="0">
                <a:solidFill>
                  <a:srgbClr val="0000FF"/>
                </a:solidFill>
                <a:latin typeface="Constantia" pitchFamily="18" charset="0"/>
                <a:cs typeface="Times New Roman" pitchFamily="18" charset="0"/>
              </a:rPr>
              <a:t>Types (soft tissue and bony operations)</a:t>
            </a:r>
          </a:p>
          <a:p>
            <a:pPr eaLnBrk="1" hangingPunct="1"/>
            <a:r>
              <a:rPr dirty="0" lang="en-US" smtClean="0">
                <a:solidFill>
                  <a:srgbClr val="0000FF"/>
                </a:solidFill>
                <a:latin typeface="Constantia" pitchFamily="18" charset="0"/>
                <a:cs typeface="Times New Roman" pitchFamily="18" charset="0"/>
              </a:rPr>
              <a:t>Time of surgery</a:t>
            </a:r>
          </a:p>
          <a:p>
            <a:pPr eaLnBrk="1" hangingPunct="1"/>
            <a:r>
              <a:rPr dirty="0" lang="en-US" smtClean="0">
                <a:solidFill>
                  <a:srgbClr val="0000FF"/>
                </a:solidFill>
                <a:latin typeface="Constantia" pitchFamily="18" charset="0"/>
                <a:cs typeface="Times New Roman" pitchFamily="18" charset="0"/>
              </a:rPr>
              <a:t>Selection of the procedure and the incision </a:t>
            </a:r>
          </a:p>
          <a:p>
            <a:pPr eaLnBrk="1" hangingPunct="1"/>
            <a:r>
              <a:rPr dirty="0" lang="en-US" smtClean="0">
                <a:solidFill>
                  <a:srgbClr val="0000FF"/>
                </a:solidFill>
                <a:latin typeface="Constantia" pitchFamily="18" charset="0"/>
                <a:cs typeface="Times New Roman" pitchFamily="18" charset="0"/>
              </a:rPr>
              <a:t>Post operative care</a:t>
            </a:r>
          </a:p>
          <a:p>
            <a:pPr eaLnBrk="1" hangingPunct="1"/>
            <a:r>
              <a:rPr dirty="0" lang="en-US" smtClean="0">
                <a:solidFill>
                  <a:srgbClr val="0000FF"/>
                </a:solidFill>
                <a:latin typeface="Constantia" pitchFamily="18" charset="0"/>
                <a:cs typeface="Times New Roman" pitchFamily="18" charset="0"/>
              </a:rPr>
              <a:t>Follow up</a:t>
            </a:r>
          </a:p>
          <a:p>
            <a:pPr eaLnBrk="1" hangingPunct="1"/>
            <a:r>
              <a:rPr dirty="0" lang="en-US" smtClean="0">
                <a:solidFill>
                  <a:srgbClr val="0000FF"/>
                </a:solidFill>
                <a:latin typeface="Constantia" pitchFamily="18" charset="0"/>
                <a:cs typeface="Times New Roman" pitchFamily="18" charset="0"/>
              </a:rPr>
              <a:t>Complications </a:t>
            </a:r>
          </a:p>
          <a:p>
            <a:pPr eaLnBrk="1" hangingPunct="1"/>
            <a:endParaRPr dirty="0" lang="en-US" smtClean="0">
              <a:solidFill>
                <a:srgbClr val="0000FF"/>
              </a:solidFill>
              <a:latin typeface="Constantia" pitchFamily="18" charset="0"/>
              <a:cs typeface="Times New Roman" pitchFamily="18" charset="0"/>
            </a:endParaRPr>
          </a:p>
          <a:p>
            <a:pPr eaLnBrk="1" hangingPunct="1">
              <a:buFont typeface="Wingdings" pitchFamily="2" charset="2"/>
              <a:buNone/>
            </a:pPr>
            <a:endParaRPr dirty="0" sz="2800" lang="en-US" u="sng" smtClean="0">
              <a:solidFill>
                <a:srgbClr val="0000FF"/>
              </a:solidFill>
              <a:latin typeface="Constantia" pitchFamily="18" charset="0"/>
            </a:endParaRPr>
          </a:p>
        </p:txBody>
      </p:sp>
      <p:sp>
        <p:nvSpPr>
          <p:cNvPr id="1049517" name="Rectangle 2"/>
          <p:cNvSpPr>
            <a:spLocks noGrp="1" noChangeArrowheads="1"/>
          </p:cNvSpPr>
          <p:nvPr>
            <p:ph type="title"/>
          </p:nvPr>
        </p:nvSpPr>
        <p:spPr/>
        <p:txBody>
          <a:bodyPr>
            <a:normAutofit fontScale="90000"/>
          </a:bodyPr>
          <a:p>
            <a:pPr algn="just" eaLnBrk="1" hangingPunct="1"/>
            <a:r>
              <a:rPr dirty="0" lang="en-US" smtClean="0">
                <a:solidFill>
                  <a:srgbClr val="FF0000"/>
                </a:solidFill>
                <a:latin typeface="Constantia" pitchFamily="18" charset="0"/>
                <a:cs typeface="Times New Roman" pitchFamily="18" charset="0"/>
              </a:rPr>
              <a:t>Congenital Talipes </a:t>
            </a:r>
            <a:r>
              <a:rPr dirty="0" lang="en-US" err="1" smtClean="0">
                <a:solidFill>
                  <a:srgbClr val="FF0000"/>
                </a:solidFill>
                <a:latin typeface="Constantia" pitchFamily="18" charset="0"/>
                <a:cs typeface="Times New Roman" pitchFamily="18" charset="0"/>
              </a:rPr>
              <a:t>Equino-Varus</a:t>
            </a:r>
            <a:r>
              <a:rPr b="1" dirty="0" sz="3600" lang="en-US" smtClean="0">
                <a:solidFill>
                  <a:srgbClr val="FF0000"/>
                </a:solidFill>
                <a:latin typeface="Constantia" pitchFamily="18" charset="0"/>
              </a:rPr>
              <a:t> </a:t>
            </a:r>
            <a:br>
              <a:rPr b="1" dirty="0" sz="3600" lang="en-US" smtClean="0">
                <a:solidFill>
                  <a:srgbClr val="FF0000"/>
                </a:solidFill>
                <a:latin typeface="Constantia" pitchFamily="18" charset="0"/>
              </a:rPr>
            </a:br>
            <a:r>
              <a:rPr b="1" dirty="0" sz="4800" lang="en-US" smtClean="0">
                <a:solidFill>
                  <a:srgbClr val="FF0000"/>
                </a:solidFill>
                <a:latin typeface="Constantia" pitchFamily="18" charset="0"/>
              </a:rPr>
              <a:t>CTEV</a:t>
            </a:r>
          </a:p>
        </p:txBody>
      </p:sp>
    </p:spTree>
  </p:cSld>
  <p:clrMapOvr>
    <a:masterClrMapping/>
  </p:clrMapOvr>
  <p:transition>
    <p:wheel spokes="8"/>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604" name=""/>
        <p:cNvGrpSpPr/>
        <p:nvPr/>
      </p:nvGrpSpPr>
      <p:grpSpPr>
        <a:xfrm>
          <a:off x="0" y="0"/>
          <a:ext cx="0" cy="0"/>
          <a:chOff x="0" y="0"/>
          <a:chExt cx="0" cy="0"/>
        </a:xfrm>
      </p:grpSpPr>
      <p:sp>
        <p:nvSpPr>
          <p:cNvPr id="1049518" name="Rectangle 3"/>
          <p:cNvSpPr>
            <a:spLocks noGrp="1" noChangeArrowheads="1"/>
          </p:cNvSpPr>
          <p:nvPr>
            <p:ph idx="1"/>
          </p:nvPr>
        </p:nvSpPr>
        <p:spPr>
          <a:xfrm>
            <a:off x="455613" y="1828800"/>
            <a:ext cx="8226425" cy="4648200"/>
          </a:xfrm>
        </p:spPr>
        <p:txBody>
          <a:bodyPr/>
          <a:p>
            <a:pPr algn="just" eaLnBrk="1" hangingPunct="1" indent="-609600" marL="609600">
              <a:buFont typeface="Wingdings" pitchFamily="2" charset="2"/>
              <a:buNone/>
            </a:pPr>
            <a:r>
              <a:rPr dirty="0" sz="4000" lang="en-US" u="sng" smtClean="0">
                <a:solidFill>
                  <a:srgbClr val="0000FF"/>
                </a:solidFill>
                <a:latin typeface="Constantia" pitchFamily="18" charset="0"/>
                <a:cs typeface="Times New Roman" pitchFamily="18" charset="0"/>
              </a:rPr>
              <a:t>Surgical Treatment</a:t>
            </a:r>
          </a:p>
          <a:p>
            <a:pPr algn="just" eaLnBrk="1" hangingPunct="1" indent="-609600" marL="609600">
              <a:buFont typeface="Wingdings" pitchFamily="2" charset="2"/>
              <a:buNone/>
            </a:pPr>
            <a:r>
              <a:rPr dirty="0" lang="en-US" u="sng" smtClean="0">
                <a:solidFill>
                  <a:srgbClr val="0000FF"/>
                </a:solidFill>
                <a:latin typeface="Constantia" pitchFamily="18" charset="0"/>
              </a:rPr>
              <a:t>Soft tissue operations</a:t>
            </a:r>
          </a:p>
          <a:p>
            <a:pPr algn="just" eaLnBrk="1" hangingPunct="1" indent="-609600" marL="609600">
              <a:buFont typeface="Wingdings" pitchFamily="2" charset="2"/>
              <a:buAutoNum type="arabicPeriod"/>
            </a:pPr>
            <a:r>
              <a:rPr dirty="0" sz="2800" lang="en-US" smtClean="0">
                <a:solidFill>
                  <a:srgbClr val="0000FF"/>
                </a:solidFill>
                <a:latin typeface="Constantia" pitchFamily="18" charset="0"/>
              </a:rPr>
              <a:t>Release of contractures</a:t>
            </a:r>
          </a:p>
          <a:p>
            <a:pPr algn="just" eaLnBrk="1" hangingPunct="1" indent="-609600" marL="609600">
              <a:buFont typeface="Wingdings" pitchFamily="2" charset="2"/>
              <a:buAutoNum type="arabicPeriod"/>
            </a:pPr>
            <a:r>
              <a:rPr dirty="0" sz="2800" lang="en-US" err="1" smtClean="0">
                <a:solidFill>
                  <a:srgbClr val="0000FF"/>
                </a:solidFill>
                <a:latin typeface="Constantia" pitchFamily="18" charset="0"/>
              </a:rPr>
              <a:t>Tenotomy</a:t>
            </a:r>
            <a:endParaRPr dirty="0" sz="2800" lang="en-US" smtClean="0">
              <a:solidFill>
                <a:srgbClr val="0000FF"/>
              </a:solidFill>
              <a:latin typeface="Constantia" pitchFamily="18" charset="0"/>
            </a:endParaRPr>
          </a:p>
          <a:p>
            <a:pPr algn="just" eaLnBrk="1" hangingPunct="1" indent="-609600" marL="609600">
              <a:buFont typeface="Wingdings" pitchFamily="2" charset="2"/>
              <a:buAutoNum type="arabicPeriod"/>
            </a:pPr>
            <a:r>
              <a:rPr dirty="0" sz="2800" lang="en-US" smtClean="0">
                <a:solidFill>
                  <a:srgbClr val="0000FF"/>
                </a:solidFill>
                <a:latin typeface="Constantia" pitchFamily="18" charset="0"/>
              </a:rPr>
              <a:t>Tendon elongation</a:t>
            </a:r>
          </a:p>
          <a:p>
            <a:pPr algn="just" eaLnBrk="1" hangingPunct="1" indent="-609600" marL="609600">
              <a:buFont typeface="Wingdings" pitchFamily="2" charset="2"/>
              <a:buAutoNum type="arabicPeriod"/>
            </a:pPr>
            <a:r>
              <a:rPr dirty="0" sz="2800" lang="en-US" smtClean="0">
                <a:solidFill>
                  <a:srgbClr val="0000FF"/>
                </a:solidFill>
                <a:latin typeface="Constantia" pitchFamily="18" charset="0"/>
              </a:rPr>
              <a:t>Tendon transfer</a:t>
            </a:r>
          </a:p>
          <a:p>
            <a:pPr algn="just" eaLnBrk="1" hangingPunct="1" indent="-609600" marL="609600">
              <a:buFont typeface="Wingdings" pitchFamily="2" charset="2"/>
              <a:buAutoNum type="arabicPeriod"/>
            </a:pPr>
            <a:r>
              <a:rPr dirty="0" sz="2800" lang="en-US" smtClean="0">
                <a:solidFill>
                  <a:srgbClr val="0000FF"/>
                </a:solidFill>
                <a:latin typeface="Constantia" pitchFamily="18" charset="0"/>
              </a:rPr>
              <a:t>Restoration of normal bony relationship</a:t>
            </a:r>
          </a:p>
          <a:p>
            <a:pPr algn="just" eaLnBrk="1" hangingPunct="1" indent="-609600" marL="609600">
              <a:buFont typeface="Wingdings" pitchFamily="2" charset="2"/>
              <a:buNone/>
            </a:pPr>
            <a:endParaRPr dirty="0" lang="en-US" u="sng" smtClean="0">
              <a:solidFill>
                <a:srgbClr val="0000FF"/>
              </a:solidFill>
              <a:latin typeface="Constantia" pitchFamily="18" charset="0"/>
              <a:cs typeface="Times New Roman" pitchFamily="18" charset="0"/>
            </a:endParaRPr>
          </a:p>
          <a:p>
            <a:pPr algn="just" eaLnBrk="1" hangingPunct="1" indent="-609600" marL="609600">
              <a:buFont typeface="Wingdings" pitchFamily="2" charset="2"/>
              <a:buNone/>
            </a:pPr>
            <a:endParaRPr dirty="0" sz="2800" lang="en-US" u="sng" smtClean="0">
              <a:solidFill>
                <a:srgbClr val="0000FF"/>
              </a:solidFill>
              <a:latin typeface="Constantia" pitchFamily="18" charset="0"/>
            </a:endParaRPr>
          </a:p>
        </p:txBody>
      </p:sp>
      <p:sp>
        <p:nvSpPr>
          <p:cNvPr id="1049519" name="Rectangle 2"/>
          <p:cNvSpPr>
            <a:spLocks noGrp="1" noChangeArrowheads="1"/>
          </p:cNvSpPr>
          <p:nvPr>
            <p:ph type="title"/>
          </p:nvPr>
        </p:nvSpPr>
        <p:spPr/>
        <p:txBody>
          <a:bodyPr>
            <a:normAutofit fontScale="90000"/>
          </a:bodyPr>
          <a:p>
            <a:pPr algn="just" eaLnBrk="1" hangingPunct="1"/>
            <a:r>
              <a:rPr dirty="0" lang="en-US" smtClean="0">
                <a:solidFill>
                  <a:srgbClr val="FF0000"/>
                </a:solidFill>
                <a:latin typeface="Constantia" pitchFamily="18" charset="0"/>
                <a:cs typeface="Times New Roman" pitchFamily="18" charset="0"/>
              </a:rPr>
              <a:t>Congenital Talipes </a:t>
            </a:r>
            <a:r>
              <a:rPr dirty="0" lang="en-US" err="1" smtClean="0">
                <a:solidFill>
                  <a:srgbClr val="FF0000"/>
                </a:solidFill>
                <a:latin typeface="Constantia" pitchFamily="18" charset="0"/>
                <a:cs typeface="Times New Roman" pitchFamily="18" charset="0"/>
              </a:rPr>
              <a:t>Equino-Varus</a:t>
            </a:r>
            <a:r>
              <a:rPr b="1" dirty="0" sz="3600" lang="en-US" smtClean="0">
                <a:solidFill>
                  <a:srgbClr val="FF0000"/>
                </a:solidFill>
                <a:latin typeface="Constantia" pitchFamily="18" charset="0"/>
              </a:rPr>
              <a:t> </a:t>
            </a:r>
            <a:br>
              <a:rPr b="1" dirty="0" sz="3600" lang="en-US" smtClean="0">
                <a:solidFill>
                  <a:srgbClr val="FF0000"/>
                </a:solidFill>
                <a:latin typeface="Constantia" pitchFamily="18" charset="0"/>
              </a:rPr>
            </a:br>
            <a:r>
              <a:rPr b="1" dirty="0" sz="4800" lang="en-US" smtClean="0">
                <a:solidFill>
                  <a:srgbClr val="FF0000"/>
                </a:solidFill>
                <a:latin typeface="Constantia" pitchFamily="18" charset="0"/>
              </a:rPr>
              <a:t>CTEV</a:t>
            </a:r>
          </a:p>
        </p:txBody>
      </p:sp>
    </p:spTree>
  </p:cSld>
  <p:clrMapOvr>
    <a:masterClrMapping/>
  </p:clrMapOvr>
  <p:transition>
    <p:wheel spokes="8"/>
  </p:transition>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605" name=""/>
        <p:cNvGrpSpPr/>
        <p:nvPr/>
      </p:nvGrpSpPr>
      <p:grpSpPr>
        <a:xfrm>
          <a:off x="0" y="0"/>
          <a:ext cx="0" cy="0"/>
          <a:chOff x="0" y="0"/>
          <a:chExt cx="0" cy="0"/>
        </a:xfrm>
      </p:grpSpPr>
      <p:sp>
        <p:nvSpPr>
          <p:cNvPr id="1049520" name="Rectangle 3"/>
          <p:cNvSpPr>
            <a:spLocks noGrp="1" noChangeArrowheads="1"/>
          </p:cNvSpPr>
          <p:nvPr>
            <p:ph idx="1"/>
          </p:nvPr>
        </p:nvSpPr>
        <p:spPr>
          <a:xfrm>
            <a:off x="228600" y="1447800"/>
            <a:ext cx="8610600" cy="5029200"/>
          </a:xfrm>
        </p:spPr>
        <p:txBody>
          <a:bodyPr>
            <a:normAutofit/>
          </a:bodyPr>
          <a:p>
            <a:pPr algn="just" eaLnBrk="1" hangingPunct="1" indent="-609600" marL="609600">
              <a:buFont typeface="Wingdings" pitchFamily="2" charset="2"/>
              <a:buNone/>
            </a:pPr>
            <a:r>
              <a:rPr dirty="0" sz="4000" lang="en-US" u="sng" smtClean="0">
                <a:solidFill>
                  <a:srgbClr val="0000FF"/>
                </a:solidFill>
                <a:latin typeface="Constantia" pitchFamily="18" charset="0"/>
                <a:cs typeface="Times New Roman" pitchFamily="18" charset="0"/>
              </a:rPr>
              <a:t>Surgical Treatment</a:t>
            </a:r>
          </a:p>
          <a:p>
            <a:pPr algn="just" eaLnBrk="1" hangingPunct="1" indent="-609600" marL="609600">
              <a:buFont typeface="Wingdings" pitchFamily="2" charset="2"/>
              <a:buNone/>
            </a:pPr>
            <a:r>
              <a:rPr dirty="0" lang="en-US" u="sng" smtClean="0">
                <a:solidFill>
                  <a:srgbClr val="0000FF"/>
                </a:solidFill>
                <a:latin typeface="Constantia" pitchFamily="18" charset="0"/>
                <a:cs typeface="Times New Roman" pitchFamily="18" charset="0"/>
              </a:rPr>
              <a:t>Bony operations</a:t>
            </a:r>
          </a:p>
          <a:p>
            <a:pPr algn="just" eaLnBrk="1" hangingPunct="1" indent="-609600" marL="609600"/>
            <a:r>
              <a:rPr dirty="0" sz="2400" lang="en-US" smtClean="0">
                <a:solidFill>
                  <a:srgbClr val="0000FF"/>
                </a:solidFill>
                <a:latin typeface="Constantia" pitchFamily="18" charset="0"/>
                <a:cs typeface="Times New Roman" pitchFamily="18" charset="0"/>
              </a:rPr>
              <a:t>Indications</a:t>
            </a:r>
          </a:p>
          <a:p>
            <a:pPr algn="just" eaLnBrk="1" hangingPunct="1" indent="-609600" marL="609600"/>
            <a:r>
              <a:rPr dirty="0" sz="2400" lang="en-US" smtClean="0">
                <a:solidFill>
                  <a:srgbClr val="0000FF"/>
                </a:solidFill>
                <a:latin typeface="Constantia" pitchFamily="18" charset="0"/>
                <a:cs typeface="Times New Roman" pitchFamily="18" charset="0"/>
              </a:rPr>
              <a:t>Usually accompanied with soft tissue operation</a:t>
            </a:r>
          </a:p>
          <a:p>
            <a:pPr algn="just" eaLnBrk="1" hangingPunct="1" indent="-609600" marL="609600"/>
            <a:r>
              <a:rPr dirty="0" sz="2400" lang="en-US" smtClean="0">
                <a:solidFill>
                  <a:srgbClr val="0000FF"/>
                </a:solidFill>
                <a:latin typeface="Constantia" pitchFamily="18" charset="0"/>
                <a:cs typeface="Times New Roman" pitchFamily="18" charset="0"/>
              </a:rPr>
              <a:t>Types:</a:t>
            </a:r>
          </a:p>
          <a:p>
            <a:pPr algn="just" eaLnBrk="1" hangingPunct="1" indent="-609600" marL="609600">
              <a:buFont typeface="Wingdings" pitchFamily="2" charset="2"/>
              <a:buNone/>
            </a:pPr>
            <a:r>
              <a:rPr dirty="0" sz="2400" lang="en-US" smtClean="0">
                <a:solidFill>
                  <a:srgbClr val="0000FF"/>
                </a:solidFill>
                <a:latin typeface="Constantia" pitchFamily="18" charset="0"/>
                <a:cs typeface="Times New Roman" pitchFamily="18" charset="0"/>
              </a:rPr>
              <a:t>          - </a:t>
            </a:r>
            <a:r>
              <a:rPr dirty="0" sz="2400" lang="en-US" err="1" smtClean="0">
                <a:solidFill>
                  <a:srgbClr val="0000FF"/>
                </a:solidFill>
                <a:latin typeface="Constantia" pitchFamily="18" charset="0"/>
                <a:cs typeface="Times New Roman" pitchFamily="18" charset="0"/>
              </a:rPr>
              <a:t>Osteotomy</a:t>
            </a:r>
            <a:r>
              <a:rPr dirty="0" sz="2400" lang="en-US" smtClean="0">
                <a:solidFill>
                  <a:srgbClr val="0000FF"/>
                </a:solidFill>
                <a:latin typeface="Constantia" pitchFamily="18" charset="0"/>
                <a:cs typeface="Times New Roman" pitchFamily="18" charset="0"/>
              </a:rPr>
              <a:t>, to correct foot deformity or int. </a:t>
            </a:r>
            <a:r>
              <a:rPr dirty="0" sz="2400" lang="en-US" err="1" smtClean="0">
                <a:solidFill>
                  <a:srgbClr val="0000FF"/>
                </a:solidFill>
                <a:latin typeface="Constantia" pitchFamily="18" charset="0"/>
                <a:cs typeface="Times New Roman" pitchFamily="18" charset="0"/>
              </a:rPr>
              <a:t>tibial</a:t>
            </a:r>
            <a:r>
              <a:rPr dirty="0" sz="2400" lang="en-US" smtClean="0">
                <a:solidFill>
                  <a:srgbClr val="0000FF"/>
                </a:solidFill>
                <a:latin typeface="Constantia" pitchFamily="18" charset="0"/>
                <a:cs typeface="Times New Roman" pitchFamily="18" charset="0"/>
              </a:rPr>
              <a:t> torsion</a:t>
            </a:r>
          </a:p>
          <a:p>
            <a:pPr algn="just" eaLnBrk="1" hangingPunct="1" indent="-609600" marL="609600">
              <a:buFont typeface="Wingdings" pitchFamily="2" charset="2"/>
              <a:buNone/>
            </a:pPr>
            <a:r>
              <a:rPr dirty="0" sz="2400" lang="en-US" smtClean="0">
                <a:solidFill>
                  <a:srgbClr val="0000FF"/>
                </a:solidFill>
                <a:latin typeface="Constantia" pitchFamily="18" charset="0"/>
                <a:cs typeface="Times New Roman" pitchFamily="18" charset="0"/>
              </a:rPr>
              <a:t>          - Wedge excision</a:t>
            </a:r>
          </a:p>
          <a:p>
            <a:pPr algn="just" eaLnBrk="1" hangingPunct="1" indent="-609600" marL="609600">
              <a:buFont typeface="Wingdings" pitchFamily="2" charset="2"/>
              <a:buNone/>
            </a:pPr>
            <a:r>
              <a:rPr dirty="0" sz="2400" lang="en-US" smtClean="0">
                <a:solidFill>
                  <a:srgbClr val="0000FF"/>
                </a:solidFill>
                <a:latin typeface="Constantia" pitchFamily="18" charset="0"/>
                <a:cs typeface="Times New Roman" pitchFamily="18" charset="0"/>
              </a:rPr>
              <a:t>          - </a:t>
            </a:r>
            <a:r>
              <a:rPr dirty="0" sz="2400" lang="en-US" err="1" smtClean="0">
                <a:solidFill>
                  <a:srgbClr val="0000FF"/>
                </a:solidFill>
                <a:latin typeface="Constantia" pitchFamily="18" charset="0"/>
                <a:cs typeface="Times New Roman" pitchFamily="18" charset="0"/>
              </a:rPr>
              <a:t>Arthrodesis</a:t>
            </a:r>
            <a:r>
              <a:rPr dirty="0" sz="2400" lang="en-US" smtClean="0">
                <a:solidFill>
                  <a:srgbClr val="0000FF"/>
                </a:solidFill>
                <a:latin typeface="Constantia" pitchFamily="18" charset="0"/>
                <a:cs typeface="Times New Roman" pitchFamily="18" charset="0"/>
              </a:rPr>
              <a:t> (usually after bone maturity)</a:t>
            </a:r>
          </a:p>
          <a:p>
            <a:pPr algn="just" eaLnBrk="1" hangingPunct="1" indent="-609600" marL="609600">
              <a:buFont typeface="Wingdings" pitchFamily="2" charset="2"/>
              <a:buNone/>
            </a:pPr>
            <a:r>
              <a:rPr dirty="0" sz="2400" lang="en-US" smtClean="0">
                <a:solidFill>
                  <a:srgbClr val="0000FF"/>
                </a:solidFill>
                <a:latin typeface="Constantia" pitchFamily="18" charset="0"/>
                <a:cs typeface="Times New Roman" pitchFamily="18" charset="0"/>
              </a:rPr>
              <a:t>               one or several joints</a:t>
            </a:r>
          </a:p>
          <a:p>
            <a:pPr algn="just" eaLnBrk="1" hangingPunct="1" indent="-609600" marL="609600">
              <a:buFont typeface="Wingdings" pitchFamily="2" charset="2"/>
              <a:buNone/>
            </a:pPr>
            <a:r>
              <a:rPr dirty="0" sz="2400" lang="en-US" smtClean="0">
                <a:solidFill>
                  <a:srgbClr val="0000FF"/>
                </a:solidFill>
                <a:latin typeface="Constantia" pitchFamily="18" charset="0"/>
                <a:cs typeface="Times New Roman" pitchFamily="18" charset="0"/>
              </a:rPr>
              <a:t>          - Salvage operation to restore shape.</a:t>
            </a:r>
          </a:p>
        </p:txBody>
      </p:sp>
      <p:sp>
        <p:nvSpPr>
          <p:cNvPr id="1049521" name="Rectangle 2"/>
          <p:cNvSpPr>
            <a:spLocks noGrp="1" noChangeArrowheads="1"/>
          </p:cNvSpPr>
          <p:nvPr>
            <p:ph type="title"/>
          </p:nvPr>
        </p:nvSpPr>
        <p:spPr/>
        <p:txBody>
          <a:bodyPr>
            <a:normAutofit fontScale="90000"/>
          </a:bodyPr>
          <a:p>
            <a:pPr algn="just" eaLnBrk="1" hangingPunct="1"/>
            <a:r>
              <a:rPr dirty="0" lang="en-US" smtClean="0">
                <a:solidFill>
                  <a:srgbClr val="FF0000"/>
                </a:solidFill>
                <a:latin typeface="Constantia" pitchFamily="18" charset="0"/>
                <a:cs typeface="Times New Roman" pitchFamily="18" charset="0"/>
              </a:rPr>
              <a:t>Congenital Talipes </a:t>
            </a:r>
            <a:r>
              <a:rPr dirty="0" lang="en-US" err="1" smtClean="0">
                <a:solidFill>
                  <a:srgbClr val="FF0000"/>
                </a:solidFill>
                <a:latin typeface="Constantia" pitchFamily="18" charset="0"/>
                <a:cs typeface="Times New Roman" pitchFamily="18" charset="0"/>
              </a:rPr>
              <a:t>Equino-Varus</a:t>
            </a:r>
            <a:r>
              <a:rPr b="1" dirty="0" sz="3600" lang="en-US" smtClean="0">
                <a:solidFill>
                  <a:srgbClr val="FF0000"/>
                </a:solidFill>
                <a:latin typeface="Constantia" pitchFamily="18" charset="0"/>
              </a:rPr>
              <a:t> </a:t>
            </a:r>
            <a:br>
              <a:rPr b="1" dirty="0" sz="3600" lang="en-US" smtClean="0">
                <a:solidFill>
                  <a:srgbClr val="FF0000"/>
                </a:solidFill>
                <a:latin typeface="Constantia" pitchFamily="18" charset="0"/>
              </a:rPr>
            </a:br>
            <a:r>
              <a:rPr b="1" dirty="0" sz="4800" lang="en-US" smtClean="0">
                <a:solidFill>
                  <a:srgbClr val="FF0000"/>
                </a:solidFill>
                <a:latin typeface="Constantia" pitchFamily="18" charset="0"/>
              </a:rPr>
              <a:t>CTEV</a:t>
            </a:r>
          </a:p>
        </p:txBody>
      </p:sp>
    </p:spTree>
  </p:cSld>
  <p:clrMapOvr>
    <a:masterClrMapping/>
  </p:clrMapOvr>
  <p:transition>
    <p:wheel spokes="8"/>
  </p:transition>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606" name=""/>
        <p:cNvGrpSpPr/>
        <p:nvPr/>
      </p:nvGrpSpPr>
      <p:grpSpPr>
        <a:xfrm>
          <a:off x="0" y="0"/>
          <a:ext cx="0" cy="0"/>
          <a:chOff x="0" y="0"/>
          <a:chExt cx="0" cy="0"/>
        </a:xfrm>
      </p:grpSpPr>
      <p:sp>
        <p:nvSpPr>
          <p:cNvPr id="1049522" name="Rectangle 3"/>
          <p:cNvSpPr>
            <a:spLocks noGrp="1" noChangeArrowheads="1"/>
          </p:cNvSpPr>
          <p:nvPr>
            <p:ph idx="1"/>
          </p:nvPr>
        </p:nvSpPr>
        <p:spPr>
          <a:xfrm>
            <a:off x="455613" y="1524000"/>
            <a:ext cx="8226425" cy="4953000"/>
          </a:xfrm>
        </p:spPr>
        <p:txBody>
          <a:bodyPr/>
          <a:p>
            <a:pPr algn="ctr" eaLnBrk="1" hangingPunct="1">
              <a:buFont typeface="Wingdings" pitchFamily="2" charset="2"/>
              <a:buNone/>
            </a:pPr>
            <a:r>
              <a:rPr b="1" dirty="0" sz="4000" lang="en-US" u="sng" smtClean="0">
                <a:solidFill>
                  <a:srgbClr val="0000FF"/>
                </a:solidFill>
                <a:latin typeface="Constantia" pitchFamily="18" charset="0"/>
                <a:cs typeface="Times New Roman" pitchFamily="18" charset="0"/>
              </a:rPr>
              <a:t>Surgical Treatment</a:t>
            </a:r>
            <a:endParaRPr b="1" dirty="0" sz="4000" lang="en-US" smtClean="0">
              <a:solidFill>
                <a:srgbClr val="0000FF"/>
              </a:solidFill>
              <a:latin typeface="Constantia" pitchFamily="18" charset="0"/>
              <a:cs typeface="Times New Roman" pitchFamily="18" charset="0"/>
            </a:endParaRPr>
          </a:p>
          <a:p>
            <a:pPr eaLnBrk="1" hangingPunct="1">
              <a:buFont typeface="Wingdings" pitchFamily="2" charset="2"/>
              <a:buNone/>
            </a:pPr>
            <a:endParaRPr b="1" dirty="0" sz="2800" lang="en-US" u="sng" smtClean="0">
              <a:solidFill>
                <a:srgbClr val="0000FF"/>
              </a:solidFill>
              <a:latin typeface="Constantia" pitchFamily="18" charset="0"/>
            </a:endParaRPr>
          </a:p>
        </p:txBody>
      </p:sp>
      <p:sp>
        <p:nvSpPr>
          <p:cNvPr id="1049523" name="Rectangle 2"/>
          <p:cNvSpPr>
            <a:spLocks noGrp="1" noChangeArrowheads="1"/>
          </p:cNvSpPr>
          <p:nvPr>
            <p:ph type="title"/>
          </p:nvPr>
        </p:nvSpPr>
        <p:spPr/>
        <p:txBody>
          <a:bodyPr>
            <a:normAutofit fontScale="90000"/>
          </a:bodyPr>
          <a:p>
            <a:pPr algn="just" eaLnBrk="1" hangingPunct="1"/>
            <a:r>
              <a:rPr dirty="0" lang="en-US" smtClean="0">
                <a:solidFill>
                  <a:srgbClr val="FF0000"/>
                </a:solidFill>
                <a:latin typeface="Constantia" pitchFamily="18" charset="0"/>
                <a:cs typeface="Times New Roman" pitchFamily="18" charset="0"/>
              </a:rPr>
              <a:t>Congenital Talipes </a:t>
            </a:r>
            <a:r>
              <a:rPr dirty="0" lang="en-US" err="1" smtClean="0">
                <a:solidFill>
                  <a:srgbClr val="FF0000"/>
                </a:solidFill>
                <a:latin typeface="Constantia" pitchFamily="18" charset="0"/>
                <a:cs typeface="Times New Roman" pitchFamily="18" charset="0"/>
              </a:rPr>
              <a:t>Equino-Varus</a:t>
            </a:r>
            <a:r>
              <a:rPr b="1" dirty="0" sz="3600" lang="en-US" smtClean="0">
                <a:solidFill>
                  <a:srgbClr val="FF0000"/>
                </a:solidFill>
                <a:latin typeface="Constantia" pitchFamily="18" charset="0"/>
              </a:rPr>
              <a:t> </a:t>
            </a:r>
            <a:br>
              <a:rPr b="1" dirty="0" sz="3600" lang="en-US" smtClean="0">
                <a:solidFill>
                  <a:srgbClr val="FF0000"/>
                </a:solidFill>
                <a:latin typeface="Constantia" pitchFamily="18" charset="0"/>
              </a:rPr>
            </a:br>
            <a:r>
              <a:rPr b="1" dirty="0" sz="4800" lang="en-US" smtClean="0">
                <a:solidFill>
                  <a:srgbClr val="FF0000"/>
                </a:solidFill>
                <a:latin typeface="Constantia" pitchFamily="18" charset="0"/>
              </a:rPr>
              <a:t>CTEV</a:t>
            </a:r>
          </a:p>
        </p:txBody>
      </p:sp>
      <p:pic>
        <p:nvPicPr>
          <p:cNvPr id="2097184" name="Picture 5" descr="DSCF0003"/>
          <p:cNvPicPr>
            <a:picLocks noChangeAspect="1" noChangeArrowheads="1"/>
          </p:cNvPicPr>
          <p:nvPr/>
        </p:nvPicPr>
        <p:blipFill>
          <a:blip xmlns:r="http://schemas.openxmlformats.org/officeDocument/2006/relationships" r:embed="rId1" cstate="print"/>
          <a:srcRect/>
          <a:stretch>
            <a:fillRect/>
          </a:stretch>
        </p:blipFill>
        <p:spPr bwMode="auto">
          <a:xfrm>
            <a:off x="228600" y="2667000"/>
            <a:ext cx="4267200" cy="3200400"/>
          </a:xfrm>
          <a:prstGeom prst="rect"/>
          <a:noFill/>
          <a:ln w="9525">
            <a:noFill/>
            <a:miter lim="800000"/>
            <a:headEnd/>
            <a:tailEnd/>
          </a:ln>
        </p:spPr>
      </p:pic>
      <p:pic>
        <p:nvPicPr>
          <p:cNvPr id="2097185" name="Picture 6" descr="DSCF0004"/>
          <p:cNvPicPr>
            <a:picLocks noChangeAspect="1" noChangeArrowheads="1"/>
          </p:cNvPicPr>
          <p:nvPr/>
        </p:nvPicPr>
        <p:blipFill>
          <a:blip xmlns:r="http://schemas.openxmlformats.org/officeDocument/2006/relationships" r:embed="rId2" cstate="print"/>
          <a:srcRect/>
          <a:stretch>
            <a:fillRect/>
          </a:stretch>
        </p:blipFill>
        <p:spPr bwMode="auto">
          <a:xfrm>
            <a:off x="4622800" y="2667000"/>
            <a:ext cx="4292600" cy="3219450"/>
          </a:xfrm>
          <a:prstGeom prst="rect"/>
          <a:noFill/>
          <a:ln w="9525">
            <a:noFill/>
            <a:miter lim="800000"/>
            <a:headEnd/>
            <a:tailEnd/>
          </a:ln>
        </p:spPr>
      </p:pic>
    </p:spTree>
  </p:cSld>
  <p:clrMapOvr>
    <a:masterClrMapping/>
  </p:clrMapOvr>
  <p:transition>
    <p:wheel spokes="8"/>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17" name=""/>
        <p:cNvGrpSpPr/>
        <p:nvPr/>
      </p:nvGrpSpPr>
      <p:grpSpPr>
        <a:xfrm>
          <a:off x="0" y="0"/>
          <a:ext cx="0" cy="0"/>
          <a:chOff x="0" y="0"/>
          <a:chExt cx="0" cy="0"/>
        </a:xfrm>
      </p:grpSpPr>
      <p:sp>
        <p:nvSpPr>
          <p:cNvPr id="1048726" name="Content Placeholder 2"/>
          <p:cNvSpPr>
            <a:spLocks noGrp="1"/>
          </p:cNvSpPr>
          <p:nvPr>
            <p:ph idx="1"/>
          </p:nvPr>
        </p:nvSpPr>
        <p:spPr>
          <a:xfrm>
            <a:off x="0" y="1981200"/>
            <a:ext cx="8915400" cy="4876800"/>
          </a:xfrm>
        </p:spPr>
        <p:txBody>
          <a:bodyPr/>
          <a:p>
            <a:pPr algn="just" eaLnBrk="1" hangingPunct="1" indent="-514350" lvl="1" marL="514350">
              <a:buFontTx/>
              <a:buNone/>
            </a:pPr>
            <a:endParaRPr b="1" dirty="0" sz="3200" i="1" lang="en-US" smtClean="0">
              <a:solidFill>
                <a:srgbClr val="00B050"/>
              </a:solidFill>
              <a:latin typeface="Constantia" pitchFamily="18" charset="0"/>
            </a:endParaRPr>
          </a:p>
          <a:p>
            <a:pPr algn="just" eaLnBrk="1" hangingPunct="1" indent="-514350" lvl="1" marL="514350">
              <a:buFontTx/>
              <a:buNone/>
            </a:pPr>
            <a:r>
              <a:rPr dirty="0" sz="3200" lang="en-US" smtClean="0">
                <a:solidFill>
                  <a:srgbClr val="00B050"/>
                </a:solidFill>
                <a:latin typeface="Constantia" pitchFamily="18" charset="0"/>
              </a:rPr>
              <a:t>	</a:t>
            </a:r>
            <a:r>
              <a:rPr dirty="0" sz="3200" lang="en-US" smtClean="0">
                <a:solidFill>
                  <a:srgbClr val="0000FF"/>
                </a:solidFill>
                <a:latin typeface="Constantia" pitchFamily="18" charset="0"/>
              </a:rPr>
              <a:t>Because bone is highly vascular, bleeding occurs at both ends of the fractured bone. Increased capillary permeability permits further </a:t>
            </a:r>
            <a:r>
              <a:rPr dirty="0" sz="3200" lang="en-US" err="1" smtClean="0">
                <a:solidFill>
                  <a:srgbClr val="0000FF"/>
                </a:solidFill>
                <a:latin typeface="Constantia" pitchFamily="18" charset="0"/>
              </a:rPr>
              <a:t>extravasation</a:t>
            </a:r>
            <a:r>
              <a:rPr dirty="0" sz="3200" lang="en-US" smtClean="0">
                <a:solidFill>
                  <a:srgbClr val="0000FF"/>
                </a:solidFill>
                <a:latin typeface="Constantia" pitchFamily="18" charset="0"/>
              </a:rPr>
              <a:t> of blood into the injured area.</a:t>
            </a:r>
          </a:p>
          <a:p>
            <a:pPr algn="just" eaLnBrk="1" hangingPunct="1" indent="-514350" lvl="1" marL="514350">
              <a:buFontTx/>
              <a:buNone/>
            </a:pPr>
            <a:endParaRPr dirty="0" sz="3200" lang="en-US" smtClean="0">
              <a:solidFill>
                <a:srgbClr val="00B050"/>
              </a:solidFill>
              <a:latin typeface="Constantia" pitchFamily="18" charset="0"/>
            </a:endParaRPr>
          </a:p>
          <a:p>
            <a:pPr algn="just" eaLnBrk="1" hangingPunct="1" indent="-514350" lvl="1" marL="514350">
              <a:buFontTx/>
              <a:buNone/>
            </a:pPr>
            <a:r>
              <a:rPr dirty="0" sz="3200" lang="en-US" smtClean="0">
                <a:solidFill>
                  <a:srgbClr val="00B050"/>
                </a:solidFill>
                <a:latin typeface="Constantia" pitchFamily="18" charset="0"/>
              </a:rPr>
              <a:t>	</a:t>
            </a:r>
            <a:r>
              <a:rPr dirty="0" sz="3200" lang="en-US" smtClean="0">
                <a:solidFill>
                  <a:srgbClr val="0000FF"/>
                </a:solidFill>
                <a:latin typeface="Constantia" pitchFamily="18" charset="0"/>
              </a:rPr>
              <a:t>Blood collects in </a:t>
            </a:r>
            <a:r>
              <a:rPr dirty="0" sz="3200" lang="en-US" err="1" smtClean="0">
                <a:solidFill>
                  <a:srgbClr val="0000FF"/>
                </a:solidFill>
                <a:latin typeface="Constantia" pitchFamily="18" charset="0"/>
              </a:rPr>
              <a:t>periosteal</a:t>
            </a:r>
            <a:r>
              <a:rPr dirty="0" sz="3200" lang="en-US" smtClean="0">
                <a:solidFill>
                  <a:srgbClr val="0000FF"/>
                </a:solidFill>
                <a:latin typeface="Constantia" pitchFamily="18" charset="0"/>
              </a:rPr>
              <a:t> sheath or adjacent tissues and fastens the broken ends together.</a:t>
            </a:r>
          </a:p>
          <a:p>
            <a:pPr>
              <a:buFontTx/>
              <a:buNone/>
            </a:pPr>
            <a:endParaRPr dirty="0" lang="en-US" smtClean="0">
              <a:latin typeface="Constantia" pitchFamily="18" charset="0"/>
            </a:endParaRPr>
          </a:p>
        </p:txBody>
      </p:sp>
      <p:sp>
        <p:nvSpPr>
          <p:cNvPr id="1048727" name="Slide Number Placeholder 4"/>
          <p:cNvSpPr>
            <a:spLocks noGrp="1"/>
          </p:cNvSpPr>
          <p:nvPr>
            <p:ph type="sldNum" sz="quarter" idx="12"/>
          </p:nvPr>
        </p:nvSpPr>
        <p:spPr>
          <a:noFill/>
        </p:spPr>
        <p:txBody>
          <a:bodyPr/>
          <a:p>
            <a:fld id="{8110CA2F-F354-495C-954B-6D589A2DD77B}" type="slidenum">
              <a:rPr lang="en-US" smtClean="0"/>
              <a:t>26</a:t>
            </a:fld>
            <a:endParaRPr lang="en-US" smtClean="0"/>
          </a:p>
        </p:txBody>
      </p:sp>
      <p:sp>
        <p:nvSpPr>
          <p:cNvPr id="1048728" name="Title 1"/>
          <p:cNvSpPr>
            <a:spLocks noGrp="1"/>
          </p:cNvSpPr>
          <p:nvPr>
            <p:ph type="title"/>
          </p:nvPr>
        </p:nvSpPr>
        <p:spPr>
          <a:xfrm>
            <a:off x="0" y="609600"/>
            <a:ext cx="8305800" cy="1143000"/>
          </a:xfrm>
        </p:spPr>
        <p:txBody>
          <a:bodyPr/>
          <a:p>
            <a:pPr algn="just" eaLnBrk="1" hangingPunct="1" indent="-742950" marL="742950">
              <a:buFont typeface="Times New Roman" pitchFamily="18" charset="0"/>
              <a:buAutoNum type="arabicPeriod"/>
            </a:pPr>
            <a:r>
              <a:rPr b="1" dirty="0" i="1" lang="en-US" smtClean="0">
                <a:solidFill>
                  <a:srgbClr val="FF0000"/>
                </a:solidFill>
                <a:latin typeface="Constantia" pitchFamily="18" charset="0"/>
              </a:rPr>
              <a:t>Hematoma formation</a:t>
            </a:r>
            <a:endParaRPr dirty="0" lang="en-US" smtClean="0">
              <a:solidFill>
                <a:srgbClr val="FF0000"/>
              </a:solidFill>
              <a:latin typeface="Constantia" pitchFamily="18" charset="0"/>
            </a:endParaRPr>
          </a:p>
        </p:txBody>
      </p:sp>
    </p:spTree>
  </p:cSld>
  <p:clrMapOvr>
    <a:masterClrMapping/>
  </p:clrMapOvr>
  <p:transition>
    <p:wheel spokes="8"/>
  </p:transition>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607" name=""/>
        <p:cNvGrpSpPr/>
        <p:nvPr/>
      </p:nvGrpSpPr>
      <p:grpSpPr>
        <a:xfrm>
          <a:off x="0" y="0"/>
          <a:ext cx="0" cy="0"/>
          <a:chOff x="0" y="0"/>
          <a:chExt cx="0" cy="0"/>
        </a:xfrm>
      </p:grpSpPr>
      <p:sp>
        <p:nvSpPr>
          <p:cNvPr id="1049524" name="Rectangle 3"/>
          <p:cNvSpPr>
            <a:spLocks noGrp="1" noChangeArrowheads="1"/>
          </p:cNvSpPr>
          <p:nvPr>
            <p:ph idx="1"/>
          </p:nvPr>
        </p:nvSpPr>
        <p:spPr>
          <a:xfrm>
            <a:off x="455613" y="1524000"/>
            <a:ext cx="8226425" cy="4953000"/>
          </a:xfrm>
        </p:spPr>
        <p:txBody>
          <a:bodyPr/>
          <a:p>
            <a:pPr algn="just" eaLnBrk="1" hangingPunct="1">
              <a:buFont typeface="Wingdings" pitchFamily="2" charset="2"/>
              <a:buNone/>
            </a:pPr>
            <a:r>
              <a:rPr b="1" dirty="0" sz="4000" lang="en-US" u="sng" smtClean="0">
                <a:solidFill>
                  <a:srgbClr val="0000FF"/>
                </a:solidFill>
                <a:latin typeface="Constantia" pitchFamily="18" charset="0"/>
                <a:cs typeface="Times New Roman" pitchFamily="18" charset="0"/>
              </a:rPr>
              <a:t>Surgical Treatment</a:t>
            </a:r>
            <a:endParaRPr b="1" dirty="0" sz="4000" lang="en-US" smtClean="0">
              <a:solidFill>
                <a:srgbClr val="0000FF"/>
              </a:solidFill>
              <a:latin typeface="Constantia" pitchFamily="18" charset="0"/>
              <a:cs typeface="Times New Roman" pitchFamily="18" charset="0"/>
            </a:endParaRPr>
          </a:p>
          <a:p>
            <a:pPr algn="just" eaLnBrk="1" hangingPunct="1">
              <a:buFont typeface="Wingdings" pitchFamily="2" charset="2"/>
              <a:buNone/>
            </a:pPr>
            <a:endParaRPr b="1" dirty="0" sz="2800" lang="en-US" u="sng" smtClean="0">
              <a:solidFill>
                <a:srgbClr val="0000FF"/>
              </a:solidFill>
              <a:latin typeface="Constantia" pitchFamily="18" charset="0"/>
            </a:endParaRPr>
          </a:p>
        </p:txBody>
      </p:sp>
      <p:sp>
        <p:nvSpPr>
          <p:cNvPr id="1049525" name="Rectangle 2"/>
          <p:cNvSpPr>
            <a:spLocks noGrp="1" noChangeArrowheads="1"/>
          </p:cNvSpPr>
          <p:nvPr>
            <p:ph type="title"/>
          </p:nvPr>
        </p:nvSpPr>
        <p:spPr/>
        <p:txBody>
          <a:bodyPr>
            <a:normAutofit fontScale="90000"/>
          </a:bodyPr>
          <a:p>
            <a:pPr algn="just" eaLnBrk="1" hangingPunct="1"/>
            <a:r>
              <a:rPr dirty="0" lang="en-US" smtClean="0">
                <a:solidFill>
                  <a:srgbClr val="FF0000"/>
                </a:solidFill>
                <a:latin typeface="Constantia" pitchFamily="18" charset="0"/>
                <a:cs typeface="Times New Roman" pitchFamily="18" charset="0"/>
              </a:rPr>
              <a:t>Congenital Talipes </a:t>
            </a:r>
            <a:r>
              <a:rPr dirty="0" lang="en-US" err="1" smtClean="0">
                <a:solidFill>
                  <a:srgbClr val="FF0000"/>
                </a:solidFill>
                <a:latin typeface="Constantia" pitchFamily="18" charset="0"/>
                <a:cs typeface="Times New Roman" pitchFamily="18" charset="0"/>
              </a:rPr>
              <a:t>Equino-Varus</a:t>
            </a:r>
            <a:r>
              <a:rPr b="1" dirty="0" sz="3600" lang="en-US" smtClean="0">
                <a:solidFill>
                  <a:srgbClr val="FF0000"/>
                </a:solidFill>
                <a:latin typeface="Constantia" pitchFamily="18" charset="0"/>
              </a:rPr>
              <a:t> </a:t>
            </a:r>
            <a:br>
              <a:rPr b="1" dirty="0" sz="3600" lang="en-US" smtClean="0">
                <a:solidFill>
                  <a:srgbClr val="FF0000"/>
                </a:solidFill>
                <a:latin typeface="Constantia" pitchFamily="18" charset="0"/>
              </a:rPr>
            </a:br>
            <a:r>
              <a:rPr b="1" dirty="0" sz="4800" lang="en-US" smtClean="0">
                <a:solidFill>
                  <a:srgbClr val="FF0000"/>
                </a:solidFill>
                <a:latin typeface="Constantia" pitchFamily="18" charset="0"/>
              </a:rPr>
              <a:t>CTEV</a:t>
            </a:r>
          </a:p>
        </p:txBody>
      </p:sp>
      <p:pic>
        <p:nvPicPr>
          <p:cNvPr id="2097186" name="Picture 6" descr="DSCF0001"/>
          <p:cNvPicPr>
            <a:picLocks noChangeAspect="1" noChangeArrowheads="1"/>
          </p:cNvPicPr>
          <p:nvPr/>
        </p:nvPicPr>
        <p:blipFill>
          <a:blip xmlns:r="http://schemas.openxmlformats.org/officeDocument/2006/relationships" r:embed="rId1" cstate="print"/>
          <a:srcRect/>
          <a:stretch>
            <a:fillRect/>
          </a:stretch>
        </p:blipFill>
        <p:spPr bwMode="auto">
          <a:xfrm>
            <a:off x="1676400" y="2286000"/>
            <a:ext cx="5791200" cy="4343400"/>
          </a:xfrm>
          <a:prstGeom prst="rect"/>
          <a:noFill/>
          <a:ln w="9525">
            <a:noFill/>
            <a:miter lim="800000"/>
            <a:headEnd/>
            <a:tailEnd/>
          </a:ln>
        </p:spPr>
      </p:pic>
    </p:spTree>
  </p:cSld>
  <p:clrMapOvr>
    <a:masterClrMapping/>
  </p:clrMapOvr>
  <p:transition>
    <p:wheel spokes="8"/>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18" name=""/>
        <p:cNvGrpSpPr/>
        <p:nvPr/>
      </p:nvGrpSpPr>
      <p:grpSpPr>
        <a:xfrm>
          <a:off x="0" y="0"/>
          <a:ext cx="0" cy="0"/>
          <a:chOff x="0" y="0"/>
          <a:chExt cx="0" cy="0"/>
        </a:xfrm>
      </p:grpSpPr>
      <p:sp>
        <p:nvSpPr>
          <p:cNvPr id="1048729" name="Rectangle 2"/>
          <p:cNvSpPr>
            <a:spLocks noGrp="1" noChangeArrowheads="1"/>
          </p:cNvSpPr>
          <p:nvPr>
            <p:ph type="ctrTitle"/>
          </p:nvPr>
        </p:nvSpPr>
        <p:spPr>
          <a:xfrm>
            <a:off x="0" y="381000"/>
            <a:ext cx="8458200" cy="762000"/>
          </a:xfrm>
        </p:spPr>
        <p:txBody>
          <a:bodyPr>
            <a:normAutofit fontScale="90000"/>
          </a:bodyPr>
          <a:p>
            <a:pPr eaLnBrk="1" hangingPunct="1" indent="-742950" marL="742950">
              <a:buFont typeface="Times New Roman" pitchFamily="18" charset="0"/>
              <a:buAutoNum type="arabicPeriod" startAt="2"/>
            </a:pPr>
            <a:r>
              <a:rPr b="1" dirty="0" i="1" lang="en-US" smtClean="0">
                <a:solidFill>
                  <a:srgbClr val="FF0000"/>
                </a:solidFill>
                <a:latin typeface="Constantia" pitchFamily="18" charset="0"/>
              </a:rPr>
              <a:t>Fibrin meshwork formation</a:t>
            </a:r>
            <a:endParaRPr dirty="0" lang="en-US" smtClean="0">
              <a:solidFill>
                <a:srgbClr val="FF0000"/>
              </a:solidFill>
              <a:latin typeface="Constantia" pitchFamily="18" charset="0"/>
            </a:endParaRPr>
          </a:p>
        </p:txBody>
      </p:sp>
      <p:sp>
        <p:nvSpPr>
          <p:cNvPr id="1048730" name="Rectangle 3"/>
          <p:cNvSpPr>
            <a:spLocks noGrp="1" noChangeArrowheads="1"/>
          </p:cNvSpPr>
          <p:nvPr>
            <p:ph type="subTitle" idx="1"/>
          </p:nvPr>
        </p:nvSpPr>
        <p:spPr>
          <a:xfrm>
            <a:off x="990600" y="1295400"/>
            <a:ext cx="7696200" cy="5562600"/>
          </a:xfrm>
        </p:spPr>
        <p:txBody>
          <a:bodyPr/>
          <a:p>
            <a:pPr algn="just" eaLnBrk="1" hangingPunct="1"/>
            <a:endParaRPr dirty="0" lang="en-US" smtClean="0">
              <a:solidFill>
                <a:srgbClr val="0000FF"/>
              </a:solidFill>
              <a:latin typeface="Constantia" pitchFamily="18" charset="0"/>
            </a:endParaRPr>
          </a:p>
          <a:p>
            <a:pPr algn="just" eaLnBrk="1" hangingPunct="1"/>
            <a:r>
              <a:rPr dirty="0" lang="en-US" smtClean="0">
                <a:solidFill>
                  <a:srgbClr val="0000FF"/>
                </a:solidFill>
                <a:latin typeface="Constantia" pitchFamily="18" charset="0"/>
              </a:rPr>
              <a:t>Fibroblast invade the hematoma forming a fibrin meshwork.</a:t>
            </a:r>
          </a:p>
          <a:p>
            <a:pPr algn="just" eaLnBrk="1" hangingPunct="1"/>
            <a:endParaRPr dirty="0" lang="en-US" smtClean="0">
              <a:solidFill>
                <a:srgbClr val="0000FF"/>
              </a:solidFill>
              <a:latin typeface="Constantia" pitchFamily="18" charset="0"/>
            </a:endParaRPr>
          </a:p>
          <a:p>
            <a:pPr algn="just" eaLnBrk="1" hangingPunct="1"/>
            <a:r>
              <a:rPr dirty="0" lang="en-US" smtClean="0">
                <a:solidFill>
                  <a:srgbClr val="0000FF"/>
                </a:solidFill>
                <a:latin typeface="Constantia" pitchFamily="18" charset="0"/>
              </a:rPr>
              <a:t>White blood cells wall off the area localizing the inflammation.</a:t>
            </a:r>
          </a:p>
          <a:p>
            <a:pPr algn="just" eaLnBrk="1" hangingPunct="1"/>
            <a:endParaRPr dirty="0" lang="en-US" smtClean="0">
              <a:solidFill>
                <a:srgbClr val="0000FF"/>
              </a:solidFill>
              <a:latin typeface="Constantia" pitchFamily="18" charset="0"/>
            </a:endParaRPr>
          </a:p>
        </p:txBody>
      </p:sp>
      <p:sp>
        <p:nvSpPr>
          <p:cNvPr id="1048731" name="Rectangle 6"/>
          <p:cNvSpPr>
            <a:spLocks noGrp="1" noChangeArrowheads="1"/>
          </p:cNvSpPr>
          <p:nvPr>
            <p:ph type="sldNum" sz="quarter" idx="12"/>
          </p:nvPr>
        </p:nvSpPr>
        <p:spPr>
          <a:noFill/>
        </p:spPr>
        <p:txBody>
          <a:bodyPr/>
          <a:p>
            <a:fld id="{50D272C9-D7FD-456D-8482-3E88B85C5696}" type="slidenum">
              <a:rPr lang="en-US" smtClean="0"/>
              <a:t>27</a:t>
            </a:fld>
            <a:endParaRPr lang="en-US" smtClean="0"/>
          </a:p>
        </p:txBody>
      </p:sp>
      <p:sp>
        <p:nvSpPr>
          <p:cNvPr id="1048732"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3239FF1E-2E76-412A-85A7-12C0E7DF6C63}" type="slidenum">
              <a:rPr sz="1400" lang="en-US"/>
              <a:pPr algn="r"/>
              <a:t>27</a:t>
            </a:fld>
            <a:endParaRPr sz="1400" lang="en-US"/>
          </a:p>
        </p:txBody>
      </p:sp>
    </p:spTree>
  </p:cSld>
  <p:clrMapOvr>
    <a:masterClrMapping/>
  </p:clrMapOvr>
  <p:transition>
    <p:wheel spokes="8"/>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19" name=""/>
        <p:cNvGrpSpPr/>
        <p:nvPr/>
      </p:nvGrpSpPr>
      <p:grpSpPr>
        <a:xfrm>
          <a:off x="0" y="0"/>
          <a:ext cx="0" cy="0"/>
          <a:chOff x="0" y="0"/>
          <a:chExt cx="0" cy="0"/>
        </a:xfrm>
      </p:grpSpPr>
      <p:sp>
        <p:nvSpPr>
          <p:cNvPr id="1048733" name="Rectangle 2"/>
          <p:cNvSpPr>
            <a:spLocks noGrp="1" noChangeArrowheads="1"/>
          </p:cNvSpPr>
          <p:nvPr>
            <p:ph type="ctrTitle"/>
          </p:nvPr>
        </p:nvSpPr>
        <p:spPr>
          <a:xfrm>
            <a:off x="381000" y="152400"/>
            <a:ext cx="7772400" cy="914400"/>
          </a:xfrm>
        </p:spPr>
        <p:txBody>
          <a:bodyPr/>
          <a:p>
            <a:pPr algn="just" eaLnBrk="1" hangingPunct="1" indent="-514350" marL="514350">
              <a:buFont typeface="Times New Roman" pitchFamily="18" charset="0"/>
              <a:buAutoNum type="arabicPeriod" startAt="3"/>
            </a:pPr>
            <a:r>
              <a:rPr b="1" dirty="0" sz="4000" i="1" lang="en-US" smtClean="0">
                <a:solidFill>
                  <a:srgbClr val="FF0000"/>
                </a:solidFill>
                <a:latin typeface="Constantia" pitchFamily="18" charset="0"/>
                <a:cs typeface="Times New Roman" pitchFamily="18" charset="0"/>
              </a:rPr>
              <a:t>Invasion of oesteoblast</a:t>
            </a:r>
            <a:endParaRPr b="1" dirty="0" sz="4000" lang="en-US" smtClean="0">
              <a:solidFill>
                <a:srgbClr val="FF0000"/>
              </a:solidFill>
              <a:latin typeface="Constantia" pitchFamily="18" charset="0"/>
            </a:endParaRPr>
          </a:p>
        </p:txBody>
      </p:sp>
      <p:sp>
        <p:nvSpPr>
          <p:cNvPr id="1048734" name="Rectangle 3"/>
          <p:cNvSpPr>
            <a:spLocks noGrp="1" noChangeArrowheads="1"/>
          </p:cNvSpPr>
          <p:nvPr>
            <p:ph type="subTitle" idx="1"/>
          </p:nvPr>
        </p:nvSpPr>
        <p:spPr>
          <a:xfrm>
            <a:off x="0" y="914400"/>
            <a:ext cx="8839200" cy="5943600"/>
          </a:xfrm>
        </p:spPr>
        <p:txBody>
          <a:bodyPr/>
          <a:p>
            <a:pPr algn="just" eaLnBrk="1" hangingPunct="1" indent="-514350" marL="514350"/>
            <a:r>
              <a:rPr dirty="0" i="1" lang="en-US" smtClean="0">
                <a:solidFill>
                  <a:srgbClr val="0000FF"/>
                </a:solidFill>
                <a:latin typeface="Constantia" pitchFamily="18" charset="0"/>
                <a:cs typeface="Times New Roman" pitchFamily="18" charset="0"/>
              </a:rPr>
              <a:t>	</a:t>
            </a:r>
          </a:p>
          <a:p>
            <a:pPr algn="just" eaLnBrk="1" hangingPunct="1" indent="-514350" marL="514350"/>
            <a:r>
              <a:rPr dirty="0" i="1" lang="en-US" smtClean="0">
                <a:solidFill>
                  <a:srgbClr val="0000FF"/>
                </a:solidFill>
                <a:latin typeface="Constantia" pitchFamily="18" charset="0"/>
                <a:cs typeface="Times New Roman" pitchFamily="18" charset="0"/>
              </a:rPr>
              <a:t>	</a:t>
            </a:r>
            <a:r>
              <a:rPr dirty="0" lang="en-US" smtClean="0">
                <a:solidFill>
                  <a:srgbClr val="0000FF"/>
                </a:solidFill>
                <a:latin typeface="Constantia" pitchFamily="18" charset="0"/>
                <a:cs typeface="Times New Roman" pitchFamily="18" charset="0"/>
              </a:rPr>
              <a:t>As oesteoblasts invade the fibrous union to make it firm, blood vessels develop from capillary buds, thereby establishing a supply for nutrients to build collagen and granulation tissue is formed.</a:t>
            </a:r>
          </a:p>
          <a:p>
            <a:pPr algn="just" eaLnBrk="1" hangingPunct="1" indent="-514350" marL="514350"/>
            <a:r>
              <a:rPr dirty="0" lang="en-US" smtClean="0">
                <a:solidFill>
                  <a:srgbClr val="0000FF"/>
                </a:solidFill>
                <a:latin typeface="Constantia" pitchFamily="18" charset="0"/>
                <a:cs typeface="Times New Roman" pitchFamily="18" charset="0"/>
              </a:rPr>
              <a:t>	</a:t>
            </a:r>
          </a:p>
          <a:p>
            <a:pPr algn="just" eaLnBrk="1" hangingPunct="1" indent="-514350" marL="514350"/>
            <a:r>
              <a:rPr dirty="0" lang="en-US" smtClean="0">
                <a:solidFill>
                  <a:srgbClr val="0000FF"/>
                </a:solidFill>
                <a:latin typeface="Constantia" pitchFamily="18" charset="0"/>
                <a:cs typeface="Times New Roman" pitchFamily="18" charset="0"/>
              </a:rPr>
              <a:t>	Collagen strands become longer and begin to incorporate Ca</a:t>
            </a:r>
            <a:r>
              <a:rPr baseline="30000" dirty="0" lang="en-US" smtClean="0">
                <a:solidFill>
                  <a:srgbClr val="0000FF"/>
                </a:solidFill>
                <a:latin typeface="Constantia" pitchFamily="18" charset="0"/>
                <a:cs typeface="Times New Roman" pitchFamily="18" charset="0"/>
              </a:rPr>
              <a:t>2+</a:t>
            </a:r>
            <a:r>
              <a:rPr dirty="0" lang="en-US" smtClean="0">
                <a:solidFill>
                  <a:srgbClr val="0000FF"/>
                </a:solidFill>
                <a:latin typeface="Constantia" pitchFamily="18" charset="0"/>
                <a:cs typeface="Times New Roman" pitchFamily="18" charset="0"/>
              </a:rPr>
              <a:t> deposits leading to formation of cartilage.</a:t>
            </a:r>
            <a:endParaRPr dirty="0" lang="en-US" smtClean="0">
              <a:solidFill>
                <a:srgbClr val="0000FF"/>
              </a:solidFill>
              <a:latin typeface="Constantia" pitchFamily="18" charset="0"/>
            </a:endParaRPr>
          </a:p>
        </p:txBody>
      </p:sp>
      <p:sp>
        <p:nvSpPr>
          <p:cNvPr id="1048735" name="Rectangle 6"/>
          <p:cNvSpPr>
            <a:spLocks noGrp="1" noChangeArrowheads="1"/>
          </p:cNvSpPr>
          <p:nvPr>
            <p:ph type="sldNum" sz="quarter" idx="12"/>
          </p:nvPr>
        </p:nvSpPr>
        <p:spPr>
          <a:noFill/>
        </p:spPr>
        <p:txBody>
          <a:bodyPr/>
          <a:p>
            <a:fld id="{F87EEFDE-8CA8-40C3-A74F-C69F25A96820}" type="slidenum">
              <a:rPr lang="en-US" smtClean="0"/>
              <a:t>28</a:t>
            </a:fld>
            <a:endParaRPr lang="en-US" smtClean="0"/>
          </a:p>
        </p:txBody>
      </p:sp>
      <p:sp>
        <p:nvSpPr>
          <p:cNvPr id="1048736"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894C1C2D-4005-41CD-8954-6217E30FCC23}" type="slidenum">
              <a:rPr sz="3200" lang="en-US"/>
              <a:pPr algn="r"/>
              <a:t>28</a:t>
            </a:fld>
            <a:endParaRPr sz="3200" lang="en-US"/>
          </a:p>
        </p:txBody>
      </p:sp>
    </p:spTree>
  </p:cSld>
  <p:clrMapOvr>
    <a:masterClrMapping/>
  </p:clrMapOvr>
  <p:transition>
    <p:wheel spokes="8"/>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20" name=""/>
        <p:cNvGrpSpPr/>
        <p:nvPr/>
      </p:nvGrpSpPr>
      <p:grpSpPr>
        <a:xfrm>
          <a:off x="0" y="0"/>
          <a:ext cx="0" cy="0"/>
          <a:chOff x="0" y="0"/>
          <a:chExt cx="0" cy="0"/>
        </a:xfrm>
      </p:grpSpPr>
      <p:sp>
        <p:nvSpPr>
          <p:cNvPr id="1048737" name="Rectangle 2"/>
          <p:cNvSpPr>
            <a:spLocks noGrp="1" noChangeArrowheads="1"/>
          </p:cNvSpPr>
          <p:nvPr>
            <p:ph type="ctrTitle"/>
          </p:nvPr>
        </p:nvSpPr>
        <p:spPr>
          <a:xfrm>
            <a:off x="685800" y="304800"/>
            <a:ext cx="7772400" cy="1066800"/>
          </a:xfrm>
        </p:spPr>
        <p:txBody>
          <a:bodyPr/>
          <a:p>
            <a:pPr algn="just" eaLnBrk="1" hangingPunct="1" indent="-742950" marL="742950">
              <a:buFont typeface="Times New Roman" pitchFamily="18" charset="0"/>
              <a:buAutoNum type="arabicPeriod" startAt="4"/>
            </a:pPr>
            <a:r>
              <a:rPr b="1" dirty="0" i="1" lang="en-US" smtClean="0">
                <a:solidFill>
                  <a:srgbClr val="FF0000"/>
                </a:solidFill>
                <a:latin typeface="Constantia" pitchFamily="18" charset="0"/>
                <a:cs typeface="Times New Roman" pitchFamily="18" charset="0"/>
              </a:rPr>
              <a:t>Callus formation</a:t>
            </a:r>
            <a:endParaRPr dirty="0" lang="en-US" smtClean="0">
              <a:solidFill>
                <a:srgbClr val="FF0000"/>
              </a:solidFill>
              <a:latin typeface="Constantia" pitchFamily="18" charset="0"/>
            </a:endParaRPr>
          </a:p>
        </p:txBody>
      </p:sp>
      <p:sp>
        <p:nvSpPr>
          <p:cNvPr id="1048738" name="Rectangle 3"/>
          <p:cNvSpPr>
            <a:spLocks noGrp="1" noChangeArrowheads="1"/>
          </p:cNvSpPr>
          <p:nvPr>
            <p:ph type="subTitle" idx="1"/>
          </p:nvPr>
        </p:nvSpPr>
        <p:spPr>
          <a:xfrm>
            <a:off x="457200" y="838200"/>
            <a:ext cx="8534400" cy="5867400"/>
          </a:xfrm>
        </p:spPr>
        <p:txBody>
          <a:bodyPr>
            <a:normAutofit/>
          </a:bodyPr>
          <a:p>
            <a:pPr algn="just" eaLnBrk="1" hangingPunct="1" indent="-514350" marL="514350"/>
            <a:r>
              <a:rPr dirty="0" lang="en-US" smtClean="0">
                <a:solidFill>
                  <a:srgbClr val="0000FF"/>
                </a:solidFill>
                <a:latin typeface="Constantia" pitchFamily="18" charset="0"/>
                <a:cs typeface="Times New Roman" pitchFamily="18" charset="0"/>
              </a:rPr>
              <a:t>	</a:t>
            </a:r>
          </a:p>
          <a:p>
            <a:pPr algn="just" eaLnBrk="1" hangingPunct="1" indent="-514350" marL="514350"/>
            <a:r>
              <a:rPr dirty="0" lang="en-US" smtClean="0">
                <a:solidFill>
                  <a:srgbClr val="0000FF"/>
                </a:solidFill>
                <a:latin typeface="Constantia" pitchFamily="18" charset="0"/>
                <a:cs typeface="Times New Roman" pitchFamily="18" charset="0"/>
              </a:rPr>
              <a:t>	Osteoblasts form a woven bony structure known as </a:t>
            </a:r>
            <a:r>
              <a:rPr b="1" dirty="0" i="1" lang="en-US" smtClean="0">
                <a:solidFill>
                  <a:srgbClr val="0000FF"/>
                </a:solidFill>
                <a:latin typeface="Constantia" pitchFamily="18" charset="0"/>
                <a:cs typeface="Times New Roman" pitchFamily="18" charset="0"/>
              </a:rPr>
              <a:t>callus</a:t>
            </a:r>
            <a:r>
              <a:rPr dirty="0" lang="en-US" smtClean="0">
                <a:solidFill>
                  <a:srgbClr val="0000FF"/>
                </a:solidFill>
                <a:latin typeface="Constantia" pitchFamily="18" charset="0"/>
                <a:cs typeface="Times New Roman" pitchFamily="18" charset="0"/>
              </a:rPr>
              <a:t>.</a:t>
            </a:r>
          </a:p>
          <a:p>
            <a:pPr algn="just" eaLnBrk="1" hangingPunct="1" indent="-514350" marL="514350"/>
            <a:r>
              <a:rPr dirty="0" lang="en-US" smtClean="0">
                <a:solidFill>
                  <a:srgbClr val="0000FF"/>
                </a:solidFill>
                <a:latin typeface="Constantia" pitchFamily="18" charset="0"/>
                <a:cs typeface="Times New Roman" pitchFamily="18" charset="0"/>
              </a:rPr>
              <a:t>	</a:t>
            </a:r>
          </a:p>
          <a:p>
            <a:pPr algn="just" eaLnBrk="1" hangingPunct="1" indent="-514350" marL="514350"/>
            <a:r>
              <a:rPr dirty="0" lang="en-US" smtClean="0">
                <a:solidFill>
                  <a:srgbClr val="0000FF"/>
                </a:solidFill>
                <a:latin typeface="Constantia" pitchFamily="18" charset="0"/>
                <a:cs typeface="Times New Roman" pitchFamily="18" charset="0"/>
              </a:rPr>
              <a:t>	The osteoblasts continuously lay a network for the build up of bone, while osteoclasts destroy dead bone and help in the synthesis of new ones. </a:t>
            </a:r>
          </a:p>
          <a:p>
            <a:pPr algn="just" eaLnBrk="1" hangingPunct="1" indent="-514350" marL="514350"/>
            <a:r>
              <a:rPr dirty="0" lang="en-US" smtClean="0">
                <a:solidFill>
                  <a:srgbClr val="0000FF"/>
                </a:solidFill>
                <a:latin typeface="Constantia" pitchFamily="18" charset="0"/>
                <a:cs typeface="Times New Roman" pitchFamily="18" charset="0"/>
              </a:rPr>
              <a:t>	</a:t>
            </a:r>
          </a:p>
          <a:p>
            <a:pPr algn="just" eaLnBrk="1" hangingPunct="1" indent="-514350" marL="514350"/>
            <a:r>
              <a:rPr dirty="0" lang="en-US" smtClean="0">
                <a:solidFill>
                  <a:srgbClr val="0000FF"/>
                </a:solidFill>
                <a:latin typeface="Constantia" pitchFamily="18" charset="0"/>
                <a:cs typeface="Times New Roman" pitchFamily="18" charset="0"/>
              </a:rPr>
              <a:t>	Ca</a:t>
            </a:r>
            <a:r>
              <a:rPr baseline="30000" dirty="0" lang="en-US" smtClean="0">
                <a:solidFill>
                  <a:srgbClr val="0000FF"/>
                </a:solidFill>
                <a:latin typeface="Constantia" pitchFamily="18" charset="0"/>
                <a:cs typeface="Times New Roman" pitchFamily="18" charset="0"/>
              </a:rPr>
              <a:t>2+</a:t>
            </a:r>
            <a:r>
              <a:rPr dirty="0" lang="en-US" smtClean="0">
                <a:solidFill>
                  <a:srgbClr val="0000FF"/>
                </a:solidFill>
                <a:latin typeface="Constantia" pitchFamily="18" charset="0"/>
                <a:cs typeface="Times New Roman" pitchFamily="18" charset="0"/>
              </a:rPr>
              <a:t> and phosphorus are deposited as mineral salts.</a:t>
            </a:r>
            <a:endParaRPr dirty="0" lang="en-US" smtClean="0">
              <a:solidFill>
                <a:srgbClr val="0000FF"/>
              </a:solidFill>
              <a:latin typeface="Constantia" pitchFamily="18" charset="0"/>
            </a:endParaRPr>
          </a:p>
        </p:txBody>
      </p:sp>
      <p:sp>
        <p:nvSpPr>
          <p:cNvPr id="1048739" name="Rectangle 6"/>
          <p:cNvSpPr>
            <a:spLocks noGrp="1" noChangeArrowheads="1"/>
          </p:cNvSpPr>
          <p:nvPr>
            <p:ph type="sldNum" sz="quarter" idx="12"/>
          </p:nvPr>
        </p:nvSpPr>
        <p:spPr>
          <a:noFill/>
        </p:spPr>
        <p:txBody>
          <a:bodyPr/>
          <a:p>
            <a:fld id="{44F0CBBA-9614-4E7E-AE45-089B16607600}" type="slidenum">
              <a:rPr lang="en-US" smtClean="0"/>
              <a:t>29</a:t>
            </a:fld>
            <a:endParaRPr lang="en-US" smtClean="0"/>
          </a:p>
        </p:txBody>
      </p:sp>
      <p:sp>
        <p:nvSpPr>
          <p:cNvPr id="1048740"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B41FD9E4-F159-47F9-9D3A-462BA9874E11}" type="slidenum">
              <a:rPr sz="1400" lang="en-US"/>
              <a:pPr algn="r"/>
              <a:t>29</a:t>
            </a:fld>
            <a:endParaRPr sz="1400" lang="en-US"/>
          </a:p>
        </p:txBody>
      </p:sp>
    </p:spTree>
  </p:cSld>
  <p:clrMapOvr>
    <a:masterClrMapping/>
  </p:clrMapOvr>
  <p:transition>
    <p:wheel spokes="8"/>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8" name=""/>
        <p:cNvGrpSpPr/>
        <p:nvPr/>
      </p:nvGrpSpPr>
      <p:grpSpPr>
        <a:xfrm>
          <a:off x="0" y="0"/>
          <a:ext cx="0" cy="0"/>
          <a:chOff x="0" y="0"/>
          <a:chExt cx="0" cy="0"/>
        </a:xfrm>
      </p:grpSpPr>
      <p:sp>
        <p:nvSpPr>
          <p:cNvPr id="1048629" name="Content Placeholder 2"/>
          <p:cNvSpPr>
            <a:spLocks noGrp="1"/>
          </p:cNvSpPr>
          <p:nvPr>
            <p:ph idx="1"/>
          </p:nvPr>
        </p:nvSpPr>
        <p:spPr>
          <a:xfrm>
            <a:off x="0" y="381000"/>
            <a:ext cx="9144000" cy="6477000"/>
          </a:xfrm>
        </p:spPr>
        <p:txBody>
          <a:bodyPr>
            <a:normAutofit/>
          </a:bodyPr>
          <a:p>
            <a:pPr algn="ctr">
              <a:buNone/>
            </a:pPr>
            <a:endParaRPr b="1" dirty="0" sz="6000" lang="en-US" smtClean="0">
              <a:solidFill>
                <a:srgbClr val="0000FF"/>
              </a:solidFill>
              <a:latin typeface="Constantia" pitchFamily="18" charset="0"/>
            </a:endParaRPr>
          </a:p>
          <a:p>
            <a:pPr algn="ctr">
              <a:buNone/>
            </a:pPr>
            <a:endParaRPr b="1" dirty="0" sz="6000" lang="en-US" smtClean="0">
              <a:solidFill>
                <a:srgbClr val="0000FF"/>
              </a:solidFill>
              <a:latin typeface="Constantia" pitchFamily="18" charset="0"/>
            </a:endParaRPr>
          </a:p>
          <a:p>
            <a:pPr algn="ctr">
              <a:buNone/>
            </a:pPr>
            <a:r>
              <a:rPr b="1" dirty="0" sz="6000" lang="en-US" smtClean="0">
                <a:solidFill>
                  <a:srgbClr val="0000FF"/>
                </a:solidFill>
                <a:latin typeface="Constantia" pitchFamily="18" charset="0"/>
              </a:rPr>
              <a:t>COURSE OBJECTIVES</a:t>
            </a:r>
            <a:endParaRPr b="1" dirty="0" sz="6000" lang="en-US">
              <a:solidFill>
                <a:srgbClr val="0000FF"/>
              </a:solidFill>
              <a:latin typeface="Constantia" pitchFamily="18" charset="0"/>
            </a:endParaRPr>
          </a:p>
        </p:txBody>
      </p:sp>
      <p:sp>
        <p:nvSpPr>
          <p:cNvPr id="1048630" name="Title 1"/>
          <p:cNvSpPr>
            <a:spLocks noGrp="1"/>
          </p:cNvSpPr>
          <p:nvPr>
            <p:ph type="title"/>
          </p:nvPr>
        </p:nvSpPr>
        <p:spPr/>
        <p:txBody>
          <a:bodyPr/>
          <a:p>
            <a:endParaRPr dirty="0" lang="en-US"/>
          </a:p>
        </p:txBody>
      </p:sp>
    </p:spTree>
  </p:cSld>
  <p:clrMapOvr>
    <a:masterClrMapping/>
  </p:clrMapOvr>
  <p:transition>
    <p:wheel spokes="8"/>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21" name=""/>
        <p:cNvGrpSpPr/>
        <p:nvPr/>
      </p:nvGrpSpPr>
      <p:grpSpPr>
        <a:xfrm>
          <a:off x="0" y="0"/>
          <a:ext cx="0" cy="0"/>
          <a:chOff x="0" y="0"/>
          <a:chExt cx="0" cy="0"/>
        </a:xfrm>
      </p:grpSpPr>
      <p:sp>
        <p:nvSpPr>
          <p:cNvPr id="1048741" name="Rectangle 2"/>
          <p:cNvSpPr>
            <a:spLocks noGrp="1" noChangeArrowheads="1"/>
          </p:cNvSpPr>
          <p:nvPr>
            <p:ph type="ctrTitle"/>
          </p:nvPr>
        </p:nvSpPr>
        <p:spPr>
          <a:xfrm>
            <a:off x="0" y="-381000"/>
            <a:ext cx="8458200" cy="1828800"/>
          </a:xfrm>
        </p:spPr>
        <p:txBody>
          <a:bodyPr/>
          <a:p>
            <a:pPr algn="just" eaLnBrk="1" hangingPunct="1" indent="-742950" marL="742950">
              <a:buFont typeface="Times New Roman" pitchFamily="18" charset="0"/>
              <a:buAutoNum type="arabicPeriod" startAt="5"/>
            </a:pPr>
            <a:r>
              <a:rPr b="1" dirty="0" i="1" lang="en-US" smtClean="0">
                <a:solidFill>
                  <a:srgbClr val="FF0000"/>
                </a:solidFill>
                <a:latin typeface="Constantia" pitchFamily="18" charset="0"/>
                <a:cs typeface="Times New Roman" pitchFamily="18" charset="0"/>
              </a:rPr>
              <a:t>Remodeling</a:t>
            </a:r>
            <a:endParaRPr dirty="0" lang="en-US" smtClean="0">
              <a:solidFill>
                <a:srgbClr val="FF0000"/>
              </a:solidFill>
              <a:latin typeface="Constantia" pitchFamily="18" charset="0"/>
            </a:endParaRPr>
          </a:p>
        </p:txBody>
      </p:sp>
      <p:sp>
        <p:nvSpPr>
          <p:cNvPr id="1048742" name="Rectangle 3"/>
          <p:cNvSpPr>
            <a:spLocks noGrp="1" noChangeArrowheads="1"/>
          </p:cNvSpPr>
          <p:nvPr>
            <p:ph type="subTitle" idx="1"/>
          </p:nvPr>
        </p:nvSpPr>
        <p:spPr>
          <a:xfrm>
            <a:off x="0" y="1066800"/>
            <a:ext cx="8915400" cy="5791200"/>
          </a:xfrm>
        </p:spPr>
        <p:txBody>
          <a:bodyPr/>
          <a:p>
            <a:pPr algn="just" eaLnBrk="1" hangingPunct="1" indent="-514350" marL="514350"/>
            <a:r>
              <a:rPr dirty="0" lang="en-US" smtClean="0">
                <a:solidFill>
                  <a:srgbClr val="0000FF"/>
                </a:solidFill>
                <a:latin typeface="Constantia" pitchFamily="18" charset="0"/>
                <a:cs typeface="Times New Roman" pitchFamily="18" charset="0"/>
              </a:rPr>
              <a:t>	</a:t>
            </a:r>
          </a:p>
          <a:p>
            <a:pPr algn="just" eaLnBrk="1" hangingPunct="1" indent="-514350" marL="514350"/>
            <a:r>
              <a:rPr dirty="0" lang="en-US" smtClean="0">
                <a:solidFill>
                  <a:srgbClr val="0000FF"/>
                </a:solidFill>
                <a:latin typeface="Constantia" pitchFamily="18" charset="0"/>
                <a:cs typeface="Times New Roman" pitchFamily="18" charset="0"/>
              </a:rPr>
              <a:t>	Excess callus is reabsorbed and new bone is laid down.</a:t>
            </a:r>
          </a:p>
          <a:p>
            <a:pPr algn="just" eaLnBrk="1" hangingPunct="1" indent="-514350" marL="514350"/>
            <a:endParaRPr dirty="0" lang="en-US" smtClean="0">
              <a:solidFill>
                <a:srgbClr val="0000FF"/>
              </a:solidFill>
              <a:latin typeface="Constantia" pitchFamily="18" charset="0"/>
              <a:cs typeface="Times New Roman" pitchFamily="18" charset="0"/>
            </a:endParaRPr>
          </a:p>
          <a:p>
            <a:pPr algn="just" eaLnBrk="1" hangingPunct="1" indent="-514350" marL="514350"/>
            <a:r>
              <a:rPr dirty="0" lang="en-US" smtClean="0">
                <a:solidFill>
                  <a:srgbClr val="0000FF"/>
                </a:solidFill>
                <a:latin typeface="Constantia" pitchFamily="18" charset="0"/>
                <a:cs typeface="Times New Roman" pitchFamily="18" charset="0"/>
              </a:rPr>
              <a:t>	This is important because bone that has not undergone remodeling lacks the mechanical properties necessary for weight bearing.</a:t>
            </a:r>
            <a:r>
              <a:rPr dirty="0" lang="en-US" smtClean="0">
                <a:solidFill>
                  <a:srgbClr val="0000FF"/>
                </a:solidFill>
                <a:latin typeface="Constantia" pitchFamily="18" charset="0"/>
              </a:rPr>
              <a:t> </a:t>
            </a:r>
          </a:p>
        </p:txBody>
      </p:sp>
      <p:sp>
        <p:nvSpPr>
          <p:cNvPr id="1048743" name="Rectangle 6"/>
          <p:cNvSpPr>
            <a:spLocks noGrp="1" noChangeArrowheads="1"/>
          </p:cNvSpPr>
          <p:nvPr>
            <p:ph type="sldNum" sz="quarter" idx="12"/>
          </p:nvPr>
        </p:nvSpPr>
        <p:spPr>
          <a:noFill/>
        </p:spPr>
        <p:txBody>
          <a:bodyPr/>
          <a:p>
            <a:fld id="{A90E01C6-0BB0-434B-8A7F-758C9A1C5D0D}" type="slidenum">
              <a:rPr lang="en-US" smtClean="0"/>
              <a:t>30</a:t>
            </a:fld>
            <a:endParaRPr lang="en-US" smtClean="0"/>
          </a:p>
        </p:txBody>
      </p:sp>
      <p:sp>
        <p:nvSpPr>
          <p:cNvPr id="1048744"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F3B0CA43-5EFF-410A-A58C-E210BFC1FA2D}" type="slidenum">
              <a:rPr sz="1400" lang="en-US"/>
              <a:pPr algn="r"/>
              <a:t>30</a:t>
            </a:fld>
            <a:endParaRPr sz="1400" lang="en-US"/>
          </a:p>
        </p:txBody>
      </p:sp>
    </p:spTree>
  </p:cSld>
  <p:clrMapOvr>
    <a:masterClrMapping/>
  </p:clrMapOvr>
  <p:transition>
    <p:wheel spokes="8"/>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22" name=""/>
        <p:cNvGrpSpPr/>
        <p:nvPr/>
      </p:nvGrpSpPr>
      <p:grpSpPr>
        <a:xfrm>
          <a:off x="0" y="0"/>
          <a:ext cx="0" cy="0"/>
          <a:chOff x="0" y="0"/>
          <a:chExt cx="0" cy="0"/>
        </a:xfrm>
      </p:grpSpPr>
      <p:sp>
        <p:nvSpPr>
          <p:cNvPr id="1048745" name="Rectangle 2"/>
          <p:cNvSpPr>
            <a:spLocks noGrp="1" noChangeArrowheads="1"/>
          </p:cNvSpPr>
          <p:nvPr>
            <p:ph type="ctrTitle"/>
          </p:nvPr>
        </p:nvSpPr>
        <p:spPr>
          <a:xfrm>
            <a:off x="152400" y="0"/>
            <a:ext cx="8991600" cy="1676400"/>
          </a:xfrm>
        </p:spPr>
        <p:txBody>
          <a:bodyPr/>
          <a:p>
            <a:pPr algn="just" eaLnBrk="1" hangingPunct="1"/>
            <a:r>
              <a:rPr b="1" dirty="0" sz="4000" i="1" lang="en-US" smtClean="0">
                <a:solidFill>
                  <a:srgbClr val="FF0000"/>
                </a:solidFill>
                <a:latin typeface="Constantia" pitchFamily="18" charset="0"/>
              </a:rPr>
              <a:t>Factors impeding callus formation</a:t>
            </a:r>
          </a:p>
        </p:txBody>
      </p:sp>
      <p:sp>
        <p:nvSpPr>
          <p:cNvPr id="1048746" name="Rectangle 3"/>
          <p:cNvSpPr>
            <a:spLocks noGrp="1" noChangeArrowheads="1"/>
          </p:cNvSpPr>
          <p:nvPr>
            <p:ph type="subTitle" idx="1"/>
          </p:nvPr>
        </p:nvSpPr>
        <p:spPr>
          <a:xfrm>
            <a:off x="381000" y="1752600"/>
            <a:ext cx="8763000" cy="5105400"/>
          </a:xfrm>
        </p:spPr>
        <p:txBody>
          <a:bodyPr/>
          <a:p>
            <a:pPr algn="just" eaLnBrk="1" hangingPunct="1" indent="-609600" marL="609600">
              <a:buClr>
                <a:schemeClr val="tx1"/>
              </a:buClr>
              <a:buFontTx/>
              <a:buAutoNum type="arabicPeriod"/>
            </a:pPr>
            <a:r>
              <a:rPr dirty="0" lang="en-US" smtClean="0">
                <a:solidFill>
                  <a:srgbClr val="0000FF"/>
                </a:solidFill>
                <a:latin typeface="Constantia" pitchFamily="18" charset="0"/>
                <a:cs typeface="Times New Roman" pitchFamily="18" charset="0"/>
              </a:rPr>
              <a:t>Inadequate/poor reduction of the fracture</a:t>
            </a:r>
          </a:p>
          <a:p>
            <a:pPr algn="just" eaLnBrk="1" hangingPunct="1" indent="-609600" marL="609600">
              <a:buClr>
                <a:schemeClr val="tx1"/>
              </a:buClr>
              <a:buFontTx/>
              <a:buAutoNum type="arabicPeriod"/>
            </a:pPr>
            <a:endParaRPr dirty="0" lang="en-US" smtClean="0">
              <a:solidFill>
                <a:srgbClr val="0000FF"/>
              </a:solidFill>
              <a:latin typeface="Constantia" pitchFamily="18" charset="0"/>
              <a:cs typeface="Times New Roman" pitchFamily="18" charset="0"/>
            </a:endParaRPr>
          </a:p>
          <a:p>
            <a:pPr algn="just" eaLnBrk="1" hangingPunct="1" indent="-609600" marL="609600">
              <a:buClr>
                <a:schemeClr val="tx1"/>
              </a:buClr>
              <a:buFontTx/>
              <a:buAutoNum type="arabicPeriod"/>
            </a:pPr>
            <a:r>
              <a:rPr dirty="0" lang="en-US" smtClean="0">
                <a:solidFill>
                  <a:srgbClr val="0000FF"/>
                </a:solidFill>
                <a:latin typeface="Constantia" pitchFamily="18" charset="0"/>
                <a:cs typeface="Times New Roman" pitchFamily="18" charset="0"/>
              </a:rPr>
              <a:t>Excessive edema at the fracture site impeding the supply of nutrients to the area of injury.</a:t>
            </a:r>
          </a:p>
          <a:p>
            <a:pPr algn="just" eaLnBrk="1" hangingPunct="1" indent="-609600" marL="609600">
              <a:buClr>
                <a:schemeClr val="tx1"/>
              </a:buClr>
              <a:buFontTx/>
              <a:buAutoNum type="arabicPeriod"/>
            </a:pPr>
            <a:endParaRPr dirty="0" lang="en-US" smtClean="0">
              <a:solidFill>
                <a:srgbClr val="0000FF"/>
              </a:solidFill>
              <a:latin typeface="Constantia" pitchFamily="18" charset="0"/>
              <a:cs typeface="Times New Roman" pitchFamily="18" charset="0"/>
            </a:endParaRPr>
          </a:p>
          <a:p>
            <a:pPr algn="just" eaLnBrk="1" hangingPunct="1" indent="-609600" marL="609600">
              <a:buClr>
                <a:schemeClr val="tx1"/>
              </a:buClr>
              <a:buFontTx/>
              <a:buAutoNum type="arabicPeriod"/>
            </a:pPr>
            <a:r>
              <a:rPr dirty="0" lang="en-US" smtClean="0">
                <a:solidFill>
                  <a:srgbClr val="0000FF"/>
                </a:solidFill>
                <a:latin typeface="Constantia" pitchFamily="18" charset="0"/>
                <a:cs typeface="Times New Roman" pitchFamily="18" charset="0"/>
              </a:rPr>
              <a:t>Excessive bone loss at the time of injury, which prevents sufficient bridging of the broken ends.</a:t>
            </a:r>
          </a:p>
          <a:p>
            <a:pPr algn="just" eaLnBrk="1" hangingPunct="1" indent="-609600" marL="609600"/>
            <a:endParaRPr dirty="0" lang="en-US" smtClean="0">
              <a:solidFill>
                <a:srgbClr val="0000FF"/>
              </a:solidFill>
              <a:latin typeface="Constantia" pitchFamily="18" charset="0"/>
            </a:endParaRPr>
          </a:p>
        </p:txBody>
      </p:sp>
      <p:sp>
        <p:nvSpPr>
          <p:cNvPr id="1048747" name="Rectangle 6"/>
          <p:cNvSpPr>
            <a:spLocks noGrp="1" noChangeArrowheads="1"/>
          </p:cNvSpPr>
          <p:nvPr>
            <p:ph type="sldNum" sz="quarter" idx="12"/>
          </p:nvPr>
        </p:nvSpPr>
        <p:spPr>
          <a:noFill/>
        </p:spPr>
        <p:txBody>
          <a:bodyPr/>
          <a:p>
            <a:fld id="{5FE62F33-5F0A-41EB-BA9F-D2E813AE52A1}" type="slidenum">
              <a:rPr lang="en-US" smtClean="0"/>
              <a:t>31</a:t>
            </a:fld>
            <a:endParaRPr lang="en-US" smtClean="0"/>
          </a:p>
        </p:txBody>
      </p:sp>
      <p:sp>
        <p:nvSpPr>
          <p:cNvPr id="1048748"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74E474E8-A397-45FD-B524-1A84F41076FB}" type="slidenum">
              <a:rPr sz="1400" lang="en-US"/>
              <a:pPr algn="r"/>
              <a:t>31</a:t>
            </a:fld>
            <a:endParaRPr sz="1400" lang="en-US"/>
          </a:p>
        </p:txBody>
      </p:sp>
    </p:spTree>
  </p:cSld>
  <p:clrMapOvr>
    <a:masterClrMapping/>
  </p:clrMapOvr>
  <p:transition>
    <p:wheel spokes="8"/>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23" name=""/>
        <p:cNvGrpSpPr/>
        <p:nvPr/>
      </p:nvGrpSpPr>
      <p:grpSpPr>
        <a:xfrm>
          <a:off x="0" y="0"/>
          <a:ext cx="0" cy="0"/>
          <a:chOff x="0" y="0"/>
          <a:chExt cx="0" cy="0"/>
        </a:xfrm>
      </p:grpSpPr>
      <p:sp>
        <p:nvSpPr>
          <p:cNvPr id="1048749" name="Rectangle 2"/>
          <p:cNvSpPr>
            <a:spLocks noGrp="1" noChangeArrowheads="1"/>
          </p:cNvSpPr>
          <p:nvPr>
            <p:ph type="ctrTitle"/>
          </p:nvPr>
        </p:nvSpPr>
        <p:spPr>
          <a:xfrm>
            <a:off x="0" y="381000"/>
            <a:ext cx="8458200" cy="762000"/>
          </a:xfrm>
        </p:spPr>
        <p:txBody>
          <a:bodyPr/>
          <a:p>
            <a:pPr algn="just" eaLnBrk="1" hangingPunct="1"/>
            <a:r>
              <a:rPr b="1" dirty="0" sz="3200" lang="en-US" smtClean="0">
                <a:solidFill>
                  <a:srgbClr val="FF0000"/>
                </a:solidFill>
                <a:latin typeface="Constantia" pitchFamily="18" charset="0"/>
              </a:rPr>
              <a:t>Factors Impeding Callus formation </a:t>
            </a:r>
            <a:r>
              <a:rPr dirty="0" sz="3200" lang="en-US" smtClean="0">
                <a:solidFill>
                  <a:srgbClr val="FF0000"/>
                </a:solidFill>
                <a:latin typeface="Constantia" pitchFamily="18" charset="0"/>
              </a:rPr>
              <a:t>Cont’d</a:t>
            </a:r>
          </a:p>
        </p:txBody>
      </p:sp>
      <p:sp>
        <p:nvSpPr>
          <p:cNvPr id="1048750" name="Rectangle 3"/>
          <p:cNvSpPr>
            <a:spLocks noGrp="1" noChangeArrowheads="1"/>
          </p:cNvSpPr>
          <p:nvPr>
            <p:ph type="subTitle" idx="1"/>
          </p:nvPr>
        </p:nvSpPr>
        <p:spPr>
          <a:xfrm>
            <a:off x="0" y="1143000"/>
            <a:ext cx="9144000" cy="5715000"/>
          </a:xfrm>
        </p:spPr>
        <p:txBody>
          <a:bodyPr/>
          <a:p>
            <a:pPr algn="just" eaLnBrk="1" hangingPunct="1" indent="-514350" lvl="1" marL="971550">
              <a:buFont typeface="Times New Roman" pitchFamily="18" charset="0"/>
              <a:buAutoNum type="arabicPeriod" startAt="4"/>
            </a:pPr>
            <a:r>
              <a:rPr dirty="0" lang="en-US" smtClean="0">
                <a:solidFill>
                  <a:srgbClr val="0000FF"/>
                </a:solidFill>
                <a:latin typeface="Constantia" pitchFamily="18" charset="0"/>
                <a:cs typeface="Times New Roman" pitchFamily="18" charset="0"/>
              </a:rPr>
              <a:t>Inefficient immobilization</a:t>
            </a:r>
          </a:p>
          <a:p>
            <a:pPr algn="just" eaLnBrk="1" hangingPunct="1" indent="-514350" lvl="1" marL="971550">
              <a:buFont typeface="Times New Roman" pitchFamily="18" charset="0"/>
              <a:buAutoNum type="arabicPeriod" startAt="4"/>
            </a:pPr>
            <a:endParaRPr dirty="0" lang="en-US" smtClean="0">
              <a:solidFill>
                <a:srgbClr val="0000FF"/>
              </a:solidFill>
              <a:latin typeface="Constantia" pitchFamily="18" charset="0"/>
              <a:cs typeface="Times New Roman" pitchFamily="18" charset="0"/>
            </a:endParaRPr>
          </a:p>
          <a:p>
            <a:pPr algn="just" eaLnBrk="1" hangingPunct="1" indent="-514350" lvl="1" marL="971550">
              <a:buFont typeface="Times New Roman" pitchFamily="18" charset="0"/>
              <a:buAutoNum type="arabicPeriod" startAt="4"/>
            </a:pPr>
            <a:r>
              <a:rPr dirty="0" lang="en-US" smtClean="0">
                <a:solidFill>
                  <a:srgbClr val="0000FF"/>
                </a:solidFill>
                <a:latin typeface="Constantia" pitchFamily="18" charset="0"/>
                <a:cs typeface="Times New Roman" pitchFamily="18" charset="0"/>
              </a:rPr>
              <a:t>Infection at the site of injury.</a:t>
            </a:r>
          </a:p>
          <a:p>
            <a:pPr algn="just" eaLnBrk="1" hangingPunct="1" indent="-514350" lvl="1" marL="971550">
              <a:buFont typeface="Times New Roman" pitchFamily="18" charset="0"/>
              <a:buAutoNum type="arabicPeriod" startAt="4"/>
            </a:pPr>
            <a:endParaRPr dirty="0" lang="en-US" smtClean="0">
              <a:solidFill>
                <a:srgbClr val="0000FF"/>
              </a:solidFill>
              <a:latin typeface="Constantia" pitchFamily="18" charset="0"/>
              <a:cs typeface="Times New Roman" pitchFamily="18" charset="0"/>
            </a:endParaRPr>
          </a:p>
          <a:p>
            <a:pPr algn="just" eaLnBrk="1" hangingPunct="1" indent="-514350" lvl="1" marL="971550">
              <a:buFont typeface="Times New Roman" pitchFamily="18" charset="0"/>
              <a:buAutoNum type="arabicPeriod" startAt="4"/>
            </a:pPr>
            <a:r>
              <a:rPr dirty="0" lang="en-US" smtClean="0">
                <a:solidFill>
                  <a:srgbClr val="0000FF"/>
                </a:solidFill>
                <a:latin typeface="Constantia" pitchFamily="18" charset="0"/>
                <a:cs typeface="Times New Roman" pitchFamily="18" charset="0"/>
              </a:rPr>
              <a:t>Bone necrosis.</a:t>
            </a:r>
          </a:p>
          <a:p>
            <a:pPr algn="just" eaLnBrk="1" hangingPunct="1" indent="-514350" lvl="1" marL="971550">
              <a:buFont typeface="Times New Roman" pitchFamily="18" charset="0"/>
              <a:buAutoNum type="arabicPeriod" startAt="4"/>
            </a:pPr>
            <a:endParaRPr dirty="0" lang="en-US" smtClean="0">
              <a:solidFill>
                <a:srgbClr val="0000FF"/>
              </a:solidFill>
              <a:latin typeface="Constantia" pitchFamily="18" charset="0"/>
              <a:cs typeface="Times New Roman" pitchFamily="18" charset="0"/>
            </a:endParaRPr>
          </a:p>
          <a:p>
            <a:pPr algn="just" eaLnBrk="1" hangingPunct="1" indent="-514350" lvl="1" marL="971550">
              <a:buFont typeface="Times New Roman" pitchFamily="18" charset="0"/>
              <a:buAutoNum type="arabicPeriod" startAt="4"/>
            </a:pPr>
            <a:r>
              <a:rPr dirty="0" lang="en-US" smtClean="0">
                <a:solidFill>
                  <a:srgbClr val="0000FF"/>
                </a:solidFill>
                <a:latin typeface="Constantia" pitchFamily="18" charset="0"/>
                <a:cs typeface="Times New Roman" pitchFamily="18" charset="0"/>
              </a:rPr>
              <a:t>Anemia or other systemic conditions.</a:t>
            </a:r>
          </a:p>
          <a:p>
            <a:pPr algn="just" eaLnBrk="1" hangingPunct="1" indent="-514350" lvl="1" marL="971550">
              <a:buFont typeface="Times New Roman" pitchFamily="18" charset="0"/>
              <a:buAutoNum type="arabicPeriod" startAt="4"/>
            </a:pPr>
            <a:endParaRPr dirty="0" lang="en-US" smtClean="0">
              <a:solidFill>
                <a:srgbClr val="0000FF"/>
              </a:solidFill>
              <a:latin typeface="Constantia" pitchFamily="18" charset="0"/>
              <a:cs typeface="Times New Roman" pitchFamily="18" charset="0"/>
            </a:endParaRPr>
          </a:p>
          <a:p>
            <a:pPr algn="just" eaLnBrk="1" hangingPunct="1" indent="-514350" lvl="1" marL="971550">
              <a:buFont typeface="Times New Roman" pitchFamily="18" charset="0"/>
              <a:buAutoNum type="arabicPeriod" startAt="4"/>
            </a:pPr>
            <a:r>
              <a:rPr dirty="0" lang="en-US" smtClean="0">
                <a:solidFill>
                  <a:srgbClr val="0000FF"/>
                </a:solidFill>
                <a:latin typeface="Constantia" pitchFamily="18" charset="0"/>
                <a:cs typeface="Times New Roman" pitchFamily="18" charset="0"/>
              </a:rPr>
              <a:t>Endocrine imbalance.</a:t>
            </a:r>
          </a:p>
          <a:p>
            <a:pPr algn="just" eaLnBrk="1" hangingPunct="1" indent="-514350" lvl="1" marL="971550">
              <a:buFont typeface="Times New Roman" pitchFamily="18" charset="0"/>
              <a:buAutoNum type="arabicPeriod" startAt="4"/>
            </a:pPr>
            <a:endParaRPr dirty="0" lang="en-US" smtClean="0">
              <a:solidFill>
                <a:srgbClr val="0000FF"/>
              </a:solidFill>
              <a:latin typeface="Constantia" pitchFamily="18" charset="0"/>
              <a:cs typeface="Times New Roman" pitchFamily="18" charset="0"/>
            </a:endParaRPr>
          </a:p>
          <a:p>
            <a:pPr algn="just" eaLnBrk="1" hangingPunct="1" indent="-514350" lvl="1" marL="971550">
              <a:buFont typeface="Times New Roman" pitchFamily="18" charset="0"/>
              <a:buAutoNum type="arabicPeriod" startAt="4"/>
            </a:pPr>
            <a:r>
              <a:rPr dirty="0" lang="en-US" smtClean="0">
                <a:solidFill>
                  <a:srgbClr val="0000FF"/>
                </a:solidFill>
                <a:latin typeface="Constantia" pitchFamily="18" charset="0"/>
                <a:cs typeface="Times New Roman" pitchFamily="18" charset="0"/>
              </a:rPr>
              <a:t>Poor nutritional status.</a:t>
            </a:r>
            <a:endParaRPr dirty="0" lang="en-US" smtClean="0">
              <a:solidFill>
                <a:srgbClr val="0000FF"/>
              </a:solidFill>
              <a:latin typeface="Constantia" pitchFamily="18" charset="0"/>
            </a:endParaRPr>
          </a:p>
        </p:txBody>
      </p:sp>
      <p:sp>
        <p:nvSpPr>
          <p:cNvPr id="1048751" name="Rectangle 6"/>
          <p:cNvSpPr>
            <a:spLocks noGrp="1" noChangeArrowheads="1"/>
          </p:cNvSpPr>
          <p:nvPr>
            <p:ph type="sldNum" sz="quarter" idx="12"/>
          </p:nvPr>
        </p:nvSpPr>
        <p:spPr>
          <a:noFill/>
        </p:spPr>
        <p:txBody>
          <a:bodyPr/>
          <a:p>
            <a:fld id="{2F39E5F8-D455-4F2B-8679-49B0E213C400}" type="slidenum">
              <a:rPr lang="en-US" smtClean="0"/>
              <a:t>32</a:t>
            </a:fld>
            <a:endParaRPr lang="en-US" smtClean="0"/>
          </a:p>
        </p:txBody>
      </p:sp>
      <p:sp>
        <p:nvSpPr>
          <p:cNvPr id="1048752"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90036CE4-6E08-4467-B869-C2778132380C}" type="slidenum">
              <a:rPr sz="1400" lang="en-US"/>
              <a:pPr algn="r"/>
              <a:t>32</a:t>
            </a:fld>
            <a:endParaRPr sz="1400" lang="en-US"/>
          </a:p>
        </p:txBody>
      </p:sp>
    </p:spTree>
  </p:cSld>
  <p:clrMapOvr>
    <a:masterClrMapping/>
  </p:clrMapOvr>
  <p:transition>
    <p:wheel spokes="8"/>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24" name=""/>
        <p:cNvGrpSpPr/>
        <p:nvPr/>
      </p:nvGrpSpPr>
      <p:grpSpPr>
        <a:xfrm>
          <a:off x="0" y="0"/>
          <a:ext cx="0" cy="0"/>
          <a:chOff x="0" y="0"/>
          <a:chExt cx="0" cy="0"/>
        </a:xfrm>
      </p:grpSpPr>
      <p:sp>
        <p:nvSpPr>
          <p:cNvPr id="1048753" name="Content Placeholder 2"/>
          <p:cNvSpPr>
            <a:spLocks noGrp="1"/>
          </p:cNvSpPr>
          <p:nvPr>
            <p:ph idx="1"/>
          </p:nvPr>
        </p:nvSpPr>
        <p:spPr/>
        <p:txBody>
          <a:bodyPr/>
          <a:p>
            <a:pPr algn="ctr">
              <a:buFontTx/>
              <a:buNone/>
            </a:pPr>
            <a:r>
              <a:rPr b="1" sz="5400" lang="en-US" smtClean="0">
                <a:solidFill>
                  <a:srgbClr val="0000FF"/>
                </a:solidFill>
                <a:latin typeface="Constantia" pitchFamily="18" charset="0"/>
              </a:rPr>
              <a:t>FRACTURES</a:t>
            </a:r>
          </a:p>
        </p:txBody>
      </p:sp>
      <p:sp>
        <p:nvSpPr>
          <p:cNvPr id="1048754" name="Slide Number Placeholder 4"/>
          <p:cNvSpPr>
            <a:spLocks noGrp="1"/>
          </p:cNvSpPr>
          <p:nvPr>
            <p:ph type="sldNum" sz="quarter" idx="12"/>
          </p:nvPr>
        </p:nvSpPr>
        <p:spPr>
          <a:noFill/>
        </p:spPr>
        <p:txBody>
          <a:bodyPr/>
          <a:p>
            <a:fld id="{5000D205-7B88-463E-B312-40D762D121FC}" type="slidenum">
              <a:rPr lang="en-US" smtClean="0"/>
              <a:t>33</a:t>
            </a:fld>
            <a:endParaRPr lang="en-US" smtClean="0"/>
          </a:p>
        </p:txBody>
      </p:sp>
      <p:sp>
        <p:nvSpPr>
          <p:cNvPr id="1048755" name="Title 1"/>
          <p:cNvSpPr>
            <a:spLocks noGrp="1"/>
          </p:cNvSpPr>
          <p:nvPr>
            <p:ph type="title"/>
          </p:nvPr>
        </p:nvSpPr>
        <p:spPr/>
        <p:txBody>
          <a:bodyPr/>
          <a:p>
            <a:endParaRPr lang="en-US" smtClean="0"/>
          </a:p>
        </p:txBody>
      </p:sp>
    </p:spTree>
  </p:cSld>
  <p:clrMapOvr>
    <a:masterClrMapping/>
  </p:clrMapOvr>
  <p:transition>
    <p:wheel spokes="8"/>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325" name=""/>
        <p:cNvGrpSpPr/>
        <p:nvPr/>
      </p:nvGrpSpPr>
      <p:grpSpPr>
        <a:xfrm>
          <a:off x="0" y="0"/>
          <a:ext cx="0" cy="0"/>
          <a:chOff x="0" y="0"/>
          <a:chExt cx="0" cy="0"/>
        </a:xfrm>
      </p:grpSpPr>
      <p:sp>
        <p:nvSpPr>
          <p:cNvPr id="1048756" name="Rectangle 3"/>
          <p:cNvSpPr>
            <a:spLocks noGrp="1" noChangeArrowheads="1"/>
          </p:cNvSpPr>
          <p:nvPr>
            <p:ph idx="1"/>
          </p:nvPr>
        </p:nvSpPr>
        <p:spPr/>
        <p:txBody>
          <a:bodyPr/>
          <a:p>
            <a:pPr eaLnBrk="1" hangingPunct="1"/>
            <a:endParaRPr lang="en-US" smtClean="0"/>
          </a:p>
        </p:txBody>
      </p:sp>
      <p:sp>
        <p:nvSpPr>
          <p:cNvPr id="1048757" name="Rectangle 6"/>
          <p:cNvSpPr>
            <a:spLocks noGrp="1" noChangeArrowheads="1"/>
          </p:cNvSpPr>
          <p:nvPr>
            <p:ph type="sldNum" sz="quarter" idx="12"/>
          </p:nvPr>
        </p:nvSpPr>
        <p:spPr>
          <a:noFill/>
        </p:spPr>
        <p:txBody>
          <a:bodyPr/>
          <a:p>
            <a:fld id="{D47D99D8-9179-4CBD-A652-870FF3BD0495}" type="slidenum">
              <a:rPr lang="en-US" smtClean="0"/>
              <a:t>34</a:t>
            </a:fld>
            <a:endParaRPr lang="en-US" smtClean="0"/>
          </a:p>
        </p:txBody>
      </p:sp>
      <p:sp>
        <p:nvSpPr>
          <p:cNvPr id="1048758" name="Rectangle 2"/>
          <p:cNvSpPr>
            <a:spLocks noGrp="1" noChangeArrowheads="1"/>
          </p:cNvSpPr>
          <p:nvPr>
            <p:ph type="title"/>
          </p:nvPr>
        </p:nvSpPr>
        <p:spPr/>
        <p:txBody>
          <a:bodyPr/>
          <a:p>
            <a:pPr eaLnBrk="1" hangingPunct="1"/>
            <a:endParaRPr lang="en-US" smtClean="0"/>
          </a:p>
        </p:txBody>
      </p:sp>
      <p:sp>
        <p:nvSpPr>
          <p:cNvPr id="1048759"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E2583E9D-C328-46E6-B755-8CFC686BFB4A}" type="slidenum">
              <a:rPr sz="1400" lang="en-US"/>
              <a:pPr algn="r"/>
              <a:t>34</a:t>
            </a:fld>
            <a:endParaRPr sz="1400" lang="en-US"/>
          </a:p>
        </p:txBody>
      </p:sp>
      <p:pic>
        <p:nvPicPr>
          <p:cNvPr id="2097152" name="Picture 4" descr="195381295_f9182b024c_m">
            <a:hlinkClick r:id="rId1"/>
          </p:cNvPr>
          <p:cNvPicPr>
            <a:picLocks noChangeAspect="1" noChangeArrowheads="1"/>
          </p:cNvPicPr>
          <p:nvPr/>
        </p:nvPicPr>
        <p:blipFill>
          <a:blip xmlns:r="http://schemas.openxmlformats.org/officeDocument/2006/relationships" r:embed="rId2" cstate="print"/>
          <a:srcRect/>
          <a:stretch>
            <a:fillRect/>
          </a:stretch>
        </p:blipFill>
        <p:spPr bwMode="auto">
          <a:xfrm>
            <a:off x="609600" y="1752600"/>
            <a:ext cx="7924800" cy="4267200"/>
          </a:xfrm>
          <a:prstGeom prst="rect"/>
          <a:noFill/>
          <a:ln w="9525">
            <a:noFill/>
            <a:miter lim="800000"/>
            <a:headEnd/>
            <a:tailEnd/>
          </a:ln>
        </p:spPr>
      </p:pic>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Ph="1" nodeType="clickEffect" presetClass="entr" presetID="1" presetSubtype="0">
                                  <p:stCondLst>
                                    <p:cond delay="0"/>
                                  </p:stCondLst>
                                  <p:endCondLst>
                                    <p:cond evt="begin" delay="0">
                                      <p:tn val="5"/>
                                    </p:cond>
                                  </p:endCondLst>
                                  <p:childTnLst>
                                    <p:set>
                                      <p:cBhvr>
                                        <p:cTn dur="1" fill="hold" id="6">
                                          <p:stCondLst>
                                            <p:cond delay="499"/>
                                          </p:stCondLst>
                                        </p:cTn>
                                        <p:tgtEl>
                                          <p:spTgt spid="1048758"/>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2" presetSubtype="4">
                                  <p:stCondLst>
                                    <p:cond delay="0"/>
                                  </p:stCondLst>
                                  <p:childTnLst>
                                    <p:set>
                                      <p:cBhvr>
                                        <p:cTn dur="1" fill="hold" id="10">
                                          <p:stCondLst>
                                            <p:cond delay="0"/>
                                          </p:stCondLst>
                                        </p:cTn>
                                        <p:tgtEl>
                                          <p:spTgt spid="2097152"/>
                                        </p:tgtEl>
                                        <p:attrNameLst>
                                          <p:attrName>style.visibility</p:attrName>
                                        </p:attrNameLst>
                                      </p:cBhvr>
                                      <p:to>
                                        <p:strVal val="visible"/>
                                      </p:to>
                                    </p:set>
                                    <p:anim calcmode="lin" valueType="num">
                                      <p:cBhvr additive="base">
                                        <p:cTn dur="500" fill="hold" id="11"/>
                                        <p:tgtEl>
                                          <p:spTgt spid="2097152"/>
                                        </p:tgtEl>
                                        <p:attrNameLst>
                                          <p:attrName>ppt_x</p:attrName>
                                        </p:attrNameLst>
                                      </p:cBhvr>
                                      <p:tavLst>
                                        <p:tav tm="0">
                                          <p:val>
                                            <p:strVal val="#ppt_x"/>
                                          </p:val>
                                        </p:tav>
                                        <p:tav tm="100000">
                                          <p:val>
                                            <p:strVal val="#ppt_x"/>
                                          </p:val>
                                        </p:tav>
                                      </p:tavLst>
                                    </p:anim>
                                    <p:anim calcmode="lin" valueType="num">
                                      <p:cBhvr additive="base">
                                        <p:cTn dur="500" fill="hold" id="12"/>
                                        <p:tgtEl>
                                          <p:spTgt spid="20971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326" name=""/>
        <p:cNvGrpSpPr/>
        <p:nvPr/>
      </p:nvGrpSpPr>
      <p:grpSpPr>
        <a:xfrm>
          <a:off x="0" y="0"/>
          <a:ext cx="0" cy="0"/>
          <a:chOff x="0" y="0"/>
          <a:chExt cx="0" cy="0"/>
        </a:xfrm>
      </p:grpSpPr>
      <p:sp>
        <p:nvSpPr>
          <p:cNvPr id="1048760" name="Rectangle 3"/>
          <p:cNvSpPr>
            <a:spLocks noGrp="1" noChangeArrowheads="1"/>
          </p:cNvSpPr>
          <p:nvPr>
            <p:ph idx="1"/>
          </p:nvPr>
        </p:nvSpPr>
        <p:spPr/>
        <p:txBody>
          <a:bodyPr/>
          <a:p>
            <a:pPr eaLnBrk="1" hangingPunct="1">
              <a:buFontTx/>
              <a:buNone/>
            </a:pPr>
            <a:endParaRPr lang="en-US" smtClean="0"/>
          </a:p>
        </p:txBody>
      </p:sp>
      <p:sp>
        <p:nvSpPr>
          <p:cNvPr id="1048761" name="Rectangle 6"/>
          <p:cNvSpPr>
            <a:spLocks noGrp="1" noChangeArrowheads="1"/>
          </p:cNvSpPr>
          <p:nvPr>
            <p:ph type="sldNum" sz="quarter" idx="12"/>
          </p:nvPr>
        </p:nvSpPr>
        <p:spPr>
          <a:noFill/>
        </p:spPr>
        <p:txBody>
          <a:bodyPr/>
          <a:p>
            <a:fld id="{E79C563C-ACEC-45B2-90CC-EFEC420B8A62}" type="slidenum">
              <a:rPr lang="en-US" smtClean="0"/>
              <a:t>35</a:t>
            </a:fld>
            <a:endParaRPr lang="en-US" smtClean="0"/>
          </a:p>
        </p:txBody>
      </p:sp>
      <p:sp>
        <p:nvSpPr>
          <p:cNvPr id="1048762" name="Rectangle 2"/>
          <p:cNvSpPr>
            <a:spLocks noGrp="1" noChangeArrowheads="1"/>
          </p:cNvSpPr>
          <p:nvPr>
            <p:ph type="title"/>
          </p:nvPr>
        </p:nvSpPr>
        <p:spPr/>
        <p:txBody>
          <a:bodyPr/>
          <a:p>
            <a:pPr eaLnBrk="1" hangingPunct="1"/>
            <a:endParaRPr lang="en-US" smtClean="0">
              <a:solidFill>
                <a:srgbClr val="3333FF"/>
              </a:solidFill>
            </a:endParaRPr>
          </a:p>
        </p:txBody>
      </p:sp>
      <p:sp>
        <p:nvSpPr>
          <p:cNvPr id="1048763"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A6C9FECC-20F1-4D17-B743-00027B8055D0}" type="slidenum">
              <a:rPr sz="1400" lang="en-US"/>
              <a:pPr algn="r"/>
              <a:t>35</a:t>
            </a:fld>
            <a:endParaRPr sz="1400" lang="en-US"/>
          </a:p>
        </p:txBody>
      </p:sp>
      <p:pic>
        <p:nvPicPr>
          <p:cNvPr id="2097153" name="Picture 4" descr="fracture">
            <a:hlinkClick r:id="rId1"/>
          </p:cNvPr>
          <p:cNvPicPr>
            <a:picLocks noChangeAspect="1" noChangeArrowheads="1"/>
          </p:cNvPicPr>
          <p:nvPr/>
        </p:nvPicPr>
        <p:blipFill>
          <a:blip xmlns:r="http://schemas.openxmlformats.org/officeDocument/2006/relationships" r:embed="rId2" cstate="print"/>
          <a:srcRect/>
          <a:stretch>
            <a:fillRect/>
          </a:stretch>
        </p:blipFill>
        <p:spPr bwMode="auto">
          <a:xfrm>
            <a:off x="1066800" y="1371600"/>
            <a:ext cx="6629400" cy="5105400"/>
          </a:xfrm>
          <a:prstGeom prst="rect"/>
          <a:noFill/>
          <a:ln w="9525">
            <a:noFill/>
            <a:miter lim="800000"/>
            <a:headEnd/>
            <a:tailEnd/>
          </a:ln>
        </p:spPr>
      </p:pic>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Ph="1" nodeType="clickEffect" presetClass="entr" presetID="2" presetSubtype="4">
                                  <p:stCondLst>
                                    <p:cond delay="0"/>
                                  </p:stCondLst>
                                  <p:endCondLst>
                                    <p:cond evt="begin" delay="0">
                                      <p:tn val="5"/>
                                    </p:cond>
                                  </p:endCondLst>
                                  <p:childTnLst>
                                    <p:set>
                                      <p:cBhvr>
                                        <p:cTn dur="1" fill="hold" id="6">
                                          <p:stCondLst>
                                            <p:cond delay="0"/>
                                          </p:stCondLst>
                                        </p:cTn>
                                        <p:tgtEl>
                                          <p:spTgt spid="1048762"/>
                                        </p:tgtEl>
                                        <p:attrNameLst>
                                          <p:attrName>style.visibility</p:attrName>
                                        </p:attrNameLst>
                                      </p:cBhvr>
                                      <p:to>
                                        <p:strVal val="visible"/>
                                      </p:to>
                                    </p:set>
                                    <p:anim calcmode="lin" valueType="num">
                                      <p:cBhvr additive="base">
                                        <p:cTn dur="500" fill="hold" id="7"/>
                                        <p:tgtEl>
                                          <p:spTgt spid="1048762"/>
                                        </p:tgtEl>
                                        <p:attrNameLst>
                                          <p:attrName>ppt_x</p:attrName>
                                        </p:attrNameLst>
                                      </p:cBhvr>
                                      <p:tavLst>
                                        <p:tav tm="0">
                                          <p:val>
                                            <p:strVal val="#ppt_x"/>
                                          </p:val>
                                        </p:tav>
                                        <p:tav tm="100000">
                                          <p:val>
                                            <p:strVal val="#ppt_x"/>
                                          </p:val>
                                        </p:tav>
                                      </p:tavLst>
                                    </p:anim>
                                    <p:anim calcmode="lin" valueType="num">
                                      <p:cBhvr additive="base">
                                        <p:cTn dur="500" fill="hold" id="8"/>
                                        <p:tgtEl>
                                          <p:spTgt spid="1048762"/>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id="11" nodeType="clickEffect" presetClass="entr" presetID="1" presetSubtype="0">
                                  <p:stCondLst>
                                    <p:cond delay="0"/>
                                  </p:stCondLst>
                                  <p:childTnLst>
                                    <p:set>
                                      <p:cBhvr>
                                        <p:cTn dur="1" fill="hold" id="12">
                                          <p:stCondLst>
                                            <p:cond delay="499"/>
                                          </p:stCondLst>
                                        </p:cTn>
                                        <p:tgtEl>
                                          <p:spTgt spid="2097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327" name=""/>
        <p:cNvGrpSpPr/>
        <p:nvPr/>
      </p:nvGrpSpPr>
      <p:grpSpPr>
        <a:xfrm>
          <a:off x="0" y="0"/>
          <a:ext cx="0" cy="0"/>
          <a:chOff x="0" y="0"/>
          <a:chExt cx="0" cy="0"/>
        </a:xfrm>
      </p:grpSpPr>
      <p:sp>
        <p:nvSpPr>
          <p:cNvPr id="1048764" name="Rectangle 3"/>
          <p:cNvSpPr>
            <a:spLocks noGrp="1" noChangeArrowheads="1"/>
          </p:cNvSpPr>
          <p:nvPr>
            <p:ph idx="1"/>
          </p:nvPr>
        </p:nvSpPr>
        <p:spPr/>
        <p:txBody>
          <a:bodyPr/>
          <a:p>
            <a:pPr eaLnBrk="1" hangingPunct="1"/>
            <a:endParaRPr lang="en-US" smtClean="0"/>
          </a:p>
        </p:txBody>
      </p:sp>
      <p:sp>
        <p:nvSpPr>
          <p:cNvPr id="1048765" name="Rectangle 6"/>
          <p:cNvSpPr>
            <a:spLocks noGrp="1" noChangeArrowheads="1"/>
          </p:cNvSpPr>
          <p:nvPr>
            <p:ph type="sldNum" sz="quarter" idx="12"/>
          </p:nvPr>
        </p:nvSpPr>
        <p:spPr>
          <a:noFill/>
        </p:spPr>
        <p:txBody>
          <a:bodyPr/>
          <a:p>
            <a:fld id="{B7929F25-AA46-4292-9A7D-2E7FF15C5D83}" type="slidenum">
              <a:rPr lang="en-US" smtClean="0"/>
              <a:t>36</a:t>
            </a:fld>
            <a:endParaRPr lang="en-US" smtClean="0"/>
          </a:p>
        </p:txBody>
      </p:sp>
      <p:sp>
        <p:nvSpPr>
          <p:cNvPr id="1048766" name="Rectangle 2"/>
          <p:cNvSpPr>
            <a:spLocks noGrp="1" noChangeArrowheads="1"/>
          </p:cNvSpPr>
          <p:nvPr>
            <p:ph type="title"/>
          </p:nvPr>
        </p:nvSpPr>
        <p:spPr/>
        <p:txBody>
          <a:bodyPr/>
          <a:p>
            <a:pPr eaLnBrk="1" hangingPunct="1"/>
            <a:endParaRPr lang="en-US" smtClean="0"/>
          </a:p>
        </p:txBody>
      </p:sp>
      <p:sp>
        <p:nvSpPr>
          <p:cNvPr id="1048767"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3EF27A3F-F3CB-419D-8872-F7A6F08C21C5}" type="slidenum">
              <a:rPr sz="1400" lang="en-US"/>
              <a:pPr algn="r"/>
              <a:t>36</a:t>
            </a:fld>
            <a:endParaRPr sz="1400" lang="en-US"/>
          </a:p>
        </p:txBody>
      </p:sp>
      <p:pic>
        <p:nvPicPr>
          <p:cNvPr id="2097154" name="Picture 4" descr="Compound_fracture_dislocation_left_ankle">
            <a:hlinkClick r:id="rId1"/>
          </p:cNvPr>
          <p:cNvPicPr>
            <a:picLocks noChangeAspect="1" noChangeArrowheads="1"/>
          </p:cNvPicPr>
          <p:nvPr/>
        </p:nvPicPr>
        <p:blipFill>
          <a:blip xmlns:r="http://schemas.openxmlformats.org/officeDocument/2006/relationships" r:embed="rId2" cstate="print"/>
          <a:srcRect/>
          <a:stretch>
            <a:fillRect/>
          </a:stretch>
        </p:blipFill>
        <p:spPr bwMode="auto">
          <a:xfrm>
            <a:off x="685800" y="1752600"/>
            <a:ext cx="7239000" cy="4191000"/>
          </a:xfrm>
          <a:prstGeom prst="rect"/>
          <a:noFill/>
          <a:ln w="9525">
            <a:noFill/>
            <a:miter lim="800000"/>
            <a:headEnd/>
            <a:tailEnd/>
          </a:ln>
        </p:spPr>
      </p:pic>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Ph="1" nodeType="clickEffect" presetClass="entr" presetID="16" presetSubtype="26">
                                  <p:stCondLst>
                                    <p:cond delay="0"/>
                                  </p:stCondLst>
                                  <p:endCondLst>
                                    <p:cond evt="begin" delay="0">
                                      <p:tn val="5"/>
                                    </p:cond>
                                  </p:endCondLst>
                                  <p:childTnLst>
                                    <p:set>
                                      <p:cBhvr>
                                        <p:cTn dur="1" fill="hold" id="6">
                                          <p:stCondLst>
                                            <p:cond delay="0"/>
                                          </p:stCondLst>
                                        </p:cTn>
                                        <p:tgtEl>
                                          <p:spTgt spid="1048766"/>
                                        </p:tgtEl>
                                        <p:attrNameLst>
                                          <p:attrName>style.visibility</p:attrName>
                                        </p:attrNameLst>
                                      </p:cBhvr>
                                      <p:to>
                                        <p:strVal val="visible"/>
                                      </p:to>
                                    </p:set>
                                    <p:animEffect transition="in" filter="barn(inHorizontal)">
                                      <p:cBhvr>
                                        <p:cTn dur="500" id="7"/>
                                        <p:tgtEl>
                                          <p:spTgt spid="1048766"/>
                                        </p:tgtEl>
                                      </p:cBhvr>
                                    </p:animEffect>
                                  </p:childTnLst>
                                </p:cTn>
                              </p:par>
                            </p:childTnLst>
                          </p:cTn>
                        </p:par>
                      </p:childTnLst>
                    </p:cTn>
                  </p:par>
                  <p:par>
                    <p:cTn fill="hold" id="8">
                      <p:stCondLst>
                        <p:cond delay="indefinite"/>
                      </p:stCondLst>
                      <p:childTnLst>
                        <p:par>
                          <p:cTn fill="hold" id="9">
                            <p:stCondLst>
                              <p:cond delay="0"/>
                            </p:stCondLst>
                            <p:childTnLst>
                              <p:par>
                                <p:cTn fill="hold" grpId="0" id="10" nodePh="1" nodeType="clickEffect" presetClass="entr" presetID="1" presetSubtype="0">
                                  <p:stCondLst>
                                    <p:cond delay="0"/>
                                  </p:stCondLst>
                                  <p:endCondLst>
                                    <p:cond evt="begin" delay="0">
                                      <p:tn val="10"/>
                                    </p:cond>
                                  </p:endCondLst>
                                  <p:iterate type="lt">
                                    <p:tmAbs val="75"/>
                                  </p:iterate>
                                  <p:childTnLst>
                                    <p:set>
                                      <p:cBhvr>
                                        <p:cTn dur="1" fill="hold" id="11">
                                          <p:stCondLst>
                                            <p:cond delay="74"/>
                                          </p:stCondLst>
                                        </p:cTn>
                                        <p:tgtEl>
                                          <p:spTgt spid="104876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4" grpId="0" build="p" autoUpdateAnimBg="0"/>
      <p:bldP spid="104876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328" name=""/>
        <p:cNvGrpSpPr/>
        <p:nvPr/>
      </p:nvGrpSpPr>
      <p:grpSpPr>
        <a:xfrm>
          <a:off x="0" y="0"/>
          <a:ext cx="0" cy="0"/>
          <a:chOff x="0" y="0"/>
          <a:chExt cx="0" cy="0"/>
        </a:xfrm>
      </p:grpSpPr>
      <p:sp>
        <p:nvSpPr>
          <p:cNvPr id="1048768" name="Rectangle 3"/>
          <p:cNvSpPr>
            <a:spLocks noGrp="1" noChangeArrowheads="1"/>
          </p:cNvSpPr>
          <p:nvPr>
            <p:ph idx="1"/>
          </p:nvPr>
        </p:nvSpPr>
        <p:spPr>
          <a:xfrm>
            <a:off x="685800" y="1371600"/>
            <a:ext cx="7772400" cy="4724400"/>
          </a:xfrm>
        </p:spPr>
        <p:txBody>
          <a:bodyPr/>
          <a:p>
            <a:pPr eaLnBrk="1" hangingPunct="1"/>
            <a:endParaRPr lang="en-US" smtClean="0"/>
          </a:p>
        </p:txBody>
      </p:sp>
      <p:sp>
        <p:nvSpPr>
          <p:cNvPr id="1048769" name="Rectangle 6"/>
          <p:cNvSpPr>
            <a:spLocks noGrp="1" noChangeArrowheads="1"/>
          </p:cNvSpPr>
          <p:nvPr>
            <p:ph type="sldNum" sz="quarter" idx="12"/>
          </p:nvPr>
        </p:nvSpPr>
        <p:spPr>
          <a:noFill/>
        </p:spPr>
        <p:txBody>
          <a:bodyPr/>
          <a:p>
            <a:fld id="{9C502BB6-B1FB-4358-9FE7-67BD2DB2F29A}" type="slidenum">
              <a:rPr lang="en-US" smtClean="0"/>
              <a:t>37</a:t>
            </a:fld>
            <a:endParaRPr lang="en-US" smtClean="0"/>
          </a:p>
        </p:txBody>
      </p:sp>
      <p:sp>
        <p:nvSpPr>
          <p:cNvPr id="1048770" name="Rectangle 2"/>
          <p:cNvSpPr>
            <a:spLocks noGrp="1" noChangeArrowheads="1"/>
          </p:cNvSpPr>
          <p:nvPr>
            <p:ph type="title"/>
          </p:nvPr>
        </p:nvSpPr>
        <p:spPr>
          <a:xfrm>
            <a:off x="762000" y="457200"/>
            <a:ext cx="7772400" cy="762000"/>
          </a:xfrm>
        </p:spPr>
        <p:txBody>
          <a:bodyPr/>
          <a:p>
            <a:pPr eaLnBrk="1" hangingPunct="1"/>
            <a:endParaRPr lang="en-US" smtClean="0">
              <a:solidFill>
                <a:schemeClr val="accent2"/>
              </a:solidFill>
            </a:endParaRPr>
          </a:p>
        </p:txBody>
      </p:sp>
      <p:sp>
        <p:nvSpPr>
          <p:cNvPr id="1048771"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E4E5B235-A13C-44A3-9620-3044D2CC4883}" type="slidenum">
              <a:rPr sz="1400" lang="en-US"/>
              <a:pPr algn="r"/>
              <a:t>37</a:t>
            </a:fld>
            <a:endParaRPr sz="1400" lang="en-US"/>
          </a:p>
        </p:txBody>
      </p:sp>
      <p:pic>
        <p:nvPicPr>
          <p:cNvPr id="2097155" name="Picture 4" descr="fractures"/>
          <p:cNvPicPr>
            <a:picLocks noChangeAspect="1" noChangeArrowheads="1"/>
          </p:cNvPicPr>
          <p:nvPr/>
        </p:nvPicPr>
        <p:blipFill>
          <a:blip xmlns:r="http://schemas.openxmlformats.org/officeDocument/2006/relationships" r:embed="rId1" cstate="print"/>
          <a:srcRect/>
          <a:stretch>
            <a:fillRect/>
          </a:stretch>
        </p:blipFill>
        <p:spPr bwMode="auto">
          <a:xfrm>
            <a:off x="1371600" y="2590800"/>
            <a:ext cx="6248400" cy="3200400"/>
          </a:xfrm>
          <a:prstGeom prst="rect"/>
          <a:noFill/>
          <a:ln w="9525">
            <a:noFill/>
            <a:miter lim="800000"/>
            <a:headEnd/>
            <a:tailEnd/>
          </a:ln>
        </p:spPr>
      </p:pic>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Ph="1" nodeType="clickEffect" presetClass="entr" presetID="1" presetSubtype="0">
                                  <p:stCondLst>
                                    <p:cond delay="0"/>
                                  </p:stCondLst>
                                  <p:endCondLst>
                                    <p:cond evt="begin" delay="0">
                                      <p:tn val="5"/>
                                    </p:cond>
                                  </p:endCondLst>
                                  <p:childTnLst>
                                    <p:set>
                                      <p:cBhvr>
                                        <p:cTn dur="1" fill="hold" id="6">
                                          <p:stCondLst>
                                            <p:cond delay="499"/>
                                          </p:stCondLst>
                                        </p:cTn>
                                        <p:tgtEl>
                                          <p:spTgt spid="1048770"/>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2" presetSubtype="8">
                                  <p:stCondLst>
                                    <p:cond delay="0"/>
                                  </p:stCondLst>
                                  <p:childTnLst>
                                    <p:set>
                                      <p:cBhvr>
                                        <p:cTn dur="1" fill="hold" id="10">
                                          <p:stCondLst>
                                            <p:cond delay="0"/>
                                          </p:stCondLst>
                                        </p:cTn>
                                        <p:tgtEl>
                                          <p:spTgt spid="2097155"/>
                                        </p:tgtEl>
                                        <p:attrNameLst>
                                          <p:attrName>style.visibility</p:attrName>
                                        </p:attrNameLst>
                                      </p:cBhvr>
                                      <p:to>
                                        <p:strVal val="visible"/>
                                      </p:to>
                                    </p:set>
                                    <p:anim calcmode="lin" valueType="num">
                                      <p:cBhvr additive="base">
                                        <p:cTn dur="500" fill="hold" id="11"/>
                                        <p:tgtEl>
                                          <p:spTgt spid="2097155"/>
                                        </p:tgtEl>
                                        <p:attrNameLst>
                                          <p:attrName>ppt_x</p:attrName>
                                        </p:attrNameLst>
                                      </p:cBhvr>
                                      <p:tavLst>
                                        <p:tav tm="0">
                                          <p:val>
                                            <p:strVal val="0-#ppt_w/2"/>
                                          </p:val>
                                        </p:tav>
                                        <p:tav tm="100000">
                                          <p:val>
                                            <p:strVal val="#ppt_x"/>
                                          </p:val>
                                        </p:tav>
                                      </p:tavLst>
                                    </p:anim>
                                    <p:anim calcmode="lin" valueType="num">
                                      <p:cBhvr additive="base">
                                        <p:cTn dur="500" fill="hold" id="12"/>
                                        <p:tgtEl>
                                          <p:spTgt spid="20971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331" name=""/>
        <p:cNvGrpSpPr/>
        <p:nvPr/>
      </p:nvGrpSpPr>
      <p:grpSpPr>
        <a:xfrm>
          <a:off x="0" y="0"/>
          <a:ext cx="0" cy="0"/>
          <a:chOff x="0" y="0"/>
          <a:chExt cx="0" cy="0"/>
        </a:xfrm>
      </p:grpSpPr>
      <p:sp>
        <p:nvSpPr>
          <p:cNvPr id="1048775" name="Rectangle 3"/>
          <p:cNvSpPr>
            <a:spLocks noGrp="1" noChangeArrowheads="1"/>
          </p:cNvSpPr>
          <p:nvPr>
            <p:ph idx="1"/>
          </p:nvPr>
        </p:nvSpPr>
        <p:spPr>
          <a:xfrm>
            <a:off x="228600" y="1981200"/>
            <a:ext cx="8534400" cy="4876800"/>
          </a:xfrm>
        </p:spPr>
        <p:txBody>
          <a:bodyPr/>
          <a:p>
            <a:pPr algn="just" eaLnBrk="1" hangingPunct="1" indent="-469900" marL="469900">
              <a:lnSpc>
                <a:spcPct val="90000"/>
              </a:lnSpc>
              <a:buFontTx/>
              <a:buNone/>
            </a:pPr>
            <a:r>
              <a:rPr dirty="0" lang="en-US" smtClean="0">
                <a:solidFill>
                  <a:srgbClr val="0000FF"/>
                </a:solidFill>
                <a:latin typeface="Constantia" pitchFamily="18" charset="0"/>
              </a:rPr>
              <a:t>	A fracture is a discontinuity or break in a bone related to a blow, fall, accident, stress or disease process.</a:t>
            </a:r>
          </a:p>
          <a:p>
            <a:pPr algn="just" eaLnBrk="1" hangingPunct="1" indent="-469900" marL="469900">
              <a:lnSpc>
                <a:spcPct val="90000"/>
              </a:lnSpc>
              <a:buFontTx/>
              <a:buNone/>
            </a:pPr>
            <a:r>
              <a:rPr b="1" dirty="0" lang="en-US" smtClean="0">
                <a:solidFill>
                  <a:srgbClr val="0000FF"/>
                </a:solidFill>
                <a:latin typeface="Constantia" pitchFamily="18" charset="0"/>
              </a:rPr>
              <a:t>	</a:t>
            </a:r>
          </a:p>
          <a:p>
            <a:pPr algn="just" eaLnBrk="1" hangingPunct="1" indent="-469900" marL="469900">
              <a:lnSpc>
                <a:spcPct val="90000"/>
              </a:lnSpc>
              <a:buFontTx/>
              <a:buNone/>
            </a:pPr>
            <a:r>
              <a:rPr b="1" dirty="0" lang="en-US" smtClean="0">
                <a:solidFill>
                  <a:srgbClr val="0000FF"/>
                </a:solidFill>
                <a:latin typeface="Constantia" pitchFamily="18" charset="0"/>
              </a:rPr>
              <a:t>	Avulsion</a:t>
            </a:r>
            <a:r>
              <a:rPr dirty="0" lang="en-US" smtClean="0">
                <a:solidFill>
                  <a:srgbClr val="0000FF"/>
                </a:solidFill>
                <a:latin typeface="Constantia" pitchFamily="18" charset="0"/>
              </a:rPr>
              <a:t> fractures occur when a strong ligament or tendon pulls a fragment of bone away from the rest of bone.</a:t>
            </a:r>
          </a:p>
          <a:p>
            <a:pPr algn="just" eaLnBrk="1" hangingPunct="1" indent="-469900" marL="469900">
              <a:lnSpc>
                <a:spcPct val="90000"/>
              </a:lnSpc>
              <a:buFontTx/>
              <a:buNone/>
            </a:pPr>
            <a:r>
              <a:rPr dirty="0" lang="en-US" smtClean="0">
                <a:solidFill>
                  <a:srgbClr val="0000FF"/>
                </a:solidFill>
                <a:latin typeface="Constantia" pitchFamily="18" charset="0"/>
              </a:rPr>
              <a:t>	</a:t>
            </a:r>
          </a:p>
          <a:p>
            <a:pPr algn="just" eaLnBrk="1" hangingPunct="1" indent="-469900" marL="469900">
              <a:lnSpc>
                <a:spcPct val="90000"/>
              </a:lnSpc>
              <a:buFontTx/>
              <a:buNone/>
            </a:pPr>
            <a:r>
              <a:rPr dirty="0" lang="en-US" smtClean="0">
                <a:solidFill>
                  <a:srgbClr val="0000FF"/>
                </a:solidFill>
                <a:latin typeface="Constantia" pitchFamily="18" charset="0"/>
              </a:rPr>
              <a:t>	Broken bones affect other adjacent structures.</a:t>
            </a:r>
          </a:p>
        </p:txBody>
      </p:sp>
      <p:sp>
        <p:nvSpPr>
          <p:cNvPr id="1048776" name="Rectangle 6"/>
          <p:cNvSpPr>
            <a:spLocks noGrp="1" noChangeArrowheads="1"/>
          </p:cNvSpPr>
          <p:nvPr>
            <p:ph type="sldNum" sz="quarter" idx="12"/>
          </p:nvPr>
        </p:nvSpPr>
        <p:spPr>
          <a:noFill/>
        </p:spPr>
        <p:txBody>
          <a:bodyPr/>
          <a:p>
            <a:fld id="{72C66F43-8446-45C6-8895-E6DCB3C6F4F0}" type="slidenum">
              <a:rPr lang="en-US" smtClean="0"/>
              <a:t>38</a:t>
            </a:fld>
            <a:endParaRPr lang="en-US" smtClean="0"/>
          </a:p>
        </p:txBody>
      </p:sp>
      <p:sp>
        <p:nvSpPr>
          <p:cNvPr id="1048777" name="Rectangle 2"/>
          <p:cNvSpPr>
            <a:spLocks noGrp="1" noChangeArrowheads="1"/>
          </p:cNvSpPr>
          <p:nvPr>
            <p:ph type="title"/>
          </p:nvPr>
        </p:nvSpPr>
        <p:spPr/>
        <p:txBody>
          <a:bodyPr/>
          <a:p>
            <a:pPr algn="just" eaLnBrk="1" hangingPunct="1"/>
            <a:r>
              <a:rPr b="1" dirty="0" lang="en-US" smtClean="0">
                <a:solidFill>
                  <a:srgbClr val="FF0000"/>
                </a:solidFill>
                <a:latin typeface="Constantia" pitchFamily="18" charset="0"/>
              </a:rPr>
              <a:t>FRACTURES</a:t>
            </a:r>
          </a:p>
        </p:txBody>
      </p:sp>
      <p:sp>
        <p:nvSpPr>
          <p:cNvPr id="1048778"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1A0CA1EC-5C61-4F14-AD88-930718FC36AE}" type="slidenum">
              <a:rPr sz="1400" lang="en-US"/>
              <a:pPr algn="r"/>
              <a:t>38</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777"/>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6" presetSubtype="26">
                                  <p:stCondLst>
                                    <p:cond delay="0"/>
                                  </p:stCondLst>
                                  <p:childTnLst>
                                    <p:set>
                                      <p:cBhvr>
                                        <p:cTn dur="1" fill="hold" id="10">
                                          <p:stCondLst>
                                            <p:cond delay="0"/>
                                          </p:stCondLst>
                                        </p:cTn>
                                        <p:tgtEl>
                                          <p:spTgt spid="1048775">
                                            <p:txEl>
                                              <p:pRg st="0" end="0"/>
                                            </p:txEl>
                                          </p:spTgt>
                                        </p:tgtEl>
                                        <p:attrNameLst>
                                          <p:attrName>style.visibility</p:attrName>
                                        </p:attrNameLst>
                                      </p:cBhvr>
                                      <p:to>
                                        <p:strVal val="visible"/>
                                      </p:to>
                                    </p:set>
                                    <p:animEffect transition="in" filter="barn(inHorizontal)">
                                      <p:cBhvr>
                                        <p:cTn dur="500" id="11"/>
                                        <p:tgtEl>
                                          <p:spTgt spid="1048775">
                                            <p:txEl>
                                              <p:pRg st="0" end="0"/>
                                            </p:txEl>
                                          </p:spTgt>
                                        </p:tgtEl>
                                      </p:cBhvr>
                                    </p:animEffec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16" presetSubtype="26">
                                  <p:stCondLst>
                                    <p:cond delay="0"/>
                                  </p:stCondLst>
                                  <p:childTnLst>
                                    <p:set>
                                      <p:cBhvr>
                                        <p:cTn dur="1" fill="hold" id="15">
                                          <p:stCondLst>
                                            <p:cond delay="0"/>
                                          </p:stCondLst>
                                        </p:cTn>
                                        <p:tgtEl>
                                          <p:spTgt spid="1048775">
                                            <p:txEl>
                                              <p:pRg st="1" end="1"/>
                                            </p:txEl>
                                          </p:spTgt>
                                        </p:tgtEl>
                                        <p:attrNameLst>
                                          <p:attrName>style.visibility</p:attrName>
                                        </p:attrNameLst>
                                      </p:cBhvr>
                                      <p:to>
                                        <p:strVal val="visible"/>
                                      </p:to>
                                    </p:set>
                                    <p:animEffect transition="in" filter="barn(inHorizontal)">
                                      <p:cBhvr>
                                        <p:cTn dur="500" id="16"/>
                                        <p:tgtEl>
                                          <p:spTgt spid="1048775">
                                            <p:txEl>
                                              <p:pRg st="1" end="1"/>
                                            </p:txEl>
                                          </p:spTgt>
                                        </p:tgtEl>
                                      </p:cBhvr>
                                    </p:animEffec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16" presetSubtype="26">
                                  <p:stCondLst>
                                    <p:cond delay="0"/>
                                  </p:stCondLst>
                                  <p:childTnLst>
                                    <p:set>
                                      <p:cBhvr>
                                        <p:cTn dur="1" fill="hold" id="20">
                                          <p:stCondLst>
                                            <p:cond delay="0"/>
                                          </p:stCondLst>
                                        </p:cTn>
                                        <p:tgtEl>
                                          <p:spTgt spid="1048775">
                                            <p:txEl>
                                              <p:pRg st="2" end="2"/>
                                            </p:txEl>
                                          </p:spTgt>
                                        </p:tgtEl>
                                        <p:attrNameLst>
                                          <p:attrName>style.visibility</p:attrName>
                                        </p:attrNameLst>
                                      </p:cBhvr>
                                      <p:to>
                                        <p:strVal val="visible"/>
                                      </p:to>
                                    </p:set>
                                    <p:animEffect transition="in" filter="barn(inHorizontal)">
                                      <p:cBhvr>
                                        <p:cTn dur="500" id="21"/>
                                        <p:tgtEl>
                                          <p:spTgt spid="1048775">
                                            <p:txEl>
                                              <p:pRg st="2" end="2"/>
                                            </p:txEl>
                                          </p:spTgt>
                                        </p:tgtEl>
                                      </p:cBhvr>
                                    </p:animEffect>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16" presetSubtype="26">
                                  <p:stCondLst>
                                    <p:cond delay="0"/>
                                  </p:stCondLst>
                                  <p:childTnLst>
                                    <p:set>
                                      <p:cBhvr>
                                        <p:cTn dur="1" fill="hold" id="25">
                                          <p:stCondLst>
                                            <p:cond delay="0"/>
                                          </p:stCondLst>
                                        </p:cTn>
                                        <p:tgtEl>
                                          <p:spTgt spid="1048775">
                                            <p:txEl>
                                              <p:pRg st="3" end="3"/>
                                            </p:txEl>
                                          </p:spTgt>
                                        </p:tgtEl>
                                        <p:attrNameLst>
                                          <p:attrName>style.visibility</p:attrName>
                                        </p:attrNameLst>
                                      </p:cBhvr>
                                      <p:to>
                                        <p:strVal val="visible"/>
                                      </p:to>
                                    </p:set>
                                    <p:animEffect transition="in" filter="barn(inHorizontal)">
                                      <p:cBhvr>
                                        <p:cTn dur="500" id="26"/>
                                        <p:tgtEl>
                                          <p:spTgt spid="1048775">
                                            <p:txEl>
                                              <p:pRg st="3" end="3"/>
                                            </p:txEl>
                                          </p:spTgt>
                                        </p:tgtEl>
                                      </p:cBhvr>
                                    </p:animEffec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16" presetSubtype="26">
                                  <p:stCondLst>
                                    <p:cond delay="0"/>
                                  </p:stCondLst>
                                  <p:childTnLst>
                                    <p:set>
                                      <p:cBhvr>
                                        <p:cTn dur="1" fill="hold" id="30">
                                          <p:stCondLst>
                                            <p:cond delay="0"/>
                                          </p:stCondLst>
                                        </p:cTn>
                                        <p:tgtEl>
                                          <p:spTgt spid="1048775">
                                            <p:txEl>
                                              <p:pRg st="4" end="4"/>
                                            </p:txEl>
                                          </p:spTgt>
                                        </p:tgtEl>
                                        <p:attrNameLst>
                                          <p:attrName>style.visibility</p:attrName>
                                        </p:attrNameLst>
                                      </p:cBhvr>
                                      <p:to>
                                        <p:strVal val="visible"/>
                                      </p:to>
                                    </p:set>
                                    <p:animEffect transition="in" filter="barn(inHorizontal)">
                                      <p:cBhvr>
                                        <p:cTn dur="500" id="31"/>
                                        <p:tgtEl>
                                          <p:spTgt spid="10487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5" grpId="0" build="p" autoUpdateAnimBg="0"/>
      <p:bldP spid="104877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332" name=""/>
        <p:cNvGrpSpPr/>
        <p:nvPr/>
      </p:nvGrpSpPr>
      <p:grpSpPr>
        <a:xfrm>
          <a:off x="0" y="0"/>
          <a:ext cx="0" cy="0"/>
          <a:chOff x="0" y="0"/>
          <a:chExt cx="0" cy="0"/>
        </a:xfrm>
      </p:grpSpPr>
      <p:sp>
        <p:nvSpPr>
          <p:cNvPr id="1048779" name="Rectangle 3"/>
          <p:cNvSpPr>
            <a:spLocks noGrp="1" noChangeArrowheads="1"/>
          </p:cNvSpPr>
          <p:nvPr>
            <p:ph idx="1"/>
          </p:nvPr>
        </p:nvSpPr>
        <p:spPr>
          <a:xfrm>
            <a:off x="457200" y="1600200"/>
            <a:ext cx="8686800" cy="5257800"/>
          </a:xfrm>
        </p:spPr>
        <p:txBody>
          <a:bodyPr/>
          <a:p>
            <a:pPr algn="just" eaLnBrk="1" hangingPunct="1"/>
            <a:r>
              <a:rPr dirty="0" lang="en-US" smtClean="0">
                <a:solidFill>
                  <a:srgbClr val="0000FF"/>
                </a:solidFill>
                <a:latin typeface="Constantia" pitchFamily="18" charset="0"/>
              </a:rPr>
              <a:t>Soft tissue edema</a:t>
            </a:r>
          </a:p>
          <a:p>
            <a:pPr algn="just" eaLnBrk="1" hangingPunct="1"/>
            <a:r>
              <a:rPr dirty="0" lang="en-US" smtClean="0">
                <a:solidFill>
                  <a:srgbClr val="0000FF"/>
                </a:solidFill>
                <a:latin typeface="Constantia" pitchFamily="18" charset="0"/>
              </a:rPr>
              <a:t>Hemorrhage into muscles and joints</a:t>
            </a:r>
          </a:p>
          <a:p>
            <a:pPr algn="just" eaLnBrk="1" hangingPunct="1"/>
            <a:r>
              <a:rPr dirty="0" lang="en-US" smtClean="0">
                <a:solidFill>
                  <a:srgbClr val="0000FF"/>
                </a:solidFill>
                <a:latin typeface="Constantia" pitchFamily="18" charset="0"/>
              </a:rPr>
              <a:t>Joint dislocation</a:t>
            </a:r>
          </a:p>
          <a:p>
            <a:pPr algn="just" eaLnBrk="1" hangingPunct="1"/>
            <a:r>
              <a:rPr dirty="0" lang="en-US" smtClean="0">
                <a:solidFill>
                  <a:srgbClr val="0000FF"/>
                </a:solidFill>
                <a:latin typeface="Constantia" pitchFamily="18" charset="0"/>
              </a:rPr>
              <a:t>Ruptured tendons</a:t>
            </a:r>
          </a:p>
          <a:p>
            <a:pPr algn="just" eaLnBrk="1" hangingPunct="1"/>
            <a:r>
              <a:rPr dirty="0" lang="en-US" smtClean="0">
                <a:solidFill>
                  <a:srgbClr val="0000FF"/>
                </a:solidFill>
                <a:latin typeface="Constantia" pitchFamily="18" charset="0"/>
              </a:rPr>
              <a:t>Severed nerve</a:t>
            </a:r>
          </a:p>
          <a:p>
            <a:pPr algn="just" eaLnBrk="1" hangingPunct="1"/>
            <a:r>
              <a:rPr dirty="0" lang="en-US" smtClean="0">
                <a:solidFill>
                  <a:srgbClr val="0000FF"/>
                </a:solidFill>
                <a:latin typeface="Constantia" pitchFamily="18" charset="0"/>
              </a:rPr>
              <a:t>Damaged blood vessels </a:t>
            </a:r>
          </a:p>
          <a:p>
            <a:pPr algn="just" eaLnBrk="1" hangingPunct="1"/>
            <a:r>
              <a:rPr dirty="0" lang="en-US" smtClean="0">
                <a:solidFill>
                  <a:srgbClr val="0000FF"/>
                </a:solidFill>
                <a:latin typeface="Constantia" pitchFamily="18" charset="0"/>
              </a:rPr>
              <a:t>Damaged body organs</a:t>
            </a:r>
          </a:p>
        </p:txBody>
      </p:sp>
      <p:sp>
        <p:nvSpPr>
          <p:cNvPr id="1048780" name="Rectangle 6"/>
          <p:cNvSpPr>
            <a:spLocks noGrp="1" noChangeArrowheads="1"/>
          </p:cNvSpPr>
          <p:nvPr>
            <p:ph type="sldNum" sz="quarter" idx="12"/>
          </p:nvPr>
        </p:nvSpPr>
        <p:spPr>
          <a:noFill/>
        </p:spPr>
        <p:txBody>
          <a:bodyPr/>
          <a:p>
            <a:fld id="{20D7B1D4-625B-4C07-A558-766E9CE9DE04}" type="slidenum">
              <a:rPr lang="en-US" smtClean="0"/>
              <a:t>39</a:t>
            </a:fld>
            <a:endParaRPr lang="en-US" smtClean="0"/>
          </a:p>
        </p:txBody>
      </p:sp>
      <p:sp>
        <p:nvSpPr>
          <p:cNvPr id="1048781" name="Rectangle 2"/>
          <p:cNvSpPr>
            <a:spLocks noGrp="1" noChangeArrowheads="1"/>
          </p:cNvSpPr>
          <p:nvPr>
            <p:ph type="title"/>
          </p:nvPr>
        </p:nvSpPr>
        <p:spPr>
          <a:xfrm>
            <a:off x="228600" y="274638"/>
            <a:ext cx="8458200" cy="1143000"/>
          </a:xfrm>
        </p:spPr>
        <p:txBody>
          <a:bodyPr/>
          <a:p>
            <a:pPr algn="just" eaLnBrk="1" hangingPunct="1"/>
            <a:r>
              <a:rPr b="1" dirty="0" lang="en-US" smtClean="0">
                <a:solidFill>
                  <a:srgbClr val="FF0000"/>
                </a:solidFill>
                <a:latin typeface="Constantia" pitchFamily="18" charset="0"/>
              </a:rPr>
              <a:t>Effects of fractures</a:t>
            </a:r>
          </a:p>
        </p:txBody>
      </p:sp>
      <p:sp>
        <p:nvSpPr>
          <p:cNvPr id="1048782"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25B3779C-2A73-432F-BD59-5EC7D111F8D0}" type="slidenum">
              <a:rPr sz="1400" lang="en-US"/>
              <a:pPr algn="r"/>
              <a:t>39</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781"/>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8779">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8779">
                                            <p:txEl>
                                              <p:pRg st="1" end="1"/>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8779">
                                            <p:txEl>
                                              <p:pRg st="2" end="2"/>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8779">
                                            <p:txEl>
                                              <p:pRg st="3" end="3"/>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 presetSubtype="0">
                                  <p:stCondLst>
                                    <p:cond delay="0"/>
                                  </p:stCondLst>
                                  <p:childTnLst>
                                    <p:set>
                                      <p:cBhvr>
                                        <p:cTn dur="1" fill="hold" id="26">
                                          <p:stCondLst>
                                            <p:cond delay="499"/>
                                          </p:stCondLst>
                                        </p:cTn>
                                        <p:tgtEl>
                                          <p:spTgt spid="1048779">
                                            <p:txEl>
                                              <p:pRg st="4" end="4"/>
                                            </p:txEl>
                                          </p:spTgt>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1" presetSubtype="0">
                                  <p:stCondLst>
                                    <p:cond delay="0"/>
                                  </p:stCondLst>
                                  <p:childTnLst>
                                    <p:set>
                                      <p:cBhvr>
                                        <p:cTn dur="1" fill="hold" id="30">
                                          <p:stCondLst>
                                            <p:cond delay="499"/>
                                          </p:stCondLst>
                                        </p:cTn>
                                        <p:tgtEl>
                                          <p:spTgt spid="1048779">
                                            <p:txEl>
                                              <p:pRg st="5" end="5"/>
                                            </p:txEl>
                                          </p:spTgt>
                                        </p:tgtEl>
                                        <p:attrNameLst>
                                          <p:attrName>style.visibility</p:attrName>
                                        </p:attrNameLst>
                                      </p:cBhvr>
                                      <p:to>
                                        <p:strVal val="visible"/>
                                      </p:to>
                                    </p:se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1" presetSubtype="0">
                                  <p:stCondLst>
                                    <p:cond delay="0"/>
                                  </p:stCondLst>
                                  <p:childTnLst>
                                    <p:set>
                                      <p:cBhvr>
                                        <p:cTn dur="1" fill="hold" id="34">
                                          <p:stCondLst>
                                            <p:cond delay="499"/>
                                          </p:stCondLst>
                                        </p:cTn>
                                        <p:tgtEl>
                                          <p:spTgt spid="10487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79" grpId="0" build="p" autoUpdateAnimBg="0"/>
      <p:bldP spid="104878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9" name=""/>
        <p:cNvGrpSpPr/>
        <p:nvPr/>
      </p:nvGrpSpPr>
      <p:grpSpPr>
        <a:xfrm>
          <a:off x="0" y="0"/>
          <a:ext cx="0" cy="0"/>
          <a:chOff x="0" y="0"/>
          <a:chExt cx="0" cy="0"/>
        </a:xfrm>
      </p:grpSpPr>
      <p:sp>
        <p:nvSpPr>
          <p:cNvPr id="1048631" name="Rectangle 2"/>
          <p:cNvSpPr>
            <a:spLocks noGrp="1" noChangeArrowheads="1"/>
          </p:cNvSpPr>
          <p:nvPr>
            <p:ph type="ctrTitle"/>
          </p:nvPr>
        </p:nvSpPr>
        <p:spPr>
          <a:xfrm>
            <a:off x="304800" y="228600"/>
            <a:ext cx="8229600" cy="990600"/>
          </a:xfrm>
        </p:spPr>
        <p:txBody>
          <a:bodyPr/>
          <a:p>
            <a:pPr algn="just" eaLnBrk="1" hangingPunct="1"/>
            <a:r>
              <a:rPr b="1" dirty="0" sz="4000" lang="en-US" smtClean="0">
                <a:solidFill>
                  <a:srgbClr val="FF0000"/>
                </a:solidFill>
                <a:latin typeface="Constantia" pitchFamily="18" charset="0"/>
              </a:rPr>
              <a:t>MAIN OBJECTIVE</a:t>
            </a:r>
          </a:p>
        </p:txBody>
      </p:sp>
      <p:sp>
        <p:nvSpPr>
          <p:cNvPr id="1048632" name="Rectangle 3"/>
          <p:cNvSpPr>
            <a:spLocks noGrp="1" noChangeArrowheads="1"/>
          </p:cNvSpPr>
          <p:nvPr>
            <p:ph type="subTitle" idx="1"/>
          </p:nvPr>
        </p:nvSpPr>
        <p:spPr>
          <a:xfrm>
            <a:off x="381000" y="1066800"/>
            <a:ext cx="8763000" cy="5791200"/>
          </a:xfrm>
        </p:spPr>
        <p:txBody>
          <a:bodyPr/>
          <a:p>
            <a:pPr algn="just" eaLnBrk="1" hangingPunct="1"/>
            <a:endParaRPr dirty="0" lang="en-US" smtClean="0">
              <a:solidFill>
                <a:schemeClr val="accent1"/>
              </a:solidFill>
              <a:latin typeface="Constantia" pitchFamily="18" charset="0"/>
            </a:endParaRPr>
          </a:p>
          <a:p>
            <a:pPr algn="just" eaLnBrk="1" hangingPunct="1"/>
            <a:r>
              <a:rPr dirty="0" lang="en-US" smtClean="0">
                <a:solidFill>
                  <a:srgbClr val="0000FF"/>
                </a:solidFill>
                <a:latin typeface="Constantia" pitchFamily="18" charset="0"/>
              </a:rPr>
              <a:t>By the end of this Course, the learner will gain the necessary knowledge, skills and attitudes to promote health, prevent illness, diagnose, co-ordinate, manage and rehabilitate infants, children and adults suffering from orthopedic conditions.</a:t>
            </a:r>
          </a:p>
        </p:txBody>
      </p:sp>
      <p:sp>
        <p:nvSpPr>
          <p:cNvPr id="1048633" name="Rectangle 6"/>
          <p:cNvSpPr>
            <a:spLocks noGrp="1" noChangeArrowheads="1"/>
          </p:cNvSpPr>
          <p:nvPr>
            <p:ph type="sldNum" sz="quarter" idx="12"/>
          </p:nvPr>
        </p:nvSpPr>
        <p:spPr>
          <a:noFill/>
        </p:spPr>
        <p:txBody>
          <a:bodyPr/>
          <a:p>
            <a:fld id="{AC13B138-F564-4F21-9CEC-F6564994633F}" type="slidenum">
              <a:rPr lang="en-US" smtClean="0"/>
              <a:t>4</a:t>
            </a:fld>
            <a:endParaRPr dirty="0" lang="en-US" smtClean="0"/>
          </a:p>
        </p:txBody>
      </p:sp>
      <p:sp>
        <p:nvSpPr>
          <p:cNvPr id="1048634"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0B212498-98C0-4A68-A286-C9FE5EB386E7}" type="slidenum">
              <a:rPr sz="1400" lang="en-US"/>
              <a:pPr algn="r"/>
              <a:t>4</a:t>
            </a:fld>
            <a:endParaRPr dirty="0" sz="1400" lang="en-US"/>
          </a:p>
        </p:txBody>
      </p:sp>
    </p:spTree>
  </p:cSld>
  <p:clrMapOvr>
    <a:masterClrMapping/>
  </p:clrMapOvr>
  <p:transition>
    <p:wheel spokes="8"/>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333" name=""/>
        <p:cNvGrpSpPr/>
        <p:nvPr/>
      </p:nvGrpSpPr>
      <p:grpSpPr>
        <a:xfrm>
          <a:off x="0" y="0"/>
          <a:ext cx="0" cy="0"/>
          <a:chOff x="0" y="0"/>
          <a:chExt cx="0" cy="0"/>
        </a:xfrm>
      </p:grpSpPr>
      <p:sp>
        <p:nvSpPr>
          <p:cNvPr id="1048783" name="Rectangle 3"/>
          <p:cNvSpPr>
            <a:spLocks noGrp="1" noChangeArrowheads="1"/>
          </p:cNvSpPr>
          <p:nvPr>
            <p:ph idx="1"/>
          </p:nvPr>
        </p:nvSpPr>
        <p:spPr>
          <a:xfrm>
            <a:off x="0" y="1295400"/>
            <a:ext cx="9144000" cy="5562600"/>
          </a:xfrm>
        </p:spPr>
        <p:txBody>
          <a:bodyPr>
            <a:normAutofit/>
          </a:bodyPr>
          <a:p>
            <a:pPr algn="just" eaLnBrk="1" hangingPunct="1" indent="-571500" marL="571500">
              <a:buNone/>
            </a:pPr>
            <a:r>
              <a:rPr dirty="0" lang="en-US" smtClean="0">
                <a:solidFill>
                  <a:srgbClr val="0000FF"/>
                </a:solidFill>
                <a:latin typeface="Constantia" pitchFamily="18" charset="0"/>
              </a:rPr>
              <a:t>Fractures can either be:</a:t>
            </a:r>
          </a:p>
          <a:p>
            <a:pPr algn="just" eaLnBrk="1" hangingPunct="1" indent="-571500" marL="571500">
              <a:buNone/>
            </a:pPr>
            <a:endParaRPr dirty="0" lang="en-US" smtClean="0">
              <a:solidFill>
                <a:srgbClr val="0000FF"/>
              </a:solidFill>
              <a:latin typeface="Constantia" pitchFamily="18" charset="0"/>
            </a:endParaRPr>
          </a:p>
          <a:p>
            <a:pPr algn="just" eaLnBrk="1" hangingPunct="1" indent="-571500" marL="571500">
              <a:buFont typeface="Wingdings" pitchFamily="2" charset="2"/>
              <a:buAutoNum type="arabicParenR"/>
            </a:pPr>
            <a:r>
              <a:rPr dirty="0" i="1" lang="en-US" smtClean="0">
                <a:solidFill>
                  <a:srgbClr val="0000FF"/>
                </a:solidFill>
                <a:latin typeface="Constantia" pitchFamily="18" charset="0"/>
              </a:rPr>
              <a:t>Complete: </a:t>
            </a:r>
            <a:r>
              <a:rPr dirty="0" lang="en-US" smtClean="0">
                <a:solidFill>
                  <a:srgbClr val="0000FF"/>
                </a:solidFill>
                <a:latin typeface="Constantia" pitchFamily="18" charset="0"/>
              </a:rPr>
              <a:t>There is a break across the entire bone;</a:t>
            </a:r>
          </a:p>
          <a:p>
            <a:pPr algn="just" eaLnBrk="1" hangingPunct="1" indent="-571500" marL="571500">
              <a:buFont typeface="Wingdings" pitchFamily="2" charset="2"/>
              <a:buAutoNum type="arabicParenR"/>
            </a:pPr>
            <a:endParaRPr dirty="0" lang="en-US" smtClean="0">
              <a:solidFill>
                <a:srgbClr val="0000FF"/>
              </a:solidFill>
              <a:latin typeface="Constantia" pitchFamily="18" charset="0"/>
            </a:endParaRPr>
          </a:p>
          <a:p>
            <a:pPr algn="just" eaLnBrk="1" hangingPunct="1" indent="-571500" marL="571500">
              <a:buFont typeface="Wingdings" pitchFamily="2" charset="2"/>
              <a:buAutoNum type="arabicParenR"/>
            </a:pPr>
            <a:r>
              <a:rPr dirty="0" i="1" lang="en-US" smtClean="0">
                <a:solidFill>
                  <a:srgbClr val="0000FF"/>
                </a:solidFill>
                <a:latin typeface="Constantia" pitchFamily="18" charset="0"/>
              </a:rPr>
              <a:t>Incomplete: </a:t>
            </a:r>
            <a:r>
              <a:rPr dirty="0" lang="en-US" smtClean="0">
                <a:solidFill>
                  <a:srgbClr val="0000FF"/>
                </a:solidFill>
                <a:latin typeface="Constantia" pitchFamily="18" charset="0"/>
              </a:rPr>
              <a:t>Breakage occur partially;</a:t>
            </a:r>
          </a:p>
          <a:p>
            <a:pPr algn="just" eaLnBrk="1" hangingPunct="1" indent="-571500" marL="571500">
              <a:buFont typeface="Wingdings" pitchFamily="2" charset="2"/>
              <a:buAutoNum type="arabicParenR"/>
            </a:pPr>
            <a:endParaRPr dirty="0" lang="en-US" smtClean="0">
              <a:solidFill>
                <a:srgbClr val="0000FF"/>
              </a:solidFill>
              <a:latin typeface="Constantia" pitchFamily="18" charset="0"/>
            </a:endParaRPr>
          </a:p>
          <a:p>
            <a:pPr algn="just" eaLnBrk="1" hangingPunct="1" indent="-571500" marL="571500">
              <a:buFont typeface="Wingdings" pitchFamily="2" charset="2"/>
              <a:buAutoNum type="arabicParenR"/>
            </a:pPr>
            <a:r>
              <a:rPr dirty="0" i="1" lang="en-US" smtClean="0">
                <a:solidFill>
                  <a:srgbClr val="0000FF"/>
                </a:solidFill>
                <a:latin typeface="Constantia" pitchFamily="18" charset="0"/>
              </a:rPr>
              <a:t>Closed fracture: </a:t>
            </a:r>
            <a:r>
              <a:rPr dirty="0" lang="en-US" smtClean="0">
                <a:solidFill>
                  <a:srgbClr val="0000FF"/>
                </a:solidFill>
                <a:latin typeface="Constantia" pitchFamily="18" charset="0"/>
              </a:rPr>
              <a:t>There  is breakage but the skin remains intact; </a:t>
            </a:r>
            <a:r>
              <a:rPr dirty="0" i="1" lang="en-US" smtClean="0">
                <a:solidFill>
                  <a:srgbClr val="0000FF"/>
                </a:solidFill>
                <a:latin typeface="Constantia" pitchFamily="18" charset="0"/>
              </a:rPr>
              <a:t>OR,</a:t>
            </a:r>
            <a:endParaRPr dirty="0" lang="en-US" smtClean="0">
              <a:solidFill>
                <a:srgbClr val="0000FF"/>
              </a:solidFill>
              <a:latin typeface="Constantia" pitchFamily="18" charset="0"/>
            </a:endParaRPr>
          </a:p>
          <a:p>
            <a:pPr algn="just" eaLnBrk="1" hangingPunct="1" indent="-571500" marL="571500">
              <a:buFont typeface="Wingdings" pitchFamily="2" charset="2"/>
              <a:buAutoNum type="arabicParenR"/>
            </a:pPr>
            <a:endParaRPr dirty="0" lang="en-US" smtClean="0">
              <a:solidFill>
                <a:srgbClr val="0000FF"/>
              </a:solidFill>
              <a:latin typeface="Constantia" pitchFamily="18" charset="0"/>
            </a:endParaRPr>
          </a:p>
          <a:p>
            <a:pPr algn="just" eaLnBrk="1" hangingPunct="1" indent="-571500" marL="571500">
              <a:buFont typeface="Wingdings" pitchFamily="2" charset="2"/>
              <a:buAutoNum type="arabicParenR"/>
            </a:pPr>
            <a:r>
              <a:rPr dirty="0" i="1" lang="en-US" smtClean="0">
                <a:solidFill>
                  <a:srgbClr val="0000FF"/>
                </a:solidFill>
                <a:latin typeface="Constantia" pitchFamily="18" charset="0"/>
              </a:rPr>
              <a:t>Open fracture: </a:t>
            </a:r>
            <a:r>
              <a:rPr dirty="0" lang="en-US" smtClean="0">
                <a:solidFill>
                  <a:srgbClr val="0000FF"/>
                </a:solidFill>
                <a:latin typeface="Constantia" pitchFamily="18" charset="0"/>
              </a:rPr>
              <a:t>Involves the</a:t>
            </a:r>
            <a:r>
              <a:rPr dirty="0" i="1" lang="en-US" smtClean="0">
                <a:solidFill>
                  <a:srgbClr val="0000FF"/>
                </a:solidFill>
                <a:latin typeface="Constantia" pitchFamily="18" charset="0"/>
              </a:rPr>
              <a:t> </a:t>
            </a:r>
            <a:r>
              <a:rPr dirty="0" lang="en-US" smtClean="0">
                <a:solidFill>
                  <a:srgbClr val="0000FF"/>
                </a:solidFill>
                <a:latin typeface="Constantia" pitchFamily="18" charset="0"/>
              </a:rPr>
              <a:t>skin or mucus membrane.</a:t>
            </a:r>
          </a:p>
        </p:txBody>
      </p:sp>
      <p:sp>
        <p:nvSpPr>
          <p:cNvPr id="1048784" name="Rectangle 6"/>
          <p:cNvSpPr>
            <a:spLocks noGrp="1" noChangeArrowheads="1"/>
          </p:cNvSpPr>
          <p:nvPr>
            <p:ph type="sldNum" sz="quarter" idx="12"/>
          </p:nvPr>
        </p:nvSpPr>
        <p:spPr>
          <a:noFill/>
        </p:spPr>
        <p:txBody>
          <a:bodyPr/>
          <a:p>
            <a:fld id="{0A35FB24-24FF-4EA0-85E7-E01CF027BB07}" type="slidenum">
              <a:rPr lang="en-US" smtClean="0"/>
              <a:t>40</a:t>
            </a:fld>
            <a:endParaRPr lang="en-US" smtClean="0"/>
          </a:p>
        </p:txBody>
      </p:sp>
      <p:sp>
        <p:nvSpPr>
          <p:cNvPr id="1048785" name="Rectangle 2"/>
          <p:cNvSpPr>
            <a:spLocks noGrp="1" noChangeArrowheads="1"/>
          </p:cNvSpPr>
          <p:nvPr>
            <p:ph type="title"/>
          </p:nvPr>
        </p:nvSpPr>
        <p:spPr>
          <a:xfrm>
            <a:off x="-152400" y="274638"/>
            <a:ext cx="8839200" cy="1143000"/>
          </a:xfrm>
        </p:spPr>
        <p:txBody>
          <a:bodyPr>
            <a:normAutofit/>
          </a:bodyPr>
          <a:p>
            <a:pPr algn="just" eaLnBrk="1" hangingPunct="1"/>
            <a:r>
              <a:rPr b="1" dirty="0" lang="en-US" smtClean="0">
                <a:solidFill>
                  <a:srgbClr val="FF0000"/>
                </a:solidFill>
                <a:latin typeface="Constantia" pitchFamily="18" charset="0"/>
              </a:rPr>
              <a:t>Classification/Types of fractures</a:t>
            </a:r>
          </a:p>
        </p:txBody>
      </p:sp>
      <p:sp>
        <p:nvSpPr>
          <p:cNvPr id="1048786"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F99697D4-7677-4EBE-A0FB-B2655DA61BEA}" type="slidenum">
              <a:rPr sz="1400" lang="en-US"/>
              <a:pPr algn="r"/>
              <a:t>40</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785"/>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8783">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8783">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8783">
                                            <p:txEl>
                                              <p:pRg st="4" end="4"/>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8783">
                                            <p:txEl>
                                              <p:pRg st="6" end="6"/>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 presetSubtype="0">
                                  <p:stCondLst>
                                    <p:cond delay="0"/>
                                  </p:stCondLst>
                                  <p:childTnLst>
                                    <p:set>
                                      <p:cBhvr>
                                        <p:cTn dur="1" fill="hold" id="26">
                                          <p:stCondLst>
                                            <p:cond delay="499"/>
                                          </p:stCondLst>
                                        </p:cTn>
                                        <p:tgtEl>
                                          <p:spTgt spid="10487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3" grpId="0" build="p" autoUpdateAnimBg="0"/>
      <p:bldP spid="1048785"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334" name=""/>
        <p:cNvGrpSpPr/>
        <p:nvPr/>
      </p:nvGrpSpPr>
      <p:grpSpPr>
        <a:xfrm>
          <a:off x="0" y="0"/>
          <a:ext cx="0" cy="0"/>
          <a:chOff x="0" y="0"/>
          <a:chExt cx="0" cy="0"/>
        </a:xfrm>
      </p:grpSpPr>
      <p:sp>
        <p:nvSpPr>
          <p:cNvPr id="1048787" name="Rectangle 3"/>
          <p:cNvSpPr>
            <a:spLocks noGrp="1" noChangeArrowheads="1"/>
          </p:cNvSpPr>
          <p:nvPr>
            <p:ph idx="1"/>
          </p:nvPr>
        </p:nvSpPr>
        <p:spPr>
          <a:xfrm>
            <a:off x="457200" y="1600200"/>
            <a:ext cx="8686800" cy="5257800"/>
          </a:xfrm>
        </p:spPr>
        <p:txBody>
          <a:bodyPr/>
          <a:p>
            <a:pPr algn="just" eaLnBrk="1" hangingPunct="1" indent="-571500" marL="571500">
              <a:buNone/>
            </a:pPr>
            <a:r>
              <a:rPr dirty="0" lang="en-US" smtClean="0">
                <a:solidFill>
                  <a:srgbClr val="0000FF"/>
                </a:solidFill>
                <a:latin typeface="Constantia" pitchFamily="18" charset="0"/>
              </a:rPr>
              <a:t>Complete fractures can be/includes</a:t>
            </a:r>
          </a:p>
          <a:p>
            <a:pPr algn="just" eaLnBrk="1" hangingPunct="1" indent="-571500" marL="571500">
              <a:buFont typeface="Wingdings" pitchFamily="2" charset="2"/>
              <a:buAutoNum type="arabicParenR"/>
            </a:pPr>
            <a:r>
              <a:rPr dirty="0" lang="en-US" smtClean="0">
                <a:solidFill>
                  <a:srgbClr val="0000FF"/>
                </a:solidFill>
                <a:latin typeface="Constantia" pitchFamily="18" charset="0"/>
              </a:rPr>
              <a:t>Simple(Closed)</a:t>
            </a:r>
          </a:p>
          <a:p>
            <a:pPr algn="just" eaLnBrk="1" hangingPunct="1" indent="-571500" marL="571500">
              <a:buFont typeface="Wingdings" pitchFamily="2" charset="2"/>
              <a:buAutoNum type="arabicParenR"/>
            </a:pPr>
            <a:r>
              <a:rPr dirty="0" lang="en-US" smtClean="0">
                <a:solidFill>
                  <a:srgbClr val="0000FF"/>
                </a:solidFill>
                <a:latin typeface="Constantia" pitchFamily="18" charset="0"/>
              </a:rPr>
              <a:t>Compound(Open)</a:t>
            </a:r>
          </a:p>
          <a:p>
            <a:pPr algn="just" indent="-571500" marL="571500">
              <a:buFont typeface="Wingdings" pitchFamily="2" charset="2"/>
              <a:buAutoNum type="arabicParenR"/>
            </a:pPr>
            <a:r>
              <a:rPr dirty="0" lang="en-US" smtClean="0">
                <a:solidFill>
                  <a:srgbClr val="0000FF"/>
                </a:solidFill>
                <a:latin typeface="Constantia" pitchFamily="18" charset="0"/>
              </a:rPr>
              <a:t>Comminuted (Involves more than two fracture fragments)</a:t>
            </a:r>
          </a:p>
          <a:p>
            <a:pPr algn="just" eaLnBrk="1" hangingPunct="1" indent="-571500" marL="571500">
              <a:buFont typeface="Wingdings" pitchFamily="2" charset="2"/>
              <a:buAutoNum type="arabicParenR"/>
            </a:pPr>
            <a:r>
              <a:rPr dirty="0" lang="en-US" smtClean="0">
                <a:solidFill>
                  <a:srgbClr val="0000FF"/>
                </a:solidFill>
                <a:latin typeface="Constantia" pitchFamily="18" charset="0"/>
              </a:rPr>
              <a:t>Linear</a:t>
            </a:r>
          </a:p>
          <a:p>
            <a:pPr algn="just" eaLnBrk="1" hangingPunct="1" indent="-571500" marL="571500">
              <a:buFont typeface="Wingdings" pitchFamily="2" charset="2"/>
              <a:buAutoNum type="arabicParenR"/>
            </a:pPr>
            <a:r>
              <a:rPr dirty="0" lang="en-US" smtClean="0">
                <a:solidFill>
                  <a:srgbClr val="0000FF"/>
                </a:solidFill>
                <a:latin typeface="Constantia" pitchFamily="18" charset="0"/>
              </a:rPr>
              <a:t>Oblique</a:t>
            </a:r>
          </a:p>
          <a:p>
            <a:pPr algn="just" eaLnBrk="1" hangingPunct="1" indent="-571500" marL="571500">
              <a:buFont typeface="Wingdings" pitchFamily="2" charset="2"/>
              <a:buAutoNum type="arabicParenR"/>
            </a:pPr>
            <a:r>
              <a:rPr dirty="0" lang="en-US" smtClean="0">
                <a:solidFill>
                  <a:srgbClr val="0000FF"/>
                </a:solidFill>
                <a:latin typeface="Constantia" pitchFamily="18" charset="0"/>
              </a:rPr>
              <a:t>Spiral</a:t>
            </a:r>
          </a:p>
          <a:p>
            <a:pPr algn="just" eaLnBrk="1" hangingPunct="1" indent="-571500" marL="571500">
              <a:buFont typeface="Wingdings" pitchFamily="2" charset="2"/>
              <a:buAutoNum type="arabicParenR"/>
            </a:pPr>
            <a:r>
              <a:rPr dirty="0" lang="en-US" smtClean="0">
                <a:solidFill>
                  <a:srgbClr val="0000FF"/>
                </a:solidFill>
                <a:latin typeface="Constantia" pitchFamily="18" charset="0"/>
              </a:rPr>
              <a:t>Transverse</a:t>
            </a:r>
          </a:p>
        </p:txBody>
      </p:sp>
      <p:sp>
        <p:nvSpPr>
          <p:cNvPr id="1048788" name="Rectangle 6"/>
          <p:cNvSpPr>
            <a:spLocks noGrp="1" noChangeArrowheads="1"/>
          </p:cNvSpPr>
          <p:nvPr>
            <p:ph type="sldNum" sz="quarter" idx="12"/>
          </p:nvPr>
        </p:nvSpPr>
        <p:spPr>
          <a:noFill/>
        </p:spPr>
        <p:txBody>
          <a:bodyPr/>
          <a:p>
            <a:fld id="{FAE0D182-1B0D-48C3-9B36-AC8A0FB318A2}" type="slidenum">
              <a:rPr lang="en-US" smtClean="0"/>
              <a:t>41</a:t>
            </a:fld>
            <a:endParaRPr lang="en-US" smtClean="0"/>
          </a:p>
        </p:txBody>
      </p:sp>
      <p:sp>
        <p:nvSpPr>
          <p:cNvPr id="1048789" name="Rectangle 2"/>
          <p:cNvSpPr>
            <a:spLocks noGrp="1" noChangeArrowheads="1"/>
          </p:cNvSpPr>
          <p:nvPr>
            <p:ph type="title"/>
          </p:nvPr>
        </p:nvSpPr>
        <p:spPr>
          <a:xfrm>
            <a:off x="228600" y="228600"/>
            <a:ext cx="7772400" cy="1143000"/>
          </a:xfrm>
        </p:spPr>
        <p:txBody>
          <a:bodyPr/>
          <a:p>
            <a:pPr algn="just" eaLnBrk="1" hangingPunct="1"/>
            <a:r>
              <a:rPr b="1" dirty="0" lang="en-US" smtClean="0">
                <a:solidFill>
                  <a:srgbClr val="FF0000"/>
                </a:solidFill>
                <a:latin typeface="Constantia" pitchFamily="18" charset="0"/>
              </a:rPr>
              <a:t>Complete fractures</a:t>
            </a:r>
          </a:p>
        </p:txBody>
      </p:sp>
      <p:sp>
        <p:nvSpPr>
          <p:cNvPr id="1048790"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9F48BA1C-7419-403A-B9DE-CE5FFD6FD06A}" type="slidenum">
              <a:rPr sz="1400" lang="en-US"/>
              <a:pPr algn="r"/>
              <a:t>41</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789"/>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 presetSubtype="9">
                                  <p:stCondLst>
                                    <p:cond delay="0"/>
                                  </p:stCondLst>
                                  <p:childTnLst>
                                    <p:set>
                                      <p:cBhvr>
                                        <p:cTn dur="1" fill="hold" id="10">
                                          <p:stCondLst>
                                            <p:cond delay="0"/>
                                          </p:stCondLst>
                                        </p:cTn>
                                        <p:tgtEl>
                                          <p:spTgt spid="1048787">
                                            <p:txEl>
                                              <p:pRg st="0" end="0"/>
                                            </p:txEl>
                                          </p:spTgt>
                                        </p:tgtEl>
                                        <p:attrNameLst>
                                          <p:attrName>style.visibility</p:attrName>
                                        </p:attrNameLst>
                                      </p:cBhvr>
                                      <p:to>
                                        <p:strVal val="visible"/>
                                      </p:to>
                                    </p:set>
                                    <p:anim calcmode="lin" valueType="num">
                                      <p:cBhvr additive="base">
                                        <p:cTn dur="500" fill="hold" id="11"/>
                                        <p:tgtEl>
                                          <p:spTgt spid="1048787">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12"/>
                                        <p:tgtEl>
                                          <p:spTgt spid="104878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9">
                                  <p:stCondLst>
                                    <p:cond delay="0"/>
                                  </p:stCondLst>
                                  <p:childTnLst>
                                    <p:set>
                                      <p:cBhvr>
                                        <p:cTn dur="1" fill="hold" id="16">
                                          <p:stCondLst>
                                            <p:cond delay="0"/>
                                          </p:stCondLst>
                                        </p:cTn>
                                        <p:tgtEl>
                                          <p:spTgt spid="1048787">
                                            <p:txEl>
                                              <p:pRg st="1" end="1"/>
                                            </p:txEl>
                                          </p:spTgt>
                                        </p:tgtEl>
                                        <p:attrNameLst>
                                          <p:attrName>style.visibility</p:attrName>
                                        </p:attrNameLst>
                                      </p:cBhvr>
                                      <p:to>
                                        <p:strVal val="visible"/>
                                      </p:to>
                                    </p:set>
                                    <p:anim calcmode="lin" valueType="num">
                                      <p:cBhvr additive="base">
                                        <p:cTn dur="500" fill="hold" id="17"/>
                                        <p:tgtEl>
                                          <p:spTgt spid="1048787">
                                            <p:txEl>
                                              <p:pRg st="1" end="1"/>
                                            </p:txEl>
                                          </p:spTgt>
                                        </p:tgtEl>
                                        <p:attrNameLst>
                                          <p:attrName>ppt_x</p:attrName>
                                        </p:attrNameLst>
                                      </p:cBhvr>
                                      <p:tavLst>
                                        <p:tav tm="0">
                                          <p:val>
                                            <p:strVal val="0-#ppt_w/2"/>
                                          </p:val>
                                        </p:tav>
                                        <p:tav tm="100000">
                                          <p:val>
                                            <p:strVal val="#ppt_x"/>
                                          </p:val>
                                        </p:tav>
                                      </p:tavLst>
                                    </p:anim>
                                    <p:anim calcmode="lin" valueType="num">
                                      <p:cBhvr additive="base">
                                        <p:cTn dur="500" fill="hold" id="18"/>
                                        <p:tgtEl>
                                          <p:spTgt spid="104878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 presetSubtype="9">
                                  <p:stCondLst>
                                    <p:cond delay="0"/>
                                  </p:stCondLst>
                                  <p:childTnLst>
                                    <p:set>
                                      <p:cBhvr>
                                        <p:cTn dur="1" fill="hold" id="22">
                                          <p:stCondLst>
                                            <p:cond delay="0"/>
                                          </p:stCondLst>
                                        </p:cTn>
                                        <p:tgtEl>
                                          <p:spTgt spid="1048787">
                                            <p:txEl>
                                              <p:pRg st="2" end="2"/>
                                            </p:txEl>
                                          </p:spTgt>
                                        </p:tgtEl>
                                        <p:attrNameLst>
                                          <p:attrName>style.visibility</p:attrName>
                                        </p:attrNameLst>
                                      </p:cBhvr>
                                      <p:to>
                                        <p:strVal val="visible"/>
                                      </p:to>
                                    </p:set>
                                    <p:anim calcmode="lin" valueType="num">
                                      <p:cBhvr additive="base">
                                        <p:cTn dur="500" fill="hold" id="23"/>
                                        <p:tgtEl>
                                          <p:spTgt spid="1048787">
                                            <p:txEl>
                                              <p:pRg st="2" end="2"/>
                                            </p:txEl>
                                          </p:spTgt>
                                        </p:tgtEl>
                                        <p:attrNameLst>
                                          <p:attrName>ppt_x</p:attrName>
                                        </p:attrNameLst>
                                      </p:cBhvr>
                                      <p:tavLst>
                                        <p:tav tm="0">
                                          <p:val>
                                            <p:strVal val="0-#ppt_w/2"/>
                                          </p:val>
                                        </p:tav>
                                        <p:tav tm="100000">
                                          <p:val>
                                            <p:strVal val="#ppt_x"/>
                                          </p:val>
                                        </p:tav>
                                      </p:tavLst>
                                    </p:anim>
                                    <p:anim calcmode="lin" valueType="num">
                                      <p:cBhvr additive="base">
                                        <p:cTn dur="500" fill="hold" id="24"/>
                                        <p:tgtEl>
                                          <p:spTgt spid="104878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2" presetSubtype="9">
                                  <p:stCondLst>
                                    <p:cond delay="0"/>
                                  </p:stCondLst>
                                  <p:childTnLst>
                                    <p:set>
                                      <p:cBhvr>
                                        <p:cTn dur="1" fill="hold" id="28">
                                          <p:stCondLst>
                                            <p:cond delay="0"/>
                                          </p:stCondLst>
                                        </p:cTn>
                                        <p:tgtEl>
                                          <p:spTgt spid="1048787">
                                            <p:txEl>
                                              <p:pRg st="3" end="3"/>
                                            </p:txEl>
                                          </p:spTgt>
                                        </p:tgtEl>
                                        <p:attrNameLst>
                                          <p:attrName>style.visibility</p:attrName>
                                        </p:attrNameLst>
                                      </p:cBhvr>
                                      <p:to>
                                        <p:strVal val="visible"/>
                                      </p:to>
                                    </p:set>
                                    <p:anim calcmode="lin" valueType="num">
                                      <p:cBhvr additive="base">
                                        <p:cTn dur="500" fill="hold" id="29"/>
                                        <p:tgtEl>
                                          <p:spTgt spid="1048787">
                                            <p:txEl>
                                              <p:pRg st="3" end="3"/>
                                            </p:txEl>
                                          </p:spTgt>
                                        </p:tgtEl>
                                        <p:attrNameLst>
                                          <p:attrName>ppt_x</p:attrName>
                                        </p:attrNameLst>
                                      </p:cBhvr>
                                      <p:tavLst>
                                        <p:tav tm="0">
                                          <p:val>
                                            <p:strVal val="0-#ppt_w/2"/>
                                          </p:val>
                                        </p:tav>
                                        <p:tav tm="100000">
                                          <p:val>
                                            <p:strVal val="#ppt_x"/>
                                          </p:val>
                                        </p:tav>
                                      </p:tavLst>
                                    </p:anim>
                                    <p:anim calcmode="lin" valueType="num">
                                      <p:cBhvr additive="base">
                                        <p:cTn dur="500" fill="hold" id="30"/>
                                        <p:tgtEl>
                                          <p:spTgt spid="1048787">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 presetSubtype="9">
                                  <p:stCondLst>
                                    <p:cond delay="0"/>
                                  </p:stCondLst>
                                  <p:childTnLst>
                                    <p:set>
                                      <p:cBhvr>
                                        <p:cTn dur="1" fill="hold" id="34">
                                          <p:stCondLst>
                                            <p:cond delay="0"/>
                                          </p:stCondLst>
                                        </p:cTn>
                                        <p:tgtEl>
                                          <p:spTgt spid="1048787">
                                            <p:txEl>
                                              <p:pRg st="4" end="4"/>
                                            </p:txEl>
                                          </p:spTgt>
                                        </p:tgtEl>
                                        <p:attrNameLst>
                                          <p:attrName>style.visibility</p:attrName>
                                        </p:attrNameLst>
                                      </p:cBhvr>
                                      <p:to>
                                        <p:strVal val="visible"/>
                                      </p:to>
                                    </p:set>
                                    <p:anim calcmode="lin" valueType="num">
                                      <p:cBhvr additive="base">
                                        <p:cTn dur="500" fill="hold" id="35"/>
                                        <p:tgtEl>
                                          <p:spTgt spid="1048787">
                                            <p:txEl>
                                              <p:pRg st="4" end="4"/>
                                            </p:txEl>
                                          </p:spTgt>
                                        </p:tgtEl>
                                        <p:attrNameLst>
                                          <p:attrName>ppt_x</p:attrName>
                                        </p:attrNameLst>
                                      </p:cBhvr>
                                      <p:tavLst>
                                        <p:tav tm="0">
                                          <p:val>
                                            <p:strVal val="0-#ppt_w/2"/>
                                          </p:val>
                                        </p:tav>
                                        <p:tav tm="100000">
                                          <p:val>
                                            <p:strVal val="#ppt_x"/>
                                          </p:val>
                                        </p:tav>
                                      </p:tavLst>
                                    </p:anim>
                                    <p:anim calcmode="lin" valueType="num">
                                      <p:cBhvr additive="base">
                                        <p:cTn dur="500" fill="hold" id="36"/>
                                        <p:tgtEl>
                                          <p:spTgt spid="1048787">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2" presetSubtype="9">
                                  <p:stCondLst>
                                    <p:cond delay="0"/>
                                  </p:stCondLst>
                                  <p:childTnLst>
                                    <p:set>
                                      <p:cBhvr>
                                        <p:cTn dur="1" fill="hold" id="40">
                                          <p:stCondLst>
                                            <p:cond delay="0"/>
                                          </p:stCondLst>
                                        </p:cTn>
                                        <p:tgtEl>
                                          <p:spTgt spid="1048787">
                                            <p:txEl>
                                              <p:pRg st="5" end="5"/>
                                            </p:txEl>
                                          </p:spTgt>
                                        </p:tgtEl>
                                        <p:attrNameLst>
                                          <p:attrName>style.visibility</p:attrName>
                                        </p:attrNameLst>
                                      </p:cBhvr>
                                      <p:to>
                                        <p:strVal val="visible"/>
                                      </p:to>
                                    </p:set>
                                    <p:anim calcmode="lin" valueType="num">
                                      <p:cBhvr additive="base">
                                        <p:cTn dur="500" fill="hold" id="41"/>
                                        <p:tgtEl>
                                          <p:spTgt spid="1048787">
                                            <p:txEl>
                                              <p:pRg st="5" end="5"/>
                                            </p:txEl>
                                          </p:spTgt>
                                        </p:tgtEl>
                                        <p:attrNameLst>
                                          <p:attrName>ppt_x</p:attrName>
                                        </p:attrNameLst>
                                      </p:cBhvr>
                                      <p:tavLst>
                                        <p:tav tm="0">
                                          <p:val>
                                            <p:strVal val="0-#ppt_w/2"/>
                                          </p:val>
                                        </p:tav>
                                        <p:tav tm="100000">
                                          <p:val>
                                            <p:strVal val="#ppt_x"/>
                                          </p:val>
                                        </p:tav>
                                      </p:tavLst>
                                    </p:anim>
                                    <p:anim calcmode="lin" valueType="num">
                                      <p:cBhvr additive="base">
                                        <p:cTn dur="500" fill="hold" id="42"/>
                                        <p:tgtEl>
                                          <p:spTgt spid="1048787">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2" presetSubtype="9">
                                  <p:stCondLst>
                                    <p:cond delay="0"/>
                                  </p:stCondLst>
                                  <p:childTnLst>
                                    <p:set>
                                      <p:cBhvr>
                                        <p:cTn dur="1" fill="hold" id="46">
                                          <p:stCondLst>
                                            <p:cond delay="0"/>
                                          </p:stCondLst>
                                        </p:cTn>
                                        <p:tgtEl>
                                          <p:spTgt spid="1048787">
                                            <p:txEl>
                                              <p:pRg st="6" end="6"/>
                                            </p:txEl>
                                          </p:spTgt>
                                        </p:tgtEl>
                                        <p:attrNameLst>
                                          <p:attrName>style.visibility</p:attrName>
                                        </p:attrNameLst>
                                      </p:cBhvr>
                                      <p:to>
                                        <p:strVal val="visible"/>
                                      </p:to>
                                    </p:set>
                                    <p:anim calcmode="lin" valueType="num">
                                      <p:cBhvr additive="base">
                                        <p:cTn dur="500" fill="hold" id="47"/>
                                        <p:tgtEl>
                                          <p:spTgt spid="1048787">
                                            <p:txEl>
                                              <p:pRg st="6" end="6"/>
                                            </p:txEl>
                                          </p:spTgt>
                                        </p:tgtEl>
                                        <p:attrNameLst>
                                          <p:attrName>ppt_x</p:attrName>
                                        </p:attrNameLst>
                                      </p:cBhvr>
                                      <p:tavLst>
                                        <p:tav tm="0">
                                          <p:val>
                                            <p:strVal val="0-#ppt_w/2"/>
                                          </p:val>
                                        </p:tav>
                                        <p:tav tm="100000">
                                          <p:val>
                                            <p:strVal val="#ppt_x"/>
                                          </p:val>
                                        </p:tav>
                                      </p:tavLst>
                                    </p:anim>
                                    <p:anim calcmode="lin" valueType="num">
                                      <p:cBhvr additive="base">
                                        <p:cTn dur="500" fill="hold" id="48"/>
                                        <p:tgtEl>
                                          <p:spTgt spid="1048787">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fill="hold" id="49">
                      <p:stCondLst>
                        <p:cond delay="indefinite"/>
                      </p:stCondLst>
                      <p:childTnLst>
                        <p:par>
                          <p:cTn fill="hold" id="50">
                            <p:stCondLst>
                              <p:cond delay="0"/>
                            </p:stCondLst>
                            <p:childTnLst>
                              <p:par>
                                <p:cTn fill="hold" grpId="0" id="51" nodeType="clickEffect" presetClass="entr" presetID="2" presetSubtype="9">
                                  <p:stCondLst>
                                    <p:cond delay="0"/>
                                  </p:stCondLst>
                                  <p:childTnLst>
                                    <p:set>
                                      <p:cBhvr>
                                        <p:cTn dur="1" fill="hold" id="52">
                                          <p:stCondLst>
                                            <p:cond delay="0"/>
                                          </p:stCondLst>
                                        </p:cTn>
                                        <p:tgtEl>
                                          <p:spTgt spid="1048787">
                                            <p:txEl>
                                              <p:pRg st="7" end="7"/>
                                            </p:txEl>
                                          </p:spTgt>
                                        </p:tgtEl>
                                        <p:attrNameLst>
                                          <p:attrName>style.visibility</p:attrName>
                                        </p:attrNameLst>
                                      </p:cBhvr>
                                      <p:to>
                                        <p:strVal val="visible"/>
                                      </p:to>
                                    </p:set>
                                    <p:anim calcmode="lin" valueType="num">
                                      <p:cBhvr additive="base">
                                        <p:cTn dur="500" fill="hold" id="53"/>
                                        <p:tgtEl>
                                          <p:spTgt spid="1048787">
                                            <p:txEl>
                                              <p:pRg st="7" end="7"/>
                                            </p:txEl>
                                          </p:spTgt>
                                        </p:tgtEl>
                                        <p:attrNameLst>
                                          <p:attrName>ppt_x</p:attrName>
                                        </p:attrNameLst>
                                      </p:cBhvr>
                                      <p:tavLst>
                                        <p:tav tm="0">
                                          <p:val>
                                            <p:strVal val="0-#ppt_w/2"/>
                                          </p:val>
                                        </p:tav>
                                        <p:tav tm="100000">
                                          <p:val>
                                            <p:strVal val="#ppt_x"/>
                                          </p:val>
                                        </p:tav>
                                      </p:tavLst>
                                    </p:anim>
                                    <p:anim calcmode="lin" valueType="num">
                                      <p:cBhvr additive="base">
                                        <p:cTn dur="500" fill="hold" id="54"/>
                                        <p:tgtEl>
                                          <p:spTgt spid="1048787">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7" grpId="0" build="p" autoUpdateAnimBg="0"/>
      <p:bldP spid="104878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335" name=""/>
        <p:cNvGrpSpPr/>
        <p:nvPr/>
      </p:nvGrpSpPr>
      <p:grpSpPr>
        <a:xfrm>
          <a:off x="0" y="0"/>
          <a:ext cx="0" cy="0"/>
          <a:chOff x="0" y="0"/>
          <a:chExt cx="0" cy="0"/>
        </a:xfrm>
      </p:grpSpPr>
      <p:sp>
        <p:nvSpPr>
          <p:cNvPr id="1048791" name="Rectangle 3"/>
          <p:cNvSpPr>
            <a:spLocks noGrp="1" noChangeArrowheads="1"/>
          </p:cNvSpPr>
          <p:nvPr>
            <p:ph idx="1"/>
          </p:nvPr>
        </p:nvSpPr>
        <p:spPr>
          <a:xfrm>
            <a:off x="457200" y="1600200"/>
            <a:ext cx="8686800" cy="5105400"/>
          </a:xfrm>
        </p:spPr>
        <p:txBody>
          <a:bodyPr/>
          <a:p>
            <a:pPr algn="just" eaLnBrk="1" hangingPunct="1" indent="-514350" marL="514350">
              <a:buFont typeface="+mj-lt"/>
              <a:buAutoNum type="arabicPeriod" startAt="8"/>
            </a:pPr>
            <a:r>
              <a:rPr dirty="0" lang="en-US" smtClean="0">
                <a:solidFill>
                  <a:srgbClr val="0000FF"/>
                </a:solidFill>
                <a:latin typeface="Constantia" pitchFamily="18" charset="0"/>
              </a:rPr>
              <a:t>Impacted</a:t>
            </a:r>
          </a:p>
          <a:p>
            <a:pPr algn="just" eaLnBrk="1" hangingPunct="1" indent="-514350" marL="514350">
              <a:buFont typeface="+mj-lt"/>
              <a:buAutoNum type="arabicPeriod" startAt="8"/>
            </a:pPr>
            <a:r>
              <a:rPr dirty="0" lang="en-US" smtClean="0">
                <a:solidFill>
                  <a:srgbClr val="0000FF"/>
                </a:solidFill>
                <a:latin typeface="Constantia" pitchFamily="18" charset="0"/>
              </a:rPr>
              <a:t>Pathological</a:t>
            </a:r>
          </a:p>
          <a:p>
            <a:pPr algn="just" eaLnBrk="1" hangingPunct="1" indent="-514350" marL="514350">
              <a:buFont typeface="+mj-lt"/>
              <a:buAutoNum type="arabicPeriod" startAt="8"/>
            </a:pPr>
            <a:r>
              <a:rPr dirty="0" lang="en-US" smtClean="0">
                <a:solidFill>
                  <a:srgbClr val="0000FF"/>
                </a:solidFill>
                <a:latin typeface="Constantia" pitchFamily="18" charset="0"/>
              </a:rPr>
              <a:t>Avulsion</a:t>
            </a:r>
          </a:p>
          <a:p>
            <a:pPr algn="just" eaLnBrk="1" hangingPunct="1" indent="-514350" marL="514350">
              <a:buFont typeface="+mj-lt"/>
              <a:buAutoNum type="arabicPeriod" startAt="8"/>
            </a:pPr>
            <a:r>
              <a:rPr dirty="0" lang="en-US" smtClean="0">
                <a:solidFill>
                  <a:srgbClr val="0000FF"/>
                </a:solidFill>
                <a:latin typeface="Constantia" pitchFamily="18" charset="0"/>
              </a:rPr>
              <a:t>Extracapsular</a:t>
            </a:r>
          </a:p>
          <a:p>
            <a:pPr algn="just" eaLnBrk="1" hangingPunct="1" indent="-514350" marL="514350">
              <a:buFont typeface="+mj-lt"/>
              <a:buAutoNum type="arabicPeriod" startAt="8"/>
            </a:pPr>
            <a:r>
              <a:rPr dirty="0" lang="en-US" smtClean="0">
                <a:solidFill>
                  <a:srgbClr val="0000FF"/>
                </a:solidFill>
                <a:latin typeface="Constantia" pitchFamily="18" charset="0"/>
              </a:rPr>
              <a:t>Intracapsular</a:t>
            </a:r>
          </a:p>
        </p:txBody>
      </p:sp>
      <p:sp>
        <p:nvSpPr>
          <p:cNvPr id="1048792" name="Rectangle 6"/>
          <p:cNvSpPr>
            <a:spLocks noGrp="1" noChangeArrowheads="1"/>
          </p:cNvSpPr>
          <p:nvPr>
            <p:ph type="sldNum" sz="quarter" idx="12"/>
          </p:nvPr>
        </p:nvSpPr>
        <p:spPr>
          <a:noFill/>
        </p:spPr>
        <p:txBody>
          <a:bodyPr/>
          <a:p>
            <a:fld id="{FACDBF84-E2CB-4CDC-81C7-249C4DC052B9}" type="slidenum">
              <a:rPr lang="en-US" smtClean="0"/>
              <a:t>42</a:t>
            </a:fld>
            <a:endParaRPr lang="en-US" smtClean="0"/>
          </a:p>
        </p:txBody>
      </p:sp>
      <p:sp>
        <p:nvSpPr>
          <p:cNvPr id="1048793" name="Rectangle 2"/>
          <p:cNvSpPr>
            <a:spLocks noGrp="1" noChangeArrowheads="1"/>
          </p:cNvSpPr>
          <p:nvPr>
            <p:ph type="title"/>
          </p:nvPr>
        </p:nvSpPr>
        <p:spPr>
          <a:xfrm>
            <a:off x="0" y="274638"/>
            <a:ext cx="8686800" cy="1143000"/>
          </a:xfrm>
        </p:spPr>
        <p:txBody>
          <a:bodyPr/>
          <a:p>
            <a:pPr algn="just" eaLnBrk="1" hangingPunct="1"/>
            <a:r>
              <a:rPr b="1" dirty="0" lang="en-US" smtClean="0">
                <a:solidFill>
                  <a:srgbClr val="FF0000"/>
                </a:solidFill>
                <a:latin typeface="Constantia" pitchFamily="18" charset="0"/>
              </a:rPr>
              <a:t>Complete fracture cont’d</a:t>
            </a:r>
          </a:p>
        </p:txBody>
      </p:sp>
      <p:sp>
        <p:nvSpPr>
          <p:cNvPr id="1048794"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0BDE1D58-6E2F-455E-A732-71EA08C6320C}" type="slidenum">
              <a:rPr sz="1400" lang="en-US"/>
              <a:pPr algn="r"/>
              <a:t>42</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0" presetSubtype="0">
                                  <p:stCondLst>
                                    <p:cond delay="0"/>
                                  </p:stCondLst>
                                  <p:childTnLst>
                                    <p:set>
                                      <p:cBhvr>
                                        <p:cTn dur="1" fill="hold" id="6">
                                          <p:stCondLst>
                                            <p:cond delay="0"/>
                                          </p:stCondLst>
                                        </p:cTn>
                                        <p:tgtEl>
                                          <p:spTgt spid="1048793"/>
                                        </p:tgtEl>
                                        <p:attrNameLst>
                                          <p:attrName>style.visibility</p:attrName>
                                        </p:attrNameLst>
                                      </p:cBhvr>
                                      <p:to>
                                        <p:strVal val="visible"/>
                                      </p:to>
                                    </p:set>
                                    <p:animEffect transition="in" filter="wedge">
                                      <p:cBhvr>
                                        <p:cTn dur="500" id="7"/>
                                        <p:tgtEl>
                                          <p:spTgt spid="1048793"/>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 presetSubtype="0">
                                  <p:stCondLst>
                                    <p:cond delay="0"/>
                                  </p:stCondLst>
                                  <p:childTnLst>
                                    <p:set>
                                      <p:cBhvr>
                                        <p:cTn dur="1" fill="hold" id="11">
                                          <p:stCondLst>
                                            <p:cond delay="499"/>
                                          </p:stCondLst>
                                        </p:cTn>
                                        <p:tgtEl>
                                          <p:spTgt spid="1048791">
                                            <p:txEl>
                                              <p:pRg st="0" end="0"/>
                                            </p:txEl>
                                          </p:spTgt>
                                        </p:tgtEl>
                                        <p:attrNameLst>
                                          <p:attrName>style.visibility</p:attrName>
                                        </p:attrNameLst>
                                      </p:cBhvr>
                                      <p:to>
                                        <p:strVal val="visible"/>
                                      </p:to>
                                    </p:se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1" presetSubtype="0">
                                  <p:stCondLst>
                                    <p:cond delay="0"/>
                                  </p:stCondLst>
                                  <p:childTnLst>
                                    <p:set>
                                      <p:cBhvr>
                                        <p:cTn dur="1" fill="hold" id="15">
                                          <p:stCondLst>
                                            <p:cond delay="499"/>
                                          </p:stCondLst>
                                        </p:cTn>
                                        <p:tgtEl>
                                          <p:spTgt spid="1048791">
                                            <p:txEl>
                                              <p:pRg st="1" end="1"/>
                                            </p:txEl>
                                          </p:spTgt>
                                        </p:tgtEl>
                                        <p:attrNameLst>
                                          <p:attrName>style.visibility</p:attrName>
                                        </p:attrNameLst>
                                      </p:cBhvr>
                                      <p:to>
                                        <p:strVal val="visible"/>
                                      </p:to>
                                    </p:se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1" presetSubtype="0">
                                  <p:stCondLst>
                                    <p:cond delay="0"/>
                                  </p:stCondLst>
                                  <p:childTnLst>
                                    <p:set>
                                      <p:cBhvr>
                                        <p:cTn dur="1" fill="hold" id="19">
                                          <p:stCondLst>
                                            <p:cond delay="499"/>
                                          </p:stCondLst>
                                        </p:cTn>
                                        <p:tgtEl>
                                          <p:spTgt spid="1048791">
                                            <p:txEl>
                                              <p:pRg st="2" end="2"/>
                                            </p:txEl>
                                          </p:spTgt>
                                        </p:tgtEl>
                                        <p:attrNameLst>
                                          <p:attrName>style.visibility</p:attrName>
                                        </p:attrNameLst>
                                      </p:cBhvr>
                                      <p:to>
                                        <p:strVal val="visible"/>
                                      </p:to>
                                    </p:set>
                                  </p:childTnLst>
                                </p:cTn>
                              </p:par>
                            </p:childTnLst>
                          </p:cTn>
                        </p:par>
                      </p:childTnLst>
                    </p:cTn>
                  </p:par>
                  <p:par>
                    <p:cTn fill="hold" id="20">
                      <p:stCondLst>
                        <p:cond delay="indefinite"/>
                      </p:stCondLst>
                      <p:childTnLst>
                        <p:par>
                          <p:cTn fill="hold" id="21">
                            <p:stCondLst>
                              <p:cond delay="0"/>
                            </p:stCondLst>
                            <p:childTnLst>
                              <p:par>
                                <p:cTn fill="hold" grpId="0" id="22" nodeType="clickEffect" presetClass="entr" presetID="1" presetSubtype="0">
                                  <p:stCondLst>
                                    <p:cond delay="0"/>
                                  </p:stCondLst>
                                  <p:childTnLst>
                                    <p:set>
                                      <p:cBhvr>
                                        <p:cTn dur="1" fill="hold" id="23">
                                          <p:stCondLst>
                                            <p:cond delay="499"/>
                                          </p:stCondLst>
                                        </p:cTn>
                                        <p:tgtEl>
                                          <p:spTgt spid="1048791">
                                            <p:txEl>
                                              <p:pRg st="3" end="3"/>
                                            </p:txEl>
                                          </p:spTgt>
                                        </p:tgtEl>
                                        <p:attrNameLst>
                                          <p:attrName>style.visibility</p:attrName>
                                        </p:attrNameLst>
                                      </p:cBhvr>
                                      <p:to>
                                        <p:strVal val="visible"/>
                                      </p:to>
                                    </p:se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1" presetSubtype="0">
                                  <p:stCondLst>
                                    <p:cond delay="0"/>
                                  </p:stCondLst>
                                  <p:childTnLst>
                                    <p:set>
                                      <p:cBhvr>
                                        <p:cTn dur="1" fill="hold" id="27">
                                          <p:stCondLst>
                                            <p:cond delay="499"/>
                                          </p:stCondLst>
                                        </p:cTn>
                                        <p:tgtEl>
                                          <p:spTgt spid="10487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91" grpId="0" build="p" autoUpdateAnimBg="0"/>
      <p:bldP spid="1048793"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336" name=""/>
        <p:cNvGrpSpPr/>
        <p:nvPr/>
      </p:nvGrpSpPr>
      <p:grpSpPr>
        <a:xfrm>
          <a:off x="0" y="0"/>
          <a:ext cx="0" cy="0"/>
          <a:chOff x="0" y="0"/>
          <a:chExt cx="0" cy="0"/>
        </a:xfrm>
      </p:grpSpPr>
      <p:sp>
        <p:nvSpPr>
          <p:cNvPr id="1048795" name="Rectangle 3"/>
          <p:cNvSpPr>
            <a:spLocks noGrp="1" noChangeArrowheads="1"/>
          </p:cNvSpPr>
          <p:nvPr>
            <p:ph idx="1"/>
          </p:nvPr>
        </p:nvSpPr>
        <p:spPr>
          <a:xfrm>
            <a:off x="0" y="838200"/>
            <a:ext cx="9144000" cy="6019800"/>
          </a:xfrm>
        </p:spPr>
        <p:txBody>
          <a:bodyPr>
            <a:normAutofit/>
          </a:bodyPr>
          <a:p>
            <a:pPr algn="just" eaLnBrk="1" hangingPunct="1">
              <a:buNone/>
            </a:pPr>
            <a:endParaRPr dirty="0" lang="en-US" smtClean="0">
              <a:solidFill>
                <a:srgbClr val="0000FF"/>
              </a:solidFill>
              <a:latin typeface="Constantia" pitchFamily="18" charset="0"/>
            </a:endParaRPr>
          </a:p>
          <a:p>
            <a:pPr algn="just" eaLnBrk="1" hangingPunct="1">
              <a:buNone/>
            </a:pPr>
            <a:r>
              <a:rPr dirty="0" lang="en-US" smtClean="0">
                <a:solidFill>
                  <a:srgbClr val="0000FF"/>
                </a:solidFill>
                <a:latin typeface="Constantia" pitchFamily="18" charset="0"/>
              </a:rPr>
              <a:t>Incomplete fractures include</a:t>
            </a:r>
          </a:p>
          <a:p>
            <a:pPr algn="just" eaLnBrk="1" hangingPunct="1">
              <a:buNone/>
            </a:pPr>
            <a:endParaRPr dirty="0" lang="en-US" smtClean="0">
              <a:solidFill>
                <a:srgbClr val="FF0000"/>
              </a:solidFill>
              <a:latin typeface="Constantia" pitchFamily="18" charset="0"/>
            </a:endParaRPr>
          </a:p>
          <a:p>
            <a:pPr algn="just" eaLnBrk="1" hangingPunct="1">
              <a:buNone/>
            </a:pPr>
            <a:r>
              <a:rPr dirty="0" i="1" lang="en-US" smtClean="0">
                <a:solidFill>
                  <a:srgbClr val="FF0000"/>
                </a:solidFill>
                <a:latin typeface="Constantia" pitchFamily="18" charset="0"/>
              </a:rPr>
              <a:t>(i) Greenstick fracture</a:t>
            </a:r>
          </a:p>
          <a:p>
            <a:pPr algn="just" lvl="1">
              <a:buFont typeface="Arial" pitchFamily="34" charset="0"/>
              <a:buChar char="•"/>
            </a:pPr>
            <a:r>
              <a:rPr dirty="0" i="1" lang="en-US" smtClean="0">
                <a:solidFill>
                  <a:srgbClr val="0000FF"/>
                </a:solidFill>
                <a:latin typeface="Constantia" pitchFamily="18" charset="0"/>
              </a:rPr>
              <a:t>Torus fracture: </a:t>
            </a:r>
            <a:r>
              <a:rPr dirty="0" lang="en-US" smtClean="0">
                <a:solidFill>
                  <a:srgbClr val="0000FF"/>
                </a:solidFill>
                <a:latin typeface="Constantia" pitchFamily="18" charset="0"/>
              </a:rPr>
              <a:t>There is buckling of the cortex caused by impaction;</a:t>
            </a:r>
          </a:p>
          <a:p>
            <a:pPr algn="just" lvl="1">
              <a:buFont typeface="Arial" pitchFamily="34" charset="0"/>
              <a:buChar char="•"/>
            </a:pPr>
            <a:endParaRPr dirty="0" lang="en-US" smtClean="0">
              <a:solidFill>
                <a:srgbClr val="0000FF"/>
              </a:solidFill>
              <a:latin typeface="Constantia" pitchFamily="18" charset="0"/>
            </a:endParaRPr>
          </a:p>
          <a:p>
            <a:pPr algn="just" lvl="1">
              <a:buFont typeface="Arial" pitchFamily="34" charset="0"/>
              <a:buChar char="•"/>
            </a:pPr>
            <a:r>
              <a:rPr dirty="0" i="1" lang="en-US" smtClean="0">
                <a:solidFill>
                  <a:srgbClr val="0000FF"/>
                </a:solidFill>
                <a:latin typeface="Constantia" pitchFamily="18" charset="0"/>
              </a:rPr>
              <a:t>Bowing fracture: </a:t>
            </a:r>
            <a:r>
              <a:rPr dirty="0" lang="en-US" smtClean="0">
                <a:solidFill>
                  <a:srgbClr val="0000FF"/>
                </a:solidFill>
                <a:latin typeface="Constantia" pitchFamily="18" charset="0"/>
              </a:rPr>
              <a:t>The bone becomes curved along its longitudinal axis; </a:t>
            </a:r>
            <a:r>
              <a:rPr dirty="0" i="1" lang="en-US" smtClean="0">
                <a:solidFill>
                  <a:srgbClr val="0000FF"/>
                </a:solidFill>
                <a:latin typeface="Constantia" pitchFamily="18" charset="0"/>
              </a:rPr>
              <a:t>OR</a:t>
            </a:r>
          </a:p>
          <a:p>
            <a:pPr algn="just" lvl="1">
              <a:buFont typeface="Arial" pitchFamily="34" charset="0"/>
              <a:buChar char="•"/>
            </a:pPr>
            <a:endParaRPr dirty="0" i="1" lang="en-US" smtClean="0">
              <a:solidFill>
                <a:srgbClr val="0000FF"/>
              </a:solidFill>
              <a:latin typeface="Constantia" pitchFamily="18" charset="0"/>
            </a:endParaRPr>
          </a:p>
          <a:p>
            <a:pPr algn="just" lvl="1">
              <a:buFont typeface="Arial" pitchFamily="34" charset="0"/>
              <a:buChar char="•"/>
            </a:pPr>
            <a:r>
              <a:rPr dirty="0" i="1" lang="en-US" smtClean="0">
                <a:solidFill>
                  <a:srgbClr val="0000FF"/>
                </a:solidFill>
                <a:latin typeface="Constantia" pitchFamily="18" charset="0"/>
              </a:rPr>
              <a:t>A transverse fracture</a:t>
            </a:r>
            <a:r>
              <a:rPr dirty="0" lang="en-US" smtClean="0">
                <a:solidFill>
                  <a:srgbClr val="0000FF"/>
                </a:solidFill>
                <a:latin typeface="Constantia" pitchFamily="18" charset="0"/>
              </a:rPr>
              <a:t> </a:t>
            </a:r>
            <a:r>
              <a:rPr dirty="0" i="1" lang="en-US" smtClean="0">
                <a:solidFill>
                  <a:srgbClr val="0000FF"/>
                </a:solidFill>
                <a:latin typeface="Constantia" pitchFamily="18" charset="0"/>
              </a:rPr>
              <a:t>occurring</a:t>
            </a:r>
            <a:r>
              <a:rPr dirty="0" lang="en-US" smtClean="0">
                <a:solidFill>
                  <a:srgbClr val="0000FF"/>
                </a:solidFill>
                <a:latin typeface="Constantia" pitchFamily="18" charset="0"/>
              </a:rPr>
              <a:t> in the cortex and extending into the midportion of the bone but then becomes oriented along the longitudinal axis of the bone without disrupting the opposite cortex. </a:t>
            </a:r>
            <a:endParaRPr dirty="0" i="1" lang="en-US" smtClean="0">
              <a:solidFill>
                <a:srgbClr val="0000FF"/>
              </a:solidFill>
              <a:latin typeface="Constantia" pitchFamily="18" charset="0"/>
            </a:endParaRPr>
          </a:p>
        </p:txBody>
      </p:sp>
      <p:sp>
        <p:nvSpPr>
          <p:cNvPr id="1048796" name="Rectangle 6"/>
          <p:cNvSpPr>
            <a:spLocks noGrp="1" noChangeArrowheads="1"/>
          </p:cNvSpPr>
          <p:nvPr>
            <p:ph type="sldNum" sz="quarter" idx="12"/>
          </p:nvPr>
        </p:nvSpPr>
        <p:spPr>
          <a:noFill/>
        </p:spPr>
        <p:txBody>
          <a:bodyPr/>
          <a:p>
            <a:fld id="{52569DAE-871A-466B-A055-37A5F22F6A35}" type="slidenum">
              <a:rPr lang="en-US" smtClean="0"/>
              <a:t>43</a:t>
            </a:fld>
            <a:endParaRPr lang="en-US" smtClean="0"/>
          </a:p>
        </p:txBody>
      </p:sp>
      <p:sp>
        <p:nvSpPr>
          <p:cNvPr id="1048797" name="Rectangle 2"/>
          <p:cNvSpPr>
            <a:spLocks noGrp="1" noChangeArrowheads="1"/>
          </p:cNvSpPr>
          <p:nvPr>
            <p:ph type="title"/>
          </p:nvPr>
        </p:nvSpPr>
        <p:spPr>
          <a:xfrm>
            <a:off x="0" y="0"/>
            <a:ext cx="8458200" cy="1143000"/>
          </a:xfrm>
        </p:spPr>
        <p:txBody>
          <a:bodyPr/>
          <a:p>
            <a:pPr algn="just" eaLnBrk="1" hangingPunct="1"/>
            <a:r>
              <a:rPr b="1" dirty="0" lang="en-US" smtClean="0">
                <a:solidFill>
                  <a:srgbClr val="FF0000"/>
                </a:solidFill>
                <a:latin typeface="Constantia" pitchFamily="18" charset="0"/>
              </a:rPr>
              <a:t>Incomplete fractures</a:t>
            </a:r>
          </a:p>
        </p:txBody>
      </p:sp>
      <p:sp>
        <p:nvSpPr>
          <p:cNvPr id="1048798"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33F341C0-5FA0-47DB-AA23-F60EDD4C029C}" type="slidenum">
              <a:rPr sz="1400" lang="en-US"/>
              <a:pPr algn="r"/>
              <a:t>43</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797"/>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8795">
                                            <p:txEl>
                                              <p:pRg st="1" end="1"/>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8795">
                                            <p:txEl>
                                              <p:pRg st="3" end="3"/>
                                            </p:txEl>
                                          </p:spTgt>
                                        </p:tgtEl>
                                        <p:attrNameLst>
                                          <p:attrName>style.visibility</p:attrName>
                                        </p:attrNameLst>
                                      </p:cBhvr>
                                      <p:to>
                                        <p:strVal val="visible"/>
                                      </p:to>
                                    </p:set>
                                  </p:childTnLst>
                                </p:cTn>
                              </p:par>
                              <p:par>
                                <p:cTn fill="hold" grpId="0" id="15" nodeType="withEffect" presetClass="entr" presetID="1" presetSubtype="0">
                                  <p:stCondLst>
                                    <p:cond delay="0"/>
                                  </p:stCondLst>
                                  <p:childTnLst>
                                    <p:set>
                                      <p:cBhvr>
                                        <p:cTn dur="1" fill="hold" id="16">
                                          <p:stCondLst>
                                            <p:cond delay="499"/>
                                          </p:stCondLst>
                                        </p:cTn>
                                        <p:tgtEl>
                                          <p:spTgt spid="1048795">
                                            <p:txEl>
                                              <p:pRg st="4" end="4"/>
                                            </p:txEl>
                                          </p:spTgt>
                                        </p:tgtEl>
                                        <p:attrNameLst>
                                          <p:attrName>style.visibility</p:attrName>
                                        </p:attrNameLst>
                                      </p:cBhvr>
                                      <p:to>
                                        <p:strVal val="visible"/>
                                      </p:to>
                                    </p:set>
                                  </p:childTnLst>
                                </p:cTn>
                              </p:par>
                              <p:par>
                                <p:cTn fill="hold" grpId="0" id="17" nodeType="withEffect" presetClass="entr" presetID="1" presetSubtype="0">
                                  <p:stCondLst>
                                    <p:cond delay="0"/>
                                  </p:stCondLst>
                                  <p:childTnLst>
                                    <p:set>
                                      <p:cBhvr>
                                        <p:cTn dur="1" fill="hold" id="18">
                                          <p:stCondLst>
                                            <p:cond delay="499"/>
                                          </p:stCondLst>
                                        </p:cTn>
                                        <p:tgtEl>
                                          <p:spTgt spid="1048795">
                                            <p:txEl>
                                              <p:pRg st="6" end="6"/>
                                            </p:txEl>
                                          </p:spTgt>
                                        </p:tgtEl>
                                        <p:attrNameLst>
                                          <p:attrName>style.visibility</p:attrName>
                                        </p:attrNameLst>
                                      </p:cBhvr>
                                      <p:to>
                                        <p:strVal val="visible"/>
                                      </p:to>
                                    </p:set>
                                  </p:childTnLst>
                                </p:cTn>
                              </p:par>
                              <p:par>
                                <p:cTn fill="hold" grpId="0" id="19" nodeType="withEffect" presetClass="entr" presetID="1" presetSubtype="0">
                                  <p:stCondLst>
                                    <p:cond delay="0"/>
                                  </p:stCondLst>
                                  <p:childTnLst>
                                    <p:set>
                                      <p:cBhvr>
                                        <p:cTn dur="1" fill="hold" id="20">
                                          <p:stCondLst>
                                            <p:cond delay="499"/>
                                          </p:stCondLst>
                                        </p:cTn>
                                        <p:tgtEl>
                                          <p:spTgt spid="10487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95" grpId="0" build="p" autoUpdateAnimBg="0"/>
      <p:bldP spid="1048797"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337" name=""/>
        <p:cNvGrpSpPr/>
        <p:nvPr/>
      </p:nvGrpSpPr>
      <p:grpSpPr>
        <a:xfrm>
          <a:off x="0" y="0"/>
          <a:ext cx="0" cy="0"/>
          <a:chOff x="0" y="0"/>
          <a:chExt cx="0" cy="0"/>
        </a:xfrm>
      </p:grpSpPr>
      <p:sp>
        <p:nvSpPr>
          <p:cNvPr id="1048799" name="Content Placeholder 2"/>
          <p:cNvSpPr>
            <a:spLocks noGrp="1"/>
          </p:cNvSpPr>
          <p:nvPr>
            <p:ph idx="1"/>
          </p:nvPr>
        </p:nvSpPr>
        <p:spPr>
          <a:xfrm>
            <a:off x="228600" y="1295400"/>
            <a:ext cx="8610600" cy="5562600"/>
          </a:xfrm>
        </p:spPr>
        <p:txBody>
          <a:bodyPr>
            <a:normAutofit/>
          </a:bodyPr>
          <a:p>
            <a:pPr algn="just" lvl="1">
              <a:buFont typeface="Arial" pitchFamily="34" charset="0"/>
              <a:buChar char="•"/>
            </a:pPr>
            <a:endParaRPr dirty="0" i="1" lang="en-US" smtClean="0">
              <a:solidFill>
                <a:srgbClr val="FF0000"/>
              </a:solidFill>
              <a:latin typeface="Constantia" pitchFamily="18" charset="0"/>
            </a:endParaRPr>
          </a:p>
          <a:p>
            <a:pPr algn="just">
              <a:buNone/>
            </a:pPr>
            <a:r>
              <a:rPr dirty="0" i="1" lang="en-US" smtClean="0">
                <a:solidFill>
                  <a:srgbClr val="FF0000"/>
                </a:solidFill>
                <a:latin typeface="Constantia" pitchFamily="18" charset="0"/>
              </a:rPr>
              <a:t>(ii) Stress fracture:</a:t>
            </a:r>
            <a:r>
              <a:rPr dirty="0" i="1" lang="en-US" smtClean="0">
                <a:solidFill>
                  <a:srgbClr val="0000FF"/>
                </a:solidFill>
                <a:latin typeface="Constantia" pitchFamily="18" charset="0"/>
              </a:rPr>
              <a:t> </a:t>
            </a:r>
            <a:r>
              <a:rPr dirty="0" lang="en-US" smtClean="0">
                <a:solidFill>
                  <a:srgbClr val="0000FF"/>
                </a:solidFill>
                <a:latin typeface="Constantia" pitchFamily="18" charset="0"/>
              </a:rPr>
              <a:t>A very small crack in bone</a:t>
            </a:r>
            <a:r>
              <a:rPr dirty="0" i="1" lang="en-US" smtClean="0">
                <a:solidFill>
                  <a:srgbClr val="0000FF"/>
                </a:solidFill>
                <a:latin typeface="Constantia" pitchFamily="18" charset="0"/>
              </a:rPr>
              <a:t> </a:t>
            </a:r>
            <a:r>
              <a:rPr dirty="0" lang="en-US" smtClean="0">
                <a:solidFill>
                  <a:srgbClr val="0000FF"/>
                </a:solidFill>
                <a:latin typeface="Constantia" pitchFamily="18" charset="0"/>
              </a:rPr>
              <a:t>caused by unusual or repeated stress or heavy continuous weight on the ankle or leg; typically occurs in weight-bearing bones, such as the tibia and metatarsals bones and is a common sports injury,  mostly associated with athletics.</a:t>
            </a:r>
          </a:p>
          <a:p>
            <a:pPr algn="just">
              <a:buNone/>
            </a:pPr>
            <a:endParaRPr dirty="0" i="1" lang="en-US" smtClean="0">
              <a:solidFill>
                <a:srgbClr val="FF0000"/>
              </a:solidFill>
              <a:latin typeface="Constantia" pitchFamily="18" charset="0"/>
            </a:endParaRPr>
          </a:p>
          <a:p>
            <a:pPr algn="just">
              <a:buNone/>
            </a:pPr>
            <a:r>
              <a:rPr dirty="0" i="1" lang="en-US" smtClean="0">
                <a:solidFill>
                  <a:srgbClr val="FF0000"/>
                </a:solidFill>
                <a:latin typeface="Constantia" pitchFamily="18" charset="0"/>
              </a:rPr>
              <a:t>(iii) Transchondral fracture:</a:t>
            </a:r>
            <a:r>
              <a:rPr dirty="0" lang="en-US" smtClean="0"/>
              <a:t> </a:t>
            </a:r>
            <a:r>
              <a:rPr dirty="0" lang="en-US" smtClean="0">
                <a:solidFill>
                  <a:srgbClr val="0000FF"/>
                </a:solidFill>
                <a:latin typeface="Constantia" pitchFamily="18" charset="0"/>
              </a:rPr>
              <a:t>Involves entire thickness of cartilage down to subchondral bone.</a:t>
            </a:r>
          </a:p>
          <a:p>
            <a:pPr algn="just">
              <a:buFont typeface="Wingdings" pitchFamily="2" charset="2"/>
              <a:buChar char="q"/>
            </a:pPr>
            <a:endParaRPr dirty="0" i="1" lang="en-US" smtClean="0">
              <a:solidFill>
                <a:srgbClr val="0000FF"/>
              </a:solidFill>
              <a:latin typeface="Constantia" pitchFamily="18" charset="0"/>
            </a:endParaRPr>
          </a:p>
          <a:p>
            <a:pPr>
              <a:buNone/>
            </a:pPr>
            <a:endParaRPr dirty="0" lang="en-US"/>
          </a:p>
        </p:txBody>
      </p:sp>
      <p:sp>
        <p:nvSpPr>
          <p:cNvPr id="1048800" name="Title 1"/>
          <p:cNvSpPr>
            <a:spLocks noGrp="1"/>
          </p:cNvSpPr>
          <p:nvPr>
            <p:ph type="title"/>
          </p:nvPr>
        </p:nvSpPr>
        <p:spPr>
          <a:xfrm>
            <a:off x="152400" y="274638"/>
            <a:ext cx="8534400" cy="1143000"/>
          </a:xfrm>
        </p:spPr>
        <p:txBody>
          <a:bodyPr/>
          <a:p>
            <a:pPr algn="just"/>
            <a:r>
              <a:rPr b="1" dirty="0" lang="en-US" smtClean="0">
                <a:solidFill>
                  <a:srgbClr val="FF0000"/>
                </a:solidFill>
                <a:latin typeface="Constantia" pitchFamily="18" charset="0"/>
              </a:rPr>
              <a:t>Incomplete fractures cont’d</a:t>
            </a:r>
            <a:endParaRPr dirty="0" lang="en-US"/>
          </a:p>
        </p:txBody>
      </p:sp>
    </p:spTree>
  </p:cSld>
  <p:clrMapOvr>
    <a:masterClrMapping/>
  </p:clrMapOvr>
  <p:transition>
    <p:wheel spokes="8"/>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338" name=""/>
        <p:cNvGrpSpPr/>
        <p:nvPr/>
      </p:nvGrpSpPr>
      <p:grpSpPr>
        <a:xfrm>
          <a:off x="0" y="0"/>
          <a:ext cx="0" cy="0"/>
          <a:chOff x="0" y="0"/>
          <a:chExt cx="0" cy="0"/>
        </a:xfrm>
      </p:grpSpPr>
      <p:sp>
        <p:nvSpPr>
          <p:cNvPr id="1048801" name="Rectangle 3"/>
          <p:cNvSpPr>
            <a:spLocks noGrp="1" noChangeArrowheads="1"/>
          </p:cNvSpPr>
          <p:nvPr>
            <p:ph idx="1"/>
          </p:nvPr>
        </p:nvSpPr>
        <p:spPr>
          <a:xfrm>
            <a:off x="-228600" y="1219200"/>
            <a:ext cx="9372600" cy="5638800"/>
          </a:xfrm>
        </p:spPr>
        <p:txBody>
          <a:bodyPr>
            <a:normAutofit/>
          </a:bodyPr>
          <a:p>
            <a:pPr algn="just" eaLnBrk="1" hangingPunct="1">
              <a:buNone/>
            </a:pPr>
            <a:r>
              <a:rPr dirty="0" sz="2800" lang="en-US" smtClean="0">
                <a:solidFill>
                  <a:srgbClr val="0000FF"/>
                </a:solidFill>
                <a:latin typeface="Constantia" pitchFamily="18" charset="0"/>
              </a:rPr>
              <a:t>	Open fractures can be graded according to level/degree of contamination as follows:</a:t>
            </a:r>
          </a:p>
          <a:p>
            <a:pPr algn="just" eaLnBrk="1" hangingPunct="1">
              <a:buNone/>
            </a:pPr>
            <a:endParaRPr dirty="0" sz="2800" lang="en-US" smtClean="0">
              <a:solidFill>
                <a:srgbClr val="0000FF"/>
              </a:solidFill>
              <a:latin typeface="Constantia" pitchFamily="18" charset="0"/>
            </a:endParaRPr>
          </a:p>
          <a:p>
            <a:pPr algn="just" indent="-571500" lvl="1" marL="971550">
              <a:buAutoNum type="romanLcParenBoth"/>
            </a:pPr>
            <a:r>
              <a:rPr b="1" dirty="0" i="1" lang="en-US" smtClean="0">
                <a:solidFill>
                  <a:srgbClr val="0000FF"/>
                </a:solidFill>
                <a:latin typeface="Constantia" pitchFamily="18" charset="0"/>
              </a:rPr>
              <a:t>Grade 1:</a:t>
            </a:r>
            <a:r>
              <a:rPr b="1" dirty="0" lang="en-US" smtClean="0">
                <a:solidFill>
                  <a:srgbClr val="0000FF"/>
                </a:solidFill>
                <a:latin typeface="Constantia" pitchFamily="18" charset="0"/>
              </a:rPr>
              <a:t> </a:t>
            </a:r>
            <a:r>
              <a:rPr dirty="0" lang="en-US" smtClean="0">
                <a:solidFill>
                  <a:srgbClr val="0000FF"/>
                </a:solidFill>
                <a:latin typeface="Constantia" pitchFamily="18" charset="0"/>
              </a:rPr>
              <a:t>Fracture with clean wound ≈1 cm or less.</a:t>
            </a:r>
          </a:p>
          <a:p>
            <a:pPr algn="just" indent="-571500" lvl="1" marL="971550">
              <a:buAutoNum type="romanLcParenBoth"/>
            </a:pPr>
            <a:endParaRPr dirty="0" lang="en-US" smtClean="0">
              <a:solidFill>
                <a:srgbClr val="0000FF"/>
              </a:solidFill>
              <a:latin typeface="Constantia" pitchFamily="18" charset="0"/>
            </a:endParaRPr>
          </a:p>
          <a:p>
            <a:pPr algn="just" indent="-571500" lvl="1" marL="971550">
              <a:buAutoNum type="romanLcParenBoth"/>
            </a:pPr>
            <a:r>
              <a:rPr b="1" dirty="0" i="1" lang="en-US" smtClean="0">
                <a:solidFill>
                  <a:srgbClr val="0000FF"/>
                </a:solidFill>
                <a:latin typeface="Constantia" pitchFamily="18" charset="0"/>
              </a:rPr>
              <a:t>Grade 2:</a:t>
            </a:r>
            <a:r>
              <a:rPr b="1" dirty="0" lang="en-US" smtClean="0">
                <a:solidFill>
                  <a:srgbClr val="0000FF"/>
                </a:solidFill>
                <a:latin typeface="Constantia" pitchFamily="18" charset="0"/>
              </a:rPr>
              <a:t> </a:t>
            </a:r>
            <a:r>
              <a:rPr dirty="0" lang="en-US" smtClean="0">
                <a:solidFill>
                  <a:srgbClr val="0000FF"/>
                </a:solidFill>
                <a:latin typeface="Constantia" pitchFamily="18" charset="0"/>
              </a:rPr>
              <a:t>Has a large wound with extensive soft tissue damage.</a:t>
            </a:r>
          </a:p>
          <a:p>
            <a:pPr algn="just" indent="-571500" lvl="1" marL="971550">
              <a:buAutoNum type="romanLcParenBoth"/>
            </a:pPr>
            <a:endParaRPr dirty="0" lang="en-US" smtClean="0">
              <a:solidFill>
                <a:srgbClr val="0000FF"/>
              </a:solidFill>
              <a:latin typeface="Constantia" pitchFamily="18" charset="0"/>
            </a:endParaRPr>
          </a:p>
          <a:p>
            <a:pPr algn="just" indent="-571500" lvl="1" marL="971550">
              <a:buAutoNum type="romanLcParenBoth"/>
            </a:pPr>
            <a:r>
              <a:rPr b="1" dirty="0" i="1" lang="en-US" smtClean="0">
                <a:solidFill>
                  <a:srgbClr val="0000FF"/>
                </a:solidFill>
                <a:latin typeface="Constantia" pitchFamily="18" charset="0"/>
              </a:rPr>
              <a:t>Grade 3:</a:t>
            </a:r>
            <a:r>
              <a:rPr b="1" dirty="0" lang="en-US" smtClean="0">
                <a:solidFill>
                  <a:srgbClr val="0000FF"/>
                </a:solidFill>
                <a:latin typeface="Constantia" pitchFamily="18" charset="0"/>
              </a:rPr>
              <a:t> </a:t>
            </a:r>
            <a:r>
              <a:rPr dirty="0" lang="en-US" smtClean="0">
                <a:solidFill>
                  <a:srgbClr val="0000FF"/>
                </a:solidFill>
                <a:latin typeface="Constantia" pitchFamily="18" charset="0"/>
              </a:rPr>
              <a:t>The</a:t>
            </a:r>
            <a:r>
              <a:rPr b="1" dirty="0" lang="en-US" smtClean="0">
                <a:solidFill>
                  <a:srgbClr val="0000FF"/>
                </a:solidFill>
                <a:latin typeface="Constantia" pitchFamily="18" charset="0"/>
              </a:rPr>
              <a:t> </a:t>
            </a:r>
            <a:r>
              <a:rPr dirty="0" lang="en-US" smtClean="0">
                <a:solidFill>
                  <a:srgbClr val="0000FF"/>
                </a:solidFill>
                <a:latin typeface="Constantia" pitchFamily="18" charset="0"/>
              </a:rPr>
              <a:t>wound is contaminated and there is extensive soft tissue damage.</a:t>
            </a:r>
          </a:p>
        </p:txBody>
      </p:sp>
      <p:sp>
        <p:nvSpPr>
          <p:cNvPr id="1048802" name="Rectangle 6"/>
          <p:cNvSpPr>
            <a:spLocks noGrp="1" noChangeArrowheads="1"/>
          </p:cNvSpPr>
          <p:nvPr>
            <p:ph type="sldNum" sz="quarter" idx="12"/>
          </p:nvPr>
        </p:nvSpPr>
        <p:spPr>
          <a:noFill/>
        </p:spPr>
        <p:txBody>
          <a:bodyPr/>
          <a:p>
            <a:fld id="{811200DB-595C-4B5E-A905-0D35C48BC0A6}" type="slidenum">
              <a:rPr lang="en-US" smtClean="0"/>
              <a:t>45</a:t>
            </a:fld>
            <a:endParaRPr lang="en-US" smtClean="0"/>
          </a:p>
        </p:txBody>
      </p:sp>
      <p:sp>
        <p:nvSpPr>
          <p:cNvPr id="1048803" name="Rectangle 2"/>
          <p:cNvSpPr>
            <a:spLocks noGrp="1" noChangeArrowheads="1"/>
          </p:cNvSpPr>
          <p:nvPr>
            <p:ph type="title"/>
          </p:nvPr>
        </p:nvSpPr>
        <p:spPr>
          <a:xfrm>
            <a:off x="0" y="0"/>
            <a:ext cx="8686800" cy="1143000"/>
          </a:xfrm>
        </p:spPr>
        <p:txBody>
          <a:bodyPr>
            <a:normAutofit/>
          </a:bodyPr>
          <a:p>
            <a:pPr algn="just" eaLnBrk="1" hangingPunct="1"/>
            <a:r>
              <a:rPr b="1" dirty="0" sz="4000" lang="en-US" smtClean="0">
                <a:solidFill>
                  <a:srgbClr val="FF0000"/>
                </a:solidFill>
                <a:latin typeface="Constantia" pitchFamily="18" charset="0"/>
              </a:rPr>
              <a:t>Grading of Open fractures</a:t>
            </a:r>
          </a:p>
        </p:txBody>
      </p:sp>
      <p:sp>
        <p:nvSpPr>
          <p:cNvPr id="1048804"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914E932A-19B8-4F5F-8C04-D7C46008CFE6}" type="slidenum">
              <a:rPr sz="1400" lang="en-US"/>
              <a:pPr algn="r"/>
              <a:t>45</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4" presetSubtype="0">
                                  <p:stCondLst>
                                    <p:cond delay="0"/>
                                  </p:stCondLst>
                                  <p:childTnLst>
                                    <p:set>
                                      <p:cBhvr>
                                        <p:cTn dur="1" fill="hold" id="6">
                                          <p:stCondLst>
                                            <p:cond delay="499"/>
                                          </p:stCondLst>
                                        </p:cTn>
                                        <p:tgtEl>
                                          <p:spTgt spid="1048803"/>
                                        </p:tgtEl>
                                        <p:attrNameLst>
                                          <p:attrName>style.visibility</p:attrName>
                                        </p:attrNameLst>
                                      </p:cBhvr>
                                      <p:to>
                                        <p:strVal val="visible"/>
                                      </p:to>
                                    </p:set>
                                    <p:anim calcmode="lin" to="" valueType="num">
                                      <p:cBhvr>
                                        <p:cTn dur="1" fill="hold" id="7"/>
                                        <p:tgtEl>
                                          <p:spTgt spid="1048803"/>
                                        </p:tgtEl>
                                      </p:cBhvr>
                                    </p:anim>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4" presetSubtype="0">
                                  <p:stCondLst>
                                    <p:cond delay="0"/>
                                  </p:stCondLst>
                                  <p:childTnLst>
                                    <p:set>
                                      <p:cBhvr>
                                        <p:cTn dur="1" fill="hold" id="11">
                                          <p:stCondLst>
                                            <p:cond delay="499"/>
                                          </p:stCondLst>
                                        </p:cTn>
                                        <p:tgtEl>
                                          <p:spTgt spid="1048801">
                                            <p:txEl>
                                              <p:pRg st="0" end="0"/>
                                            </p:txEl>
                                          </p:spTgt>
                                        </p:tgtEl>
                                        <p:attrNameLst>
                                          <p:attrName>style.visibility</p:attrName>
                                        </p:attrNameLst>
                                      </p:cBhvr>
                                      <p:to>
                                        <p:strVal val="visible"/>
                                      </p:to>
                                    </p:set>
                                    <p:anim calcmode="lin" to="" valueType="num">
                                      <p:cBhvr>
                                        <p:cTn dur="1" fill="hold" id="12"/>
                                        <p:tgtEl>
                                          <p:spTgt spid="1048801">
                                            <p:txEl>
                                              <p:pRg st="0" end="0"/>
                                            </p:txEl>
                                          </p:spTgt>
                                        </p:tgtEl>
                                      </p:cBhvr>
                                    </p:anim>
                                  </p:childTnLst>
                                </p:cTn>
                              </p:par>
                              <p:par>
                                <p:cTn fill="hold" grpId="0" id="13" nodeType="withEffect" presetClass="entr" presetID="24" presetSubtype="0">
                                  <p:stCondLst>
                                    <p:cond delay="0"/>
                                  </p:stCondLst>
                                  <p:childTnLst>
                                    <p:set>
                                      <p:cBhvr>
                                        <p:cTn dur="1" fill="hold" id="14">
                                          <p:stCondLst>
                                            <p:cond delay="499"/>
                                          </p:stCondLst>
                                        </p:cTn>
                                        <p:tgtEl>
                                          <p:spTgt spid="1048801">
                                            <p:txEl>
                                              <p:pRg st="2" end="2"/>
                                            </p:txEl>
                                          </p:spTgt>
                                        </p:tgtEl>
                                        <p:attrNameLst>
                                          <p:attrName>style.visibility</p:attrName>
                                        </p:attrNameLst>
                                      </p:cBhvr>
                                      <p:to>
                                        <p:strVal val="visible"/>
                                      </p:to>
                                    </p:set>
                                    <p:anim calcmode="lin" to="" valueType="num">
                                      <p:cBhvr>
                                        <p:cTn dur="1" fill="hold" id="15"/>
                                        <p:tgtEl>
                                          <p:spTgt spid="1048801">
                                            <p:txEl>
                                              <p:pRg st="2" end="2"/>
                                            </p:txEl>
                                          </p:spTgt>
                                        </p:tgtEl>
                                      </p:cBhvr>
                                    </p:anim>
                                  </p:childTnLst>
                                </p:cTn>
                              </p:par>
                              <p:par>
                                <p:cTn fill="hold" grpId="0" id="16" nodeType="withEffect" presetClass="entr" presetID="24" presetSubtype="0">
                                  <p:stCondLst>
                                    <p:cond delay="0"/>
                                  </p:stCondLst>
                                  <p:childTnLst>
                                    <p:set>
                                      <p:cBhvr>
                                        <p:cTn dur="1" fill="hold" id="17">
                                          <p:stCondLst>
                                            <p:cond delay="499"/>
                                          </p:stCondLst>
                                        </p:cTn>
                                        <p:tgtEl>
                                          <p:spTgt spid="1048801">
                                            <p:txEl>
                                              <p:pRg st="4" end="4"/>
                                            </p:txEl>
                                          </p:spTgt>
                                        </p:tgtEl>
                                        <p:attrNameLst>
                                          <p:attrName>style.visibility</p:attrName>
                                        </p:attrNameLst>
                                      </p:cBhvr>
                                      <p:to>
                                        <p:strVal val="visible"/>
                                      </p:to>
                                    </p:set>
                                    <p:anim calcmode="lin" to="" valueType="num">
                                      <p:cBhvr>
                                        <p:cTn dur="1" fill="hold" id="18"/>
                                        <p:tgtEl>
                                          <p:spTgt spid="1048801">
                                            <p:txEl>
                                              <p:pRg st="4" end="4"/>
                                            </p:txEl>
                                          </p:spTgt>
                                        </p:tgtEl>
                                      </p:cBhvr>
                                    </p:anim>
                                  </p:childTnLst>
                                </p:cTn>
                              </p:par>
                              <p:par>
                                <p:cTn fill="hold" grpId="0" id="19" nodeType="withEffect" presetClass="entr" presetID="24" presetSubtype="0">
                                  <p:stCondLst>
                                    <p:cond delay="0"/>
                                  </p:stCondLst>
                                  <p:childTnLst>
                                    <p:set>
                                      <p:cBhvr>
                                        <p:cTn dur="1" fill="hold" id="20">
                                          <p:stCondLst>
                                            <p:cond delay="499"/>
                                          </p:stCondLst>
                                        </p:cTn>
                                        <p:tgtEl>
                                          <p:spTgt spid="1048801">
                                            <p:txEl>
                                              <p:pRg st="6" end="6"/>
                                            </p:txEl>
                                          </p:spTgt>
                                        </p:tgtEl>
                                        <p:attrNameLst>
                                          <p:attrName>style.visibility</p:attrName>
                                        </p:attrNameLst>
                                      </p:cBhvr>
                                      <p:to>
                                        <p:strVal val="visible"/>
                                      </p:to>
                                    </p:set>
                                    <p:anim calcmode="lin" to="" valueType="num">
                                      <p:cBhvr>
                                        <p:cTn dur="1" fill="hold" id="21"/>
                                        <p:tgtEl>
                                          <p:spTgt spid="1048801">
                                            <p:txEl>
                                              <p:pRg st="6" end="6"/>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1" grpId="0" build="p" autoUpdateAnimBg="0"/>
      <p:bldP spid="104880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339" name=""/>
        <p:cNvGrpSpPr/>
        <p:nvPr/>
      </p:nvGrpSpPr>
      <p:grpSpPr>
        <a:xfrm>
          <a:off x="0" y="0"/>
          <a:ext cx="0" cy="0"/>
          <a:chOff x="0" y="0"/>
          <a:chExt cx="0" cy="0"/>
        </a:xfrm>
      </p:grpSpPr>
      <p:sp>
        <p:nvSpPr>
          <p:cNvPr id="1048805" name="Rectangle 3"/>
          <p:cNvSpPr>
            <a:spLocks noGrp="1" noChangeArrowheads="1"/>
          </p:cNvSpPr>
          <p:nvPr>
            <p:ph idx="1"/>
          </p:nvPr>
        </p:nvSpPr>
        <p:spPr>
          <a:xfrm>
            <a:off x="0" y="1371600"/>
            <a:ext cx="9144000" cy="5486400"/>
          </a:xfrm>
        </p:spPr>
        <p:txBody>
          <a:bodyPr>
            <a:normAutofit lnSpcReduction="10000"/>
          </a:bodyPr>
          <a:p>
            <a:pPr algn="just" eaLnBrk="1" hangingPunct="1">
              <a:buNone/>
            </a:pPr>
            <a:r>
              <a:rPr dirty="0" lang="en-US" smtClean="0">
                <a:solidFill>
                  <a:srgbClr val="0000FF"/>
                </a:solidFill>
                <a:latin typeface="Constantia" pitchFamily="18" charset="0"/>
              </a:rPr>
              <a:t>Common clinical manifestations of fractures include:</a:t>
            </a:r>
          </a:p>
          <a:p>
            <a:pPr algn="just" eaLnBrk="1" hangingPunct="1">
              <a:buNone/>
            </a:pPr>
            <a:endParaRPr dirty="0" lang="en-US" smtClean="0">
              <a:solidFill>
                <a:srgbClr val="0000FF"/>
              </a:solidFill>
              <a:latin typeface="Constantia" pitchFamily="18" charset="0"/>
            </a:endParaRPr>
          </a:p>
          <a:p>
            <a:pPr algn="just" indent="-571500" marL="571500">
              <a:buAutoNum type="romanLcParenBoth"/>
            </a:pPr>
            <a:r>
              <a:rPr dirty="0" lang="en-US" smtClean="0">
                <a:solidFill>
                  <a:srgbClr val="0000FF"/>
                </a:solidFill>
                <a:latin typeface="Constantia" pitchFamily="18" charset="0"/>
              </a:rPr>
              <a:t>Pain (swelling, muscle spasm)</a:t>
            </a:r>
          </a:p>
          <a:p>
            <a:pPr algn="just" indent="-571500" marL="571500">
              <a:buAutoNum type="romanLcParenBoth"/>
            </a:pPr>
            <a:endParaRPr dirty="0" lang="en-US" smtClean="0">
              <a:solidFill>
                <a:srgbClr val="0000FF"/>
              </a:solidFill>
              <a:latin typeface="Constantia" pitchFamily="18" charset="0"/>
            </a:endParaRPr>
          </a:p>
          <a:p>
            <a:pPr algn="just" indent="-571500" marL="571500">
              <a:buAutoNum type="romanLcParenBoth"/>
            </a:pPr>
            <a:r>
              <a:rPr dirty="0" lang="en-US" smtClean="0">
                <a:solidFill>
                  <a:srgbClr val="0000FF"/>
                </a:solidFill>
                <a:latin typeface="Constantia" pitchFamily="18" charset="0"/>
              </a:rPr>
              <a:t>Loss of normal function</a:t>
            </a:r>
          </a:p>
          <a:p>
            <a:pPr algn="just" indent="-571500" marL="571500">
              <a:buAutoNum type="romanLcParenBoth"/>
            </a:pPr>
            <a:endParaRPr dirty="0" lang="en-US" smtClean="0">
              <a:solidFill>
                <a:srgbClr val="0000FF"/>
              </a:solidFill>
              <a:latin typeface="Constantia" pitchFamily="18" charset="0"/>
            </a:endParaRPr>
          </a:p>
          <a:p>
            <a:pPr algn="just" indent="-571500" marL="571500">
              <a:buAutoNum type="romanLcParenBoth"/>
            </a:pPr>
            <a:r>
              <a:rPr dirty="0" lang="en-US" smtClean="0">
                <a:solidFill>
                  <a:srgbClr val="0000FF"/>
                </a:solidFill>
                <a:latin typeface="Constantia" pitchFamily="18" charset="0"/>
              </a:rPr>
              <a:t>Obvious deformity</a:t>
            </a:r>
          </a:p>
          <a:p>
            <a:pPr algn="just" indent="-571500" marL="571500">
              <a:buAutoNum type="romanLcParenBoth"/>
            </a:pPr>
            <a:endParaRPr dirty="0" lang="en-US" smtClean="0">
              <a:solidFill>
                <a:srgbClr val="0000FF"/>
              </a:solidFill>
              <a:latin typeface="Constantia" pitchFamily="18" charset="0"/>
            </a:endParaRPr>
          </a:p>
          <a:p>
            <a:pPr algn="just" indent="-571500" marL="571500">
              <a:buAutoNum type="romanLcParenBoth"/>
            </a:pPr>
            <a:r>
              <a:rPr dirty="0" lang="en-US" smtClean="0">
                <a:solidFill>
                  <a:srgbClr val="0000FF"/>
                </a:solidFill>
                <a:latin typeface="Constantia" pitchFamily="18" charset="0"/>
              </a:rPr>
              <a:t>Excessive motion at the site</a:t>
            </a:r>
          </a:p>
          <a:p>
            <a:pPr algn="just" indent="-571500" marL="571500">
              <a:buAutoNum type="romanLcParenBoth"/>
            </a:pPr>
            <a:endParaRPr dirty="0" lang="en-US" smtClean="0">
              <a:solidFill>
                <a:srgbClr val="0000FF"/>
              </a:solidFill>
              <a:latin typeface="Constantia" pitchFamily="18" charset="0"/>
            </a:endParaRPr>
          </a:p>
          <a:p>
            <a:pPr algn="just" indent="-571500" marL="571500">
              <a:buAutoNum type="romanLcParenBoth"/>
            </a:pPr>
            <a:r>
              <a:rPr dirty="0" lang="en-US" smtClean="0">
                <a:solidFill>
                  <a:srgbClr val="0000FF"/>
                </a:solidFill>
                <a:latin typeface="Constantia" pitchFamily="18" charset="0"/>
              </a:rPr>
              <a:t>Crepitus – </a:t>
            </a:r>
            <a:r>
              <a:rPr dirty="0" i="1" lang="en-US" smtClean="0">
                <a:solidFill>
                  <a:srgbClr val="0000FF"/>
                </a:solidFill>
                <a:latin typeface="Constantia" pitchFamily="18" charset="0"/>
              </a:rPr>
              <a:t>the rattling sound or vibration produced by rubbing bone or irregular cartilage surfaces together.</a:t>
            </a:r>
          </a:p>
        </p:txBody>
      </p:sp>
      <p:sp>
        <p:nvSpPr>
          <p:cNvPr id="1048806" name="Rectangle 6"/>
          <p:cNvSpPr>
            <a:spLocks noGrp="1" noChangeArrowheads="1"/>
          </p:cNvSpPr>
          <p:nvPr>
            <p:ph type="sldNum" sz="quarter" idx="12"/>
          </p:nvPr>
        </p:nvSpPr>
        <p:spPr>
          <a:noFill/>
        </p:spPr>
        <p:txBody>
          <a:bodyPr/>
          <a:p>
            <a:fld id="{EF4DA629-C58C-44FA-B452-5C3C7C9DE2CF}" type="slidenum">
              <a:rPr lang="en-US" smtClean="0"/>
              <a:t>46</a:t>
            </a:fld>
            <a:endParaRPr lang="en-US" smtClean="0"/>
          </a:p>
        </p:txBody>
      </p:sp>
      <p:sp>
        <p:nvSpPr>
          <p:cNvPr id="1048807" name="Rectangle 2"/>
          <p:cNvSpPr>
            <a:spLocks noGrp="1" noChangeArrowheads="1"/>
          </p:cNvSpPr>
          <p:nvPr>
            <p:ph type="title"/>
          </p:nvPr>
        </p:nvSpPr>
        <p:spPr>
          <a:xfrm>
            <a:off x="0" y="304800"/>
            <a:ext cx="8153400" cy="990600"/>
          </a:xfrm>
        </p:spPr>
        <p:txBody>
          <a:bodyPr>
            <a:normAutofit fontScale="90000"/>
          </a:bodyPr>
          <a:p>
            <a:pPr eaLnBrk="1" hangingPunct="1"/>
            <a:r>
              <a:rPr b="1" dirty="0" lang="en-US" smtClean="0">
                <a:solidFill>
                  <a:srgbClr val="0000FF"/>
                </a:solidFill>
                <a:latin typeface="Constantia" pitchFamily="18" charset="0"/>
              </a:rPr>
              <a:t>CLINICAL FEATURES OF FRACTURES</a:t>
            </a:r>
          </a:p>
        </p:txBody>
      </p:sp>
      <p:sp>
        <p:nvSpPr>
          <p:cNvPr id="1048808"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35D5619B-FCE8-4FB6-B3ED-FF0AC31D872B}" type="slidenum">
              <a:rPr sz="1400" lang="en-US"/>
              <a:pPr algn="r"/>
              <a:t>46</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 presetSubtype="10">
                                  <p:stCondLst>
                                    <p:cond delay="0"/>
                                  </p:stCondLst>
                                  <p:childTnLst>
                                    <p:set>
                                      <p:cBhvr>
                                        <p:cTn dur="1" fill="hold" id="6">
                                          <p:stCondLst>
                                            <p:cond delay="0"/>
                                          </p:stCondLst>
                                        </p:cTn>
                                        <p:tgtEl>
                                          <p:spTgt spid="1048807"/>
                                        </p:tgtEl>
                                        <p:attrNameLst>
                                          <p:attrName>style.visibility</p:attrName>
                                        </p:attrNameLst>
                                      </p:cBhvr>
                                      <p:to>
                                        <p:strVal val="visible"/>
                                      </p:to>
                                    </p:set>
                                    <p:animEffect transition="in" filter="blinds(horizontal)">
                                      <p:cBhvr>
                                        <p:cTn dur="500" id="7"/>
                                        <p:tgtEl>
                                          <p:spTgt spid="1048807"/>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 presetSubtype="0">
                                  <p:stCondLst>
                                    <p:cond delay="0"/>
                                  </p:stCondLst>
                                  <p:childTnLst>
                                    <p:set>
                                      <p:cBhvr>
                                        <p:cTn dur="1" fill="hold" id="11">
                                          <p:stCondLst>
                                            <p:cond delay="499"/>
                                          </p:stCondLst>
                                        </p:cTn>
                                        <p:tgtEl>
                                          <p:spTgt spid="1048805">
                                            <p:txEl>
                                              <p:pRg st="0" end="0"/>
                                            </p:txEl>
                                          </p:spTgt>
                                        </p:tgtEl>
                                        <p:attrNameLst>
                                          <p:attrName>style.visibility</p:attrName>
                                        </p:attrNameLst>
                                      </p:cBhvr>
                                      <p:to>
                                        <p:strVal val="visible"/>
                                      </p:to>
                                    </p:se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1" presetSubtype="0">
                                  <p:stCondLst>
                                    <p:cond delay="0"/>
                                  </p:stCondLst>
                                  <p:childTnLst>
                                    <p:set>
                                      <p:cBhvr>
                                        <p:cTn dur="1" fill="hold" id="15">
                                          <p:stCondLst>
                                            <p:cond delay="499"/>
                                          </p:stCondLst>
                                        </p:cTn>
                                        <p:tgtEl>
                                          <p:spTgt spid="1048805">
                                            <p:txEl>
                                              <p:pRg st="2" end="2"/>
                                            </p:txEl>
                                          </p:spTgt>
                                        </p:tgtEl>
                                        <p:attrNameLst>
                                          <p:attrName>style.visibility</p:attrName>
                                        </p:attrNameLst>
                                      </p:cBhvr>
                                      <p:to>
                                        <p:strVal val="visible"/>
                                      </p:to>
                                    </p:se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1" presetSubtype="0">
                                  <p:stCondLst>
                                    <p:cond delay="0"/>
                                  </p:stCondLst>
                                  <p:childTnLst>
                                    <p:set>
                                      <p:cBhvr>
                                        <p:cTn dur="1" fill="hold" id="19">
                                          <p:stCondLst>
                                            <p:cond delay="499"/>
                                          </p:stCondLst>
                                        </p:cTn>
                                        <p:tgtEl>
                                          <p:spTgt spid="1048805">
                                            <p:txEl>
                                              <p:pRg st="4" end="4"/>
                                            </p:txEl>
                                          </p:spTgt>
                                        </p:tgtEl>
                                        <p:attrNameLst>
                                          <p:attrName>style.visibility</p:attrName>
                                        </p:attrNameLst>
                                      </p:cBhvr>
                                      <p:to>
                                        <p:strVal val="visible"/>
                                      </p:to>
                                    </p:set>
                                  </p:childTnLst>
                                </p:cTn>
                              </p:par>
                            </p:childTnLst>
                          </p:cTn>
                        </p:par>
                      </p:childTnLst>
                    </p:cTn>
                  </p:par>
                  <p:par>
                    <p:cTn fill="hold" id="20">
                      <p:stCondLst>
                        <p:cond delay="indefinite"/>
                      </p:stCondLst>
                      <p:childTnLst>
                        <p:par>
                          <p:cTn fill="hold" id="21">
                            <p:stCondLst>
                              <p:cond delay="0"/>
                            </p:stCondLst>
                            <p:childTnLst>
                              <p:par>
                                <p:cTn fill="hold" grpId="0" id="22" nodeType="clickEffect" presetClass="entr" presetID="1" presetSubtype="0">
                                  <p:stCondLst>
                                    <p:cond delay="0"/>
                                  </p:stCondLst>
                                  <p:childTnLst>
                                    <p:set>
                                      <p:cBhvr>
                                        <p:cTn dur="1" fill="hold" id="23">
                                          <p:stCondLst>
                                            <p:cond delay="499"/>
                                          </p:stCondLst>
                                        </p:cTn>
                                        <p:tgtEl>
                                          <p:spTgt spid="1048805">
                                            <p:txEl>
                                              <p:pRg st="6" end="6"/>
                                            </p:txEl>
                                          </p:spTgt>
                                        </p:tgtEl>
                                        <p:attrNameLst>
                                          <p:attrName>style.visibility</p:attrName>
                                        </p:attrNameLst>
                                      </p:cBhvr>
                                      <p:to>
                                        <p:strVal val="visible"/>
                                      </p:to>
                                    </p:set>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1" presetSubtype="0">
                                  <p:stCondLst>
                                    <p:cond delay="0"/>
                                  </p:stCondLst>
                                  <p:childTnLst>
                                    <p:set>
                                      <p:cBhvr>
                                        <p:cTn dur="1" fill="hold" id="27">
                                          <p:stCondLst>
                                            <p:cond delay="499"/>
                                          </p:stCondLst>
                                        </p:cTn>
                                        <p:tgtEl>
                                          <p:spTgt spid="1048805">
                                            <p:txEl>
                                              <p:pRg st="8" end="8"/>
                                            </p:txEl>
                                          </p:spTgt>
                                        </p:tgtEl>
                                        <p:attrNameLst>
                                          <p:attrName>style.visibility</p:attrName>
                                        </p:attrNameLst>
                                      </p:cBhvr>
                                      <p:to>
                                        <p:strVal val="visible"/>
                                      </p:to>
                                    </p:se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1" presetSubtype="0">
                                  <p:stCondLst>
                                    <p:cond delay="0"/>
                                  </p:stCondLst>
                                  <p:childTnLst>
                                    <p:set>
                                      <p:cBhvr>
                                        <p:cTn dur="1" fill="hold" id="31">
                                          <p:stCondLst>
                                            <p:cond delay="499"/>
                                          </p:stCondLst>
                                        </p:cTn>
                                        <p:tgtEl>
                                          <p:spTgt spid="104880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5" grpId="0" build="p" autoUpdateAnimBg="0"/>
      <p:bldP spid="1048807"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340" name=""/>
        <p:cNvGrpSpPr/>
        <p:nvPr/>
      </p:nvGrpSpPr>
      <p:grpSpPr>
        <a:xfrm>
          <a:off x="0" y="0"/>
          <a:ext cx="0" cy="0"/>
          <a:chOff x="0" y="0"/>
          <a:chExt cx="0" cy="0"/>
        </a:xfrm>
      </p:grpSpPr>
      <p:sp>
        <p:nvSpPr>
          <p:cNvPr id="1048809" name="Rectangle 3"/>
          <p:cNvSpPr>
            <a:spLocks noGrp="1" noChangeArrowheads="1"/>
          </p:cNvSpPr>
          <p:nvPr>
            <p:ph idx="1"/>
          </p:nvPr>
        </p:nvSpPr>
        <p:spPr>
          <a:xfrm>
            <a:off x="0" y="1600200"/>
            <a:ext cx="9372600" cy="5257800"/>
          </a:xfrm>
        </p:spPr>
        <p:txBody>
          <a:bodyPr>
            <a:normAutofit/>
          </a:bodyPr>
          <a:p>
            <a:pPr algn="just" indent="-571500" marL="571500">
              <a:buFont typeface="Wingdings" pitchFamily="2" charset="2"/>
              <a:buAutoNum type="romanLcParenBoth" startAt="6"/>
            </a:pPr>
            <a:r>
              <a:rPr dirty="0" lang="en-US" smtClean="0">
                <a:solidFill>
                  <a:srgbClr val="0000FF"/>
                </a:solidFill>
                <a:latin typeface="Constantia" pitchFamily="18" charset="0"/>
              </a:rPr>
              <a:t> Soft tissue edema</a:t>
            </a:r>
          </a:p>
          <a:p>
            <a:pPr algn="just" indent="-571500" marL="571500">
              <a:buFont typeface="Wingdings" pitchFamily="2" charset="2"/>
              <a:buAutoNum type="romanLcParenBoth" startAt="6"/>
            </a:pPr>
            <a:endParaRPr dirty="0" lang="en-US" smtClean="0">
              <a:solidFill>
                <a:srgbClr val="0000FF"/>
              </a:solidFill>
              <a:latin typeface="Constantia" pitchFamily="18" charset="0"/>
            </a:endParaRPr>
          </a:p>
          <a:p>
            <a:pPr algn="just" indent="-571500" marL="571500">
              <a:buAutoNum type="romanLcParenBoth" startAt="6"/>
            </a:pPr>
            <a:r>
              <a:rPr dirty="0" lang="en-US" smtClean="0">
                <a:solidFill>
                  <a:srgbClr val="0000FF"/>
                </a:solidFill>
                <a:latin typeface="Constantia" pitchFamily="18" charset="0"/>
              </a:rPr>
              <a:t> Warmth over injured area</a:t>
            </a:r>
          </a:p>
          <a:p>
            <a:pPr algn="just" indent="-571500" marL="571500">
              <a:buAutoNum type="romanLcParenBoth" startAt="6"/>
            </a:pPr>
            <a:endParaRPr dirty="0" lang="en-US" smtClean="0">
              <a:solidFill>
                <a:srgbClr val="0000FF"/>
              </a:solidFill>
              <a:latin typeface="Constantia" pitchFamily="18" charset="0"/>
            </a:endParaRPr>
          </a:p>
          <a:p>
            <a:pPr algn="just" indent="-571500" marL="571500">
              <a:buAutoNum type="romanLcParenBoth" startAt="6"/>
            </a:pPr>
            <a:r>
              <a:rPr dirty="0" lang="en-US" smtClean="0">
                <a:solidFill>
                  <a:srgbClr val="0000FF"/>
                </a:solidFill>
                <a:latin typeface="Constantia" pitchFamily="18" charset="0"/>
              </a:rPr>
              <a:t> Ecchymosis</a:t>
            </a:r>
          </a:p>
          <a:p>
            <a:pPr algn="just" indent="-571500" marL="571500">
              <a:buAutoNum type="romanLcParenBoth" startAt="6"/>
            </a:pPr>
            <a:endParaRPr dirty="0" lang="en-US" smtClean="0">
              <a:solidFill>
                <a:srgbClr val="0000FF"/>
              </a:solidFill>
              <a:latin typeface="Constantia" pitchFamily="18" charset="0"/>
            </a:endParaRPr>
          </a:p>
          <a:p>
            <a:pPr algn="just" indent="-571500" marL="571500">
              <a:buAutoNum type="romanLcParenBoth" startAt="6"/>
            </a:pPr>
            <a:r>
              <a:rPr dirty="0" lang="en-US" smtClean="0">
                <a:solidFill>
                  <a:srgbClr val="0000FF"/>
                </a:solidFill>
                <a:latin typeface="Constantia" pitchFamily="18" charset="0"/>
              </a:rPr>
              <a:t> Impairment or loss of sensation/paralysis</a:t>
            </a:r>
          </a:p>
          <a:p>
            <a:pPr algn="just" indent="-571500" marL="571500">
              <a:buAutoNum type="romanLcParenBoth" startAt="6"/>
            </a:pPr>
            <a:endParaRPr dirty="0" lang="en-US" smtClean="0">
              <a:solidFill>
                <a:srgbClr val="0000FF"/>
              </a:solidFill>
              <a:latin typeface="Constantia" pitchFamily="18" charset="0"/>
            </a:endParaRPr>
          </a:p>
          <a:p>
            <a:pPr algn="just" indent="-571500" marL="571500">
              <a:buAutoNum type="romanLcParenBoth" startAt="6"/>
            </a:pPr>
            <a:r>
              <a:rPr dirty="0" lang="en-US" smtClean="0">
                <a:solidFill>
                  <a:srgbClr val="0000FF"/>
                </a:solidFill>
                <a:latin typeface="Constantia" pitchFamily="18" charset="0"/>
              </a:rPr>
              <a:t> Signs of shock</a:t>
            </a:r>
          </a:p>
          <a:p>
            <a:pPr algn="just" indent="-571500" marL="571500">
              <a:buAutoNum type="romanLcParenBoth" startAt="6"/>
            </a:pPr>
            <a:endParaRPr dirty="0" lang="en-US" smtClean="0">
              <a:solidFill>
                <a:srgbClr val="0000FF"/>
              </a:solidFill>
              <a:latin typeface="Constantia" pitchFamily="18" charset="0"/>
            </a:endParaRPr>
          </a:p>
          <a:p>
            <a:pPr algn="just" indent="-571500" marL="571500">
              <a:buAutoNum type="romanLcParenBoth" startAt="6"/>
            </a:pPr>
            <a:r>
              <a:rPr dirty="0" lang="en-US" smtClean="0">
                <a:solidFill>
                  <a:srgbClr val="0000FF"/>
                </a:solidFill>
                <a:latin typeface="Constantia" pitchFamily="18" charset="0"/>
              </a:rPr>
              <a:t> Evidence of fracture on X-ray film</a:t>
            </a:r>
          </a:p>
        </p:txBody>
      </p:sp>
      <p:sp>
        <p:nvSpPr>
          <p:cNvPr id="1048810" name="Rectangle 6"/>
          <p:cNvSpPr>
            <a:spLocks noGrp="1" noChangeArrowheads="1"/>
          </p:cNvSpPr>
          <p:nvPr>
            <p:ph type="sldNum" sz="quarter" idx="12"/>
          </p:nvPr>
        </p:nvSpPr>
        <p:spPr>
          <a:noFill/>
        </p:spPr>
        <p:txBody>
          <a:bodyPr/>
          <a:p>
            <a:fld id="{FF3EB957-4C21-4114-A844-621EDBEBACA4}" type="slidenum">
              <a:rPr lang="en-US" smtClean="0"/>
              <a:t>47</a:t>
            </a:fld>
            <a:endParaRPr lang="en-US" smtClean="0"/>
          </a:p>
        </p:txBody>
      </p:sp>
      <p:sp>
        <p:nvSpPr>
          <p:cNvPr id="1048811" name="Rectangle 2"/>
          <p:cNvSpPr>
            <a:spLocks noGrp="1" noChangeArrowheads="1"/>
          </p:cNvSpPr>
          <p:nvPr>
            <p:ph type="title"/>
          </p:nvPr>
        </p:nvSpPr>
        <p:spPr>
          <a:xfrm>
            <a:off x="0" y="274638"/>
            <a:ext cx="8686800" cy="1143000"/>
          </a:xfrm>
        </p:spPr>
        <p:txBody>
          <a:bodyPr>
            <a:normAutofit/>
          </a:bodyPr>
          <a:p>
            <a:pPr algn="just" eaLnBrk="1" hangingPunct="1"/>
            <a:r>
              <a:rPr dirty="0" lang="en-US" smtClean="0">
                <a:solidFill>
                  <a:srgbClr val="FF0000"/>
                </a:solidFill>
                <a:latin typeface="Constantia" pitchFamily="18" charset="0"/>
              </a:rPr>
              <a:t>Clinical features of fractures cont’d</a:t>
            </a:r>
          </a:p>
        </p:txBody>
      </p:sp>
      <p:sp>
        <p:nvSpPr>
          <p:cNvPr id="1048812"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AF9AB481-572A-4FD5-B2C6-EEF891E15398}" type="slidenum">
              <a:rPr sz="1400" lang="en-US"/>
              <a:pPr algn="r"/>
              <a:t>47</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4" presetSubtype="0">
                                  <p:stCondLst>
                                    <p:cond delay="0"/>
                                  </p:stCondLst>
                                  <p:childTnLst>
                                    <p:set>
                                      <p:cBhvr>
                                        <p:cTn dur="1" fill="hold" id="6">
                                          <p:stCondLst>
                                            <p:cond delay="499"/>
                                          </p:stCondLst>
                                        </p:cTn>
                                        <p:tgtEl>
                                          <p:spTgt spid="1048811"/>
                                        </p:tgtEl>
                                        <p:attrNameLst>
                                          <p:attrName>style.visibility</p:attrName>
                                        </p:attrNameLst>
                                      </p:cBhvr>
                                      <p:to>
                                        <p:strVal val="visible"/>
                                      </p:to>
                                    </p:set>
                                    <p:anim calcmode="lin" to="" valueType="num">
                                      <p:cBhvr>
                                        <p:cTn dur="1" fill="hold" id="7"/>
                                        <p:tgtEl>
                                          <p:spTgt spid="1048811"/>
                                        </p:tgtEl>
                                      </p:cBhvr>
                                    </p:anim>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 presetSubtype="6">
                                  <p:stCondLst>
                                    <p:cond delay="0"/>
                                  </p:stCondLst>
                                  <p:childTnLst>
                                    <p:set>
                                      <p:cBhvr>
                                        <p:cTn dur="1" fill="hold" id="11">
                                          <p:stCondLst>
                                            <p:cond delay="0"/>
                                          </p:stCondLst>
                                        </p:cTn>
                                        <p:tgtEl>
                                          <p:spTgt spid="1048809">
                                            <p:txEl>
                                              <p:pRg st="0" end="0"/>
                                            </p:txEl>
                                          </p:spTgt>
                                        </p:tgtEl>
                                        <p:attrNameLst>
                                          <p:attrName>style.visibility</p:attrName>
                                        </p:attrNameLst>
                                      </p:cBhvr>
                                      <p:to>
                                        <p:strVal val="visible"/>
                                      </p:to>
                                    </p:set>
                                    <p:anim calcmode="lin" valueType="num">
                                      <p:cBhvr additive="base">
                                        <p:cTn dur="500" fill="hold" id="12"/>
                                        <p:tgtEl>
                                          <p:spTgt spid="1048809">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3"/>
                                        <p:tgtEl>
                                          <p:spTgt spid="104880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14">
                      <p:stCondLst>
                        <p:cond delay="indefinite"/>
                      </p:stCondLst>
                      <p:childTnLst>
                        <p:par>
                          <p:cTn fill="hold" id="15">
                            <p:stCondLst>
                              <p:cond delay="0"/>
                            </p:stCondLst>
                            <p:childTnLst>
                              <p:par>
                                <p:cTn fill="hold" grpId="0" id="16" nodeType="clickEffect" presetClass="entr" presetID="2" presetSubtype="6">
                                  <p:stCondLst>
                                    <p:cond delay="0"/>
                                  </p:stCondLst>
                                  <p:childTnLst>
                                    <p:set>
                                      <p:cBhvr>
                                        <p:cTn dur="1" fill="hold" id="17">
                                          <p:stCondLst>
                                            <p:cond delay="0"/>
                                          </p:stCondLst>
                                        </p:cTn>
                                        <p:tgtEl>
                                          <p:spTgt spid="1048809">
                                            <p:txEl>
                                              <p:pRg st="2" end="2"/>
                                            </p:txEl>
                                          </p:spTgt>
                                        </p:tgtEl>
                                        <p:attrNameLst>
                                          <p:attrName>style.visibility</p:attrName>
                                        </p:attrNameLst>
                                      </p:cBhvr>
                                      <p:to>
                                        <p:strVal val="visible"/>
                                      </p:to>
                                    </p:set>
                                    <p:anim calcmode="lin" valueType="num">
                                      <p:cBhvr additive="base">
                                        <p:cTn dur="500" fill="hold" id="18"/>
                                        <p:tgtEl>
                                          <p:spTgt spid="1048809">
                                            <p:txEl>
                                              <p:pRg st="2" end="2"/>
                                            </p:txEl>
                                          </p:spTgt>
                                        </p:tgtEl>
                                        <p:attrNameLst>
                                          <p:attrName>ppt_x</p:attrName>
                                        </p:attrNameLst>
                                      </p:cBhvr>
                                      <p:tavLst>
                                        <p:tav tm="0">
                                          <p:val>
                                            <p:strVal val="1+#ppt_w/2"/>
                                          </p:val>
                                        </p:tav>
                                        <p:tav tm="100000">
                                          <p:val>
                                            <p:strVal val="#ppt_x"/>
                                          </p:val>
                                        </p:tav>
                                      </p:tavLst>
                                    </p:anim>
                                    <p:anim calcmode="lin" valueType="num">
                                      <p:cBhvr additive="base">
                                        <p:cTn dur="500" fill="hold" id="19"/>
                                        <p:tgtEl>
                                          <p:spTgt spid="104880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0">
                      <p:stCondLst>
                        <p:cond delay="indefinite"/>
                      </p:stCondLst>
                      <p:childTnLst>
                        <p:par>
                          <p:cTn fill="hold" id="21">
                            <p:stCondLst>
                              <p:cond delay="0"/>
                            </p:stCondLst>
                            <p:childTnLst>
                              <p:par>
                                <p:cTn fill="hold" grpId="0" id="22" nodeType="clickEffect" presetClass="entr" presetID="2" presetSubtype="6">
                                  <p:stCondLst>
                                    <p:cond delay="0"/>
                                  </p:stCondLst>
                                  <p:childTnLst>
                                    <p:set>
                                      <p:cBhvr>
                                        <p:cTn dur="1" fill="hold" id="23">
                                          <p:stCondLst>
                                            <p:cond delay="0"/>
                                          </p:stCondLst>
                                        </p:cTn>
                                        <p:tgtEl>
                                          <p:spTgt spid="1048809">
                                            <p:txEl>
                                              <p:pRg st="4" end="4"/>
                                            </p:txEl>
                                          </p:spTgt>
                                        </p:tgtEl>
                                        <p:attrNameLst>
                                          <p:attrName>style.visibility</p:attrName>
                                        </p:attrNameLst>
                                      </p:cBhvr>
                                      <p:to>
                                        <p:strVal val="visible"/>
                                      </p:to>
                                    </p:set>
                                    <p:anim calcmode="lin" valueType="num">
                                      <p:cBhvr additive="base">
                                        <p:cTn dur="500" fill="hold" id="24"/>
                                        <p:tgtEl>
                                          <p:spTgt spid="1048809">
                                            <p:txEl>
                                              <p:pRg st="4" end="4"/>
                                            </p:txEl>
                                          </p:spTgt>
                                        </p:tgtEl>
                                        <p:attrNameLst>
                                          <p:attrName>ppt_x</p:attrName>
                                        </p:attrNameLst>
                                      </p:cBhvr>
                                      <p:tavLst>
                                        <p:tav tm="0">
                                          <p:val>
                                            <p:strVal val="1+#ppt_w/2"/>
                                          </p:val>
                                        </p:tav>
                                        <p:tav tm="100000">
                                          <p:val>
                                            <p:strVal val="#ppt_x"/>
                                          </p:val>
                                        </p:tav>
                                      </p:tavLst>
                                    </p:anim>
                                    <p:anim calcmode="lin" valueType="num">
                                      <p:cBhvr additive="base">
                                        <p:cTn dur="500" fill="hold" id="25"/>
                                        <p:tgtEl>
                                          <p:spTgt spid="104880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2" presetSubtype="6">
                                  <p:stCondLst>
                                    <p:cond delay="0"/>
                                  </p:stCondLst>
                                  <p:childTnLst>
                                    <p:set>
                                      <p:cBhvr>
                                        <p:cTn dur="1" fill="hold" id="29">
                                          <p:stCondLst>
                                            <p:cond delay="0"/>
                                          </p:stCondLst>
                                        </p:cTn>
                                        <p:tgtEl>
                                          <p:spTgt spid="1048809">
                                            <p:txEl>
                                              <p:pRg st="6" end="6"/>
                                            </p:txEl>
                                          </p:spTgt>
                                        </p:tgtEl>
                                        <p:attrNameLst>
                                          <p:attrName>style.visibility</p:attrName>
                                        </p:attrNameLst>
                                      </p:cBhvr>
                                      <p:to>
                                        <p:strVal val="visible"/>
                                      </p:to>
                                    </p:set>
                                    <p:anim calcmode="lin" valueType="num">
                                      <p:cBhvr additive="base">
                                        <p:cTn dur="500" fill="hold" id="30"/>
                                        <p:tgtEl>
                                          <p:spTgt spid="1048809">
                                            <p:txEl>
                                              <p:pRg st="6" end="6"/>
                                            </p:txEl>
                                          </p:spTgt>
                                        </p:tgtEl>
                                        <p:attrNameLst>
                                          <p:attrName>ppt_x</p:attrName>
                                        </p:attrNameLst>
                                      </p:cBhvr>
                                      <p:tavLst>
                                        <p:tav tm="0">
                                          <p:val>
                                            <p:strVal val="1+#ppt_w/2"/>
                                          </p:val>
                                        </p:tav>
                                        <p:tav tm="100000">
                                          <p:val>
                                            <p:strVal val="#ppt_x"/>
                                          </p:val>
                                        </p:tav>
                                      </p:tavLst>
                                    </p:anim>
                                    <p:anim calcmode="lin" valueType="num">
                                      <p:cBhvr additive="base">
                                        <p:cTn dur="500" fill="hold" id="31"/>
                                        <p:tgtEl>
                                          <p:spTgt spid="104880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fill="hold" id="32">
                      <p:stCondLst>
                        <p:cond delay="indefinite"/>
                      </p:stCondLst>
                      <p:childTnLst>
                        <p:par>
                          <p:cTn fill="hold" id="33">
                            <p:stCondLst>
                              <p:cond delay="0"/>
                            </p:stCondLst>
                            <p:childTnLst>
                              <p:par>
                                <p:cTn fill="hold" grpId="0" id="34" nodeType="clickEffect" presetClass="entr" presetID="2" presetSubtype="6">
                                  <p:stCondLst>
                                    <p:cond delay="0"/>
                                  </p:stCondLst>
                                  <p:childTnLst>
                                    <p:set>
                                      <p:cBhvr>
                                        <p:cTn dur="1" fill="hold" id="35">
                                          <p:stCondLst>
                                            <p:cond delay="0"/>
                                          </p:stCondLst>
                                        </p:cTn>
                                        <p:tgtEl>
                                          <p:spTgt spid="1048809">
                                            <p:txEl>
                                              <p:pRg st="8" end="8"/>
                                            </p:txEl>
                                          </p:spTgt>
                                        </p:tgtEl>
                                        <p:attrNameLst>
                                          <p:attrName>style.visibility</p:attrName>
                                        </p:attrNameLst>
                                      </p:cBhvr>
                                      <p:to>
                                        <p:strVal val="visible"/>
                                      </p:to>
                                    </p:set>
                                    <p:anim calcmode="lin" valueType="num">
                                      <p:cBhvr additive="base">
                                        <p:cTn dur="500" fill="hold" id="36"/>
                                        <p:tgtEl>
                                          <p:spTgt spid="1048809">
                                            <p:txEl>
                                              <p:pRg st="8" end="8"/>
                                            </p:txEl>
                                          </p:spTgt>
                                        </p:tgtEl>
                                        <p:attrNameLst>
                                          <p:attrName>ppt_x</p:attrName>
                                        </p:attrNameLst>
                                      </p:cBhvr>
                                      <p:tavLst>
                                        <p:tav tm="0">
                                          <p:val>
                                            <p:strVal val="1+#ppt_w/2"/>
                                          </p:val>
                                        </p:tav>
                                        <p:tav tm="100000">
                                          <p:val>
                                            <p:strVal val="#ppt_x"/>
                                          </p:val>
                                        </p:tav>
                                      </p:tavLst>
                                    </p:anim>
                                    <p:anim calcmode="lin" valueType="num">
                                      <p:cBhvr additive="base">
                                        <p:cTn dur="500" fill="hold" id="37"/>
                                        <p:tgtEl>
                                          <p:spTgt spid="104880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2" presetSubtype="6">
                                  <p:stCondLst>
                                    <p:cond delay="0"/>
                                  </p:stCondLst>
                                  <p:childTnLst>
                                    <p:set>
                                      <p:cBhvr>
                                        <p:cTn dur="1" fill="hold" id="41">
                                          <p:stCondLst>
                                            <p:cond delay="0"/>
                                          </p:stCondLst>
                                        </p:cTn>
                                        <p:tgtEl>
                                          <p:spTgt spid="1048809">
                                            <p:txEl>
                                              <p:pRg st="10" end="10"/>
                                            </p:txEl>
                                          </p:spTgt>
                                        </p:tgtEl>
                                        <p:attrNameLst>
                                          <p:attrName>style.visibility</p:attrName>
                                        </p:attrNameLst>
                                      </p:cBhvr>
                                      <p:to>
                                        <p:strVal val="visible"/>
                                      </p:to>
                                    </p:set>
                                    <p:anim calcmode="lin" valueType="num">
                                      <p:cBhvr additive="base">
                                        <p:cTn dur="500" fill="hold" id="42"/>
                                        <p:tgtEl>
                                          <p:spTgt spid="1048809">
                                            <p:txEl>
                                              <p:pRg st="10" end="10"/>
                                            </p:txEl>
                                          </p:spTgt>
                                        </p:tgtEl>
                                        <p:attrNameLst>
                                          <p:attrName>ppt_x</p:attrName>
                                        </p:attrNameLst>
                                      </p:cBhvr>
                                      <p:tavLst>
                                        <p:tav tm="0">
                                          <p:val>
                                            <p:strVal val="1+#ppt_w/2"/>
                                          </p:val>
                                        </p:tav>
                                        <p:tav tm="100000">
                                          <p:val>
                                            <p:strVal val="#ppt_x"/>
                                          </p:val>
                                        </p:tav>
                                      </p:tavLst>
                                    </p:anim>
                                    <p:anim calcmode="lin" valueType="num">
                                      <p:cBhvr additive="base">
                                        <p:cTn dur="500" fill="hold" id="43"/>
                                        <p:tgtEl>
                                          <p:spTgt spid="104880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09" grpId="0" build="p" autoUpdateAnimBg="0"/>
      <p:bldP spid="1048811"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341" name=""/>
        <p:cNvGrpSpPr/>
        <p:nvPr/>
      </p:nvGrpSpPr>
      <p:grpSpPr>
        <a:xfrm>
          <a:off x="0" y="0"/>
          <a:ext cx="0" cy="0"/>
          <a:chOff x="0" y="0"/>
          <a:chExt cx="0" cy="0"/>
        </a:xfrm>
      </p:grpSpPr>
      <p:sp>
        <p:nvSpPr>
          <p:cNvPr id="1048813" name="Rectangle 3"/>
          <p:cNvSpPr>
            <a:spLocks noGrp="1" noChangeArrowheads="1"/>
          </p:cNvSpPr>
          <p:nvPr>
            <p:ph idx="1"/>
          </p:nvPr>
        </p:nvSpPr>
        <p:spPr>
          <a:xfrm>
            <a:off x="228600" y="1752600"/>
            <a:ext cx="8915400" cy="5105400"/>
          </a:xfrm>
        </p:spPr>
        <p:txBody>
          <a:bodyPr/>
          <a:p>
            <a:pPr algn="just" eaLnBrk="1" hangingPunct="1">
              <a:buNone/>
            </a:pPr>
            <a:r>
              <a:rPr b="1" dirty="0" i="1" lang="en-US" smtClean="0">
                <a:solidFill>
                  <a:srgbClr val="0000FF"/>
                </a:solidFill>
                <a:latin typeface="Constantia" pitchFamily="18" charset="0"/>
              </a:rPr>
              <a:t>Read and make notes on:</a:t>
            </a:r>
          </a:p>
          <a:p>
            <a:pPr algn="just" eaLnBrk="1" hangingPunct="1">
              <a:buNone/>
            </a:pPr>
            <a:endParaRPr b="1" dirty="0" i="1" lang="en-US" smtClean="0">
              <a:solidFill>
                <a:srgbClr val="0000FF"/>
              </a:solidFill>
              <a:latin typeface="Constantia" pitchFamily="18" charset="0"/>
            </a:endParaRPr>
          </a:p>
          <a:p>
            <a:pPr algn="just" eaLnBrk="1" hangingPunct="1" indent="-514350" marL="514350">
              <a:buFont typeface="+mj-lt"/>
              <a:buAutoNum type="arabicPeriod"/>
            </a:pPr>
            <a:r>
              <a:rPr b="1" dirty="0" i="1" lang="en-US" smtClean="0">
                <a:solidFill>
                  <a:srgbClr val="0000FF"/>
                </a:solidFill>
                <a:latin typeface="Constantia" pitchFamily="18" charset="0"/>
              </a:rPr>
              <a:t>Laboratory and Radiological tests in the Medical Diagnosis of Fractures.</a:t>
            </a:r>
          </a:p>
          <a:p>
            <a:pPr algn="just" eaLnBrk="1" hangingPunct="1" indent="-514350" marL="514350">
              <a:buFont typeface="+mj-lt"/>
              <a:buAutoNum type="arabicPeriod"/>
            </a:pPr>
            <a:endParaRPr b="1" dirty="0" i="1" lang="en-US" smtClean="0">
              <a:solidFill>
                <a:srgbClr val="0000FF"/>
              </a:solidFill>
              <a:latin typeface="Constantia" pitchFamily="18" charset="0"/>
            </a:endParaRPr>
          </a:p>
          <a:p>
            <a:pPr algn="just" eaLnBrk="1" hangingPunct="1" indent="-514350" marL="514350">
              <a:buFont typeface="+mj-lt"/>
              <a:buAutoNum type="arabicPeriod"/>
            </a:pPr>
            <a:r>
              <a:rPr b="1" dirty="0" i="1" lang="en-US" smtClean="0">
                <a:solidFill>
                  <a:srgbClr val="0000FF"/>
                </a:solidFill>
                <a:latin typeface="Constantia" pitchFamily="18" charset="0"/>
              </a:rPr>
              <a:t>History and Physical examination of individuals with musculoskeletal disorders.</a:t>
            </a:r>
          </a:p>
        </p:txBody>
      </p:sp>
      <p:sp>
        <p:nvSpPr>
          <p:cNvPr id="1048814" name="Rectangle 6"/>
          <p:cNvSpPr>
            <a:spLocks noGrp="1" noChangeArrowheads="1"/>
          </p:cNvSpPr>
          <p:nvPr>
            <p:ph type="sldNum" sz="quarter" idx="12"/>
          </p:nvPr>
        </p:nvSpPr>
        <p:spPr>
          <a:noFill/>
        </p:spPr>
        <p:txBody>
          <a:bodyPr/>
          <a:p>
            <a:fld id="{C92778CD-FAD1-4893-A083-1B27A08C97DF}" type="slidenum">
              <a:rPr lang="en-US" smtClean="0"/>
              <a:t>48</a:t>
            </a:fld>
            <a:endParaRPr lang="en-US" smtClean="0"/>
          </a:p>
        </p:txBody>
      </p:sp>
      <p:sp>
        <p:nvSpPr>
          <p:cNvPr id="1048815" name="Rectangle 2"/>
          <p:cNvSpPr>
            <a:spLocks noGrp="1" noChangeArrowheads="1"/>
          </p:cNvSpPr>
          <p:nvPr>
            <p:ph type="title"/>
          </p:nvPr>
        </p:nvSpPr>
        <p:spPr>
          <a:xfrm>
            <a:off x="0" y="152400"/>
            <a:ext cx="8458200" cy="1676400"/>
          </a:xfrm>
        </p:spPr>
        <p:txBody>
          <a:bodyPr/>
          <a:p>
            <a:pPr algn="just" eaLnBrk="1" hangingPunct="1"/>
            <a:r>
              <a:rPr b="1" dirty="0" lang="en-US" smtClean="0">
                <a:solidFill>
                  <a:srgbClr val="FF0000"/>
                </a:solidFill>
                <a:latin typeface="Constantia" pitchFamily="18" charset="0"/>
              </a:rPr>
              <a:t>DIAGNOSIS OF FRACTURES</a:t>
            </a:r>
          </a:p>
        </p:txBody>
      </p:sp>
      <p:sp>
        <p:nvSpPr>
          <p:cNvPr id="1048816"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392BB6E1-B1BA-46D3-B177-6F5C1013AF2E}" type="slidenum">
              <a:rPr sz="1400" lang="en-US"/>
              <a:pPr algn="r"/>
              <a:t>48</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815"/>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8813">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8813">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88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3" grpId="0" build="p" autoUpdateAnimBg="0"/>
      <p:bldP spid="104881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342" name=""/>
        <p:cNvGrpSpPr/>
        <p:nvPr/>
      </p:nvGrpSpPr>
      <p:grpSpPr>
        <a:xfrm>
          <a:off x="0" y="0"/>
          <a:ext cx="0" cy="0"/>
          <a:chOff x="0" y="0"/>
          <a:chExt cx="0" cy="0"/>
        </a:xfrm>
      </p:grpSpPr>
      <p:sp>
        <p:nvSpPr>
          <p:cNvPr id="1048817" name="Content Placeholder 2"/>
          <p:cNvSpPr>
            <a:spLocks noGrp="1"/>
          </p:cNvSpPr>
          <p:nvPr>
            <p:ph idx="1"/>
          </p:nvPr>
        </p:nvSpPr>
        <p:spPr>
          <a:xfrm>
            <a:off x="0" y="1600200"/>
            <a:ext cx="9144000" cy="5257800"/>
          </a:xfrm>
        </p:spPr>
        <p:txBody>
          <a:bodyPr>
            <a:normAutofit/>
          </a:bodyPr>
          <a:p>
            <a:pPr algn="ctr">
              <a:buNone/>
            </a:pPr>
            <a:r>
              <a:rPr b="1" dirty="0" sz="5400" lang="en-US" smtClean="0">
                <a:solidFill>
                  <a:srgbClr val="0000FF"/>
                </a:solidFill>
                <a:latin typeface="Constantia" pitchFamily="18" charset="0"/>
              </a:rPr>
              <a:t>MANAGEMENT  OF FRACTURES</a:t>
            </a:r>
            <a:endParaRPr b="1" dirty="0" sz="5400" lang="en-US">
              <a:solidFill>
                <a:srgbClr val="0000FF"/>
              </a:solidFill>
              <a:latin typeface="Constantia" pitchFamily="18" charset="0"/>
            </a:endParaRPr>
          </a:p>
        </p:txBody>
      </p:sp>
      <p:sp>
        <p:nvSpPr>
          <p:cNvPr id="1048818" name="Title 1"/>
          <p:cNvSpPr>
            <a:spLocks noGrp="1"/>
          </p:cNvSpPr>
          <p:nvPr>
            <p:ph type="title"/>
          </p:nvPr>
        </p:nvSpPr>
        <p:spPr/>
        <p:txBody>
          <a:bodyPr/>
          <a:p>
            <a:endParaRPr lang="en-US"/>
          </a:p>
        </p:txBody>
      </p:sp>
    </p:spTree>
  </p:cSld>
  <p:clrMapOvr>
    <a:masterClrMapping/>
  </p:clrMapOvr>
  <p:transition>
    <p:wheel spokes="8"/>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0" name=""/>
        <p:cNvGrpSpPr/>
        <p:nvPr/>
      </p:nvGrpSpPr>
      <p:grpSpPr>
        <a:xfrm>
          <a:off x="0" y="0"/>
          <a:ext cx="0" cy="0"/>
          <a:chOff x="0" y="0"/>
          <a:chExt cx="0" cy="0"/>
        </a:xfrm>
      </p:grpSpPr>
      <p:sp>
        <p:nvSpPr>
          <p:cNvPr id="1048635" name="Rectangle 2"/>
          <p:cNvSpPr>
            <a:spLocks noGrp="1" noChangeArrowheads="1"/>
          </p:cNvSpPr>
          <p:nvPr>
            <p:ph type="ctrTitle"/>
          </p:nvPr>
        </p:nvSpPr>
        <p:spPr>
          <a:xfrm>
            <a:off x="304800" y="457200"/>
            <a:ext cx="8077200" cy="838200"/>
          </a:xfrm>
        </p:spPr>
        <p:txBody>
          <a:bodyPr>
            <a:normAutofit/>
          </a:bodyPr>
          <a:p>
            <a:pPr algn="just" eaLnBrk="1" hangingPunct="1"/>
            <a:r>
              <a:rPr b="1" dirty="0" lang="en-US" smtClean="0">
                <a:solidFill>
                  <a:srgbClr val="FF0000"/>
                </a:solidFill>
                <a:latin typeface="Constantia" pitchFamily="18" charset="0"/>
              </a:rPr>
              <a:t>SPECIFIC  OBJECTIVES</a:t>
            </a:r>
            <a:endParaRPr dirty="0" lang="en-US" smtClean="0">
              <a:solidFill>
                <a:srgbClr val="FF0000"/>
              </a:solidFill>
              <a:latin typeface="Constantia" pitchFamily="18" charset="0"/>
            </a:endParaRPr>
          </a:p>
        </p:txBody>
      </p:sp>
      <p:sp>
        <p:nvSpPr>
          <p:cNvPr id="1048636" name="Rectangle 3"/>
          <p:cNvSpPr>
            <a:spLocks noGrp="1" noChangeArrowheads="1"/>
          </p:cNvSpPr>
          <p:nvPr>
            <p:ph type="subTitle" idx="1"/>
          </p:nvPr>
        </p:nvSpPr>
        <p:spPr>
          <a:xfrm>
            <a:off x="381000" y="1295400"/>
            <a:ext cx="8763000" cy="5562600"/>
          </a:xfrm>
        </p:spPr>
        <p:txBody>
          <a:bodyPr>
            <a:normAutofit/>
          </a:bodyPr>
          <a:p>
            <a:pPr algn="just" eaLnBrk="1" hangingPunct="1" indent="-514350" marL="514350">
              <a:buFontTx/>
              <a:buAutoNum type="arabicPeriod"/>
            </a:pPr>
            <a:r>
              <a:rPr dirty="0" lang="en-US" smtClean="0">
                <a:solidFill>
                  <a:srgbClr val="0000FF"/>
                </a:solidFill>
                <a:latin typeface="Constantia" pitchFamily="18" charset="0"/>
              </a:rPr>
              <a:t>Revise the structure and functions of the different tissues that compose the musculoskeletal system.</a:t>
            </a:r>
          </a:p>
          <a:p>
            <a:pPr algn="just" eaLnBrk="1" hangingPunct="1" indent="-514350" marL="514350">
              <a:buFontTx/>
              <a:buAutoNum type="arabicPeriod"/>
            </a:pPr>
            <a:r>
              <a:rPr dirty="0" lang="en-US" smtClean="0">
                <a:solidFill>
                  <a:srgbClr val="0000FF"/>
                </a:solidFill>
                <a:latin typeface="Constantia" pitchFamily="18" charset="0"/>
              </a:rPr>
              <a:t>Outline bone healing</a:t>
            </a:r>
          </a:p>
          <a:p>
            <a:pPr algn="just" eaLnBrk="1" hangingPunct="1" indent="-514350" marL="514350">
              <a:buFontTx/>
              <a:buAutoNum type="arabicPeriod"/>
            </a:pPr>
            <a:r>
              <a:rPr dirty="0" lang="en-US" smtClean="0">
                <a:solidFill>
                  <a:srgbClr val="0000FF"/>
                </a:solidFill>
                <a:latin typeface="Constantia" pitchFamily="18" charset="0"/>
              </a:rPr>
              <a:t>Describe the components of the nursing assessment, formulate a nursing diagnosis and give appropriate care to the person with musculoskeletal conditions; including: congenital </a:t>
            </a:r>
            <a:r>
              <a:rPr dirty="0" lang="en-US" err="1" smtClean="0">
                <a:solidFill>
                  <a:srgbClr val="0000FF"/>
                </a:solidFill>
                <a:latin typeface="Constantia" pitchFamily="18" charset="0"/>
              </a:rPr>
              <a:t>talipes</a:t>
            </a:r>
            <a:r>
              <a:rPr dirty="0" lang="en-US" smtClean="0">
                <a:solidFill>
                  <a:srgbClr val="0000FF"/>
                </a:solidFill>
                <a:latin typeface="Constantia" pitchFamily="18" charset="0"/>
              </a:rPr>
              <a:t>, </a:t>
            </a:r>
            <a:r>
              <a:rPr dirty="0" lang="en-US" err="1" smtClean="0">
                <a:solidFill>
                  <a:srgbClr val="0000FF"/>
                </a:solidFill>
                <a:latin typeface="Constantia" pitchFamily="18" charset="0"/>
              </a:rPr>
              <a:t>osteogenic</a:t>
            </a:r>
            <a:r>
              <a:rPr dirty="0" lang="en-US" smtClean="0">
                <a:solidFill>
                  <a:srgbClr val="0000FF"/>
                </a:solidFill>
                <a:latin typeface="Constantia" pitchFamily="18" charset="0"/>
              </a:rPr>
              <a:t> imperfect, hip dysplasia, rheumatoid arthritis, </a:t>
            </a:r>
            <a:r>
              <a:rPr dirty="0" lang="en-US" err="1" smtClean="0">
                <a:solidFill>
                  <a:srgbClr val="0000FF"/>
                </a:solidFill>
                <a:latin typeface="Constantia" pitchFamily="18" charset="0"/>
              </a:rPr>
              <a:t>osteomylitis</a:t>
            </a:r>
            <a:r>
              <a:rPr dirty="0" lang="en-US" smtClean="0">
                <a:solidFill>
                  <a:srgbClr val="0000FF"/>
                </a:solidFill>
                <a:latin typeface="Constantia" pitchFamily="18" charset="0"/>
              </a:rPr>
              <a:t>, </a:t>
            </a:r>
            <a:r>
              <a:rPr dirty="0" lang="en-US" smtClean="0">
                <a:solidFill>
                  <a:srgbClr val="0000FF"/>
                </a:solidFill>
                <a:latin typeface="Constantia" pitchFamily="18" charset="0"/>
              </a:rPr>
              <a:t>TB of spine, scoliosis, </a:t>
            </a:r>
            <a:r>
              <a:rPr dirty="0" lang="en-US" err="1" smtClean="0">
                <a:solidFill>
                  <a:srgbClr val="0000FF"/>
                </a:solidFill>
                <a:latin typeface="Constantia" pitchFamily="18" charset="0"/>
              </a:rPr>
              <a:t>ankylosis</a:t>
            </a:r>
            <a:r>
              <a:rPr dirty="0" lang="en-US" smtClean="0">
                <a:solidFill>
                  <a:srgbClr val="0000FF"/>
                </a:solidFill>
                <a:latin typeface="Constantia" pitchFamily="18" charset="0"/>
              </a:rPr>
              <a:t>, traumatic fractures (</a:t>
            </a:r>
            <a:r>
              <a:rPr dirty="0" lang="en-US" err="1" smtClean="0">
                <a:solidFill>
                  <a:srgbClr val="0000FF"/>
                </a:solidFill>
                <a:latin typeface="Constantia" pitchFamily="18" charset="0"/>
              </a:rPr>
              <a:t>potts</a:t>
            </a:r>
            <a:r>
              <a:rPr dirty="0" lang="en-US" smtClean="0">
                <a:solidFill>
                  <a:srgbClr val="0000FF"/>
                </a:solidFill>
                <a:latin typeface="Constantia" pitchFamily="18" charset="0"/>
              </a:rPr>
              <a:t>, </a:t>
            </a:r>
            <a:r>
              <a:rPr dirty="0" lang="en-US" err="1" smtClean="0">
                <a:solidFill>
                  <a:srgbClr val="0000FF"/>
                </a:solidFill>
                <a:latin typeface="Constantia" pitchFamily="18" charset="0"/>
              </a:rPr>
              <a:t>colles</a:t>
            </a:r>
            <a:r>
              <a:rPr dirty="0" lang="en-US" smtClean="0">
                <a:solidFill>
                  <a:srgbClr val="0000FF"/>
                </a:solidFill>
                <a:latin typeface="Constantia" pitchFamily="18" charset="0"/>
              </a:rPr>
              <a:t>, </a:t>
            </a:r>
            <a:r>
              <a:rPr dirty="0" lang="en-US" err="1" smtClean="0">
                <a:solidFill>
                  <a:srgbClr val="0000FF"/>
                </a:solidFill>
                <a:latin typeface="Constantia" pitchFamily="18" charset="0"/>
              </a:rPr>
              <a:t>humerus</a:t>
            </a:r>
            <a:r>
              <a:rPr dirty="0" lang="en-US" smtClean="0">
                <a:solidFill>
                  <a:srgbClr val="0000FF"/>
                </a:solidFill>
                <a:latin typeface="Constantia" pitchFamily="18" charset="0"/>
              </a:rPr>
              <a:t>, radial/ulna  pelvis, hip, femoral </a:t>
            </a:r>
            <a:r>
              <a:rPr dirty="0" lang="en-US" smtClean="0">
                <a:solidFill>
                  <a:srgbClr val="0000FF"/>
                </a:solidFill>
                <a:latin typeface="Constantia" pitchFamily="18" charset="0"/>
              </a:rPr>
              <a:t>shaft/neck</a:t>
            </a:r>
            <a:r>
              <a:rPr dirty="0" lang="en-US" smtClean="0">
                <a:solidFill>
                  <a:srgbClr val="0000FF"/>
                </a:solidFill>
                <a:latin typeface="Constantia" pitchFamily="18" charset="0"/>
              </a:rPr>
              <a:t>, tibia/fibula, spine, bone neoplasm’s, degenerative osteoporosis)</a:t>
            </a:r>
          </a:p>
        </p:txBody>
      </p:sp>
      <p:sp>
        <p:nvSpPr>
          <p:cNvPr id="1048637" name="Rectangle 6"/>
          <p:cNvSpPr>
            <a:spLocks noGrp="1" noChangeArrowheads="1"/>
          </p:cNvSpPr>
          <p:nvPr>
            <p:ph type="sldNum" sz="quarter" idx="12"/>
          </p:nvPr>
        </p:nvSpPr>
        <p:spPr>
          <a:noFill/>
        </p:spPr>
        <p:txBody>
          <a:bodyPr/>
          <a:p>
            <a:fld id="{28780B32-6A2C-4DE8-83F3-F37231BDCE6D}" type="slidenum">
              <a:rPr lang="en-US" smtClean="0"/>
              <a:t>5</a:t>
            </a:fld>
            <a:endParaRPr dirty="0" lang="en-US" smtClean="0"/>
          </a:p>
        </p:txBody>
      </p:sp>
      <p:sp>
        <p:nvSpPr>
          <p:cNvPr id="1048638"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ADACB7F7-7542-4435-8031-7F650E714DC8}" type="slidenum">
              <a:rPr sz="1400" lang="en-US"/>
              <a:pPr algn="r"/>
              <a:t>5</a:t>
            </a:fld>
            <a:endParaRPr dirty="0" sz="1400" lang="en-US"/>
          </a:p>
        </p:txBody>
      </p:sp>
    </p:spTree>
  </p:cSld>
  <p:clrMapOvr>
    <a:masterClrMapping/>
  </p:clrMapOvr>
  <p:transition>
    <p:wheel spokes="8"/>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343" name=""/>
        <p:cNvGrpSpPr/>
        <p:nvPr/>
      </p:nvGrpSpPr>
      <p:grpSpPr>
        <a:xfrm>
          <a:off x="0" y="0"/>
          <a:ext cx="0" cy="0"/>
          <a:chOff x="0" y="0"/>
          <a:chExt cx="0" cy="0"/>
        </a:xfrm>
      </p:grpSpPr>
      <p:sp>
        <p:nvSpPr>
          <p:cNvPr id="1048819" name="Rectangle 3"/>
          <p:cNvSpPr>
            <a:spLocks noGrp="1" noChangeArrowheads="1"/>
          </p:cNvSpPr>
          <p:nvPr>
            <p:ph idx="1"/>
          </p:nvPr>
        </p:nvSpPr>
        <p:spPr>
          <a:xfrm>
            <a:off x="0" y="1295400"/>
            <a:ext cx="9144000" cy="5562600"/>
          </a:xfrm>
        </p:spPr>
        <p:txBody>
          <a:bodyPr>
            <a:normAutofit/>
          </a:bodyPr>
          <a:p>
            <a:pPr algn="just" eaLnBrk="1" hangingPunct="1">
              <a:buNone/>
            </a:pPr>
            <a:r>
              <a:rPr dirty="0" sz="4000" lang="en-US" smtClean="0">
                <a:solidFill>
                  <a:srgbClr val="0000FF"/>
                </a:solidFill>
                <a:latin typeface="Constantia" pitchFamily="18" charset="0"/>
              </a:rPr>
              <a:t>	The major focus during the management of fractures aims at;</a:t>
            </a:r>
          </a:p>
          <a:p>
            <a:pPr algn="just" eaLnBrk="1" hangingPunct="1">
              <a:buNone/>
            </a:pPr>
            <a:endParaRPr dirty="0" sz="4000" lang="en-US" smtClean="0">
              <a:solidFill>
                <a:srgbClr val="0000FF"/>
              </a:solidFill>
              <a:latin typeface="Constantia" pitchFamily="18" charset="0"/>
            </a:endParaRPr>
          </a:p>
          <a:p>
            <a:pPr algn="just" eaLnBrk="1" hangingPunct="1" indent="-742950" marL="742950">
              <a:buFont typeface="+mj-lt"/>
              <a:buAutoNum type="arabicPeriod"/>
            </a:pPr>
            <a:r>
              <a:rPr dirty="0" sz="4000" lang="en-US" smtClean="0">
                <a:solidFill>
                  <a:srgbClr val="0000FF"/>
                </a:solidFill>
                <a:latin typeface="Constantia" pitchFamily="18" charset="0"/>
              </a:rPr>
              <a:t>Reducing the fracture,</a:t>
            </a:r>
          </a:p>
          <a:p>
            <a:pPr algn="just" eaLnBrk="1" hangingPunct="1" indent="-742950" marL="742950">
              <a:buFont typeface="+mj-lt"/>
              <a:buAutoNum type="arabicPeriod"/>
            </a:pPr>
            <a:endParaRPr dirty="0" sz="4000" lang="en-US" smtClean="0">
              <a:solidFill>
                <a:srgbClr val="0000FF"/>
              </a:solidFill>
              <a:latin typeface="Constantia" pitchFamily="18" charset="0"/>
            </a:endParaRPr>
          </a:p>
          <a:p>
            <a:pPr algn="just" eaLnBrk="1" hangingPunct="1" indent="-742950" marL="742950">
              <a:buFont typeface="+mj-lt"/>
              <a:buAutoNum type="arabicPeriod"/>
            </a:pPr>
            <a:r>
              <a:rPr sz="4000" lang="en-US" smtClean="0">
                <a:solidFill>
                  <a:srgbClr val="0000FF"/>
                </a:solidFill>
                <a:latin typeface="Constantia" pitchFamily="18" charset="0"/>
              </a:rPr>
              <a:t>Immobilization, and</a:t>
            </a:r>
            <a:endParaRPr dirty="0" sz="4000" lang="en-US" smtClean="0">
              <a:solidFill>
                <a:srgbClr val="0000FF"/>
              </a:solidFill>
              <a:latin typeface="Constantia" pitchFamily="18" charset="0"/>
            </a:endParaRPr>
          </a:p>
          <a:p>
            <a:pPr algn="just" eaLnBrk="1" hangingPunct="1" indent="-742950" marL="742950">
              <a:buFont typeface="+mj-lt"/>
              <a:buAutoNum type="arabicPeriod"/>
            </a:pPr>
            <a:endParaRPr dirty="0" sz="4000" lang="en-US" smtClean="0">
              <a:solidFill>
                <a:srgbClr val="0000FF"/>
              </a:solidFill>
              <a:latin typeface="Constantia" pitchFamily="18" charset="0"/>
            </a:endParaRPr>
          </a:p>
          <a:p>
            <a:pPr algn="just" eaLnBrk="1" hangingPunct="1" indent="-742950" marL="742950">
              <a:buFont typeface="+mj-lt"/>
              <a:buAutoNum type="arabicPeriod"/>
            </a:pPr>
            <a:r>
              <a:rPr dirty="0" sz="4000" lang="en-US" smtClean="0">
                <a:solidFill>
                  <a:srgbClr val="0000FF"/>
                </a:solidFill>
                <a:latin typeface="Constantia" pitchFamily="18" charset="0"/>
              </a:rPr>
              <a:t>Rehabilitation.</a:t>
            </a:r>
          </a:p>
        </p:txBody>
      </p:sp>
      <p:sp>
        <p:nvSpPr>
          <p:cNvPr id="1048820" name="Rectangle 6"/>
          <p:cNvSpPr>
            <a:spLocks noGrp="1" noChangeArrowheads="1"/>
          </p:cNvSpPr>
          <p:nvPr>
            <p:ph type="sldNum" sz="quarter" idx="12"/>
          </p:nvPr>
        </p:nvSpPr>
        <p:spPr>
          <a:noFill/>
        </p:spPr>
        <p:txBody>
          <a:bodyPr/>
          <a:p>
            <a:fld id="{0CE8A007-CF91-4B7A-B9B5-88D014A1AF6D}" type="slidenum">
              <a:rPr lang="en-US" smtClean="0"/>
              <a:t>50</a:t>
            </a:fld>
            <a:endParaRPr lang="en-US" smtClean="0"/>
          </a:p>
        </p:txBody>
      </p:sp>
      <p:sp>
        <p:nvSpPr>
          <p:cNvPr id="1048821" name="Rectangle 2"/>
          <p:cNvSpPr>
            <a:spLocks noGrp="1" noChangeArrowheads="1"/>
          </p:cNvSpPr>
          <p:nvPr>
            <p:ph type="title"/>
          </p:nvPr>
        </p:nvSpPr>
        <p:spPr>
          <a:xfrm>
            <a:off x="0" y="274638"/>
            <a:ext cx="9144000" cy="868362"/>
          </a:xfrm>
        </p:spPr>
        <p:txBody>
          <a:bodyPr>
            <a:normAutofit/>
          </a:bodyPr>
          <a:p>
            <a:pPr algn="just" eaLnBrk="1" hangingPunct="1"/>
            <a:r>
              <a:rPr b="1" dirty="0" lang="en-US" smtClean="0">
                <a:solidFill>
                  <a:srgbClr val="FF0000"/>
                </a:solidFill>
                <a:latin typeface="Constantia" pitchFamily="18" charset="0"/>
              </a:rPr>
              <a:t>Objectives of Fracture Management</a:t>
            </a:r>
          </a:p>
        </p:txBody>
      </p:sp>
      <p:sp>
        <p:nvSpPr>
          <p:cNvPr id="1048822"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E02C95C4-739C-4E3B-9343-E6F1E0FDB0AF}" type="slidenum">
              <a:rPr sz="1400" lang="en-US"/>
              <a:pPr algn="r"/>
              <a:t>50</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821"/>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 presetSubtype="3">
                                  <p:stCondLst>
                                    <p:cond delay="0"/>
                                  </p:stCondLst>
                                  <p:childTnLst>
                                    <p:set>
                                      <p:cBhvr>
                                        <p:cTn dur="1" fill="hold" id="10">
                                          <p:stCondLst>
                                            <p:cond delay="0"/>
                                          </p:stCondLst>
                                        </p:cTn>
                                        <p:tgtEl>
                                          <p:spTgt spid="1048819">
                                            <p:txEl>
                                              <p:pRg st="0" end="0"/>
                                            </p:txEl>
                                          </p:spTgt>
                                        </p:tgtEl>
                                        <p:attrNameLst>
                                          <p:attrName>style.visibility</p:attrName>
                                        </p:attrNameLst>
                                      </p:cBhvr>
                                      <p:to>
                                        <p:strVal val="visible"/>
                                      </p:to>
                                    </p:set>
                                    <p:anim calcmode="lin" valueType="num">
                                      <p:cBhvr additive="base">
                                        <p:cTn dur="500" fill="hold" id="11"/>
                                        <p:tgtEl>
                                          <p:spTgt spid="1048819">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2"/>
                                        <p:tgtEl>
                                          <p:spTgt spid="104881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3">
                                  <p:stCondLst>
                                    <p:cond delay="0"/>
                                  </p:stCondLst>
                                  <p:childTnLst>
                                    <p:set>
                                      <p:cBhvr>
                                        <p:cTn dur="1" fill="hold" id="16">
                                          <p:stCondLst>
                                            <p:cond delay="0"/>
                                          </p:stCondLst>
                                        </p:cTn>
                                        <p:tgtEl>
                                          <p:spTgt spid="1048819">
                                            <p:txEl>
                                              <p:pRg st="2" end="2"/>
                                            </p:txEl>
                                          </p:spTgt>
                                        </p:tgtEl>
                                        <p:attrNameLst>
                                          <p:attrName>style.visibility</p:attrName>
                                        </p:attrNameLst>
                                      </p:cBhvr>
                                      <p:to>
                                        <p:strVal val="visible"/>
                                      </p:to>
                                    </p:set>
                                    <p:anim calcmode="lin" valueType="num">
                                      <p:cBhvr additive="base">
                                        <p:cTn dur="500" fill="hold" id="17"/>
                                        <p:tgtEl>
                                          <p:spTgt spid="1048819">
                                            <p:txEl>
                                              <p:pRg st="2" end="2"/>
                                            </p:txEl>
                                          </p:spTgt>
                                        </p:tgtEl>
                                        <p:attrNameLst>
                                          <p:attrName>ppt_x</p:attrName>
                                        </p:attrNameLst>
                                      </p:cBhvr>
                                      <p:tavLst>
                                        <p:tav tm="0">
                                          <p:val>
                                            <p:strVal val="1+#ppt_w/2"/>
                                          </p:val>
                                        </p:tav>
                                        <p:tav tm="100000">
                                          <p:val>
                                            <p:strVal val="#ppt_x"/>
                                          </p:val>
                                        </p:tav>
                                      </p:tavLst>
                                    </p:anim>
                                    <p:anim calcmode="lin" valueType="num">
                                      <p:cBhvr additive="base">
                                        <p:cTn dur="500" fill="hold" id="18"/>
                                        <p:tgtEl>
                                          <p:spTgt spid="104881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 presetSubtype="3">
                                  <p:stCondLst>
                                    <p:cond delay="0"/>
                                  </p:stCondLst>
                                  <p:childTnLst>
                                    <p:set>
                                      <p:cBhvr>
                                        <p:cTn dur="1" fill="hold" id="22">
                                          <p:stCondLst>
                                            <p:cond delay="0"/>
                                          </p:stCondLst>
                                        </p:cTn>
                                        <p:tgtEl>
                                          <p:spTgt spid="1048819">
                                            <p:txEl>
                                              <p:pRg st="4" end="4"/>
                                            </p:txEl>
                                          </p:spTgt>
                                        </p:tgtEl>
                                        <p:attrNameLst>
                                          <p:attrName>style.visibility</p:attrName>
                                        </p:attrNameLst>
                                      </p:cBhvr>
                                      <p:to>
                                        <p:strVal val="visible"/>
                                      </p:to>
                                    </p:set>
                                    <p:anim calcmode="lin" valueType="num">
                                      <p:cBhvr additive="base">
                                        <p:cTn dur="500" fill="hold" id="23"/>
                                        <p:tgtEl>
                                          <p:spTgt spid="1048819">
                                            <p:txEl>
                                              <p:pRg st="4" end="4"/>
                                            </p:txEl>
                                          </p:spTgt>
                                        </p:tgtEl>
                                        <p:attrNameLst>
                                          <p:attrName>ppt_x</p:attrName>
                                        </p:attrNameLst>
                                      </p:cBhvr>
                                      <p:tavLst>
                                        <p:tav tm="0">
                                          <p:val>
                                            <p:strVal val="1+#ppt_w/2"/>
                                          </p:val>
                                        </p:tav>
                                        <p:tav tm="100000">
                                          <p:val>
                                            <p:strVal val="#ppt_x"/>
                                          </p:val>
                                        </p:tav>
                                      </p:tavLst>
                                    </p:anim>
                                    <p:anim calcmode="lin" valueType="num">
                                      <p:cBhvr additive="base">
                                        <p:cTn dur="500" fill="hold" id="24"/>
                                        <p:tgtEl>
                                          <p:spTgt spid="1048819">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2" presetSubtype="3">
                                  <p:stCondLst>
                                    <p:cond delay="0"/>
                                  </p:stCondLst>
                                  <p:childTnLst>
                                    <p:set>
                                      <p:cBhvr>
                                        <p:cTn dur="1" fill="hold" id="28">
                                          <p:stCondLst>
                                            <p:cond delay="0"/>
                                          </p:stCondLst>
                                        </p:cTn>
                                        <p:tgtEl>
                                          <p:spTgt spid="1048819">
                                            <p:txEl>
                                              <p:pRg st="6" end="6"/>
                                            </p:txEl>
                                          </p:spTgt>
                                        </p:tgtEl>
                                        <p:attrNameLst>
                                          <p:attrName>style.visibility</p:attrName>
                                        </p:attrNameLst>
                                      </p:cBhvr>
                                      <p:to>
                                        <p:strVal val="visible"/>
                                      </p:to>
                                    </p:set>
                                    <p:anim calcmode="lin" valueType="num">
                                      <p:cBhvr additive="base">
                                        <p:cTn dur="500" fill="hold" id="29"/>
                                        <p:tgtEl>
                                          <p:spTgt spid="1048819">
                                            <p:txEl>
                                              <p:pRg st="6" end="6"/>
                                            </p:txEl>
                                          </p:spTgt>
                                        </p:tgtEl>
                                        <p:attrNameLst>
                                          <p:attrName>ppt_x</p:attrName>
                                        </p:attrNameLst>
                                      </p:cBhvr>
                                      <p:tavLst>
                                        <p:tav tm="0">
                                          <p:val>
                                            <p:strVal val="1+#ppt_w/2"/>
                                          </p:val>
                                        </p:tav>
                                        <p:tav tm="100000">
                                          <p:val>
                                            <p:strVal val="#ppt_x"/>
                                          </p:val>
                                        </p:tav>
                                      </p:tavLst>
                                    </p:anim>
                                    <p:anim calcmode="lin" valueType="num">
                                      <p:cBhvr additive="base">
                                        <p:cTn dur="500" fill="hold" id="30"/>
                                        <p:tgtEl>
                                          <p:spTgt spid="1048819">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19" grpId="0" build="p" autoUpdateAnimBg="0"/>
      <p:bldP spid="1048821"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344" name=""/>
        <p:cNvGrpSpPr/>
        <p:nvPr/>
      </p:nvGrpSpPr>
      <p:grpSpPr>
        <a:xfrm>
          <a:off x="0" y="0"/>
          <a:ext cx="0" cy="0"/>
          <a:chOff x="0" y="0"/>
          <a:chExt cx="0" cy="0"/>
        </a:xfrm>
      </p:grpSpPr>
      <p:sp>
        <p:nvSpPr>
          <p:cNvPr id="1048823" name="Rectangle 3"/>
          <p:cNvSpPr>
            <a:spLocks noGrp="1" noChangeArrowheads="1"/>
          </p:cNvSpPr>
          <p:nvPr>
            <p:ph idx="1"/>
          </p:nvPr>
        </p:nvSpPr>
        <p:spPr>
          <a:xfrm>
            <a:off x="457200" y="1600200"/>
            <a:ext cx="8686800" cy="5257800"/>
          </a:xfrm>
        </p:spPr>
        <p:txBody>
          <a:bodyPr/>
          <a:p>
            <a:pPr algn="just" eaLnBrk="1" hangingPunct="1" indent="-571500" marL="571500">
              <a:buFont typeface="Wingdings" pitchFamily="2" charset="2"/>
              <a:buAutoNum type="arabicPeriod"/>
            </a:pPr>
            <a:r>
              <a:rPr dirty="0" lang="en-US" smtClean="0">
                <a:solidFill>
                  <a:srgbClr val="0000FF"/>
                </a:solidFill>
                <a:latin typeface="Constantia" pitchFamily="18" charset="0"/>
              </a:rPr>
              <a:t>Maintain airway and assess for shock</a:t>
            </a:r>
          </a:p>
          <a:p>
            <a:pPr algn="just" eaLnBrk="1" hangingPunct="1" indent="-571500" marL="571500">
              <a:buFont typeface="Wingdings" pitchFamily="2" charset="2"/>
              <a:buAutoNum type="arabicPeriod"/>
            </a:pPr>
            <a:endParaRPr dirty="0" lang="en-US" smtClean="0">
              <a:solidFill>
                <a:srgbClr val="0000FF"/>
              </a:solidFill>
              <a:latin typeface="Constantia" pitchFamily="18" charset="0"/>
            </a:endParaRPr>
          </a:p>
          <a:p>
            <a:pPr algn="just" eaLnBrk="1" hangingPunct="1" indent="-571500" marL="571500">
              <a:buFont typeface="Wingdings" pitchFamily="2" charset="2"/>
              <a:buAutoNum type="arabicPeriod"/>
            </a:pPr>
            <a:r>
              <a:rPr dirty="0" lang="en-US" smtClean="0">
                <a:solidFill>
                  <a:srgbClr val="0000FF"/>
                </a:solidFill>
                <a:latin typeface="Constantia" pitchFamily="18" charset="0"/>
              </a:rPr>
              <a:t>Splint the fracture</a:t>
            </a:r>
          </a:p>
          <a:p>
            <a:pPr algn="just" eaLnBrk="1" hangingPunct="1" indent="-571500" marL="571500">
              <a:buFont typeface="Wingdings" pitchFamily="2" charset="2"/>
              <a:buAutoNum type="arabicPeriod"/>
            </a:pPr>
            <a:endParaRPr dirty="0" lang="en-US" smtClean="0">
              <a:solidFill>
                <a:srgbClr val="0000FF"/>
              </a:solidFill>
              <a:latin typeface="Constantia" pitchFamily="18" charset="0"/>
            </a:endParaRPr>
          </a:p>
          <a:p>
            <a:pPr algn="just" eaLnBrk="1" hangingPunct="1" indent="-571500" marL="571500">
              <a:buFont typeface="Wingdings" pitchFamily="2" charset="2"/>
              <a:buAutoNum type="arabicPeriod"/>
            </a:pPr>
            <a:r>
              <a:rPr dirty="0" lang="en-US" smtClean="0">
                <a:solidFill>
                  <a:srgbClr val="0000FF"/>
                </a:solidFill>
                <a:latin typeface="Constantia" pitchFamily="18" charset="0"/>
              </a:rPr>
              <a:t>Preserve correct body alignment</a:t>
            </a:r>
          </a:p>
        </p:txBody>
      </p:sp>
      <p:sp>
        <p:nvSpPr>
          <p:cNvPr id="1048824" name="Rectangle 6"/>
          <p:cNvSpPr>
            <a:spLocks noGrp="1" noChangeArrowheads="1"/>
          </p:cNvSpPr>
          <p:nvPr>
            <p:ph type="sldNum" sz="quarter" idx="12"/>
          </p:nvPr>
        </p:nvSpPr>
        <p:spPr>
          <a:noFill/>
        </p:spPr>
        <p:txBody>
          <a:bodyPr/>
          <a:p>
            <a:fld id="{E7244204-4490-4073-A981-580508B71B73}" type="slidenum">
              <a:rPr lang="en-US" smtClean="0"/>
              <a:t>51</a:t>
            </a:fld>
            <a:endParaRPr lang="en-US" smtClean="0"/>
          </a:p>
        </p:txBody>
      </p:sp>
      <p:sp>
        <p:nvSpPr>
          <p:cNvPr id="1048825" name="Rectangle 2"/>
          <p:cNvSpPr>
            <a:spLocks noGrp="1" noChangeArrowheads="1"/>
          </p:cNvSpPr>
          <p:nvPr>
            <p:ph type="title"/>
          </p:nvPr>
        </p:nvSpPr>
        <p:spPr/>
        <p:txBody>
          <a:bodyPr/>
          <a:p>
            <a:pPr algn="just" eaLnBrk="1" hangingPunct="1"/>
            <a:r>
              <a:rPr b="1" dirty="0" lang="en-US" smtClean="0">
                <a:solidFill>
                  <a:srgbClr val="FF0000"/>
                </a:solidFill>
                <a:latin typeface="Constantia" pitchFamily="18" charset="0"/>
              </a:rPr>
              <a:t>IMMEDIATE MANAGEMENT</a:t>
            </a:r>
          </a:p>
        </p:txBody>
      </p:sp>
      <p:sp>
        <p:nvSpPr>
          <p:cNvPr id="1048826"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8582BE5B-1B04-472C-BEDB-0DC28129EFF3}" type="slidenum">
              <a:rPr sz="1400" lang="en-US"/>
              <a:pPr algn="r"/>
              <a:t>51</a:t>
            </a:fld>
            <a:endParaRPr sz="1400" lang="en-US"/>
          </a:p>
        </p:txBody>
      </p:sp>
    </p:spTree>
  </p:cSld>
  <p:clrMapOvr>
    <a:masterClrMapping/>
  </p:clrMapOvr>
  <p:transition>
    <p:wheel spokes="8"/>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345" name=""/>
        <p:cNvGrpSpPr/>
        <p:nvPr/>
      </p:nvGrpSpPr>
      <p:grpSpPr>
        <a:xfrm>
          <a:off x="0" y="0"/>
          <a:ext cx="0" cy="0"/>
          <a:chOff x="0" y="0"/>
          <a:chExt cx="0" cy="0"/>
        </a:xfrm>
      </p:grpSpPr>
      <p:sp>
        <p:nvSpPr>
          <p:cNvPr id="1048827" name="Rectangle 3"/>
          <p:cNvSpPr>
            <a:spLocks noGrp="1" noChangeArrowheads="1"/>
          </p:cNvSpPr>
          <p:nvPr>
            <p:ph idx="1"/>
          </p:nvPr>
        </p:nvSpPr>
        <p:spPr>
          <a:xfrm>
            <a:off x="457200" y="1600200"/>
            <a:ext cx="8686800" cy="5257800"/>
          </a:xfrm>
        </p:spPr>
        <p:txBody>
          <a:bodyPr>
            <a:normAutofit/>
          </a:bodyPr>
          <a:p>
            <a:pPr algn="just" eaLnBrk="1" hangingPunct="1">
              <a:buFontTx/>
              <a:buNone/>
            </a:pPr>
            <a:r>
              <a:rPr b="1" dirty="0" sz="4400" lang="en-US" smtClean="0">
                <a:solidFill>
                  <a:srgbClr val="0000FF"/>
                </a:solidFill>
                <a:latin typeface="Constantia" pitchFamily="18" charset="0"/>
              </a:rPr>
              <a:t>Simple Fracture</a:t>
            </a:r>
            <a:r>
              <a:rPr b="1" dirty="0" lang="en-US" smtClean="0">
                <a:solidFill>
                  <a:srgbClr val="0000FF"/>
                </a:solidFill>
                <a:latin typeface="Constantia" pitchFamily="18" charset="0"/>
              </a:rPr>
              <a:t>:</a:t>
            </a:r>
          </a:p>
          <a:p>
            <a:pPr algn="just" eaLnBrk="1" hangingPunct="1">
              <a:buFontTx/>
              <a:buNone/>
            </a:pPr>
            <a:endParaRPr b="1" dirty="0" lang="en-US" smtClean="0">
              <a:solidFill>
                <a:srgbClr val="0000FF"/>
              </a:solidFill>
              <a:latin typeface="Constantia" pitchFamily="18" charset="0"/>
            </a:endParaRPr>
          </a:p>
          <a:p>
            <a:pPr algn="just" eaLnBrk="1" hangingPunct="1" indent="-514350" marL="514350">
              <a:buFont typeface="+mj-lt"/>
              <a:buAutoNum type="arabicPeriod"/>
            </a:pPr>
            <a:r>
              <a:rPr dirty="0" lang="en-US" smtClean="0">
                <a:solidFill>
                  <a:srgbClr val="0000FF"/>
                </a:solidFill>
                <a:latin typeface="Constantia" pitchFamily="18" charset="0"/>
              </a:rPr>
              <a:t>Reduction: </a:t>
            </a:r>
            <a:r>
              <a:rPr dirty="0" i="1" lang="en-US" smtClean="0">
                <a:solidFill>
                  <a:srgbClr val="0000FF"/>
                </a:solidFill>
                <a:latin typeface="Constantia" pitchFamily="18" charset="0"/>
              </a:rPr>
              <a:t>closed reduction/manual manipulation</a:t>
            </a:r>
          </a:p>
          <a:p>
            <a:pPr algn="just" eaLnBrk="1" hangingPunct="1" indent="-514350" marL="514350">
              <a:buFont typeface="+mj-lt"/>
              <a:buAutoNum type="arabicPeriod"/>
            </a:pPr>
            <a:endParaRPr dirty="0" lang="en-US" smtClean="0">
              <a:solidFill>
                <a:srgbClr val="0000FF"/>
              </a:solidFill>
              <a:latin typeface="Constantia" pitchFamily="18" charset="0"/>
            </a:endParaRPr>
          </a:p>
          <a:p>
            <a:pPr algn="just" eaLnBrk="1" hangingPunct="1" indent="-514350" marL="514350">
              <a:buFont typeface="+mj-lt"/>
              <a:buAutoNum type="arabicPeriod"/>
            </a:pPr>
            <a:r>
              <a:rPr dirty="0" lang="en-US" smtClean="0">
                <a:solidFill>
                  <a:srgbClr val="0000FF"/>
                </a:solidFill>
                <a:latin typeface="Constantia" pitchFamily="18" charset="0"/>
              </a:rPr>
              <a:t>Traction</a:t>
            </a:r>
          </a:p>
          <a:p>
            <a:pPr algn="just" eaLnBrk="1" hangingPunct="1" indent="-514350" marL="514350">
              <a:buFont typeface="+mj-lt"/>
              <a:buAutoNum type="arabicPeriod"/>
            </a:pPr>
            <a:endParaRPr dirty="0" lang="en-US" smtClean="0">
              <a:solidFill>
                <a:srgbClr val="0000FF"/>
              </a:solidFill>
              <a:latin typeface="Constantia" pitchFamily="18" charset="0"/>
            </a:endParaRPr>
          </a:p>
          <a:p>
            <a:pPr algn="just" eaLnBrk="1" hangingPunct="1" indent="-514350" marL="514350">
              <a:buFont typeface="+mj-lt"/>
              <a:buAutoNum type="arabicPeriod"/>
            </a:pPr>
            <a:r>
              <a:rPr dirty="0" lang="en-US" smtClean="0">
                <a:solidFill>
                  <a:srgbClr val="0000FF"/>
                </a:solidFill>
                <a:latin typeface="Constantia" pitchFamily="18" charset="0"/>
              </a:rPr>
              <a:t>Immobilization (cast, wires, screws, plates)</a:t>
            </a:r>
          </a:p>
          <a:p>
            <a:pPr algn="just" eaLnBrk="1" hangingPunct="1">
              <a:buFontTx/>
              <a:buNone/>
            </a:pPr>
            <a:endParaRPr dirty="0" lang="en-US" smtClean="0">
              <a:solidFill>
                <a:srgbClr val="0000FF"/>
              </a:solidFill>
              <a:latin typeface="Constantia" pitchFamily="18" charset="0"/>
            </a:endParaRPr>
          </a:p>
        </p:txBody>
      </p:sp>
      <p:sp>
        <p:nvSpPr>
          <p:cNvPr id="1048828" name="Rectangle 6"/>
          <p:cNvSpPr>
            <a:spLocks noGrp="1" noChangeArrowheads="1"/>
          </p:cNvSpPr>
          <p:nvPr>
            <p:ph type="sldNum" sz="quarter" idx="12"/>
          </p:nvPr>
        </p:nvSpPr>
        <p:spPr>
          <a:noFill/>
        </p:spPr>
        <p:txBody>
          <a:bodyPr/>
          <a:p>
            <a:fld id="{F610D3CB-6358-4875-86BF-2C1C3428F402}" type="slidenum">
              <a:rPr lang="en-US" smtClean="0"/>
              <a:t>52</a:t>
            </a:fld>
            <a:endParaRPr lang="en-US" smtClean="0"/>
          </a:p>
        </p:txBody>
      </p:sp>
      <p:sp>
        <p:nvSpPr>
          <p:cNvPr id="1048829" name="Rectangle 2"/>
          <p:cNvSpPr>
            <a:spLocks noGrp="1" noChangeArrowheads="1"/>
          </p:cNvSpPr>
          <p:nvPr>
            <p:ph type="title"/>
          </p:nvPr>
        </p:nvSpPr>
        <p:spPr/>
        <p:txBody>
          <a:bodyPr/>
          <a:p>
            <a:pPr algn="just" eaLnBrk="1" hangingPunct="1"/>
            <a:r>
              <a:rPr b="1" dirty="0" lang="en-US" smtClean="0">
                <a:solidFill>
                  <a:srgbClr val="FF0000"/>
                </a:solidFill>
                <a:latin typeface="Constantia" pitchFamily="18" charset="0"/>
              </a:rPr>
              <a:t>SECONDARY MANAGEMENT</a:t>
            </a:r>
          </a:p>
        </p:txBody>
      </p:sp>
      <p:sp>
        <p:nvSpPr>
          <p:cNvPr id="1048830"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4C55DD3E-472E-40F7-B074-FD265AB22D7F}" type="slidenum">
              <a:rPr sz="1400" lang="en-US"/>
              <a:pPr algn="r"/>
              <a:t>52</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829"/>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 presetSubtype="2">
                                  <p:stCondLst>
                                    <p:cond delay="0"/>
                                  </p:stCondLst>
                                  <p:childTnLst>
                                    <p:set>
                                      <p:cBhvr>
                                        <p:cTn dur="1" fill="hold" id="10">
                                          <p:stCondLst>
                                            <p:cond delay="0"/>
                                          </p:stCondLst>
                                        </p:cTn>
                                        <p:tgtEl>
                                          <p:spTgt spid="1048827">
                                            <p:txEl>
                                              <p:pRg st="0" end="0"/>
                                            </p:txEl>
                                          </p:spTgt>
                                        </p:tgtEl>
                                        <p:attrNameLst>
                                          <p:attrName>style.visibility</p:attrName>
                                        </p:attrNameLst>
                                      </p:cBhvr>
                                      <p:to>
                                        <p:strVal val="visible"/>
                                      </p:to>
                                    </p:set>
                                    <p:anim calcmode="lin" valueType="num">
                                      <p:cBhvr additive="base">
                                        <p:cTn dur="500" fill="hold" id="11"/>
                                        <p:tgtEl>
                                          <p:spTgt spid="1048827">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2"/>
                                        <p:tgtEl>
                                          <p:spTgt spid="10488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2">
                                  <p:stCondLst>
                                    <p:cond delay="0"/>
                                  </p:stCondLst>
                                  <p:childTnLst>
                                    <p:set>
                                      <p:cBhvr>
                                        <p:cTn dur="1" fill="hold" id="16">
                                          <p:stCondLst>
                                            <p:cond delay="0"/>
                                          </p:stCondLst>
                                        </p:cTn>
                                        <p:tgtEl>
                                          <p:spTgt spid="1048827">
                                            <p:txEl>
                                              <p:pRg st="2" end="2"/>
                                            </p:txEl>
                                          </p:spTgt>
                                        </p:tgtEl>
                                        <p:attrNameLst>
                                          <p:attrName>style.visibility</p:attrName>
                                        </p:attrNameLst>
                                      </p:cBhvr>
                                      <p:to>
                                        <p:strVal val="visible"/>
                                      </p:to>
                                    </p:set>
                                    <p:anim calcmode="lin" valueType="num">
                                      <p:cBhvr additive="base">
                                        <p:cTn dur="500" fill="hold" id="17"/>
                                        <p:tgtEl>
                                          <p:spTgt spid="1048827">
                                            <p:txEl>
                                              <p:pRg st="2" end="2"/>
                                            </p:txEl>
                                          </p:spTgt>
                                        </p:tgtEl>
                                        <p:attrNameLst>
                                          <p:attrName>ppt_x</p:attrName>
                                        </p:attrNameLst>
                                      </p:cBhvr>
                                      <p:tavLst>
                                        <p:tav tm="0">
                                          <p:val>
                                            <p:strVal val="1+#ppt_w/2"/>
                                          </p:val>
                                        </p:tav>
                                        <p:tav tm="100000">
                                          <p:val>
                                            <p:strVal val="#ppt_x"/>
                                          </p:val>
                                        </p:tav>
                                      </p:tavLst>
                                    </p:anim>
                                    <p:anim calcmode="lin" valueType="num">
                                      <p:cBhvr additive="base">
                                        <p:cTn dur="500" fill="hold" id="18"/>
                                        <p:tgtEl>
                                          <p:spTgt spid="10488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 presetSubtype="2">
                                  <p:stCondLst>
                                    <p:cond delay="0"/>
                                  </p:stCondLst>
                                  <p:childTnLst>
                                    <p:set>
                                      <p:cBhvr>
                                        <p:cTn dur="1" fill="hold" id="22">
                                          <p:stCondLst>
                                            <p:cond delay="0"/>
                                          </p:stCondLst>
                                        </p:cTn>
                                        <p:tgtEl>
                                          <p:spTgt spid="1048827">
                                            <p:txEl>
                                              <p:pRg st="4" end="4"/>
                                            </p:txEl>
                                          </p:spTgt>
                                        </p:tgtEl>
                                        <p:attrNameLst>
                                          <p:attrName>style.visibility</p:attrName>
                                        </p:attrNameLst>
                                      </p:cBhvr>
                                      <p:to>
                                        <p:strVal val="visible"/>
                                      </p:to>
                                    </p:set>
                                    <p:anim calcmode="lin" valueType="num">
                                      <p:cBhvr additive="base">
                                        <p:cTn dur="500" fill="hold" id="23"/>
                                        <p:tgtEl>
                                          <p:spTgt spid="1048827">
                                            <p:txEl>
                                              <p:pRg st="4" end="4"/>
                                            </p:txEl>
                                          </p:spTgt>
                                        </p:tgtEl>
                                        <p:attrNameLst>
                                          <p:attrName>ppt_x</p:attrName>
                                        </p:attrNameLst>
                                      </p:cBhvr>
                                      <p:tavLst>
                                        <p:tav tm="0">
                                          <p:val>
                                            <p:strVal val="1+#ppt_w/2"/>
                                          </p:val>
                                        </p:tav>
                                        <p:tav tm="100000">
                                          <p:val>
                                            <p:strVal val="#ppt_x"/>
                                          </p:val>
                                        </p:tav>
                                      </p:tavLst>
                                    </p:anim>
                                    <p:anim calcmode="lin" valueType="num">
                                      <p:cBhvr additive="base">
                                        <p:cTn dur="500" fill="hold" id="24"/>
                                        <p:tgtEl>
                                          <p:spTgt spid="10488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2" presetSubtype="2">
                                  <p:stCondLst>
                                    <p:cond delay="0"/>
                                  </p:stCondLst>
                                  <p:childTnLst>
                                    <p:set>
                                      <p:cBhvr>
                                        <p:cTn dur="1" fill="hold" id="28">
                                          <p:stCondLst>
                                            <p:cond delay="0"/>
                                          </p:stCondLst>
                                        </p:cTn>
                                        <p:tgtEl>
                                          <p:spTgt spid="1048827">
                                            <p:txEl>
                                              <p:pRg st="6" end="6"/>
                                            </p:txEl>
                                          </p:spTgt>
                                        </p:tgtEl>
                                        <p:attrNameLst>
                                          <p:attrName>style.visibility</p:attrName>
                                        </p:attrNameLst>
                                      </p:cBhvr>
                                      <p:to>
                                        <p:strVal val="visible"/>
                                      </p:to>
                                    </p:set>
                                    <p:anim calcmode="lin" valueType="num">
                                      <p:cBhvr additive="base">
                                        <p:cTn dur="500" fill="hold" id="29"/>
                                        <p:tgtEl>
                                          <p:spTgt spid="1048827">
                                            <p:txEl>
                                              <p:pRg st="6" end="6"/>
                                            </p:txEl>
                                          </p:spTgt>
                                        </p:tgtEl>
                                        <p:attrNameLst>
                                          <p:attrName>ppt_x</p:attrName>
                                        </p:attrNameLst>
                                      </p:cBhvr>
                                      <p:tavLst>
                                        <p:tav tm="0">
                                          <p:val>
                                            <p:strVal val="1+#ppt_w/2"/>
                                          </p:val>
                                        </p:tav>
                                        <p:tav tm="100000">
                                          <p:val>
                                            <p:strVal val="#ppt_x"/>
                                          </p:val>
                                        </p:tav>
                                      </p:tavLst>
                                    </p:anim>
                                    <p:anim calcmode="lin" valueType="num">
                                      <p:cBhvr additive="base">
                                        <p:cTn dur="500" fill="hold" id="30"/>
                                        <p:tgtEl>
                                          <p:spTgt spid="104882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27" grpId="0" build="p" autoUpdateAnimBg="0"/>
      <p:bldP spid="1048829"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346" name=""/>
        <p:cNvGrpSpPr/>
        <p:nvPr/>
      </p:nvGrpSpPr>
      <p:grpSpPr>
        <a:xfrm>
          <a:off x="0" y="0"/>
          <a:ext cx="0" cy="0"/>
          <a:chOff x="0" y="0"/>
          <a:chExt cx="0" cy="0"/>
        </a:xfrm>
      </p:grpSpPr>
      <p:sp>
        <p:nvSpPr>
          <p:cNvPr id="1048831" name="Rectangle 3"/>
          <p:cNvSpPr>
            <a:spLocks noGrp="1" noChangeArrowheads="1"/>
          </p:cNvSpPr>
          <p:nvPr>
            <p:ph idx="1"/>
          </p:nvPr>
        </p:nvSpPr>
        <p:spPr>
          <a:xfrm>
            <a:off x="0" y="990600"/>
            <a:ext cx="9144000" cy="5867400"/>
          </a:xfrm>
        </p:spPr>
        <p:txBody>
          <a:bodyPr>
            <a:normAutofit fontScale="96429" lnSpcReduction="20000"/>
          </a:bodyPr>
          <a:p>
            <a:pPr algn="just" eaLnBrk="1" hangingPunct="1" indent="-514350" marL="514350">
              <a:buFont typeface="+mj-lt"/>
              <a:buAutoNum type="arabicPeriod"/>
            </a:pPr>
            <a:r>
              <a:rPr dirty="0" sz="2800" lang="en-US" smtClean="0">
                <a:solidFill>
                  <a:srgbClr val="0000FF"/>
                </a:solidFill>
                <a:latin typeface="Constantia" pitchFamily="18" charset="0"/>
              </a:rPr>
              <a:t>Surgical debridement</a:t>
            </a:r>
          </a:p>
          <a:p>
            <a:pPr algn="just" eaLnBrk="1" hangingPunct="1" indent="-514350" marL="514350">
              <a:buFont typeface="+mj-lt"/>
              <a:buAutoNum type="arabicPeriod"/>
            </a:pPr>
            <a:endParaRPr dirty="0" sz="2800" lang="en-US" smtClean="0">
              <a:solidFill>
                <a:srgbClr val="0000FF"/>
              </a:solidFill>
              <a:latin typeface="Constantia" pitchFamily="18" charset="0"/>
            </a:endParaRPr>
          </a:p>
          <a:p>
            <a:pPr algn="just" eaLnBrk="1" hangingPunct="1" indent="-514350" marL="514350">
              <a:buFont typeface="+mj-lt"/>
              <a:buAutoNum type="arabicPeriod"/>
            </a:pPr>
            <a:r>
              <a:rPr dirty="0" sz="2800" lang="en-US" smtClean="0">
                <a:solidFill>
                  <a:srgbClr val="0000FF"/>
                </a:solidFill>
                <a:latin typeface="Constantia" pitchFamily="18" charset="0"/>
              </a:rPr>
              <a:t>Wound culture</a:t>
            </a:r>
          </a:p>
          <a:p>
            <a:pPr algn="just" eaLnBrk="1" hangingPunct="1" indent="-514350" marL="514350">
              <a:buFont typeface="+mj-lt"/>
              <a:buAutoNum type="arabicPeriod"/>
            </a:pPr>
            <a:endParaRPr dirty="0" sz="2800" lang="en-US" smtClean="0">
              <a:solidFill>
                <a:srgbClr val="0000FF"/>
              </a:solidFill>
              <a:latin typeface="Constantia" pitchFamily="18" charset="0"/>
            </a:endParaRPr>
          </a:p>
          <a:p>
            <a:pPr algn="just" eaLnBrk="1" hangingPunct="1" indent="-514350" marL="514350">
              <a:buFont typeface="+mj-lt"/>
              <a:buAutoNum type="arabicPeriod"/>
            </a:pPr>
            <a:r>
              <a:rPr dirty="0" sz="2800" lang="en-US" smtClean="0">
                <a:solidFill>
                  <a:srgbClr val="0000FF"/>
                </a:solidFill>
                <a:latin typeface="Constantia" pitchFamily="18" charset="0"/>
              </a:rPr>
              <a:t>Wound dressing</a:t>
            </a:r>
          </a:p>
          <a:p>
            <a:pPr algn="just" eaLnBrk="1" hangingPunct="1" indent="-514350" marL="514350">
              <a:buFont typeface="+mj-lt"/>
              <a:buAutoNum type="arabicPeriod"/>
            </a:pPr>
            <a:endParaRPr dirty="0" sz="2800" lang="en-US" smtClean="0">
              <a:solidFill>
                <a:srgbClr val="0000FF"/>
              </a:solidFill>
              <a:latin typeface="Constantia" pitchFamily="18" charset="0"/>
            </a:endParaRPr>
          </a:p>
          <a:p>
            <a:pPr algn="just" eaLnBrk="1" hangingPunct="1" indent="-514350" marL="514350">
              <a:buFont typeface="+mj-lt"/>
              <a:buAutoNum type="arabicPeriod"/>
            </a:pPr>
            <a:r>
              <a:rPr dirty="0" sz="2800" lang="en-US" smtClean="0">
                <a:solidFill>
                  <a:srgbClr val="0000FF"/>
                </a:solidFill>
                <a:latin typeface="Constantia" pitchFamily="18" charset="0"/>
              </a:rPr>
              <a:t>Monitor infection (osteomyelitis, tetanus, gas gangrene)</a:t>
            </a:r>
          </a:p>
          <a:p>
            <a:pPr algn="just" eaLnBrk="1" hangingPunct="1" indent="-514350" marL="514350">
              <a:buFont typeface="+mj-lt"/>
              <a:buAutoNum type="arabicPeriod"/>
            </a:pPr>
            <a:endParaRPr dirty="0" sz="2800" lang="en-US" smtClean="0">
              <a:solidFill>
                <a:srgbClr val="0000FF"/>
              </a:solidFill>
              <a:latin typeface="Constantia" pitchFamily="18" charset="0"/>
            </a:endParaRPr>
          </a:p>
          <a:p>
            <a:pPr algn="just" eaLnBrk="1" hangingPunct="1" indent="-514350" marL="514350">
              <a:buFont typeface="+mj-lt"/>
              <a:buAutoNum type="arabicPeriod"/>
            </a:pPr>
            <a:r>
              <a:rPr dirty="0" sz="2800" lang="en-US" smtClean="0">
                <a:solidFill>
                  <a:srgbClr val="0000FF"/>
                </a:solidFill>
                <a:latin typeface="Constantia" pitchFamily="18" charset="0"/>
              </a:rPr>
              <a:t>Wound closure</a:t>
            </a:r>
          </a:p>
          <a:p>
            <a:pPr algn="just" eaLnBrk="1" hangingPunct="1" indent="-514350" marL="514350">
              <a:buFont typeface="+mj-lt"/>
              <a:buAutoNum type="arabicPeriod"/>
            </a:pPr>
            <a:endParaRPr dirty="0" sz="2800" lang="en-US" smtClean="0">
              <a:solidFill>
                <a:srgbClr val="0000FF"/>
              </a:solidFill>
              <a:latin typeface="Constantia" pitchFamily="18" charset="0"/>
            </a:endParaRPr>
          </a:p>
          <a:p>
            <a:pPr algn="just" eaLnBrk="1" hangingPunct="1" indent="-514350" marL="514350">
              <a:buFont typeface="+mj-lt"/>
              <a:buAutoNum type="arabicPeriod"/>
            </a:pPr>
            <a:r>
              <a:rPr dirty="0" sz="2800" lang="en-US" smtClean="0">
                <a:solidFill>
                  <a:srgbClr val="0000FF"/>
                </a:solidFill>
                <a:latin typeface="Constantia" pitchFamily="18" charset="0"/>
              </a:rPr>
              <a:t>Reduce fracture</a:t>
            </a:r>
          </a:p>
          <a:p>
            <a:pPr algn="just" eaLnBrk="1" hangingPunct="1" indent="-514350" marL="514350">
              <a:buFont typeface="+mj-lt"/>
              <a:buAutoNum type="arabicPeriod"/>
            </a:pPr>
            <a:endParaRPr dirty="0" sz="2800" lang="en-US" smtClean="0">
              <a:solidFill>
                <a:srgbClr val="0000FF"/>
              </a:solidFill>
              <a:latin typeface="Constantia" pitchFamily="18" charset="0"/>
            </a:endParaRPr>
          </a:p>
          <a:p>
            <a:pPr algn="just" eaLnBrk="1" hangingPunct="1" indent="-514350" marL="514350">
              <a:buFont typeface="+mj-lt"/>
              <a:buAutoNum type="arabicPeriod"/>
            </a:pPr>
            <a:r>
              <a:rPr dirty="0" sz="2800" lang="en-US" smtClean="0">
                <a:solidFill>
                  <a:srgbClr val="0000FF"/>
                </a:solidFill>
                <a:latin typeface="Constantia" pitchFamily="18" charset="0"/>
              </a:rPr>
              <a:t>Immobilize the fracture</a:t>
            </a:r>
          </a:p>
        </p:txBody>
      </p:sp>
      <p:sp>
        <p:nvSpPr>
          <p:cNvPr id="1048832" name="Rectangle 6"/>
          <p:cNvSpPr>
            <a:spLocks noGrp="1" noChangeArrowheads="1"/>
          </p:cNvSpPr>
          <p:nvPr>
            <p:ph type="sldNum" sz="quarter" idx="12"/>
          </p:nvPr>
        </p:nvSpPr>
        <p:spPr>
          <a:noFill/>
        </p:spPr>
        <p:txBody>
          <a:bodyPr/>
          <a:p>
            <a:fld id="{F026B11D-9D97-42C2-AFCE-E329D05ED71F}" type="slidenum">
              <a:rPr lang="en-US" smtClean="0"/>
              <a:t>53</a:t>
            </a:fld>
            <a:endParaRPr lang="en-US" smtClean="0"/>
          </a:p>
        </p:txBody>
      </p:sp>
      <p:sp>
        <p:nvSpPr>
          <p:cNvPr id="1048833" name="Rectangle 2"/>
          <p:cNvSpPr>
            <a:spLocks noGrp="1" noChangeArrowheads="1"/>
          </p:cNvSpPr>
          <p:nvPr>
            <p:ph type="title"/>
          </p:nvPr>
        </p:nvSpPr>
        <p:spPr>
          <a:xfrm>
            <a:off x="0" y="0"/>
            <a:ext cx="8229600" cy="1143000"/>
          </a:xfrm>
        </p:spPr>
        <p:txBody>
          <a:bodyPr/>
          <a:p>
            <a:pPr algn="just" eaLnBrk="1" hangingPunct="1"/>
            <a:r>
              <a:rPr b="1" dirty="0" lang="en-US" smtClean="0">
                <a:solidFill>
                  <a:srgbClr val="FF0000"/>
                </a:solidFill>
                <a:latin typeface="Constantia" pitchFamily="18" charset="0"/>
              </a:rPr>
              <a:t>Compound fracture</a:t>
            </a:r>
          </a:p>
        </p:txBody>
      </p:sp>
      <p:sp>
        <p:nvSpPr>
          <p:cNvPr id="1048834"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03245BDE-5EC3-4CB5-80D6-E2438FB9841C}" type="slidenum">
              <a:rPr sz="1400" lang="en-US"/>
              <a:pPr algn="r"/>
              <a:t>53</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833"/>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 presetSubtype="6">
                                  <p:stCondLst>
                                    <p:cond delay="0"/>
                                  </p:stCondLst>
                                  <p:childTnLst>
                                    <p:set>
                                      <p:cBhvr>
                                        <p:cTn dur="1" fill="hold" id="10">
                                          <p:stCondLst>
                                            <p:cond delay="0"/>
                                          </p:stCondLst>
                                        </p:cTn>
                                        <p:tgtEl>
                                          <p:spTgt spid="1048831">
                                            <p:txEl>
                                              <p:pRg st="0" end="0"/>
                                            </p:txEl>
                                          </p:spTgt>
                                        </p:tgtEl>
                                        <p:attrNameLst>
                                          <p:attrName>style.visibility</p:attrName>
                                        </p:attrNameLst>
                                      </p:cBhvr>
                                      <p:to>
                                        <p:strVal val="visible"/>
                                      </p:to>
                                    </p:set>
                                    <p:anim calcmode="lin" valueType="num">
                                      <p:cBhvr additive="base">
                                        <p:cTn dur="500" fill="hold" id="11"/>
                                        <p:tgtEl>
                                          <p:spTgt spid="1048831">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2"/>
                                        <p:tgtEl>
                                          <p:spTgt spid="10488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6">
                                  <p:stCondLst>
                                    <p:cond delay="0"/>
                                  </p:stCondLst>
                                  <p:childTnLst>
                                    <p:set>
                                      <p:cBhvr>
                                        <p:cTn dur="1" fill="hold" id="16">
                                          <p:stCondLst>
                                            <p:cond delay="0"/>
                                          </p:stCondLst>
                                        </p:cTn>
                                        <p:tgtEl>
                                          <p:spTgt spid="1048831">
                                            <p:txEl>
                                              <p:pRg st="2" end="2"/>
                                            </p:txEl>
                                          </p:spTgt>
                                        </p:tgtEl>
                                        <p:attrNameLst>
                                          <p:attrName>style.visibility</p:attrName>
                                        </p:attrNameLst>
                                      </p:cBhvr>
                                      <p:to>
                                        <p:strVal val="visible"/>
                                      </p:to>
                                    </p:set>
                                    <p:anim calcmode="lin" valueType="num">
                                      <p:cBhvr additive="base">
                                        <p:cTn dur="500" fill="hold" id="17"/>
                                        <p:tgtEl>
                                          <p:spTgt spid="1048831">
                                            <p:txEl>
                                              <p:pRg st="2" end="2"/>
                                            </p:txEl>
                                          </p:spTgt>
                                        </p:tgtEl>
                                        <p:attrNameLst>
                                          <p:attrName>ppt_x</p:attrName>
                                        </p:attrNameLst>
                                      </p:cBhvr>
                                      <p:tavLst>
                                        <p:tav tm="0">
                                          <p:val>
                                            <p:strVal val="1+#ppt_w/2"/>
                                          </p:val>
                                        </p:tav>
                                        <p:tav tm="100000">
                                          <p:val>
                                            <p:strVal val="#ppt_x"/>
                                          </p:val>
                                        </p:tav>
                                      </p:tavLst>
                                    </p:anim>
                                    <p:anim calcmode="lin" valueType="num">
                                      <p:cBhvr additive="base">
                                        <p:cTn dur="500" fill="hold" id="18"/>
                                        <p:tgtEl>
                                          <p:spTgt spid="10488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 presetSubtype="6">
                                  <p:stCondLst>
                                    <p:cond delay="0"/>
                                  </p:stCondLst>
                                  <p:childTnLst>
                                    <p:set>
                                      <p:cBhvr>
                                        <p:cTn dur="1" fill="hold" id="22">
                                          <p:stCondLst>
                                            <p:cond delay="0"/>
                                          </p:stCondLst>
                                        </p:cTn>
                                        <p:tgtEl>
                                          <p:spTgt spid="1048831">
                                            <p:txEl>
                                              <p:pRg st="4" end="4"/>
                                            </p:txEl>
                                          </p:spTgt>
                                        </p:tgtEl>
                                        <p:attrNameLst>
                                          <p:attrName>style.visibility</p:attrName>
                                        </p:attrNameLst>
                                      </p:cBhvr>
                                      <p:to>
                                        <p:strVal val="visible"/>
                                      </p:to>
                                    </p:set>
                                    <p:anim calcmode="lin" valueType="num">
                                      <p:cBhvr additive="base">
                                        <p:cTn dur="500" fill="hold" id="23"/>
                                        <p:tgtEl>
                                          <p:spTgt spid="1048831">
                                            <p:txEl>
                                              <p:pRg st="4" end="4"/>
                                            </p:txEl>
                                          </p:spTgt>
                                        </p:tgtEl>
                                        <p:attrNameLst>
                                          <p:attrName>ppt_x</p:attrName>
                                        </p:attrNameLst>
                                      </p:cBhvr>
                                      <p:tavLst>
                                        <p:tav tm="0">
                                          <p:val>
                                            <p:strVal val="1+#ppt_w/2"/>
                                          </p:val>
                                        </p:tav>
                                        <p:tav tm="100000">
                                          <p:val>
                                            <p:strVal val="#ppt_x"/>
                                          </p:val>
                                        </p:tav>
                                      </p:tavLst>
                                    </p:anim>
                                    <p:anim calcmode="lin" valueType="num">
                                      <p:cBhvr additive="base">
                                        <p:cTn dur="500" fill="hold" id="24"/>
                                        <p:tgtEl>
                                          <p:spTgt spid="10488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2" presetSubtype="6">
                                  <p:stCondLst>
                                    <p:cond delay="0"/>
                                  </p:stCondLst>
                                  <p:childTnLst>
                                    <p:set>
                                      <p:cBhvr>
                                        <p:cTn dur="1" fill="hold" id="28">
                                          <p:stCondLst>
                                            <p:cond delay="0"/>
                                          </p:stCondLst>
                                        </p:cTn>
                                        <p:tgtEl>
                                          <p:spTgt spid="1048831">
                                            <p:txEl>
                                              <p:pRg st="6" end="6"/>
                                            </p:txEl>
                                          </p:spTgt>
                                        </p:tgtEl>
                                        <p:attrNameLst>
                                          <p:attrName>style.visibility</p:attrName>
                                        </p:attrNameLst>
                                      </p:cBhvr>
                                      <p:to>
                                        <p:strVal val="visible"/>
                                      </p:to>
                                    </p:set>
                                    <p:anim calcmode="lin" valueType="num">
                                      <p:cBhvr additive="base">
                                        <p:cTn dur="500" fill="hold" id="29"/>
                                        <p:tgtEl>
                                          <p:spTgt spid="1048831">
                                            <p:txEl>
                                              <p:pRg st="6" end="6"/>
                                            </p:txEl>
                                          </p:spTgt>
                                        </p:tgtEl>
                                        <p:attrNameLst>
                                          <p:attrName>ppt_x</p:attrName>
                                        </p:attrNameLst>
                                      </p:cBhvr>
                                      <p:tavLst>
                                        <p:tav tm="0">
                                          <p:val>
                                            <p:strVal val="1+#ppt_w/2"/>
                                          </p:val>
                                        </p:tav>
                                        <p:tav tm="100000">
                                          <p:val>
                                            <p:strVal val="#ppt_x"/>
                                          </p:val>
                                        </p:tav>
                                      </p:tavLst>
                                    </p:anim>
                                    <p:anim calcmode="lin" valueType="num">
                                      <p:cBhvr additive="base">
                                        <p:cTn dur="500" fill="hold" id="30"/>
                                        <p:tgtEl>
                                          <p:spTgt spid="10488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 presetSubtype="6">
                                  <p:stCondLst>
                                    <p:cond delay="0"/>
                                  </p:stCondLst>
                                  <p:childTnLst>
                                    <p:set>
                                      <p:cBhvr>
                                        <p:cTn dur="1" fill="hold" id="34">
                                          <p:stCondLst>
                                            <p:cond delay="0"/>
                                          </p:stCondLst>
                                        </p:cTn>
                                        <p:tgtEl>
                                          <p:spTgt spid="1048831">
                                            <p:txEl>
                                              <p:pRg st="8" end="8"/>
                                            </p:txEl>
                                          </p:spTgt>
                                        </p:tgtEl>
                                        <p:attrNameLst>
                                          <p:attrName>style.visibility</p:attrName>
                                        </p:attrNameLst>
                                      </p:cBhvr>
                                      <p:to>
                                        <p:strVal val="visible"/>
                                      </p:to>
                                    </p:set>
                                    <p:anim calcmode="lin" valueType="num">
                                      <p:cBhvr additive="base">
                                        <p:cTn dur="500" fill="hold" id="35"/>
                                        <p:tgtEl>
                                          <p:spTgt spid="1048831">
                                            <p:txEl>
                                              <p:pRg st="8" end="8"/>
                                            </p:txEl>
                                          </p:spTgt>
                                        </p:tgtEl>
                                        <p:attrNameLst>
                                          <p:attrName>ppt_x</p:attrName>
                                        </p:attrNameLst>
                                      </p:cBhvr>
                                      <p:tavLst>
                                        <p:tav tm="0">
                                          <p:val>
                                            <p:strVal val="1+#ppt_w/2"/>
                                          </p:val>
                                        </p:tav>
                                        <p:tav tm="100000">
                                          <p:val>
                                            <p:strVal val="#ppt_x"/>
                                          </p:val>
                                        </p:tav>
                                      </p:tavLst>
                                    </p:anim>
                                    <p:anim calcmode="lin" valueType="num">
                                      <p:cBhvr additive="base">
                                        <p:cTn dur="500" fill="hold" id="36"/>
                                        <p:tgtEl>
                                          <p:spTgt spid="104883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2" presetSubtype="6">
                                  <p:stCondLst>
                                    <p:cond delay="0"/>
                                  </p:stCondLst>
                                  <p:childTnLst>
                                    <p:set>
                                      <p:cBhvr>
                                        <p:cTn dur="1" fill="hold" id="40">
                                          <p:stCondLst>
                                            <p:cond delay="0"/>
                                          </p:stCondLst>
                                        </p:cTn>
                                        <p:tgtEl>
                                          <p:spTgt spid="1048831">
                                            <p:txEl>
                                              <p:pRg st="10" end="10"/>
                                            </p:txEl>
                                          </p:spTgt>
                                        </p:tgtEl>
                                        <p:attrNameLst>
                                          <p:attrName>style.visibility</p:attrName>
                                        </p:attrNameLst>
                                      </p:cBhvr>
                                      <p:to>
                                        <p:strVal val="visible"/>
                                      </p:to>
                                    </p:set>
                                    <p:anim calcmode="lin" valueType="num">
                                      <p:cBhvr additive="base">
                                        <p:cTn dur="500" fill="hold" id="41"/>
                                        <p:tgtEl>
                                          <p:spTgt spid="1048831">
                                            <p:txEl>
                                              <p:pRg st="10" end="10"/>
                                            </p:txEl>
                                          </p:spTgt>
                                        </p:tgtEl>
                                        <p:attrNameLst>
                                          <p:attrName>ppt_x</p:attrName>
                                        </p:attrNameLst>
                                      </p:cBhvr>
                                      <p:tavLst>
                                        <p:tav tm="0">
                                          <p:val>
                                            <p:strVal val="1+#ppt_w/2"/>
                                          </p:val>
                                        </p:tav>
                                        <p:tav tm="100000">
                                          <p:val>
                                            <p:strVal val="#ppt_x"/>
                                          </p:val>
                                        </p:tav>
                                      </p:tavLst>
                                    </p:anim>
                                    <p:anim calcmode="lin" valueType="num">
                                      <p:cBhvr additive="base">
                                        <p:cTn dur="500" fill="hold" id="42"/>
                                        <p:tgtEl>
                                          <p:spTgt spid="104883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2" presetSubtype="6">
                                  <p:stCondLst>
                                    <p:cond delay="0"/>
                                  </p:stCondLst>
                                  <p:childTnLst>
                                    <p:set>
                                      <p:cBhvr>
                                        <p:cTn dur="1" fill="hold" id="46">
                                          <p:stCondLst>
                                            <p:cond delay="0"/>
                                          </p:stCondLst>
                                        </p:cTn>
                                        <p:tgtEl>
                                          <p:spTgt spid="1048831">
                                            <p:txEl>
                                              <p:pRg st="12" end="12"/>
                                            </p:txEl>
                                          </p:spTgt>
                                        </p:tgtEl>
                                        <p:attrNameLst>
                                          <p:attrName>style.visibility</p:attrName>
                                        </p:attrNameLst>
                                      </p:cBhvr>
                                      <p:to>
                                        <p:strVal val="visible"/>
                                      </p:to>
                                    </p:set>
                                    <p:anim calcmode="lin" valueType="num">
                                      <p:cBhvr additive="base">
                                        <p:cTn dur="500" fill="hold" id="47"/>
                                        <p:tgtEl>
                                          <p:spTgt spid="1048831">
                                            <p:txEl>
                                              <p:pRg st="12" end="12"/>
                                            </p:txEl>
                                          </p:spTgt>
                                        </p:tgtEl>
                                        <p:attrNameLst>
                                          <p:attrName>ppt_x</p:attrName>
                                        </p:attrNameLst>
                                      </p:cBhvr>
                                      <p:tavLst>
                                        <p:tav tm="0">
                                          <p:val>
                                            <p:strVal val="1+#ppt_w/2"/>
                                          </p:val>
                                        </p:tav>
                                        <p:tav tm="100000">
                                          <p:val>
                                            <p:strVal val="#ppt_x"/>
                                          </p:val>
                                        </p:tav>
                                      </p:tavLst>
                                    </p:anim>
                                    <p:anim calcmode="lin" valueType="num">
                                      <p:cBhvr additive="base">
                                        <p:cTn dur="500" fill="hold" id="48"/>
                                        <p:tgtEl>
                                          <p:spTgt spid="104883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31" grpId="0" build="p" autoUpdateAnimBg="0"/>
      <p:bldP spid="1048833"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347" name=""/>
        <p:cNvGrpSpPr/>
        <p:nvPr/>
      </p:nvGrpSpPr>
      <p:grpSpPr>
        <a:xfrm>
          <a:off x="0" y="0"/>
          <a:ext cx="0" cy="0"/>
          <a:chOff x="0" y="0"/>
          <a:chExt cx="0" cy="0"/>
        </a:xfrm>
      </p:grpSpPr>
      <p:sp>
        <p:nvSpPr>
          <p:cNvPr id="1048835" name="Rectangle 3"/>
          <p:cNvSpPr>
            <a:spLocks noGrp="1" noChangeArrowheads="1"/>
          </p:cNvSpPr>
          <p:nvPr>
            <p:ph idx="1"/>
          </p:nvPr>
        </p:nvSpPr>
        <p:spPr>
          <a:xfrm>
            <a:off x="0" y="1600200"/>
            <a:ext cx="9144000" cy="5257800"/>
          </a:xfrm>
        </p:spPr>
        <p:txBody>
          <a:bodyPr>
            <a:normAutofit/>
          </a:bodyPr>
          <a:p>
            <a:pPr algn="just" eaLnBrk="1" hangingPunct="1">
              <a:buNone/>
            </a:pPr>
            <a:r>
              <a:rPr dirty="0" lang="en-US" smtClean="0">
                <a:solidFill>
                  <a:srgbClr val="0000FF"/>
                </a:solidFill>
                <a:latin typeface="Constantia" pitchFamily="18" charset="0"/>
              </a:rPr>
              <a:t>	Is the restoration of the fracture fragments to anatomic alignment and rotation.</a:t>
            </a:r>
          </a:p>
          <a:p>
            <a:pPr algn="just" eaLnBrk="1" hangingPunct="1">
              <a:buNone/>
            </a:pPr>
            <a:endParaRPr dirty="0" lang="en-US" smtClean="0">
              <a:solidFill>
                <a:srgbClr val="0000FF"/>
              </a:solidFill>
              <a:latin typeface="Constantia" pitchFamily="18" charset="0"/>
            </a:endParaRPr>
          </a:p>
          <a:p>
            <a:pPr algn="just" eaLnBrk="1" hangingPunct="1">
              <a:buNone/>
            </a:pPr>
            <a:r>
              <a:rPr dirty="0" lang="en-US" smtClean="0">
                <a:solidFill>
                  <a:srgbClr val="0000FF"/>
                </a:solidFill>
                <a:latin typeface="Constantia" pitchFamily="18" charset="0"/>
              </a:rPr>
              <a:t>	Reduction can be achieved in two ways:</a:t>
            </a:r>
          </a:p>
          <a:p>
            <a:pPr algn="just" eaLnBrk="1" hangingPunct="1">
              <a:buNone/>
            </a:pPr>
            <a:endParaRPr dirty="0" lang="en-US" smtClean="0">
              <a:solidFill>
                <a:srgbClr val="0000FF"/>
              </a:solidFill>
              <a:latin typeface="Constantia" pitchFamily="18" charset="0"/>
            </a:endParaRPr>
          </a:p>
          <a:p>
            <a:pPr algn="just" eaLnBrk="1" hangingPunct="1" indent="-514350" marL="514350">
              <a:buFont typeface="Wingdings" pitchFamily="2" charset="2"/>
              <a:buAutoNum type="arabicPeriod"/>
            </a:pPr>
            <a:r>
              <a:rPr dirty="0" i="1" lang="en-US" smtClean="0">
                <a:solidFill>
                  <a:srgbClr val="0000FF"/>
                </a:solidFill>
                <a:latin typeface="Constantia" pitchFamily="18" charset="0"/>
              </a:rPr>
              <a:t>Closed reduction: </a:t>
            </a:r>
            <a:r>
              <a:rPr dirty="0" lang="en-US" smtClean="0">
                <a:solidFill>
                  <a:srgbClr val="0000FF"/>
                </a:solidFill>
                <a:latin typeface="Constantia" pitchFamily="18" charset="0"/>
              </a:rPr>
              <a:t>Aligning the bone through external manipulation/traction (cast, splint or other devices).</a:t>
            </a:r>
          </a:p>
          <a:p>
            <a:pPr algn="just" eaLnBrk="1" hangingPunct="1" indent="-514350" marL="514350">
              <a:buFont typeface="Wingdings" pitchFamily="2" charset="2"/>
              <a:buAutoNum type="arabicPeriod"/>
            </a:pPr>
            <a:endParaRPr dirty="0" lang="en-US" smtClean="0">
              <a:solidFill>
                <a:srgbClr val="0000FF"/>
              </a:solidFill>
              <a:latin typeface="Constantia" pitchFamily="18" charset="0"/>
            </a:endParaRPr>
          </a:p>
          <a:p>
            <a:pPr algn="just" indent="-514350" marL="514350">
              <a:buFont typeface="Wingdings" pitchFamily="2" charset="2"/>
              <a:buAutoNum type="arabicPeriod"/>
            </a:pPr>
            <a:r>
              <a:rPr dirty="0" i="1" lang="en-US" smtClean="0">
                <a:solidFill>
                  <a:srgbClr val="0000FF"/>
                </a:solidFill>
                <a:latin typeface="Constantia" pitchFamily="18" charset="0"/>
              </a:rPr>
              <a:t>Open reduction</a:t>
            </a:r>
            <a:r>
              <a:rPr dirty="0" lang="en-US" smtClean="0">
                <a:solidFill>
                  <a:srgbClr val="0000FF"/>
                </a:solidFill>
                <a:latin typeface="Constantia" pitchFamily="18" charset="0"/>
              </a:rPr>
              <a:t>: A surgical procedure (ORIF-Open reduction with internal fixation)</a:t>
            </a:r>
          </a:p>
        </p:txBody>
      </p:sp>
      <p:sp>
        <p:nvSpPr>
          <p:cNvPr id="1048836" name="Rectangle 6"/>
          <p:cNvSpPr>
            <a:spLocks noGrp="1" noChangeArrowheads="1"/>
          </p:cNvSpPr>
          <p:nvPr>
            <p:ph type="sldNum" sz="quarter" idx="12"/>
          </p:nvPr>
        </p:nvSpPr>
        <p:spPr>
          <a:noFill/>
        </p:spPr>
        <p:txBody>
          <a:bodyPr/>
          <a:p>
            <a:fld id="{17DDD99F-40F8-4761-87A8-F728F2E2E7BC}" type="slidenum">
              <a:rPr lang="en-US" smtClean="0"/>
              <a:t>54</a:t>
            </a:fld>
            <a:endParaRPr lang="en-US" smtClean="0"/>
          </a:p>
        </p:txBody>
      </p:sp>
      <p:sp>
        <p:nvSpPr>
          <p:cNvPr id="1048837" name="Rectangle 2"/>
          <p:cNvSpPr>
            <a:spLocks noGrp="1" noChangeArrowheads="1"/>
          </p:cNvSpPr>
          <p:nvPr>
            <p:ph type="title"/>
          </p:nvPr>
        </p:nvSpPr>
        <p:spPr>
          <a:xfrm>
            <a:off x="381000" y="274638"/>
            <a:ext cx="8305800" cy="1143000"/>
          </a:xfrm>
        </p:spPr>
        <p:txBody>
          <a:bodyPr/>
          <a:p>
            <a:pPr algn="just" eaLnBrk="1" hangingPunct="1"/>
            <a:r>
              <a:rPr b="1" dirty="0" lang="en-US" smtClean="0">
                <a:solidFill>
                  <a:srgbClr val="FF0000"/>
                </a:solidFill>
                <a:latin typeface="Constantia" pitchFamily="18" charset="0"/>
              </a:rPr>
              <a:t>Reduction</a:t>
            </a:r>
          </a:p>
        </p:txBody>
      </p:sp>
      <p:sp>
        <p:nvSpPr>
          <p:cNvPr id="1048838"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E0DAB7F0-EE0E-44EA-88A0-A38481834F1C}" type="slidenum">
              <a:rPr sz="1400" lang="en-US"/>
              <a:pPr algn="r"/>
              <a:t>54</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837"/>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8835">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8835">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8835">
                                            <p:txEl>
                                              <p:pRg st="4" end="4"/>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88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35" grpId="0" build="p" autoUpdateAnimBg="0"/>
      <p:bldP spid="1048837"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348" name=""/>
        <p:cNvGrpSpPr/>
        <p:nvPr/>
      </p:nvGrpSpPr>
      <p:grpSpPr>
        <a:xfrm>
          <a:off x="0" y="0"/>
          <a:ext cx="0" cy="0"/>
          <a:chOff x="0" y="0"/>
          <a:chExt cx="0" cy="0"/>
        </a:xfrm>
      </p:grpSpPr>
      <p:sp>
        <p:nvSpPr>
          <p:cNvPr id="1048839" name="Rectangle 3"/>
          <p:cNvSpPr>
            <a:spLocks noGrp="1" noChangeArrowheads="1"/>
          </p:cNvSpPr>
          <p:nvPr>
            <p:ph idx="1"/>
          </p:nvPr>
        </p:nvSpPr>
        <p:spPr>
          <a:xfrm>
            <a:off x="152400" y="1447800"/>
            <a:ext cx="8991600" cy="5410200"/>
          </a:xfrm>
        </p:spPr>
        <p:txBody>
          <a:bodyPr>
            <a:normAutofit fontScale="96296" lnSpcReduction="10000"/>
          </a:bodyPr>
          <a:p>
            <a:pPr algn="just" indent="-571500" marL="571500">
              <a:lnSpc>
                <a:spcPct val="90000"/>
              </a:lnSpc>
              <a:buAutoNum type="romanLcParenBoth"/>
            </a:pPr>
            <a:r>
              <a:rPr dirty="0" lang="en-US" smtClean="0">
                <a:solidFill>
                  <a:srgbClr val="0000FF"/>
                </a:solidFill>
                <a:latin typeface="Constantia" pitchFamily="18" charset="0"/>
              </a:rPr>
              <a:t>Hypersensitivity to the devices; some patients may react to the internal fixator devices.</a:t>
            </a:r>
          </a:p>
          <a:p>
            <a:pPr algn="just" indent="-571500" marL="571500">
              <a:lnSpc>
                <a:spcPct val="90000"/>
              </a:lnSpc>
              <a:buAutoNum type="romanLcParenBoth"/>
            </a:pPr>
            <a:endParaRPr dirty="0" lang="en-US" smtClean="0">
              <a:solidFill>
                <a:srgbClr val="0000FF"/>
              </a:solidFill>
              <a:latin typeface="Constantia" pitchFamily="18" charset="0"/>
            </a:endParaRPr>
          </a:p>
          <a:p>
            <a:pPr algn="just" indent="-571500" marL="571500">
              <a:lnSpc>
                <a:spcPct val="90000"/>
              </a:lnSpc>
              <a:buAutoNum type="romanLcParenBoth"/>
            </a:pPr>
            <a:r>
              <a:rPr dirty="0" lang="en-US" smtClean="0">
                <a:solidFill>
                  <a:srgbClr val="0000FF"/>
                </a:solidFill>
                <a:latin typeface="Constantia" pitchFamily="18" charset="0"/>
              </a:rPr>
              <a:t>Damage to the bone and underlying tissues during the procedure.</a:t>
            </a:r>
          </a:p>
          <a:p>
            <a:pPr algn="just" indent="-571500" marL="571500">
              <a:lnSpc>
                <a:spcPct val="90000"/>
              </a:lnSpc>
              <a:buAutoNum type="romanLcParenBoth"/>
            </a:pPr>
            <a:endParaRPr dirty="0" lang="en-US" smtClean="0">
              <a:solidFill>
                <a:srgbClr val="0000FF"/>
              </a:solidFill>
              <a:latin typeface="Constantia" pitchFamily="18" charset="0"/>
            </a:endParaRPr>
          </a:p>
          <a:p>
            <a:pPr algn="just" indent="-571500" marL="571500">
              <a:lnSpc>
                <a:spcPct val="90000"/>
              </a:lnSpc>
              <a:buAutoNum type="romanLcParenBoth"/>
            </a:pPr>
            <a:r>
              <a:rPr dirty="0" lang="en-US" smtClean="0">
                <a:solidFill>
                  <a:srgbClr val="0000FF"/>
                </a:solidFill>
                <a:latin typeface="Constantia" pitchFamily="18" charset="0"/>
              </a:rPr>
              <a:t>Infections.</a:t>
            </a:r>
          </a:p>
          <a:p>
            <a:pPr algn="just" indent="-571500" marL="571500">
              <a:lnSpc>
                <a:spcPct val="90000"/>
              </a:lnSpc>
              <a:buAutoNum type="romanLcParenBoth"/>
            </a:pPr>
            <a:endParaRPr dirty="0" lang="en-US" smtClean="0">
              <a:solidFill>
                <a:srgbClr val="0000FF"/>
              </a:solidFill>
              <a:latin typeface="Constantia" pitchFamily="18" charset="0"/>
            </a:endParaRPr>
          </a:p>
          <a:p>
            <a:pPr algn="just" indent="-571500" marL="571500">
              <a:lnSpc>
                <a:spcPct val="90000"/>
              </a:lnSpc>
              <a:buAutoNum type="romanLcParenBoth"/>
            </a:pPr>
            <a:r>
              <a:rPr dirty="0" lang="en-US" smtClean="0">
                <a:solidFill>
                  <a:srgbClr val="0000FF"/>
                </a:solidFill>
                <a:latin typeface="Constantia" pitchFamily="18" charset="0"/>
              </a:rPr>
              <a:t>Bone overgrowth may occur as the bone excludes this plate.</a:t>
            </a:r>
          </a:p>
          <a:p>
            <a:pPr algn="just" indent="-571500" marL="571500">
              <a:lnSpc>
                <a:spcPct val="90000"/>
              </a:lnSpc>
              <a:buAutoNum type="romanLcParenBoth"/>
            </a:pPr>
            <a:endParaRPr dirty="0" lang="en-US" smtClean="0">
              <a:solidFill>
                <a:srgbClr val="0000FF"/>
              </a:solidFill>
              <a:latin typeface="Constantia" pitchFamily="18" charset="0"/>
            </a:endParaRPr>
          </a:p>
          <a:p>
            <a:pPr algn="just" indent="-571500" marL="571500">
              <a:lnSpc>
                <a:spcPct val="90000"/>
              </a:lnSpc>
              <a:buAutoNum type="romanLcParenBoth"/>
            </a:pPr>
            <a:r>
              <a:rPr dirty="0" lang="en-US" smtClean="0">
                <a:solidFill>
                  <a:srgbClr val="0000FF"/>
                </a:solidFill>
                <a:latin typeface="Constantia" pitchFamily="18" charset="0"/>
              </a:rPr>
              <a:t>High chances of failure rate.</a:t>
            </a:r>
          </a:p>
          <a:p>
            <a:pPr algn="just" indent="-571500" marL="571500">
              <a:lnSpc>
                <a:spcPct val="90000"/>
              </a:lnSpc>
              <a:buAutoNum type="romanLcParenBoth"/>
            </a:pPr>
            <a:endParaRPr dirty="0" lang="en-US" smtClean="0">
              <a:solidFill>
                <a:srgbClr val="0000FF"/>
              </a:solidFill>
              <a:latin typeface="Constantia" pitchFamily="18" charset="0"/>
            </a:endParaRPr>
          </a:p>
          <a:p>
            <a:pPr algn="just" indent="-571500" marL="571500">
              <a:lnSpc>
                <a:spcPct val="90000"/>
              </a:lnSpc>
              <a:buAutoNum type="romanLcParenBoth"/>
            </a:pPr>
            <a:r>
              <a:rPr dirty="0" lang="en-US" smtClean="0">
                <a:solidFill>
                  <a:srgbClr val="0000FF"/>
                </a:solidFill>
                <a:latin typeface="Constantia" pitchFamily="18" charset="0"/>
              </a:rPr>
              <a:t>It is expensive as it may need to be removed later</a:t>
            </a:r>
          </a:p>
        </p:txBody>
      </p:sp>
      <p:sp>
        <p:nvSpPr>
          <p:cNvPr id="1048840" name="Rectangle 6"/>
          <p:cNvSpPr>
            <a:spLocks noGrp="1" noChangeArrowheads="1"/>
          </p:cNvSpPr>
          <p:nvPr>
            <p:ph type="sldNum" sz="quarter" idx="12"/>
          </p:nvPr>
        </p:nvSpPr>
        <p:spPr>
          <a:noFill/>
        </p:spPr>
        <p:txBody>
          <a:bodyPr/>
          <a:p>
            <a:fld id="{8007BE0F-2E5E-418C-AA6E-85B5E1D1CD2D}" type="slidenum">
              <a:rPr lang="en-US" smtClean="0"/>
              <a:t>55</a:t>
            </a:fld>
            <a:endParaRPr lang="en-US" smtClean="0"/>
          </a:p>
        </p:txBody>
      </p:sp>
      <p:sp>
        <p:nvSpPr>
          <p:cNvPr id="1048841" name="Rectangle 2"/>
          <p:cNvSpPr>
            <a:spLocks noGrp="1" noChangeArrowheads="1"/>
          </p:cNvSpPr>
          <p:nvPr>
            <p:ph type="title"/>
          </p:nvPr>
        </p:nvSpPr>
        <p:spPr>
          <a:xfrm>
            <a:off x="0" y="381000"/>
            <a:ext cx="8305800" cy="838200"/>
          </a:xfrm>
        </p:spPr>
        <p:txBody>
          <a:bodyPr>
            <a:normAutofit/>
          </a:bodyPr>
          <a:p>
            <a:r>
              <a:rPr dirty="0" lang="en-US" smtClean="0">
                <a:solidFill>
                  <a:srgbClr val="FF0000"/>
                </a:solidFill>
                <a:latin typeface="Constantia" pitchFamily="18" charset="0"/>
              </a:rPr>
              <a:t>Disadvantages of internal fixation</a:t>
            </a:r>
          </a:p>
        </p:txBody>
      </p:sp>
    </p:spTree>
  </p:cSld>
  <p:clrMapOvr>
    <a:masterClrMapping/>
  </p:clrMapOvr>
  <p:transition>
    <p:wheel spokes="8"/>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349" name=""/>
        <p:cNvGrpSpPr/>
        <p:nvPr/>
      </p:nvGrpSpPr>
      <p:grpSpPr>
        <a:xfrm>
          <a:off x="0" y="0"/>
          <a:ext cx="0" cy="0"/>
          <a:chOff x="0" y="0"/>
          <a:chExt cx="0" cy="0"/>
        </a:xfrm>
      </p:grpSpPr>
      <p:sp>
        <p:nvSpPr>
          <p:cNvPr id="1048842" name="Rectangle 3"/>
          <p:cNvSpPr>
            <a:spLocks noGrp="1" noChangeArrowheads="1"/>
          </p:cNvSpPr>
          <p:nvPr>
            <p:ph idx="1"/>
          </p:nvPr>
        </p:nvSpPr>
        <p:spPr>
          <a:xfrm>
            <a:off x="228600" y="1600200"/>
            <a:ext cx="8915400" cy="5257800"/>
          </a:xfrm>
        </p:spPr>
        <p:txBody>
          <a:bodyPr/>
          <a:p>
            <a:pPr algn="just" eaLnBrk="1" hangingPunct="1">
              <a:buNone/>
            </a:pPr>
            <a:r>
              <a:rPr dirty="0" lang="en-US" smtClean="0">
                <a:solidFill>
                  <a:srgbClr val="0000FF"/>
                </a:solidFill>
                <a:latin typeface="Constantia" pitchFamily="18" charset="0"/>
              </a:rPr>
              <a:t>	Immobilization is used to hold broken bones in contact to each other until healing takes place.</a:t>
            </a:r>
          </a:p>
          <a:p>
            <a:pPr algn="just" eaLnBrk="1" hangingPunct="1">
              <a:buNone/>
            </a:pPr>
            <a:endParaRPr dirty="0" lang="en-US" smtClean="0">
              <a:solidFill>
                <a:srgbClr val="0000FF"/>
              </a:solidFill>
              <a:latin typeface="Constantia" pitchFamily="18" charset="0"/>
            </a:endParaRPr>
          </a:p>
          <a:p>
            <a:pPr algn="just" eaLnBrk="1" hangingPunct="1">
              <a:buNone/>
            </a:pPr>
            <a:r>
              <a:rPr dirty="0" lang="en-US" smtClean="0">
                <a:solidFill>
                  <a:srgbClr val="0000FF"/>
                </a:solidFill>
                <a:latin typeface="Constantia" pitchFamily="18" charset="0"/>
              </a:rPr>
              <a:t>	This can be achieved externally through external fixators such as casts, splints, braces and  traction; or internally by use of metal plates and pins.</a:t>
            </a:r>
          </a:p>
        </p:txBody>
      </p:sp>
      <p:sp>
        <p:nvSpPr>
          <p:cNvPr id="1048843" name="Rectangle 6"/>
          <p:cNvSpPr>
            <a:spLocks noGrp="1" noChangeArrowheads="1"/>
          </p:cNvSpPr>
          <p:nvPr>
            <p:ph type="sldNum" sz="quarter" idx="12"/>
          </p:nvPr>
        </p:nvSpPr>
        <p:spPr>
          <a:noFill/>
        </p:spPr>
        <p:txBody>
          <a:bodyPr/>
          <a:p>
            <a:fld id="{6030ECB2-7264-41B9-A7B1-577C8A92A323}" type="slidenum">
              <a:rPr lang="en-US" smtClean="0"/>
              <a:t>56</a:t>
            </a:fld>
            <a:endParaRPr lang="en-US" smtClean="0"/>
          </a:p>
        </p:txBody>
      </p:sp>
      <p:sp>
        <p:nvSpPr>
          <p:cNvPr id="1048844" name="Rectangle 2"/>
          <p:cNvSpPr>
            <a:spLocks noGrp="1" noChangeArrowheads="1"/>
          </p:cNvSpPr>
          <p:nvPr>
            <p:ph type="title"/>
          </p:nvPr>
        </p:nvSpPr>
        <p:spPr>
          <a:xfrm>
            <a:off x="685800" y="609600"/>
            <a:ext cx="7772400" cy="685800"/>
          </a:xfrm>
        </p:spPr>
        <p:txBody>
          <a:bodyPr>
            <a:normAutofit/>
          </a:bodyPr>
          <a:p>
            <a:pPr algn="just" eaLnBrk="1" hangingPunct="1"/>
            <a:r>
              <a:rPr b="1" dirty="0" lang="en-US" smtClean="0">
                <a:solidFill>
                  <a:srgbClr val="FF0000"/>
                </a:solidFill>
                <a:latin typeface="Constantia" pitchFamily="18" charset="0"/>
              </a:rPr>
              <a:t>Immobilization</a:t>
            </a:r>
          </a:p>
        </p:txBody>
      </p:sp>
      <p:sp>
        <p:nvSpPr>
          <p:cNvPr id="1048845"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896E17A5-B47B-4886-AD2B-4288DADF5B09}" type="slidenum">
              <a:rPr sz="1400" lang="en-US"/>
              <a:pPr algn="r"/>
              <a:t>56</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844"/>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8842">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88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42" grpId="0" build="p" autoUpdateAnimBg="0"/>
      <p:bldP spid="1048844"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350" name=""/>
        <p:cNvGrpSpPr/>
        <p:nvPr/>
      </p:nvGrpSpPr>
      <p:grpSpPr>
        <a:xfrm>
          <a:off x="0" y="0"/>
          <a:ext cx="0" cy="0"/>
          <a:chOff x="0" y="0"/>
          <a:chExt cx="0" cy="0"/>
        </a:xfrm>
      </p:grpSpPr>
      <p:sp>
        <p:nvSpPr>
          <p:cNvPr id="1048846" name="Rectangle 3"/>
          <p:cNvSpPr>
            <a:spLocks noGrp="1" noChangeArrowheads="1"/>
          </p:cNvSpPr>
          <p:nvPr>
            <p:ph idx="1"/>
          </p:nvPr>
        </p:nvSpPr>
        <p:spPr>
          <a:xfrm>
            <a:off x="0" y="1219200"/>
            <a:ext cx="9144000" cy="5638800"/>
          </a:xfrm>
        </p:spPr>
        <p:txBody>
          <a:bodyPr/>
          <a:p>
            <a:pPr algn="just" eaLnBrk="1" hangingPunct="1" indent="-571500" marL="571500">
              <a:lnSpc>
                <a:spcPct val="90000"/>
              </a:lnSpc>
              <a:buFontTx/>
              <a:buNone/>
            </a:pPr>
            <a:r>
              <a:rPr dirty="0" sz="2800" lang="en-US" smtClean="0">
                <a:solidFill>
                  <a:srgbClr val="0000FF"/>
                </a:solidFill>
                <a:latin typeface="Constantia" pitchFamily="18" charset="0"/>
              </a:rPr>
              <a:t>	Is a mechanism that ensures a study pull is exerted on a part of or parts of the body to maintain </a:t>
            </a:r>
            <a:r>
              <a:rPr sz="2800" lang="en-US" smtClean="0">
                <a:solidFill>
                  <a:srgbClr val="0000FF"/>
                </a:solidFill>
                <a:latin typeface="Constantia" pitchFamily="18" charset="0"/>
              </a:rPr>
              <a:t>adequate alignment.</a:t>
            </a:r>
            <a:endParaRPr dirty="0" sz="2800" lang="en-US" smtClean="0">
              <a:solidFill>
                <a:srgbClr val="0000FF"/>
              </a:solidFill>
              <a:latin typeface="Constantia" pitchFamily="18" charset="0"/>
            </a:endParaRPr>
          </a:p>
          <a:p>
            <a:pPr algn="just" eaLnBrk="1" hangingPunct="1" indent="-571500" marL="571500">
              <a:lnSpc>
                <a:spcPct val="90000"/>
              </a:lnSpc>
              <a:buFontTx/>
              <a:buNone/>
            </a:pPr>
            <a:r>
              <a:rPr dirty="0" sz="2800" lang="en-US" smtClean="0">
                <a:solidFill>
                  <a:srgbClr val="0000FF"/>
                </a:solidFill>
                <a:latin typeface="Constantia" pitchFamily="18" charset="0"/>
              </a:rPr>
              <a:t>	</a:t>
            </a:r>
          </a:p>
          <a:p>
            <a:pPr algn="just" eaLnBrk="1" hangingPunct="1" indent="-571500" marL="571500">
              <a:lnSpc>
                <a:spcPct val="90000"/>
              </a:lnSpc>
              <a:buFontTx/>
              <a:buNone/>
            </a:pPr>
            <a:r>
              <a:rPr dirty="0" sz="2800" lang="en-US" smtClean="0">
                <a:solidFill>
                  <a:srgbClr val="0000FF"/>
                </a:solidFill>
                <a:latin typeface="Constantia" pitchFamily="18" charset="0"/>
              </a:rPr>
              <a:t>	Traction is used to reduce and immobilize fractures, and to maintain correct alignments.</a:t>
            </a:r>
          </a:p>
          <a:p>
            <a:pPr algn="just" eaLnBrk="1" hangingPunct="1" indent="-571500" marL="571500">
              <a:lnSpc>
                <a:spcPct val="90000"/>
              </a:lnSpc>
              <a:buFontTx/>
              <a:buNone/>
            </a:pPr>
            <a:r>
              <a:rPr dirty="0" sz="2800" lang="en-US" smtClean="0">
                <a:solidFill>
                  <a:srgbClr val="0000FF"/>
                </a:solidFill>
                <a:latin typeface="Constantia" pitchFamily="18" charset="0"/>
              </a:rPr>
              <a:t>	</a:t>
            </a:r>
          </a:p>
          <a:p>
            <a:pPr algn="just" eaLnBrk="1" hangingPunct="1" indent="-571500" marL="571500">
              <a:lnSpc>
                <a:spcPct val="90000"/>
              </a:lnSpc>
              <a:buFontTx/>
              <a:buNone/>
            </a:pPr>
            <a:r>
              <a:rPr dirty="0" sz="2800" lang="en-US" smtClean="0">
                <a:solidFill>
                  <a:srgbClr val="0000FF"/>
                </a:solidFill>
                <a:latin typeface="Constantia" pitchFamily="18" charset="0"/>
              </a:rPr>
              <a:t>	It also helps in overcoming muscle spasms, correcting deformities and stretching adhesion.</a:t>
            </a:r>
          </a:p>
        </p:txBody>
      </p:sp>
      <p:sp>
        <p:nvSpPr>
          <p:cNvPr id="1048847" name="Rectangle 6"/>
          <p:cNvSpPr>
            <a:spLocks noGrp="1" noChangeArrowheads="1"/>
          </p:cNvSpPr>
          <p:nvPr>
            <p:ph type="sldNum" sz="quarter" idx="12"/>
          </p:nvPr>
        </p:nvSpPr>
        <p:spPr>
          <a:noFill/>
        </p:spPr>
        <p:txBody>
          <a:bodyPr/>
          <a:p>
            <a:fld id="{222D4B1C-2307-4DFF-877E-7EF2AA77A2DD}" type="slidenum">
              <a:rPr lang="en-US" smtClean="0"/>
              <a:t>57</a:t>
            </a:fld>
            <a:endParaRPr lang="en-US" smtClean="0"/>
          </a:p>
        </p:txBody>
      </p:sp>
      <p:sp>
        <p:nvSpPr>
          <p:cNvPr id="1048848" name="Rectangle 2"/>
          <p:cNvSpPr>
            <a:spLocks noGrp="1" noChangeArrowheads="1"/>
          </p:cNvSpPr>
          <p:nvPr>
            <p:ph type="title"/>
          </p:nvPr>
        </p:nvSpPr>
        <p:spPr/>
        <p:txBody>
          <a:bodyPr/>
          <a:p>
            <a:pPr algn="just" eaLnBrk="1" hangingPunct="1"/>
            <a:r>
              <a:rPr b="1" dirty="0" lang="en-US" smtClean="0">
                <a:solidFill>
                  <a:srgbClr val="FF0000"/>
                </a:solidFill>
                <a:latin typeface="Constantia" pitchFamily="18" charset="0"/>
              </a:rPr>
              <a:t>Traction</a:t>
            </a:r>
          </a:p>
        </p:txBody>
      </p:sp>
      <p:sp>
        <p:nvSpPr>
          <p:cNvPr id="1048849"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EDC0A0A2-DC7B-4E10-975A-6BF871F53DC7}" type="slidenum">
              <a:rPr sz="1400" lang="en-US"/>
              <a:pPr algn="r"/>
              <a:t>57</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848"/>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8846">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8846">
                                            <p:txEl>
                                              <p:pRg st="1" end="1"/>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8846">
                                            <p:txEl>
                                              <p:pRg st="2" end="2"/>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8846">
                                            <p:txEl>
                                              <p:pRg st="3" end="3"/>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 presetSubtype="0">
                                  <p:stCondLst>
                                    <p:cond delay="0"/>
                                  </p:stCondLst>
                                  <p:childTnLst>
                                    <p:set>
                                      <p:cBhvr>
                                        <p:cTn dur="1" fill="hold" id="26">
                                          <p:stCondLst>
                                            <p:cond delay="499"/>
                                          </p:stCondLst>
                                        </p:cTn>
                                        <p:tgtEl>
                                          <p:spTgt spid="10488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46" grpId="0" build="p" autoUpdateAnimBg="0"/>
      <p:bldP spid="1048848"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351" name=""/>
        <p:cNvGrpSpPr/>
        <p:nvPr/>
      </p:nvGrpSpPr>
      <p:grpSpPr>
        <a:xfrm>
          <a:off x="0" y="0"/>
          <a:ext cx="0" cy="0"/>
          <a:chOff x="0" y="0"/>
          <a:chExt cx="0" cy="0"/>
        </a:xfrm>
      </p:grpSpPr>
      <p:sp>
        <p:nvSpPr>
          <p:cNvPr id="1048850" name="Rectangle 3"/>
          <p:cNvSpPr>
            <a:spLocks noGrp="1" noChangeArrowheads="1"/>
          </p:cNvSpPr>
          <p:nvPr>
            <p:ph idx="1"/>
          </p:nvPr>
        </p:nvSpPr>
        <p:spPr>
          <a:xfrm>
            <a:off x="457200" y="1295400"/>
            <a:ext cx="8686800" cy="5562600"/>
          </a:xfrm>
        </p:spPr>
        <p:txBody>
          <a:bodyPr>
            <a:normAutofit/>
          </a:bodyPr>
          <a:p>
            <a:pPr algn="just" eaLnBrk="1" hangingPunct="1" indent="-514350" marL="514350">
              <a:lnSpc>
                <a:spcPct val="90000"/>
              </a:lnSpc>
              <a:buFont typeface="+mj-lt"/>
              <a:buAutoNum type="arabicPeriod"/>
            </a:pPr>
            <a:r>
              <a:rPr b="1" dirty="0" lang="en-US" smtClean="0">
                <a:solidFill>
                  <a:srgbClr val="0000FF"/>
                </a:solidFill>
                <a:latin typeface="Constantia" pitchFamily="18" charset="0"/>
              </a:rPr>
              <a:t>Skin traction</a:t>
            </a:r>
          </a:p>
          <a:p>
            <a:pPr algn="just" eaLnBrk="1" hangingPunct="1" indent="-514350" marL="514350">
              <a:lnSpc>
                <a:spcPct val="90000"/>
              </a:lnSpc>
              <a:buNone/>
            </a:pPr>
            <a:r>
              <a:rPr b="1" dirty="0" lang="en-US" smtClean="0">
                <a:solidFill>
                  <a:srgbClr val="0000FF"/>
                </a:solidFill>
                <a:latin typeface="Constantia" pitchFamily="18" charset="0"/>
              </a:rPr>
              <a:t>	</a:t>
            </a:r>
            <a:r>
              <a:rPr dirty="0" lang="en-US" smtClean="0">
                <a:solidFill>
                  <a:srgbClr val="0000FF"/>
                </a:solidFill>
                <a:latin typeface="Constantia" pitchFamily="18" charset="0"/>
              </a:rPr>
              <a:t>The traction device is applied directly to the skin and attaching weights to them (Buck’s extension and Russel traction)</a:t>
            </a:r>
          </a:p>
          <a:p>
            <a:pPr algn="just" eaLnBrk="1" hangingPunct="1" indent="-469900" marL="469900">
              <a:lnSpc>
                <a:spcPct val="90000"/>
              </a:lnSpc>
              <a:buNone/>
            </a:pPr>
            <a:endParaRPr dirty="0" lang="en-US" smtClean="0">
              <a:solidFill>
                <a:srgbClr val="0000FF"/>
              </a:solidFill>
              <a:latin typeface="Constantia" pitchFamily="18" charset="0"/>
            </a:endParaRPr>
          </a:p>
          <a:p>
            <a:pPr algn="just" eaLnBrk="1" hangingPunct="1" indent="-469900" marL="469900">
              <a:lnSpc>
                <a:spcPct val="90000"/>
              </a:lnSpc>
              <a:buNone/>
            </a:pPr>
            <a:r>
              <a:rPr dirty="0" lang="en-US" smtClean="0">
                <a:solidFill>
                  <a:srgbClr val="0000FF"/>
                </a:solidFill>
                <a:latin typeface="Constantia" pitchFamily="18" charset="0"/>
              </a:rPr>
              <a:t>	Hold 2-3.5 Kg (4.5 to 8 lb)</a:t>
            </a:r>
          </a:p>
          <a:p>
            <a:pPr algn="just" eaLnBrk="1" hangingPunct="1" indent="-469900" marL="469900">
              <a:lnSpc>
                <a:spcPct val="90000"/>
              </a:lnSpc>
              <a:buNone/>
            </a:pPr>
            <a:r>
              <a:rPr dirty="0" lang="en-US" smtClean="0">
                <a:solidFill>
                  <a:srgbClr val="0000FF"/>
                </a:solidFill>
                <a:latin typeface="Constantia" pitchFamily="18" charset="0"/>
              </a:rPr>
              <a:t>	</a:t>
            </a:r>
          </a:p>
          <a:p>
            <a:pPr algn="just" eaLnBrk="1" hangingPunct="1" indent="-469900" marL="469900">
              <a:lnSpc>
                <a:spcPct val="90000"/>
              </a:lnSpc>
              <a:buNone/>
            </a:pPr>
            <a:r>
              <a:rPr dirty="0" lang="en-US" smtClean="0">
                <a:solidFill>
                  <a:srgbClr val="0000FF"/>
                </a:solidFill>
                <a:latin typeface="Constantia" pitchFamily="18" charset="0"/>
              </a:rPr>
              <a:t>	Pelvic traction-4.5-to 9 Kg (10 to 20 lb)</a:t>
            </a:r>
          </a:p>
          <a:p>
            <a:pPr algn="just" eaLnBrk="1" hangingPunct="1" indent="-469900" marL="469900">
              <a:lnSpc>
                <a:spcPct val="90000"/>
              </a:lnSpc>
              <a:buNone/>
            </a:pPr>
            <a:r>
              <a:rPr dirty="0" lang="en-US" smtClean="0">
                <a:solidFill>
                  <a:srgbClr val="0000FF"/>
                </a:solidFill>
                <a:latin typeface="Constantia" pitchFamily="18" charset="0"/>
              </a:rPr>
              <a:t>	</a:t>
            </a:r>
          </a:p>
          <a:p>
            <a:pPr algn="just" eaLnBrk="1" hangingPunct="1" indent="-469900" marL="469900">
              <a:lnSpc>
                <a:spcPct val="90000"/>
              </a:lnSpc>
              <a:buNone/>
            </a:pPr>
            <a:r>
              <a:rPr dirty="0" lang="en-US" smtClean="0">
                <a:solidFill>
                  <a:srgbClr val="0000FF"/>
                </a:solidFill>
                <a:latin typeface="Constantia" pitchFamily="18" charset="0"/>
              </a:rPr>
              <a:t>	Monitor skin break down as a complication of traction</a:t>
            </a:r>
          </a:p>
        </p:txBody>
      </p:sp>
      <p:sp>
        <p:nvSpPr>
          <p:cNvPr id="1048851" name="Rectangle 6"/>
          <p:cNvSpPr>
            <a:spLocks noGrp="1" noChangeArrowheads="1"/>
          </p:cNvSpPr>
          <p:nvPr>
            <p:ph type="sldNum" sz="quarter" idx="12"/>
          </p:nvPr>
        </p:nvSpPr>
        <p:spPr>
          <a:noFill/>
        </p:spPr>
        <p:txBody>
          <a:bodyPr/>
          <a:p>
            <a:fld id="{47E3F088-B339-4B65-B386-D0521871E04D}" type="slidenum">
              <a:rPr lang="en-US" smtClean="0"/>
              <a:t>58</a:t>
            </a:fld>
            <a:endParaRPr lang="en-US" smtClean="0"/>
          </a:p>
        </p:txBody>
      </p:sp>
      <p:sp>
        <p:nvSpPr>
          <p:cNvPr id="1048852" name="Rectangle 2"/>
          <p:cNvSpPr>
            <a:spLocks noGrp="1" noChangeArrowheads="1"/>
          </p:cNvSpPr>
          <p:nvPr>
            <p:ph type="title"/>
          </p:nvPr>
        </p:nvSpPr>
        <p:spPr/>
        <p:txBody>
          <a:bodyPr/>
          <a:p>
            <a:pPr algn="just" eaLnBrk="1" hangingPunct="1"/>
            <a:r>
              <a:rPr b="1" dirty="0" lang="en-US" smtClean="0">
                <a:solidFill>
                  <a:srgbClr val="FF0000"/>
                </a:solidFill>
                <a:latin typeface="Constantia" pitchFamily="18" charset="0"/>
              </a:rPr>
              <a:t>Types of traction</a:t>
            </a:r>
          </a:p>
        </p:txBody>
      </p:sp>
      <p:sp>
        <p:nvSpPr>
          <p:cNvPr id="1048853"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2BEEA685-1C3F-41AD-8CAF-6384CF028CA4}" type="slidenum">
              <a:rPr sz="1400" lang="en-US"/>
              <a:pPr algn="r"/>
              <a:t>58</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852"/>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 presetSubtype="4">
                                  <p:stCondLst>
                                    <p:cond delay="0"/>
                                  </p:stCondLst>
                                  <p:childTnLst>
                                    <p:set>
                                      <p:cBhvr>
                                        <p:cTn dur="1" fill="hold" id="10">
                                          <p:stCondLst>
                                            <p:cond delay="0"/>
                                          </p:stCondLst>
                                        </p:cTn>
                                        <p:tgtEl>
                                          <p:spTgt spid="1048850">
                                            <p:txEl>
                                              <p:pRg st="0" end="0"/>
                                            </p:txEl>
                                          </p:spTgt>
                                        </p:tgtEl>
                                        <p:attrNameLst>
                                          <p:attrName>style.visibility</p:attrName>
                                        </p:attrNameLst>
                                      </p:cBhvr>
                                      <p:to>
                                        <p:strVal val="visible"/>
                                      </p:to>
                                    </p:set>
                                    <p:anim calcmode="lin" valueType="num">
                                      <p:cBhvr additive="base">
                                        <p:cTn dur="500" fill="hold" id="11"/>
                                        <p:tgtEl>
                                          <p:spTgt spid="1048850">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85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4">
                                  <p:stCondLst>
                                    <p:cond delay="0"/>
                                  </p:stCondLst>
                                  <p:childTnLst>
                                    <p:set>
                                      <p:cBhvr>
                                        <p:cTn dur="1" fill="hold" id="16">
                                          <p:stCondLst>
                                            <p:cond delay="0"/>
                                          </p:stCondLst>
                                        </p:cTn>
                                        <p:tgtEl>
                                          <p:spTgt spid="1048850">
                                            <p:txEl>
                                              <p:pRg st="1" end="1"/>
                                            </p:txEl>
                                          </p:spTgt>
                                        </p:tgtEl>
                                        <p:attrNameLst>
                                          <p:attrName>style.visibility</p:attrName>
                                        </p:attrNameLst>
                                      </p:cBhvr>
                                      <p:to>
                                        <p:strVal val="visible"/>
                                      </p:to>
                                    </p:set>
                                    <p:anim calcmode="lin" valueType="num">
                                      <p:cBhvr additive="base">
                                        <p:cTn dur="500" fill="hold" id="17"/>
                                        <p:tgtEl>
                                          <p:spTgt spid="1048850">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8"/>
                                        <p:tgtEl>
                                          <p:spTgt spid="104885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 presetSubtype="4">
                                  <p:stCondLst>
                                    <p:cond delay="0"/>
                                  </p:stCondLst>
                                  <p:childTnLst>
                                    <p:set>
                                      <p:cBhvr>
                                        <p:cTn dur="1" fill="hold" id="22">
                                          <p:stCondLst>
                                            <p:cond delay="0"/>
                                          </p:stCondLst>
                                        </p:cTn>
                                        <p:tgtEl>
                                          <p:spTgt spid="1048850">
                                            <p:txEl>
                                              <p:pRg st="3" end="3"/>
                                            </p:txEl>
                                          </p:spTgt>
                                        </p:tgtEl>
                                        <p:attrNameLst>
                                          <p:attrName>style.visibility</p:attrName>
                                        </p:attrNameLst>
                                      </p:cBhvr>
                                      <p:to>
                                        <p:strVal val="visible"/>
                                      </p:to>
                                    </p:set>
                                    <p:anim calcmode="lin" valueType="num">
                                      <p:cBhvr additive="base">
                                        <p:cTn dur="500" fill="hold" id="23"/>
                                        <p:tgtEl>
                                          <p:spTgt spid="1048850">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4885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2" presetSubtype="4">
                                  <p:stCondLst>
                                    <p:cond delay="0"/>
                                  </p:stCondLst>
                                  <p:childTnLst>
                                    <p:set>
                                      <p:cBhvr>
                                        <p:cTn dur="1" fill="hold" id="28">
                                          <p:stCondLst>
                                            <p:cond delay="0"/>
                                          </p:stCondLst>
                                        </p:cTn>
                                        <p:tgtEl>
                                          <p:spTgt spid="1048850">
                                            <p:txEl>
                                              <p:pRg st="4" end="4"/>
                                            </p:txEl>
                                          </p:spTgt>
                                        </p:tgtEl>
                                        <p:attrNameLst>
                                          <p:attrName>style.visibility</p:attrName>
                                        </p:attrNameLst>
                                      </p:cBhvr>
                                      <p:to>
                                        <p:strVal val="visible"/>
                                      </p:to>
                                    </p:set>
                                    <p:anim calcmode="lin" valueType="num">
                                      <p:cBhvr additive="base">
                                        <p:cTn dur="500" fill="hold" id="29"/>
                                        <p:tgtEl>
                                          <p:spTgt spid="1048850">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30"/>
                                        <p:tgtEl>
                                          <p:spTgt spid="104885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 presetSubtype="4">
                                  <p:stCondLst>
                                    <p:cond delay="0"/>
                                  </p:stCondLst>
                                  <p:childTnLst>
                                    <p:set>
                                      <p:cBhvr>
                                        <p:cTn dur="1" fill="hold" id="34">
                                          <p:stCondLst>
                                            <p:cond delay="0"/>
                                          </p:stCondLst>
                                        </p:cTn>
                                        <p:tgtEl>
                                          <p:spTgt spid="1048850">
                                            <p:txEl>
                                              <p:pRg st="5" end="5"/>
                                            </p:txEl>
                                          </p:spTgt>
                                        </p:tgtEl>
                                        <p:attrNameLst>
                                          <p:attrName>style.visibility</p:attrName>
                                        </p:attrNameLst>
                                      </p:cBhvr>
                                      <p:to>
                                        <p:strVal val="visible"/>
                                      </p:to>
                                    </p:set>
                                    <p:anim calcmode="lin" valueType="num">
                                      <p:cBhvr additive="base">
                                        <p:cTn dur="500" fill="hold" id="35"/>
                                        <p:tgtEl>
                                          <p:spTgt spid="1048850">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36"/>
                                        <p:tgtEl>
                                          <p:spTgt spid="104885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2" presetSubtype="4">
                                  <p:stCondLst>
                                    <p:cond delay="0"/>
                                  </p:stCondLst>
                                  <p:childTnLst>
                                    <p:set>
                                      <p:cBhvr>
                                        <p:cTn dur="1" fill="hold" id="40">
                                          <p:stCondLst>
                                            <p:cond delay="0"/>
                                          </p:stCondLst>
                                        </p:cTn>
                                        <p:tgtEl>
                                          <p:spTgt spid="1048850">
                                            <p:txEl>
                                              <p:pRg st="6" end="6"/>
                                            </p:txEl>
                                          </p:spTgt>
                                        </p:tgtEl>
                                        <p:attrNameLst>
                                          <p:attrName>style.visibility</p:attrName>
                                        </p:attrNameLst>
                                      </p:cBhvr>
                                      <p:to>
                                        <p:strVal val="visible"/>
                                      </p:to>
                                    </p:set>
                                    <p:anim calcmode="lin" valueType="num">
                                      <p:cBhvr additive="base">
                                        <p:cTn dur="500" fill="hold" id="41"/>
                                        <p:tgtEl>
                                          <p:spTgt spid="1048850">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42"/>
                                        <p:tgtEl>
                                          <p:spTgt spid="104885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fill="hold" id="43">
                      <p:stCondLst>
                        <p:cond delay="indefinite"/>
                      </p:stCondLst>
                      <p:childTnLst>
                        <p:par>
                          <p:cTn fill="hold" id="44">
                            <p:stCondLst>
                              <p:cond delay="0"/>
                            </p:stCondLst>
                            <p:childTnLst>
                              <p:par>
                                <p:cTn fill="hold" grpId="0" id="45" nodeType="clickEffect" presetClass="entr" presetID="2" presetSubtype="4">
                                  <p:stCondLst>
                                    <p:cond delay="0"/>
                                  </p:stCondLst>
                                  <p:childTnLst>
                                    <p:set>
                                      <p:cBhvr>
                                        <p:cTn dur="1" fill="hold" id="46">
                                          <p:stCondLst>
                                            <p:cond delay="0"/>
                                          </p:stCondLst>
                                        </p:cTn>
                                        <p:tgtEl>
                                          <p:spTgt spid="1048850">
                                            <p:txEl>
                                              <p:pRg st="7" end="7"/>
                                            </p:txEl>
                                          </p:spTgt>
                                        </p:tgtEl>
                                        <p:attrNameLst>
                                          <p:attrName>style.visibility</p:attrName>
                                        </p:attrNameLst>
                                      </p:cBhvr>
                                      <p:to>
                                        <p:strVal val="visible"/>
                                      </p:to>
                                    </p:set>
                                    <p:anim calcmode="lin" valueType="num">
                                      <p:cBhvr additive="base">
                                        <p:cTn dur="500" fill="hold" id="47"/>
                                        <p:tgtEl>
                                          <p:spTgt spid="1048850">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48"/>
                                        <p:tgtEl>
                                          <p:spTgt spid="104885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50" grpId="0" build="p" autoUpdateAnimBg="0"/>
      <p:bldP spid="1048852"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352" name=""/>
        <p:cNvGrpSpPr/>
        <p:nvPr/>
      </p:nvGrpSpPr>
      <p:grpSpPr>
        <a:xfrm>
          <a:off x="0" y="0"/>
          <a:ext cx="0" cy="0"/>
          <a:chOff x="0" y="0"/>
          <a:chExt cx="0" cy="0"/>
        </a:xfrm>
      </p:grpSpPr>
      <p:sp>
        <p:nvSpPr>
          <p:cNvPr id="1048854" name="Rectangle 3"/>
          <p:cNvSpPr>
            <a:spLocks noGrp="1" noChangeArrowheads="1"/>
          </p:cNvSpPr>
          <p:nvPr>
            <p:ph idx="1"/>
          </p:nvPr>
        </p:nvSpPr>
        <p:spPr/>
        <p:txBody>
          <a:bodyPr/>
          <a:p>
            <a:pPr eaLnBrk="1" hangingPunct="1"/>
            <a:endParaRPr lang="en-US" smtClean="0"/>
          </a:p>
        </p:txBody>
      </p:sp>
      <p:sp>
        <p:nvSpPr>
          <p:cNvPr id="1048855" name="Rectangle 6"/>
          <p:cNvSpPr>
            <a:spLocks noGrp="1" noChangeArrowheads="1"/>
          </p:cNvSpPr>
          <p:nvPr>
            <p:ph type="sldNum" sz="quarter" idx="12"/>
          </p:nvPr>
        </p:nvSpPr>
        <p:spPr>
          <a:noFill/>
        </p:spPr>
        <p:txBody>
          <a:bodyPr/>
          <a:p>
            <a:fld id="{DFA14FA9-4B9E-45AB-81CF-641578908F50}" type="slidenum">
              <a:rPr lang="en-US" smtClean="0"/>
              <a:t>59</a:t>
            </a:fld>
            <a:endParaRPr lang="en-US" smtClean="0"/>
          </a:p>
        </p:txBody>
      </p:sp>
      <p:sp>
        <p:nvSpPr>
          <p:cNvPr id="1048856" name="Rectangle 2"/>
          <p:cNvSpPr>
            <a:spLocks noGrp="1" noChangeArrowheads="1"/>
          </p:cNvSpPr>
          <p:nvPr>
            <p:ph type="title"/>
          </p:nvPr>
        </p:nvSpPr>
        <p:spPr/>
        <p:txBody>
          <a:bodyPr/>
          <a:p>
            <a:pPr algn="just" eaLnBrk="1" hangingPunct="1"/>
            <a:r>
              <a:rPr b="1" dirty="0" lang="en-US" smtClean="0">
                <a:solidFill>
                  <a:srgbClr val="FF0000"/>
                </a:solidFill>
                <a:latin typeface="Constantia" pitchFamily="18" charset="0"/>
              </a:rPr>
              <a:t>Skin traction</a:t>
            </a:r>
          </a:p>
        </p:txBody>
      </p:sp>
      <p:sp>
        <p:nvSpPr>
          <p:cNvPr id="1048857"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F4B419F7-E50E-4C64-9B78-529C2018C8B3}" type="slidenum">
              <a:rPr sz="1400" lang="en-US"/>
              <a:pPr algn="r"/>
              <a:t>59</a:t>
            </a:fld>
            <a:endParaRPr sz="1400" lang="en-US"/>
          </a:p>
        </p:txBody>
      </p:sp>
      <p:pic>
        <p:nvPicPr>
          <p:cNvPr id="2097156" name="Picture 4" descr="Traction">
            <a:hlinkClick r:id="rId1"/>
          </p:cNvPr>
          <p:cNvPicPr>
            <a:picLocks noChangeAspect="1" noChangeArrowheads="1"/>
          </p:cNvPicPr>
          <p:nvPr/>
        </p:nvPicPr>
        <p:blipFill>
          <a:blip xmlns:r="http://schemas.openxmlformats.org/officeDocument/2006/relationships" r:embed="rId2" cstate="print"/>
          <a:srcRect/>
          <a:stretch>
            <a:fillRect/>
          </a:stretch>
        </p:blipFill>
        <p:spPr bwMode="auto">
          <a:xfrm>
            <a:off x="609600" y="1600200"/>
            <a:ext cx="7620000" cy="4114800"/>
          </a:xfrm>
          <a:prstGeom prst="rect"/>
          <a:noFill/>
          <a:ln w="9525">
            <a:noFill/>
            <a:miter lim="800000"/>
            <a:headEnd/>
            <a:tailEnd/>
          </a:ln>
        </p:spPr>
      </p:pic>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856"/>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499"/>
                                          </p:stCondLst>
                                        </p:cTn>
                                        <p:tgtEl>
                                          <p:spTgt spid="2097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5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91" name=""/>
        <p:cNvGrpSpPr/>
        <p:nvPr/>
      </p:nvGrpSpPr>
      <p:grpSpPr>
        <a:xfrm>
          <a:off x="0" y="0"/>
          <a:ext cx="0" cy="0"/>
          <a:chOff x="0" y="0"/>
          <a:chExt cx="0" cy="0"/>
        </a:xfrm>
      </p:grpSpPr>
      <p:sp>
        <p:nvSpPr>
          <p:cNvPr id="1048639" name="Rectangle 2"/>
          <p:cNvSpPr>
            <a:spLocks noGrp="1" noChangeArrowheads="1"/>
          </p:cNvSpPr>
          <p:nvPr>
            <p:ph type="ctrTitle"/>
          </p:nvPr>
        </p:nvSpPr>
        <p:spPr>
          <a:xfrm>
            <a:off x="228600" y="304800"/>
            <a:ext cx="8229600" cy="609600"/>
          </a:xfrm>
        </p:spPr>
        <p:txBody>
          <a:bodyPr>
            <a:normAutofit fontScale="90000"/>
          </a:bodyPr>
          <a:p>
            <a:pPr algn="just" eaLnBrk="1" hangingPunct="1"/>
            <a:r>
              <a:rPr b="1" dirty="0" sz="4000" lang="en-US" smtClean="0">
                <a:solidFill>
                  <a:srgbClr val="FF0000"/>
                </a:solidFill>
                <a:latin typeface="Constantia" pitchFamily="18" charset="0"/>
              </a:rPr>
              <a:t>Specific  Objectives cont’d</a:t>
            </a:r>
          </a:p>
        </p:txBody>
      </p:sp>
      <p:sp>
        <p:nvSpPr>
          <p:cNvPr id="1048640" name="Rectangle 3"/>
          <p:cNvSpPr>
            <a:spLocks noGrp="1" noChangeArrowheads="1"/>
          </p:cNvSpPr>
          <p:nvPr>
            <p:ph type="subTitle" idx="1"/>
          </p:nvPr>
        </p:nvSpPr>
        <p:spPr>
          <a:xfrm>
            <a:off x="304800" y="1143000"/>
            <a:ext cx="8839200" cy="5715000"/>
          </a:xfrm>
        </p:spPr>
        <p:txBody>
          <a:bodyPr/>
          <a:p>
            <a:pPr algn="just" eaLnBrk="1" hangingPunct="1" indent="-514350" marL="514350">
              <a:buClr>
                <a:schemeClr val="tx1"/>
              </a:buClr>
              <a:buFont typeface="Times New Roman" pitchFamily="18" charset="0"/>
              <a:buAutoNum type="arabicPeriod" startAt="3"/>
            </a:pPr>
            <a:r>
              <a:rPr dirty="0" lang="en-US" smtClean="0">
                <a:solidFill>
                  <a:srgbClr val="0000FF"/>
                </a:solidFill>
                <a:latin typeface="Constantia" pitchFamily="18" charset="0"/>
              </a:rPr>
              <a:t>Explain the diagnostic test indicated for the person with musculoskeletal problem, the rationale for each test and appropriate nursing responsibilities associated with each test.</a:t>
            </a:r>
          </a:p>
          <a:p>
            <a:pPr algn="just" eaLnBrk="1" hangingPunct="1" indent="-514350" marL="514350">
              <a:buClr>
                <a:schemeClr val="tx1"/>
              </a:buClr>
              <a:buFont typeface="Times New Roman" pitchFamily="18" charset="0"/>
              <a:buAutoNum type="arabicPeriod" startAt="3"/>
            </a:pPr>
            <a:endParaRPr dirty="0" lang="en-US" smtClean="0">
              <a:solidFill>
                <a:srgbClr val="0000FF"/>
              </a:solidFill>
              <a:latin typeface="Constantia" pitchFamily="18" charset="0"/>
            </a:endParaRPr>
          </a:p>
          <a:p>
            <a:pPr algn="just" eaLnBrk="1" hangingPunct="1" indent="-514350" marL="514350">
              <a:buClr>
                <a:schemeClr val="tx1"/>
              </a:buClr>
              <a:buFont typeface="Times New Roman" pitchFamily="18" charset="0"/>
              <a:buAutoNum type="arabicPeriod" startAt="3"/>
            </a:pPr>
            <a:r>
              <a:rPr dirty="0" lang="en-US" smtClean="0">
                <a:solidFill>
                  <a:srgbClr val="0000FF"/>
                </a:solidFill>
                <a:latin typeface="Constantia" pitchFamily="18" charset="0"/>
              </a:rPr>
              <a:t>Describe the role of the nurse in the management of fractures and prevention of fracture-related complications.</a:t>
            </a:r>
          </a:p>
        </p:txBody>
      </p:sp>
      <p:sp>
        <p:nvSpPr>
          <p:cNvPr id="1048641" name="Rectangle 6"/>
          <p:cNvSpPr>
            <a:spLocks noGrp="1" noChangeArrowheads="1"/>
          </p:cNvSpPr>
          <p:nvPr>
            <p:ph type="sldNum" sz="quarter" idx="12"/>
          </p:nvPr>
        </p:nvSpPr>
        <p:spPr>
          <a:noFill/>
        </p:spPr>
        <p:txBody>
          <a:bodyPr/>
          <a:p>
            <a:fld id="{7FF4BD63-28D4-42B4-A8CC-351D23859AFC}" type="slidenum">
              <a:rPr lang="en-US" smtClean="0"/>
              <a:t>6</a:t>
            </a:fld>
            <a:endParaRPr dirty="0" lang="en-US" smtClean="0"/>
          </a:p>
        </p:txBody>
      </p:sp>
      <p:sp>
        <p:nvSpPr>
          <p:cNvPr id="1048642"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F33A1E87-442E-40B4-9A35-651A6A3C3B83}" type="slidenum">
              <a:rPr sz="1400" lang="en-US"/>
              <a:pPr algn="r"/>
              <a:t>6</a:t>
            </a:fld>
            <a:endParaRPr dirty="0" sz="1400" lang="en-US"/>
          </a:p>
        </p:txBody>
      </p:sp>
    </p:spTree>
  </p:cSld>
  <p:clrMapOvr>
    <a:masterClrMapping/>
  </p:clrMapOvr>
  <p:transition>
    <p:wheel spokes="8"/>
  </p:transition>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353" name=""/>
        <p:cNvGrpSpPr/>
        <p:nvPr/>
      </p:nvGrpSpPr>
      <p:grpSpPr>
        <a:xfrm>
          <a:off x="0" y="0"/>
          <a:ext cx="0" cy="0"/>
          <a:chOff x="0" y="0"/>
          <a:chExt cx="0" cy="0"/>
        </a:xfrm>
      </p:grpSpPr>
      <p:sp>
        <p:nvSpPr>
          <p:cNvPr id="1048858" name="Rectangle 3"/>
          <p:cNvSpPr>
            <a:spLocks noGrp="1" noChangeArrowheads="1"/>
          </p:cNvSpPr>
          <p:nvPr>
            <p:ph idx="1"/>
          </p:nvPr>
        </p:nvSpPr>
        <p:spPr/>
        <p:txBody>
          <a:bodyPr/>
          <a:p>
            <a:pPr eaLnBrk="1" hangingPunct="1"/>
            <a:endParaRPr lang="en-US" smtClean="0"/>
          </a:p>
        </p:txBody>
      </p:sp>
      <p:sp>
        <p:nvSpPr>
          <p:cNvPr id="1048859" name="Rectangle 6"/>
          <p:cNvSpPr>
            <a:spLocks noGrp="1" noChangeArrowheads="1"/>
          </p:cNvSpPr>
          <p:nvPr>
            <p:ph type="sldNum" sz="quarter" idx="12"/>
          </p:nvPr>
        </p:nvSpPr>
        <p:spPr>
          <a:noFill/>
        </p:spPr>
        <p:txBody>
          <a:bodyPr/>
          <a:p>
            <a:fld id="{D24E223F-DBEB-4189-B037-636599974629}" type="slidenum">
              <a:rPr lang="en-US" smtClean="0"/>
              <a:t>60</a:t>
            </a:fld>
            <a:endParaRPr lang="en-US" smtClean="0"/>
          </a:p>
        </p:txBody>
      </p:sp>
      <p:sp>
        <p:nvSpPr>
          <p:cNvPr id="1048860" name="Rectangle 2"/>
          <p:cNvSpPr>
            <a:spLocks noGrp="1" noChangeArrowheads="1"/>
          </p:cNvSpPr>
          <p:nvPr>
            <p:ph type="title"/>
          </p:nvPr>
        </p:nvSpPr>
        <p:spPr/>
        <p:txBody>
          <a:bodyPr/>
          <a:p>
            <a:pPr algn="just" eaLnBrk="1" hangingPunct="1"/>
            <a:r>
              <a:rPr dirty="0" lang="en-US" smtClean="0">
                <a:solidFill>
                  <a:srgbClr val="FF0000"/>
                </a:solidFill>
                <a:latin typeface="Constantia" pitchFamily="18" charset="0"/>
              </a:rPr>
              <a:t>Skin traction</a:t>
            </a:r>
          </a:p>
        </p:txBody>
      </p:sp>
      <p:sp>
        <p:nvSpPr>
          <p:cNvPr id="1048861"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43ECF9B0-BBFA-459C-A69E-3B105A469570}" type="slidenum">
              <a:rPr sz="1400" lang="en-US"/>
              <a:pPr algn="r"/>
              <a:t>60</a:t>
            </a:fld>
            <a:endParaRPr sz="1400" lang="en-US"/>
          </a:p>
        </p:txBody>
      </p:sp>
      <p:pic>
        <p:nvPicPr>
          <p:cNvPr id="2097157" name="Picture 4" descr="foot-skin">
            <a:hlinkClick r:id="rId1"/>
          </p:cNvPr>
          <p:cNvPicPr>
            <a:picLocks noChangeAspect="1" noChangeArrowheads="1"/>
          </p:cNvPicPr>
          <p:nvPr/>
        </p:nvPicPr>
        <p:blipFill>
          <a:blip xmlns:r="http://schemas.openxmlformats.org/officeDocument/2006/relationships" r:embed="rId2" cstate="print"/>
          <a:srcRect/>
          <a:stretch>
            <a:fillRect/>
          </a:stretch>
        </p:blipFill>
        <p:spPr bwMode="auto">
          <a:xfrm>
            <a:off x="685800" y="1752600"/>
            <a:ext cx="7696200" cy="4191000"/>
          </a:xfrm>
          <a:prstGeom prst="rect"/>
          <a:noFill/>
          <a:ln w="9525">
            <a:noFill/>
            <a:miter lim="800000"/>
            <a:headEnd/>
            <a:tailEnd/>
          </a:ln>
        </p:spPr>
      </p:pic>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860"/>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2" presetSubtype="4">
                                  <p:stCondLst>
                                    <p:cond delay="0"/>
                                  </p:stCondLst>
                                  <p:childTnLst>
                                    <p:set>
                                      <p:cBhvr>
                                        <p:cTn dur="1" fill="hold" id="10">
                                          <p:stCondLst>
                                            <p:cond delay="0"/>
                                          </p:stCondLst>
                                        </p:cTn>
                                        <p:tgtEl>
                                          <p:spTgt spid="2097157"/>
                                        </p:tgtEl>
                                        <p:attrNameLst>
                                          <p:attrName>style.visibility</p:attrName>
                                        </p:attrNameLst>
                                      </p:cBhvr>
                                      <p:to>
                                        <p:strVal val="visible"/>
                                      </p:to>
                                    </p:set>
                                    <p:anim calcmode="lin" valueType="num">
                                      <p:cBhvr additive="base">
                                        <p:cTn dur="500" fill="hold" id="11"/>
                                        <p:tgtEl>
                                          <p:spTgt spid="2097157"/>
                                        </p:tgtEl>
                                        <p:attrNameLst>
                                          <p:attrName>ppt_x</p:attrName>
                                        </p:attrNameLst>
                                      </p:cBhvr>
                                      <p:tavLst>
                                        <p:tav tm="0">
                                          <p:val>
                                            <p:strVal val="#ppt_x"/>
                                          </p:val>
                                        </p:tav>
                                        <p:tav tm="100000">
                                          <p:val>
                                            <p:strVal val="#ppt_x"/>
                                          </p:val>
                                        </p:tav>
                                      </p:tavLst>
                                    </p:anim>
                                    <p:anim calcmode="lin" valueType="num">
                                      <p:cBhvr additive="base">
                                        <p:cTn dur="500" fill="hold" id="12"/>
                                        <p:tgtEl>
                                          <p:spTgt spid="20971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60"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354" name=""/>
        <p:cNvGrpSpPr/>
        <p:nvPr/>
      </p:nvGrpSpPr>
      <p:grpSpPr>
        <a:xfrm>
          <a:off x="0" y="0"/>
          <a:ext cx="0" cy="0"/>
          <a:chOff x="0" y="0"/>
          <a:chExt cx="0" cy="0"/>
        </a:xfrm>
      </p:grpSpPr>
      <p:sp>
        <p:nvSpPr>
          <p:cNvPr id="1048862" name="Rectangle 3"/>
          <p:cNvSpPr>
            <a:spLocks noGrp="1" noChangeArrowheads="1"/>
          </p:cNvSpPr>
          <p:nvPr>
            <p:ph idx="1"/>
          </p:nvPr>
        </p:nvSpPr>
        <p:spPr>
          <a:xfrm>
            <a:off x="457200" y="1600200"/>
            <a:ext cx="8686800" cy="5257800"/>
          </a:xfrm>
        </p:spPr>
        <p:txBody>
          <a:bodyPr/>
          <a:p>
            <a:pPr algn="just" eaLnBrk="1" hangingPunct="1">
              <a:buFontTx/>
              <a:buNone/>
            </a:pPr>
            <a:r>
              <a:rPr dirty="0" lang="en-US" smtClean="0">
                <a:latin typeface="Constantia" pitchFamily="18" charset="0"/>
              </a:rPr>
              <a:t>	The traction device is applied directly to the bone.</a:t>
            </a:r>
          </a:p>
          <a:p>
            <a:pPr algn="just" eaLnBrk="1" hangingPunct="1">
              <a:buFontTx/>
              <a:buNone/>
            </a:pPr>
            <a:r>
              <a:rPr dirty="0" lang="en-US" smtClean="0">
                <a:latin typeface="Constantia" pitchFamily="18" charset="0"/>
              </a:rPr>
              <a:t>	</a:t>
            </a:r>
          </a:p>
          <a:p>
            <a:pPr algn="just" eaLnBrk="1" hangingPunct="1">
              <a:buFontTx/>
              <a:buNone/>
            </a:pPr>
            <a:r>
              <a:rPr dirty="0" lang="en-US" smtClean="0">
                <a:latin typeface="Constantia" pitchFamily="18" charset="0"/>
              </a:rPr>
              <a:t>	Can hold 7-12 Kg (15-25 lb).</a:t>
            </a:r>
          </a:p>
          <a:p>
            <a:pPr algn="just" eaLnBrk="1" hangingPunct="1">
              <a:buFontTx/>
              <a:buNone/>
            </a:pPr>
            <a:endParaRPr dirty="0" lang="en-US" smtClean="0">
              <a:latin typeface="Constantia" pitchFamily="18" charset="0"/>
            </a:endParaRPr>
          </a:p>
          <a:p>
            <a:pPr algn="just" eaLnBrk="1" hangingPunct="1">
              <a:buFontTx/>
              <a:buNone/>
            </a:pPr>
            <a:r>
              <a:rPr dirty="0" lang="en-US" smtClean="0">
                <a:latin typeface="Constantia" pitchFamily="18" charset="0"/>
              </a:rPr>
              <a:t>	Potential complication include infection</a:t>
            </a:r>
          </a:p>
        </p:txBody>
      </p:sp>
      <p:sp>
        <p:nvSpPr>
          <p:cNvPr id="1048863" name="Rectangle 6"/>
          <p:cNvSpPr>
            <a:spLocks noGrp="1" noChangeArrowheads="1"/>
          </p:cNvSpPr>
          <p:nvPr>
            <p:ph type="sldNum" sz="quarter" idx="12"/>
          </p:nvPr>
        </p:nvSpPr>
        <p:spPr>
          <a:noFill/>
        </p:spPr>
        <p:txBody>
          <a:bodyPr/>
          <a:p>
            <a:fld id="{EBE539A1-57C6-4629-84DB-F19266DE48EC}" type="slidenum">
              <a:rPr lang="en-US" smtClean="0"/>
              <a:t>61</a:t>
            </a:fld>
            <a:endParaRPr lang="en-US" smtClean="0"/>
          </a:p>
        </p:txBody>
      </p:sp>
      <p:sp>
        <p:nvSpPr>
          <p:cNvPr id="1048864" name="Rectangle 2"/>
          <p:cNvSpPr>
            <a:spLocks noGrp="1" noChangeArrowheads="1"/>
          </p:cNvSpPr>
          <p:nvPr>
            <p:ph type="title"/>
          </p:nvPr>
        </p:nvSpPr>
        <p:spPr>
          <a:xfrm>
            <a:off x="609600" y="274638"/>
            <a:ext cx="8077200" cy="1143000"/>
          </a:xfrm>
        </p:spPr>
        <p:txBody>
          <a:bodyPr>
            <a:normAutofit/>
          </a:bodyPr>
          <a:p>
            <a:pPr algn="just"/>
            <a:r>
              <a:rPr b="1" dirty="0" lang="en-US" smtClean="0">
                <a:solidFill>
                  <a:srgbClr val="FF0000"/>
                </a:solidFill>
                <a:latin typeface="Constantia" pitchFamily="18" charset="0"/>
              </a:rPr>
              <a:t>Skeletal traction</a:t>
            </a:r>
          </a:p>
        </p:txBody>
      </p:sp>
      <p:sp>
        <p:nvSpPr>
          <p:cNvPr id="1048865"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18BABC43-06E5-408C-8588-CF1C78B69088}" type="slidenum">
              <a:rPr sz="1400" lang="en-US"/>
              <a:pPr algn="r"/>
              <a:t>61</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864"/>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4" presetSubtype="0">
                                  <p:stCondLst>
                                    <p:cond delay="0"/>
                                  </p:stCondLst>
                                  <p:childTnLst>
                                    <p:set>
                                      <p:cBhvr>
                                        <p:cTn dur="1" fill="hold" id="10">
                                          <p:stCondLst>
                                            <p:cond delay="499"/>
                                          </p:stCondLst>
                                        </p:cTn>
                                        <p:tgtEl>
                                          <p:spTgt spid="1048862">
                                            <p:txEl>
                                              <p:pRg st="0" end="0"/>
                                            </p:txEl>
                                          </p:spTgt>
                                        </p:tgtEl>
                                        <p:attrNameLst>
                                          <p:attrName>style.visibility</p:attrName>
                                        </p:attrNameLst>
                                      </p:cBhvr>
                                      <p:to>
                                        <p:strVal val="visible"/>
                                      </p:to>
                                    </p:set>
                                    <p:anim calcmode="lin" to="" valueType="num">
                                      <p:cBhvr>
                                        <p:cTn dur="1" fill="hold" id="11"/>
                                        <p:tgtEl>
                                          <p:spTgt spid="1048862">
                                            <p:txEl>
                                              <p:pRg st="0" end="0"/>
                                            </p:txEl>
                                          </p:spTgt>
                                        </p:tgtEl>
                                      </p:cBhvr>
                                    </p:anim>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4" presetSubtype="0">
                                  <p:stCondLst>
                                    <p:cond delay="0"/>
                                  </p:stCondLst>
                                  <p:childTnLst>
                                    <p:set>
                                      <p:cBhvr>
                                        <p:cTn dur="1" fill="hold" id="15">
                                          <p:stCondLst>
                                            <p:cond delay="499"/>
                                          </p:stCondLst>
                                        </p:cTn>
                                        <p:tgtEl>
                                          <p:spTgt spid="1048862">
                                            <p:txEl>
                                              <p:pRg st="1" end="1"/>
                                            </p:txEl>
                                          </p:spTgt>
                                        </p:tgtEl>
                                        <p:attrNameLst>
                                          <p:attrName>style.visibility</p:attrName>
                                        </p:attrNameLst>
                                      </p:cBhvr>
                                      <p:to>
                                        <p:strVal val="visible"/>
                                      </p:to>
                                    </p:set>
                                    <p:anim calcmode="lin" to="" valueType="num">
                                      <p:cBhvr>
                                        <p:cTn dur="1" fill="hold" id="16"/>
                                        <p:tgtEl>
                                          <p:spTgt spid="1048862">
                                            <p:txEl>
                                              <p:pRg st="1" end="1"/>
                                            </p:txEl>
                                          </p:spTgt>
                                        </p:tgtEl>
                                      </p:cBhvr>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24" presetSubtype="0">
                                  <p:stCondLst>
                                    <p:cond delay="0"/>
                                  </p:stCondLst>
                                  <p:childTnLst>
                                    <p:set>
                                      <p:cBhvr>
                                        <p:cTn dur="1" fill="hold" id="20">
                                          <p:stCondLst>
                                            <p:cond delay="499"/>
                                          </p:stCondLst>
                                        </p:cTn>
                                        <p:tgtEl>
                                          <p:spTgt spid="1048862">
                                            <p:txEl>
                                              <p:pRg st="2" end="2"/>
                                            </p:txEl>
                                          </p:spTgt>
                                        </p:tgtEl>
                                        <p:attrNameLst>
                                          <p:attrName>style.visibility</p:attrName>
                                        </p:attrNameLst>
                                      </p:cBhvr>
                                      <p:to>
                                        <p:strVal val="visible"/>
                                      </p:to>
                                    </p:set>
                                    <p:anim calcmode="lin" to="" valueType="num">
                                      <p:cBhvr>
                                        <p:cTn dur="1" fill="hold" id="21"/>
                                        <p:tgtEl>
                                          <p:spTgt spid="1048862">
                                            <p:txEl>
                                              <p:pRg st="2" end="2"/>
                                            </p:txEl>
                                          </p:spTgt>
                                        </p:tgtEl>
                                      </p:cBhvr>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4" presetSubtype="0">
                                  <p:stCondLst>
                                    <p:cond delay="0"/>
                                  </p:stCondLst>
                                  <p:childTnLst>
                                    <p:set>
                                      <p:cBhvr>
                                        <p:cTn dur="1" fill="hold" id="25">
                                          <p:stCondLst>
                                            <p:cond delay="499"/>
                                          </p:stCondLst>
                                        </p:cTn>
                                        <p:tgtEl>
                                          <p:spTgt spid="1048862">
                                            <p:txEl>
                                              <p:pRg st="4" end="4"/>
                                            </p:txEl>
                                          </p:spTgt>
                                        </p:tgtEl>
                                        <p:attrNameLst>
                                          <p:attrName>style.visibility</p:attrName>
                                        </p:attrNameLst>
                                      </p:cBhvr>
                                      <p:to>
                                        <p:strVal val="visible"/>
                                      </p:to>
                                    </p:set>
                                    <p:anim calcmode="lin" to="" valueType="num">
                                      <p:cBhvr>
                                        <p:cTn dur="1" fill="hold" id="26"/>
                                        <p:tgtEl>
                                          <p:spTgt spid="1048862">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62" grpId="0" build="p" autoUpdateAnimBg="0"/>
      <p:bldP spid="1048864"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355" name=""/>
        <p:cNvGrpSpPr/>
        <p:nvPr/>
      </p:nvGrpSpPr>
      <p:grpSpPr>
        <a:xfrm>
          <a:off x="0" y="0"/>
          <a:ext cx="0" cy="0"/>
          <a:chOff x="0" y="0"/>
          <a:chExt cx="0" cy="0"/>
        </a:xfrm>
      </p:grpSpPr>
      <p:sp>
        <p:nvSpPr>
          <p:cNvPr id="1048866" name="Rectangle 3"/>
          <p:cNvSpPr>
            <a:spLocks noGrp="1" noChangeArrowheads="1"/>
          </p:cNvSpPr>
          <p:nvPr>
            <p:ph idx="1"/>
          </p:nvPr>
        </p:nvSpPr>
        <p:spPr/>
        <p:txBody>
          <a:bodyPr/>
          <a:p>
            <a:pPr eaLnBrk="1" hangingPunct="1"/>
            <a:endParaRPr lang="en-US" smtClean="0"/>
          </a:p>
        </p:txBody>
      </p:sp>
      <p:sp>
        <p:nvSpPr>
          <p:cNvPr id="1048867" name="Rectangle 6"/>
          <p:cNvSpPr>
            <a:spLocks noGrp="1" noChangeArrowheads="1"/>
          </p:cNvSpPr>
          <p:nvPr>
            <p:ph type="sldNum" sz="quarter" idx="12"/>
          </p:nvPr>
        </p:nvSpPr>
        <p:spPr>
          <a:noFill/>
        </p:spPr>
        <p:txBody>
          <a:bodyPr/>
          <a:p>
            <a:fld id="{A6D1687F-D61D-404A-B327-D2128A9F15D5}" type="slidenum">
              <a:rPr lang="en-US" smtClean="0"/>
              <a:t>62</a:t>
            </a:fld>
            <a:endParaRPr lang="en-US" smtClean="0"/>
          </a:p>
        </p:txBody>
      </p:sp>
      <p:sp>
        <p:nvSpPr>
          <p:cNvPr id="1048868" name="Rectangle 2"/>
          <p:cNvSpPr>
            <a:spLocks noGrp="1" noChangeArrowheads="1"/>
          </p:cNvSpPr>
          <p:nvPr>
            <p:ph type="title"/>
          </p:nvPr>
        </p:nvSpPr>
        <p:spPr/>
        <p:txBody>
          <a:bodyPr/>
          <a:p>
            <a:pPr eaLnBrk="1" hangingPunct="1"/>
            <a:r>
              <a:rPr lang="en-US" smtClean="0"/>
              <a:t>Skeletal traction</a:t>
            </a:r>
          </a:p>
        </p:txBody>
      </p:sp>
      <p:sp>
        <p:nvSpPr>
          <p:cNvPr id="1048869"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33A01DEA-E653-478B-98E8-F64A276A1865}" type="slidenum">
              <a:rPr sz="1400" lang="en-US"/>
              <a:pPr algn="r"/>
              <a:t>62</a:t>
            </a:fld>
            <a:endParaRPr sz="1400" lang="en-US"/>
          </a:p>
        </p:txBody>
      </p:sp>
      <p:pic>
        <p:nvPicPr>
          <p:cNvPr id="2097158" name="Picture 4" descr="25_021">
            <a:hlinkClick r:id="rId1"/>
          </p:cNvPr>
          <p:cNvPicPr>
            <a:picLocks noChangeAspect="1" noChangeArrowheads="1"/>
          </p:cNvPicPr>
          <p:nvPr/>
        </p:nvPicPr>
        <p:blipFill>
          <a:blip xmlns:r="http://schemas.openxmlformats.org/officeDocument/2006/relationships" r:embed="rId2" cstate="print"/>
          <a:srcRect/>
          <a:stretch>
            <a:fillRect/>
          </a:stretch>
        </p:blipFill>
        <p:spPr bwMode="auto">
          <a:xfrm>
            <a:off x="533400" y="1752600"/>
            <a:ext cx="7924800" cy="4267200"/>
          </a:xfrm>
          <a:prstGeom prst="rect"/>
          <a:noFill/>
          <a:ln w="9525">
            <a:noFill/>
            <a:miter lim="800000"/>
            <a:headEnd/>
            <a:tailEnd/>
          </a:ln>
        </p:spPr>
      </p:pic>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868"/>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499"/>
                                          </p:stCondLst>
                                        </p:cTn>
                                        <p:tgtEl>
                                          <p:spTgt spid="2097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68"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356" name=""/>
        <p:cNvGrpSpPr/>
        <p:nvPr/>
      </p:nvGrpSpPr>
      <p:grpSpPr>
        <a:xfrm>
          <a:off x="0" y="0"/>
          <a:ext cx="0" cy="0"/>
          <a:chOff x="0" y="0"/>
          <a:chExt cx="0" cy="0"/>
        </a:xfrm>
      </p:grpSpPr>
      <p:sp>
        <p:nvSpPr>
          <p:cNvPr id="1048870" name="Rectangle 3"/>
          <p:cNvSpPr>
            <a:spLocks noGrp="1" noChangeArrowheads="1"/>
          </p:cNvSpPr>
          <p:nvPr>
            <p:ph idx="1"/>
          </p:nvPr>
        </p:nvSpPr>
        <p:spPr>
          <a:xfrm>
            <a:off x="457200" y="1600200"/>
            <a:ext cx="8686800" cy="5257800"/>
          </a:xfrm>
        </p:spPr>
        <p:txBody>
          <a:bodyPr/>
          <a:p>
            <a:pPr algn="just" eaLnBrk="1" hangingPunct="1" indent="-571500" marL="571500">
              <a:buFont typeface="Wingdings" pitchFamily="2" charset="2"/>
              <a:buAutoNum type="arabicPeriod"/>
            </a:pPr>
            <a:r>
              <a:rPr dirty="0" lang="en-US" smtClean="0">
                <a:solidFill>
                  <a:srgbClr val="0000FF"/>
                </a:solidFill>
                <a:latin typeface="Constantia" pitchFamily="18" charset="0"/>
              </a:rPr>
              <a:t>Use counter-traction to achieve effective traction.</a:t>
            </a:r>
          </a:p>
          <a:p>
            <a:pPr algn="just" eaLnBrk="1" hangingPunct="1" indent="-571500" marL="571500">
              <a:buFont typeface="Wingdings" pitchFamily="2" charset="2"/>
              <a:buAutoNum type="arabicPeriod"/>
            </a:pPr>
            <a:endParaRPr dirty="0" lang="en-US" smtClean="0">
              <a:solidFill>
                <a:srgbClr val="0000FF"/>
              </a:solidFill>
              <a:latin typeface="Constantia" pitchFamily="18" charset="0"/>
            </a:endParaRPr>
          </a:p>
          <a:p>
            <a:pPr algn="just" eaLnBrk="1" hangingPunct="1" indent="-571500" marL="571500">
              <a:buFont typeface="Wingdings" pitchFamily="2" charset="2"/>
              <a:buAutoNum type="arabicPeriod"/>
            </a:pPr>
            <a:r>
              <a:rPr dirty="0" lang="en-US" smtClean="0">
                <a:solidFill>
                  <a:srgbClr val="0000FF"/>
                </a:solidFill>
                <a:latin typeface="Constantia" pitchFamily="18" charset="0"/>
              </a:rPr>
              <a:t>Traction must be continuous.</a:t>
            </a:r>
          </a:p>
          <a:p>
            <a:pPr algn="just" eaLnBrk="1" hangingPunct="1" indent="-571500" marL="571500">
              <a:buFont typeface="Wingdings" pitchFamily="2" charset="2"/>
              <a:buAutoNum type="arabicPeriod"/>
            </a:pPr>
            <a:endParaRPr dirty="0" lang="en-US" smtClean="0">
              <a:solidFill>
                <a:srgbClr val="0000FF"/>
              </a:solidFill>
              <a:latin typeface="Constantia" pitchFamily="18" charset="0"/>
            </a:endParaRPr>
          </a:p>
          <a:p>
            <a:pPr algn="just" eaLnBrk="1" hangingPunct="1" indent="-571500" marL="571500">
              <a:buFont typeface="Wingdings" pitchFamily="2" charset="2"/>
              <a:buAutoNum type="arabicPeriod"/>
            </a:pPr>
            <a:r>
              <a:rPr dirty="0" lang="en-US" smtClean="0">
                <a:solidFill>
                  <a:srgbClr val="0000FF"/>
                </a:solidFill>
                <a:latin typeface="Constantia" pitchFamily="18" charset="0"/>
              </a:rPr>
              <a:t>Skeletal traction is never interrupted.</a:t>
            </a:r>
          </a:p>
          <a:p>
            <a:pPr algn="just" eaLnBrk="1" hangingPunct="1" indent="-571500" marL="571500">
              <a:buFont typeface="Wingdings" pitchFamily="2" charset="2"/>
              <a:buAutoNum type="arabicPeriod"/>
            </a:pPr>
            <a:endParaRPr dirty="0" lang="en-US" smtClean="0">
              <a:solidFill>
                <a:srgbClr val="0000FF"/>
              </a:solidFill>
              <a:latin typeface="Constantia" pitchFamily="18" charset="0"/>
            </a:endParaRPr>
          </a:p>
          <a:p>
            <a:pPr algn="just" eaLnBrk="1" hangingPunct="1" indent="-571500" marL="571500">
              <a:buFont typeface="Wingdings" pitchFamily="2" charset="2"/>
              <a:buAutoNum type="arabicPeriod"/>
            </a:pPr>
            <a:r>
              <a:rPr dirty="0" lang="en-US" smtClean="0">
                <a:solidFill>
                  <a:srgbClr val="0000FF"/>
                </a:solidFill>
                <a:latin typeface="Constantia" pitchFamily="18" charset="0"/>
              </a:rPr>
              <a:t>Do not remove weight until advised</a:t>
            </a:r>
          </a:p>
          <a:p>
            <a:pPr algn="just" eaLnBrk="1" hangingPunct="1" indent="-571500" marL="571500">
              <a:buFont typeface="Wingdings" pitchFamily="2" charset="2"/>
              <a:buNone/>
            </a:pPr>
            <a:endParaRPr dirty="0" lang="en-US" smtClean="0">
              <a:solidFill>
                <a:srgbClr val="0000FF"/>
              </a:solidFill>
              <a:latin typeface="Constantia" pitchFamily="18" charset="0"/>
            </a:endParaRPr>
          </a:p>
        </p:txBody>
      </p:sp>
      <p:sp>
        <p:nvSpPr>
          <p:cNvPr id="1048871" name="Rectangle 6"/>
          <p:cNvSpPr>
            <a:spLocks noGrp="1" noChangeArrowheads="1"/>
          </p:cNvSpPr>
          <p:nvPr>
            <p:ph type="sldNum" sz="quarter" idx="12"/>
          </p:nvPr>
        </p:nvSpPr>
        <p:spPr>
          <a:noFill/>
        </p:spPr>
        <p:txBody>
          <a:bodyPr/>
          <a:p>
            <a:fld id="{C1BB47D6-4705-4278-943F-5943099D46FF}" type="slidenum">
              <a:rPr lang="en-US" smtClean="0"/>
              <a:t>63</a:t>
            </a:fld>
            <a:endParaRPr lang="en-US" smtClean="0"/>
          </a:p>
        </p:txBody>
      </p:sp>
      <p:sp>
        <p:nvSpPr>
          <p:cNvPr id="1048872" name="Rectangle 2"/>
          <p:cNvSpPr>
            <a:spLocks noGrp="1" noChangeArrowheads="1"/>
          </p:cNvSpPr>
          <p:nvPr>
            <p:ph type="title"/>
          </p:nvPr>
        </p:nvSpPr>
        <p:spPr/>
        <p:txBody>
          <a:bodyPr>
            <a:normAutofit/>
          </a:bodyPr>
          <a:p>
            <a:pPr algn="just"/>
            <a:r>
              <a:rPr dirty="0" lang="en-US" smtClean="0">
                <a:solidFill>
                  <a:srgbClr val="0000FF"/>
                </a:solidFill>
                <a:latin typeface="Constantia" pitchFamily="18" charset="0"/>
              </a:rPr>
              <a:t>Principles of effective traction</a:t>
            </a:r>
            <a:endParaRPr b="1" dirty="0" lang="en-US" smtClean="0">
              <a:solidFill>
                <a:srgbClr val="FF0000"/>
              </a:solidFill>
              <a:latin typeface="Constantia" pitchFamily="18" charset="0"/>
            </a:endParaRPr>
          </a:p>
        </p:txBody>
      </p:sp>
      <p:sp>
        <p:nvSpPr>
          <p:cNvPr id="1048873"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FC9922E0-AD8A-46D0-A05F-1AC008B08AC4}" type="slidenum">
              <a:rPr sz="1400" lang="en-US"/>
              <a:pPr algn="r"/>
              <a:t>63</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872"/>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4" presetSubtype="0">
                                  <p:stCondLst>
                                    <p:cond delay="0"/>
                                  </p:stCondLst>
                                  <p:childTnLst>
                                    <p:set>
                                      <p:cBhvr>
                                        <p:cTn dur="1" fill="hold" id="10">
                                          <p:stCondLst>
                                            <p:cond delay="499"/>
                                          </p:stCondLst>
                                        </p:cTn>
                                        <p:tgtEl>
                                          <p:spTgt spid="1048870">
                                            <p:txEl>
                                              <p:pRg st="0" end="0"/>
                                            </p:txEl>
                                          </p:spTgt>
                                        </p:tgtEl>
                                        <p:attrNameLst>
                                          <p:attrName>style.visibility</p:attrName>
                                        </p:attrNameLst>
                                      </p:cBhvr>
                                      <p:to>
                                        <p:strVal val="visible"/>
                                      </p:to>
                                    </p:set>
                                    <p:anim calcmode="lin" to="" valueType="num">
                                      <p:cBhvr>
                                        <p:cTn dur="1" fill="hold" id="11"/>
                                        <p:tgtEl>
                                          <p:spTgt spid="1048870">
                                            <p:txEl>
                                              <p:pRg st="0" end="0"/>
                                            </p:txEl>
                                          </p:spTgt>
                                        </p:tgtEl>
                                      </p:cBhvr>
                                    </p:anim>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4" presetSubtype="0">
                                  <p:stCondLst>
                                    <p:cond delay="0"/>
                                  </p:stCondLst>
                                  <p:childTnLst>
                                    <p:set>
                                      <p:cBhvr>
                                        <p:cTn dur="1" fill="hold" id="15">
                                          <p:stCondLst>
                                            <p:cond delay="499"/>
                                          </p:stCondLst>
                                        </p:cTn>
                                        <p:tgtEl>
                                          <p:spTgt spid="1048870">
                                            <p:txEl>
                                              <p:pRg st="2" end="2"/>
                                            </p:txEl>
                                          </p:spTgt>
                                        </p:tgtEl>
                                        <p:attrNameLst>
                                          <p:attrName>style.visibility</p:attrName>
                                        </p:attrNameLst>
                                      </p:cBhvr>
                                      <p:to>
                                        <p:strVal val="visible"/>
                                      </p:to>
                                    </p:set>
                                    <p:anim calcmode="lin" to="" valueType="num">
                                      <p:cBhvr>
                                        <p:cTn dur="1" fill="hold" id="16"/>
                                        <p:tgtEl>
                                          <p:spTgt spid="1048870">
                                            <p:txEl>
                                              <p:pRg st="2" end="2"/>
                                            </p:txEl>
                                          </p:spTgt>
                                        </p:tgtEl>
                                      </p:cBhvr>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24" presetSubtype="0">
                                  <p:stCondLst>
                                    <p:cond delay="0"/>
                                  </p:stCondLst>
                                  <p:childTnLst>
                                    <p:set>
                                      <p:cBhvr>
                                        <p:cTn dur="1" fill="hold" id="20">
                                          <p:stCondLst>
                                            <p:cond delay="499"/>
                                          </p:stCondLst>
                                        </p:cTn>
                                        <p:tgtEl>
                                          <p:spTgt spid="1048870">
                                            <p:txEl>
                                              <p:pRg st="4" end="4"/>
                                            </p:txEl>
                                          </p:spTgt>
                                        </p:tgtEl>
                                        <p:attrNameLst>
                                          <p:attrName>style.visibility</p:attrName>
                                        </p:attrNameLst>
                                      </p:cBhvr>
                                      <p:to>
                                        <p:strVal val="visible"/>
                                      </p:to>
                                    </p:set>
                                    <p:anim calcmode="lin" to="" valueType="num">
                                      <p:cBhvr>
                                        <p:cTn dur="1" fill="hold" id="21"/>
                                        <p:tgtEl>
                                          <p:spTgt spid="1048870">
                                            <p:txEl>
                                              <p:pRg st="4" end="4"/>
                                            </p:txEl>
                                          </p:spTgt>
                                        </p:tgtEl>
                                      </p:cBhvr>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4" presetSubtype="0">
                                  <p:stCondLst>
                                    <p:cond delay="0"/>
                                  </p:stCondLst>
                                  <p:childTnLst>
                                    <p:set>
                                      <p:cBhvr>
                                        <p:cTn dur="1" fill="hold" id="25">
                                          <p:stCondLst>
                                            <p:cond delay="499"/>
                                          </p:stCondLst>
                                        </p:cTn>
                                        <p:tgtEl>
                                          <p:spTgt spid="1048870">
                                            <p:txEl>
                                              <p:pRg st="6" end="6"/>
                                            </p:txEl>
                                          </p:spTgt>
                                        </p:tgtEl>
                                        <p:attrNameLst>
                                          <p:attrName>style.visibility</p:attrName>
                                        </p:attrNameLst>
                                      </p:cBhvr>
                                      <p:to>
                                        <p:strVal val="visible"/>
                                      </p:to>
                                    </p:set>
                                    <p:anim calcmode="lin" to="" valueType="num">
                                      <p:cBhvr>
                                        <p:cTn dur="1" fill="hold" id="26"/>
                                        <p:tgtEl>
                                          <p:spTgt spid="1048870">
                                            <p:txEl>
                                              <p:pRg st="6" end="6"/>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70" grpId="0" build="p" autoUpdateAnimBg="0"/>
      <p:bldP spid="104887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357" name=""/>
        <p:cNvGrpSpPr/>
        <p:nvPr/>
      </p:nvGrpSpPr>
      <p:grpSpPr>
        <a:xfrm>
          <a:off x="0" y="0"/>
          <a:ext cx="0" cy="0"/>
          <a:chOff x="0" y="0"/>
          <a:chExt cx="0" cy="0"/>
        </a:xfrm>
      </p:grpSpPr>
      <p:sp>
        <p:nvSpPr>
          <p:cNvPr id="1048874" name="Rectangle 3"/>
          <p:cNvSpPr>
            <a:spLocks noGrp="1" noChangeArrowheads="1"/>
          </p:cNvSpPr>
          <p:nvPr>
            <p:ph idx="1"/>
          </p:nvPr>
        </p:nvSpPr>
        <p:spPr>
          <a:xfrm>
            <a:off x="685800" y="533400"/>
            <a:ext cx="8458200" cy="6324600"/>
          </a:xfrm>
        </p:spPr>
        <p:txBody>
          <a:bodyPr/>
          <a:p>
            <a:pPr algn="just" indent="-514350" marL="514350">
              <a:buFont typeface="+mj-lt"/>
              <a:buAutoNum type="arabicPeriod" startAt="5"/>
            </a:pPr>
            <a:r>
              <a:rPr dirty="0" lang="en-US" smtClean="0">
                <a:solidFill>
                  <a:srgbClr val="0000FF"/>
                </a:solidFill>
                <a:latin typeface="Constantia" pitchFamily="18" charset="0"/>
              </a:rPr>
              <a:t>Always position the patient at the centre of the bed to help avoid poor body alignment.</a:t>
            </a:r>
          </a:p>
          <a:p>
            <a:pPr algn="just" eaLnBrk="1" hangingPunct="1" indent="-514350" marL="514350">
              <a:buFont typeface="+mj-lt"/>
              <a:buAutoNum type="arabicPeriod" startAt="5"/>
            </a:pPr>
            <a:endParaRPr dirty="0" lang="en-US" smtClean="0">
              <a:solidFill>
                <a:srgbClr val="0000FF"/>
              </a:solidFill>
              <a:latin typeface="Constantia" pitchFamily="18" charset="0"/>
            </a:endParaRPr>
          </a:p>
          <a:p>
            <a:pPr algn="just" eaLnBrk="1" hangingPunct="1" indent="-514350" marL="514350">
              <a:buFont typeface="+mj-lt"/>
              <a:buAutoNum type="arabicPeriod" startAt="5"/>
            </a:pPr>
            <a:r>
              <a:rPr dirty="0" lang="en-US" smtClean="0">
                <a:solidFill>
                  <a:srgbClr val="0000FF"/>
                </a:solidFill>
                <a:latin typeface="Constantia" pitchFamily="18" charset="0"/>
              </a:rPr>
              <a:t>Ropes must be unobstructed</a:t>
            </a:r>
          </a:p>
          <a:p>
            <a:pPr algn="just" eaLnBrk="1" hangingPunct="1" indent="-514350" marL="514350">
              <a:buFont typeface="+mj-lt"/>
              <a:buAutoNum type="arabicPeriod" startAt="5"/>
            </a:pPr>
            <a:endParaRPr dirty="0" lang="en-US" smtClean="0">
              <a:solidFill>
                <a:srgbClr val="0000FF"/>
              </a:solidFill>
              <a:latin typeface="Constantia" pitchFamily="18" charset="0"/>
            </a:endParaRPr>
          </a:p>
          <a:p>
            <a:pPr algn="just" eaLnBrk="1" hangingPunct="1" indent="-514350" marL="514350">
              <a:buFont typeface="+mj-lt"/>
              <a:buAutoNum type="arabicPeriod" startAt="5"/>
            </a:pPr>
            <a:r>
              <a:rPr dirty="0" lang="en-US" smtClean="0">
                <a:solidFill>
                  <a:srgbClr val="0000FF"/>
                </a:solidFill>
                <a:latin typeface="Constantia" pitchFamily="18" charset="0"/>
              </a:rPr>
              <a:t>Weight must hang free and not rest on the floor.</a:t>
            </a:r>
          </a:p>
          <a:p>
            <a:pPr algn="just" eaLnBrk="1" hangingPunct="1" indent="-514350" marL="514350">
              <a:buFont typeface="+mj-lt"/>
              <a:buAutoNum type="arabicPeriod" startAt="5"/>
            </a:pPr>
            <a:endParaRPr dirty="0" lang="en-US" smtClean="0">
              <a:solidFill>
                <a:srgbClr val="0000FF"/>
              </a:solidFill>
              <a:latin typeface="Constantia" pitchFamily="18" charset="0"/>
            </a:endParaRPr>
          </a:p>
          <a:p>
            <a:pPr algn="just" eaLnBrk="1" hangingPunct="1" indent="-514350" marL="514350">
              <a:buFont typeface="+mj-lt"/>
              <a:buAutoNum type="arabicPeriod" startAt="5"/>
            </a:pPr>
            <a:r>
              <a:rPr dirty="0" lang="en-US" smtClean="0">
                <a:solidFill>
                  <a:srgbClr val="0000FF"/>
                </a:solidFill>
                <a:latin typeface="Constantia" pitchFamily="18" charset="0"/>
              </a:rPr>
              <a:t>Knots on the rope or footplate must not touch the pulley or the foot of the bed.</a:t>
            </a:r>
          </a:p>
          <a:p>
            <a:pPr algn="just" eaLnBrk="1" hangingPunct="1">
              <a:buFont typeface="Wingdings" pitchFamily="2" charset="2"/>
              <a:buChar char="q"/>
            </a:pPr>
            <a:endParaRPr dirty="0" lang="en-US" smtClean="0">
              <a:solidFill>
                <a:srgbClr val="0000FF"/>
              </a:solidFill>
              <a:latin typeface="Constantia" pitchFamily="18" charset="0"/>
            </a:endParaRPr>
          </a:p>
        </p:txBody>
      </p:sp>
      <p:sp>
        <p:nvSpPr>
          <p:cNvPr id="1048875" name="Rectangle 6"/>
          <p:cNvSpPr>
            <a:spLocks noGrp="1" noChangeArrowheads="1"/>
          </p:cNvSpPr>
          <p:nvPr>
            <p:ph type="sldNum" sz="quarter" idx="12"/>
          </p:nvPr>
        </p:nvSpPr>
        <p:spPr>
          <a:noFill/>
        </p:spPr>
        <p:txBody>
          <a:bodyPr/>
          <a:p>
            <a:fld id="{053E17E5-326A-4215-B07A-4B38C038ED75}" type="slidenum">
              <a:rPr lang="en-US" smtClean="0"/>
              <a:t>64</a:t>
            </a:fld>
            <a:endParaRPr lang="en-US" smtClean="0"/>
          </a:p>
        </p:txBody>
      </p:sp>
      <p:sp>
        <p:nvSpPr>
          <p:cNvPr id="1048876"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B5B03A13-562B-41DB-8C50-CDDF323EB89F}" type="slidenum">
              <a:rPr sz="1400" lang="en-US"/>
              <a:pPr algn="r"/>
              <a:t>64</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0" presetSubtype="0">
                                  <p:stCondLst>
                                    <p:cond delay="0"/>
                                  </p:stCondLst>
                                  <p:childTnLst>
                                    <p:set>
                                      <p:cBhvr>
                                        <p:cTn dur="1" fill="hold" id="6">
                                          <p:stCondLst>
                                            <p:cond delay="0"/>
                                          </p:stCondLst>
                                        </p:cTn>
                                        <p:tgtEl>
                                          <p:spTgt spid="1048874">
                                            <p:txEl>
                                              <p:pRg st="0" end="0"/>
                                            </p:txEl>
                                          </p:spTgt>
                                        </p:tgtEl>
                                        <p:attrNameLst>
                                          <p:attrName>style.visibility</p:attrName>
                                        </p:attrNameLst>
                                      </p:cBhvr>
                                      <p:to>
                                        <p:strVal val="visible"/>
                                      </p:to>
                                    </p:set>
                                    <p:animEffect transition="in" filter="wedge">
                                      <p:cBhvr>
                                        <p:cTn dur="500" id="7"/>
                                        <p:tgtEl>
                                          <p:spTgt spid="1048874">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20" presetSubtype="0">
                                  <p:stCondLst>
                                    <p:cond delay="0"/>
                                  </p:stCondLst>
                                  <p:childTnLst>
                                    <p:set>
                                      <p:cBhvr>
                                        <p:cTn dur="1" fill="hold" id="11">
                                          <p:stCondLst>
                                            <p:cond delay="0"/>
                                          </p:stCondLst>
                                        </p:cTn>
                                        <p:tgtEl>
                                          <p:spTgt spid="1048874">
                                            <p:txEl>
                                              <p:pRg st="2" end="2"/>
                                            </p:txEl>
                                          </p:spTgt>
                                        </p:tgtEl>
                                        <p:attrNameLst>
                                          <p:attrName>style.visibility</p:attrName>
                                        </p:attrNameLst>
                                      </p:cBhvr>
                                      <p:to>
                                        <p:strVal val="visible"/>
                                      </p:to>
                                    </p:set>
                                    <p:animEffect transition="in" filter="wedge">
                                      <p:cBhvr>
                                        <p:cTn dur="500" id="12"/>
                                        <p:tgtEl>
                                          <p:spTgt spid="1048874">
                                            <p:txEl>
                                              <p:pRg st="2" end="2"/>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0" presetSubtype="0">
                                  <p:stCondLst>
                                    <p:cond delay="0"/>
                                  </p:stCondLst>
                                  <p:childTnLst>
                                    <p:set>
                                      <p:cBhvr>
                                        <p:cTn dur="1" fill="hold" id="16">
                                          <p:stCondLst>
                                            <p:cond delay="0"/>
                                          </p:stCondLst>
                                        </p:cTn>
                                        <p:tgtEl>
                                          <p:spTgt spid="1048874">
                                            <p:txEl>
                                              <p:pRg st="4" end="4"/>
                                            </p:txEl>
                                          </p:spTgt>
                                        </p:tgtEl>
                                        <p:attrNameLst>
                                          <p:attrName>style.visibility</p:attrName>
                                        </p:attrNameLst>
                                      </p:cBhvr>
                                      <p:to>
                                        <p:strVal val="visible"/>
                                      </p:to>
                                    </p:set>
                                    <p:animEffect transition="in" filter="wedge">
                                      <p:cBhvr>
                                        <p:cTn dur="500" id="17"/>
                                        <p:tgtEl>
                                          <p:spTgt spid="1048874">
                                            <p:txEl>
                                              <p:pRg st="4" end="4"/>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0" presetSubtype="0">
                                  <p:stCondLst>
                                    <p:cond delay="0"/>
                                  </p:stCondLst>
                                  <p:childTnLst>
                                    <p:set>
                                      <p:cBhvr>
                                        <p:cTn dur="1" fill="hold" id="21">
                                          <p:stCondLst>
                                            <p:cond delay="0"/>
                                          </p:stCondLst>
                                        </p:cTn>
                                        <p:tgtEl>
                                          <p:spTgt spid="1048874">
                                            <p:txEl>
                                              <p:pRg st="6" end="6"/>
                                            </p:txEl>
                                          </p:spTgt>
                                        </p:tgtEl>
                                        <p:attrNameLst>
                                          <p:attrName>style.visibility</p:attrName>
                                        </p:attrNameLst>
                                      </p:cBhvr>
                                      <p:to>
                                        <p:strVal val="visible"/>
                                      </p:to>
                                    </p:set>
                                    <p:animEffect transition="in" filter="wedge">
                                      <p:cBhvr>
                                        <p:cTn dur="500" id="22"/>
                                        <p:tgtEl>
                                          <p:spTgt spid="104887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74"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358" name=""/>
        <p:cNvGrpSpPr/>
        <p:nvPr/>
      </p:nvGrpSpPr>
      <p:grpSpPr>
        <a:xfrm>
          <a:off x="0" y="0"/>
          <a:ext cx="0" cy="0"/>
          <a:chOff x="0" y="0"/>
          <a:chExt cx="0" cy="0"/>
        </a:xfrm>
      </p:grpSpPr>
      <p:sp>
        <p:nvSpPr>
          <p:cNvPr id="1048877" name="Rectangle 3"/>
          <p:cNvSpPr>
            <a:spLocks noGrp="1" noChangeArrowheads="1"/>
          </p:cNvSpPr>
          <p:nvPr>
            <p:ph idx="1"/>
          </p:nvPr>
        </p:nvSpPr>
        <p:spPr>
          <a:xfrm>
            <a:off x="304800" y="1752600"/>
            <a:ext cx="8839200" cy="5105400"/>
          </a:xfrm>
        </p:spPr>
        <p:txBody>
          <a:bodyPr>
            <a:normAutofit/>
          </a:bodyPr>
          <a:p>
            <a:pPr algn="just" eaLnBrk="1" hangingPunct="1">
              <a:buNone/>
            </a:pPr>
            <a:r>
              <a:rPr dirty="0" lang="en-US" smtClean="0">
                <a:latin typeface="Constantia" pitchFamily="18" charset="0"/>
              </a:rPr>
              <a:t>	Is a rigid external immobilizing device that is moulded to the contours of the body</a:t>
            </a:r>
          </a:p>
          <a:p>
            <a:pPr algn="just" eaLnBrk="1" hangingPunct="1">
              <a:buNone/>
            </a:pPr>
            <a:endParaRPr dirty="0" lang="en-US" smtClean="0">
              <a:latin typeface="Constantia" pitchFamily="18" charset="0"/>
            </a:endParaRPr>
          </a:p>
          <a:p>
            <a:pPr algn="just" eaLnBrk="1" hangingPunct="1">
              <a:buNone/>
            </a:pPr>
            <a:r>
              <a:rPr dirty="0" lang="en-US" smtClean="0">
                <a:latin typeface="Constantia" pitchFamily="18" charset="0"/>
              </a:rPr>
              <a:t>	Major purpose of the cast include:</a:t>
            </a:r>
          </a:p>
          <a:p>
            <a:pPr algn="just" eaLnBrk="1" hangingPunct="1" indent="-571500" marL="571500">
              <a:buAutoNum type="romanLcParenBoth"/>
            </a:pPr>
            <a:r>
              <a:rPr dirty="0" lang="en-US" smtClean="0">
                <a:solidFill>
                  <a:srgbClr val="FF0000"/>
                </a:solidFill>
                <a:latin typeface="Constantia" pitchFamily="18" charset="0"/>
              </a:rPr>
              <a:t>To immobilize an already reduced fracture.</a:t>
            </a:r>
          </a:p>
          <a:p>
            <a:pPr algn="just" eaLnBrk="1" hangingPunct="1" indent="-571500" marL="571500">
              <a:buAutoNum type="romanLcParenBoth"/>
            </a:pPr>
            <a:endParaRPr dirty="0" lang="en-US" smtClean="0">
              <a:solidFill>
                <a:srgbClr val="FF0000"/>
              </a:solidFill>
              <a:latin typeface="Constantia" pitchFamily="18" charset="0"/>
            </a:endParaRPr>
          </a:p>
          <a:p>
            <a:pPr algn="just" eaLnBrk="1" hangingPunct="1">
              <a:buNone/>
            </a:pPr>
            <a:r>
              <a:rPr dirty="0" lang="en-US" smtClean="0">
                <a:solidFill>
                  <a:srgbClr val="FF0000"/>
                </a:solidFill>
                <a:latin typeface="Constantia" pitchFamily="18" charset="0"/>
              </a:rPr>
              <a:t>(ii) To correct the deformity.</a:t>
            </a:r>
          </a:p>
          <a:p>
            <a:pPr algn="just" eaLnBrk="1" hangingPunct="1">
              <a:buNone/>
            </a:pPr>
            <a:endParaRPr dirty="0" lang="en-US" smtClean="0">
              <a:solidFill>
                <a:srgbClr val="FF0000"/>
              </a:solidFill>
              <a:latin typeface="Constantia" pitchFamily="18" charset="0"/>
            </a:endParaRPr>
          </a:p>
          <a:p>
            <a:pPr algn="just" eaLnBrk="1" hangingPunct="1">
              <a:buNone/>
            </a:pPr>
            <a:r>
              <a:rPr dirty="0" lang="en-US" smtClean="0">
                <a:solidFill>
                  <a:srgbClr val="FF0000"/>
                </a:solidFill>
                <a:latin typeface="Constantia" pitchFamily="18" charset="0"/>
              </a:rPr>
              <a:t>(iii) To stabilize weakened joints.</a:t>
            </a:r>
          </a:p>
        </p:txBody>
      </p:sp>
      <p:sp>
        <p:nvSpPr>
          <p:cNvPr id="1048878" name="Rectangle 6"/>
          <p:cNvSpPr>
            <a:spLocks noGrp="1" noChangeArrowheads="1"/>
          </p:cNvSpPr>
          <p:nvPr>
            <p:ph type="sldNum" sz="quarter" idx="12"/>
          </p:nvPr>
        </p:nvSpPr>
        <p:spPr>
          <a:noFill/>
        </p:spPr>
        <p:txBody>
          <a:bodyPr/>
          <a:p>
            <a:fld id="{664C3EE4-140E-4C0B-AFF6-4DFA158D6AD2}" type="slidenum">
              <a:rPr lang="en-US" smtClean="0"/>
              <a:t>65</a:t>
            </a:fld>
            <a:endParaRPr lang="en-US" smtClean="0"/>
          </a:p>
        </p:txBody>
      </p:sp>
      <p:sp>
        <p:nvSpPr>
          <p:cNvPr id="1048879" name="Rectangle 2"/>
          <p:cNvSpPr>
            <a:spLocks noGrp="1" noChangeArrowheads="1"/>
          </p:cNvSpPr>
          <p:nvPr>
            <p:ph type="title"/>
          </p:nvPr>
        </p:nvSpPr>
        <p:spPr/>
        <p:txBody>
          <a:bodyPr/>
          <a:p>
            <a:pPr algn="just" eaLnBrk="1" hangingPunct="1"/>
            <a:r>
              <a:rPr b="1" dirty="0" lang="en-US" smtClean="0">
                <a:solidFill>
                  <a:srgbClr val="FF0000"/>
                </a:solidFill>
                <a:latin typeface="Constantia" pitchFamily="18" charset="0"/>
              </a:rPr>
              <a:t>CAST</a:t>
            </a:r>
          </a:p>
        </p:txBody>
      </p:sp>
      <p:sp>
        <p:nvSpPr>
          <p:cNvPr id="1048880"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53685437-4785-409C-9235-762911061D71}" type="slidenum">
              <a:rPr sz="1400" lang="en-US"/>
              <a:pPr algn="r"/>
              <a:t>65</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879"/>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 presetSubtype="4">
                                  <p:stCondLst>
                                    <p:cond delay="0"/>
                                  </p:stCondLst>
                                  <p:childTnLst>
                                    <p:set>
                                      <p:cBhvr>
                                        <p:cTn dur="1" fill="hold" id="10">
                                          <p:stCondLst>
                                            <p:cond delay="0"/>
                                          </p:stCondLst>
                                        </p:cTn>
                                        <p:tgtEl>
                                          <p:spTgt spid="1048877">
                                            <p:txEl>
                                              <p:pRg st="0" end="0"/>
                                            </p:txEl>
                                          </p:spTgt>
                                        </p:tgtEl>
                                        <p:attrNameLst>
                                          <p:attrName>style.visibility</p:attrName>
                                        </p:attrNameLst>
                                      </p:cBhvr>
                                      <p:to>
                                        <p:strVal val="visible"/>
                                      </p:to>
                                    </p:set>
                                    <p:anim calcmode="lin" valueType="num">
                                      <p:cBhvr additive="base">
                                        <p:cTn dur="500" fill="hold" id="11"/>
                                        <p:tgtEl>
                                          <p:spTgt spid="1048877">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87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4">
                                  <p:stCondLst>
                                    <p:cond delay="0"/>
                                  </p:stCondLst>
                                  <p:childTnLst>
                                    <p:set>
                                      <p:cBhvr>
                                        <p:cTn dur="1" fill="hold" id="16">
                                          <p:stCondLst>
                                            <p:cond delay="0"/>
                                          </p:stCondLst>
                                        </p:cTn>
                                        <p:tgtEl>
                                          <p:spTgt spid="1048877">
                                            <p:txEl>
                                              <p:pRg st="2" end="2"/>
                                            </p:txEl>
                                          </p:spTgt>
                                        </p:tgtEl>
                                        <p:attrNameLst>
                                          <p:attrName>style.visibility</p:attrName>
                                        </p:attrNameLst>
                                      </p:cBhvr>
                                      <p:to>
                                        <p:strVal val="visible"/>
                                      </p:to>
                                    </p:set>
                                    <p:anim calcmode="lin" valueType="num">
                                      <p:cBhvr additive="base">
                                        <p:cTn dur="500" fill="hold" id="17"/>
                                        <p:tgtEl>
                                          <p:spTgt spid="1048877">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8"/>
                                        <p:tgtEl>
                                          <p:spTgt spid="104887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 presetSubtype="4">
                                  <p:stCondLst>
                                    <p:cond delay="0"/>
                                  </p:stCondLst>
                                  <p:childTnLst>
                                    <p:set>
                                      <p:cBhvr>
                                        <p:cTn dur="1" fill="hold" id="22">
                                          <p:stCondLst>
                                            <p:cond delay="0"/>
                                          </p:stCondLst>
                                        </p:cTn>
                                        <p:tgtEl>
                                          <p:spTgt spid="1048877">
                                            <p:txEl>
                                              <p:pRg st="3" end="3"/>
                                            </p:txEl>
                                          </p:spTgt>
                                        </p:tgtEl>
                                        <p:attrNameLst>
                                          <p:attrName>style.visibility</p:attrName>
                                        </p:attrNameLst>
                                      </p:cBhvr>
                                      <p:to>
                                        <p:strVal val="visible"/>
                                      </p:to>
                                    </p:set>
                                    <p:anim calcmode="lin" valueType="num">
                                      <p:cBhvr additive="base">
                                        <p:cTn dur="500" fill="hold" id="23"/>
                                        <p:tgtEl>
                                          <p:spTgt spid="1048877">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4887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2" presetSubtype="4">
                                  <p:stCondLst>
                                    <p:cond delay="0"/>
                                  </p:stCondLst>
                                  <p:childTnLst>
                                    <p:set>
                                      <p:cBhvr>
                                        <p:cTn dur="1" fill="hold" id="28">
                                          <p:stCondLst>
                                            <p:cond delay="0"/>
                                          </p:stCondLst>
                                        </p:cTn>
                                        <p:tgtEl>
                                          <p:spTgt spid="1048877">
                                            <p:txEl>
                                              <p:pRg st="5" end="5"/>
                                            </p:txEl>
                                          </p:spTgt>
                                        </p:tgtEl>
                                        <p:attrNameLst>
                                          <p:attrName>style.visibility</p:attrName>
                                        </p:attrNameLst>
                                      </p:cBhvr>
                                      <p:to>
                                        <p:strVal val="visible"/>
                                      </p:to>
                                    </p:set>
                                    <p:anim calcmode="lin" valueType="num">
                                      <p:cBhvr additive="base">
                                        <p:cTn dur="500" fill="hold" id="29"/>
                                        <p:tgtEl>
                                          <p:spTgt spid="1048877">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30"/>
                                        <p:tgtEl>
                                          <p:spTgt spid="104887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 presetSubtype="4">
                                  <p:stCondLst>
                                    <p:cond delay="0"/>
                                  </p:stCondLst>
                                  <p:childTnLst>
                                    <p:set>
                                      <p:cBhvr>
                                        <p:cTn dur="1" fill="hold" id="34">
                                          <p:stCondLst>
                                            <p:cond delay="0"/>
                                          </p:stCondLst>
                                        </p:cTn>
                                        <p:tgtEl>
                                          <p:spTgt spid="1048877">
                                            <p:txEl>
                                              <p:pRg st="7" end="7"/>
                                            </p:txEl>
                                          </p:spTgt>
                                        </p:tgtEl>
                                        <p:attrNameLst>
                                          <p:attrName>style.visibility</p:attrName>
                                        </p:attrNameLst>
                                      </p:cBhvr>
                                      <p:to>
                                        <p:strVal val="visible"/>
                                      </p:to>
                                    </p:set>
                                    <p:anim calcmode="lin" valueType="num">
                                      <p:cBhvr additive="base">
                                        <p:cTn dur="500" fill="hold" id="35"/>
                                        <p:tgtEl>
                                          <p:spTgt spid="1048877">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36"/>
                                        <p:tgtEl>
                                          <p:spTgt spid="104887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77" grpId="0" build="p" autoUpdateAnimBg="0"/>
      <p:bldP spid="1048879"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359" name=""/>
        <p:cNvGrpSpPr/>
        <p:nvPr/>
      </p:nvGrpSpPr>
      <p:grpSpPr>
        <a:xfrm>
          <a:off x="0" y="0"/>
          <a:ext cx="0" cy="0"/>
          <a:chOff x="0" y="0"/>
          <a:chExt cx="0" cy="0"/>
        </a:xfrm>
      </p:grpSpPr>
      <p:sp>
        <p:nvSpPr>
          <p:cNvPr id="1048881" name="Rectangle 3"/>
          <p:cNvSpPr>
            <a:spLocks noGrp="1" noChangeArrowheads="1"/>
          </p:cNvSpPr>
          <p:nvPr>
            <p:ph idx="1"/>
          </p:nvPr>
        </p:nvSpPr>
        <p:spPr>
          <a:xfrm>
            <a:off x="0" y="762000"/>
            <a:ext cx="8915400" cy="6096000"/>
          </a:xfrm>
        </p:spPr>
        <p:txBody>
          <a:bodyPr>
            <a:normAutofit fontScale="88889" lnSpcReduction="20000"/>
          </a:bodyPr>
          <a:p>
            <a:pPr algn="just" eaLnBrk="1" hangingPunct="1"/>
            <a:r>
              <a:rPr b="1" dirty="0" sz="3600" i="1" lang="en-US" u="sng" smtClean="0">
                <a:solidFill>
                  <a:srgbClr val="0000FF"/>
                </a:solidFill>
                <a:latin typeface="Constantia" pitchFamily="18" charset="0"/>
              </a:rPr>
              <a:t>Fiberglass casts</a:t>
            </a:r>
            <a:r>
              <a:rPr dirty="0" sz="3600" lang="en-US" u="sng" smtClean="0">
                <a:solidFill>
                  <a:srgbClr val="0000FF"/>
                </a:solidFill>
                <a:latin typeface="Constantia" pitchFamily="18" charset="0"/>
              </a:rPr>
              <a:t>:</a:t>
            </a:r>
            <a:r>
              <a:rPr dirty="0" sz="3600" lang="en-US" smtClean="0">
                <a:solidFill>
                  <a:srgbClr val="0000FF"/>
                </a:solidFill>
                <a:latin typeface="Constantia" pitchFamily="18" charset="0"/>
              </a:rPr>
              <a:t> Composed of water-activated polyurethane materials with the versatility of plaster but are more water resistant, lighter in weight and more durable than plaster</a:t>
            </a:r>
          </a:p>
          <a:p>
            <a:pPr algn="just" eaLnBrk="1" hangingPunct="1">
              <a:buNone/>
            </a:pPr>
            <a:endParaRPr b="1" dirty="0" sz="3600" i="1" lang="en-US" u="sng" smtClean="0">
              <a:solidFill>
                <a:srgbClr val="0000FF"/>
              </a:solidFill>
              <a:latin typeface="Constantia" pitchFamily="18" charset="0"/>
            </a:endParaRPr>
          </a:p>
          <a:p>
            <a:pPr algn="just" eaLnBrk="1" hangingPunct="1"/>
            <a:r>
              <a:rPr b="1" dirty="0" sz="3600" i="1" lang="en-US" u="sng" smtClean="0">
                <a:solidFill>
                  <a:srgbClr val="0000FF"/>
                </a:solidFill>
                <a:latin typeface="Constantia" pitchFamily="18" charset="0"/>
              </a:rPr>
              <a:t>Plaster Casts:</a:t>
            </a:r>
          </a:p>
          <a:p>
            <a:pPr algn="just" eaLnBrk="1" hangingPunct="1">
              <a:buNone/>
            </a:pPr>
            <a:r>
              <a:rPr b="1" dirty="0" sz="3600" i="1" lang="en-US" smtClean="0">
                <a:solidFill>
                  <a:srgbClr val="0000FF"/>
                </a:solidFill>
                <a:latin typeface="Constantia" pitchFamily="18" charset="0"/>
              </a:rPr>
              <a:t>	</a:t>
            </a:r>
            <a:r>
              <a:rPr dirty="0" sz="3600" lang="en-US" smtClean="0">
                <a:solidFill>
                  <a:srgbClr val="0000FF"/>
                </a:solidFill>
                <a:latin typeface="Constantia" pitchFamily="18" charset="0"/>
              </a:rPr>
              <a:t>Consists of rolls of plaster of Paris impregnated bandages wet in cool water and smoothly applied to the body.</a:t>
            </a:r>
          </a:p>
          <a:p>
            <a:pPr algn="just" eaLnBrk="1" hangingPunct="1">
              <a:buNone/>
            </a:pPr>
            <a:endParaRPr dirty="0" sz="3600" lang="en-US" smtClean="0">
              <a:solidFill>
                <a:srgbClr val="0000FF"/>
              </a:solidFill>
              <a:latin typeface="Constantia" pitchFamily="18" charset="0"/>
            </a:endParaRPr>
          </a:p>
          <a:p>
            <a:pPr algn="just" eaLnBrk="1" hangingPunct="1">
              <a:buNone/>
            </a:pPr>
            <a:r>
              <a:rPr dirty="0" sz="3600" lang="en-US" smtClean="0">
                <a:solidFill>
                  <a:srgbClr val="0000FF"/>
                </a:solidFill>
                <a:latin typeface="Constantia" pitchFamily="18" charset="0"/>
              </a:rPr>
              <a:t>	Produces a rigid dressing within </a:t>
            </a:r>
            <a:r>
              <a:rPr b="1" dirty="0" sz="3600" lang="en-US" smtClean="0">
                <a:solidFill>
                  <a:srgbClr val="0000FF"/>
                </a:solidFill>
                <a:latin typeface="Times New Roman" pitchFamily="18" charset="0"/>
                <a:cs typeface="Times New Roman" pitchFamily="18" charset="0"/>
              </a:rPr>
              <a:t>15 – 20</a:t>
            </a:r>
            <a:r>
              <a:rPr dirty="0" sz="3600" lang="en-US" smtClean="0">
                <a:solidFill>
                  <a:srgbClr val="0000FF"/>
                </a:solidFill>
                <a:latin typeface="Constantia" pitchFamily="18" charset="0"/>
              </a:rPr>
              <a:t> minutes, but require a </a:t>
            </a:r>
            <a:r>
              <a:rPr b="1" dirty="0" sz="3600" lang="en-US" smtClean="0">
                <a:solidFill>
                  <a:srgbClr val="0000FF"/>
                </a:solidFill>
                <a:latin typeface="Times New Roman" pitchFamily="18" charset="0"/>
                <a:cs typeface="Times New Roman" pitchFamily="18" charset="0"/>
              </a:rPr>
              <a:t>1 – 3</a:t>
            </a:r>
            <a:r>
              <a:rPr dirty="0" sz="3600" lang="en-US" smtClean="0">
                <a:solidFill>
                  <a:srgbClr val="0000FF"/>
                </a:solidFill>
                <a:latin typeface="Constantia" pitchFamily="18" charset="0"/>
              </a:rPr>
              <a:t> days to dry completely depending on plaster thickness and environmental drying conditions.</a:t>
            </a:r>
          </a:p>
        </p:txBody>
      </p:sp>
      <p:sp>
        <p:nvSpPr>
          <p:cNvPr id="1048882" name="Rectangle 6"/>
          <p:cNvSpPr>
            <a:spLocks noGrp="1" noChangeArrowheads="1"/>
          </p:cNvSpPr>
          <p:nvPr>
            <p:ph type="sldNum" sz="quarter" idx="12"/>
          </p:nvPr>
        </p:nvSpPr>
        <p:spPr>
          <a:noFill/>
        </p:spPr>
        <p:txBody>
          <a:bodyPr/>
          <a:p>
            <a:fld id="{EF498AF0-3DD9-44F9-AC76-DB16DE275963}" type="slidenum">
              <a:rPr lang="en-US" smtClean="0"/>
              <a:t>66</a:t>
            </a:fld>
            <a:endParaRPr lang="en-US" smtClean="0"/>
          </a:p>
        </p:txBody>
      </p:sp>
      <p:sp>
        <p:nvSpPr>
          <p:cNvPr id="1048883" name="Rectangle 2"/>
          <p:cNvSpPr>
            <a:spLocks noGrp="1" noChangeArrowheads="1"/>
          </p:cNvSpPr>
          <p:nvPr>
            <p:ph type="title"/>
          </p:nvPr>
        </p:nvSpPr>
        <p:spPr>
          <a:xfrm>
            <a:off x="228600" y="0"/>
            <a:ext cx="8458200" cy="792162"/>
          </a:xfrm>
        </p:spPr>
        <p:txBody>
          <a:bodyPr/>
          <a:p>
            <a:pPr algn="just" eaLnBrk="1" hangingPunct="1"/>
            <a:r>
              <a:rPr b="1" dirty="0" lang="en-US" smtClean="0">
                <a:solidFill>
                  <a:srgbClr val="FF0000"/>
                </a:solidFill>
                <a:latin typeface="Constantia" pitchFamily="18" charset="0"/>
              </a:rPr>
              <a:t>Casting Materials</a:t>
            </a:r>
          </a:p>
        </p:txBody>
      </p:sp>
      <p:sp>
        <p:nvSpPr>
          <p:cNvPr id="1048884"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6F0F2CA3-2A27-43D5-87DA-964642AC8CF5}" type="slidenum">
              <a:rPr sz="1400" lang="en-US"/>
              <a:pPr algn="r"/>
              <a:t>66</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883"/>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 presetSubtype="4">
                                  <p:stCondLst>
                                    <p:cond delay="0"/>
                                  </p:stCondLst>
                                  <p:childTnLst>
                                    <p:set>
                                      <p:cBhvr>
                                        <p:cTn dur="1" fill="hold" id="10">
                                          <p:stCondLst>
                                            <p:cond delay="0"/>
                                          </p:stCondLst>
                                        </p:cTn>
                                        <p:tgtEl>
                                          <p:spTgt spid="1048881">
                                            <p:txEl>
                                              <p:pRg st="0" end="0"/>
                                            </p:txEl>
                                          </p:spTgt>
                                        </p:tgtEl>
                                        <p:attrNameLst>
                                          <p:attrName>style.visibility</p:attrName>
                                        </p:attrNameLst>
                                      </p:cBhvr>
                                      <p:to>
                                        <p:strVal val="visible"/>
                                      </p:to>
                                    </p:set>
                                    <p:anim calcmode="lin" valueType="num">
                                      <p:cBhvr additive="base">
                                        <p:cTn dur="500" fill="hold" id="11"/>
                                        <p:tgtEl>
                                          <p:spTgt spid="1048881">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8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4">
                                  <p:stCondLst>
                                    <p:cond delay="0"/>
                                  </p:stCondLst>
                                  <p:childTnLst>
                                    <p:set>
                                      <p:cBhvr>
                                        <p:cTn dur="1" fill="hold" id="16">
                                          <p:stCondLst>
                                            <p:cond delay="0"/>
                                          </p:stCondLst>
                                        </p:cTn>
                                        <p:tgtEl>
                                          <p:spTgt spid="1048881">
                                            <p:txEl>
                                              <p:pRg st="2" end="2"/>
                                            </p:txEl>
                                          </p:spTgt>
                                        </p:tgtEl>
                                        <p:attrNameLst>
                                          <p:attrName>style.visibility</p:attrName>
                                        </p:attrNameLst>
                                      </p:cBhvr>
                                      <p:to>
                                        <p:strVal val="visible"/>
                                      </p:to>
                                    </p:set>
                                    <p:anim calcmode="lin" valueType="num">
                                      <p:cBhvr additive="base">
                                        <p:cTn dur="500" fill="hold" id="17"/>
                                        <p:tgtEl>
                                          <p:spTgt spid="1048881">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8"/>
                                        <p:tgtEl>
                                          <p:spTgt spid="10488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 presetSubtype="4">
                                  <p:stCondLst>
                                    <p:cond delay="0"/>
                                  </p:stCondLst>
                                  <p:childTnLst>
                                    <p:set>
                                      <p:cBhvr>
                                        <p:cTn dur="1" fill="hold" id="22">
                                          <p:stCondLst>
                                            <p:cond delay="0"/>
                                          </p:stCondLst>
                                        </p:cTn>
                                        <p:tgtEl>
                                          <p:spTgt spid="1048881">
                                            <p:txEl>
                                              <p:pRg st="3" end="3"/>
                                            </p:txEl>
                                          </p:spTgt>
                                        </p:tgtEl>
                                        <p:attrNameLst>
                                          <p:attrName>style.visibility</p:attrName>
                                        </p:attrNameLst>
                                      </p:cBhvr>
                                      <p:to>
                                        <p:strVal val="visible"/>
                                      </p:to>
                                    </p:set>
                                    <p:anim calcmode="lin" valueType="num">
                                      <p:cBhvr additive="base">
                                        <p:cTn dur="500" fill="hold" id="23"/>
                                        <p:tgtEl>
                                          <p:spTgt spid="1048881">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4888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2" presetSubtype="4">
                                  <p:stCondLst>
                                    <p:cond delay="0"/>
                                  </p:stCondLst>
                                  <p:childTnLst>
                                    <p:set>
                                      <p:cBhvr>
                                        <p:cTn dur="1" fill="hold" id="28">
                                          <p:stCondLst>
                                            <p:cond delay="0"/>
                                          </p:stCondLst>
                                        </p:cTn>
                                        <p:tgtEl>
                                          <p:spTgt spid="1048881">
                                            <p:txEl>
                                              <p:pRg st="5" end="5"/>
                                            </p:txEl>
                                          </p:spTgt>
                                        </p:tgtEl>
                                        <p:attrNameLst>
                                          <p:attrName>style.visibility</p:attrName>
                                        </p:attrNameLst>
                                      </p:cBhvr>
                                      <p:to>
                                        <p:strVal val="visible"/>
                                      </p:to>
                                    </p:set>
                                    <p:anim calcmode="lin" valueType="num">
                                      <p:cBhvr additive="base">
                                        <p:cTn dur="500" fill="hold" id="29"/>
                                        <p:tgtEl>
                                          <p:spTgt spid="1048881">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30"/>
                                        <p:tgtEl>
                                          <p:spTgt spid="104888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81" grpId="0" build="p" autoUpdateAnimBg="0"/>
      <p:bldP spid="1048883"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360" name=""/>
        <p:cNvGrpSpPr/>
        <p:nvPr/>
      </p:nvGrpSpPr>
      <p:grpSpPr>
        <a:xfrm>
          <a:off x="0" y="0"/>
          <a:ext cx="0" cy="0"/>
          <a:chOff x="0" y="0"/>
          <a:chExt cx="0" cy="0"/>
        </a:xfrm>
      </p:grpSpPr>
      <p:sp>
        <p:nvSpPr>
          <p:cNvPr id="1048885" name="Rectangle 3"/>
          <p:cNvSpPr>
            <a:spLocks noGrp="1" noChangeArrowheads="1"/>
          </p:cNvSpPr>
          <p:nvPr>
            <p:ph idx="1"/>
          </p:nvPr>
        </p:nvSpPr>
        <p:spPr/>
        <p:txBody>
          <a:bodyPr/>
          <a:p>
            <a:pPr eaLnBrk="1" hangingPunct="1"/>
            <a:endParaRPr lang="en-US" smtClean="0"/>
          </a:p>
        </p:txBody>
      </p:sp>
      <p:sp>
        <p:nvSpPr>
          <p:cNvPr id="1048886" name="Footer Placeholder 4"/>
          <p:cNvSpPr>
            <a:spLocks noGrp="1"/>
          </p:cNvSpPr>
          <p:nvPr>
            <p:ph type="ftr" sz="quarter" idx="11"/>
          </p:nvPr>
        </p:nvSpPr>
        <p:spPr>
          <a:noFill/>
        </p:spPr>
        <p:txBody>
          <a:bodyPr/>
          <a:p>
            <a:endParaRPr dirty="0" lang="en-US" smtClean="0"/>
          </a:p>
        </p:txBody>
      </p:sp>
      <p:sp>
        <p:nvSpPr>
          <p:cNvPr id="1048887" name="Rectangle 6"/>
          <p:cNvSpPr>
            <a:spLocks noGrp="1" noChangeArrowheads="1"/>
          </p:cNvSpPr>
          <p:nvPr>
            <p:ph type="sldNum" sz="quarter" idx="12"/>
          </p:nvPr>
        </p:nvSpPr>
        <p:spPr>
          <a:noFill/>
        </p:spPr>
        <p:txBody>
          <a:bodyPr/>
          <a:p>
            <a:fld id="{A880C57C-1715-40D4-8A1B-59BC1C0DF249}" type="slidenum">
              <a:rPr lang="en-US" smtClean="0"/>
              <a:t>67</a:t>
            </a:fld>
            <a:endParaRPr lang="en-US" smtClean="0"/>
          </a:p>
        </p:txBody>
      </p:sp>
      <p:sp>
        <p:nvSpPr>
          <p:cNvPr id="1048888" name="Rectangle 2"/>
          <p:cNvSpPr>
            <a:spLocks noGrp="1" noChangeArrowheads="1"/>
          </p:cNvSpPr>
          <p:nvPr>
            <p:ph type="title"/>
          </p:nvPr>
        </p:nvSpPr>
        <p:spPr/>
        <p:txBody>
          <a:bodyPr/>
          <a:p>
            <a:pPr algn="just" eaLnBrk="1" hangingPunct="1"/>
            <a:r>
              <a:rPr b="1" dirty="0" lang="en-US" smtClean="0">
                <a:latin typeface="Constantia" pitchFamily="18" charset="0"/>
              </a:rPr>
              <a:t>Types of cast</a:t>
            </a:r>
          </a:p>
        </p:txBody>
      </p:sp>
      <p:sp>
        <p:nvSpPr>
          <p:cNvPr id="1048889"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5D01835C-8F3B-41D4-B4C1-0C4F8C98C0AC}" type="slidenum">
              <a:rPr sz="1400" lang="en-US"/>
              <a:pPr algn="r"/>
              <a:t>67</a:t>
            </a:fld>
            <a:endParaRPr sz="1400" lang="en-US"/>
          </a:p>
        </p:txBody>
      </p:sp>
      <p:pic>
        <p:nvPicPr>
          <p:cNvPr id="2097159" name="Picture 4" descr="ei_0083"/>
          <p:cNvPicPr>
            <a:picLocks noChangeAspect="1" noChangeArrowheads="1"/>
          </p:cNvPicPr>
          <p:nvPr/>
        </p:nvPicPr>
        <p:blipFill>
          <a:blip xmlns:r="http://schemas.openxmlformats.org/officeDocument/2006/relationships" r:embed="rId1" cstate="print"/>
          <a:srcRect/>
          <a:stretch>
            <a:fillRect/>
          </a:stretch>
        </p:blipFill>
        <p:spPr bwMode="auto">
          <a:xfrm>
            <a:off x="609600" y="1371600"/>
            <a:ext cx="7924800" cy="5181600"/>
          </a:xfrm>
          <a:prstGeom prst="rect"/>
          <a:noFill/>
          <a:ln w="9525">
            <a:noFill/>
            <a:miter lim="800000"/>
            <a:headEnd/>
            <a:tailEnd/>
          </a:ln>
        </p:spPr>
      </p:pic>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888"/>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499"/>
                                          </p:stCondLst>
                                        </p:cTn>
                                        <p:tgtEl>
                                          <p:spTgt spid="2097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88"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361" name=""/>
        <p:cNvGrpSpPr/>
        <p:nvPr/>
      </p:nvGrpSpPr>
      <p:grpSpPr>
        <a:xfrm>
          <a:off x="0" y="0"/>
          <a:ext cx="0" cy="0"/>
          <a:chOff x="0" y="0"/>
          <a:chExt cx="0" cy="0"/>
        </a:xfrm>
      </p:grpSpPr>
      <p:sp>
        <p:nvSpPr>
          <p:cNvPr id="1048890" name="Rectangle 3"/>
          <p:cNvSpPr>
            <a:spLocks noGrp="1" noChangeArrowheads="1"/>
          </p:cNvSpPr>
          <p:nvPr>
            <p:ph idx="1"/>
          </p:nvPr>
        </p:nvSpPr>
        <p:spPr>
          <a:xfrm>
            <a:off x="381000" y="1219200"/>
            <a:ext cx="8534400" cy="5638800"/>
          </a:xfrm>
        </p:spPr>
        <p:txBody>
          <a:bodyPr>
            <a:normAutofit/>
          </a:bodyPr>
          <a:p>
            <a:pPr algn="just" eaLnBrk="1" hangingPunct="1" indent="-571500" marL="571500">
              <a:buFont typeface="Wingdings" pitchFamily="2" charset="2"/>
              <a:buAutoNum type="arabicPeriod"/>
            </a:pPr>
            <a:r>
              <a:rPr b="1" dirty="0" sz="2800" i="1" lang="en-US" smtClean="0">
                <a:solidFill>
                  <a:srgbClr val="0000FF"/>
                </a:solidFill>
                <a:latin typeface="Constantia" pitchFamily="18" charset="0"/>
              </a:rPr>
              <a:t>Short arm cast:</a:t>
            </a:r>
            <a:r>
              <a:rPr dirty="0" sz="2800" i="1" lang="en-US" smtClean="0">
                <a:solidFill>
                  <a:srgbClr val="0000FF"/>
                </a:solidFill>
                <a:latin typeface="Constantia" pitchFamily="18" charset="0"/>
              </a:rPr>
              <a:t> </a:t>
            </a:r>
            <a:r>
              <a:rPr dirty="0" sz="2800" lang="en-US" smtClean="0">
                <a:solidFill>
                  <a:srgbClr val="0000FF"/>
                </a:solidFill>
                <a:latin typeface="Constantia" pitchFamily="18" charset="0"/>
              </a:rPr>
              <a:t>Extends from below the  elbow joint to the palmar  crease, secured around the base of the thumb.</a:t>
            </a:r>
          </a:p>
          <a:p>
            <a:pPr algn="just" eaLnBrk="1" hangingPunct="1" indent="-571500" marL="571500">
              <a:buFont typeface="Wingdings" pitchFamily="2" charset="2"/>
              <a:buAutoNum type="arabicPeriod"/>
            </a:pPr>
            <a:endParaRPr b="1" dirty="0" sz="2800" lang="en-US" smtClean="0">
              <a:solidFill>
                <a:srgbClr val="0000FF"/>
              </a:solidFill>
              <a:latin typeface="Constantia" pitchFamily="18" charset="0"/>
            </a:endParaRPr>
          </a:p>
          <a:p>
            <a:pPr algn="just" eaLnBrk="1" hangingPunct="1" indent="-571500" marL="571500">
              <a:buFont typeface="Wingdings" pitchFamily="2" charset="2"/>
              <a:buAutoNum type="arabicPeriod"/>
            </a:pPr>
            <a:r>
              <a:rPr b="1" dirty="0" sz="2800" i="1" lang="en-US" smtClean="0">
                <a:solidFill>
                  <a:srgbClr val="0000FF"/>
                </a:solidFill>
                <a:latin typeface="Constantia" pitchFamily="18" charset="0"/>
              </a:rPr>
              <a:t>Long arm cast:</a:t>
            </a:r>
            <a:r>
              <a:rPr dirty="0" sz="2800" i="1" lang="en-US" smtClean="0">
                <a:solidFill>
                  <a:srgbClr val="0000FF"/>
                </a:solidFill>
                <a:latin typeface="Constantia" pitchFamily="18" charset="0"/>
              </a:rPr>
              <a:t> </a:t>
            </a:r>
            <a:r>
              <a:rPr dirty="0" sz="2800" lang="en-US" smtClean="0">
                <a:solidFill>
                  <a:srgbClr val="0000FF"/>
                </a:solidFill>
                <a:latin typeface="Constantia" pitchFamily="18" charset="0"/>
              </a:rPr>
              <a:t>Extends from the axillar fold to the proximal palmar crease, with the elbow immobilized at right angles</a:t>
            </a:r>
          </a:p>
          <a:p>
            <a:pPr algn="just" eaLnBrk="1" hangingPunct="1" indent="-571500" marL="571500">
              <a:buFont typeface="Wingdings" pitchFamily="2" charset="2"/>
              <a:buAutoNum type="arabicPeriod"/>
            </a:pPr>
            <a:endParaRPr b="1" dirty="0" sz="2800" i="1" lang="en-US" smtClean="0">
              <a:solidFill>
                <a:srgbClr val="0000FF"/>
              </a:solidFill>
              <a:latin typeface="Constantia" pitchFamily="18" charset="0"/>
            </a:endParaRPr>
          </a:p>
          <a:p>
            <a:pPr algn="just" eaLnBrk="1" hangingPunct="1" indent="-571500" marL="571500">
              <a:buFont typeface="Wingdings" pitchFamily="2" charset="2"/>
              <a:buAutoNum type="arabicPeriod"/>
            </a:pPr>
            <a:r>
              <a:rPr b="1" dirty="0" sz="2800" i="1" lang="en-US" smtClean="0">
                <a:solidFill>
                  <a:srgbClr val="0000FF"/>
                </a:solidFill>
                <a:latin typeface="Constantia" pitchFamily="18" charset="0"/>
              </a:rPr>
              <a:t>Short leg cast:</a:t>
            </a:r>
            <a:r>
              <a:rPr dirty="0" sz="2800" i="1" lang="en-US" smtClean="0">
                <a:solidFill>
                  <a:srgbClr val="0000FF"/>
                </a:solidFill>
                <a:latin typeface="Constantia" pitchFamily="18" charset="0"/>
              </a:rPr>
              <a:t> </a:t>
            </a:r>
            <a:r>
              <a:rPr dirty="0" sz="2800" lang="en-US" smtClean="0">
                <a:solidFill>
                  <a:srgbClr val="0000FF"/>
                </a:solidFill>
                <a:latin typeface="Constantia" pitchFamily="18" charset="0"/>
              </a:rPr>
              <a:t>Extends from below the knee to the base of the toes with the foot flexed at right angles in a neutral position.</a:t>
            </a:r>
          </a:p>
        </p:txBody>
      </p:sp>
      <p:sp>
        <p:nvSpPr>
          <p:cNvPr id="1048891" name="Rectangle 6"/>
          <p:cNvSpPr>
            <a:spLocks noGrp="1" noChangeArrowheads="1"/>
          </p:cNvSpPr>
          <p:nvPr>
            <p:ph type="sldNum" sz="quarter" idx="12"/>
          </p:nvPr>
        </p:nvSpPr>
        <p:spPr>
          <a:noFill/>
        </p:spPr>
        <p:txBody>
          <a:bodyPr/>
          <a:p>
            <a:fld id="{18E03180-AC1E-473D-B7AF-3751D6F243C9}" type="slidenum">
              <a:rPr lang="en-US" smtClean="0"/>
              <a:t>68</a:t>
            </a:fld>
            <a:endParaRPr lang="en-US" smtClean="0"/>
          </a:p>
        </p:txBody>
      </p:sp>
      <p:sp>
        <p:nvSpPr>
          <p:cNvPr id="1048892" name="Rectangle 2"/>
          <p:cNvSpPr>
            <a:spLocks noGrp="1" noChangeArrowheads="1"/>
          </p:cNvSpPr>
          <p:nvPr>
            <p:ph type="title"/>
          </p:nvPr>
        </p:nvSpPr>
        <p:spPr/>
        <p:txBody>
          <a:bodyPr/>
          <a:p>
            <a:pPr algn="just" eaLnBrk="1" hangingPunct="1"/>
            <a:r>
              <a:rPr b="1" dirty="0" lang="en-US" smtClean="0">
                <a:solidFill>
                  <a:srgbClr val="FF0000"/>
                </a:solidFill>
                <a:latin typeface="Constantia" pitchFamily="18" charset="0"/>
              </a:rPr>
              <a:t>Types of casts</a:t>
            </a:r>
          </a:p>
        </p:txBody>
      </p:sp>
      <p:sp>
        <p:nvSpPr>
          <p:cNvPr id="1048893"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06A60CD4-474D-4C7F-8D5B-08D97076C33A}" type="slidenum">
              <a:rPr sz="1400" lang="en-US"/>
              <a:pPr algn="r"/>
              <a:t>68</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892"/>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 presetSubtype="4">
                                  <p:stCondLst>
                                    <p:cond delay="0"/>
                                  </p:stCondLst>
                                  <p:childTnLst>
                                    <p:set>
                                      <p:cBhvr>
                                        <p:cTn dur="1" fill="hold" id="10">
                                          <p:stCondLst>
                                            <p:cond delay="0"/>
                                          </p:stCondLst>
                                        </p:cTn>
                                        <p:tgtEl>
                                          <p:spTgt spid="1048890">
                                            <p:txEl>
                                              <p:pRg st="0" end="0"/>
                                            </p:txEl>
                                          </p:spTgt>
                                        </p:tgtEl>
                                        <p:attrNameLst>
                                          <p:attrName>style.visibility</p:attrName>
                                        </p:attrNameLst>
                                      </p:cBhvr>
                                      <p:to>
                                        <p:strVal val="visible"/>
                                      </p:to>
                                    </p:set>
                                    <p:anim calcmode="lin" valueType="num">
                                      <p:cBhvr additive="base">
                                        <p:cTn dur="500" fill="hold" id="11"/>
                                        <p:tgtEl>
                                          <p:spTgt spid="1048890">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8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4">
                                  <p:stCondLst>
                                    <p:cond delay="0"/>
                                  </p:stCondLst>
                                  <p:childTnLst>
                                    <p:set>
                                      <p:cBhvr>
                                        <p:cTn dur="1" fill="hold" id="16">
                                          <p:stCondLst>
                                            <p:cond delay="0"/>
                                          </p:stCondLst>
                                        </p:cTn>
                                        <p:tgtEl>
                                          <p:spTgt spid="1048890">
                                            <p:txEl>
                                              <p:pRg st="2" end="2"/>
                                            </p:txEl>
                                          </p:spTgt>
                                        </p:tgtEl>
                                        <p:attrNameLst>
                                          <p:attrName>style.visibility</p:attrName>
                                        </p:attrNameLst>
                                      </p:cBhvr>
                                      <p:to>
                                        <p:strVal val="visible"/>
                                      </p:to>
                                    </p:set>
                                    <p:anim calcmode="lin" valueType="num">
                                      <p:cBhvr additive="base">
                                        <p:cTn dur="500" fill="hold" id="17"/>
                                        <p:tgtEl>
                                          <p:spTgt spid="1048890">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8"/>
                                        <p:tgtEl>
                                          <p:spTgt spid="10488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 presetSubtype="4">
                                  <p:stCondLst>
                                    <p:cond delay="0"/>
                                  </p:stCondLst>
                                  <p:childTnLst>
                                    <p:set>
                                      <p:cBhvr>
                                        <p:cTn dur="1" fill="hold" id="22">
                                          <p:stCondLst>
                                            <p:cond delay="0"/>
                                          </p:stCondLst>
                                        </p:cTn>
                                        <p:tgtEl>
                                          <p:spTgt spid="1048890">
                                            <p:txEl>
                                              <p:pRg st="4" end="4"/>
                                            </p:txEl>
                                          </p:spTgt>
                                        </p:tgtEl>
                                        <p:attrNameLst>
                                          <p:attrName>style.visibility</p:attrName>
                                        </p:attrNameLst>
                                      </p:cBhvr>
                                      <p:to>
                                        <p:strVal val="visible"/>
                                      </p:to>
                                    </p:set>
                                    <p:anim calcmode="lin" valueType="num">
                                      <p:cBhvr additive="base">
                                        <p:cTn dur="500" fill="hold" id="23"/>
                                        <p:tgtEl>
                                          <p:spTgt spid="1048890">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4889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0" grpId="0" build="p" autoUpdateAnimBg="0"/>
      <p:bldP spid="1048892"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362" name=""/>
        <p:cNvGrpSpPr/>
        <p:nvPr/>
      </p:nvGrpSpPr>
      <p:grpSpPr>
        <a:xfrm>
          <a:off x="0" y="0"/>
          <a:ext cx="0" cy="0"/>
          <a:chOff x="0" y="0"/>
          <a:chExt cx="0" cy="0"/>
        </a:xfrm>
      </p:grpSpPr>
      <p:sp>
        <p:nvSpPr>
          <p:cNvPr id="1048894" name="Content Placeholder 2"/>
          <p:cNvSpPr>
            <a:spLocks noGrp="1"/>
          </p:cNvSpPr>
          <p:nvPr>
            <p:ph idx="1"/>
          </p:nvPr>
        </p:nvSpPr>
        <p:spPr>
          <a:xfrm>
            <a:off x="152400" y="1143000"/>
            <a:ext cx="8991600" cy="5715000"/>
          </a:xfrm>
        </p:spPr>
        <p:txBody>
          <a:bodyPr>
            <a:normAutofit fontScale="96296" lnSpcReduction="10000"/>
          </a:bodyPr>
          <a:p>
            <a:pPr algn="just" indent="-571500" marL="571500">
              <a:buFont typeface="Wingdings" pitchFamily="2" charset="2"/>
              <a:buAutoNum type="arabicPeriod"/>
            </a:pPr>
            <a:endParaRPr dirty="0" lang="en-US" smtClean="0">
              <a:solidFill>
                <a:srgbClr val="0000FF"/>
              </a:solidFill>
              <a:latin typeface="Constantia" pitchFamily="18" charset="0"/>
            </a:endParaRPr>
          </a:p>
          <a:p>
            <a:pPr algn="just" indent="-571500" marL="571500">
              <a:buFont typeface="Wingdings" pitchFamily="2" charset="2"/>
              <a:buAutoNum type="arabicPeriod"/>
            </a:pPr>
            <a:endParaRPr b="1" dirty="0" i="1" lang="en-US" smtClean="0">
              <a:solidFill>
                <a:srgbClr val="0000FF"/>
              </a:solidFill>
              <a:latin typeface="Constantia" pitchFamily="18" charset="0"/>
            </a:endParaRPr>
          </a:p>
          <a:p>
            <a:pPr algn="just" indent="-571500" marL="571500">
              <a:buFont typeface="Wingdings" pitchFamily="2" charset="2"/>
              <a:buAutoNum type="arabicPeriod"/>
            </a:pPr>
            <a:r>
              <a:rPr b="1" dirty="0" i="1" lang="en-US" smtClean="0">
                <a:solidFill>
                  <a:srgbClr val="0000FF"/>
                </a:solidFill>
                <a:latin typeface="Constantia" pitchFamily="18" charset="0"/>
              </a:rPr>
              <a:t>Long leg </a:t>
            </a:r>
            <a:r>
              <a:rPr b="1" dirty="0" lang="en-US" smtClean="0">
                <a:solidFill>
                  <a:srgbClr val="0000FF"/>
                </a:solidFill>
                <a:latin typeface="Constantia" pitchFamily="18" charset="0"/>
              </a:rPr>
              <a:t>cast:</a:t>
            </a:r>
            <a:r>
              <a:rPr dirty="0" lang="en-US" smtClean="0">
                <a:solidFill>
                  <a:srgbClr val="0000FF"/>
                </a:solidFill>
                <a:latin typeface="Constantia" pitchFamily="18" charset="0"/>
              </a:rPr>
              <a:t> Extends from the junction of the upper and middle 1/3</a:t>
            </a:r>
            <a:r>
              <a:rPr baseline="30000" dirty="0" lang="en-US" smtClean="0">
                <a:solidFill>
                  <a:srgbClr val="0000FF"/>
                </a:solidFill>
                <a:latin typeface="Constantia" pitchFamily="18" charset="0"/>
              </a:rPr>
              <a:t>rd</a:t>
            </a:r>
            <a:r>
              <a:rPr dirty="0" lang="en-US" smtClean="0">
                <a:solidFill>
                  <a:srgbClr val="0000FF"/>
                </a:solidFill>
                <a:latin typeface="Constantia" pitchFamily="18" charset="0"/>
              </a:rPr>
              <a:t> of the thigh to the base of the toes; the knees may be slightly flexed.</a:t>
            </a:r>
          </a:p>
          <a:p>
            <a:pPr algn="just" indent="-571500" marL="571500">
              <a:buFont typeface="Wingdings" pitchFamily="2" charset="2"/>
              <a:buAutoNum type="arabicPeriod"/>
            </a:pPr>
            <a:endParaRPr b="1" dirty="0" i="1" lang="en-US" smtClean="0">
              <a:solidFill>
                <a:srgbClr val="0000FF"/>
              </a:solidFill>
              <a:latin typeface="Constantia" pitchFamily="18" charset="0"/>
            </a:endParaRPr>
          </a:p>
          <a:p>
            <a:pPr algn="just" indent="-571500" marL="571500">
              <a:buFont typeface="Wingdings" pitchFamily="2" charset="2"/>
              <a:buAutoNum type="arabicPeriod"/>
            </a:pPr>
            <a:r>
              <a:rPr b="1" dirty="0" i="1" lang="en-US" smtClean="0">
                <a:solidFill>
                  <a:srgbClr val="0000FF"/>
                </a:solidFill>
                <a:latin typeface="Constantia" pitchFamily="18" charset="0"/>
              </a:rPr>
              <a:t>Walking cast</a:t>
            </a:r>
            <a:r>
              <a:rPr dirty="0" lang="en-US" smtClean="0">
                <a:solidFill>
                  <a:srgbClr val="0000FF"/>
                </a:solidFill>
                <a:latin typeface="Constantia" pitchFamily="18" charset="0"/>
              </a:rPr>
              <a:t>: A short or long- leg cast reinforced for strength</a:t>
            </a:r>
          </a:p>
          <a:p>
            <a:pPr algn="just" indent="-571500" marL="571500">
              <a:buFont typeface="Wingdings" pitchFamily="2" charset="2"/>
              <a:buAutoNum type="arabicPeriod"/>
            </a:pPr>
            <a:endParaRPr b="1" dirty="0" i="1" lang="en-US" smtClean="0">
              <a:solidFill>
                <a:srgbClr val="0000FF"/>
              </a:solidFill>
              <a:latin typeface="Constantia" pitchFamily="18" charset="0"/>
            </a:endParaRPr>
          </a:p>
          <a:p>
            <a:pPr algn="just" indent="-571500" marL="571500">
              <a:buFont typeface="Wingdings" pitchFamily="2" charset="2"/>
              <a:buAutoNum type="arabicPeriod"/>
            </a:pPr>
            <a:r>
              <a:rPr b="1" dirty="0" i="1" lang="en-US" smtClean="0">
                <a:solidFill>
                  <a:srgbClr val="0000FF"/>
                </a:solidFill>
                <a:latin typeface="Constantia" pitchFamily="18" charset="0"/>
              </a:rPr>
              <a:t>Body cas</a:t>
            </a:r>
            <a:r>
              <a:rPr dirty="0" i="1" lang="en-US" smtClean="0">
                <a:solidFill>
                  <a:srgbClr val="0000FF"/>
                </a:solidFill>
                <a:latin typeface="Constantia" pitchFamily="18" charset="0"/>
              </a:rPr>
              <a:t>t:</a:t>
            </a:r>
            <a:r>
              <a:rPr dirty="0" lang="en-US" smtClean="0">
                <a:solidFill>
                  <a:srgbClr val="0000FF"/>
                </a:solidFill>
                <a:latin typeface="Constantia" pitchFamily="18" charset="0"/>
              </a:rPr>
              <a:t> Encircles trunk</a:t>
            </a:r>
          </a:p>
          <a:p>
            <a:pPr algn="just" indent="-571500" marL="571500">
              <a:buFont typeface="Wingdings" pitchFamily="2" charset="2"/>
              <a:buAutoNum type="arabicPeriod"/>
            </a:pPr>
            <a:endParaRPr dirty="0" lang="en-US" smtClean="0">
              <a:solidFill>
                <a:srgbClr val="0000FF"/>
              </a:solidFill>
              <a:latin typeface="Constantia" pitchFamily="18" charset="0"/>
            </a:endParaRPr>
          </a:p>
          <a:p>
            <a:pPr algn="just" indent="-571500" marL="571500">
              <a:buFont typeface="Wingdings" pitchFamily="2" charset="2"/>
              <a:buAutoNum type="arabicPeriod"/>
            </a:pPr>
            <a:r>
              <a:rPr b="1" dirty="0" i="1" lang="en-US" smtClean="0">
                <a:solidFill>
                  <a:srgbClr val="0000FF"/>
                </a:solidFill>
                <a:latin typeface="Constantia" pitchFamily="18" charset="0"/>
              </a:rPr>
              <a:t>Shoulder/hip spica</a:t>
            </a:r>
            <a:r>
              <a:rPr dirty="0" lang="en-US" smtClean="0">
                <a:solidFill>
                  <a:srgbClr val="0000FF"/>
                </a:solidFill>
                <a:latin typeface="Constantia" pitchFamily="18" charset="0"/>
              </a:rPr>
              <a:t>: Body jacket that encloses the trunk shoulder and elbow for shoulder spica while the hip spica encloses the trunk and lower extremities.</a:t>
            </a:r>
          </a:p>
          <a:p>
            <a:pPr>
              <a:buNone/>
            </a:pPr>
            <a:endParaRPr dirty="0" lang="en-US"/>
          </a:p>
        </p:txBody>
      </p:sp>
      <p:sp>
        <p:nvSpPr>
          <p:cNvPr id="1048895" name="Title 1"/>
          <p:cNvSpPr>
            <a:spLocks noGrp="1"/>
          </p:cNvSpPr>
          <p:nvPr>
            <p:ph type="title"/>
          </p:nvPr>
        </p:nvSpPr>
        <p:spPr/>
        <p:txBody>
          <a:bodyPr/>
          <a:p>
            <a:pPr algn="just"/>
            <a:r>
              <a:rPr b="1" dirty="0" lang="en-US" smtClean="0">
                <a:solidFill>
                  <a:srgbClr val="FF0000"/>
                </a:solidFill>
                <a:latin typeface="Constantia" pitchFamily="18" charset="0"/>
              </a:rPr>
              <a:t>Types of Casts cont’d</a:t>
            </a:r>
            <a:endParaRPr b="1" dirty="0" lang="en-US">
              <a:solidFill>
                <a:srgbClr val="FF0000"/>
              </a:solidFill>
              <a:latin typeface="Constantia" pitchFamily="18" charset="0"/>
            </a:endParaRPr>
          </a:p>
        </p:txBody>
      </p:sp>
    </p:spTree>
  </p:cSld>
  <p:clrMapOvr>
    <a:masterClrMapping/>
  </p:clrMapOvr>
  <p:transition>
    <p:wheel spokes="8"/>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92" name=""/>
        <p:cNvGrpSpPr/>
        <p:nvPr/>
      </p:nvGrpSpPr>
      <p:grpSpPr>
        <a:xfrm>
          <a:off x="0" y="0"/>
          <a:ext cx="0" cy="0"/>
          <a:chOff x="0" y="0"/>
          <a:chExt cx="0" cy="0"/>
        </a:xfrm>
      </p:grpSpPr>
      <p:sp>
        <p:nvSpPr>
          <p:cNvPr id="1048643" name="Content Placeholder 2"/>
          <p:cNvSpPr>
            <a:spLocks noGrp="1"/>
          </p:cNvSpPr>
          <p:nvPr>
            <p:ph idx="1"/>
          </p:nvPr>
        </p:nvSpPr>
        <p:spPr>
          <a:xfrm>
            <a:off x="0" y="152400"/>
            <a:ext cx="9144000" cy="6705600"/>
          </a:xfrm>
        </p:spPr>
        <p:txBody>
          <a:bodyPr/>
          <a:p>
            <a:pPr algn="just" eaLnBrk="1" hangingPunct="1" indent="-571500" marL="571500">
              <a:lnSpc>
                <a:spcPct val="90000"/>
              </a:lnSpc>
              <a:buFontTx/>
              <a:buNone/>
            </a:pPr>
            <a:r>
              <a:rPr b="1" dirty="0" sz="4000" lang="en-US" smtClean="0">
                <a:solidFill>
                  <a:srgbClr val="FF0000"/>
                </a:solidFill>
                <a:latin typeface="Constantia" pitchFamily="18" charset="0"/>
              </a:rPr>
              <a:t>Supporting Objectives</a:t>
            </a:r>
          </a:p>
          <a:p>
            <a:pPr algn="just" eaLnBrk="1" hangingPunct="1" indent="-571500" marL="571500">
              <a:lnSpc>
                <a:spcPct val="90000"/>
              </a:lnSpc>
              <a:buFontTx/>
              <a:buNone/>
            </a:pPr>
            <a:endParaRPr b="1" dirty="0" sz="4000" lang="en-US" smtClean="0">
              <a:solidFill>
                <a:srgbClr val="0000FF"/>
              </a:solidFill>
              <a:latin typeface="Constantia" pitchFamily="18" charset="0"/>
            </a:endParaRPr>
          </a:p>
          <a:p>
            <a:pPr algn="just" eaLnBrk="1" hangingPunct="1" indent="-571500" marL="571500">
              <a:lnSpc>
                <a:spcPct val="90000"/>
              </a:lnSpc>
              <a:buFont typeface="+mj-lt"/>
              <a:buAutoNum type="arabicPeriod"/>
            </a:pPr>
            <a:r>
              <a:rPr dirty="0" lang="en-US" smtClean="0">
                <a:solidFill>
                  <a:srgbClr val="0000FF"/>
                </a:solidFill>
                <a:latin typeface="Constantia" pitchFamily="18" charset="0"/>
              </a:rPr>
              <a:t>Review basic anatomy and physiology of bones and joints related to Orthopaedic nursing</a:t>
            </a:r>
          </a:p>
          <a:p>
            <a:pPr algn="just" eaLnBrk="1" hangingPunct="1" indent="-571500" marL="571500">
              <a:lnSpc>
                <a:spcPct val="90000"/>
              </a:lnSpc>
              <a:buFont typeface="+mj-lt"/>
              <a:buAutoNum type="arabicPeriod"/>
            </a:pPr>
            <a:r>
              <a:rPr dirty="0" lang="en-US" smtClean="0">
                <a:solidFill>
                  <a:srgbClr val="0000FF"/>
                </a:solidFill>
                <a:latin typeface="Constantia" pitchFamily="18" charset="0"/>
              </a:rPr>
              <a:t>Describe fractures and soft tissue injuries</a:t>
            </a:r>
          </a:p>
          <a:p>
            <a:pPr algn="just" eaLnBrk="1" hangingPunct="1" indent="-571500" marL="571500">
              <a:lnSpc>
                <a:spcPct val="90000"/>
              </a:lnSpc>
              <a:buFont typeface="+mj-lt"/>
              <a:buAutoNum type="arabicPeriod"/>
            </a:pPr>
            <a:r>
              <a:rPr dirty="0" lang="en-US" smtClean="0">
                <a:solidFill>
                  <a:srgbClr val="0000FF"/>
                </a:solidFill>
                <a:latin typeface="Constantia" pitchFamily="18" charset="0"/>
              </a:rPr>
              <a:t>Describe Orthopaedic inflammatory conditions:</a:t>
            </a:r>
          </a:p>
          <a:p>
            <a:pPr algn="just" eaLnBrk="1" hangingPunct="1" indent="-571500" lvl="2" marL="1371600">
              <a:lnSpc>
                <a:spcPct val="90000"/>
              </a:lnSpc>
            </a:pPr>
            <a:r>
              <a:rPr dirty="0" lang="en-US" smtClean="0">
                <a:solidFill>
                  <a:srgbClr val="FF0000"/>
                </a:solidFill>
                <a:latin typeface="Constantia" pitchFamily="18" charset="0"/>
              </a:rPr>
              <a:t>Osteomyelitis</a:t>
            </a:r>
          </a:p>
          <a:p>
            <a:pPr algn="just" eaLnBrk="1" hangingPunct="1" indent="-469900" lvl="2" marL="1270000">
              <a:lnSpc>
                <a:spcPct val="90000"/>
              </a:lnSpc>
            </a:pPr>
            <a:r>
              <a:rPr dirty="0" lang="en-US" smtClean="0">
                <a:solidFill>
                  <a:srgbClr val="FF0000"/>
                </a:solidFill>
                <a:latin typeface="Constantia" pitchFamily="18" charset="0"/>
              </a:rPr>
              <a:t>Rheumatoid  Arthritis</a:t>
            </a:r>
          </a:p>
          <a:p>
            <a:pPr algn="just" eaLnBrk="1" hangingPunct="1" indent="-469900" lvl="2" marL="1270000">
              <a:lnSpc>
                <a:spcPct val="90000"/>
              </a:lnSpc>
            </a:pPr>
            <a:r>
              <a:rPr dirty="0" lang="en-US" smtClean="0">
                <a:solidFill>
                  <a:srgbClr val="FF0000"/>
                </a:solidFill>
                <a:latin typeface="Constantia" pitchFamily="18" charset="0"/>
              </a:rPr>
              <a:t>Osteoarthritis</a:t>
            </a:r>
          </a:p>
          <a:p>
            <a:pPr algn="just" eaLnBrk="1" hangingPunct="1" indent="-469900" lvl="2" marL="1270000">
              <a:lnSpc>
                <a:spcPct val="90000"/>
              </a:lnSpc>
            </a:pPr>
            <a:r>
              <a:rPr dirty="0" lang="en-US" smtClean="0">
                <a:solidFill>
                  <a:srgbClr val="FF0000"/>
                </a:solidFill>
                <a:latin typeface="Constantia" pitchFamily="18" charset="0"/>
              </a:rPr>
              <a:t>Pyogenic arthritis</a:t>
            </a:r>
          </a:p>
          <a:p>
            <a:pPr algn="just" eaLnBrk="1" hangingPunct="1" indent="-469900" lvl="2" marL="1270000">
              <a:lnSpc>
                <a:spcPct val="90000"/>
              </a:lnSpc>
            </a:pPr>
            <a:r>
              <a:rPr dirty="0" lang="en-US" smtClean="0">
                <a:solidFill>
                  <a:srgbClr val="FF0000"/>
                </a:solidFill>
                <a:latin typeface="Constantia" pitchFamily="18" charset="0"/>
              </a:rPr>
              <a:t>Gout</a:t>
            </a:r>
          </a:p>
          <a:p>
            <a:pPr algn="just" eaLnBrk="1" hangingPunct="1" indent="-469900" lvl="2" marL="1270000">
              <a:lnSpc>
                <a:spcPct val="90000"/>
              </a:lnSpc>
            </a:pPr>
            <a:r>
              <a:rPr dirty="0" lang="en-US" smtClean="0">
                <a:solidFill>
                  <a:srgbClr val="FF0000"/>
                </a:solidFill>
                <a:latin typeface="Constantia" pitchFamily="18" charset="0"/>
              </a:rPr>
              <a:t>Osteoporosis</a:t>
            </a:r>
          </a:p>
          <a:p>
            <a:pPr algn="just" eaLnBrk="1" hangingPunct="1" indent="-571500" lvl="2" marL="1371600">
              <a:lnSpc>
                <a:spcPct val="90000"/>
              </a:lnSpc>
              <a:buFontTx/>
              <a:buNone/>
            </a:pPr>
            <a:endParaRPr dirty="0" lang="en-US" smtClean="0">
              <a:solidFill>
                <a:srgbClr val="0000FF"/>
              </a:solidFill>
              <a:latin typeface="Constantia" pitchFamily="18" charset="0"/>
            </a:endParaRPr>
          </a:p>
          <a:p>
            <a:pPr algn="just">
              <a:buFontTx/>
              <a:buNone/>
            </a:pPr>
            <a:endParaRPr dirty="0" lang="en-US">
              <a:solidFill>
                <a:srgbClr val="0000FF"/>
              </a:solidFill>
              <a:latin typeface="Constantia" pitchFamily="18" charset="0"/>
            </a:endParaRPr>
          </a:p>
        </p:txBody>
      </p:sp>
      <p:sp>
        <p:nvSpPr>
          <p:cNvPr id="1048644" name="Footer Placeholder 3"/>
          <p:cNvSpPr>
            <a:spLocks noGrp="1"/>
          </p:cNvSpPr>
          <p:nvPr>
            <p:ph type="ftr" sz="quarter" idx="11"/>
          </p:nvPr>
        </p:nvSpPr>
        <p:spPr>
          <a:xfrm>
            <a:off x="3124200" y="6248400"/>
            <a:ext cx="2667000" cy="46038"/>
          </a:xfrm>
          <a:noFill/>
        </p:spPr>
        <p:txBody>
          <a:bodyPr/>
          <a:p>
            <a:r>
              <a:rPr dirty="0" lang="en-US" smtClean="0"/>
              <a:t>9</a:t>
            </a:r>
          </a:p>
        </p:txBody>
      </p:sp>
      <p:sp>
        <p:nvSpPr>
          <p:cNvPr id="1048645" name="Slide Number Placeholder 4"/>
          <p:cNvSpPr>
            <a:spLocks noGrp="1"/>
          </p:cNvSpPr>
          <p:nvPr>
            <p:ph type="sldNum" sz="quarter" idx="12"/>
          </p:nvPr>
        </p:nvSpPr>
        <p:spPr>
          <a:noFill/>
        </p:spPr>
        <p:txBody>
          <a:bodyPr/>
          <a:p>
            <a:fld id="{D0AF2F7F-D378-458E-8738-6E1FDCDAA005}" type="slidenum">
              <a:rPr lang="en-US" smtClean="0"/>
              <a:t>7</a:t>
            </a:fld>
            <a:endParaRPr dirty="0" lang="en-US" smtClean="0"/>
          </a:p>
        </p:txBody>
      </p:sp>
      <p:sp>
        <p:nvSpPr>
          <p:cNvPr id="1048646" name="Title 1"/>
          <p:cNvSpPr>
            <a:spLocks noGrp="1"/>
          </p:cNvSpPr>
          <p:nvPr>
            <p:ph type="title"/>
          </p:nvPr>
        </p:nvSpPr>
        <p:spPr/>
        <p:txBody>
          <a:bodyPr/>
          <a:p>
            <a:endParaRPr dirty="0" lang="en-US" smtClean="0"/>
          </a:p>
        </p:txBody>
      </p:sp>
    </p:spTree>
  </p:cSld>
  <p:clrMapOvr>
    <a:masterClrMapping/>
  </p:clrMapOvr>
  <p:transition>
    <p:wheel spokes="8"/>
  </p:transition>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363" name=""/>
        <p:cNvGrpSpPr/>
        <p:nvPr/>
      </p:nvGrpSpPr>
      <p:grpSpPr>
        <a:xfrm>
          <a:off x="0" y="0"/>
          <a:ext cx="0" cy="0"/>
          <a:chOff x="0" y="0"/>
          <a:chExt cx="0" cy="0"/>
        </a:xfrm>
      </p:grpSpPr>
      <p:sp>
        <p:nvSpPr>
          <p:cNvPr id="1048896" name="Rectangle 3"/>
          <p:cNvSpPr>
            <a:spLocks noGrp="1" noChangeArrowheads="1"/>
          </p:cNvSpPr>
          <p:nvPr>
            <p:ph idx="1"/>
          </p:nvPr>
        </p:nvSpPr>
        <p:spPr>
          <a:xfrm>
            <a:off x="457200" y="1600200"/>
            <a:ext cx="8686800" cy="5257800"/>
          </a:xfrm>
        </p:spPr>
        <p:txBody>
          <a:bodyPr/>
          <a:p>
            <a:pPr algn="just" eaLnBrk="1" hangingPunct="1" indent="-571500" marL="571500">
              <a:buAutoNum type="romanLcParenBoth"/>
            </a:pPr>
            <a:r>
              <a:rPr dirty="0" lang="en-US" smtClean="0">
                <a:solidFill>
                  <a:srgbClr val="0000FF"/>
                </a:solidFill>
                <a:latin typeface="Constantia" pitchFamily="18" charset="0"/>
              </a:rPr>
              <a:t>Compartment Syndrome</a:t>
            </a:r>
          </a:p>
          <a:p>
            <a:pPr algn="just" eaLnBrk="1" hangingPunct="1" indent="-571500" marL="571500">
              <a:buAutoNum type="romanLcParenBoth"/>
            </a:pPr>
            <a:endParaRPr dirty="0" lang="en-US" smtClean="0">
              <a:solidFill>
                <a:srgbClr val="0000FF"/>
              </a:solidFill>
              <a:latin typeface="Constantia" pitchFamily="18" charset="0"/>
            </a:endParaRPr>
          </a:p>
          <a:p>
            <a:pPr algn="just" eaLnBrk="1" hangingPunct="1" indent="-571500" marL="571500">
              <a:buAutoNum type="romanLcParenBoth"/>
            </a:pPr>
            <a:r>
              <a:rPr dirty="0" lang="en-US" smtClean="0">
                <a:solidFill>
                  <a:srgbClr val="0000FF"/>
                </a:solidFill>
                <a:latin typeface="Constantia" pitchFamily="18" charset="0"/>
              </a:rPr>
              <a:t>Pressure ulcer</a:t>
            </a:r>
          </a:p>
          <a:p>
            <a:pPr algn="just" eaLnBrk="1" hangingPunct="1" indent="-571500" marL="571500">
              <a:buAutoNum type="romanLcParenBoth"/>
            </a:pPr>
            <a:endParaRPr dirty="0" lang="en-US" smtClean="0">
              <a:solidFill>
                <a:srgbClr val="0000FF"/>
              </a:solidFill>
              <a:latin typeface="Constantia" pitchFamily="18" charset="0"/>
            </a:endParaRPr>
          </a:p>
          <a:p>
            <a:pPr algn="just" eaLnBrk="1" hangingPunct="1" indent="-571500" marL="571500">
              <a:buAutoNum type="romanLcParenBoth"/>
            </a:pPr>
            <a:r>
              <a:rPr dirty="0" lang="en-US" smtClean="0">
                <a:solidFill>
                  <a:srgbClr val="0000FF"/>
                </a:solidFill>
                <a:latin typeface="Constantia" pitchFamily="18" charset="0"/>
              </a:rPr>
              <a:t>Disuse syndrome</a:t>
            </a:r>
          </a:p>
        </p:txBody>
      </p:sp>
      <p:sp>
        <p:nvSpPr>
          <p:cNvPr id="1048897" name="Rectangle 6"/>
          <p:cNvSpPr>
            <a:spLocks noGrp="1" noChangeArrowheads="1"/>
          </p:cNvSpPr>
          <p:nvPr>
            <p:ph type="sldNum" sz="quarter" idx="12"/>
          </p:nvPr>
        </p:nvSpPr>
        <p:spPr>
          <a:noFill/>
        </p:spPr>
        <p:txBody>
          <a:bodyPr/>
          <a:p>
            <a:fld id="{9FCAC4AB-1F0D-439B-99EB-531D72BF02F6}" type="slidenum">
              <a:rPr lang="en-US" smtClean="0"/>
              <a:t>70</a:t>
            </a:fld>
            <a:endParaRPr lang="en-US" smtClean="0"/>
          </a:p>
        </p:txBody>
      </p:sp>
      <p:sp>
        <p:nvSpPr>
          <p:cNvPr id="1048898" name="Rectangle 2"/>
          <p:cNvSpPr>
            <a:spLocks noGrp="1" noChangeArrowheads="1"/>
          </p:cNvSpPr>
          <p:nvPr>
            <p:ph type="title"/>
          </p:nvPr>
        </p:nvSpPr>
        <p:spPr/>
        <p:txBody>
          <a:bodyPr>
            <a:normAutofit/>
          </a:bodyPr>
          <a:p>
            <a:pPr algn="just" eaLnBrk="1" hangingPunct="1"/>
            <a:r>
              <a:rPr b="1" dirty="0" lang="en-US" smtClean="0">
                <a:solidFill>
                  <a:srgbClr val="FF0000"/>
                </a:solidFill>
                <a:latin typeface="Constantia" pitchFamily="18" charset="0"/>
              </a:rPr>
              <a:t>Potential complications of a cast</a:t>
            </a:r>
          </a:p>
        </p:txBody>
      </p:sp>
      <p:sp>
        <p:nvSpPr>
          <p:cNvPr id="1048899"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653AE740-8774-46FF-8960-9B21C0421FF0}" type="slidenum">
              <a:rPr sz="1400" lang="en-US"/>
              <a:pPr algn="r"/>
              <a:t>70</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898"/>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8896">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8896">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88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96" grpId="0" build="p" autoUpdateAnimBg="0"/>
      <p:bldP spid="1048898"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364" name=""/>
        <p:cNvGrpSpPr/>
        <p:nvPr/>
      </p:nvGrpSpPr>
      <p:grpSpPr>
        <a:xfrm>
          <a:off x="0" y="0"/>
          <a:ext cx="0" cy="0"/>
          <a:chOff x="0" y="0"/>
          <a:chExt cx="0" cy="0"/>
        </a:xfrm>
      </p:grpSpPr>
      <p:sp>
        <p:nvSpPr>
          <p:cNvPr id="1048900" name="Rectangle 3"/>
          <p:cNvSpPr>
            <a:spLocks noGrp="1" noChangeArrowheads="1"/>
          </p:cNvSpPr>
          <p:nvPr>
            <p:ph idx="1"/>
          </p:nvPr>
        </p:nvSpPr>
        <p:spPr>
          <a:xfrm>
            <a:off x="457200" y="1600200"/>
            <a:ext cx="8686800" cy="5257800"/>
          </a:xfrm>
        </p:spPr>
        <p:txBody>
          <a:bodyPr>
            <a:normAutofit/>
          </a:bodyPr>
          <a:p>
            <a:pPr algn="just" eaLnBrk="1" hangingPunct="1">
              <a:buFontTx/>
              <a:buNone/>
            </a:pPr>
            <a:r>
              <a:rPr dirty="0" lang="en-US" smtClean="0">
                <a:solidFill>
                  <a:srgbClr val="0000FF"/>
                </a:solidFill>
                <a:latin typeface="Constantia" pitchFamily="18" charset="0"/>
              </a:rPr>
              <a:t>	Open fractures may not be treated with casts initially or if a cast is to be applied, a window may be required for dressing change</a:t>
            </a:r>
          </a:p>
          <a:p>
            <a:pPr algn="just" eaLnBrk="1" hangingPunct="1">
              <a:buFontTx/>
              <a:buNone/>
            </a:pPr>
            <a:endParaRPr dirty="0" lang="en-US" smtClean="0">
              <a:solidFill>
                <a:srgbClr val="0000FF"/>
              </a:solidFill>
              <a:latin typeface="Constantia" pitchFamily="18" charset="0"/>
            </a:endParaRPr>
          </a:p>
          <a:p>
            <a:pPr algn="just" eaLnBrk="1" hangingPunct="1">
              <a:buFontTx/>
              <a:buNone/>
            </a:pPr>
            <a:r>
              <a:rPr dirty="0" lang="en-US" smtClean="0">
                <a:solidFill>
                  <a:srgbClr val="0000FF"/>
                </a:solidFill>
                <a:latin typeface="Constantia" pitchFamily="18" charset="0"/>
              </a:rPr>
              <a:t>(i) The plaster must be kept dry</a:t>
            </a:r>
          </a:p>
          <a:p>
            <a:pPr algn="just" eaLnBrk="1" hangingPunct="1">
              <a:buFontTx/>
              <a:buNone/>
            </a:pPr>
            <a:endParaRPr dirty="0" lang="en-US" smtClean="0">
              <a:solidFill>
                <a:srgbClr val="0000FF"/>
              </a:solidFill>
              <a:latin typeface="Constantia" pitchFamily="18" charset="0"/>
            </a:endParaRPr>
          </a:p>
          <a:p>
            <a:pPr algn="just" eaLnBrk="1" hangingPunct="1">
              <a:buFontTx/>
              <a:buNone/>
            </a:pPr>
            <a:r>
              <a:rPr dirty="0" lang="en-US" smtClean="0">
                <a:solidFill>
                  <a:srgbClr val="0000FF"/>
                </a:solidFill>
                <a:latin typeface="Constantia" pitchFamily="18" charset="0"/>
              </a:rPr>
              <a:t>(ii) Assess skin under the cast for skin integrity</a:t>
            </a:r>
          </a:p>
          <a:p>
            <a:pPr algn="just" eaLnBrk="1" hangingPunct="1">
              <a:buFontTx/>
              <a:buNone/>
            </a:pPr>
            <a:endParaRPr dirty="0" lang="en-US" smtClean="0">
              <a:solidFill>
                <a:srgbClr val="0000FF"/>
              </a:solidFill>
              <a:latin typeface="Constantia" pitchFamily="18" charset="0"/>
            </a:endParaRPr>
          </a:p>
          <a:p>
            <a:pPr algn="just" eaLnBrk="1" hangingPunct="1">
              <a:buFontTx/>
              <a:buNone/>
            </a:pPr>
            <a:r>
              <a:rPr dirty="0" lang="en-US" smtClean="0">
                <a:solidFill>
                  <a:srgbClr val="0000FF"/>
                </a:solidFill>
                <a:latin typeface="Constantia" pitchFamily="18" charset="0"/>
              </a:rPr>
              <a:t>(iii) Spica casts should be avoided in abdominal distension</a:t>
            </a:r>
          </a:p>
        </p:txBody>
      </p:sp>
      <p:sp>
        <p:nvSpPr>
          <p:cNvPr id="1048901" name="Rectangle 6"/>
          <p:cNvSpPr>
            <a:spLocks noGrp="1" noChangeArrowheads="1"/>
          </p:cNvSpPr>
          <p:nvPr>
            <p:ph type="sldNum" sz="quarter" idx="12"/>
          </p:nvPr>
        </p:nvSpPr>
        <p:spPr>
          <a:noFill/>
        </p:spPr>
        <p:txBody>
          <a:bodyPr/>
          <a:p>
            <a:fld id="{98CC257B-21AC-4684-9A53-299BB608216A}" type="slidenum">
              <a:rPr lang="en-US" smtClean="0"/>
              <a:t>71</a:t>
            </a:fld>
            <a:endParaRPr lang="en-US" smtClean="0"/>
          </a:p>
        </p:txBody>
      </p:sp>
      <p:sp>
        <p:nvSpPr>
          <p:cNvPr id="1048902" name="Rectangle 2"/>
          <p:cNvSpPr>
            <a:spLocks noGrp="1" noChangeArrowheads="1"/>
          </p:cNvSpPr>
          <p:nvPr>
            <p:ph type="title"/>
          </p:nvPr>
        </p:nvSpPr>
        <p:spPr/>
        <p:txBody>
          <a:bodyPr/>
          <a:p>
            <a:pPr algn="just" eaLnBrk="1" hangingPunct="1"/>
            <a:r>
              <a:rPr b="1" dirty="0" lang="en-US" smtClean="0">
                <a:solidFill>
                  <a:srgbClr val="FF0000"/>
                </a:solidFill>
                <a:latin typeface="Constantia" pitchFamily="18" charset="0"/>
              </a:rPr>
              <a:t>Care of the Patient on a cast</a:t>
            </a:r>
          </a:p>
        </p:txBody>
      </p:sp>
      <p:sp>
        <p:nvSpPr>
          <p:cNvPr id="1048903"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93445604-0AA8-4F9D-9090-98D26F43076C}" type="slidenum">
              <a:rPr sz="1400" lang="en-US"/>
              <a:pPr algn="r"/>
              <a:t>71</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902"/>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 presetSubtype="6">
                                  <p:stCondLst>
                                    <p:cond delay="0"/>
                                  </p:stCondLst>
                                  <p:childTnLst>
                                    <p:set>
                                      <p:cBhvr>
                                        <p:cTn dur="1" fill="hold" id="10">
                                          <p:stCondLst>
                                            <p:cond delay="0"/>
                                          </p:stCondLst>
                                        </p:cTn>
                                        <p:tgtEl>
                                          <p:spTgt spid="1048900">
                                            <p:txEl>
                                              <p:pRg st="0" end="0"/>
                                            </p:txEl>
                                          </p:spTgt>
                                        </p:tgtEl>
                                        <p:attrNameLst>
                                          <p:attrName>style.visibility</p:attrName>
                                        </p:attrNameLst>
                                      </p:cBhvr>
                                      <p:to>
                                        <p:strVal val="visible"/>
                                      </p:to>
                                    </p:set>
                                    <p:anim calcmode="lin" valueType="num">
                                      <p:cBhvr additive="base">
                                        <p:cTn dur="500" fill="hold" id="11"/>
                                        <p:tgtEl>
                                          <p:spTgt spid="1048900">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2"/>
                                        <p:tgtEl>
                                          <p:spTgt spid="10489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6">
                                  <p:stCondLst>
                                    <p:cond delay="0"/>
                                  </p:stCondLst>
                                  <p:childTnLst>
                                    <p:set>
                                      <p:cBhvr>
                                        <p:cTn dur="1" fill="hold" id="16">
                                          <p:stCondLst>
                                            <p:cond delay="0"/>
                                          </p:stCondLst>
                                        </p:cTn>
                                        <p:tgtEl>
                                          <p:spTgt spid="1048900">
                                            <p:txEl>
                                              <p:pRg st="2" end="2"/>
                                            </p:txEl>
                                          </p:spTgt>
                                        </p:tgtEl>
                                        <p:attrNameLst>
                                          <p:attrName>style.visibility</p:attrName>
                                        </p:attrNameLst>
                                      </p:cBhvr>
                                      <p:to>
                                        <p:strVal val="visible"/>
                                      </p:to>
                                    </p:set>
                                    <p:anim calcmode="lin" valueType="num">
                                      <p:cBhvr additive="base">
                                        <p:cTn dur="500" fill="hold" id="17"/>
                                        <p:tgtEl>
                                          <p:spTgt spid="1048900">
                                            <p:txEl>
                                              <p:pRg st="2" end="2"/>
                                            </p:txEl>
                                          </p:spTgt>
                                        </p:tgtEl>
                                        <p:attrNameLst>
                                          <p:attrName>ppt_x</p:attrName>
                                        </p:attrNameLst>
                                      </p:cBhvr>
                                      <p:tavLst>
                                        <p:tav tm="0">
                                          <p:val>
                                            <p:strVal val="1+#ppt_w/2"/>
                                          </p:val>
                                        </p:tav>
                                        <p:tav tm="100000">
                                          <p:val>
                                            <p:strVal val="#ppt_x"/>
                                          </p:val>
                                        </p:tav>
                                      </p:tavLst>
                                    </p:anim>
                                    <p:anim calcmode="lin" valueType="num">
                                      <p:cBhvr additive="base">
                                        <p:cTn dur="500" fill="hold" id="18"/>
                                        <p:tgtEl>
                                          <p:spTgt spid="10489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 presetSubtype="6">
                                  <p:stCondLst>
                                    <p:cond delay="0"/>
                                  </p:stCondLst>
                                  <p:childTnLst>
                                    <p:set>
                                      <p:cBhvr>
                                        <p:cTn dur="1" fill="hold" id="22">
                                          <p:stCondLst>
                                            <p:cond delay="0"/>
                                          </p:stCondLst>
                                        </p:cTn>
                                        <p:tgtEl>
                                          <p:spTgt spid="1048900">
                                            <p:txEl>
                                              <p:pRg st="4" end="4"/>
                                            </p:txEl>
                                          </p:spTgt>
                                        </p:tgtEl>
                                        <p:attrNameLst>
                                          <p:attrName>style.visibility</p:attrName>
                                        </p:attrNameLst>
                                      </p:cBhvr>
                                      <p:to>
                                        <p:strVal val="visible"/>
                                      </p:to>
                                    </p:set>
                                    <p:anim calcmode="lin" valueType="num">
                                      <p:cBhvr additive="base">
                                        <p:cTn dur="500" fill="hold" id="23"/>
                                        <p:tgtEl>
                                          <p:spTgt spid="1048900">
                                            <p:txEl>
                                              <p:pRg st="4" end="4"/>
                                            </p:txEl>
                                          </p:spTgt>
                                        </p:tgtEl>
                                        <p:attrNameLst>
                                          <p:attrName>ppt_x</p:attrName>
                                        </p:attrNameLst>
                                      </p:cBhvr>
                                      <p:tavLst>
                                        <p:tav tm="0">
                                          <p:val>
                                            <p:strVal val="1+#ppt_w/2"/>
                                          </p:val>
                                        </p:tav>
                                        <p:tav tm="100000">
                                          <p:val>
                                            <p:strVal val="#ppt_x"/>
                                          </p:val>
                                        </p:tav>
                                      </p:tavLst>
                                    </p:anim>
                                    <p:anim calcmode="lin" valueType="num">
                                      <p:cBhvr additive="base">
                                        <p:cTn dur="500" fill="hold" id="24"/>
                                        <p:tgtEl>
                                          <p:spTgt spid="104890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2" presetSubtype="6">
                                  <p:stCondLst>
                                    <p:cond delay="0"/>
                                  </p:stCondLst>
                                  <p:childTnLst>
                                    <p:set>
                                      <p:cBhvr>
                                        <p:cTn dur="1" fill="hold" id="28">
                                          <p:stCondLst>
                                            <p:cond delay="0"/>
                                          </p:stCondLst>
                                        </p:cTn>
                                        <p:tgtEl>
                                          <p:spTgt spid="1048900">
                                            <p:txEl>
                                              <p:pRg st="6" end="6"/>
                                            </p:txEl>
                                          </p:spTgt>
                                        </p:tgtEl>
                                        <p:attrNameLst>
                                          <p:attrName>style.visibility</p:attrName>
                                        </p:attrNameLst>
                                      </p:cBhvr>
                                      <p:to>
                                        <p:strVal val="visible"/>
                                      </p:to>
                                    </p:set>
                                    <p:anim calcmode="lin" valueType="num">
                                      <p:cBhvr additive="base">
                                        <p:cTn dur="500" fill="hold" id="29"/>
                                        <p:tgtEl>
                                          <p:spTgt spid="1048900">
                                            <p:txEl>
                                              <p:pRg st="6" end="6"/>
                                            </p:txEl>
                                          </p:spTgt>
                                        </p:tgtEl>
                                        <p:attrNameLst>
                                          <p:attrName>ppt_x</p:attrName>
                                        </p:attrNameLst>
                                      </p:cBhvr>
                                      <p:tavLst>
                                        <p:tav tm="0">
                                          <p:val>
                                            <p:strVal val="1+#ppt_w/2"/>
                                          </p:val>
                                        </p:tav>
                                        <p:tav tm="100000">
                                          <p:val>
                                            <p:strVal val="#ppt_x"/>
                                          </p:val>
                                        </p:tav>
                                      </p:tavLst>
                                    </p:anim>
                                    <p:anim calcmode="lin" valueType="num">
                                      <p:cBhvr additive="base">
                                        <p:cTn dur="500" fill="hold" id="30"/>
                                        <p:tgtEl>
                                          <p:spTgt spid="104890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00" grpId="0" build="p" autoUpdateAnimBg="0"/>
      <p:bldP spid="1048902"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365" name=""/>
        <p:cNvGrpSpPr/>
        <p:nvPr/>
      </p:nvGrpSpPr>
      <p:grpSpPr>
        <a:xfrm>
          <a:off x="0" y="0"/>
          <a:ext cx="0" cy="0"/>
          <a:chOff x="0" y="0"/>
          <a:chExt cx="0" cy="0"/>
        </a:xfrm>
      </p:grpSpPr>
      <p:sp>
        <p:nvSpPr>
          <p:cNvPr id="1048904" name="Rectangle 3"/>
          <p:cNvSpPr>
            <a:spLocks noGrp="1" noChangeArrowheads="1"/>
          </p:cNvSpPr>
          <p:nvPr>
            <p:ph idx="1"/>
          </p:nvPr>
        </p:nvSpPr>
        <p:spPr>
          <a:xfrm>
            <a:off x="304800" y="1219200"/>
            <a:ext cx="8610600" cy="5638800"/>
          </a:xfrm>
        </p:spPr>
        <p:txBody>
          <a:bodyPr/>
          <a:p>
            <a:pPr eaLnBrk="1" hangingPunct="1" indent="-469900" marL="469900">
              <a:buNone/>
            </a:pPr>
            <a:r>
              <a:rPr dirty="0" sz="2800" lang="en-US" smtClean="0">
                <a:solidFill>
                  <a:srgbClr val="0000FF"/>
                </a:solidFill>
                <a:latin typeface="Constantia" pitchFamily="18" charset="0"/>
              </a:rPr>
              <a:t>Prevent neurovascular complications by assessing the </a:t>
            </a:r>
            <a:r>
              <a:rPr b="1" dirty="0" sz="2800" lang="en-US" smtClean="0">
                <a:solidFill>
                  <a:srgbClr val="0000FF"/>
                </a:solidFill>
                <a:latin typeface="Times New Roman" pitchFamily="18" charset="0"/>
                <a:cs typeface="Times New Roman" pitchFamily="18" charset="0"/>
              </a:rPr>
              <a:t>5</a:t>
            </a:r>
            <a:r>
              <a:rPr b="1" dirty="0" sz="2800" lang="en-US" smtClean="0">
                <a:solidFill>
                  <a:srgbClr val="0000FF"/>
                </a:solidFill>
                <a:latin typeface="Constantia" pitchFamily="18" charset="0"/>
                <a:cs typeface="Times New Roman" pitchFamily="18" charset="0"/>
              </a:rPr>
              <a:t> </a:t>
            </a:r>
            <a:r>
              <a:rPr dirty="0" sz="2800" lang="en-US" smtClean="0">
                <a:solidFill>
                  <a:srgbClr val="0000FF"/>
                </a:solidFill>
                <a:latin typeface="Constantia" pitchFamily="18" charset="0"/>
              </a:rPr>
              <a:t>P’s:</a:t>
            </a:r>
          </a:p>
          <a:p>
            <a:pPr indent="-514350" lvl="1" marL="914400">
              <a:buFontTx/>
              <a:buAutoNum type="romanLcParenBoth"/>
            </a:pPr>
            <a:r>
              <a:rPr dirty="0" sz="2400" lang="en-US" smtClean="0">
                <a:solidFill>
                  <a:srgbClr val="0000FF"/>
                </a:solidFill>
                <a:latin typeface="Constantia" pitchFamily="18" charset="0"/>
              </a:rPr>
              <a:t>Pain</a:t>
            </a:r>
          </a:p>
          <a:p>
            <a:pPr indent="-514350" lvl="1" marL="914400">
              <a:buFontTx/>
              <a:buAutoNum type="romanLcParenBoth"/>
            </a:pPr>
            <a:r>
              <a:rPr dirty="0" sz="2400" lang="en-US" err="1" smtClean="0">
                <a:solidFill>
                  <a:srgbClr val="0000FF"/>
                </a:solidFill>
                <a:latin typeface="Constantia" pitchFamily="18" charset="0"/>
              </a:rPr>
              <a:t>Parasthesia</a:t>
            </a:r>
            <a:endParaRPr dirty="0" sz="2400" lang="en-US" smtClean="0">
              <a:solidFill>
                <a:srgbClr val="0000FF"/>
              </a:solidFill>
              <a:latin typeface="Constantia" pitchFamily="18" charset="0"/>
            </a:endParaRPr>
          </a:p>
          <a:p>
            <a:pPr indent="-514350" lvl="1" marL="914400">
              <a:buFontTx/>
              <a:buAutoNum type="romanLcParenBoth"/>
            </a:pPr>
            <a:r>
              <a:rPr dirty="0" sz="2400" lang="en-US" smtClean="0">
                <a:solidFill>
                  <a:srgbClr val="0000FF"/>
                </a:solidFill>
                <a:latin typeface="Constantia" pitchFamily="18" charset="0"/>
              </a:rPr>
              <a:t>Pulses</a:t>
            </a:r>
          </a:p>
          <a:p>
            <a:pPr indent="-514350" lvl="1" marL="914400">
              <a:buFontTx/>
              <a:buAutoNum type="romanLcParenBoth"/>
            </a:pPr>
            <a:r>
              <a:rPr dirty="0" sz="2400" lang="en-US" err="1" smtClean="0">
                <a:solidFill>
                  <a:srgbClr val="0000FF"/>
                </a:solidFill>
                <a:latin typeface="Constantia" pitchFamily="18" charset="0"/>
              </a:rPr>
              <a:t>Palor</a:t>
            </a:r>
            <a:r>
              <a:rPr dirty="0" sz="2400" lang="en-US" smtClean="0">
                <a:solidFill>
                  <a:srgbClr val="0000FF"/>
                </a:solidFill>
                <a:latin typeface="Constantia" pitchFamily="18" charset="0"/>
              </a:rPr>
              <a:t> (colour)</a:t>
            </a:r>
          </a:p>
          <a:p>
            <a:pPr indent="-514350" lvl="1" marL="914400">
              <a:buFontTx/>
              <a:buAutoNum type="romanLcParenBoth"/>
            </a:pPr>
            <a:r>
              <a:rPr dirty="0" sz="2400" lang="en-US" smtClean="0">
                <a:solidFill>
                  <a:srgbClr val="0000FF"/>
                </a:solidFill>
                <a:latin typeface="Constantia" pitchFamily="18" charset="0"/>
              </a:rPr>
              <a:t>Paralysis</a:t>
            </a:r>
          </a:p>
          <a:p>
            <a:pPr eaLnBrk="1" hangingPunct="1" indent="-469900" marL="469900">
              <a:buFontTx/>
              <a:buNone/>
            </a:pPr>
            <a:endParaRPr dirty="0" sz="2800" lang="en-US" smtClean="0">
              <a:solidFill>
                <a:srgbClr val="0000FF"/>
              </a:solidFill>
              <a:latin typeface="Constantia" pitchFamily="18" charset="0"/>
            </a:endParaRPr>
          </a:p>
          <a:p>
            <a:pPr eaLnBrk="1" hangingPunct="1" indent="-469900" marL="469900">
              <a:buFontTx/>
              <a:buNone/>
            </a:pPr>
            <a:r>
              <a:rPr dirty="0" sz="2800" lang="en-US" smtClean="0">
                <a:solidFill>
                  <a:srgbClr val="0000FF"/>
                </a:solidFill>
                <a:latin typeface="Constantia" pitchFamily="18" charset="0"/>
              </a:rPr>
              <a:t>Together with edema, temperature and capillary refill.</a:t>
            </a:r>
          </a:p>
        </p:txBody>
      </p:sp>
      <p:sp>
        <p:nvSpPr>
          <p:cNvPr id="1048905" name="Rectangle 6"/>
          <p:cNvSpPr>
            <a:spLocks noGrp="1" noChangeArrowheads="1"/>
          </p:cNvSpPr>
          <p:nvPr>
            <p:ph type="sldNum" sz="quarter" idx="12"/>
          </p:nvPr>
        </p:nvSpPr>
        <p:spPr>
          <a:noFill/>
        </p:spPr>
        <p:txBody>
          <a:bodyPr/>
          <a:p>
            <a:fld id="{4674EB00-F540-4869-96E9-CEB1A35D9479}" type="slidenum">
              <a:rPr lang="en-US" smtClean="0"/>
              <a:t>72</a:t>
            </a:fld>
            <a:endParaRPr lang="en-US" smtClean="0"/>
          </a:p>
        </p:txBody>
      </p:sp>
      <p:sp>
        <p:nvSpPr>
          <p:cNvPr id="1048906" name="Rectangle 2"/>
          <p:cNvSpPr>
            <a:spLocks noGrp="1" noChangeArrowheads="1"/>
          </p:cNvSpPr>
          <p:nvPr>
            <p:ph type="title"/>
          </p:nvPr>
        </p:nvSpPr>
        <p:spPr>
          <a:xfrm>
            <a:off x="0" y="0"/>
            <a:ext cx="8229600" cy="914400"/>
          </a:xfrm>
        </p:spPr>
        <p:txBody>
          <a:bodyPr/>
          <a:p>
            <a:pPr algn="just" eaLnBrk="1" hangingPunct="1"/>
            <a:r>
              <a:rPr b="1" dirty="0" lang="en-US" smtClean="0">
                <a:solidFill>
                  <a:srgbClr val="FF0000"/>
                </a:solidFill>
                <a:latin typeface="Constantia" pitchFamily="18" charset="0"/>
              </a:rPr>
              <a:t>Assessment of pt on cast</a:t>
            </a:r>
          </a:p>
        </p:txBody>
      </p:sp>
      <p:sp>
        <p:nvSpPr>
          <p:cNvPr id="1048907"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561FCBC5-0AB5-48E4-80CD-C8FFA19954D9}" type="slidenum">
              <a:rPr sz="1400" lang="en-US"/>
              <a:pPr algn="r"/>
              <a:t>72</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906"/>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8904">
                                            <p:txEl>
                                              <p:pRg st="0" end="0"/>
                                            </p:txEl>
                                          </p:spTgt>
                                        </p:tgtEl>
                                        <p:attrNameLst>
                                          <p:attrName>style.visibility</p:attrName>
                                        </p:attrNameLst>
                                      </p:cBhvr>
                                      <p:to>
                                        <p:strVal val="visible"/>
                                      </p:to>
                                    </p:set>
                                  </p:childTnLst>
                                </p:cTn>
                              </p:par>
                              <p:par>
                                <p:cTn fill="hold" grpId="0" id="11" nodeType="withEffect" presetClass="entr" presetID="1" presetSubtype="0">
                                  <p:stCondLst>
                                    <p:cond delay="0"/>
                                  </p:stCondLst>
                                  <p:childTnLst>
                                    <p:set>
                                      <p:cBhvr>
                                        <p:cTn dur="1" fill="hold" id="12">
                                          <p:stCondLst>
                                            <p:cond delay="499"/>
                                          </p:stCondLst>
                                        </p:cTn>
                                        <p:tgtEl>
                                          <p:spTgt spid="1048904">
                                            <p:txEl>
                                              <p:pRg st="1" end="1"/>
                                            </p:txEl>
                                          </p:spTgt>
                                        </p:tgtEl>
                                        <p:attrNameLst>
                                          <p:attrName>style.visibility</p:attrName>
                                        </p:attrNameLst>
                                      </p:cBhvr>
                                      <p:to>
                                        <p:strVal val="visible"/>
                                      </p:to>
                                    </p:set>
                                  </p:childTnLst>
                                </p:cTn>
                              </p:par>
                              <p:par>
                                <p:cTn fill="hold" grpId="0" id="13" nodeType="withEffect" presetClass="entr" presetID="1" presetSubtype="0">
                                  <p:stCondLst>
                                    <p:cond delay="0"/>
                                  </p:stCondLst>
                                  <p:childTnLst>
                                    <p:set>
                                      <p:cBhvr>
                                        <p:cTn dur="1" fill="hold" id="14">
                                          <p:stCondLst>
                                            <p:cond delay="499"/>
                                          </p:stCondLst>
                                        </p:cTn>
                                        <p:tgtEl>
                                          <p:spTgt spid="1048904">
                                            <p:txEl>
                                              <p:pRg st="2" end="2"/>
                                            </p:txEl>
                                          </p:spTgt>
                                        </p:tgtEl>
                                        <p:attrNameLst>
                                          <p:attrName>style.visibility</p:attrName>
                                        </p:attrNameLst>
                                      </p:cBhvr>
                                      <p:to>
                                        <p:strVal val="visible"/>
                                      </p:to>
                                    </p:set>
                                  </p:childTnLst>
                                </p:cTn>
                              </p:par>
                              <p:par>
                                <p:cTn fill="hold" grpId="0" id="15" nodeType="withEffect" presetClass="entr" presetID="1" presetSubtype="0">
                                  <p:stCondLst>
                                    <p:cond delay="0"/>
                                  </p:stCondLst>
                                  <p:childTnLst>
                                    <p:set>
                                      <p:cBhvr>
                                        <p:cTn dur="1" fill="hold" id="16">
                                          <p:stCondLst>
                                            <p:cond delay="499"/>
                                          </p:stCondLst>
                                        </p:cTn>
                                        <p:tgtEl>
                                          <p:spTgt spid="1048904">
                                            <p:txEl>
                                              <p:pRg st="3" end="3"/>
                                            </p:txEl>
                                          </p:spTgt>
                                        </p:tgtEl>
                                        <p:attrNameLst>
                                          <p:attrName>style.visibility</p:attrName>
                                        </p:attrNameLst>
                                      </p:cBhvr>
                                      <p:to>
                                        <p:strVal val="visible"/>
                                      </p:to>
                                    </p:set>
                                  </p:childTnLst>
                                </p:cTn>
                              </p:par>
                              <p:par>
                                <p:cTn fill="hold" grpId="0" id="17" nodeType="withEffect" presetClass="entr" presetID="1" presetSubtype="0">
                                  <p:stCondLst>
                                    <p:cond delay="0"/>
                                  </p:stCondLst>
                                  <p:childTnLst>
                                    <p:set>
                                      <p:cBhvr>
                                        <p:cTn dur="1" fill="hold" id="18">
                                          <p:stCondLst>
                                            <p:cond delay="499"/>
                                          </p:stCondLst>
                                        </p:cTn>
                                        <p:tgtEl>
                                          <p:spTgt spid="1048904">
                                            <p:txEl>
                                              <p:pRg st="4" end="4"/>
                                            </p:txEl>
                                          </p:spTgt>
                                        </p:tgtEl>
                                        <p:attrNameLst>
                                          <p:attrName>style.visibility</p:attrName>
                                        </p:attrNameLst>
                                      </p:cBhvr>
                                      <p:to>
                                        <p:strVal val="visible"/>
                                      </p:to>
                                    </p:set>
                                  </p:childTnLst>
                                </p:cTn>
                              </p:par>
                              <p:par>
                                <p:cTn fill="hold" grpId="0" id="19" nodeType="withEffect" presetClass="entr" presetID="1" presetSubtype="0">
                                  <p:stCondLst>
                                    <p:cond delay="0"/>
                                  </p:stCondLst>
                                  <p:childTnLst>
                                    <p:set>
                                      <p:cBhvr>
                                        <p:cTn dur="1" fill="hold" id="20">
                                          <p:stCondLst>
                                            <p:cond delay="499"/>
                                          </p:stCondLst>
                                        </p:cTn>
                                        <p:tgtEl>
                                          <p:spTgt spid="1048904">
                                            <p:txEl>
                                              <p:pRg st="5" end="5"/>
                                            </p:txEl>
                                          </p:spTgt>
                                        </p:tgtEl>
                                        <p:attrNameLst>
                                          <p:attrName>style.visibility</p:attrName>
                                        </p:attrNameLst>
                                      </p:cBhvr>
                                      <p:to>
                                        <p:strVal val="visible"/>
                                      </p:to>
                                    </p:se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1" presetSubtype="0">
                                  <p:stCondLst>
                                    <p:cond delay="0"/>
                                  </p:stCondLst>
                                  <p:childTnLst>
                                    <p:set>
                                      <p:cBhvr>
                                        <p:cTn dur="1" fill="hold" id="24">
                                          <p:stCondLst>
                                            <p:cond delay="499"/>
                                          </p:stCondLst>
                                        </p:cTn>
                                        <p:tgtEl>
                                          <p:spTgt spid="104890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04" grpId="0" build="p" autoUpdateAnimBg="0"/>
      <p:bldP spid="1048906"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366" name=""/>
        <p:cNvGrpSpPr/>
        <p:nvPr/>
      </p:nvGrpSpPr>
      <p:grpSpPr>
        <a:xfrm>
          <a:off x="0" y="0"/>
          <a:ext cx="0" cy="0"/>
          <a:chOff x="0" y="0"/>
          <a:chExt cx="0" cy="0"/>
        </a:xfrm>
      </p:grpSpPr>
      <p:sp>
        <p:nvSpPr>
          <p:cNvPr id="1048908" name="Rectangle 3"/>
          <p:cNvSpPr>
            <a:spLocks noGrp="1" noChangeArrowheads="1"/>
          </p:cNvSpPr>
          <p:nvPr>
            <p:ph idx="1"/>
          </p:nvPr>
        </p:nvSpPr>
        <p:spPr>
          <a:xfrm>
            <a:off x="0" y="914400"/>
            <a:ext cx="9144000" cy="5943600"/>
          </a:xfrm>
        </p:spPr>
        <p:txBody>
          <a:bodyPr>
            <a:normAutofit/>
          </a:bodyPr>
          <a:p>
            <a:pPr algn="just" eaLnBrk="1" hangingPunct="1" indent="-571500" marL="571500">
              <a:buAutoNum type="romanLcParenBoth"/>
            </a:pPr>
            <a:r>
              <a:rPr dirty="0" sz="2800" lang="en-US" smtClean="0">
                <a:solidFill>
                  <a:srgbClr val="0000FF"/>
                </a:solidFill>
                <a:latin typeface="Constantia" pitchFamily="18" charset="0"/>
              </a:rPr>
              <a:t>Progressive unrelieved pain</a:t>
            </a:r>
          </a:p>
          <a:p>
            <a:pPr algn="just" eaLnBrk="1" hangingPunct="1" indent="-571500" marL="571500">
              <a:buAutoNum type="romanLcParenBoth"/>
            </a:pPr>
            <a:r>
              <a:rPr dirty="0" sz="2800" lang="en-US" err="1" smtClean="0">
                <a:solidFill>
                  <a:srgbClr val="0000FF"/>
                </a:solidFill>
                <a:latin typeface="Constantia" pitchFamily="18" charset="0"/>
              </a:rPr>
              <a:t>Parasthesia</a:t>
            </a:r>
            <a:endParaRPr dirty="0" sz="2800" lang="en-US" smtClean="0">
              <a:solidFill>
                <a:srgbClr val="0000FF"/>
              </a:solidFill>
              <a:latin typeface="Constantia" pitchFamily="18" charset="0"/>
            </a:endParaRPr>
          </a:p>
          <a:p>
            <a:pPr algn="just" eaLnBrk="1" hangingPunct="1" indent="-571500" marL="571500">
              <a:buAutoNum type="romanLcParenBoth"/>
            </a:pPr>
            <a:endParaRPr dirty="0" sz="2800" lang="en-US" smtClean="0">
              <a:solidFill>
                <a:srgbClr val="0000FF"/>
              </a:solidFill>
              <a:latin typeface="Constantia" pitchFamily="18" charset="0"/>
            </a:endParaRPr>
          </a:p>
          <a:p>
            <a:pPr algn="just" eaLnBrk="1" hangingPunct="1" indent="-571500" marL="571500">
              <a:buAutoNum type="romanLcParenBoth"/>
            </a:pPr>
            <a:r>
              <a:rPr dirty="0" sz="2800" lang="en-US" smtClean="0">
                <a:solidFill>
                  <a:srgbClr val="0000FF"/>
                </a:solidFill>
                <a:latin typeface="Constantia" pitchFamily="18" charset="0"/>
              </a:rPr>
              <a:t>Motor loss</a:t>
            </a:r>
          </a:p>
          <a:p>
            <a:pPr algn="just" eaLnBrk="1" hangingPunct="1" indent="-571500" marL="571500">
              <a:buAutoNum type="romanLcParenBoth"/>
            </a:pPr>
            <a:r>
              <a:rPr dirty="0" sz="2800" lang="en-US" smtClean="0">
                <a:solidFill>
                  <a:srgbClr val="0000FF"/>
                </a:solidFill>
                <a:latin typeface="Constantia" pitchFamily="18" charset="0"/>
              </a:rPr>
              <a:t>Sensory loss</a:t>
            </a:r>
          </a:p>
          <a:p>
            <a:pPr algn="just" eaLnBrk="1" hangingPunct="1" indent="-571500" marL="571500">
              <a:buAutoNum type="romanLcParenBoth"/>
            </a:pPr>
            <a:endParaRPr dirty="0" sz="2800" lang="en-US" smtClean="0">
              <a:solidFill>
                <a:srgbClr val="0000FF"/>
              </a:solidFill>
              <a:latin typeface="Constantia" pitchFamily="18" charset="0"/>
            </a:endParaRPr>
          </a:p>
          <a:p>
            <a:pPr algn="just" eaLnBrk="1" hangingPunct="1" indent="-571500" marL="571500">
              <a:buAutoNum type="romanLcParenBoth"/>
            </a:pPr>
            <a:r>
              <a:rPr dirty="0" sz="2800" lang="en-US" smtClean="0">
                <a:solidFill>
                  <a:srgbClr val="0000FF"/>
                </a:solidFill>
                <a:latin typeface="Constantia" pitchFamily="18" charset="0"/>
              </a:rPr>
              <a:t>Sensation of tightness</a:t>
            </a:r>
          </a:p>
          <a:p>
            <a:pPr algn="just" eaLnBrk="1" hangingPunct="1" indent="-571500" marL="571500">
              <a:buAutoNum type="romanLcParenBoth"/>
            </a:pPr>
            <a:r>
              <a:rPr dirty="0" sz="2800" lang="en-US" smtClean="0">
                <a:solidFill>
                  <a:srgbClr val="0000FF"/>
                </a:solidFill>
                <a:latin typeface="Constantia" pitchFamily="18" charset="0"/>
              </a:rPr>
              <a:t>Coolness</a:t>
            </a:r>
          </a:p>
          <a:p>
            <a:pPr algn="just" eaLnBrk="1" hangingPunct="1" indent="-571500" marL="571500">
              <a:buAutoNum type="romanLcParenBoth"/>
            </a:pPr>
            <a:endParaRPr dirty="0" sz="2800" lang="en-US" smtClean="0">
              <a:solidFill>
                <a:srgbClr val="0000FF"/>
              </a:solidFill>
              <a:latin typeface="Constantia" pitchFamily="18" charset="0"/>
            </a:endParaRPr>
          </a:p>
          <a:p>
            <a:pPr algn="just" eaLnBrk="1" hangingPunct="1" indent="-571500" marL="571500">
              <a:buAutoNum type="romanLcParenBoth"/>
            </a:pPr>
            <a:r>
              <a:rPr dirty="0" sz="2800" lang="en-US" smtClean="0">
                <a:solidFill>
                  <a:srgbClr val="0000FF"/>
                </a:solidFill>
                <a:latin typeface="Constantia" pitchFamily="18" charset="0"/>
              </a:rPr>
              <a:t>Paleness</a:t>
            </a:r>
          </a:p>
          <a:p>
            <a:pPr algn="just" eaLnBrk="1" hangingPunct="1" indent="-571500" marL="571500">
              <a:buAutoNum type="romanLcParenBoth"/>
            </a:pPr>
            <a:r>
              <a:rPr dirty="0" sz="2800" lang="en-US" smtClean="0">
                <a:solidFill>
                  <a:srgbClr val="0000FF"/>
                </a:solidFill>
                <a:latin typeface="Constantia" pitchFamily="18" charset="0"/>
              </a:rPr>
              <a:t>Slow capillary refill (&lt;2-4 seconds)</a:t>
            </a:r>
          </a:p>
        </p:txBody>
      </p:sp>
      <p:sp>
        <p:nvSpPr>
          <p:cNvPr id="1048909" name="Rectangle 6"/>
          <p:cNvSpPr>
            <a:spLocks noGrp="1" noChangeArrowheads="1"/>
          </p:cNvSpPr>
          <p:nvPr>
            <p:ph type="sldNum" sz="quarter" idx="12"/>
          </p:nvPr>
        </p:nvSpPr>
        <p:spPr>
          <a:noFill/>
        </p:spPr>
        <p:txBody>
          <a:bodyPr/>
          <a:p>
            <a:fld id="{A97DCB50-4C90-463E-B7E4-029DC2597120}" type="slidenum">
              <a:rPr lang="en-US" smtClean="0"/>
              <a:t>73</a:t>
            </a:fld>
            <a:endParaRPr lang="en-US" smtClean="0"/>
          </a:p>
        </p:txBody>
      </p:sp>
      <p:sp>
        <p:nvSpPr>
          <p:cNvPr id="1048910" name="Rectangle 2"/>
          <p:cNvSpPr>
            <a:spLocks noGrp="1" noChangeArrowheads="1"/>
          </p:cNvSpPr>
          <p:nvPr>
            <p:ph type="title"/>
          </p:nvPr>
        </p:nvSpPr>
        <p:spPr>
          <a:xfrm>
            <a:off x="0" y="0"/>
            <a:ext cx="8229600" cy="792162"/>
          </a:xfrm>
        </p:spPr>
        <p:txBody>
          <a:bodyPr/>
          <a:p>
            <a:pPr algn="just" eaLnBrk="1" hangingPunct="1"/>
            <a:r>
              <a:rPr dirty="0" lang="en-US" smtClean="0">
                <a:solidFill>
                  <a:srgbClr val="FF0000"/>
                </a:solidFill>
                <a:latin typeface="Constantia" pitchFamily="18" charset="0"/>
              </a:rPr>
              <a:t>Bad/Danger signs may include:</a:t>
            </a:r>
          </a:p>
        </p:txBody>
      </p:sp>
      <p:sp>
        <p:nvSpPr>
          <p:cNvPr id="1048911"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7F56FD4A-171E-44EC-B2E6-D32726F6E82D}" type="slidenum">
              <a:rPr sz="1400" lang="en-US"/>
              <a:pPr algn="r"/>
              <a:t>73</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910"/>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8908">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8908">
                                            <p:txEl>
                                              <p:pRg st="1" end="1"/>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8908">
                                            <p:txEl>
                                              <p:pRg st="3" end="3"/>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8908">
                                            <p:txEl>
                                              <p:pRg st="4" end="4"/>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 presetSubtype="0">
                                  <p:stCondLst>
                                    <p:cond delay="0"/>
                                  </p:stCondLst>
                                  <p:childTnLst>
                                    <p:set>
                                      <p:cBhvr>
                                        <p:cTn dur="1" fill="hold" id="26">
                                          <p:stCondLst>
                                            <p:cond delay="499"/>
                                          </p:stCondLst>
                                        </p:cTn>
                                        <p:tgtEl>
                                          <p:spTgt spid="1048908">
                                            <p:txEl>
                                              <p:pRg st="6" end="6"/>
                                            </p:txEl>
                                          </p:spTgt>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1" presetSubtype="0">
                                  <p:stCondLst>
                                    <p:cond delay="0"/>
                                  </p:stCondLst>
                                  <p:childTnLst>
                                    <p:set>
                                      <p:cBhvr>
                                        <p:cTn dur="1" fill="hold" id="30">
                                          <p:stCondLst>
                                            <p:cond delay="499"/>
                                          </p:stCondLst>
                                        </p:cTn>
                                        <p:tgtEl>
                                          <p:spTgt spid="1048908">
                                            <p:txEl>
                                              <p:pRg st="7" end="7"/>
                                            </p:txEl>
                                          </p:spTgt>
                                        </p:tgtEl>
                                        <p:attrNameLst>
                                          <p:attrName>style.visibility</p:attrName>
                                        </p:attrNameLst>
                                      </p:cBhvr>
                                      <p:to>
                                        <p:strVal val="visible"/>
                                      </p:to>
                                    </p:se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1" presetSubtype="0">
                                  <p:stCondLst>
                                    <p:cond delay="0"/>
                                  </p:stCondLst>
                                  <p:childTnLst>
                                    <p:set>
                                      <p:cBhvr>
                                        <p:cTn dur="1" fill="hold" id="34">
                                          <p:stCondLst>
                                            <p:cond delay="499"/>
                                          </p:stCondLst>
                                        </p:cTn>
                                        <p:tgtEl>
                                          <p:spTgt spid="1048908">
                                            <p:txEl>
                                              <p:pRg st="9" end="9"/>
                                            </p:txEl>
                                          </p:spTgt>
                                        </p:tgtEl>
                                        <p:attrNameLst>
                                          <p:attrName>style.visibility</p:attrName>
                                        </p:attrNameLst>
                                      </p:cBhvr>
                                      <p:to>
                                        <p:strVal val="visible"/>
                                      </p:to>
                                    </p:set>
                                  </p:childTnLst>
                                </p:cTn>
                              </p:par>
                            </p:childTnLst>
                          </p:cTn>
                        </p:par>
                      </p:childTnLst>
                    </p:cTn>
                  </p:par>
                  <p:par>
                    <p:cTn fill="hold" id="35">
                      <p:stCondLst>
                        <p:cond delay="indefinite"/>
                      </p:stCondLst>
                      <p:childTnLst>
                        <p:par>
                          <p:cTn fill="hold" id="36">
                            <p:stCondLst>
                              <p:cond delay="0"/>
                            </p:stCondLst>
                            <p:childTnLst>
                              <p:par>
                                <p:cTn fill="hold" grpId="0" id="37" nodeType="clickEffect" presetClass="entr" presetID="1" presetSubtype="0">
                                  <p:stCondLst>
                                    <p:cond delay="0"/>
                                  </p:stCondLst>
                                  <p:childTnLst>
                                    <p:set>
                                      <p:cBhvr>
                                        <p:cTn dur="1" fill="hold" id="38">
                                          <p:stCondLst>
                                            <p:cond delay="499"/>
                                          </p:stCondLst>
                                        </p:cTn>
                                        <p:tgtEl>
                                          <p:spTgt spid="104890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08" grpId="0" build="p" autoUpdateAnimBg="0"/>
      <p:bldP spid="1048910"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367" name=""/>
        <p:cNvGrpSpPr/>
        <p:nvPr/>
      </p:nvGrpSpPr>
      <p:grpSpPr>
        <a:xfrm>
          <a:off x="0" y="0"/>
          <a:ext cx="0" cy="0"/>
          <a:chOff x="0" y="0"/>
          <a:chExt cx="0" cy="0"/>
        </a:xfrm>
      </p:grpSpPr>
      <p:sp>
        <p:nvSpPr>
          <p:cNvPr id="1048912" name="Rectangle 3"/>
          <p:cNvSpPr>
            <a:spLocks noGrp="1" noChangeArrowheads="1"/>
          </p:cNvSpPr>
          <p:nvPr>
            <p:ph idx="1"/>
          </p:nvPr>
        </p:nvSpPr>
        <p:spPr>
          <a:xfrm>
            <a:off x="457200" y="1600200"/>
            <a:ext cx="8686800" cy="5257800"/>
          </a:xfrm>
        </p:spPr>
        <p:txBody>
          <a:bodyPr>
            <a:normAutofit/>
          </a:bodyPr>
          <a:p>
            <a:pPr algn="just" eaLnBrk="1" hangingPunct="1" indent="-469900" marL="469900">
              <a:buFontTx/>
              <a:buNone/>
            </a:pPr>
            <a:r>
              <a:rPr dirty="0" lang="en-US" smtClean="0">
                <a:solidFill>
                  <a:srgbClr val="0000FF"/>
                </a:solidFill>
                <a:latin typeface="Constantia" pitchFamily="18" charset="0"/>
              </a:rPr>
              <a:t>1. Assess and for hydration status, medication histories and possible infections</a:t>
            </a:r>
          </a:p>
          <a:p>
            <a:pPr algn="just" eaLnBrk="1" hangingPunct="1" indent="-469900" marL="469900">
              <a:buFontTx/>
              <a:buNone/>
            </a:pPr>
            <a:endParaRPr dirty="0" lang="en-US" smtClean="0">
              <a:solidFill>
                <a:srgbClr val="0000FF"/>
              </a:solidFill>
              <a:latin typeface="Constantia" pitchFamily="18" charset="0"/>
            </a:endParaRPr>
          </a:p>
          <a:p>
            <a:pPr algn="just" eaLnBrk="1" hangingPunct="1" indent="-469900" marL="469900">
              <a:buFontTx/>
              <a:buNone/>
            </a:pPr>
            <a:r>
              <a:rPr dirty="0" lang="en-US" smtClean="0">
                <a:solidFill>
                  <a:srgbClr val="0000FF"/>
                </a:solidFill>
                <a:latin typeface="Constantia" pitchFamily="18" charset="0"/>
              </a:rPr>
              <a:t>2. Relieve pain through physical, psychological and pharmacologic strategies</a:t>
            </a:r>
          </a:p>
          <a:p>
            <a:pPr algn="just" eaLnBrk="1" hangingPunct="1" indent="-469900" marL="469900">
              <a:buFontTx/>
              <a:buNone/>
            </a:pPr>
            <a:endParaRPr dirty="0" lang="en-US" smtClean="0">
              <a:solidFill>
                <a:srgbClr val="0000FF"/>
              </a:solidFill>
              <a:latin typeface="Constantia" pitchFamily="18" charset="0"/>
            </a:endParaRPr>
          </a:p>
          <a:p>
            <a:pPr algn="just" eaLnBrk="1" hangingPunct="1" indent="-469900" marL="469900">
              <a:buFontTx/>
              <a:buNone/>
            </a:pPr>
            <a:r>
              <a:rPr dirty="0" lang="en-US" smtClean="0">
                <a:solidFill>
                  <a:srgbClr val="0000FF"/>
                </a:solidFill>
                <a:latin typeface="Constantia" pitchFamily="18" charset="0"/>
              </a:rPr>
              <a:t>3. Maintain adequate neurovascular function through assessment and prompt intervention</a:t>
            </a:r>
          </a:p>
        </p:txBody>
      </p:sp>
      <p:sp>
        <p:nvSpPr>
          <p:cNvPr id="1048913" name="Rectangle 6"/>
          <p:cNvSpPr>
            <a:spLocks noGrp="1" noChangeArrowheads="1"/>
          </p:cNvSpPr>
          <p:nvPr>
            <p:ph type="sldNum" sz="quarter" idx="12"/>
          </p:nvPr>
        </p:nvSpPr>
        <p:spPr>
          <a:noFill/>
        </p:spPr>
        <p:txBody>
          <a:bodyPr/>
          <a:p>
            <a:fld id="{96BE8464-737F-4C65-8982-6FC2CB1FD159}" type="slidenum">
              <a:rPr lang="en-US" smtClean="0"/>
              <a:t>74</a:t>
            </a:fld>
            <a:endParaRPr lang="en-US" smtClean="0"/>
          </a:p>
        </p:txBody>
      </p:sp>
      <p:sp>
        <p:nvSpPr>
          <p:cNvPr id="1048914" name="Rectangle 2"/>
          <p:cNvSpPr>
            <a:spLocks noGrp="1" noChangeArrowheads="1"/>
          </p:cNvSpPr>
          <p:nvPr>
            <p:ph type="title"/>
          </p:nvPr>
        </p:nvSpPr>
        <p:spPr>
          <a:xfrm>
            <a:off x="457200" y="274638"/>
            <a:ext cx="8686800" cy="1143000"/>
          </a:xfrm>
        </p:spPr>
        <p:txBody>
          <a:bodyPr>
            <a:normAutofit fontScale="90000"/>
          </a:bodyPr>
          <a:p>
            <a:pPr algn="l" eaLnBrk="1" hangingPunct="1"/>
            <a:r>
              <a:rPr b="1" dirty="0" sz="4000" lang="en-US" smtClean="0">
                <a:solidFill>
                  <a:srgbClr val="FF0000"/>
                </a:solidFill>
                <a:latin typeface="Constantia" pitchFamily="18" charset="0"/>
              </a:rPr>
              <a:t>Preoperative care of patient undergoing orthopedic surgery</a:t>
            </a:r>
          </a:p>
        </p:txBody>
      </p:sp>
      <p:sp>
        <p:nvSpPr>
          <p:cNvPr id="1048915"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41B56AC7-4D4C-4CA7-A831-2261DDEBB585}" type="slidenum">
              <a:rPr sz="1400" lang="en-US"/>
              <a:pPr algn="r"/>
              <a:t>74</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914"/>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 presetSubtype="4">
                                  <p:stCondLst>
                                    <p:cond delay="0"/>
                                  </p:stCondLst>
                                  <p:childTnLst>
                                    <p:set>
                                      <p:cBhvr>
                                        <p:cTn dur="1" fill="hold" id="10">
                                          <p:stCondLst>
                                            <p:cond delay="0"/>
                                          </p:stCondLst>
                                        </p:cTn>
                                        <p:tgtEl>
                                          <p:spTgt spid="1048912">
                                            <p:txEl>
                                              <p:pRg st="0" end="0"/>
                                            </p:txEl>
                                          </p:spTgt>
                                        </p:tgtEl>
                                        <p:attrNameLst>
                                          <p:attrName>style.visibility</p:attrName>
                                        </p:attrNameLst>
                                      </p:cBhvr>
                                      <p:to>
                                        <p:strVal val="visible"/>
                                      </p:to>
                                    </p:set>
                                    <p:anim calcmode="lin" valueType="num">
                                      <p:cBhvr additive="base">
                                        <p:cTn dur="500" fill="hold" id="11"/>
                                        <p:tgtEl>
                                          <p:spTgt spid="1048912">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9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4">
                                  <p:stCondLst>
                                    <p:cond delay="0"/>
                                  </p:stCondLst>
                                  <p:childTnLst>
                                    <p:set>
                                      <p:cBhvr>
                                        <p:cTn dur="1" fill="hold" id="16">
                                          <p:stCondLst>
                                            <p:cond delay="0"/>
                                          </p:stCondLst>
                                        </p:cTn>
                                        <p:tgtEl>
                                          <p:spTgt spid="1048912">
                                            <p:txEl>
                                              <p:pRg st="2" end="2"/>
                                            </p:txEl>
                                          </p:spTgt>
                                        </p:tgtEl>
                                        <p:attrNameLst>
                                          <p:attrName>style.visibility</p:attrName>
                                        </p:attrNameLst>
                                      </p:cBhvr>
                                      <p:to>
                                        <p:strVal val="visible"/>
                                      </p:to>
                                    </p:set>
                                    <p:anim calcmode="lin" valueType="num">
                                      <p:cBhvr additive="base">
                                        <p:cTn dur="500" fill="hold" id="17"/>
                                        <p:tgtEl>
                                          <p:spTgt spid="1048912">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18"/>
                                        <p:tgtEl>
                                          <p:spTgt spid="10489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 presetSubtype="4">
                                  <p:stCondLst>
                                    <p:cond delay="0"/>
                                  </p:stCondLst>
                                  <p:childTnLst>
                                    <p:set>
                                      <p:cBhvr>
                                        <p:cTn dur="1" fill="hold" id="22">
                                          <p:stCondLst>
                                            <p:cond delay="0"/>
                                          </p:stCondLst>
                                        </p:cTn>
                                        <p:tgtEl>
                                          <p:spTgt spid="1048912">
                                            <p:txEl>
                                              <p:pRg st="4" end="4"/>
                                            </p:txEl>
                                          </p:spTgt>
                                        </p:tgtEl>
                                        <p:attrNameLst>
                                          <p:attrName>style.visibility</p:attrName>
                                        </p:attrNameLst>
                                      </p:cBhvr>
                                      <p:to>
                                        <p:strVal val="visible"/>
                                      </p:to>
                                    </p:set>
                                    <p:anim calcmode="lin" valueType="num">
                                      <p:cBhvr additive="base">
                                        <p:cTn dur="500" fill="hold" id="23"/>
                                        <p:tgtEl>
                                          <p:spTgt spid="1048912">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24"/>
                                        <p:tgtEl>
                                          <p:spTgt spid="10489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12" grpId="0" build="p" autoUpdateAnimBg="0"/>
      <p:bldP spid="1048914"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369" name=""/>
        <p:cNvGrpSpPr/>
        <p:nvPr/>
      </p:nvGrpSpPr>
      <p:grpSpPr>
        <a:xfrm>
          <a:off x="0" y="0"/>
          <a:ext cx="0" cy="0"/>
          <a:chOff x="0" y="0"/>
          <a:chExt cx="0" cy="0"/>
        </a:xfrm>
      </p:grpSpPr>
      <p:sp>
        <p:nvSpPr>
          <p:cNvPr id="1048918" name="Rectangle 3"/>
          <p:cNvSpPr>
            <a:spLocks noGrp="1" noChangeArrowheads="1"/>
          </p:cNvSpPr>
          <p:nvPr>
            <p:ph idx="1"/>
          </p:nvPr>
        </p:nvSpPr>
        <p:spPr>
          <a:xfrm>
            <a:off x="457200" y="1600200"/>
            <a:ext cx="8686800" cy="5257800"/>
          </a:xfrm>
        </p:spPr>
        <p:txBody>
          <a:bodyPr/>
          <a:p>
            <a:pPr algn="just" eaLnBrk="1" hangingPunct="1">
              <a:buFontTx/>
              <a:buNone/>
            </a:pPr>
            <a:r>
              <a:rPr dirty="0" lang="en-US" smtClean="0">
                <a:solidFill>
                  <a:srgbClr val="0000FF"/>
                </a:solidFill>
                <a:latin typeface="Constantia" pitchFamily="18" charset="0"/>
              </a:rPr>
              <a:t>4. Promote health by teaching coughing techniques, deep breathing and  monitor fluid intake.</a:t>
            </a:r>
          </a:p>
          <a:p>
            <a:pPr algn="just" eaLnBrk="1" hangingPunct="1">
              <a:buFontTx/>
              <a:buNone/>
            </a:pPr>
            <a:endParaRPr dirty="0" lang="en-US" smtClean="0">
              <a:solidFill>
                <a:srgbClr val="0000FF"/>
              </a:solidFill>
              <a:latin typeface="Constantia" pitchFamily="18" charset="0"/>
            </a:endParaRPr>
          </a:p>
          <a:p>
            <a:pPr algn="just" eaLnBrk="1" hangingPunct="1">
              <a:buFontTx/>
              <a:buNone/>
            </a:pPr>
            <a:r>
              <a:rPr dirty="0" lang="en-US" smtClean="0">
                <a:solidFill>
                  <a:srgbClr val="0000FF"/>
                </a:solidFill>
                <a:latin typeface="Constantia" pitchFamily="18" charset="0"/>
              </a:rPr>
              <a:t>5. Improve mobility by elevating extremities and controlling pain.</a:t>
            </a:r>
          </a:p>
          <a:p>
            <a:pPr algn="just" eaLnBrk="1" hangingPunct="1">
              <a:buFontTx/>
              <a:buNone/>
            </a:pPr>
            <a:endParaRPr dirty="0" lang="en-US" smtClean="0">
              <a:solidFill>
                <a:srgbClr val="0000FF"/>
              </a:solidFill>
              <a:latin typeface="Constantia" pitchFamily="18" charset="0"/>
            </a:endParaRPr>
          </a:p>
          <a:p>
            <a:pPr algn="just" eaLnBrk="1" hangingPunct="1">
              <a:buFontTx/>
              <a:buNone/>
            </a:pPr>
            <a:r>
              <a:rPr dirty="0" lang="en-US" smtClean="0">
                <a:solidFill>
                  <a:srgbClr val="0000FF"/>
                </a:solidFill>
                <a:latin typeface="Constantia" pitchFamily="18" charset="0"/>
              </a:rPr>
              <a:t>6. Help pt maintain self esteem.</a:t>
            </a:r>
          </a:p>
          <a:p>
            <a:pPr algn="just" eaLnBrk="1" hangingPunct="1">
              <a:buFontTx/>
              <a:buNone/>
            </a:pPr>
            <a:endParaRPr dirty="0" lang="en-US" smtClean="0">
              <a:solidFill>
                <a:srgbClr val="0000FF"/>
              </a:solidFill>
              <a:latin typeface="Constantia" pitchFamily="18" charset="0"/>
            </a:endParaRPr>
          </a:p>
        </p:txBody>
      </p:sp>
      <p:sp>
        <p:nvSpPr>
          <p:cNvPr id="1048919" name="Rectangle 6"/>
          <p:cNvSpPr>
            <a:spLocks noGrp="1" noChangeArrowheads="1"/>
          </p:cNvSpPr>
          <p:nvPr>
            <p:ph type="sldNum" sz="quarter" idx="12"/>
          </p:nvPr>
        </p:nvSpPr>
        <p:spPr>
          <a:noFill/>
        </p:spPr>
        <p:txBody>
          <a:bodyPr/>
          <a:p>
            <a:fld id="{3A28CFCC-8F7F-4B63-9F7B-61A18883E688}" type="slidenum">
              <a:rPr lang="en-US" smtClean="0"/>
              <a:t>75</a:t>
            </a:fld>
            <a:endParaRPr lang="en-US" smtClean="0"/>
          </a:p>
        </p:txBody>
      </p:sp>
      <p:sp>
        <p:nvSpPr>
          <p:cNvPr id="1048920" name="Rectangle 2"/>
          <p:cNvSpPr>
            <a:spLocks noGrp="1" noChangeArrowheads="1"/>
          </p:cNvSpPr>
          <p:nvPr>
            <p:ph type="title"/>
          </p:nvPr>
        </p:nvSpPr>
        <p:spPr/>
        <p:txBody>
          <a:bodyPr/>
          <a:p>
            <a:pPr algn="just" eaLnBrk="1" hangingPunct="1"/>
            <a:r>
              <a:rPr b="1" dirty="0" lang="en-US" smtClean="0">
                <a:solidFill>
                  <a:srgbClr val="FF0000"/>
                </a:solidFill>
                <a:latin typeface="Constantia" pitchFamily="18" charset="0"/>
              </a:rPr>
              <a:t>Pre-operative cont’d</a:t>
            </a:r>
          </a:p>
        </p:txBody>
      </p:sp>
      <p:sp>
        <p:nvSpPr>
          <p:cNvPr id="1048921"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9D8AA8DF-CA0C-4ED3-B0A6-F21476B36F44}" type="slidenum">
              <a:rPr sz="1400" lang="en-US"/>
              <a:pPr algn="r"/>
              <a:t>75</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920"/>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 presetSubtype="12">
                                  <p:stCondLst>
                                    <p:cond delay="0"/>
                                  </p:stCondLst>
                                  <p:childTnLst>
                                    <p:set>
                                      <p:cBhvr>
                                        <p:cTn dur="1" fill="hold" id="10">
                                          <p:stCondLst>
                                            <p:cond delay="0"/>
                                          </p:stCondLst>
                                        </p:cTn>
                                        <p:tgtEl>
                                          <p:spTgt spid="1048918">
                                            <p:txEl>
                                              <p:pRg st="0" end="0"/>
                                            </p:txEl>
                                          </p:spTgt>
                                        </p:tgtEl>
                                        <p:attrNameLst>
                                          <p:attrName>style.visibility</p:attrName>
                                        </p:attrNameLst>
                                      </p:cBhvr>
                                      <p:to>
                                        <p:strVal val="visible"/>
                                      </p:to>
                                    </p:set>
                                    <p:anim calcmode="lin" valueType="num">
                                      <p:cBhvr additive="base">
                                        <p:cTn dur="500" fill="hold" id="11"/>
                                        <p:tgtEl>
                                          <p:spTgt spid="1048918">
                                            <p:txEl>
                                              <p:pRg st="0" end="0"/>
                                            </p:txEl>
                                          </p:spTgt>
                                        </p:tgtEl>
                                        <p:attrNameLst>
                                          <p:attrName>ppt_x</p:attrName>
                                        </p:attrNameLst>
                                      </p:cBhvr>
                                      <p:tavLst>
                                        <p:tav tm="0">
                                          <p:val>
                                            <p:strVal val="0-#ppt_w/2"/>
                                          </p:val>
                                        </p:tav>
                                        <p:tav tm="100000">
                                          <p:val>
                                            <p:strVal val="#ppt_x"/>
                                          </p:val>
                                        </p:tav>
                                      </p:tavLst>
                                    </p:anim>
                                    <p:anim calcmode="lin" valueType="num">
                                      <p:cBhvr additive="base">
                                        <p:cTn dur="500" fill="hold" id="12"/>
                                        <p:tgtEl>
                                          <p:spTgt spid="10489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12">
                                  <p:stCondLst>
                                    <p:cond delay="0"/>
                                  </p:stCondLst>
                                  <p:childTnLst>
                                    <p:set>
                                      <p:cBhvr>
                                        <p:cTn dur="1" fill="hold" id="16">
                                          <p:stCondLst>
                                            <p:cond delay="0"/>
                                          </p:stCondLst>
                                        </p:cTn>
                                        <p:tgtEl>
                                          <p:spTgt spid="1048918">
                                            <p:txEl>
                                              <p:pRg st="2" end="2"/>
                                            </p:txEl>
                                          </p:spTgt>
                                        </p:tgtEl>
                                        <p:attrNameLst>
                                          <p:attrName>style.visibility</p:attrName>
                                        </p:attrNameLst>
                                      </p:cBhvr>
                                      <p:to>
                                        <p:strVal val="visible"/>
                                      </p:to>
                                    </p:set>
                                    <p:anim calcmode="lin" valueType="num">
                                      <p:cBhvr additive="base">
                                        <p:cTn dur="500" fill="hold" id="17"/>
                                        <p:tgtEl>
                                          <p:spTgt spid="1048918">
                                            <p:txEl>
                                              <p:pRg st="2" end="2"/>
                                            </p:txEl>
                                          </p:spTgt>
                                        </p:tgtEl>
                                        <p:attrNameLst>
                                          <p:attrName>ppt_x</p:attrName>
                                        </p:attrNameLst>
                                      </p:cBhvr>
                                      <p:tavLst>
                                        <p:tav tm="0">
                                          <p:val>
                                            <p:strVal val="0-#ppt_w/2"/>
                                          </p:val>
                                        </p:tav>
                                        <p:tav tm="100000">
                                          <p:val>
                                            <p:strVal val="#ppt_x"/>
                                          </p:val>
                                        </p:tav>
                                      </p:tavLst>
                                    </p:anim>
                                    <p:anim calcmode="lin" valueType="num">
                                      <p:cBhvr additive="base">
                                        <p:cTn dur="500" fill="hold" id="18"/>
                                        <p:tgtEl>
                                          <p:spTgt spid="10489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 presetSubtype="12">
                                  <p:stCondLst>
                                    <p:cond delay="0"/>
                                  </p:stCondLst>
                                  <p:childTnLst>
                                    <p:set>
                                      <p:cBhvr>
                                        <p:cTn dur="1" fill="hold" id="22">
                                          <p:stCondLst>
                                            <p:cond delay="0"/>
                                          </p:stCondLst>
                                        </p:cTn>
                                        <p:tgtEl>
                                          <p:spTgt spid="1048918">
                                            <p:txEl>
                                              <p:pRg st="4" end="4"/>
                                            </p:txEl>
                                          </p:spTgt>
                                        </p:tgtEl>
                                        <p:attrNameLst>
                                          <p:attrName>style.visibility</p:attrName>
                                        </p:attrNameLst>
                                      </p:cBhvr>
                                      <p:to>
                                        <p:strVal val="visible"/>
                                      </p:to>
                                    </p:set>
                                    <p:anim calcmode="lin" valueType="num">
                                      <p:cBhvr additive="base">
                                        <p:cTn dur="500" fill="hold" id="23"/>
                                        <p:tgtEl>
                                          <p:spTgt spid="1048918">
                                            <p:txEl>
                                              <p:pRg st="4" end="4"/>
                                            </p:txEl>
                                          </p:spTgt>
                                        </p:tgtEl>
                                        <p:attrNameLst>
                                          <p:attrName>ppt_x</p:attrName>
                                        </p:attrNameLst>
                                      </p:cBhvr>
                                      <p:tavLst>
                                        <p:tav tm="0">
                                          <p:val>
                                            <p:strVal val="0-#ppt_w/2"/>
                                          </p:val>
                                        </p:tav>
                                        <p:tav tm="100000">
                                          <p:val>
                                            <p:strVal val="#ppt_x"/>
                                          </p:val>
                                        </p:tav>
                                      </p:tavLst>
                                    </p:anim>
                                    <p:anim calcmode="lin" valueType="num">
                                      <p:cBhvr additive="base">
                                        <p:cTn dur="500" fill="hold" id="24"/>
                                        <p:tgtEl>
                                          <p:spTgt spid="104891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18" grpId="0" build="p" autoUpdateAnimBg="0"/>
      <p:bldP spid="1048920"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370" name=""/>
        <p:cNvGrpSpPr/>
        <p:nvPr/>
      </p:nvGrpSpPr>
      <p:grpSpPr>
        <a:xfrm>
          <a:off x="0" y="0"/>
          <a:ext cx="0" cy="0"/>
          <a:chOff x="0" y="0"/>
          <a:chExt cx="0" cy="0"/>
        </a:xfrm>
      </p:grpSpPr>
      <p:sp>
        <p:nvSpPr>
          <p:cNvPr id="1048922" name="Rectangle 3"/>
          <p:cNvSpPr>
            <a:spLocks noGrp="1" noChangeArrowheads="1"/>
          </p:cNvSpPr>
          <p:nvPr>
            <p:ph idx="1"/>
          </p:nvPr>
        </p:nvSpPr>
        <p:spPr>
          <a:xfrm>
            <a:off x="457200" y="1219200"/>
            <a:ext cx="8686800" cy="5410200"/>
          </a:xfrm>
        </p:spPr>
        <p:txBody>
          <a:bodyPr>
            <a:normAutofit/>
          </a:bodyPr>
          <a:p>
            <a:pPr algn="just" eaLnBrk="1" hangingPunct="1" indent="-514350" marL="514350">
              <a:buFont typeface="+mj-lt"/>
              <a:buAutoNum type="arabicPeriod"/>
            </a:pPr>
            <a:r>
              <a:rPr dirty="0" lang="en-US" smtClean="0">
                <a:solidFill>
                  <a:srgbClr val="0000FF"/>
                </a:solidFill>
                <a:latin typeface="Constantia" pitchFamily="18" charset="0"/>
              </a:rPr>
              <a:t>Relieve pain.</a:t>
            </a:r>
          </a:p>
          <a:p>
            <a:pPr algn="just" eaLnBrk="1" hangingPunct="1" indent="-514350" marL="514350">
              <a:buFont typeface="+mj-lt"/>
              <a:buAutoNum type="arabicPeriod"/>
            </a:pPr>
            <a:endParaRPr dirty="0" lang="en-US" smtClean="0">
              <a:solidFill>
                <a:srgbClr val="0000FF"/>
              </a:solidFill>
              <a:latin typeface="Constantia" pitchFamily="18" charset="0"/>
            </a:endParaRPr>
          </a:p>
          <a:p>
            <a:pPr algn="just" eaLnBrk="1" hangingPunct="1" indent="-514350" marL="514350">
              <a:buFont typeface="+mj-lt"/>
              <a:buAutoNum type="arabicPeriod"/>
            </a:pPr>
            <a:r>
              <a:rPr dirty="0" lang="en-US" smtClean="0">
                <a:solidFill>
                  <a:srgbClr val="0000FF"/>
                </a:solidFill>
                <a:latin typeface="Constantia" pitchFamily="18" charset="0"/>
              </a:rPr>
              <a:t>Maintain adequate neurovascular function.</a:t>
            </a:r>
          </a:p>
          <a:p>
            <a:pPr algn="just" eaLnBrk="1" hangingPunct="1" indent="-514350" marL="514350">
              <a:buFont typeface="+mj-lt"/>
              <a:buAutoNum type="arabicPeriod"/>
            </a:pPr>
            <a:endParaRPr dirty="0" lang="en-US" smtClean="0">
              <a:solidFill>
                <a:srgbClr val="0000FF"/>
              </a:solidFill>
              <a:latin typeface="Constantia" pitchFamily="18" charset="0"/>
            </a:endParaRPr>
          </a:p>
          <a:p>
            <a:pPr algn="just" eaLnBrk="1" hangingPunct="1" indent="-514350" marL="514350">
              <a:buFont typeface="+mj-lt"/>
              <a:buAutoNum type="arabicPeriod"/>
            </a:pPr>
            <a:r>
              <a:rPr dirty="0" lang="en-US" smtClean="0">
                <a:solidFill>
                  <a:srgbClr val="0000FF"/>
                </a:solidFill>
                <a:latin typeface="Constantia" pitchFamily="18" charset="0"/>
              </a:rPr>
              <a:t>Improve and maintain physical mobility.</a:t>
            </a:r>
          </a:p>
          <a:p>
            <a:pPr algn="just" eaLnBrk="1" hangingPunct="1" indent="-514350" marL="514350">
              <a:buFont typeface="+mj-lt"/>
              <a:buAutoNum type="arabicPeriod"/>
            </a:pPr>
            <a:endParaRPr dirty="0" lang="en-US" smtClean="0">
              <a:solidFill>
                <a:srgbClr val="0000FF"/>
              </a:solidFill>
              <a:latin typeface="Constantia" pitchFamily="18" charset="0"/>
            </a:endParaRPr>
          </a:p>
          <a:p>
            <a:pPr algn="just" eaLnBrk="1" hangingPunct="1" indent="-514350" marL="514350">
              <a:buFont typeface="+mj-lt"/>
              <a:buAutoNum type="arabicPeriod"/>
            </a:pPr>
            <a:r>
              <a:rPr dirty="0" lang="en-US" smtClean="0">
                <a:solidFill>
                  <a:srgbClr val="0000FF"/>
                </a:solidFill>
                <a:latin typeface="Constantia" pitchFamily="18" charset="0"/>
              </a:rPr>
              <a:t>Promote and manage potential complications.</a:t>
            </a:r>
          </a:p>
          <a:p>
            <a:pPr algn="just" eaLnBrk="1" hangingPunct="1" indent="-514350" marL="514350">
              <a:buFont typeface="+mj-lt"/>
              <a:buAutoNum type="arabicPeriod"/>
            </a:pPr>
            <a:endParaRPr dirty="0" lang="en-US" smtClean="0">
              <a:solidFill>
                <a:srgbClr val="0000FF"/>
              </a:solidFill>
              <a:latin typeface="Constantia" pitchFamily="18" charset="0"/>
            </a:endParaRPr>
          </a:p>
          <a:p>
            <a:pPr algn="just" eaLnBrk="1" hangingPunct="1" indent="-514350" marL="514350">
              <a:buFont typeface="+mj-lt"/>
              <a:buAutoNum type="arabicPeriod"/>
            </a:pPr>
            <a:r>
              <a:rPr dirty="0" lang="en-US" smtClean="0">
                <a:solidFill>
                  <a:srgbClr val="0000FF"/>
                </a:solidFill>
                <a:latin typeface="Constantia" pitchFamily="18" charset="0"/>
              </a:rPr>
              <a:t>Promote home and community based care</a:t>
            </a:r>
          </a:p>
        </p:txBody>
      </p:sp>
      <p:sp>
        <p:nvSpPr>
          <p:cNvPr id="1048923" name="Rectangle 6"/>
          <p:cNvSpPr>
            <a:spLocks noGrp="1" noChangeArrowheads="1"/>
          </p:cNvSpPr>
          <p:nvPr>
            <p:ph type="sldNum" sz="quarter" idx="12"/>
          </p:nvPr>
        </p:nvSpPr>
        <p:spPr>
          <a:noFill/>
        </p:spPr>
        <p:txBody>
          <a:bodyPr/>
          <a:p>
            <a:fld id="{B37E25B7-B53B-4FE0-9BD6-EEE687219847}" type="slidenum">
              <a:rPr lang="en-US" smtClean="0"/>
              <a:t>76</a:t>
            </a:fld>
            <a:endParaRPr lang="en-US" smtClean="0"/>
          </a:p>
        </p:txBody>
      </p:sp>
      <p:sp>
        <p:nvSpPr>
          <p:cNvPr id="1048924" name="Rectangle 2"/>
          <p:cNvSpPr>
            <a:spLocks noGrp="1" noChangeArrowheads="1"/>
          </p:cNvSpPr>
          <p:nvPr>
            <p:ph type="title"/>
          </p:nvPr>
        </p:nvSpPr>
        <p:spPr/>
        <p:txBody>
          <a:bodyPr/>
          <a:p>
            <a:pPr algn="just" eaLnBrk="1" hangingPunct="1"/>
            <a:r>
              <a:rPr b="1" dirty="0" lang="en-US" smtClean="0">
                <a:solidFill>
                  <a:srgbClr val="FF0000"/>
                </a:solidFill>
                <a:latin typeface="Constantia" pitchFamily="18" charset="0"/>
              </a:rPr>
              <a:t>Post-operative care</a:t>
            </a:r>
          </a:p>
        </p:txBody>
      </p:sp>
      <p:sp>
        <p:nvSpPr>
          <p:cNvPr id="1048925"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8356BCA0-698F-4532-ABC2-B677EE8777C3}" type="slidenum">
              <a:rPr sz="1400" lang="en-US"/>
              <a:pPr algn="r"/>
              <a:t>76</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924"/>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 presetSubtype="3">
                                  <p:stCondLst>
                                    <p:cond delay="0"/>
                                  </p:stCondLst>
                                  <p:childTnLst>
                                    <p:set>
                                      <p:cBhvr>
                                        <p:cTn dur="1" fill="hold" id="10">
                                          <p:stCondLst>
                                            <p:cond delay="0"/>
                                          </p:stCondLst>
                                        </p:cTn>
                                        <p:tgtEl>
                                          <p:spTgt spid="1048922">
                                            <p:txEl>
                                              <p:pRg st="0" end="0"/>
                                            </p:txEl>
                                          </p:spTgt>
                                        </p:tgtEl>
                                        <p:attrNameLst>
                                          <p:attrName>style.visibility</p:attrName>
                                        </p:attrNameLst>
                                      </p:cBhvr>
                                      <p:to>
                                        <p:strVal val="visible"/>
                                      </p:to>
                                    </p:set>
                                    <p:anim calcmode="lin" valueType="num">
                                      <p:cBhvr additive="base">
                                        <p:cTn dur="500" fill="hold" id="11"/>
                                        <p:tgtEl>
                                          <p:spTgt spid="1048922">
                                            <p:txEl>
                                              <p:pRg st="0" end="0"/>
                                            </p:txEl>
                                          </p:spTgt>
                                        </p:tgtEl>
                                        <p:attrNameLst>
                                          <p:attrName>ppt_x</p:attrName>
                                        </p:attrNameLst>
                                      </p:cBhvr>
                                      <p:tavLst>
                                        <p:tav tm="0">
                                          <p:val>
                                            <p:strVal val="1+#ppt_w/2"/>
                                          </p:val>
                                        </p:tav>
                                        <p:tav tm="100000">
                                          <p:val>
                                            <p:strVal val="#ppt_x"/>
                                          </p:val>
                                        </p:tav>
                                      </p:tavLst>
                                    </p:anim>
                                    <p:anim calcmode="lin" valueType="num">
                                      <p:cBhvr additive="base">
                                        <p:cTn dur="500" fill="hold" id="12"/>
                                        <p:tgtEl>
                                          <p:spTgt spid="104892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3">
                                  <p:stCondLst>
                                    <p:cond delay="0"/>
                                  </p:stCondLst>
                                  <p:childTnLst>
                                    <p:set>
                                      <p:cBhvr>
                                        <p:cTn dur="1" fill="hold" id="16">
                                          <p:stCondLst>
                                            <p:cond delay="0"/>
                                          </p:stCondLst>
                                        </p:cTn>
                                        <p:tgtEl>
                                          <p:spTgt spid="1048922">
                                            <p:txEl>
                                              <p:pRg st="2" end="2"/>
                                            </p:txEl>
                                          </p:spTgt>
                                        </p:tgtEl>
                                        <p:attrNameLst>
                                          <p:attrName>style.visibility</p:attrName>
                                        </p:attrNameLst>
                                      </p:cBhvr>
                                      <p:to>
                                        <p:strVal val="visible"/>
                                      </p:to>
                                    </p:set>
                                    <p:anim calcmode="lin" valueType="num">
                                      <p:cBhvr additive="base">
                                        <p:cTn dur="500" fill="hold" id="17"/>
                                        <p:tgtEl>
                                          <p:spTgt spid="1048922">
                                            <p:txEl>
                                              <p:pRg st="2" end="2"/>
                                            </p:txEl>
                                          </p:spTgt>
                                        </p:tgtEl>
                                        <p:attrNameLst>
                                          <p:attrName>ppt_x</p:attrName>
                                        </p:attrNameLst>
                                      </p:cBhvr>
                                      <p:tavLst>
                                        <p:tav tm="0">
                                          <p:val>
                                            <p:strVal val="1+#ppt_w/2"/>
                                          </p:val>
                                        </p:tav>
                                        <p:tav tm="100000">
                                          <p:val>
                                            <p:strVal val="#ppt_x"/>
                                          </p:val>
                                        </p:tav>
                                      </p:tavLst>
                                    </p:anim>
                                    <p:anim calcmode="lin" valueType="num">
                                      <p:cBhvr additive="base">
                                        <p:cTn dur="500" fill="hold" id="18"/>
                                        <p:tgtEl>
                                          <p:spTgt spid="1048922">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2" presetSubtype="3">
                                  <p:stCondLst>
                                    <p:cond delay="0"/>
                                  </p:stCondLst>
                                  <p:childTnLst>
                                    <p:set>
                                      <p:cBhvr>
                                        <p:cTn dur="1" fill="hold" id="22">
                                          <p:stCondLst>
                                            <p:cond delay="0"/>
                                          </p:stCondLst>
                                        </p:cTn>
                                        <p:tgtEl>
                                          <p:spTgt spid="1048922">
                                            <p:txEl>
                                              <p:pRg st="4" end="4"/>
                                            </p:txEl>
                                          </p:spTgt>
                                        </p:tgtEl>
                                        <p:attrNameLst>
                                          <p:attrName>style.visibility</p:attrName>
                                        </p:attrNameLst>
                                      </p:cBhvr>
                                      <p:to>
                                        <p:strVal val="visible"/>
                                      </p:to>
                                    </p:set>
                                    <p:anim calcmode="lin" valueType="num">
                                      <p:cBhvr additive="base">
                                        <p:cTn dur="500" fill="hold" id="23"/>
                                        <p:tgtEl>
                                          <p:spTgt spid="1048922">
                                            <p:txEl>
                                              <p:pRg st="4" end="4"/>
                                            </p:txEl>
                                          </p:spTgt>
                                        </p:tgtEl>
                                        <p:attrNameLst>
                                          <p:attrName>ppt_x</p:attrName>
                                        </p:attrNameLst>
                                      </p:cBhvr>
                                      <p:tavLst>
                                        <p:tav tm="0">
                                          <p:val>
                                            <p:strVal val="1+#ppt_w/2"/>
                                          </p:val>
                                        </p:tav>
                                        <p:tav tm="100000">
                                          <p:val>
                                            <p:strVal val="#ppt_x"/>
                                          </p:val>
                                        </p:tav>
                                      </p:tavLst>
                                    </p:anim>
                                    <p:anim calcmode="lin" valueType="num">
                                      <p:cBhvr additive="base">
                                        <p:cTn dur="500" fill="hold" id="24"/>
                                        <p:tgtEl>
                                          <p:spTgt spid="1048922">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2" presetSubtype="3">
                                  <p:stCondLst>
                                    <p:cond delay="0"/>
                                  </p:stCondLst>
                                  <p:childTnLst>
                                    <p:set>
                                      <p:cBhvr>
                                        <p:cTn dur="1" fill="hold" id="28">
                                          <p:stCondLst>
                                            <p:cond delay="0"/>
                                          </p:stCondLst>
                                        </p:cTn>
                                        <p:tgtEl>
                                          <p:spTgt spid="1048922">
                                            <p:txEl>
                                              <p:pRg st="6" end="6"/>
                                            </p:txEl>
                                          </p:spTgt>
                                        </p:tgtEl>
                                        <p:attrNameLst>
                                          <p:attrName>style.visibility</p:attrName>
                                        </p:attrNameLst>
                                      </p:cBhvr>
                                      <p:to>
                                        <p:strVal val="visible"/>
                                      </p:to>
                                    </p:set>
                                    <p:anim calcmode="lin" valueType="num">
                                      <p:cBhvr additive="base">
                                        <p:cTn dur="500" fill="hold" id="29"/>
                                        <p:tgtEl>
                                          <p:spTgt spid="1048922">
                                            <p:txEl>
                                              <p:pRg st="6" end="6"/>
                                            </p:txEl>
                                          </p:spTgt>
                                        </p:tgtEl>
                                        <p:attrNameLst>
                                          <p:attrName>ppt_x</p:attrName>
                                        </p:attrNameLst>
                                      </p:cBhvr>
                                      <p:tavLst>
                                        <p:tav tm="0">
                                          <p:val>
                                            <p:strVal val="1+#ppt_w/2"/>
                                          </p:val>
                                        </p:tav>
                                        <p:tav tm="100000">
                                          <p:val>
                                            <p:strVal val="#ppt_x"/>
                                          </p:val>
                                        </p:tav>
                                      </p:tavLst>
                                    </p:anim>
                                    <p:anim calcmode="lin" valueType="num">
                                      <p:cBhvr additive="base">
                                        <p:cTn dur="500" fill="hold" id="30"/>
                                        <p:tgtEl>
                                          <p:spTgt spid="1048922">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 presetSubtype="3">
                                  <p:stCondLst>
                                    <p:cond delay="0"/>
                                  </p:stCondLst>
                                  <p:childTnLst>
                                    <p:set>
                                      <p:cBhvr>
                                        <p:cTn dur="1" fill="hold" id="34">
                                          <p:stCondLst>
                                            <p:cond delay="0"/>
                                          </p:stCondLst>
                                        </p:cTn>
                                        <p:tgtEl>
                                          <p:spTgt spid="1048922">
                                            <p:txEl>
                                              <p:pRg st="8" end="8"/>
                                            </p:txEl>
                                          </p:spTgt>
                                        </p:tgtEl>
                                        <p:attrNameLst>
                                          <p:attrName>style.visibility</p:attrName>
                                        </p:attrNameLst>
                                      </p:cBhvr>
                                      <p:to>
                                        <p:strVal val="visible"/>
                                      </p:to>
                                    </p:set>
                                    <p:anim calcmode="lin" valueType="num">
                                      <p:cBhvr additive="base">
                                        <p:cTn dur="500" fill="hold" id="35"/>
                                        <p:tgtEl>
                                          <p:spTgt spid="1048922">
                                            <p:txEl>
                                              <p:pRg st="8" end="8"/>
                                            </p:txEl>
                                          </p:spTgt>
                                        </p:tgtEl>
                                        <p:attrNameLst>
                                          <p:attrName>ppt_x</p:attrName>
                                        </p:attrNameLst>
                                      </p:cBhvr>
                                      <p:tavLst>
                                        <p:tav tm="0">
                                          <p:val>
                                            <p:strVal val="1+#ppt_w/2"/>
                                          </p:val>
                                        </p:tav>
                                        <p:tav tm="100000">
                                          <p:val>
                                            <p:strVal val="#ppt_x"/>
                                          </p:val>
                                        </p:tav>
                                      </p:tavLst>
                                    </p:anim>
                                    <p:anim calcmode="lin" valueType="num">
                                      <p:cBhvr additive="base">
                                        <p:cTn dur="500" fill="hold" id="36"/>
                                        <p:tgtEl>
                                          <p:spTgt spid="1048922">
                                            <p:txEl>
                                              <p:pRg st="8" end="8"/>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22" grpId="0" build="p" autoUpdateAnimBg="0"/>
      <p:bldP spid="1048924"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371" name=""/>
        <p:cNvGrpSpPr/>
        <p:nvPr/>
      </p:nvGrpSpPr>
      <p:grpSpPr>
        <a:xfrm>
          <a:off x="0" y="0"/>
          <a:ext cx="0" cy="0"/>
          <a:chOff x="0" y="0"/>
          <a:chExt cx="0" cy="0"/>
        </a:xfrm>
      </p:grpSpPr>
      <p:sp>
        <p:nvSpPr>
          <p:cNvPr id="1048926" name="Rectangle 3"/>
          <p:cNvSpPr>
            <a:spLocks noGrp="1" noChangeArrowheads="1"/>
          </p:cNvSpPr>
          <p:nvPr>
            <p:ph idx="1"/>
          </p:nvPr>
        </p:nvSpPr>
        <p:spPr>
          <a:xfrm>
            <a:off x="228600" y="1219200"/>
            <a:ext cx="8915400" cy="5638800"/>
          </a:xfrm>
        </p:spPr>
        <p:txBody>
          <a:bodyPr/>
          <a:p>
            <a:pPr algn="just" eaLnBrk="1" hangingPunct="1">
              <a:buNone/>
            </a:pPr>
            <a:r>
              <a:rPr dirty="0" lang="en-US" smtClean="0">
                <a:solidFill>
                  <a:srgbClr val="0000FF"/>
                </a:solidFill>
                <a:latin typeface="Constantia" pitchFamily="18" charset="0"/>
              </a:rPr>
              <a:t>	</a:t>
            </a:r>
          </a:p>
          <a:p>
            <a:pPr algn="just" eaLnBrk="1" hangingPunct="1">
              <a:buNone/>
            </a:pPr>
            <a:r>
              <a:rPr dirty="0" lang="en-US" smtClean="0">
                <a:solidFill>
                  <a:srgbClr val="0000FF"/>
                </a:solidFill>
                <a:latin typeface="Constantia" pitchFamily="18" charset="0"/>
              </a:rPr>
              <a:t>	A complication of trauma in which there is increased pressure within a limited anatomical space compromising circulation, viability and function of the tissues within that space.</a:t>
            </a:r>
          </a:p>
          <a:p>
            <a:pPr algn="just" eaLnBrk="1" hangingPunct="1"/>
            <a:endParaRPr dirty="0" lang="en-US" smtClean="0">
              <a:solidFill>
                <a:srgbClr val="0000FF"/>
              </a:solidFill>
              <a:latin typeface="Constantia" pitchFamily="18" charset="0"/>
            </a:endParaRPr>
          </a:p>
          <a:p>
            <a:pPr algn="just" eaLnBrk="1" hangingPunct="1">
              <a:buNone/>
            </a:pPr>
            <a:r>
              <a:rPr dirty="0" lang="en-US" smtClean="0">
                <a:solidFill>
                  <a:srgbClr val="0000FF"/>
                </a:solidFill>
                <a:latin typeface="Constantia" pitchFamily="18" charset="0"/>
              </a:rPr>
              <a:t>	Restrictive space may be due to dressing, splint or even a  cast.</a:t>
            </a:r>
          </a:p>
        </p:txBody>
      </p:sp>
      <p:sp>
        <p:nvSpPr>
          <p:cNvPr id="1048927" name="Rectangle 6"/>
          <p:cNvSpPr>
            <a:spLocks noGrp="1" noChangeArrowheads="1"/>
          </p:cNvSpPr>
          <p:nvPr>
            <p:ph type="sldNum" sz="quarter" idx="12"/>
          </p:nvPr>
        </p:nvSpPr>
        <p:spPr>
          <a:noFill/>
        </p:spPr>
        <p:txBody>
          <a:bodyPr/>
          <a:p>
            <a:fld id="{FD7F0EDA-B6CA-402F-9989-C640D3BE5804}" type="slidenum">
              <a:rPr lang="en-US" smtClean="0"/>
              <a:t>77</a:t>
            </a:fld>
            <a:endParaRPr lang="en-US" smtClean="0"/>
          </a:p>
        </p:txBody>
      </p:sp>
      <p:sp>
        <p:nvSpPr>
          <p:cNvPr id="1048928" name="Rectangle 2"/>
          <p:cNvSpPr>
            <a:spLocks noGrp="1" noChangeArrowheads="1"/>
          </p:cNvSpPr>
          <p:nvPr>
            <p:ph type="title"/>
          </p:nvPr>
        </p:nvSpPr>
        <p:spPr>
          <a:xfrm>
            <a:off x="457200" y="274638"/>
            <a:ext cx="8229600" cy="868362"/>
          </a:xfrm>
        </p:spPr>
        <p:txBody>
          <a:bodyPr/>
          <a:p>
            <a:pPr algn="just" eaLnBrk="1" hangingPunct="1"/>
            <a:r>
              <a:rPr b="1" dirty="0" lang="en-US" smtClean="0">
                <a:solidFill>
                  <a:srgbClr val="FF0000"/>
                </a:solidFill>
                <a:latin typeface="Constantia" pitchFamily="18" charset="0"/>
              </a:rPr>
              <a:t>Compartment syndrome</a:t>
            </a:r>
          </a:p>
        </p:txBody>
      </p:sp>
      <p:sp>
        <p:nvSpPr>
          <p:cNvPr id="1048929"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59A1846B-DB8E-4869-BE5B-1E74E6D616A4}" type="slidenum">
              <a:rPr sz="1400" lang="en-US"/>
              <a:pPr algn="r"/>
              <a:t>77</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928"/>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8926">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8926">
                                            <p:txEl>
                                              <p:pRg st="1" end="1"/>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89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26" grpId="0" build="p" autoUpdateAnimBg="0"/>
      <p:bldP spid="1048928"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372" name=""/>
        <p:cNvGrpSpPr/>
        <p:nvPr/>
      </p:nvGrpSpPr>
      <p:grpSpPr>
        <a:xfrm>
          <a:off x="0" y="0"/>
          <a:ext cx="0" cy="0"/>
          <a:chOff x="0" y="0"/>
          <a:chExt cx="0" cy="0"/>
        </a:xfrm>
      </p:grpSpPr>
      <p:sp>
        <p:nvSpPr>
          <p:cNvPr id="1048930" name="Rectangle 3"/>
          <p:cNvSpPr>
            <a:spLocks noGrp="1" noChangeArrowheads="1"/>
          </p:cNvSpPr>
          <p:nvPr>
            <p:ph idx="1"/>
          </p:nvPr>
        </p:nvSpPr>
        <p:spPr/>
        <p:txBody>
          <a:bodyPr/>
          <a:p>
            <a:pPr eaLnBrk="1" hangingPunct="1"/>
            <a:endParaRPr lang="en-US" smtClean="0"/>
          </a:p>
        </p:txBody>
      </p:sp>
      <p:sp>
        <p:nvSpPr>
          <p:cNvPr id="1048931" name="Rectangle 6"/>
          <p:cNvSpPr>
            <a:spLocks noGrp="1" noChangeArrowheads="1"/>
          </p:cNvSpPr>
          <p:nvPr>
            <p:ph type="sldNum" sz="quarter" idx="12"/>
          </p:nvPr>
        </p:nvSpPr>
        <p:spPr>
          <a:noFill/>
        </p:spPr>
        <p:txBody>
          <a:bodyPr/>
          <a:p>
            <a:fld id="{BAEF8BAB-BC96-4FF7-BD7C-CFE4AB04307F}" type="slidenum">
              <a:rPr lang="en-US" smtClean="0"/>
              <a:t>78</a:t>
            </a:fld>
            <a:endParaRPr lang="en-US" smtClean="0"/>
          </a:p>
        </p:txBody>
      </p:sp>
      <p:sp>
        <p:nvSpPr>
          <p:cNvPr id="1048932" name="Rectangle 2"/>
          <p:cNvSpPr>
            <a:spLocks noGrp="1" noChangeArrowheads="1"/>
          </p:cNvSpPr>
          <p:nvPr>
            <p:ph type="title"/>
          </p:nvPr>
        </p:nvSpPr>
        <p:spPr/>
        <p:txBody>
          <a:bodyPr/>
          <a:p>
            <a:pPr algn="just" eaLnBrk="1" hangingPunct="1"/>
            <a:r>
              <a:rPr dirty="0" lang="en-US" smtClean="0">
                <a:solidFill>
                  <a:srgbClr val="0000FF"/>
                </a:solidFill>
                <a:latin typeface="Constantia" pitchFamily="18" charset="0"/>
              </a:rPr>
              <a:t>Compartment syndrome</a:t>
            </a:r>
          </a:p>
        </p:txBody>
      </p:sp>
      <p:sp>
        <p:nvSpPr>
          <p:cNvPr id="1048933"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0455BFBD-CF37-4E97-BFD9-BA652DA2710D}" type="slidenum">
              <a:rPr sz="1400" lang="en-US"/>
              <a:pPr algn="r"/>
              <a:t>78</a:t>
            </a:fld>
            <a:endParaRPr sz="1400" lang="en-US"/>
          </a:p>
        </p:txBody>
      </p:sp>
      <p:pic>
        <p:nvPicPr>
          <p:cNvPr id="2097160" name="Picture 4" descr="compsyn1"/>
          <p:cNvPicPr>
            <a:picLocks noChangeAspect="1" noChangeArrowheads="1"/>
          </p:cNvPicPr>
          <p:nvPr/>
        </p:nvPicPr>
        <p:blipFill>
          <a:blip xmlns:r="http://schemas.openxmlformats.org/officeDocument/2006/relationships" r:embed="rId1" cstate="print"/>
          <a:srcRect/>
          <a:stretch>
            <a:fillRect/>
          </a:stretch>
        </p:blipFill>
        <p:spPr bwMode="auto">
          <a:xfrm>
            <a:off x="457200" y="1600200"/>
            <a:ext cx="8229600" cy="5257800"/>
          </a:xfrm>
          <a:prstGeom prst="rect"/>
          <a:noFill/>
          <a:ln w="9525">
            <a:noFill/>
            <a:miter lim="800000"/>
            <a:headEnd/>
            <a:tailEnd/>
          </a:ln>
        </p:spPr>
      </p:pic>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932"/>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499"/>
                                          </p:stCondLst>
                                        </p:cTn>
                                        <p:tgtEl>
                                          <p:spTgt spid="2097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32"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373" name=""/>
        <p:cNvGrpSpPr/>
        <p:nvPr/>
      </p:nvGrpSpPr>
      <p:grpSpPr>
        <a:xfrm>
          <a:off x="0" y="0"/>
          <a:ext cx="0" cy="0"/>
          <a:chOff x="0" y="0"/>
          <a:chExt cx="0" cy="0"/>
        </a:xfrm>
      </p:grpSpPr>
      <p:sp>
        <p:nvSpPr>
          <p:cNvPr id="1048934" name="Rectangle 3"/>
          <p:cNvSpPr>
            <a:spLocks noGrp="1" noChangeArrowheads="1"/>
          </p:cNvSpPr>
          <p:nvPr>
            <p:ph idx="1"/>
          </p:nvPr>
        </p:nvSpPr>
        <p:spPr/>
        <p:txBody>
          <a:bodyPr/>
          <a:p>
            <a:pPr eaLnBrk="1" hangingPunct="1"/>
            <a:endParaRPr lang="en-US" smtClean="0"/>
          </a:p>
        </p:txBody>
      </p:sp>
      <p:sp>
        <p:nvSpPr>
          <p:cNvPr id="1048935" name="Footer Placeholder 4"/>
          <p:cNvSpPr>
            <a:spLocks noGrp="1"/>
          </p:cNvSpPr>
          <p:nvPr>
            <p:ph type="ftr" sz="quarter" idx="11"/>
          </p:nvPr>
        </p:nvSpPr>
        <p:spPr>
          <a:noFill/>
        </p:spPr>
        <p:txBody>
          <a:bodyPr/>
          <a:p>
            <a:r>
              <a:rPr lang="en-US" smtClean="0"/>
              <a:t>kibai KRCHN/BScN Jan/Feb/2009</a:t>
            </a:r>
          </a:p>
        </p:txBody>
      </p:sp>
      <p:sp>
        <p:nvSpPr>
          <p:cNvPr id="1048936" name="Rectangle 6"/>
          <p:cNvSpPr>
            <a:spLocks noGrp="1" noChangeArrowheads="1"/>
          </p:cNvSpPr>
          <p:nvPr>
            <p:ph type="sldNum" sz="quarter" idx="12"/>
          </p:nvPr>
        </p:nvSpPr>
        <p:spPr>
          <a:noFill/>
        </p:spPr>
        <p:txBody>
          <a:bodyPr/>
          <a:p>
            <a:fld id="{E4447A0C-D8DB-44B0-A7BD-36F14C0695B8}" type="slidenum">
              <a:rPr lang="en-US" smtClean="0"/>
              <a:t>79</a:t>
            </a:fld>
            <a:endParaRPr lang="en-US" smtClean="0"/>
          </a:p>
        </p:txBody>
      </p:sp>
      <p:sp>
        <p:nvSpPr>
          <p:cNvPr id="1048937" name="Rectangle 2"/>
          <p:cNvSpPr>
            <a:spLocks noGrp="1" noChangeArrowheads="1"/>
          </p:cNvSpPr>
          <p:nvPr>
            <p:ph type="title"/>
          </p:nvPr>
        </p:nvSpPr>
        <p:spPr/>
        <p:txBody>
          <a:bodyPr/>
          <a:p>
            <a:pPr algn="just" eaLnBrk="1" hangingPunct="1"/>
            <a:r>
              <a:rPr b="1" dirty="0" lang="en-US" smtClean="0">
                <a:solidFill>
                  <a:srgbClr val="0000FF"/>
                </a:solidFill>
                <a:latin typeface="Constantia" pitchFamily="18" charset="0"/>
              </a:rPr>
              <a:t>Compartment syndrome</a:t>
            </a:r>
          </a:p>
        </p:txBody>
      </p:sp>
      <p:sp>
        <p:nvSpPr>
          <p:cNvPr id="1048938"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B1012B92-88DA-48B1-90CE-F074321B695E}" type="slidenum">
              <a:rPr sz="1400" lang="en-US"/>
              <a:pPr algn="r"/>
              <a:t>79</a:t>
            </a:fld>
            <a:endParaRPr sz="1400" lang="en-US"/>
          </a:p>
        </p:txBody>
      </p:sp>
      <p:pic>
        <p:nvPicPr>
          <p:cNvPr id="2097161" name="Picture 4" descr="compartment-fig7"/>
          <p:cNvPicPr>
            <a:picLocks noChangeAspect="1" noChangeArrowheads="1"/>
          </p:cNvPicPr>
          <p:nvPr/>
        </p:nvPicPr>
        <p:blipFill>
          <a:blip xmlns:r="http://schemas.openxmlformats.org/officeDocument/2006/relationships" r:embed="rId1" cstate="print"/>
          <a:srcRect/>
          <a:stretch>
            <a:fillRect/>
          </a:stretch>
        </p:blipFill>
        <p:spPr bwMode="auto">
          <a:xfrm>
            <a:off x="381000" y="1524001"/>
            <a:ext cx="8382000" cy="5334000"/>
          </a:xfrm>
          <a:prstGeom prst="rect"/>
          <a:noFill/>
          <a:ln w="9525">
            <a:noFill/>
            <a:miter lim="800000"/>
            <a:headEnd/>
            <a:tailEnd/>
          </a:ln>
        </p:spPr>
      </p:pic>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937"/>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499"/>
                                          </p:stCondLst>
                                        </p:cTn>
                                        <p:tgtEl>
                                          <p:spTgt spid="2097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3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93" name=""/>
        <p:cNvGrpSpPr/>
        <p:nvPr/>
      </p:nvGrpSpPr>
      <p:grpSpPr>
        <a:xfrm>
          <a:off x="0" y="0"/>
          <a:ext cx="0" cy="0"/>
          <a:chOff x="0" y="0"/>
          <a:chExt cx="0" cy="0"/>
        </a:xfrm>
      </p:grpSpPr>
      <p:sp>
        <p:nvSpPr>
          <p:cNvPr id="1048647" name="Content Placeholder 2"/>
          <p:cNvSpPr>
            <a:spLocks noGrp="1"/>
          </p:cNvSpPr>
          <p:nvPr>
            <p:ph idx="1"/>
          </p:nvPr>
        </p:nvSpPr>
        <p:spPr>
          <a:xfrm>
            <a:off x="0" y="0"/>
            <a:ext cx="9144000" cy="6858000"/>
          </a:xfrm>
        </p:spPr>
        <p:txBody>
          <a:bodyPr>
            <a:normAutofit/>
          </a:bodyPr>
          <a:p>
            <a:pPr algn="just" eaLnBrk="1" hangingPunct="1" indent="-469900" lvl="2" marL="1270000">
              <a:lnSpc>
                <a:spcPct val="90000"/>
              </a:lnSpc>
            </a:pPr>
            <a:endParaRPr b="1" dirty="0" sz="4000" lang="en-US" smtClean="0">
              <a:solidFill>
                <a:srgbClr val="FF0000"/>
              </a:solidFill>
              <a:latin typeface="Constantia" pitchFamily="18" charset="0"/>
            </a:endParaRPr>
          </a:p>
          <a:p>
            <a:pPr algn="just" eaLnBrk="1" hangingPunct="1" indent="-514350" marL="514350">
              <a:lnSpc>
                <a:spcPct val="90000"/>
              </a:lnSpc>
              <a:buFontTx/>
              <a:buNone/>
            </a:pPr>
            <a:r>
              <a:rPr b="1" dirty="0" sz="4000" lang="en-US" smtClean="0">
                <a:solidFill>
                  <a:srgbClr val="FF0000"/>
                </a:solidFill>
                <a:latin typeface="Constantia" pitchFamily="18" charset="0"/>
              </a:rPr>
              <a:t>Supporting Objectives Cont’d</a:t>
            </a:r>
          </a:p>
          <a:p>
            <a:pPr algn="just" eaLnBrk="1" hangingPunct="1" indent="-514350" marL="514350">
              <a:lnSpc>
                <a:spcPct val="90000"/>
              </a:lnSpc>
              <a:buFontTx/>
              <a:buNone/>
            </a:pPr>
            <a:endParaRPr dirty="0" lang="en-US" smtClean="0">
              <a:solidFill>
                <a:srgbClr val="0000FF"/>
              </a:solidFill>
              <a:latin typeface="Constantia" pitchFamily="18" charset="0"/>
            </a:endParaRPr>
          </a:p>
          <a:p>
            <a:pPr algn="just" eaLnBrk="1" hangingPunct="1" indent="-514350" marL="514350">
              <a:lnSpc>
                <a:spcPct val="90000"/>
              </a:lnSpc>
              <a:buFont typeface="Times New Roman" pitchFamily="18" charset="0"/>
              <a:buAutoNum type="arabicPeriod" startAt="5"/>
            </a:pPr>
            <a:endParaRPr dirty="0" lang="en-US">
              <a:solidFill>
                <a:srgbClr val="0000FF"/>
              </a:solidFill>
              <a:latin typeface="Constantia" pitchFamily="18" charset="0"/>
            </a:endParaRPr>
          </a:p>
          <a:p>
            <a:pPr algn="just" eaLnBrk="1" hangingPunct="1" indent="-514350" marL="514350">
              <a:lnSpc>
                <a:spcPct val="90000"/>
              </a:lnSpc>
              <a:buFont typeface="Times New Roman" pitchFamily="18" charset="0"/>
              <a:buAutoNum type="arabicPeriod" startAt="5"/>
            </a:pPr>
            <a:endParaRPr dirty="0" lang="en-US" smtClean="0">
              <a:solidFill>
                <a:srgbClr val="0000FF"/>
              </a:solidFill>
              <a:latin typeface="Constantia" pitchFamily="18" charset="0"/>
            </a:endParaRPr>
          </a:p>
          <a:p>
            <a:pPr algn="just" eaLnBrk="1" hangingPunct="1" indent="-514350" marL="514350">
              <a:lnSpc>
                <a:spcPct val="90000"/>
              </a:lnSpc>
              <a:buFont typeface="Times New Roman" pitchFamily="18" charset="0"/>
              <a:buAutoNum type="arabicPeriod" startAt="5"/>
            </a:pPr>
            <a:r>
              <a:rPr dirty="0" lang="en-US" smtClean="0">
                <a:solidFill>
                  <a:srgbClr val="0000FF"/>
                </a:solidFill>
                <a:latin typeface="Constantia" pitchFamily="18" charset="0"/>
              </a:rPr>
              <a:t> Describe musculoskeletal system tumors</a:t>
            </a:r>
          </a:p>
          <a:p>
            <a:pPr algn="just" eaLnBrk="1" hangingPunct="1" indent="-514350" marL="514350">
              <a:lnSpc>
                <a:spcPct val="90000"/>
              </a:lnSpc>
              <a:buNone/>
            </a:pPr>
            <a:endParaRPr dirty="0" lang="en-US" smtClean="0">
              <a:solidFill>
                <a:srgbClr val="0000FF"/>
              </a:solidFill>
              <a:latin typeface="Constantia" pitchFamily="18" charset="0"/>
            </a:endParaRPr>
          </a:p>
          <a:p>
            <a:pPr algn="just" eaLnBrk="1" hangingPunct="1" indent="-514350" marL="514350">
              <a:lnSpc>
                <a:spcPct val="90000"/>
              </a:lnSpc>
              <a:buFont typeface="Times New Roman" pitchFamily="18" charset="0"/>
              <a:buAutoNum type="arabicPeriod" startAt="5"/>
            </a:pPr>
            <a:r>
              <a:rPr dirty="0" lang="en-US" smtClean="0">
                <a:solidFill>
                  <a:srgbClr val="0000FF"/>
                </a:solidFill>
                <a:latin typeface="Constantia" pitchFamily="18" charset="0"/>
              </a:rPr>
              <a:t>Describe congenital abnormalities of the musculoskeletal system (Talipes and Congenital hip dislocation/hip </a:t>
            </a:r>
            <a:r>
              <a:rPr dirty="0" lang="en-US" err="1" smtClean="0">
                <a:solidFill>
                  <a:srgbClr val="0000FF"/>
                </a:solidFill>
                <a:latin typeface="Constantia" pitchFamily="18" charset="0"/>
              </a:rPr>
              <a:t>dysplsia</a:t>
            </a:r>
            <a:r>
              <a:rPr dirty="0" lang="en-US" smtClean="0">
                <a:solidFill>
                  <a:srgbClr val="0000FF"/>
                </a:solidFill>
                <a:latin typeface="Constantia" pitchFamily="18" charset="0"/>
              </a:rPr>
              <a:t>), </a:t>
            </a:r>
            <a:r>
              <a:rPr dirty="0" lang="en-US" err="1" smtClean="0">
                <a:solidFill>
                  <a:srgbClr val="0000FF"/>
                </a:solidFill>
                <a:latin typeface="Constantia" pitchFamily="18" charset="0"/>
              </a:rPr>
              <a:t>osteogenic</a:t>
            </a:r>
            <a:r>
              <a:rPr dirty="0" lang="en-US" smtClean="0">
                <a:solidFill>
                  <a:srgbClr val="0000FF"/>
                </a:solidFill>
                <a:latin typeface="Constantia" pitchFamily="18" charset="0"/>
              </a:rPr>
              <a:t> imperfect</a:t>
            </a:r>
          </a:p>
          <a:p>
            <a:pPr algn="just" eaLnBrk="1" hangingPunct="1" indent="-514350" marL="514350">
              <a:lnSpc>
                <a:spcPct val="90000"/>
              </a:lnSpc>
              <a:buFont typeface="Times New Roman" pitchFamily="18" charset="0"/>
              <a:buAutoNum type="arabicPeriod" startAt="5"/>
            </a:pPr>
            <a:endParaRPr dirty="0" lang="en-US" smtClean="0">
              <a:solidFill>
                <a:srgbClr val="0000FF"/>
              </a:solidFill>
              <a:latin typeface="Constantia" pitchFamily="18" charset="0"/>
            </a:endParaRPr>
          </a:p>
          <a:p>
            <a:pPr algn="just" eaLnBrk="1" hangingPunct="1" indent="-514350" marL="514350">
              <a:lnSpc>
                <a:spcPct val="90000"/>
              </a:lnSpc>
              <a:buFont typeface="Times New Roman" pitchFamily="18" charset="0"/>
              <a:buAutoNum type="arabicPeriod" startAt="5"/>
            </a:pPr>
            <a:r>
              <a:rPr dirty="0" lang="en-US" smtClean="0">
                <a:solidFill>
                  <a:srgbClr val="0000FF"/>
                </a:solidFill>
                <a:latin typeface="Constantia" pitchFamily="18" charset="0"/>
              </a:rPr>
              <a:t>Care of the patient undergoing amputation</a:t>
            </a:r>
          </a:p>
        </p:txBody>
      </p:sp>
      <p:sp>
        <p:nvSpPr>
          <p:cNvPr id="1048648" name="Slide Number Placeholder 4"/>
          <p:cNvSpPr>
            <a:spLocks noGrp="1"/>
          </p:cNvSpPr>
          <p:nvPr>
            <p:ph type="sldNum" sz="quarter" idx="12"/>
          </p:nvPr>
        </p:nvSpPr>
        <p:spPr>
          <a:noFill/>
        </p:spPr>
        <p:txBody>
          <a:bodyPr/>
          <a:p>
            <a:fld id="{4E9B6C02-B59C-4851-B99D-F5F3321D3C1D}" type="slidenum">
              <a:rPr lang="en-US" smtClean="0"/>
              <a:t>8</a:t>
            </a:fld>
            <a:endParaRPr dirty="0" lang="en-US" smtClean="0"/>
          </a:p>
        </p:txBody>
      </p:sp>
      <p:sp>
        <p:nvSpPr>
          <p:cNvPr id="1048649" name="Title 1"/>
          <p:cNvSpPr>
            <a:spLocks noGrp="1"/>
          </p:cNvSpPr>
          <p:nvPr>
            <p:ph type="title"/>
          </p:nvPr>
        </p:nvSpPr>
        <p:spPr>
          <a:xfrm>
            <a:off x="0" y="609600"/>
            <a:ext cx="8458200" cy="1143000"/>
          </a:xfrm>
        </p:spPr>
        <p:txBody>
          <a:bodyPr/>
          <a:p>
            <a:endParaRPr dirty="0" lang="en-US" smtClean="0"/>
          </a:p>
        </p:txBody>
      </p:sp>
    </p:spTree>
  </p:cSld>
  <p:clrMapOvr>
    <a:masterClrMapping/>
  </p:clrMapOvr>
  <p:transition>
    <p:wheel spokes="8"/>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374" name=""/>
        <p:cNvGrpSpPr/>
        <p:nvPr/>
      </p:nvGrpSpPr>
      <p:grpSpPr>
        <a:xfrm>
          <a:off x="0" y="0"/>
          <a:ext cx="0" cy="0"/>
          <a:chOff x="0" y="0"/>
          <a:chExt cx="0" cy="0"/>
        </a:xfrm>
      </p:grpSpPr>
      <p:sp>
        <p:nvSpPr>
          <p:cNvPr id="1048939" name="AutoShape 3"/>
          <p:cNvSpPr>
            <a:spLocks noGrp="1" noChangeArrowheads="1"/>
          </p:cNvSpPr>
          <p:nvPr>
            <p:ph idx="1"/>
          </p:nvPr>
        </p:nvSpPr>
        <p:spPr>
          <a:xfrm>
            <a:off x="457200" y="1371600"/>
            <a:ext cx="8534400" cy="51054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p:spPr>
        <p:txBody>
          <a:bodyPr>
            <a:normAutofit lnSpcReduction="10000"/>
          </a:bodyPr>
          <a:p>
            <a:pPr algn="just" eaLnBrk="1" hangingPunct="1" indent="-469900" marL="469900">
              <a:lnSpc>
                <a:spcPct val="90000"/>
              </a:lnSpc>
              <a:buNone/>
            </a:pPr>
            <a:r>
              <a:rPr dirty="0" sz="2600" lang="en-US" smtClean="0">
                <a:solidFill>
                  <a:srgbClr val="FF0000"/>
                </a:solidFill>
                <a:latin typeface="Constantia" pitchFamily="18" charset="0"/>
              </a:rPr>
              <a:t>	Trauma------ fluid accumulates in compartment -----------       increased pressures ---------         decreased blood supply-------------            tissue hypoxia  -------      increased permeability ---------    compartment pressure continue to rise.</a:t>
            </a:r>
          </a:p>
        </p:txBody>
      </p:sp>
      <p:sp>
        <p:nvSpPr>
          <p:cNvPr id="1048940" name="Rectangle 6"/>
          <p:cNvSpPr>
            <a:spLocks noGrp="1" noChangeArrowheads="1"/>
          </p:cNvSpPr>
          <p:nvPr>
            <p:ph type="sldNum" sz="quarter" idx="12"/>
          </p:nvPr>
        </p:nvSpPr>
        <p:spPr>
          <a:noFill/>
        </p:spPr>
        <p:txBody>
          <a:bodyPr/>
          <a:p>
            <a:fld id="{4C76D365-13FC-4314-8B88-D63F267509D8}" type="slidenum">
              <a:rPr lang="en-US" smtClean="0"/>
              <a:t>80</a:t>
            </a:fld>
            <a:endParaRPr lang="en-US" smtClean="0"/>
          </a:p>
        </p:txBody>
      </p:sp>
      <p:sp>
        <p:nvSpPr>
          <p:cNvPr id="1048941" name="Rectangle 2"/>
          <p:cNvSpPr>
            <a:spLocks noGrp="1" noChangeArrowheads="1"/>
          </p:cNvSpPr>
          <p:nvPr>
            <p:ph type="title"/>
          </p:nvPr>
        </p:nvSpPr>
        <p:spPr/>
        <p:txBody>
          <a:bodyPr/>
          <a:p>
            <a:pPr algn="just" eaLnBrk="1" hangingPunct="1"/>
            <a:r>
              <a:rPr dirty="0" lang="en-US" smtClean="0">
                <a:solidFill>
                  <a:srgbClr val="FF0000"/>
                </a:solidFill>
                <a:latin typeface="Constantia" pitchFamily="18" charset="0"/>
              </a:rPr>
              <a:t>Pathophysiology</a:t>
            </a:r>
          </a:p>
        </p:txBody>
      </p:sp>
      <p:sp>
        <p:nvSpPr>
          <p:cNvPr id="1048942"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B73763DA-1FF3-4D7A-8658-FD1142571379}" type="slidenum">
              <a:rPr sz="1400" lang="en-US"/>
              <a:pPr algn="r"/>
              <a:t>80</a:t>
            </a:fld>
            <a:endParaRPr sz="1400" lang="en-US"/>
          </a:p>
        </p:txBody>
      </p:sp>
      <p:sp>
        <p:nvSpPr>
          <p:cNvPr id="1048943" name="Line 4"/>
          <p:cNvSpPr>
            <a:spLocks noChangeShapeType="1"/>
          </p:cNvSpPr>
          <p:nvPr/>
        </p:nvSpPr>
        <p:spPr bwMode="auto">
          <a:xfrm>
            <a:off x="2590800" y="2133600"/>
            <a:ext cx="685800" cy="0"/>
          </a:xfrm>
          <a:prstGeom prst="line"/>
          <a:noFill/>
          <a:ln w="9525">
            <a:solidFill>
              <a:schemeClr val="tx1"/>
            </a:solidFill>
            <a:round/>
            <a:headEnd/>
            <a:tailEnd type="triangle" w="med" len="med"/>
          </a:ln>
        </p:spPr>
        <p:txBody>
          <a:bodyPr/>
          <a:p>
            <a:endParaRPr lang="en-US"/>
          </a:p>
        </p:txBody>
      </p:sp>
    </p:spTree>
  </p:cSld>
  <p:clrMapOvr>
    <a:masterClrMapping/>
  </p:clrMapOvr>
  <p:transition>
    <p:wheel spokes="8"/>
  </p:transition>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375" name=""/>
        <p:cNvGrpSpPr/>
        <p:nvPr/>
      </p:nvGrpSpPr>
      <p:grpSpPr>
        <a:xfrm>
          <a:off x="0" y="0"/>
          <a:ext cx="0" cy="0"/>
          <a:chOff x="0" y="0"/>
          <a:chExt cx="0" cy="0"/>
        </a:xfrm>
      </p:grpSpPr>
      <p:sp>
        <p:nvSpPr>
          <p:cNvPr id="1048944" name="Rectangle 3"/>
          <p:cNvSpPr>
            <a:spLocks noGrp="1" noChangeArrowheads="1"/>
          </p:cNvSpPr>
          <p:nvPr>
            <p:ph idx="1"/>
          </p:nvPr>
        </p:nvSpPr>
        <p:spPr>
          <a:xfrm>
            <a:off x="457200" y="1600200"/>
            <a:ext cx="8686800" cy="5257800"/>
          </a:xfrm>
        </p:spPr>
        <p:txBody>
          <a:bodyPr/>
          <a:p>
            <a:pPr algn="just" eaLnBrk="1" hangingPunct="1">
              <a:buNone/>
            </a:pPr>
            <a:r>
              <a:rPr dirty="0" lang="en-US" smtClean="0">
                <a:solidFill>
                  <a:srgbClr val="0000FF"/>
                </a:solidFill>
                <a:latin typeface="Constantia" pitchFamily="18" charset="0"/>
              </a:rPr>
              <a:t>Goals of management include:</a:t>
            </a:r>
          </a:p>
          <a:p>
            <a:pPr algn="just" eaLnBrk="1" hangingPunct="1">
              <a:buFontTx/>
              <a:buNone/>
            </a:pPr>
            <a:r>
              <a:rPr dirty="0" lang="en-US" smtClean="0">
                <a:solidFill>
                  <a:srgbClr val="0000FF"/>
                </a:solidFill>
                <a:latin typeface="Constantia" pitchFamily="18" charset="0"/>
              </a:rPr>
              <a:t>1. To decrease tissue pressure.</a:t>
            </a:r>
          </a:p>
          <a:p>
            <a:pPr algn="just" eaLnBrk="1" hangingPunct="1">
              <a:buFontTx/>
              <a:buNone/>
            </a:pPr>
            <a:endParaRPr dirty="0" lang="en-US" smtClean="0">
              <a:solidFill>
                <a:srgbClr val="0000FF"/>
              </a:solidFill>
              <a:latin typeface="Constantia" pitchFamily="18" charset="0"/>
            </a:endParaRPr>
          </a:p>
          <a:p>
            <a:pPr algn="just" eaLnBrk="1" hangingPunct="1">
              <a:buFontTx/>
              <a:buNone/>
            </a:pPr>
            <a:r>
              <a:rPr dirty="0" lang="en-US" smtClean="0">
                <a:solidFill>
                  <a:srgbClr val="0000FF"/>
                </a:solidFill>
                <a:latin typeface="Constantia" pitchFamily="18" charset="0"/>
              </a:rPr>
              <a:t>2. To restore blood flow.</a:t>
            </a:r>
          </a:p>
          <a:p>
            <a:pPr algn="just" eaLnBrk="1" hangingPunct="1">
              <a:buFontTx/>
              <a:buNone/>
            </a:pPr>
            <a:endParaRPr dirty="0" lang="en-US" smtClean="0">
              <a:solidFill>
                <a:srgbClr val="0000FF"/>
              </a:solidFill>
              <a:latin typeface="Constantia" pitchFamily="18" charset="0"/>
            </a:endParaRPr>
          </a:p>
          <a:p>
            <a:pPr algn="just" eaLnBrk="1" hangingPunct="1">
              <a:buFontTx/>
              <a:buNone/>
            </a:pPr>
            <a:r>
              <a:rPr dirty="0" lang="en-US" smtClean="0">
                <a:solidFill>
                  <a:srgbClr val="0000FF"/>
                </a:solidFill>
                <a:latin typeface="Constantia" pitchFamily="18" charset="0"/>
              </a:rPr>
              <a:t>3. To preserve function of the affected limb.</a:t>
            </a:r>
          </a:p>
          <a:p>
            <a:pPr algn="just" eaLnBrk="1" hangingPunct="1">
              <a:buFontTx/>
              <a:buNone/>
            </a:pPr>
            <a:endParaRPr dirty="0" i="1" lang="en-US" smtClean="0">
              <a:solidFill>
                <a:srgbClr val="0000FF"/>
              </a:solidFill>
              <a:latin typeface="Constantia" pitchFamily="18" charset="0"/>
            </a:endParaRPr>
          </a:p>
          <a:p>
            <a:pPr algn="just" eaLnBrk="1" hangingPunct="1">
              <a:buNone/>
            </a:pPr>
            <a:r>
              <a:rPr dirty="0" i="1" lang="en-US" smtClean="0">
                <a:solidFill>
                  <a:srgbClr val="0000FF"/>
                </a:solidFill>
                <a:latin typeface="Constantia" pitchFamily="18" charset="0"/>
              </a:rPr>
              <a:t>Removal of external compression device by splitting cast may decrease the pressure</a:t>
            </a:r>
          </a:p>
        </p:txBody>
      </p:sp>
      <p:sp>
        <p:nvSpPr>
          <p:cNvPr id="1048945" name="Rectangle 6"/>
          <p:cNvSpPr>
            <a:spLocks noGrp="1" noChangeArrowheads="1"/>
          </p:cNvSpPr>
          <p:nvPr>
            <p:ph type="sldNum" sz="quarter" idx="12"/>
          </p:nvPr>
        </p:nvSpPr>
        <p:spPr>
          <a:noFill/>
        </p:spPr>
        <p:txBody>
          <a:bodyPr/>
          <a:p>
            <a:fld id="{EC6FEF2F-5E99-432B-868D-AC5550FFDFAB}" type="slidenum">
              <a:rPr lang="en-US" smtClean="0"/>
              <a:t>81</a:t>
            </a:fld>
            <a:endParaRPr lang="en-US" smtClean="0"/>
          </a:p>
        </p:txBody>
      </p:sp>
      <p:sp>
        <p:nvSpPr>
          <p:cNvPr id="1048946" name="Rectangle 2"/>
          <p:cNvSpPr>
            <a:spLocks noGrp="1" noChangeArrowheads="1"/>
          </p:cNvSpPr>
          <p:nvPr>
            <p:ph type="title"/>
          </p:nvPr>
        </p:nvSpPr>
        <p:spPr/>
        <p:txBody>
          <a:bodyPr>
            <a:normAutofit/>
          </a:bodyPr>
          <a:p>
            <a:pPr algn="just" eaLnBrk="1" hangingPunct="1"/>
            <a:r>
              <a:rPr b="1" dirty="0" lang="en-US" smtClean="0">
                <a:solidFill>
                  <a:srgbClr val="FF0000"/>
                </a:solidFill>
                <a:latin typeface="Constantia" pitchFamily="18" charset="0"/>
              </a:rPr>
              <a:t>Management of C. Syndrome</a:t>
            </a:r>
          </a:p>
        </p:txBody>
      </p:sp>
      <p:sp>
        <p:nvSpPr>
          <p:cNvPr id="1048947"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05DE942B-777B-4416-A37E-82DCE4EE66DB}" type="slidenum">
              <a:rPr sz="1400" lang="en-US"/>
              <a:pPr algn="r"/>
              <a:t>81</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946"/>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4" presetSubtype="0">
                                  <p:stCondLst>
                                    <p:cond delay="0"/>
                                  </p:stCondLst>
                                  <p:childTnLst>
                                    <p:set>
                                      <p:cBhvr>
                                        <p:cTn dur="1" fill="hold" id="10">
                                          <p:stCondLst>
                                            <p:cond delay="499"/>
                                          </p:stCondLst>
                                        </p:cTn>
                                        <p:tgtEl>
                                          <p:spTgt spid="1048944">
                                            <p:txEl>
                                              <p:pRg st="0" end="0"/>
                                            </p:txEl>
                                          </p:spTgt>
                                        </p:tgtEl>
                                        <p:attrNameLst>
                                          <p:attrName>style.visibility</p:attrName>
                                        </p:attrNameLst>
                                      </p:cBhvr>
                                      <p:to>
                                        <p:strVal val="visible"/>
                                      </p:to>
                                    </p:set>
                                    <p:anim calcmode="lin" to="" valueType="num">
                                      <p:cBhvr>
                                        <p:cTn dur="1" fill="hold" id="11"/>
                                        <p:tgtEl>
                                          <p:spTgt spid="1048944">
                                            <p:txEl>
                                              <p:pRg st="0" end="0"/>
                                            </p:txEl>
                                          </p:spTgt>
                                        </p:tgtEl>
                                      </p:cBhvr>
                                    </p:anim>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4" presetSubtype="0">
                                  <p:stCondLst>
                                    <p:cond delay="0"/>
                                  </p:stCondLst>
                                  <p:childTnLst>
                                    <p:set>
                                      <p:cBhvr>
                                        <p:cTn dur="1" fill="hold" id="15">
                                          <p:stCondLst>
                                            <p:cond delay="499"/>
                                          </p:stCondLst>
                                        </p:cTn>
                                        <p:tgtEl>
                                          <p:spTgt spid="1048944">
                                            <p:txEl>
                                              <p:pRg st="1" end="1"/>
                                            </p:txEl>
                                          </p:spTgt>
                                        </p:tgtEl>
                                        <p:attrNameLst>
                                          <p:attrName>style.visibility</p:attrName>
                                        </p:attrNameLst>
                                      </p:cBhvr>
                                      <p:to>
                                        <p:strVal val="visible"/>
                                      </p:to>
                                    </p:set>
                                    <p:anim calcmode="lin" to="" valueType="num">
                                      <p:cBhvr>
                                        <p:cTn dur="1" fill="hold" id="16"/>
                                        <p:tgtEl>
                                          <p:spTgt spid="1048944">
                                            <p:txEl>
                                              <p:pRg st="1" end="1"/>
                                            </p:txEl>
                                          </p:spTgt>
                                        </p:tgtEl>
                                      </p:cBhvr>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24" presetSubtype="0">
                                  <p:stCondLst>
                                    <p:cond delay="0"/>
                                  </p:stCondLst>
                                  <p:childTnLst>
                                    <p:set>
                                      <p:cBhvr>
                                        <p:cTn dur="1" fill="hold" id="20">
                                          <p:stCondLst>
                                            <p:cond delay="499"/>
                                          </p:stCondLst>
                                        </p:cTn>
                                        <p:tgtEl>
                                          <p:spTgt spid="1048944">
                                            <p:txEl>
                                              <p:pRg st="3" end="3"/>
                                            </p:txEl>
                                          </p:spTgt>
                                        </p:tgtEl>
                                        <p:attrNameLst>
                                          <p:attrName>style.visibility</p:attrName>
                                        </p:attrNameLst>
                                      </p:cBhvr>
                                      <p:to>
                                        <p:strVal val="visible"/>
                                      </p:to>
                                    </p:set>
                                    <p:anim calcmode="lin" to="" valueType="num">
                                      <p:cBhvr>
                                        <p:cTn dur="1" fill="hold" id="21"/>
                                        <p:tgtEl>
                                          <p:spTgt spid="1048944">
                                            <p:txEl>
                                              <p:pRg st="3" end="3"/>
                                            </p:txEl>
                                          </p:spTgt>
                                        </p:tgtEl>
                                      </p:cBhvr>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4" presetSubtype="0">
                                  <p:stCondLst>
                                    <p:cond delay="0"/>
                                  </p:stCondLst>
                                  <p:childTnLst>
                                    <p:set>
                                      <p:cBhvr>
                                        <p:cTn dur="1" fill="hold" id="25">
                                          <p:stCondLst>
                                            <p:cond delay="499"/>
                                          </p:stCondLst>
                                        </p:cTn>
                                        <p:tgtEl>
                                          <p:spTgt spid="1048944">
                                            <p:txEl>
                                              <p:pRg st="5" end="5"/>
                                            </p:txEl>
                                          </p:spTgt>
                                        </p:tgtEl>
                                        <p:attrNameLst>
                                          <p:attrName>style.visibility</p:attrName>
                                        </p:attrNameLst>
                                      </p:cBhvr>
                                      <p:to>
                                        <p:strVal val="visible"/>
                                      </p:to>
                                    </p:set>
                                    <p:anim calcmode="lin" to="" valueType="num">
                                      <p:cBhvr>
                                        <p:cTn dur="1" fill="hold" id="26"/>
                                        <p:tgtEl>
                                          <p:spTgt spid="1048944">
                                            <p:txEl>
                                              <p:pRg st="5" end="5"/>
                                            </p:txEl>
                                          </p:spTgt>
                                        </p:tgtEl>
                                      </p:cBhvr>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4" presetSubtype="0">
                                  <p:stCondLst>
                                    <p:cond delay="0"/>
                                  </p:stCondLst>
                                  <p:childTnLst>
                                    <p:set>
                                      <p:cBhvr>
                                        <p:cTn dur="1" fill="hold" id="30">
                                          <p:stCondLst>
                                            <p:cond delay="499"/>
                                          </p:stCondLst>
                                        </p:cTn>
                                        <p:tgtEl>
                                          <p:spTgt spid="1048944">
                                            <p:txEl>
                                              <p:pRg st="7" end="7"/>
                                            </p:txEl>
                                          </p:spTgt>
                                        </p:tgtEl>
                                        <p:attrNameLst>
                                          <p:attrName>style.visibility</p:attrName>
                                        </p:attrNameLst>
                                      </p:cBhvr>
                                      <p:to>
                                        <p:strVal val="visible"/>
                                      </p:to>
                                    </p:set>
                                    <p:anim calcmode="lin" to="" valueType="num">
                                      <p:cBhvr>
                                        <p:cTn dur="1" fill="hold" id="31"/>
                                        <p:tgtEl>
                                          <p:spTgt spid="1048944">
                                            <p:txEl>
                                              <p:pRg st="7" end="7"/>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44" grpId="0" build="p" autoUpdateAnimBg="0"/>
      <p:bldP spid="1048946"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376" name=""/>
        <p:cNvGrpSpPr/>
        <p:nvPr/>
      </p:nvGrpSpPr>
      <p:grpSpPr>
        <a:xfrm>
          <a:off x="0" y="0"/>
          <a:ext cx="0" cy="0"/>
          <a:chOff x="0" y="0"/>
          <a:chExt cx="0" cy="0"/>
        </a:xfrm>
      </p:grpSpPr>
      <p:sp>
        <p:nvSpPr>
          <p:cNvPr id="1048948" name="Rectangle 3"/>
          <p:cNvSpPr>
            <a:spLocks noGrp="1" noChangeArrowheads="1"/>
          </p:cNvSpPr>
          <p:nvPr>
            <p:ph idx="1"/>
          </p:nvPr>
        </p:nvSpPr>
        <p:spPr>
          <a:xfrm>
            <a:off x="457200" y="1600200"/>
            <a:ext cx="8458200" cy="5257800"/>
          </a:xfrm>
        </p:spPr>
        <p:txBody>
          <a:bodyPr/>
          <a:p>
            <a:pPr algn="just" eaLnBrk="1" hangingPunct="1">
              <a:buNone/>
            </a:pPr>
            <a:r>
              <a:rPr dirty="0" i="1" lang="en-US" smtClean="0">
                <a:solidFill>
                  <a:srgbClr val="0000FF"/>
                </a:solidFill>
                <a:latin typeface="Constantia" pitchFamily="18" charset="0"/>
              </a:rPr>
              <a:t>Surgical intervention;</a:t>
            </a:r>
          </a:p>
          <a:p>
            <a:pPr algn="just"/>
            <a:r>
              <a:rPr dirty="0" lang="en-US" smtClean="0">
                <a:solidFill>
                  <a:srgbClr val="0000FF"/>
                </a:solidFill>
                <a:latin typeface="Constantia" pitchFamily="18" charset="0"/>
              </a:rPr>
              <a:t>Decompressive fasciotomy is indicated if conservative management fails.</a:t>
            </a:r>
          </a:p>
        </p:txBody>
      </p:sp>
      <p:sp>
        <p:nvSpPr>
          <p:cNvPr id="1048949" name="Rectangle 6"/>
          <p:cNvSpPr>
            <a:spLocks noGrp="1" noChangeArrowheads="1"/>
          </p:cNvSpPr>
          <p:nvPr>
            <p:ph type="sldNum" sz="quarter" idx="12"/>
          </p:nvPr>
        </p:nvSpPr>
        <p:spPr>
          <a:noFill/>
        </p:spPr>
        <p:txBody>
          <a:bodyPr/>
          <a:p>
            <a:fld id="{C71A6D1D-9942-4E7C-8586-BAF80B8290E9}" type="slidenum">
              <a:rPr lang="en-US" smtClean="0"/>
              <a:t>82</a:t>
            </a:fld>
            <a:endParaRPr lang="en-US" smtClean="0"/>
          </a:p>
        </p:txBody>
      </p:sp>
      <p:sp>
        <p:nvSpPr>
          <p:cNvPr id="1048950" name="Rectangle 2"/>
          <p:cNvSpPr>
            <a:spLocks noGrp="1" noChangeArrowheads="1"/>
          </p:cNvSpPr>
          <p:nvPr>
            <p:ph type="title"/>
          </p:nvPr>
        </p:nvSpPr>
        <p:spPr/>
        <p:txBody>
          <a:bodyPr/>
          <a:p>
            <a:pPr algn="just" eaLnBrk="1" hangingPunct="1"/>
            <a:r>
              <a:rPr b="1" dirty="0" lang="en-US" smtClean="0">
                <a:solidFill>
                  <a:srgbClr val="FF0000"/>
                </a:solidFill>
                <a:latin typeface="Constantia" pitchFamily="18" charset="0"/>
              </a:rPr>
              <a:t>Management cont.</a:t>
            </a:r>
          </a:p>
        </p:txBody>
      </p:sp>
      <p:sp>
        <p:nvSpPr>
          <p:cNvPr id="1048951"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9F51DA8B-D9BC-484A-B48E-9351993F099B}" type="slidenum">
              <a:rPr sz="1400" lang="en-US"/>
              <a:pPr algn="r"/>
              <a:t>82</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950"/>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 presetSubtype="4">
                                  <p:stCondLst>
                                    <p:cond delay="0"/>
                                  </p:stCondLst>
                                  <p:childTnLst>
                                    <p:set>
                                      <p:cBhvr>
                                        <p:cTn dur="1" fill="hold" id="10">
                                          <p:stCondLst>
                                            <p:cond delay="0"/>
                                          </p:stCondLst>
                                        </p:cTn>
                                        <p:tgtEl>
                                          <p:spTgt spid="1048948">
                                            <p:txEl>
                                              <p:pRg st="0" end="0"/>
                                            </p:txEl>
                                          </p:spTgt>
                                        </p:tgtEl>
                                        <p:attrNameLst>
                                          <p:attrName>style.visibility</p:attrName>
                                        </p:attrNameLst>
                                      </p:cBhvr>
                                      <p:to>
                                        <p:strVal val="visible"/>
                                      </p:to>
                                    </p:set>
                                    <p:anim calcmode="lin" valueType="num">
                                      <p:cBhvr additive="base">
                                        <p:cTn dur="500" fill="hold" id="11"/>
                                        <p:tgtEl>
                                          <p:spTgt spid="1048948">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12"/>
                                        <p:tgtEl>
                                          <p:spTgt spid="10489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2" presetSubtype="4">
                                  <p:stCondLst>
                                    <p:cond delay="0"/>
                                  </p:stCondLst>
                                  <p:childTnLst>
                                    <p:set>
                                      <p:cBhvr>
                                        <p:cTn dur="1" fill="hold" id="16">
                                          <p:stCondLst>
                                            <p:cond delay="0"/>
                                          </p:stCondLst>
                                        </p:cTn>
                                        <p:tgtEl>
                                          <p:spTgt spid="1048948">
                                            <p:txEl>
                                              <p:pRg st="1" end="1"/>
                                            </p:txEl>
                                          </p:spTgt>
                                        </p:tgtEl>
                                        <p:attrNameLst>
                                          <p:attrName>style.visibility</p:attrName>
                                        </p:attrNameLst>
                                      </p:cBhvr>
                                      <p:to>
                                        <p:strVal val="visible"/>
                                      </p:to>
                                    </p:set>
                                    <p:anim calcmode="lin" valueType="num">
                                      <p:cBhvr additive="base">
                                        <p:cTn dur="500" fill="hold" id="17"/>
                                        <p:tgtEl>
                                          <p:spTgt spid="1048948">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8"/>
                                        <p:tgtEl>
                                          <p:spTgt spid="104894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48" grpId="0" build="p" autoUpdateAnimBg="0"/>
      <p:bldP spid="1048950"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377" name=""/>
        <p:cNvGrpSpPr/>
        <p:nvPr/>
      </p:nvGrpSpPr>
      <p:grpSpPr>
        <a:xfrm>
          <a:off x="0" y="0"/>
          <a:ext cx="0" cy="0"/>
          <a:chOff x="0" y="0"/>
          <a:chExt cx="0" cy="0"/>
        </a:xfrm>
      </p:grpSpPr>
      <p:sp>
        <p:nvSpPr>
          <p:cNvPr id="1048952" name="Rectangle 3"/>
          <p:cNvSpPr>
            <a:spLocks noGrp="1" noChangeArrowheads="1"/>
          </p:cNvSpPr>
          <p:nvPr>
            <p:ph idx="1"/>
          </p:nvPr>
        </p:nvSpPr>
        <p:spPr>
          <a:xfrm>
            <a:off x="457200" y="1600200"/>
            <a:ext cx="8686800" cy="5257800"/>
          </a:xfrm>
        </p:spPr>
        <p:txBody>
          <a:bodyPr>
            <a:normAutofit/>
          </a:bodyPr>
          <a:p>
            <a:pPr algn="just" eaLnBrk="1" hangingPunct="1">
              <a:lnSpc>
                <a:spcPct val="90000"/>
              </a:lnSpc>
              <a:buNone/>
            </a:pPr>
            <a:r>
              <a:rPr dirty="0" lang="en-US" smtClean="0">
                <a:solidFill>
                  <a:srgbClr val="0000FF"/>
                </a:solidFill>
                <a:latin typeface="Constantia" pitchFamily="18" charset="0"/>
              </a:rPr>
              <a:t>	Replacement of severely damaged hip with artificial joint.</a:t>
            </a:r>
          </a:p>
          <a:p>
            <a:pPr algn="just" eaLnBrk="1" hangingPunct="1">
              <a:lnSpc>
                <a:spcPct val="90000"/>
              </a:lnSpc>
              <a:buNone/>
            </a:pPr>
            <a:endParaRPr dirty="0" lang="en-US" smtClean="0">
              <a:solidFill>
                <a:srgbClr val="0000FF"/>
              </a:solidFill>
              <a:latin typeface="Constantia" pitchFamily="18" charset="0"/>
            </a:endParaRPr>
          </a:p>
          <a:p>
            <a:pPr algn="just" eaLnBrk="1" hangingPunct="1">
              <a:lnSpc>
                <a:spcPct val="90000"/>
              </a:lnSpc>
              <a:buNone/>
            </a:pPr>
            <a:r>
              <a:rPr dirty="0" lang="en-US" smtClean="0">
                <a:solidFill>
                  <a:srgbClr val="0000FF"/>
                </a:solidFill>
                <a:latin typeface="Constantia" pitchFamily="18" charset="0"/>
              </a:rPr>
              <a:t>	Indicated mostly in patients over 60 years of age where regenerative bone healing may not be achievable following:</a:t>
            </a:r>
          </a:p>
          <a:p>
            <a:pPr algn="just" eaLnBrk="1" hangingPunct="1">
              <a:lnSpc>
                <a:spcPct val="90000"/>
              </a:lnSpc>
              <a:buFontTx/>
              <a:buNone/>
            </a:pPr>
            <a:endParaRPr dirty="0" lang="en-US" smtClean="0">
              <a:solidFill>
                <a:srgbClr val="0000FF"/>
              </a:solidFill>
              <a:latin typeface="Constantia" pitchFamily="18" charset="0"/>
            </a:endParaRPr>
          </a:p>
          <a:p>
            <a:pPr algn="just" eaLnBrk="1" hangingPunct="1" indent="-571500" marL="571500">
              <a:lnSpc>
                <a:spcPct val="90000"/>
              </a:lnSpc>
              <a:buFontTx/>
              <a:buAutoNum type="romanLcParenBoth"/>
            </a:pPr>
            <a:r>
              <a:rPr dirty="0" lang="en-US" smtClean="0">
                <a:solidFill>
                  <a:srgbClr val="0000FF"/>
                </a:solidFill>
                <a:latin typeface="Constantia" pitchFamily="18" charset="0"/>
              </a:rPr>
              <a:t>Arthritis (degenerative joint disease, Rheumatoid arthritis).</a:t>
            </a:r>
          </a:p>
          <a:p>
            <a:pPr algn="just" eaLnBrk="1" hangingPunct="1" indent="-571500" marL="571500">
              <a:lnSpc>
                <a:spcPct val="90000"/>
              </a:lnSpc>
              <a:buFontTx/>
              <a:buAutoNum type="romanLcParenBoth"/>
            </a:pPr>
            <a:r>
              <a:rPr dirty="0" lang="en-US" smtClean="0">
                <a:solidFill>
                  <a:srgbClr val="0000FF"/>
                </a:solidFill>
                <a:latin typeface="Constantia" pitchFamily="18" charset="0"/>
              </a:rPr>
              <a:t>Femoral neck fracture.</a:t>
            </a:r>
          </a:p>
          <a:p>
            <a:pPr algn="just" eaLnBrk="1" hangingPunct="1" indent="-571500" marL="571500">
              <a:lnSpc>
                <a:spcPct val="90000"/>
              </a:lnSpc>
              <a:buFontTx/>
              <a:buAutoNum type="romanLcParenBoth"/>
            </a:pPr>
            <a:r>
              <a:rPr dirty="0" lang="en-US" smtClean="0">
                <a:solidFill>
                  <a:srgbClr val="0000FF"/>
                </a:solidFill>
                <a:latin typeface="Constantia" pitchFamily="18" charset="0"/>
              </a:rPr>
              <a:t>Failed prosthesis/</a:t>
            </a:r>
            <a:r>
              <a:rPr dirty="0" lang="en-US" err="1" smtClean="0">
                <a:solidFill>
                  <a:srgbClr val="0000FF"/>
                </a:solidFill>
                <a:latin typeface="Constantia" pitchFamily="18" charset="0"/>
              </a:rPr>
              <a:t>osteotomy</a:t>
            </a:r>
            <a:endParaRPr dirty="0" lang="en-US" smtClean="0">
              <a:solidFill>
                <a:srgbClr val="0000FF"/>
              </a:solidFill>
              <a:latin typeface="Constantia" pitchFamily="18" charset="0"/>
            </a:endParaRPr>
          </a:p>
          <a:p>
            <a:pPr algn="just" eaLnBrk="1" hangingPunct="1" indent="-571500" marL="571500">
              <a:lnSpc>
                <a:spcPct val="90000"/>
              </a:lnSpc>
              <a:buFontTx/>
              <a:buAutoNum type="romanLcParenBoth"/>
            </a:pPr>
            <a:r>
              <a:rPr dirty="0" lang="en-US" smtClean="0">
                <a:solidFill>
                  <a:srgbClr val="0000FF"/>
                </a:solidFill>
                <a:latin typeface="Constantia" pitchFamily="18" charset="0"/>
              </a:rPr>
              <a:t>Congenital hip disease</a:t>
            </a:r>
          </a:p>
        </p:txBody>
      </p:sp>
      <p:sp>
        <p:nvSpPr>
          <p:cNvPr id="1048953" name="Rectangle 6"/>
          <p:cNvSpPr>
            <a:spLocks noGrp="1" noChangeArrowheads="1"/>
          </p:cNvSpPr>
          <p:nvPr>
            <p:ph type="sldNum" sz="quarter" idx="12"/>
          </p:nvPr>
        </p:nvSpPr>
        <p:spPr>
          <a:noFill/>
        </p:spPr>
        <p:txBody>
          <a:bodyPr/>
          <a:p>
            <a:fld id="{321D945D-6463-46EE-9C92-FECFCF9C6ECA}" type="slidenum">
              <a:rPr lang="en-US" smtClean="0"/>
              <a:t>83</a:t>
            </a:fld>
            <a:endParaRPr lang="en-US" smtClean="0"/>
          </a:p>
        </p:txBody>
      </p:sp>
      <p:sp>
        <p:nvSpPr>
          <p:cNvPr id="1048954" name="Rectangle 2"/>
          <p:cNvSpPr>
            <a:spLocks noGrp="1" noChangeArrowheads="1"/>
          </p:cNvSpPr>
          <p:nvPr>
            <p:ph type="title"/>
          </p:nvPr>
        </p:nvSpPr>
        <p:spPr/>
        <p:txBody>
          <a:bodyPr/>
          <a:p>
            <a:pPr algn="just" eaLnBrk="1" hangingPunct="1"/>
            <a:r>
              <a:rPr b="1" dirty="0" lang="en-US" smtClean="0">
                <a:solidFill>
                  <a:srgbClr val="FF0000"/>
                </a:solidFill>
                <a:latin typeface="Constantia" pitchFamily="18" charset="0"/>
              </a:rPr>
              <a:t>Total Hip Replacement</a:t>
            </a:r>
          </a:p>
        </p:txBody>
      </p:sp>
      <p:sp>
        <p:nvSpPr>
          <p:cNvPr id="1048955"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AAEB9422-7A5F-4135-9C42-3AA9E6CE1754}" type="slidenum">
              <a:rPr sz="1400" lang="en-US"/>
              <a:pPr algn="r"/>
              <a:t>83</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954"/>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8952">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8952">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8952">
                                            <p:txEl>
                                              <p:pRg st="4" end="4"/>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8952">
                                            <p:txEl>
                                              <p:pRg st="5" end="5"/>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 presetSubtype="0">
                                  <p:stCondLst>
                                    <p:cond delay="0"/>
                                  </p:stCondLst>
                                  <p:childTnLst>
                                    <p:set>
                                      <p:cBhvr>
                                        <p:cTn dur="1" fill="hold" id="26">
                                          <p:stCondLst>
                                            <p:cond delay="499"/>
                                          </p:stCondLst>
                                        </p:cTn>
                                        <p:tgtEl>
                                          <p:spTgt spid="1048952">
                                            <p:txEl>
                                              <p:pRg st="6" end="6"/>
                                            </p:txEl>
                                          </p:spTgt>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1" presetSubtype="0">
                                  <p:stCondLst>
                                    <p:cond delay="0"/>
                                  </p:stCondLst>
                                  <p:childTnLst>
                                    <p:set>
                                      <p:cBhvr>
                                        <p:cTn dur="1" fill="hold" id="30">
                                          <p:stCondLst>
                                            <p:cond delay="499"/>
                                          </p:stCondLst>
                                        </p:cTn>
                                        <p:tgtEl>
                                          <p:spTgt spid="104895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52" grpId="0" build="p" autoUpdateAnimBg="0"/>
      <p:bldP spid="1048954"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378" name=""/>
        <p:cNvGrpSpPr/>
        <p:nvPr/>
      </p:nvGrpSpPr>
      <p:grpSpPr>
        <a:xfrm>
          <a:off x="0" y="0"/>
          <a:ext cx="0" cy="0"/>
          <a:chOff x="0" y="0"/>
          <a:chExt cx="0" cy="0"/>
        </a:xfrm>
      </p:grpSpPr>
      <p:sp>
        <p:nvSpPr>
          <p:cNvPr id="1048956" name="Rectangle 3"/>
          <p:cNvSpPr>
            <a:spLocks noGrp="1" noChangeArrowheads="1"/>
          </p:cNvSpPr>
          <p:nvPr>
            <p:ph idx="1"/>
          </p:nvPr>
        </p:nvSpPr>
        <p:spPr/>
        <p:txBody>
          <a:bodyPr/>
          <a:p>
            <a:pPr eaLnBrk="1" hangingPunct="1"/>
            <a:endParaRPr lang="en-US" smtClean="0"/>
          </a:p>
        </p:txBody>
      </p:sp>
      <p:sp>
        <p:nvSpPr>
          <p:cNvPr id="1048957" name="Rectangle 6"/>
          <p:cNvSpPr>
            <a:spLocks noGrp="1" noChangeArrowheads="1"/>
          </p:cNvSpPr>
          <p:nvPr>
            <p:ph type="sldNum" sz="quarter" idx="12"/>
          </p:nvPr>
        </p:nvSpPr>
        <p:spPr>
          <a:noFill/>
        </p:spPr>
        <p:txBody>
          <a:bodyPr/>
          <a:p>
            <a:fld id="{615D03C0-0D63-4379-B983-47FA24703F04}" type="slidenum">
              <a:rPr lang="en-US" smtClean="0"/>
              <a:t>84</a:t>
            </a:fld>
            <a:endParaRPr lang="en-US" smtClean="0"/>
          </a:p>
        </p:txBody>
      </p:sp>
      <p:sp>
        <p:nvSpPr>
          <p:cNvPr id="1048958" name="Rectangle 2"/>
          <p:cNvSpPr>
            <a:spLocks noGrp="1" noChangeArrowheads="1"/>
          </p:cNvSpPr>
          <p:nvPr>
            <p:ph type="title"/>
          </p:nvPr>
        </p:nvSpPr>
        <p:spPr/>
        <p:txBody>
          <a:bodyPr/>
          <a:p>
            <a:pPr algn="just" eaLnBrk="1" hangingPunct="1"/>
            <a:r>
              <a:rPr dirty="0" lang="en-US" smtClean="0">
                <a:solidFill>
                  <a:srgbClr val="FF0000"/>
                </a:solidFill>
                <a:latin typeface="Constantia" pitchFamily="18" charset="0"/>
              </a:rPr>
              <a:t>Hip Replacement cont’d</a:t>
            </a:r>
          </a:p>
        </p:txBody>
      </p:sp>
      <p:sp>
        <p:nvSpPr>
          <p:cNvPr id="1048959"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75D7AAF2-D694-450A-8919-4FDECE45E17C}" type="slidenum">
              <a:rPr sz="1400" lang="en-US"/>
              <a:pPr algn="r"/>
              <a:t>84</a:t>
            </a:fld>
            <a:endParaRPr sz="1400" lang="en-US"/>
          </a:p>
        </p:txBody>
      </p:sp>
      <p:pic>
        <p:nvPicPr>
          <p:cNvPr id="2097162" name="Picture 4" descr="hip_arthroplasty_intro01"/>
          <p:cNvPicPr>
            <a:picLocks noChangeAspect="1" noChangeArrowheads="1"/>
          </p:cNvPicPr>
          <p:nvPr/>
        </p:nvPicPr>
        <p:blipFill>
          <a:blip xmlns:r="http://schemas.openxmlformats.org/officeDocument/2006/relationships" r:embed="rId1" cstate="print"/>
          <a:srcRect/>
          <a:stretch>
            <a:fillRect/>
          </a:stretch>
        </p:blipFill>
        <p:spPr bwMode="auto">
          <a:xfrm>
            <a:off x="533400" y="1219200"/>
            <a:ext cx="7924800" cy="5410200"/>
          </a:xfrm>
          <a:prstGeom prst="rect"/>
          <a:noFill/>
          <a:ln w="9525">
            <a:noFill/>
            <a:miter lim="800000"/>
            <a:headEnd/>
            <a:tailEnd/>
          </a:ln>
        </p:spPr>
      </p:pic>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958"/>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499"/>
                                          </p:stCondLst>
                                        </p:cTn>
                                        <p:tgtEl>
                                          <p:spTgt spid="2097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58"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379" name=""/>
        <p:cNvGrpSpPr/>
        <p:nvPr/>
      </p:nvGrpSpPr>
      <p:grpSpPr>
        <a:xfrm>
          <a:off x="0" y="0"/>
          <a:ext cx="0" cy="0"/>
          <a:chOff x="0" y="0"/>
          <a:chExt cx="0" cy="0"/>
        </a:xfrm>
      </p:grpSpPr>
      <p:sp>
        <p:nvSpPr>
          <p:cNvPr id="1048960" name="Rectangle 3"/>
          <p:cNvSpPr>
            <a:spLocks noGrp="1" noChangeArrowheads="1"/>
          </p:cNvSpPr>
          <p:nvPr>
            <p:ph idx="1"/>
          </p:nvPr>
        </p:nvSpPr>
        <p:spPr/>
        <p:txBody>
          <a:bodyPr/>
          <a:p>
            <a:pPr eaLnBrk="1" hangingPunct="1"/>
            <a:endParaRPr lang="en-US" smtClean="0"/>
          </a:p>
        </p:txBody>
      </p:sp>
      <p:sp>
        <p:nvSpPr>
          <p:cNvPr id="1048961" name="Rectangle 6"/>
          <p:cNvSpPr>
            <a:spLocks noGrp="1" noChangeArrowheads="1"/>
          </p:cNvSpPr>
          <p:nvPr>
            <p:ph type="sldNum" sz="quarter" idx="12"/>
          </p:nvPr>
        </p:nvSpPr>
        <p:spPr>
          <a:noFill/>
        </p:spPr>
        <p:txBody>
          <a:bodyPr/>
          <a:p>
            <a:fld id="{87A14E81-02DD-463E-9A66-AE0403D6E9A0}" type="slidenum">
              <a:rPr lang="en-US" smtClean="0"/>
              <a:t>85</a:t>
            </a:fld>
            <a:endParaRPr lang="en-US" smtClean="0"/>
          </a:p>
        </p:txBody>
      </p:sp>
      <p:sp>
        <p:nvSpPr>
          <p:cNvPr id="1048962" name="Rectangle 2"/>
          <p:cNvSpPr>
            <a:spLocks noGrp="1" noChangeArrowheads="1"/>
          </p:cNvSpPr>
          <p:nvPr>
            <p:ph type="title"/>
          </p:nvPr>
        </p:nvSpPr>
        <p:spPr/>
        <p:txBody>
          <a:bodyPr/>
          <a:p>
            <a:pPr algn="just" eaLnBrk="1" hangingPunct="1"/>
            <a:r>
              <a:rPr dirty="0" lang="en-US" smtClean="0">
                <a:solidFill>
                  <a:srgbClr val="0000FF"/>
                </a:solidFill>
                <a:latin typeface="Constantia" pitchFamily="18" charset="0"/>
              </a:rPr>
              <a:t>Hip Replacement cont’d</a:t>
            </a:r>
          </a:p>
        </p:txBody>
      </p:sp>
      <p:sp>
        <p:nvSpPr>
          <p:cNvPr id="1048963"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FD9B0018-CA9E-4831-A4C6-62F435C39751}" type="slidenum">
              <a:rPr sz="1400" lang="en-US"/>
              <a:pPr algn="r"/>
              <a:t>85</a:t>
            </a:fld>
            <a:endParaRPr sz="1400" lang="en-US"/>
          </a:p>
        </p:txBody>
      </p:sp>
      <p:pic>
        <p:nvPicPr>
          <p:cNvPr id="2097163" name="Picture 4" descr="rheumatoidhipreplace"/>
          <p:cNvPicPr>
            <a:picLocks noChangeAspect="1" noChangeArrowheads="1"/>
          </p:cNvPicPr>
          <p:nvPr/>
        </p:nvPicPr>
        <p:blipFill>
          <a:blip xmlns:r="http://schemas.openxmlformats.org/officeDocument/2006/relationships" r:embed="rId1" cstate="print"/>
          <a:srcRect/>
          <a:stretch>
            <a:fillRect/>
          </a:stretch>
        </p:blipFill>
        <p:spPr bwMode="auto">
          <a:xfrm>
            <a:off x="609600" y="1752600"/>
            <a:ext cx="7924800" cy="5638800"/>
          </a:xfrm>
          <a:prstGeom prst="rect"/>
          <a:noFill/>
          <a:ln w="9525">
            <a:noFill/>
            <a:miter lim="800000"/>
            <a:headEnd/>
            <a:tailEnd/>
          </a:ln>
        </p:spPr>
      </p:pic>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962"/>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id="9" nodeType="clickEffect" presetClass="entr" presetID="1" presetSubtype="0">
                                  <p:stCondLst>
                                    <p:cond delay="0"/>
                                  </p:stCondLst>
                                  <p:childTnLst>
                                    <p:set>
                                      <p:cBhvr>
                                        <p:cTn dur="1" fill="hold" id="10">
                                          <p:stCondLst>
                                            <p:cond delay="499"/>
                                          </p:stCondLst>
                                        </p:cTn>
                                        <p:tgtEl>
                                          <p:spTgt spid="2097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62"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381" name=""/>
        <p:cNvGrpSpPr/>
        <p:nvPr/>
      </p:nvGrpSpPr>
      <p:grpSpPr>
        <a:xfrm>
          <a:off x="0" y="0"/>
          <a:ext cx="0" cy="0"/>
          <a:chOff x="0" y="0"/>
          <a:chExt cx="0" cy="0"/>
        </a:xfrm>
      </p:grpSpPr>
      <p:sp>
        <p:nvSpPr>
          <p:cNvPr id="1048966" name="Content Placeholder 2"/>
          <p:cNvSpPr>
            <a:spLocks noGrp="1"/>
          </p:cNvSpPr>
          <p:nvPr>
            <p:ph idx="1"/>
          </p:nvPr>
        </p:nvSpPr>
        <p:spPr>
          <a:xfrm>
            <a:off x="457200" y="381000"/>
            <a:ext cx="8229600" cy="6477000"/>
          </a:xfrm>
        </p:spPr>
        <p:txBody>
          <a:bodyPr>
            <a:normAutofit/>
          </a:bodyPr>
          <a:p>
            <a:pPr algn="ctr">
              <a:buNone/>
            </a:pPr>
            <a:endParaRPr b="1" dirty="0" sz="4000" lang="en-US" smtClean="0">
              <a:solidFill>
                <a:srgbClr val="0000FF"/>
              </a:solidFill>
              <a:latin typeface="Constantia" pitchFamily="18" charset="0"/>
            </a:endParaRPr>
          </a:p>
          <a:p>
            <a:pPr algn="ctr">
              <a:buNone/>
            </a:pPr>
            <a:endParaRPr b="1" dirty="0" sz="4000" lang="en-US" smtClean="0">
              <a:solidFill>
                <a:srgbClr val="0000FF"/>
              </a:solidFill>
              <a:latin typeface="Constantia" pitchFamily="18" charset="0"/>
            </a:endParaRPr>
          </a:p>
          <a:p>
            <a:pPr algn="ctr">
              <a:buNone/>
            </a:pPr>
            <a:r>
              <a:rPr b="1" dirty="0" sz="4000" lang="en-US" smtClean="0">
                <a:solidFill>
                  <a:srgbClr val="0000FF"/>
                </a:solidFill>
                <a:latin typeface="Constantia" pitchFamily="18" charset="0"/>
              </a:rPr>
              <a:t>NURSING CARE OF THE PATIENT WHO HAS UNDERGONE TOTAL HIP REPLACEMENT</a:t>
            </a:r>
            <a:endParaRPr dirty="0" sz="4000" lang="en-US">
              <a:solidFill>
                <a:srgbClr val="0000FF"/>
              </a:solidFill>
            </a:endParaRPr>
          </a:p>
        </p:txBody>
      </p:sp>
      <p:sp>
        <p:nvSpPr>
          <p:cNvPr id="1048967" name="Title 1"/>
          <p:cNvSpPr>
            <a:spLocks noGrp="1"/>
          </p:cNvSpPr>
          <p:nvPr>
            <p:ph type="title"/>
          </p:nvPr>
        </p:nvSpPr>
        <p:spPr/>
        <p:txBody>
          <a:bodyPr/>
          <a:p>
            <a:endParaRPr lang="en-US"/>
          </a:p>
        </p:txBody>
      </p:sp>
    </p:spTree>
  </p:cSld>
  <p:clrMapOvr>
    <a:masterClrMapping/>
  </p:clrMapOvr>
  <p:transition>
    <p:wheel spokes="8"/>
  </p:transition>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382" name=""/>
        <p:cNvGrpSpPr/>
        <p:nvPr/>
      </p:nvGrpSpPr>
      <p:grpSpPr>
        <a:xfrm>
          <a:off x="0" y="0"/>
          <a:ext cx="0" cy="0"/>
          <a:chOff x="0" y="0"/>
          <a:chExt cx="0" cy="0"/>
        </a:xfrm>
      </p:grpSpPr>
      <p:sp>
        <p:nvSpPr>
          <p:cNvPr id="1048968" name="Rectangle 3"/>
          <p:cNvSpPr>
            <a:spLocks noGrp="1" noChangeArrowheads="1"/>
          </p:cNvSpPr>
          <p:nvPr>
            <p:ph idx="1"/>
          </p:nvPr>
        </p:nvSpPr>
        <p:spPr>
          <a:xfrm>
            <a:off x="457200" y="838200"/>
            <a:ext cx="8458200" cy="6019800"/>
          </a:xfrm>
        </p:spPr>
        <p:txBody>
          <a:bodyPr>
            <a:normAutofit/>
          </a:bodyPr>
          <a:p>
            <a:pPr algn="just" eaLnBrk="1" hangingPunct="1">
              <a:buNone/>
            </a:pPr>
            <a:r>
              <a:rPr b="1" dirty="0" sz="3600" lang="en-US" smtClean="0">
                <a:solidFill>
                  <a:srgbClr val="0000FF"/>
                </a:solidFill>
                <a:latin typeface="Times New Roman" pitchFamily="18" charset="0"/>
                <a:cs typeface="Times New Roman" pitchFamily="18" charset="0"/>
              </a:rPr>
              <a:t>1. </a:t>
            </a:r>
            <a:r>
              <a:rPr dirty="0" lang="en-US" smtClean="0">
                <a:solidFill>
                  <a:srgbClr val="0000FF"/>
                </a:solidFill>
                <a:latin typeface="Constantia" pitchFamily="18" charset="0"/>
              </a:rPr>
              <a:t>Monitor for possible complications such as:</a:t>
            </a:r>
          </a:p>
          <a:p>
            <a:pPr algn="just" eaLnBrk="1" hangingPunct="1" indent="-571500" marL="571500">
              <a:buFont typeface="Wingdings" pitchFamily="2" charset="2"/>
              <a:buAutoNum type="romanLcParenBoth"/>
            </a:pPr>
            <a:r>
              <a:rPr dirty="0" lang="en-US" smtClean="0">
                <a:solidFill>
                  <a:srgbClr val="0000FF"/>
                </a:solidFill>
                <a:latin typeface="Constantia" pitchFamily="18" charset="0"/>
              </a:rPr>
              <a:t>Hip prosthesis dislocation</a:t>
            </a:r>
          </a:p>
          <a:p>
            <a:pPr algn="just" eaLnBrk="1" hangingPunct="1" indent="-571500" marL="571500">
              <a:buFont typeface="Wingdings" pitchFamily="2" charset="2"/>
              <a:buAutoNum type="romanLcParenBoth"/>
            </a:pPr>
            <a:endParaRPr dirty="0" lang="en-US" smtClean="0">
              <a:solidFill>
                <a:srgbClr val="0000FF"/>
              </a:solidFill>
              <a:latin typeface="Constantia" pitchFamily="18" charset="0"/>
            </a:endParaRPr>
          </a:p>
          <a:p>
            <a:pPr algn="just" eaLnBrk="1" hangingPunct="1" indent="-571500" marL="571500">
              <a:buFont typeface="Wingdings" pitchFamily="2" charset="2"/>
              <a:buAutoNum type="romanLcParenBoth"/>
            </a:pPr>
            <a:r>
              <a:rPr dirty="0" lang="en-US" smtClean="0">
                <a:solidFill>
                  <a:srgbClr val="0000FF"/>
                </a:solidFill>
                <a:latin typeface="Constantia" pitchFamily="18" charset="0"/>
              </a:rPr>
              <a:t>Excessive wound drainage.</a:t>
            </a:r>
          </a:p>
          <a:p>
            <a:pPr algn="just" eaLnBrk="1" hangingPunct="1" indent="-571500" marL="571500">
              <a:buFont typeface="Wingdings" pitchFamily="2" charset="2"/>
              <a:buAutoNum type="romanLcParenBoth"/>
            </a:pPr>
            <a:endParaRPr dirty="0" lang="en-US" smtClean="0">
              <a:solidFill>
                <a:srgbClr val="0000FF"/>
              </a:solidFill>
              <a:latin typeface="Constantia" pitchFamily="18" charset="0"/>
            </a:endParaRPr>
          </a:p>
          <a:p>
            <a:pPr algn="just" eaLnBrk="1" hangingPunct="1" indent="-571500" marL="571500">
              <a:buFont typeface="Wingdings" pitchFamily="2" charset="2"/>
              <a:buAutoNum type="romanLcParenBoth"/>
            </a:pPr>
            <a:r>
              <a:rPr dirty="0" lang="en-US" smtClean="0">
                <a:solidFill>
                  <a:srgbClr val="0000FF"/>
                </a:solidFill>
                <a:latin typeface="Constantia" pitchFamily="18" charset="0"/>
              </a:rPr>
              <a:t>Thromboembolism.</a:t>
            </a:r>
          </a:p>
          <a:p>
            <a:pPr algn="just" eaLnBrk="1" hangingPunct="1" indent="-571500" marL="571500">
              <a:buFont typeface="Wingdings" pitchFamily="2" charset="2"/>
              <a:buAutoNum type="romanLcParenBoth"/>
            </a:pPr>
            <a:endParaRPr dirty="0" lang="en-US" smtClean="0">
              <a:solidFill>
                <a:srgbClr val="0000FF"/>
              </a:solidFill>
              <a:latin typeface="Constantia" pitchFamily="18" charset="0"/>
            </a:endParaRPr>
          </a:p>
          <a:p>
            <a:pPr algn="just" eaLnBrk="1" hangingPunct="1" indent="-571500" marL="571500">
              <a:buFont typeface="Wingdings" pitchFamily="2" charset="2"/>
              <a:buAutoNum type="romanLcParenBoth"/>
            </a:pPr>
            <a:r>
              <a:rPr dirty="0" lang="en-US" smtClean="0">
                <a:solidFill>
                  <a:srgbClr val="0000FF"/>
                </a:solidFill>
                <a:latin typeface="Constantia" pitchFamily="18" charset="0"/>
              </a:rPr>
              <a:t>Infection.</a:t>
            </a:r>
          </a:p>
          <a:p>
            <a:pPr algn="just" eaLnBrk="1" hangingPunct="1" indent="-571500" marL="571500">
              <a:buFont typeface="Wingdings" pitchFamily="2" charset="2"/>
              <a:buAutoNum type="romanLcParenBoth"/>
            </a:pPr>
            <a:endParaRPr dirty="0" lang="en-US" smtClean="0">
              <a:solidFill>
                <a:srgbClr val="0000FF"/>
              </a:solidFill>
              <a:latin typeface="Constantia" pitchFamily="18" charset="0"/>
            </a:endParaRPr>
          </a:p>
          <a:p>
            <a:pPr algn="just" eaLnBrk="1" hangingPunct="1" indent="-571500" marL="571500">
              <a:buFont typeface="Wingdings" pitchFamily="2" charset="2"/>
              <a:buAutoNum type="romanLcParenBoth"/>
            </a:pPr>
            <a:r>
              <a:rPr dirty="0" lang="en-US" smtClean="0">
                <a:solidFill>
                  <a:srgbClr val="0000FF"/>
                </a:solidFill>
                <a:latin typeface="Constantia" pitchFamily="18" charset="0"/>
              </a:rPr>
              <a:t>Heel pressure and possible pressure sores</a:t>
            </a:r>
          </a:p>
        </p:txBody>
      </p:sp>
      <p:sp>
        <p:nvSpPr>
          <p:cNvPr id="1048969" name="Rectangle 6"/>
          <p:cNvSpPr>
            <a:spLocks noGrp="1" noChangeArrowheads="1"/>
          </p:cNvSpPr>
          <p:nvPr>
            <p:ph type="sldNum" sz="quarter" idx="12"/>
          </p:nvPr>
        </p:nvSpPr>
        <p:spPr>
          <a:noFill/>
        </p:spPr>
        <p:txBody>
          <a:bodyPr/>
          <a:p>
            <a:fld id="{FA2288BB-CB86-425D-83FA-DD5D112A916E}" type="slidenum">
              <a:rPr lang="en-US" smtClean="0"/>
              <a:t>87</a:t>
            </a:fld>
            <a:endParaRPr lang="en-US" smtClean="0"/>
          </a:p>
        </p:txBody>
      </p:sp>
      <p:sp>
        <p:nvSpPr>
          <p:cNvPr id="1048970" name="Rectangle 2"/>
          <p:cNvSpPr>
            <a:spLocks noGrp="1" noChangeArrowheads="1"/>
          </p:cNvSpPr>
          <p:nvPr>
            <p:ph type="title"/>
          </p:nvPr>
        </p:nvSpPr>
        <p:spPr>
          <a:xfrm>
            <a:off x="457200" y="0"/>
            <a:ext cx="8686800" cy="990600"/>
          </a:xfrm>
        </p:spPr>
        <p:txBody>
          <a:bodyPr>
            <a:normAutofit/>
          </a:bodyPr>
          <a:p>
            <a:pPr algn="just" eaLnBrk="1" hangingPunct="1"/>
            <a:r>
              <a:rPr b="1" dirty="0" lang="en-US" smtClean="0">
                <a:solidFill>
                  <a:srgbClr val="FF0000"/>
                </a:solidFill>
                <a:latin typeface="Constantia" pitchFamily="18" charset="0"/>
              </a:rPr>
              <a:t>Nursing Care Cont’d</a:t>
            </a:r>
          </a:p>
        </p:txBody>
      </p:sp>
      <p:sp>
        <p:nvSpPr>
          <p:cNvPr id="1048971"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919EE50F-F3CD-4703-AE2D-F957FD879D8C}" type="slidenum">
              <a:rPr sz="1400" lang="en-US"/>
              <a:pPr algn="r"/>
              <a:t>87</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970"/>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8968">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8968">
                                            <p:txEl>
                                              <p:pRg st="1" end="1"/>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8968">
                                            <p:txEl>
                                              <p:pRg st="3" end="3"/>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8968">
                                            <p:txEl>
                                              <p:pRg st="5" end="5"/>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 presetSubtype="0">
                                  <p:stCondLst>
                                    <p:cond delay="0"/>
                                  </p:stCondLst>
                                  <p:childTnLst>
                                    <p:set>
                                      <p:cBhvr>
                                        <p:cTn dur="1" fill="hold" id="26">
                                          <p:stCondLst>
                                            <p:cond delay="499"/>
                                          </p:stCondLst>
                                        </p:cTn>
                                        <p:tgtEl>
                                          <p:spTgt spid="1048968">
                                            <p:txEl>
                                              <p:pRg st="7" end="7"/>
                                            </p:txEl>
                                          </p:spTgt>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1" presetSubtype="0">
                                  <p:stCondLst>
                                    <p:cond delay="0"/>
                                  </p:stCondLst>
                                  <p:childTnLst>
                                    <p:set>
                                      <p:cBhvr>
                                        <p:cTn dur="1" fill="hold" id="30">
                                          <p:stCondLst>
                                            <p:cond delay="499"/>
                                          </p:stCondLst>
                                        </p:cTn>
                                        <p:tgtEl>
                                          <p:spTgt spid="10489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68" grpId="0" build="p" autoUpdateAnimBg="0"/>
      <p:bldP spid="1048970"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384" name=""/>
        <p:cNvGrpSpPr/>
        <p:nvPr/>
      </p:nvGrpSpPr>
      <p:grpSpPr>
        <a:xfrm>
          <a:off x="0" y="0"/>
          <a:ext cx="0" cy="0"/>
          <a:chOff x="0" y="0"/>
          <a:chExt cx="0" cy="0"/>
        </a:xfrm>
      </p:grpSpPr>
      <p:sp>
        <p:nvSpPr>
          <p:cNvPr id="1048976" name="Rectangle 3"/>
          <p:cNvSpPr>
            <a:spLocks noGrp="1" noChangeArrowheads="1"/>
          </p:cNvSpPr>
          <p:nvPr>
            <p:ph idx="1"/>
          </p:nvPr>
        </p:nvSpPr>
        <p:spPr>
          <a:xfrm>
            <a:off x="457200" y="1447800"/>
            <a:ext cx="8686800" cy="5410200"/>
          </a:xfrm>
        </p:spPr>
        <p:txBody>
          <a:bodyPr>
            <a:normAutofit/>
          </a:bodyPr>
          <a:p>
            <a:pPr algn="just" eaLnBrk="1" hangingPunct="1" indent="-469900" marL="469900">
              <a:lnSpc>
                <a:spcPct val="90000"/>
              </a:lnSpc>
              <a:buNone/>
            </a:pPr>
            <a:r>
              <a:rPr b="1" dirty="0" sz="3600" lang="en-US" smtClean="0">
                <a:solidFill>
                  <a:srgbClr val="0000FF"/>
                </a:solidFill>
                <a:latin typeface="Times New Roman" pitchFamily="18" charset="0"/>
                <a:cs typeface="Times New Roman" pitchFamily="18" charset="0"/>
              </a:rPr>
              <a:t>2. </a:t>
            </a:r>
            <a:r>
              <a:rPr dirty="0" lang="en-US" smtClean="0">
                <a:solidFill>
                  <a:srgbClr val="0000FF"/>
                </a:solidFill>
                <a:latin typeface="Constantia" pitchFamily="18" charset="0"/>
              </a:rPr>
              <a:t>Monitor for other complications such as:</a:t>
            </a:r>
          </a:p>
          <a:p>
            <a:pPr algn="just" eaLnBrk="1" hangingPunct="1" indent="-469900" marL="469900">
              <a:lnSpc>
                <a:spcPct val="90000"/>
              </a:lnSpc>
              <a:buNone/>
            </a:pPr>
            <a:endParaRPr dirty="0" lang="en-US" smtClean="0">
              <a:solidFill>
                <a:srgbClr val="0000FF"/>
              </a:solidFill>
              <a:latin typeface="Constantia" pitchFamily="18" charset="0"/>
            </a:endParaRPr>
          </a:p>
          <a:p>
            <a:pPr algn="just" eaLnBrk="1" hangingPunct="1" indent="-571500" marL="571500">
              <a:lnSpc>
                <a:spcPct val="90000"/>
              </a:lnSpc>
              <a:buAutoNum type="romanLcParenBoth"/>
            </a:pPr>
            <a:r>
              <a:rPr dirty="0" lang="en-US" smtClean="0">
                <a:solidFill>
                  <a:srgbClr val="0000FF"/>
                </a:solidFill>
                <a:latin typeface="Constantia" pitchFamily="18" charset="0"/>
              </a:rPr>
              <a:t>Heterotrophic ossification.</a:t>
            </a:r>
          </a:p>
          <a:p>
            <a:pPr algn="just" eaLnBrk="1" hangingPunct="1" indent="-571500" marL="571500">
              <a:lnSpc>
                <a:spcPct val="90000"/>
              </a:lnSpc>
              <a:buAutoNum type="romanLcParenBoth"/>
            </a:pPr>
            <a:endParaRPr dirty="0" lang="en-US" smtClean="0">
              <a:solidFill>
                <a:srgbClr val="0000FF"/>
              </a:solidFill>
              <a:latin typeface="Constantia" pitchFamily="18" charset="0"/>
            </a:endParaRPr>
          </a:p>
          <a:p>
            <a:pPr algn="just" eaLnBrk="1" hangingPunct="1" indent="-571500" marL="571500">
              <a:lnSpc>
                <a:spcPct val="90000"/>
              </a:lnSpc>
              <a:buAutoNum type="romanLcParenBoth"/>
            </a:pPr>
            <a:r>
              <a:rPr dirty="0" lang="en-US" smtClean="0">
                <a:solidFill>
                  <a:srgbClr val="0000FF"/>
                </a:solidFill>
                <a:latin typeface="Constantia" pitchFamily="18" charset="0"/>
              </a:rPr>
              <a:t>Vascular necrosis.</a:t>
            </a:r>
          </a:p>
          <a:p>
            <a:pPr algn="just" eaLnBrk="1" hangingPunct="1" indent="-571500" marL="571500">
              <a:lnSpc>
                <a:spcPct val="90000"/>
              </a:lnSpc>
              <a:buAutoNum type="romanLcParenBoth"/>
            </a:pPr>
            <a:endParaRPr dirty="0" lang="en-US" smtClean="0">
              <a:solidFill>
                <a:srgbClr val="0000FF"/>
              </a:solidFill>
              <a:latin typeface="Constantia" pitchFamily="18" charset="0"/>
            </a:endParaRPr>
          </a:p>
          <a:p>
            <a:pPr algn="just" eaLnBrk="1" hangingPunct="1" indent="-571500" marL="571500">
              <a:lnSpc>
                <a:spcPct val="90000"/>
              </a:lnSpc>
              <a:buAutoNum type="romanLcParenBoth"/>
            </a:pPr>
            <a:r>
              <a:rPr dirty="0" lang="en-US" smtClean="0">
                <a:solidFill>
                  <a:srgbClr val="0000FF"/>
                </a:solidFill>
                <a:latin typeface="Constantia" pitchFamily="18" charset="0"/>
              </a:rPr>
              <a:t>Loosening of the prosthesis.</a:t>
            </a:r>
          </a:p>
          <a:p>
            <a:pPr algn="just" eaLnBrk="1" hangingPunct="1" indent="-469900" marL="469900">
              <a:lnSpc>
                <a:spcPct val="90000"/>
              </a:lnSpc>
              <a:buNone/>
            </a:pPr>
            <a:endParaRPr dirty="0" lang="en-US" smtClean="0">
              <a:solidFill>
                <a:srgbClr val="0000FF"/>
              </a:solidFill>
              <a:latin typeface="Constantia" pitchFamily="18" charset="0"/>
            </a:endParaRPr>
          </a:p>
        </p:txBody>
      </p:sp>
      <p:sp>
        <p:nvSpPr>
          <p:cNvPr id="1048977" name="Rectangle 6"/>
          <p:cNvSpPr>
            <a:spLocks noGrp="1" noChangeArrowheads="1"/>
          </p:cNvSpPr>
          <p:nvPr>
            <p:ph type="sldNum" sz="quarter" idx="12"/>
          </p:nvPr>
        </p:nvSpPr>
        <p:spPr>
          <a:noFill/>
        </p:spPr>
        <p:txBody>
          <a:bodyPr/>
          <a:p>
            <a:fld id="{E73EB8D8-AF8F-46E1-99C8-9360AD548E2B}" type="slidenum">
              <a:rPr lang="en-US" smtClean="0"/>
              <a:t>88</a:t>
            </a:fld>
            <a:endParaRPr lang="en-US" smtClean="0"/>
          </a:p>
        </p:txBody>
      </p:sp>
      <p:sp>
        <p:nvSpPr>
          <p:cNvPr id="1048978" name="Rectangle 2"/>
          <p:cNvSpPr>
            <a:spLocks noGrp="1" noChangeArrowheads="1"/>
          </p:cNvSpPr>
          <p:nvPr>
            <p:ph type="title"/>
          </p:nvPr>
        </p:nvSpPr>
        <p:spPr/>
        <p:txBody>
          <a:bodyPr/>
          <a:p>
            <a:pPr algn="just" eaLnBrk="1" hangingPunct="1"/>
            <a:r>
              <a:rPr dirty="0" lang="en-US" smtClean="0">
                <a:solidFill>
                  <a:srgbClr val="FF0000"/>
                </a:solidFill>
                <a:latin typeface="Constantia" pitchFamily="18" charset="0"/>
              </a:rPr>
              <a:t>Nursing care cont’d</a:t>
            </a:r>
          </a:p>
        </p:txBody>
      </p:sp>
      <p:sp>
        <p:nvSpPr>
          <p:cNvPr id="1048979"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43A974FC-3F5B-49FF-AEB1-0F5504929464}" type="slidenum">
              <a:rPr sz="1400" lang="en-US"/>
              <a:pPr algn="r"/>
              <a:t>88</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4" presetSubtype="0">
                                  <p:stCondLst>
                                    <p:cond delay="0"/>
                                  </p:stCondLst>
                                  <p:childTnLst>
                                    <p:set>
                                      <p:cBhvr>
                                        <p:cTn dur="1" fill="hold" id="6">
                                          <p:stCondLst>
                                            <p:cond delay="499"/>
                                          </p:stCondLst>
                                        </p:cTn>
                                        <p:tgtEl>
                                          <p:spTgt spid="1048978"/>
                                        </p:tgtEl>
                                        <p:attrNameLst>
                                          <p:attrName>style.visibility</p:attrName>
                                        </p:attrNameLst>
                                      </p:cBhvr>
                                      <p:to>
                                        <p:strVal val="visible"/>
                                      </p:to>
                                    </p:set>
                                    <p:anim calcmode="lin" to="" valueType="num">
                                      <p:cBhvr>
                                        <p:cTn dur="1" fill="hold" id="7"/>
                                        <p:tgtEl>
                                          <p:spTgt spid="1048978"/>
                                        </p:tgtEl>
                                      </p:cBhvr>
                                    </p:anim>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 presetSubtype="0">
                                  <p:stCondLst>
                                    <p:cond delay="0"/>
                                  </p:stCondLst>
                                  <p:childTnLst>
                                    <p:set>
                                      <p:cBhvr>
                                        <p:cTn dur="1" fill="hold" id="11">
                                          <p:stCondLst>
                                            <p:cond delay="499"/>
                                          </p:stCondLst>
                                        </p:cTn>
                                        <p:tgtEl>
                                          <p:spTgt spid="1048976">
                                            <p:txEl>
                                              <p:pRg st="0" end="0"/>
                                            </p:txEl>
                                          </p:spTgt>
                                        </p:tgtEl>
                                        <p:attrNameLst>
                                          <p:attrName>style.visibility</p:attrName>
                                        </p:attrNameLst>
                                      </p:cBhvr>
                                      <p:to>
                                        <p:strVal val="visible"/>
                                      </p:to>
                                    </p:set>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1" presetSubtype="0">
                                  <p:stCondLst>
                                    <p:cond delay="0"/>
                                  </p:stCondLst>
                                  <p:childTnLst>
                                    <p:set>
                                      <p:cBhvr>
                                        <p:cTn dur="1" fill="hold" id="15">
                                          <p:stCondLst>
                                            <p:cond delay="499"/>
                                          </p:stCondLst>
                                        </p:cTn>
                                        <p:tgtEl>
                                          <p:spTgt spid="1048976">
                                            <p:txEl>
                                              <p:pRg st="2" end="2"/>
                                            </p:txEl>
                                          </p:spTgt>
                                        </p:tgtEl>
                                        <p:attrNameLst>
                                          <p:attrName>style.visibility</p:attrName>
                                        </p:attrNameLst>
                                      </p:cBhvr>
                                      <p:to>
                                        <p:strVal val="visible"/>
                                      </p:to>
                                    </p:set>
                                  </p:childTnLst>
                                </p:cTn>
                              </p:par>
                            </p:childTnLst>
                          </p:cTn>
                        </p:par>
                      </p:childTnLst>
                    </p:cTn>
                  </p:par>
                  <p:par>
                    <p:cTn fill="hold" id="16">
                      <p:stCondLst>
                        <p:cond delay="indefinite"/>
                      </p:stCondLst>
                      <p:childTnLst>
                        <p:par>
                          <p:cTn fill="hold" id="17">
                            <p:stCondLst>
                              <p:cond delay="0"/>
                            </p:stCondLst>
                            <p:childTnLst>
                              <p:par>
                                <p:cTn fill="hold" grpId="0" id="18" nodeType="clickEffect" presetClass="entr" presetID="1" presetSubtype="0">
                                  <p:stCondLst>
                                    <p:cond delay="0"/>
                                  </p:stCondLst>
                                  <p:childTnLst>
                                    <p:set>
                                      <p:cBhvr>
                                        <p:cTn dur="1" fill="hold" id="19">
                                          <p:stCondLst>
                                            <p:cond delay="499"/>
                                          </p:stCondLst>
                                        </p:cTn>
                                        <p:tgtEl>
                                          <p:spTgt spid="1048976">
                                            <p:txEl>
                                              <p:pRg st="4" end="4"/>
                                            </p:txEl>
                                          </p:spTgt>
                                        </p:tgtEl>
                                        <p:attrNameLst>
                                          <p:attrName>style.visibility</p:attrName>
                                        </p:attrNameLst>
                                      </p:cBhvr>
                                      <p:to>
                                        <p:strVal val="visible"/>
                                      </p:to>
                                    </p:set>
                                  </p:childTnLst>
                                </p:cTn>
                              </p:par>
                            </p:childTnLst>
                          </p:cTn>
                        </p:par>
                      </p:childTnLst>
                    </p:cTn>
                  </p:par>
                  <p:par>
                    <p:cTn fill="hold" id="20">
                      <p:stCondLst>
                        <p:cond delay="indefinite"/>
                      </p:stCondLst>
                      <p:childTnLst>
                        <p:par>
                          <p:cTn fill="hold" id="21">
                            <p:stCondLst>
                              <p:cond delay="0"/>
                            </p:stCondLst>
                            <p:childTnLst>
                              <p:par>
                                <p:cTn fill="hold" grpId="0" id="22" nodeType="clickEffect" presetClass="entr" presetID="1" presetSubtype="0">
                                  <p:stCondLst>
                                    <p:cond delay="0"/>
                                  </p:stCondLst>
                                  <p:childTnLst>
                                    <p:set>
                                      <p:cBhvr>
                                        <p:cTn dur="1" fill="hold" id="23">
                                          <p:stCondLst>
                                            <p:cond delay="499"/>
                                          </p:stCondLst>
                                        </p:cTn>
                                        <p:tgtEl>
                                          <p:spTgt spid="104897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76" grpId="0" build="p" autoUpdateAnimBg="0"/>
      <p:bldP spid="1048978"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385" name=""/>
        <p:cNvGrpSpPr/>
        <p:nvPr/>
      </p:nvGrpSpPr>
      <p:grpSpPr>
        <a:xfrm>
          <a:off x="0" y="0"/>
          <a:ext cx="0" cy="0"/>
          <a:chOff x="0" y="0"/>
          <a:chExt cx="0" cy="0"/>
        </a:xfrm>
      </p:grpSpPr>
      <p:sp>
        <p:nvSpPr>
          <p:cNvPr id="1048980" name="Content Placeholder 2"/>
          <p:cNvSpPr>
            <a:spLocks noGrp="1"/>
          </p:cNvSpPr>
          <p:nvPr>
            <p:ph idx="1"/>
          </p:nvPr>
        </p:nvSpPr>
        <p:spPr>
          <a:xfrm>
            <a:off x="457200" y="1219200"/>
            <a:ext cx="8686800" cy="5638800"/>
          </a:xfrm>
        </p:spPr>
        <p:txBody>
          <a:bodyPr>
            <a:normAutofit/>
          </a:bodyPr>
          <a:p>
            <a:pPr algn="just" indent="-469900" marL="469900">
              <a:lnSpc>
                <a:spcPct val="90000"/>
              </a:lnSpc>
              <a:buNone/>
            </a:pPr>
            <a:r>
              <a:rPr b="1" dirty="0" sz="3600" lang="en-US" smtClean="0">
                <a:solidFill>
                  <a:srgbClr val="0000FF"/>
                </a:solidFill>
                <a:latin typeface="Times New Roman" pitchFamily="18" charset="0"/>
                <a:cs typeface="Times New Roman" pitchFamily="18" charset="0"/>
              </a:rPr>
              <a:t>3.</a:t>
            </a:r>
            <a:r>
              <a:rPr b="1" dirty="0" sz="4000" lang="en-US" smtClean="0">
                <a:solidFill>
                  <a:srgbClr val="0000FF"/>
                </a:solidFill>
                <a:latin typeface="Times New Roman" pitchFamily="18" charset="0"/>
                <a:cs typeface="Times New Roman" pitchFamily="18" charset="0"/>
              </a:rPr>
              <a:t> </a:t>
            </a:r>
            <a:r>
              <a:rPr dirty="0" lang="en-US" smtClean="0">
                <a:solidFill>
                  <a:srgbClr val="0000FF"/>
                </a:solidFill>
                <a:latin typeface="Constantia" pitchFamily="18" charset="0"/>
              </a:rPr>
              <a:t>Prevent hip dislocation by;</a:t>
            </a:r>
          </a:p>
          <a:p>
            <a:pPr algn="just" indent="-469900" marL="469900">
              <a:lnSpc>
                <a:spcPct val="90000"/>
              </a:lnSpc>
              <a:buNone/>
            </a:pPr>
            <a:endParaRPr dirty="0" lang="en-US" smtClean="0">
              <a:solidFill>
                <a:srgbClr val="0000FF"/>
              </a:solidFill>
              <a:latin typeface="Constantia" pitchFamily="18" charset="0"/>
            </a:endParaRPr>
          </a:p>
          <a:p>
            <a:pPr algn="just" indent="-571500" marL="571500">
              <a:lnSpc>
                <a:spcPct val="90000"/>
              </a:lnSpc>
              <a:buAutoNum type="romanLcParenBoth"/>
            </a:pPr>
            <a:r>
              <a:rPr dirty="0" lang="en-US" smtClean="0">
                <a:solidFill>
                  <a:srgbClr val="0000FF"/>
                </a:solidFill>
                <a:latin typeface="Constantia" pitchFamily="18" charset="0"/>
              </a:rPr>
              <a:t>Maintaining the femoral head in the acetabulum.</a:t>
            </a:r>
          </a:p>
          <a:p>
            <a:pPr algn="just" indent="-571500" marL="571500">
              <a:lnSpc>
                <a:spcPct val="90000"/>
              </a:lnSpc>
              <a:buAutoNum type="romanLcParenBoth"/>
            </a:pPr>
            <a:endParaRPr dirty="0" lang="en-US" smtClean="0">
              <a:solidFill>
                <a:srgbClr val="0000FF"/>
              </a:solidFill>
              <a:latin typeface="Constantia" pitchFamily="18" charset="0"/>
            </a:endParaRPr>
          </a:p>
          <a:p>
            <a:pPr algn="just" indent="-571500" marL="571500">
              <a:lnSpc>
                <a:spcPct val="90000"/>
              </a:lnSpc>
              <a:buAutoNum type="romanLcParenBoth"/>
            </a:pPr>
            <a:r>
              <a:rPr dirty="0" lang="en-US" smtClean="0">
                <a:solidFill>
                  <a:srgbClr val="0000FF"/>
                </a:solidFill>
                <a:latin typeface="Constantia" pitchFamily="18" charset="0"/>
              </a:rPr>
              <a:t>Nursing the affected leg in a slightly abducted position.</a:t>
            </a:r>
          </a:p>
          <a:p>
            <a:pPr algn="just" indent="-571500" marL="571500">
              <a:lnSpc>
                <a:spcPct val="90000"/>
              </a:lnSpc>
              <a:buAutoNum type="romanLcParenBoth"/>
            </a:pPr>
            <a:endParaRPr dirty="0" lang="en-US" smtClean="0">
              <a:solidFill>
                <a:srgbClr val="0000FF"/>
              </a:solidFill>
              <a:latin typeface="Constantia" pitchFamily="18" charset="0"/>
            </a:endParaRPr>
          </a:p>
          <a:p>
            <a:pPr algn="just" indent="-571500" marL="571500">
              <a:lnSpc>
                <a:spcPct val="90000"/>
              </a:lnSpc>
              <a:buAutoNum type="romanLcParenBoth"/>
            </a:pPr>
            <a:r>
              <a:rPr dirty="0" lang="en-US" smtClean="0">
                <a:solidFill>
                  <a:srgbClr val="0000FF"/>
                </a:solidFill>
                <a:latin typeface="Constantia" pitchFamily="18" charset="0"/>
              </a:rPr>
              <a:t>Using an abduction splint or 2 – 3 pillows placed between the legs (wedge pillow).</a:t>
            </a:r>
          </a:p>
          <a:p>
            <a:pPr>
              <a:buNone/>
            </a:pPr>
            <a:endParaRPr dirty="0" lang="en-US"/>
          </a:p>
        </p:txBody>
      </p:sp>
      <p:sp>
        <p:nvSpPr>
          <p:cNvPr id="1048981" name="Title 1"/>
          <p:cNvSpPr>
            <a:spLocks noGrp="1"/>
          </p:cNvSpPr>
          <p:nvPr>
            <p:ph type="title"/>
          </p:nvPr>
        </p:nvSpPr>
        <p:spPr>
          <a:xfrm>
            <a:off x="457200" y="0"/>
            <a:ext cx="8229600" cy="1143000"/>
          </a:xfrm>
        </p:spPr>
        <p:txBody>
          <a:bodyPr/>
          <a:p>
            <a:pPr algn="just"/>
            <a:r>
              <a:rPr dirty="0" lang="en-US" smtClean="0">
                <a:solidFill>
                  <a:srgbClr val="FF0000"/>
                </a:solidFill>
                <a:latin typeface="Constantia" pitchFamily="18" charset="0"/>
              </a:rPr>
              <a:t>Nursing care cont’d</a:t>
            </a:r>
            <a:endParaRPr dirty="0" lang="en-US"/>
          </a:p>
        </p:txBody>
      </p:sp>
    </p:spTree>
  </p:cSld>
  <p:clrMapOvr>
    <a:masterClrMapping/>
  </p:clrMapOvr>
  <p:transition>
    <p:wheel spokes="8"/>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94" name=""/>
        <p:cNvGrpSpPr/>
        <p:nvPr/>
      </p:nvGrpSpPr>
      <p:grpSpPr>
        <a:xfrm>
          <a:off x="0" y="0"/>
          <a:ext cx="0" cy="0"/>
          <a:chOff x="0" y="0"/>
          <a:chExt cx="0" cy="0"/>
        </a:xfrm>
      </p:grpSpPr>
      <p:sp>
        <p:nvSpPr>
          <p:cNvPr id="1048650" name="Content Placeholder 2"/>
          <p:cNvSpPr>
            <a:spLocks noGrp="1"/>
          </p:cNvSpPr>
          <p:nvPr>
            <p:ph idx="1"/>
          </p:nvPr>
        </p:nvSpPr>
        <p:spPr>
          <a:xfrm>
            <a:off x="457200" y="1600200"/>
            <a:ext cx="8229600" cy="5257800"/>
          </a:xfrm>
        </p:spPr>
        <p:txBody>
          <a:bodyPr>
            <a:normAutofit/>
          </a:bodyPr>
          <a:p>
            <a:pPr algn="just"/>
            <a:r>
              <a:rPr dirty="0" lang="en-US" smtClean="0">
                <a:solidFill>
                  <a:srgbClr val="0000FF"/>
                </a:solidFill>
                <a:latin typeface="Constantia" pitchFamily="18" charset="0"/>
              </a:rPr>
              <a:t>Review of Anatomy and Physiology of the Musculoskeletal System, bone healing</a:t>
            </a:r>
          </a:p>
          <a:p>
            <a:pPr algn="just"/>
            <a:r>
              <a:rPr dirty="0" lang="en-US" smtClean="0">
                <a:solidFill>
                  <a:srgbClr val="0000FF"/>
                </a:solidFill>
                <a:latin typeface="Constantia" pitchFamily="18" charset="0"/>
              </a:rPr>
              <a:t>Fractures and Soft Tissue Injuries</a:t>
            </a:r>
          </a:p>
          <a:p>
            <a:pPr algn="just"/>
            <a:r>
              <a:rPr dirty="0" lang="en-US" smtClean="0">
                <a:solidFill>
                  <a:srgbClr val="0000FF"/>
                </a:solidFill>
                <a:latin typeface="Constantia" pitchFamily="18" charset="0"/>
              </a:rPr>
              <a:t>Orthopaedic Inflammatory Conditions</a:t>
            </a:r>
          </a:p>
          <a:p>
            <a:pPr algn="just" lvl="1"/>
            <a:r>
              <a:rPr dirty="0" lang="en-US" smtClean="0">
                <a:solidFill>
                  <a:srgbClr val="0000FF"/>
                </a:solidFill>
                <a:latin typeface="Constantia" pitchFamily="18" charset="0"/>
              </a:rPr>
              <a:t>Osteomyelitis</a:t>
            </a:r>
          </a:p>
          <a:p>
            <a:pPr algn="just" lvl="1"/>
            <a:r>
              <a:rPr dirty="0" lang="en-US" smtClean="0">
                <a:solidFill>
                  <a:srgbClr val="0000FF"/>
                </a:solidFill>
                <a:latin typeface="Constantia" pitchFamily="18" charset="0"/>
              </a:rPr>
              <a:t>Pyogenic Arthritis</a:t>
            </a:r>
          </a:p>
          <a:p>
            <a:pPr algn="just" lvl="1"/>
            <a:r>
              <a:rPr dirty="0" lang="en-US" smtClean="0">
                <a:solidFill>
                  <a:srgbClr val="0000FF"/>
                </a:solidFill>
                <a:latin typeface="Constantia" pitchFamily="18" charset="0"/>
              </a:rPr>
              <a:t>Rheumatoid arthritis and Osteoarthritis</a:t>
            </a:r>
          </a:p>
          <a:p>
            <a:pPr algn="just" lvl="1"/>
            <a:r>
              <a:rPr dirty="0" lang="en-US" smtClean="0">
                <a:solidFill>
                  <a:srgbClr val="0000FF"/>
                </a:solidFill>
                <a:latin typeface="Constantia" pitchFamily="18" charset="0"/>
              </a:rPr>
              <a:t>Gout</a:t>
            </a:r>
          </a:p>
          <a:p>
            <a:pPr algn="just" lvl="1"/>
            <a:r>
              <a:rPr dirty="0" lang="en-US" smtClean="0">
                <a:solidFill>
                  <a:srgbClr val="0000FF"/>
                </a:solidFill>
                <a:latin typeface="Constantia" pitchFamily="18" charset="0"/>
              </a:rPr>
              <a:t>Osteoporosis</a:t>
            </a:r>
            <a:endParaRPr dirty="0" lang="en-US">
              <a:solidFill>
                <a:srgbClr val="0000FF"/>
              </a:solidFill>
              <a:latin typeface="Constantia" pitchFamily="18" charset="0"/>
            </a:endParaRPr>
          </a:p>
        </p:txBody>
      </p:sp>
      <p:sp>
        <p:nvSpPr>
          <p:cNvPr id="1048651" name="Title 1"/>
          <p:cNvSpPr>
            <a:spLocks noGrp="1"/>
          </p:cNvSpPr>
          <p:nvPr>
            <p:ph type="title"/>
          </p:nvPr>
        </p:nvSpPr>
        <p:spPr/>
        <p:txBody>
          <a:bodyPr/>
          <a:p>
            <a:pPr algn="just"/>
            <a:r>
              <a:rPr b="1" dirty="0" lang="en-US" smtClean="0">
                <a:solidFill>
                  <a:srgbClr val="FF0000"/>
                </a:solidFill>
                <a:latin typeface="Constantia" pitchFamily="18" charset="0"/>
              </a:rPr>
              <a:t>COURSE CONTENT</a:t>
            </a:r>
            <a:endParaRPr b="1" dirty="0" lang="en-US">
              <a:solidFill>
                <a:srgbClr val="FF0000"/>
              </a:solidFill>
              <a:latin typeface="Constantia" pitchFamily="18" charset="0"/>
            </a:endParaRPr>
          </a:p>
        </p:txBody>
      </p:sp>
    </p:spTree>
  </p:cSld>
  <p:clrMapOvr>
    <a:masterClrMapping/>
  </p:clrMapOvr>
  <p:transition>
    <p:wheel spokes="8"/>
  </p:transition>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386" name=""/>
        <p:cNvGrpSpPr/>
        <p:nvPr/>
      </p:nvGrpSpPr>
      <p:grpSpPr>
        <a:xfrm>
          <a:off x="0" y="0"/>
          <a:ext cx="0" cy="0"/>
          <a:chOff x="0" y="0"/>
          <a:chExt cx="0" cy="0"/>
        </a:xfrm>
      </p:grpSpPr>
      <p:sp>
        <p:nvSpPr>
          <p:cNvPr id="1048982" name="Rectangle 3"/>
          <p:cNvSpPr>
            <a:spLocks noGrp="1" noChangeArrowheads="1"/>
          </p:cNvSpPr>
          <p:nvPr>
            <p:ph idx="1"/>
          </p:nvPr>
        </p:nvSpPr>
        <p:spPr>
          <a:xfrm>
            <a:off x="457200" y="1295400"/>
            <a:ext cx="8534400" cy="5562600"/>
          </a:xfrm>
        </p:spPr>
        <p:txBody>
          <a:bodyPr/>
          <a:p>
            <a:pPr algn="just" eaLnBrk="1" hangingPunct="1" indent="-469900" marL="469900">
              <a:buFontTx/>
              <a:buNone/>
            </a:pPr>
            <a:r>
              <a:rPr dirty="0" sz="2800" lang="en-US" smtClean="0">
                <a:solidFill>
                  <a:srgbClr val="0000FF"/>
                </a:solidFill>
                <a:latin typeface="Constantia" pitchFamily="18" charset="0"/>
              </a:rPr>
              <a:t>4. Pt’s hip is never flexed more than 60 degrees</a:t>
            </a:r>
          </a:p>
          <a:p>
            <a:pPr algn="just" eaLnBrk="1" hangingPunct="1" indent="-469900" marL="469900">
              <a:buFontTx/>
              <a:buNone/>
            </a:pPr>
            <a:endParaRPr dirty="0" sz="2800" lang="en-US" smtClean="0">
              <a:solidFill>
                <a:srgbClr val="0000FF"/>
              </a:solidFill>
              <a:latin typeface="Constantia" pitchFamily="18" charset="0"/>
            </a:endParaRPr>
          </a:p>
          <a:p>
            <a:pPr algn="just" eaLnBrk="1" hangingPunct="1" indent="-469900" marL="469900">
              <a:buFontTx/>
              <a:buNone/>
            </a:pPr>
            <a:r>
              <a:rPr dirty="0" sz="2800" lang="en-US" smtClean="0">
                <a:solidFill>
                  <a:srgbClr val="0000FF"/>
                </a:solidFill>
                <a:latin typeface="Constantia" pitchFamily="18" charset="0"/>
              </a:rPr>
              <a:t>5. Flex the unaffected hip and use trapeze when giving bed pan.</a:t>
            </a:r>
          </a:p>
          <a:p>
            <a:pPr algn="just" eaLnBrk="1" hangingPunct="1" indent="-469900" marL="469900">
              <a:buFontTx/>
              <a:buNone/>
            </a:pPr>
            <a:endParaRPr dirty="0" sz="2800" lang="en-US" smtClean="0">
              <a:solidFill>
                <a:srgbClr val="0000FF"/>
              </a:solidFill>
              <a:latin typeface="Constantia" pitchFamily="18" charset="0"/>
            </a:endParaRPr>
          </a:p>
          <a:p>
            <a:pPr algn="just" eaLnBrk="1" hangingPunct="1" indent="-469900" marL="469900">
              <a:buFontTx/>
              <a:buNone/>
            </a:pPr>
            <a:r>
              <a:rPr dirty="0" sz="2800" lang="en-US" smtClean="0">
                <a:solidFill>
                  <a:srgbClr val="0000FF"/>
                </a:solidFill>
                <a:latin typeface="Constantia" pitchFamily="18" charset="0"/>
              </a:rPr>
              <a:t>6. Teach the patient not to flex the affected hip.</a:t>
            </a:r>
          </a:p>
          <a:p>
            <a:pPr algn="just" eaLnBrk="1" hangingPunct="1" indent="-469900" marL="469900">
              <a:buFontTx/>
              <a:buNone/>
            </a:pPr>
            <a:endParaRPr dirty="0" sz="2800" lang="en-US" smtClean="0">
              <a:solidFill>
                <a:srgbClr val="0000FF"/>
              </a:solidFill>
              <a:latin typeface="Constantia" pitchFamily="18" charset="0"/>
            </a:endParaRPr>
          </a:p>
          <a:p>
            <a:pPr algn="just" eaLnBrk="1" hangingPunct="1" indent="-469900" marL="469900">
              <a:buFontTx/>
              <a:buNone/>
            </a:pPr>
            <a:r>
              <a:rPr dirty="0" sz="2800" lang="en-US" smtClean="0">
                <a:solidFill>
                  <a:srgbClr val="0000FF"/>
                </a:solidFill>
                <a:latin typeface="Constantia" pitchFamily="18" charset="0"/>
              </a:rPr>
              <a:t>7. Use an abduction splint when moving the patient out of bed.</a:t>
            </a:r>
          </a:p>
        </p:txBody>
      </p:sp>
      <p:sp>
        <p:nvSpPr>
          <p:cNvPr id="1048983" name="Rectangle 6"/>
          <p:cNvSpPr>
            <a:spLocks noGrp="1" noChangeArrowheads="1"/>
          </p:cNvSpPr>
          <p:nvPr>
            <p:ph type="sldNum" sz="quarter" idx="12"/>
          </p:nvPr>
        </p:nvSpPr>
        <p:spPr>
          <a:noFill/>
        </p:spPr>
        <p:txBody>
          <a:bodyPr/>
          <a:p>
            <a:fld id="{43A42237-891F-4C40-9F5F-0FA13F842F23}" type="slidenum">
              <a:rPr lang="en-US" smtClean="0"/>
              <a:t>90</a:t>
            </a:fld>
            <a:endParaRPr dirty="0" lang="en-US" smtClean="0"/>
          </a:p>
        </p:txBody>
      </p:sp>
      <p:sp>
        <p:nvSpPr>
          <p:cNvPr id="1048984" name="Rectangle 2"/>
          <p:cNvSpPr>
            <a:spLocks noGrp="1" noChangeArrowheads="1"/>
          </p:cNvSpPr>
          <p:nvPr>
            <p:ph type="title"/>
          </p:nvPr>
        </p:nvSpPr>
        <p:spPr>
          <a:xfrm>
            <a:off x="381000" y="0"/>
            <a:ext cx="8229600" cy="944562"/>
          </a:xfrm>
        </p:spPr>
        <p:txBody>
          <a:bodyPr/>
          <a:p>
            <a:pPr algn="just" eaLnBrk="1" hangingPunct="1"/>
            <a:r>
              <a:rPr dirty="0" lang="en-US" smtClean="0">
                <a:solidFill>
                  <a:srgbClr val="FF0000"/>
                </a:solidFill>
                <a:latin typeface="Constantia" pitchFamily="18" charset="0"/>
              </a:rPr>
              <a:t>Nursing care cont’d</a:t>
            </a:r>
          </a:p>
        </p:txBody>
      </p:sp>
      <p:sp>
        <p:nvSpPr>
          <p:cNvPr id="1048985"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0E9B19E8-A685-4AB9-9706-3BC77FF25775}" type="slidenum">
              <a:rPr sz="1400" lang="en-US"/>
              <a:pPr algn="r"/>
              <a:t>90</a:t>
            </a:fld>
            <a:endParaRPr dirty="0"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984"/>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24" presetSubtype="0">
                                  <p:stCondLst>
                                    <p:cond delay="0"/>
                                  </p:stCondLst>
                                  <p:childTnLst>
                                    <p:set>
                                      <p:cBhvr>
                                        <p:cTn dur="1" fill="hold" id="10">
                                          <p:stCondLst>
                                            <p:cond delay="499"/>
                                          </p:stCondLst>
                                        </p:cTn>
                                        <p:tgtEl>
                                          <p:spTgt spid="1048982">
                                            <p:txEl>
                                              <p:pRg st="0" end="0"/>
                                            </p:txEl>
                                          </p:spTgt>
                                        </p:tgtEl>
                                        <p:attrNameLst>
                                          <p:attrName>style.visibility</p:attrName>
                                        </p:attrNameLst>
                                      </p:cBhvr>
                                      <p:to>
                                        <p:strVal val="visible"/>
                                      </p:to>
                                    </p:set>
                                    <p:anim calcmode="lin" to="" valueType="num">
                                      <p:cBhvr>
                                        <p:cTn dur="1" fill="hold" id="11"/>
                                        <p:tgtEl>
                                          <p:spTgt spid="1048982">
                                            <p:txEl>
                                              <p:pRg st="0" end="0"/>
                                            </p:txEl>
                                          </p:spTgt>
                                        </p:tgtEl>
                                      </p:cBhvr>
                                    </p:anim>
                                  </p:childTnLst>
                                </p:cTn>
                              </p:par>
                            </p:childTnLst>
                          </p:cTn>
                        </p:par>
                      </p:childTnLst>
                    </p:cTn>
                  </p:par>
                  <p:par>
                    <p:cTn fill="hold" id="12">
                      <p:stCondLst>
                        <p:cond delay="indefinite"/>
                      </p:stCondLst>
                      <p:childTnLst>
                        <p:par>
                          <p:cTn fill="hold" id="13">
                            <p:stCondLst>
                              <p:cond delay="0"/>
                            </p:stCondLst>
                            <p:childTnLst>
                              <p:par>
                                <p:cTn fill="hold" grpId="0" id="14" nodeType="clickEffect" presetClass="entr" presetID="24" presetSubtype="0">
                                  <p:stCondLst>
                                    <p:cond delay="0"/>
                                  </p:stCondLst>
                                  <p:childTnLst>
                                    <p:set>
                                      <p:cBhvr>
                                        <p:cTn dur="1" fill="hold" id="15">
                                          <p:stCondLst>
                                            <p:cond delay="499"/>
                                          </p:stCondLst>
                                        </p:cTn>
                                        <p:tgtEl>
                                          <p:spTgt spid="1048982">
                                            <p:txEl>
                                              <p:pRg st="2" end="2"/>
                                            </p:txEl>
                                          </p:spTgt>
                                        </p:tgtEl>
                                        <p:attrNameLst>
                                          <p:attrName>style.visibility</p:attrName>
                                        </p:attrNameLst>
                                      </p:cBhvr>
                                      <p:to>
                                        <p:strVal val="visible"/>
                                      </p:to>
                                    </p:set>
                                    <p:anim calcmode="lin" to="" valueType="num">
                                      <p:cBhvr>
                                        <p:cTn dur="1" fill="hold" id="16"/>
                                        <p:tgtEl>
                                          <p:spTgt spid="1048982">
                                            <p:txEl>
                                              <p:pRg st="2" end="2"/>
                                            </p:txEl>
                                          </p:spTgt>
                                        </p:tgtEl>
                                      </p:cBhvr>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24" presetSubtype="0">
                                  <p:stCondLst>
                                    <p:cond delay="0"/>
                                  </p:stCondLst>
                                  <p:childTnLst>
                                    <p:set>
                                      <p:cBhvr>
                                        <p:cTn dur="1" fill="hold" id="20">
                                          <p:stCondLst>
                                            <p:cond delay="499"/>
                                          </p:stCondLst>
                                        </p:cTn>
                                        <p:tgtEl>
                                          <p:spTgt spid="1048982">
                                            <p:txEl>
                                              <p:pRg st="4" end="4"/>
                                            </p:txEl>
                                          </p:spTgt>
                                        </p:tgtEl>
                                        <p:attrNameLst>
                                          <p:attrName>style.visibility</p:attrName>
                                        </p:attrNameLst>
                                      </p:cBhvr>
                                      <p:to>
                                        <p:strVal val="visible"/>
                                      </p:to>
                                    </p:set>
                                    <p:anim calcmode="lin" to="" valueType="num">
                                      <p:cBhvr>
                                        <p:cTn dur="1" fill="hold" id="21"/>
                                        <p:tgtEl>
                                          <p:spTgt spid="1048982">
                                            <p:txEl>
                                              <p:pRg st="4" end="4"/>
                                            </p:txEl>
                                          </p:spTgt>
                                        </p:tgtEl>
                                      </p:cBhvr>
                                    </p:anim>
                                  </p:childTnLst>
                                </p:cTn>
                              </p:par>
                            </p:childTnLst>
                          </p:cTn>
                        </p:par>
                      </p:childTnLst>
                    </p:cTn>
                  </p:par>
                  <p:par>
                    <p:cTn fill="hold" id="22">
                      <p:stCondLst>
                        <p:cond delay="indefinite"/>
                      </p:stCondLst>
                      <p:childTnLst>
                        <p:par>
                          <p:cTn fill="hold" id="23">
                            <p:stCondLst>
                              <p:cond delay="0"/>
                            </p:stCondLst>
                            <p:childTnLst>
                              <p:par>
                                <p:cTn fill="hold" grpId="0" id="24" nodeType="clickEffect" presetClass="entr" presetID="24" presetSubtype="0">
                                  <p:stCondLst>
                                    <p:cond delay="0"/>
                                  </p:stCondLst>
                                  <p:childTnLst>
                                    <p:set>
                                      <p:cBhvr>
                                        <p:cTn dur="1" fill="hold" id="25">
                                          <p:stCondLst>
                                            <p:cond delay="499"/>
                                          </p:stCondLst>
                                        </p:cTn>
                                        <p:tgtEl>
                                          <p:spTgt spid="1048982">
                                            <p:txEl>
                                              <p:pRg st="6" end="6"/>
                                            </p:txEl>
                                          </p:spTgt>
                                        </p:tgtEl>
                                        <p:attrNameLst>
                                          <p:attrName>style.visibility</p:attrName>
                                        </p:attrNameLst>
                                      </p:cBhvr>
                                      <p:to>
                                        <p:strVal val="visible"/>
                                      </p:to>
                                    </p:set>
                                    <p:anim calcmode="lin" to="" valueType="num">
                                      <p:cBhvr>
                                        <p:cTn dur="1" fill="hold" id="26"/>
                                        <p:tgtEl>
                                          <p:spTgt spid="1048982">
                                            <p:txEl>
                                              <p:pRg st="6" end="6"/>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82" grpId="0" build="p" autoUpdateAnimBg="0"/>
      <p:bldP spid="1048984"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383" name=""/>
        <p:cNvGrpSpPr/>
        <p:nvPr/>
      </p:nvGrpSpPr>
      <p:grpSpPr>
        <a:xfrm>
          <a:off x="0" y="0"/>
          <a:ext cx="0" cy="0"/>
          <a:chOff x="0" y="0"/>
          <a:chExt cx="0" cy="0"/>
        </a:xfrm>
      </p:grpSpPr>
      <p:sp>
        <p:nvSpPr>
          <p:cNvPr id="1048972" name="Rectangle 3"/>
          <p:cNvSpPr>
            <a:spLocks noGrp="1" noChangeArrowheads="1"/>
          </p:cNvSpPr>
          <p:nvPr>
            <p:ph idx="1"/>
          </p:nvPr>
        </p:nvSpPr>
        <p:spPr>
          <a:xfrm>
            <a:off x="457200" y="1066800"/>
            <a:ext cx="8686800" cy="5791200"/>
          </a:xfrm>
        </p:spPr>
        <p:txBody>
          <a:bodyPr>
            <a:normAutofit/>
          </a:bodyPr>
          <a:p>
            <a:pPr algn="just" eaLnBrk="1" hangingPunct="1" indent="-571500" marL="571500">
              <a:lnSpc>
                <a:spcPct val="90000"/>
              </a:lnSpc>
              <a:buAutoNum type="romanLcParenBoth"/>
            </a:pPr>
            <a:r>
              <a:rPr dirty="0" lang="en-US" smtClean="0">
                <a:solidFill>
                  <a:srgbClr val="0000FF"/>
                </a:solidFill>
                <a:latin typeface="Constantia" pitchFamily="18" charset="0"/>
              </a:rPr>
              <a:t>Increased pain at surgical site, swelling and immobilization.</a:t>
            </a:r>
          </a:p>
          <a:p>
            <a:pPr algn="just" eaLnBrk="1" hangingPunct="1" indent="-571500" marL="571500">
              <a:lnSpc>
                <a:spcPct val="90000"/>
              </a:lnSpc>
              <a:buAutoNum type="romanLcParenBoth"/>
            </a:pPr>
            <a:endParaRPr dirty="0" lang="en-US" smtClean="0">
              <a:solidFill>
                <a:srgbClr val="0000FF"/>
              </a:solidFill>
              <a:latin typeface="Constantia" pitchFamily="18" charset="0"/>
            </a:endParaRPr>
          </a:p>
          <a:p>
            <a:pPr algn="just" eaLnBrk="1" hangingPunct="1" indent="-571500" marL="571500">
              <a:lnSpc>
                <a:spcPct val="90000"/>
              </a:lnSpc>
              <a:buAutoNum type="romanLcParenBoth"/>
            </a:pPr>
            <a:r>
              <a:rPr dirty="0" lang="en-US" smtClean="0">
                <a:solidFill>
                  <a:srgbClr val="0000FF"/>
                </a:solidFill>
                <a:latin typeface="Constantia" pitchFamily="18" charset="0"/>
              </a:rPr>
              <a:t>Acute groin pain at the affected hip or increased discomfort.</a:t>
            </a:r>
          </a:p>
          <a:p>
            <a:pPr algn="just" eaLnBrk="1" hangingPunct="1" indent="-571500" marL="571500">
              <a:lnSpc>
                <a:spcPct val="90000"/>
              </a:lnSpc>
              <a:buAutoNum type="romanLcParenBoth"/>
            </a:pPr>
            <a:endParaRPr dirty="0" lang="en-US" smtClean="0">
              <a:solidFill>
                <a:srgbClr val="0000FF"/>
              </a:solidFill>
              <a:latin typeface="Constantia" pitchFamily="18" charset="0"/>
            </a:endParaRPr>
          </a:p>
          <a:p>
            <a:pPr algn="just" eaLnBrk="1" hangingPunct="1" indent="-571500" marL="571500">
              <a:lnSpc>
                <a:spcPct val="90000"/>
              </a:lnSpc>
              <a:buAutoNum type="romanLcParenBoth"/>
            </a:pPr>
            <a:r>
              <a:rPr dirty="0" lang="en-US" smtClean="0">
                <a:solidFill>
                  <a:srgbClr val="0000FF"/>
                </a:solidFill>
                <a:latin typeface="Constantia" pitchFamily="18" charset="0"/>
              </a:rPr>
              <a:t>Shortening of the affected leg.</a:t>
            </a:r>
          </a:p>
          <a:p>
            <a:pPr algn="just" eaLnBrk="1" hangingPunct="1" indent="-571500" marL="571500">
              <a:lnSpc>
                <a:spcPct val="90000"/>
              </a:lnSpc>
              <a:buAutoNum type="romanLcParenBoth"/>
            </a:pPr>
            <a:endParaRPr dirty="0" lang="en-US" smtClean="0">
              <a:solidFill>
                <a:srgbClr val="0000FF"/>
              </a:solidFill>
              <a:latin typeface="Constantia" pitchFamily="18" charset="0"/>
            </a:endParaRPr>
          </a:p>
          <a:p>
            <a:pPr algn="just" eaLnBrk="1" hangingPunct="1" indent="-571500" marL="571500">
              <a:lnSpc>
                <a:spcPct val="90000"/>
              </a:lnSpc>
              <a:buAutoNum type="romanLcParenBoth"/>
            </a:pPr>
            <a:r>
              <a:rPr dirty="0" lang="en-US" smtClean="0">
                <a:solidFill>
                  <a:srgbClr val="0000FF"/>
                </a:solidFill>
                <a:latin typeface="Constantia" pitchFamily="18" charset="0"/>
              </a:rPr>
              <a:t>Abnormal extension or internal rotation.</a:t>
            </a:r>
          </a:p>
          <a:p>
            <a:pPr algn="just" eaLnBrk="1" hangingPunct="1" indent="-571500" marL="571500">
              <a:lnSpc>
                <a:spcPct val="90000"/>
              </a:lnSpc>
              <a:buAutoNum type="romanLcParenBoth"/>
            </a:pPr>
            <a:endParaRPr dirty="0" lang="en-US" smtClean="0">
              <a:solidFill>
                <a:srgbClr val="0000FF"/>
              </a:solidFill>
              <a:latin typeface="Constantia" pitchFamily="18" charset="0"/>
            </a:endParaRPr>
          </a:p>
          <a:p>
            <a:pPr algn="just" eaLnBrk="1" hangingPunct="1" indent="-571500" marL="571500">
              <a:lnSpc>
                <a:spcPct val="90000"/>
              </a:lnSpc>
              <a:buAutoNum type="romanLcParenBoth"/>
            </a:pPr>
            <a:r>
              <a:rPr dirty="0" lang="en-US" smtClean="0">
                <a:solidFill>
                  <a:srgbClr val="0000FF"/>
                </a:solidFill>
                <a:latin typeface="Constantia" pitchFamily="18" charset="0"/>
              </a:rPr>
              <a:t>Restricted ability/inability to move.</a:t>
            </a:r>
          </a:p>
          <a:p>
            <a:pPr algn="just" eaLnBrk="1" hangingPunct="1" indent="-571500" marL="571500">
              <a:lnSpc>
                <a:spcPct val="90000"/>
              </a:lnSpc>
              <a:buAutoNum type="romanLcParenBoth"/>
            </a:pPr>
            <a:endParaRPr dirty="0" lang="en-US" smtClean="0">
              <a:solidFill>
                <a:srgbClr val="0000FF"/>
              </a:solidFill>
              <a:latin typeface="Constantia" pitchFamily="18" charset="0"/>
            </a:endParaRPr>
          </a:p>
          <a:p>
            <a:pPr algn="just" eaLnBrk="1" hangingPunct="1" indent="-571500" marL="571500">
              <a:lnSpc>
                <a:spcPct val="90000"/>
              </a:lnSpc>
              <a:buAutoNum type="romanLcParenBoth"/>
            </a:pPr>
            <a:r>
              <a:rPr dirty="0" lang="en-US" smtClean="0">
                <a:solidFill>
                  <a:srgbClr val="0000FF"/>
                </a:solidFill>
                <a:latin typeface="Constantia" pitchFamily="18" charset="0"/>
              </a:rPr>
              <a:t>Report of a “popping” sensation by the patient</a:t>
            </a:r>
          </a:p>
          <a:p>
            <a:pPr algn="just" eaLnBrk="1" hangingPunct="1" indent="-469900" marL="469900">
              <a:lnSpc>
                <a:spcPct val="90000"/>
              </a:lnSpc>
              <a:buFont typeface="Wingdings" pitchFamily="2" charset="2"/>
              <a:buChar char="v"/>
            </a:pPr>
            <a:endParaRPr dirty="0" lang="en-US" smtClean="0">
              <a:solidFill>
                <a:srgbClr val="0000FF"/>
              </a:solidFill>
              <a:latin typeface="Constantia" pitchFamily="18" charset="0"/>
            </a:endParaRPr>
          </a:p>
        </p:txBody>
      </p:sp>
      <p:sp>
        <p:nvSpPr>
          <p:cNvPr id="1048973" name="Rectangle 6"/>
          <p:cNvSpPr>
            <a:spLocks noGrp="1" noChangeArrowheads="1"/>
          </p:cNvSpPr>
          <p:nvPr>
            <p:ph type="sldNum" sz="quarter" idx="12"/>
          </p:nvPr>
        </p:nvSpPr>
        <p:spPr>
          <a:noFill/>
        </p:spPr>
        <p:txBody>
          <a:bodyPr/>
          <a:p>
            <a:fld id="{5625C815-DE5A-42DB-B604-E6ECFC9B9D5E}" type="slidenum">
              <a:rPr lang="en-US" smtClean="0"/>
              <a:t>91</a:t>
            </a:fld>
            <a:endParaRPr lang="en-US" smtClean="0"/>
          </a:p>
        </p:txBody>
      </p:sp>
      <p:sp>
        <p:nvSpPr>
          <p:cNvPr id="1048974" name="Rectangle 2"/>
          <p:cNvSpPr>
            <a:spLocks noGrp="1" noChangeArrowheads="1"/>
          </p:cNvSpPr>
          <p:nvPr>
            <p:ph type="title"/>
          </p:nvPr>
        </p:nvSpPr>
        <p:spPr>
          <a:xfrm>
            <a:off x="228600" y="0"/>
            <a:ext cx="8915400" cy="1143000"/>
          </a:xfrm>
        </p:spPr>
        <p:txBody>
          <a:bodyPr>
            <a:normAutofit fontScale="90000"/>
          </a:bodyPr>
          <a:p>
            <a:pPr algn="just" eaLnBrk="1" hangingPunct="1"/>
            <a:r>
              <a:rPr dirty="0" lang="en-US" smtClean="0">
                <a:solidFill>
                  <a:srgbClr val="FF0000"/>
                </a:solidFill>
                <a:latin typeface="Constantia" pitchFamily="18" charset="0"/>
              </a:rPr>
              <a:t>Signs of a possible dislocation include</a:t>
            </a:r>
          </a:p>
        </p:txBody>
      </p:sp>
      <p:sp>
        <p:nvSpPr>
          <p:cNvPr id="1048975"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0E6FEB7A-D8D5-49F1-8855-7EEB091F7C72}" type="slidenum">
              <a:rPr sz="1400" lang="en-US"/>
              <a:pPr algn="r"/>
              <a:t>91</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974"/>
                                        </p:tgtEl>
                                        <p:attrNameLst>
                                          <p:attrName>style.visibility</p:attrName>
                                        </p:attrNameLst>
                                      </p:cBhvr>
                                      <p:to>
                                        <p:strVal val="visible"/>
                                      </p:to>
                                    </p:set>
                                    <p:anim calcmode="lin" valueType="num">
                                      <p:cBhvr additive="base">
                                        <p:cTn dur="500" fill="hold" id="7"/>
                                        <p:tgtEl>
                                          <p:spTgt spid="1048974"/>
                                        </p:tgtEl>
                                        <p:attrNameLst>
                                          <p:attrName>ppt_x</p:attrName>
                                        </p:attrNameLst>
                                      </p:cBhvr>
                                      <p:tavLst>
                                        <p:tav tm="0">
                                          <p:val>
                                            <p:strVal val="#ppt_x"/>
                                          </p:val>
                                        </p:tav>
                                        <p:tav tm="100000">
                                          <p:val>
                                            <p:strVal val="#ppt_x"/>
                                          </p:val>
                                        </p:tav>
                                      </p:tavLst>
                                    </p:anim>
                                    <p:anim calcmode="lin" valueType="num">
                                      <p:cBhvr additive="base">
                                        <p:cTn dur="500" fill="hold" id="8"/>
                                        <p:tgtEl>
                                          <p:spTgt spid="1048974"/>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1" presetSubtype="0">
                                  <p:stCondLst>
                                    <p:cond delay="0"/>
                                  </p:stCondLst>
                                  <p:childTnLst>
                                    <p:set>
                                      <p:cBhvr>
                                        <p:cTn dur="1" fill="hold" id="12">
                                          <p:stCondLst>
                                            <p:cond delay="499"/>
                                          </p:stCondLst>
                                        </p:cTn>
                                        <p:tgtEl>
                                          <p:spTgt spid="1048972">
                                            <p:txEl>
                                              <p:pRg st="0" end="0"/>
                                            </p:txEl>
                                          </p:spTgt>
                                        </p:tgtEl>
                                        <p:attrNameLst>
                                          <p:attrName>style.visibility</p:attrName>
                                        </p:attrNameLst>
                                      </p:cBhvr>
                                      <p:to>
                                        <p:strVal val="visible"/>
                                      </p:to>
                                    </p:se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1" presetSubtype="0">
                                  <p:stCondLst>
                                    <p:cond delay="0"/>
                                  </p:stCondLst>
                                  <p:childTnLst>
                                    <p:set>
                                      <p:cBhvr>
                                        <p:cTn dur="1" fill="hold" id="16">
                                          <p:stCondLst>
                                            <p:cond delay="499"/>
                                          </p:stCondLst>
                                        </p:cTn>
                                        <p:tgtEl>
                                          <p:spTgt spid="1048972">
                                            <p:txEl>
                                              <p:pRg st="2" end="2"/>
                                            </p:txEl>
                                          </p:spTgt>
                                        </p:tgtEl>
                                        <p:attrNameLst>
                                          <p:attrName>style.visibility</p:attrName>
                                        </p:attrNameLst>
                                      </p:cBhvr>
                                      <p:to>
                                        <p:strVal val="visible"/>
                                      </p:to>
                                    </p:se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1" presetSubtype="0">
                                  <p:stCondLst>
                                    <p:cond delay="0"/>
                                  </p:stCondLst>
                                  <p:childTnLst>
                                    <p:set>
                                      <p:cBhvr>
                                        <p:cTn dur="1" fill="hold" id="20">
                                          <p:stCondLst>
                                            <p:cond delay="499"/>
                                          </p:stCondLst>
                                        </p:cTn>
                                        <p:tgtEl>
                                          <p:spTgt spid="1048972">
                                            <p:txEl>
                                              <p:pRg st="4" end="4"/>
                                            </p:txEl>
                                          </p:spTgt>
                                        </p:tgtEl>
                                        <p:attrNameLst>
                                          <p:attrName>style.visibility</p:attrName>
                                        </p:attrNameLst>
                                      </p:cBhvr>
                                      <p:to>
                                        <p:strVal val="visible"/>
                                      </p:to>
                                    </p:se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1" presetSubtype="0">
                                  <p:stCondLst>
                                    <p:cond delay="0"/>
                                  </p:stCondLst>
                                  <p:childTnLst>
                                    <p:set>
                                      <p:cBhvr>
                                        <p:cTn dur="1" fill="hold" id="24">
                                          <p:stCondLst>
                                            <p:cond delay="499"/>
                                          </p:stCondLst>
                                        </p:cTn>
                                        <p:tgtEl>
                                          <p:spTgt spid="1048972">
                                            <p:txEl>
                                              <p:pRg st="6" end="6"/>
                                            </p:txEl>
                                          </p:spTgt>
                                        </p:tgtEl>
                                        <p:attrNameLst>
                                          <p:attrName>style.visibility</p:attrName>
                                        </p:attrNameLst>
                                      </p:cBhvr>
                                      <p:to>
                                        <p:strVal val="visible"/>
                                      </p:to>
                                    </p:set>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1" presetSubtype="0">
                                  <p:stCondLst>
                                    <p:cond delay="0"/>
                                  </p:stCondLst>
                                  <p:childTnLst>
                                    <p:set>
                                      <p:cBhvr>
                                        <p:cTn dur="1" fill="hold" id="28">
                                          <p:stCondLst>
                                            <p:cond delay="499"/>
                                          </p:stCondLst>
                                        </p:cTn>
                                        <p:tgtEl>
                                          <p:spTgt spid="1048972">
                                            <p:txEl>
                                              <p:pRg st="8" end="8"/>
                                            </p:txEl>
                                          </p:spTgt>
                                        </p:tgtEl>
                                        <p:attrNameLst>
                                          <p:attrName>style.visibility</p:attrName>
                                        </p:attrNameLst>
                                      </p:cBhvr>
                                      <p:to>
                                        <p:strVal val="visible"/>
                                      </p:to>
                                    </p:se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1" presetSubtype="0">
                                  <p:stCondLst>
                                    <p:cond delay="0"/>
                                  </p:stCondLst>
                                  <p:childTnLst>
                                    <p:set>
                                      <p:cBhvr>
                                        <p:cTn dur="1" fill="hold" id="32">
                                          <p:stCondLst>
                                            <p:cond delay="499"/>
                                          </p:stCondLst>
                                        </p:cTn>
                                        <p:tgtEl>
                                          <p:spTgt spid="104897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72" grpId="0" build="p" autoUpdateAnimBg="0"/>
      <p:bldP spid="1048974"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380" name=""/>
        <p:cNvGrpSpPr/>
        <p:nvPr/>
      </p:nvGrpSpPr>
      <p:grpSpPr>
        <a:xfrm>
          <a:off x="0" y="0"/>
          <a:ext cx="0" cy="0"/>
          <a:chOff x="0" y="0"/>
          <a:chExt cx="0" cy="0"/>
        </a:xfrm>
      </p:grpSpPr>
      <p:sp>
        <p:nvSpPr>
          <p:cNvPr id="1048964" name="Content Placeholder 2"/>
          <p:cNvSpPr>
            <a:spLocks noGrp="1"/>
          </p:cNvSpPr>
          <p:nvPr>
            <p:ph idx="1"/>
          </p:nvPr>
        </p:nvSpPr>
        <p:spPr>
          <a:xfrm>
            <a:off x="457200" y="457200"/>
            <a:ext cx="8229600" cy="5668963"/>
          </a:xfrm>
        </p:spPr>
        <p:txBody>
          <a:bodyPr>
            <a:normAutofit/>
          </a:bodyPr>
          <a:p>
            <a:pPr algn="ctr">
              <a:buNone/>
            </a:pPr>
            <a:endParaRPr b="1" dirty="0" sz="5400" lang="en-US" smtClean="0">
              <a:solidFill>
                <a:srgbClr val="0000FF"/>
              </a:solidFill>
              <a:latin typeface="Constantia" pitchFamily="18" charset="0"/>
            </a:endParaRPr>
          </a:p>
          <a:p>
            <a:pPr algn="ctr">
              <a:buNone/>
            </a:pPr>
            <a:r>
              <a:rPr b="1" dirty="0" sz="5400" lang="en-US" smtClean="0">
                <a:solidFill>
                  <a:srgbClr val="0000FF"/>
                </a:solidFill>
                <a:latin typeface="Constantia" pitchFamily="18" charset="0"/>
              </a:rPr>
              <a:t>SOFT TISSUE INJURIES</a:t>
            </a:r>
            <a:endParaRPr b="1" dirty="0" sz="5400" lang="en-US">
              <a:solidFill>
                <a:srgbClr val="0000FF"/>
              </a:solidFill>
              <a:latin typeface="Constantia" pitchFamily="18" charset="0"/>
            </a:endParaRPr>
          </a:p>
        </p:txBody>
      </p:sp>
      <p:sp>
        <p:nvSpPr>
          <p:cNvPr id="1048965" name="Title 1"/>
          <p:cNvSpPr>
            <a:spLocks noGrp="1"/>
          </p:cNvSpPr>
          <p:nvPr>
            <p:ph type="title"/>
          </p:nvPr>
        </p:nvSpPr>
        <p:spPr/>
        <p:txBody>
          <a:bodyPr/>
          <a:p>
            <a:endParaRPr lang="en-US"/>
          </a:p>
        </p:txBody>
      </p:sp>
    </p:spTree>
  </p:cSld>
  <p:clrMapOvr>
    <a:masterClrMapping/>
  </p:clrMapOvr>
  <p:transition>
    <p:wheel spokes="8"/>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368" name=""/>
        <p:cNvGrpSpPr/>
        <p:nvPr/>
      </p:nvGrpSpPr>
      <p:grpSpPr>
        <a:xfrm>
          <a:off x="0" y="0"/>
          <a:ext cx="0" cy="0"/>
          <a:chOff x="0" y="0"/>
          <a:chExt cx="0" cy="0"/>
        </a:xfrm>
      </p:grpSpPr>
      <p:sp>
        <p:nvSpPr>
          <p:cNvPr id="1048916" name="Content Placeholder 2"/>
          <p:cNvSpPr>
            <a:spLocks noGrp="1"/>
          </p:cNvSpPr>
          <p:nvPr>
            <p:ph idx="1"/>
          </p:nvPr>
        </p:nvSpPr>
        <p:spPr/>
        <p:txBody>
          <a:bodyPr/>
          <a:p>
            <a:pPr algn="ctr">
              <a:buNone/>
            </a:pPr>
            <a:r>
              <a:rPr b="1" dirty="0" sz="4800" lang="en-US" smtClean="0">
                <a:solidFill>
                  <a:srgbClr val="FF0000"/>
                </a:solidFill>
                <a:latin typeface="Constantia" pitchFamily="18" charset="0"/>
              </a:rPr>
              <a:t>Soft Tissue Injuries</a:t>
            </a:r>
          </a:p>
          <a:p>
            <a:pPr algn="ctr">
              <a:buNone/>
            </a:pPr>
            <a:r>
              <a:rPr b="1" dirty="0" lang="en-US" smtClean="0">
                <a:solidFill>
                  <a:srgbClr val="0000FF"/>
                </a:solidFill>
                <a:latin typeface="Constantia" pitchFamily="18" charset="0"/>
              </a:rPr>
              <a:t>Contusions</a:t>
            </a:r>
          </a:p>
          <a:p>
            <a:pPr algn="ctr">
              <a:buNone/>
            </a:pPr>
            <a:r>
              <a:rPr b="1" dirty="0" lang="en-US" smtClean="0">
                <a:solidFill>
                  <a:srgbClr val="0000FF"/>
                </a:solidFill>
                <a:latin typeface="Constantia" pitchFamily="18" charset="0"/>
              </a:rPr>
              <a:t>Strains</a:t>
            </a:r>
          </a:p>
          <a:p>
            <a:pPr algn="ctr">
              <a:buNone/>
            </a:pPr>
            <a:r>
              <a:rPr b="1" dirty="0" lang="en-US" smtClean="0">
                <a:solidFill>
                  <a:srgbClr val="0000FF"/>
                </a:solidFill>
                <a:latin typeface="Constantia" pitchFamily="18" charset="0"/>
              </a:rPr>
              <a:t>Sprains</a:t>
            </a:r>
            <a:endParaRPr b="1" dirty="0" lang="en-US">
              <a:solidFill>
                <a:srgbClr val="0000FF"/>
              </a:solidFill>
              <a:latin typeface="Constantia" pitchFamily="18" charset="0"/>
            </a:endParaRPr>
          </a:p>
        </p:txBody>
      </p:sp>
      <p:sp>
        <p:nvSpPr>
          <p:cNvPr id="1048917" name="Title 1"/>
          <p:cNvSpPr>
            <a:spLocks noGrp="1"/>
          </p:cNvSpPr>
          <p:nvPr>
            <p:ph type="title"/>
          </p:nvPr>
        </p:nvSpPr>
        <p:spPr/>
        <p:txBody>
          <a:bodyPr/>
          <a:p>
            <a:endParaRPr lang="en-US"/>
          </a:p>
        </p:txBody>
      </p:sp>
    </p:spTree>
  </p:cSld>
  <p:clrMapOvr>
    <a:masterClrMapping/>
  </p:clrMapOvr>
  <p:transition>
    <p:wheel spokes="8"/>
  </p:transition>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281" name=""/>
        <p:cNvGrpSpPr/>
        <p:nvPr/>
      </p:nvGrpSpPr>
      <p:grpSpPr>
        <a:xfrm>
          <a:off x="0" y="0"/>
          <a:ext cx="0" cy="0"/>
          <a:chOff x="0" y="0"/>
          <a:chExt cx="0" cy="0"/>
        </a:xfrm>
      </p:grpSpPr>
      <p:sp>
        <p:nvSpPr>
          <p:cNvPr id="1048609" name="Rectangle 3"/>
          <p:cNvSpPr>
            <a:spLocks noGrp="1" noChangeArrowheads="1"/>
          </p:cNvSpPr>
          <p:nvPr>
            <p:ph idx="1"/>
          </p:nvPr>
        </p:nvSpPr>
        <p:spPr>
          <a:xfrm>
            <a:off x="0" y="1600200"/>
            <a:ext cx="9144000" cy="5257800"/>
          </a:xfrm>
        </p:spPr>
        <p:txBody>
          <a:bodyPr/>
          <a:p>
            <a:pPr algn="just" eaLnBrk="1" hangingPunct="1">
              <a:buNone/>
            </a:pPr>
            <a:r>
              <a:rPr b="1" dirty="0" lang="en-US" smtClean="0">
                <a:solidFill>
                  <a:srgbClr val="0000FF"/>
                </a:solidFill>
                <a:latin typeface="Constantia" pitchFamily="18" charset="0"/>
              </a:rPr>
              <a:t>	A Contusion </a:t>
            </a:r>
            <a:r>
              <a:rPr dirty="0" lang="en-US" smtClean="0">
                <a:solidFill>
                  <a:srgbClr val="0000FF"/>
                </a:solidFill>
                <a:latin typeface="Constantia" pitchFamily="18" charset="0"/>
              </a:rPr>
              <a:t>is a soft tissue injury produced by a blunt force such as a blow, a kick or even a fall.</a:t>
            </a:r>
          </a:p>
          <a:p>
            <a:pPr algn="just" eaLnBrk="1" hangingPunct="1">
              <a:buFont typeface="Wingdings" pitchFamily="2" charset="2"/>
              <a:buChar char="v"/>
            </a:pPr>
            <a:endParaRPr dirty="0" lang="en-US" smtClean="0">
              <a:solidFill>
                <a:srgbClr val="0000FF"/>
              </a:solidFill>
              <a:latin typeface="Constantia" pitchFamily="18" charset="0"/>
            </a:endParaRPr>
          </a:p>
          <a:p>
            <a:pPr algn="just" eaLnBrk="1" hangingPunct="1">
              <a:buNone/>
            </a:pPr>
            <a:r>
              <a:rPr dirty="0" lang="en-US" smtClean="0">
                <a:solidFill>
                  <a:srgbClr val="0000FF"/>
                </a:solidFill>
                <a:latin typeface="Constantia" pitchFamily="18" charset="0"/>
              </a:rPr>
              <a:t>	The small blood vessels rupture and bleed into soft tissues leading to ecchymosis or a bruise.</a:t>
            </a:r>
          </a:p>
          <a:p>
            <a:pPr algn="just" eaLnBrk="1" hangingPunct="1">
              <a:buFont typeface="Wingdings" pitchFamily="2" charset="2"/>
              <a:buChar char="v"/>
            </a:pPr>
            <a:endParaRPr dirty="0" lang="en-US" smtClean="0">
              <a:solidFill>
                <a:srgbClr val="0000FF"/>
              </a:solidFill>
              <a:latin typeface="Constantia" pitchFamily="18" charset="0"/>
            </a:endParaRPr>
          </a:p>
          <a:p>
            <a:pPr algn="just" eaLnBrk="1" hangingPunct="1">
              <a:buNone/>
            </a:pPr>
            <a:r>
              <a:rPr dirty="0" lang="en-US" smtClean="0">
                <a:solidFill>
                  <a:srgbClr val="0000FF"/>
                </a:solidFill>
                <a:latin typeface="Constantia" pitchFamily="18" charset="0"/>
              </a:rPr>
              <a:t>	Hematoma may develop if bleeding is pronounced.</a:t>
            </a:r>
          </a:p>
        </p:txBody>
      </p:sp>
      <p:sp>
        <p:nvSpPr>
          <p:cNvPr id="1048610" name="Rectangle 6"/>
          <p:cNvSpPr>
            <a:spLocks noGrp="1" noChangeArrowheads="1"/>
          </p:cNvSpPr>
          <p:nvPr>
            <p:ph type="sldNum" sz="quarter" idx="12"/>
          </p:nvPr>
        </p:nvSpPr>
        <p:spPr>
          <a:noFill/>
        </p:spPr>
        <p:txBody>
          <a:bodyPr/>
          <a:p>
            <a:fld id="{2F928717-776A-4A25-93AC-A9F73FB2A847}" type="slidenum">
              <a:rPr lang="en-US" smtClean="0"/>
              <a:t>94</a:t>
            </a:fld>
            <a:endParaRPr lang="en-US" smtClean="0"/>
          </a:p>
        </p:txBody>
      </p:sp>
      <p:sp>
        <p:nvSpPr>
          <p:cNvPr id="1048611" name="Rectangle 2"/>
          <p:cNvSpPr>
            <a:spLocks noGrp="1" noChangeArrowheads="1"/>
          </p:cNvSpPr>
          <p:nvPr>
            <p:ph type="title"/>
          </p:nvPr>
        </p:nvSpPr>
        <p:spPr>
          <a:xfrm>
            <a:off x="457200" y="274638"/>
            <a:ext cx="8229600" cy="868362"/>
          </a:xfrm>
        </p:spPr>
        <p:txBody>
          <a:bodyPr/>
          <a:p>
            <a:pPr algn="just" eaLnBrk="1" hangingPunct="1"/>
            <a:r>
              <a:rPr b="1" dirty="0" lang="en-US" smtClean="0">
                <a:solidFill>
                  <a:srgbClr val="FF0000"/>
                </a:solidFill>
                <a:latin typeface="Constantia" pitchFamily="18" charset="0"/>
              </a:rPr>
              <a:t>Contusions</a:t>
            </a:r>
          </a:p>
        </p:txBody>
      </p:sp>
      <p:sp>
        <p:nvSpPr>
          <p:cNvPr id="1048612"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547C0C7C-5EA6-486C-AA03-BF549FA00426}" type="slidenum">
              <a:rPr sz="1400" lang="en-US"/>
              <a:pPr algn="r"/>
              <a:t>94</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611"/>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8609">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8609">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860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9" grpId="0" build="p" autoUpdateAnimBg="0"/>
      <p:bldP spid="1048611"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279" name=""/>
        <p:cNvGrpSpPr/>
        <p:nvPr/>
      </p:nvGrpSpPr>
      <p:grpSpPr>
        <a:xfrm>
          <a:off x="0" y="0"/>
          <a:ext cx="0" cy="0"/>
          <a:chOff x="0" y="0"/>
          <a:chExt cx="0" cy="0"/>
        </a:xfrm>
      </p:grpSpPr>
      <p:sp>
        <p:nvSpPr>
          <p:cNvPr id="1048603" name="Rectangle 3"/>
          <p:cNvSpPr>
            <a:spLocks noGrp="1" noChangeArrowheads="1"/>
          </p:cNvSpPr>
          <p:nvPr>
            <p:ph idx="1"/>
          </p:nvPr>
        </p:nvSpPr>
        <p:spPr>
          <a:xfrm>
            <a:off x="228600" y="914400"/>
            <a:ext cx="8763000" cy="5943600"/>
          </a:xfrm>
        </p:spPr>
        <p:txBody>
          <a:bodyPr>
            <a:normAutofit/>
          </a:bodyPr>
          <a:p>
            <a:pPr algn="just" eaLnBrk="1" hangingPunct="1" indent="-571500" marL="571500">
              <a:buAutoNum type="romanLcParenBoth"/>
            </a:pPr>
            <a:r>
              <a:rPr dirty="0" lang="en-US" smtClean="0">
                <a:solidFill>
                  <a:srgbClr val="0000FF"/>
                </a:solidFill>
                <a:latin typeface="Constantia" pitchFamily="18" charset="0"/>
              </a:rPr>
              <a:t>Pain</a:t>
            </a:r>
          </a:p>
          <a:p>
            <a:pPr algn="just" eaLnBrk="1" hangingPunct="1" indent="-571500" marL="571500">
              <a:buAutoNum type="romanLcParenBoth"/>
            </a:pPr>
            <a:r>
              <a:rPr dirty="0" lang="en-US" smtClean="0">
                <a:solidFill>
                  <a:srgbClr val="0000FF"/>
                </a:solidFill>
                <a:latin typeface="Constantia" pitchFamily="18" charset="0"/>
              </a:rPr>
              <a:t>Swelling</a:t>
            </a:r>
          </a:p>
          <a:p>
            <a:pPr algn="just" eaLnBrk="1" hangingPunct="1" indent="-571500" marL="571500">
              <a:buAutoNum type="romanLcParenBoth"/>
            </a:pPr>
            <a:r>
              <a:rPr dirty="0" lang="en-US" smtClean="0">
                <a:solidFill>
                  <a:srgbClr val="0000FF"/>
                </a:solidFill>
                <a:latin typeface="Constantia" pitchFamily="18" charset="0"/>
              </a:rPr>
              <a:t>Joint dislocation</a:t>
            </a:r>
          </a:p>
          <a:p>
            <a:pPr algn="just" eaLnBrk="1" hangingPunct="1" indent="-571500" marL="571500">
              <a:buAutoNum type="romanLcParenBoth"/>
            </a:pPr>
            <a:endParaRPr dirty="0" lang="en-US" smtClean="0">
              <a:solidFill>
                <a:srgbClr val="0000FF"/>
              </a:solidFill>
              <a:latin typeface="Constantia" pitchFamily="18" charset="0"/>
            </a:endParaRPr>
          </a:p>
          <a:p>
            <a:pPr algn="just" eaLnBrk="1" hangingPunct="1">
              <a:buNone/>
            </a:pPr>
            <a:r>
              <a:rPr b="1" dirty="0" sz="3600" lang="en-US" smtClean="0">
                <a:solidFill>
                  <a:srgbClr val="FF0000"/>
                </a:solidFill>
                <a:latin typeface="Constantia" pitchFamily="18" charset="0"/>
              </a:rPr>
              <a:t>Management strategies include</a:t>
            </a:r>
          </a:p>
          <a:p>
            <a:pPr algn="just"/>
            <a:r>
              <a:rPr dirty="0" lang="en-US" smtClean="0">
                <a:solidFill>
                  <a:srgbClr val="0000FF"/>
                </a:solidFill>
                <a:latin typeface="Constantia" pitchFamily="18" charset="0"/>
              </a:rPr>
              <a:t>Intermittent application of cold compresses</a:t>
            </a:r>
          </a:p>
          <a:p>
            <a:pPr algn="just"/>
            <a:r>
              <a:rPr dirty="0" lang="en-US" smtClean="0">
                <a:solidFill>
                  <a:srgbClr val="0000FF"/>
                </a:solidFill>
                <a:latin typeface="Constantia" pitchFamily="18" charset="0"/>
              </a:rPr>
              <a:t>Resting the affected limb</a:t>
            </a:r>
          </a:p>
          <a:p>
            <a:pPr algn="just">
              <a:buNone/>
            </a:pPr>
            <a:endParaRPr dirty="0" lang="en-US" smtClean="0">
              <a:solidFill>
                <a:srgbClr val="0000FF"/>
              </a:solidFill>
              <a:latin typeface="Constantia" pitchFamily="18" charset="0"/>
            </a:endParaRPr>
          </a:p>
          <a:p>
            <a:pPr algn="just">
              <a:buNone/>
            </a:pPr>
            <a:r>
              <a:rPr b="1" dirty="0" i="1" lang="en-US" smtClean="0">
                <a:solidFill>
                  <a:srgbClr val="0000FF"/>
                </a:solidFill>
                <a:latin typeface="Constantia" pitchFamily="18" charset="0"/>
              </a:rPr>
              <a:t>Most contusion resolve within 1-2 weeks</a:t>
            </a:r>
          </a:p>
        </p:txBody>
      </p:sp>
      <p:sp>
        <p:nvSpPr>
          <p:cNvPr id="1048604" name="Rectangle 6"/>
          <p:cNvSpPr>
            <a:spLocks noGrp="1" noChangeArrowheads="1"/>
          </p:cNvSpPr>
          <p:nvPr>
            <p:ph type="sldNum" sz="quarter" idx="12"/>
          </p:nvPr>
        </p:nvSpPr>
        <p:spPr>
          <a:noFill/>
        </p:spPr>
        <p:txBody>
          <a:bodyPr/>
          <a:p>
            <a:fld id="{E45A87E7-62E8-4FC7-9EC8-BF16B5F5E53D}" type="slidenum">
              <a:rPr lang="en-US" smtClean="0"/>
              <a:t>95</a:t>
            </a:fld>
            <a:endParaRPr lang="en-US" smtClean="0"/>
          </a:p>
        </p:txBody>
      </p:sp>
      <p:sp>
        <p:nvSpPr>
          <p:cNvPr id="1048605" name="Rectangle 2"/>
          <p:cNvSpPr>
            <a:spLocks noGrp="1" noChangeArrowheads="1"/>
          </p:cNvSpPr>
          <p:nvPr>
            <p:ph type="title"/>
          </p:nvPr>
        </p:nvSpPr>
        <p:spPr>
          <a:xfrm>
            <a:off x="0" y="0"/>
            <a:ext cx="9144000" cy="868362"/>
          </a:xfrm>
        </p:spPr>
        <p:txBody>
          <a:bodyPr>
            <a:normAutofit/>
          </a:bodyPr>
          <a:p>
            <a:pPr algn="just" eaLnBrk="1" hangingPunct="1"/>
            <a:r>
              <a:rPr b="1" dirty="0" sz="3600" lang="en-US" smtClean="0">
                <a:solidFill>
                  <a:srgbClr val="FF0000"/>
                </a:solidFill>
                <a:latin typeface="Constantia" pitchFamily="18" charset="0"/>
              </a:rPr>
              <a:t>Symptoms of Contusion include</a:t>
            </a:r>
          </a:p>
        </p:txBody>
      </p:sp>
      <p:sp>
        <p:nvSpPr>
          <p:cNvPr id="1048606"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09885066-6CC6-4F3A-80E7-E70B4C230B7B}" type="slidenum">
              <a:rPr sz="1400" lang="en-US"/>
              <a:pPr algn="r"/>
              <a:t>95</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605"/>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8603">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8603">
                                            <p:txEl>
                                              <p:pRg st="1" end="1"/>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8603">
                                            <p:txEl>
                                              <p:pRg st="2" end="2"/>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8603">
                                            <p:txEl>
                                              <p:pRg st="4" end="4"/>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 presetSubtype="0">
                                  <p:stCondLst>
                                    <p:cond delay="0"/>
                                  </p:stCondLst>
                                  <p:childTnLst>
                                    <p:set>
                                      <p:cBhvr>
                                        <p:cTn dur="1" fill="hold" id="26">
                                          <p:stCondLst>
                                            <p:cond delay="499"/>
                                          </p:stCondLst>
                                        </p:cTn>
                                        <p:tgtEl>
                                          <p:spTgt spid="1048603">
                                            <p:txEl>
                                              <p:pRg st="5" end="5"/>
                                            </p:txEl>
                                          </p:spTgt>
                                        </p:tgtEl>
                                        <p:attrNameLst>
                                          <p:attrName>style.visibility</p:attrName>
                                        </p:attrNameLst>
                                      </p:cBhvr>
                                      <p:to>
                                        <p:strVal val="visible"/>
                                      </p:to>
                                    </p:set>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1" presetSubtype="0">
                                  <p:stCondLst>
                                    <p:cond delay="0"/>
                                  </p:stCondLst>
                                  <p:childTnLst>
                                    <p:set>
                                      <p:cBhvr>
                                        <p:cTn dur="1" fill="hold" id="30">
                                          <p:stCondLst>
                                            <p:cond delay="499"/>
                                          </p:stCondLst>
                                        </p:cTn>
                                        <p:tgtEl>
                                          <p:spTgt spid="1048603">
                                            <p:txEl>
                                              <p:pRg st="6" end="6"/>
                                            </p:txEl>
                                          </p:spTgt>
                                        </p:tgtEl>
                                        <p:attrNameLst>
                                          <p:attrName>style.visibility</p:attrName>
                                        </p:attrNameLst>
                                      </p:cBhvr>
                                      <p:to>
                                        <p:strVal val="visible"/>
                                      </p:to>
                                    </p:set>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1" presetSubtype="0">
                                  <p:stCondLst>
                                    <p:cond delay="0"/>
                                  </p:stCondLst>
                                  <p:childTnLst>
                                    <p:set>
                                      <p:cBhvr>
                                        <p:cTn dur="1" fill="hold" id="34">
                                          <p:stCondLst>
                                            <p:cond delay="499"/>
                                          </p:stCondLst>
                                        </p:cTn>
                                        <p:tgtEl>
                                          <p:spTgt spid="10486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3" grpId="0" build="p" autoUpdateAnimBg="0"/>
      <p:bldP spid="1048605"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277" name=""/>
        <p:cNvGrpSpPr/>
        <p:nvPr/>
      </p:nvGrpSpPr>
      <p:grpSpPr>
        <a:xfrm>
          <a:off x="0" y="0"/>
          <a:ext cx="0" cy="0"/>
          <a:chOff x="0" y="0"/>
          <a:chExt cx="0" cy="0"/>
        </a:xfrm>
      </p:grpSpPr>
      <p:sp>
        <p:nvSpPr>
          <p:cNvPr id="1048597" name="Rectangle 3"/>
          <p:cNvSpPr>
            <a:spLocks noGrp="1" noChangeArrowheads="1"/>
          </p:cNvSpPr>
          <p:nvPr>
            <p:ph idx="1"/>
          </p:nvPr>
        </p:nvSpPr>
        <p:spPr>
          <a:xfrm>
            <a:off x="152400" y="1295400"/>
            <a:ext cx="8534400" cy="5410200"/>
          </a:xfrm>
        </p:spPr>
        <p:txBody>
          <a:bodyPr>
            <a:normAutofit/>
          </a:bodyPr>
          <a:p>
            <a:pPr algn="just" eaLnBrk="1" hangingPunct="1">
              <a:lnSpc>
                <a:spcPct val="90000"/>
              </a:lnSpc>
              <a:buNone/>
            </a:pPr>
            <a:r>
              <a:rPr dirty="0" lang="en-US" smtClean="0">
                <a:solidFill>
                  <a:srgbClr val="0000FF"/>
                </a:solidFill>
                <a:latin typeface="Constantia" pitchFamily="18" charset="0"/>
              </a:rPr>
              <a:t>A strain is a muscle pull caused by overuse, overstretching or excessive stress on a muscle.</a:t>
            </a:r>
          </a:p>
          <a:p>
            <a:pPr algn="just" eaLnBrk="1" hangingPunct="1">
              <a:lnSpc>
                <a:spcPct val="90000"/>
              </a:lnSpc>
            </a:pPr>
            <a:endParaRPr dirty="0" lang="en-US" smtClean="0">
              <a:solidFill>
                <a:srgbClr val="0000FF"/>
              </a:solidFill>
              <a:latin typeface="Constantia" pitchFamily="18" charset="0"/>
            </a:endParaRPr>
          </a:p>
          <a:p>
            <a:pPr algn="just" eaLnBrk="1" hangingPunct="1">
              <a:lnSpc>
                <a:spcPct val="90000"/>
              </a:lnSpc>
              <a:buNone/>
            </a:pPr>
            <a:r>
              <a:rPr dirty="0" lang="en-US" smtClean="0">
                <a:solidFill>
                  <a:srgbClr val="0000FF"/>
                </a:solidFill>
                <a:latin typeface="Constantia" pitchFamily="18" charset="0"/>
              </a:rPr>
              <a:t>It is a microscopic, incomplete muscle tear, with some bleeding into the tissue.</a:t>
            </a:r>
          </a:p>
          <a:p>
            <a:pPr algn="just" eaLnBrk="1" hangingPunct="1">
              <a:lnSpc>
                <a:spcPct val="90000"/>
              </a:lnSpc>
            </a:pPr>
            <a:endParaRPr dirty="0" lang="en-US" smtClean="0">
              <a:solidFill>
                <a:srgbClr val="0000FF"/>
              </a:solidFill>
              <a:latin typeface="Constantia" pitchFamily="18" charset="0"/>
            </a:endParaRPr>
          </a:p>
          <a:p>
            <a:pPr algn="just" eaLnBrk="1" hangingPunct="1">
              <a:lnSpc>
                <a:spcPct val="90000"/>
              </a:lnSpc>
              <a:buNone/>
            </a:pPr>
            <a:r>
              <a:rPr dirty="0" lang="en-US" smtClean="0">
                <a:solidFill>
                  <a:srgbClr val="0000FF"/>
                </a:solidFill>
                <a:latin typeface="Constantia" pitchFamily="18" charset="0"/>
              </a:rPr>
              <a:t>Signs may include</a:t>
            </a:r>
          </a:p>
          <a:p>
            <a:pPr algn="just" eaLnBrk="1" hangingPunct="1" indent="-571500" marL="571500">
              <a:lnSpc>
                <a:spcPct val="90000"/>
              </a:lnSpc>
              <a:buAutoNum type="romanLcParenBoth"/>
            </a:pPr>
            <a:r>
              <a:rPr dirty="0" lang="en-US" smtClean="0">
                <a:solidFill>
                  <a:srgbClr val="0000FF"/>
                </a:solidFill>
                <a:latin typeface="Constantia" pitchFamily="18" charset="0"/>
              </a:rPr>
              <a:t>Isometric muscle contraction</a:t>
            </a:r>
          </a:p>
          <a:p>
            <a:pPr algn="just" eaLnBrk="1" hangingPunct="1" indent="-571500" marL="571500">
              <a:lnSpc>
                <a:spcPct val="90000"/>
              </a:lnSpc>
              <a:buAutoNum type="romanLcParenBoth"/>
            </a:pPr>
            <a:r>
              <a:rPr dirty="0" lang="en-US" smtClean="0">
                <a:solidFill>
                  <a:srgbClr val="0000FF"/>
                </a:solidFill>
                <a:latin typeface="Constantia" pitchFamily="18" charset="0"/>
              </a:rPr>
              <a:t>Sudden pain with local tenderness on muscle.</a:t>
            </a:r>
          </a:p>
          <a:p>
            <a:pPr algn="just" eaLnBrk="1" hangingPunct="1">
              <a:lnSpc>
                <a:spcPct val="90000"/>
              </a:lnSpc>
              <a:buFont typeface="Wingdings" pitchFamily="2" charset="2"/>
              <a:buNone/>
            </a:pPr>
            <a:endParaRPr dirty="0" lang="en-US" smtClean="0">
              <a:solidFill>
                <a:srgbClr val="0000FF"/>
              </a:solidFill>
              <a:latin typeface="Constantia" pitchFamily="18" charset="0"/>
            </a:endParaRPr>
          </a:p>
        </p:txBody>
      </p:sp>
      <p:sp>
        <p:nvSpPr>
          <p:cNvPr id="1048598" name="Rectangle 6"/>
          <p:cNvSpPr>
            <a:spLocks noGrp="1" noChangeArrowheads="1"/>
          </p:cNvSpPr>
          <p:nvPr>
            <p:ph type="sldNum" sz="quarter" idx="12"/>
          </p:nvPr>
        </p:nvSpPr>
        <p:spPr>
          <a:noFill/>
        </p:spPr>
        <p:txBody>
          <a:bodyPr/>
          <a:p>
            <a:fld id="{1C076EE5-137B-46BB-B975-AB3411DCEE98}" type="slidenum">
              <a:rPr lang="en-US" smtClean="0"/>
              <a:t>96</a:t>
            </a:fld>
            <a:endParaRPr lang="en-US" smtClean="0"/>
          </a:p>
        </p:txBody>
      </p:sp>
      <p:sp>
        <p:nvSpPr>
          <p:cNvPr id="1048599" name="Rectangle 2"/>
          <p:cNvSpPr>
            <a:spLocks noGrp="1" noChangeArrowheads="1"/>
          </p:cNvSpPr>
          <p:nvPr>
            <p:ph type="title"/>
          </p:nvPr>
        </p:nvSpPr>
        <p:spPr>
          <a:xfrm>
            <a:off x="0" y="274638"/>
            <a:ext cx="8686800" cy="1143000"/>
          </a:xfrm>
        </p:spPr>
        <p:txBody>
          <a:bodyPr/>
          <a:p>
            <a:pPr algn="just" eaLnBrk="1" hangingPunct="1"/>
            <a:r>
              <a:rPr b="1" dirty="0" lang="en-US" smtClean="0">
                <a:solidFill>
                  <a:srgbClr val="FF0000"/>
                </a:solidFill>
                <a:latin typeface="Constantia" pitchFamily="18" charset="0"/>
              </a:rPr>
              <a:t>Strains</a:t>
            </a:r>
          </a:p>
        </p:txBody>
      </p:sp>
      <p:sp>
        <p:nvSpPr>
          <p:cNvPr id="1048600"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42B4FACB-4496-4830-9FDB-88DA34AB0C89}" type="slidenum">
              <a:rPr sz="1400" lang="en-US"/>
              <a:pPr algn="r"/>
              <a:t>96</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 presetSubtype="0">
                                  <p:stCondLst>
                                    <p:cond delay="0"/>
                                  </p:stCondLst>
                                  <p:childTnLst>
                                    <p:set>
                                      <p:cBhvr>
                                        <p:cTn dur="1" fill="hold" id="6">
                                          <p:stCondLst>
                                            <p:cond delay="499"/>
                                          </p:stCondLst>
                                        </p:cTn>
                                        <p:tgtEl>
                                          <p:spTgt spid="1048599"/>
                                        </p:tgtEl>
                                        <p:attrNameLst>
                                          <p:attrName>style.visibility</p:attrName>
                                        </p:attrNameLst>
                                      </p:cBhvr>
                                      <p:to>
                                        <p:strVal val="visible"/>
                                      </p:to>
                                    </p:set>
                                  </p:childTnLst>
                                </p:cTn>
                              </p:par>
                            </p:childTnLst>
                          </p:cTn>
                        </p:par>
                      </p:childTnLst>
                    </p:cTn>
                  </p:par>
                  <p:par>
                    <p:cTn fill="hold" id="7">
                      <p:stCondLst>
                        <p:cond delay="indefinite"/>
                      </p:stCondLst>
                      <p:childTnLst>
                        <p:par>
                          <p:cTn fill="hold" id="8">
                            <p:stCondLst>
                              <p:cond delay="0"/>
                            </p:stCondLst>
                            <p:childTnLst>
                              <p:par>
                                <p:cTn fill="hold" grpId="0" id="9" nodeType="clickEffect" presetClass="entr" presetID="1" presetSubtype="0">
                                  <p:stCondLst>
                                    <p:cond delay="0"/>
                                  </p:stCondLst>
                                  <p:childTnLst>
                                    <p:set>
                                      <p:cBhvr>
                                        <p:cTn dur="1" fill="hold" id="10">
                                          <p:stCondLst>
                                            <p:cond delay="499"/>
                                          </p:stCondLst>
                                        </p:cTn>
                                        <p:tgtEl>
                                          <p:spTgt spid="1048597">
                                            <p:txEl>
                                              <p:pRg st="0" end="0"/>
                                            </p:txEl>
                                          </p:spTgt>
                                        </p:tgtEl>
                                        <p:attrNameLst>
                                          <p:attrName>style.visibility</p:attrName>
                                        </p:attrNameLst>
                                      </p:cBhvr>
                                      <p:to>
                                        <p:strVal val="visible"/>
                                      </p:to>
                                    </p:set>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1" presetSubtype="0">
                                  <p:stCondLst>
                                    <p:cond delay="0"/>
                                  </p:stCondLst>
                                  <p:childTnLst>
                                    <p:set>
                                      <p:cBhvr>
                                        <p:cTn dur="1" fill="hold" id="14">
                                          <p:stCondLst>
                                            <p:cond delay="499"/>
                                          </p:stCondLst>
                                        </p:cTn>
                                        <p:tgtEl>
                                          <p:spTgt spid="1048597">
                                            <p:txEl>
                                              <p:pRg st="2" end="2"/>
                                            </p:txEl>
                                          </p:spTgt>
                                        </p:tgtEl>
                                        <p:attrNameLst>
                                          <p:attrName>style.visibility</p:attrName>
                                        </p:attrNameLst>
                                      </p:cBhvr>
                                      <p:to>
                                        <p:strVal val="visible"/>
                                      </p:to>
                                    </p:se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1" presetSubtype="0">
                                  <p:stCondLst>
                                    <p:cond delay="0"/>
                                  </p:stCondLst>
                                  <p:childTnLst>
                                    <p:set>
                                      <p:cBhvr>
                                        <p:cTn dur="1" fill="hold" id="18">
                                          <p:stCondLst>
                                            <p:cond delay="499"/>
                                          </p:stCondLst>
                                        </p:cTn>
                                        <p:tgtEl>
                                          <p:spTgt spid="1048597">
                                            <p:txEl>
                                              <p:pRg st="4" end="4"/>
                                            </p:txEl>
                                          </p:spTgt>
                                        </p:tgtEl>
                                        <p:attrNameLst>
                                          <p:attrName>style.visibility</p:attrName>
                                        </p:attrNameLst>
                                      </p:cBhvr>
                                      <p:to>
                                        <p:strVal val="visible"/>
                                      </p:to>
                                    </p:set>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1" presetSubtype="0">
                                  <p:stCondLst>
                                    <p:cond delay="0"/>
                                  </p:stCondLst>
                                  <p:childTnLst>
                                    <p:set>
                                      <p:cBhvr>
                                        <p:cTn dur="1" fill="hold" id="22">
                                          <p:stCondLst>
                                            <p:cond delay="499"/>
                                          </p:stCondLst>
                                        </p:cTn>
                                        <p:tgtEl>
                                          <p:spTgt spid="1048597">
                                            <p:txEl>
                                              <p:pRg st="5" end="5"/>
                                            </p:txEl>
                                          </p:spTgt>
                                        </p:tgtEl>
                                        <p:attrNameLst>
                                          <p:attrName>style.visibility</p:attrName>
                                        </p:attrNameLst>
                                      </p:cBhvr>
                                      <p:to>
                                        <p:strVal val="visible"/>
                                      </p:to>
                                    </p:se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 presetSubtype="0">
                                  <p:stCondLst>
                                    <p:cond delay="0"/>
                                  </p:stCondLst>
                                  <p:childTnLst>
                                    <p:set>
                                      <p:cBhvr>
                                        <p:cTn dur="1" fill="hold" id="26">
                                          <p:stCondLst>
                                            <p:cond delay="499"/>
                                          </p:stCondLst>
                                        </p:cTn>
                                        <p:tgtEl>
                                          <p:spTgt spid="10485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7" grpId="0" build="p" autoUpdateAnimBg="0"/>
      <p:bldP spid="1048599"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21" name=""/>
        <p:cNvGrpSpPr/>
        <p:nvPr/>
      </p:nvGrpSpPr>
      <p:grpSpPr>
        <a:xfrm>
          <a:off x="0" y="0"/>
          <a:ext cx="0" cy="0"/>
          <a:chOff x="0" y="0"/>
          <a:chExt cx="0" cy="0"/>
        </a:xfrm>
      </p:grpSpPr>
      <p:sp>
        <p:nvSpPr>
          <p:cNvPr id="1048589" name="Rectangle 3"/>
          <p:cNvSpPr>
            <a:spLocks noGrp="1" noChangeArrowheads="1"/>
          </p:cNvSpPr>
          <p:nvPr>
            <p:ph idx="1"/>
          </p:nvPr>
        </p:nvSpPr>
        <p:spPr>
          <a:xfrm>
            <a:off x="457200" y="838200"/>
            <a:ext cx="8686800" cy="6019800"/>
          </a:xfrm>
        </p:spPr>
        <p:txBody>
          <a:bodyPr>
            <a:normAutofit/>
          </a:bodyPr>
          <a:p>
            <a:pPr algn="just" eaLnBrk="1" hangingPunct="1" indent="-571500" marL="571500">
              <a:buNone/>
            </a:pPr>
            <a:r>
              <a:rPr dirty="0" sz="2800" lang="en-US" smtClean="0">
                <a:solidFill>
                  <a:srgbClr val="0000FF"/>
                </a:solidFill>
                <a:latin typeface="Constantia" pitchFamily="18" charset="0"/>
              </a:rPr>
              <a:t>A sprain refers to an injury to the ligaments surrounding a joint, commonly caused by a wrench or twisting.</a:t>
            </a:r>
          </a:p>
          <a:p>
            <a:pPr algn="just" eaLnBrk="1" hangingPunct="1" indent="-571500" marL="571500">
              <a:buNone/>
            </a:pPr>
            <a:r>
              <a:rPr dirty="0" sz="2800" lang="en-US" smtClean="0">
                <a:solidFill>
                  <a:srgbClr val="0000FF"/>
                </a:solidFill>
                <a:latin typeface="Constantia" pitchFamily="18" charset="0"/>
              </a:rPr>
              <a:t>A torn ligament loses its stabilizing ability</a:t>
            </a:r>
          </a:p>
          <a:p>
            <a:pPr algn="just" eaLnBrk="1" hangingPunct="1" indent="-571500" marL="571500">
              <a:buNone/>
            </a:pPr>
            <a:endParaRPr dirty="0" sz="2800" lang="en-US" smtClean="0">
              <a:solidFill>
                <a:srgbClr val="0000FF"/>
              </a:solidFill>
              <a:latin typeface="Constantia" pitchFamily="18" charset="0"/>
            </a:endParaRPr>
          </a:p>
          <a:p>
            <a:pPr algn="just" eaLnBrk="1" hangingPunct="1" indent="-571500" marL="571500">
              <a:buNone/>
            </a:pPr>
            <a:r>
              <a:rPr dirty="0" sz="2800" lang="en-US" smtClean="0">
                <a:solidFill>
                  <a:srgbClr val="0000FF"/>
                </a:solidFill>
                <a:latin typeface="Constantia" pitchFamily="18" charset="0"/>
              </a:rPr>
              <a:t> Common symptoms of sprain include:</a:t>
            </a:r>
          </a:p>
          <a:p>
            <a:pPr algn="just" indent="-469900" marL="469900"/>
            <a:r>
              <a:rPr dirty="0" sz="2800" lang="en-US" smtClean="0">
                <a:solidFill>
                  <a:srgbClr val="0000FF"/>
                </a:solidFill>
                <a:latin typeface="Constantia" pitchFamily="18" charset="0"/>
              </a:rPr>
              <a:t>Oedema</a:t>
            </a:r>
          </a:p>
          <a:p>
            <a:pPr algn="just" indent="-469900" marL="469900"/>
            <a:r>
              <a:rPr dirty="0" sz="2800" lang="en-US" smtClean="0">
                <a:solidFill>
                  <a:srgbClr val="0000FF"/>
                </a:solidFill>
                <a:latin typeface="Constantia" pitchFamily="18" charset="0"/>
              </a:rPr>
              <a:t>Tenderness  which increase within 2-3 hours</a:t>
            </a:r>
          </a:p>
          <a:p>
            <a:pPr algn="just" indent="-469900" marL="469900"/>
            <a:r>
              <a:rPr dirty="0" sz="2800" lang="en-US" smtClean="0">
                <a:solidFill>
                  <a:srgbClr val="0000FF"/>
                </a:solidFill>
                <a:latin typeface="Constantia" pitchFamily="18" charset="0"/>
              </a:rPr>
              <a:t>Decreased movement</a:t>
            </a:r>
          </a:p>
          <a:p>
            <a:pPr algn="just" indent="-469900" marL="469900">
              <a:buNone/>
            </a:pPr>
            <a:endParaRPr dirty="0" sz="2800" i="1" lang="en-US" smtClean="0">
              <a:solidFill>
                <a:srgbClr val="0000FF"/>
              </a:solidFill>
              <a:latin typeface="Constantia" pitchFamily="18" charset="0"/>
            </a:endParaRPr>
          </a:p>
          <a:p>
            <a:pPr algn="just" indent="-469900" marL="469900">
              <a:buNone/>
            </a:pPr>
            <a:r>
              <a:rPr dirty="0" sz="2800" i="1" lang="en-US" smtClean="0">
                <a:solidFill>
                  <a:srgbClr val="0000FF"/>
                </a:solidFill>
                <a:latin typeface="Constantia" pitchFamily="18" charset="0"/>
              </a:rPr>
              <a:t>An X-ray film should be taken to rule out an avulsion fracture</a:t>
            </a:r>
          </a:p>
        </p:txBody>
      </p:sp>
      <p:sp>
        <p:nvSpPr>
          <p:cNvPr id="1048590" name="Rectangle 6"/>
          <p:cNvSpPr>
            <a:spLocks noGrp="1" noChangeArrowheads="1"/>
          </p:cNvSpPr>
          <p:nvPr>
            <p:ph type="sldNum" sz="quarter" idx="12"/>
          </p:nvPr>
        </p:nvSpPr>
        <p:spPr>
          <a:noFill/>
        </p:spPr>
        <p:txBody>
          <a:bodyPr/>
          <a:p>
            <a:fld id="{E9AA00A6-1765-4BCF-87DC-D0FAD5492FFD}" type="slidenum">
              <a:rPr lang="en-US" smtClean="0"/>
              <a:t>97</a:t>
            </a:fld>
            <a:endParaRPr lang="en-US" smtClean="0"/>
          </a:p>
        </p:txBody>
      </p:sp>
      <p:sp>
        <p:nvSpPr>
          <p:cNvPr id="1048591" name="Rectangle 2"/>
          <p:cNvSpPr>
            <a:spLocks noGrp="1" noChangeArrowheads="1"/>
          </p:cNvSpPr>
          <p:nvPr>
            <p:ph type="title"/>
          </p:nvPr>
        </p:nvSpPr>
        <p:spPr>
          <a:xfrm>
            <a:off x="381000" y="0"/>
            <a:ext cx="8229600" cy="1143000"/>
          </a:xfrm>
        </p:spPr>
        <p:txBody>
          <a:bodyPr/>
          <a:p>
            <a:pPr algn="just" eaLnBrk="1" hangingPunct="1"/>
            <a:r>
              <a:rPr b="1" dirty="0" lang="en-US" smtClean="0">
                <a:solidFill>
                  <a:srgbClr val="FF0000"/>
                </a:solidFill>
                <a:latin typeface="Constantia" pitchFamily="18" charset="0"/>
              </a:rPr>
              <a:t>Sprains</a:t>
            </a:r>
          </a:p>
        </p:txBody>
      </p:sp>
      <p:sp>
        <p:nvSpPr>
          <p:cNvPr id="1048592"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5971C6E8-9B65-41AF-B23E-67A9F0F70642}" type="slidenum">
              <a:rPr sz="1400" lang="en-US"/>
              <a:pPr algn="r"/>
              <a:t>97</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6">
                                  <p:stCondLst>
                                    <p:cond delay="0"/>
                                  </p:stCondLst>
                                  <p:childTnLst>
                                    <p:set>
                                      <p:cBhvr>
                                        <p:cTn dur="1" fill="hold" id="6">
                                          <p:stCondLst>
                                            <p:cond delay="0"/>
                                          </p:stCondLst>
                                        </p:cTn>
                                        <p:tgtEl>
                                          <p:spTgt spid="1048591"/>
                                        </p:tgtEl>
                                        <p:attrNameLst>
                                          <p:attrName>style.visibility</p:attrName>
                                        </p:attrNameLst>
                                      </p:cBhvr>
                                      <p:to>
                                        <p:strVal val="visible"/>
                                      </p:to>
                                    </p:set>
                                    <p:anim calcmode="lin" valueType="num">
                                      <p:cBhvr additive="base">
                                        <p:cTn dur="500" fill="hold" id="7"/>
                                        <p:tgtEl>
                                          <p:spTgt spid="1048591"/>
                                        </p:tgtEl>
                                        <p:attrNameLst>
                                          <p:attrName>ppt_x</p:attrName>
                                        </p:attrNameLst>
                                      </p:cBhvr>
                                      <p:tavLst>
                                        <p:tav tm="0">
                                          <p:val>
                                            <p:strVal val="1+#ppt_w/2"/>
                                          </p:val>
                                        </p:tav>
                                        <p:tav tm="100000">
                                          <p:val>
                                            <p:strVal val="#ppt_x"/>
                                          </p:val>
                                        </p:tav>
                                      </p:tavLst>
                                    </p:anim>
                                    <p:anim calcmode="lin" valueType="num">
                                      <p:cBhvr additive="base">
                                        <p:cTn dur="500" fill="hold" id="8"/>
                                        <p:tgtEl>
                                          <p:spTgt spid="1048591"/>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1" presetSubtype="0">
                                  <p:stCondLst>
                                    <p:cond delay="0"/>
                                  </p:stCondLst>
                                  <p:childTnLst>
                                    <p:set>
                                      <p:cBhvr>
                                        <p:cTn dur="1" fill="hold" id="12">
                                          <p:stCondLst>
                                            <p:cond delay="499"/>
                                          </p:stCondLst>
                                        </p:cTn>
                                        <p:tgtEl>
                                          <p:spTgt spid="1048589">
                                            <p:txEl>
                                              <p:pRg st="0" end="0"/>
                                            </p:txEl>
                                          </p:spTgt>
                                        </p:tgtEl>
                                        <p:attrNameLst>
                                          <p:attrName>style.visibility</p:attrName>
                                        </p:attrNameLst>
                                      </p:cBhvr>
                                      <p:to>
                                        <p:strVal val="visible"/>
                                      </p:to>
                                    </p:se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1" presetSubtype="0">
                                  <p:stCondLst>
                                    <p:cond delay="0"/>
                                  </p:stCondLst>
                                  <p:childTnLst>
                                    <p:set>
                                      <p:cBhvr>
                                        <p:cTn dur="1" fill="hold" id="16">
                                          <p:stCondLst>
                                            <p:cond delay="499"/>
                                          </p:stCondLst>
                                        </p:cTn>
                                        <p:tgtEl>
                                          <p:spTgt spid="1048589">
                                            <p:txEl>
                                              <p:pRg st="1" end="1"/>
                                            </p:txEl>
                                          </p:spTgt>
                                        </p:tgtEl>
                                        <p:attrNameLst>
                                          <p:attrName>style.visibility</p:attrName>
                                        </p:attrNameLst>
                                      </p:cBhvr>
                                      <p:to>
                                        <p:strVal val="visible"/>
                                      </p:to>
                                    </p:se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1" presetSubtype="0">
                                  <p:stCondLst>
                                    <p:cond delay="0"/>
                                  </p:stCondLst>
                                  <p:childTnLst>
                                    <p:set>
                                      <p:cBhvr>
                                        <p:cTn dur="1" fill="hold" id="20">
                                          <p:stCondLst>
                                            <p:cond delay="499"/>
                                          </p:stCondLst>
                                        </p:cTn>
                                        <p:tgtEl>
                                          <p:spTgt spid="1048589">
                                            <p:txEl>
                                              <p:pRg st="3" end="3"/>
                                            </p:txEl>
                                          </p:spTgt>
                                        </p:tgtEl>
                                        <p:attrNameLst>
                                          <p:attrName>style.visibility</p:attrName>
                                        </p:attrNameLst>
                                      </p:cBhvr>
                                      <p:to>
                                        <p:strVal val="visible"/>
                                      </p:to>
                                    </p:set>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1" presetSubtype="0">
                                  <p:stCondLst>
                                    <p:cond delay="0"/>
                                  </p:stCondLst>
                                  <p:childTnLst>
                                    <p:set>
                                      <p:cBhvr>
                                        <p:cTn dur="1" fill="hold" id="24">
                                          <p:stCondLst>
                                            <p:cond delay="499"/>
                                          </p:stCondLst>
                                        </p:cTn>
                                        <p:tgtEl>
                                          <p:spTgt spid="1048589">
                                            <p:txEl>
                                              <p:pRg st="4" end="4"/>
                                            </p:txEl>
                                          </p:spTgt>
                                        </p:tgtEl>
                                        <p:attrNameLst>
                                          <p:attrName>style.visibility</p:attrName>
                                        </p:attrNameLst>
                                      </p:cBhvr>
                                      <p:to>
                                        <p:strVal val="visible"/>
                                      </p:to>
                                    </p:set>
                                  </p:childTnLst>
                                </p:cTn>
                              </p:par>
                            </p:childTnLst>
                          </p:cTn>
                        </p:par>
                      </p:childTnLst>
                    </p:cTn>
                  </p:par>
                  <p:par>
                    <p:cTn fill="hold" id="25">
                      <p:stCondLst>
                        <p:cond delay="indefinite"/>
                      </p:stCondLst>
                      <p:childTnLst>
                        <p:par>
                          <p:cTn fill="hold" id="26">
                            <p:stCondLst>
                              <p:cond delay="0"/>
                            </p:stCondLst>
                            <p:childTnLst>
                              <p:par>
                                <p:cTn fill="hold" grpId="0" id="27" nodeType="clickEffect" presetClass="entr" presetID="1" presetSubtype="0">
                                  <p:stCondLst>
                                    <p:cond delay="0"/>
                                  </p:stCondLst>
                                  <p:childTnLst>
                                    <p:set>
                                      <p:cBhvr>
                                        <p:cTn dur="1" fill="hold" id="28">
                                          <p:stCondLst>
                                            <p:cond delay="499"/>
                                          </p:stCondLst>
                                        </p:cTn>
                                        <p:tgtEl>
                                          <p:spTgt spid="1048589">
                                            <p:txEl>
                                              <p:pRg st="5" end="5"/>
                                            </p:txEl>
                                          </p:spTgt>
                                        </p:tgtEl>
                                        <p:attrNameLst>
                                          <p:attrName>style.visibility</p:attrName>
                                        </p:attrNameLst>
                                      </p:cBhvr>
                                      <p:to>
                                        <p:strVal val="visible"/>
                                      </p:to>
                                    </p:set>
                                  </p:childTnLst>
                                </p:cTn>
                              </p:par>
                            </p:childTnLst>
                          </p:cTn>
                        </p:par>
                      </p:childTnLst>
                    </p:cTn>
                  </p:par>
                  <p:par>
                    <p:cTn fill="hold" id="29">
                      <p:stCondLst>
                        <p:cond delay="indefinite"/>
                      </p:stCondLst>
                      <p:childTnLst>
                        <p:par>
                          <p:cTn fill="hold" id="30">
                            <p:stCondLst>
                              <p:cond delay="0"/>
                            </p:stCondLst>
                            <p:childTnLst>
                              <p:par>
                                <p:cTn fill="hold" grpId="0" id="31" nodeType="clickEffect" presetClass="entr" presetID="1" presetSubtype="0">
                                  <p:stCondLst>
                                    <p:cond delay="0"/>
                                  </p:stCondLst>
                                  <p:childTnLst>
                                    <p:set>
                                      <p:cBhvr>
                                        <p:cTn dur="1" fill="hold" id="32">
                                          <p:stCondLst>
                                            <p:cond delay="499"/>
                                          </p:stCondLst>
                                        </p:cTn>
                                        <p:tgtEl>
                                          <p:spTgt spid="1048589">
                                            <p:txEl>
                                              <p:pRg st="6" end="6"/>
                                            </p:txEl>
                                          </p:spTgt>
                                        </p:tgtEl>
                                        <p:attrNameLst>
                                          <p:attrName>style.visibility</p:attrName>
                                        </p:attrNameLst>
                                      </p:cBhvr>
                                      <p:to>
                                        <p:strVal val="visible"/>
                                      </p:to>
                                    </p:se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1" presetSubtype="0">
                                  <p:stCondLst>
                                    <p:cond delay="0"/>
                                  </p:stCondLst>
                                  <p:childTnLst>
                                    <p:set>
                                      <p:cBhvr>
                                        <p:cTn dur="1" fill="hold" id="36">
                                          <p:stCondLst>
                                            <p:cond delay="499"/>
                                          </p:stCondLst>
                                        </p:cTn>
                                        <p:tgtEl>
                                          <p:spTgt spid="104858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9" grpId="0" build="p" autoUpdateAnimBg="0"/>
      <p:bldP spid="1048591"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276" name=""/>
        <p:cNvGrpSpPr/>
        <p:nvPr/>
      </p:nvGrpSpPr>
      <p:grpSpPr>
        <a:xfrm>
          <a:off x="0" y="0"/>
          <a:ext cx="0" cy="0"/>
          <a:chOff x="0" y="0"/>
          <a:chExt cx="0" cy="0"/>
        </a:xfrm>
      </p:grpSpPr>
      <p:sp>
        <p:nvSpPr>
          <p:cNvPr id="1048593" name="Rectangle 3"/>
          <p:cNvSpPr>
            <a:spLocks noGrp="1" noChangeArrowheads="1"/>
          </p:cNvSpPr>
          <p:nvPr>
            <p:ph idx="1"/>
          </p:nvPr>
        </p:nvSpPr>
        <p:spPr>
          <a:xfrm>
            <a:off x="457200" y="1600200"/>
            <a:ext cx="8686800" cy="5257800"/>
          </a:xfrm>
        </p:spPr>
        <p:txBody>
          <a:bodyPr>
            <a:noAutofit/>
          </a:bodyPr>
          <a:p>
            <a:pPr algn="just" eaLnBrk="1" hangingPunct="1">
              <a:lnSpc>
                <a:spcPct val="80000"/>
              </a:lnSpc>
              <a:buNone/>
            </a:pPr>
            <a:r>
              <a:rPr dirty="0" lang="en-US" smtClean="0">
                <a:solidFill>
                  <a:srgbClr val="0000FF"/>
                </a:solidFill>
                <a:latin typeface="Constantia" pitchFamily="18" charset="0"/>
              </a:rPr>
              <a:t>The management of contusions, strains and sprains can be summed up with the acronym “</a:t>
            </a:r>
            <a:r>
              <a:rPr b="1" dirty="0" i="1" lang="en-US" smtClean="0">
                <a:solidFill>
                  <a:srgbClr val="0000FF"/>
                </a:solidFill>
                <a:latin typeface="Constantia" pitchFamily="18" charset="0"/>
              </a:rPr>
              <a:t>RICE”</a:t>
            </a:r>
          </a:p>
          <a:p>
            <a:pPr algn="just" eaLnBrk="1" hangingPunct="1">
              <a:lnSpc>
                <a:spcPct val="80000"/>
              </a:lnSpc>
              <a:buNone/>
            </a:pPr>
            <a:endParaRPr b="1" dirty="0" i="1" lang="en-US" smtClean="0">
              <a:solidFill>
                <a:srgbClr val="0000FF"/>
              </a:solidFill>
              <a:latin typeface="Constantia" pitchFamily="18" charset="0"/>
            </a:endParaRPr>
          </a:p>
          <a:p>
            <a:pPr algn="just" eaLnBrk="1" hangingPunct="1">
              <a:lnSpc>
                <a:spcPct val="80000"/>
              </a:lnSpc>
              <a:buNone/>
            </a:pPr>
            <a:r>
              <a:rPr b="1" dirty="0" i="1" lang="en-US" smtClean="0">
                <a:solidFill>
                  <a:srgbClr val="0000FF"/>
                </a:solidFill>
                <a:latin typeface="Constantia" pitchFamily="18" charset="0"/>
              </a:rPr>
              <a:t>R = Rest</a:t>
            </a:r>
          </a:p>
          <a:p>
            <a:pPr algn="just" eaLnBrk="1" hangingPunct="1">
              <a:lnSpc>
                <a:spcPct val="80000"/>
              </a:lnSpc>
              <a:buNone/>
            </a:pPr>
            <a:endParaRPr dirty="0" lang="en-US" smtClean="0">
              <a:solidFill>
                <a:srgbClr val="0000FF"/>
              </a:solidFill>
              <a:latin typeface="Constantia" pitchFamily="18" charset="0"/>
            </a:endParaRPr>
          </a:p>
          <a:p>
            <a:pPr algn="just" eaLnBrk="1" hangingPunct="1">
              <a:lnSpc>
                <a:spcPct val="80000"/>
              </a:lnSpc>
              <a:buNone/>
            </a:pPr>
            <a:r>
              <a:rPr dirty="0" lang="en-US" smtClean="0">
                <a:solidFill>
                  <a:srgbClr val="0000FF"/>
                </a:solidFill>
                <a:latin typeface="Constantia" pitchFamily="18" charset="0"/>
              </a:rPr>
              <a:t>Resting the affected limb prevent additional injury and promote healing.</a:t>
            </a:r>
          </a:p>
          <a:p>
            <a:pPr algn="just" eaLnBrk="1" hangingPunct="1">
              <a:lnSpc>
                <a:spcPct val="80000"/>
              </a:lnSpc>
              <a:buNone/>
            </a:pPr>
            <a:endParaRPr b="1" dirty="0" i="1" lang="en-US" u="sng" smtClean="0">
              <a:solidFill>
                <a:srgbClr val="0000FF"/>
              </a:solidFill>
              <a:latin typeface="Constantia" pitchFamily="18" charset="0"/>
            </a:endParaRPr>
          </a:p>
        </p:txBody>
      </p:sp>
      <p:sp>
        <p:nvSpPr>
          <p:cNvPr id="1048594" name="Rectangle 6"/>
          <p:cNvSpPr>
            <a:spLocks noGrp="1" noChangeArrowheads="1"/>
          </p:cNvSpPr>
          <p:nvPr>
            <p:ph type="sldNum" sz="quarter" idx="12"/>
          </p:nvPr>
        </p:nvSpPr>
        <p:spPr>
          <a:noFill/>
        </p:spPr>
        <p:txBody>
          <a:bodyPr/>
          <a:p>
            <a:fld id="{02260C4B-524B-4237-9685-99F3D1BBFD26}" type="slidenum">
              <a:rPr lang="en-US" smtClean="0"/>
              <a:t>98</a:t>
            </a:fld>
            <a:endParaRPr lang="en-US" smtClean="0"/>
          </a:p>
        </p:txBody>
      </p:sp>
      <p:sp>
        <p:nvSpPr>
          <p:cNvPr id="1048595" name="Rectangle 2"/>
          <p:cNvSpPr>
            <a:spLocks noGrp="1" noChangeArrowheads="1"/>
          </p:cNvSpPr>
          <p:nvPr>
            <p:ph type="title"/>
          </p:nvPr>
        </p:nvSpPr>
        <p:spPr>
          <a:xfrm>
            <a:off x="0" y="274638"/>
            <a:ext cx="9144000" cy="1143000"/>
          </a:xfrm>
        </p:spPr>
        <p:txBody>
          <a:bodyPr>
            <a:normAutofit/>
          </a:bodyPr>
          <a:p>
            <a:pPr algn="just" eaLnBrk="1" hangingPunct="1"/>
            <a:r>
              <a:rPr b="1" dirty="0" lang="en-US" smtClean="0">
                <a:solidFill>
                  <a:srgbClr val="FF0000"/>
                </a:solidFill>
                <a:latin typeface="Constantia" pitchFamily="18" charset="0"/>
              </a:rPr>
              <a:t>Management of Soft tissue Injuries</a:t>
            </a:r>
          </a:p>
        </p:txBody>
      </p:sp>
      <p:sp>
        <p:nvSpPr>
          <p:cNvPr id="1048596" name="Slide Number Placeholder 5"/>
          <p:cNvSpPr txBox="1">
            <a:spLocks noGrp="1"/>
          </p:cNvSpPr>
          <p:nvPr/>
        </p:nvSpPr>
        <p:spPr bwMode="auto">
          <a:xfrm>
            <a:off x="6553200" y="6248400"/>
            <a:ext cx="1905000" cy="457200"/>
          </a:xfrm>
          <a:prstGeom prst="rect"/>
          <a:noFill/>
          <a:ln w="9525">
            <a:noFill/>
            <a:miter lim="800000"/>
            <a:headEnd/>
            <a:tailEnd/>
          </a:ln>
        </p:spPr>
        <p:txBody>
          <a:bodyPr/>
          <a:p>
            <a:pPr algn="r"/>
            <a:fld id="{7C76D21B-9FCA-48E2-A008-885BB2A64E74}" type="slidenum">
              <a:rPr sz="1400" lang="en-US"/>
              <a:pPr algn="r"/>
              <a:t>98</a:t>
            </a:fld>
            <a:endParaRPr sz="1400" lang="en-US"/>
          </a:p>
        </p:txBody>
      </p:sp>
    </p:spTree>
  </p:cSld>
  <p:clrMapOvr>
    <a:masterClrMapping/>
  </p:clrMapOvr>
  <p:transition>
    <p:wheel spokes="8"/>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595"/>
                                        </p:tgtEl>
                                        <p:attrNameLst>
                                          <p:attrName>style.visibility</p:attrName>
                                        </p:attrNameLst>
                                      </p:cBhvr>
                                      <p:to>
                                        <p:strVal val="visible"/>
                                      </p:to>
                                    </p:set>
                                    <p:anim calcmode="lin" valueType="num">
                                      <p:cBhvr additive="base">
                                        <p:cTn dur="500" fill="hold" id="7"/>
                                        <p:tgtEl>
                                          <p:spTgt spid="1048595"/>
                                        </p:tgtEl>
                                        <p:attrNameLst>
                                          <p:attrName>ppt_x</p:attrName>
                                        </p:attrNameLst>
                                      </p:cBhvr>
                                      <p:tavLst>
                                        <p:tav tm="0">
                                          <p:val>
                                            <p:strVal val="#ppt_x"/>
                                          </p:val>
                                        </p:tav>
                                        <p:tav tm="100000">
                                          <p:val>
                                            <p:strVal val="#ppt_x"/>
                                          </p:val>
                                        </p:tav>
                                      </p:tavLst>
                                    </p:anim>
                                    <p:anim calcmode="lin" valueType="num">
                                      <p:cBhvr additive="base">
                                        <p:cTn dur="500" fill="hold" id="8"/>
                                        <p:tgtEl>
                                          <p:spTgt spid="1048595"/>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1" presetSubtype="0">
                                  <p:stCondLst>
                                    <p:cond delay="0"/>
                                  </p:stCondLst>
                                  <p:childTnLst>
                                    <p:set>
                                      <p:cBhvr>
                                        <p:cTn dur="1" fill="hold" id="12">
                                          <p:stCondLst>
                                            <p:cond delay="499"/>
                                          </p:stCondLst>
                                        </p:cTn>
                                        <p:tgtEl>
                                          <p:spTgt spid="1048593">
                                            <p:txEl>
                                              <p:pRg st="0" end="0"/>
                                            </p:txEl>
                                          </p:spTgt>
                                        </p:tgtEl>
                                        <p:attrNameLst>
                                          <p:attrName>style.visibility</p:attrName>
                                        </p:attrNameLst>
                                      </p:cBhvr>
                                      <p:to>
                                        <p:strVal val="visible"/>
                                      </p:to>
                                    </p:se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1" presetSubtype="0">
                                  <p:stCondLst>
                                    <p:cond delay="0"/>
                                  </p:stCondLst>
                                  <p:childTnLst>
                                    <p:set>
                                      <p:cBhvr>
                                        <p:cTn dur="1" fill="hold" id="16">
                                          <p:stCondLst>
                                            <p:cond delay="499"/>
                                          </p:stCondLst>
                                        </p:cTn>
                                        <p:tgtEl>
                                          <p:spTgt spid="1048593">
                                            <p:txEl>
                                              <p:pRg st="2" end="2"/>
                                            </p:txEl>
                                          </p:spTgt>
                                        </p:tgtEl>
                                        <p:attrNameLst>
                                          <p:attrName>style.visibility</p:attrName>
                                        </p:attrNameLst>
                                      </p:cBhvr>
                                      <p:to>
                                        <p:strVal val="visible"/>
                                      </p:to>
                                    </p:set>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1" presetSubtype="0">
                                  <p:stCondLst>
                                    <p:cond delay="0"/>
                                  </p:stCondLst>
                                  <p:childTnLst>
                                    <p:set>
                                      <p:cBhvr>
                                        <p:cTn dur="1" fill="hold" id="20">
                                          <p:stCondLst>
                                            <p:cond delay="499"/>
                                          </p:stCondLst>
                                        </p:cTn>
                                        <p:tgtEl>
                                          <p:spTgt spid="104859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build="p" autoUpdateAnimBg="0"/>
      <p:bldP spid="1048595"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278" name=""/>
        <p:cNvGrpSpPr/>
        <p:nvPr/>
      </p:nvGrpSpPr>
      <p:grpSpPr>
        <a:xfrm>
          <a:off x="0" y="0"/>
          <a:ext cx="0" cy="0"/>
          <a:chOff x="0" y="0"/>
          <a:chExt cx="0" cy="0"/>
        </a:xfrm>
      </p:grpSpPr>
      <p:sp>
        <p:nvSpPr>
          <p:cNvPr id="1048601" name="Content Placeholder 2"/>
          <p:cNvSpPr>
            <a:spLocks noGrp="1"/>
          </p:cNvSpPr>
          <p:nvPr>
            <p:ph idx="1"/>
          </p:nvPr>
        </p:nvSpPr>
        <p:spPr>
          <a:xfrm>
            <a:off x="0" y="304800"/>
            <a:ext cx="9144000" cy="6553200"/>
          </a:xfrm>
        </p:spPr>
        <p:txBody>
          <a:bodyPr>
            <a:normAutofit/>
          </a:bodyPr>
          <a:p>
            <a:pPr algn="just">
              <a:lnSpc>
                <a:spcPct val="80000"/>
              </a:lnSpc>
              <a:buNone/>
            </a:pPr>
            <a:r>
              <a:rPr b="1" dirty="0" i="1" lang="en-US" smtClean="0">
                <a:solidFill>
                  <a:srgbClr val="0000FF"/>
                </a:solidFill>
                <a:latin typeface="Constantia" pitchFamily="18" charset="0"/>
              </a:rPr>
              <a:t>	I = Ice</a:t>
            </a:r>
          </a:p>
          <a:p>
            <a:pPr algn="just">
              <a:lnSpc>
                <a:spcPct val="80000"/>
              </a:lnSpc>
              <a:buNone/>
            </a:pPr>
            <a:r>
              <a:rPr dirty="0" lang="en-US" smtClean="0">
                <a:solidFill>
                  <a:srgbClr val="0000FF"/>
                </a:solidFill>
                <a:latin typeface="Constantia" pitchFamily="18" charset="0"/>
              </a:rPr>
              <a:t>	Application of cold compresses produces  vasoconstriction hence decreasing the edema and discomfort associated with such injuries.</a:t>
            </a:r>
          </a:p>
          <a:p>
            <a:pPr algn="just">
              <a:lnSpc>
                <a:spcPct val="80000"/>
              </a:lnSpc>
              <a:buNone/>
            </a:pPr>
            <a:endParaRPr dirty="0" lang="en-US" smtClean="0">
              <a:solidFill>
                <a:srgbClr val="0000FF"/>
              </a:solidFill>
              <a:latin typeface="Constantia" pitchFamily="18" charset="0"/>
            </a:endParaRPr>
          </a:p>
          <a:p>
            <a:pPr algn="just">
              <a:lnSpc>
                <a:spcPct val="80000"/>
              </a:lnSpc>
              <a:buNone/>
            </a:pPr>
            <a:r>
              <a:rPr b="1" dirty="0" i="1" lang="en-US" smtClean="0">
                <a:solidFill>
                  <a:srgbClr val="0000FF"/>
                </a:solidFill>
                <a:latin typeface="Constantia" pitchFamily="18" charset="0"/>
              </a:rPr>
              <a:t>	C = Compression</a:t>
            </a:r>
          </a:p>
          <a:p>
            <a:pPr algn="just">
              <a:lnSpc>
                <a:spcPct val="80000"/>
              </a:lnSpc>
              <a:buNone/>
            </a:pPr>
            <a:r>
              <a:rPr dirty="0" lang="en-US" smtClean="0">
                <a:solidFill>
                  <a:srgbClr val="0000FF"/>
                </a:solidFill>
                <a:latin typeface="Constantia" pitchFamily="18" charset="0"/>
              </a:rPr>
              <a:t>	An elastic bandage provides pressure that controls bleeding, reduces edema and also supports the underlying structures.</a:t>
            </a:r>
          </a:p>
          <a:p>
            <a:pPr algn="just">
              <a:lnSpc>
                <a:spcPct val="80000"/>
              </a:lnSpc>
              <a:buNone/>
            </a:pPr>
            <a:endParaRPr b="1" dirty="0" i="1" lang="en-US" smtClean="0">
              <a:solidFill>
                <a:srgbClr val="0000FF"/>
              </a:solidFill>
              <a:latin typeface="Constantia" pitchFamily="18" charset="0"/>
            </a:endParaRPr>
          </a:p>
          <a:p>
            <a:pPr algn="just">
              <a:lnSpc>
                <a:spcPct val="80000"/>
              </a:lnSpc>
              <a:buNone/>
            </a:pPr>
            <a:r>
              <a:rPr b="1" dirty="0" i="1" lang="en-US" smtClean="0">
                <a:solidFill>
                  <a:srgbClr val="0000FF"/>
                </a:solidFill>
                <a:latin typeface="Constantia" pitchFamily="18" charset="0"/>
              </a:rPr>
              <a:t>	E = Elevation</a:t>
            </a:r>
          </a:p>
          <a:p>
            <a:pPr algn="just">
              <a:lnSpc>
                <a:spcPct val="80000"/>
              </a:lnSpc>
              <a:buNone/>
            </a:pPr>
            <a:r>
              <a:rPr dirty="0" lang="en-US" smtClean="0">
                <a:solidFill>
                  <a:srgbClr val="0000FF"/>
                </a:solidFill>
                <a:latin typeface="Constantia" pitchFamily="18" charset="0"/>
              </a:rPr>
              <a:t>	Elevating a limb controls swelling by increasing venous return to the central circulation.</a:t>
            </a:r>
          </a:p>
          <a:p>
            <a:pPr algn="just">
              <a:lnSpc>
                <a:spcPct val="80000"/>
              </a:lnSpc>
              <a:buNone/>
            </a:pPr>
            <a:endParaRPr b="1" dirty="0" i="1" lang="en-US" u="sng" smtClean="0">
              <a:solidFill>
                <a:srgbClr val="0000FF"/>
              </a:solidFill>
              <a:latin typeface="Constantia" pitchFamily="18" charset="0"/>
            </a:endParaRPr>
          </a:p>
          <a:p>
            <a:pPr algn="just">
              <a:lnSpc>
                <a:spcPct val="80000"/>
              </a:lnSpc>
              <a:buNone/>
            </a:pPr>
            <a:r>
              <a:rPr b="1" dirty="0" i="1" lang="en-US" smtClean="0">
                <a:solidFill>
                  <a:srgbClr val="0000FF"/>
                </a:solidFill>
                <a:latin typeface="Constantia" pitchFamily="18" charset="0"/>
              </a:rPr>
              <a:t>	Surgical repair is done for tone torn muscle and disrupted ligament.</a:t>
            </a:r>
          </a:p>
        </p:txBody>
      </p:sp>
      <p:sp>
        <p:nvSpPr>
          <p:cNvPr id="1048602" name="Title 1"/>
          <p:cNvSpPr>
            <a:spLocks noGrp="1"/>
          </p:cNvSpPr>
          <p:nvPr>
            <p:ph type="title"/>
          </p:nvPr>
        </p:nvSpPr>
        <p:spPr/>
        <p:txBody>
          <a:bodyPr/>
          <a:p>
            <a:endParaRPr dirty="0" lang="en-US"/>
          </a:p>
        </p:txBody>
      </p:sp>
    </p:spTree>
  </p:cSld>
  <p:clrMapOvr>
    <a:masterClrMapping/>
  </p:clrMapOvr>
  <p:transition>
    <p:wheel spokes="8"/>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lastClr="000000" val="windowText"/>
      </a:dk1>
      <a:lt1>
        <a:sysClr lastClr="FFFFFF" val="window"/>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r="5400000" dist="38100" rotWithShape="0">
              <a:srgbClr val="000000">
                <a:alpha val="35000"/>
              </a:srgbClr>
            </a:outerShdw>
          </a:effectLst>
        </a:effectStyle>
        <a:effectStyle>
          <a:effectLst>
            <a:outerShdw blurRad="50800" dir="5400000" dist="38100" rotWithShape="0">
              <a:srgbClr val="000000">
                <a:alpha val="35000"/>
              </a:srgbClr>
            </a:outerShdw>
          </a:effectLst>
        </a:effectStyle>
        <a:effectStyle>
          <a:effectLst>
            <a:outerShdw blurRad="63500" dir="5400000" dist="38100" rotWithShape="0">
              <a:srgbClr val="000000">
                <a:alpha val="45000"/>
              </a:srgbClr>
            </a:outerShdw>
          </a:effectLst>
          <a:scene3d>
            <a:camera prst="orthographicFront" fov="0">
              <a:rot lat="0" lon="0" rev="0"/>
            </a:camera>
            <a:lightRig dir="t" rig="glow">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algn="tl" flip="none" sx="50000" sy="5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ORTHOPEADIC NURSING</dc:title>
  <dc:creator>KAJWANG SAMSON</dc:creator>
  <cp:lastModifiedBy>userpc</cp:lastModifiedBy>
  <dcterms:created xsi:type="dcterms:W3CDTF">2012-07-01T12:17:00Z</dcterms:created>
  <dcterms:modified xsi:type="dcterms:W3CDTF">2020-05-11T06:16:15Z</dcterms:modified>
</cp:coreProperties>
</file>