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s/slide254.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notesSlides/notesSlide30.xml" ContentType="application/vnd.openxmlformats-officedocument.presentationml.notes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259.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slides/slide2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s/slide256.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Override PartName="/ppt/notesSlides/notesSlide18.xml" ContentType="application/vnd.openxmlformats-officedocument.presentationml.notesSlide+xml"/>
  <Override PartName="/ppt/slides/slide41.xml" ContentType="application/vnd.openxmlformats-officedocument.presentationml.slide+xml"/>
  <Override PartName="/ppt/slides/slide223.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notesSlides/notesSlide32.xml" ContentType="application/vnd.openxmlformats-officedocument.presentationml.notesSlide+xml"/>
  <Override PartName="/ppt/slides/slide138.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239.xml" ContentType="application/vnd.openxmlformats-officedocument.presentationml.slide+xml"/>
  <Override PartName="/ppt/slides/slide257.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Override PartName="/ppt/slides/slide253.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s/slide2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258.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slides/slide255.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slides/slide51.xml" ContentType="application/vnd.openxmlformats-officedocument.presentationml.slide+xml"/>
  <Override PartName="/ppt/slides/slide233.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slides/slide252.xml" ContentType="application/vnd.openxmlformats-officedocument.presentationml.slide+xml"/>
  <Override PartName="/ppt/notesSlides/notesSlide25.xml" ContentType="application/vnd.openxmlformats-officedocument.presentationml.notesSlide+xml"/>
  <Override PartName="/ppt/slides/slide12.xml" ContentType="application/vnd.openxmlformats-officedocument.presentationml.slide+xml"/>
  <Override PartName="/ppt/slides/slide178.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67.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62"/>
  </p:notesMasterIdLst>
  <p:sldIdLst>
    <p:sldId id="256" r:id="rId2"/>
    <p:sldId id="494" r:id="rId3"/>
    <p:sldId id="487" r:id="rId4"/>
    <p:sldId id="259" r:id="rId5"/>
    <p:sldId id="260" r:id="rId6"/>
    <p:sldId id="261" r:id="rId7"/>
    <p:sldId id="262" r:id="rId8"/>
    <p:sldId id="263" r:id="rId9"/>
    <p:sldId id="488" r:id="rId10"/>
    <p:sldId id="489" r:id="rId11"/>
    <p:sldId id="492" r:id="rId12"/>
    <p:sldId id="493"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490" r:id="rId45"/>
    <p:sldId id="296" r:id="rId46"/>
    <p:sldId id="297" r:id="rId47"/>
    <p:sldId id="298" r:id="rId48"/>
    <p:sldId id="299" r:id="rId49"/>
    <p:sldId id="491" r:id="rId50"/>
    <p:sldId id="300" r:id="rId51"/>
    <p:sldId id="301" r:id="rId52"/>
    <p:sldId id="302" r:id="rId53"/>
    <p:sldId id="303" r:id="rId54"/>
    <p:sldId id="304"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496"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497" r:id="rId87"/>
    <p:sldId id="336" r:id="rId88"/>
    <p:sldId id="337" r:id="rId89"/>
    <p:sldId id="498" r:id="rId90"/>
    <p:sldId id="338" r:id="rId91"/>
    <p:sldId id="339" r:id="rId92"/>
    <p:sldId id="499" r:id="rId93"/>
    <p:sldId id="500" r:id="rId94"/>
    <p:sldId id="340" r:id="rId95"/>
    <p:sldId id="341" r:id="rId96"/>
    <p:sldId id="342" r:id="rId97"/>
    <p:sldId id="343" r:id="rId98"/>
    <p:sldId id="344" r:id="rId99"/>
    <p:sldId id="501" r:id="rId100"/>
    <p:sldId id="502" r:id="rId101"/>
    <p:sldId id="345" r:id="rId102"/>
    <p:sldId id="503" r:id="rId103"/>
    <p:sldId id="346" r:id="rId104"/>
    <p:sldId id="348" r:id="rId105"/>
    <p:sldId id="505" r:id="rId106"/>
    <p:sldId id="506" r:id="rId107"/>
    <p:sldId id="504" r:id="rId108"/>
    <p:sldId id="349" r:id="rId109"/>
    <p:sldId id="350" r:id="rId110"/>
    <p:sldId id="351" r:id="rId111"/>
    <p:sldId id="352" r:id="rId112"/>
    <p:sldId id="354" r:id="rId113"/>
    <p:sldId id="508" r:id="rId114"/>
    <p:sldId id="509" r:id="rId115"/>
    <p:sldId id="510" r:id="rId116"/>
    <p:sldId id="511" r:id="rId117"/>
    <p:sldId id="356" r:id="rId118"/>
    <p:sldId id="357" r:id="rId119"/>
    <p:sldId id="358" r:id="rId120"/>
    <p:sldId id="359" r:id="rId121"/>
    <p:sldId id="360" r:id="rId122"/>
    <p:sldId id="517" r:id="rId123"/>
    <p:sldId id="361" r:id="rId124"/>
    <p:sldId id="363" r:id="rId125"/>
    <p:sldId id="364" r:id="rId126"/>
    <p:sldId id="365" r:id="rId127"/>
    <p:sldId id="514" r:id="rId128"/>
    <p:sldId id="366" r:id="rId129"/>
    <p:sldId id="367" r:id="rId130"/>
    <p:sldId id="512" r:id="rId131"/>
    <p:sldId id="368" r:id="rId132"/>
    <p:sldId id="515" r:id="rId133"/>
    <p:sldId id="369" r:id="rId134"/>
    <p:sldId id="370" r:id="rId135"/>
    <p:sldId id="371" r:id="rId136"/>
    <p:sldId id="372" r:id="rId137"/>
    <p:sldId id="516" r:id="rId138"/>
    <p:sldId id="373" r:id="rId139"/>
    <p:sldId id="374" r:id="rId140"/>
    <p:sldId id="518" r:id="rId141"/>
    <p:sldId id="375" r:id="rId142"/>
    <p:sldId id="376" r:id="rId143"/>
    <p:sldId id="519" r:id="rId144"/>
    <p:sldId id="377" r:id="rId145"/>
    <p:sldId id="378" r:id="rId146"/>
    <p:sldId id="379" r:id="rId147"/>
    <p:sldId id="520" r:id="rId148"/>
    <p:sldId id="521" r:id="rId149"/>
    <p:sldId id="382" r:id="rId150"/>
    <p:sldId id="383" r:id="rId151"/>
    <p:sldId id="384" r:id="rId152"/>
    <p:sldId id="522" r:id="rId153"/>
    <p:sldId id="523" r:id="rId154"/>
    <p:sldId id="524" r:id="rId155"/>
    <p:sldId id="385" r:id="rId156"/>
    <p:sldId id="386" r:id="rId157"/>
    <p:sldId id="387" r:id="rId158"/>
    <p:sldId id="388" r:id="rId159"/>
    <p:sldId id="389" r:id="rId160"/>
    <p:sldId id="390" r:id="rId161"/>
    <p:sldId id="391" r:id="rId162"/>
    <p:sldId id="392" r:id="rId163"/>
    <p:sldId id="393" r:id="rId164"/>
    <p:sldId id="394" r:id="rId165"/>
    <p:sldId id="395" r:id="rId166"/>
    <p:sldId id="396" r:id="rId167"/>
    <p:sldId id="397" r:id="rId168"/>
    <p:sldId id="398" r:id="rId169"/>
    <p:sldId id="399" r:id="rId170"/>
    <p:sldId id="400" r:id="rId171"/>
    <p:sldId id="525" r:id="rId172"/>
    <p:sldId id="401" r:id="rId173"/>
    <p:sldId id="402" r:id="rId174"/>
    <p:sldId id="403" r:id="rId175"/>
    <p:sldId id="404" r:id="rId176"/>
    <p:sldId id="405" r:id="rId177"/>
    <p:sldId id="406" r:id="rId178"/>
    <p:sldId id="407" r:id="rId179"/>
    <p:sldId id="526" r:id="rId180"/>
    <p:sldId id="527" r:id="rId181"/>
    <p:sldId id="408" r:id="rId182"/>
    <p:sldId id="409" r:id="rId183"/>
    <p:sldId id="410" r:id="rId184"/>
    <p:sldId id="411" r:id="rId185"/>
    <p:sldId id="412" r:id="rId186"/>
    <p:sldId id="413" r:id="rId187"/>
    <p:sldId id="414" r:id="rId188"/>
    <p:sldId id="415" r:id="rId189"/>
    <p:sldId id="528" r:id="rId190"/>
    <p:sldId id="416" r:id="rId191"/>
    <p:sldId id="417" r:id="rId192"/>
    <p:sldId id="418" r:id="rId193"/>
    <p:sldId id="419" r:id="rId194"/>
    <p:sldId id="420" r:id="rId195"/>
    <p:sldId id="421" r:id="rId196"/>
    <p:sldId id="422" r:id="rId197"/>
    <p:sldId id="423" r:id="rId198"/>
    <p:sldId id="424" r:id="rId199"/>
    <p:sldId id="425" r:id="rId200"/>
    <p:sldId id="426" r:id="rId201"/>
    <p:sldId id="427" r:id="rId202"/>
    <p:sldId id="428" r:id="rId203"/>
    <p:sldId id="429" r:id="rId204"/>
    <p:sldId id="430" r:id="rId205"/>
    <p:sldId id="431" r:id="rId206"/>
    <p:sldId id="432" r:id="rId207"/>
    <p:sldId id="433" r:id="rId208"/>
    <p:sldId id="434" r:id="rId209"/>
    <p:sldId id="435" r:id="rId210"/>
    <p:sldId id="436" r:id="rId211"/>
    <p:sldId id="437" r:id="rId212"/>
    <p:sldId id="438" r:id="rId213"/>
    <p:sldId id="439" r:id="rId214"/>
    <p:sldId id="440" r:id="rId215"/>
    <p:sldId id="441" r:id="rId216"/>
    <p:sldId id="442" r:id="rId217"/>
    <p:sldId id="443" r:id="rId218"/>
    <p:sldId id="444" r:id="rId219"/>
    <p:sldId id="445" r:id="rId220"/>
    <p:sldId id="446" r:id="rId221"/>
    <p:sldId id="447" r:id="rId222"/>
    <p:sldId id="448" r:id="rId223"/>
    <p:sldId id="449" r:id="rId224"/>
    <p:sldId id="450" r:id="rId225"/>
    <p:sldId id="451" r:id="rId226"/>
    <p:sldId id="452" r:id="rId227"/>
    <p:sldId id="453" r:id="rId228"/>
    <p:sldId id="454" r:id="rId229"/>
    <p:sldId id="455" r:id="rId230"/>
    <p:sldId id="456" r:id="rId231"/>
    <p:sldId id="529" r:id="rId232"/>
    <p:sldId id="458" r:id="rId233"/>
    <p:sldId id="459" r:id="rId234"/>
    <p:sldId id="460" r:id="rId235"/>
    <p:sldId id="461" r:id="rId236"/>
    <p:sldId id="462" r:id="rId237"/>
    <p:sldId id="463" r:id="rId238"/>
    <p:sldId id="464" r:id="rId239"/>
    <p:sldId id="465" r:id="rId240"/>
    <p:sldId id="466" r:id="rId241"/>
    <p:sldId id="467" r:id="rId242"/>
    <p:sldId id="468" r:id="rId243"/>
    <p:sldId id="469" r:id="rId244"/>
    <p:sldId id="470" r:id="rId245"/>
    <p:sldId id="471" r:id="rId246"/>
    <p:sldId id="472" r:id="rId247"/>
    <p:sldId id="473" r:id="rId248"/>
    <p:sldId id="474" r:id="rId249"/>
    <p:sldId id="475" r:id="rId250"/>
    <p:sldId id="476" r:id="rId251"/>
    <p:sldId id="477" r:id="rId252"/>
    <p:sldId id="478" r:id="rId253"/>
    <p:sldId id="479" r:id="rId254"/>
    <p:sldId id="480" r:id="rId255"/>
    <p:sldId id="481" r:id="rId256"/>
    <p:sldId id="482" r:id="rId257"/>
    <p:sldId id="483" r:id="rId258"/>
    <p:sldId id="484" r:id="rId259"/>
    <p:sldId id="485" r:id="rId260"/>
    <p:sldId id="486" r:id="rId2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tableStyles" Target="tableStyle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8DF352-CBAC-4C69-931E-21D6627AB47C}" type="datetimeFigureOut">
              <a:rPr lang="en-US" smtClean="0"/>
              <a:pPr/>
              <a:t>11/9/2016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86A05EA-D7A3-49D6-9E17-C6451E290627}" type="slidenum">
              <a:rPr lang="en-US" smtClean="0"/>
              <a:pPr/>
              <a:t>‹#›</a:t>
            </a:fld>
            <a:endParaRPr lang="en-US"/>
          </a:p>
        </p:txBody>
      </p:sp>
    </p:spTree>
    <p:extLst>
      <p:ext uri="{BB962C8B-B14F-4D97-AF65-F5344CB8AC3E}">
        <p14:creationId xmlns="" xmlns:p14="http://schemas.microsoft.com/office/powerpoint/2010/main" val="308130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86A05EA-D7A3-49D6-9E17-C6451E290627}"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Slide Image Placeholder 1"/>
          <p:cNvSpPr>
            <a:spLocks noGrp="1" noRot="1" noChangeAspect="1" noTextEdit="1"/>
          </p:cNvSpPr>
          <p:nvPr>
            <p:ph type="sldImg"/>
          </p:nvPr>
        </p:nvSpPr>
        <p:spPr>
          <a:ln/>
        </p:spPr>
      </p:sp>
      <p:sp>
        <p:nvSpPr>
          <p:cNvPr id="246787" name="Notes Placeholder 2"/>
          <p:cNvSpPr>
            <a:spLocks noGrp="1"/>
          </p:cNvSpPr>
          <p:nvPr>
            <p:ph type="body" idx="1"/>
          </p:nvPr>
        </p:nvSpPr>
        <p:spPr>
          <a:noFill/>
          <a:ln/>
        </p:spPr>
        <p:txBody>
          <a:bodyPr/>
          <a:lstStyle/>
          <a:p>
            <a:pPr eaLnBrk="1" hangingPunct="1">
              <a:spcBef>
                <a:spcPct val="0"/>
              </a:spcBef>
            </a:pPr>
            <a:endParaRPr lang="en-CA" smtClean="0"/>
          </a:p>
        </p:txBody>
      </p:sp>
      <p:sp>
        <p:nvSpPr>
          <p:cNvPr id="246788" name="Slide Number Placeholder 3"/>
          <p:cNvSpPr>
            <a:spLocks noGrp="1"/>
          </p:cNvSpPr>
          <p:nvPr>
            <p:ph type="sldNum" sz="quarter" idx="5"/>
          </p:nvPr>
        </p:nvSpPr>
        <p:spPr>
          <a:noFill/>
        </p:spPr>
        <p:txBody>
          <a:bodyPr/>
          <a:lstStyle/>
          <a:p>
            <a:fld id="{5988D79A-0990-44A2-9F72-809BD4243AD2}" type="slidenum">
              <a:rPr lang="en-CA" smtClean="0"/>
              <a:pPr/>
              <a:t>205</a:t>
            </a:fld>
            <a:endParaRPr lang="en-CA"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a:ln/>
        </p:spPr>
      </p:sp>
      <p:sp>
        <p:nvSpPr>
          <p:cNvPr id="247811" name="Notes Placeholder 2"/>
          <p:cNvSpPr>
            <a:spLocks noGrp="1"/>
          </p:cNvSpPr>
          <p:nvPr>
            <p:ph type="body" idx="1"/>
          </p:nvPr>
        </p:nvSpPr>
        <p:spPr>
          <a:noFill/>
          <a:ln/>
        </p:spPr>
        <p:txBody>
          <a:bodyPr/>
          <a:lstStyle/>
          <a:p>
            <a:pPr eaLnBrk="1" hangingPunct="1">
              <a:spcBef>
                <a:spcPct val="0"/>
              </a:spcBef>
            </a:pPr>
            <a:endParaRPr lang="en-CA" smtClean="0"/>
          </a:p>
        </p:txBody>
      </p:sp>
      <p:sp>
        <p:nvSpPr>
          <p:cNvPr id="247812" name="Slide Number Placeholder 3"/>
          <p:cNvSpPr>
            <a:spLocks noGrp="1"/>
          </p:cNvSpPr>
          <p:nvPr>
            <p:ph type="sldNum" sz="quarter" idx="5"/>
          </p:nvPr>
        </p:nvSpPr>
        <p:spPr>
          <a:noFill/>
        </p:spPr>
        <p:txBody>
          <a:bodyPr/>
          <a:lstStyle/>
          <a:p>
            <a:fld id="{FF68CC92-837A-42DD-959D-BA8D110664DE}" type="slidenum">
              <a:rPr lang="en-CA" smtClean="0"/>
              <a:pPr/>
              <a:t>206</a:t>
            </a:fld>
            <a:endParaRPr lang="en-CA"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Slide Image Placeholder 1"/>
          <p:cNvSpPr>
            <a:spLocks noGrp="1" noRot="1" noChangeAspect="1" noTextEdit="1"/>
          </p:cNvSpPr>
          <p:nvPr>
            <p:ph type="sldImg"/>
          </p:nvPr>
        </p:nvSpPr>
        <p:spPr>
          <a:ln/>
        </p:spPr>
      </p:sp>
      <p:sp>
        <p:nvSpPr>
          <p:cNvPr id="248835" name="Notes Placeholder 2"/>
          <p:cNvSpPr>
            <a:spLocks noGrp="1"/>
          </p:cNvSpPr>
          <p:nvPr>
            <p:ph type="body" idx="1"/>
          </p:nvPr>
        </p:nvSpPr>
        <p:spPr>
          <a:noFill/>
          <a:ln/>
        </p:spPr>
        <p:txBody>
          <a:bodyPr/>
          <a:lstStyle/>
          <a:p>
            <a:pPr eaLnBrk="1" hangingPunct="1">
              <a:spcBef>
                <a:spcPct val="0"/>
              </a:spcBef>
            </a:pPr>
            <a:endParaRPr lang="en-CA" smtClean="0"/>
          </a:p>
        </p:txBody>
      </p:sp>
      <p:sp>
        <p:nvSpPr>
          <p:cNvPr id="248836" name="Slide Number Placeholder 3"/>
          <p:cNvSpPr>
            <a:spLocks noGrp="1"/>
          </p:cNvSpPr>
          <p:nvPr>
            <p:ph type="sldNum" sz="quarter" idx="5"/>
          </p:nvPr>
        </p:nvSpPr>
        <p:spPr>
          <a:noFill/>
        </p:spPr>
        <p:txBody>
          <a:bodyPr/>
          <a:lstStyle/>
          <a:p>
            <a:fld id="{30C03179-5440-46D8-BC8B-A4F5422FCF69}" type="slidenum">
              <a:rPr lang="en-CA" smtClean="0"/>
              <a:pPr/>
              <a:t>207</a:t>
            </a:fld>
            <a:endParaRPr lang="en-CA"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Slide Image Placeholder 1"/>
          <p:cNvSpPr>
            <a:spLocks noGrp="1" noRot="1" noChangeAspect="1" noTextEdit="1"/>
          </p:cNvSpPr>
          <p:nvPr>
            <p:ph type="sldImg"/>
          </p:nvPr>
        </p:nvSpPr>
        <p:spPr>
          <a:ln/>
        </p:spPr>
      </p:sp>
      <p:sp>
        <p:nvSpPr>
          <p:cNvPr id="249859" name="Notes Placeholder 2"/>
          <p:cNvSpPr>
            <a:spLocks noGrp="1"/>
          </p:cNvSpPr>
          <p:nvPr>
            <p:ph type="body" idx="1"/>
          </p:nvPr>
        </p:nvSpPr>
        <p:spPr>
          <a:noFill/>
          <a:ln/>
        </p:spPr>
        <p:txBody>
          <a:bodyPr/>
          <a:lstStyle/>
          <a:p>
            <a:pPr eaLnBrk="1" hangingPunct="1">
              <a:spcBef>
                <a:spcPct val="0"/>
              </a:spcBef>
            </a:pPr>
            <a:endParaRPr lang="en-CA" smtClean="0"/>
          </a:p>
        </p:txBody>
      </p:sp>
      <p:sp>
        <p:nvSpPr>
          <p:cNvPr id="249860" name="Slide Number Placeholder 3"/>
          <p:cNvSpPr>
            <a:spLocks noGrp="1"/>
          </p:cNvSpPr>
          <p:nvPr>
            <p:ph type="sldNum" sz="quarter" idx="5"/>
          </p:nvPr>
        </p:nvSpPr>
        <p:spPr>
          <a:noFill/>
        </p:spPr>
        <p:txBody>
          <a:bodyPr/>
          <a:lstStyle/>
          <a:p>
            <a:fld id="{9340D04A-3E40-49D9-92CF-FB4376934B0E}" type="slidenum">
              <a:rPr lang="en-CA" smtClean="0"/>
              <a:pPr/>
              <a:t>208</a:t>
            </a:fld>
            <a:endParaRPr lang="en-CA"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Slide Image Placeholder 1"/>
          <p:cNvSpPr>
            <a:spLocks noGrp="1" noRot="1" noChangeAspect="1" noTextEdit="1"/>
          </p:cNvSpPr>
          <p:nvPr>
            <p:ph type="sldImg"/>
          </p:nvPr>
        </p:nvSpPr>
        <p:spPr>
          <a:ln/>
        </p:spPr>
      </p:sp>
      <p:sp>
        <p:nvSpPr>
          <p:cNvPr id="250883" name="Notes Placeholder 2"/>
          <p:cNvSpPr>
            <a:spLocks noGrp="1"/>
          </p:cNvSpPr>
          <p:nvPr>
            <p:ph type="body" idx="1"/>
          </p:nvPr>
        </p:nvSpPr>
        <p:spPr>
          <a:noFill/>
          <a:ln/>
        </p:spPr>
        <p:txBody>
          <a:bodyPr/>
          <a:lstStyle/>
          <a:p>
            <a:pPr eaLnBrk="1" hangingPunct="1">
              <a:spcBef>
                <a:spcPct val="0"/>
              </a:spcBef>
            </a:pPr>
            <a:endParaRPr lang="en-CA" smtClean="0"/>
          </a:p>
        </p:txBody>
      </p:sp>
      <p:sp>
        <p:nvSpPr>
          <p:cNvPr id="250884" name="Slide Number Placeholder 3"/>
          <p:cNvSpPr>
            <a:spLocks noGrp="1"/>
          </p:cNvSpPr>
          <p:nvPr>
            <p:ph type="sldNum" sz="quarter" idx="5"/>
          </p:nvPr>
        </p:nvSpPr>
        <p:spPr>
          <a:noFill/>
        </p:spPr>
        <p:txBody>
          <a:bodyPr/>
          <a:lstStyle/>
          <a:p>
            <a:fld id="{A54E9CEC-0E44-49F6-8735-12F351C9B663}" type="slidenum">
              <a:rPr lang="en-CA" smtClean="0"/>
              <a:pPr/>
              <a:t>209</a:t>
            </a:fld>
            <a:endParaRPr lang="en-CA"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Slide Image Placeholder 1"/>
          <p:cNvSpPr>
            <a:spLocks noGrp="1" noRot="1" noChangeAspect="1" noTextEdit="1"/>
          </p:cNvSpPr>
          <p:nvPr>
            <p:ph type="sldImg"/>
          </p:nvPr>
        </p:nvSpPr>
        <p:spPr>
          <a:ln/>
        </p:spPr>
      </p:sp>
      <p:sp>
        <p:nvSpPr>
          <p:cNvPr id="251907" name="Notes Placeholder 2"/>
          <p:cNvSpPr>
            <a:spLocks noGrp="1"/>
          </p:cNvSpPr>
          <p:nvPr>
            <p:ph type="body" idx="1"/>
          </p:nvPr>
        </p:nvSpPr>
        <p:spPr>
          <a:noFill/>
          <a:ln/>
        </p:spPr>
        <p:txBody>
          <a:bodyPr/>
          <a:lstStyle/>
          <a:p>
            <a:pPr eaLnBrk="1" hangingPunct="1"/>
            <a:endParaRPr lang="en-CA" smtClean="0"/>
          </a:p>
        </p:txBody>
      </p:sp>
      <p:sp>
        <p:nvSpPr>
          <p:cNvPr id="251908" name="Slide Number Placeholder 3"/>
          <p:cNvSpPr>
            <a:spLocks noGrp="1"/>
          </p:cNvSpPr>
          <p:nvPr>
            <p:ph type="sldNum" sz="quarter" idx="5"/>
          </p:nvPr>
        </p:nvSpPr>
        <p:spPr>
          <a:noFill/>
        </p:spPr>
        <p:txBody>
          <a:bodyPr/>
          <a:lstStyle/>
          <a:p>
            <a:fld id="{AE8B8073-A35B-499E-BCEA-F6071896F77A}" type="slidenum">
              <a:rPr lang="en-CA" smtClean="0"/>
              <a:pPr/>
              <a:t>210</a:t>
            </a:fld>
            <a:endParaRPr lang="en-CA"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Slide Image Placeholder 1"/>
          <p:cNvSpPr>
            <a:spLocks noGrp="1" noRot="1" noChangeAspect="1" noTextEdit="1"/>
          </p:cNvSpPr>
          <p:nvPr>
            <p:ph type="sldImg"/>
          </p:nvPr>
        </p:nvSpPr>
        <p:spPr>
          <a:ln/>
        </p:spPr>
      </p:sp>
      <p:sp>
        <p:nvSpPr>
          <p:cNvPr id="252931" name="Notes Placeholder 2"/>
          <p:cNvSpPr>
            <a:spLocks noGrp="1"/>
          </p:cNvSpPr>
          <p:nvPr>
            <p:ph type="body" idx="1"/>
          </p:nvPr>
        </p:nvSpPr>
        <p:spPr>
          <a:noFill/>
          <a:ln/>
        </p:spPr>
        <p:txBody>
          <a:bodyPr/>
          <a:lstStyle/>
          <a:p>
            <a:pPr eaLnBrk="1" hangingPunct="1"/>
            <a:endParaRPr lang="en-CA" smtClean="0"/>
          </a:p>
        </p:txBody>
      </p:sp>
      <p:sp>
        <p:nvSpPr>
          <p:cNvPr id="252932" name="Slide Number Placeholder 3"/>
          <p:cNvSpPr>
            <a:spLocks noGrp="1"/>
          </p:cNvSpPr>
          <p:nvPr>
            <p:ph type="sldNum" sz="quarter" idx="5"/>
          </p:nvPr>
        </p:nvSpPr>
        <p:spPr>
          <a:noFill/>
        </p:spPr>
        <p:txBody>
          <a:bodyPr/>
          <a:lstStyle/>
          <a:p>
            <a:fld id="{4D67E0DD-0F21-41E0-B1E9-6D4D231BE9EA}" type="slidenum">
              <a:rPr lang="en-CA" smtClean="0"/>
              <a:pPr/>
              <a:t>211</a:t>
            </a:fld>
            <a:endParaRPr lang="en-CA"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Slide Image Placeholder 1"/>
          <p:cNvSpPr>
            <a:spLocks noGrp="1" noRot="1" noChangeAspect="1" noTextEdit="1"/>
          </p:cNvSpPr>
          <p:nvPr>
            <p:ph type="sldImg"/>
          </p:nvPr>
        </p:nvSpPr>
        <p:spPr>
          <a:ln/>
        </p:spPr>
      </p:sp>
      <p:sp>
        <p:nvSpPr>
          <p:cNvPr id="253955" name="Notes Placeholder 2"/>
          <p:cNvSpPr>
            <a:spLocks noGrp="1"/>
          </p:cNvSpPr>
          <p:nvPr>
            <p:ph type="body" idx="1"/>
          </p:nvPr>
        </p:nvSpPr>
        <p:spPr>
          <a:noFill/>
          <a:ln/>
        </p:spPr>
        <p:txBody>
          <a:bodyPr/>
          <a:lstStyle/>
          <a:p>
            <a:pPr eaLnBrk="1" hangingPunct="1"/>
            <a:endParaRPr lang="en-CA" smtClean="0"/>
          </a:p>
        </p:txBody>
      </p:sp>
      <p:sp>
        <p:nvSpPr>
          <p:cNvPr id="253956" name="Slide Number Placeholder 3"/>
          <p:cNvSpPr>
            <a:spLocks noGrp="1"/>
          </p:cNvSpPr>
          <p:nvPr>
            <p:ph type="sldNum" sz="quarter" idx="5"/>
          </p:nvPr>
        </p:nvSpPr>
        <p:spPr>
          <a:noFill/>
        </p:spPr>
        <p:txBody>
          <a:bodyPr/>
          <a:lstStyle/>
          <a:p>
            <a:fld id="{95812CCC-F590-46E5-A608-289DB84A02AD}" type="slidenum">
              <a:rPr lang="en-CA" smtClean="0"/>
              <a:pPr/>
              <a:t>212</a:t>
            </a:fld>
            <a:endParaRPr lang="en-CA"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Slide Image Placeholder 1"/>
          <p:cNvSpPr>
            <a:spLocks noGrp="1" noRot="1" noChangeAspect="1" noTextEdit="1"/>
          </p:cNvSpPr>
          <p:nvPr>
            <p:ph type="sldImg"/>
          </p:nvPr>
        </p:nvSpPr>
        <p:spPr>
          <a:ln/>
        </p:spPr>
      </p:sp>
      <p:sp>
        <p:nvSpPr>
          <p:cNvPr id="254979" name="Notes Placeholder 2"/>
          <p:cNvSpPr>
            <a:spLocks noGrp="1"/>
          </p:cNvSpPr>
          <p:nvPr>
            <p:ph type="body" idx="1"/>
          </p:nvPr>
        </p:nvSpPr>
        <p:spPr>
          <a:noFill/>
          <a:ln/>
        </p:spPr>
        <p:txBody>
          <a:bodyPr/>
          <a:lstStyle/>
          <a:p>
            <a:pPr eaLnBrk="1" hangingPunct="1"/>
            <a:endParaRPr lang="en-CA" smtClean="0"/>
          </a:p>
        </p:txBody>
      </p:sp>
      <p:sp>
        <p:nvSpPr>
          <p:cNvPr id="254980" name="Slide Number Placeholder 3"/>
          <p:cNvSpPr>
            <a:spLocks noGrp="1"/>
          </p:cNvSpPr>
          <p:nvPr>
            <p:ph type="sldNum" sz="quarter" idx="5"/>
          </p:nvPr>
        </p:nvSpPr>
        <p:spPr>
          <a:noFill/>
        </p:spPr>
        <p:txBody>
          <a:bodyPr/>
          <a:lstStyle/>
          <a:p>
            <a:fld id="{33085046-3A17-41B9-A85D-E5DD56A00D88}" type="slidenum">
              <a:rPr lang="en-CA" smtClean="0"/>
              <a:pPr/>
              <a:t>213</a:t>
            </a:fld>
            <a:endParaRPr lang="en-CA"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Slide Image Placeholder 1"/>
          <p:cNvSpPr>
            <a:spLocks noGrp="1" noRot="1" noChangeAspect="1" noTextEdit="1"/>
          </p:cNvSpPr>
          <p:nvPr>
            <p:ph type="sldImg"/>
          </p:nvPr>
        </p:nvSpPr>
        <p:spPr>
          <a:ln/>
        </p:spPr>
      </p:sp>
      <p:sp>
        <p:nvSpPr>
          <p:cNvPr id="256003" name="Notes Placeholder 2"/>
          <p:cNvSpPr>
            <a:spLocks noGrp="1"/>
          </p:cNvSpPr>
          <p:nvPr>
            <p:ph type="body" idx="1"/>
          </p:nvPr>
        </p:nvSpPr>
        <p:spPr>
          <a:noFill/>
          <a:ln/>
        </p:spPr>
        <p:txBody>
          <a:bodyPr/>
          <a:lstStyle/>
          <a:p>
            <a:pPr eaLnBrk="1" hangingPunct="1"/>
            <a:endParaRPr lang="en-CA" smtClean="0"/>
          </a:p>
        </p:txBody>
      </p:sp>
      <p:sp>
        <p:nvSpPr>
          <p:cNvPr id="256004" name="Slide Number Placeholder 3"/>
          <p:cNvSpPr>
            <a:spLocks noGrp="1"/>
          </p:cNvSpPr>
          <p:nvPr>
            <p:ph type="sldNum" sz="quarter" idx="5"/>
          </p:nvPr>
        </p:nvSpPr>
        <p:spPr>
          <a:noFill/>
        </p:spPr>
        <p:txBody>
          <a:bodyPr/>
          <a:lstStyle/>
          <a:p>
            <a:fld id="{9195950D-EAE8-402D-9007-973A5E51F03E}" type="slidenum">
              <a:rPr lang="en-CA" smtClean="0"/>
              <a:pPr/>
              <a:t>214</a:t>
            </a:fld>
            <a:endParaRPr lang="en-CA"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p:cNvSpPr>
            <a:spLocks noGrp="1" noChangeArrowheads="1"/>
          </p:cNvSpPr>
          <p:nvPr>
            <p:ph type="sldNum" sz="quarter" idx="5"/>
          </p:nvPr>
        </p:nvSpPr>
        <p:spPr>
          <a:noFill/>
        </p:spPr>
        <p:txBody>
          <a:bodyPr/>
          <a:lstStyle/>
          <a:p>
            <a:fld id="{F9113D70-8F70-423F-B470-A866155087BB}" type="slidenum">
              <a:rPr lang="en-US" smtClean="0"/>
              <a:pPr/>
              <a:t>24</a:t>
            </a:fld>
            <a:endParaRPr lang="en-US" smtClean="0"/>
          </a:p>
        </p:txBody>
      </p:sp>
      <p:sp>
        <p:nvSpPr>
          <p:cNvPr id="238595" name="Rectangle 2"/>
          <p:cNvSpPr>
            <a:spLocks noGrp="1" noRot="1" noChangeAspect="1" noChangeArrowheads="1" noTextEdit="1"/>
          </p:cNvSpPr>
          <p:nvPr>
            <p:ph type="sldImg"/>
          </p:nvPr>
        </p:nvSpPr>
        <p:spPr>
          <a:ln/>
        </p:spPr>
      </p:sp>
      <p:sp>
        <p:nvSpPr>
          <p:cNvPr id="238596"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Slide Image Placeholder 1"/>
          <p:cNvSpPr>
            <a:spLocks noGrp="1" noRot="1" noChangeAspect="1" noTextEdit="1"/>
          </p:cNvSpPr>
          <p:nvPr>
            <p:ph type="sldImg"/>
          </p:nvPr>
        </p:nvSpPr>
        <p:spPr>
          <a:ln/>
        </p:spPr>
      </p:sp>
      <p:sp>
        <p:nvSpPr>
          <p:cNvPr id="257027" name="Notes Placeholder 2"/>
          <p:cNvSpPr>
            <a:spLocks noGrp="1"/>
          </p:cNvSpPr>
          <p:nvPr>
            <p:ph type="body" idx="1"/>
          </p:nvPr>
        </p:nvSpPr>
        <p:spPr>
          <a:noFill/>
          <a:ln/>
        </p:spPr>
        <p:txBody>
          <a:bodyPr/>
          <a:lstStyle/>
          <a:p>
            <a:pPr eaLnBrk="1" hangingPunct="1"/>
            <a:endParaRPr lang="en-CA" smtClean="0"/>
          </a:p>
        </p:txBody>
      </p:sp>
      <p:sp>
        <p:nvSpPr>
          <p:cNvPr id="257028" name="Slide Number Placeholder 3"/>
          <p:cNvSpPr>
            <a:spLocks noGrp="1"/>
          </p:cNvSpPr>
          <p:nvPr>
            <p:ph type="sldNum" sz="quarter" idx="5"/>
          </p:nvPr>
        </p:nvSpPr>
        <p:spPr>
          <a:noFill/>
        </p:spPr>
        <p:txBody>
          <a:bodyPr/>
          <a:lstStyle/>
          <a:p>
            <a:fld id="{0702C5FD-3DE8-4429-8853-3AB00A586FF1}" type="slidenum">
              <a:rPr lang="en-CA" smtClean="0"/>
              <a:pPr/>
              <a:t>215</a:t>
            </a:fld>
            <a:endParaRPr lang="en-CA"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Slide Image Placeholder 1"/>
          <p:cNvSpPr>
            <a:spLocks noGrp="1" noRot="1" noChangeAspect="1" noTextEdit="1"/>
          </p:cNvSpPr>
          <p:nvPr>
            <p:ph type="sldImg"/>
          </p:nvPr>
        </p:nvSpPr>
        <p:spPr>
          <a:ln/>
        </p:spPr>
      </p:sp>
      <p:sp>
        <p:nvSpPr>
          <p:cNvPr id="258051" name="Notes Placeholder 2"/>
          <p:cNvSpPr>
            <a:spLocks noGrp="1"/>
          </p:cNvSpPr>
          <p:nvPr>
            <p:ph type="body" idx="1"/>
          </p:nvPr>
        </p:nvSpPr>
        <p:spPr>
          <a:noFill/>
          <a:ln/>
        </p:spPr>
        <p:txBody>
          <a:bodyPr/>
          <a:lstStyle/>
          <a:p>
            <a:pPr eaLnBrk="1" hangingPunct="1"/>
            <a:endParaRPr lang="en-CA" smtClean="0"/>
          </a:p>
        </p:txBody>
      </p:sp>
      <p:sp>
        <p:nvSpPr>
          <p:cNvPr id="258052" name="Slide Number Placeholder 3"/>
          <p:cNvSpPr>
            <a:spLocks noGrp="1"/>
          </p:cNvSpPr>
          <p:nvPr>
            <p:ph type="sldNum" sz="quarter" idx="5"/>
          </p:nvPr>
        </p:nvSpPr>
        <p:spPr>
          <a:noFill/>
        </p:spPr>
        <p:txBody>
          <a:bodyPr/>
          <a:lstStyle/>
          <a:p>
            <a:fld id="{CE1ADBAA-7F1D-4C6E-B58E-32EA4319033E}" type="slidenum">
              <a:rPr lang="en-CA" smtClean="0"/>
              <a:pPr/>
              <a:t>216</a:t>
            </a:fld>
            <a:endParaRPr lang="en-CA"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Slide Image Placeholder 1"/>
          <p:cNvSpPr>
            <a:spLocks noGrp="1" noRot="1" noChangeAspect="1" noTextEdit="1"/>
          </p:cNvSpPr>
          <p:nvPr>
            <p:ph type="sldImg"/>
          </p:nvPr>
        </p:nvSpPr>
        <p:spPr>
          <a:ln/>
        </p:spPr>
      </p:sp>
      <p:sp>
        <p:nvSpPr>
          <p:cNvPr id="259075" name="Notes Placeholder 2"/>
          <p:cNvSpPr>
            <a:spLocks noGrp="1"/>
          </p:cNvSpPr>
          <p:nvPr>
            <p:ph type="body" idx="1"/>
          </p:nvPr>
        </p:nvSpPr>
        <p:spPr>
          <a:noFill/>
          <a:ln/>
        </p:spPr>
        <p:txBody>
          <a:bodyPr/>
          <a:lstStyle/>
          <a:p>
            <a:pPr eaLnBrk="1" hangingPunct="1"/>
            <a:endParaRPr lang="en-CA" smtClean="0"/>
          </a:p>
        </p:txBody>
      </p:sp>
      <p:sp>
        <p:nvSpPr>
          <p:cNvPr id="259076" name="Slide Number Placeholder 3"/>
          <p:cNvSpPr>
            <a:spLocks noGrp="1"/>
          </p:cNvSpPr>
          <p:nvPr>
            <p:ph type="sldNum" sz="quarter" idx="5"/>
          </p:nvPr>
        </p:nvSpPr>
        <p:spPr>
          <a:noFill/>
        </p:spPr>
        <p:txBody>
          <a:bodyPr/>
          <a:lstStyle/>
          <a:p>
            <a:fld id="{568EF752-4930-4209-A114-7AE81F45049C}" type="slidenum">
              <a:rPr lang="en-CA" smtClean="0"/>
              <a:pPr/>
              <a:t>217</a:t>
            </a:fld>
            <a:endParaRPr lang="en-CA"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Slide Image Placeholder 1"/>
          <p:cNvSpPr>
            <a:spLocks noGrp="1" noRot="1" noChangeAspect="1" noTextEdit="1"/>
          </p:cNvSpPr>
          <p:nvPr>
            <p:ph type="sldImg"/>
          </p:nvPr>
        </p:nvSpPr>
        <p:spPr>
          <a:ln/>
        </p:spPr>
      </p:sp>
      <p:sp>
        <p:nvSpPr>
          <p:cNvPr id="260099" name="Notes Placeholder 2"/>
          <p:cNvSpPr>
            <a:spLocks noGrp="1"/>
          </p:cNvSpPr>
          <p:nvPr>
            <p:ph type="body" idx="1"/>
          </p:nvPr>
        </p:nvSpPr>
        <p:spPr>
          <a:noFill/>
          <a:ln/>
        </p:spPr>
        <p:txBody>
          <a:bodyPr/>
          <a:lstStyle/>
          <a:p>
            <a:pPr eaLnBrk="1" hangingPunct="1"/>
            <a:endParaRPr lang="en-CA" smtClean="0"/>
          </a:p>
        </p:txBody>
      </p:sp>
      <p:sp>
        <p:nvSpPr>
          <p:cNvPr id="260100" name="Slide Number Placeholder 3"/>
          <p:cNvSpPr>
            <a:spLocks noGrp="1"/>
          </p:cNvSpPr>
          <p:nvPr>
            <p:ph type="sldNum" sz="quarter" idx="5"/>
          </p:nvPr>
        </p:nvSpPr>
        <p:spPr>
          <a:noFill/>
        </p:spPr>
        <p:txBody>
          <a:bodyPr/>
          <a:lstStyle/>
          <a:p>
            <a:fld id="{903442DE-076C-4814-B3D2-99AC49147B72}" type="slidenum">
              <a:rPr lang="en-CA" smtClean="0"/>
              <a:pPr/>
              <a:t>218</a:t>
            </a:fld>
            <a:endParaRPr lang="en-CA"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Slide Image Placeholder 1"/>
          <p:cNvSpPr>
            <a:spLocks noGrp="1" noRot="1" noChangeAspect="1" noTextEdit="1"/>
          </p:cNvSpPr>
          <p:nvPr>
            <p:ph type="sldImg"/>
          </p:nvPr>
        </p:nvSpPr>
        <p:spPr>
          <a:ln/>
        </p:spPr>
      </p:sp>
      <p:sp>
        <p:nvSpPr>
          <p:cNvPr id="261123" name="Notes Placeholder 2"/>
          <p:cNvSpPr>
            <a:spLocks noGrp="1"/>
          </p:cNvSpPr>
          <p:nvPr>
            <p:ph type="body" idx="1"/>
          </p:nvPr>
        </p:nvSpPr>
        <p:spPr>
          <a:noFill/>
          <a:ln/>
        </p:spPr>
        <p:txBody>
          <a:bodyPr/>
          <a:lstStyle/>
          <a:p>
            <a:pPr eaLnBrk="1" hangingPunct="1"/>
            <a:endParaRPr lang="en-CA" smtClean="0"/>
          </a:p>
        </p:txBody>
      </p:sp>
      <p:sp>
        <p:nvSpPr>
          <p:cNvPr id="261124" name="Slide Number Placeholder 3"/>
          <p:cNvSpPr>
            <a:spLocks noGrp="1"/>
          </p:cNvSpPr>
          <p:nvPr>
            <p:ph type="sldNum" sz="quarter" idx="5"/>
          </p:nvPr>
        </p:nvSpPr>
        <p:spPr>
          <a:noFill/>
        </p:spPr>
        <p:txBody>
          <a:bodyPr/>
          <a:lstStyle/>
          <a:p>
            <a:fld id="{EDB880F2-64AF-46EF-8B4F-91C937B36AEA}" type="slidenum">
              <a:rPr lang="en-CA" smtClean="0"/>
              <a:pPr/>
              <a:t>219</a:t>
            </a:fld>
            <a:endParaRPr lang="en-CA"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Slide Image Placeholder 1"/>
          <p:cNvSpPr>
            <a:spLocks noGrp="1" noRot="1" noChangeAspect="1" noTextEdit="1"/>
          </p:cNvSpPr>
          <p:nvPr>
            <p:ph type="sldImg"/>
          </p:nvPr>
        </p:nvSpPr>
        <p:spPr>
          <a:ln/>
        </p:spPr>
      </p:sp>
      <p:sp>
        <p:nvSpPr>
          <p:cNvPr id="262147" name="Notes Placeholder 2"/>
          <p:cNvSpPr>
            <a:spLocks noGrp="1"/>
          </p:cNvSpPr>
          <p:nvPr>
            <p:ph type="body" idx="1"/>
          </p:nvPr>
        </p:nvSpPr>
        <p:spPr>
          <a:noFill/>
          <a:ln/>
        </p:spPr>
        <p:txBody>
          <a:bodyPr/>
          <a:lstStyle/>
          <a:p>
            <a:pPr eaLnBrk="1" hangingPunct="1"/>
            <a:endParaRPr lang="en-CA" smtClean="0"/>
          </a:p>
        </p:txBody>
      </p:sp>
      <p:sp>
        <p:nvSpPr>
          <p:cNvPr id="262148" name="Slide Number Placeholder 3"/>
          <p:cNvSpPr>
            <a:spLocks noGrp="1"/>
          </p:cNvSpPr>
          <p:nvPr>
            <p:ph type="sldNum" sz="quarter" idx="5"/>
          </p:nvPr>
        </p:nvSpPr>
        <p:spPr>
          <a:noFill/>
        </p:spPr>
        <p:txBody>
          <a:bodyPr/>
          <a:lstStyle/>
          <a:p>
            <a:fld id="{1705AA2C-D4F1-420D-8D30-C9F615B59370}" type="slidenum">
              <a:rPr lang="en-CA" smtClean="0"/>
              <a:pPr/>
              <a:t>220</a:t>
            </a:fld>
            <a:endParaRPr lang="en-CA"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Slide Image Placeholder 1"/>
          <p:cNvSpPr>
            <a:spLocks noGrp="1" noRot="1" noChangeAspect="1" noTextEdit="1"/>
          </p:cNvSpPr>
          <p:nvPr>
            <p:ph type="sldImg"/>
          </p:nvPr>
        </p:nvSpPr>
        <p:spPr>
          <a:ln/>
        </p:spPr>
      </p:sp>
      <p:sp>
        <p:nvSpPr>
          <p:cNvPr id="263171" name="Notes Placeholder 2"/>
          <p:cNvSpPr>
            <a:spLocks noGrp="1"/>
          </p:cNvSpPr>
          <p:nvPr>
            <p:ph type="body" idx="1"/>
          </p:nvPr>
        </p:nvSpPr>
        <p:spPr>
          <a:noFill/>
          <a:ln/>
        </p:spPr>
        <p:txBody>
          <a:bodyPr/>
          <a:lstStyle/>
          <a:p>
            <a:pPr eaLnBrk="1" hangingPunct="1"/>
            <a:endParaRPr lang="en-CA" smtClean="0"/>
          </a:p>
        </p:txBody>
      </p:sp>
      <p:sp>
        <p:nvSpPr>
          <p:cNvPr id="263172" name="Slide Number Placeholder 3"/>
          <p:cNvSpPr>
            <a:spLocks noGrp="1"/>
          </p:cNvSpPr>
          <p:nvPr>
            <p:ph type="sldNum" sz="quarter" idx="5"/>
          </p:nvPr>
        </p:nvSpPr>
        <p:spPr>
          <a:noFill/>
        </p:spPr>
        <p:txBody>
          <a:bodyPr/>
          <a:lstStyle/>
          <a:p>
            <a:fld id="{1D7A13DD-F227-4C73-BB6B-D6CBB69F7A5A}" type="slidenum">
              <a:rPr lang="en-CA" smtClean="0"/>
              <a:pPr/>
              <a:t>221</a:t>
            </a:fld>
            <a:endParaRPr lang="en-CA"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Slide Image Placeholder 1"/>
          <p:cNvSpPr>
            <a:spLocks noGrp="1" noRot="1" noChangeAspect="1" noTextEdit="1"/>
          </p:cNvSpPr>
          <p:nvPr>
            <p:ph type="sldImg"/>
          </p:nvPr>
        </p:nvSpPr>
        <p:spPr>
          <a:ln/>
        </p:spPr>
      </p:sp>
      <p:sp>
        <p:nvSpPr>
          <p:cNvPr id="264195" name="Notes Placeholder 2"/>
          <p:cNvSpPr>
            <a:spLocks noGrp="1"/>
          </p:cNvSpPr>
          <p:nvPr>
            <p:ph type="body" idx="1"/>
          </p:nvPr>
        </p:nvSpPr>
        <p:spPr>
          <a:noFill/>
          <a:ln/>
        </p:spPr>
        <p:txBody>
          <a:bodyPr/>
          <a:lstStyle/>
          <a:p>
            <a:pPr eaLnBrk="1" hangingPunct="1">
              <a:spcBef>
                <a:spcPct val="0"/>
              </a:spcBef>
            </a:pPr>
            <a:endParaRPr lang="en-CA" smtClean="0"/>
          </a:p>
        </p:txBody>
      </p:sp>
      <p:sp>
        <p:nvSpPr>
          <p:cNvPr id="264196" name="Slide Number Placeholder 3"/>
          <p:cNvSpPr>
            <a:spLocks noGrp="1"/>
          </p:cNvSpPr>
          <p:nvPr>
            <p:ph type="sldNum" sz="quarter" idx="5"/>
          </p:nvPr>
        </p:nvSpPr>
        <p:spPr>
          <a:noFill/>
        </p:spPr>
        <p:txBody>
          <a:bodyPr/>
          <a:lstStyle/>
          <a:p>
            <a:fld id="{CFD964A7-48AC-4BEE-8C50-484F18C7C21E}" type="slidenum">
              <a:rPr lang="en-CA" smtClean="0"/>
              <a:pPr/>
              <a:t>222</a:t>
            </a:fld>
            <a:endParaRPr lang="en-CA"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Slide Image Placeholder 1"/>
          <p:cNvSpPr>
            <a:spLocks noGrp="1" noRot="1" noChangeAspect="1" noTextEdit="1"/>
          </p:cNvSpPr>
          <p:nvPr>
            <p:ph type="sldImg"/>
          </p:nvPr>
        </p:nvSpPr>
        <p:spPr>
          <a:ln/>
        </p:spPr>
      </p:sp>
      <p:sp>
        <p:nvSpPr>
          <p:cNvPr id="265219" name="Notes Placeholder 2"/>
          <p:cNvSpPr>
            <a:spLocks noGrp="1"/>
          </p:cNvSpPr>
          <p:nvPr>
            <p:ph type="body" idx="1"/>
          </p:nvPr>
        </p:nvSpPr>
        <p:spPr>
          <a:noFill/>
          <a:ln/>
        </p:spPr>
        <p:txBody>
          <a:bodyPr/>
          <a:lstStyle/>
          <a:p>
            <a:pPr eaLnBrk="1" hangingPunct="1"/>
            <a:endParaRPr lang="en-CA" smtClean="0"/>
          </a:p>
        </p:txBody>
      </p:sp>
      <p:sp>
        <p:nvSpPr>
          <p:cNvPr id="265220" name="Slide Number Placeholder 3"/>
          <p:cNvSpPr>
            <a:spLocks noGrp="1"/>
          </p:cNvSpPr>
          <p:nvPr>
            <p:ph type="sldNum" sz="quarter" idx="5"/>
          </p:nvPr>
        </p:nvSpPr>
        <p:spPr>
          <a:noFill/>
        </p:spPr>
        <p:txBody>
          <a:bodyPr/>
          <a:lstStyle/>
          <a:p>
            <a:fld id="{FBEB908D-7A85-4B85-A16C-C5C8300DFE64}" type="slidenum">
              <a:rPr lang="en-CA" smtClean="0"/>
              <a:pPr/>
              <a:t>223</a:t>
            </a:fld>
            <a:endParaRPr lang="en-CA"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Slide Image Placeholder 1"/>
          <p:cNvSpPr>
            <a:spLocks noGrp="1" noRot="1" noChangeAspect="1" noTextEdit="1"/>
          </p:cNvSpPr>
          <p:nvPr>
            <p:ph type="sldImg"/>
          </p:nvPr>
        </p:nvSpPr>
        <p:spPr>
          <a:ln/>
        </p:spPr>
      </p:sp>
      <p:sp>
        <p:nvSpPr>
          <p:cNvPr id="266243" name="Notes Placeholder 2"/>
          <p:cNvSpPr>
            <a:spLocks noGrp="1"/>
          </p:cNvSpPr>
          <p:nvPr>
            <p:ph type="body" idx="1"/>
          </p:nvPr>
        </p:nvSpPr>
        <p:spPr>
          <a:noFill/>
          <a:ln/>
        </p:spPr>
        <p:txBody>
          <a:bodyPr/>
          <a:lstStyle/>
          <a:p>
            <a:pPr eaLnBrk="1" hangingPunct="1"/>
            <a:endParaRPr lang="en-CA" smtClean="0"/>
          </a:p>
        </p:txBody>
      </p:sp>
      <p:sp>
        <p:nvSpPr>
          <p:cNvPr id="266244" name="Slide Number Placeholder 3"/>
          <p:cNvSpPr>
            <a:spLocks noGrp="1"/>
          </p:cNvSpPr>
          <p:nvPr>
            <p:ph type="sldNum" sz="quarter" idx="5"/>
          </p:nvPr>
        </p:nvSpPr>
        <p:spPr>
          <a:noFill/>
        </p:spPr>
        <p:txBody>
          <a:bodyPr/>
          <a:lstStyle/>
          <a:p>
            <a:fld id="{9F785CE1-43C6-46EC-8671-74E2958DFF40}" type="slidenum">
              <a:rPr lang="en-CA" smtClean="0"/>
              <a:pPr/>
              <a:t>224</a:t>
            </a:fld>
            <a:endParaRPr lang="en-CA"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p:cNvSpPr>
            <a:spLocks noGrp="1" noChangeArrowheads="1"/>
          </p:cNvSpPr>
          <p:nvPr>
            <p:ph type="sldNum" sz="quarter" idx="5"/>
          </p:nvPr>
        </p:nvSpPr>
        <p:spPr>
          <a:noFill/>
        </p:spPr>
        <p:txBody>
          <a:bodyPr/>
          <a:lstStyle/>
          <a:p>
            <a:fld id="{BC6099BD-AA68-4F84-9167-915AC78BA6B1}" type="slidenum">
              <a:rPr lang="en-US" smtClean="0"/>
              <a:pPr/>
              <a:t>37</a:t>
            </a:fld>
            <a:endParaRPr lang="en-US" smtClean="0"/>
          </a:p>
        </p:txBody>
      </p:sp>
      <p:sp>
        <p:nvSpPr>
          <p:cNvPr id="239619" name="Rectangle 2"/>
          <p:cNvSpPr>
            <a:spLocks noGrp="1" noRot="1" noChangeAspect="1" noChangeArrowheads="1" noTextEdit="1"/>
          </p:cNvSpPr>
          <p:nvPr>
            <p:ph type="sldImg"/>
          </p:nvPr>
        </p:nvSpPr>
        <p:spPr>
          <a:ln/>
        </p:spPr>
      </p:sp>
      <p:sp>
        <p:nvSpPr>
          <p:cNvPr id="239620"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Slide Image Placeholder 1"/>
          <p:cNvSpPr>
            <a:spLocks noGrp="1" noRot="1" noChangeAspect="1" noTextEdit="1"/>
          </p:cNvSpPr>
          <p:nvPr>
            <p:ph type="sldImg"/>
          </p:nvPr>
        </p:nvSpPr>
        <p:spPr>
          <a:ln/>
        </p:spPr>
      </p:sp>
      <p:sp>
        <p:nvSpPr>
          <p:cNvPr id="267267" name="Notes Placeholder 2"/>
          <p:cNvSpPr>
            <a:spLocks noGrp="1"/>
          </p:cNvSpPr>
          <p:nvPr>
            <p:ph type="body" idx="1"/>
          </p:nvPr>
        </p:nvSpPr>
        <p:spPr>
          <a:noFill/>
          <a:ln/>
        </p:spPr>
        <p:txBody>
          <a:bodyPr/>
          <a:lstStyle/>
          <a:p>
            <a:pPr eaLnBrk="1" hangingPunct="1"/>
            <a:endParaRPr lang="en-CA" smtClean="0"/>
          </a:p>
        </p:txBody>
      </p:sp>
      <p:sp>
        <p:nvSpPr>
          <p:cNvPr id="267268" name="Slide Number Placeholder 3"/>
          <p:cNvSpPr>
            <a:spLocks noGrp="1"/>
          </p:cNvSpPr>
          <p:nvPr>
            <p:ph type="sldNum" sz="quarter" idx="5"/>
          </p:nvPr>
        </p:nvSpPr>
        <p:spPr>
          <a:noFill/>
        </p:spPr>
        <p:txBody>
          <a:bodyPr/>
          <a:lstStyle/>
          <a:p>
            <a:fld id="{A246A06A-F783-4652-B03F-6678A2891885}" type="slidenum">
              <a:rPr lang="en-CA" smtClean="0"/>
              <a:pPr/>
              <a:t>225</a:t>
            </a:fld>
            <a:endParaRPr lang="en-CA"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Slide Image Placeholder 1"/>
          <p:cNvSpPr>
            <a:spLocks noGrp="1" noRot="1" noChangeAspect="1" noTextEdit="1"/>
          </p:cNvSpPr>
          <p:nvPr>
            <p:ph type="sldImg"/>
          </p:nvPr>
        </p:nvSpPr>
        <p:spPr>
          <a:ln/>
        </p:spPr>
      </p:sp>
      <p:sp>
        <p:nvSpPr>
          <p:cNvPr id="268291" name="Notes Placeholder 2"/>
          <p:cNvSpPr>
            <a:spLocks noGrp="1"/>
          </p:cNvSpPr>
          <p:nvPr>
            <p:ph type="body" idx="1"/>
          </p:nvPr>
        </p:nvSpPr>
        <p:spPr>
          <a:noFill/>
          <a:ln/>
        </p:spPr>
        <p:txBody>
          <a:bodyPr/>
          <a:lstStyle/>
          <a:p>
            <a:pPr eaLnBrk="1" hangingPunct="1"/>
            <a:endParaRPr lang="en-CA" smtClean="0"/>
          </a:p>
        </p:txBody>
      </p:sp>
      <p:sp>
        <p:nvSpPr>
          <p:cNvPr id="268292" name="Slide Number Placeholder 3"/>
          <p:cNvSpPr>
            <a:spLocks noGrp="1"/>
          </p:cNvSpPr>
          <p:nvPr>
            <p:ph type="sldNum" sz="quarter" idx="5"/>
          </p:nvPr>
        </p:nvSpPr>
        <p:spPr>
          <a:noFill/>
        </p:spPr>
        <p:txBody>
          <a:bodyPr/>
          <a:lstStyle/>
          <a:p>
            <a:fld id="{11CABF1C-B589-45B8-8D13-D0D9EC543567}" type="slidenum">
              <a:rPr lang="en-CA" smtClean="0"/>
              <a:pPr/>
              <a:t>226</a:t>
            </a:fld>
            <a:endParaRPr lang="en-CA"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Slide Image Placeholder 1"/>
          <p:cNvSpPr>
            <a:spLocks noGrp="1" noRot="1" noChangeAspect="1" noTextEdit="1"/>
          </p:cNvSpPr>
          <p:nvPr>
            <p:ph type="sldImg"/>
          </p:nvPr>
        </p:nvSpPr>
        <p:spPr>
          <a:ln/>
        </p:spPr>
      </p:sp>
      <p:sp>
        <p:nvSpPr>
          <p:cNvPr id="269315" name="Notes Placeholder 2"/>
          <p:cNvSpPr>
            <a:spLocks noGrp="1"/>
          </p:cNvSpPr>
          <p:nvPr>
            <p:ph type="body" idx="1"/>
          </p:nvPr>
        </p:nvSpPr>
        <p:spPr>
          <a:noFill/>
          <a:ln/>
        </p:spPr>
        <p:txBody>
          <a:bodyPr/>
          <a:lstStyle/>
          <a:p>
            <a:pPr eaLnBrk="1" hangingPunct="1"/>
            <a:endParaRPr lang="en-CA" smtClean="0"/>
          </a:p>
        </p:txBody>
      </p:sp>
      <p:sp>
        <p:nvSpPr>
          <p:cNvPr id="269316" name="Slide Number Placeholder 3"/>
          <p:cNvSpPr>
            <a:spLocks noGrp="1"/>
          </p:cNvSpPr>
          <p:nvPr>
            <p:ph type="sldNum" sz="quarter" idx="5"/>
          </p:nvPr>
        </p:nvSpPr>
        <p:spPr>
          <a:noFill/>
        </p:spPr>
        <p:txBody>
          <a:bodyPr/>
          <a:lstStyle/>
          <a:p>
            <a:fld id="{30D25120-CC20-443A-AA3B-3A33768CF391}" type="slidenum">
              <a:rPr lang="en-CA" smtClean="0"/>
              <a:pPr/>
              <a:t>227</a:t>
            </a:fld>
            <a:endParaRPr lang="en-CA"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Slide Image Placeholder 1"/>
          <p:cNvSpPr>
            <a:spLocks noGrp="1" noRot="1" noChangeAspect="1" noTextEdit="1"/>
          </p:cNvSpPr>
          <p:nvPr>
            <p:ph type="sldImg"/>
          </p:nvPr>
        </p:nvSpPr>
        <p:spPr>
          <a:ln/>
        </p:spPr>
      </p:sp>
      <p:sp>
        <p:nvSpPr>
          <p:cNvPr id="270339" name="Notes Placeholder 2"/>
          <p:cNvSpPr>
            <a:spLocks noGrp="1"/>
          </p:cNvSpPr>
          <p:nvPr>
            <p:ph type="body" idx="1"/>
          </p:nvPr>
        </p:nvSpPr>
        <p:spPr>
          <a:noFill/>
          <a:ln/>
        </p:spPr>
        <p:txBody>
          <a:bodyPr/>
          <a:lstStyle/>
          <a:p>
            <a:pPr eaLnBrk="1" hangingPunct="1"/>
            <a:endParaRPr lang="en-CA" smtClean="0"/>
          </a:p>
        </p:txBody>
      </p:sp>
      <p:sp>
        <p:nvSpPr>
          <p:cNvPr id="270340" name="Slide Number Placeholder 3"/>
          <p:cNvSpPr>
            <a:spLocks noGrp="1"/>
          </p:cNvSpPr>
          <p:nvPr>
            <p:ph type="sldNum" sz="quarter" idx="5"/>
          </p:nvPr>
        </p:nvSpPr>
        <p:spPr>
          <a:noFill/>
        </p:spPr>
        <p:txBody>
          <a:bodyPr/>
          <a:lstStyle/>
          <a:p>
            <a:fld id="{EFB2E2C1-75A0-4F92-9733-D0E06D5EC678}" type="slidenum">
              <a:rPr lang="en-CA" smtClean="0"/>
              <a:pPr/>
              <a:t>228</a:t>
            </a:fld>
            <a:endParaRPr lang="en-CA"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Slide Image Placeholder 1"/>
          <p:cNvSpPr>
            <a:spLocks noGrp="1" noRot="1" noChangeAspect="1" noTextEdit="1"/>
          </p:cNvSpPr>
          <p:nvPr>
            <p:ph type="sldImg"/>
          </p:nvPr>
        </p:nvSpPr>
        <p:spPr>
          <a:ln/>
        </p:spPr>
      </p:sp>
      <p:sp>
        <p:nvSpPr>
          <p:cNvPr id="271363" name="Notes Placeholder 2"/>
          <p:cNvSpPr>
            <a:spLocks noGrp="1"/>
          </p:cNvSpPr>
          <p:nvPr>
            <p:ph type="body" idx="1"/>
          </p:nvPr>
        </p:nvSpPr>
        <p:spPr>
          <a:noFill/>
          <a:ln/>
        </p:spPr>
        <p:txBody>
          <a:bodyPr/>
          <a:lstStyle/>
          <a:p>
            <a:pPr eaLnBrk="1" hangingPunct="1"/>
            <a:endParaRPr lang="en-CA" smtClean="0"/>
          </a:p>
        </p:txBody>
      </p:sp>
      <p:sp>
        <p:nvSpPr>
          <p:cNvPr id="271364" name="Slide Number Placeholder 3"/>
          <p:cNvSpPr>
            <a:spLocks noGrp="1"/>
          </p:cNvSpPr>
          <p:nvPr>
            <p:ph type="sldNum" sz="quarter" idx="5"/>
          </p:nvPr>
        </p:nvSpPr>
        <p:spPr>
          <a:noFill/>
        </p:spPr>
        <p:txBody>
          <a:bodyPr/>
          <a:lstStyle/>
          <a:p>
            <a:fld id="{EC41ADA3-B564-45F6-BE01-396CDC955FE0}" type="slidenum">
              <a:rPr lang="en-CA" smtClean="0"/>
              <a:pPr/>
              <a:t>229</a:t>
            </a:fld>
            <a:endParaRPr lang="en-CA"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Slide Image Placeholder 1"/>
          <p:cNvSpPr>
            <a:spLocks noGrp="1" noRot="1" noChangeAspect="1" noTextEdit="1"/>
          </p:cNvSpPr>
          <p:nvPr>
            <p:ph type="sldImg"/>
          </p:nvPr>
        </p:nvSpPr>
        <p:spPr>
          <a:ln/>
        </p:spPr>
      </p:sp>
      <p:sp>
        <p:nvSpPr>
          <p:cNvPr id="272387" name="Notes Placeholder 2"/>
          <p:cNvSpPr>
            <a:spLocks noGrp="1"/>
          </p:cNvSpPr>
          <p:nvPr>
            <p:ph type="body" idx="1"/>
          </p:nvPr>
        </p:nvSpPr>
        <p:spPr>
          <a:noFill/>
          <a:ln/>
        </p:spPr>
        <p:txBody>
          <a:bodyPr/>
          <a:lstStyle/>
          <a:p>
            <a:pPr eaLnBrk="1" hangingPunct="1"/>
            <a:endParaRPr lang="en-CA" smtClean="0"/>
          </a:p>
        </p:txBody>
      </p:sp>
      <p:sp>
        <p:nvSpPr>
          <p:cNvPr id="272388" name="Slide Number Placeholder 3"/>
          <p:cNvSpPr>
            <a:spLocks noGrp="1"/>
          </p:cNvSpPr>
          <p:nvPr>
            <p:ph type="sldNum" sz="quarter" idx="5"/>
          </p:nvPr>
        </p:nvSpPr>
        <p:spPr>
          <a:noFill/>
        </p:spPr>
        <p:txBody>
          <a:bodyPr/>
          <a:lstStyle/>
          <a:p>
            <a:fld id="{04FD7472-565C-453A-9127-CBD2EB595971}" type="slidenum">
              <a:rPr lang="en-CA" smtClean="0"/>
              <a:pPr/>
              <a:t>230</a:t>
            </a:fld>
            <a:endParaRPr lang="en-CA"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Slide Image Placeholder 1"/>
          <p:cNvSpPr>
            <a:spLocks noGrp="1" noRot="1" noChangeAspect="1" noTextEdit="1"/>
          </p:cNvSpPr>
          <p:nvPr>
            <p:ph type="sldImg"/>
          </p:nvPr>
        </p:nvSpPr>
        <p:spPr>
          <a:ln/>
        </p:spPr>
      </p:sp>
      <p:sp>
        <p:nvSpPr>
          <p:cNvPr id="240643" name="Notes Placeholder 2"/>
          <p:cNvSpPr>
            <a:spLocks noGrp="1"/>
          </p:cNvSpPr>
          <p:nvPr>
            <p:ph type="body" idx="1"/>
          </p:nvPr>
        </p:nvSpPr>
        <p:spPr>
          <a:noFill/>
          <a:ln/>
        </p:spPr>
        <p:txBody>
          <a:bodyPr/>
          <a:lstStyle/>
          <a:p>
            <a:pPr eaLnBrk="1" hangingPunct="1">
              <a:spcBef>
                <a:spcPct val="0"/>
              </a:spcBef>
            </a:pPr>
            <a:endParaRPr lang="en-CA" smtClean="0"/>
          </a:p>
        </p:txBody>
      </p:sp>
      <p:sp>
        <p:nvSpPr>
          <p:cNvPr id="240644" name="Slide Number Placeholder 3"/>
          <p:cNvSpPr>
            <a:spLocks noGrp="1"/>
          </p:cNvSpPr>
          <p:nvPr>
            <p:ph type="sldNum" sz="quarter" idx="5"/>
          </p:nvPr>
        </p:nvSpPr>
        <p:spPr>
          <a:noFill/>
        </p:spPr>
        <p:txBody>
          <a:bodyPr/>
          <a:lstStyle/>
          <a:p>
            <a:fld id="{A8A10EAE-C15F-4193-900D-24AD5354A2E2}" type="slidenum">
              <a:rPr lang="en-CA" smtClean="0"/>
              <a:pPr/>
              <a:t>199</a:t>
            </a:fld>
            <a:endParaRPr lang="en-CA"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Slide Image Placeholder 1"/>
          <p:cNvSpPr>
            <a:spLocks noGrp="1" noRot="1" noChangeAspect="1" noTextEdit="1"/>
          </p:cNvSpPr>
          <p:nvPr>
            <p:ph type="sldImg"/>
          </p:nvPr>
        </p:nvSpPr>
        <p:spPr>
          <a:ln/>
        </p:spPr>
      </p:sp>
      <p:sp>
        <p:nvSpPr>
          <p:cNvPr id="241667" name="Notes Placeholder 2"/>
          <p:cNvSpPr>
            <a:spLocks noGrp="1"/>
          </p:cNvSpPr>
          <p:nvPr>
            <p:ph type="body" idx="1"/>
          </p:nvPr>
        </p:nvSpPr>
        <p:spPr>
          <a:noFill/>
          <a:ln/>
        </p:spPr>
        <p:txBody>
          <a:bodyPr/>
          <a:lstStyle/>
          <a:p>
            <a:pPr eaLnBrk="1" hangingPunct="1">
              <a:spcBef>
                <a:spcPct val="0"/>
              </a:spcBef>
            </a:pPr>
            <a:endParaRPr lang="en-CA" dirty="0" smtClean="0"/>
          </a:p>
        </p:txBody>
      </p:sp>
      <p:sp>
        <p:nvSpPr>
          <p:cNvPr id="241668" name="Slide Number Placeholder 3"/>
          <p:cNvSpPr>
            <a:spLocks noGrp="1"/>
          </p:cNvSpPr>
          <p:nvPr>
            <p:ph type="sldNum" sz="quarter" idx="5"/>
          </p:nvPr>
        </p:nvSpPr>
        <p:spPr>
          <a:noFill/>
        </p:spPr>
        <p:txBody>
          <a:bodyPr/>
          <a:lstStyle/>
          <a:p>
            <a:fld id="{D986210B-BE18-427B-BB80-AE03F613355C}" type="slidenum">
              <a:rPr lang="en-CA" smtClean="0"/>
              <a:pPr/>
              <a:t>200</a:t>
            </a:fld>
            <a:endParaRPr lang="en-CA"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Slide Image Placeholder 1"/>
          <p:cNvSpPr>
            <a:spLocks noGrp="1" noRot="1" noChangeAspect="1" noTextEdit="1"/>
          </p:cNvSpPr>
          <p:nvPr>
            <p:ph type="sldImg"/>
          </p:nvPr>
        </p:nvSpPr>
        <p:spPr>
          <a:ln/>
        </p:spPr>
      </p:sp>
      <p:sp>
        <p:nvSpPr>
          <p:cNvPr id="242691" name="Notes Placeholder 2"/>
          <p:cNvSpPr>
            <a:spLocks noGrp="1"/>
          </p:cNvSpPr>
          <p:nvPr>
            <p:ph type="body" idx="1"/>
          </p:nvPr>
        </p:nvSpPr>
        <p:spPr>
          <a:noFill/>
          <a:ln/>
        </p:spPr>
        <p:txBody>
          <a:bodyPr/>
          <a:lstStyle/>
          <a:p>
            <a:pPr eaLnBrk="1" hangingPunct="1">
              <a:spcBef>
                <a:spcPct val="0"/>
              </a:spcBef>
            </a:pPr>
            <a:endParaRPr lang="en-CA" smtClean="0"/>
          </a:p>
        </p:txBody>
      </p:sp>
      <p:sp>
        <p:nvSpPr>
          <p:cNvPr id="242692" name="Slide Number Placeholder 3"/>
          <p:cNvSpPr>
            <a:spLocks noGrp="1"/>
          </p:cNvSpPr>
          <p:nvPr>
            <p:ph type="sldNum" sz="quarter" idx="5"/>
          </p:nvPr>
        </p:nvSpPr>
        <p:spPr>
          <a:noFill/>
        </p:spPr>
        <p:txBody>
          <a:bodyPr/>
          <a:lstStyle/>
          <a:p>
            <a:fld id="{7B8E8768-5627-47A4-B67D-143AE043A6C1}" type="slidenum">
              <a:rPr lang="en-CA" smtClean="0"/>
              <a:pPr/>
              <a:t>201</a:t>
            </a:fld>
            <a:endParaRPr lang="en-CA"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Slide Image Placeholder 1"/>
          <p:cNvSpPr>
            <a:spLocks noGrp="1" noRot="1" noChangeAspect="1" noTextEdit="1"/>
          </p:cNvSpPr>
          <p:nvPr>
            <p:ph type="sldImg"/>
          </p:nvPr>
        </p:nvSpPr>
        <p:spPr>
          <a:ln/>
        </p:spPr>
      </p:sp>
      <p:sp>
        <p:nvSpPr>
          <p:cNvPr id="243715" name="Notes Placeholder 2"/>
          <p:cNvSpPr>
            <a:spLocks noGrp="1"/>
          </p:cNvSpPr>
          <p:nvPr>
            <p:ph type="body" idx="1"/>
          </p:nvPr>
        </p:nvSpPr>
        <p:spPr>
          <a:noFill/>
          <a:ln/>
        </p:spPr>
        <p:txBody>
          <a:bodyPr/>
          <a:lstStyle/>
          <a:p>
            <a:pPr eaLnBrk="1" hangingPunct="1">
              <a:spcBef>
                <a:spcPct val="0"/>
              </a:spcBef>
            </a:pPr>
            <a:endParaRPr lang="en-CA" smtClean="0"/>
          </a:p>
        </p:txBody>
      </p:sp>
      <p:sp>
        <p:nvSpPr>
          <p:cNvPr id="243716" name="Slide Number Placeholder 3"/>
          <p:cNvSpPr>
            <a:spLocks noGrp="1"/>
          </p:cNvSpPr>
          <p:nvPr>
            <p:ph type="sldNum" sz="quarter" idx="5"/>
          </p:nvPr>
        </p:nvSpPr>
        <p:spPr>
          <a:noFill/>
        </p:spPr>
        <p:txBody>
          <a:bodyPr/>
          <a:lstStyle/>
          <a:p>
            <a:fld id="{0235B846-2295-4C02-8DC4-713754D9AB94}" type="slidenum">
              <a:rPr lang="en-CA" smtClean="0"/>
              <a:pPr/>
              <a:t>202</a:t>
            </a:fld>
            <a:endParaRPr lang="en-CA"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4738" name="Rectangle 1"/>
          <p:cNvSpPr>
            <a:spLocks noGrp="1" noRot="1" noChangeAspect="1" noChangeArrowheads="1" noTextEdit="1"/>
          </p:cNvSpPr>
          <p:nvPr>
            <p:ph type="sldImg"/>
          </p:nvPr>
        </p:nvSpPr>
        <p:spPr>
          <a:xfrm>
            <a:off x="1338263" y="914400"/>
            <a:ext cx="4179887" cy="3135313"/>
          </a:xfrm>
          <a:solidFill>
            <a:srgbClr val="FFFFFF"/>
          </a:solidFill>
          <a:ln/>
        </p:spPr>
      </p:sp>
      <p:sp>
        <p:nvSpPr>
          <p:cNvPr id="244739" name="Text Box 2"/>
          <p:cNvSpPr>
            <a:spLocks noGrp="1" noChangeArrowheads="1"/>
          </p:cNvSpPr>
          <p:nvPr>
            <p:ph type="body" idx="1"/>
          </p:nvPr>
        </p:nvSpPr>
        <p:spPr>
          <a:xfrm>
            <a:off x="1046163" y="4352925"/>
            <a:ext cx="4770437" cy="5014913"/>
          </a:xfrm>
          <a:noFill/>
          <a:ln/>
        </p:spPr>
        <p:txBody>
          <a:bodyPr lIns="0" tIns="0" rIns="0" bIns="0">
            <a:spAutoFit/>
          </a:bodyPr>
          <a:lstStyle/>
          <a:p>
            <a:pPr marL="193675" indent="-193675" eaLnBrk="1" hangingPunct="1">
              <a:lnSpc>
                <a:spcPct val="97000"/>
              </a:lnSpc>
              <a:spcBef>
                <a:spcPct val="0"/>
              </a:spcBef>
              <a:buSzPct val="45000"/>
              <a:tabLst>
                <a:tab pos="649288" algn="l"/>
                <a:tab pos="1298575" algn="l"/>
                <a:tab pos="1947863" algn="l"/>
                <a:tab pos="2597150" algn="l"/>
                <a:tab pos="3248025" algn="l"/>
                <a:tab pos="3897313" algn="l"/>
                <a:tab pos="4546600" algn="l"/>
              </a:tabLst>
            </a:pPr>
            <a:r>
              <a:rPr lang="en-GB" sz="1400" smtClean="0">
                <a:ea typeface="Lucida Sans Unicode" pitchFamily="34" charset="0"/>
                <a:cs typeface="Lucida Sans Unicode" pitchFamily="34" charset="0"/>
              </a:rPr>
              <a:t>Figure 1. Common Pathoanatomical Conditions of the Lumbar Spine. A superior view of a lumbar vertebra with normal anatomy and canal configuration is shown in the upper right. In the superior view of a lumbar vertebra and intervertebral disk (center right), herniation of the nucleus pulposus into the spinal canal is evident. The nucleus pulposus has a soft consistency, at least from childhood to middle age, and may protrude through confluent fissures in the anulus fibrosus. This usually occurs in the lateral part of the spinal canal, as shown. The usual abnormalities that result in spinal stenosis (lower right) include hypertrophic degenerative changes of the facets and thickening of the ligamentum flavum. These processes may result in a severely narrowed canal, either centrally or in the lateral recesses of the canal. A lateral view of the lumbosacral spine, illustrating spondylolysis of the L5 vertebra with associated spondylolisthesis at L5-S1, is shown on the left. Spondylolysis refers to a defect in the pars interarticularis of the vertebra, which may be congenital or a result of stress fracture. Spondylolisthesis refers to the anterior displacement of a vertebra on the one beneath it. This may occur as a result of spondylolysis as shown (called isthmic spondylolisthesis) or as a result of degenerative disk disease, usually in the elderly. This process may contribute to narrowing of the spinal canal in spinal stenosis.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Slide Image Placeholder 1"/>
          <p:cNvSpPr>
            <a:spLocks noGrp="1" noRot="1" noChangeAspect="1" noTextEdit="1"/>
          </p:cNvSpPr>
          <p:nvPr>
            <p:ph type="sldImg"/>
          </p:nvPr>
        </p:nvSpPr>
        <p:spPr>
          <a:ln/>
        </p:spPr>
      </p:sp>
      <p:sp>
        <p:nvSpPr>
          <p:cNvPr id="245763" name="Notes Placeholder 2"/>
          <p:cNvSpPr>
            <a:spLocks noGrp="1"/>
          </p:cNvSpPr>
          <p:nvPr>
            <p:ph type="body" idx="1"/>
          </p:nvPr>
        </p:nvSpPr>
        <p:spPr>
          <a:noFill/>
          <a:ln/>
        </p:spPr>
        <p:txBody>
          <a:bodyPr/>
          <a:lstStyle/>
          <a:p>
            <a:pPr eaLnBrk="1" hangingPunct="1">
              <a:spcBef>
                <a:spcPct val="0"/>
              </a:spcBef>
            </a:pPr>
            <a:endParaRPr lang="en-CA" smtClean="0"/>
          </a:p>
        </p:txBody>
      </p:sp>
      <p:sp>
        <p:nvSpPr>
          <p:cNvPr id="245764" name="Slide Number Placeholder 3"/>
          <p:cNvSpPr>
            <a:spLocks noGrp="1"/>
          </p:cNvSpPr>
          <p:nvPr>
            <p:ph type="sldNum" sz="quarter" idx="5"/>
          </p:nvPr>
        </p:nvSpPr>
        <p:spPr>
          <a:noFill/>
        </p:spPr>
        <p:txBody>
          <a:bodyPr/>
          <a:lstStyle/>
          <a:p>
            <a:fld id="{4185F836-6696-4AE9-94BD-DB6B56C2FAF2}" type="slidenum">
              <a:rPr lang="en-CA" smtClean="0"/>
              <a:pPr/>
              <a:t>204</a:t>
            </a:fld>
            <a:endParaRPr lang="en-CA"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4F95B9B7-4831-413F-B862-893524B292FC}" type="datetimeFigureOut">
              <a:rPr lang="en-US" smtClean="0"/>
              <a:pPr/>
              <a:t>11/9/2016</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6569BAA0-0683-4ED8-9054-06F323F72A0B}" type="slidenum">
              <a:rPr lang="en-US" smtClean="0"/>
              <a:pPr/>
              <a:t>‹#›</a:t>
            </a:fld>
            <a:endParaRPr lang="en-US"/>
          </a:p>
        </p:txBody>
      </p:sp>
    </p:spTree>
  </p:cSld>
  <p:clrMapOvr>
    <a:masterClrMapping/>
  </p:clrMapOvr>
  <p:transition>
    <p:wheel spokes="8"/>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F95B9B7-4831-413F-B862-893524B292FC}" type="datetimeFigureOut">
              <a:rPr lang="en-US" smtClean="0"/>
              <a:pPr/>
              <a:t>11/9/2016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569BAA0-0683-4ED8-9054-06F323F72A0B}" type="slidenum">
              <a:rPr lang="en-US" smtClean="0"/>
              <a:pPr/>
              <a:t>‹#›</a:t>
            </a:fld>
            <a:endParaRPr lang="en-US"/>
          </a:p>
        </p:txBody>
      </p:sp>
    </p:spTree>
  </p:cSld>
  <p:clrMapOvr>
    <a:masterClrMapping/>
  </p:clrMapOvr>
  <p:transition>
    <p:wheel spokes="8"/>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F95B9B7-4831-413F-B862-893524B292FC}" type="datetimeFigureOut">
              <a:rPr lang="en-US" smtClean="0"/>
              <a:pPr/>
              <a:t>11/9/2016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569BAA0-0683-4ED8-9054-06F323F72A0B}" type="slidenum">
              <a:rPr lang="en-US" smtClean="0"/>
              <a:pPr/>
              <a:t>‹#›</a:t>
            </a:fld>
            <a:endParaRPr lang="en-US"/>
          </a:p>
        </p:txBody>
      </p:sp>
    </p:spTree>
  </p:cSld>
  <p:clrMapOvr>
    <a:masterClrMapping/>
  </p:clrMapOvr>
  <p:transition>
    <p:wheel spokes="8"/>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4F95B9B7-4831-413F-B862-893524B292FC}" type="datetimeFigureOut">
              <a:rPr lang="en-US" smtClean="0"/>
              <a:pPr/>
              <a:t>11/9/2016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569BAA0-0683-4ED8-9054-06F323F72A0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transition>
    <p:wheel spokes="8"/>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4F95B9B7-4831-413F-B862-893524B292FC}" type="datetimeFigureOut">
              <a:rPr lang="en-US" smtClean="0"/>
              <a:pPr/>
              <a:t>11/9/2016</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6569BAA0-0683-4ED8-9054-06F323F72A0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wheel spokes="8"/>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4F95B9B7-4831-413F-B862-893524B292FC}" type="datetimeFigureOut">
              <a:rPr lang="en-US" smtClean="0"/>
              <a:pPr/>
              <a:t>11/9/2016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569BAA0-0683-4ED8-9054-06F323F72A0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wheel spokes="8"/>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4F95B9B7-4831-413F-B862-893524B292FC}" type="datetimeFigureOut">
              <a:rPr lang="en-US" smtClean="0"/>
              <a:pPr/>
              <a:t>11/9/2016</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6569BAA0-0683-4ED8-9054-06F323F72A0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wheel spokes="8"/>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4F95B9B7-4831-413F-B862-893524B292FC}" type="datetimeFigureOut">
              <a:rPr lang="en-US" smtClean="0"/>
              <a:pPr/>
              <a:t>11/9/2016</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6569BAA0-0683-4ED8-9054-06F323F72A0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transition>
    <p:wheel spokes="8"/>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4F95B9B7-4831-413F-B862-893524B292FC}" type="datetimeFigureOut">
              <a:rPr lang="en-US" smtClean="0"/>
              <a:pPr/>
              <a:t>11/9/2016</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6569BAA0-0683-4ED8-9054-06F323F72A0B}" type="slidenum">
              <a:rPr lang="en-US" smtClean="0"/>
              <a:pPr/>
              <a:t>‹#›</a:t>
            </a:fld>
            <a:endParaRPr lang="en-US"/>
          </a:p>
        </p:txBody>
      </p:sp>
    </p:spTree>
  </p:cSld>
  <p:clrMapOvr>
    <a:masterClrMapping/>
  </p:clrMapOvr>
  <p:transition>
    <p:wheel spokes="8"/>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4F95B9B7-4831-413F-B862-893524B292FC}" type="datetimeFigureOut">
              <a:rPr lang="en-US" smtClean="0"/>
              <a:pPr/>
              <a:t>11/9/2016</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6569BAA0-0683-4ED8-9054-06F323F72A0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wheel spokes="8"/>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4F95B9B7-4831-413F-B862-893524B292FC}" type="datetimeFigureOut">
              <a:rPr lang="en-US" smtClean="0"/>
              <a:pPr/>
              <a:t>11/9/2016</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6569BAA0-0683-4ED8-9054-06F323F72A0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transition>
    <p:wheel spokes="8"/>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4F95B9B7-4831-413F-B862-893524B292FC}" type="datetimeFigureOut">
              <a:rPr lang="en-US" smtClean="0"/>
              <a:pPr/>
              <a:t>11/9/2016</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6569BAA0-0683-4ED8-9054-06F323F72A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wheel spokes="8"/>
  </p:transition>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hyperlink" Target="http://en.wikipedia.org/wiki/File:P3240003.jpg" TargetMode="External"/><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0.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static.flickr.com/64/195381295_f9182b024c_m.jp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images.google.co.ke/imgres?imgurl=http://www.ghi.com/WebMD/topics/fracture.jpg&amp;imgrefurl=http://www.ghi.com/topic.aspx?page=276&amp;h=328&amp;w=280&amp;sz=19&amp;hl=en&amp;start=9&amp;um=1&amp;tbnid=hn3CLO3VQcrpTM:&amp;tbnh=118&amp;tbnw=101&amp;prev=/images?q=fracture&amp;svnum=10&amp;um=1&amp;hl=en&amp;sa=G"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itim.nsw.gov.au/images/Compound_fracture_dislocation_left_ankle.jp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www.steps-charity.org.uk/images/Traction.jpg"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www0.sun.ac.za/ortho/webct-ortho/general/trac/foot-skin.jpg" TargetMode="Externa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hyperlink" Target="http://connection.lww.com/Products/timby-fundamentals8e/documents/Ch25/jpg/25_021.jpg" TargetMode="Externa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7200" b="1" kern="10" dirty="0" smtClean="0">
                <a:ln w="9525">
                  <a:solidFill>
                    <a:srgbClr val="000000"/>
                  </a:solidFill>
                  <a:round/>
                  <a:headEnd/>
                  <a:tailEnd/>
                </a:ln>
                <a:solidFill>
                  <a:srgbClr val="0000FF"/>
                </a:solidFill>
                <a:latin typeface="Constantia" pitchFamily="18" charset="0"/>
              </a:rPr>
              <a:t>ORTHOPEDIC NURSING</a:t>
            </a:r>
            <a:endParaRPr lang="en-US" sz="7200" b="1" dirty="0">
              <a:solidFill>
                <a:srgbClr val="0000FF"/>
              </a:solidFill>
              <a:latin typeface="Constantia" pitchFamily="18" charset="0"/>
            </a:endParaRPr>
          </a:p>
        </p:txBody>
      </p:sp>
      <p:sp>
        <p:nvSpPr>
          <p:cNvPr id="3" name="Subtitle 2"/>
          <p:cNvSpPr>
            <a:spLocks noGrp="1"/>
          </p:cNvSpPr>
          <p:nvPr>
            <p:ph type="subTitle" idx="1"/>
          </p:nvPr>
        </p:nvSpPr>
        <p:spPr/>
        <p:txBody>
          <a:bodyPr>
            <a:normAutofit/>
          </a:bodyPr>
          <a:lstStyle/>
          <a:p>
            <a:r>
              <a:rPr lang="en-US" sz="4400" b="1" dirty="0" smtClean="0">
                <a:solidFill>
                  <a:srgbClr val="FF0000"/>
                </a:solidFill>
                <a:latin typeface="Times New Roman" pitchFamily="18" charset="0"/>
                <a:cs typeface="Times New Roman" pitchFamily="18" charset="0"/>
              </a:rPr>
              <a:t>BY  JANE TERER</a:t>
            </a:r>
            <a:endParaRPr lang="en-US" sz="4400" b="1" dirty="0">
              <a:solidFill>
                <a:srgbClr val="FF0000"/>
              </a:solidFill>
              <a:latin typeface="Times New Roman" pitchFamily="18" charset="0"/>
              <a:cs typeface="Times New Roman" pitchFamily="18" charset="0"/>
            </a:endParaRPr>
          </a:p>
        </p:txBody>
      </p:sp>
    </p:spTree>
  </p:cSld>
  <p:clrMapOvr>
    <a:masterClrMapping/>
  </p:clrMapOvr>
  <p:transition>
    <p:wheel spokes="8"/>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686800" cy="5715000"/>
          </a:xfrm>
        </p:spPr>
        <p:txBody>
          <a:bodyPr>
            <a:normAutofit/>
          </a:bodyPr>
          <a:lstStyle/>
          <a:p>
            <a:pPr algn="just"/>
            <a:r>
              <a:rPr lang="en-US" dirty="0" smtClean="0">
                <a:solidFill>
                  <a:srgbClr val="0000FF"/>
                </a:solidFill>
                <a:latin typeface="Constantia" pitchFamily="18" charset="0"/>
              </a:rPr>
              <a:t>Tumors of the Musculoskeletal system</a:t>
            </a:r>
          </a:p>
          <a:p>
            <a:pPr algn="just"/>
            <a:endParaRPr lang="en-US" dirty="0" smtClean="0">
              <a:solidFill>
                <a:srgbClr val="0000FF"/>
              </a:solidFill>
              <a:latin typeface="Constantia" pitchFamily="18" charset="0"/>
            </a:endParaRPr>
          </a:p>
          <a:p>
            <a:pPr algn="just"/>
            <a:r>
              <a:rPr lang="en-US" dirty="0" smtClean="0">
                <a:solidFill>
                  <a:srgbClr val="0000FF"/>
                </a:solidFill>
                <a:latin typeface="Constantia" pitchFamily="18" charset="0"/>
              </a:rPr>
              <a:t>Congenital abnormalities of the musculoskeletal system</a:t>
            </a:r>
          </a:p>
          <a:p>
            <a:pPr lvl="1" algn="just"/>
            <a:r>
              <a:rPr lang="en-US" dirty="0" smtClean="0">
                <a:solidFill>
                  <a:srgbClr val="0000FF"/>
                </a:solidFill>
                <a:latin typeface="Constantia" pitchFamily="18" charset="0"/>
              </a:rPr>
              <a:t>Talipes equinovarus</a:t>
            </a:r>
          </a:p>
          <a:p>
            <a:pPr lvl="1" algn="just"/>
            <a:r>
              <a:rPr lang="en-US" dirty="0" smtClean="0">
                <a:solidFill>
                  <a:srgbClr val="0000FF"/>
                </a:solidFill>
                <a:latin typeface="Constantia" pitchFamily="18" charset="0"/>
              </a:rPr>
              <a:t>Congenital hip dislocation/hip dysplasia</a:t>
            </a:r>
          </a:p>
          <a:p>
            <a:pPr lvl="1" algn="just"/>
            <a:r>
              <a:rPr lang="en-US" dirty="0" smtClean="0">
                <a:solidFill>
                  <a:srgbClr val="0000FF"/>
                </a:solidFill>
                <a:latin typeface="Constantia" pitchFamily="18" charset="0"/>
              </a:rPr>
              <a:t>Osteogenic  imperfect</a:t>
            </a:r>
          </a:p>
          <a:p>
            <a:pPr algn="just"/>
            <a:endParaRPr lang="en-US" dirty="0" smtClean="0">
              <a:solidFill>
                <a:srgbClr val="0000FF"/>
              </a:solidFill>
              <a:latin typeface="Constantia" pitchFamily="18" charset="0"/>
            </a:endParaRPr>
          </a:p>
          <a:p>
            <a:pPr algn="just"/>
            <a:r>
              <a:rPr lang="en-US" dirty="0" smtClean="0">
                <a:solidFill>
                  <a:srgbClr val="0000FF"/>
                </a:solidFill>
                <a:latin typeface="Constantia" pitchFamily="18" charset="0"/>
              </a:rPr>
              <a:t>Diagnostic tests and Investigations indicated in Musculoskeletal pathologies</a:t>
            </a:r>
          </a:p>
          <a:p>
            <a:pPr algn="just"/>
            <a:endParaRPr lang="en-US" dirty="0" smtClean="0">
              <a:solidFill>
                <a:srgbClr val="0000FF"/>
              </a:solidFill>
              <a:latin typeface="Constantia" pitchFamily="18" charset="0"/>
            </a:endParaRPr>
          </a:p>
          <a:p>
            <a:pPr algn="just"/>
            <a:r>
              <a:rPr lang="en-US" dirty="0" smtClean="0">
                <a:solidFill>
                  <a:srgbClr val="0000FF"/>
                </a:solidFill>
                <a:latin typeface="Constantia" pitchFamily="18" charset="0"/>
              </a:rPr>
              <a:t>Medical management and the Nursing care of individuals with Musculoskeletal disorders.</a:t>
            </a:r>
            <a:endParaRPr lang="en-US" dirty="0">
              <a:solidFill>
                <a:srgbClr val="0000FF"/>
              </a:solidFill>
              <a:latin typeface="Constantia" pitchFamily="18" charset="0"/>
            </a:endParaRPr>
          </a:p>
        </p:txBody>
      </p:sp>
      <p:sp>
        <p:nvSpPr>
          <p:cNvPr id="2" name="Title 1"/>
          <p:cNvSpPr>
            <a:spLocks noGrp="1"/>
          </p:cNvSpPr>
          <p:nvPr>
            <p:ph type="title"/>
          </p:nvPr>
        </p:nvSpPr>
        <p:spPr>
          <a:xfrm>
            <a:off x="0" y="0"/>
            <a:ext cx="8229600" cy="1143000"/>
          </a:xfrm>
        </p:spPr>
        <p:txBody>
          <a:bodyPr/>
          <a:lstStyle/>
          <a:p>
            <a:pPr algn="just"/>
            <a:r>
              <a:rPr lang="en-US" b="1" dirty="0" smtClean="0">
                <a:solidFill>
                  <a:srgbClr val="FF0000"/>
                </a:solidFill>
                <a:latin typeface="Constantia" pitchFamily="18" charset="0"/>
              </a:rPr>
              <a:t>Course Content cont’d</a:t>
            </a:r>
            <a:endParaRPr lang="en-US" b="1" dirty="0">
              <a:solidFill>
                <a:srgbClr val="FF0000"/>
              </a:solidFill>
              <a:latin typeface="Constantia" pitchFamily="18" charset="0"/>
            </a:endParaRPr>
          </a:p>
        </p:txBody>
      </p:sp>
    </p:spTree>
  </p:cSld>
  <p:clrMapOvr>
    <a:masterClrMapping/>
  </p:clrMapOvr>
  <p:transition>
    <p:wheel spokes="8"/>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28600"/>
            <a:ext cx="9144000" cy="6629400"/>
          </a:xfrm>
        </p:spPr>
        <p:txBody>
          <a:bodyPr>
            <a:normAutofit/>
          </a:bodyPr>
          <a:lstStyle/>
          <a:p>
            <a:pPr algn="ctr">
              <a:buNone/>
            </a:pPr>
            <a:endParaRPr lang="en-US" sz="6000" b="1" dirty="0" smtClean="0">
              <a:solidFill>
                <a:srgbClr val="0000FF"/>
              </a:solidFill>
              <a:latin typeface="Constantia" pitchFamily="18" charset="0"/>
            </a:endParaRPr>
          </a:p>
          <a:p>
            <a:pPr algn="ctr">
              <a:buNone/>
            </a:pPr>
            <a:endParaRPr lang="en-US" sz="6000" b="1" dirty="0" smtClean="0">
              <a:solidFill>
                <a:srgbClr val="0000FF"/>
              </a:solidFill>
              <a:latin typeface="Constantia" pitchFamily="18" charset="0"/>
            </a:endParaRPr>
          </a:p>
          <a:p>
            <a:pPr algn="ctr">
              <a:buNone/>
            </a:pPr>
            <a:r>
              <a:rPr lang="en-US" sz="6000" b="1" dirty="0" smtClean="0">
                <a:solidFill>
                  <a:srgbClr val="0000FF"/>
                </a:solidFill>
                <a:latin typeface="Constantia" pitchFamily="18" charset="0"/>
              </a:rPr>
              <a:t>JOINT DISLOCATION</a:t>
            </a:r>
            <a:endParaRPr lang="en-US" sz="6000" b="1" dirty="0">
              <a:solidFill>
                <a:srgbClr val="0000FF"/>
              </a:solidFill>
              <a:latin typeface="Constantia" pitchFamily="18" charset="0"/>
            </a:endParaRPr>
          </a:p>
        </p:txBody>
      </p:sp>
      <p:sp>
        <p:nvSpPr>
          <p:cNvPr id="2" name="Title 1"/>
          <p:cNvSpPr>
            <a:spLocks noGrp="1"/>
          </p:cNvSpPr>
          <p:nvPr>
            <p:ph type="title"/>
          </p:nvPr>
        </p:nvSpPr>
        <p:spPr/>
        <p:txBody>
          <a:bodyPr/>
          <a:lstStyle/>
          <a:p>
            <a:endParaRPr lang="en-US"/>
          </a:p>
        </p:txBody>
      </p:sp>
    </p:spTree>
  </p:cSld>
  <p:clrMapOvr>
    <a:masterClrMapping/>
  </p:clrMapOvr>
  <p:transition>
    <p:wheel spokes="8"/>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9267" name="Rectangle 3"/>
          <p:cNvSpPr>
            <a:spLocks noGrp="1" noChangeArrowheads="1"/>
          </p:cNvSpPr>
          <p:nvPr>
            <p:ph idx="1"/>
          </p:nvPr>
        </p:nvSpPr>
        <p:spPr>
          <a:xfrm>
            <a:off x="0" y="838200"/>
            <a:ext cx="9144000" cy="6019800"/>
          </a:xfrm>
        </p:spPr>
        <p:txBody>
          <a:bodyPr/>
          <a:lstStyle/>
          <a:p>
            <a:pPr marL="469900" indent="-469900" algn="just" eaLnBrk="1" hangingPunct="1">
              <a:buNone/>
            </a:pPr>
            <a:r>
              <a:rPr lang="en-US" sz="2800" dirty="0" smtClean="0">
                <a:solidFill>
                  <a:srgbClr val="0000FF"/>
                </a:solidFill>
                <a:latin typeface="Constantia" pitchFamily="18" charset="0"/>
              </a:rPr>
              <a:t>	</a:t>
            </a:r>
          </a:p>
          <a:p>
            <a:pPr marL="469900" indent="-469900" algn="just" eaLnBrk="1" hangingPunct="1">
              <a:buNone/>
            </a:pPr>
            <a:r>
              <a:rPr lang="en-US" sz="2800" dirty="0" smtClean="0">
                <a:solidFill>
                  <a:srgbClr val="0000FF"/>
                </a:solidFill>
                <a:latin typeface="Constantia" pitchFamily="18" charset="0"/>
              </a:rPr>
              <a:t>	Is a condition in which the articular surfaces of the bones forming a joint are no longer in anatomical approximation to each other causing pain and impaired movement at such joints.</a:t>
            </a:r>
          </a:p>
          <a:p>
            <a:pPr marL="469900" indent="-469900" algn="just">
              <a:buNone/>
            </a:pPr>
            <a:r>
              <a:rPr lang="en-US" sz="2800" dirty="0" smtClean="0">
                <a:solidFill>
                  <a:srgbClr val="0000FF"/>
                </a:solidFill>
                <a:latin typeface="Constantia" pitchFamily="18" charset="0"/>
              </a:rPr>
              <a:t>	</a:t>
            </a:r>
          </a:p>
          <a:p>
            <a:pPr marL="469900" indent="-469900" algn="just">
              <a:buNone/>
            </a:pPr>
            <a:r>
              <a:rPr lang="en-US" sz="2800" dirty="0" smtClean="0">
                <a:solidFill>
                  <a:srgbClr val="0000FF"/>
                </a:solidFill>
                <a:latin typeface="Constantia" pitchFamily="18" charset="0"/>
              </a:rPr>
              <a:t>	The impairment of the approximation of bone surfaces can be total or incomplete/partial, in which case the condition is referred to as a </a:t>
            </a:r>
            <a:r>
              <a:rPr lang="en-US" sz="2800" b="1" i="1" dirty="0" smtClean="0">
                <a:solidFill>
                  <a:srgbClr val="0000FF"/>
                </a:solidFill>
                <a:latin typeface="Constantia" pitchFamily="18" charset="0"/>
              </a:rPr>
              <a:t>subluxation.</a:t>
            </a:r>
            <a:endParaRPr lang="en-US" sz="2800" i="1" dirty="0" smtClean="0">
              <a:solidFill>
                <a:srgbClr val="0000FF"/>
              </a:solidFill>
              <a:latin typeface="Constantia" pitchFamily="18" charset="0"/>
            </a:endParaRPr>
          </a:p>
        </p:txBody>
      </p:sp>
      <p:sp>
        <p:nvSpPr>
          <p:cNvPr id="92162" name="Rectangle 6"/>
          <p:cNvSpPr>
            <a:spLocks noGrp="1" noChangeArrowheads="1"/>
          </p:cNvSpPr>
          <p:nvPr>
            <p:ph type="sldNum" sz="quarter" idx="12"/>
          </p:nvPr>
        </p:nvSpPr>
        <p:spPr>
          <a:noFill/>
        </p:spPr>
        <p:txBody>
          <a:bodyPr/>
          <a:lstStyle/>
          <a:p>
            <a:fld id="{44F87707-3678-492E-94B7-7707412C043D}" type="slidenum">
              <a:rPr lang="en-US" smtClean="0"/>
              <a:pPr/>
              <a:t>101</a:t>
            </a:fld>
            <a:endParaRPr lang="en-US" smtClean="0"/>
          </a:p>
        </p:txBody>
      </p:sp>
      <p:sp>
        <p:nvSpPr>
          <p:cNvPr id="139266" name="Rectangle 2"/>
          <p:cNvSpPr>
            <a:spLocks noGrp="1" noChangeArrowheads="1"/>
          </p:cNvSpPr>
          <p:nvPr>
            <p:ph type="title"/>
          </p:nvPr>
        </p:nvSpPr>
        <p:spPr>
          <a:xfrm>
            <a:off x="0" y="0"/>
            <a:ext cx="8229600" cy="914400"/>
          </a:xfrm>
        </p:spPr>
        <p:txBody>
          <a:bodyPr/>
          <a:lstStyle/>
          <a:p>
            <a:pPr algn="just" eaLnBrk="1" hangingPunct="1"/>
            <a:r>
              <a:rPr lang="en-US" dirty="0" smtClean="0">
                <a:solidFill>
                  <a:srgbClr val="FF0000"/>
                </a:solidFill>
                <a:latin typeface="Constantia" pitchFamily="18" charset="0"/>
              </a:rPr>
              <a:t>	Joint Dislocation cont’d</a:t>
            </a:r>
          </a:p>
        </p:txBody>
      </p:sp>
      <p:sp>
        <p:nvSpPr>
          <p:cNvPr id="9216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0BABBBE4-6414-4E38-BBDC-3E62ADCA585E}" type="slidenum">
              <a:rPr lang="en-US" sz="1400"/>
              <a:pPr algn="r"/>
              <a:t>101</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92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4" presetClass="entr" presetSubtype="0" fill="hold" grpId="0" nodeType="clickEffect">
                                  <p:stCondLst>
                                    <p:cond delay="0"/>
                                  </p:stCondLst>
                                  <p:childTnLst>
                                    <p:set>
                                      <p:cBhvr>
                                        <p:cTn id="10" dur="1" fill="hold">
                                          <p:stCondLst>
                                            <p:cond delay="499"/>
                                          </p:stCondLst>
                                        </p:cTn>
                                        <p:tgtEl>
                                          <p:spTgt spid="139267">
                                            <p:txEl>
                                              <p:pRg st="0" end="0"/>
                                            </p:txEl>
                                          </p:spTgt>
                                        </p:tgtEl>
                                        <p:attrNameLst>
                                          <p:attrName>style.visibility</p:attrName>
                                        </p:attrNameLst>
                                      </p:cBhvr>
                                      <p:to>
                                        <p:strVal val="visible"/>
                                      </p:to>
                                    </p:set>
                                    <p:anim to="" calcmode="lin" valueType="num">
                                      <p:cBhvr>
                                        <p:cTn id="11" dur="1" fill="hold"/>
                                        <p:tgtEl>
                                          <p:spTgt spid="139267">
                                            <p:txEl>
                                              <p:pRg st="0" end="0"/>
                                            </p:txEl>
                                          </p:spTgt>
                                        </p:tgtEl>
                                        <p:attrNameLst>
                                          <p:attrName/>
                                        </p:attrNameLst>
                                      </p:cBhvr>
                                    </p:anim>
                                  </p:childTnLst>
                                </p:cTn>
                              </p:par>
                            </p:childTnLst>
                          </p:cTn>
                        </p:par>
                      </p:childTnLst>
                    </p:cTn>
                  </p:par>
                  <p:par>
                    <p:cTn id="12" fill="hold">
                      <p:stCondLst>
                        <p:cond delay="indefinite"/>
                      </p:stCondLst>
                      <p:childTnLst>
                        <p:par>
                          <p:cTn id="13" fill="hold">
                            <p:stCondLst>
                              <p:cond delay="0"/>
                            </p:stCondLst>
                            <p:childTnLst>
                              <p:par>
                                <p:cTn id="14" presetID="24" presetClass="entr" presetSubtype="0" fill="hold" grpId="0" nodeType="clickEffect">
                                  <p:stCondLst>
                                    <p:cond delay="0"/>
                                  </p:stCondLst>
                                  <p:childTnLst>
                                    <p:set>
                                      <p:cBhvr>
                                        <p:cTn id="15" dur="1" fill="hold">
                                          <p:stCondLst>
                                            <p:cond delay="499"/>
                                          </p:stCondLst>
                                        </p:cTn>
                                        <p:tgtEl>
                                          <p:spTgt spid="139267">
                                            <p:txEl>
                                              <p:pRg st="1" end="1"/>
                                            </p:txEl>
                                          </p:spTgt>
                                        </p:tgtEl>
                                        <p:attrNameLst>
                                          <p:attrName>style.visibility</p:attrName>
                                        </p:attrNameLst>
                                      </p:cBhvr>
                                      <p:to>
                                        <p:strVal val="visible"/>
                                      </p:to>
                                    </p:set>
                                    <p:anim to="" calcmode="lin" valueType="num">
                                      <p:cBhvr>
                                        <p:cTn id="16" dur="1" fill="hold"/>
                                        <p:tgtEl>
                                          <p:spTgt spid="139267">
                                            <p:txEl>
                                              <p:pRg st="1" end="1"/>
                                            </p:txEl>
                                          </p:spTgt>
                                        </p:tgtEl>
                                        <p:attrNameLst>
                                          <p:attrName/>
                                        </p:attrNameLst>
                                      </p:cBhvr>
                                    </p:anim>
                                  </p:childTnLst>
                                </p:cTn>
                              </p:par>
                            </p:childTnLst>
                          </p:cTn>
                        </p:par>
                      </p:childTnLst>
                    </p:cTn>
                  </p:par>
                  <p:par>
                    <p:cTn id="17" fill="hold">
                      <p:stCondLst>
                        <p:cond delay="indefinite"/>
                      </p:stCondLst>
                      <p:childTnLst>
                        <p:par>
                          <p:cTn id="18" fill="hold">
                            <p:stCondLst>
                              <p:cond delay="0"/>
                            </p:stCondLst>
                            <p:childTnLst>
                              <p:par>
                                <p:cTn id="19" presetID="24" presetClass="entr" presetSubtype="0" fill="hold" grpId="0" nodeType="clickEffect">
                                  <p:stCondLst>
                                    <p:cond delay="0"/>
                                  </p:stCondLst>
                                  <p:childTnLst>
                                    <p:set>
                                      <p:cBhvr>
                                        <p:cTn id="20" dur="1" fill="hold">
                                          <p:stCondLst>
                                            <p:cond delay="499"/>
                                          </p:stCondLst>
                                        </p:cTn>
                                        <p:tgtEl>
                                          <p:spTgt spid="139267">
                                            <p:txEl>
                                              <p:pRg st="2" end="2"/>
                                            </p:txEl>
                                          </p:spTgt>
                                        </p:tgtEl>
                                        <p:attrNameLst>
                                          <p:attrName>style.visibility</p:attrName>
                                        </p:attrNameLst>
                                      </p:cBhvr>
                                      <p:to>
                                        <p:strVal val="visible"/>
                                      </p:to>
                                    </p:set>
                                    <p:anim to="" calcmode="lin" valueType="num">
                                      <p:cBhvr>
                                        <p:cTn id="21" dur="1" fill="hold"/>
                                        <p:tgtEl>
                                          <p:spTgt spid="139267">
                                            <p:txEl>
                                              <p:pRg st="2" end="2"/>
                                            </p:txEl>
                                          </p:spTgt>
                                        </p:tgtEl>
                                        <p:attrNameLst>
                                          <p:attrName/>
                                        </p:attrNameLst>
                                      </p:cBhvr>
                                    </p:anim>
                                  </p:childTnLst>
                                </p:cTn>
                              </p:par>
                            </p:childTnLst>
                          </p:cTn>
                        </p:par>
                      </p:childTnLst>
                    </p:cTn>
                  </p:par>
                  <p:par>
                    <p:cTn id="22" fill="hold">
                      <p:stCondLst>
                        <p:cond delay="indefinite"/>
                      </p:stCondLst>
                      <p:childTnLst>
                        <p:par>
                          <p:cTn id="23" fill="hold">
                            <p:stCondLst>
                              <p:cond delay="0"/>
                            </p:stCondLst>
                            <p:childTnLst>
                              <p:par>
                                <p:cTn id="24" presetID="24" presetClass="entr" presetSubtype="0" fill="hold" grpId="0" nodeType="clickEffect">
                                  <p:stCondLst>
                                    <p:cond delay="0"/>
                                  </p:stCondLst>
                                  <p:childTnLst>
                                    <p:set>
                                      <p:cBhvr>
                                        <p:cTn id="25" dur="1" fill="hold">
                                          <p:stCondLst>
                                            <p:cond delay="499"/>
                                          </p:stCondLst>
                                        </p:cTn>
                                        <p:tgtEl>
                                          <p:spTgt spid="139267">
                                            <p:txEl>
                                              <p:pRg st="3" end="3"/>
                                            </p:txEl>
                                          </p:spTgt>
                                        </p:tgtEl>
                                        <p:attrNameLst>
                                          <p:attrName>style.visibility</p:attrName>
                                        </p:attrNameLst>
                                      </p:cBhvr>
                                      <p:to>
                                        <p:strVal val="visible"/>
                                      </p:to>
                                    </p:set>
                                    <p:anim to="" calcmode="lin" valueType="num">
                                      <p:cBhvr>
                                        <p:cTn id="26" dur="1" fill="hold"/>
                                        <p:tgtEl>
                                          <p:spTgt spid="139267">
                                            <p:txEl>
                                              <p:pRg st="3" end="3"/>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67" grpId="0" build="p" autoUpdateAnimBg="0"/>
      <p:bldP spid="139266"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a:normAutofit/>
          </a:bodyPr>
          <a:lstStyle/>
          <a:p>
            <a:pPr algn="just">
              <a:buNone/>
            </a:pPr>
            <a:r>
              <a:rPr lang="en-US" dirty="0" smtClean="0">
                <a:solidFill>
                  <a:srgbClr val="0000FF"/>
                </a:solidFill>
                <a:latin typeface="Constantia" pitchFamily="18" charset="0"/>
              </a:rPr>
              <a:t>	Dislocations can also be classified as:</a:t>
            </a:r>
          </a:p>
          <a:p>
            <a:pPr marL="971550" lvl="1" indent="-514350" algn="just">
              <a:buFont typeface="Arial" pitchFamily="34" charset="0"/>
              <a:buChar char="•"/>
            </a:pPr>
            <a:r>
              <a:rPr lang="en-US" b="1" i="1" dirty="0" smtClean="0">
                <a:solidFill>
                  <a:srgbClr val="0000FF"/>
                </a:solidFill>
                <a:latin typeface="Constantia" pitchFamily="18" charset="0"/>
              </a:rPr>
              <a:t>Congenital: </a:t>
            </a:r>
            <a:r>
              <a:rPr lang="en-US" dirty="0" smtClean="0">
                <a:solidFill>
                  <a:srgbClr val="0000FF"/>
                </a:solidFill>
                <a:latin typeface="Constantia" pitchFamily="18" charset="0"/>
              </a:rPr>
              <a:t>present at birth</a:t>
            </a:r>
          </a:p>
          <a:p>
            <a:pPr marL="971550" lvl="1" indent="-514350" algn="just">
              <a:buFont typeface="Arial" pitchFamily="34" charset="0"/>
              <a:buChar char="•"/>
            </a:pPr>
            <a:r>
              <a:rPr lang="en-US" b="1" i="1" dirty="0" smtClean="0">
                <a:solidFill>
                  <a:srgbClr val="0000FF"/>
                </a:solidFill>
                <a:latin typeface="Constantia" pitchFamily="18" charset="0"/>
              </a:rPr>
              <a:t>Spontaneous</a:t>
            </a:r>
            <a:r>
              <a:rPr lang="en-US" dirty="0" smtClean="0">
                <a:solidFill>
                  <a:srgbClr val="0000FF"/>
                </a:solidFill>
                <a:latin typeface="Constantia" pitchFamily="18" charset="0"/>
              </a:rPr>
              <a:t> or</a:t>
            </a:r>
          </a:p>
          <a:p>
            <a:pPr marL="971550" lvl="1" indent="-514350" algn="just">
              <a:buFont typeface="Arial" pitchFamily="34" charset="0"/>
              <a:buChar char="•"/>
            </a:pPr>
            <a:r>
              <a:rPr lang="en-US" b="1" i="1" dirty="0" smtClean="0">
                <a:solidFill>
                  <a:srgbClr val="0000FF"/>
                </a:solidFill>
                <a:latin typeface="Constantia" pitchFamily="18" charset="0"/>
              </a:rPr>
              <a:t>Traumatic</a:t>
            </a:r>
          </a:p>
          <a:p>
            <a:pPr algn="just">
              <a:buNone/>
            </a:pPr>
            <a:r>
              <a:rPr lang="en-US" dirty="0" smtClean="0">
                <a:solidFill>
                  <a:srgbClr val="0000FF"/>
                </a:solidFill>
                <a:latin typeface="Constantia" pitchFamily="18" charset="0"/>
              </a:rPr>
              <a:t>	</a:t>
            </a:r>
          </a:p>
          <a:p>
            <a:pPr algn="just">
              <a:buNone/>
            </a:pPr>
            <a:r>
              <a:rPr lang="en-US" dirty="0" smtClean="0">
                <a:solidFill>
                  <a:srgbClr val="0000FF"/>
                </a:solidFill>
                <a:latin typeface="Constantia" pitchFamily="18" charset="0"/>
              </a:rPr>
              <a:t>	A traumatic joint dislocation constitutes an </a:t>
            </a:r>
            <a:r>
              <a:rPr lang="en-US" b="1" i="1" dirty="0" smtClean="0">
                <a:solidFill>
                  <a:srgbClr val="0000FF"/>
                </a:solidFill>
                <a:latin typeface="Constantia" pitchFamily="18" charset="0"/>
              </a:rPr>
              <a:t>orthopedic emergency </a:t>
            </a:r>
            <a:r>
              <a:rPr lang="en-US" dirty="0" smtClean="0">
                <a:solidFill>
                  <a:srgbClr val="0000FF"/>
                </a:solidFill>
                <a:latin typeface="Constantia" pitchFamily="18" charset="0"/>
              </a:rPr>
              <a:t>which can lead to avascular necrosis and nerve palsy if not promptly treated, because the associated joint structures are distorted and severely stretched. </a:t>
            </a:r>
          </a:p>
          <a:p>
            <a:pPr algn="just">
              <a:buNone/>
            </a:pPr>
            <a:endParaRPr lang="en-US" dirty="0" smtClean="0">
              <a:solidFill>
                <a:srgbClr val="0000FF"/>
              </a:solidFill>
              <a:latin typeface="Constantia" pitchFamily="18" charset="0"/>
            </a:endParaRPr>
          </a:p>
          <a:p>
            <a:pPr algn="just">
              <a:buNone/>
            </a:pPr>
            <a:endParaRPr lang="en-US" b="1" i="1" dirty="0" smtClean="0">
              <a:solidFill>
                <a:srgbClr val="0000FF"/>
              </a:solidFill>
              <a:latin typeface="Constantia" pitchFamily="18" charset="0"/>
            </a:endParaRPr>
          </a:p>
          <a:p>
            <a:pPr algn="just">
              <a:buNone/>
            </a:pPr>
            <a:endParaRPr lang="en-US" dirty="0"/>
          </a:p>
        </p:txBody>
      </p:sp>
      <p:sp>
        <p:nvSpPr>
          <p:cNvPr id="2" name="Title 1"/>
          <p:cNvSpPr>
            <a:spLocks noGrp="1"/>
          </p:cNvSpPr>
          <p:nvPr>
            <p:ph type="title"/>
          </p:nvPr>
        </p:nvSpPr>
        <p:spPr>
          <a:xfrm>
            <a:off x="0" y="0"/>
            <a:ext cx="8686800" cy="944562"/>
          </a:xfrm>
        </p:spPr>
        <p:txBody>
          <a:bodyPr/>
          <a:lstStyle/>
          <a:p>
            <a:pPr algn="just"/>
            <a:r>
              <a:rPr lang="en-US" dirty="0" smtClean="0">
                <a:solidFill>
                  <a:srgbClr val="FF0000"/>
                </a:solidFill>
                <a:latin typeface="Constantia" pitchFamily="18" charset="0"/>
              </a:rPr>
              <a:t>Joint dislocation cont’d</a:t>
            </a:r>
            <a:endParaRPr lang="en-US" dirty="0">
              <a:solidFill>
                <a:srgbClr val="FF0000"/>
              </a:solidFill>
              <a:latin typeface="Constantia" pitchFamily="18" charset="0"/>
            </a:endParaRPr>
          </a:p>
        </p:txBody>
      </p:sp>
    </p:spTree>
  </p:cSld>
  <p:clrMapOvr>
    <a:masterClrMapping/>
  </p:clrMapOvr>
  <p:transition>
    <p:wheel spokes="8"/>
  </p:transition>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0291" name="Rectangle 3"/>
          <p:cNvSpPr>
            <a:spLocks noGrp="1" noChangeArrowheads="1"/>
          </p:cNvSpPr>
          <p:nvPr>
            <p:ph idx="1"/>
          </p:nvPr>
        </p:nvSpPr>
        <p:spPr/>
        <p:txBody>
          <a:bodyPr>
            <a:normAutofit/>
          </a:bodyPr>
          <a:lstStyle/>
          <a:p>
            <a:pPr marL="571500" indent="-571500" algn="just" eaLnBrk="1" hangingPunct="1">
              <a:buAutoNum type="romanLcParenBoth"/>
            </a:pPr>
            <a:r>
              <a:rPr lang="en-US" dirty="0" smtClean="0">
                <a:solidFill>
                  <a:srgbClr val="0000FF"/>
                </a:solidFill>
                <a:latin typeface="Constantia" pitchFamily="18" charset="0"/>
              </a:rPr>
              <a:t>Pain on the affected joint and around it.</a:t>
            </a:r>
          </a:p>
          <a:p>
            <a:pPr marL="571500" indent="-571500" algn="just" eaLnBrk="1" hangingPunct="1">
              <a:buAutoNum type="romanLcParenBoth"/>
            </a:pPr>
            <a:r>
              <a:rPr lang="en-US" dirty="0" smtClean="0">
                <a:solidFill>
                  <a:srgbClr val="0000FF"/>
                </a:solidFill>
                <a:latin typeface="Constantia" pitchFamily="18" charset="0"/>
              </a:rPr>
              <a:t>Change in joint contour</a:t>
            </a:r>
          </a:p>
          <a:p>
            <a:pPr marL="571500" indent="-571500" algn="just" eaLnBrk="1" hangingPunct="1">
              <a:buAutoNum type="romanLcParenBoth"/>
            </a:pPr>
            <a:r>
              <a:rPr lang="en-US" dirty="0" smtClean="0">
                <a:solidFill>
                  <a:srgbClr val="0000FF"/>
                </a:solidFill>
                <a:latin typeface="Constantia" pitchFamily="18" charset="0"/>
              </a:rPr>
              <a:t>Change in length of the extremity </a:t>
            </a:r>
            <a:r>
              <a:rPr lang="en-US" dirty="0" err="1" smtClean="0">
                <a:solidFill>
                  <a:srgbClr val="0000FF"/>
                </a:solidFill>
                <a:latin typeface="Constantia" pitchFamily="18" charset="0"/>
              </a:rPr>
              <a:t>involvd</a:t>
            </a:r>
            <a:endParaRPr lang="en-US" dirty="0" smtClean="0">
              <a:solidFill>
                <a:srgbClr val="0000FF"/>
              </a:solidFill>
              <a:latin typeface="Constantia" pitchFamily="18" charset="0"/>
            </a:endParaRPr>
          </a:p>
          <a:p>
            <a:pPr marL="571500" indent="-571500" algn="just" eaLnBrk="1" hangingPunct="1">
              <a:buAutoNum type="romanLcParenBoth"/>
            </a:pPr>
            <a:r>
              <a:rPr lang="en-US" dirty="0" smtClean="0">
                <a:solidFill>
                  <a:srgbClr val="0000FF"/>
                </a:solidFill>
                <a:latin typeface="Constantia" pitchFamily="18" charset="0"/>
              </a:rPr>
              <a:t>Loss of normal mobility</a:t>
            </a:r>
          </a:p>
          <a:p>
            <a:pPr marL="571500" indent="-571500" algn="just" eaLnBrk="1" hangingPunct="1">
              <a:buAutoNum type="romanLcParenBoth"/>
            </a:pPr>
            <a:r>
              <a:rPr lang="en-US" dirty="0" smtClean="0">
                <a:solidFill>
                  <a:srgbClr val="0000FF"/>
                </a:solidFill>
                <a:latin typeface="Constantia" pitchFamily="18" charset="0"/>
              </a:rPr>
              <a:t>Change in the axis of the dislocated bones</a:t>
            </a:r>
          </a:p>
          <a:p>
            <a:pPr marL="571500" indent="-571500" algn="just" eaLnBrk="1" hangingPunct="1">
              <a:buAutoNum type="romanLcParenBoth"/>
            </a:pPr>
            <a:endParaRPr lang="en-US" dirty="0" smtClean="0">
              <a:solidFill>
                <a:srgbClr val="0000FF"/>
              </a:solidFill>
              <a:latin typeface="Constantia" pitchFamily="18" charset="0"/>
            </a:endParaRPr>
          </a:p>
          <a:p>
            <a:pPr>
              <a:buNone/>
            </a:pPr>
            <a:r>
              <a:rPr lang="en-US" dirty="0" smtClean="0">
                <a:solidFill>
                  <a:srgbClr val="0000FF"/>
                </a:solidFill>
                <a:latin typeface="Constantia" pitchFamily="18" charset="0"/>
              </a:rPr>
              <a:t>An X-ray film can be taken to help confirms the diagnosis</a:t>
            </a:r>
          </a:p>
          <a:p>
            <a:pPr marL="571500" indent="-571500" algn="just" eaLnBrk="1" hangingPunct="1">
              <a:buAutoNum type="romanLcParenBoth"/>
            </a:pPr>
            <a:endParaRPr lang="en-US" dirty="0" smtClean="0">
              <a:solidFill>
                <a:srgbClr val="0000FF"/>
              </a:solidFill>
              <a:latin typeface="Constantia" pitchFamily="18" charset="0"/>
            </a:endParaRPr>
          </a:p>
        </p:txBody>
      </p:sp>
      <p:sp>
        <p:nvSpPr>
          <p:cNvPr id="93186" name="Rectangle 6"/>
          <p:cNvSpPr>
            <a:spLocks noGrp="1" noChangeArrowheads="1"/>
          </p:cNvSpPr>
          <p:nvPr>
            <p:ph type="sldNum" sz="quarter" idx="12"/>
          </p:nvPr>
        </p:nvSpPr>
        <p:spPr>
          <a:noFill/>
        </p:spPr>
        <p:txBody>
          <a:bodyPr/>
          <a:lstStyle/>
          <a:p>
            <a:fld id="{64D2CA1A-A115-470D-9C9C-673D728A2B4C}" type="slidenum">
              <a:rPr lang="en-US" smtClean="0"/>
              <a:pPr/>
              <a:t>103</a:t>
            </a:fld>
            <a:endParaRPr lang="en-US" smtClean="0"/>
          </a:p>
        </p:txBody>
      </p:sp>
      <p:sp>
        <p:nvSpPr>
          <p:cNvPr id="140290" name="Rectangle 2"/>
          <p:cNvSpPr>
            <a:spLocks noGrp="1" noChangeArrowheads="1"/>
          </p:cNvSpPr>
          <p:nvPr>
            <p:ph type="title"/>
          </p:nvPr>
        </p:nvSpPr>
        <p:spPr>
          <a:xfrm>
            <a:off x="0" y="609600"/>
            <a:ext cx="9144000" cy="990600"/>
          </a:xfrm>
        </p:spPr>
        <p:txBody>
          <a:bodyPr>
            <a:normAutofit fontScale="90000"/>
          </a:bodyPr>
          <a:lstStyle/>
          <a:p>
            <a:pPr algn="l" eaLnBrk="1" hangingPunct="1"/>
            <a:r>
              <a:rPr lang="en-US" dirty="0" smtClean="0">
                <a:solidFill>
                  <a:srgbClr val="FF0000"/>
                </a:solidFill>
                <a:latin typeface="Constantia" pitchFamily="18" charset="0"/>
              </a:rPr>
              <a:t>Joint dislocation commonly manifests with:</a:t>
            </a:r>
          </a:p>
        </p:txBody>
      </p:sp>
      <p:sp>
        <p:nvSpPr>
          <p:cNvPr id="9318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5D7557DA-D868-4B3D-9234-09F38E2453E0}" type="slidenum">
              <a:rPr lang="en-US" sz="1400"/>
              <a:pPr algn="r"/>
              <a:t>103</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02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2" fill="hold" grpId="0" nodeType="clickEffect">
                                  <p:stCondLst>
                                    <p:cond delay="0"/>
                                  </p:stCondLst>
                                  <p:childTnLst>
                                    <p:set>
                                      <p:cBhvr>
                                        <p:cTn id="10" dur="1" fill="hold">
                                          <p:stCondLst>
                                            <p:cond delay="0"/>
                                          </p:stCondLst>
                                        </p:cTn>
                                        <p:tgtEl>
                                          <p:spTgt spid="140291">
                                            <p:txEl>
                                              <p:pRg st="0" end="0"/>
                                            </p:txEl>
                                          </p:spTgt>
                                        </p:tgtEl>
                                        <p:attrNameLst>
                                          <p:attrName>style.visibility</p:attrName>
                                        </p:attrNameLst>
                                      </p:cBhvr>
                                      <p:to>
                                        <p:strVal val="visible"/>
                                      </p:to>
                                    </p:set>
                                    <p:anim calcmode="lin" valueType="num">
                                      <p:cBhvr additive="base">
                                        <p:cTn id="11" dur="500" fill="hold"/>
                                        <p:tgtEl>
                                          <p:spTgt spid="140291">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402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2" fill="hold" grpId="0" nodeType="clickEffect">
                                  <p:stCondLst>
                                    <p:cond delay="0"/>
                                  </p:stCondLst>
                                  <p:childTnLst>
                                    <p:set>
                                      <p:cBhvr>
                                        <p:cTn id="16" dur="1" fill="hold">
                                          <p:stCondLst>
                                            <p:cond delay="0"/>
                                          </p:stCondLst>
                                        </p:cTn>
                                        <p:tgtEl>
                                          <p:spTgt spid="140291">
                                            <p:txEl>
                                              <p:pRg st="1" end="1"/>
                                            </p:txEl>
                                          </p:spTgt>
                                        </p:tgtEl>
                                        <p:attrNameLst>
                                          <p:attrName>style.visibility</p:attrName>
                                        </p:attrNameLst>
                                      </p:cBhvr>
                                      <p:to>
                                        <p:strVal val="visible"/>
                                      </p:to>
                                    </p:set>
                                    <p:anim calcmode="lin" valueType="num">
                                      <p:cBhvr additive="base">
                                        <p:cTn id="17" dur="500" fill="hold"/>
                                        <p:tgtEl>
                                          <p:spTgt spid="140291">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402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2" fill="hold" grpId="0" nodeType="clickEffect">
                                  <p:stCondLst>
                                    <p:cond delay="0"/>
                                  </p:stCondLst>
                                  <p:childTnLst>
                                    <p:set>
                                      <p:cBhvr>
                                        <p:cTn id="22" dur="1" fill="hold">
                                          <p:stCondLst>
                                            <p:cond delay="0"/>
                                          </p:stCondLst>
                                        </p:cTn>
                                        <p:tgtEl>
                                          <p:spTgt spid="140291">
                                            <p:txEl>
                                              <p:pRg st="2" end="2"/>
                                            </p:txEl>
                                          </p:spTgt>
                                        </p:tgtEl>
                                        <p:attrNameLst>
                                          <p:attrName>style.visibility</p:attrName>
                                        </p:attrNameLst>
                                      </p:cBhvr>
                                      <p:to>
                                        <p:strVal val="visible"/>
                                      </p:to>
                                    </p:set>
                                    <p:anim calcmode="lin" valueType="num">
                                      <p:cBhvr additive="base">
                                        <p:cTn id="23" dur="500" fill="hold"/>
                                        <p:tgtEl>
                                          <p:spTgt spid="140291">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402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2" fill="hold" grpId="0" nodeType="clickEffect">
                                  <p:stCondLst>
                                    <p:cond delay="0"/>
                                  </p:stCondLst>
                                  <p:childTnLst>
                                    <p:set>
                                      <p:cBhvr>
                                        <p:cTn id="28" dur="1" fill="hold">
                                          <p:stCondLst>
                                            <p:cond delay="0"/>
                                          </p:stCondLst>
                                        </p:cTn>
                                        <p:tgtEl>
                                          <p:spTgt spid="140291">
                                            <p:txEl>
                                              <p:pRg st="3" end="3"/>
                                            </p:txEl>
                                          </p:spTgt>
                                        </p:tgtEl>
                                        <p:attrNameLst>
                                          <p:attrName>style.visibility</p:attrName>
                                        </p:attrNameLst>
                                      </p:cBhvr>
                                      <p:to>
                                        <p:strVal val="visible"/>
                                      </p:to>
                                    </p:set>
                                    <p:anim calcmode="lin" valueType="num">
                                      <p:cBhvr additive="base">
                                        <p:cTn id="29" dur="500" fill="hold"/>
                                        <p:tgtEl>
                                          <p:spTgt spid="140291">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1402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2" fill="hold" grpId="0" nodeType="clickEffect">
                                  <p:stCondLst>
                                    <p:cond delay="0"/>
                                  </p:stCondLst>
                                  <p:childTnLst>
                                    <p:set>
                                      <p:cBhvr>
                                        <p:cTn id="34" dur="1" fill="hold">
                                          <p:stCondLst>
                                            <p:cond delay="0"/>
                                          </p:stCondLst>
                                        </p:cTn>
                                        <p:tgtEl>
                                          <p:spTgt spid="140291">
                                            <p:txEl>
                                              <p:pRg st="4" end="4"/>
                                            </p:txEl>
                                          </p:spTgt>
                                        </p:tgtEl>
                                        <p:attrNameLst>
                                          <p:attrName>style.visibility</p:attrName>
                                        </p:attrNameLst>
                                      </p:cBhvr>
                                      <p:to>
                                        <p:strVal val="visible"/>
                                      </p:to>
                                    </p:set>
                                    <p:anim calcmode="lin" valueType="num">
                                      <p:cBhvr additive="base">
                                        <p:cTn id="35" dur="500" fill="hold"/>
                                        <p:tgtEl>
                                          <p:spTgt spid="140291">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1402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2" fill="hold" grpId="0" nodeType="clickEffect">
                                  <p:stCondLst>
                                    <p:cond delay="0"/>
                                  </p:stCondLst>
                                  <p:childTnLst>
                                    <p:set>
                                      <p:cBhvr>
                                        <p:cTn id="40" dur="1" fill="hold">
                                          <p:stCondLst>
                                            <p:cond delay="0"/>
                                          </p:stCondLst>
                                        </p:cTn>
                                        <p:tgtEl>
                                          <p:spTgt spid="140291">
                                            <p:txEl>
                                              <p:pRg st="6" end="6"/>
                                            </p:txEl>
                                          </p:spTgt>
                                        </p:tgtEl>
                                        <p:attrNameLst>
                                          <p:attrName>style.visibility</p:attrName>
                                        </p:attrNameLst>
                                      </p:cBhvr>
                                      <p:to>
                                        <p:strVal val="visible"/>
                                      </p:to>
                                    </p:set>
                                    <p:anim calcmode="lin" valueType="num">
                                      <p:cBhvr additive="base">
                                        <p:cTn id="41" dur="500" fill="hold"/>
                                        <p:tgtEl>
                                          <p:spTgt spid="140291">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1402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1" grpId="0" build="p" autoUpdateAnimBg="0"/>
      <p:bldP spid="140290" grpId="0"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2339" name="Rectangle 3"/>
          <p:cNvSpPr>
            <a:spLocks noGrp="1" noChangeArrowheads="1"/>
          </p:cNvSpPr>
          <p:nvPr>
            <p:ph idx="1"/>
          </p:nvPr>
        </p:nvSpPr>
        <p:spPr>
          <a:xfrm>
            <a:off x="457200" y="1600200"/>
            <a:ext cx="8686800" cy="5257800"/>
          </a:xfrm>
        </p:spPr>
        <p:txBody>
          <a:bodyPr>
            <a:normAutofit/>
          </a:bodyPr>
          <a:lstStyle/>
          <a:p>
            <a:pPr marL="571500" indent="-571500" algn="just" eaLnBrk="1" hangingPunct="1">
              <a:buFont typeface="Wingdings" pitchFamily="2" charset="2"/>
              <a:buAutoNum type="arabicPeriod"/>
            </a:pPr>
            <a:r>
              <a:rPr lang="en-US" dirty="0" smtClean="0">
                <a:solidFill>
                  <a:srgbClr val="0000FF"/>
                </a:solidFill>
                <a:latin typeface="Constantia" pitchFamily="18" charset="0"/>
              </a:rPr>
              <a:t>Immobilize the affected joint/s</a:t>
            </a:r>
          </a:p>
          <a:p>
            <a:pPr marL="571500" indent="-571500" algn="just" eaLnBrk="1" hangingPunct="1">
              <a:buFont typeface="Wingdings" pitchFamily="2" charset="2"/>
              <a:buAutoNum type="arabicPeriod"/>
            </a:pPr>
            <a:endParaRPr lang="en-US" dirty="0" smtClean="0">
              <a:solidFill>
                <a:srgbClr val="0000FF"/>
              </a:solidFill>
              <a:latin typeface="Constantia" pitchFamily="18" charset="0"/>
            </a:endParaRPr>
          </a:p>
          <a:p>
            <a:pPr marL="571500" indent="-571500" algn="just" eaLnBrk="1" hangingPunct="1">
              <a:buFont typeface="Wingdings" pitchFamily="2" charset="2"/>
              <a:buAutoNum type="arabicPeriod"/>
            </a:pPr>
            <a:r>
              <a:rPr lang="en-US" dirty="0" smtClean="0">
                <a:solidFill>
                  <a:srgbClr val="0000FF"/>
                </a:solidFill>
                <a:latin typeface="Constantia" pitchFamily="18" charset="0"/>
              </a:rPr>
              <a:t>Promptly reduce the joint</a:t>
            </a:r>
          </a:p>
          <a:p>
            <a:pPr marL="571500" indent="-571500" algn="just" eaLnBrk="1" hangingPunct="1">
              <a:buFont typeface="Wingdings" pitchFamily="2" charset="2"/>
              <a:buAutoNum type="arabicPeriod"/>
            </a:pPr>
            <a:endParaRPr lang="en-US" dirty="0" smtClean="0">
              <a:solidFill>
                <a:srgbClr val="0000FF"/>
              </a:solidFill>
              <a:latin typeface="Constantia" pitchFamily="18" charset="0"/>
            </a:endParaRPr>
          </a:p>
          <a:p>
            <a:pPr marL="571500" indent="-571500" algn="just" eaLnBrk="1" hangingPunct="1">
              <a:buFont typeface="Wingdings" pitchFamily="2" charset="2"/>
              <a:buAutoNum type="arabicPeriod"/>
            </a:pPr>
            <a:r>
              <a:rPr lang="en-US" dirty="0" smtClean="0">
                <a:solidFill>
                  <a:srgbClr val="0000FF"/>
                </a:solidFill>
                <a:latin typeface="Constantia" pitchFamily="18" charset="0"/>
              </a:rPr>
              <a:t>Control pain</a:t>
            </a:r>
          </a:p>
          <a:p>
            <a:pPr marL="571500" indent="-571500" algn="just" eaLnBrk="1" hangingPunct="1">
              <a:buFont typeface="Wingdings" pitchFamily="2" charset="2"/>
              <a:buAutoNum type="arabicPeriod"/>
            </a:pPr>
            <a:endParaRPr lang="en-US" dirty="0" smtClean="0">
              <a:solidFill>
                <a:srgbClr val="0000FF"/>
              </a:solidFill>
              <a:latin typeface="Constantia" pitchFamily="18" charset="0"/>
            </a:endParaRPr>
          </a:p>
          <a:p>
            <a:pPr marL="571500" indent="-571500" algn="just" eaLnBrk="1" hangingPunct="1">
              <a:buFont typeface="Wingdings" pitchFamily="2" charset="2"/>
              <a:buAutoNum type="arabicPeriod"/>
            </a:pPr>
            <a:r>
              <a:rPr lang="en-US" dirty="0" smtClean="0">
                <a:solidFill>
                  <a:srgbClr val="0000FF"/>
                </a:solidFill>
                <a:latin typeface="Constantia" pitchFamily="18" charset="0"/>
              </a:rPr>
              <a:t>Monitor neurovascular status</a:t>
            </a:r>
          </a:p>
          <a:p>
            <a:pPr marL="571500" indent="-571500" algn="just" eaLnBrk="1" hangingPunct="1">
              <a:buFont typeface="Wingdings" pitchFamily="2" charset="2"/>
              <a:buAutoNum type="arabicPeriod"/>
            </a:pPr>
            <a:endParaRPr lang="en-US" dirty="0" smtClean="0">
              <a:solidFill>
                <a:srgbClr val="0000FF"/>
              </a:solidFill>
              <a:latin typeface="Constantia" pitchFamily="18" charset="0"/>
            </a:endParaRPr>
          </a:p>
          <a:p>
            <a:pPr marL="571500" indent="-571500" algn="just" eaLnBrk="1" hangingPunct="1">
              <a:buFont typeface="Wingdings" pitchFamily="2" charset="2"/>
              <a:buAutoNum type="arabicPeriod"/>
            </a:pPr>
            <a:r>
              <a:rPr lang="en-US" dirty="0" smtClean="0">
                <a:solidFill>
                  <a:srgbClr val="0000FF"/>
                </a:solidFill>
                <a:latin typeface="Constantia" pitchFamily="18" charset="0"/>
              </a:rPr>
              <a:t>Perform range of motion(ROM)</a:t>
            </a:r>
          </a:p>
          <a:p>
            <a:pPr marL="571500" indent="-571500" algn="just" eaLnBrk="1" hangingPunct="1">
              <a:buFont typeface="Wingdings" pitchFamily="2" charset="2"/>
              <a:buAutoNum type="arabicPeriod"/>
            </a:pPr>
            <a:endParaRPr lang="en-US" dirty="0" smtClean="0">
              <a:solidFill>
                <a:srgbClr val="0000FF"/>
              </a:solidFill>
              <a:latin typeface="Constantia" pitchFamily="18" charset="0"/>
            </a:endParaRPr>
          </a:p>
          <a:p>
            <a:pPr marL="571500" indent="-571500" algn="just" eaLnBrk="1" hangingPunct="1">
              <a:buFont typeface="Wingdings" pitchFamily="2" charset="2"/>
              <a:buAutoNum type="arabicPeriod"/>
            </a:pPr>
            <a:r>
              <a:rPr lang="en-US" dirty="0" smtClean="0">
                <a:solidFill>
                  <a:srgbClr val="0000FF"/>
                </a:solidFill>
                <a:latin typeface="Constantia" pitchFamily="18" charset="0"/>
              </a:rPr>
              <a:t>Educate pt on how to immobilize joint</a:t>
            </a:r>
          </a:p>
        </p:txBody>
      </p:sp>
      <p:sp>
        <p:nvSpPr>
          <p:cNvPr id="95234" name="Rectangle 6"/>
          <p:cNvSpPr>
            <a:spLocks noGrp="1" noChangeArrowheads="1"/>
          </p:cNvSpPr>
          <p:nvPr>
            <p:ph type="sldNum" sz="quarter" idx="12"/>
          </p:nvPr>
        </p:nvSpPr>
        <p:spPr>
          <a:noFill/>
        </p:spPr>
        <p:txBody>
          <a:bodyPr/>
          <a:lstStyle/>
          <a:p>
            <a:fld id="{88D7CDEA-3B8E-4C2D-A5C1-6E33DF4DEE32}" type="slidenum">
              <a:rPr lang="en-US" smtClean="0"/>
              <a:pPr/>
              <a:t>104</a:t>
            </a:fld>
            <a:endParaRPr lang="en-US" smtClean="0"/>
          </a:p>
        </p:txBody>
      </p:sp>
      <p:sp>
        <p:nvSpPr>
          <p:cNvPr id="142338" name="Rectangle 2"/>
          <p:cNvSpPr>
            <a:spLocks noGrp="1" noChangeArrowheads="1"/>
          </p:cNvSpPr>
          <p:nvPr>
            <p:ph type="title"/>
          </p:nvPr>
        </p:nvSpPr>
        <p:spPr>
          <a:xfrm>
            <a:off x="381000" y="-152400"/>
            <a:ext cx="8229600" cy="1143000"/>
          </a:xfrm>
        </p:spPr>
        <p:txBody>
          <a:bodyPr/>
          <a:lstStyle/>
          <a:p>
            <a:pPr algn="just" eaLnBrk="1" hangingPunct="1"/>
            <a:r>
              <a:rPr lang="en-US" b="1" dirty="0" smtClean="0">
                <a:solidFill>
                  <a:srgbClr val="FF0000"/>
                </a:solidFill>
                <a:latin typeface="Constantia" pitchFamily="18" charset="0"/>
              </a:rPr>
              <a:t>Management of J. Dislocation</a:t>
            </a:r>
          </a:p>
        </p:txBody>
      </p:sp>
      <p:sp>
        <p:nvSpPr>
          <p:cNvPr id="9523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AD81583B-0111-4A1C-96E9-D6C46BBC9A42}" type="slidenum">
              <a:rPr lang="en-US" sz="1400"/>
              <a:pPr algn="r"/>
              <a:t>104</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2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233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233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233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2339">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233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423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9" grpId="0" build="p" autoUpdateAnimBg="0"/>
      <p:bldP spid="142338"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a:bodyPr>
          <a:lstStyle/>
          <a:p>
            <a:pPr algn="ctr">
              <a:buNone/>
            </a:pPr>
            <a:endParaRPr lang="en-US" sz="4400" b="1" dirty="0" smtClean="0">
              <a:solidFill>
                <a:srgbClr val="0000FF"/>
              </a:solidFill>
              <a:latin typeface="Constantia" pitchFamily="18" charset="0"/>
            </a:endParaRPr>
          </a:p>
          <a:p>
            <a:pPr algn="ctr">
              <a:buNone/>
            </a:pPr>
            <a:endParaRPr lang="en-US" sz="4400" b="1" dirty="0" smtClean="0">
              <a:solidFill>
                <a:srgbClr val="0000FF"/>
              </a:solidFill>
              <a:latin typeface="Constantia" pitchFamily="18" charset="0"/>
            </a:endParaRPr>
          </a:p>
          <a:p>
            <a:pPr algn="ctr">
              <a:buNone/>
            </a:pPr>
            <a:r>
              <a:rPr lang="en-US" sz="4400" b="1" dirty="0" smtClean="0">
                <a:solidFill>
                  <a:srgbClr val="0000FF"/>
                </a:solidFill>
                <a:latin typeface="Constantia" pitchFamily="18" charset="0"/>
              </a:rPr>
              <a:t>ORTHOPEDIC INFLAMMATORY CONDITIONS</a:t>
            </a:r>
            <a:endParaRPr lang="en-US" sz="4400" b="1" dirty="0">
              <a:solidFill>
                <a:srgbClr val="0000FF"/>
              </a:solidFill>
              <a:latin typeface="Constantia" pitchFamily="18" charset="0"/>
            </a:endParaRPr>
          </a:p>
        </p:txBody>
      </p:sp>
      <p:sp>
        <p:nvSpPr>
          <p:cNvPr id="2" name="Title 1"/>
          <p:cNvSpPr>
            <a:spLocks noGrp="1"/>
          </p:cNvSpPr>
          <p:nvPr>
            <p:ph type="title"/>
          </p:nvPr>
        </p:nvSpPr>
        <p:spPr/>
        <p:txBody>
          <a:bodyPr/>
          <a:lstStyle/>
          <a:p>
            <a:endParaRPr lang="en-US"/>
          </a:p>
        </p:txBody>
      </p:sp>
    </p:spTree>
  </p:cSld>
  <p:clrMapOvr>
    <a:masterClrMapping/>
  </p:clrMapOvr>
  <p:transition>
    <p:wheel spokes="8"/>
  </p:transition>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lvl="1" algn="just">
              <a:buNone/>
            </a:pPr>
            <a:r>
              <a:rPr lang="en-US" sz="3600" b="1" dirty="0" smtClean="0">
                <a:solidFill>
                  <a:srgbClr val="0000FF"/>
                </a:solidFill>
                <a:latin typeface="Constantia" pitchFamily="18" charset="0"/>
              </a:rPr>
              <a:t>Osteomyelitis</a:t>
            </a:r>
          </a:p>
          <a:p>
            <a:pPr lvl="1" algn="just">
              <a:buNone/>
            </a:pPr>
            <a:endParaRPr lang="en-US" sz="3600" b="1" dirty="0" smtClean="0">
              <a:solidFill>
                <a:srgbClr val="0000FF"/>
              </a:solidFill>
              <a:latin typeface="Constantia" pitchFamily="18" charset="0"/>
            </a:endParaRPr>
          </a:p>
          <a:p>
            <a:pPr lvl="1" algn="just">
              <a:buNone/>
            </a:pPr>
            <a:r>
              <a:rPr lang="en-US" sz="3600" b="1" dirty="0" smtClean="0">
                <a:solidFill>
                  <a:srgbClr val="0000FF"/>
                </a:solidFill>
                <a:latin typeface="Constantia" pitchFamily="18" charset="0"/>
              </a:rPr>
              <a:t>Arthritis:</a:t>
            </a:r>
          </a:p>
          <a:p>
            <a:pPr lvl="2" algn="just"/>
            <a:r>
              <a:rPr lang="en-US" sz="3200" dirty="0" smtClean="0">
                <a:solidFill>
                  <a:srgbClr val="0000FF"/>
                </a:solidFill>
                <a:latin typeface="Constantia" pitchFamily="18" charset="0"/>
              </a:rPr>
              <a:t>Rheumatoid arthritis</a:t>
            </a:r>
          </a:p>
          <a:p>
            <a:pPr lvl="2" algn="just"/>
            <a:r>
              <a:rPr lang="en-US" sz="3200" dirty="0" smtClean="0">
                <a:solidFill>
                  <a:srgbClr val="0000FF"/>
                </a:solidFill>
                <a:latin typeface="Constantia" pitchFamily="18" charset="0"/>
              </a:rPr>
              <a:t>Septic arthritis</a:t>
            </a:r>
          </a:p>
          <a:p>
            <a:pPr lvl="2" algn="just"/>
            <a:r>
              <a:rPr lang="en-US" sz="3200" dirty="0" smtClean="0">
                <a:solidFill>
                  <a:srgbClr val="0000FF"/>
                </a:solidFill>
                <a:latin typeface="Constantia" pitchFamily="18" charset="0"/>
              </a:rPr>
              <a:t>Osteoarthritis</a:t>
            </a:r>
          </a:p>
          <a:p>
            <a:pPr lvl="1" algn="just">
              <a:buNone/>
            </a:pPr>
            <a:endParaRPr lang="en-US" sz="3600" b="1" dirty="0" smtClean="0">
              <a:solidFill>
                <a:srgbClr val="0000FF"/>
              </a:solidFill>
              <a:latin typeface="Constantia" pitchFamily="18" charset="0"/>
            </a:endParaRPr>
          </a:p>
          <a:p>
            <a:pPr lvl="1" algn="just">
              <a:buNone/>
            </a:pPr>
            <a:r>
              <a:rPr lang="en-US" sz="3600" b="1" dirty="0" smtClean="0">
                <a:solidFill>
                  <a:srgbClr val="0000FF"/>
                </a:solidFill>
                <a:latin typeface="Constantia" pitchFamily="18" charset="0"/>
              </a:rPr>
              <a:t>Gout</a:t>
            </a:r>
          </a:p>
          <a:p>
            <a:pPr lvl="1" algn="just">
              <a:buNone/>
            </a:pPr>
            <a:endParaRPr lang="en-US" sz="3600" dirty="0">
              <a:solidFill>
                <a:srgbClr val="0000FF"/>
              </a:solidFill>
              <a:latin typeface="Constantia" pitchFamily="18" charset="0"/>
            </a:endParaRPr>
          </a:p>
        </p:txBody>
      </p:sp>
      <p:sp>
        <p:nvSpPr>
          <p:cNvPr id="2" name="Title 1"/>
          <p:cNvSpPr>
            <a:spLocks noGrp="1"/>
          </p:cNvSpPr>
          <p:nvPr>
            <p:ph type="title"/>
          </p:nvPr>
        </p:nvSpPr>
        <p:spPr>
          <a:xfrm>
            <a:off x="0" y="274638"/>
            <a:ext cx="9144000" cy="1143000"/>
          </a:xfrm>
        </p:spPr>
        <p:txBody>
          <a:bodyPr>
            <a:normAutofit fontScale="90000"/>
          </a:bodyPr>
          <a:lstStyle/>
          <a:p>
            <a:r>
              <a:rPr lang="en-US" b="1" dirty="0" smtClean="0">
                <a:solidFill>
                  <a:srgbClr val="0000FF"/>
                </a:solidFill>
                <a:latin typeface="Constantia" pitchFamily="18" charset="0"/>
              </a:rPr>
              <a:t/>
            </a:r>
            <a:br>
              <a:rPr lang="en-US" b="1" dirty="0" smtClean="0">
                <a:solidFill>
                  <a:srgbClr val="0000FF"/>
                </a:solidFill>
                <a:latin typeface="Constantia" pitchFamily="18" charset="0"/>
              </a:rPr>
            </a:br>
            <a:r>
              <a:rPr lang="en-US" b="1" dirty="0" smtClean="0">
                <a:solidFill>
                  <a:srgbClr val="FF0000"/>
                </a:solidFill>
                <a:latin typeface="Constantia" pitchFamily="18" charset="0"/>
              </a:rPr>
              <a:t>Common Inflammatory Conditions of Bones and Joints</a:t>
            </a:r>
            <a:r>
              <a:rPr lang="en-US" b="1" dirty="0" smtClean="0">
                <a:solidFill>
                  <a:srgbClr val="0000FF"/>
                </a:solidFill>
                <a:latin typeface="Constantia" pitchFamily="18" charset="0"/>
              </a:rPr>
              <a:t/>
            </a:r>
            <a:br>
              <a:rPr lang="en-US" b="1" dirty="0" smtClean="0">
                <a:solidFill>
                  <a:srgbClr val="0000FF"/>
                </a:solidFill>
                <a:latin typeface="Constantia" pitchFamily="18" charset="0"/>
              </a:rPr>
            </a:br>
            <a:endParaRPr lang="en-US" dirty="0"/>
          </a:p>
        </p:txBody>
      </p:sp>
    </p:spTree>
  </p:cSld>
  <p:clrMapOvr>
    <a:masterClrMapping/>
  </p:clrMapOvr>
  <p:transition>
    <p:wheel spokes="8"/>
  </p:transition>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8991600" cy="6477000"/>
          </a:xfrm>
        </p:spPr>
        <p:txBody>
          <a:bodyPr>
            <a:normAutofit/>
          </a:bodyPr>
          <a:lstStyle/>
          <a:p>
            <a:pPr algn="ctr">
              <a:buNone/>
            </a:pPr>
            <a:endParaRPr lang="en-US" sz="5400" b="1" dirty="0" smtClean="0">
              <a:solidFill>
                <a:srgbClr val="0000FF"/>
              </a:solidFill>
              <a:latin typeface="Constantia" pitchFamily="18" charset="0"/>
            </a:endParaRPr>
          </a:p>
          <a:p>
            <a:pPr algn="ctr">
              <a:buNone/>
            </a:pPr>
            <a:r>
              <a:rPr lang="en-US" sz="5400" b="1" dirty="0" smtClean="0">
                <a:solidFill>
                  <a:srgbClr val="0000FF"/>
                </a:solidFill>
                <a:latin typeface="Constantia" pitchFamily="18" charset="0"/>
              </a:rPr>
              <a:t>OSTEOMYELITIS</a:t>
            </a:r>
            <a:endParaRPr lang="en-US" sz="5400" b="1" dirty="0">
              <a:solidFill>
                <a:srgbClr val="0000FF"/>
              </a:solidFill>
              <a:latin typeface="Constantia" pitchFamily="18" charset="0"/>
            </a:endParaRPr>
          </a:p>
        </p:txBody>
      </p:sp>
      <p:sp>
        <p:nvSpPr>
          <p:cNvPr id="2" name="Title 1"/>
          <p:cNvSpPr>
            <a:spLocks noGrp="1"/>
          </p:cNvSpPr>
          <p:nvPr>
            <p:ph type="title"/>
          </p:nvPr>
        </p:nvSpPr>
        <p:spPr/>
        <p:txBody>
          <a:bodyPr/>
          <a:lstStyle/>
          <a:p>
            <a:endParaRPr lang="en-US"/>
          </a:p>
        </p:txBody>
      </p:sp>
    </p:spTree>
  </p:cSld>
  <p:clrMapOvr>
    <a:masterClrMapping/>
  </p:clrMapOvr>
  <p:transition>
    <p:wheel spokes="8"/>
  </p:transition>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63" name="Rectangle 3"/>
          <p:cNvSpPr>
            <a:spLocks noGrp="1" noChangeArrowheads="1"/>
          </p:cNvSpPr>
          <p:nvPr>
            <p:ph idx="1"/>
          </p:nvPr>
        </p:nvSpPr>
        <p:spPr>
          <a:xfrm>
            <a:off x="0" y="1600200"/>
            <a:ext cx="9144000" cy="5257800"/>
          </a:xfrm>
        </p:spPr>
        <p:txBody>
          <a:bodyPr>
            <a:normAutofit lnSpcReduction="10000"/>
          </a:bodyPr>
          <a:lstStyle/>
          <a:p>
            <a:pPr marL="571500" indent="-571500" algn="just">
              <a:buFontTx/>
              <a:buNone/>
            </a:pPr>
            <a:r>
              <a:rPr lang="en-US" sz="4000" dirty="0" smtClean="0">
                <a:solidFill>
                  <a:srgbClr val="0000FF"/>
                </a:solidFill>
                <a:latin typeface="Constantia" pitchFamily="18" charset="0"/>
              </a:rPr>
              <a:t>	Refers to infection of bone, which can occur following:</a:t>
            </a:r>
          </a:p>
          <a:p>
            <a:pPr marL="971550" lvl="1" indent="-571500" algn="just">
              <a:buFontTx/>
              <a:buNone/>
            </a:pPr>
            <a:endParaRPr lang="en-US" sz="3600" dirty="0" smtClean="0">
              <a:solidFill>
                <a:srgbClr val="0000FF"/>
              </a:solidFill>
              <a:latin typeface="Constantia" pitchFamily="18" charset="0"/>
            </a:endParaRPr>
          </a:p>
          <a:p>
            <a:pPr marL="1371600" lvl="2" indent="-571500" algn="just"/>
            <a:r>
              <a:rPr lang="en-US" sz="3600" dirty="0" smtClean="0">
                <a:solidFill>
                  <a:srgbClr val="0000FF"/>
                </a:solidFill>
                <a:latin typeface="Constantia" pitchFamily="18" charset="0"/>
              </a:rPr>
              <a:t>Extension of soft tissue infection.</a:t>
            </a:r>
          </a:p>
          <a:p>
            <a:pPr marL="1371600" lvl="2" indent="-571500" algn="just"/>
            <a:endParaRPr lang="en-US" sz="3600" dirty="0" smtClean="0">
              <a:solidFill>
                <a:srgbClr val="0000FF"/>
              </a:solidFill>
              <a:latin typeface="Constantia" pitchFamily="18" charset="0"/>
            </a:endParaRPr>
          </a:p>
          <a:p>
            <a:pPr marL="1371600" lvl="2" indent="-571500" algn="just"/>
            <a:r>
              <a:rPr lang="en-US" sz="3600" dirty="0" smtClean="0">
                <a:solidFill>
                  <a:srgbClr val="0000FF"/>
                </a:solidFill>
                <a:latin typeface="Constantia" pitchFamily="18" charset="0"/>
              </a:rPr>
              <a:t>Direct bone contamination.</a:t>
            </a:r>
          </a:p>
          <a:p>
            <a:pPr marL="1371600" lvl="2" indent="-571500" algn="just"/>
            <a:endParaRPr lang="en-US" sz="3600" dirty="0" smtClean="0">
              <a:solidFill>
                <a:srgbClr val="0000FF"/>
              </a:solidFill>
              <a:latin typeface="Constantia" pitchFamily="18" charset="0"/>
            </a:endParaRPr>
          </a:p>
          <a:p>
            <a:pPr marL="1371600" lvl="2" indent="-571500" algn="just"/>
            <a:r>
              <a:rPr lang="en-US" sz="3600" dirty="0" smtClean="0">
                <a:solidFill>
                  <a:srgbClr val="0000FF"/>
                </a:solidFill>
                <a:latin typeface="Constantia" pitchFamily="18" charset="0"/>
              </a:rPr>
              <a:t>Hematologic(blood-borne)dissemination</a:t>
            </a:r>
          </a:p>
        </p:txBody>
      </p:sp>
      <p:sp>
        <p:nvSpPr>
          <p:cNvPr id="96258" name="Rectangle 6"/>
          <p:cNvSpPr>
            <a:spLocks noGrp="1" noChangeArrowheads="1"/>
          </p:cNvSpPr>
          <p:nvPr>
            <p:ph type="sldNum" sz="quarter" idx="12"/>
          </p:nvPr>
        </p:nvSpPr>
        <p:spPr>
          <a:noFill/>
        </p:spPr>
        <p:txBody>
          <a:bodyPr/>
          <a:lstStyle/>
          <a:p>
            <a:fld id="{D09D93CA-471F-44CC-AB8D-A13AF1F678FC}" type="slidenum">
              <a:rPr lang="en-US" smtClean="0"/>
              <a:pPr/>
              <a:t>108</a:t>
            </a:fld>
            <a:endParaRPr lang="en-US" smtClean="0"/>
          </a:p>
        </p:txBody>
      </p:sp>
      <p:sp>
        <p:nvSpPr>
          <p:cNvPr id="143362" name="Rectangle 2"/>
          <p:cNvSpPr>
            <a:spLocks noGrp="1" noChangeArrowheads="1"/>
          </p:cNvSpPr>
          <p:nvPr>
            <p:ph type="title"/>
          </p:nvPr>
        </p:nvSpPr>
        <p:spPr/>
        <p:txBody>
          <a:bodyPr/>
          <a:lstStyle/>
          <a:p>
            <a:pPr algn="just" eaLnBrk="1" hangingPunct="1"/>
            <a:r>
              <a:rPr lang="en-US" b="1" dirty="0" smtClean="0">
                <a:solidFill>
                  <a:srgbClr val="FF0000"/>
                </a:solidFill>
                <a:latin typeface="Constantia" pitchFamily="18" charset="0"/>
              </a:rPr>
              <a:t>Osteomyelitis</a:t>
            </a:r>
          </a:p>
        </p:txBody>
      </p:sp>
      <p:sp>
        <p:nvSpPr>
          <p:cNvPr id="9625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93585CE2-2944-450A-9731-DD7943D78F5C}" type="slidenum">
              <a:rPr lang="en-US" sz="1400"/>
              <a:pPr algn="r"/>
              <a:t>108</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33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336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4336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4336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4336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3" grpId="0" build="p" autoUpdateAnimBg="0"/>
      <p:bldP spid="143362"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5" name="Rectangle 3"/>
          <p:cNvSpPr>
            <a:spLocks noGrp="1" noChangeArrowheads="1"/>
          </p:cNvSpPr>
          <p:nvPr>
            <p:ph idx="1"/>
          </p:nvPr>
        </p:nvSpPr>
        <p:spPr/>
        <p:txBody>
          <a:bodyPr/>
          <a:lstStyle/>
          <a:p>
            <a:pPr eaLnBrk="1" hangingPunct="1"/>
            <a:endParaRPr lang="en-US" smtClean="0"/>
          </a:p>
        </p:txBody>
      </p:sp>
      <p:sp>
        <p:nvSpPr>
          <p:cNvPr id="97282" name="Rectangle 6"/>
          <p:cNvSpPr>
            <a:spLocks noGrp="1" noChangeArrowheads="1"/>
          </p:cNvSpPr>
          <p:nvPr>
            <p:ph type="sldNum" sz="quarter" idx="12"/>
          </p:nvPr>
        </p:nvSpPr>
        <p:spPr>
          <a:noFill/>
        </p:spPr>
        <p:txBody>
          <a:bodyPr/>
          <a:lstStyle/>
          <a:p>
            <a:fld id="{44AD68ED-F77F-4852-9BB8-87D2DC2E5C88}" type="slidenum">
              <a:rPr lang="en-US" smtClean="0"/>
              <a:pPr/>
              <a:t>109</a:t>
            </a:fld>
            <a:endParaRPr lang="en-US" smtClean="0"/>
          </a:p>
        </p:txBody>
      </p:sp>
      <p:sp>
        <p:nvSpPr>
          <p:cNvPr id="144386" name="Rectangle 2"/>
          <p:cNvSpPr>
            <a:spLocks noGrp="1" noChangeArrowheads="1"/>
          </p:cNvSpPr>
          <p:nvPr>
            <p:ph type="title"/>
          </p:nvPr>
        </p:nvSpPr>
        <p:spPr>
          <a:xfrm>
            <a:off x="685800" y="304800"/>
            <a:ext cx="7772400" cy="533400"/>
          </a:xfrm>
        </p:spPr>
        <p:txBody>
          <a:bodyPr>
            <a:normAutofit fontScale="90000"/>
          </a:bodyPr>
          <a:lstStyle/>
          <a:p>
            <a:pPr algn="just" eaLnBrk="1" hangingPunct="1"/>
            <a:r>
              <a:rPr lang="en-US" b="1" dirty="0" smtClean="0">
                <a:solidFill>
                  <a:srgbClr val="0000FF"/>
                </a:solidFill>
                <a:latin typeface="Constantia" pitchFamily="18" charset="0"/>
              </a:rPr>
              <a:t>Osteomyelitis</a:t>
            </a:r>
          </a:p>
        </p:txBody>
      </p:sp>
      <p:sp>
        <p:nvSpPr>
          <p:cNvPr id="9728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4894BE3F-0D9F-4537-9626-DA284EAA7E26}" type="slidenum">
              <a:rPr lang="en-US" sz="1400"/>
              <a:pPr algn="r"/>
              <a:t>109</a:t>
            </a:fld>
            <a:endParaRPr lang="en-US" sz="1400"/>
          </a:p>
        </p:txBody>
      </p:sp>
      <p:sp>
        <p:nvSpPr>
          <p:cNvPr id="97286" name="AutoShape 4" descr="osteo_1stsurg3c"/>
          <p:cNvSpPr>
            <a:spLocks noChangeAspect="1" noChangeArrowheads="1"/>
          </p:cNvSpPr>
          <p:nvPr/>
        </p:nvSpPr>
        <p:spPr bwMode="auto">
          <a:xfrm>
            <a:off x="155575" y="46038"/>
            <a:ext cx="304800" cy="304800"/>
          </a:xfrm>
          <a:prstGeom prst="rect">
            <a:avLst/>
          </a:prstGeom>
          <a:noFill/>
          <a:ln w="9525">
            <a:noFill/>
            <a:miter lim="800000"/>
            <a:headEnd/>
            <a:tailEnd/>
          </a:ln>
        </p:spPr>
        <p:txBody>
          <a:bodyPr/>
          <a:lstStyle/>
          <a:p>
            <a:endParaRPr lang="en-US"/>
          </a:p>
        </p:txBody>
      </p:sp>
      <p:sp>
        <p:nvSpPr>
          <p:cNvPr id="97287" name="AutoShape 5" descr="osteo_1stsurg3c"/>
          <p:cNvSpPr>
            <a:spLocks noChangeAspect="1" noChangeArrowheads="1"/>
          </p:cNvSpPr>
          <p:nvPr/>
        </p:nvSpPr>
        <p:spPr bwMode="auto">
          <a:xfrm>
            <a:off x="155575" y="46038"/>
            <a:ext cx="304800" cy="304800"/>
          </a:xfrm>
          <a:prstGeom prst="rect">
            <a:avLst/>
          </a:prstGeom>
          <a:noFill/>
          <a:ln w="9525">
            <a:noFill/>
            <a:miter lim="800000"/>
            <a:headEnd/>
            <a:tailEnd/>
          </a:ln>
        </p:spPr>
        <p:txBody>
          <a:bodyPr/>
          <a:lstStyle/>
          <a:p>
            <a:endParaRPr lang="en-US"/>
          </a:p>
        </p:txBody>
      </p:sp>
      <p:sp>
        <p:nvSpPr>
          <p:cNvPr id="97288" name="AutoShape 6" descr="osteo_1stsurg3c"/>
          <p:cNvSpPr>
            <a:spLocks noChangeAspect="1" noChangeArrowheads="1"/>
          </p:cNvSpPr>
          <p:nvPr/>
        </p:nvSpPr>
        <p:spPr bwMode="auto">
          <a:xfrm>
            <a:off x="155575" y="46038"/>
            <a:ext cx="304800" cy="304800"/>
          </a:xfrm>
          <a:prstGeom prst="rect">
            <a:avLst/>
          </a:prstGeom>
          <a:noFill/>
          <a:ln w="9525">
            <a:noFill/>
            <a:miter lim="800000"/>
            <a:headEnd/>
            <a:tailEnd/>
          </a:ln>
        </p:spPr>
        <p:txBody>
          <a:bodyPr/>
          <a:lstStyle/>
          <a:p>
            <a:endParaRPr lang="en-US"/>
          </a:p>
        </p:txBody>
      </p:sp>
      <p:pic>
        <p:nvPicPr>
          <p:cNvPr id="144391" name="Picture 7" descr="osteo_1stsurg3c"/>
          <p:cNvPicPr>
            <a:picLocks noChangeAspect="1" noChangeArrowheads="1"/>
          </p:cNvPicPr>
          <p:nvPr/>
        </p:nvPicPr>
        <p:blipFill>
          <a:blip r:embed="rId2" cstate="print"/>
          <a:srcRect/>
          <a:stretch>
            <a:fillRect/>
          </a:stretch>
        </p:blipFill>
        <p:spPr bwMode="auto">
          <a:xfrm>
            <a:off x="457200" y="1143000"/>
            <a:ext cx="8077200" cy="57150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4386"/>
                                        </p:tgtEl>
                                        <p:attrNameLst>
                                          <p:attrName>style.visibility</p:attrName>
                                        </p:attrNameLst>
                                      </p:cBhvr>
                                      <p:to>
                                        <p:strVal val="visible"/>
                                      </p:to>
                                    </p:set>
                                    <p:animEffect transition="in" filter="blinds(horizontal)">
                                      <p:cBhvr>
                                        <p:cTn id="7" dur="500"/>
                                        <p:tgtEl>
                                          <p:spTgt spid="14438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499"/>
                                          </p:stCondLst>
                                        </p:cTn>
                                        <p:tgtEl>
                                          <p:spTgt spid="1443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6"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14400"/>
            <a:ext cx="9144000" cy="5943600"/>
          </a:xfrm>
        </p:spPr>
        <p:txBody>
          <a:bodyPr>
            <a:normAutofit lnSpcReduction="10000"/>
          </a:bodyPr>
          <a:lstStyle/>
          <a:p>
            <a:pPr marL="514350" indent="-514350" algn="just">
              <a:buFont typeface="+mj-lt"/>
              <a:buAutoNum type="arabicPeriod"/>
            </a:pPr>
            <a:r>
              <a:rPr lang="en-US" dirty="0" smtClean="0">
                <a:latin typeface="Constantia" pitchFamily="18" charset="0"/>
              </a:rPr>
              <a:t>Kathleen J; Waugh A; (               ); Ross and Wilson </a:t>
            </a:r>
            <a:r>
              <a:rPr lang="en-US" b="1" dirty="0" smtClean="0">
                <a:latin typeface="Constantia" pitchFamily="18" charset="0"/>
              </a:rPr>
              <a:t>Anatomy and Physiology in Health and Illness; </a:t>
            </a:r>
            <a:r>
              <a:rPr lang="en-US" dirty="0" smtClean="0">
                <a:latin typeface="Constantia" pitchFamily="18" charset="0"/>
              </a:rPr>
              <a:t>Ed. 12 © Churchill Livingstone.</a:t>
            </a:r>
          </a:p>
          <a:p>
            <a:pPr marL="514350" indent="-514350" algn="just">
              <a:buFont typeface="+mj-lt"/>
              <a:buAutoNum type="arabicPeriod"/>
            </a:pPr>
            <a:endParaRPr lang="en-US" dirty="0" smtClean="0">
              <a:latin typeface="Constantia" pitchFamily="18" charset="0"/>
            </a:endParaRPr>
          </a:p>
          <a:p>
            <a:pPr marL="514350" indent="-514350" algn="just">
              <a:buFont typeface="+mj-lt"/>
              <a:buAutoNum type="arabicPeriod"/>
            </a:pPr>
            <a:r>
              <a:rPr lang="en-US" dirty="0" smtClean="0">
                <a:latin typeface="Constantia" pitchFamily="18" charset="0"/>
              </a:rPr>
              <a:t>Ignatavicius, D D; Workmann M L and Mary A Mishler (1995), </a:t>
            </a:r>
            <a:r>
              <a:rPr lang="en-US" b="1" dirty="0" smtClean="0">
                <a:latin typeface="Constantia" pitchFamily="18" charset="0"/>
              </a:rPr>
              <a:t>Medical Surgical Nursing – </a:t>
            </a:r>
            <a:r>
              <a:rPr lang="en-US" b="1" i="1" dirty="0" smtClean="0">
                <a:latin typeface="Constantia" pitchFamily="18" charset="0"/>
              </a:rPr>
              <a:t>A Nursing Process approach; </a:t>
            </a:r>
            <a:r>
              <a:rPr lang="en-US" dirty="0" smtClean="0">
                <a:latin typeface="Constantia" pitchFamily="18" charset="0"/>
              </a:rPr>
              <a:t>Ed. 2 ; Vol.2 © WB Saunders.</a:t>
            </a:r>
          </a:p>
          <a:p>
            <a:pPr marL="514350" indent="-514350" algn="just">
              <a:buFont typeface="+mj-lt"/>
              <a:buAutoNum type="arabicPeriod"/>
            </a:pPr>
            <a:endParaRPr lang="en-US" dirty="0" smtClean="0">
              <a:latin typeface="Constantia" pitchFamily="18" charset="0"/>
            </a:endParaRPr>
          </a:p>
          <a:p>
            <a:pPr marL="514350" indent="-514350" algn="just">
              <a:buFont typeface="+mj-lt"/>
              <a:buAutoNum type="arabicPeriod"/>
            </a:pPr>
            <a:r>
              <a:rPr lang="en-US" dirty="0" smtClean="0">
                <a:latin typeface="Constantia" pitchFamily="18" charset="0"/>
              </a:rPr>
              <a:t>Patrick; Woods; Craven; Rockosky and Bruno (1991), </a:t>
            </a:r>
            <a:r>
              <a:rPr lang="en-US" b="1" dirty="0" smtClean="0">
                <a:latin typeface="Constantia" pitchFamily="18" charset="0"/>
              </a:rPr>
              <a:t>Medical Surgical Nursing – </a:t>
            </a:r>
            <a:r>
              <a:rPr lang="en-US" b="1" i="1" dirty="0" smtClean="0">
                <a:latin typeface="Constantia" pitchFamily="18" charset="0"/>
              </a:rPr>
              <a:t>Pathophysiological concepts; </a:t>
            </a:r>
            <a:r>
              <a:rPr lang="en-US" dirty="0" smtClean="0">
                <a:latin typeface="Constantia" pitchFamily="18" charset="0"/>
              </a:rPr>
              <a:t>Ed.2, ©JB Lippincott’s; pp. 1665 – 1781.</a:t>
            </a:r>
          </a:p>
          <a:p>
            <a:pPr marL="514350" indent="-514350" algn="just">
              <a:buFont typeface="+mj-lt"/>
              <a:buAutoNum type="arabicPeriod"/>
            </a:pPr>
            <a:endParaRPr lang="en-US" dirty="0" smtClean="0">
              <a:latin typeface="Constantia" pitchFamily="18" charset="0"/>
            </a:endParaRPr>
          </a:p>
          <a:p>
            <a:pPr marL="514350" indent="-514350" algn="just">
              <a:buFont typeface="+mj-lt"/>
              <a:buAutoNum type="arabicPeriod"/>
            </a:pPr>
            <a:r>
              <a:rPr lang="en-US" dirty="0" smtClean="0">
                <a:latin typeface="Constantia" pitchFamily="18" charset="0"/>
              </a:rPr>
              <a:t>Rosdahl, CB.(1991), </a:t>
            </a:r>
            <a:r>
              <a:rPr lang="en-US" b="1" dirty="0" smtClean="0">
                <a:latin typeface="Constantia" pitchFamily="18" charset="0"/>
              </a:rPr>
              <a:t>Textbook of Basic Nursing</a:t>
            </a:r>
            <a:r>
              <a:rPr lang="en-US" dirty="0" smtClean="0">
                <a:latin typeface="Constantia" pitchFamily="18" charset="0"/>
              </a:rPr>
              <a:t>; Ed.5; pp. 734 – 759; © JB Lippincott's.</a:t>
            </a:r>
          </a:p>
        </p:txBody>
      </p:sp>
      <p:sp>
        <p:nvSpPr>
          <p:cNvPr id="2" name="Title 1"/>
          <p:cNvSpPr>
            <a:spLocks noGrp="1"/>
          </p:cNvSpPr>
          <p:nvPr>
            <p:ph type="title"/>
          </p:nvPr>
        </p:nvSpPr>
        <p:spPr>
          <a:xfrm>
            <a:off x="0" y="0"/>
            <a:ext cx="9144000" cy="609600"/>
          </a:xfrm>
        </p:spPr>
        <p:txBody>
          <a:bodyPr>
            <a:normAutofit fontScale="90000"/>
          </a:bodyPr>
          <a:lstStyle/>
          <a:p>
            <a:pPr algn="just"/>
            <a:r>
              <a:rPr lang="en-US" b="1" dirty="0" smtClean="0">
                <a:solidFill>
                  <a:srgbClr val="FF0000"/>
                </a:solidFill>
                <a:latin typeface="Constantia" pitchFamily="18" charset="0"/>
              </a:rPr>
              <a:t>REFERENCE  ITEMS</a:t>
            </a:r>
            <a:endParaRPr lang="en-US" b="1" dirty="0">
              <a:solidFill>
                <a:srgbClr val="FF0000"/>
              </a:solidFill>
              <a:latin typeface="Constantia" pitchFamily="18" charset="0"/>
            </a:endParaRPr>
          </a:p>
        </p:txBody>
      </p:sp>
    </p:spTree>
  </p:cSld>
  <p:clrMapOvr>
    <a:masterClrMapping/>
  </p:clrMapOvr>
  <p:transition>
    <p:wheel spokes="8"/>
  </p:transition>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3"/>
          <p:cNvSpPr>
            <a:spLocks noGrp="1" noChangeArrowheads="1"/>
          </p:cNvSpPr>
          <p:nvPr>
            <p:ph idx="1"/>
          </p:nvPr>
        </p:nvSpPr>
        <p:spPr/>
        <p:txBody>
          <a:bodyPr/>
          <a:lstStyle/>
          <a:p>
            <a:pPr eaLnBrk="1" hangingPunct="1"/>
            <a:endParaRPr lang="en-US" smtClean="0"/>
          </a:p>
        </p:txBody>
      </p:sp>
      <p:sp>
        <p:nvSpPr>
          <p:cNvPr id="98307" name="Footer Placeholder 4"/>
          <p:cNvSpPr>
            <a:spLocks noGrp="1"/>
          </p:cNvSpPr>
          <p:nvPr>
            <p:ph type="ftr" sz="quarter" idx="11"/>
          </p:nvPr>
        </p:nvSpPr>
        <p:spPr>
          <a:noFill/>
        </p:spPr>
        <p:txBody>
          <a:bodyPr/>
          <a:lstStyle/>
          <a:p>
            <a:r>
              <a:rPr lang="en-US" smtClean="0"/>
              <a:t>kibai KRCHN/BScN Jan/Feb/2009</a:t>
            </a:r>
          </a:p>
        </p:txBody>
      </p:sp>
      <p:sp>
        <p:nvSpPr>
          <p:cNvPr id="98306" name="Rectangle 6"/>
          <p:cNvSpPr>
            <a:spLocks noGrp="1" noChangeArrowheads="1"/>
          </p:cNvSpPr>
          <p:nvPr>
            <p:ph type="sldNum" sz="quarter" idx="12"/>
          </p:nvPr>
        </p:nvSpPr>
        <p:spPr>
          <a:noFill/>
        </p:spPr>
        <p:txBody>
          <a:bodyPr/>
          <a:lstStyle/>
          <a:p>
            <a:fld id="{EB6B4251-1AE8-44AF-9B72-8346F1603E20}" type="slidenum">
              <a:rPr lang="en-US" smtClean="0"/>
              <a:pPr/>
              <a:t>110</a:t>
            </a:fld>
            <a:endParaRPr lang="en-US" smtClean="0"/>
          </a:p>
        </p:txBody>
      </p:sp>
      <p:sp>
        <p:nvSpPr>
          <p:cNvPr id="98309" name="Rectangle 2"/>
          <p:cNvSpPr>
            <a:spLocks noGrp="1" noChangeArrowheads="1"/>
          </p:cNvSpPr>
          <p:nvPr>
            <p:ph type="title"/>
          </p:nvPr>
        </p:nvSpPr>
        <p:spPr/>
        <p:txBody>
          <a:bodyPr/>
          <a:lstStyle/>
          <a:p>
            <a:pPr eaLnBrk="1" hangingPunct="1"/>
            <a:r>
              <a:rPr lang="en-US" dirty="0" smtClean="0"/>
              <a:t>Osteomyelitis</a:t>
            </a:r>
          </a:p>
        </p:txBody>
      </p:sp>
      <p:sp>
        <p:nvSpPr>
          <p:cNvPr id="98308"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48759EBF-9BEE-4FD5-80D5-98741C710056}" type="slidenum">
              <a:rPr lang="en-US" sz="1400"/>
              <a:pPr algn="r"/>
              <a:t>110</a:t>
            </a:fld>
            <a:endParaRPr lang="en-US" sz="1400"/>
          </a:p>
        </p:txBody>
      </p:sp>
      <p:pic>
        <p:nvPicPr>
          <p:cNvPr id="98311" name="Picture 4" descr="Osteomyelitis_Nigeria_large"/>
          <p:cNvPicPr>
            <a:picLocks noChangeAspect="1" noChangeArrowheads="1"/>
          </p:cNvPicPr>
          <p:nvPr/>
        </p:nvPicPr>
        <p:blipFill>
          <a:blip r:embed="rId2" cstate="print"/>
          <a:srcRect/>
          <a:stretch>
            <a:fillRect/>
          </a:stretch>
        </p:blipFill>
        <p:spPr bwMode="auto">
          <a:xfrm>
            <a:off x="155575" y="46038"/>
            <a:ext cx="16268700" cy="22507575"/>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6435" name="Rectangle 3"/>
          <p:cNvSpPr>
            <a:spLocks noGrp="1" noChangeArrowheads="1"/>
          </p:cNvSpPr>
          <p:nvPr>
            <p:ph idx="1"/>
          </p:nvPr>
        </p:nvSpPr>
        <p:spPr>
          <a:xfrm>
            <a:off x="228600" y="1295400"/>
            <a:ext cx="8915400" cy="5562600"/>
          </a:xfrm>
        </p:spPr>
        <p:txBody>
          <a:bodyPr>
            <a:normAutofit lnSpcReduction="10000"/>
          </a:bodyPr>
          <a:lstStyle/>
          <a:p>
            <a:pPr marL="857250" indent="-857250" algn="just" eaLnBrk="1" hangingPunct="1">
              <a:buAutoNum type="romanLcParenBoth"/>
            </a:pPr>
            <a:r>
              <a:rPr lang="en-US" sz="3600" dirty="0" smtClean="0">
                <a:solidFill>
                  <a:srgbClr val="0000FF"/>
                </a:solidFill>
                <a:latin typeface="Constantia" pitchFamily="18" charset="0"/>
              </a:rPr>
              <a:t>Malnutrition</a:t>
            </a:r>
          </a:p>
          <a:p>
            <a:pPr marL="857250" indent="-857250" algn="just" eaLnBrk="1" hangingPunct="1">
              <a:buAutoNum type="romanLcParenBoth"/>
            </a:pPr>
            <a:endParaRPr lang="en-US" sz="3600" dirty="0" smtClean="0">
              <a:solidFill>
                <a:srgbClr val="0000FF"/>
              </a:solidFill>
              <a:latin typeface="Constantia" pitchFamily="18" charset="0"/>
            </a:endParaRPr>
          </a:p>
          <a:p>
            <a:pPr marL="857250" indent="-857250" algn="just" eaLnBrk="1" hangingPunct="1">
              <a:buAutoNum type="romanLcParenBoth"/>
            </a:pPr>
            <a:r>
              <a:rPr lang="en-US" sz="3600" dirty="0" smtClean="0">
                <a:solidFill>
                  <a:srgbClr val="0000FF"/>
                </a:solidFill>
                <a:latin typeface="Constantia" pitchFamily="18" charset="0"/>
              </a:rPr>
              <a:t>Elderly /Old age</a:t>
            </a:r>
          </a:p>
          <a:p>
            <a:pPr marL="857250" indent="-857250" algn="just" eaLnBrk="1" hangingPunct="1">
              <a:buAutoNum type="romanLcParenBoth"/>
            </a:pPr>
            <a:endParaRPr lang="en-US" sz="3600" dirty="0" smtClean="0">
              <a:solidFill>
                <a:srgbClr val="0000FF"/>
              </a:solidFill>
              <a:latin typeface="Constantia" pitchFamily="18" charset="0"/>
            </a:endParaRPr>
          </a:p>
          <a:p>
            <a:pPr marL="857250" indent="-857250" algn="just" eaLnBrk="1" hangingPunct="1">
              <a:buAutoNum type="romanLcParenBoth"/>
            </a:pPr>
            <a:r>
              <a:rPr lang="en-US" sz="3600" dirty="0" smtClean="0">
                <a:solidFill>
                  <a:srgbClr val="0000FF"/>
                </a:solidFill>
                <a:latin typeface="Constantia" pitchFamily="18" charset="0"/>
              </a:rPr>
              <a:t>Obesity</a:t>
            </a:r>
          </a:p>
          <a:p>
            <a:pPr marL="857250" indent="-857250" algn="just" eaLnBrk="1" hangingPunct="1">
              <a:buAutoNum type="romanLcParenBoth"/>
            </a:pPr>
            <a:endParaRPr lang="en-US" sz="3600" dirty="0" smtClean="0">
              <a:solidFill>
                <a:srgbClr val="0000FF"/>
              </a:solidFill>
              <a:latin typeface="Constantia" pitchFamily="18" charset="0"/>
            </a:endParaRPr>
          </a:p>
          <a:p>
            <a:pPr marL="857250" indent="-857250" algn="just" eaLnBrk="1" hangingPunct="1">
              <a:buAutoNum type="romanLcParenBoth"/>
            </a:pPr>
            <a:r>
              <a:rPr lang="en-US" sz="3600" dirty="0" smtClean="0">
                <a:solidFill>
                  <a:srgbClr val="0000FF"/>
                </a:solidFill>
                <a:latin typeface="Constantia" pitchFamily="18" charset="0"/>
              </a:rPr>
              <a:t>Impaired immune systems</a:t>
            </a:r>
          </a:p>
          <a:p>
            <a:pPr marL="857250" indent="-857250" algn="just" eaLnBrk="1" hangingPunct="1">
              <a:buAutoNum type="romanLcParenBoth"/>
            </a:pPr>
            <a:endParaRPr lang="en-US" sz="3600" dirty="0" smtClean="0">
              <a:solidFill>
                <a:srgbClr val="0000FF"/>
              </a:solidFill>
              <a:latin typeface="Constantia" pitchFamily="18" charset="0"/>
            </a:endParaRPr>
          </a:p>
          <a:p>
            <a:pPr marL="857250" indent="-857250" algn="just" eaLnBrk="1" hangingPunct="1">
              <a:buAutoNum type="romanLcParenBoth"/>
            </a:pPr>
            <a:r>
              <a:rPr lang="en-US" sz="3600" dirty="0" smtClean="0">
                <a:solidFill>
                  <a:srgbClr val="0000FF"/>
                </a:solidFill>
                <a:latin typeface="Constantia" pitchFamily="18" charset="0"/>
              </a:rPr>
              <a:t>Post operative surgical wound which occur within 30 days after surgery</a:t>
            </a:r>
          </a:p>
        </p:txBody>
      </p:sp>
      <p:sp>
        <p:nvSpPr>
          <p:cNvPr id="99330" name="Rectangle 6"/>
          <p:cNvSpPr>
            <a:spLocks noGrp="1" noChangeArrowheads="1"/>
          </p:cNvSpPr>
          <p:nvPr>
            <p:ph type="sldNum" sz="quarter" idx="12"/>
          </p:nvPr>
        </p:nvSpPr>
        <p:spPr>
          <a:noFill/>
        </p:spPr>
        <p:txBody>
          <a:bodyPr/>
          <a:lstStyle/>
          <a:p>
            <a:fld id="{B71F8833-D9A6-4D50-886F-F68B562541DB}" type="slidenum">
              <a:rPr lang="en-US" smtClean="0"/>
              <a:pPr/>
              <a:t>111</a:t>
            </a:fld>
            <a:endParaRPr lang="en-US" smtClean="0"/>
          </a:p>
        </p:txBody>
      </p:sp>
      <p:sp>
        <p:nvSpPr>
          <p:cNvPr id="146434" name="Rectangle 2"/>
          <p:cNvSpPr>
            <a:spLocks noGrp="1" noChangeArrowheads="1"/>
          </p:cNvSpPr>
          <p:nvPr>
            <p:ph type="title"/>
          </p:nvPr>
        </p:nvSpPr>
        <p:spPr>
          <a:xfrm>
            <a:off x="0" y="274638"/>
            <a:ext cx="9144000" cy="1143000"/>
          </a:xfrm>
        </p:spPr>
        <p:txBody>
          <a:bodyPr>
            <a:normAutofit/>
          </a:bodyPr>
          <a:lstStyle/>
          <a:p>
            <a:pPr algn="just" eaLnBrk="1" hangingPunct="1"/>
            <a:r>
              <a:rPr lang="en-US" b="1" dirty="0" smtClean="0">
                <a:solidFill>
                  <a:srgbClr val="FF0000"/>
                </a:solidFill>
                <a:latin typeface="Constantia" pitchFamily="18" charset="0"/>
              </a:rPr>
              <a:t>Predisposing factor to Osteomyelitis</a:t>
            </a:r>
          </a:p>
        </p:txBody>
      </p:sp>
      <p:sp>
        <p:nvSpPr>
          <p:cNvPr id="9933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4ACE8736-C4DD-4977-92B4-14879D25EA5E}" type="slidenum">
              <a:rPr lang="en-US" sz="1400"/>
              <a:pPr algn="r"/>
              <a:t>111</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6434"/>
                                        </p:tgtEl>
                                        <p:attrNameLst>
                                          <p:attrName>style.visibility</p:attrName>
                                        </p:attrNameLst>
                                      </p:cBhvr>
                                      <p:to>
                                        <p:strVal val="visible"/>
                                      </p:to>
                                    </p:set>
                                    <p:anim calcmode="lin" valueType="num">
                                      <p:cBhvr additive="base">
                                        <p:cTn id="7" dur="500" fill="hold"/>
                                        <p:tgtEl>
                                          <p:spTgt spid="146434"/>
                                        </p:tgtEl>
                                        <p:attrNameLst>
                                          <p:attrName>ppt_x</p:attrName>
                                        </p:attrNameLst>
                                      </p:cBhvr>
                                      <p:tavLst>
                                        <p:tav tm="0">
                                          <p:val>
                                            <p:strVal val="#ppt_x"/>
                                          </p:val>
                                        </p:tav>
                                        <p:tav tm="100000">
                                          <p:val>
                                            <p:strVal val="#ppt_x"/>
                                          </p:val>
                                        </p:tav>
                                      </p:tavLst>
                                    </p:anim>
                                    <p:anim calcmode="lin" valueType="num">
                                      <p:cBhvr additive="base">
                                        <p:cTn id="8" dur="500" fill="hold"/>
                                        <p:tgtEl>
                                          <p:spTgt spid="1464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4" presetClass="entr" presetSubtype="0" fill="hold" grpId="0" nodeType="clickEffect">
                                  <p:stCondLst>
                                    <p:cond delay="0"/>
                                  </p:stCondLst>
                                  <p:childTnLst>
                                    <p:set>
                                      <p:cBhvr>
                                        <p:cTn id="12" dur="1" fill="hold">
                                          <p:stCondLst>
                                            <p:cond delay="499"/>
                                          </p:stCondLst>
                                        </p:cTn>
                                        <p:tgtEl>
                                          <p:spTgt spid="146435">
                                            <p:txEl>
                                              <p:pRg st="0" end="0"/>
                                            </p:txEl>
                                          </p:spTgt>
                                        </p:tgtEl>
                                        <p:attrNameLst>
                                          <p:attrName>style.visibility</p:attrName>
                                        </p:attrNameLst>
                                      </p:cBhvr>
                                      <p:to>
                                        <p:strVal val="visible"/>
                                      </p:to>
                                    </p:set>
                                    <p:anim to="" calcmode="lin" valueType="num">
                                      <p:cBhvr>
                                        <p:cTn id="13" dur="1" fill="hold"/>
                                        <p:tgtEl>
                                          <p:spTgt spid="146435">
                                            <p:txEl>
                                              <p:pRg st="0" end="0"/>
                                            </p:txEl>
                                          </p:spTgt>
                                        </p:tgtEl>
                                        <p:attrNameLst>
                                          <p:attrName/>
                                        </p:attrNameLst>
                                      </p:cBhvr>
                                    </p:anim>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grpId="0" nodeType="clickEffect">
                                  <p:stCondLst>
                                    <p:cond delay="0"/>
                                  </p:stCondLst>
                                  <p:childTnLst>
                                    <p:set>
                                      <p:cBhvr>
                                        <p:cTn id="17" dur="1" fill="hold">
                                          <p:stCondLst>
                                            <p:cond delay="499"/>
                                          </p:stCondLst>
                                        </p:cTn>
                                        <p:tgtEl>
                                          <p:spTgt spid="146435">
                                            <p:txEl>
                                              <p:pRg st="2" end="2"/>
                                            </p:txEl>
                                          </p:spTgt>
                                        </p:tgtEl>
                                        <p:attrNameLst>
                                          <p:attrName>style.visibility</p:attrName>
                                        </p:attrNameLst>
                                      </p:cBhvr>
                                      <p:to>
                                        <p:strVal val="visible"/>
                                      </p:to>
                                    </p:set>
                                    <p:anim to="" calcmode="lin" valueType="num">
                                      <p:cBhvr>
                                        <p:cTn id="18" dur="1" fill="hold"/>
                                        <p:tgtEl>
                                          <p:spTgt spid="146435">
                                            <p:txEl>
                                              <p:pRg st="2" end="2"/>
                                            </p:txEl>
                                          </p:spTgt>
                                        </p:tgtEl>
                                        <p:attrNameLst>
                                          <p:attrName/>
                                        </p:attrNameLst>
                                      </p:cBhvr>
                                    </p:anim>
                                  </p:childTnLst>
                                </p:cTn>
                              </p:par>
                            </p:childTnLst>
                          </p:cTn>
                        </p:par>
                      </p:childTnLst>
                    </p:cTn>
                  </p:par>
                  <p:par>
                    <p:cTn id="19" fill="hold">
                      <p:stCondLst>
                        <p:cond delay="indefinite"/>
                      </p:stCondLst>
                      <p:childTnLst>
                        <p:par>
                          <p:cTn id="20" fill="hold">
                            <p:stCondLst>
                              <p:cond delay="0"/>
                            </p:stCondLst>
                            <p:childTnLst>
                              <p:par>
                                <p:cTn id="21" presetID="24" presetClass="entr" presetSubtype="0" fill="hold" grpId="0" nodeType="clickEffect">
                                  <p:stCondLst>
                                    <p:cond delay="0"/>
                                  </p:stCondLst>
                                  <p:childTnLst>
                                    <p:set>
                                      <p:cBhvr>
                                        <p:cTn id="22" dur="1" fill="hold">
                                          <p:stCondLst>
                                            <p:cond delay="499"/>
                                          </p:stCondLst>
                                        </p:cTn>
                                        <p:tgtEl>
                                          <p:spTgt spid="146435">
                                            <p:txEl>
                                              <p:pRg st="4" end="4"/>
                                            </p:txEl>
                                          </p:spTgt>
                                        </p:tgtEl>
                                        <p:attrNameLst>
                                          <p:attrName>style.visibility</p:attrName>
                                        </p:attrNameLst>
                                      </p:cBhvr>
                                      <p:to>
                                        <p:strVal val="visible"/>
                                      </p:to>
                                    </p:set>
                                    <p:anim to="" calcmode="lin" valueType="num">
                                      <p:cBhvr>
                                        <p:cTn id="23" dur="1" fill="hold"/>
                                        <p:tgtEl>
                                          <p:spTgt spid="146435">
                                            <p:txEl>
                                              <p:pRg st="4" end="4"/>
                                            </p:txEl>
                                          </p:spTgt>
                                        </p:tgtEl>
                                        <p:attrNameLst>
                                          <p:attrName/>
                                        </p:attrNameLst>
                                      </p:cBhvr>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grpId="0" nodeType="clickEffect">
                                  <p:stCondLst>
                                    <p:cond delay="0"/>
                                  </p:stCondLst>
                                  <p:childTnLst>
                                    <p:set>
                                      <p:cBhvr>
                                        <p:cTn id="27" dur="1" fill="hold">
                                          <p:stCondLst>
                                            <p:cond delay="499"/>
                                          </p:stCondLst>
                                        </p:cTn>
                                        <p:tgtEl>
                                          <p:spTgt spid="146435">
                                            <p:txEl>
                                              <p:pRg st="6" end="6"/>
                                            </p:txEl>
                                          </p:spTgt>
                                        </p:tgtEl>
                                        <p:attrNameLst>
                                          <p:attrName>style.visibility</p:attrName>
                                        </p:attrNameLst>
                                      </p:cBhvr>
                                      <p:to>
                                        <p:strVal val="visible"/>
                                      </p:to>
                                    </p:set>
                                    <p:anim to="" calcmode="lin" valueType="num">
                                      <p:cBhvr>
                                        <p:cTn id="28" dur="1" fill="hold"/>
                                        <p:tgtEl>
                                          <p:spTgt spid="146435">
                                            <p:txEl>
                                              <p:pRg st="6" end="6"/>
                                            </p:txEl>
                                          </p:spTgt>
                                        </p:tgtEl>
                                        <p:attrNameLst>
                                          <p:attrName/>
                                        </p:attrNameLst>
                                      </p:cBhvr>
                                    </p:anim>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grpId="0" nodeType="clickEffect">
                                  <p:stCondLst>
                                    <p:cond delay="0"/>
                                  </p:stCondLst>
                                  <p:childTnLst>
                                    <p:set>
                                      <p:cBhvr>
                                        <p:cTn id="32" dur="1" fill="hold">
                                          <p:stCondLst>
                                            <p:cond delay="499"/>
                                          </p:stCondLst>
                                        </p:cTn>
                                        <p:tgtEl>
                                          <p:spTgt spid="146435">
                                            <p:txEl>
                                              <p:pRg st="8" end="8"/>
                                            </p:txEl>
                                          </p:spTgt>
                                        </p:tgtEl>
                                        <p:attrNameLst>
                                          <p:attrName>style.visibility</p:attrName>
                                        </p:attrNameLst>
                                      </p:cBhvr>
                                      <p:to>
                                        <p:strVal val="visible"/>
                                      </p:to>
                                    </p:set>
                                    <p:anim to="" calcmode="lin" valueType="num">
                                      <p:cBhvr>
                                        <p:cTn id="33" dur="1" fill="hold"/>
                                        <p:tgtEl>
                                          <p:spTgt spid="146435">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435" grpId="0" build="p" autoUpdateAnimBg="0"/>
      <p:bldP spid="146434" grpId="0" autoUpdateAnimBg="0"/>
    </p:bldLst>
  </p:timing>
</p:sld>
</file>

<file path=ppt/slides/slide1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8483" name="Rectangle 3"/>
          <p:cNvSpPr>
            <a:spLocks noGrp="1" noChangeArrowheads="1"/>
          </p:cNvSpPr>
          <p:nvPr>
            <p:ph idx="1"/>
          </p:nvPr>
        </p:nvSpPr>
        <p:spPr>
          <a:xfrm>
            <a:off x="0" y="1600200"/>
            <a:ext cx="9144000" cy="5257800"/>
          </a:xfrm>
        </p:spPr>
        <p:txBody>
          <a:bodyPr>
            <a:normAutofit/>
          </a:bodyPr>
          <a:lstStyle/>
          <a:p>
            <a:pPr eaLnBrk="1" hangingPunct="1">
              <a:buNone/>
            </a:pPr>
            <a:r>
              <a:rPr lang="en-US" sz="3600" i="1" dirty="0" smtClean="0">
                <a:solidFill>
                  <a:srgbClr val="0000FF"/>
                </a:solidFill>
                <a:latin typeface="Constantia" pitchFamily="18" charset="0"/>
              </a:rPr>
              <a:t>	Staphylococcus aureus </a:t>
            </a:r>
            <a:r>
              <a:rPr lang="en-US" sz="3600" dirty="0" smtClean="0">
                <a:solidFill>
                  <a:srgbClr val="0000FF"/>
                </a:solidFill>
                <a:latin typeface="Constantia" pitchFamily="18" charset="0"/>
              </a:rPr>
              <a:t>is responsible for  approximately 70 – 80% of all bone infections.</a:t>
            </a:r>
          </a:p>
          <a:p>
            <a:pPr eaLnBrk="1" hangingPunct="1">
              <a:buNone/>
            </a:pPr>
            <a:endParaRPr lang="en-US" sz="3600" dirty="0" smtClean="0">
              <a:solidFill>
                <a:srgbClr val="0000FF"/>
              </a:solidFill>
              <a:latin typeface="Constantia" pitchFamily="18" charset="0"/>
            </a:endParaRPr>
          </a:p>
          <a:p>
            <a:pPr eaLnBrk="1" hangingPunct="1">
              <a:buNone/>
            </a:pPr>
            <a:r>
              <a:rPr lang="en-US" sz="3600" dirty="0" smtClean="0">
                <a:solidFill>
                  <a:srgbClr val="0000FF"/>
                </a:solidFill>
                <a:latin typeface="Constantia" pitchFamily="18" charset="0"/>
              </a:rPr>
              <a:t>	Other causative organisms of bone infections include:</a:t>
            </a:r>
          </a:p>
          <a:p>
            <a:pPr lvl="1">
              <a:buFont typeface="Arial" pitchFamily="34" charset="0"/>
              <a:buChar char="•"/>
            </a:pPr>
            <a:r>
              <a:rPr lang="en-US" i="1" dirty="0" smtClean="0">
                <a:solidFill>
                  <a:srgbClr val="0000FF"/>
                </a:solidFill>
                <a:latin typeface="Constantia" pitchFamily="18" charset="0"/>
              </a:rPr>
              <a:t>Proteus spp.</a:t>
            </a:r>
          </a:p>
          <a:p>
            <a:pPr lvl="1">
              <a:buFont typeface="Arial" pitchFamily="34" charset="0"/>
              <a:buChar char="•"/>
            </a:pPr>
            <a:r>
              <a:rPr lang="en-US" i="1" dirty="0" smtClean="0">
                <a:solidFill>
                  <a:srgbClr val="0000FF"/>
                </a:solidFill>
                <a:latin typeface="Constantia" pitchFamily="18" charset="0"/>
              </a:rPr>
              <a:t>Pseudomonas spp.</a:t>
            </a:r>
          </a:p>
          <a:p>
            <a:pPr lvl="1">
              <a:buFont typeface="Arial" pitchFamily="34" charset="0"/>
              <a:buChar char="•"/>
            </a:pPr>
            <a:r>
              <a:rPr lang="en-US" i="1" dirty="0" smtClean="0">
                <a:solidFill>
                  <a:srgbClr val="0000FF"/>
                </a:solidFill>
                <a:latin typeface="Constantia" pitchFamily="18" charset="0"/>
              </a:rPr>
              <a:t>Escherichia coli</a:t>
            </a:r>
          </a:p>
        </p:txBody>
      </p:sp>
      <p:sp>
        <p:nvSpPr>
          <p:cNvPr id="101378" name="Rectangle 6"/>
          <p:cNvSpPr>
            <a:spLocks noGrp="1" noChangeArrowheads="1"/>
          </p:cNvSpPr>
          <p:nvPr>
            <p:ph type="sldNum" sz="quarter" idx="12"/>
          </p:nvPr>
        </p:nvSpPr>
        <p:spPr>
          <a:noFill/>
        </p:spPr>
        <p:txBody>
          <a:bodyPr/>
          <a:lstStyle/>
          <a:p>
            <a:fld id="{01950657-DA72-467C-B3A0-E48C5BF5F4BB}" type="slidenum">
              <a:rPr lang="en-US" smtClean="0"/>
              <a:pPr/>
              <a:t>112</a:t>
            </a:fld>
            <a:endParaRPr lang="en-US" smtClean="0"/>
          </a:p>
        </p:txBody>
      </p:sp>
      <p:sp>
        <p:nvSpPr>
          <p:cNvPr id="148482" name="Rectangle 2"/>
          <p:cNvSpPr>
            <a:spLocks noGrp="1" noChangeArrowheads="1"/>
          </p:cNvSpPr>
          <p:nvPr>
            <p:ph type="title"/>
          </p:nvPr>
        </p:nvSpPr>
        <p:spPr>
          <a:xfrm>
            <a:off x="0" y="274638"/>
            <a:ext cx="9525000" cy="1143000"/>
          </a:xfrm>
        </p:spPr>
        <p:txBody>
          <a:bodyPr>
            <a:normAutofit/>
          </a:bodyPr>
          <a:lstStyle/>
          <a:p>
            <a:pPr algn="just" eaLnBrk="1" hangingPunct="1"/>
            <a:r>
              <a:rPr lang="en-US" b="1" dirty="0" smtClean="0">
                <a:solidFill>
                  <a:srgbClr val="FF0000"/>
                </a:solidFill>
                <a:latin typeface="Constantia" pitchFamily="18" charset="0"/>
              </a:rPr>
              <a:t>Causative organisms of Osteomyelitis</a:t>
            </a:r>
          </a:p>
        </p:txBody>
      </p:sp>
      <p:sp>
        <p:nvSpPr>
          <p:cNvPr id="10137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E6DE861A-338F-40F3-BE81-2E7500A7129E}" type="slidenum">
              <a:rPr lang="en-US" sz="1400"/>
              <a:pPr algn="r"/>
              <a:t>112</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48482"/>
                                        </p:tgtEl>
                                        <p:attrNameLst>
                                          <p:attrName>style.visibility</p:attrName>
                                        </p:attrNameLst>
                                      </p:cBhvr>
                                      <p:to>
                                        <p:strVal val="visible"/>
                                      </p:to>
                                    </p:set>
                                    <p:animEffect transition="in" filter="blinds(horizontal)">
                                      <p:cBhvr>
                                        <p:cTn id="7" dur="500"/>
                                        <p:tgtEl>
                                          <p:spTgt spid="14848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848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48483">
                                            <p:txEl>
                                              <p:pRg st="2" end="2"/>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499"/>
                                          </p:stCondLst>
                                        </p:cTn>
                                        <p:tgtEl>
                                          <p:spTgt spid="148483">
                                            <p:txEl>
                                              <p:pRg st="3" end="3"/>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499"/>
                                          </p:stCondLst>
                                        </p:cTn>
                                        <p:tgtEl>
                                          <p:spTgt spid="148483">
                                            <p:txEl>
                                              <p:pRg st="4" end="4"/>
                                            </p:txEl>
                                          </p:spTgt>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499"/>
                                          </p:stCondLst>
                                        </p:cTn>
                                        <p:tgtEl>
                                          <p:spTgt spid="14848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build="p" autoUpdateAnimBg="0"/>
      <p:bldP spid="148482" grpId="0" autoUpdateAnimBg="0"/>
    </p:bldLst>
  </p:timing>
</p:sld>
</file>

<file path=ppt/slides/slide1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7459" name="Rectangle 3"/>
          <p:cNvSpPr>
            <a:spLocks noGrp="1" noChangeArrowheads="1"/>
          </p:cNvSpPr>
          <p:nvPr>
            <p:ph idx="1"/>
          </p:nvPr>
        </p:nvSpPr>
        <p:spPr>
          <a:xfrm>
            <a:off x="228600" y="1295400"/>
            <a:ext cx="8915400" cy="5562600"/>
          </a:xfrm>
        </p:spPr>
        <p:txBody>
          <a:bodyPr/>
          <a:lstStyle/>
          <a:p>
            <a:pPr algn="just" eaLnBrk="1" hangingPunct="1">
              <a:buNone/>
            </a:pPr>
            <a:r>
              <a:rPr lang="en-US" dirty="0" smtClean="0">
                <a:solidFill>
                  <a:srgbClr val="0000FF"/>
                </a:solidFill>
                <a:latin typeface="Constantia" pitchFamily="18" charset="0"/>
              </a:rPr>
              <a:t>	Bone infections are more difficult to eradicate than soft tissue infections.</a:t>
            </a:r>
          </a:p>
          <a:p>
            <a:pPr algn="just" eaLnBrk="1" hangingPunct="1">
              <a:buNone/>
            </a:pPr>
            <a:r>
              <a:rPr lang="en-US" dirty="0" smtClean="0">
                <a:solidFill>
                  <a:srgbClr val="0000FF"/>
                </a:solidFill>
                <a:latin typeface="Constantia" pitchFamily="18" charset="0"/>
              </a:rPr>
              <a:t>	</a:t>
            </a:r>
          </a:p>
          <a:p>
            <a:pPr algn="just" eaLnBrk="1" hangingPunct="1">
              <a:buNone/>
            </a:pPr>
            <a:r>
              <a:rPr lang="en-US" dirty="0" smtClean="0">
                <a:solidFill>
                  <a:srgbClr val="0000FF"/>
                </a:solidFill>
                <a:latin typeface="Constantia" pitchFamily="18" charset="0"/>
              </a:rPr>
              <a:t>	This is because the affected bones become walled off; natural body immune responses are blocked and there is less penetration by antibiotics</a:t>
            </a:r>
          </a:p>
          <a:p>
            <a:pPr algn="just" eaLnBrk="1" hangingPunct="1"/>
            <a:endParaRPr lang="en-US" dirty="0" smtClean="0">
              <a:solidFill>
                <a:srgbClr val="0000FF"/>
              </a:solidFill>
              <a:latin typeface="Constantia" pitchFamily="18" charset="0"/>
            </a:endParaRPr>
          </a:p>
          <a:p>
            <a:pPr algn="just" eaLnBrk="1" hangingPunct="1">
              <a:buNone/>
            </a:pPr>
            <a:r>
              <a:rPr lang="en-US" dirty="0" smtClean="0">
                <a:solidFill>
                  <a:srgbClr val="0000FF"/>
                </a:solidFill>
                <a:latin typeface="Constantia" pitchFamily="18" charset="0"/>
              </a:rPr>
              <a:t>	Osteomyelitis may become chronic and affect quality of life.</a:t>
            </a:r>
          </a:p>
        </p:txBody>
      </p:sp>
      <p:sp>
        <p:nvSpPr>
          <p:cNvPr id="100354" name="Rectangle 6"/>
          <p:cNvSpPr>
            <a:spLocks noGrp="1" noChangeArrowheads="1"/>
          </p:cNvSpPr>
          <p:nvPr>
            <p:ph type="sldNum" sz="quarter" idx="12"/>
          </p:nvPr>
        </p:nvSpPr>
        <p:spPr>
          <a:noFill/>
        </p:spPr>
        <p:txBody>
          <a:bodyPr/>
          <a:lstStyle/>
          <a:p>
            <a:fld id="{487D0ABE-127A-418B-8EEB-C7B912FB378D}" type="slidenum">
              <a:rPr lang="en-US" smtClean="0"/>
              <a:pPr/>
              <a:t>113</a:t>
            </a:fld>
            <a:endParaRPr lang="en-US" smtClean="0"/>
          </a:p>
        </p:txBody>
      </p:sp>
      <p:sp>
        <p:nvSpPr>
          <p:cNvPr id="147458" name="Rectangle 2"/>
          <p:cNvSpPr>
            <a:spLocks noGrp="1" noChangeArrowheads="1"/>
          </p:cNvSpPr>
          <p:nvPr>
            <p:ph type="title"/>
          </p:nvPr>
        </p:nvSpPr>
        <p:spPr/>
        <p:txBody>
          <a:bodyPr/>
          <a:lstStyle/>
          <a:p>
            <a:pPr algn="just" eaLnBrk="1" hangingPunct="1"/>
            <a:r>
              <a:rPr lang="en-US" dirty="0" smtClean="0">
                <a:solidFill>
                  <a:srgbClr val="FF0000"/>
                </a:solidFill>
                <a:latin typeface="Constantia" pitchFamily="18" charset="0"/>
              </a:rPr>
              <a:t>Osteomyelitis cont’d</a:t>
            </a:r>
          </a:p>
        </p:txBody>
      </p:sp>
      <p:sp>
        <p:nvSpPr>
          <p:cNvPr id="10035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9217F89F-0F6C-420F-BBE9-10A33D7F0ABA}" type="slidenum">
              <a:rPr lang="en-US" sz="1400"/>
              <a:pPr algn="r"/>
              <a:t>113</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7458"/>
                                        </p:tgtEl>
                                        <p:attrNameLst>
                                          <p:attrName>style.visibility</p:attrName>
                                        </p:attrNameLst>
                                      </p:cBhvr>
                                      <p:to>
                                        <p:strVal val="visible"/>
                                      </p:to>
                                    </p:set>
                                    <p:anim calcmode="lin" valueType="num">
                                      <p:cBhvr additive="base">
                                        <p:cTn id="7" dur="500" fill="hold"/>
                                        <p:tgtEl>
                                          <p:spTgt spid="147458"/>
                                        </p:tgtEl>
                                        <p:attrNameLst>
                                          <p:attrName>ppt_x</p:attrName>
                                        </p:attrNameLst>
                                      </p:cBhvr>
                                      <p:tavLst>
                                        <p:tav tm="0">
                                          <p:val>
                                            <p:strVal val="#ppt_x"/>
                                          </p:val>
                                        </p:tav>
                                        <p:tav tm="100000">
                                          <p:val>
                                            <p:strVal val="#ppt_x"/>
                                          </p:val>
                                        </p:tav>
                                      </p:tavLst>
                                    </p:anim>
                                    <p:anim calcmode="lin" valueType="num">
                                      <p:cBhvr additive="base">
                                        <p:cTn id="8" dur="500" fill="hold"/>
                                        <p:tgtEl>
                                          <p:spTgt spid="14745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4745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4745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47459">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474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autoUpdateAnimBg="0"/>
      <p:bldP spid="147458" grpId="0" autoUpdateAnimBg="0"/>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p:spPr>
        <p:txBody>
          <a:bodyPr>
            <a:noAutofit/>
          </a:bodyPr>
          <a:lstStyle/>
          <a:p>
            <a:pPr algn="just">
              <a:buNone/>
            </a:pPr>
            <a:r>
              <a:rPr lang="en-US" sz="3600" dirty="0" smtClean="0">
                <a:solidFill>
                  <a:srgbClr val="0000FF"/>
                </a:solidFill>
                <a:latin typeface="Constantia" pitchFamily="18" charset="0"/>
              </a:rPr>
              <a:t>	The initial response to infection is inflammation, increased vascularity, and edema. After 2 or 3 days, thrombosis of the blood vessels occurs in the area, resulting in ischemia with bone necrosis.</a:t>
            </a:r>
          </a:p>
          <a:p>
            <a:pPr algn="just">
              <a:buNone/>
            </a:pPr>
            <a:endParaRPr lang="en-US" sz="3600" dirty="0" smtClean="0">
              <a:solidFill>
                <a:srgbClr val="0000FF"/>
              </a:solidFill>
              <a:latin typeface="Constantia" pitchFamily="18" charset="0"/>
            </a:endParaRPr>
          </a:p>
          <a:p>
            <a:pPr algn="just">
              <a:buNone/>
            </a:pPr>
            <a:r>
              <a:rPr lang="en-US" sz="3600" dirty="0" smtClean="0">
                <a:solidFill>
                  <a:srgbClr val="0000FF"/>
                </a:solidFill>
                <a:latin typeface="Constantia" pitchFamily="18" charset="0"/>
              </a:rPr>
              <a:t>	The infection extends into the medullary cavity and under the periosteum and may spread into adjacent soft tissues and joints.</a:t>
            </a:r>
          </a:p>
          <a:p>
            <a:pPr algn="just">
              <a:buNone/>
            </a:pPr>
            <a:endParaRPr lang="en-US" sz="3600" dirty="0" smtClean="0">
              <a:solidFill>
                <a:srgbClr val="0000FF"/>
              </a:solidFill>
              <a:latin typeface="Constantia" pitchFamily="18" charset="0"/>
            </a:endParaRPr>
          </a:p>
          <a:p>
            <a:pPr algn="just">
              <a:buNone/>
            </a:pPr>
            <a:r>
              <a:rPr lang="en-US" sz="3600" dirty="0" smtClean="0">
                <a:solidFill>
                  <a:srgbClr val="0000FF"/>
                </a:solidFill>
                <a:latin typeface="Constantia" pitchFamily="18" charset="0"/>
              </a:rPr>
              <a:t>	</a:t>
            </a:r>
            <a:endParaRPr lang="en-US" sz="3600" dirty="0">
              <a:solidFill>
                <a:srgbClr val="0000FF"/>
              </a:solidFill>
              <a:latin typeface="Constantia" pitchFamily="18" charset="0"/>
            </a:endParaRPr>
          </a:p>
        </p:txBody>
      </p:sp>
      <p:sp>
        <p:nvSpPr>
          <p:cNvPr id="2" name="Title 1"/>
          <p:cNvSpPr>
            <a:spLocks noGrp="1"/>
          </p:cNvSpPr>
          <p:nvPr>
            <p:ph type="title"/>
          </p:nvPr>
        </p:nvSpPr>
        <p:spPr>
          <a:xfrm>
            <a:off x="228600" y="0"/>
            <a:ext cx="8229600" cy="1143000"/>
          </a:xfrm>
        </p:spPr>
        <p:txBody>
          <a:bodyPr>
            <a:normAutofit fontScale="90000"/>
          </a:bodyPr>
          <a:lstStyle/>
          <a:p>
            <a:r>
              <a:rPr lang="en-US" dirty="0" smtClean="0">
                <a:solidFill>
                  <a:srgbClr val="FF0000"/>
                </a:solidFill>
                <a:latin typeface="Constantia" pitchFamily="18" charset="0"/>
              </a:rPr>
              <a:t>Pathophysiology of Osteomyelitis</a:t>
            </a:r>
            <a:endParaRPr lang="en-US" dirty="0"/>
          </a:p>
        </p:txBody>
      </p:sp>
    </p:spTree>
  </p:cSld>
  <p:clrMapOvr>
    <a:masterClrMapping/>
  </p:clrMapOvr>
  <p:transition>
    <p:wheel spokes="8"/>
  </p:transition>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143000"/>
            <a:ext cx="9144000" cy="5715000"/>
          </a:xfrm>
        </p:spPr>
        <p:txBody>
          <a:bodyPr>
            <a:noAutofit/>
          </a:bodyPr>
          <a:lstStyle/>
          <a:p>
            <a:pPr algn="just">
              <a:buNone/>
            </a:pPr>
            <a:r>
              <a:rPr lang="en-US" dirty="0" smtClean="0">
                <a:solidFill>
                  <a:srgbClr val="0000FF"/>
                </a:solidFill>
                <a:latin typeface="Constantia" pitchFamily="18" charset="0"/>
              </a:rPr>
              <a:t>	Unless the infective process is treated promptly, a bone abscess forms.</a:t>
            </a:r>
          </a:p>
          <a:p>
            <a:pPr algn="just">
              <a:buNone/>
            </a:pPr>
            <a:r>
              <a:rPr lang="en-US" dirty="0" smtClean="0">
                <a:solidFill>
                  <a:srgbClr val="0000FF"/>
                </a:solidFill>
                <a:latin typeface="Constantia" pitchFamily="18" charset="0"/>
              </a:rPr>
              <a:t>	</a:t>
            </a:r>
          </a:p>
          <a:p>
            <a:pPr algn="just">
              <a:buNone/>
            </a:pPr>
            <a:r>
              <a:rPr lang="en-US" dirty="0" smtClean="0">
                <a:solidFill>
                  <a:srgbClr val="0000FF"/>
                </a:solidFill>
                <a:latin typeface="Constantia" pitchFamily="18" charset="0"/>
              </a:rPr>
              <a:t>	This abscess cavity contains dead bone tissue called a </a:t>
            </a:r>
            <a:r>
              <a:rPr lang="en-US" b="1" i="1" dirty="0" smtClean="0">
                <a:solidFill>
                  <a:srgbClr val="0000FF"/>
                </a:solidFill>
                <a:latin typeface="Constantia" pitchFamily="18" charset="0"/>
              </a:rPr>
              <a:t>sequestrum</a:t>
            </a:r>
            <a:r>
              <a:rPr lang="en-US" b="1" dirty="0" smtClean="0">
                <a:solidFill>
                  <a:srgbClr val="0000FF"/>
                </a:solidFill>
                <a:latin typeface="Constantia" pitchFamily="18" charset="0"/>
              </a:rPr>
              <a:t>, </a:t>
            </a:r>
            <a:r>
              <a:rPr lang="en-US" dirty="0" smtClean="0">
                <a:solidFill>
                  <a:srgbClr val="0000FF"/>
                </a:solidFill>
                <a:latin typeface="Constantia" pitchFamily="18" charset="0"/>
              </a:rPr>
              <a:t>which does not easily liquefy and drain.</a:t>
            </a:r>
          </a:p>
          <a:p>
            <a:pPr algn="just">
              <a:buNone/>
            </a:pPr>
            <a:r>
              <a:rPr lang="en-US" b="1" dirty="0" smtClean="0">
                <a:solidFill>
                  <a:srgbClr val="0000FF"/>
                </a:solidFill>
                <a:latin typeface="Constantia" pitchFamily="18" charset="0"/>
              </a:rPr>
              <a:t>	</a:t>
            </a:r>
          </a:p>
          <a:p>
            <a:pPr algn="just">
              <a:buNone/>
            </a:pPr>
            <a:r>
              <a:rPr lang="en-US" b="1" dirty="0" smtClean="0">
                <a:solidFill>
                  <a:srgbClr val="0000FF"/>
                </a:solidFill>
                <a:latin typeface="Constantia" pitchFamily="18" charset="0"/>
              </a:rPr>
              <a:t>	</a:t>
            </a:r>
            <a:r>
              <a:rPr lang="en-US" dirty="0" smtClean="0">
                <a:solidFill>
                  <a:srgbClr val="0000FF"/>
                </a:solidFill>
                <a:latin typeface="Constantia" pitchFamily="18" charset="0"/>
              </a:rPr>
              <a:t>Therefore</a:t>
            </a:r>
            <a:r>
              <a:rPr lang="en-US" b="1" dirty="0" smtClean="0">
                <a:solidFill>
                  <a:srgbClr val="0000FF"/>
                </a:solidFill>
                <a:latin typeface="Constantia" pitchFamily="18" charset="0"/>
              </a:rPr>
              <a:t>, </a:t>
            </a:r>
            <a:r>
              <a:rPr lang="en-US" dirty="0" smtClean="0">
                <a:solidFill>
                  <a:srgbClr val="0000FF"/>
                </a:solidFill>
                <a:latin typeface="Constantia" pitchFamily="18" charset="0"/>
              </a:rPr>
              <a:t>the cavity cannot collapse and heal, as occurs in soft tissue abscesses. New bone growth, called </a:t>
            </a:r>
            <a:r>
              <a:rPr lang="en-US" b="1" i="1" dirty="0" smtClean="0">
                <a:solidFill>
                  <a:srgbClr val="0000FF"/>
                </a:solidFill>
                <a:latin typeface="Constantia" pitchFamily="18" charset="0"/>
              </a:rPr>
              <a:t>involucrum</a:t>
            </a:r>
            <a:r>
              <a:rPr lang="en-US" b="1" dirty="0" smtClean="0">
                <a:solidFill>
                  <a:srgbClr val="0000FF"/>
                </a:solidFill>
                <a:latin typeface="Constantia" pitchFamily="18" charset="0"/>
              </a:rPr>
              <a:t>, </a:t>
            </a:r>
            <a:r>
              <a:rPr lang="en-US" dirty="0" smtClean="0">
                <a:solidFill>
                  <a:srgbClr val="0000FF"/>
                </a:solidFill>
                <a:latin typeface="Constantia" pitchFamily="18" charset="0"/>
              </a:rPr>
              <a:t>forms and surrounds the sequestrum.</a:t>
            </a:r>
          </a:p>
        </p:txBody>
      </p:sp>
      <p:sp>
        <p:nvSpPr>
          <p:cNvPr id="2" name="Title 1"/>
          <p:cNvSpPr>
            <a:spLocks noGrp="1"/>
          </p:cNvSpPr>
          <p:nvPr>
            <p:ph type="title"/>
          </p:nvPr>
        </p:nvSpPr>
        <p:spPr>
          <a:xfrm>
            <a:off x="304800" y="0"/>
            <a:ext cx="8229600" cy="1143000"/>
          </a:xfrm>
        </p:spPr>
        <p:txBody>
          <a:bodyPr/>
          <a:lstStyle/>
          <a:p>
            <a:pPr algn="just"/>
            <a:r>
              <a:rPr lang="en-US" dirty="0" smtClean="0">
                <a:solidFill>
                  <a:srgbClr val="FF0000"/>
                </a:solidFill>
                <a:latin typeface="Constantia" pitchFamily="18" charset="0"/>
              </a:rPr>
              <a:t>Pathophysiology cont’d</a:t>
            </a:r>
            <a:endParaRPr lang="en-US" dirty="0">
              <a:solidFill>
                <a:srgbClr val="FF0000"/>
              </a:solidFill>
              <a:latin typeface="Constantia" pitchFamily="18" charset="0"/>
            </a:endParaRPr>
          </a:p>
        </p:txBody>
      </p:sp>
    </p:spTree>
  </p:cSld>
  <p:clrMapOvr>
    <a:masterClrMapping/>
  </p:clrMapOvr>
  <p:transition>
    <p:wheel spokes="8"/>
  </p:transition>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534400" cy="5257800"/>
          </a:xfrm>
        </p:spPr>
        <p:txBody>
          <a:bodyPr>
            <a:normAutofit/>
          </a:bodyPr>
          <a:lstStyle/>
          <a:p>
            <a:pPr algn="just">
              <a:buNone/>
            </a:pPr>
            <a:r>
              <a:rPr lang="en-US" sz="3600" dirty="0" smtClean="0">
                <a:solidFill>
                  <a:srgbClr val="0000FF"/>
                </a:solidFill>
                <a:latin typeface="Constantia" pitchFamily="18" charset="0"/>
              </a:rPr>
              <a:t>	Although healing appears to take place, a chronically infected sequestrum remains and produces recurring abscesses throughout the patient’s life causing a chronic osteomyelitis.</a:t>
            </a:r>
          </a:p>
          <a:p>
            <a:pPr algn="just">
              <a:buNone/>
            </a:pPr>
            <a:endParaRPr lang="en-US" sz="3600" dirty="0"/>
          </a:p>
        </p:txBody>
      </p:sp>
      <p:sp>
        <p:nvSpPr>
          <p:cNvPr id="2" name="Title 1"/>
          <p:cNvSpPr>
            <a:spLocks noGrp="1"/>
          </p:cNvSpPr>
          <p:nvPr>
            <p:ph type="title"/>
          </p:nvPr>
        </p:nvSpPr>
        <p:spPr/>
        <p:txBody>
          <a:bodyPr/>
          <a:lstStyle/>
          <a:p>
            <a:pPr algn="just"/>
            <a:r>
              <a:rPr lang="en-US" dirty="0" smtClean="0">
                <a:solidFill>
                  <a:srgbClr val="FF0000"/>
                </a:solidFill>
                <a:latin typeface="Constantia" pitchFamily="18" charset="0"/>
              </a:rPr>
              <a:t>Pathophysiology cont’d</a:t>
            </a:r>
            <a:endParaRPr lang="en-US" dirty="0">
              <a:solidFill>
                <a:srgbClr val="FF0000"/>
              </a:solidFill>
              <a:latin typeface="Constantia" pitchFamily="18" charset="0"/>
            </a:endParaRPr>
          </a:p>
        </p:txBody>
      </p:sp>
    </p:spTree>
  </p:cSld>
  <p:clrMapOvr>
    <a:masterClrMapping/>
  </p:clrMapOvr>
  <p:transition>
    <p:wheel spokes="8"/>
  </p:transition>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0531" name="Rectangle 3"/>
          <p:cNvSpPr>
            <a:spLocks noGrp="1" noChangeArrowheads="1"/>
          </p:cNvSpPr>
          <p:nvPr>
            <p:ph idx="1"/>
          </p:nvPr>
        </p:nvSpPr>
        <p:spPr>
          <a:xfrm>
            <a:off x="0" y="990600"/>
            <a:ext cx="9144000" cy="5867400"/>
          </a:xfrm>
        </p:spPr>
        <p:txBody>
          <a:bodyPr>
            <a:noAutofit/>
          </a:bodyPr>
          <a:lstStyle/>
          <a:p>
            <a:pPr marL="857250" indent="-857250" algn="just" eaLnBrk="1" hangingPunct="1">
              <a:buAutoNum type="romanLcParenBoth"/>
            </a:pPr>
            <a:r>
              <a:rPr lang="en-US" sz="3600" dirty="0" smtClean="0">
                <a:solidFill>
                  <a:srgbClr val="0000FF"/>
                </a:solidFill>
                <a:latin typeface="Constantia" pitchFamily="18" charset="0"/>
              </a:rPr>
              <a:t>Onset is sudden</a:t>
            </a:r>
          </a:p>
          <a:p>
            <a:pPr marL="857250" indent="-857250" algn="just" eaLnBrk="1" hangingPunct="1">
              <a:buAutoNum type="romanLcParenBoth"/>
            </a:pPr>
            <a:endParaRPr lang="en-US" sz="3600" dirty="0" smtClean="0">
              <a:solidFill>
                <a:srgbClr val="0000FF"/>
              </a:solidFill>
              <a:latin typeface="Constantia" pitchFamily="18" charset="0"/>
            </a:endParaRPr>
          </a:p>
          <a:p>
            <a:pPr marL="857250" indent="-857250" algn="just" eaLnBrk="1" hangingPunct="1">
              <a:buAutoNum type="romanLcParenBoth"/>
            </a:pPr>
            <a:r>
              <a:rPr lang="en-US" sz="3600" dirty="0" smtClean="0">
                <a:solidFill>
                  <a:srgbClr val="0000FF"/>
                </a:solidFill>
                <a:latin typeface="Constantia" pitchFamily="18" charset="0"/>
              </a:rPr>
              <a:t>High fever and chills</a:t>
            </a:r>
          </a:p>
          <a:p>
            <a:pPr marL="857250" indent="-857250" algn="just" eaLnBrk="1" hangingPunct="1">
              <a:buAutoNum type="romanLcParenBoth"/>
            </a:pPr>
            <a:endParaRPr lang="en-US" sz="3600" dirty="0" smtClean="0">
              <a:solidFill>
                <a:srgbClr val="0000FF"/>
              </a:solidFill>
              <a:latin typeface="Constantia" pitchFamily="18" charset="0"/>
            </a:endParaRPr>
          </a:p>
          <a:p>
            <a:pPr marL="857250" indent="-857250" algn="just" eaLnBrk="1" hangingPunct="1">
              <a:buAutoNum type="romanLcParenBoth"/>
            </a:pPr>
            <a:r>
              <a:rPr lang="en-US" sz="3600" dirty="0" smtClean="0">
                <a:solidFill>
                  <a:srgbClr val="0000FF"/>
                </a:solidFill>
                <a:latin typeface="Constantia" pitchFamily="18" charset="0"/>
              </a:rPr>
              <a:t>Rapid pulse</a:t>
            </a:r>
          </a:p>
          <a:p>
            <a:pPr marL="857250" indent="-857250" algn="just" eaLnBrk="1" hangingPunct="1">
              <a:buAutoNum type="romanLcParenBoth"/>
            </a:pPr>
            <a:endParaRPr lang="en-US" sz="3600" dirty="0" smtClean="0">
              <a:solidFill>
                <a:srgbClr val="0000FF"/>
              </a:solidFill>
              <a:latin typeface="Constantia" pitchFamily="18" charset="0"/>
            </a:endParaRPr>
          </a:p>
          <a:p>
            <a:pPr marL="857250" indent="-857250" algn="just" eaLnBrk="1" hangingPunct="1">
              <a:buAutoNum type="romanLcParenBoth"/>
            </a:pPr>
            <a:r>
              <a:rPr lang="en-US" sz="3600" dirty="0" smtClean="0">
                <a:solidFill>
                  <a:srgbClr val="0000FF"/>
                </a:solidFill>
                <a:latin typeface="Constantia" pitchFamily="18" charset="0"/>
              </a:rPr>
              <a:t>General body malaise</a:t>
            </a:r>
          </a:p>
          <a:p>
            <a:pPr marL="857250" indent="-857250" algn="just" eaLnBrk="1" hangingPunct="1">
              <a:buAutoNum type="romanLcParenBoth"/>
            </a:pPr>
            <a:endParaRPr lang="en-US" sz="3600" dirty="0" smtClean="0">
              <a:solidFill>
                <a:srgbClr val="0000FF"/>
              </a:solidFill>
              <a:latin typeface="Constantia" pitchFamily="18" charset="0"/>
            </a:endParaRPr>
          </a:p>
          <a:p>
            <a:pPr marL="857250" indent="-857250" algn="just" eaLnBrk="1" hangingPunct="1">
              <a:buAutoNum type="romanLcParenBoth"/>
            </a:pPr>
            <a:r>
              <a:rPr lang="en-US" sz="3600" dirty="0" smtClean="0">
                <a:solidFill>
                  <a:srgbClr val="0000FF"/>
                </a:solidFill>
                <a:latin typeface="Constantia" pitchFamily="18" charset="0"/>
              </a:rPr>
              <a:t>Pain on the infected area.</a:t>
            </a:r>
          </a:p>
        </p:txBody>
      </p:sp>
      <p:sp>
        <p:nvSpPr>
          <p:cNvPr id="103426" name="Rectangle 6"/>
          <p:cNvSpPr>
            <a:spLocks noGrp="1" noChangeArrowheads="1"/>
          </p:cNvSpPr>
          <p:nvPr>
            <p:ph type="sldNum" sz="quarter" idx="12"/>
          </p:nvPr>
        </p:nvSpPr>
        <p:spPr>
          <a:noFill/>
        </p:spPr>
        <p:txBody>
          <a:bodyPr/>
          <a:lstStyle/>
          <a:p>
            <a:fld id="{B0C12B8C-F2F2-4760-A951-0107FEFF66C4}" type="slidenum">
              <a:rPr lang="en-US" smtClean="0"/>
              <a:pPr/>
              <a:t>117</a:t>
            </a:fld>
            <a:endParaRPr lang="en-US" smtClean="0"/>
          </a:p>
        </p:txBody>
      </p:sp>
      <p:sp>
        <p:nvSpPr>
          <p:cNvPr id="150530" name="Rectangle 2"/>
          <p:cNvSpPr>
            <a:spLocks noGrp="1" noChangeArrowheads="1"/>
          </p:cNvSpPr>
          <p:nvPr>
            <p:ph type="title"/>
          </p:nvPr>
        </p:nvSpPr>
        <p:spPr>
          <a:xfrm>
            <a:off x="0" y="0"/>
            <a:ext cx="8229600" cy="1143000"/>
          </a:xfrm>
        </p:spPr>
        <p:txBody>
          <a:bodyPr>
            <a:normAutofit fontScale="90000"/>
          </a:bodyPr>
          <a:lstStyle/>
          <a:p>
            <a:pPr algn="just" eaLnBrk="1" hangingPunct="1"/>
            <a:r>
              <a:rPr lang="en-US" dirty="0" smtClean="0">
                <a:solidFill>
                  <a:srgbClr val="FF0000"/>
                </a:solidFill>
                <a:latin typeface="Constantia" pitchFamily="18" charset="0"/>
              </a:rPr>
              <a:t>Clinical features of Osteomyelitis</a:t>
            </a:r>
          </a:p>
        </p:txBody>
      </p:sp>
      <p:sp>
        <p:nvSpPr>
          <p:cNvPr id="10342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D55AC306-377D-460E-88EE-2E65D5AF0184}" type="slidenum">
              <a:rPr lang="en-US" sz="1400"/>
              <a:pPr algn="r"/>
              <a:t>117</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05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05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05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05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05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053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build="p" autoUpdateAnimBg="0"/>
      <p:bldP spid="150530" grpId="0" autoUpdateAnimBg="0"/>
    </p:bldLst>
  </p:timing>
</p:sld>
</file>

<file path=ppt/slides/slide1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1555" name="Rectangle 3"/>
          <p:cNvSpPr>
            <a:spLocks noGrp="1" noChangeArrowheads="1"/>
          </p:cNvSpPr>
          <p:nvPr>
            <p:ph idx="1"/>
          </p:nvPr>
        </p:nvSpPr>
        <p:spPr>
          <a:xfrm>
            <a:off x="228600" y="1295400"/>
            <a:ext cx="8915400" cy="5562600"/>
          </a:xfrm>
        </p:spPr>
        <p:txBody>
          <a:bodyPr>
            <a:normAutofit/>
          </a:bodyPr>
          <a:lstStyle/>
          <a:p>
            <a:pPr algn="just" eaLnBrk="1" hangingPunct="1">
              <a:buNone/>
            </a:pPr>
            <a:r>
              <a:rPr lang="en-US" sz="3600" dirty="0" smtClean="0">
                <a:solidFill>
                  <a:srgbClr val="0000FF"/>
                </a:solidFill>
                <a:latin typeface="Constantia" pitchFamily="18" charset="0"/>
              </a:rPr>
              <a:t>(vi) Extreme tenderness</a:t>
            </a:r>
          </a:p>
          <a:p>
            <a:pPr algn="just" eaLnBrk="1" hangingPunct="1">
              <a:buNone/>
            </a:pPr>
            <a:endParaRPr lang="en-US" sz="3600" dirty="0" smtClean="0">
              <a:solidFill>
                <a:srgbClr val="0000FF"/>
              </a:solidFill>
              <a:latin typeface="Constantia" pitchFamily="18" charset="0"/>
            </a:endParaRPr>
          </a:p>
          <a:p>
            <a:pPr algn="just" eaLnBrk="1" hangingPunct="1">
              <a:buNone/>
            </a:pPr>
            <a:r>
              <a:rPr lang="en-US" sz="3600" dirty="0" smtClean="0">
                <a:solidFill>
                  <a:srgbClr val="0000FF"/>
                </a:solidFill>
                <a:latin typeface="Constantia" pitchFamily="18" charset="0"/>
              </a:rPr>
              <a:t>(vii) Chronic draining sinus.</a:t>
            </a:r>
          </a:p>
          <a:p>
            <a:pPr algn="just" eaLnBrk="1" hangingPunct="1">
              <a:buNone/>
            </a:pPr>
            <a:endParaRPr lang="en-US" sz="3600" dirty="0" smtClean="0">
              <a:solidFill>
                <a:srgbClr val="0000FF"/>
              </a:solidFill>
              <a:latin typeface="Constantia" pitchFamily="18" charset="0"/>
            </a:endParaRPr>
          </a:p>
          <a:p>
            <a:pPr algn="just" eaLnBrk="1" hangingPunct="1">
              <a:buNone/>
            </a:pPr>
            <a:r>
              <a:rPr lang="en-US" sz="3600" dirty="0" smtClean="0">
                <a:solidFill>
                  <a:srgbClr val="0000FF"/>
                </a:solidFill>
                <a:latin typeface="Constantia" pitchFamily="18" charset="0"/>
              </a:rPr>
              <a:t>(viii) Recurrent period of chronic pain.</a:t>
            </a:r>
          </a:p>
          <a:p>
            <a:pPr algn="just" eaLnBrk="1" hangingPunct="1">
              <a:buNone/>
            </a:pPr>
            <a:endParaRPr lang="en-US" sz="3600" dirty="0" smtClean="0">
              <a:solidFill>
                <a:srgbClr val="0000FF"/>
              </a:solidFill>
              <a:latin typeface="Constantia" pitchFamily="18" charset="0"/>
            </a:endParaRPr>
          </a:p>
          <a:p>
            <a:pPr algn="just">
              <a:buNone/>
            </a:pPr>
            <a:r>
              <a:rPr lang="en-US" sz="3600" dirty="0" smtClean="0">
                <a:solidFill>
                  <a:srgbClr val="0000FF"/>
                </a:solidFill>
                <a:latin typeface="Constantia" pitchFamily="18" charset="0"/>
              </a:rPr>
              <a:t>(ix) Chronic inflammation and swelling</a:t>
            </a:r>
          </a:p>
        </p:txBody>
      </p:sp>
      <p:sp>
        <p:nvSpPr>
          <p:cNvPr id="104450" name="Rectangle 6"/>
          <p:cNvSpPr>
            <a:spLocks noGrp="1" noChangeArrowheads="1"/>
          </p:cNvSpPr>
          <p:nvPr>
            <p:ph type="sldNum" sz="quarter" idx="12"/>
          </p:nvPr>
        </p:nvSpPr>
        <p:spPr>
          <a:noFill/>
        </p:spPr>
        <p:txBody>
          <a:bodyPr/>
          <a:lstStyle/>
          <a:p>
            <a:fld id="{B92D7488-0E74-43C2-872C-F8F4D2383497}" type="slidenum">
              <a:rPr lang="en-US" smtClean="0"/>
              <a:pPr/>
              <a:t>118</a:t>
            </a:fld>
            <a:endParaRPr lang="en-US" smtClean="0"/>
          </a:p>
        </p:txBody>
      </p:sp>
      <p:sp>
        <p:nvSpPr>
          <p:cNvPr id="151554" name="Rectangle 2"/>
          <p:cNvSpPr>
            <a:spLocks noGrp="1" noChangeArrowheads="1"/>
          </p:cNvSpPr>
          <p:nvPr>
            <p:ph type="title"/>
          </p:nvPr>
        </p:nvSpPr>
        <p:spPr>
          <a:xfrm>
            <a:off x="0" y="0"/>
            <a:ext cx="8229600" cy="1143000"/>
          </a:xfrm>
        </p:spPr>
        <p:txBody>
          <a:bodyPr/>
          <a:lstStyle/>
          <a:p>
            <a:pPr algn="just" eaLnBrk="1" hangingPunct="1"/>
            <a:r>
              <a:rPr lang="en-US" dirty="0" smtClean="0">
                <a:solidFill>
                  <a:srgbClr val="FF0000"/>
                </a:solidFill>
                <a:latin typeface="Constantia" pitchFamily="18" charset="0"/>
              </a:rPr>
              <a:t>Clinical features cont’d</a:t>
            </a:r>
          </a:p>
        </p:txBody>
      </p:sp>
      <p:sp>
        <p:nvSpPr>
          <p:cNvPr id="10445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EC1DB829-C024-4237-AD72-2E7E3C2A1E95}" type="slidenum">
              <a:rPr lang="en-US" sz="1400"/>
              <a:pPr algn="r"/>
              <a:t>118</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5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5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15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1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build="p" autoUpdateAnimBg="0"/>
      <p:bldP spid="151554" grpId="0" autoUpdateAnimBg="0"/>
    </p:bldLst>
  </p:timing>
</p:sld>
</file>

<file path=ppt/slides/slide1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2579" name="Rectangle 3"/>
          <p:cNvSpPr>
            <a:spLocks noGrp="1" noChangeArrowheads="1"/>
          </p:cNvSpPr>
          <p:nvPr>
            <p:ph idx="1"/>
          </p:nvPr>
        </p:nvSpPr>
        <p:spPr>
          <a:xfrm>
            <a:off x="457200" y="1600200"/>
            <a:ext cx="8686800" cy="5257800"/>
          </a:xfrm>
        </p:spPr>
        <p:txBody>
          <a:bodyPr/>
          <a:lstStyle/>
          <a:p>
            <a:pPr algn="just" eaLnBrk="1" hangingPunct="1"/>
            <a:r>
              <a:rPr lang="en-US" dirty="0" smtClean="0">
                <a:solidFill>
                  <a:srgbClr val="0000FF"/>
                </a:solidFill>
                <a:latin typeface="Constantia" pitchFamily="18" charset="0"/>
              </a:rPr>
              <a:t>Signs and symptoms</a:t>
            </a:r>
          </a:p>
          <a:p>
            <a:pPr algn="just" eaLnBrk="1" hangingPunct="1"/>
            <a:r>
              <a:rPr lang="en-US" dirty="0" smtClean="0">
                <a:solidFill>
                  <a:srgbClr val="0000FF"/>
                </a:solidFill>
                <a:latin typeface="Constantia" pitchFamily="18" charset="0"/>
              </a:rPr>
              <a:t>MRI</a:t>
            </a:r>
          </a:p>
          <a:p>
            <a:pPr algn="just" eaLnBrk="1" hangingPunct="1"/>
            <a:r>
              <a:rPr lang="en-US" dirty="0" smtClean="0">
                <a:solidFill>
                  <a:srgbClr val="0000FF"/>
                </a:solidFill>
                <a:latin typeface="Constantia" pitchFamily="18" charset="0"/>
              </a:rPr>
              <a:t>Elevated leukocyte level</a:t>
            </a:r>
          </a:p>
          <a:p>
            <a:pPr algn="just" eaLnBrk="1" hangingPunct="1"/>
            <a:r>
              <a:rPr lang="en-US" dirty="0" smtClean="0">
                <a:solidFill>
                  <a:srgbClr val="0000FF"/>
                </a:solidFill>
                <a:latin typeface="Constantia" pitchFamily="18" charset="0"/>
              </a:rPr>
              <a:t>Increased sedimentary rate</a:t>
            </a:r>
          </a:p>
          <a:p>
            <a:pPr algn="just" eaLnBrk="1" hangingPunct="1"/>
            <a:r>
              <a:rPr lang="en-US" dirty="0" smtClean="0">
                <a:solidFill>
                  <a:srgbClr val="0000FF"/>
                </a:solidFill>
                <a:latin typeface="Constantia" pitchFamily="18" charset="0"/>
              </a:rPr>
              <a:t>Wound culture</a:t>
            </a:r>
          </a:p>
          <a:p>
            <a:pPr algn="just" eaLnBrk="1" hangingPunct="1"/>
            <a:r>
              <a:rPr lang="en-US" dirty="0" smtClean="0">
                <a:solidFill>
                  <a:srgbClr val="0000FF"/>
                </a:solidFill>
                <a:latin typeface="Constantia" pitchFamily="18" charset="0"/>
              </a:rPr>
              <a:t>X-ray (early finding demonstrate soft tissue swelling)</a:t>
            </a:r>
          </a:p>
        </p:txBody>
      </p:sp>
      <p:sp>
        <p:nvSpPr>
          <p:cNvPr id="105474" name="Rectangle 6"/>
          <p:cNvSpPr>
            <a:spLocks noGrp="1" noChangeArrowheads="1"/>
          </p:cNvSpPr>
          <p:nvPr>
            <p:ph type="sldNum" sz="quarter" idx="12"/>
          </p:nvPr>
        </p:nvSpPr>
        <p:spPr>
          <a:noFill/>
        </p:spPr>
        <p:txBody>
          <a:bodyPr/>
          <a:lstStyle/>
          <a:p>
            <a:fld id="{2B12D188-2D31-47C3-99C7-1DA2EB2B72BB}" type="slidenum">
              <a:rPr lang="en-US" smtClean="0"/>
              <a:pPr/>
              <a:t>119</a:t>
            </a:fld>
            <a:endParaRPr lang="en-US" smtClean="0"/>
          </a:p>
        </p:txBody>
      </p:sp>
      <p:sp>
        <p:nvSpPr>
          <p:cNvPr id="152578" name="Rectangle 2"/>
          <p:cNvSpPr>
            <a:spLocks noGrp="1" noChangeArrowheads="1"/>
          </p:cNvSpPr>
          <p:nvPr>
            <p:ph type="title"/>
          </p:nvPr>
        </p:nvSpPr>
        <p:spPr/>
        <p:txBody>
          <a:bodyPr/>
          <a:lstStyle/>
          <a:p>
            <a:pPr algn="just" eaLnBrk="1" hangingPunct="1"/>
            <a:r>
              <a:rPr lang="en-US" dirty="0" smtClean="0">
                <a:solidFill>
                  <a:srgbClr val="FF0000"/>
                </a:solidFill>
                <a:latin typeface="Constantia" pitchFamily="18" charset="0"/>
              </a:rPr>
              <a:t>Diagnosis</a:t>
            </a:r>
          </a:p>
        </p:txBody>
      </p:sp>
      <p:sp>
        <p:nvSpPr>
          <p:cNvPr id="10547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50F31745-36FF-4221-8524-EC19B535F8AA}" type="slidenum">
              <a:rPr lang="en-US" sz="1400"/>
              <a:pPr algn="r"/>
              <a:t>119</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25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52579">
                                            <p:txEl>
                                              <p:pRg st="0" end="0"/>
                                            </p:txEl>
                                          </p:spTgt>
                                        </p:tgtEl>
                                        <p:attrNameLst>
                                          <p:attrName>style.visibility</p:attrName>
                                        </p:attrNameLst>
                                      </p:cBhvr>
                                      <p:to>
                                        <p:strVal val="visible"/>
                                      </p:to>
                                    </p:set>
                                    <p:anim calcmode="lin" valueType="num">
                                      <p:cBhvr additive="base">
                                        <p:cTn id="11" dur="500" fill="hold"/>
                                        <p:tgtEl>
                                          <p:spTgt spid="152579">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2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52579">
                                            <p:txEl>
                                              <p:pRg st="1" end="1"/>
                                            </p:txEl>
                                          </p:spTgt>
                                        </p:tgtEl>
                                        <p:attrNameLst>
                                          <p:attrName>style.visibility</p:attrName>
                                        </p:attrNameLst>
                                      </p:cBhvr>
                                      <p:to>
                                        <p:strVal val="visible"/>
                                      </p:to>
                                    </p:set>
                                    <p:anim calcmode="lin" valueType="num">
                                      <p:cBhvr additive="base">
                                        <p:cTn id="17" dur="500" fill="hold"/>
                                        <p:tgtEl>
                                          <p:spTgt spid="152579">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52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52579">
                                            <p:txEl>
                                              <p:pRg st="2" end="2"/>
                                            </p:txEl>
                                          </p:spTgt>
                                        </p:tgtEl>
                                        <p:attrNameLst>
                                          <p:attrName>style.visibility</p:attrName>
                                        </p:attrNameLst>
                                      </p:cBhvr>
                                      <p:to>
                                        <p:strVal val="visible"/>
                                      </p:to>
                                    </p:set>
                                    <p:anim calcmode="lin" valueType="num">
                                      <p:cBhvr additive="base">
                                        <p:cTn id="23" dur="500" fill="hold"/>
                                        <p:tgtEl>
                                          <p:spTgt spid="152579">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525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2579">
                                            <p:txEl>
                                              <p:pRg st="3" end="3"/>
                                            </p:txEl>
                                          </p:spTgt>
                                        </p:tgtEl>
                                        <p:attrNameLst>
                                          <p:attrName>style.visibility</p:attrName>
                                        </p:attrNameLst>
                                      </p:cBhvr>
                                      <p:to>
                                        <p:strVal val="visible"/>
                                      </p:to>
                                    </p:set>
                                    <p:anim calcmode="lin" valueType="num">
                                      <p:cBhvr additive="base">
                                        <p:cTn id="29" dur="500" fill="hold"/>
                                        <p:tgtEl>
                                          <p:spTgt spid="152579">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5257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2579">
                                            <p:txEl>
                                              <p:pRg st="4" end="4"/>
                                            </p:txEl>
                                          </p:spTgt>
                                        </p:tgtEl>
                                        <p:attrNameLst>
                                          <p:attrName>style.visibility</p:attrName>
                                        </p:attrNameLst>
                                      </p:cBhvr>
                                      <p:to>
                                        <p:strVal val="visible"/>
                                      </p:to>
                                    </p:set>
                                    <p:anim calcmode="lin" valueType="num">
                                      <p:cBhvr additive="base">
                                        <p:cTn id="35" dur="500" fill="hold"/>
                                        <p:tgtEl>
                                          <p:spTgt spid="152579">
                                            <p:txEl>
                                              <p:pRg st="4" end="4"/>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5257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52579">
                                            <p:txEl>
                                              <p:pRg st="5" end="5"/>
                                            </p:txEl>
                                          </p:spTgt>
                                        </p:tgtEl>
                                        <p:attrNameLst>
                                          <p:attrName>style.visibility</p:attrName>
                                        </p:attrNameLst>
                                      </p:cBhvr>
                                      <p:to>
                                        <p:strVal val="visible"/>
                                      </p:to>
                                    </p:set>
                                    <p:anim calcmode="lin" valueType="num">
                                      <p:cBhvr additive="base">
                                        <p:cTn id="41" dur="500" fill="hold"/>
                                        <p:tgtEl>
                                          <p:spTgt spid="152579">
                                            <p:txEl>
                                              <p:pRg st="5" end="5"/>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52579">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autoUpdateAnimBg="0"/>
      <p:bldP spid="152578"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p:spPr>
        <p:txBody>
          <a:bodyPr>
            <a:normAutofit/>
          </a:bodyPr>
          <a:lstStyle/>
          <a:p>
            <a:pPr marL="514350" indent="-514350" algn="just">
              <a:buFont typeface="+mj-lt"/>
              <a:buAutoNum type="arabicPeriod" startAt="5"/>
            </a:pPr>
            <a:r>
              <a:rPr lang="en-US" dirty="0" smtClean="0">
                <a:latin typeface="Constantia" pitchFamily="18" charset="0"/>
              </a:rPr>
              <a:t>Clark, RC &amp; Bonfiglio, M (1994); </a:t>
            </a:r>
            <a:r>
              <a:rPr lang="en-US" b="1" dirty="0" smtClean="0">
                <a:latin typeface="Constantia" pitchFamily="18" charset="0"/>
              </a:rPr>
              <a:t>Orthopaedics – </a:t>
            </a:r>
            <a:r>
              <a:rPr lang="en-US" b="1" i="1" dirty="0" smtClean="0">
                <a:latin typeface="Constantia" pitchFamily="18" charset="0"/>
              </a:rPr>
              <a:t>Essentials of Diagnosis and Treatment;  © </a:t>
            </a:r>
            <a:r>
              <a:rPr lang="en-US" dirty="0" smtClean="0">
                <a:latin typeface="Constantia" pitchFamily="18" charset="0"/>
              </a:rPr>
              <a:t>Churchill Livingstone.</a:t>
            </a:r>
          </a:p>
          <a:p>
            <a:pPr marL="514350" indent="-514350" algn="just">
              <a:buFont typeface="+mj-lt"/>
              <a:buAutoNum type="arabicPeriod" startAt="5"/>
            </a:pPr>
            <a:endParaRPr lang="en-US" dirty="0" smtClean="0">
              <a:latin typeface="Constantia" pitchFamily="18" charset="0"/>
            </a:endParaRPr>
          </a:p>
          <a:p>
            <a:pPr marL="514350" indent="-514350" algn="just">
              <a:buFont typeface="+mj-lt"/>
              <a:buAutoNum type="arabicPeriod" startAt="5"/>
            </a:pPr>
            <a:r>
              <a:rPr lang="en-US" dirty="0" smtClean="0">
                <a:latin typeface="Constantia" pitchFamily="18" charset="0"/>
              </a:rPr>
              <a:t>Mourad, LA (1991); </a:t>
            </a:r>
            <a:r>
              <a:rPr lang="en-US" b="1" dirty="0" smtClean="0">
                <a:latin typeface="Constantia" pitchFamily="18" charset="0"/>
              </a:rPr>
              <a:t>Orthopaedic Disorders – </a:t>
            </a:r>
            <a:r>
              <a:rPr lang="en-US" b="1" i="1" dirty="0" smtClean="0">
                <a:latin typeface="Constantia" pitchFamily="18" charset="0"/>
              </a:rPr>
              <a:t>Mosby’s Clinical Nursing Series; </a:t>
            </a:r>
            <a:r>
              <a:rPr lang="en-US" i="1" dirty="0" smtClean="0">
                <a:latin typeface="Constantia" pitchFamily="18" charset="0"/>
              </a:rPr>
              <a:t>© </a:t>
            </a:r>
            <a:r>
              <a:rPr lang="en-US" dirty="0" smtClean="0">
                <a:latin typeface="Constantia" pitchFamily="18" charset="0"/>
              </a:rPr>
              <a:t>Mosby-Year Books.</a:t>
            </a:r>
          </a:p>
          <a:p>
            <a:pPr marL="514350" indent="-514350" algn="just">
              <a:buFont typeface="+mj-lt"/>
              <a:buAutoNum type="arabicPeriod" startAt="5"/>
            </a:pPr>
            <a:endParaRPr lang="en-US" dirty="0" smtClean="0">
              <a:latin typeface="Constantia" pitchFamily="18" charset="0"/>
            </a:endParaRPr>
          </a:p>
          <a:p>
            <a:pPr marL="514350" indent="-514350" algn="just">
              <a:buFont typeface="+mj-lt"/>
              <a:buAutoNum type="arabicPeriod" startAt="5"/>
            </a:pPr>
            <a:r>
              <a:rPr lang="en-US" dirty="0" smtClean="0">
                <a:latin typeface="Constantia" pitchFamily="18" charset="0"/>
              </a:rPr>
              <a:t>Miller DM (1992);</a:t>
            </a:r>
            <a:r>
              <a:rPr lang="en-US" b="1" dirty="0" smtClean="0">
                <a:latin typeface="Constantia" pitchFamily="18" charset="0"/>
              </a:rPr>
              <a:t> Review of Orthopaedics</a:t>
            </a:r>
            <a:r>
              <a:rPr lang="en-US" dirty="0" smtClean="0">
                <a:latin typeface="Constantia" pitchFamily="18" charset="0"/>
              </a:rPr>
              <a:t>; © WB Saunders Co.</a:t>
            </a:r>
          </a:p>
          <a:p>
            <a:pPr>
              <a:buNone/>
            </a:pPr>
            <a:endParaRPr lang="en-US" dirty="0"/>
          </a:p>
        </p:txBody>
      </p:sp>
      <p:sp>
        <p:nvSpPr>
          <p:cNvPr id="2" name="Title 1"/>
          <p:cNvSpPr>
            <a:spLocks noGrp="1"/>
          </p:cNvSpPr>
          <p:nvPr>
            <p:ph type="title"/>
          </p:nvPr>
        </p:nvSpPr>
        <p:spPr>
          <a:xfrm>
            <a:off x="0" y="0"/>
            <a:ext cx="8686800" cy="868362"/>
          </a:xfrm>
        </p:spPr>
        <p:txBody>
          <a:bodyPr>
            <a:normAutofit/>
          </a:bodyPr>
          <a:lstStyle/>
          <a:p>
            <a:pPr algn="just"/>
            <a:r>
              <a:rPr lang="en-US" sz="4000" b="1" dirty="0" smtClean="0">
                <a:solidFill>
                  <a:srgbClr val="FF0000"/>
                </a:solidFill>
                <a:latin typeface="Constantia" pitchFamily="18" charset="0"/>
              </a:rPr>
              <a:t>REFERENCE  ITEMS  Cont’d</a:t>
            </a:r>
            <a:endParaRPr lang="en-US" sz="4000" dirty="0"/>
          </a:p>
        </p:txBody>
      </p:sp>
    </p:spTree>
  </p:cSld>
  <p:clrMapOvr>
    <a:masterClrMapping/>
  </p:clrMapOvr>
  <p:transition>
    <p:wheel spokes="8"/>
  </p:transition>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03" name="Rectangle 3"/>
          <p:cNvSpPr>
            <a:spLocks noGrp="1" noChangeArrowheads="1"/>
          </p:cNvSpPr>
          <p:nvPr>
            <p:ph idx="1"/>
          </p:nvPr>
        </p:nvSpPr>
        <p:spPr>
          <a:xfrm>
            <a:off x="228600" y="1143000"/>
            <a:ext cx="8915400" cy="5715000"/>
          </a:xfrm>
        </p:spPr>
        <p:txBody>
          <a:bodyPr>
            <a:noAutofit/>
          </a:bodyPr>
          <a:lstStyle/>
          <a:p>
            <a:pPr marL="469900" indent="-469900" algn="just" eaLnBrk="1" hangingPunct="1">
              <a:buFontTx/>
              <a:buNone/>
            </a:pPr>
            <a:r>
              <a:rPr lang="en-US" sz="3600" dirty="0" smtClean="0">
                <a:solidFill>
                  <a:srgbClr val="0000FF"/>
                </a:solidFill>
                <a:latin typeface="Constantia" pitchFamily="18" charset="0"/>
              </a:rPr>
              <a:t>Prevention of osteomyelitis should be the goal.</a:t>
            </a:r>
          </a:p>
          <a:p>
            <a:pPr marL="469900" indent="-469900" algn="just" eaLnBrk="1" hangingPunct="1">
              <a:buFont typeface="Wingdings" pitchFamily="2" charset="2"/>
              <a:buChar char="q"/>
            </a:pPr>
            <a:r>
              <a:rPr lang="en-US" sz="3600" dirty="0" smtClean="0">
                <a:solidFill>
                  <a:srgbClr val="0000FF"/>
                </a:solidFill>
                <a:latin typeface="Constantia" pitchFamily="18" charset="0"/>
              </a:rPr>
              <a:t>No elective </a:t>
            </a:r>
            <a:r>
              <a:rPr lang="en-US" sz="3600" dirty="0" err="1" smtClean="0">
                <a:solidFill>
                  <a:srgbClr val="0000FF"/>
                </a:solidFill>
                <a:latin typeface="Constantia" pitchFamily="18" charset="0"/>
              </a:rPr>
              <a:t>orthopeadic</a:t>
            </a:r>
            <a:r>
              <a:rPr lang="en-US" sz="3600" dirty="0" smtClean="0">
                <a:solidFill>
                  <a:srgbClr val="0000FF"/>
                </a:solidFill>
                <a:latin typeface="Constantia" pitchFamily="18" charset="0"/>
              </a:rPr>
              <a:t> surgery with infection.</a:t>
            </a:r>
          </a:p>
          <a:p>
            <a:pPr marL="469900" indent="-469900" algn="just" eaLnBrk="1" hangingPunct="1">
              <a:buFont typeface="Wingdings" pitchFamily="2" charset="2"/>
              <a:buChar char="q"/>
            </a:pPr>
            <a:r>
              <a:rPr lang="en-US" sz="3600" dirty="0" smtClean="0">
                <a:solidFill>
                  <a:srgbClr val="0000FF"/>
                </a:solidFill>
                <a:latin typeface="Constantia" pitchFamily="18" charset="0"/>
              </a:rPr>
              <a:t>Observe sepsis during surgery.</a:t>
            </a:r>
          </a:p>
          <a:p>
            <a:pPr marL="469900" indent="-469900" algn="just" eaLnBrk="1" hangingPunct="1">
              <a:buFont typeface="Wingdings" pitchFamily="2" charset="2"/>
              <a:buChar char="q"/>
            </a:pPr>
            <a:r>
              <a:rPr lang="en-US" sz="3600" dirty="0" smtClean="0">
                <a:solidFill>
                  <a:srgbClr val="0000FF"/>
                </a:solidFill>
                <a:latin typeface="Constantia" pitchFamily="18" charset="0"/>
              </a:rPr>
              <a:t>Prompt management of soft tissue infections.</a:t>
            </a:r>
          </a:p>
          <a:p>
            <a:pPr marL="469900" indent="-469900" algn="just" eaLnBrk="1" hangingPunct="1">
              <a:buFont typeface="Wingdings" pitchFamily="2" charset="2"/>
              <a:buChar char="q"/>
            </a:pPr>
            <a:r>
              <a:rPr lang="en-US" sz="3600" dirty="0" smtClean="0">
                <a:solidFill>
                  <a:srgbClr val="0000FF"/>
                </a:solidFill>
                <a:latin typeface="Constantia" pitchFamily="18" charset="0"/>
              </a:rPr>
              <a:t>Prophylactic antibiotics before invasive procedure.</a:t>
            </a:r>
          </a:p>
        </p:txBody>
      </p:sp>
      <p:sp>
        <p:nvSpPr>
          <p:cNvPr id="106498" name="Rectangle 6"/>
          <p:cNvSpPr>
            <a:spLocks noGrp="1" noChangeArrowheads="1"/>
          </p:cNvSpPr>
          <p:nvPr>
            <p:ph type="sldNum" sz="quarter" idx="12"/>
          </p:nvPr>
        </p:nvSpPr>
        <p:spPr>
          <a:noFill/>
        </p:spPr>
        <p:txBody>
          <a:bodyPr/>
          <a:lstStyle/>
          <a:p>
            <a:fld id="{BD3FBB89-C623-4DE0-86B4-DD6CDD4866B2}" type="slidenum">
              <a:rPr lang="en-US" smtClean="0"/>
              <a:pPr/>
              <a:t>120</a:t>
            </a:fld>
            <a:endParaRPr lang="en-US" smtClean="0"/>
          </a:p>
        </p:txBody>
      </p:sp>
      <p:sp>
        <p:nvSpPr>
          <p:cNvPr id="153602" name="Rectangle 2"/>
          <p:cNvSpPr>
            <a:spLocks noGrp="1" noChangeArrowheads="1"/>
          </p:cNvSpPr>
          <p:nvPr>
            <p:ph type="title"/>
          </p:nvPr>
        </p:nvSpPr>
        <p:spPr/>
        <p:txBody>
          <a:bodyPr/>
          <a:lstStyle/>
          <a:p>
            <a:pPr algn="just" eaLnBrk="1" hangingPunct="1"/>
            <a:r>
              <a:rPr lang="en-US" dirty="0" smtClean="0">
                <a:solidFill>
                  <a:srgbClr val="FF0000"/>
                </a:solidFill>
                <a:latin typeface="Constantia" pitchFamily="18" charset="0"/>
              </a:rPr>
              <a:t>Management of Osteomyelitis</a:t>
            </a:r>
          </a:p>
        </p:txBody>
      </p:sp>
      <p:sp>
        <p:nvSpPr>
          <p:cNvPr id="10649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0B49F8F9-0CA2-4D65-BFDA-97A50C5821F6}" type="slidenum">
              <a:rPr lang="en-US" sz="1400"/>
              <a:pPr algn="r"/>
              <a:t>120</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53603">
                                            <p:txEl>
                                              <p:pRg st="0" end="0"/>
                                            </p:txEl>
                                          </p:spTgt>
                                        </p:tgtEl>
                                        <p:attrNameLst>
                                          <p:attrName>style.visibility</p:attrName>
                                        </p:attrNameLst>
                                      </p:cBhvr>
                                      <p:to>
                                        <p:strVal val="visible"/>
                                      </p:to>
                                    </p:set>
                                    <p:anim calcmode="lin" valueType="num">
                                      <p:cBhvr additive="base">
                                        <p:cTn id="11" dur="500" fill="hold"/>
                                        <p:tgtEl>
                                          <p:spTgt spid="153603">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5360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53603">
                                            <p:txEl>
                                              <p:pRg st="1" end="1"/>
                                            </p:txEl>
                                          </p:spTgt>
                                        </p:tgtEl>
                                        <p:attrNameLst>
                                          <p:attrName>style.visibility</p:attrName>
                                        </p:attrNameLst>
                                      </p:cBhvr>
                                      <p:to>
                                        <p:strVal val="visible"/>
                                      </p:to>
                                    </p:set>
                                    <p:anim calcmode="lin" valueType="num">
                                      <p:cBhvr additive="base">
                                        <p:cTn id="17" dur="500" fill="hold"/>
                                        <p:tgtEl>
                                          <p:spTgt spid="153603">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5360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153603">
                                            <p:txEl>
                                              <p:pRg st="2" end="2"/>
                                            </p:txEl>
                                          </p:spTgt>
                                        </p:tgtEl>
                                        <p:attrNameLst>
                                          <p:attrName>style.visibility</p:attrName>
                                        </p:attrNameLst>
                                      </p:cBhvr>
                                      <p:to>
                                        <p:strVal val="visible"/>
                                      </p:to>
                                    </p:set>
                                    <p:anim calcmode="lin" valueType="num">
                                      <p:cBhvr additive="base">
                                        <p:cTn id="23" dur="500" fill="hold"/>
                                        <p:tgtEl>
                                          <p:spTgt spid="153603">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5360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53603">
                                            <p:txEl>
                                              <p:pRg st="3" end="3"/>
                                            </p:txEl>
                                          </p:spTgt>
                                        </p:tgtEl>
                                        <p:attrNameLst>
                                          <p:attrName>style.visibility</p:attrName>
                                        </p:attrNameLst>
                                      </p:cBhvr>
                                      <p:to>
                                        <p:strVal val="visible"/>
                                      </p:to>
                                    </p:set>
                                    <p:anim calcmode="lin" valueType="num">
                                      <p:cBhvr additive="base">
                                        <p:cTn id="29" dur="500" fill="hold"/>
                                        <p:tgtEl>
                                          <p:spTgt spid="153603">
                                            <p:txEl>
                                              <p:pRg st="3" end="3"/>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5360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2" fill="hold" grpId="0" nodeType="clickEffect">
                                  <p:stCondLst>
                                    <p:cond delay="0"/>
                                  </p:stCondLst>
                                  <p:childTnLst>
                                    <p:set>
                                      <p:cBhvr>
                                        <p:cTn id="34" dur="1" fill="hold">
                                          <p:stCondLst>
                                            <p:cond delay="0"/>
                                          </p:stCondLst>
                                        </p:cTn>
                                        <p:tgtEl>
                                          <p:spTgt spid="153603">
                                            <p:txEl>
                                              <p:pRg st="4" end="4"/>
                                            </p:txEl>
                                          </p:spTgt>
                                        </p:tgtEl>
                                        <p:attrNameLst>
                                          <p:attrName>style.visibility</p:attrName>
                                        </p:attrNameLst>
                                      </p:cBhvr>
                                      <p:to>
                                        <p:strVal val="visible"/>
                                      </p:to>
                                    </p:set>
                                    <p:anim calcmode="lin" valueType="num">
                                      <p:cBhvr additive="base">
                                        <p:cTn id="35" dur="500" fill="hold"/>
                                        <p:tgtEl>
                                          <p:spTgt spid="153603">
                                            <p:txEl>
                                              <p:pRg st="4" end="4"/>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53603">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autoUpdateAnimBg="0"/>
      <p:bldP spid="153602" grpId="0" autoUpdateAnimBg="0"/>
    </p:bldLst>
  </p:timing>
</p:sld>
</file>

<file path=ppt/slides/slide1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4627" name="Rectangle 3"/>
          <p:cNvSpPr>
            <a:spLocks noGrp="1" noChangeArrowheads="1"/>
          </p:cNvSpPr>
          <p:nvPr>
            <p:ph idx="1"/>
          </p:nvPr>
        </p:nvSpPr>
        <p:spPr>
          <a:xfrm>
            <a:off x="0" y="1600200"/>
            <a:ext cx="9144000" cy="5257800"/>
          </a:xfrm>
        </p:spPr>
        <p:txBody>
          <a:bodyPr/>
          <a:lstStyle/>
          <a:p>
            <a:pPr marL="571500" indent="-571500" algn="just" eaLnBrk="1" hangingPunct="1">
              <a:buFontTx/>
              <a:buNone/>
            </a:pPr>
            <a:r>
              <a:rPr lang="en-US" sz="2800" i="1" dirty="0" smtClean="0">
                <a:solidFill>
                  <a:srgbClr val="0000FF"/>
                </a:solidFill>
                <a:latin typeface="Constantia" pitchFamily="18" charset="0"/>
              </a:rPr>
              <a:t>During treatment the goal is to control infection</a:t>
            </a:r>
          </a:p>
          <a:p>
            <a:pPr marL="571500" indent="-571500" algn="just" eaLnBrk="1" hangingPunct="1">
              <a:buFont typeface="Wingdings" pitchFamily="2" charset="2"/>
              <a:buAutoNum type="arabicPeriod"/>
            </a:pPr>
            <a:r>
              <a:rPr lang="en-US" sz="2800" dirty="0" smtClean="0">
                <a:solidFill>
                  <a:srgbClr val="0000FF"/>
                </a:solidFill>
                <a:latin typeface="Constantia" pitchFamily="18" charset="0"/>
              </a:rPr>
              <a:t>Administer antibiotics</a:t>
            </a:r>
          </a:p>
          <a:p>
            <a:pPr marL="571500" indent="-571500" algn="just" eaLnBrk="1" hangingPunct="1">
              <a:buFont typeface="Wingdings" pitchFamily="2" charset="2"/>
              <a:buAutoNum type="arabicPeriod"/>
            </a:pPr>
            <a:r>
              <a:rPr lang="en-US" sz="2800" dirty="0" smtClean="0">
                <a:solidFill>
                  <a:srgbClr val="0000FF"/>
                </a:solidFill>
                <a:latin typeface="Constantia" pitchFamily="18" charset="0"/>
              </a:rPr>
              <a:t>Ensure hydration</a:t>
            </a:r>
          </a:p>
          <a:p>
            <a:pPr marL="571500" indent="-571500" algn="just" eaLnBrk="1" hangingPunct="1">
              <a:buFont typeface="Wingdings" pitchFamily="2" charset="2"/>
              <a:buAutoNum type="arabicPeriod"/>
            </a:pPr>
            <a:r>
              <a:rPr lang="en-US" sz="2800" dirty="0" smtClean="0">
                <a:solidFill>
                  <a:srgbClr val="0000FF"/>
                </a:solidFill>
                <a:latin typeface="Constantia" pitchFamily="18" charset="0"/>
              </a:rPr>
              <a:t>Provide appropriate diet</a:t>
            </a:r>
          </a:p>
          <a:p>
            <a:pPr marL="571500" indent="-571500" algn="just" eaLnBrk="1" hangingPunct="1">
              <a:buFont typeface="Wingdings" pitchFamily="2" charset="2"/>
              <a:buAutoNum type="arabicPeriod"/>
            </a:pPr>
            <a:r>
              <a:rPr lang="en-US" sz="2800" dirty="0" smtClean="0">
                <a:solidFill>
                  <a:srgbClr val="0000FF"/>
                </a:solidFill>
                <a:latin typeface="Constantia" pitchFamily="18" charset="0"/>
              </a:rPr>
              <a:t>Correct </a:t>
            </a:r>
            <a:r>
              <a:rPr lang="en-US" sz="2800" dirty="0" err="1" smtClean="0">
                <a:solidFill>
                  <a:srgbClr val="0000FF"/>
                </a:solidFill>
                <a:latin typeface="Constantia" pitchFamily="18" charset="0"/>
              </a:rPr>
              <a:t>anaemia</a:t>
            </a:r>
            <a:endParaRPr lang="en-US" sz="2800" dirty="0" smtClean="0">
              <a:solidFill>
                <a:srgbClr val="0000FF"/>
              </a:solidFill>
              <a:latin typeface="Constantia" pitchFamily="18" charset="0"/>
            </a:endParaRPr>
          </a:p>
          <a:p>
            <a:pPr marL="571500" indent="-571500" algn="just" eaLnBrk="1" hangingPunct="1">
              <a:buFont typeface="Wingdings" pitchFamily="2" charset="2"/>
              <a:buAutoNum type="arabicPeriod"/>
            </a:pPr>
            <a:r>
              <a:rPr lang="en-US" sz="2800" dirty="0" smtClean="0">
                <a:solidFill>
                  <a:srgbClr val="0000FF"/>
                </a:solidFill>
                <a:latin typeface="Constantia" pitchFamily="18" charset="0"/>
              </a:rPr>
              <a:t>Immobilize the affected area</a:t>
            </a:r>
          </a:p>
          <a:p>
            <a:pPr marL="571500" indent="-571500" algn="just" eaLnBrk="1" hangingPunct="1">
              <a:buFont typeface="Wingdings" pitchFamily="2" charset="2"/>
              <a:buAutoNum type="arabicPeriod"/>
            </a:pPr>
            <a:r>
              <a:rPr lang="en-US" sz="2800" dirty="0" smtClean="0">
                <a:solidFill>
                  <a:srgbClr val="0000FF"/>
                </a:solidFill>
                <a:latin typeface="Constantia" pitchFamily="18" charset="0"/>
              </a:rPr>
              <a:t>Apply warm wet soaks</a:t>
            </a:r>
          </a:p>
          <a:p>
            <a:pPr marL="571500" indent="-571500" algn="just" eaLnBrk="1" hangingPunct="1">
              <a:buFont typeface="Wingdings" pitchFamily="2" charset="2"/>
              <a:buAutoNum type="arabicPeriod"/>
            </a:pPr>
            <a:r>
              <a:rPr lang="en-US" sz="2800" dirty="0" smtClean="0">
                <a:solidFill>
                  <a:srgbClr val="0000FF"/>
                </a:solidFill>
                <a:latin typeface="Constantia" pitchFamily="18" charset="0"/>
              </a:rPr>
              <a:t>Surgical-(</a:t>
            </a:r>
            <a:r>
              <a:rPr lang="en-US" sz="2800" dirty="0" err="1" smtClean="0">
                <a:solidFill>
                  <a:srgbClr val="0000FF"/>
                </a:solidFill>
                <a:latin typeface="Constantia" pitchFamily="18" charset="0"/>
              </a:rPr>
              <a:t>sequestrectomy</a:t>
            </a:r>
            <a:r>
              <a:rPr lang="en-US" sz="2800" dirty="0" smtClean="0">
                <a:solidFill>
                  <a:srgbClr val="0000FF"/>
                </a:solidFill>
                <a:latin typeface="Constantia" pitchFamily="18" charset="0"/>
              </a:rPr>
              <a:t> and debridement)</a:t>
            </a:r>
          </a:p>
        </p:txBody>
      </p:sp>
      <p:sp>
        <p:nvSpPr>
          <p:cNvPr id="107522" name="Rectangle 6"/>
          <p:cNvSpPr>
            <a:spLocks noGrp="1" noChangeArrowheads="1"/>
          </p:cNvSpPr>
          <p:nvPr>
            <p:ph type="sldNum" sz="quarter" idx="12"/>
          </p:nvPr>
        </p:nvSpPr>
        <p:spPr>
          <a:noFill/>
        </p:spPr>
        <p:txBody>
          <a:bodyPr/>
          <a:lstStyle/>
          <a:p>
            <a:fld id="{24D93308-A2D9-4B20-95B5-DC51E35C54BE}" type="slidenum">
              <a:rPr lang="en-US" smtClean="0"/>
              <a:pPr/>
              <a:t>121</a:t>
            </a:fld>
            <a:endParaRPr lang="en-US" smtClean="0"/>
          </a:p>
        </p:txBody>
      </p:sp>
      <p:sp>
        <p:nvSpPr>
          <p:cNvPr id="154626" name="Rectangle 2"/>
          <p:cNvSpPr>
            <a:spLocks noGrp="1" noChangeArrowheads="1"/>
          </p:cNvSpPr>
          <p:nvPr>
            <p:ph type="title"/>
          </p:nvPr>
        </p:nvSpPr>
        <p:spPr/>
        <p:txBody>
          <a:bodyPr/>
          <a:lstStyle/>
          <a:p>
            <a:pPr algn="just" eaLnBrk="1" hangingPunct="1"/>
            <a:r>
              <a:rPr lang="en-US" dirty="0" smtClean="0">
                <a:solidFill>
                  <a:srgbClr val="FF0000"/>
                </a:solidFill>
                <a:latin typeface="Constantia" pitchFamily="18" charset="0"/>
              </a:rPr>
              <a:t>Management cont’d</a:t>
            </a:r>
          </a:p>
        </p:txBody>
      </p:sp>
      <p:sp>
        <p:nvSpPr>
          <p:cNvPr id="10752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B1B87031-0102-40D6-AFAB-058899B2AB22}" type="slidenum">
              <a:rPr lang="en-US" sz="1400"/>
              <a:pPr algn="r"/>
              <a:t>121</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46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6" fill="hold" grpId="0" nodeType="clickEffect">
                                  <p:stCondLst>
                                    <p:cond delay="0"/>
                                  </p:stCondLst>
                                  <p:childTnLst>
                                    <p:set>
                                      <p:cBhvr>
                                        <p:cTn id="10" dur="1" fill="hold">
                                          <p:stCondLst>
                                            <p:cond delay="0"/>
                                          </p:stCondLst>
                                        </p:cTn>
                                        <p:tgtEl>
                                          <p:spTgt spid="154627">
                                            <p:txEl>
                                              <p:pRg st="0" end="0"/>
                                            </p:txEl>
                                          </p:spTgt>
                                        </p:tgtEl>
                                        <p:attrNameLst>
                                          <p:attrName>style.visibility</p:attrName>
                                        </p:attrNameLst>
                                      </p:cBhvr>
                                      <p:to>
                                        <p:strVal val="visible"/>
                                      </p:to>
                                    </p:set>
                                    <p:animEffect transition="in" filter="barn(inHorizontal)">
                                      <p:cBhvr>
                                        <p:cTn id="11" dur="500"/>
                                        <p:tgtEl>
                                          <p:spTgt spid="15462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6" fill="hold" grpId="0" nodeType="clickEffect">
                                  <p:stCondLst>
                                    <p:cond delay="0"/>
                                  </p:stCondLst>
                                  <p:childTnLst>
                                    <p:set>
                                      <p:cBhvr>
                                        <p:cTn id="15" dur="1" fill="hold">
                                          <p:stCondLst>
                                            <p:cond delay="0"/>
                                          </p:stCondLst>
                                        </p:cTn>
                                        <p:tgtEl>
                                          <p:spTgt spid="154627">
                                            <p:txEl>
                                              <p:pRg st="1" end="1"/>
                                            </p:txEl>
                                          </p:spTgt>
                                        </p:tgtEl>
                                        <p:attrNameLst>
                                          <p:attrName>style.visibility</p:attrName>
                                        </p:attrNameLst>
                                      </p:cBhvr>
                                      <p:to>
                                        <p:strVal val="visible"/>
                                      </p:to>
                                    </p:set>
                                    <p:animEffect transition="in" filter="barn(inHorizontal)">
                                      <p:cBhvr>
                                        <p:cTn id="16" dur="500"/>
                                        <p:tgtEl>
                                          <p:spTgt spid="15462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grpId="0" nodeType="clickEffect">
                                  <p:stCondLst>
                                    <p:cond delay="0"/>
                                  </p:stCondLst>
                                  <p:childTnLst>
                                    <p:set>
                                      <p:cBhvr>
                                        <p:cTn id="20" dur="1" fill="hold">
                                          <p:stCondLst>
                                            <p:cond delay="0"/>
                                          </p:stCondLst>
                                        </p:cTn>
                                        <p:tgtEl>
                                          <p:spTgt spid="154627">
                                            <p:txEl>
                                              <p:pRg st="2" end="2"/>
                                            </p:txEl>
                                          </p:spTgt>
                                        </p:tgtEl>
                                        <p:attrNameLst>
                                          <p:attrName>style.visibility</p:attrName>
                                        </p:attrNameLst>
                                      </p:cBhvr>
                                      <p:to>
                                        <p:strVal val="visible"/>
                                      </p:to>
                                    </p:set>
                                    <p:animEffect transition="in" filter="barn(inHorizontal)">
                                      <p:cBhvr>
                                        <p:cTn id="21" dur="500"/>
                                        <p:tgtEl>
                                          <p:spTgt spid="15462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6" fill="hold" grpId="0" nodeType="clickEffect">
                                  <p:stCondLst>
                                    <p:cond delay="0"/>
                                  </p:stCondLst>
                                  <p:childTnLst>
                                    <p:set>
                                      <p:cBhvr>
                                        <p:cTn id="25" dur="1" fill="hold">
                                          <p:stCondLst>
                                            <p:cond delay="0"/>
                                          </p:stCondLst>
                                        </p:cTn>
                                        <p:tgtEl>
                                          <p:spTgt spid="154627">
                                            <p:txEl>
                                              <p:pRg st="3" end="3"/>
                                            </p:txEl>
                                          </p:spTgt>
                                        </p:tgtEl>
                                        <p:attrNameLst>
                                          <p:attrName>style.visibility</p:attrName>
                                        </p:attrNameLst>
                                      </p:cBhvr>
                                      <p:to>
                                        <p:strVal val="visible"/>
                                      </p:to>
                                    </p:set>
                                    <p:animEffect transition="in" filter="barn(inHorizontal)">
                                      <p:cBhvr>
                                        <p:cTn id="26" dur="500"/>
                                        <p:tgtEl>
                                          <p:spTgt spid="15462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6" fill="hold" grpId="0" nodeType="clickEffect">
                                  <p:stCondLst>
                                    <p:cond delay="0"/>
                                  </p:stCondLst>
                                  <p:childTnLst>
                                    <p:set>
                                      <p:cBhvr>
                                        <p:cTn id="30" dur="1" fill="hold">
                                          <p:stCondLst>
                                            <p:cond delay="0"/>
                                          </p:stCondLst>
                                        </p:cTn>
                                        <p:tgtEl>
                                          <p:spTgt spid="154627">
                                            <p:txEl>
                                              <p:pRg st="4" end="4"/>
                                            </p:txEl>
                                          </p:spTgt>
                                        </p:tgtEl>
                                        <p:attrNameLst>
                                          <p:attrName>style.visibility</p:attrName>
                                        </p:attrNameLst>
                                      </p:cBhvr>
                                      <p:to>
                                        <p:strVal val="visible"/>
                                      </p:to>
                                    </p:set>
                                    <p:animEffect transition="in" filter="barn(inHorizontal)">
                                      <p:cBhvr>
                                        <p:cTn id="31" dur="500"/>
                                        <p:tgtEl>
                                          <p:spTgt spid="15462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6" fill="hold" grpId="0" nodeType="clickEffect">
                                  <p:stCondLst>
                                    <p:cond delay="0"/>
                                  </p:stCondLst>
                                  <p:childTnLst>
                                    <p:set>
                                      <p:cBhvr>
                                        <p:cTn id="35" dur="1" fill="hold">
                                          <p:stCondLst>
                                            <p:cond delay="0"/>
                                          </p:stCondLst>
                                        </p:cTn>
                                        <p:tgtEl>
                                          <p:spTgt spid="154627">
                                            <p:txEl>
                                              <p:pRg st="5" end="5"/>
                                            </p:txEl>
                                          </p:spTgt>
                                        </p:tgtEl>
                                        <p:attrNameLst>
                                          <p:attrName>style.visibility</p:attrName>
                                        </p:attrNameLst>
                                      </p:cBhvr>
                                      <p:to>
                                        <p:strVal val="visible"/>
                                      </p:to>
                                    </p:set>
                                    <p:animEffect transition="in" filter="barn(inHorizontal)">
                                      <p:cBhvr>
                                        <p:cTn id="36" dur="500"/>
                                        <p:tgtEl>
                                          <p:spTgt spid="154627">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26" fill="hold" grpId="0" nodeType="clickEffect">
                                  <p:stCondLst>
                                    <p:cond delay="0"/>
                                  </p:stCondLst>
                                  <p:childTnLst>
                                    <p:set>
                                      <p:cBhvr>
                                        <p:cTn id="40" dur="1" fill="hold">
                                          <p:stCondLst>
                                            <p:cond delay="0"/>
                                          </p:stCondLst>
                                        </p:cTn>
                                        <p:tgtEl>
                                          <p:spTgt spid="154627">
                                            <p:txEl>
                                              <p:pRg st="6" end="6"/>
                                            </p:txEl>
                                          </p:spTgt>
                                        </p:tgtEl>
                                        <p:attrNameLst>
                                          <p:attrName>style.visibility</p:attrName>
                                        </p:attrNameLst>
                                      </p:cBhvr>
                                      <p:to>
                                        <p:strVal val="visible"/>
                                      </p:to>
                                    </p:set>
                                    <p:animEffect transition="in" filter="barn(inHorizontal)">
                                      <p:cBhvr>
                                        <p:cTn id="41" dur="500"/>
                                        <p:tgtEl>
                                          <p:spTgt spid="154627">
                                            <p:txEl>
                                              <p:pRg st="6" end="6"/>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6" fill="hold" grpId="0" nodeType="clickEffect">
                                  <p:stCondLst>
                                    <p:cond delay="0"/>
                                  </p:stCondLst>
                                  <p:childTnLst>
                                    <p:set>
                                      <p:cBhvr>
                                        <p:cTn id="45" dur="1" fill="hold">
                                          <p:stCondLst>
                                            <p:cond delay="0"/>
                                          </p:stCondLst>
                                        </p:cTn>
                                        <p:tgtEl>
                                          <p:spTgt spid="154627">
                                            <p:txEl>
                                              <p:pRg st="7" end="7"/>
                                            </p:txEl>
                                          </p:spTgt>
                                        </p:tgtEl>
                                        <p:attrNameLst>
                                          <p:attrName>style.visibility</p:attrName>
                                        </p:attrNameLst>
                                      </p:cBhvr>
                                      <p:to>
                                        <p:strVal val="visible"/>
                                      </p:to>
                                    </p:set>
                                    <p:animEffect transition="in" filter="barn(inHorizontal)">
                                      <p:cBhvr>
                                        <p:cTn id="46" dur="500"/>
                                        <p:tgtEl>
                                          <p:spTgt spid="154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627" grpId="0" build="p" autoUpdateAnimBg="0"/>
      <p:bldP spid="154626" grpId="0" autoUpdateAnimBg="0"/>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4800" b="1" dirty="0" smtClean="0">
                <a:solidFill>
                  <a:srgbClr val="0000FF"/>
                </a:solidFill>
                <a:latin typeface="Constantia" pitchFamily="18" charset="0"/>
              </a:rPr>
              <a:t>RHEUMATOID ARTHRITIS</a:t>
            </a:r>
            <a:endParaRPr lang="en-US" sz="4800" b="1" dirty="0">
              <a:solidFill>
                <a:srgbClr val="0000FF"/>
              </a:solidFill>
              <a:latin typeface="Constantia" pitchFamily="18" charset="0"/>
            </a:endParaRPr>
          </a:p>
        </p:txBody>
      </p:sp>
      <p:sp>
        <p:nvSpPr>
          <p:cNvPr id="2" name="Title 1"/>
          <p:cNvSpPr>
            <a:spLocks noGrp="1"/>
          </p:cNvSpPr>
          <p:nvPr>
            <p:ph type="title"/>
          </p:nvPr>
        </p:nvSpPr>
        <p:spPr/>
        <p:txBody>
          <a:bodyPr/>
          <a:lstStyle/>
          <a:p>
            <a:endParaRPr lang="en-US"/>
          </a:p>
        </p:txBody>
      </p:sp>
    </p:spTree>
  </p:cSld>
  <p:clrMapOvr>
    <a:masterClrMapping/>
  </p:clrMapOvr>
  <p:transition>
    <p:wheel spokes="8"/>
  </p:transition>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5651" name="Rectangle 3"/>
          <p:cNvSpPr>
            <a:spLocks noGrp="1" noChangeArrowheads="1"/>
          </p:cNvSpPr>
          <p:nvPr>
            <p:ph idx="1"/>
          </p:nvPr>
        </p:nvSpPr>
        <p:spPr>
          <a:xfrm>
            <a:off x="457200" y="1600200"/>
            <a:ext cx="8382000" cy="5257800"/>
          </a:xfrm>
        </p:spPr>
        <p:txBody>
          <a:bodyPr/>
          <a:lstStyle/>
          <a:p>
            <a:pPr algn="just" eaLnBrk="1" hangingPunct="1">
              <a:buNone/>
            </a:pPr>
            <a:r>
              <a:rPr lang="en-US" dirty="0" smtClean="0">
                <a:solidFill>
                  <a:srgbClr val="0000FF"/>
                </a:solidFill>
                <a:latin typeface="Constantia" pitchFamily="18" charset="0"/>
              </a:rPr>
              <a:t>	Arthritis is an inflammation of the joint, causing pain and stiffness.</a:t>
            </a:r>
          </a:p>
          <a:p>
            <a:pPr algn="just" eaLnBrk="1" hangingPunct="1">
              <a:buNone/>
            </a:pPr>
            <a:endParaRPr lang="en-US" dirty="0" smtClean="0">
              <a:solidFill>
                <a:srgbClr val="0000FF"/>
              </a:solidFill>
              <a:latin typeface="Constantia" pitchFamily="18" charset="0"/>
            </a:endParaRPr>
          </a:p>
          <a:p>
            <a:pPr algn="just" eaLnBrk="1" hangingPunct="1">
              <a:buNone/>
            </a:pPr>
            <a:r>
              <a:rPr lang="en-US" dirty="0" smtClean="0">
                <a:solidFill>
                  <a:srgbClr val="0000FF"/>
                </a:solidFill>
                <a:latin typeface="Constantia" pitchFamily="18" charset="0"/>
              </a:rPr>
              <a:t>	Rheumatoid arthritis is a chronic, systemic disease characterized by recurrent inflammation of the diarthrodial joints, related structures and the surrounding tissues.  </a:t>
            </a:r>
          </a:p>
        </p:txBody>
      </p:sp>
      <p:sp>
        <p:nvSpPr>
          <p:cNvPr id="108546" name="Rectangle 6"/>
          <p:cNvSpPr>
            <a:spLocks noGrp="1" noChangeArrowheads="1"/>
          </p:cNvSpPr>
          <p:nvPr>
            <p:ph type="sldNum" sz="quarter" idx="12"/>
          </p:nvPr>
        </p:nvSpPr>
        <p:spPr>
          <a:noFill/>
        </p:spPr>
        <p:txBody>
          <a:bodyPr/>
          <a:lstStyle/>
          <a:p>
            <a:fld id="{3FAB4D02-CF39-4DCE-BE57-2C42793D4EC1}" type="slidenum">
              <a:rPr lang="en-US" smtClean="0"/>
              <a:pPr/>
              <a:t>123</a:t>
            </a:fld>
            <a:endParaRPr lang="en-US" smtClean="0"/>
          </a:p>
        </p:txBody>
      </p:sp>
      <p:sp>
        <p:nvSpPr>
          <p:cNvPr id="155650" name="Rectangle 2"/>
          <p:cNvSpPr>
            <a:spLocks noGrp="1" noChangeArrowheads="1"/>
          </p:cNvSpPr>
          <p:nvPr>
            <p:ph type="title"/>
          </p:nvPr>
        </p:nvSpPr>
        <p:spPr/>
        <p:txBody>
          <a:bodyPr/>
          <a:lstStyle/>
          <a:p>
            <a:pPr algn="just" eaLnBrk="1" hangingPunct="1"/>
            <a:r>
              <a:rPr lang="en-US" b="1" dirty="0" smtClean="0">
                <a:solidFill>
                  <a:srgbClr val="FF0000"/>
                </a:solidFill>
                <a:latin typeface="Constantia" pitchFamily="18" charset="0"/>
              </a:rPr>
              <a:t>Rheumatoid Arthritis</a:t>
            </a:r>
          </a:p>
        </p:txBody>
      </p:sp>
      <p:sp>
        <p:nvSpPr>
          <p:cNvPr id="10854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49AD9A0-778B-4637-8376-D1A1E7A88FA6}" type="slidenum">
              <a:rPr lang="en-US" sz="1400"/>
              <a:pPr algn="r"/>
              <a:t>123</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56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565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565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build="p" autoUpdateAnimBg="0"/>
      <p:bldP spid="155650" grpId="0" autoUpdateAnimBg="0"/>
    </p:bld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7699" name="Rectangle 3"/>
          <p:cNvSpPr>
            <a:spLocks noGrp="1" noChangeArrowheads="1"/>
          </p:cNvSpPr>
          <p:nvPr>
            <p:ph idx="1"/>
          </p:nvPr>
        </p:nvSpPr>
        <p:spPr>
          <a:xfrm>
            <a:off x="0" y="990600"/>
            <a:ext cx="9144000" cy="5867400"/>
          </a:xfrm>
        </p:spPr>
        <p:txBody>
          <a:bodyPr>
            <a:normAutofit/>
          </a:bodyPr>
          <a:lstStyle/>
          <a:p>
            <a:pPr marL="469900" indent="-469900" algn="just" eaLnBrk="1" hangingPunct="1">
              <a:lnSpc>
                <a:spcPct val="90000"/>
              </a:lnSpc>
              <a:buNone/>
            </a:pPr>
            <a:r>
              <a:rPr lang="en-US" dirty="0" smtClean="0">
                <a:solidFill>
                  <a:srgbClr val="0000FF"/>
                </a:solidFill>
                <a:latin typeface="Constantia" pitchFamily="18" charset="0"/>
              </a:rPr>
              <a:t>The exact cause of RA is not clearly understood</a:t>
            </a:r>
          </a:p>
          <a:p>
            <a:pPr marL="469900" indent="-469900" algn="just" eaLnBrk="1" hangingPunct="1">
              <a:lnSpc>
                <a:spcPct val="90000"/>
              </a:lnSpc>
              <a:buNone/>
            </a:pPr>
            <a:endParaRPr lang="en-US" dirty="0" smtClean="0">
              <a:solidFill>
                <a:srgbClr val="0000FF"/>
              </a:solidFill>
              <a:latin typeface="Constantia" pitchFamily="18" charset="0"/>
            </a:endParaRPr>
          </a:p>
          <a:p>
            <a:pPr marL="469900" indent="-469900" algn="just" eaLnBrk="1" hangingPunct="1">
              <a:lnSpc>
                <a:spcPct val="90000"/>
              </a:lnSpc>
              <a:buNone/>
            </a:pPr>
            <a:r>
              <a:rPr lang="en-US" dirty="0" smtClean="0">
                <a:solidFill>
                  <a:srgbClr val="0000FF"/>
                </a:solidFill>
                <a:latin typeface="Constantia" pitchFamily="18" charset="0"/>
              </a:rPr>
              <a:t>Theories suggesting:</a:t>
            </a:r>
          </a:p>
          <a:p>
            <a:pPr marL="571500" indent="-571500" algn="just" eaLnBrk="1" hangingPunct="1">
              <a:lnSpc>
                <a:spcPct val="90000"/>
              </a:lnSpc>
              <a:buFontTx/>
              <a:buAutoNum type="romanLcParenBoth"/>
            </a:pPr>
            <a:r>
              <a:rPr lang="en-US" b="1" i="1" dirty="0" smtClean="0">
                <a:solidFill>
                  <a:srgbClr val="0000FF"/>
                </a:solidFill>
                <a:latin typeface="Constantia" pitchFamily="18" charset="0"/>
              </a:rPr>
              <a:t>Infection </a:t>
            </a:r>
            <a:r>
              <a:rPr lang="en-US" dirty="0" err="1" smtClean="0">
                <a:solidFill>
                  <a:srgbClr val="0000FF"/>
                </a:solidFill>
                <a:latin typeface="Constantia" pitchFamily="18" charset="0"/>
              </a:rPr>
              <a:t>e.g</a:t>
            </a:r>
            <a:r>
              <a:rPr lang="en-US" dirty="0" smtClean="0">
                <a:solidFill>
                  <a:srgbClr val="0000FF"/>
                </a:solidFill>
                <a:latin typeface="Constantia" pitchFamily="18" charset="0"/>
              </a:rPr>
              <a:t> with </a:t>
            </a:r>
            <a:r>
              <a:rPr lang="en-US" dirty="0" err="1" smtClean="0">
                <a:solidFill>
                  <a:srgbClr val="0000FF"/>
                </a:solidFill>
                <a:latin typeface="Constantia" pitchFamily="18" charset="0"/>
              </a:rPr>
              <a:t>Epstern</a:t>
            </a:r>
            <a:r>
              <a:rPr lang="en-US" dirty="0" smtClean="0">
                <a:solidFill>
                  <a:srgbClr val="0000FF"/>
                </a:solidFill>
                <a:latin typeface="Constantia" pitchFamily="18" charset="0"/>
              </a:rPr>
              <a:t>-Barr virus, the parvoviruses and </a:t>
            </a:r>
            <a:r>
              <a:rPr lang="en-US" dirty="0" err="1" smtClean="0">
                <a:solidFill>
                  <a:srgbClr val="0000FF"/>
                </a:solidFill>
                <a:latin typeface="Constantia" pitchFamily="18" charset="0"/>
              </a:rPr>
              <a:t>mycobacteria</a:t>
            </a:r>
            <a:r>
              <a:rPr lang="en-US" dirty="0" smtClean="0">
                <a:solidFill>
                  <a:srgbClr val="0000FF"/>
                </a:solidFill>
                <a:latin typeface="Constantia" pitchFamily="18" charset="0"/>
              </a:rPr>
              <a:t> may trigger the process.</a:t>
            </a:r>
          </a:p>
          <a:p>
            <a:pPr marL="571500" indent="-571500" algn="just" eaLnBrk="1" hangingPunct="1">
              <a:lnSpc>
                <a:spcPct val="90000"/>
              </a:lnSpc>
              <a:buFontTx/>
              <a:buAutoNum type="romanLcParenBoth"/>
            </a:pPr>
            <a:r>
              <a:rPr lang="en-US" b="1" i="1" dirty="0" smtClean="0">
                <a:solidFill>
                  <a:srgbClr val="0000FF"/>
                </a:solidFill>
                <a:latin typeface="Constantia" pitchFamily="18" charset="0"/>
              </a:rPr>
              <a:t>Auto-immunity</a:t>
            </a:r>
          </a:p>
          <a:p>
            <a:pPr marL="571500" indent="-571500" algn="just" eaLnBrk="1" hangingPunct="1">
              <a:lnSpc>
                <a:spcPct val="90000"/>
              </a:lnSpc>
              <a:buFontTx/>
              <a:buAutoNum type="romanLcParenBoth"/>
            </a:pPr>
            <a:r>
              <a:rPr lang="en-US" b="1" i="1" dirty="0" smtClean="0">
                <a:solidFill>
                  <a:srgbClr val="0000FF"/>
                </a:solidFill>
                <a:latin typeface="Constantia" pitchFamily="18" charset="0"/>
              </a:rPr>
              <a:t>Genetic factors</a:t>
            </a:r>
          </a:p>
          <a:p>
            <a:pPr marL="571500" indent="-571500" algn="just" eaLnBrk="1" hangingPunct="1">
              <a:lnSpc>
                <a:spcPct val="90000"/>
              </a:lnSpc>
              <a:buFontTx/>
              <a:buAutoNum type="romanLcParenBoth"/>
            </a:pPr>
            <a:r>
              <a:rPr lang="en-US" b="1" i="1" dirty="0" smtClean="0">
                <a:solidFill>
                  <a:srgbClr val="0000FF"/>
                </a:solidFill>
                <a:latin typeface="Constantia" pitchFamily="18" charset="0"/>
              </a:rPr>
              <a:t>Others:</a:t>
            </a:r>
            <a:r>
              <a:rPr lang="en-US" dirty="0" smtClean="0">
                <a:solidFill>
                  <a:srgbClr val="0000FF"/>
                </a:solidFill>
                <a:latin typeface="Constantia" pitchFamily="18" charset="0"/>
              </a:rPr>
              <a:t> such as metabolic and biochemical abnormalities, nutritional, environmental and occupational factors.</a:t>
            </a:r>
          </a:p>
        </p:txBody>
      </p:sp>
      <p:sp>
        <p:nvSpPr>
          <p:cNvPr id="110594" name="Rectangle 6"/>
          <p:cNvSpPr>
            <a:spLocks noGrp="1" noChangeArrowheads="1"/>
          </p:cNvSpPr>
          <p:nvPr>
            <p:ph type="sldNum" sz="quarter" idx="12"/>
          </p:nvPr>
        </p:nvSpPr>
        <p:spPr>
          <a:noFill/>
        </p:spPr>
        <p:txBody>
          <a:bodyPr/>
          <a:lstStyle/>
          <a:p>
            <a:fld id="{848E4FF2-F9CA-4A5E-A092-E67C22941729}" type="slidenum">
              <a:rPr lang="en-US" smtClean="0"/>
              <a:pPr/>
              <a:t>124</a:t>
            </a:fld>
            <a:endParaRPr lang="en-US" smtClean="0"/>
          </a:p>
        </p:txBody>
      </p:sp>
      <p:sp>
        <p:nvSpPr>
          <p:cNvPr id="157698" name="Rectangle 2"/>
          <p:cNvSpPr>
            <a:spLocks noGrp="1" noChangeArrowheads="1"/>
          </p:cNvSpPr>
          <p:nvPr>
            <p:ph type="title"/>
          </p:nvPr>
        </p:nvSpPr>
        <p:spPr>
          <a:xfrm>
            <a:off x="0" y="0"/>
            <a:ext cx="8229600" cy="1143000"/>
          </a:xfrm>
        </p:spPr>
        <p:txBody>
          <a:bodyPr/>
          <a:lstStyle/>
          <a:p>
            <a:pPr algn="just" eaLnBrk="1" hangingPunct="1"/>
            <a:r>
              <a:rPr lang="en-US" dirty="0" err="1" smtClean="0">
                <a:solidFill>
                  <a:srgbClr val="FF0000"/>
                </a:solidFill>
                <a:latin typeface="Constantia" pitchFamily="18" charset="0"/>
              </a:rPr>
              <a:t>Aetiology</a:t>
            </a:r>
            <a:endParaRPr lang="en-US" dirty="0" smtClean="0">
              <a:solidFill>
                <a:srgbClr val="FF0000"/>
              </a:solidFill>
              <a:latin typeface="Constantia" pitchFamily="18" charset="0"/>
            </a:endParaRPr>
          </a:p>
        </p:txBody>
      </p:sp>
      <p:sp>
        <p:nvSpPr>
          <p:cNvPr id="11059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C63DBAB0-B2B4-41C3-B2E0-BD4264B644BC}" type="slidenum">
              <a:rPr lang="en-US" sz="1400"/>
              <a:pPr algn="r"/>
              <a:t>124</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57698"/>
                                        </p:tgtEl>
                                        <p:attrNameLst>
                                          <p:attrName>style.visibility</p:attrName>
                                        </p:attrNameLst>
                                      </p:cBhvr>
                                      <p:to>
                                        <p:strVal val="visible"/>
                                      </p:to>
                                    </p:set>
                                    <p:anim calcmode="lin" valueType="num">
                                      <p:cBhvr additive="base">
                                        <p:cTn id="7" dur="500" fill="hold"/>
                                        <p:tgtEl>
                                          <p:spTgt spid="157698"/>
                                        </p:tgtEl>
                                        <p:attrNameLst>
                                          <p:attrName>ppt_x</p:attrName>
                                        </p:attrNameLst>
                                      </p:cBhvr>
                                      <p:tavLst>
                                        <p:tav tm="0">
                                          <p:val>
                                            <p:strVal val="0-#ppt_w/2"/>
                                          </p:val>
                                        </p:tav>
                                        <p:tav tm="100000">
                                          <p:val>
                                            <p:strVal val="#ppt_x"/>
                                          </p:val>
                                        </p:tav>
                                      </p:tavLst>
                                    </p:anim>
                                    <p:anim calcmode="lin" valueType="num">
                                      <p:cBhvr additive="base">
                                        <p:cTn id="8" dur="500" fill="hold"/>
                                        <p:tgtEl>
                                          <p:spTgt spid="15769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7" presetClass="entr" presetSubtype="4" fill="hold" grpId="0" nodeType="clickEffect">
                                  <p:stCondLst>
                                    <p:cond delay="0"/>
                                  </p:stCondLst>
                                  <p:childTnLst>
                                    <p:set>
                                      <p:cBhvr>
                                        <p:cTn id="12" dur="1" fill="hold">
                                          <p:stCondLst>
                                            <p:cond delay="0"/>
                                          </p:stCondLst>
                                        </p:cTn>
                                        <p:tgtEl>
                                          <p:spTgt spid="157699">
                                            <p:txEl>
                                              <p:pRg st="0" end="0"/>
                                            </p:txEl>
                                          </p:spTgt>
                                        </p:tgtEl>
                                        <p:attrNameLst>
                                          <p:attrName>style.visibility</p:attrName>
                                        </p:attrNameLst>
                                      </p:cBhvr>
                                      <p:to>
                                        <p:strVal val="visible"/>
                                      </p:to>
                                    </p:set>
                                    <p:anim calcmode="lin" valueType="num">
                                      <p:cBhvr additive="base">
                                        <p:cTn id="13" dur="5000" fill="hold"/>
                                        <p:tgtEl>
                                          <p:spTgt spid="157699">
                                            <p:txEl>
                                              <p:pRg st="0" end="0"/>
                                            </p:txEl>
                                          </p:spTgt>
                                        </p:tgtEl>
                                        <p:attrNameLst>
                                          <p:attrName>ppt_x</p:attrName>
                                        </p:attrNameLst>
                                      </p:cBhvr>
                                      <p:tavLst>
                                        <p:tav tm="0">
                                          <p:val>
                                            <p:strVal val="#ppt_x"/>
                                          </p:val>
                                        </p:tav>
                                        <p:tav tm="100000">
                                          <p:val>
                                            <p:strVal val="#ppt_x"/>
                                          </p:val>
                                        </p:tav>
                                      </p:tavLst>
                                    </p:anim>
                                    <p:anim calcmode="lin" valueType="num">
                                      <p:cBhvr additive="base">
                                        <p:cTn id="14" dur="5000" fill="hold"/>
                                        <p:tgtEl>
                                          <p:spTgt spid="15769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7" presetClass="entr" presetSubtype="4" fill="hold" grpId="0" nodeType="clickEffect">
                                  <p:stCondLst>
                                    <p:cond delay="0"/>
                                  </p:stCondLst>
                                  <p:childTnLst>
                                    <p:set>
                                      <p:cBhvr>
                                        <p:cTn id="18" dur="1" fill="hold">
                                          <p:stCondLst>
                                            <p:cond delay="0"/>
                                          </p:stCondLst>
                                        </p:cTn>
                                        <p:tgtEl>
                                          <p:spTgt spid="157699">
                                            <p:txEl>
                                              <p:pRg st="2" end="2"/>
                                            </p:txEl>
                                          </p:spTgt>
                                        </p:tgtEl>
                                        <p:attrNameLst>
                                          <p:attrName>style.visibility</p:attrName>
                                        </p:attrNameLst>
                                      </p:cBhvr>
                                      <p:to>
                                        <p:strVal val="visible"/>
                                      </p:to>
                                    </p:set>
                                    <p:anim calcmode="lin" valueType="num">
                                      <p:cBhvr additive="base">
                                        <p:cTn id="19" dur="5000" fill="hold"/>
                                        <p:tgtEl>
                                          <p:spTgt spid="157699">
                                            <p:txEl>
                                              <p:pRg st="2" end="2"/>
                                            </p:txEl>
                                          </p:spTgt>
                                        </p:tgtEl>
                                        <p:attrNameLst>
                                          <p:attrName>ppt_x</p:attrName>
                                        </p:attrNameLst>
                                      </p:cBhvr>
                                      <p:tavLst>
                                        <p:tav tm="0">
                                          <p:val>
                                            <p:strVal val="#ppt_x"/>
                                          </p:val>
                                        </p:tav>
                                        <p:tav tm="100000">
                                          <p:val>
                                            <p:strVal val="#ppt_x"/>
                                          </p:val>
                                        </p:tav>
                                      </p:tavLst>
                                    </p:anim>
                                    <p:anim calcmode="lin" valueType="num">
                                      <p:cBhvr additive="base">
                                        <p:cTn id="20" dur="5000" fill="hold"/>
                                        <p:tgtEl>
                                          <p:spTgt spid="15769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7" presetClass="entr" presetSubtype="4" fill="hold" grpId="0" nodeType="clickEffect">
                                  <p:stCondLst>
                                    <p:cond delay="0"/>
                                  </p:stCondLst>
                                  <p:childTnLst>
                                    <p:set>
                                      <p:cBhvr>
                                        <p:cTn id="24" dur="1" fill="hold">
                                          <p:stCondLst>
                                            <p:cond delay="0"/>
                                          </p:stCondLst>
                                        </p:cTn>
                                        <p:tgtEl>
                                          <p:spTgt spid="157699">
                                            <p:txEl>
                                              <p:pRg st="3" end="3"/>
                                            </p:txEl>
                                          </p:spTgt>
                                        </p:tgtEl>
                                        <p:attrNameLst>
                                          <p:attrName>style.visibility</p:attrName>
                                        </p:attrNameLst>
                                      </p:cBhvr>
                                      <p:to>
                                        <p:strVal val="visible"/>
                                      </p:to>
                                    </p:set>
                                    <p:anim calcmode="lin" valueType="num">
                                      <p:cBhvr additive="base">
                                        <p:cTn id="25" dur="5000" fill="hold"/>
                                        <p:tgtEl>
                                          <p:spTgt spid="157699">
                                            <p:txEl>
                                              <p:pRg st="3" end="3"/>
                                            </p:txEl>
                                          </p:spTgt>
                                        </p:tgtEl>
                                        <p:attrNameLst>
                                          <p:attrName>ppt_x</p:attrName>
                                        </p:attrNameLst>
                                      </p:cBhvr>
                                      <p:tavLst>
                                        <p:tav tm="0">
                                          <p:val>
                                            <p:strVal val="#ppt_x"/>
                                          </p:val>
                                        </p:tav>
                                        <p:tav tm="100000">
                                          <p:val>
                                            <p:strVal val="#ppt_x"/>
                                          </p:val>
                                        </p:tav>
                                      </p:tavLst>
                                    </p:anim>
                                    <p:anim calcmode="lin" valueType="num">
                                      <p:cBhvr additive="base">
                                        <p:cTn id="26" dur="5000" fill="hold"/>
                                        <p:tgtEl>
                                          <p:spTgt spid="15769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7" presetClass="entr" presetSubtype="4" fill="hold" grpId="0" nodeType="clickEffect">
                                  <p:stCondLst>
                                    <p:cond delay="0"/>
                                  </p:stCondLst>
                                  <p:childTnLst>
                                    <p:set>
                                      <p:cBhvr>
                                        <p:cTn id="30" dur="1" fill="hold">
                                          <p:stCondLst>
                                            <p:cond delay="0"/>
                                          </p:stCondLst>
                                        </p:cTn>
                                        <p:tgtEl>
                                          <p:spTgt spid="157699">
                                            <p:txEl>
                                              <p:pRg st="4" end="4"/>
                                            </p:txEl>
                                          </p:spTgt>
                                        </p:tgtEl>
                                        <p:attrNameLst>
                                          <p:attrName>style.visibility</p:attrName>
                                        </p:attrNameLst>
                                      </p:cBhvr>
                                      <p:to>
                                        <p:strVal val="visible"/>
                                      </p:to>
                                    </p:set>
                                    <p:anim calcmode="lin" valueType="num">
                                      <p:cBhvr additive="base">
                                        <p:cTn id="31" dur="5000" fill="hold"/>
                                        <p:tgtEl>
                                          <p:spTgt spid="157699">
                                            <p:txEl>
                                              <p:pRg st="4" end="4"/>
                                            </p:txEl>
                                          </p:spTgt>
                                        </p:tgtEl>
                                        <p:attrNameLst>
                                          <p:attrName>ppt_x</p:attrName>
                                        </p:attrNameLst>
                                      </p:cBhvr>
                                      <p:tavLst>
                                        <p:tav tm="0">
                                          <p:val>
                                            <p:strVal val="#ppt_x"/>
                                          </p:val>
                                        </p:tav>
                                        <p:tav tm="100000">
                                          <p:val>
                                            <p:strVal val="#ppt_x"/>
                                          </p:val>
                                        </p:tav>
                                      </p:tavLst>
                                    </p:anim>
                                    <p:anim calcmode="lin" valueType="num">
                                      <p:cBhvr additive="base">
                                        <p:cTn id="32" dur="5000" fill="hold"/>
                                        <p:tgtEl>
                                          <p:spTgt spid="15769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7" presetClass="entr" presetSubtype="4" fill="hold" grpId="0" nodeType="clickEffect">
                                  <p:stCondLst>
                                    <p:cond delay="0"/>
                                  </p:stCondLst>
                                  <p:childTnLst>
                                    <p:set>
                                      <p:cBhvr>
                                        <p:cTn id="36" dur="1" fill="hold">
                                          <p:stCondLst>
                                            <p:cond delay="0"/>
                                          </p:stCondLst>
                                        </p:cTn>
                                        <p:tgtEl>
                                          <p:spTgt spid="157699">
                                            <p:txEl>
                                              <p:pRg st="5" end="5"/>
                                            </p:txEl>
                                          </p:spTgt>
                                        </p:tgtEl>
                                        <p:attrNameLst>
                                          <p:attrName>style.visibility</p:attrName>
                                        </p:attrNameLst>
                                      </p:cBhvr>
                                      <p:to>
                                        <p:strVal val="visible"/>
                                      </p:to>
                                    </p:set>
                                    <p:anim calcmode="lin" valueType="num">
                                      <p:cBhvr additive="base">
                                        <p:cTn id="37" dur="5000" fill="hold"/>
                                        <p:tgtEl>
                                          <p:spTgt spid="157699">
                                            <p:txEl>
                                              <p:pRg st="5" end="5"/>
                                            </p:txEl>
                                          </p:spTgt>
                                        </p:tgtEl>
                                        <p:attrNameLst>
                                          <p:attrName>ppt_x</p:attrName>
                                        </p:attrNameLst>
                                      </p:cBhvr>
                                      <p:tavLst>
                                        <p:tav tm="0">
                                          <p:val>
                                            <p:strVal val="#ppt_x"/>
                                          </p:val>
                                        </p:tav>
                                        <p:tav tm="100000">
                                          <p:val>
                                            <p:strVal val="#ppt_x"/>
                                          </p:val>
                                        </p:tav>
                                      </p:tavLst>
                                    </p:anim>
                                    <p:anim calcmode="lin" valueType="num">
                                      <p:cBhvr additive="base">
                                        <p:cTn id="38" dur="5000" fill="hold"/>
                                        <p:tgtEl>
                                          <p:spTgt spid="15769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7" presetClass="entr" presetSubtype="4" fill="hold" grpId="0" nodeType="clickEffect">
                                  <p:stCondLst>
                                    <p:cond delay="0"/>
                                  </p:stCondLst>
                                  <p:childTnLst>
                                    <p:set>
                                      <p:cBhvr>
                                        <p:cTn id="42" dur="1" fill="hold">
                                          <p:stCondLst>
                                            <p:cond delay="0"/>
                                          </p:stCondLst>
                                        </p:cTn>
                                        <p:tgtEl>
                                          <p:spTgt spid="157699">
                                            <p:txEl>
                                              <p:pRg st="6" end="6"/>
                                            </p:txEl>
                                          </p:spTgt>
                                        </p:tgtEl>
                                        <p:attrNameLst>
                                          <p:attrName>style.visibility</p:attrName>
                                        </p:attrNameLst>
                                      </p:cBhvr>
                                      <p:to>
                                        <p:strVal val="visible"/>
                                      </p:to>
                                    </p:set>
                                    <p:anim calcmode="lin" valueType="num">
                                      <p:cBhvr additive="base">
                                        <p:cTn id="43" dur="5000" fill="hold"/>
                                        <p:tgtEl>
                                          <p:spTgt spid="157699">
                                            <p:txEl>
                                              <p:pRg st="6" end="6"/>
                                            </p:txEl>
                                          </p:spTgt>
                                        </p:tgtEl>
                                        <p:attrNameLst>
                                          <p:attrName>ppt_x</p:attrName>
                                        </p:attrNameLst>
                                      </p:cBhvr>
                                      <p:tavLst>
                                        <p:tav tm="0">
                                          <p:val>
                                            <p:strVal val="#ppt_x"/>
                                          </p:val>
                                        </p:tav>
                                        <p:tav tm="100000">
                                          <p:val>
                                            <p:strVal val="#ppt_x"/>
                                          </p:val>
                                        </p:tav>
                                      </p:tavLst>
                                    </p:anim>
                                    <p:anim calcmode="lin" valueType="num">
                                      <p:cBhvr additive="base">
                                        <p:cTn id="44" dur="5000" fill="hold"/>
                                        <p:tgtEl>
                                          <p:spTgt spid="1576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autoUpdateAnimBg="0"/>
      <p:bldP spid="157698" grpId="0" autoUpdateAnimBg="0"/>
    </p:bld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8723" name="Rectangle 3"/>
          <p:cNvSpPr>
            <a:spLocks noGrp="1" noChangeArrowheads="1"/>
          </p:cNvSpPr>
          <p:nvPr>
            <p:ph idx="1"/>
          </p:nvPr>
        </p:nvSpPr>
        <p:spPr>
          <a:xfrm>
            <a:off x="152400" y="1219200"/>
            <a:ext cx="8991600" cy="5638800"/>
          </a:xfrm>
        </p:spPr>
        <p:txBody>
          <a:bodyPr>
            <a:normAutofit/>
          </a:bodyPr>
          <a:lstStyle/>
          <a:p>
            <a:pPr marL="469900" indent="-469900" algn="just" eaLnBrk="1" hangingPunct="1">
              <a:lnSpc>
                <a:spcPct val="90000"/>
              </a:lnSpc>
              <a:buNone/>
            </a:pPr>
            <a:r>
              <a:rPr lang="en-US" dirty="0" smtClean="0">
                <a:solidFill>
                  <a:srgbClr val="0000FF"/>
                </a:solidFill>
                <a:latin typeface="Constantia" pitchFamily="18" charset="0"/>
              </a:rPr>
              <a:t>The disease progresses through four stages:</a:t>
            </a:r>
          </a:p>
          <a:p>
            <a:pPr marL="469900" indent="-469900" algn="just" eaLnBrk="1" hangingPunct="1">
              <a:lnSpc>
                <a:spcPct val="90000"/>
              </a:lnSpc>
              <a:buFontTx/>
              <a:buNone/>
            </a:pPr>
            <a:r>
              <a:rPr lang="en-US" dirty="0" smtClean="0">
                <a:solidFill>
                  <a:srgbClr val="0000FF"/>
                </a:solidFill>
                <a:latin typeface="Constantia" pitchFamily="18" charset="0"/>
              </a:rPr>
              <a:t>1. The unknown </a:t>
            </a:r>
            <a:r>
              <a:rPr lang="en-US" dirty="0" err="1" smtClean="0">
                <a:solidFill>
                  <a:srgbClr val="0000FF"/>
                </a:solidFill>
                <a:latin typeface="Constantia" pitchFamily="18" charset="0"/>
              </a:rPr>
              <a:t>aetiologic</a:t>
            </a:r>
            <a:r>
              <a:rPr lang="en-US" dirty="0" smtClean="0">
                <a:solidFill>
                  <a:srgbClr val="0000FF"/>
                </a:solidFill>
                <a:latin typeface="Constantia" pitchFamily="18" charset="0"/>
              </a:rPr>
              <a:t> factor initiate synovitis with swelling of the synovial membrane producing excess synovial fluid.</a:t>
            </a:r>
          </a:p>
          <a:p>
            <a:pPr marL="469900" indent="-469900" algn="just" eaLnBrk="1" hangingPunct="1">
              <a:lnSpc>
                <a:spcPct val="90000"/>
              </a:lnSpc>
              <a:buFontTx/>
              <a:buNone/>
            </a:pPr>
            <a:endParaRPr lang="en-US" dirty="0" smtClean="0">
              <a:solidFill>
                <a:srgbClr val="0000FF"/>
              </a:solidFill>
              <a:latin typeface="Constantia" pitchFamily="18" charset="0"/>
            </a:endParaRPr>
          </a:p>
          <a:p>
            <a:pPr marL="469900" indent="-469900" algn="just" eaLnBrk="1" hangingPunct="1">
              <a:lnSpc>
                <a:spcPct val="90000"/>
              </a:lnSpc>
              <a:buFontTx/>
              <a:buNone/>
            </a:pPr>
            <a:r>
              <a:rPr lang="en-US" dirty="0" smtClean="0">
                <a:solidFill>
                  <a:srgbClr val="0000FF"/>
                </a:solidFill>
                <a:latin typeface="Constantia" pitchFamily="18" charset="0"/>
              </a:rPr>
              <a:t>2. Inflammatory granular tissue called </a:t>
            </a:r>
            <a:r>
              <a:rPr lang="en-US" b="1" i="1" dirty="0" smtClean="0">
                <a:solidFill>
                  <a:srgbClr val="0000FF"/>
                </a:solidFill>
                <a:latin typeface="Constantia" pitchFamily="18" charset="0"/>
              </a:rPr>
              <a:t>pannus</a:t>
            </a:r>
            <a:r>
              <a:rPr lang="en-US" dirty="0" smtClean="0">
                <a:solidFill>
                  <a:srgbClr val="0000FF"/>
                </a:solidFill>
                <a:latin typeface="Constantia" pitchFamily="18" charset="0"/>
              </a:rPr>
              <a:t> is formed at the junction of the synovial membrane and cartilage.</a:t>
            </a:r>
          </a:p>
          <a:p>
            <a:pPr marL="469900" indent="-469900" algn="just" eaLnBrk="1" hangingPunct="1">
              <a:lnSpc>
                <a:spcPct val="90000"/>
              </a:lnSpc>
              <a:buFontTx/>
              <a:buNone/>
            </a:pPr>
            <a:r>
              <a:rPr lang="en-US" dirty="0" smtClean="0">
                <a:solidFill>
                  <a:srgbClr val="0000FF"/>
                </a:solidFill>
                <a:latin typeface="Constantia" pitchFamily="18" charset="0"/>
              </a:rPr>
              <a:t>	</a:t>
            </a:r>
          </a:p>
          <a:p>
            <a:pPr marL="469900" indent="-469900" algn="just" eaLnBrk="1" hangingPunct="1">
              <a:lnSpc>
                <a:spcPct val="90000"/>
              </a:lnSpc>
              <a:buFontTx/>
              <a:buNone/>
            </a:pPr>
            <a:r>
              <a:rPr lang="en-US" dirty="0" smtClean="0">
                <a:solidFill>
                  <a:srgbClr val="0000FF"/>
                </a:solidFill>
                <a:latin typeface="Constantia" pitchFamily="18" charset="0"/>
              </a:rPr>
              <a:t>	This eventually spreads and invades the joint capsule and </a:t>
            </a:r>
            <a:r>
              <a:rPr lang="en-US" dirty="0" err="1" smtClean="0">
                <a:solidFill>
                  <a:srgbClr val="0000FF"/>
                </a:solidFill>
                <a:latin typeface="Constantia" pitchFamily="18" charset="0"/>
              </a:rPr>
              <a:t>subchondrial</a:t>
            </a:r>
            <a:r>
              <a:rPr lang="en-US" dirty="0" smtClean="0">
                <a:solidFill>
                  <a:srgbClr val="0000FF"/>
                </a:solidFill>
                <a:latin typeface="Constantia" pitchFamily="18" charset="0"/>
              </a:rPr>
              <a:t> bone.</a:t>
            </a:r>
          </a:p>
        </p:txBody>
      </p:sp>
      <p:sp>
        <p:nvSpPr>
          <p:cNvPr id="111618" name="Rectangle 6"/>
          <p:cNvSpPr>
            <a:spLocks noGrp="1" noChangeArrowheads="1"/>
          </p:cNvSpPr>
          <p:nvPr>
            <p:ph type="sldNum" sz="quarter" idx="12"/>
          </p:nvPr>
        </p:nvSpPr>
        <p:spPr>
          <a:noFill/>
        </p:spPr>
        <p:txBody>
          <a:bodyPr/>
          <a:lstStyle/>
          <a:p>
            <a:fld id="{54D8D2F3-62F5-4FB3-ABDD-9B98AB9D50E3}" type="slidenum">
              <a:rPr lang="en-US" smtClean="0"/>
              <a:pPr/>
              <a:t>125</a:t>
            </a:fld>
            <a:endParaRPr lang="en-US" smtClean="0"/>
          </a:p>
        </p:txBody>
      </p:sp>
      <p:sp>
        <p:nvSpPr>
          <p:cNvPr id="158722" name="Rectangle 2"/>
          <p:cNvSpPr>
            <a:spLocks noGrp="1" noChangeArrowheads="1"/>
          </p:cNvSpPr>
          <p:nvPr>
            <p:ph type="title"/>
          </p:nvPr>
        </p:nvSpPr>
        <p:spPr>
          <a:xfrm>
            <a:off x="0" y="274638"/>
            <a:ext cx="8686800" cy="1143000"/>
          </a:xfrm>
        </p:spPr>
        <p:txBody>
          <a:bodyPr>
            <a:normAutofit/>
          </a:bodyPr>
          <a:lstStyle/>
          <a:p>
            <a:pPr algn="just" eaLnBrk="1" hangingPunct="1"/>
            <a:r>
              <a:rPr lang="en-US" sz="4400" dirty="0" smtClean="0">
                <a:solidFill>
                  <a:srgbClr val="FF0000"/>
                </a:solidFill>
                <a:latin typeface="Constantia" pitchFamily="18" charset="0"/>
              </a:rPr>
              <a:t>Pathophysiology of R. Arthritis</a:t>
            </a:r>
            <a:endParaRPr lang="en-US" sz="3600" dirty="0" smtClean="0"/>
          </a:p>
        </p:txBody>
      </p:sp>
      <p:sp>
        <p:nvSpPr>
          <p:cNvPr id="11161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3E8A188A-614B-42C8-8280-00D42B74D0CE}" type="slidenum">
              <a:rPr lang="en-US" sz="1400"/>
              <a:pPr algn="r"/>
              <a:t>125</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8722"/>
                                        </p:tgtEl>
                                        <p:attrNameLst>
                                          <p:attrName>style.visibility</p:attrName>
                                        </p:attrNameLst>
                                      </p:cBhvr>
                                      <p:to>
                                        <p:strVal val="visible"/>
                                      </p:to>
                                    </p:set>
                                    <p:anim calcmode="lin" valueType="num">
                                      <p:cBhvr additive="base">
                                        <p:cTn id="7" dur="500" fill="hold"/>
                                        <p:tgtEl>
                                          <p:spTgt spid="158722"/>
                                        </p:tgtEl>
                                        <p:attrNameLst>
                                          <p:attrName>ppt_x</p:attrName>
                                        </p:attrNameLst>
                                      </p:cBhvr>
                                      <p:tavLst>
                                        <p:tav tm="0">
                                          <p:val>
                                            <p:strVal val="#ppt_x"/>
                                          </p:val>
                                        </p:tav>
                                        <p:tav tm="100000">
                                          <p:val>
                                            <p:strVal val="#ppt_x"/>
                                          </p:val>
                                        </p:tav>
                                      </p:tavLst>
                                    </p:anim>
                                    <p:anim calcmode="lin" valueType="num">
                                      <p:cBhvr additive="base">
                                        <p:cTn id="8" dur="500" fill="hold"/>
                                        <p:tgtEl>
                                          <p:spTgt spid="1587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4" presetClass="entr" presetSubtype="0" fill="hold" grpId="0" nodeType="clickEffect">
                                  <p:stCondLst>
                                    <p:cond delay="0"/>
                                  </p:stCondLst>
                                  <p:childTnLst>
                                    <p:set>
                                      <p:cBhvr>
                                        <p:cTn id="12" dur="1" fill="hold">
                                          <p:stCondLst>
                                            <p:cond delay="499"/>
                                          </p:stCondLst>
                                        </p:cTn>
                                        <p:tgtEl>
                                          <p:spTgt spid="158723">
                                            <p:txEl>
                                              <p:pRg st="0" end="0"/>
                                            </p:txEl>
                                          </p:spTgt>
                                        </p:tgtEl>
                                        <p:attrNameLst>
                                          <p:attrName>style.visibility</p:attrName>
                                        </p:attrNameLst>
                                      </p:cBhvr>
                                      <p:to>
                                        <p:strVal val="visible"/>
                                      </p:to>
                                    </p:set>
                                    <p:anim to="" calcmode="lin" valueType="num">
                                      <p:cBhvr>
                                        <p:cTn id="13" dur="1" fill="hold"/>
                                        <p:tgtEl>
                                          <p:spTgt spid="158723">
                                            <p:txEl>
                                              <p:pRg st="0" end="0"/>
                                            </p:txEl>
                                          </p:spTgt>
                                        </p:tgtEl>
                                        <p:attrNameLst>
                                          <p:attrName/>
                                        </p:attrNameLst>
                                      </p:cBhvr>
                                    </p:anim>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grpId="0" nodeType="clickEffect">
                                  <p:stCondLst>
                                    <p:cond delay="0"/>
                                  </p:stCondLst>
                                  <p:childTnLst>
                                    <p:set>
                                      <p:cBhvr>
                                        <p:cTn id="17" dur="1" fill="hold">
                                          <p:stCondLst>
                                            <p:cond delay="499"/>
                                          </p:stCondLst>
                                        </p:cTn>
                                        <p:tgtEl>
                                          <p:spTgt spid="158723">
                                            <p:txEl>
                                              <p:pRg st="1" end="1"/>
                                            </p:txEl>
                                          </p:spTgt>
                                        </p:tgtEl>
                                        <p:attrNameLst>
                                          <p:attrName>style.visibility</p:attrName>
                                        </p:attrNameLst>
                                      </p:cBhvr>
                                      <p:to>
                                        <p:strVal val="visible"/>
                                      </p:to>
                                    </p:set>
                                    <p:anim to="" calcmode="lin" valueType="num">
                                      <p:cBhvr>
                                        <p:cTn id="18" dur="1" fill="hold"/>
                                        <p:tgtEl>
                                          <p:spTgt spid="158723">
                                            <p:txEl>
                                              <p:pRg st="1" end="1"/>
                                            </p:txEl>
                                          </p:spTgt>
                                        </p:tgtEl>
                                        <p:attrNameLst>
                                          <p:attrName/>
                                        </p:attrNameLst>
                                      </p:cBhvr>
                                    </p:anim>
                                  </p:childTnLst>
                                </p:cTn>
                              </p:par>
                            </p:childTnLst>
                          </p:cTn>
                        </p:par>
                      </p:childTnLst>
                    </p:cTn>
                  </p:par>
                  <p:par>
                    <p:cTn id="19" fill="hold">
                      <p:stCondLst>
                        <p:cond delay="indefinite"/>
                      </p:stCondLst>
                      <p:childTnLst>
                        <p:par>
                          <p:cTn id="20" fill="hold">
                            <p:stCondLst>
                              <p:cond delay="0"/>
                            </p:stCondLst>
                            <p:childTnLst>
                              <p:par>
                                <p:cTn id="21" presetID="24" presetClass="entr" presetSubtype="0" fill="hold" grpId="0" nodeType="clickEffect">
                                  <p:stCondLst>
                                    <p:cond delay="0"/>
                                  </p:stCondLst>
                                  <p:childTnLst>
                                    <p:set>
                                      <p:cBhvr>
                                        <p:cTn id="22" dur="1" fill="hold">
                                          <p:stCondLst>
                                            <p:cond delay="499"/>
                                          </p:stCondLst>
                                        </p:cTn>
                                        <p:tgtEl>
                                          <p:spTgt spid="158723">
                                            <p:txEl>
                                              <p:pRg st="3" end="3"/>
                                            </p:txEl>
                                          </p:spTgt>
                                        </p:tgtEl>
                                        <p:attrNameLst>
                                          <p:attrName>style.visibility</p:attrName>
                                        </p:attrNameLst>
                                      </p:cBhvr>
                                      <p:to>
                                        <p:strVal val="visible"/>
                                      </p:to>
                                    </p:set>
                                    <p:anim to="" calcmode="lin" valueType="num">
                                      <p:cBhvr>
                                        <p:cTn id="23" dur="1" fill="hold"/>
                                        <p:tgtEl>
                                          <p:spTgt spid="158723">
                                            <p:txEl>
                                              <p:pRg st="3" end="3"/>
                                            </p:txEl>
                                          </p:spTgt>
                                        </p:tgtEl>
                                        <p:attrNameLst>
                                          <p:attrName/>
                                        </p:attrNameLst>
                                      </p:cBhvr>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grpId="0" nodeType="clickEffect">
                                  <p:stCondLst>
                                    <p:cond delay="0"/>
                                  </p:stCondLst>
                                  <p:childTnLst>
                                    <p:set>
                                      <p:cBhvr>
                                        <p:cTn id="27" dur="1" fill="hold">
                                          <p:stCondLst>
                                            <p:cond delay="499"/>
                                          </p:stCondLst>
                                        </p:cTn>
                                        <p:tgtEl>
                                          <p:spTgt spid="158723">
                                            <p:txEl>
                                              <p:pRg st="4" end="4"/>
                                            </p:txEl>
                                          </p:spTgt>
                                        </p:tgtEl>
                                        <p:attrNameLst>
                                          <p:attrName>style.visibility</p:attrName>
                                        </p:attrNameLst>
                                      </p:cBhvr>
                                      <p:to>
                                        <p:strVal val="visible"/>
                                      </p:to>
                                    </p:set>
                                    <p:anim to="" calcmode="lin" valueType="num">
                                      <p:cBhvr>
                                        <p:cTn id="28" dur="1" fill="hold"/>
                                        <p:tgtEl>
                                          <p:spTgt spid="158723">
                                            <p:txEl>
                                              <p:pRg st="4" end="4"/>
                                            </p:txEl>
                                          </p:spTgt>
                                        </p:tgtEl>
                                        <p:attrNameLst>
                                          <p:attrName/>
                                        </p:attrNameLst>
                                      </p:cBhvr>
                                    </p:anim>
                                  </p:childTnLst>
                                </p:cTn>
                              </p:par>
                            </p:childTnLst>
                          </p:cTn>
                        </p:par>
                      </p:childTnLst>
                    </p:cTn>
                  </p:par>
                  <p:par>
                    <p:cTn id="29" fill="hold">
                      <p:stCondLst>
                        <p:cond delay="indefinite"/>
                      </p:stCondLst>
                      <p:childTnLst>
                        <p:par>
                          <p:cTn id="30" fill="hold">
                            <p:stCondLst>
                              <p:cond delay="0"/>
                            </p:stCondLst>
                            <p:childTnLst>
                              <p:par>
                                <p:cTn id="31" presetID="24" presetClass="entr" presetSubtype="0" fill="hold" grpId="0" nodeType="clickEffect">
                                  <p:stCondLst>
                                    <p:cond delay="0"/>
                                  </p:stCondLst>
                                  <p:childTnLst>
                                    <p:set>
                                      <p:cBhvr>
                                        <p:cTn id="32" dur="1" fill="hold">
                                          <p:stCondLst>
                                            <p:cond delay="499"/>
                                          </p:stCondLst>
                                        </p:cTn>
                                        <p:tgtEl>
                                          <p:spTgt spid="158723">
                                            <p:txEl>
                                              <p:pRg st="5" end="5"/>
                                            </p:txEl>
                                          </p:spTgt>
                                        </p:tgtEl>
                                        <p:attrNameLst>
                                          <p:attrName>style.visibility</p:attrName>
                                        </p:attrNameLst>
                                      </p:cBhvr>
                                      <p:to>
                                        <p:strVal val="visible"/>
                                      </p:to>
                                    </p:set>
                                    <p:anim to="" calcmode="lin" valueType="num">
                                      <p:cBhvr>
                                        <p:cTn id="33" dur="1" fill="hold"/>
                                        <p:tgtEl>
                                          <p:spTgt spid="158723">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723" grpId="0" build="p" autoUpdateAnimBg="0"/>
      <p:bldP spid="158722" grpId="0" autoUpdateAnimBg="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9747" name="Rectangle 3"/>
          <p:cNvSpPr>
            <a:spLocks noGrp="1" noChangeArrowheads="1"/>
          </p:cNvSpPr>
          <p:nvPr>
            <p:ph idx="1"/>
          </p:nvPr>
        </p:nvSpPr>
        <p:spPr>
          <a:xfrm>
            <a:off x="0" y="1295400"/>
            <a:ext cx="8686800" cy="5562600"/>
          </a:xfrm>
        </p:spPr>
        <p:txBody>
          <a:bodyPr>
            <a:normAutofit/>
          </a:bodyPr>
          <a:lstStyle/>
          <a:p>
            <a:pPr algn="just" eaLnBrk="1" hangingPunct="1">
              <a:buFontTx/>
              <a:buNone/>
            </a:pPr>
            <a:r>
              <a:rPr lang="en-US" dirty="0" smtClean="0">
                <a:solidFill>
                  <a:srgbClr val="0000FF"/>
                </a:solidFill>
                <a:latin typeface="Constantia" pitchFamily="18" charset="0"/>
              </a:rPr>
              <a:t>3. A tough fibrous connective tissue replaces the pannus thus occluding the joint space. This results into </a:t>
            </a:r>
            <a:r>
              <a:rPr lang="en-US" b="1" i="1" dirty="0" smtClean="0">
                <a:solidFill>
                  <a:srgbClr val="0000FF"/>
                </a:solidFill>
                <a:latin typeface="Constantia" pitchFamily="18" charset="0"/>
              </a:rPr>
              <a:t>fibrous ankylosis </a:t>
            </a:r>
            <a:r>
              <a:rPr lang="en-US" dirty="0" smtClean="0">
                <a:solidFill>
                  <a:srgbClr val="0000FF"/>
                </a:solidFill>
                <a:latin typeface="Constantia" pitchFamily="18" charset="0"/>
              </a:rPr>
              <a:t>causing a decrease in joint motion and increased deformity.</a:t>
            </a:r>
          </a:p>
          <a:p>
            <a:pPr algn="just" eaLnBrk="1" hangingPunct="1">
              <a:buFontTx/>
              <a:buNone/>
            </a:pPr>
            <a:endParaRPr lang="en-US" dirty="0" smtClean="0">
              <a:solidFill>
                <a:srgbClr val="0000FF"/>
              </a:solidFill>
              <a:latin typeface="Constantia" pitchFamily="18" charset="0"/>
            </a:endParaRPr>
          </a:p>
          <a:p>
            <a:pPr algn="just" eaLnBrk="1" hangingPunct="1">
              <a:buFontTx/>
              <a:buNone/>
            </a:pPr>
            <a:r>
              <a:rPr lang="en-US" dirty="0" smtClean="0">
                <a:solidFill>
                  <a:srgbClr val="0000FF"/>
                </a:solidFill>
                <a:latin typeface="Constantia" pitchFamily="18" charset="0"/>
              </a:rPr>
              <a:t>4. As the fibrous tissue calcifies, </a:t>
            </a:r>
            <a:r>
              <a:rPr lang="en-US" b="1" i="1" dirty="0" smtClean="0">
                <a:solidFill>
                  <a:srgbClr val="0000FF"/>
                </a:solidFill>
                <a:latin typeface="Constantia" pitchFamily="18" charset="0"/>
              </a:rPr>
              <a:t>bony ankylosis</a:t>
            </a:r>
            <a:r>
              <a:rPr lang="en-US" dirty="0" smtClean="0">
                <a:solidFill>
                  <a:srgbClr val="0000FF"/>
                </a:solidFill>
                <a:latin typeface="Constantia" pitchFamily="18" charset="0"/>
              </a:rPr>
              <a:t> may result in total joint immobilization.</a:t>
            </a:r>
          </a:p>
        </p:txBody>
      </p:sp>
      <p:sp>
        <p:nvSpPr>
          <p:cNvPr id="112642" name="Rectangle 6"/>
          <p:cNvSpPr>
            <a:spLocks noGrp="1" noChangeArrowheads="1"/>
          </p:cNvSpPr>
          <p:nvPr>
            <p:ph type="sldNum" sz="quarter" idx="12"/>
          </p:nvPr>
        </p:nvSpPr>
        <p:spPr>
          <a:noFill/>
        </p:spPr>
        <p:txBody>
          <a:bodyPr/>
          <a:lstStyle/>
          <a:p>
            <a:fld id="{69CD166B-63BF-4131-8823-98BD2921A877}" type="slidenum">
              <a:rPr lang="en-US" smtClean="0"/>
              <a:pPr/>
              <a:t>126</a:t>
            </a:fld>
            <a:endParaRPr lang="en-US" smtClean="0"/>
          </a:p>
        </p:txBody>
      </p:sp>
      <p:sp>
        <p:nvSpPr>
          <p:cNvPr id="159746" name="Rectangle 2"/>
          <p:cNvSpPr>
            <a:spLocks noGrp="1" noChangeArrowheads="1"/>
          </p:cNvSpPr>
          <p:nvPr>
            <p:ph type="title"/>
          </p:nvPr>
        </p:nvSpPr>
        <p:spPr/>
        <p:txBody>
          <a:bodyPr>
            <a:normAutofit/>
          </a:bodyPr>
          <a:lstStyle/>
          <a:p>
            <a:pPr algn="just" eaLnBrk="1" hangingPunct="1"/>
            <a:r>
              <a:rPr lang="en-US" sz="4000" dirty="0" smtClean="0">
                <a:solidFill>
                  <a:srgbClr val="FF0000"/>
                </a:solidFill>
                <a:latin typeface="Constantia" pitchFamily="18" charset="0"/>
              </a:rPr>
              <a:t>Pathophysiology cont’d</a:t>
            </a:r>
            <a:endParaRPr lang="en-US" sz="4000" dirty="0" smtClean="0"/>
          </a:p>
        </p:txBody>
      </p:sp>
      <p:sp>
        <p:nvSpPr>
          <p:cNvPr id="11264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29547BED-7EEF-4580-9625-0798A10E7B48}" type="slidenum">
              <a:rPr lang="en-US" sz="1400"/>
              <a:pPr algn="r"/>
              <a:t>126</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97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2" fill="hold" grpId="0" nodeType="clickEffect">
                                  <p:stCondLst>
                                    <p:cond delay="0"/>
                                  </p:stCondLst>
                                  <p:childTnLst>
                                    <p:set>
                                      <p:cBhvr>
                                        <p:cTn id="10" dur="1" fill="hold">
                                          <p:stCondLst>
                                            <p:cond delay="0"/>
                                          </p:stCondLst>
                                        </p:cTn>
                                        <p:tgtEl>
                                          <p:spTgt spid="159747">
                                            <p:txEl>
                                              <p:pRg st="0" end="0"/>
                                            </p:txEl>
                                          </p:spTgt>
                                        </p:tgtEl>
                                        <p:attrNameLst>
                                          <p:attrName>style.visibility</p:attrName>
                                        </p:attrNameLst>
                                      </p:cBhvr>
                                      <p:to>
                                        <p:strVal val="visible"/>
                                      </p:to>
                                    </p:set>
                                    <p:anim calcmode="lin" valueType="num">
                                      <p:cBhvr additive="base">
                                        <p:cTn id="11" dur="500" fill="hold"/>
                                        <p:tgtEl>
                                          <p:spTgt spid="159747">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5974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2" fill="hold" grpId="0" nodeType="clickEffect">
                                  <p:stCondLst>
                                    <p:cond delay="0"/>
                                  </p:stCondLst>
                                  <p:childTnLst>
                                    <p:set>
                                      <p:cBhvr>
                                        <p:cTn id="16" dur="1" fill="hold">
                                          <p:stCondLst>
                                            <p:cond delay="0"/>
                                          </p:stCondLst>
                                        </p:cTn>
                                        <p:tgtEl>
                                          <p:spTgt spid="159747">
                                            <p:txEl>
                                              <p:pRg st="2" end="2"/>
                                            </p:txEl>
                                          </p:spTgt>
                                        </p:tgtEl>
                                        <p:attrNameLst>
                                          <p:attrName>style.visibility</p:attrName>
                                        </p:attrNameLst>
                                      </p:cBhvr>
                                      <p:to>
                                        <p:strVal val="visible"/>
                                      </p:to>
                                    </p:set>
                                    <p:anim calcmode="lin" valueType="num">
                                      <p:cBhvr additive="base">
                                        <p:cTn id="17" dur="500" fill="hold"/>
                                        <p:tgtEl>
                                          <p:spTgt spid="15974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59747">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9747" grpId="0" build="p" autoUpdateAnimBg="0"/>
      <p:bldP spid="159746" grpId="0" autoUpdateAnimBg="0"/>
    </p:bld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6675" name="Rectangle 3"/>
          <p:cNvSpPr>
            <a:spLocks noGrp="1" noChangeArrowheads="1"/>
          </p:cNvSpPr>
          <p:nvPr>
            <p:ph idx="1"/>
          </p:nvPr>
        </p:nvSpPr>
        <p:spPr>
          <a:xfrm>
            <a:off x="457200" y="1600200"/>
            <a:ext cx="8686800" cy="5257800"/>
          </a:xfrm>
        </p:spPr>
        <p:txBody>
          <a:bodyPr>
            <a:normAutofit/>
          </a:bodyPr>
          <a:lstStyle/>
          <a:p>
            <a:pPr algn="just" eaLnBrk="1" hangingPunct="1"/>
            <a:r>
              <a:rPr lang="en-US" sz="4000" dirty="0" smtClean="0">
                <a:solidFill>
                  <a:srgbClr val="0000FF"/>
                </a:solidFill>
                <a:latin typeface="Constantia" pitchFamily="18" charset="0"/>
              </a:rPr>
              <a:t>Pulmonary</a:t>
            </a:r>
          </a:p>
          <a:p>
            <a:pPr algn="just" eaLnBrk="1" hangingPunct="1"/>
            <a:r>
              <a:rPr lang="en-US" sz="4000" dirty="0" smtClean="0">
                <a:solidFill>
                  <a:srgbClr val="0000FF"/>
                </a:solidFill>
                <a:latin typeface="Constantia" pitchFamily="18" charset="0"/>
              </a:rPr>
              <a:t>Cardiac</a:t>
            </a:r>
          </a:p>
          <a:p>
            <a:pPr algn="just" eaLnBrk="1" hangingPunct="1"/>
            <a:r>
              <a:rPr lang="en-US" sz="4000" dirty="0" smtClean="0">
                <a:solidFill>
                  <a:srgbClr val="0000FF"/>
                </a:solidFill>
                <a:latin typeface="Constantia" pitchFamily="18" charset="0"/>
              </a:rPr>
              <a:t>Vascular</a:t>
            </a:r>
          </a:p>
          <a:p>
            <a:pPr algn="just" eaLnBrk="1" hangingPunct="1"/>
            <a:r>
              <a:rPr lang="en-US" sz="4000" dirty="0" smtClean="0">
                <a:solidFill>
                  <a:srgbClr val="0000FF"/>
                </a:solidFill>
                <a:latin typeface="Constantia" pitchFamily="18" charset="0"/>
              </a:rPr>
              <a:t>Ophthalmological</a:t>
            </a:r>
          </a:p>
          <a:p>
            <a:pPr algn="just" eaLnBrk="1" hangingPunct="1"/>
            <a:r>
              <a:rPr lang="en-US" sz="4000" dirty="0" smtClean="0">
                <a:solidFill>
                  <a:srgbClr val="0000FF"/>
                </a:solidFill>
                <a:latin typeface="Constantia" pitchFamily="18" charset="0"/>
              </a:rPr>
              <a:t>Dermatological</a:t>
            </a:r>
          </a:p>
          <a:p>
            <a:pPr algn="just" eaLnBrk="1" hangingPunct="1"/>
            <a:r>
              <a:rPr lang="en-US" sz="4000" dirty="0" smtClean="0">
                <a:solidFill>
                  <a:srgbClr val="0000FF"/>
                </a:solidFill>
                <a:latin typeface="Constantia" pitchFamily="18" charset="0"/>
              </a:rPr>
              <a:t>Hematological</a:t>
            </a:r>
          </a:p>
        </p:txBody>
      </p:sp>
      <p:sp>
        <p:nvSpPr>
          <p:cNvPr id="109570" name="Rectangle 6"/>
          <p:cNvSpPr>
            <a:spLocks noGrp="1" noChangeArrowheads="1"/>
          </p:cNvSpPr>
          <p:nvPr>
            <p:ph type="sldNum" sz="quarter" idx="12"/>
          </p:nvPr>
        </p:nvSpPr>
        <p:spPr>
          <a:noFill/>
        </p:spPr>
        <p:txBody>
          <a:bodyPr/>
          <a:lstStyle/>
          <a:p>
            <a:fld id="{FD27504D-4004-4958-B60B-1E3A3D3CE974}" type="slidenum">
              <a:rPr lang="en-US" smtClean="0"/>
              <a:pPr/>
              <a:t>127</a:t>
            </a:fld>
            <a:endParaRPr lang="en-US" smtClean="0"/>
          </a:p>
        </p:txBody>
      </p:sp>
      <p:sp>
        <p:nvSpPr>
          <p:cNvPr id="156674" name="Rectangle 2"/>
          <p:cNvSpPr>
            <a:spLocks noGrp="1" noChangeArrowheads="1"/>
          </p:cNvSpPr>
          <p:nvPr>
            <p:ph type="title"/>
          </p:nvPr>
        </p:nvSpPr>
        <p:spPr>
          <a:xfrm>
            <a:off x="0" y="274638"/>
            <a:ext cx="9144000" cy="1143000"/>
          </a:xfrm>
        </p:spPr>
        <p:txBody>
          <a:bodyPr>
            <a:normAutofit fontScale="90000"/>
          </a:bodyPr>
          <a:lstStyle/>
          <a:p>
            <a:pPr eaLnBrk="1" hangingPunct="1"/>
            <a:r>
              <a:rPr lang="en-US" dirty="0" smtClean="0">
                <a:solidFill>
                  <a:srgbClr val="FF0000"/>
                </a:solidFill>
                <a:latin typeface="Constantia" pitchFamily="18" charset="0"/>
              </a:rPr>
              <a:t>Systemic manifestations of R. Arthritis</a:t>
            </a:r>
          </a:p>
        </p:txBody>
      </p:sp>
      <p:sp>
        <p:nvSpPr>
          <p:cNvPr id="10957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0DE4D629-1B2C-490C-AA61-A8E2C4D40DBA}" type="slidenum">
              <a:rPr lang="en-US" sz="1400"/>
              <a:pPr algn="r"/>
              <a:t>127</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6674"/>
                                        </p:tgtEl>
                                        <p:attrNameLst>
                                          <p:attrName>style.visibility</p:attrName>
                                        </p:attrNameLst>
                                      </p:cBhvr>
                                      <p:to>
                                        <p:strVal val="visible"/>
                                      </p:to>
                                    </p:set>
                                    <p:animEffect transition="in" filter="blinds(horizontal)">
                                      <p:cBhvr>
                                        <p:cTn id="7" dur="500"/>
                                        <p:tgtEl>
                                          <p:spTgt spid="156674"/>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156675">
                                            <p:txEl>
                                              <p:pRg st="0" end="0"/>
                                            </p:txEl>
                                          </p:spTgt>
                                        </p:tgtEl>
                                        <p:attrNameLst>
                                          <p:attrName>style.visibility</p:attrName>
                                        </p:attrNameLst>
                                      </p:cBhvr>
                                      <p:to>
                                        <p:strVal val="visible"/>
                                      </p:to>
                                    </p:set>
                                    <p:anim to="" calcmode="lin" valueType="num">
                                      <p:cBhvr>
                                        <p:cTn id="12" dur="1" fill="hold"/>
                                        <p:tgtEl>
                                          <p:spTgt spid="156675">
                                            <p:txEl>
                                              <p:pRg st="0" end="0"/>
                                            </p:txEl>
                                          </p:spTgt>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156675">
                                            <p:txEl>
                                              <p:pRg st="1" end="1"/>
                                            </p:txEl>
                                          </p:spTgt>
                                        </p:tgtEl>
                                        <p:attrNameLst>
                                          <p:attrName>style.visibility</p:attrName>
                                        </p:attrNameLst>
                                      </p:cBhvr>
                                      <p:to>
                                        <p:strVal val="visible"/>
                                      </p:to>
                                    </p:set>
                                    <p:anim to="" calcmode="lin" valueType="num">
                                      <p:cBhvr>
                                        <p:cTn id="17" dur="1" fill="hold"/>
                                        <p:tgtEl>
                                          <p:spTgt spid="156675">
                                            <p:txEl>
                                              <p:pRg st="1" end="1"/>
                                            </p:txEl>
                                          </p:spTgt>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156675">
                                            <p:txEl>
                                              <p:pRg st="2" end="2"/>
                                            </p:txEl>
                                          </p:spTgt>
                                        </p:tgtEl>
                                        <p:attrNameLst>
                                          <p:attrName>style.visibility</p:attrName>
                                        </p:attrNameLst>
                                      </p:cBhvr>
                                      <p:to>
                                        <p:strVal val="visible"/>
                                      </p:to>
                                    </p:set>
                                    <p:anim to="" calcmode="lin" valueType="num">
                                      <p:cBhvr>
                                        <p:cTn id="22" dur="1" fill="hold"/>
                                        <p:tgtEl>
                                          <p:spTgt spid="156675">
                                            <p:txEl>
                                              <p:pRg st="2" end="2"/>
                                            </p:txEl>
                                          </p:spTgt>
                                        </p:tgtEl>
                                        <p:attrNameLst>
                                          <p:attrName/>
                                        </p:attrNameLst>
                                      </p:cBhvr>
                                    </p:anim>
                                  </p:childTnLst>
                                </p:cTn>
                              </p:par>
                            </p:childTnLst>
                          </p:cTn>
                        </p:par>
                      </p:childTnLst>
                    </p:cTn>
                  </p:par>
                  <p:par>
                    <p:cTn id="23" fill="hold">
                      <p:stCondLst>
                        <p:cond delay="indefinite"/>
                      </p:stCondLst>
                      <p:childTnLst>
                        <p:par>
                          <p:cTn id="24" fill="hold">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156675">
                                            <p:txEl>
                                              <p:pRg st="3" end="3"/>
                                            </p:txEl>
                                          </p:spTgt>
                                        </p:tgtEl>
                                        <p:attrNameLst>
                                          <p:attrName>style.visibility</p:attrName>
                                        </p:attrNameLst>
                                      </p:cBhvr>
                                      <p:to>
                                        <p:strVal val="visible"/>
                                      </p:to>
                                    </p:set>
                                    <p:anim to="" calcmode="lin" valueType="num">
                                      <p:cBhvr>
                                        <p:cTn id="27" dur="1" fill="hold"/>
                                        <p:tgtEl>
                                          <p:spTgt spid="156675">
                                            <p:txEl>
                                              <p:pRg st="3" end="3"/>
                                            </p:txEl>
                                          </p:spTgt>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156675">
                                            <p:txEl>
                                              <p:pRg st="4" end="4"/>
                                            </p:txEl>
                                          </p:spTgt>
                                        </p:tgtEl>
                                        <p:attrNameLst>
                                          <p:attrName>style.visibility</p:attrName>
                                        </p:attrNameLst>
                                      </p:cBhvr>
                                      <p:to>
                                        <p:strVal val="visible"/>
                                      </p:to>
                                    </p:set>
                                    <p:anim to="" calcmode="lin" valueType="num">
                                      <p:cBhvr>
                                        <p:cTn id="32" dur="1" fill="hold"/>
                                        <p:tgtEl>
                                          <p:spTgt spid="156675">
                                            <p:txEl>
                                              <p:pRg st="4" end="4"/>
                                            </p:txEl>
                                          </p:spTgt>
                                        </p:tgtEl>
                                        <p:attrNameLst>
                                          <p:attrName/>
                                        </p:attrNameLst>
                                      </p:cBhvr>
                                    </p:anim>
                                  </p:childTnLst>
                                </p:cTn>
                              </p:par>
                            </p:childTnLst>
                          </p:cTn>
                        </p:par>
                      </p:childTnLst>
                    </p:cTn>
                  </p:par>
                  <p:par>
                    <p:cTn id="33" fill="hold">
                      <p:stCondLst>
                        <p:cond delay="indefinite"/>
                      </p:stCondLst>
                      <p:childTnLst>
                        <p:par>
                          <p:cTn id="34" fill="hold">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156675">
                                            <p:txEl>
                                              <p:pRg st="5" end="5"/>
                                            </p:txEl>
                                          </p:spTgt>
                                        </p:tgtEl>
                                        <p:attrNameLst>
                                          <p:attrName>style.visibility</p:attrName>
                                        </p:attrNameLst>
                                      </p:cBhvr>
                                      <p:to>
                                        <p:strVal val="visible"/>
                                      </p:to>
                                    </p:set>
                                    <p:anim to="" calcmode="lin" valueType="num">
                                      <p:cBhvr>
                                        <p:cTn id="37" dur="1" fill="hold"/>
                                        <p:tgtEl>
                                          <p:spTgt spid="156675">
                                            <p:txEl>
                                              <p:pRg st="5" end="5"/>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6675" grpId="0" build="p" autoUpdateAnimBg="0"/>
      <p:bldP spid="156674" grpId="0" autoUpdateAnimBg="0"/>
    </p:bld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1" name="Rectangle 3"/>
          <p:cNvSpPr>
            <a:spLocks noGrp="1" noChangeArrowheads="1"/>
          </p:cNvSpPr>
          <p:nvPr>
            <p:ph idx="1"/>
          </p:nvPr>
        </p:nvSpPr>
        <p:spPr>
          <a:xfrm>
            <a:off x="457200" y="1600200"/>
            <a:ext cx="8686800" cy="5257800"/>
          </a:xfrm>
        </p:spPr>
        <p:txBody>
          <a:bodyPr/>
          <a:lstStyle/>
          <a:p>
            <a:pPr marL="571500" indent="-571500" algn="just" eaLnBrk="1" hangingPunct="1">
              <a:lnSpc>
                <a:spcPct val="90000"/>
              </a:lnSpc>
              <a:buNone/>
            </a:pPr>
            <a:r>
              <a:rPr lang="en-US" dirty="0" smtClean="0">
                <a:solidFill>
                  <a:srgbClr val="0000FF"/>
                </a:solidFill>
                <a:latin typeface="Constantia" pitchFamily="18" charset="0"/>
              </a:rPr>
              <a:t> The signs and symptoms of RA are quite </a:t>
            </a:r>
            <a:r>
              <a:rPr lang="en-US" b="1" i="1" dirty="0" smtClean="0">
                <a:solidFill>
                  <a:srgbClr val="0000FF"/>
                </a:solidFill>
                <a:latin typeface="Constantia" pitchFamily="18" charset="0"/>
              </a:rPr>
              <a:t>non specific and insidious. </a:t>
            </a:r>
            <a:r>
              <a:rPr lang="en-US" dirty="0" smtClean="0">
                <a:solidFill>
                  <a:srgbClr val="0000FF"/>
                </a:solidFill>
                <a:latin typeface="Constantia" pitchFamily="18" charset="0"/>
              </a:rPr>
              <a:t>These may include</a:t>
            </a:r>
            <a:endParaRPr lang="en-US" b="1" i="1" dirty="0" smtClean="0">
              <a:solidFill>
                <a:srgbClr val="0000FF"/>
              </a:solidFill>
              <a:latin typeface="Constantia" pitchFamily="18" charset="0"/>
            </a:endParaRPr>
          </a:p>
          <a:p>
            <a:pPr marL="571500" indent="-571500" algn="just" eaLnBrk="1" hangingPunct="1">
              <a:lnSpc>
                <a:spcPct val="90000"/>
              </a:lnSpc>
              <a:buFont typeface="Wingdings" pitchFamily="2" charset="2"/>
              <a:buAutoNum type="arabicPeriod"/>
            </a:pPr>
            <a:r>
              <a:rPr lang="en-US" dirty="0" smtClean="0">
                <a:solidFill>
                  <a:srgbClr val="0000FF"/>
                </a:solidFill>
                <a:latin typeface="Constantia" pitchFamily="18" charset="0"/>
              </a:rPr>
              <a:t>Fatigue</a:t>
            </a:r>
          </a:p>
          <a:p>
            <a:pPr marL="571500" indent="-571500" algn="just" eaLnBrk="1" hangingPunct="1">
              <a:lnSpc>
                <a:spcPct val="90000"/>
              </a:lnSpc>
              <a:buFont typeface="Wingdings" pitchFamily="2" charset="2"/>
              <a:buAutoNum type="arabicPeriod"/>
            </a:pPr>
            <a:r>
              <a:rPr lang="en-US" dirty="0" smtClean="0">
                <a:solidFill>
                  <a:srgbClr val="0000FF"/>
                </a:solidFill>
                <a:latin typeface="Constantia" pitchFamily="18" charset="0"/>
              </a:rPr>
              <a:t>Anorexia</a:t>
            </a:r>
          </a:p>
          <a:p>
            <a:pPr marL="571500" indent="-571500" algn="just" eaLnBrk="1" hangingPunct="1">
              <a:lnSpc>
                <a:spcPct val="90000"/>
              </a:lnSpc>
              <a:buFont typeface="Wingdings" pitchFamily="2" charset="2"/>
              <a:buAutoNum type="arabicPeriod"/>
            </a:pPr>
            <a:r>
              <a:rPr lang="en-US" dirty="0" smtClean="0">
                <a:solidFill>
                  <a:srgbClr val="0000FF"/>
                </a:solidFill>
                <a:latin typeface="Constantia" pitchFamily="18" charset="0"/>
              </a:rPr>
              <a:t>Weight loss, fever, malaise, morning stiffness of the joints.</a:t>
            </a:r>
          </a:p>
          <a:p>
            <a:pPr marL="571500" indent="-571500" algn="just" eaLnBrk="1" hangingPunct="1">
              <a:lnSpc>
                <a:spcPct val="90000"/>
              </a:lnSpc>
              <a:buFont typeface="Wingdings" pitchFamily="2" charset="2"/>
              <a:buAutoNum type="arabicPeriod"/>
            </a:pPr>
            <a:r>
              <a:rPr lang="en-US" dirty="0" smtClean="0">
                <a:solidFill>
                  <a:srgbClr val="0000FF"/>
                </a:solidFill>
                <a:latin typeface="Constantia" pitchFamily="18" charset="0"/>
              </a:rPr>
              <a:t>Pain during rest and movement; night pains, edematous, erythematous “boggy joints”</a:t>
            </a:r>
          </a:p>
          <a:p>
            <a:pPr marL="571500" indent="-571500" algn="just" eaLnBrk="1" hangingPunct="1">
              <a:lnSpc>
                <a:spcPct val="90000"/>
              </a:lnSpc>
              <a:buFont typeface="Wingdings" pitchFamily="2" charset="2"/>
              <a:buAutoNum type="arabicPeriod"/>
            </a:pPr>
            <a:r>
              <a:rPr lang="en-US" dirty="0" smtClean="0">
                <a:solidFill>
                  <a:srgbClr val="0000FF"/>
                </a:solidFill>
                <a:latin typeface="Constantia" pitchFamily="18" charset="0"/>
              </a:rPr>
              <a:t>History of precipitating stressful event</a:t>
            </a:r>
          </a:p>
        </p:txBody>
      </p:sp>
      <p:sp>
        <p:nvSpPr>
          <p:cNvPr id="113666" name="Rectangle 6"/>
          <p:cNvSpPr>
            <a:spLocks noGrp="1" noChangeArrowheads="1"/>
          </p:cNvSpPr>
          <p:nvPr>
            <p:ph type="sldNum" sz="quarter" idx="12"/>
          </p:nvPr>
        </p:nvSpPr>
        <p:spPr>
          <a:noFill/>
        </p:spPr>
        <p:txBody>
          <a:bodyPr/>
          <a:lstStyle/>
          <a:p>
            <a:fld id="{D9100703-93C9-4103-9644-69BC9E6AC61F}" type="slidenum">
              <a:rPr lang="en-US" smtClean="0"/>
              <a:pPr/>
              <a:t>128</a:t>
            </a:fld>
            <a:endParaRPr lang="en-US" smtClean="0"/>
          </a:p>
        </p:txBody>
      </p:sp>
      <p:sp>
        <p:nvSpPr>
          <p:cNvPr id="160770" name="Rectangle 2"/>
          <p:cNvSpPr>
            <a:spLocks noGrp="1" noChangeArrowheads="1"/>
          </p:cNvSpPr>
          <p:nvPr>
            <p:ph type="title"/>
          </p:nvPr>
        </p:nvSpPr>
        <p:spPr/>
        <p:txBody>
          <a:bodyPr>
            <a:normAutofit/>
          </a:bodyPr>
          <a:lstStyle/>
          <a:p>
            <a:pPr algn="just" eaLnBrk="1" hangingPunct="1"/>
            <a:r>
              <a:rPr lang="en-US" b="1" dirty="0" smtClean="0">
                <a:solidFill>
                  <a:srgbClr val="FF0000"/>
                </a:solidFill>
                <a:latin typeface="Constantia" pitchFamily="18" charset="0"/>
              </a:rPr>
              <a:t>Clinical features of R. Arthritis</a:t>
            </a:r>
          </a:p>
        </p:txBody>
      </p:sp>
      <p:sp>
        <p:nvSpPr>
          <p:cNvPr id="11366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5E5EA546-6E28-40FB-9DEA-87AFD482C168}" type="slidenum">
              <a:rPr lang="en-US" sz="1400"/>
              <a:pPr algn="r"/>
              <a:t>128</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07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077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07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077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077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0771">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07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autoUpdateAnimBg="0"/>
      <p:bldP spid="160770" grpId="0" autoUpdateAnimBg="0"/>
    </p:bld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5" name="Rectangle 3"/>
          <p:cNvSpPr>
            <a:spLocks noGrp="1" noChangeArrowheads="1"/>
          </p:cNvSpPr>
          <p:nvPr>
            <p:ph idx="1"/>
          </p:nvPr>
        </p:nvSpPr>
        <p:spPr>
          <a:xfrm>
            <a:off x="0" y="1600200"/>
            <a:ext cx="8991600" cy="5257800"/>
          </a:xfrm>
        </p:spPr>
        <p:txBody>
          <a:bodyPr>
            <a:normAutofit/>
          </a:bodyPr>
          <a:lstStyle/>
          <a:p>
            <a:pPr marL="514350" indent="-514350" algn="just" eaLnBrk="1" hangingPunct="1">
              <a:buFont typeface="+mj-lt"/>
              <a:buAutoNum type="arabicPeriod" startAt="6"/>
            </a:pPr>
            <a:r>
              <a:rPr lang="en-US" dirty="0" smtClean="0">
                <a:solidFill>
                  <a:srgbClr val="0000FF"/>
                </a:solidFill>
                <a:latin typeface="Constantia" pitchFamily="18" charset="0"/>
              </a:rPr>
              <a:t>Limitation of motion.</a:t>
            </a:r>
          </a:p>
          <a:p>
            <a:pPr marL="514350" indent="-514350" algn="just" eaLnBrk="1" hangingPunct="1">
              <a:buFont typeface="+mj-lt"/>
              <a:buAutoNum type="arabicPeriod" startAt="6"/>
            </a:pPr>
            <a:endParaRPr lang="en-US" dirty="0" smtClean="0">
              <a:solidFill>
                <a:srgbClr val="0000FF"/>
              </a:solidFill>
              <a:latin typeface="Constantia" pitchFamily="18" charset="0"/>
            </a:endParaRPr>
          </a:p>
          <a:p>
            <a:pPr marL="514350" indent="-514350" algn="just" eaLnBrk="1" hangingPunct="1">
              <a:buFont typeface="+mj-lt"/>
              <a:buAutoNum type="arabicPeriod" startAt="6"/>
            </a:pPr>
            <a:r>
              <a:rPr lang="en-US" dirty="0" smtClean="0">
                <a:solidFill>
                  <a:srgbClr val="0000FF"/>
                </a:solidFill>
                <a:latin typeface="Constantia" pitchFamily="18" charset="0"/>
              </a:rPr>
              <a:t>Signs of inflammation.</a:t>
            </a:r>
          </a:p>
          <a:p>
            <a:pPr marL="514350" indent="-514350" algn="just" eaLnBrk="1" hangingPunct="1">
              <a:buFont typeface="+mj-lt"/>
              <a:buAutoNum type="arabicPeriod" startAt="6"/>
            </a:pPr>
            <a:endParaRPr lang="en-US" dirty="0" smtClean="0">
              <a:solidFill>
                <a:srgbClr val="0000FF"/>
              </a:solidFill>
              <a:latin typeface="Constantia" pitchFamily="18" charset="0"/>
            </a:endParaRPr>
          </a:p>
          <a:p>
            <a:pPr marL="514350" indent="-514350" algn="just" eaLnBrk="1" hangingPunct="1">
              <a:buFont typeface="+mj-lt"/>
              <a:buAutoNum type="arabicPeriod" startAt="6"/>
            </a:pPr>
            <a:r>
              <a:rPr lang="en-US" dirty="0" smtClean="0">
                <a:solidFill>
                  <a:srgbClr val="0000FF"/>
                </a:solidFill>
                <a:latin typeface="Constantia" pitchFamily="18" charset="0"/>
              </a:rPr>
              <a:t>Bilateral joint symptoms (small joints).</a:t>
            </a:r>
          </a:p>
          <a:p>
            <a:pPr marL="514350" indent="-514350" algn="just" eaLnBrk="1" hangingPunct="1">
              <a:buFont typeface="+mj-lt"/>
              <a:buAutoNum type="arabicPeriod" startAt="6"/>
            </a:pPr>
            <a:endParaRPr lang="en-US" dirty="0" smtClean="0">
              <a:solidFill>
                <a:srgbClr val="0000FF"/>
              </a:solidFill>
              <a:latin typeface="Constantia" pitchFamily="18" charset="0"/>
            </a:endParaRPr>
          </a:p>
          <a:p>
            <a:pPr marL="514350" indent="-514350" algn="just" eaLnBrk="1" hangingPunct="1">
              <a:buFont typeface="+mj-lt"/>
              <a:buAutoNum type="arabicPeriod" startAt="6"/>
            </a:pPr>
            <a:r>
              <a:rPr lang="en-US" dirty="0" smtClean="0">
                <a:solidFill>
                  <a:srgbClr val="0000FF"/>
                </a:solidFill>
                <a:latin typeface="Constantia" pitchFamily="18" charset="0"/>
              </a:rPr>
              <a:t>Cervical joints may be affected.</a:t>
            </a:r>
          </a:p>
        </p:txBody>
      </p:sp>
      <p:sp>
        <p:nvSpPr>
          <p:cNvPr id="114690" name="Rectangle 6"/>
          <p:cNvSpPr>
            <a:spLocks noGrp="1" noChangeArrowheads="1"/>
          </p:cNvSpPr>
          <p:nvPr>
            <p:ph type="sldNum" sz="quarter" idx="12"/>
          </p:nvPr>
        </p:nvSpPr>
        <p:spPr>
          <a:noFill/>
        </p:spPr>
        <p:txBody>
          <a:bodyPr/>
          <a:lstStyle/>
          <a:p>
            <a:fld id="{E7A424C3-DD4C-4514-BE19-29A47B0D940A}" type="slidenum">
              <a:rPr lang="en-US" smtClean="0"/>
              <a:pPr/>
              <a:t>129</a:t>
            </a:fld>
            <a:endParaRPr lang="en-US" smtClean="0"/>
          </a:p>
        </p:txBody>
      </p:sp>
      <p:sp>
        <p:nvSpPr>
          <p:cNvPr id="161794" name="Rectangle 2"/>
          <p:cNvSpPr>
            <a:spLocks noGrp="1" noChangeArrowheads="1"/>
          </p:cNvSpPr>
          <p:nvPr>
            <p:ph type="title"/>
          </p:nvPr>
        </p:nvSpPr>
        <p:spPr/>
        <p:txBody>
          <a:bodyPr/>
          <a:lstStyle/>
          <a:p>
            <a:pPr algn="just" eaLnBrk="1" hangingPunct="1"/>
            <a:r>
              <a:rPr lang="en-US" dirty="0" smtClean="0">
                <a:solidFill>
                  <a:srgbClr val="FF0000"/>
                </a:solidFill>
                <a:latin typeface="Constantia" pitchFamily="18" charset="0"/>
              </a:rPr>
              <a:t>Clinical features of RA cont’d</a:t>
            </a:r>
          </a:p>
        </p:txBody>
      </p:sp>
      <p:sp>
        <p:nvSpPr>
          <p:cNvPr id="11469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D44FC512-E16D-4EF2-9A75-9132323CDD3D}" type="slidenum">
              <a:rPr lang="en-US" sz="1400"/>
              <a:pPr algn="r"/>
              <a:t>129</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1794"/>
                                        </p:tgtEl>
                                        <p:attrNameLst>
                                          <p:attrName>style.visibility</p:attrName>
                                        </p:attrNameLst>
                                      </p:cBhvr>
                                      <p:to>
                                        <p:strVal val="visible"/>
                                      </p:to>
                                    </p:set>
                                    <p:anim calcmode="lin" valueType="num">
                                      <p:cBhvr additive="base">
                                        <p:cTn id="7" dur="500" fill="hold"/>
                                        <p:tgtEl>
                                          <p:spTgt spid="161794"/>
                                        </p:tgtEl>
                                        <p:attrNameLst>
                                          <p:attrName>ppt_x</p:attrName>
                                        </p:attrNameLst>
                                      </p:cBhvr>
                                      <p:tavLst>
                                        <p:tav tm="0">
                                          <p:val>
                                            <p:strVal val="#ppt_x"/>
                                          </p:val>
                                        </p:tav>
                                        <p:tav tm="100000">
                                          <p:val>
                                            <p:strVal val="#ppt_x"/>
                                          </p:val>
                                        </p:tav>
                                      </p:tavLst>
                                    </p:anim>
                                    <p:anim calcmode="lin" valueType="num">
                                      <p:cBhvr additive="base">
                                        <p:cTn id="8" dur="500" fill="hold"/>
                                        <p:tgtEl>
                                          <p:spTgt spid="16179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4" presetClass="entr" presetSubtype="0" fill="hold" grpId="0" nodeType="clickEffect">
                                  <p:stCondLst>
                                    <p:cond delay="0"/>
                                  </p:stCondLst>
                                  <p:childTnLst>
                                    <p:set>
                                      <p:cBhvr>
                                        <p:cTn id="12" dur="1" fill="hold">
                                          <p:stCondLst>
                                            <p:cond delay="499"/>
                                          </p:stCondLst>
                                        </p:cTn>
                                        <p:tgtEl>
                                          <p:spTgt spid="161795">
                                            <p:txEl>
                                              <p:pRg st="0" end="0"/>
                                            </p:txEl>
                                          </p:spTgt>
                                        </p:tgtEl>
                                        <p:attrNameLst>
                                          <p:attrName>style.visibility</p:attrName>
                                        </p:attrNameLst>
                                      </p:cBhvr>
                                      <p:to>
                                        <p:strVal val="visible"/>
                                      </p:to>
                                    </p:set>
                                    <p:anim to="" calcmode="lin" valueType="num">
                                      <p:cBhvr>
                                        <p:cTn id="13" dur="1" fill="hold"/>
                                        <p:tgtEl>
                                          <p:spTgt spid="161795">
                                            <p:txEl>
                                              <p:pRg st="0" end="0"/>
                                            </p:txEl>
                                          </p:spTgt>
                                        </p:tgtEl>
                                        <p:attrNameLst>
                                          <p:attrName/>
                                        </p:attrNameLst>
                                      </p:cBhvr>
                                    </p:anim>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grpId="0" nodeType="clickEffect">
                                  <p:stCondLst>
                                    <p:cond delay="0"/>
                                  </p:stCondLst>
                                  <p:childTnLst>
                                    <p:set>
                                      <p:cBhvr>
                                        <p:cTn id="17" dur="1" fill="hold">
                                          <p:stCondLst>
                                            <p:cond delay="499"/>
                                          </p:stCondLst>
                                        </p:cTn>
                                        <p:tgtEl>
                                          <p:spTgt spid="161795">
                                            <p:txEl>
                                              <p:pRg st="2" end="2"/>
                                            </p:txEl>
                                          </p:spTgt>
                                        </p:tgtEl>
                                        <p:attrNameLst>
                                          <p:attrName>style.visibility</p:attrName>
                                        </p:attrNameLst>
                                      </p:cBhvr>
                                      <p:to>
                                        <p:strVal val="visible"/>
                                      </p:to>
                                    </p:set>
                                    <p:anim to="" calcmode="lin" valueType="num">
                                      <p:cBhvr>
                                        <p:cTn id="18" dur="1" fill="hold"/>
                                        <p:tgtEl>
                                          <p:spTgt spid="161795">
                                            <p:txEl>
                                              <p:pRg st="2" end="2"/>
                                            </p:txEl>
                                          </p:spTgt>
                                        </p:tgtEl>
                                        <p:attrNameLst>
                                          <p:attrName/>
                                        </p:attrNameLst>
                                      </p:cBhvr>
                                    </p:anim>
                                  </p:childTnLst>
                                </p:cTn>
                              </p:par>
                            </p:childTnLst>
                          </p:cTn>
                        </p:par>
                      </p:childTnLst>
                    </p:cTn>
                  </p:par>
                  <p:par>
                    <p:cTn id="19" fill="hold">
                      <p:stCondLst>
                        <p:cond delay="indefinite"/>
                      </p:stCondLst>
                      <p:childTnLst>
                        <p:par>
                          <p:cTn id="20" fill="hold">
                            <p:stCondLst>
                              <p:cond delay="0"/>
                            </p:stCondLst>
                            <p:childTnLst>
                              <p:par>
                                <p:cTn id="21" presetID="24" presetClass="entr" presetSubtype="0" fill="hold" grpId="0" nodeType="clickEffect">
                                  <p:stCondLst>
                                    <p:cond delay="0"/>
                                  </p:stCondLst>
                                  <p:childTnLst>
                                    <p:set>
                                      <p:cBhvr>
                                        <p:cTn id="22" dur="1" fill="hold">
                                          <p:stCondLst>
                                            <p:cond delay="499"/>
                                          </p:stCondLst>
                                        </p:cTn>
                                        <p:tgtEl>
                                          <p:spTgt spid="161795">
                                            <p:txEl>
                                              <p:pRg st="4" end="4"/>
                                            </p:txEl>
                                          </p:spTgt>
                                        </p:tgtEl>
                                        <p:attrNameLst>
                                          <p:attrName>style.visibility</p:attrName>
                                        </p:attrNameLst>
                                      </p:cBhvr>
                                      <p:to>
                                        <p:strVal val="visible"/>
                                      </p:to>
                                    </p:set>
                                    <p:anim to="" calcmode="lin" valueType="num">
                                      <p:cBhvr>
                                        <p:cTn id="23" dur="1" fill="hold"/>
                                        <p:tgtEl>
                                          <p:spTgt spid="161795">
                                            <p:txEl>
                                              <p:pRg st="4" end="4"/>
                                            </p:txEl>
                                          </p:spTgt>
                                        </p:tgtEl>
                                        <p:attrNameLst>
                                          <p:attrName/>
                                        </p:attrNameLst>
                                      </p:cBhvr>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grpId="0" nodeType="clickEffect">
                                  <p:stCondLst>
                                    <p:cond delay="0"/>
                                  </p:stCondLst>
                                  <p:childTnLst>
                                    <p:set>
                                      <p:cBhvr>
                                        <p:cTn id="27" dur="1" fill="hold">
                                          <p:stCondLst>
                                            <p:cond delay="499"/>
                                          </p:stCondLst>
                                        </p:cTn>
                                        <p:tgtEl>
                                          <p:spTgt spid="161795">
                                            <p:txEl>
                                              <p:pRg st="6" end="6"/>
                                            </p:txEl>
                                          </p:spTgt>
                                        </p:tgtEl>
                                        <p:attrNameLst>
                                          <p:attrName>style.visibility</p:attrName>
                                        </p:attrNameLst>
                                      </p:cBhvr>
                                      <p:to>
                                        <p:strVal val="visible"/>
                                      </p:to>
                                    </p:set>
                                    <p:anim to="" calcmode="lin" valueType="num">
                                      <p:cBhvr>
                                        <p:cTn id="28" dur="1" fill="hold"/>
                                        <p:tgtEl>
                                          <p:spTgt spid="161795">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autoUpdateAnimBg="0"/>
      <p:bldP spid="16179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ctrTitle"/>
          </p:nvPr>
        </p:nvSpPr>
        <p:spPr>
          <a:xfrm>
            <a:off x="381000" y="228600"/>
            <a:ext cx="8153400" cy="381000"/>
          </a:xfrm>
        </p:spPr>
        <p:txBody>
          <a:bodyPr>
            <a:noAutofit/>
          </a:bodyPr>
          <a:lstStyle/>
          <a:p>
            <a:pPr algn="just" eaLnBrk="1" hangingPunct="1"/>
            <a:r>
              <a:rPr lang="en-US" sz="4800" b="1" dirty="0" smtClean="0">
                <a:solidFill>
                  <a:srgbClr val="FF0000"/>
                </a:solidFill>
                <a:latin typeface="Constantia" pitchFamily="18" charset="0"/>
              </a:rPr>
              <a:t>INTRODUCTION</a:t>
            </a:r>
            <a:endParaRPr lang="en-US" sz="4800" b="1" dirty="0" smtClean="0">
              <a:latin typeface="Constantia" pitchFamily="18" charset="0"/>
            </a:endParaRPr>
          </a:p>
        </p:txBody>
      </p:sp>
      <p:sp>
        <p:nvSpPr>
          <p:cNvPr id="10245" name="Rectangle 3"/>
          <p:cNvSpPr>
            <a:spLocks noGrp="1" noChangeArrowheads="1"/>
          </p:cNvSpPr>
          <p:nvPr>
            <p:ph type="subTitle" idx="1"/>
          </p:nvPr>
        </p:nvSpPr>
        <p:spPr>
          <a:xfrm>
            <a:off x="381000" y="838200"/>
            <a:ext cx="8382000" cy="6019800"/>
          </a:xfrm>
        </p:spPr>
        <p:txBody>
          <a:bodyPr/>
          <a:lstStyle/>
          <a:p>
            <a:pPr algn="just" eaLnBrk="1" hangingPunct="1"/>
            <a:endParaRPr lang="en-US" b="1" i="1" dirty="0" smtClean="0">
              <a:solidFill>
                <a:srgbClr val="FF0000"/>
              </a:solidFill>
              <a:latin typeface="Constantia" pitchFamily="18" charset="0"/>
            </a:endParaRPr>
          </a:p>
          <a:p>
            <a:pPr algn="just" eaLnBrk="1" hangingPunct="1"/>
            <a:r>
              <a:rPr lang="en-US" b="1" i="1" dirty="0" smtClean="0">
                <a:solidFill>
                  <a:srgbClr val="FF0000"/>
                </a:solidFill>
                <a:latin typeface="Constantia" pitchFamily="18" charset="0"/>
              </a:rPr>
              <a:t>Orthopedics</a:t>
            </a:r>
            <a:r>
              <a:rPr lang="en-US" dirty="0" smtClean="0">
                <a:solidFill>
                  <a:srgbClr val="0000FF"/>
                </a:solidFill>
                <a:latin typeface="Constantia" pitchFamily="18" charset="0"/>
              </a:rPr>
              <a:t> is the branch of medicine that deals with disorders or deformities of the skeletal system and associated muscles, joints and ligaments.</a:t>
            </a:r>
          </a:p>
          <a:p>
            <a:pPr algn="just" eaLnBrk="1" hangingPunct="1"/>
            <a:endParaRPr lang="en-US" dirty="0" smtClean="0">
              <a:solidFill>
                <a:srgbClr val="FF0000"/>
              </a:solidFill>
              <a:latin typeface="Constantia" pitchFamily="18" charset="0"/>
            </a:endParaRPr>
          </a:p>
          <a:p>
            <a:pPr algn="just" eaLnBrk="1" hangingPunct="1"/>
            <a:r>
              <a:rPr lang="en-US" b="1" i="1" dirty="0" smtClean="0">
                <a:solidFill>
                  <a:srgbClr val="FF0000"/>
                </a:solidFill>
                <a:latin typeface="Constantia" pitchFamily="18" charset="0"/>
              </a:rPr>
              <a:t>Orthopedic Nursing</a:t>
            </a:r>
            <a:r>
              <a:rPr lang="en-US" dirty="0" smtClean="0">
                <a:solidFill>
                  <a:srgbClr val="0000FF"/>
                </a:solidFill>
                <a:latin typeface="Constantia" pitchFamily="18" charset="0"/>
              </a:rPr>
              <a:t> is a specialty focused on prevention and treatment of musculoskeletal disorders using the appropriate and scientific based nursing care.</a:t>
            </a:r>
          </a:p>
          <a:p>
            <a:pPr algn="just" eaLnBrk="1" hangingPunct="1"/>
            <a:endParaRPr lang="en-US" b="1" dirty="0" smtClean="0">
              <a:solidFill>
                <a:srgbClr val="0000FF"/>
              </a:solidFill>
              <a:latin typeface="Constantia" pitchFamily="18" charset="0"/>
              <a:ea typeface="Arial Unicode MS" pitchFamily="34" charset="-128"/>
              <a:cs typeface="Arial Unicode MS" pitchFamily="34" charset="-128"/>
            </a:endParaRPr>
          </a:p>
          <a:p>
            <a:pPr algn="just" eaLnBrk="1" hangingPunct="1"/>
            <a:endParaRPr lang="en-US" b="1" dirty="0" smtClean="0">
              <a:solidFill>
                <a:srgbClr val="0000FF"/>
              </a:solidFill>
              <a:latin typeface="Constantia" pitchFamily="18" charset="0"/>
            </a:endParaRPr>
          </a:p>
        </p:txBody>
      </p:sp>
      <p:sp>
        <p:nvSpPr>
          <p:cNvPr id="10242" name="Rectangle 6"/>
          <p:cNvSpPr>
            <a:spLocks noGrp="1" noChangeArrowheads="1"/>
          </p:cNvSpPr>
          <p:nvPr>
            <p:ph type="sldNum" sz="quarter" idx="12"/>
          </p:nvPr>
        </p:nvSpPr>
        <p:spPr>
          <a:noFill/>
        </p:spPr>
        <p:txBody>
          <a:bodyPr/>
          <a:lstStyle/>
          <a:p>
            <a:fld id="{770086AB-AF1B-483D-B58E-7415D878D1A4}" type="slidenum">
              <a:rPr lang="en-US" smtClean="0"/>
              <a:pPr/>
              <a:t>13</a:t>
            </a:fld>
            <a:endParaRPr lang="en-US" dirty="0" smtClean="0"/>
          </a:p>
        </p:txBody>
      </p:sp>
      <p:sp>
        <p:nvSpPr>
          <p:cNvPr id="1024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56B370D7-E21E-4FB1-99D3-84476F3EB3E4}" type="slidenum">
              <a:rPr lang="en-US" sz="1400"/>
              <a:pPr algn="r"/>
              <a:t>13</a:t>
            </a:fld>
            <a:endParaRPr lang="en-US" sz="1400" dirty="0"/>
          </a:p>
        </p:txBody>
      </p:sp>
    </p:spTree>
  </p:cSld>
  <p:clrMapOvr>
    <a:masterClrMapping/>
  </p:clrMapOvr>
  <p:transition>
    <p:wheel spokes="8"/>
  </p:transition>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cstate="print"/>
          <a:srcRect/>
          <a:stretch>
            <a:fillRect/>
          </a:stretch>
        </p:blipFill>
        <p:spPr bwMode="auto">
          <a:xfrm>
            <a:off x="762000" y="1143000"/>
            <a:ext cx="7391400" cy="5715000"/>
          </a:xfrm>
          <a:prstGeom prst="rect">
            <a:avLst/>
          </a:prstGeom>
          <a:noFill/>
          <a:ln w="9525">
            <a:noFill/>
            <a:miter lim="800000"/>
            <a:headEnd/>
            <a:tailEnd/>
          </a:ln>
          <a:effectLst/>
        </p:spPr>
      </p:pic>
      <p:sp>
        <p:nvSpPr>
          <p:cNvPr id="2" name="Title 1"/>
          <p:cNvSpPr>
            <a:spLocks noGrp="1"/>
          </p:cNvSpPr>
          <p:nvPr>
            <p:ph type="title"/>
          </p:nvPr>
        </p:nvSpPr>
        <p:spPr/>
        <p:txBody>
          <a:bodyPr/>
          <a:lstStyle/>
          <a:p>
            <a:pPr algn="just"/>
            <a:r>
              <a:rPr lang="en-US" dirty="0" smtClean="0">
                <a:latin typeface="Constantia" pitchFamily="18" charset="0"/>
              </a:rPr>
              <a:t>Advanced stage of R. Arthritis</a:t>
            </a:r>
            <a:endParaRPr lang="en-US" dirty="0">
              <a:latin typeface="Constantia" pitchFamily="18" charset="0"/>
            </a:endParaRPr>
          </a:p>
        </p:txBody>
      </p:sp>
    </p:spTree>
  </p:cSld>
  <p:clrMapOvr>
    <a:masterClrMapping/>
  </p:clrMapOvr>
  <p:transition>
    <p:wheel spokes="8"/>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9" name="Rectangle 3"/>
          <p:cNvSpPr>
            <a:spLocks noGrp="1" noChangeArrowheads="1"/>
          </p:cNvSpPr>
          <p:nvPr>
            <p:ph idx="1"/>
          </p:nvPr>
        </p:nvSpPr>
        <p:spPr>
          <a:xfrm>
            <a:off x="457200" y="1600200"/>
            <a:ext cx="8686800" cy="5257800"/>
          </a:xfrm>
        </p:spPr>
        <p:txBody>
          <a:bodyPr>
            <a:normAutofit/>
          </a:bodyPr>
          <a:lstStyle/>
          <a:p>
            <a:pPr algn="just" eaLnBrk="1" hangingPunct="1">
              <a:lnSpc>
                <a:spcPct val="90000"/>
              </a:lnSpc>
              <a:buFont typeface="Wingdings" pitchFamily="2" charset="2"/>
              <a:buChar char="q"/>
            </a:pPr>
            <a:r>
              <a:rPr lang="en-US" sz="3600" dirty="0" smtClean="0">
                <a:solidFill>
                  <a:srgbClr val="0000FF"/>
                </a:solidFill>
                <a:latin typeface="Constantia" pitchFamily="18" charset="0"/>
              </a:rPr>
              <a:t>Pallor</a:t>
            </a:r>
          </a:p>
          <a:p>
            <a:pPr algn="just" eaLnBrk="1" hangingPunct="1">
              <a:lnSpc>
                <a:spcPct val="90000"/>
              </a:lnSpc>
              <a:buFont typeface="Wingdings" pitchFamily="2" charset="2"/>
              <a:buChar char="q"/>
            </a:pPr>
            <a:endParaRPr lang="en-US" sz="3600" dirty="0" smtClean="0">
              <a:solidFill>
                <a:srgbClr val="0000FF"/>
              </a:solidFill>
              <a:latin typeface="Constantia" pitchFamily="18" charset="0"/>
            </a:endParaRPr>
          </a:p>
          <a:p>
            <a:pPr algn="just" eaLnBrk="1" hangingPunct="1">
              <a:lnSpc>
                <a:spcPct val="90000"/>
              </a:lnSpc>
              <a:buFont typeface="Wingdings" pitchFamily="2" charset="2"/>
              <a:buChar char="q"/>
            </a:pPr>
            <a:r>
              <a:rPr lang="en-US" sz="3600" dirty="0" smtClean="0">
                <a:solidFill>
                  <a:srgbClr val="0000FF"/>
                </a:solidFill>
                <a:latin typeface="Constantia" pitchFamily="18" charset="0"/>
              </a:rPr>
              <a:t>Anemia</a:t>
            </a:r>
          </a:p>
          <a:p>
            <a:pPr algn="just" eaLnBrk="1" hangingPunct="1">
              <a:lnSpc>
                <a:spcPct val="90000"/>
              </a:lnSpc>
              <a:buFont typeface="Wingdings" pitchFamily="2" charset="2"/>
              <a:buChar char="q"/>
            </a:pPr>
            <a:endParaRPr lang="en-US" sz="3600" dirty="0" smtClean="0">
              <a:solidFill>
                <a:srgbClr val="0000FF"/>
              </a:solidFill>
              <a:latin typeface="Constantia" pitchFamily="18" charset="0"/>
            </a:endParaRPr>
          </a:p>
          <a:p>
            <a:pPr algn="just" eaLnBrk="1" hangingPunct="1">
              <a:lnSpc>
                <a:spcPct val="90000"/>
              </a:lnSpc>
              <a:buFont typeface="Wingdings" pitchFamily="2" charset="2"/>
              <a:buChar char="q"/>
            </a:pPr>
            <a:r>
              <a:rPr lang="en-US" sz="3600" dirty="0" smtClean="0">
                <a:solidFill>
                  <a:srgbClr val="0000FF"/>
                </a:solidFill>
                <a:latin typeface="Constantia" pitchFamily="18" charset="0"/>
              </a:rPr>
              <a:t>Colour changes of digit</a:t>
            </a:r>
          </a:p>
          <a:p>
            <a:pPr algn="just" eaLnBrk="1" hangingPunct="1">
              <a:lnSpc>
                <a:spcPct val="90000"/>
              </a:lnSpc>
              <a:buFont typeface="Wingdings" pitchFamily="2" charset="2"/>
              <a:buChar char="q"/>
            </a:pPr>
            <a:endParaRPr lang="en-US" sz="3600" dirty="0" smtClean="0">
              <a:solidFill>
                <a:srgbClr val="0000FF"/>
              </a:solidFill>
              <a:latin typeface="Constantia" pitchFamily="18" charset="0"/>
            </a:endParaRPr>
          </a:p>
          <a:p>
            <a:pPr algn="just" eaLnBrk="1" hangingPunct="1">
              <a:lnSpc>
                <a:spcPct val="90000"/>
              </a:lnSpc>
              <a:buFont typeface="Wingdings" pitchFamily="2" charset="2"/>
              <a:buChar char="q"/>
            </a:pPr>
            <a:r>
              <a:rPr lang="en-US" sz="3600" dirty="0" smtClean="0">
                <a:solidFill>
                  <a:srgbClr val="0000FF"/>
                </a:solidFill>
                <a:latin typeface="Constantia" pitchFamily="18" charset="0"/>
              </a:rPr>
              <a:t>Muscle weakness</a:t>
            </a:r>
          </a:p>
          <a:p>
            <a:pPr algn="just" eaLnBrk="1" hangingPunct="1">
              <a:lnSpc>
                <a:spcPct val="90000"/>
              </a:lnSpc>
              <a:buFont typeface="Wingdings" pitchFamily="2" charset="2"/>
              <a:buChar char="q"/>
            </a:pPr>
            <a:endParaRPr lang="en-US" sz="3600" dirty="0" smtClean="0">
              <a:solidFill>
                <a:srgbClr val="0000FF"/>
              </a:solidFill>
              <a:latin typeface="Constantia" pitchFamily="18" charset="0"/>
            </a:endParaRPr>
          </a:p>
          <a:p>
            <a:pPr algn="just" eaLnBrk="1" hangingPunct="1">
              <a:lnSpc>
                <a:spcPct val="90000"/>
              </a:lnSpc>
              <a:buFont typeface="Wingdings" pitchFamily="2" charset="2"/>
              <a:buChar char="q"/>
            </a:pPr>
            <a:r>
              <a:rPr lang="en-US" sz="3600" dirty="0" smtClean="0">
                <a:solidFill>
                  <a:srgbClr val="0000FF"/>
                </a:solidFill>
                <a:latin typeface="Constantia" pitchFamily="18" charset="0"/>
              </a:rPr>
              <a:t>Joint deformity</a:t>
            </a:r>
          </a:p>
        </p:txBody>
      </p:sp>
      <p:sp>
        <p:nvSpPr>
          <p:cNvPr id="115714" name="Rectangle 6"/>
          <p:cNvSpPr>
            <a:spLocks noGrp="1" noChangeArrowheads="1"/>
          </p:cNvSpPr>
          <p:nvPr>
            <p:ph type="sldNum" sz="quarter" idx="12"/>
          </p:nvPr>
        </p:nvSpPr>
        <p:spPr>
          <a:noFill/>
        </p:spPr>
        <p:txBody>
          <a:bodyPr/>
          <a:lstStyle/>
          <a:p>
            <a:fld id="{9101BA5F-D323-432E-BA09-BE0AFC2347E1}" type="slidenum">
              <a:rPr lang="en-US" smtClean="0"/>
              <a:pPr/>
              <a:t>131</a:t>
            </a:fld>
            <a:endParaRPr lang="en-US" smtClean="0"/>
          </a:p>
        </p:txBody>
      </p:sp>
      <p:sp>
        <p:nvSpPr>
          <p:cNvPr id="162818" name="Rectangle 2"/>
          <p:cNvSpPr>
            <a:spLocks noGrp="1" noChangeArrowheads="1"/>
          </p:cNvSpPr>
          <p:nvPr>
            <p:ph type="title"/>
          </p:nvPr>
        </p:nvSpPr>
        <p:spPr/>
        <p:txBody>
          <a:bodyPr>
            <a:normAutofit/>
          </a:bodyPr>
          <a:lstStyle/>
          <a:p>
            <a:pPr algn="just" eaLnBrk="1" hangingPunct="1"/>
            <a:r>
              <a:rPr lang="en-US" sz="4000" dirty="0" smtClean="0">
                <a:solidFill>
                  <a:srgbClr val="FF0000"/>
                </a:solidFill>
                <a:latin typeface="Constantia" pitchFamily="18" charset="0"/>
              </a:rPr>
              <a:t>Later symptoms</a:t>
            </a:r>
            <a:endParaRPr lang="en-US" sz="4000" dirty="0" smtClean="0">
              <a:latin typeface="Constantia" pitchFamily="18" charset="0"/>
            </a:endParaRPr>
          </a:p>
        </p:txBody>
      </p:sp>
      <p:sp>
        <p:nvSpPr>
          <p:cNvPr id="11571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3FA586FD-89D9-43CF-BC05-5DBBE20B2AAE}" type="slidenum">
              <a:rPr lang="en-US" sz="1400"/>
              <a:pPr algn="r"/>
              <a:t>131</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28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4" presetClass="entr" presetSubtype="0" fill="hold" grpId="0" nodeType="clickEffect">
                                  <p:stCondLst>
                                    <p:cond delay="0"/>
                                  </p:stCondLst>
                                  <p:childTnLst>
                                    <p:set>
                                      <p:cBhvr>
                                        <p:cTn id="10" dur="1" fill="hold">
                                          <p:stCondLst>
                                            <p:cond delay="499"/>
                                          </p:stCondLst>
                                        </p:cTn>
                                        <p:tgtEl>
                                          <p:spTgt spid="162819">
                                            <p:txEl>
                                              <p:pRg st="0" end="0"/>
                                            </p:txEl>
                                          </p:spTgt>
                                        </p:tgtEl>
                                        <p:attrNameLst>
                                          <p:attrName>style.visibility</p:attrName>
                                        </p:attrNameLst>
                                      </p:cBhvr>
                                      <p:to>
                                        <p:strVal val="visible"/>
                                      </p:to>
                                    </p:set>
                                    <p:anim to="" calcmode="lin" valueType="num">
                                      <p:cBhvr>
                                        <p:cTn id="11" dur="1" fill="hold"/>
                                        <p:tgtEl>
                                          <p:spTgt spid="162819">
                                            <p:txEl>
                                              <p:pRg st="0" end="0"/>
                                            </p:txEl>
                                          </p:spTgt>
                                        </p:tgtEl>
                                        <p:attrNameLst>
                                          <p:attrName/>
                                        </p:attrNameLst>
                                      </p:cBhvr>
                                    </p:anim>
                                  </p:childTnLst>
                                </p:cTn>
                              </p:par>
                            </p:childTnLst>
                          </p:cTn>
                        </p:par>
                      </p:childTnLst>
                    </p:cTn>
                  </p:par>
                  <p:par>
                    <p:cTn id="12" fill="hold">
                      <p:stCondLst>
                        <p:cond delay="indefinite"/>
                      </p:stCondLst>
                      <p:childTnLst>
                        <p:par>
                          <p:cTn id="13" fill="hold">
                            <p:stCondLst>
                              <p:cond delay="0"/>
                            </p:stCondLst>
                            <p:childTnLst>
                              <p:par>
                                <p:cTn id="14" presetID="24" presetClass="entr" presetSubtype="0" fill="hold" grpId="0" nodeType="clickEffect">
                                  <p:stCondLst>
                                    <p:cond delay="0"/>
                                  </p:stCondLst>
                                  <p:childTnLst>
                                    <p:set>
                                      <p:cBhvr>
                                        <p:cTn id="15" dur="1" fill="hold">
                                          <p:stCondLst>
                                            <p:cond delay="499"/>
                                          </p:stCondLst>
                                        </p:cTn>
                                        <p:tgtEl>
                                          <p:spTgt spid="162819">
                                            <p:txEl>
                                              <p:pRg st="2" end="2"/>
                                            </p:txEl>
                                          </p:spTgt>
                                        </p:tgtEl>
                                        <p:attrNameLst>
                                          <p:attrName>style.visibility</p:attrName>
                                        </p:attrNameLst>
                                      </p:cBhvr>
                                      <p:to>
                                        <p:strVal val="visible"/>
                                      </p:to>
                                    </p:set>
                                    <p:anim to="" calcmode="lin" valueType="num">
                                      <p:cBhvr>
                                        <p:cTn id="16" dur="1" fill="hold"/>
                                        <p:tgtEl>
                                          <p:spTgt spid="162819">
                                            <p:txEl>
                                              <p:pRg st="2" end="2"/>
                                            </p:txEl>
                                          </p:spTgt>
                                        </p:tgtEl>
                                        <p:attrNameLst>
                                          <p:attrName/>
                                        </p:attrNameLst>
                                      </p:cBhvr>
                                    </p:anim>
                                  </p:childTnLst>
                                </p:cTn>
                              </p:par>
                            </p:childTnLst>
                          </p:cTn>
                        </p:par>
                      </p:childTnLst>
                    </p:cTn>
                  </p:par>
                  <p:par>
                    <p:cTn id="17" fill="hold">
                      <p:stCondLst>
                        <p:cond delay="indefinite"/>
                      </p:stCondLst>
                      <p:childTnLst>
                        <p:par>
                          <p:cTn id="18" fill="hold">
                            <p:stCondLst>
                              <p:cond delay="0"/>
                            </p:stCondLst>
                            <p:childTnLst>
                              <p:par>
                                <p:cTn id="19" presetID="24" presetClass="entr" presetSubtype="0" fill="hold" grpId="0" nodeType="clickEffect">
                                  <p:stCondLst>
                                    <p:cond delay="0"/>
                                  </p:stCondLst>
                                  <p:childTnLst>
                                    <p:set>
                                      <p:cBhvr>
                                        <p:cTn id="20" dur="1" fill="hold">
                                          <p:stCondLst>
                                            <p:cond delay="499"/>
                                          </p:stCondLst>
                                        </p:cTn>
                                        <p:tgtEl>
                                          <p:spTgt spid="162819">
                                            <p:txEl>
                                              <p:pRg st="4" end="4"/>
                                            </p:txEl>
                                          </p:spTgt>
                                        </p:tgtEl>
                                        <p:attrNameLst>
                                          <p:attrName>style.visibility</p:attrName>
                                        </p:attrNameLst>
                                      </p:cBhvr>
                                      <p:to>
                                        <p:strVal val="visible"/>
                                      </p:to>
                                    </p:set>
                                    <p:anim to="" calcmode="lin" valueType="num">
                                      <p:cBhvr>
                                        <p:cTn id="21" dur="1" fill="hold"/>
                                        <p:tgtEl>
                                          <p:spTgt spid="162819">
                                            <p:txEl>
                                              <p:pRg st="4" end="4"/>
                                            </p:txEl>
                                          </p:spTgt>
                                        </p:tgtEl>
                                        <p:attrNameLst>
                                          <p:attrName/>
                                        </p:attrNameLst>
                                      </p:cBhvr>
                                    </p:anim>
                                  </p:childTnLst>
                                </p:cTn>
                              </p:par>
                            </p:childTnLst>
                          </p:cTn>
                        </p:par>
                      </p:childTnLst>
                    </p:cTn>
                  </p:par>
                  <p:par>
                    <p:cTn id="22" fill="hold">
                      <p:stCondLst>
                        <p:cond delay="indefinite"/>
                      </p:stCondLst>
                      <p:childTnLst>
                        <p:par>
                          <p:cTn id="23" fill="hold">
                            <p:stCondLst>
                              <p:cond delay="0"/>
                            </p:stCondLst>
                            <p:childTnLst>
                              <p:par>
                                <p:cTn id="24" presetID="24" presetClass="entr" presetSubtype="0" fill="hold" grpId="0" nodeType="clickEffect">
                                  <p:stCondLst>
                                    <p:cond delay="0"/>
                                  </p:stCondLst>
                                  <p:childTnLst>
                                    <p:set>
                                      <p:cBhvr>
                                        <p:cTn id="25" dur="1" fill="hold">
                                          <p:stCondLst>
                                            <p:cond delay="499"/>
                                          </p:stCondLst>
                                        </p:cTn>
                                        <p:tgtEl>
                                          <p:spTgt spid="162819">
                                            <p:txEl>
                                              <p:pRg st="6" end="6"/>
                                            </p:txEl>
                                          </p:spTgt>
                                        </p:tgtEl>
                                        <p:attrNameLst>
                                          <p:attrName>style.visibility</p:attrName>
                                        </p:attrNameLst>
                                      </p:cBhvr>
                                      <p:to>
                                        <p:strVal val="visible"/>
                                      </p:to>
                                    </p:set>
                                    <p:anim to="" calcmode="lin" valueType="num">
                                      <p:cBhvr>
                                        <p:cTn id="26" dur="1" fill="hold"/>
                                        <p:tgtEl>
                                          <p:spTgt spid="162819">
                                            <p:txEl>
                                              <p:pRg st="6" end="6"/>
                                            </p:txEl>
                                          </p:spTgt>
                                        </p:tgtEl>
                                        <p:attrNameLst>
                                          <p:attrName/>
                                        </p:attrNameLst>
                                      </p:cBhvr>
                                    </p:anim>
                                  </p:childTnLst>
                                </p:cTn>
                              </p:par>
                            </p:childTnLst>
                          </p:cTn>
                        </p:par>
                      </p:childTnLst>
                    </p:cTn>
                  </p:par>
                  <p:par>
                    <p:cTn id="27" fill="hold">
                      <p:stCondLst>
                        <p:cond delay="indefinite"/>
                      </p:stCondLst>
                      <p:childTnLst>
                        <p:par>
                          <p:cTn id="28" fill="hold">
                            <p:stCondLst>
                              <p:cond delay="0"/>
                            </p:stCondLst>
                            <p:childTnLst>
                              <p:par>
                                <p:cTn id="29" presetID="24" presetClass="entr" presetSubtype="0" fill="hold" grpId="0" nodeType="clickEffect">
                                  <p:stCondLst>
                                    <p:cond delay="0"/>
                                  </p:stCondLst>
                                  <p:childTnLst>
                                    <p:set>
                                      <p:cBhvr>
                                        <p:cTn id="30" dur="1" fill="hold">
                                          <p:stCondLst>
                                            <p:cond delay="499"/>
                                          </p:stCondLst>
                                        </p:cTn>
                                        <p:tgtEl>
                                          <p:spTgt spid="162819">
                                            <p:txEl>
                                              <p:pRg st="8" end="8"/>
                                            </p:txEl>
                                          </p:spTgt>
                                        </p:tgtEl>
                                        <p:attrNameLst>
                                          <p:attrName>style.visibility</p:attrName>
                                        </p:attrNameLst>
                                      </p:cBhvr>
                                      <p:to>
                                        <p:strVal val="visible"/>
                                      </p:to>
                                    </p:set>
                                    <p:anim to="" calcmode="lin" valueType="num">
                                      <p:cBhvr>
                                        <p:cTn id="31" dur="1" fill="hold"/>
                                        <p:tgtEl>
                                          <p:spTgt spid="162819">
                                            <p:txEl>
                                              <p:pRg st="8" end="8"/>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build="p" autoUpdateAnimBg="0"/>
      <p:bldP spid="162818" grpId="0" autoUpdateAnimBg="0"/>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lnSpc>
                <a:spcPct val="90000"/>
              </a:lnSpc>
              <a:buFont typeface="Wingdings" pitchFamily="2" charset="2"/>
              <a:buChar char="q"/>
            </a:pPr>
            <a:r>
              <a:rPr lang="en-US" dirty="0" smtClean="0">
                <a:solidFill>
                  <a:srgbClr val="0000FF"/>
                </a:solidFill>
                <a:latin typeface="Constantia" pitchFamily="18" charset="0"/>
              </a:rPr>
              <a:t>Paraesthesias</a:t>
            </a:r>
          </a:p>
          <a:p>
            <a:pPr algn="just">
              <a:lnSpc>
                <a:spcPct val="90000"/>
              </a:lnSpc>
              <a:buFont typeface="Wingdings" pitchFamily="2" charset="2"/>
              <a:buChar char="q"/>
            </a:pPr>
            <a:r>
              <a:rPr lang="en-US" dirty="0" smtClean="0">
                <a:solidFill>
                  <a:srgbClr val="0000FF"/>
                </a:solidFill>
                <a:latin typeface="Constantia" pitchFamily="18" charset="0"/>
              </a:rPr>
              <a:t>Decreased joint mobility</a:t>
            </a:r>
          </a:p>
          <a:p>
            <a:pPr algn="just">
              <a:lnSpc>
                <a:spcPct val="90000"/>
              </a:lnSpc>
              <a:buFont typeface="Wingdings" pitchFamily="2" charset="2"/>
              <a:buChar char="q"/>
            </a:pPr>
            <a:r>
              <a:rPr lang="en-US" dirty="0" smtClean="0">
                <a:solidFill>
                  <a:srgbClr val="0000FF"/>
                </a:solidFill>
                <a:latin typeface="Constantia" pitchFamily="18" charset="0"/>
              </a:rPr>
              <a:t>Contractures</a:t>
            </a:r>
          </a:p>
          <a:p>
            <a:pPr algn="just">
              <a:lnSpc>
                <a:spcPct val="90000"/>
              </a:lnSpc>
              <a:buFont typeface="Wingdings" pitchFamily="2" charset="2"/>
              <a:buChar char="q"/>
            </a:pPr>
            <a:r>
              <a:rPr lang="en-US" dirty="0" smtClean="0">
                <a:solidFill>
                  <a:srgbClr val="0000FF"/>
                </a:solidFill>
                <a:latin typeface="Constantia" pitchFamily="18" charset="0"/>
              </a:rPr>
              <a:t>Subluxation</a:t>
            </a:r>
          </a:p>
          <a:p>
            <a:pPr algn="just">
              <a:lnSpc>
                <a:spcPct val="90000"/>
              </a:lnSpc>
              <a:buFont typeface="Wingdings" pitchFamily="2" charset="2"/>
              <a:buChar char="q"/>
            </a:pPr>
            <a:r>
              <a:rPr lang="en-US" dirty="0" smtClean="0">
                <a:solidFill>
                  <a:srgbClr val="0000FF"/>
                </a:solidFill>
                <a:latin typeface="Constantia" pitchFamily="18" charset="0"/>
              </a:rPr>
              <a:t>Dislocation</a:t>
            </a:r>
          </a:p>
          <a:p>
            <a:pPr algn="just">
              <a:lnSpc>
                <a:spcPct val="90000"/>
              </a:lnSpc>
              <a:buFont typeface="Wingdings" pitchFamily="2" charset="2"/>
              <a:buChar char="q"/>
            </a:pPr>
            <a:r>
              <a:rPr lang="en-US" dirty="0" smtClean="0">
                <a:solidFill>
                  <a:srgbClr val="0000FF"/>
                </a:solidFill>
                <a:latin typeface="Constantia" pitchFamily="18" charset="0"/>
              </a:rPr>
              <a:t>Increased pain</a:t>
            </a:r>
          </a:p>
          <a:p>
            <a:pPr>
              <a:buNone/>
            </a:pPr>
            <a:endParaRPr lang="en-US" dirty="0"/>
          </a:p>
        </p:txBody>
      </p:sp>
      <p:sp>
        <p:nvSpPr>
          <p:cNvPr id="2" name="Title 1"/>
          <p:cNvSpPr>
            <a:spLocks noGrp="1"/>
          </p:cNvSpPr>
          <p:nvPr>
            <p:ph type="title"/>
          </p:nvPr>
        </p:nvSpPr>
        <p:spPr/>
        <p:txBody>
          <a:bodyPr/>
          <a:lstStyle/>
          <a:p>
            <a:pPr algn="just"/>
            <a:r>
              <a:rPr lang="en-US" dirty="0" smtClean="0">
                <a:solidFill>
                  <a:srgbClr val="FF0000"/>
                </a:solidFill>
                <a:latin typeface="Constantia" pitchFamily="18" charset="0"/>
              </a:rPr>
              <a:t>Later symptoms </a:t>
            </a:r>
            <a:r>
              <a:rPr lang="en-US" smtClean="0">
                <a:solidFill>
                  <a:srgbClr val="FF0000"/>
                </a:solidFill>
                <a:latin typeface="Constantia" pitchFamily="18" charset="0"/>
              </a:rPr>
              <a:t>of RA cont’d</a:t>
            </a:r>
            <a:endParaRPr lang="en-US" dirty="0"/>
          </a:p>
        </p:txBody>
      </p:sp>
    </p:spTree>
  </p:cSld>
  <p:clrMapOvr>
    <a:masterClrMapping/>
  </p:clrMapOvr>
  <p:transition>
    <p:wheel spokes="8"/>
  </p:transition>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3" name="Rectangle 3"/>
          <p:cNvSpPr>
            <a:spLocks noGrp="1" noChangeArrowheads="1"/>
          </p:cNvSpPr>
          <p:nvPr>
            <p:ph idx="1"/>
          </p:nvPr>
        </p:nvSpPr>
        <p:spPr>
          <a:xfrm>
            <a:off x="228600" y="1600200"/>
            <a:ext cx="8915400" cy="5257800"/>
          </a:xfrm>
        </p:spPr>
        <p:txBody>
          <a:bodyPr/>
          <a:lstStyle/>
          <a:p>
            <a:pPr algn="just" eaLnBrk="1" hangingPunct="1">
              <a:buFont typeface="Wingdings" pitchFamily="2" charset="2"/>
              <a:buChar char="q"/>
            </a:pPr>
            <a:r>
              <a:rPr lang="en-US" dirty="0" smtClean="0">
                <a:solidFill>
                  <a:srgbClr val="0000FF"/>
                </a:solidFill>
                <a:latin typeface="Constantia" pitchFamily="18" charset="0"/>
              </a:rPr>
              <a:t>History and physical exam</a:t>
            </a:r>
          </a:p>
          <a:p>
            <a:pPr algn="just" eaLnBrk="1" hangingPunct="1">
              <a:buFont typeface="Wingdings" pitchFamily="2" charset="2"/>
              <a:buChar char="q"/>
            </a:pPr>
            <a:endParaRPr lang="en-US" dirty="0" smtClean="0">
              <a:solidFill>
                <a:srgbClr val="0000FF"/>
              </a:solidFill>
              <a:latin typeface="Constantia" pitchFamily="18" charset="0"/>
            </a:endParaRPr>
          </a:p>
          <a:p>
            <a:pPr algn="just" eaLnBrk="1" hangingPunct="1">
              <a:buFont typeface="Wingdings" pitchFamily="2" charset="2"/>
              <a:buChar char="q"/>
            </a:pPr>
            <a:r>
              <a:rPr lang="en-US" dirty="0" smtClean="0">
                <a:solidFill>
                  <a:srgbClr val="0000FF"/>
                </a:solidFill>
                <a:latin typeface="Constantia" pitchFamily="18" charset="0"/>
              </a:rPr>
              <a:t>Positive Rheumatic factor</a:t>
            </a:r>
          </a:p>
          <a:p>
            <a:pPr algn="just" eaLnBrk="1" hangingPunct="1">
              <a:buFont typeface="Wingdings" pitchFamily="2" charset="2"/>
              <a:buChar char="q"/>
            </a:pPr>
            <a:endParaRPr lang="en-US" dirty="0" smtClean="0">
              <a:solidFill>
                <a:srgbClr val="0000FF"/>
              </a:solidFill>
              <a:latin typeface="Constantia" pitchFamily="18" charset="0"/>
            </a:endParaRPr>
          </a:p>
          <a:p>
            <a:pPr algn="just" eaLnBrk="1" hangingPunct="1">
              <a:buFont typeface="Wingdings" pitchFamily="2" charset="2"/>
              <a:buChar char="q"/>
            </a:pPr>
            <a:r>
              <a:rPr lang="en-US" dirty="0" smtClean="0">
                <a:solidFill>
                  <a:srgbClr val="0000FF"/>
                </a:solidFill>
                <a:latin typeface="Constantia" pitchFamily="18" charset="0"/>
              </a:rPr>
              <a:t>Biopsy</a:t>
            </a:r>
          </a:p>
          <a:p>
            <a:pPr algn="just" eaLnBrk="1" hangingPunct="1">
              <a:buFont typeface="Wingdings" pitchFamily="2" charset="2"/>
              <a:buChar char="q"/>
            </a:pPr>
            <a:endParaRPr lang="en-US" dirty="0" smtClean="0">
              <a:solidFill>
                <a:srgbClr val="0000FF"/>
              </a:solidFill>
              <a:latin typeface="Constantia" pitchFamily="18" charset="0"/>
            </a:endParaRPr>
          </a:p>
          <a:p>
            <a:pPr algn="just" eaLnBrk="1" hangingPunct="1">
              <a:buFont typeface="Wingdings" pitchFamily="2" charset="2"/>
              <a:buChar char="q"/>
            </a:pPr>
            <a:r>
              <a:rPr lang="en-US" dirty="0" smtClean="0">
                <a:solidFill>
                  <a:srgbClr val="0000FF"/>
                </a:solidFill>
                <a:latin typeface="Constantia" pitchFamily="18" charset="0"/>
              </a:rPr>
              <a:t>Presence of immune complex and WBC in synovial fluid</a:t>
            </a:r>
          </a:p>
        </p:txBody>
      </p:sp>
      <p:sp>
        <p:nvSpPr>
          <p:cNvPr id="116738" name="Rectangle 6"/>
          <p:cNvSpPr>
            <a:spLocks noGrp="1" noChangeArrowheads="1"/>
          </p:cNvSpPr>
          <p:nvPr>
            <p:ph type="sldNum" sz="quarter" idx="12"/>
          </p:nvPr>
        </p:nvSpPr>
        <p:spPr>
          <a:noFill/>
        </p:spPr>
        <p:txBody>
          <a:bodyPr/>
          <a:lstStyle/>
          <a:p>
            <a:fld id="{65F8A073-DAE7-4E41-92BF-84A58CB17153}" type="slidenum">
              <a:rPr lang="en-US" smtClean="0"/>
              <a:pPr/>
              <a:t>133</a:t>
            </a:fld>
            <a:endParaRPr lang="en-US" smtClean="0"/>
          </a:p>
        </p:txBody>
      </p:sp>
      <p:sp>
        <p:nvSpPr>
          <p:cNvPr id="163842" name="Rectangle 2"/>
          <p:cNvSpPr>
            <a:spLocks noGrp="1" noChangeArrowheads="1"/>
          </p:cNvSpPr>
          <p:nvPr>
            <p:ph type="title"/>
          </p:nvPr>
        </p:nvSpPr>
        <p:spPr/>
        <p:txBody>
          <a:bodyPr/>
          <a:lstStyle/>
          <a:p>
            <a:pPr algn="just" eaLnBrk="1" hangingPunct="1"/>
            <a:r>
              <a:rPr lang="en-US" dirty="0" smtClean="0">
                <a:solidFill>
                  <a:srgbClr val="FF0000"/>
                </a:solidFill>
                <a:latin typeface="Constantia" pitchFamily="18" charset="0"/>
              </a:rPr>
              <a:t>Diagnosis</a:t>
            </a:r>
          </a:p>
        </p:txBody>
      </p:sp>
      <p:sp>
        <p:nvSpPr>
          <p:cNvPr id="11673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B94AF565-5212-4ABB-854B-E63012272A4E}" type="slidenum">
              <a:rPr lang="en-US" sz="1400"/>
              <a:pPr algn="r"/>
              <a:t>133</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384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38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38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38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3" grpId="0" build="p" autoUpdateAnimBg="0"/>
      <p:bldP spid="163842" grpId="0" autoUpdateAnimBg="0"/>
    </p:bld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4867" name="Rectangle 3"/>
          <p:cNvSpPr>
            <a:spLocks noGrp="1" noChangeArrowheads="1"/>
          </p:cNvSpPr>
          <p:nvPr>
            <p:ph idx="1"/>
          </p:nvPr>
        </p:nvSpPr>
        <p:spPr>
          <a:xfrm>
            <a:off x="457200" y="1600200"/>
            <a:ext cx="8686800" cy="5257800"/>
          </a:xfrm>
        </p:spPr>
        <p:txBody>
          <a:bodyPr>
            <a:normAutofit lnSpcReduction="10000"/>
          </a:bodyPr>
          <a:lstStyle/>
          <a:p>
            <a:pPr algn="just" eaLnBrk="1" hangingPunct="1">
              <a:buNone/>
            </a:pPr>
            <a:r>
              <a:rPr lang="en-US" sz="3600" dirty="0" smtClean="0">
                <a:solidFill>
                  <a:srgbClr val="0000FF"/>
                </a:solidFill>
                <a:latin typeface="Constantia" pitchFamily="18" charset="0"/>
              </a:rPr>
              <a:t>The goal of therapy is to:</a:t>
            </a:r>
          </a:p>
          <a:p>
            <a:pPr algn="just" eaLnBrk="1" hangingPunct="1">
              <a:buFontTx/>
              <a:buNone/>
            </a:pPr>
            <a:r>
              <a:rPr lang="en-US" sz="3600" dirty="0" smtClean="0">
                <a:solidFill>
                  <a:srgbClr val="0000FF"/>
                </a:solidFill>
                <a:latin typeface="Constantia" pitchFamily="18" charset="0"/>
              </a:rPr>
              <a:t>1. Relieve symptoms</a:t>
            </a:r>
          </a:p>
          <a:p>
            <a:pPr algn="just" eaLnBrk="1" hangingPunct="1">
              <a:buFontTx/>
              <a:buNone/>
            </a:pPr>
            <a:endParaRPr lang="en-US" sz="3600" dirty="0" smtClean="0">
              <a:solidFill>
                <a:srgbClr val="0000FF"/>
              </a:solidFill>
              <a:latin typeface="Constantia" pitchFamily="18" charset="0"/>
            </a:endParaRPr>
          </a:p>
          <a:p>
            <a:pPr algn="just" eaLnBrk="1" hangingPunct="1">
              <a:buFontTx/>
              <a:buNone/>
            </a:pPr>
            <a:r>
              <a:rPr lang="en-US" sz="3600" dirty="0" smtClean="0">
                <a:solidFill>
                  <a:srgbClr val="0000FF"/>
                </a:solidFill>
                <a:latin typeface="Constantia" pitchFamily="18" charset="0"/>
              </a:rPr>
              <a:t>2. Prevent joint destruction</a:t>
            </a:r>
          </a:p>
          <a:p>
            <a:pPr algn="just" eaLnBrk="1" hangingPunct="1">
              <a:buFontTx/>
              <a:buNone/>
            </a:pPr>
            <a:endParaRPr lang="en-US" sz="3600" dirty="0" smtClean="0">
              <a:solidFill>
                <a:srgbClr val="0000FF"/>
              </a:solidFill>
              <a:latin typeface="Constantia" pitchFamily="18" charset="0"/>
            </a:endParaRPr>
          </a:p>
          <a:p>
            <a:pPr algn="just" eaLnBrk="1" hangingPunct="1">
              <a:buFontTx/>
              <a:buNone/>
            </a:pPr>
            <a:r>
              <a:rPr lang="en-US" sz="3600" dirty="0" smtClean="0">
                <a:solidFill>
                  <a:srgbClr val="0000FF"/>
                </a:solidFill>
                <a:latin typeface="Constantia" pitchFamily="18" charset="0"/>
              </a:rPr>
              <a:t>3. Maintain joint functions</a:t>
            </a:r>
          </a:p>
          <a:p>
            <a:pPr algn="just" eaLnBrk="1" hangingPunct="1">
              <a:buFontTx/>
              <a:buNone/>
            </a:pPr>
            <a:endParaRPr lang="en-US" sz="3600" dirty="0" smtClean="0">
              <a:solidFill>
                <a:srgbClr val="0000FF"/>
              </a:solidFill>
              <a:latin typeface="Constantia" pitchFamily="18" charset="0"/>
            </a:endParaRPr>
          </a:p>
          <a:p>
            <a:pPr algn="just" eaLnBrk="1" hangingPunct="1">
              <a:buFontTx/>
              <a:buNone/>
            </a:pPr>
            <a:r>
              <a:rPr lang="en-US" sz="3600" dirty="0" smtClean="0">
                <a:solidFill>
                  <a:srgbClr val="0000FF"/>
                </a:solidFill>
                <a:latin typeface="Constantia" pitchFamily="18" charset="0"/>
              </a:rPr>
              <a:t>4. Promote independence and quality of life</a:t>
            </a:r>
          </a:p>
        </p:txBody>
      </p:sp>
      <p:sp>
        <p:nvSpPr>
          <p:cNvPr id="117762" name="Rectangle 6"/>
          <p:cNvSpPr>
            <a:spLocks noGrp="1" noChangeArrowheads="1"/>
          </p:cNvSpPr>
          <p:nvPr>
            <p:ph type="sldNum" sz="quarter" idx="12"/>
          </p:nvPr>
        </p:nvSpPr>
        <p:spPr>
          <a:noFill/>
        </p:spPr>
        <p:txBody>
          <a:bodyPr/>
          <a:lstStyle/>
          <a:p>
            <a:fld id="{1A9B6CD0-6354-4BE8-9FE8-F86B36B0F698}" type="slidenum">
              <a:rPr lang="en-US" smtClean="0"/>
              <a:pPr/>
              <a:t>134</a:t>
            </a:fld>
            <a:endParaRPr lang="en-US" smtClean="0"/>
          </a:p>
        </p:txBody>
      </p:sp>
      <p:sp>
        <p:nvSpPr>
          <p:cNvPr id="164866" name="Rectangle 2"/>
          <p:cNvSpPr>
            <a:spLocks noGrp="1" noChangeArrowheads="1"/>
          </p:cNvSpPr>
          <p:nvPr>
            <p:ph type="title"/>
          </p:nvPr>
        </p:nvSpPr>
        <p:spPr/>
        <p:txBody>
          <a:bodyPr>
            <a:normAutofit fontScale="90000"/>
          </a:bodyPr>
          <a:lstStyle/>
          <a:p>
            <a:pPr algn="just" eaLnBrk="1" hangingPunct="1"/>
            <a:r>
              <a:rPr lang="en-US" dirty="0" smtClean="0">
                <a:solidFill>
                  <a:srgbClr val="FF0000"/>
                </a:solidFill>
                <a:latin typeface="Constantia" pitchFamily="18" charset="0"/>
              </a:rPr>
              <a:t>Management of Rheumatoid Arthritis</a:t>
            </a:r>
          </a:p>
        </p:txBody>
      </p:sp>
      <p:sp>
        <p:nvSpPr>
          <p:cNvPr id="11776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B965B640-65C9-4FFC-87E2-B94C12DB3C4B}" type="slidenum">
              <a:rPr lang="en-US" sz="1400"/>
              <a:pPr algn="r"/>
              <a:t>134</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48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4" presetClass="entr" presetSubtype="0" fill="hold" grpId="0" nodeType="clickEffect">
                                  <p:stCondLst>
                                    <p:cond delay="0"/>
                                  </p:stCondLst>
                                  <p:childTnLst>
                                    <p:set>
                                      <p:cBhvr>
                                        <p:cTn id="10" dur="1" fill="hold">
                                          <p:stCondLst>
                                            <p:cond delay="499"/>
                                          </p:stCondLst>
                                        </p:cTn>
                                        <p:tgtEl>
                                          <p:spTgt spid="164867">
                                            <p:txEl>
                                              <p:pRg st="0" end="0"/>
                                            </p:txEl>
                                          </p:spTgt>
                                        </p:tgtEl>
                                        <p:attrNameLst>
                                          <p:attrName>style.visibility</p:attrName>
                                        </p:attrNameLst>
                                      </p:cBhvr>
                                      <p:to>
                                        <p:strVal val="visible"/>
                                      </p:to>
                                    </p:set>
                                    <p:anim to="" calcmode="lin" valueType="num">
                                      <p:cBhvr>
                                        <p:cTn id="11" dur="1" fill="hold"/>
                                        <p:tgtEl>
                                          <p:spTgt spid="164867">
                                            <p:txEl>
                                              <p:pRg st="0" end="0"/>
                                            </p:txEl>
                                          </p:spTgt>
                                        </p:tgtEl>
                                        <p:attrNameLst>
                                          <p:attrName/>
                                        </p:attrNameLst>
                                      </p:cBhvr>
                                    </p:anim>
                                  </p:childTnLst>
                                </p:cTn>
                              </p:par>
                            </p:childTnLst>
                          </p:cTn>
                        </p:par>
                      </p:childTnLst>
                    </p:cTn>
                  </p:par>
                  <p:par>
                    <p:cTn id="12" fill="hold">
                      <p:stCondLst>
                        <p:cond delay="indefinite"/>
                      </p:stCondLst>
                      <p:childTnLst>
                        <p:par>
                          <p:cTn id="13" fill="hold">
                            <p:stCondLst>
                              <p:cond delay="0"/>
                            </p:stCondLst>
                            <p:childTnLst>
                              <p:par>
                                <p:cTn id="14" presetID="24" presetClass="entr" presetSubtype="0" fill="hold" grpId="0" nodeType="clickEffect">
                                  <p:stCondLst>
                                    <p:cond delay="0"/>
                                  </p:stCondLst>
                                  <p:childTnLst>
                                    <p:set>
                                      <p:cBhvr>
                                        <p:cTn id="15" dur="1" fill="hold">
                                          <p:stCondLst>
                                            <p:cond delay="499"/>
                                          </p:stCondLst>
                                        </p:cTn>
                                        <p:tgtEl>
                                          <p:spTgt spid="164867">
                                            <p:txEl>
                                              <p:pRg st="1" end="1"/>
                                            </p:txEl>
                                          </p:spTgt>
                                        </p:tgtEl>
                                        <p:attrNameLst>
                                          <p:attrName>style.visibility</p:attrName>
                                        </p:attrNameLst>
                                      </p:cBhvr>
                                      <p:to>
                                        <p:strVal val="visible"/>
                                      </p:to>
                                    </p:set>
                                    <p:anim to="" calcmode="lin" valueType="num">
                                      <p:cBhvr>
                                        <p:cTn id="16" dur="1" fill="hold"/>
                                        <p:tgtEl>
                                          <p:spTgt spid="164867">
                                            <p:txEl>
                                              <p:pRg st="1" end="1"/>
                                            </p:txEl>
                                          </p:spTgt>
                                        </p:tgtEl>
                                        <p:attrNameLst>
                                          <p:attrName/>
                                        </p:attrNameLst>
                                      </p:cBhvr>
                                    </p:anim>
                                  </p:childTnLst>
                                </p:cTn>
                              </p:par>
                            </p:childTnLst>
                          </p:cTn>
                        </p:par>
                      </p:childTnLst>
                    </p:cTn>
                  </p:par>
                  <p:par>
                    <p:cTn id="17" fill="hold">
                      <p:stCondLst>
                        <p:cond delay="indefinite"/>
                      </p:stCondLst>
                      <p:childTnLst>
                        <p:par>
                          <p:cTn id="18" fill="hold">
                            <p:stCondLst>
                              <p:cond delay="0"/>
                            </p:stCondLst>
                            <p:childTnLst>
                              <p:par>
                                <p:cTn id="19" presetID="24" presetClass="entr" presetSubtype="0" fill="hold" grpId="0" nodeType="clickEffect">
                                  <p:stCondLst>
                                    <p:cond delay="0"/>
                                  </p:stCondLst>
                                  <p:childTnLst>
                                    <p:set>
                                      <p:cBhvr>
                                        <p:cTn id="20" dur="1" fill="hold">
                                          <p:stCondLst>
                                            <p:cond delay="499"/>
                                          </p:stCondLst>
                                        </p:cTn>
                                        <p:tgtEl>
                                          <p:spTgt spid="164867">
                                            <p:txEl>
                                              <p:pRg st="3" end="3"/>
                                            </p:txEl>
                                          </p:spTgt>
                                        </p:tgtEl>
                                        <p:attrNameLst>
                                          <p:attrName>style.visibility</p:attrName>
                                        </p:attrNameLst>
                                      </p:cBhvr>
                                      <p:to>
                                        <p:strVal val="visible"/>
                                      </p:to>
                                    </p:set>
                                    <p:anim to="" calcmode="lin" valueType="num">
                                      <p:cBhvr>
                                        <p:cTn id="21" dur="1" fill="hold"/>
                                        <p:tgtEl>
                                          <p:spTgt spid="164867">
                                            <p:txEl>
                                              <p:pRg st="3" end="3"/>
                                            </p:txEl>
                                          </p:spTgt>
                                        </p:tgtEl>
                                        <p:attrNameLst>
                                          <p:attrName/>
                                        </p:attrNameLst>
                                      </p:cBhvr>
                                    </p:anim>
                                  </p:childTnLst>
                                </p:cTn>
                              </p:par>
                            </p:childTnLst>
                          </p:cTn>
                        </p:par>
                      </p:childTnLst>
                    </p:cTn>
                  </p:par>
                  <p:par>
                    <p:cTn id="22" fill="hold">
                      <p:stCondLst>
                        <p:cond delay="indefinite"/>
                      </p:stCondLst>
                      <p:childTnLst>
                        <p:par>
                          <p:cTn id="23" fill="hold">
                            <p:stCondLst>
                              <p:cond delay="0"/>
                            </p:stCondLst>
                            <p:childTnLst>
                              <p:par>
                                <p:cTn id="24" presetID="24" presetClass="entr" presetSubtype="0" fill="hold" grpId="0" nodeType="clickEffect">
                                  <p:stCondLst>
                                    <p:cond delay="0"/>
                                  </p:stCondLst>
                                  <p:childTnLst>
                                    <p:set>
                                      <p:cBhvr>
                                        <p:cTn id="25" dur="1" fill="hold">
                                          <p:stCondLst>
                                            <p:cond delay="499"/>
                                          </p:stCondLst>
                                        </p:cTn>
                                        <p:tgtEl>
                                          <p:spTgt spid="164867">
                                            <p:txEl>
                                              <p:pRg st="5" end="5"/>
                                            </p:txEl>
                                          </p:spTgt>
                                        </p:tgtEl>
                                        <p:attrNameLst>
                                          <p:attrName>style.visibility</p:attrName>
                                        </p:attrNameLst>
                                      </p:cBhvr>
                                      <p:to>
                                        <p:strVal val="visible"/>
                                      </p:to>
                                    </p:set>
                                    <p:anim to="" calcmode="lin" valueType="num">
                                      <p:cBhvr>
                                        <p:cTn id="26" dur="1" fill="hold"/>
                                        <p:tgtEl>
                                          <p:spTgt spid="164867">
                                            <p:txEl>
                                              <p:pRg st="5" end="5"/>
                                            </p:txEl>
                                          </p:spTgt>
                                        </p:tgtEl>
                                        <p:attrNameLst>
                                          <p:attrName/>
                                        </p:attrNameLst>
                                      </p:cBhvr>
                                    </p:anim>
                                  </p:childTnLst>
                                </p:cTn>
                              </p:par>
                            </p:childTnLst>
                          </p:cTn>
                        </p:par>
                      </p:childTnLst>
                    </p:cTn>
                  </p:par>
                  <p:par>
                    <p:cTn id="27" fill="hold">
                      <p:stCondLst>
                        <p:cond delay="indefinite"/>
                      </p:stCondLst>
                      <p:childTnLst>
                        <p:par>
                          <p:cTn id="28" fill="hold">
                            <p:stCondLst>
                              <p:cond delay="0"/>
                            </p:stCondLst>
                            <p:childTnLst>
                              <p:par>
                                <p:cTn id="29" presetID="24" presetClass="entr" presetSubtype="0" fill="hold" grpId="0" nodeType="clickEffect">
                                  <p:stCondLst>
                                    <p:cond delay="0"/>
                                  </p:stCondLst>
                                  <p:childTnLst>
                                    <p:set>
                                      <p:cBhvr>
                                        <p:cTn id="30" dur="1" fill="hold">
                                          <p:stCondLst>
                                            <p:cond delay="499"/>
                                          </p:stCondLst>
                                        </p:cTn>
                                        <p:tgtEl>
                                          <p:spTgt spid="164867">
                                            <p:txEl>
                                              <p:pRg st="7" end="7"/>
                                            </p:txEl>
                                          </p:spTgt>
                                        </p:tgtEl>
                                        <p:attrNameLst>
                                          <p:attrName>style.visibility</p:attrName>
                                        </p:attrNameLst>
                                      </p:cBhvr>
                                      <p:to>
                                        <p:strVal val="visible"/>
                                      </p:to>
                                    </p:set>
                                    <p:anim to="" calcmode="lin" valueType="num">
                                      <p:cBhvr>
                                        <p:cTn id="31" dur="1" fill="hold"/>
                                        <p:tgtEl>
                                          <p:spTgt spid="164867">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7" grpId="0" build="p" autoUpdateAnimBg="0"/>
      <p:bldP spid="164866" grpId="0" autoUpdateAnimBg="0"/>
    </p:bld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5891" name="Rectangle 3"/>
          <p:cNvSpPr>
            <a:spLocks noGrp="1" noChangeArrowheads="1"/>
          </p:cNvSpPr>
          <p:nvPr>
            <p:ph idx="1"/>
          </p:nvPr>
        </p:nvSpPr>
        <p:spPr>
          <a:xfrm>
            <a:off x="0" y="1143000"/>
            <a:ext cx="9144000" cy="5715000"/>
          </a:xfrm>
        </p:spPr>
        <p:txBody>
          <a:bodyPr>
            <a:normAutofit/>
          </a:bodyPr>
          <a:lstStyle/>
          <a:p>
            <a:pPr algn="just" eaLnBrk="1" hangingPunct="1">
              <a:lnSpc>
                <a:spcPct val="90000"/>
              </a:lnSpc>
            </a:pPr>
            <a:r>
              <a:rPr lang="en-US" dirty="0" smtClean="0">
                <a:solidFill>
                  <a:srgbClr val="0000FF"/>
                </a:solidFill>
                <a:latin typeface="Constantia" pitchFamily="18" charset="0"/>
              </a:rPr>
              <a:t>Administer drug to control pain (NSAIDS, Corticosteroids)</a:t>
            </a:r>
          </a:p>
          <a:p>
            <a:pPr algn="just" eaLnBrk="1" hangingPunct="1">
              <a:lnSpc>
                <a:spcPct val="90000"/>
              </a:lnSpc>
            </a:pPr>
            <a:endParaRPr lang="en-US" dirty="0" smtClean="0">
              <a:solidFill>
                <a:srgbClr val="0000FF"/>
              </a:solidFill>
              <a:latin typeface="Constantia" pitchFamily="18" charset="0"/>
            </a:endParaRPr>
          </a:p>
          <a:p>
            <a:pPr algn="just" eaLnBrk="1" hangingPunct="1">
              <a:lnSpc>
                <a:spcPct val="90000"/>
              </a:lnSpc>
            </a:pPr>
            <a:r>
              <a:rPr lang="en-US" dirty="0" smtClean="0">
                <a:solidFill>
                  <a:srgbClr val="0000FF"/>
                </a:solidFill>
                <a:latin typeface="Constantia" pitchFamily="18" charset="0"/>
              </a:rPr>
              <a:t>Stabilize /Support the joints</a:t>
            </a:r>
          </a:p>
          <a:p>
            <a:pPr algn="just" eaLnBrk="1" hangingPunct="1">
              <a:lnSpc>
                <a:spcPct val="90000"/>
              </a:lnSpc>
            </a:pPr>
            <a:endParaRPr lang="en-US" dirty="0" smtClean="0">
              <a:solidFill>
                <a:srgbClr val="0000FF"/>
              </a:solidFill>
              <a:latin typeface="Constantia" pitchFamily="18" charset="0"/>
            </a:endParaRPr>
          </a:p>
          <a:p>
            <a:pPr algn="just" eaLnBrk="1" hangingPunct="1">
              <a:lnSpc>
                <a:spcPct val="90000"/>
              </a:lnSpc>
            </a:pPr>
            <a:r>
              <a:rPr lang="en-US" dirty="0" smtClean="0">
                <a:solidFill>
                  <a:srgbClr val="0000FF"/>
                </a:solidFill>
                <a:latin typeface="Constantia" pitchFamily="18" charset="0"/>
              </a:rPr>
              <a:t>Protect a joint or body part from external trauma.</a:t>
            </a:r>
          </a:p>
          <a:p>
            <a:pPr algn="just" eaLnBrk="1" hangingPunct="1">
              <a:lnSpc>
                <a:spcPct val="90000"/>
              </a:lnSpc>
            </a:pPr>
            <a:endParaRPr lang="en-US" dirty="0" smtClean="0">
              <a:solidFill>
                <a:srgbClr val="0000FF"/>
              </a:solidFill>
              <a:latin typeface="Constantia" pitchFamily="18" charset="0"/>
            </a:endParaRPr>
          </a:p>
          <a:p>
            <a:pPr algn="just" eaLnBrk="1" hangingPunct="1">
              <a:lnSpc>
                <a:spcPct val="90000"/>
              </a:lnSpc>
            </a:pPr>
            <a:r>
              <a:rPr lang="en-US" dirty="0" smtClean="0">
                <a:solidFill>
                  <a:srgbClr val="0000FF"/>
                </a:solidFill>
                <a:latin typeface="Constantia" pitchFamily="18" charset="0"/>
              </a:rPr>
              <a:t>Assist the patient to exercise specific joints</a:t>
            </a:r>
          </a:p>
          <a:p>
            <a:pPr algn="just" eaLnBrk="1" hangingPunct="1">
              <a:lnSpc>
                <a:spcPct val="90000"/>
              </a:lnSpc>
            </a:pPr>
            <a:endParaRPr lang="en-US" dirty="0" smtClean="0">
              <a:solidFill>
                <a:srgbClr val="0000FF"/>
              </a:solidFill>
              <a:latin typeface="Constantia" pitchFamily="18" charset="0"/>
            </a:endParaRPr>
          </a:p>
          <a:p>
            <a:pPr algn="just" eaLnBrk="1" hangingPunct="1">
              <a:lnSpc>
                <a:spcPct val="90000"/>
              </a:lnSpc>
            </a:pPr>
            <a:r>
              <a:rPr lang="en-US" dirty="0" smtClean="0">
                <a:solidFill>
                  <a:srgbClr val="0000FF"/>
                </a:solidFill>
                <a:latin typeface="Constantia" pitchFamily="18" charset="0"/>
              </a:rPr>
              <a:t>Apply cold pacts</a:t>
            </a:r>
          </a:p>
          <a:p>
            <a:pPr algn="just" eaLnBrk="1" hangingPunct="1">
              <a:lnSpc>
                <a:spcPct val="90000"/>
              </a:lnSpc>
            </a:pPr>
            <a:endParaRPr lang="en-US" dirty="0" smtClean="0">
              <a:solidFill>
                <a:srgbClr val="0000FF"/>
              </a:solidFill>
              <a:latin typeface="Constantia" pitchFamily="18" charset="0"/>
            </a:endParaRPr>
          </a:p>
          <a:p>
            <a:pPr algn="just" eaLnBrk="1" hangingPunct="1">
              <a:lnSpc>
                <a:spcPct val="90000"/>
              </a:lnSpc>
            </a:pPr>
            <a:r>
              <a:rPr lang="en-US" dirty="0" smtClean="0">
                <a:solidFill>
                  <a:srgbClr val="0000FF"/>
                </a:solidFill>
                <a:latin typeface="Constantia" pitchFamily="18" charset="0"/>
              </a:rPr>
              <a:t>Rest, exercise and diet are important</a:t>
            </a:r>
          </a:p>
          <a:p>
            <a:pPr algn="just" eaLnBrk="1" hangingPunct="1">
              <a:lnSpc>
                <a:spcPct val="90000"/>
              </a:lnSpc>
            </a:pPr>
            <a:endParaRPr lang="en-US" dirty="0" smtClean="0">
              <a:solidFill>
                <a:srgbClr val="0000FF"/>
              </a:solidFill>
              <a:latin typeface="Constantia" pitchFamily="18" charset="0"/>
            </a:endParaRPr>
          </a:p>
        </p:txBody>
      </p:sp>
      <p:sp>
        <p:nvSpPr>
          <p:cNvPr id="118786" name="Rectangle 6"/>
          <p:cNvSpPr>
            <a:spLocks noGrp="1" noChangeArrowheads="1"/>
          </p:cNvSpPr>
          <p:nvPr>
            <p:ph type="sldNum" sz="quarter" idx="12"/>
          </p:nvPr>
        </p:nvSpPr>
        <p:spPr>
          <a:noFill/>
        </p:spPr>
        <p:txBody>
          <a:bodyPr/>
          <a:lstStyle/>
          <a:p>
            <a:fld id="{147B3E59-6C76-41FC-BABC-94277D05A44E}" type="slidenum">
              <a:rPr lang="en-US" smtClean="0"/>
              <a:pPr/>
              <a:t>135</a:t>
            </a:fld>
            <a:endParaRPr lang="en-US" smtClean="0"/>
          </a:p>
        </p:txBody>
      </p:sp>
      <p:sp>
        <p:nvSpPr>
          <p:cNvPr id="165890" name="Rectangle 2"/>
          <p:cNvSpPr>
            <a:spLocks noGrp="1" noChangeArrowheads="1"/>
          </p:cNvSpPr>
          <p:nvPr>
            <p:ph type="title"/>
          </p:nvPr>
        </p:nvSpPr>
        <p:spPr>
          <a:xfrm>
            <a:off x="0" y="0"/>
            <a:ext cx="8229600" cy="1143000"/>
          </a:xfrm>
        </p:spPr>
        <p:txBody>
          <a:bodyPr/>
          <a:lstStyle/>
          <a:p>
            <a:pPr algn="just" eaLnBrk="1" hangingPunct="1"/>
            <a:r>
              <a:rPr lang="en-US" dirty="0" smtClean="0">
                <a:solidFill>
                  <a:srgbClr val="FF0000"/>
                </a:solidFill>
                <a:latin typeface="Constantia" pitchFamily="18" charset="0"/>
              </a:rPr>
              <a:t>Management of RA cont’d</a:t>
            </a:r>
          </a:p>
        </p:txBody>
      </p:sp>
      <p:sp>
        <p:nvSpPr>
          <p:cNvPr id="11878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B436F12-C0D0-4E9A-8F9F-4AED7ACF317D}" type="slidenum">
              <a:rPr lang="en-US" sz="1400"/>
              <a:pPr algn="r"/>
              <a:t>135</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58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589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58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58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589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589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58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5891" grpId="0" build="p" autoUpdateAnimBg="0"/>
      <p:bldP spid="165890" grpId="0" autoUpdateAnimBg="0"/>
    </p:bld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6915" name="Rectangle 3"/>
          <p:cNvSpPr>
            <a:spLocks noGrp="1" noChangeArrowheads="1"/>
          </p:cNvSpPr>
          <p:nvPr>
            <p:ph idx="1"/>
          </p:nvPr>
        </p:nvSpPr>
        <p:spPr>
          <a:xfrm>
            <a:off x="0" y="990600"/>
            <a:ext cx="9144000" cy="5867400"/>
          </a:xfrm>
        </p:spPr>
        <p:txBody>
          <a:bodyPr/>
          <a:lstStyle/>
          <a:p>
            <a:pPr algn="just" eaLnBrk="1" hangingPunct="1"/>
            <a:r>
              <a:rPr lang="en-US" dirty="0" smtClean="0">
                <a:solidFill>
                  <a:srgbClr val="0000FF"/>
                </a:solidFill>
                <a:latin typeface="Constantia" pitchFamily="18" charset="0"/>
              </a:rPr>
              <a:t>Surgery may be indicated to correct the deformity, relieve pain and restore function.</a:t>
            </a:r>
          </a:p>
          <a:p>
            <a:pPr algn="just" eaLnBrk="1" hangingPunct="1"/>
            <a:endParaRPr lang="en-US" dirty="0" smtClean="0">
              <a:solidFill>
                <a:srgbClr val="0000FF"/>
              </a:solidFill>
              <a:latin typeface="Constantia" pitchFamily="18" charset="0"/>
            </a:endParaRPr>
          </a:p>
          <a:p>
            <a:pPr algn="just" eaLnBrk="1" hangingPunct="1"/>
            <a:r>
              <a:rPr lang="en-US" dirty="0" smtClean="0">
                <a:solidFill>
                  <a:srgbClr val="0000FF"/>
                </a:solidFill>
                <a:latin typeface="Constantia" pitchFamily="18" charset="0"/>
              </a:rPr>
              <a:t>Educate the patient on balance of rest and activity, joint protection and energy conservation, proper use of medication and safety measures to prevent injury</a:t>
            </a:r>
          </a:p>
          <a:p>
            <a:pPr algn="just" eaLnBrk="1" hangingPunct="1">
              <a:buFontTx/>
              <a:buNone/>
            </a:pPr>
            <a:endParaRPr lang="en-US" dirty="0" smtClean="0">
              <a:solidFill>
                <a:srgbClr val="0000FF"/>
              </a:solidFill>
              <a:latin typeface="Constantia" pitchFamily="18" charset="0"/>
            </a:endParaRPr>
          </a:p>
        </p:txBody>
      </p:sp>
      <p:sp>
        <p:nvSpPr>
          <p:cNvPr id="119810" name="Rectangle 6"/>
          <p:cNvSpPr>
            <a:spLocks noGrp="1" noChangeArrowheads="1"/>
          </p:cNvSpPr>
          <p:nvPr>
            <p:ph type="sldNum" sz="quarter" idx="12"/>
          </p:nvPr>
        </p:nvSpPr>
        <p:spPr>
          <a:noFill/>
        </p:spPr>
        <p:txBody>
          <a:bodyPr/>
          <a:lstStyle/>
          <a:p>
            <a:fld id="{B2458FE5-4A88-43FB-8958-48091839266E}" type="slidenum">
              <a:rPr lang="en-US" smtClean="0"/>
              <a:pPr/>
              <a:t>136</a:t>
            </a:fld>
            <a:endParaRPr lang="en-US" smtClean="0"/>
          </a:p>
        </p:txBody>
      </p:sp>
      <p:sp>
        <p:nvSpPr>
          <p:cNvPr id="166914" name="Rectangle 2"/>
          <p:cNvSpPr>
            <a:spLocks noGrp="1" noChangeArrowheads="1"/>
          </p:cNvSpPr>
          <p:nvPr>
            <p:ph type="title"/>
          </p:nvPr>
        </p:nvSpPr>
        <p:spPr>
          <a:xfrm>
            <a:off x="0" y="0"/>
            <a:ext cx="8229600" cy="944562"/>
          </a:xfrm>
        </p:spPr>
        <p:txBody>
          <a:bodyPr/>
          <a:lstStyle/>
          <a:p>
            <a:pPr algn="just" eaLnBrk="1" hangingPunct="1"/>
            <a:r>
              <a:rPr lang="en-US" b="1" dirty="0" smtClean="0">
                <a:solidFill>
                  <a:srgbClr val="FF0000"/>
                </a:solidFill>
                <a:latin typeface="Constantia" pitchFamily="18" charset="0"/>
              </a:rPr>
              <a:t>Management of RA cont’d</a:t>
            </a:r>
          </a:p>
        </p:txBody>
      </p:sp>
      <p:sp>
        <p:nvSpPr>
          <p:cNvPr id="11981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9DA5D9BA-A070-4BAD-801F-F85CC0236F52}" type="slidenum">
              <a:rPr lang="en-US" sz="1400"/>
              <a:pPr algn="r"/>
              <a:t>136</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69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4" presetClass="entr" presetSubtype="0" fill="hold" grpId="0" nodeType="clickEffect">
                                  <p:stCondLst>
                                    <p:cond delay="0"/>
                                  </p:stCondLst>
                                  <p:childTnLst>
                                    <p:set>
                                      <p:cBhvr>
                                        <p:cTn id="10" dur="1" fill="hold">
                                          <p:stCondLst>
                                            <p:cond delay="499"/>
                                          </p:stCondLst>
                                        </p:cTn>
                                        <p:tgtEl>
                                          <p:spTgt spid="166915">
                                            <p:txEl>
                                              <p:pRg st="0" end="0"/>
                                            </p:txEl>
                                          </p:spTgt>
                                        </p:tgtEl>
                                        <p:attrNameLst>
                                          <p:attrName>style.visibility</p:attrName>
                                        </p:attrNameLst>
                                      </p:cBhvr>
                                      <p:to>
                                        <p:strVal val="visible"/>
                                      </p:to>
                                    </p:set>
                                    <p:anim to="" calcmode="lin" valueType="num">
                                      <p:cBhvr>
                                        <p:cTn id="11" dur="1" fill="hold"/>
                                        <p:tgtEl>
                                          <p:spTgt spid="166915">
                                            <p:txEl>
                                              <p:pRg st="0" end="0"/>
                                            </p:txEl>
                                          </p:spTgt>
                                        </p:tgtEl>
                                        <p:attrNameLst>
                                          <p:attrName/>
                                        </p:attrNameLst>
                                      </p:cBhvr>
                                    </p:anim>
                                  </p:childTnLst>
                                </p:cTn>
                              </p:par>
                            </p:childTnLst>
                          </p:cTn>
                        </p:par>
                      </p:childTnLst>
                    </p:cTn>
                  </p:par>
                  <p:par>
                    <p:cTn id="12" fill="hold">
                      <p:stCondLst>
                        <p:cond delay="indefinite"/>
                      </p:stCondLst>
                      <p:childTnLst>
                        <p:par>
                          <p:cTn id="13" fill="hold">
                            <p:stCondLst>
                              <p:cond delay="0"/>
                            </p:stCondLst>
                            <p:childTnLst>
                              <p:par>
                                <p:cTn id="14" presetID="24" presetClass="entr" presetSubtype="0" fill="hold" grpId="0" nodeType="clickEffect">
                                  <p:stCondLst>
                                    <p:cond delay="0"/>
                                  </p:stCondLst>
                                  <p:childTnLst>
                                    <p:set>
                                      <p:cBhvr>
                                        <p:cTn id="15" dur="1" fill="hold">
                                          <p:stCondLst>
                                            <p:cond delay="499"/>
                                          </p:stCondLst>
                                        </p:cTn>
                                        <p:tgtEl>
                                          <p:spTgt spid="166915">
                                            <p:txEl>
                                              <p:pRg st="2" end="2"/>
                                            </p:txEl>
                                          </p:spTgt>
                                        </p:tgtEl>
                                        <p:attrNameLst>
                                          <p:attrName>style.visibility</p:attrName>
                                        </p:attrNameLst>
                                      </p:cBhvr>
                                      <p:to>
                                        <p:strVal val="visible"/>
                                      </p:to>
                                    </p:set>
                                    <p:anim to="" calcmode="lin" valueType="num">
                                      <p:cBhvr>
                                        <p:cTn id="16" dur="1" fill="hold"/>
                                        <p:tgtEl>
                                          <p:spTgt spid="166915">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5" grpId="0" build="p" autoUpdateAnimBg="0"/>
      <p:bldP spid="166914" grpId="0" autoUpdateAnimBg="0"/>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6248400"/>
          </a:xfrm>
        </p:spPr>
        <p:txBody>
          <a:bodyPr>
            <a:normAutofit/>
          </a:bodyPr>
          <a:lstStyle/>
          <a:p>
            <a:pPr algn="ctr">
              <a:buNone/>
            </a:pPr>
            <a:endParaRPr lang="en-US" sz="4800" b="1" dirty="0" smtClean="0">
              <a:solidFill>
                <a:srgbClr val="0000FF"/>
              </a:solidFill>
              <a:latin typeface="Constantia" pitchFamily="18" charset="0"/>
            </a:endParaRPr>
          </a:p>
          <a:p>
            <a:pPr algn="ctr">
              <a:buNone/>
            </a:pPr>
            <a:r>
              <a:rPr lang="en-US" sz="4800" b="1" dirty="0" smtClean="0">
                <a:solidFill>
                  <a:srgbClr val="0000FF"/>
                </a:solidFill>
                <a:latin typeface="Constantia" pitchFamily="18" charset="0"/>
              </a:rPr>
              <a:t>SEPTIC ARTHRITIS</a:t>
            </a:r>
            <a:endParaRPr lang="en-US" sz="4800" b="1" dirty="0">
              <a:solidFill>
                <a:srgbClr val="0000FF"/>
              </a:solidFill>
              <a:latin typeface="Constantia" pitchFamily="18" charset="0"/>
            </a:endParaRPr>
          </a:p>
        </p:txBody>
      </p:sp>
      <p:sp>
        <p:nvSpPr>
          <p:cNvPr id="2" name="Title 1"/>
          <p:cNvSpPr>
            <a:spLocks noGrp="1"/>
          </p:cNvSpPr>
          <p:nvPr>
            <p:ph type="title"/>
          </p:nvPr>
        </p:nvSpPr>
        <p:spPr/>
        <p:txBody>
          <a:bodyPr/>
          <a:lstStyle/>
          <a:p>
            <a:endParaRPr lang="en-US"/>
          </a:p>
        </p:txBody>
      </p:sp>
    </p:spTree>
  </p:cSld>
  <p:clrMapOvr>
    <a:masterClrMapping/>
  </p:clrMapOvr>
  <p:transition>
    <p:wheel spokes="8"/>
  </p:transition>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7939" name="Rectangle 3"/>
          <p:cNvSpPr>
            <a:spLocks noGrp="1" noChangeArrowheads="1"/>
          </p:cNvSpPr>
          <p:nvPr>
            <p:ph idx="1"/>
          </p:nvPr>
        </p:nvSpPr>
        <p:spPr>
          <a:xfrm>
            <a:off x="0" y="1219200"/>
            <a:ext cx="9144000" cy="5638800"/>
          </a:xfrm>
        </p:spPr>
        <p:txBody>
          <a:bodyPr>
            <a:normAutofit/>
          </a:bodyPr>
          <a:lstStyle/>
          <a:p>
            <a:pPr marL="469900" indent="-469900" algn="just" eaLnBrk="1" hangingPunct="1">
              <a:lnSpc>
                <a:spcPct val="90000"/>
              </a:lnSpc>
              <a:buNone/>
            </a:pPr>
            <a:r>
              <a:rPr lang="en-US" dirty="0" smtClean="0">
                <a:solidFill>
                  <a:srgbClr val="0000FF"/>
                </a:solidFill>
                <a:latin typeface="Constantia" pitchFamily="18" charset="0"/>
              </a:rPr>
              <a:t>	In S. Arthritis, the joint become is either infected through infections from another part of the body or directly through trauma or surgical instrumentation.</a:t>
            </a:r>
          </a:p>
          <a:p>
            <a:pPr marL="469900" indent="-469900" algn="just" eaLnBrk="1" hangingPunct="1">
              <a:lnSpc>
                <a:spcPct val="90000"/>
              </a:lnSpc>
              <a:buNone/>
            </a:pPr>
            <a:endParaRPr lang="en-US" dirty="0" smtClean="0">
              <a:solidFill>
                <a:srgbClr val="0000FF"/>
              </a:solidFill>
              <a:latin typeface="Constantia" pitchFamily="18" charset="0"/>
            </a:endParaRPr>
          </a:p>
          <a:p>
            <a:pPr marL="469900" indent="-469900" algn="just" eaLnBrk="1" hangingPunct="1">
              <a:lnSpc>
                <a:spcPct val="90000"/>
              </a:lnSpc>
              <a:buNone/>
            </a:pPr>
            <a:r>
              <a:rPr lang="en-US" dirty="0" smtClean="0">
                <a:solidFill>
                  <a:srgbClr val="0000FF"/>
                </a:solidFill>
                <a:latin typeface="Constantia" pitchFamily="18" charset="0"/>
              </a:rPr>
              <a:t>	Factors that may predispose to S. Arthritis include:</a:t>
            </a:r>
          </a:p>
          <a:p>
            <a:pPr marL="971550" lvl="1" indent="-571500" algn="just">
              <a:lnSpc>
                <a:spcPct val="90000"/>
              </a:lnSpc>
              <a:buAutoNum type="romanLcParenBoth"/>
            </a:pPr>
            <a:r>
              <a:rPr lang="en-US" dirty="0" smtClean="0">
                <a:solidFill>
                  <a:srgbClr val="0000FF"/>
                </a:solidFill>
                <a:latin typeface="Constantia" pitchFamily="18" charset="0"/>
              </a:rPr>
              <a:t>Trauma to the joints.</a:t>
            </a:r>
          </a:p>
          <a:p>
            <a:pPr marL="971550" lvl="1" indent="-571500" algn="just">
              <a:lnSpc>
                <a:spcPct val="90000"/>
              </a:lnSpc>
              <a:buAutoNum type="romanLcParenBoth"/>
            </a:pPr>
            <a:r>
              <a:rPr lang="en-US" dirty="0" smtClean="0">
                <a:solidFill>
                  <a:srgbClr val="0000FF"/>
                </a:solidFill>
                <a:latin typeface="Constantia" pitchFamily="18" charset="0"/>
              </a:rPr>
              <a:t>Joint replacement</a:t>
            </a:r>
          </a:p>
          <a:p>
            <a:pPr marL="971550" lvl="1" indent="-571500" algn="just">
              <a:lnSpc>
                <a:spcPct val="90000"/>
              </a:lnSpc>
              <a:buAutoNum type="romanLcParenBoth"/>
            </a:pPr>
            <a:r>
              <a:rPr lang="en-US" dirty="0" smtClean="0">
                <a:solidFill>
                  <a:srgbClr val="0000FF"/>
                </a:solidFill>
                <a:latin typeface="Constantia" pitchFamily="18" charset="0"/>
              </a:rPr>
              <a:t>Coexisting arthritis</a:t>
            </a:r>
          </a:p>
          <a:p>
            <a:pPr marL="971550" lvl="1" indent="-571500" algn="just">
              <a:lnSpc>
                <a:spcPct val="90000"/>
              </a:lnSpc>
              <a:buAutoNum type="romanLcParenBoth"/>
            </a:pPr>
            <a:r>
              <a:rPr lang="en-US" dirty="0" smtClean="0">
                <a:solidFill>
                  <a:srgbClr val="0000FF"/>
                </a:solidFill>
                <a:latin typeface="Constantia" pitchFamily="18" charset="0"/>
              </a:rPr>
              <a:t>Diminished host resistance</a:t>
            </a:r>
          </a:p>
        </p:txBody>
      </p:sp>
      <p:sp>
        <p:nvSpPr>
          <p:cNvPr id="120834" name="Rectangle 6"/>
          <p:cNvSpPr>
            <a:spLocks noGrp="1" noChangeArrowheads="1"/>
          </p:cNvSpPr>
          <p:nvPr>
            <p:ph type="sldNum" sz="quarter" idx="12"/>
          </p:nvPr>
        </p:nvSpPr>
        <p:spPr>
          <a:noFill/>
        </p:spPr>
        <p:txBody>
          <a:bodyPr/>
          <a:lstStyle/>
          <a:p>
            <a:fld id="{56F1FEE7-AD5B-4800-9E8C-B2B778806CC9}" type="slidenum">
              <a:rPr lang="en-US" smtClean="0"/>
              <a:pPr/>
              <a:t>138</a:t>
            </a:fld>
            <a:endParaRPr lang="en-US" smtClean="0"/>
          </a:p>
        </p:txBody>
      </p:sp>
      <p:sp>
        <p:nvSpPr>
          <p:cNvPr id="167938" name="Rectangle 2"/>
          <p:cNvSpPr>
            <a:spLocks noGrp="1" noChangeArrowheads="1"/>
          </p:cNvSpPr>
          <p:nvPr>
            <p:ph type="title"/>
          </p:nvPr>
        </p:nvSpPr>
        <p:spPr/>
        <p:txBody>
          <a:bodyPr/>
          <a:lstStyle/>
          <a:p>
            <a:pPr algn="just" eaLnBrk="1" hangingPunct="1"/>
            <a:r>
              <a:rPr lang="en-US" b="1" dirty="0" smtClean="0">
                <a:solidFill>
                  <a:srgbClr val="FF0000"/>
                </a:solidFill>
                <a:latin typeface="Constantia" pitchFamily="18" charset="0"/>
              </a:rPr>
              <a:t>Septic Arthritis</a:t>
            </a:r>
          </a:p>
        </p:txBody>
      </p:sp>
      <p:sp>
        <p:nvSpPr>
          <p:cNvPr id="12083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9991CE59-D459-4357-8FD6-F307627164F7}" type="slidenum">
              <a:rPr lang="en-US" sz="1400"/>
              <a:pPr algn="r"/>
              <a:t>138</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79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167939">
                                            <p:txEl>
                                              <p:pRg st="0" end="0"/>
                                            </p:txEl>
                                          </p:spTgt>
                                        </p:tgtEl>
                                        <p:attrNameLst>
                                          <p:attrName>style.visibility</p:attrName>
                                        </p:attrNameLst>
                                      </p:cBhvr>
                                      <p:to>
                                        <p:strVal val="visible"/>
                                      </p:to>
                                    </p:set>
                                    <p:anim calcmode="lin" valueType="num">
                                      <p:cBhvr additive="base">
                                        <p:cTn id="11" dur="500" fill="hold"/>
                                        <p:tgtEl>
                                          <p:spTgt spid="16793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679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167939">
                                            <p:txEl>
                                              <p:pRg st="2" end="2"/>
                                            </p:txEl>
                                          </p:spTgt>
                                        </p:tgtEl>
                                        <p:attrNameLst>
                                          <p:attrName>style.visibility</p:attrName>
                                        </p:attrNameLst>
                                      </p:cBhvr>
                                      <p:to>
                                        <p:strVal val="visible"/>
                                      </p:to>
                                    </p:set>
                                    <p:anim calcmode="lin" valueType="num">
                                      <p:cBhvr additive="base">
                                        <p:cTn id="17" dur="500" fill="hold"/>
                                        <p:tgtEl>
                                          <p:spTgt spid="167939">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67939">
                                            <p:txEl>
                                              <p:pRg st="2" end="2"/>
                                            </p:txEl>
                                          </p:spTgt>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67939">
                                            <p:txEl>
                                              <p:pRg st="3" end="3"/>
                                            </p:txEl>
                                          </p:spTgt>
                                        </p:tgtEl>
                                        <p:attrNameLst>
                                          <p:attrName>style.visibility</p:attrName>
                                        </p:attrNameLst>
                                      </p:cBhvr>
                                      <p:to>
                                        <p:strVal val="visible"/>
                                      </p:to>
                                    </p:set>
                                    <p:anim calcmode="lin" valueType="num">
                                      <p:cBhvr additive="base">
                                        <p:cTn id="21" dur="500" fill="hold"/>
                                        <p:tgtEl>
                                          <p:spTgt spid="167939">
                                            <p:txEl>
                                              <p:pRg st="3" end="3"/>
                                            </p:txEl>
                                          </p:spTgt>
                                        </p:tgtEl>
                                        <p:attrNameLst>
                                          <p:attrName>ppt_x</p:attrName>
                                        </p:attrNameLst>
                                      </p:cBhvr>
                                      <p:tavLst>
                                        <p:tav tm="0">
                                          <p:val>
                                            <p:strVal val="1+#ppt_w/2"/>
                                          </p:val>
                                        </p:tav>
                                        <p:tav tm="100000">
                                          <p:val>
                                            <p:strVal val="#ppt_x"/>
                                          </p:val>
                                        </p:tav>
                                      </p:tavLst>
                                    </p:anim>
                                    <p:anim calcmode="lin" valueType="num">
                                      <p:cBhvr additive="base">
                                        <p:cTn id="22" dur="500" fill="hold"/>
                                        <p:tgtEl>
                                          <p:spTgt spid="167939">
                                            <p:txEl>
                                              <p:pRg st="3" end="3"/>
                                            </p:txEl>
                                          </p:spTgt>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167939">
                                            <p:txEl>
                                              <p:pRg st="4" end="4"/>
                                            </p:txEl>
                                          </p:spTgt>
                                        </p:tgtEl>
                                        <p:attrNameLst>
                                          <p:attrName>style.visibility</p:attrName>
                                        </p:attrNameLst>
                                      </p:cBhvr>
                                      <p:to>
                                        <p:strVal val="visible"/>
                                      </p:to>
                                    </p:set>
                                    <p:anim calcmode="lin" valueType="num">
                                      <p:cBhvr additive="base">
                                        <p:cTn id="25" dur="500" fill="hold"/>
                                        <p:tgtEl>
                                          <p:spTgt spid="167939">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167939">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67939">
                                            <p:txEl>
                                              <p:pRg st="5" end="5"/>
                                            </p:txEl>
                                          </p:spTgt>
                                        </p:tgtEl>
                                        <p:attrNameLst>
                                          <p:attrName>style.visibility</p:attrName>
                                        </p:attrNameLst>
                                      </p:cBhvr>
                                      <p:to>
                                        <p:strVal val="visible"/>
                                      </p:to>
                                    </p:set>
                                    <p:anim calcmode="lin" valueType="num">
                                      <p:cBhvr additive="base">
                                        <p:cTn id="29" dur="500" fill="hold"/>
                                        <p:tgtEl>
                                          <p:spTgt spid="167939">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67939">
                                            <p:txEl>
                                              <p:pRg st="5" end="5"/>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67939">
                                            <p:txEl>
                                              <p:pRg st="6" end="6"/>
                                            </p:txEl>
                                          </p:spTgt>
                                        </p:tgtEl>
                                        <p:attrNameLst>
                                          <p:attrName>style.visibility</p:attrName>
                                        </p:attrNameLst>
                                      </p:cBhvr>
                                      <p:to>
                                        <p:strVal val="visible"/>
                                      </p:to>
                                    </p:set>
                                    <p:anim calcmode="lin" valueType="num">
                                      <p:cBhvr additive="base">
                                        <p:cTn id="33" dur="500" fill="hold"/>
                                        <p:tgtEl>
                                          <p:spTgt spid="167939">
                                            <p:txEl>
                                              <p:pRg st="6" end="6"/>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6793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939" grpId="0" build="p" autoUpdateAnimBg="0"/>
      <p:bldP spid="167938" grpId="0" autoUpdateAnimBg="0"/>
    </p:bldLst>
  </p:timing>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8963" name="Rectangle 3"/>
          <p:cNvSpPr>
            <a:spLocks noGrp="1" noChangeArrowheads="1"/>
          </p:cNvSpPr>
          <p:nvPr>
            <p:ph idx="1"/>
          </p:nvPr>
        </p:nvSpPr>
        <p:spPr>
          <a:xfrm>
            <a:off x="0" y="1600200"/>
            <a:ext cx="9144000" cy="5257800"/>
          </a:xfrm>
        </p:spPr>
        <p:txBody>
          <a:bodyPr/>
          <a:lstStyle/>
          <a:p>
            <a:pPr algn="just" eaLnBrk="1" hangingPunct="1">
              <a:buNone/>
            </a:pPr>
            <a:r>
              <a:rPr lang="en-US" dirty="0" smtClean="0">
                <a:solidFill>
                  <a:srgbClr val="0000FF"/>
                </a:solidFill>
                <a:latin typeface="Constantia" pitchFamily="18" charset="0"/>
              </a:rPr>
              <a:t>	The leading causative agent is </a:t>
            </a:r>
            <a:r>
              <a:rPr lang="en-US" i="1" dirty="0" smtClean="0">
                <a:solidFill>
                  <a:srgbClr val="0000FF"/>
                </a:solidFill>
                <a:latin typeface="Constantia" pitchFamily="18" charset="0"/>
              </a:rPr>
              <a:t>Staphylococcus aureus, </a:t>
            </a:r>
            <a:r>
              <a:rPr lang="en-US" dirty="0" smtClean="0">
                <a:solidFill>
                  <a:srgbClr val="0000FF"/>
                </a:solidFill>
                <a:latin typeface="Constantia" pitchFamily="18" charset="0"/>
              </a:rPr>
              <a:t>followed by</a:t>
            </a:r>
            <a:r>
              <a:rPr lang="en-US" i="1" dirty="0" smtClean="0">
                <a:solidFill>
                  <a:srgbClr val="0000FF"/>
                </a:solidFill>
                <a:latin typeface="Constantia" pitchFamily="18" charset="0"/>
              </a:rPr>
              <a:t> Streptococci</a:t>
            </a:r>
            <a:r>
              <a:rPr lang="en-US" dirty="0" smtClean="0">
                <a:solidFill>
                  <a:srgbClr val="0000FF"/>
                </a:solidFill>
                <a:latin typeface="Constantia" pitchFamily="18" charset="0"/>
              </a:rPr>
              <a:t> and some gram negative organisms have also</a:t>
            </a:r>
          </a:p>
          <a:p>
            <a:pPr algn="just" eaLnBrk="1" hangingPunct="1">
              <a:buNone/>
            </a:pPr>
            <a:endParaRPr lang="en-US" dirty="0" smtClean="0">
              <a:solidFill>
                <a:srgbClr val="0000FF"/>
              </a:solidFill>
              <a:latin typeface="Constantia" pitchFamily="18" charset="0"/>
            </a:endParaRPr>
          </a:p>
          <a:p>
            <a:pPr algn="just" eaLnBrk="1" hangingPunct="1">
              <a:buFontTx/>
              <a:buNone/>
            </a:pPr>
            <a:r>
              <a:rPr lang="en-US" dirty="0" smtClean="0">
                <a:solidFill>
                  <a:srgbClr val="0000FF"/>
                </a:solidFill>
                <a:latin typeface="Constantia" pitchFamily="18" charset="0"/>
              </a:rPr>
              <a:t>	Prompt recognition and treatment of infected joints are important because accumulating pus results in </a:t>
            </a:r>
            <a:r>
              <a:rPr lang="en-US" b="1" i="1" dirty="0" smtClean="0">
                <a:solidFill>
                  <a:srgbClr val="0000FF"/>
                </a:solidFill>
                <a:latin typeface="Constantia" pitchFamily="18" charset="0"/>
              </a:rPr>
              <a:t>chondrolysis</a:t>
            </a:r>
            <a:r>
              <a:rPr lang="en-US" dirty="0" smtClean="0">
                <a:solidFill>
                  <a:srgbClr val="0000FF"/>
                </a:solidFill>
                <a:latin typeface="Constantia" pitchFamily="18" charset="0"/>
              </a:rPr>
              <a:t> (destruction of hyaline cartilage)</a:t>
            </a:r>
          </a:p>
        </p:txBody>
      </p:sp>
      <p:sp>
        <p:nvSpPr>
          <p:cNvPr id="121858" name="Rectangle 6"/>
          <p:cNvSpPr>
            <a:spLocks noGrp="1" noChangeArrowheads="1"/>
          </p:cNvSpPr>
          <p:nvPr>
            <p:ph type="sldNum" sz="quarter" idx="12"/>
          </p:nvPr>
        </p:nvSpPr>
        <p:spPr>
          <a:noFill/>
        </p:spPr>
        <p:txBody>
          <a:bodyPr/>
          <a:lstStyle/>
          <a:p>
            <a:fld id="{09559FCE-060C-45AE-92A8-B72C93FC1C7F}" type="slidenum">
              <a:rPr lang="en-US" smtClean="0"/>
              <a:pPr/>
              <a:t>139</a:t>
            </a:fld>
            <a:endParaRPr lang="en-US" smtClean="0"/>
          </a:p>
        </p:txBody>
      </p:sp>
      <p:sp>
        <p:nvSpPr>
          <p:cNvPr id="168962" name="Rectangle 2"/>
          <p:cNvSpPr>
            <a:spLocks noGrp="1" noChangeArrowheads="1"/>
          </p:cNvSpPr>
          <p:nvPr>
            <p:ph type="title"/>
          </p:nvPr>
        </p:nvSpPr>
        <p:spPr>
          <a:xfrm>
            <a:off x="304800" y="274638"/>
            <a:ext cx="8839200" cy="1143000"/>
          </a:xfrm>
        </p:spPr>
        <p:txBody>
          <a:bodyPr>
            <a:normAutofit fontScale="90000"/>
          </a:bodyPr>
          <a:lstStyle/>
          <a:p>
            <a:pPr algn="just" eaLnBrk="1" hangingPunct="1"/>
            <a:r>
              <a:rPr lang="en-US" dirty="0" smtClean="0">
                <a:solidFill>
                  <a:srgbClr val="FF0000"/>
                </a:solidFill>
                <a:latin typeface="Constantia" pitchFamily="18" charset="0"/>
              </a:rPr>
              <a:t>Causative organisms of septic arthritis</a:t>
            </a:r>
          </a:p>
        </p:txBody>
      </p:sp>
      <p:sp>
        <p:nvSpPr>
          <p:cNvPr id="12185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6ED3879C-CED1-4D6D-BDF4-03068B8CF3BD}" type="slidenum">
              <a:rPr lang="en-US" sz="1400"/>
              <a:pPr algn="r"/>
              <a:t>139</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89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4" presetClass="entr" presetSubtype="0" fill="hold" grpId="0" nodeType="clickEffect">
                                  <p:stCondLst>
                                    <p:cond delay="0"/>
                                  </p:stCondLst>
                                  <p:childTnLst>
                                    <p:set>
                                      <p:cBhvr>
                                        <p:cTn id="10" dur="1" fill="hold">
                                          <p:stCondLst>
                                            <p:cond delay="499"/>
                                          </p:stCondLst>
                                        </p:cTn>
                                        <p:tgtEl>
                                          <p:spTgt spid="168963">
                                            <p:txEl>
                                              <p:pRg st="0" end="0"/>
                                            </p:txEl>
                                          </p:spTgt>
                                        </p:tgtEl>
                                        <p:attrNameLst>
                                          <p:attrName>style.visibility</p:attrName>
                                        </p:attrNameLst>
                                      </p:cBhvr>
                                      <p:to>
                                        <p:strVal val="visible"/>
                                      </p:to>
                                    </p:set>
                                    <p:anim to="" calcmode="lin" valueType="num">
                                      <p:cBhvr>
                                        <p:cTn id="11" dur="1" fill="hold"/>
                                        <p:tgtEl>
                                          <p:spTgt spid="168963">
                                            <p:txEl>
                                              <p:pRg st="0" end="0"/>
                                            </p:txEl>
                                          </p:spTgt>
                                        </p:tgtEl>
                                        <p:attrNameLst>
                                          <p:attrName/>
                                        </p:attrNameLst>
                                      </p:cBhvr>
                                    </p:anim>
                                  </p:childTnLst>
                                </p:cTn>
                              </p:par>
                            </p:childTnLst>
                          </p:cTn>
                        </p:par>
                      </p:childTnLst>
                    </p:cTn>
                  </p:par>
                  <p:par>
                    <p:cTn id="12" fill="hold">
                      <p:stCondLst>
                        <p:cond delay="indefinite"/>
                      </p:stCondLst>
                      <p:childTnLst>
                        <p:par>
                          <p:cTn id="13" fill="hold">
                            <p:stCondLst>
                              <p:cond delay="0"/>
                            </p:stCondLst>
                            <p:childTnLst>
                              <p:par>
                                <p:cTn id="14" presetID="24" presetClass="entr" presetSubtype="0" fill="hold" grpId="0" nodeType="clickEffect">
                                  <p:stCondLst>
                                    <p:cond delay="0"/>
                                  </p:stCondLst>
                                  <p:childTnLst>
                                    <p:set>
                                      <p:cBhvr>
                                        <p:cTn id="15" dur="1" fill="hold">
                                          <p:stCondLst>
                                            <p:cond delay="499"/>
                                          </p:stCondLst>
                                        </p:cTn>
                                        <p:tgtEl>
                                          <p:spTgt spid="168963">
                                            <p:txEl>
                                              <p:pRg st="2" end="2"/>
                                            </p:txEl>
                                          </p:spTgt>
                                        </p:tgtEl>
                                        <p:attrNameLst>
                                          <p:attrName>style.visibility</p:attrName>
                                        </p:attrNameLst>
                                      </p:cBhvr>
                                      <p:to>
                                        <p:strVal val="visible"/>
                                      </p:to>
                                    </p:set>
                                    <p:anim to="" calcmode="lin" valueType="num">
                                      <p:cBhvr>
                                        <p:cTn id="16" dur="1" fill="hold"/>
                                        <p:tgtEl>
                                          <p:spTgt spid="168963">
                                            <p:txEl>
                                              <p:pRg st="2" end="2"/>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8963" grpId="0" build="p" autoUpdateAnimBg="0"/>
      <p:bldP spid="16896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Content Placeholder 2"/>
          <p:cNvSpPr>
            <a:spLocks noGrp="1"/>
          </p:cNvSpPr>
          <p:nvPr>
            <p:ph idx="1"/>
          </p:nvPr>
        </p:nvSpPr>
        <p:spPr/>
        <p:txBody>
          <a:bodyPr/>
          <a:lstStyle/>
          <a:p>
            <a:pPr algn="ctr">
              <a:buFontTx/>
              <a:buNone/>
            </a:pPr>
            <a:r>
              <a:rPr lang="en-US" sz="3600" b="1" dirty="0" smtClean="0">
                <a:solidFill>
                  <a:srgbClr val="0000FF"/>
                </a:solidFill>
                <a:latin typeface="Constantia" pitchFamily="18" charset="0"/>
              </a:rPr>
              <a:t>ANATOMY AND PHYSIOLOGY OVERVIEW</a:t>
            </a:r>
            <a:endParaRPr lang="en-US" sz="3600" dirty="0" smtClean="0">
              <a:solidFill>
                <a:srgbClr val="0000FF"/>
              </a:solidFill>
              <a:latin typeface="Constantia" pitchFamily="18" charset="0"/>
            </a:endParaRPr>
          </a:p>
        </p:txBody>
      </p:sp>
      <p:sp>
        <p:nvSpPr>
          <p:cNvPr id="11268" name="Slide Number Placeholder 4"/>
          <p:cNvSpPr>
            <a:spLocks noGrp="1"/>
          </p:cNvSpPr>
          <p:nvPr>
            <p:ph type="sldNum" sz="quarter" idx="12"/>
          </p:nvPr>
        </p:nvSpPr>
        <p:spPr>
          <a:noFill/>
        </p:spPr>
        <p:txBody>
          <a:bodyPr/>
          <a:lstStyle/>
          <a:p>
            <a:fld id="{E131C239-F0CC-4A36-A19E-45F7B74CEAB2}" type="slidenum">
              <a:rPr lang="en-US" smtClean="0"/>
              <a:pPr/>
              <a:t>14</a:t>
            </a:fld>
            <a:endParaRPr lang="en-US" dirty="0" smtClean="0"/>
          </a:p>
        </p:txBody>
      </p:sp>
      <p:sp>
        <p:nvSpPr>
          <p:cNvPr id="11266" name="Title 1"/>
          <p:cNvSpPr>
            <a:spLocks noGrp="1"/>
          </p:cNvSpPr>
          <p:nvPr>
            <p:ph type="title"/>
          </p:nvPr>
        </p:nvSpPr>
        <p:spPr/>
        <p:txBody>
          <a:bodyPr/>
          <a:lstStyle/>
          <a:p>
            <a:endParaRPr lang="en-US" dirty="0" smtClean="0"/>
          </a:p>
        </p:txBody>
      </p:sp>
    </p:spTree>
  </p:cSld>
  <p:clrMapOvr>
    <a:masterClrMapping/>
  </p:clrMapOvr>
  <p:transition>
    <p:wheel spokes="8"/>
  </p:transition>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9144000" cy="5562600"/>
          </a:xfrm>
        </p:spPr>
        <p:txBody>
          <a:bodyPr/>
          <a:lstStyle/>
          <a:p>
            <a:pPr algn="just">
              <a:buNone/>
            </a:pPr>
            <a:r>
              <a:rPr lang="en-US" dirty="0" smtClean="0">
                <a:solidFill>
                  <a:srgbClr val="0000FF"/>
                </a:solidFill>
                <a:latin typeface="Constantia" pitchFamily="18" charset="0"/>
              </a:rPr>
              <a:t>	The patient with acute septic arthritis usually presents with:</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(i)	A warm, painful, swollen joint with </a:t>
            </a:r>
          </a:p>
          <a:p>
            <a:pPr algn="just">
              <a:buNone/>
            </a:pPr>
            <a:r>
              <a:rPr lang="en-US" dirty="0" smtClean="0">
                <a:solidFill>
                  <a:srgbClr val="0000FF"/>
                </a:solidFill>
                <a:latin typeface="Constantia" pitchFamily="18" charset="0"/>
              </a:rPr>
              <a:t>		decreased range of motion.</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(ii)	Chills and fever</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(iii)	Leukocytosis.</a:t>
            </a:r>
            <a:endParaRPr lang="en-US" dirty="0">
              <a:solidFill>
                <a:srgbClr val="0000FF"/>
              </a:solidFill>
              <a:latin typeface="Constantia" pitchFamily="18" charset="0"/>
            </a:endParaRPr>
          </a:p>
        </p:txBody>
      </p:sp>
      <p:sp>
        <p:nvSpPr>
          <p:cNvPr id="2" name="Title 1"/>
          <p:cNvSpPr>
            <a:spLocks noGrp="1"/>
          </p:cNvSpPr>
          <p:nvPr>
            <p:ph type="title"/>
          </p:nvPr>
        </p:nvSpPr>
        <p:spPr>
          <a:xfrm>
            <a:off x="304800" y="152400"/>
            <a:ext cx="8382000" cy="1143000"/>
          </a:xfrm>
        </p:spPr>
        <p:txBody>
          <a:bodyPr>
            <a:normAutofit fontScale="90000"/>
          </a:bodyPr>
          <a:lstStyle/>
          <a:p>
            <a:pPr algn="just"/>
            <a:r>
              <a:rPr lang="en-US" dirty="0" smtClean="0">
                <a:solidFill>
                  <a:srgbClr val="FF0000"/>
                </a:solidFill>
                <a:latin typeface="Constantia" pitchFamily="18" charset="0"/>
              </a:rPr>
              <a:t>Clinical Manifestations of S. Arthritis</a:t>
            </a:r>
            <a:endParaRPr lang="en-US" dirty="0">
              <a:solidFill>
                <a:srgbClr val="FF0000"/>
              </a:solidFill>
              <a:latin typeface="Constantia" pitchFamily="18" charset="0"/>
            </a:endParaRPr>
          </a:p>
        </p:txBody>
      </p:sp>
    </p:spTree>
  </p:cSld>
  <p:clrMapOvr>
    <a:masterClrMapping/>
  </p:clrMapOvr>
  <p:transition>
    <p:wheel spokes="8"/>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9987" name="Rectangle 3"/>
          <p:cNvSpPr>
            <a:spLocks noGrp="1" noChangeArrowheads="1"/>
          </p:cNvSpPr>
          <p:nvPr>
            <p:ph idx="1"/>
          </p:nvPr>
        </p:nvSpPr>
        <p:spPr>
          <a:xfrm>
            <a:off x="457200" y="1600200"/>
            <a:ext cx="8458200" cy="5257800"/>
          </a:xfrm>
        </p:spPr>
        <p:txBody>
          <a:bodyPr/>
          <a:lstStyle/>
          <a:p>
            <a:pPr marL="571500" indent="-571500" algn="just" eaLnBrk="1" hangingPunct="1">
              <a:buAutoNum type="romanLcParenBoth"/>
            </a:pPr>
            <a:r>
              <a:rPr lang="en-US" dirty="0" smtClean="0">
                <a:solidFill>
                  <a:srgbClr val="0000FF"/>
                </a:solidFill>
                <a:latin typeface="Constantia" pitchFamily="18" charset="0"/>
              </a:rPr>
              <a:t>Signs and symptoms</a:t>
            </a:r>
          </a:p>
          <a:p>
            <a:pPr marL="571500" indent="-571500" algn="just" eaLnBrk="1" hangingPunct="1">
              <a:buAutoNum type="romanLcParenBoth"/>
            </a:pPr>
            <a:endParaRPr lang="en-US" dirty="0" smtClean="0">
              <a:solidFill>
                <a:srgbClr val="0000FF"/>
              </a:solidFill>
              <a:latin typeface="Constantia" pitchFamily="18" charset="0"/>
            </a:endParaRPr>
          </a:p>
          <a:p>
            <a:pPr marL="571500" indent="-571500" algn="just" eaLnBrk="1" hangingPunct="1">
              <a:buAutoNum type="romanLcParenBoth"/>
            </a:pPr>
            <a:r>
              <a:rPr lang="en-US" dirty="0" smtClean="0">
                <a:solidFill>
                  <a:srgbClr val="0000FF"/>
                </a:solidFill>
                <a:latin typeface="Constantia" pitchFamily="18" charset="0"/>
              </a:rPr>
              <a:t>Culture of synovial fluid</a:t>
            </a:r>
          </a:p>
          <a:p>
            <a:pPr marL="571500" indent="-571500" algn="just" eaLnBrk="1" hangingPunct="1">
              <a:buAutoNum type="romanLcParenBoth"/>
            </a:pPr>
            <a:endParaRPr lang="en-US" dirty="0" smtClean="0">
              <a:solidFill>
                <a:srgbClr val="0000FF"/>
              </a:solidFill>
              <a:latin typeface="Constantia" pitchFamily="18" charset="0"/>
            </a:endParaRPr>
          </a:p>
          <a:p>
            <a:pPr marL="571500" indent="-571500" algn="just" eaLnBrk="1" hangingPunct="1">
              <a:buAutoNum type="romanLcParenBoth"/>
            </a:pPr>
            <a:r>
              <a:rPr lang="en-US" dirty="0" smtClean="0">
                <a:solidFill>
                  <a:srgbClr val="0000FF"/>
                </a:solidFill>
                <a:latin typeface="Constantia" pitchFamily="18" charset="0"/>
              </a:rPr>
              <a:t>Computed tomography</a:t>
            </a:r>
          </a:p>
          <a:p>
            <a:pPr marL="571500" indent="-571500" algn="just" eaLnBrk="1" hangingPunct="1">
              <a:buAutoNum type="romanLcParenBoth"/>
            </a:pPr>
            <a:endParaRPr lang="en-US" dirty="0" smtClean="0">
              <a:solidFill>
                <a:srgbClr val="0000FF"/>
              </a:solidFill>
              <a:latin typeface="Constantia" pitchFamily="18" charset="0"/>
            </a:endParaRPr>
          </a:p>
          <a:p>
            <a:pPr marL="571500" indent="-571500" algn="just" eaLnBrk="1" hangingPunct="1">
              <a:buAutoNum type="romanLcParenBoth"/>
            </a:pPr>
            <a:r>
              <a:rPr lang="en-US" dirty="0" smtClean="0">
                <a:solidFill>
                  <a:srgbClr val="0000FF"/>
                </a:solidFill>
                <a:latin typeface="Constantia" pitchFamily="18" charset="0"/>
              </a:rPr>
              <a:t>MRI</a:t>
            </a:r>
          </a:p>
        </p:txBody>
      </p:sp>
      <p:sp>
        <p:nvSpPr>
          <p:cNvPr id="122882" name="Rectangle 6"/>
          <p:cNvSpPr>
            <a:spLocks noGrp="1" noChangeArrowheads="1"/>
          </p:cNvSpPr>
          <p:nvPr>
            <p:ph type="sldNum" sz="quarter" idx="12"/>
          </p:nvPr>
        </p:nvSpPr>
        <p:spPr>
          <a:noFill/>
        </p:spPr>
        <p:txBody>
          <a:bodyPr/>
          <a:lstStyle/>
          <a:p>
            <a:fld id="{153EB758-5611-4354-8F73-2DB34AAD0AA3}" type="slidenum">
              <a:rPr lang="en-US" smtClean="0"/>
              <a:pPr/>
              <a:t>141</a:t>
            </a:fld>
            <a:endParaRPr lang="en-US" smtClean="0"/>
          </a:p>
        </p:txBody>
      </p:sp>
      <p:sp>
        <p:nvSpPr>
          <p:cNvPr id="169986" name="Rectangle 2"/>
          <p:cNvSpPr>
            <a:spLocks noGrp="1" noChangeArrowheads="1"/>
          </p:cNvSpPr>
          <p:nvPr>
            <p:ph type="title"/>
          </p:nvPr>
        </p:nvSpPr>
        <p:spPr/>
        <p:txBody>
          <a:bodyPr>
            <a:normAutofit fontScale="90000"/>
          </a:bodyPr>
          <a:lstStyle/>
          <a:p>
            <a:pPr algn="just" eaLnBrk="1" hangingPunct="1"/>
            <a:r>
              <a:rPr lang="en-US" dirty="0" smtClean="0">
                <a:solidFill>
                  <a:srgbClr val="FF0000"/>
                </a:solidFill>
                <a:latin typeface="Constantia" pitchFamily="18" charset="0"/>
              </a:rPr>
              <a:t>Diagnostic measures for S. Arthritis</a:t>
            </a:r>
          </a:p>
        </p:txBody>
      </p:sp>
      <p:sp>
        <p:nvSpPr>
          <p:cNvPr id="12288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A483C890-DDF6-4693-988D-F47866DD338D}" type="slidenum">
              <a:rPr lang="en-US" sz="1400"/>
              <a:pPr algn="r"/>
              <a:t>141</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99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998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99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99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99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987" grpId="0" build="p" autoUpdateAnimBg="0"/>
      <p:bldP spid="169986" grpId="0"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1011" name="Rectangle 3"/>
          <p:cNvSpPr>
            <a:spLocks noGrp="1" noChangeArrowheads="1"/>
          </p:cNvSpPr>
          <p:nvPr>
            <p:ph idx="1"/>
          </p:nvPr>
        </p:nvSpPr>
        <p:spPr>
          <a:xfrm>
            <a:off x="0" y="838200"/>
            <a:ext cx="9144000" cy="6019800"/>
          </a:xfrm>
        </p:spPr>
        <p:txBody>
          <a:bodyPr>
            <a:normAutofit/>
          </a:bodyPr>
          <a:lstStyle/>
          <a:p>
            <a:pPr marL="571500" indent="-571500" algn="just">
              <a:buAutoNum type="romanLcParenBoth"/>
            </a:pPr>
            <a:r>
              <a:rPr lang="en-US" sz="2800" dirty="0" smtClean="0">
                <a:solidFill>
                  <a:srgbClr val="0000FF"/>
                </a:solidFill>
                <a:latin typeface="Constantia" pitchFamily="18" charset="0"/>
              </a:rPr>
              <a:t>Broad-spectrum IV antibiotics are started promptly and then changed to organism-specific antibiotics after culture results are available.</a:t>
            </a:r>
          </a:p>
          <a:p>
            <a:pPr marL="571500" indent="-571500" algn="just">
              <a:buAutoNum type="romanLcParenBoth"/>
            </a:pPr>
            <a:endParaRPr lang="en-US" sz="2800" dirty="0" smtClean="0">
              <a:solidFill>
                <a:srgbClr val="0000FF"/>
              </a:solidFill>
              <a:latin typeface="Constantia" pitchFamily="18" charset="0"/>
            </a:endParaRPr>
          </a:p>
          <a:p>
            <a:pPr marL="571500" indent="-571500" algn="just">
              <a:buAutoNum type="romanLcParenBoth"/>
            </a:pPr>
            <a:r>
              <a:rPr lang="en-US" sz="2800" dirty="0" smtClean="0">
                <a:solidFill>
                  <a:srgbClr val="0000FF"/>
                </a:solidFill>
                <a:latin typeface="Constantia" pitchFamily="18" charset="0"/>
              </a:rPr>
              <a:t>Needle aspiration </a:t>
            </a:r>
            <a:r>
              <a:rPr lang="en-US" sz="2800" b="1" i="1" dirty="0" smtClean="0">
                <a:solidFill>
                  <a:srgbClr val="0000FF"/>
                </a:solidFill>
                <a:latin typeface="Constantia" pitchFamily="18" charset="0"/>
              </a:rPr>
              <a:t>(Arthrocentesis)</a:t>
            </a:r>
            <a:r>
              <a:rPr lang="en-US" sz="2800" dirty="0" smtClean="0">
                <a:solidFill>
                  <a:srgbClr val="0000FF"/>
                </a:solidFill>
                <a:latin typeface="Constantia" pitchFamily="18" charset="0"/>
              </a:rPr>
              <a:t> to remove excess fluid exudate, and debris.</a:t>
            </a:r>
          </a:p>
          <a:p>
            <a:pPr marL="571500" indent="-571500" algn="just">
              <a:buAutoNum type="romanLcParenBoth"/>
            </a:pPr>
            <a:endParaRPr lang="en-US" sz="2800" dirty="0" smtClean="0">
              <a:solidFill>
                <a:srgbClr val="0000FF"/>
              </a:solidFill>
              <a:latin typeface="Constantia" pitchFamily="18" charset="0"/>
            </a:endParaRPr>
          </a:p>
          <a:p>
            <a:pPr marL="571500" indent="-571500" algn="just">
              <a:buAutoNum type="romanLcParenBoth"/>
            </a:pPr>
            <a:r>
              <a:rPr lang="en-US" sz="2800" dirty="0" smtClean="0">
                <a:solidFill>
                  <a:srgbClr val="0000FF"/>
                </a:solidFill>
                <a:latin typeface="Constantia" pitchFamily="18" charset="0"/>
              </a:rPr>
              <a:t>Immobilize the joint in a functional position</a:t>
            </a:r>
          </a:p>
          <a:p>
            <a:pPr marL="571500" indent="-571500" algn="just">
              <a:buAutoNum type="romanLcParenBoth"/>
            </a:pPr>
            <a:endParaRPr lang="en-US" sz="2800" dirty="0" smtClean="0">
              <a:solidFill>
                <a:srgbClr val="0000FF"/>
              </a:solidFill>
              <a:latin typeface="Constantia" pitchFamily="18" charset="0"/>
            </a:endParaRPr>
          </a:p>
        </p:txBody>
      </p:sp>
      <p:sp>
        <p:nvSpPr>
          <p:cNvPr id="123906" name="Rectangle 6"/>
          <p:cNvSpPr>
            <a:spLocks noGrp="1" noChangeArrowheads="1"/>
          </p:cNvSpPr>
          <p:nvPr>
            <p:ph type="sldNum" sz="quarter" idx="12"/>
          </p:nvPr>
        </p:nvSpPr>
        <p:spPr>
          <a:noFill/>
        </p:spPr>
        <p:txBody>
          <a:bodyPr/>
          <a:lstStyle/>
          <a:p>
            <a:fld id="{D305EC86-8899-4A8C-AE08-5BBAD11086CE}" type="slidenum">
              <a:rPr lang="en-US" smtClean="0"/>
              <a:pPr/>
              <a:t>142</a:t>
            </a:fld>
            <a:endParaRPr lang="en-US" smtClean="0"/>
          </a:p>
        </p:txBody>
      </p:sp>
      <p:sp>
        <p:nvSpPr>
          <p:cNvPr id="171010" name="Rectangle 2"/>
          <p:cNvSpPr>
            <a:spLocks noGrp="1" noChangeArrowheads="1"/>
          </p:cNvSpPr>
          <p:nvPr>
            <p:ph type="title"/>
          </p:nvPr>
        </p:nvSpPr>
        <p:spPr>
          <a:xfrm>
            <a:off x="0" y="-228600"/>
            <a:ext cx="8686800" cy="1143000"/>
          </a:xfrm>
        </p:spPr>
        <p:txBody>
          <a:bodyPr>
            <a:normAutofit fontScale="90000"/>
          </a:bodyPr>
          <a:lstStyle/>
          <a:p>
            <a:pPr algn="just" eaLnBrk="1" hangingPunct="1"/>
            <a:r>
              <a:rPr lang="en-US" dirty="0" smtClean="0">
                <a:solidFill>
                  <a:srgbClr val="FF0000"/>
                </a:solidFill>
                <a:latin typeface="Constantia" pitchFamily="18" charset="0"/>
              </a:rPr>
              <a:t>Management strategies of S. Arthritis</a:t>
            </a:r>
          </a:p>
        </p:txBody>
      </p:sp>
      <p:sp>
        <p:nvSpPr>
          <p:cNvPr id="12390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EDA154F1-F54A-499C-B283-57233B0333CE}" type="slidenum">
              <a:rPr lang="en-US" sz="1400"/>
              <a:pPr algn="r"/>
              <a:t>142</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10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4" presetClass="entr" presetSubtype="0" fill="hold" grpId="0" nodeType="clickEffect">
                                  <p:stCondLst>
                                    <p:cond delay="0"/>
                                  </p:stCondLst>
                                  <p:childTnLst>
                                    <p:set>
                                      <p:cBhvr>
                                        <p:cTn id="10" dur="1" fill="hold">
                                          <p:stCondLst>
                                            <p:cond delay="499"/>
                                          </p:stCondLst>
                                        </p:cTn>
                                        <p:tgtEl>
                                          <p:spTgt spid="171011">
                                            <p:txEl>
                                              <p:pRg st="0" end="0"/>
                                            </p:txEl>
                                          </p:spTgt>
                                        </p:tgtEl>
                                        <p:attrNameLst>
                                          <p:attrName>style.visibility</p:attrName>
                                        </p:attrNameLst>
                                      </p:cBhvr>
                                      <p:to>
                                        <p:strVal val="visible"/>
                                      </p:to>
                                    </p:set>
                                    <p:anim to="" calcmode="lin" valueType="num">
                                      <p:cBhvr>
                                        <p:cTn id="11" dur="1" fill="hold"/>
                                        <p:tgtEl>
                                          <p:spTgt spid="171011">
                                            <p:txEl>
                                              <p:pRg st="0" end="0"/>
                                            </p:txEl>
                                          </p:spTgt>
                                        </p:tgtEl>
                                        <p:attrNameLst>
                                          <p:attrName/>
                                        </p:attrNameLst>
                                      </p:cBhvr>
                                    </p:anim>
                                  </p:childTnLst>
                                </p:cTn>
                              </p:par>
                            </p:childTnLst>
                          </p:cTn>
                        </p:par>
                      </p:childTnLst>
                    </p:cTn>
                  </p:par>
                  <p:par>
                    <p:cTn id="12" fill="hold">
                      <p:stCondLst>
                        <p:cond delay="indefinite"/>
                      </p:stCondLst>
                      <p:childTnLst>
                        <p:par>
                          <p:cTn id="13" fill="hold">
                            <p:stCondLst>
                              <p:cond delay="0"/>
                            </p:stCondLst>
                            <p:childTnLst>
                              <p:par>
                                <p:cTn id="14" presetID="24" presetClass="entr" presetSubtype="0" fill="hold" grpId="0" nodeType="clickEffect">
                                  <p:stCondLst>
                                    <p:cond delay="0"/>
                                  </p:stCondLst>
                                  <p:childTnLst>
                                    <p:set>
                                      <p:cBhvr>
                                        <p:cTn id="15" dur="1" fill="hold">
                                          <p:stCondLst>
                                            <p:cond delay="499"/>
                                          </p:stCondLst>
                                        </p:cTn>
                                        <p:tgtEl>
                                          <p:spTgt spid="171011">
                                            <p:txEl>
                                              <p:pRg st="2" end="2"/>
                                            </p:txEl>
                                          </p:spTgt>
                                        </p:tgtEl>
                                        <p:attrNameLst>
                                          <p:attrName>style.visibility</p:attrName>
                                        </p:attrNameLst>
                                      </p:cBhvr>
                                      <p:to>
                                        <p:strVal val="visible"/>
                                      </p:to>
                                    </p:set>
                                    <p:anim to="" calcmode="lin" valueType="num">
                                      <p:cBhvr>
                                        <p:cTn id="16" dur="1" fill="hold"/>
                                        <p:tgtEl>
                                          <p:spTgt spid="171011">
                                            <p:txEl>
                                              <p:pRg st="2" end="2"/>
                                            </p:txEl>
                                          </p:spTgt>
                                        </p:tgtEl>
                                        <p:attrNameLst>
                                          <p:attrName/>
                                        </p:attrNameLst>
                                      </p:cBhvr>
                                    </p:anim>
                                  </p:childTnLst>
                                </p:cTn>
                              </p:par>
                            </p:childTnLst>
                          </p:cTn>
                        </p:par>
                      </p:childTnLst>
                    </p:cTn>
                  </p:par>
                  <p:par>
                    <p:cTn id="17" fill="hold">
                      <p:stCondLst>
                        <p:cond delay="indefinite"/>
                      </p:stCondLst>
                      <p:childTnLst>
                        <p:par>
                          <p:cTn id="18" fill="hold">
                            <p:stCondLst>
                              <p:cond delay="0"/>
                            </p:stCondLst>
                            <p:childTnLst>
                              <p:par>
                                <p:cTn id="19" presetID="24" presetClass="entr" presetSubtype="0" fill="hold" grpId="0" nodeType="clickEffect">
                                  <p:stCondLst>
                                    <p:cond delay="0"/>
                                  </p:stCondLst>
                                  <p:childTnLst>
                                    <p:set>
                                      <p:cBhvr>
                                        <p:cTn id="20" dur="1" fill="hold">
                                          <p:stCondLst>
                                            <p:cond delay="499"/>
                                          </p:stCondLst>
                                        </p:cTn>
                                        <p:tgtEl>
                                          <p:spTgt spid="171011">
                                            <p:txEl>
                                              <p:pRg st="4" end="4"/>
                                            </p:txEl>
                                          </p:spTgt>
                                        </p:tgtEl>
                                        <p:attrNameLst>
                                          <p:attrName>style.visibility</p:attrName>
                                        </p:attrNameLst>
                                      </p:cBhvr>
                                      <p:to>
                                        <p:strVal val="visible"/>
                                      </p:to>
                                    </p:set>
                                    <p:anim to="" calcmode="lin" valueType="num">
                                      <p:cBhvr>
                                        <p:cTn id="21" dur="1" fill="hold"/>
                                        <p:tgtEl>
                                          <p:spTgt spid="171011">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autoUpdateAnimBg="0"/>
      <p:bldP spid="171010" grpId="0" autoUpdateAnimBg="0"/>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95400"/>
            <a:ext cx="9144000" cy="5562600"/>
          </a:xfrm>
        </p:spPr>
        <p:txBody>
          <a:bodyPr>
            <a:normAutofit/>
          </a:bodyPr>
          <a:lstStyle/>
          <a:p>
            <a:pPr marL="571500" indent="-571500" algn="just">
              <a:buFont typeface="Wingdings" pitchFamily="2" charset="2"/>
              <a:buAutoNum type="romanLcParenBoth" startAt="4"/>
            </a:pPr>
            <a:r>
              <a:rPr lang="en-US" dirty="0" smtClean="0">
                <a:solidFill>
                  <a:srgbClr val="0000FF"/>
                </a:solidFill>
                <a:latin typeface="Constantia" pitchFamily="18" charset="0"/>
              </a:rPr>
              <a:t>Administer analgesia and anti-inflammatory agents such as NSAIDS.</a:t>
            </a:r>
          </a:p>
          <a:p>
            <a:pPr marL="571500" indent="-571500" algn="just">
              <a:buAutoNum type="romanLcParenBoth" startAt="4"/>
            </a:pPr>
            <a:endParaRPr lang="en-US" dirty="0" smtClean="0">
              <a:solidFill>
                <a:srgbClr val="0000FF"/>
              </a:solidFill>
              <a:latin typeface="Constantia" pitchFamily="18" charset="0"/>
            </a:endParaRPr>
          </a:p>
          <a:p>
            <a:pPr marL="571500" indent="-571500" algn="just">
              <a:buAutoNum type="romanLcParenBoth" startAt="4"/>
            </a:pPr>
            <a:r>
              <a:rPr lang="en-US" dirty="0" smtClean="0">
                <a:solidFill>
                  <a:srgbClr val="0000FF"/>
                </a:solidFill>
                <a:latin typeface="Constantia" pitchFamily="18" charset="0"/>
              </a:rPr>
              <a:t>Ensure proper/adequate nutrition and hydration.</a:t>
            </a:r>
          </a:p>
          <a:p>
            <a:pPr marL="571500" indent="-571500" algn="just">
              <a:buAutoNum type="romanLcParenBoth" startAt="4"/>
            </a:pPr>
            <a:endParaRPr lang="en-US" dirty="0" smtClean="0">
              <a:solidFill>
                <a:srgbClr val="0000FF"/>
              </a:solidFill>
              <a:latin typeface="Constantia" pitchFamily="18" charset="0"/>
            </a:endParaRPr>
          </a:p>
          <a:p>
            <a:pPr marL="571500" indent="-571500" algn="just">
              <a:buAutoNum type="romanLcParenBoth" startAt="4"/>
            </a:pPr>
            <a:endParaRPr lang="en-US" dirty="0" smtClean="0">
              <a:solidFill>
                <a:srgbClr val="0000FF"/>
              </a:solidFill>
              <a:latin typeface="Constantia" pitchFamily="18" charset="0"/>
            </a:endParaRPr>
          </a:p>
          <a:p>
            <a:pPr marL="571500" indent="-571500" algn="just">
              <a:buAutoNum type="romanLcParenBoth" startAt="4"/>
            </a:pPr>
            <a:r>
              <a:rPr lang="en-US" dirty="0" smtClean="0">
                <a:solidFill>
                  <a:srgbClr val="0000FF"/>
                </a:solidFill>
                <a:latin typeface="Constantia" pitchFamily="18" charset="0"/>
              </a:rPr>
              <a:t>Educate the patient on medication, the septic arthritis process, importance of supporting the affected joint and strategies to promote healing through aseptic dressing changes and proper wound care.</a:t>
            </a:r>
          </a:p>
          <a:p>
            <a:pPr>
              <a:buNone/>
            </a:pPr>
            <a:endParaRPr lang="en-US" dirty="0"/>
          </a:p>
        </p:txBody>
      </p:sp>
      <p:sp>
        <p:nvSpPr>
          <p:cNvPr id="2" name="Title 1"/>
          <p:cNvSpPr>
            <a:spLocks noGrp="1"/>
          </p:cNvSpPr>
          <p:nvPr>
            <p:ph type="title"/>
          </p:nvPr>
        </p:nvSpPr>
        <p:spPr>
          <a:xfrm>
            <a:off x="152400" y="274638"/>
            <a:ext cx="8534400" cy="1143000"/>
          </a:xfrm>
        </p:spPr>
        <p:txBody>
          <a:bodyPr/>
          <a:lstStyle/>
          <a:p>
            <a:pPr algn="just"/>
            <a:r>
              <a:rPr lang="en-US" dirty="0" smtClean="0">
                <a:solidFill>
                  <a:srgbClr val="FF0000"/>
                </a:solidFill>
                <a:latin typeface="Constantia" pitchFamily="18" charset="0"/>
              </a:rPr>
              <a:t>S. Arthritis Management cont’d</a:t>
            </a:r>
            <a:endParaRPr lang="en-US" dirty="0"/>
          </a:p>
        </p:txBody>
      </p:sp>
    </p:spTree>
  </p:cSld>
  <p:clrMapOvr>
    <a:masterClrMapping/>
  </p:clrMapOvr>
  <p:transition>
    <p:wheel spokes="8"/>
  </p:transition>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2035" name="Rectangle 3"/>
          <p:cNvSpPr>
            <a:spLocks noGrp="1" noChangeArrowheads="1"/>
          </p:cNvSpPr>
          <p:nvPr>
            <p:ph idx="1"/>
          </p:nvPr>
        </p:nvSpPr>
        <p:spPr>
          <a:xfrm>
            <a:off x="0" y="1600200"/>
            <a:ext cx="9144000" cy="5257800"/>
          </a:xfrm>
        </p:spPr>
        <p:txBody>
          <a:bodyPr>
            <a:normAutofit/>
          </a:bodyPr>
          <a:lstStyle/>
          <a:p>
            <a:pPr marL="469900" indent="-469900" algn="just" eaLnBrk="1" hangingPunct="1">
              <a:buNone/>
            </a:pPr>
            <a:r>
              <a:rPr lang="en-US" dirty="0" smtClean="0">
                <a:solidFill>
                  <a:srgbClr val="0000FF"/>
                </a:solidFill>
                <a:latin typeface="Constantia" pitchFamily="18" charset="0"/>
              </a:rPr>
              <a:t>	Also known as Degenerative Joint Disease (DJD), this is a slowly progressive disorder of articulating joints, especially in the weight bearing joints.</a:t>
            </a:r>
          </a:p>
          <a:p>
            <a:pPr marL="469900" indent="-469900" algn="just" eaLnBrk="1" hangingPunct="1">
              <a:buNone/>
            </a:pPr>
            <a:r>
              <a:rPr lang="en-US" dirty="0" smtClean="0">
                <a:solidFill>
                  <a:srgbClr val="0000FF"/>
                </a:solidFill>
                <a:latin typeface="Constantia" pitchFamily="18" charset="0"/>
              </a:rPr>
              <a:t>	</a:t>
            </a:r>
          </a:p>
          <a:p>
            <a:pPr marL="469900" indent="-469900" algn="just">
              <a:buNone/>
            </a:pPr>
            <a:r>
              <a:rPr lang="en-US" dirty="0" smtClean="0">
                <a:solidFill>
                  <a:srgbClr val="0000FF"/>
                </a:solidFill>
                <a:latin typeface="Constantia" pitchFamily="18" charset="0"/>
              </a:rPr>
              <a:t>	It is characterized by degeneration of articular cartilage and overgrowth of bone.</a:t>
            </a:r>
          </a:p>
          <a:p>
            <a:pPr marL="469900" indent="-469900" algn="just">
              <a:buNone/>
            </a:pPr>
            <a:endParaRPr lang="en-US" dirty="0" smtClean="0">
              <a:solidFill>
                <a:srgbClr val="0000FF"/>
              </a:solidFill>
              <a:latin typeface="Constantia" pitchFamily="18" charset="0"/>
            </a:endParaRPr>
          </a:p>
          <a:p>
            <a:pPr marL="469900" indent="-469900" algn="just">
              <a:buNone/>
            </a:pPr>
            <a:r>
              <a:rPr lang="en-US" dirty="0" smtClean="0">
                <a:solidFill>
                  <a:srgbClr val="0000FF"/>
                </a:solidFill>
                <a:latin typeface="Constantia" pitchFamily="18" charset="0"/>
              </a:rPr>
              <a:t>	Damage is localized to the joints and surrounding tissues</a:t>
            </a:r>
          </a:p>
        </p:txBody>
      </p:sp>
      <p:sp>
        <p:nvSpPr>
          <p:cNvPr id="124930" name="Rectangle 6"/>
          <p:cNvSpPr>
            <a:spLocks noGrp="1" noChangeArrowheads="1"/>
          </p:cNvSpPr>
          <p:nvPr>
            <p:ph type="sldNum" sz="quarter" idx="12"/>
          </p:nvPr>
        </p:nvSpPr>
        <p:spPr>
          <a:noFill/>
        </p:spPr>
        <p:txBody>
          <a:bodyPr/>
          <a:lstStyle/>
          <a:p>
            <a:fld id="{E25765AF-9CF1-4DA0-BB50-EDA1E4F19AD2}" type="slidenum">
              <a:rPr lang="en-US" smtClean="0"/>
              <a:pPr/>
              <a:t>144</a:t>
            </a:fld>
            <a:endParaRPr lang="en-US" smtClean="0"/>
          </a:p>
        </p:txBody>
      </p:sp>
      <p:sp>
        <p:nvSpPr>
          <p:cNvPr id="172034" name="Rectangle 2"/>
          <p:cNvSpPr>
            <a:spLocks noGrp="1" noChangeArrowheads="1"/>
          </p:cNvSpPr>
          <p:nvPr>
            <p:ph type="title"/>
          </p:nvPr>
        </p:nvSpPr>
        <p:spPr/>
        <p:txBody>
          <a:bodyPr/>
          <a:lstStyle/>
          <a:p>
            <a:pPr algn="just" eaLnBrk="1" hangingPunct="1"/>
            <a:r>
              <a:rPr lang="en-US" b="1" dirty="0" smtClean="0">
                <a:solidFill>
                  <a:srgbClr val="FF0000"/>
                </a:solidFill>
                <a:latin typeface="Constantia" pitchFamily="18" charset="0"/>
              </a:rPr>
              <a:t>Osteoarthritis</a:t>
            </a:r>
          </a:p>
        </p:txBody>
      </p:sp>
      <p:sp>
        <p:nvSpPr>
          <p:cNvPr id="12493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E7DA173D-BDA9-4803-BC53-A4F5BA74C039}" type="slidenum">
              <a:rPr lang="en-US" sz="1400"/>
              <a:pPr algn="r"/>
              <a:t>144</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2034"/>
                                        </p:tgtEl>
                                        <p:attrNameLst>
                                          <p:attrName>style.visibility</p:attrName>
                                        </p:attrNameLst>
                                      </p:cBhvr>
                                      <p:to>
                                        <p:strVal val="visible"/>
                                      </p:to>
                                    </p:set>
                                    <p:anim calcmode="lin" valueType="num">
                                      <p:cBhvr additive="base">
                                        <p:cTn id="7" dur="500" fill="hold"/>
                                        <p:tgtEl>
                                          <p:spTgt spid="172034"/>
                                        </p:tgtEl>
                                        <p:attrNameLst>
                                          <p:attrName>ppt_x</p:attrName>
                                        </p:attrNameLst>
                                      </p:cBhvr>
                                      <p:tavLst>
                                        <p:tav tm="0">
                                          <p:val>
                                            <p:strVal val="#ppt_x"/>
                                          </p:val>
                                        </p:tav>
                                        <p:tav tm="100000">
                                          <p:val>
                                            <p:strVal val="#ppt_x"/>
                                          </p:val>
                                        </p:tav>
                                      </p:tavLst>
                                    </p:anim>
                                    <p:anim calcmode="lin" valueType="num">
                                      <p:cBhvr additive="base">
                                        <p:cTn id="8" dur="500" fill="hold"/>
                                        <p:tgtEl>
                                          <p:spTgt spid="1720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4" presetClass="entr" presetSubtype="0" fill="hold" grpId="0" nodeType="clickEffect">
                                  <p:stCondLst>
                                    <p:cond delay="0"/>
                                  </p:stCondLst>
                                  <p:childTnLst>
                                    <p:set>
                                      <p:cBhvr>
                                        <p:cTn id="12" dur="1" fill="hold">
                                          <p:stCondLst>
                                            <p:cond delay="499"/>
                                          </p:stCondLst>
                                        </p:cTn>
                                        <p:tgtEl>
                                          <p:spTgt spid="172035">
                                            <p:txEl>
                                              <p:pRg st="0" end="0"/>
                                            </p:txEl>
                                          </p:spTgt>
                                        </p:tgtEl>
                                        <p:attrNameLst>
                                          <p:attrName>style.visibility</p:attrName>
                                        </p:attrNameLst>
                                      </p:cBhvr>
                                      <p:to>
                                        <p:strVal val="visible"/>
                                      </p:to>
                                    </p:set>
                                    <p:anim to="" calcmode="lin" valueType="num">
                                      <p:cBhvr>
                                        <p:cTn id="13" dur="1" fill="hold"/>
                                        <p:tgtEl>
                                          <p:spTgt spid="172035">
                                            <p:txEl>
                                              <p:pRg st="0" end="0"/>
                                            </p:txEl>
                                          </p:spTgt>
                                        </p:tgtEl>
                                        <p:attrNameLst>
                                          <p:attrName/>
                                        </p:attrNameLst>
                                      </p:cBhvr>
                                    </p:anim>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grpId="0" nodeType="clickEffect">
                                  <p:stCondLst>
                                    <p:cond delay="0"/>
                                  </p:stCondLst>
                                  <p:childTnLst>
                                    <p:set>
                                      <p:cBhvr>
                                        <p:cTn id="17" dur="1" fill="hold">
                                          <p:stCondLst>
                                            <p:cond delay="499"/>
                                          </p:stCondLst>
                                        </p:cTn>
                                        <p:tgtEl>
                                          <p:spTgt spid="172035">
                                            <p:txEl>
                                              <p:pRg st="1" end="1"/>
                                            </p:txEl>
                                          </p:spTgt>
                                        </p:tgtEl>
                                        <p:attrNameLst>
                                          <p:attrName>style.visibility</p:attrName>
                                        </p:attrNameLst>
                                      </p:cBhvr>
                                      <p:to>
                                        <p:strVal val="visible"/>
                                      </p:to>
                                    </p:set>
                                    <p:anim to="" calcmode="lin" valueType="num">
                                      <p:cBhvr>
                                        <p:cTn id="18" dur="1" fill="hold"/>
                                        <p:tgtEl>
                                          <p:spTgt spid="172035">
                                            <p:txEl>
                                              <p:pRg st="1" end="1"/>
                                            </p:txEl>
                                          </p:spTgt>
                                        </p:tgtEl>
                                        <p:attrNameLst>
                                          <p:attrName/>
                                        </p:attrNameLst>
                                      </p:cBhvr>
                                    </p:anim>
                                  </p:childTnLst>
                                </p:cTn>
                              </p:par>
                            </p:childTnLst>
                          </p:cTn>
                        </p:par>
                      </p:childTnLst>
                    </p:cTn>
                  </p:par>
                  <p:par>
                    <p:cTn id="19" fill="hold">
                      <p:stCondLst>
                        <p:cond delay="indefinite"/>
                      </p:stCondLst>
                      <p:childTnLst>
                        <p:par>
                          <p:cTn id="20" fill="hold">
                            <p:stCondLst>
                              <p:cond delay="0"/>
                            </p:stCondLst>
                            <p:childTnLst>
                              <p:par>
                                <p:cTn id="21" presetID="24" presetClass="entr" presetSubtype="0" fill="hold" grpId="0" nodeType="clickEffect">
                                  <p:stCondLst>
                                    <p:cond delay="0"/>
                                  </p:stCondLst>
                                  <p:childTnLst>
                                    <p:set>
                                      <p:cBhvr>
                                        <p:cTn id="22" dur="1" fill="hold">
                                          <p:stCondLst>
                                            <p:cond delay="499"/>
                                          </p:stCondLst>
                                        </p:cTn>
                                        <p:tgtEl>
                                          <p:spTgt spid="172035">
                                            <p:txEl>
                                              <p:pRg st="2" end="2"/>
                                            </p:txEl>
                                          </p:spTgt>
                                        </p:tgtEl>
                                        <p:attrNameLst>
                                          <p:attrName>style.visibility</p:attrName>
                                        </p:attrNameLst>
                                      </p:cBhvr>
                                      <p:to>
                                        <p:strVal val="visible"/>
                                      </p:to>
                                    </p:set>
                                    <p:anim to="" calcmode="lin" valueType="num">
                                      <p:cBhvr>
                                        <p:cTn id="23" dur="1" fill="hold"/>
                                        <p:tgtEl>
                                          <p:spTgt spid="172035">
                                            <p:txEl>
                                              <p:pRg st="2" end="2"/>
                                            </p:txEl>
                                          </p:spTgt>
                                        </p:tgtEl>
                                        <p:attrNameLst>
                                          <p:attrName/>
                                        </p:attrNameLst>
                                      </p:cBhvr>
                                    </p:anim>
                                  </p:childTnLst>
                                </p:cTn>
                              </p:par>
                            </p:childTnLst>
                          </p:cTn>
                        </p:par>
                      </p:childTnLst>
                    </p:cTn>
                  </p:par>
                  <p:par>
                    <p:cTn id="24" fill="hold">
                      <p:stCondLst>
                        <p:cond delay="indefinite"/>
                      </p:stCondLst>
                      <p:childTnLst>
                        <p:par>
                          <p:cTn id="25" fill="hold">
                            <p:stCondLst>
                              <p:cond delay="0"/>
                            </p:stCondLst>
                            <p:childTnLst>
                              <p:par>
                                <p:cTn id="26" presetID="24" presetClass="entr" presetSubtype="0" fill="hold" grpId="0" nodeType="clickEffect">
                                  <p:stCondLst>
                                    <p:cond delay="0"/>
                                  </p:stCondLst>
                                  <p:childTnLst>
                                    <p:set>
                                      <p:cBhvr>
                                        <p:cTn id="27" dur="1" fill="hold">
                                          <p:stCondLst>
                                            <p:cond delay="499"/>
                                          </p:stCondLst>
                                        </p:cTn>
                                        <p:tgtEl>
                                          <p:spTgt spid="172035">
                                            <p:txEl>
                                              <p:pRg st="4" end="4"/>
                                            </p:txEl>
                                          </p:spTgt>
                                        </p:tgtEl>
                                        <p:attrNameLst>
                                          <p:attrName>style.visibility</p:attrName>
                                        </p:attrNameLst>
                                      </p:cBhvr>
                                      <p:to>
                                        <p:strVal val="visible"/>
                                      </p:to>
                                    </p:set>
                                    <p:anim to="" calcmode="lin" valueType="num">
                                      <p:cBhvr>
                                        <p:cTn id="28" dur="1" fill="hold"/>
                                        <p:tgtEl>
                                          <p:spTgt spid="172035">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2035" grpId="0" build="p" autoUpdateAnimBg="0"/>
      <p:bldP spid="172034" grpId="0" autoUpdateAnimBg="0"/>
    </p:bldLst>
  </p:timing>
</p:sld>
</file>

<file path=ppt/slides/slide1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3059" name="Rectangle 3"/>
          <p:cNvSpPr>
            <a:spLocks noGrp="1" noChangeArrowheads="1"/>
          </p:cNvSpPr>
          <p:nvPr>
            <p:ph idx="1"/>
          </p:nvPr>
        </p:nvSpPr>
        <p:spPr>
          <a:xfrm>
            <a:off x="0" y="1600200"/>
            <a:ext cx="9144000" cy="5257800"/>
          </a:xfrm>
        </p:spPr>
        <p:txBody>
          <a:bodyPr>
            <a:normAutofit/>
          </a:bodyPr>
          <a:lstStyle/>
          <a:p>
            <a:pPr algn="just" eaLnBrk="1" hangingPunct="1">
              <a:buNone/>
            </a:pPr>
            <a:r>
              <a:rPr lang="en-US" dirty="0" smtClean="0">
                <a:solidFill>
                  <a:srgbClr val="0000FF"/>
                </a:solidFill>
                <a:latin typeface="Constantia" pitchFamily="18" charset="0"/>
              </a:rPr>
              <a:t>	May occur as </a:t>
            </a:r>
            <a:r>
              <a:rPr lang="en-US" b="1" i="1" dirty="0" smtClean="0">
                <a:solidFill>
                  <a:srgbClr val="0000FF"/>
                </a:solidFill>
                <a:latin typeface="Constantia" pitchFamily="18" charset="0"/>
              </a:rPr>
              <a:t>Primary (Idiopathic) Osteoarthritis </a:t>
            </a:r>
            <a:r>
              <a:rPr lang="en-US" dirty="0" smtClean="0">
                <a:solidFill>
                  <a:srgbClr val="0000FF"/>
                </a:solidFill>
                <a:latin typeface="Constantia" pitchFamily="18" charset="0"/>
              </a:rPr>
              <a:t>or </a:t>
            </a:r>
            <a:r>
              <a:rPr lang="en-US" b="1" i="1" dirty="0" smtClean="0">
                <a:solidFill>
                  <a:srgbClr val="0000FF"/>
                </a:solidFill>
                <a:latin typeface="Constantia" pitchFamily="18" charset="0"/>
              </a:rPr>
              <a:t>Secondary</a:t>
            </a:r>
            <a:r>
              <a:rPr lang="en-US" dirty="0" smtClean="0">
                <a:solidFill>
                  <a:srgbClr val="0000FF"/>
                </a:solidFill>
                <a:latin typeface="Constantia" pitchFamily="18" charset="0"/>
              </a:rPr>
              <a:t>, resulting from a previous joint injury or inflammatory disease.</a:t>
            </a:r>
          </a:p>
          <a:p>
            <a:pPr algn="just" eaLnBrk="1" hangingPunct="1">
              <a:buNone/>
            </a:pPr>
            <a:r>
              <a:rPr lang="en-US" dirty="0" smtClean="0">
                <a:solidFill>
                  <a:srgbClr val="0000FF"/>
                </a:solidFill>
                <a:latin typeface="Constantia" pitchFamily="18" charset="0"/>
              </a:rPr>
              <a:t>	</a:t>
            </a:r>
          </a:p>
          <a:p>
            <a:pPr algn="just" eaLnBrk="1" hangingPunct="1">
              <a:buNone/>
            </a:pPr>
            <a:r>
              <a:rPr lang="en-US" dirty="0" smtClean="0">
                <a:solidFill>
                  <a:srgbClr val="0000FF"/>
                </a:solidFill>
                <a:latin typeface="Constantia" pitchFamily="18" charset="0"/>
              </a:rPr>
              <a:t>	Risk factors to Secondary OA may include:</a:t>
            </a:r>
          </a:p>
          <a:p>
            <a:pPr marL="1028700" lvl="1" indent="-571500" algn="just">
              <a:buAutoNum type="romanLcParenBoth"/>
            </a:pPr>
            <a:r>
              <a:rPr lang="en-US" dirty="0" smtClean="0">
                <a:solidFill>
                  <a:srgbClr val="0000FF"/>
                </a:solidFill>
                <a:latin typeface="Constantia" pitchFamily="18" charset="0"/>
              </a:rPr>
              <a:t>Previous fractures.</a:t>
            </a:r>
          </a:p>
          <a:p>
            <a:pPr marL="1028700" lvl="1" indent="-571500" algn="just">
              <a:buAutoNum type="romanLcParenBoth"/>
            </a:pPr>
            <a:r>
              <a:rPr lang="en-US" dirty="0" smtClean="0">
                <a:solidFill>
                  <a:srgbClr val="0000FF"/>
                </a:solidFill>
                <a:latin typeface="Constantia" pitchFamily="18" charset="0"/>
              </a:rPr>
              <a:t>Infections</a:t>
            </a:r>
          </a:p>
          <a:p>
            <a:pPr marL="1028700" lvl="1" indent="-571500" algn="just">
              <a:buAutoNum type="romanLcParenBoth"/>
            </a:pPr>
            <a:r>
              <a:rPr lang="en-US" dirty="0" smtClean="0">
                <a:solidFill>
                  <a:srgbClr val="0000FF"/>
                </a:solidFill>
                <a:latin typeface="Constantia" pitchFamily="18" charset="0"/>
              </a:rPr>
              <a:t>Congenital deformities</a:t>
            </a:r>
          </a:p>
          <a:p>
            <a:pPr marL="1028700" lvl="1" indent="-571500" algn="just">
              <a:buAutoNum type="romanLcParenBoth"/>
            </a:pPr>
            <a:r>
              <a:rPr lang="en-US" dirty="0" smtClean="0">
                <a:solidFill>
                  <a:srgbClr val="0000FF"/>
                </a:solidFill>
                <a:latin typeface="Constantia" pitchFamily="18" charset="0"/>
              </a:rPr>
              <a:t>Old age - usually seen in 50-70 years but may also occur as early as 45 years</a:t>
            </a:r>
          </a:p>
        </p:txBody>
      </p:sp>
      <p:sp>
        <p:nvSpPr>
          <p:cNvPr id="125954" name="Rectangle 6"/>
          <p:cNvSpPr>
            <a:spLocks noGrp="1" noChangeArrowheads="1"/>
          </p:cNvSpPr>
          <p:nvPr>
            <p:ph type="sldNum" sz="quarter" idx="12"/>
          </p:nvPr>
        </p:nvSpPr>
        <p:spPr>
          <a:noFill/>
        </p:spPr>
        <p:txBody>
          <a:bodyPr/>
          <a:lstStyle/>
          <a:p>
            <a:fld id="{9CDE6ACE-C379-42AF-A694-412D251142D9}" type="slidenum">
              <a:rPr lang="en-US" smtClean="0"/>
              <a:pPr/>
              <a:t>145</a:t>
            </a:fld>
            <a:endParaRPr lang="en-US" smtClean="0"/>
          </a:p>
        </p:txBody>
      </p:sp>
      <p:sp>
        <p:nvSpPr>
          <p:cNvPr id="173058" name="Rectangle 2"/>
          <p:cNvSpPr>
            <a:spLocks noGrp="1" noChangeArrowheads="1"/>
          </p:cNvSpPr>
          <p:nvPr>
            <p:ph type="title"/>
          </p:nvPr>
        </p:nvSpPr>
        <p:spPr/>
        <p:txBody>
          <a:bodyPr/>
          <a:lstStyle/>
          <a:p>
            <a:pPr algn="just" eaLnBrk="1" hangingPunct="1"/>
            <a:r>
              <a:rPr lang="en-US" dirty="0" err="1" smtClean="0">
                <a:solidFill>
                  <a:srgbClr val="FF0000"/>
                </a:solidFill>
                <a:latin typeface="Constantia" pitchFamily="18" charset="0"/>
              </a:rPr>
              <a:t>Aetiology</a:t>
            </a:r>
            <a:r>
              <a:rPr lang="en-US" dirty="0" smtClean="0">
                <a:solidFill>
                  <a:srgbClr val="FF0000"/>
                </a:solidFill>
                <a:latin typeface="Constantia" pitchFamily="18" charset="0"/>
              </a:rPr>
              <a:t> of OA</a:t>
            </a:r>
          </a:p>
        </p:txBody>
      </p:sp>
      <p:sp>
        <p:nvSpPr>
          <p:cNvPr id="12595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8D9ED809-6AED-44FF-8099-E995A0ADAD31}" type="slidenum">
              <a:rPr lang="en-US" sz="1400"/>
              <a:pPr algn="r"/>
              <a:t>145</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30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305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305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3059">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73059">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73059">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73059">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730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3059" grpId="0" build="p" autoUpdateAnimBg="0"/>
      <p:bldP spid="173058" grpId="0" autoUpdateAnimBg="0"/>
    </p:bldLst>
  </p:timing>
</p:sld>
</file>

<file path=ppt/slides/slide1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083" name="Rectangle 3"/>
          <p:cNvSpPr>
            <a:spLocks noGrp="1" noChangeArrowheads="1"/>
          </p:cNvSpPr>
          <p:nvPr>
            <p:ph idx="1"/>
          </p:nvPr>
        </p:nvSpPr>
        <p:spPr>
          <a:xfrm>
            <a:off x="0" y="1143000"/>
            <a:ext cx="9144000" cy="5715000"/>
          </a:xfrm>
        </p:spPr>
        <p:txBody>
          <a:bodyPr>
            <a:normAutofit lnSpcReduction="10000"/>
          </a:bodyPr>
          <a:lstStyle/>
          <a:p>
            <a:pPr marL="469900" indent="-469900" algn="just" eaLnBrk="1" hangingPunct="1">
              <a:lnSpc>
                <a:spcPct val="90000"/>
              </a:lnSpc>
              <a:buNone/>
            </a:pPr>
            <a:r>
              <a:rPr lang="en-US" dirty="0" smtClean="0">
                <a:solidFill>
                  <a:srgbClr val="0000FF"/>
                </a:solidFill>
                <a:latin typeface="Constantia" pitchFamily="18" charset="0"/>
              </a:rPr>
              <a:t>Other factors influencing development of osteoarthritis include:</a:t>
            </a:r>
          </a:p>
          <a:p>
            <a:pPr marL="469900" indent="-469900" algn="just" eaLnBrk="1" hangingPunct="1">
              <a:lnSpc>
                <a:spcPct val="90000"/>
              </a:lnSpc>
              <a:buNone/>
            </a:pPr>
            <a:endParaRPr lang="en-US" dirty="0" smtClean="0">
              <a:solidFill>
                <a:srgbClr val="0000FF"/>
              </a:solidFill>
              <a:latin typeface="Constantia" pitchFamily="18" charset="0"/>
            </a:endParaRPr>
          </a:p>
          <a:p>
            <a:pPr marL="469900" indent="-469900" algn="just">
              <a:lnSpc>
                <a:spcPct val="90000"/>
              </a:lnSpc>
            </a:pPr>
            <a:r>
              <a:rPr lang="en-US" i="1" dirty="0" smtClean="0">
                <a:solidFill>
                  <a:srgbClr val="0000FF"/>
                </a:solidFill>
                <a:latin typeface="Constantia" pitchFamily="18" charset="0"/>
              </a:rPr>
              <a:t>Osteochondritis of head of femur</a:t>
            </a:r>
            <a:r>
              <a:rPr lang="en-US" dirty="0" smtClean="0">
                <a:solidFill>
                  <a:srgbClr val="0000FF"/>
                </a:solidFill>
                <a:latin typeface="Constantia" pitchFamily="18" charset="0"/>
              </a:rPr>
              <a:t> esp. in children (congenital structural defects).</a:t>
            </a:r>
          </a:p>
          <a:p>
            <a:pPr marL="469900" indent="-469900" algn="just">
              <a:lnSpc>
                <a:spcPct val="90000"/>
              </a:lnSpc>
            </a:pPr>
            <a:endParaRPr lang="en-US" dirty="0" smtClean="0">
              <a:solidFill>
                <a:srgbClr val="0000FF"/>
              </a:solidFill>
              <a:latin typeface="Constantia" pitchFamily="18" charset="0"/>
            </a:endParaRPr>
          </a:p>
          <a:p>
            <a:pPr marL="469900" indent="-469900" algn="just">
              <a:lnSpc>
                <a:spcPct val="90000"/>
              </a:lnSpc>
            </a:pPr>
            <a:r>
              <a:rPr lang="en-US" i="1" dirty="0" smtClean="0">
                <a:solidFill>
                  <a:srgbClr val="0000FF"/>
                </a:solidFill>
                <a:latin typeface="Constantia" pitchFamily="18" charset="0"/>
              </a:rPr>
              <a:t>Metabolic disturbances</a:t>
            </a:r>
            <a:r>
              <a:rPr lang="en-US" dirty="0" smtClean="0">
                <a:solidFill>
                  <a:srgbClr val="0000FF"/>
                </a:solidFill>
                <a:latin typeface="Constantia" pitchFamily="18" charset="0"/>
              </a:rPr>
              <a:t> such as obesity and overweight.</a:t>
            </a:r>
          </a:p>
          <a:p>
            <a:pPr marL="469900" indent="-469900" algn="just">
              <a:lnSpc>
                <a:spcPct val="90000"/>
              </a:lnSpc>
            </a:pPr>
            <a:endParaRPr lang="en-US" dirty="0" smtClean="0">
              <a:solidFill>
                <a:srgbClr val="0000FF"/>
              </a:solidFill>
              <a:latin typeface="Constantia" pitchFamily="18" charset="0"/>
            </a:endParaRPr>
          </a:p>
          <a:p>
            <a:pPr marL="469900" indent="-469900" algn="just">
              <a:lnSpc>
                <a:spcPct val="90000"/>
              </a:lnSpc>
            </a:pPr>
            <a:r>
              <a:rPr lang="en-US" i="1" dirty="0" smtClean="0">
                <a:solidFill>
                  <a:srgbClr val="0000FF"/>
                </a:solidFill>
                <a:latin typeface="Constantia" pitchFamily="18" charset="0"/>
              </a:rPr>
              <a:t>Repeated intra-articular hemorrhage</a:t>
            </a:r>
          </a:p>
          <a:p>
            <a:pPr marL="469900" indent="-469900" algn="just">
              <a:lnSpc>
                <a:spcPct val="90000"/>
              </a:lnSpc>
            </a:pPr>
            <a:endParaRPr lang="en-US" i="1" dirty="0" smtClean="0">
              <a:solidFill>
                <a:srgbClr val="0000FF"/>
              </a:solidFill>
              <a:latin typeface="Constantia" pitchFamily="18" charset="0"/>
            </a:endParaRPr>
          </a:p>
          <a:p>
            <a:pPr marL="469900" indent="-469900" algn="just">
              <a:lnSpc>
                <a:spcPct val="90000"/>
              </a:lnSpc>
            </a:pPr>
            <a:r>
              <a:rPr lang="en-US" i="1" dirty="0" smtClean="0">
                <a:solidFill>
                  <a:srgbClr val="0000FF"/>
                </a:solidFill>
                <a:latin typeface="Constantia" pitchFamily="18" charset="0"/>
              </a:rPr>
              <a:t>Septic arthritis</a:t>
            </a:r>
          </a:p>
          <a:p>
            <a:pPr marL="469900" indent="-469900" algn="just">
              <a:lnSpc>
                <a:spcPct val="90000"/>
              </a:lnSpc>
            </a:pPr>
            <a:endParaRPr lang="en-US" i="1" dirty="0" smtClean="0">
              <a:solidFill>
                <a:srgbClr val="0000FF"/>
              </a:solidFill>
              <a:latin typeface="Constantia" pitchFamily="18" charset="0"/>
            </a:endParaRPr>
          </a:p>
          <a:p>
            <a:pPr marL="469900" indent="-469900" algn="just">
              <a:lnSpc>
                <a:spcPct val="90000"/>
              </a:lnSpc>
            </a:pPr>
            <a:r>
              <a:rPr lang="en-US" i="1" dirty="0" smtClean="0">
                <a:solidFill>
                  <a:srgbClr val="0000FF"/>
                </a:solidFill>
                <a:latin typeface="Constantia" pitchFamily="18" charset="0"/>
              </a:rPr>
              <a:t>Excessive stress on joints</a:t>
            </a:r>
            <a:r>
              <a:rPr lang="en-US" dirty="0" smtClean="0">
                <a:solidFill>
                  <a:srgbClr val="0000FF"/>
                </a:solidFill>
                <a:latin typeface="Constantia" pitchFamily="18" charset="0"/>
              </a:rPr>
              <a:t> through occupational or recreational repeated use.</a:t>
            </a:r>
          </a:p>
        </p:txBody>
      </p:sp>
      <p:sp>
        <p:nvSpPr>
          <p:cNvPr id="126978" name="Rectangle 6"/>
          <p:cNvSpPr>
            <a:spLocks noGrp="1" noChangeArrowheads="1"/>
          </p:cNvSpPr>
          <p:nvPr>
            <p:ph type="sldNum" sz="quarter" idx="12"/>
          </p:nvPr>
        </p:nvSpPr>
        <p:spPr>
          <a:noFill/>
        </p:spPr>
        <p:txBody>
          <a:bodyPr/>
          <a:lstStyle/>
          <a:p>
            <a:fld id="{1C996BF6-F264-4BCC-968E-1EE6B4837D7F}" type="slidenum">
              <a:rPr lang="en-US" smtClean="0"/>
              <a:pPr/>
              <a:t>146</a:t>
            </a:fld>
            <a:endParaRPr lang="en-US" smtClean="0"/>
          </a:p>
        </p:txBody>
      </p:sp>
      <p:sp>
        <p:nvSpPr>
          <p:cNvPr id="174082" name="Rectangle 2"/>
          <p:cNvSpPr>
            <a:spLocks noGrp="1" noChangeArrowheads="1"/>
          </p:cNvSpPr>
          <p:nvPr>
            <p:ph type="title"/>
          </p:nvPr>
        </p:nvSpPr>
        <p:spPr>
          <a:xfrm>
            <a:off x="0" y="0"/>
            <a:ext cx="8686800" cy="868362"/>
          </a:xfrm>
        </p:spPr>
        <p:txBody>
          <a:bodyPr/>
          <a:lstStyle/>
          <a:p>
            <a:pPr algn="just" eaLnBrk="1" hangingPunct="1"/>
            <a:r>
              <a:rPr lang="en-US" dirty="0" err="1" smtClean="0">
                <a:solidFill>
                  <a:srgbClr val="FF0000"/>
                </a:solidFill>
                <a:latin typeface="Constantia" pitchFamily="18" charset="0"/>
              </a:rPr>
              <a:t>Aetiology</a:t>
            </a:r>
            <a:r>
              <a:rPr lang="en-US" dirty="0" smtClean="0">
                <a:solidFill>
                  <a:srgbClr val="FF0000"/>
                </a:solidFill>
                <a:latin typeface="Constantia" pitchFamily="18" charset="0"/>
              </a:rPr>
              <a:t>  of OA cont’d</a:t>
            </a:r>
          </a:p>
        </p:txBody>
      </p:sp>
      <p:sp>
        <p:nvSpPr>
          <p:cNvPr id="12697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1976D041-E140-4AA1-B535-425E32C4235F}" type="slidenum">
              <a:rPr lang="en-US" sz="1400"/>
              <a:pPr algn="r"/>
              <a:t>146</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0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74083">
                                            <p:txEl>
                                              <p:pRg st="0" end="0"/>
                                            </p:txEl>
                                          </p:spTgt>
                                        </p:tgtEl>
                                        <p:attrNameLst>
                                          <p:attrName>style.visibility</p:attrName>
                                        </p:attrNameLst>
                                      </p:cBhvr>
                                      <p:to>
                                        <p:strVal val="visible"/>
                                      </p:to>
                                    </p:set>
                                    <p:anim calcmode="lin" valueType="num">
                                      <p:cBhvr additive="base">
                                        <p:cTn id="11" dur="500" fill="hold"/>
                                        <p:tgtEl>
                                          <p:spTgt spid="17408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40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4083">
                                            <p:txEl>
                                              <p:pRg st="2" end="2"/>
                                            </p:txEl>
                                          </p:spTgt>
                                        </p:tgtEl>
                                        <p:attrNameLst>
                                          <p:attrName>style.visibility</p:attrName>
                                        </p:attrNameLst>
                                      </p:cBhvr>
                                      <p:to>
                                        <p:strVal val="visible"/>
                                      </p:to>
                                    </p:set>
                                    <p:anim calcmode="lin" valueType="num">
                                      <p:cBhvr additive="base">
                                        <p:cTn id="17" dur="500" fill="hold"/>
                                        <p:tgtEl>
                                          <p:spTgt spid="17408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40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74083">
                                            <p:txEl>
                                              <p:pRg st="4" end="4"/>
                                            </p:txEl>
                                          </p:spTgt>
                                        </p:tgtEl>
                                        <p:attrNameLst>
                                          <p:attrName>style.visibility</p:attrName>
                                        </p:attrNameLst>
                                      </p:cBhvr>
                                      <p:to>
                                        <p:strVal val="visible"/>
                                      </p:to>
                                    </p:set>
                                    <p:anim calcmode="lin" valueType="num">
                                      <p:cBhvr additive="base">
                                        <p:cTn id="23" dur="500" fill="hold"/>
                                        <p:tgtEl>
                                          <p:spTgt spid="17408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740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74083">
                                            <p:txEl>
                                              <p:pRg st="6" end="6"/>
                                            </p:txEl>
                                          </p:spTgt>
                                        </p:tgtEl>
                                        <p:attrNameLst>
                                          <p:attrName>style.visibility</p:attrName>
                                        </p:attrNameLst>
                                      </p:cBhvr>
                                      <p:to>
                                        <p:strVal val="visible"/>
                                      </p:to>
                                    </p:set>
                                    <p:anim calcmode="lin" valueType="num">
                                      <p:cBhvr additive="base">
                                        <p:cTn id="29" dur="500" fill="hold"/>
                                        <p:tgtEl>
                                          <p:spTgt spid="17408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740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4083">
                                            <p:txEl>
                                              <p:pRg st="8" end="8"/>
                                            </p:txEl>
                                          </p:spTgt>
                                        </p:tgtEl>
                                        <p:attrNameLst>
                                          <p:attrName>style.visibility</p:attrName>
                                        </p:attrNameLst>
                                      </p:cBhvr>
                                      <p:to>
                                        <p:strVal val="visible"/>
                                      </p:to>
                                    </p:set>
                                    <p:anim calcmode="lin" valueType="num">
                                      <p:cBhvr additive="base">
                                        <p:cTn id="35" dur="500" fill="hold"/>
                                        <p:tgtEl>
                                          <p:spTgt spid="17408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7408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74083">
                                            <p:txEl>
                                              <p:pRg st="10" end="10"/>
                                            </p:txEl>
                                          </p:spTgt>
                                        </p:tgtEl>
                                        <p:attrNameLst>
                                          <p:attrName>style.visibility</p:attrName>
                                        </p:attrNameLst>
                                      </p:cBhvr>
                                      <p:to>
                                        <p:strVal val="visible"/>
                                      </p:to>
                                    </p:set>
                                    <p:anim calcmode="lin" valueType="num">
                                      <p:cBhvr additive="base">
                                        <p:cTn id="41" dur="500" fill="hold"/>
                                        <p:tgtEl>
                                          <p:spTgt spid="174083">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7408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3" grpId="0" build="p" autoUpdateAnimBg="0"/>
      <p:bldP spid="174082" grpId="0" autoUpdateAnimBg="0"/>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algn="just">
              <a:buNone/>
            </a:pPr>
            <a:r>
              <a:rPr lang="en-US" dirty="0" smtClean="0">
                <a:solidFill>
                  <a:srgbClr val="0000FF"/>
                </a:solidFill>
                <a:latin typeface="Constantia" pitchFamily="18" charset="0"/>
              </a:rPr>
              <a:t>	The factors responsible for OA development (genetic and hormonal factors, mechanical injury, previous joint damage or any other factor) stimulates a </a:t>
            </a:r>
            <a:r>
              <a:rPr lang="en-US" b="1" i="1" dirty="0" smtClean="0">
                <a:solidFill>
                  <a:srgbClr val="0000FF"/>
                </a:solidFill>
                <a:latin typeface="Constantia" pitchFamily="18" charset="0"/>
              </a:rPr>
              <a:t>Chondrocytic response</a:t>
            </a:r>
            <a:r>
              <a:rPr lang="en-US" dirty="0" smtClean="0">
                <a:solidFill>
                  <a:srgbClr val="0000FF"/>
                </a:solidFill>
                <a:latin typeface="Constantia" pitchFamily="18" charset="0"/>
              </a:rPr>
              <a:t> in the affected joint.</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The stimulated chondrocytes </a:t>
            </a:r>
            <a:r>
              <a:rPr lang="en-US" b="1" i="1" dirty="0" smtClean="0">
                <a:solidFill>
                  <a:srgbClr val="0000FF"/>
                </a:solidFill>
                <a:latin typeface="Constantia" pitchFamily="18" charset="0"/>
              </a:rPr>
              <a:t>releases chemokines and cytokines.</a:t>
            </a:r>
          </a:p>
          <a:p>
            <a:pPr algn="just">
              <a:buNone/>
            </a:pPr>
            <a:r>
              <a:rPr lang="en-US" dirty="0" smtClean="0">
                <a:solidFill>
                  <a:srgbClr val="0000FF"/>
                </a:solidFill>
                <a:latin typeface="Constantia" pitchFamily="18" charset="0"/>
              </a:rPr>
              <a:t>	</a:t>
            </a:r>
          </a:p>
          <a:p>
            <a:pPr algn="just">
              <a:buNone/>
            </a:pPr>
            <a:r>
              <a:rPr lang="en-US" dirty="0" smtClean="0">
                <a:solidFill>
                  <a:srgbClr val="0000FF"/>
                </a:solidFill>
                <a:latin typeface="Constantia" pitchFamily="18" charset="0"/>
              </a:rPr>
              <a:t>	This leads to the </a:t>
            </a:r>
            <a:r>
              <a:rPr lang="en-US" b="1" i="1" dirty="0" smtClean="0">
                <a:solidFill>
                  <a:srgbClr val="0000FF"/>
                </a:solidFill>
                <a:latin typeface="Constantia" pitchFamily="18" charset="0"/>
              </a:rPr>
              <a:t>Stimulation, production, and release of proteolytic enzymes</a:t>
            </a:r>
            <a:r>
              <a:rPr lang="en-US" dirty="0" smtClean="0">
                <a:solidFill>
                  <a:srgbClr val="0000FF"/>
                </a:solidFill>
                <a:latin typeface="Constantia" pitchFamily="18" charset="0"/>
              </a:rPr>
              <a:t>, metalloproteases, collagenases.</a:t>
            </a:r>
            <a:endParaRPr lang="en-US" b="1" i="1" dirty="0">
              <a:solidFill>
                <a:srgbClr val="0000FF"/>
              </a:solidFill>
              <a:latin typeface="Constantia" pitchFamily="18" charset="0"/>
            </a:endParaRPr>
          </a:p>
        </p:txBody>
      </p:sp>
      <p:sp>
        <p:nvSpPr>
          <p:cNvPr id="2" name="Title 1"/>
          <p:cNvSpPr>
            <a:spLocks noGrp="1"/>
          </p:cNvSpPr>
          <p:nvPr>
            <p:ph type="title"/>
          </p:nvPr>
        </p:nvSpPr>
        <p:spPr/>
        <p:txBody>
          <a:bodyPr/>
          <a:lstStyle/>
          <a:p>
            <a:pPr algn="just"/>
            <a:r>
              <a:rPr lang="en-US" dirty="0" smtClean="0">
                <a:solidFill>
                  <a:srgbClr val="FF0000"/>
                </a:solidFill>
                <a:latin typeface="Constantia" pitchFamily="18" charset="0"/>
              </a:rPr>
              <a:t>Pathophysiology of OA</a:t>
            </a:r>
            <a:endParaRPr lang="en-US" dirty="0">
              <a:solidFill>
                <a:srgbClr val="FF0000"/>
              </a:solidFill>
            </a:endParaRPr>
          </a:p>
        </p:txBody>
      </p:sp>
    </p:spTree>
  </p:cSld>
  <p:clrMapOvr>
    <a:masterClrMapping/>
  </p:clrMapOvr>
  <p:transition>
    <p:wheel spokes="8"/>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990600"/>
            <a:ext cx="9144000" cy="5867400"/>
          </a:xfrm>
        </p:spPr>
        <p:txBody>
          <a:bodyPr>
            <a:normAutofit/>
          </a:bodyPr>
          <a:lstStyle/>
          <a:p>
            <a:pPr algn="just">
              <a:buNone/>
            </a:pPr>
            <a:r>
              <a:rPr lang="en-US" dirty="0" smtClean="0">
                <a:solidFill>
                  <a:srgbClr val="0000FF"/>
                </a:solidFill>
                <a:latin typeface="Constantia" pitchFamily="18" charset="0"/>
              </a:rPr>
              <a:t>	The resulting damage caused by the </a:t>
            </a:r>
            <a:r>
              <a:rPr lang="en-US" i="1" dirty="0" smtClean="0">
                <a:solidFill>
                  <a:srgbClr val="0000FF"/>
                </a:solidFill>
                <a:latin typeface="Constantia" pitchFamily="18" charset="0"/>
              </a:rPr>
              <a:t>proteolytic enzymes and</a:t>
            </a:r>
            <a:r>
              <a:rPr lang="en-US" dirty="0" smtClean="0">
                <a:solidFill>
                  <a:srgbClr val="0000FF"/>
                </a:solidFill>
                <a:latin typeface="Constantia" pitchFamily="18" charset="0"/>
              </a:rPr>
              <a:t> metalloproteases, further predisposes to </a:t>
            </a:r>
            <a:r>
              <a:rPr lang="en-US" b="1" i="1" dirty="0" smtClean="0">
                <a:solidFill>
                  <a:srgbClr val="0000FF"/>
                </a:solidFill>
                <a:latin typeface="Constantia" pitchFamily="18" charset="0"/>
              </a:rPr>
              <a:t>more chondrocyte response</a:t>
            </a:r>
            <a:r>
              <a:rPr lang="en-US" dirty="0" smtClean="0">
                <a:solidFill>
                  <a:srgbClr val="0000FF"/>
                </a:solidFill>
                <a:latin typeface="Constantia" pitchFamily="18" charset="0"/>
              </a:rPr>
              <a:t> leading to further damage.</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With degeneration over time, </a:t>
            </a:r>
            <a:r>
              <a:rPr lang="en-US" b="1" i="1" dirty="0" smtClean="0">
                <a:solidFill>
                  <a:srgbClr val="0000FF"/>
                </a:solidFill>
                <a:latin typeface="Constantia" pitchFamily="18" charset="0"/>
              </a:rPr>
              <a:t>bones become yellow and opaque with rough surfaces </a:t>
            </a:r>
            <a:r>
              <a:rPr lang="en-US" dirty="0" smtClean="0">
                <a:solidFill>
                  <a:srgbClr val="0000FF"/>
                </a:solidFill>
                <a:latin typeface="Constantia" pitchFamily="18" charset="0"/>
              </a:rPr>
              <a:t>and areas of malacia (softening).</a:t>
            </a:r>
          </a:p>
          <a:p>
            <a:pPr algn="just">
              <a:buNone/>
            </a:pPr>
            <a:endParaRPr lang="en-US" dirty="0" smtClean="0">
              <a:solidFill>
                <a:srgbClr val="0000FF"/>
              </a:solidFill>
              <a:latin typeface="Constantia" pitchFamily="18" charset="0"/>
            </a:endParaRPr>
          </a:p>
          <a:p>
            <a:pPr algn="just">
              <a:buNone/>
            </a:pPr>
            <a:r>
              <a:rPr lang="en-US" dirty="0" smtClean="0"/>
              <a:t>	</a:t>
            </a:r>
            <a:r>
              <a:rPr lang="en-US" b="1" i="1" dirty="0" smtClean="0">
                <a:solidFill>
                  <a:srgbClr val="0000FF"/>
                </a:solidFill>
                <a:latin typeface="Constantia" pitchFamily="18" charset="0"/>
              </a:rPr>
              <a:t>New bone outgrowth are formed</a:t>
            </a:r>
            <a:r>
              <a:rPr lang="en-US" dirty="0" smtClean="0">
                <a:solidFill>
                  <a:srgbClr val="0000FF"/>
                </a:solidFill>
                <a:latin typeface="Constantia" pitchFamily="18" charset="0"/>
              </a:rPr>
              <a:t> at the joint margins and at the attachment sites of ligament.</a:t>
            </a:r>
          </a:p>
          <a:p>
            <a:pPr algn="just">
              <a:buNone/>
            </a:pPr>
            <a:endParaRPr lang="en-US" dirty="0">
              <a:solidFill>
                <a:srgbClr val="0000FF"/>
              </a:solidFill>
              <a:latin typeface="Constantia" pitchFamily="18" charset="0"/>
            </a:endParaRPr>
          </a:p>
        </p:txBody>
      </p:sp>
      <p:sp>
        <p:nvSpPr>
          <p:cNvPr id="2" name="Title 1"/>
          <p:cNvSpPr>
            <a:spLocks noGrp="1"/>
          </p:cNvSpPr>
          <p:nvPr>
            <p:ph type="title"/>
          </p:nvPr>
        </p:nvSpPr>
        <p:spPr>
          <a:xfrm>
            <a:off x="0" y="0"/>
            <a:ext cx="8229600" cy="914400"/>
          </a:xfrm>
        </p:spPr>
        <p:txBody>
          <a:bodyPr/>
          <a:lstStyle/>
          <a:p>
            <a:pPr algn="just"/>
            <a:r>
              <a:rPr lang="en-US" dirty="0" smtClean="0">
                <a:solidFill>
                  <a:srgbClr val="FF0000"/>
                </a:solidFill>
                <a:latin typeface="Constantia" pitchFamily="18" charset="0"/>
              </a:rPr>
              <a:t>Pathophysiology of OA cont’d</a:t>
            </a:r>
            <a:endParaRPr lang="en-US" dirty="0"/>
          </a:p>
        </p:txBody>
      </p:sp>
    </p:spTree>
  </p:cSld>
  <p:clrMapOvr>
    <a:masterClrMapping/>
  </p:clrMapOvr>
  <p:transition>
    <p:wheel spokes="8"/>
  </p:transition>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7155" name="Rectangle 3"/>
          <p:cNvSpPr>
            <a:spLocks noGrp="1" noChangeArrowheads="1"/>
          </p:cNvSpPr>
          <p:nvPr>
            <p:ph idx="1"/>
          </p:nvPr>
        </p:nvSpPr>
        <p:spPr>
          <a:xfrm>
            <a:off x="0" y="1143000"/>
            <a:ext cx="9144000" cy="5715000"/>
          </a:xfrm>
        </p:spPr>
        <p:txBody>
          <a:bodyPr/>
          <a:lstStyle/>
          <a:p>
            <a:pPr marL="571500" indent="-571500" algn="just" eaLnBrk="1" hangingPunct="1">
              <a:buAutoNum type="romanLcParenBoth"/>
            </a:pPr>
            <a:r>
              <a:rPr lang="en-US" sz="2800" dirty="0" smtClean="0">
                <a:solidFill>
                  <a:srgbClr val="0000FF"/>
                </a:solidFill>
                <a:latin typeface="Constantia" pitchFamily="18" charset="0"/>
              </a:rPr>
              <a:t>Joint enlargement and Crepitus</a:t>
            </a:r>
          </a:p>
          <a:p>
            <a:pPr marL="571500" indent="-571500" algn="just" eaLnBrk="1" hangingPunct="1">
              <a:buAutoNum type="romanLcParenBoth"/>
            </a:pPr>
            <a:endParaRPr lang="en-US" sz="2800" dirty="0" smtClean="0">
              <a:solidFill>
                <a:srgbClr val="0000FF"/>
              </a:solidFill>
              <a:latin typeface="Constantia" pitchFamily="18" charset="0"/>
            </a:endParaRPr>
          </a:p>
          <a:p>
            <a:pPr marL="571500" indent="-571500" algn="just" eaLnBrk="1" hangingPunct="1">
              <a:buAutoNum type="romanLcParenBoth"/>
            </a:pPr>
            <a:r>
              <a:rPr lang="en-US" sz="2800" dirty="0" smtClean="0">
                <a:solidFill>
                  <a:srgbClr val="0000FF"/>
                </a:solidFill>
                <a:latin typeface="Constantia" pitchFamily="18" charset="0"/>
              </a:rPr>
              <a:t>Pain which increases with weight bearing</a:t>
            </a:r>
          </a:p>
          <a:p>
            <a:pPr marL="571500" indent="-571500" algn="just" eaLnBrk="1" hangingPunct="1">
              <a:buAutoNum type="romanLcParenBoth"/>
            </a:pPr>
            <a:endParaRPr lang="en-US" sz="2800" dirty="0" smtClean="0">
              <a:solidFill>
                <a:srgbClr val="0000FF"/>
              </a:solidFill>
              <a:latin typeface="Constantia" pitchFamily="18" charset="0"/>
            </a:endParaRPr>
          </a:p>
          <a:p>
            <a:pPr marL="571500" indent="-571500" algn="just" eaLnBrk="1" hangingPunct="1">
              <a:buAutoNum type="romanLcParenBoth"/>
            </a:pPr>
            <a:r>
              <a:rPr lang="en-US" sz="2800" dirty="0" smtClean="0">
                <a:solidFill>
                  <a:srgbClr val="0000FF"/>
                </a:solidFill>
                <a:latin typeface="Constantia" pitchFamily="18" charset="0"/>
              </a:rPr>
              <a:t>Limited joint motion</a:t>
            </a:r>
          </a:p>
          <a:p>
            <a:pPr marL="571500" indent="-571500" algn="just" eaLnBrk="1" hangingPunct="1">
              <a:buAutoNum type="romanLcParenBoth"/>
            </a:pPr>
            <a:endParaRPr lang="en-US" sz="2800" dirty="0" smtClean="0">
              <a:solidFill>
                <a:srgbClr val="0000FF"/>
              </a:solidFill>
              <a:latin typeface="Constantia" pitchFamily="18" charset="0"/>
            </a:endParaRPr>
          </a:p>
          <a:p>
            <a:pPr marL="571500" indent="-571500" algn="just" eaLnBrk="1" hangingPunct="1">
              <a:buAutoNum type="romanLcParenBoth"/>
            </a:pPr>
            <a:r>
              <a:rPr lang="en-US" sz="2800" dirty="0" smtClean="0">
                <a:solidFill>
                  <a:srgbClr val="0000FF"/>
                </a:solidFill>
                <a:latin typeface="Constantia" pitchFamily="18" charset="0"/>
              </a:rPr>
              <a:t>Morning stiffness (less than one hour)</a:t>
            </a:r>
          </a:p>
          <a:p>
            <a:pPr marL="571500" indent="-571500" algn="just" eaLnBrk="1" hangingPunct="1">
              <a:buAutoNum type="romanLcParenBoth"/>
            </a:pPr>
            <a:endParaRPr lang="en-US" sz="2800" dirty="0" smtClean="0">
              <a:solidFill>
                <a:srgbClr val="0000FF"/>
              </a:solidFill>
              <a:latin typeface="Constantia" pitchFamily="18" charset="0"/>
            </a:endParaRPr>
          </a:p>
          <a:p>
            <a:pPr marL="571500" indent="-571500" algn="just" eaLnBrk="1" hangingPunct="1">
              <a:buAutoNum type="romanLcParenBoth"/>
            </a:pPr>
            <a:r>
              <a:rPr lang="en-US" sz="2800" dirty="0" smtClean="0">
                <a:solidFill>
                  <a:srgbClr val="0000FF"/>
                </a:solidFill>
                <a:latin typeface="Constantia" pitchFamily="18" charset="0"/>
              </a:rPr>
              <a:t>Non-inflammatory effusion</a:t>
            </a:r>
          </a:p>
          <a:p>
            <a:pPr marL="571500" indent="-571500" algn="just" eaLnBrk="1" hangingPunct="1">
              <a:buAutoNum type="romanLcParenBoth"/>
            </a:pPr>
            <a:endParaRPr lang="en-US" sz="2800" dirty="0" smtClean="0">
              <a:solidFill>
                <a:srgbClr val="0000FF"/>
              </a:solidFill>
              <a:latin typeface="Constantia" pitchFamily="18" charset="0"/>
            </a:endParaRPr>
          </a:p>
          <a:p>
            <a:pPr marL="571500" indent="-571500" algn="just" eaLnBrk="1" hangingPunct="1">
              <a:buAutoNum type="romanLcParenBoth"/>
            </a:pPr>
            <a:r>
              <a:rPr lang="en-US" sz="2800" dirty="0" smtClean="0">
                <a:solidFill>
                  <a:srgbClr val="0000FF"/>
                </a:solidFill>
                <a:latin typeface="Constantia" pitchFamily="18" charset="0"/>
              </a:rPr>
              <a:t>Knocked knees</a:t>
            </a:r>
          </a:p>
        </p:txBody>
      </p:sp>
      <p:sp>
        <p:nvSpPr>
          <p:cNvPr id="130050" name="Rectangle 6"/>
          <p:cNvSpPr>
            <a:spLocks noGrp="1" noChangeArrowheads="1"/>
          </p:cNvSpPr>
          <p:nvPr>
            <p:ph type="sldNum" sz="quarter" idx="12"/>
          </p:nvPr>
        </p:nvSpPr>
        <p:spPr>
          <a:noFill/>
        </p:spPr>
        <p:txBody>
          <a:bodyPr/>
          <a:lstStyle/>
          <a:p>
            <a:fld id="{CE724503-A247-4824-B380-19D1DFF21472}" type="slidenum">
              <a:rPr lang="en-US" smtClean="0"/>
              <a:pPr/>
              <a:t>149</a:t>
            </a:fld>
            <a:endParaRPr lang="en-US" smtClean="0"/>
          </a:p>
        </p:txBody>
      </p:sp>
      <p:sp>
        <p:nvSpPr>
          <p:cNvPr id="177154" name="Rectangle 2"/>
          <p:cNvSpPr>
            <a:spLocks noGrp="1" noChangeArrowheads="1"/>
          </p:cNvSpPr>
          <p:nvPr>
            <p:ph type="title"/>
          </p:nvPr>
        </p:nvSpPr>
        <p:spPr>
          <a:xfrm>
            <a:off x="0" y="0"/>
            <a:ext cx="8229600" cy="990600"/>
          </a:xfrm>
        </p:spPr>
        <p:txBody>
          <a:bodyPr/>
          <a:lstStyle/>
          <a:p>
            <a:pPr algn="just" eaLnBrk="1" hangingPunct="1"/>
            <a:r>
              <a:rPr lang="en-US" dirty="0" smtClean="0">
                <a:solidFill>
                  <a:srgbClr val="FF0000"/>
                </a:solidFill>
                <a:latin typeface="Constantia" pitchFamily="18" charset="0"/>
              </a:rPr>
              <a:t>Clinical manifestation of OA</a:t>
            </a:r>
          </a:p>
        </p:txBody>
      </p:sp>
      <p:sp>
        <p:nvSpPr>
          <p:cNvPr id="13005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0E644398-CC85-4785-A837-4FB6F0C23523}" type="slidenum">
              <a:rPr lang="en-US" sz="1400"/>
              <a:pPr algn="r"/>
              <a:t>149</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71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71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71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71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715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7715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7715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55" grpId="0" build="p" autoUpdateAnimBg="0"/>
      <p:bldP spid="17715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5" name="Rectangle 3"/>
          <p:cNvSpPr>
            <a:spLocks noGrp="1" noChangeArrowheads="1"/>
          </p:cNvSpPr>
          <p:nvPr>
            <p:ph idx="1"/>
          </p:nvPr>
        </p:nvSpPr>
        <p:spPr>
          <a:xfrm>
            <a:off x="685800" y="1828800"/>
            <a:ext cx="7772400" cy="5029200"/>
          </a:xfrm>
        </p:spPr>
        <p:txBody>
          <a:bodyPr/>
          <a:lstStyle/>
          <a:p>
            <a:pPr algn="just" eaLnBrk="1" hangingPunct="1">
              <a:buFontTx/>
              <a:buNone/>
            </a:pPr>
            <a:r>
              <a:rPr lang="en-US" dirty="0" smtClean="0">
                <a:solidFill>
                  <a:srgbClr val="0000FF"/>
                </a:solidFill>
                <a:latin typeface="Constantia" pitchFamily="18" charset="0"/>
              </a:rPr>
              <a:t>	The Musculoskeletal system function is interdependent with other body systems</a:t>
            </a:r>
          </a:p>
          <a:p>
            <a:pPr algn="just" eaLnBrk="1" hangingPunct="1">
              <a:buFontTx/>
              <a:buNone/>
            </a:pPr>
            <a:endParaRPr lang="en-US" dirty="0" smtClean="0">
              <a:solidFill>
                <a:srgbClr val="0000FF"/>
              </a:solidFill>
              <a:latin typeface="Constantia" pitchFamily="18" charset="0"/>
            </a:endParaRPr>
          </a:p>
          <a:p>
            <a:pPr algn="just" eaLnBrk="1" hangingPunct="1">
              <a:buFontTx/>
              <a:buNone/>
            </a:pPr>
            <a:r>
              <a:rPr lang="en-US" dirty="0" smtClean="0">
                <a:solidFill>
                  <a:srgbClr val="0000FF"/>
                </a:solidFill>
                <a:latin typeface="Constantia" pitchFamily="18" charset="0"/>
              </a:rPr>
              <a:t>	The bony skeleton provides a supportive framework for body structures.</a:t>
            </a:r>
          </a:p>
          <a:p>
            <a:pPr algn="just" eaLnBrk="1" hangingPunct="1">
              <a:buFontTx/>
              <a:buNone/>
            </a:pPr>
            <a:endParaRPr lang="en-US" dirty="0" smtClean="0">
              <a:solidFill>
                <a:srgbClr val="0000FF"/>
              </a:solidFill>
              <a:latin typeface="Constantia" pitchFamily="18" charset="0"/>
            </a:endParaRPr>
          </a:p>
          <a:p>
            <a:pPr algn="just" eaLnBrk="1" hangingPunct="1">
              <a:buFontTx/>
              <a:buNone/>
            </a:pPr>
            <a:r>
              <a:rPr lang="en-US" dirty="0" smtClean="0">
                <a:solidFill>
                  <a:srgbClr val="0000FF"/>
                </a:solidFill>
                <a:latin typeface="Constantia" pitchFamily="18" charset="0"/>
              </a:rPr>
              <a:t>	Bones also stores Ca</a:t>
            </a:r>
            <a:r>
              <a:rPr lang="en-US" baseline="30000" dirty="0" smtClean="0">
                <a:solidFill>
                  <a:srgbClr val="0000FF"/>
                </a:solidFill>
                <a:latin typeface="Constantia" pitchFamily="18" charset="0"/>
              </a:rPr>
              <a:t>2+</a:t>
            </a:r>
            <a:r>
              <a:rPr lang="en-US" dirty="0" smtClean="0">
                <a:solidFill>
                  <a:srgbClr val="0000FF"/>
                </a:solidFill>
                <a:latin typeface="Constantia" pitchFamily="18" charset="0"/>
              </a:rPr>
              <a:t> (98%), Phosphorous, magnesium and fluoride ions.</a:t>
            </a:r>
          </a:p>
        </p:txBody>
      </p:sp>
      <p:sp>
        <p:nvSpPr>
          <p:cNvPr id="12290" name="Rectangle 6"/>
          <p:cNvSpPr>
            <a:spLocks noGrp="1" noChangeArrowheads="1"/>
          </p:cNvSpPr>
          <p:nvPr>
            <p:ph type="sldNum" sz="quarter" idx="12"/>
          </p:nvPr>
        </p:nvSpPr>
        <p:spPr>
          <a:noFill/>
        </p:spPr>
        <p:txBody>
          <a:bodyPr/>
          <a:lstStyle/>
          <a:p>
            <a:fld id="{162A7306-9E50-4CFD-A218-A8F36C82A312}" type="slidenum">
              <a:rPr lang="en-US" smtClean="0"/>
              <a:pPr/>
              <a:t>15</a:t>
            </a:fld>
            <a:endParaRPr lang="en-US" dirty="0" smtClean="0"/>
          </a:p>
        </p:txBody>
      </p:sp>
      <p:sp>
        <p:nvSpPr>
          <p:cNvPr id="69634" name="Rectangle 2"/>
          <p:cNvSpPr>
            <a:spLocks noGrp="1" noChangeArrowheads="1"/>
          </p:cNvSpPr>
          <p:nvPr>
            <p:ph type="title"/>
          </p:nvPr>
        </p:nvSpPr>
        <p:spPr/>
        <p:txBody>
          <a:bodyPr>
            <a:normAutofit fontScale="90000"/>
          </a:bodyPr>
          <a:lstStyle/>
          <a:p>
            <a:pPr eaLnBrk="1" hangingPunct="1"/>
            <a:r>
              <a:rPr lang="en-US" sz="3600" b="1" dirty="0" smtClean="0">
                <a:solidFill>
                  <a:srgbClr val="FF0000"/>
                </a:solidFill>
                <a:latin typeface="Constantia" pitchFamily="18" charset="0"/>
              </a:rPr>
              <a:t>ANATOMY AND PHYSIOLOGY OVERVIEW</a:t>
            </a:r>
          </a:p>
        </p:txBody>
      </p:sp>
      <p:sp>
        <p:nvSpPr>
          <p:cNvPr id="1229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C6B50649-4120-45FD-B536-3DAED75F108C}" type="slidenum">
              <a:rPr lang="en-US" sz="1400"/>
              <a:pPr algn="r"/>
              <a:t>15</a:t>
            </a:fld>
            <a:endParaRPr lang="en-US" sz="1400"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96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963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963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963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autoUpdateAnimBg="0"/>
      <p:bldP spid="69634" grpId="0" autoUpdateAnimBg="0"/>
    </p:bldLst>
  </p:timing>
</p:sld>
</file>

<file path=ppt/slides/slide1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8179" name="Rectangle 3"/>
          <p:cNvSpPr>
            <a:spLocks noGrp="1" noChangeArrowheads="1"/>
          </p:cNvSpPr>
          <p:nvPr>
            <p:ph idx="1"/>
          </p:nvPr>
        </p:nvSpPr>
        <p:spPr>
          <a:xfrm>
            <a:off x="0" y="1371600"/>
            <a:ext cx="9144000" cy="5486400"/>
          </a:xfrm>
        </p:spPr>
        <p:txBody>
          <a:bodyPr>
            <a:normAutofit/>
          </a:bodyPr>
          <a:lstStyle/>
          <a:p>
            <a:pPr algn="just" eaLnBrk="1" hangingPunct="1">
              <a:buNone/>
            </a:pPr>
            <a:r>
              <a:rPr lang="en-US" dirty="0" smtClean="0">
                <a:solidFill>
                  <a:srgbClr val="0000FF"/>
                </a:solidFill>
                <a:latin typeface="Constantia" pitchFamily="18" charset="0"/>
              </a:rPr>
              <a:t>	There is no specific management but therapy is aimed at symptomatic relief and control of pain.</a:t>
            </a:r>
          </a:p>
          <a:p>
            <a:pPr algn="just" eaLnBrk="1" hangingPunct="1">
              <a:buNone/>
            </a:pPr>
            <a:endParaRPr lang="en-US" dirty="0" smtClean="0">
              <a:solidFill>
                <a:srgbClr val="0000FF"/>
              </a:solidFill>
              <a:latin typeface="Constantia" pitchFamily="18" charset="0"/>
            </a:endParaRPr>
          </a:p>
          <a:p>
            <a:pPr algn="just" eaLnBrk="1" hangingPunct="1">
              <a:buNone/>
            </a:pPr>
            <a:r>
              <a:rPr lang="en-US" dirty="0" smtClean="0">
                <a:solidFill>
                  <a:srgbClr val="0000FF"/>
                </a:solidFill>
                <a:latin typeface="Constantia" pitchFamily="18" charset="0"/>
              </a:rPr>
              <a:t>	Encourage appropriate nutritional intake to maintain ideal weight.</a:t>
            </a:r>
          </a:p>
          <a:p>
            <a:pPr algn="just" eaLnBrk="1" hangingPunct="1">
              <a:buNone/>
            </a:pPr>
            <a:endParaRPr lang="en-US" dirty="0" smtClean="0">
              <a:solidFill>
                <a:srgbClr val="0000FF"/>
              </a:solidFill>
              <a:latin typeface="Constantia" pitchFamily="18" charset="0"/>
            </a:endParaRPr>
          </a:p>
          <a:p>
            <a:pPr algn="just" eaLnBrk="1" hangingPunct="1">
              <a:buNone/>
            </a:pPr>
            <a:r>
              <a:rPr lang="en-US" dirty="0" smtClean="0">
                <a:solidFill>
                  <a:srgbClr val="0000FF"/>
                </a:solidFill>
                <a:latin typeface="Constantia" pitchFamily="18" charset="0"/>
              </a:rPr>
              <a:t>	Behavioural change especially with occupation and exercises.</a:t>
            </a:r>
          </a:p>
          <a:p>
            <a:pPr algn="just" eaLnBrk="1" hangingPunct="1">
              <a:buNone/>
            </a:pPr>
            <a:endParaRPr lang="en-US" dirty="0" smtClean="0">
              <a:solidFill>
                <a:srgbClr val="0000FF"/>
              </a:solidFill>
              <a:latin typeface="Constantia" pitchFamily="18" charset="0"/>
            </a:endParaRPr>
          </a:p>
          <a:p>
            <a:pPr algn="just" eaLnBrk="1" hangingPunct="1">
              <a:buNone/>
            </a:pPr>
            <a:r>
              <a:rPr lang="en-US" dirty="0" smtClean="0">
                <a:solidFill>
                  <a:srgbClr val="0000FF"/>
                </a:solidFill>
                <a:latin typeface="Constantia" pitchFamily="18" charset="0"/>
              </a:rPr>
              <a:t>	Surgical Intervention may be indicated.</a:t>
            </a:r>
          </a:p>
        </p:txBody>
      </p:sp>
      <p:sp>
        <p:nvSpPr>
          <p:cNvPr id="131074" name="Rectangle 6"/>
          <p:cNvSpPr>
            <a:spLocks noGrp="1" noChangeArrowheads="1"/>
          </p:cNvSpPr>
          <p:nvPr>
            <p:ph type="sldNum" sz="quarter" idx="12"/>
          </p:nvPr>
        </p:nvSpPr>
        <p:spPr>
          <a:noFill/>
        </p:spPr>
        <p:txBody>
          <a:bodyPr/>
          <a:lstStyle/>
          <a:p>
            <a:fld id="{47F8DCE8-606D-450C-AE65-70460398AC51}" type="slidenum">
              <a:rPr lang="en-US" smtClean="0"/>
              <a:pPr/>
              <a:t>150</a:t>
            </a:fld>
            <a:endParaRPr lang="en-US" smtClean="0"/>
          </a:p>
        </p:txBody>
      </p:sp>
      <p:sp>
        <p:nvSpPr>
          <p:cNvPr id="178178" name="Rectangle 2"/>
          <p:cNvSpPr>
            <a:spLocks noGrp="1" noChangeArrowheads="1"/>
          </p:cNvSpPr>
          <p:nvPr>
            <p:ph type="title"/>
          </p:nvPr>
        </p:nvSpPr>
        <p:spPr>
          <a:xfrm>
            <a:off x="228600" y="0"/>
            <a:ext cx="8001000" cy="1143000"/>
          </a:xfrm>
        </p:spPr>
        <p:txBody>
          <a:bodyPr/>
          <a:lstStyle/>
          <a:p>
            <a:pPr algn="just" eaLnBrk="1" hangingPunct="1"/>
            <a:r>
              <a:rPr lang="en-US" dirty="0" smtClean="0">
                <a:solidFill>
                  <a:srgbClr val="FF0000"/>
                </a:solidFill>
                <a:latin typeface="Constantia" pitchFamily="18" charset="0"/>
              </a:rPr>
              <a:t>Management of OA</a:t>
            </a:r>
          </a:p>
        </p:txBody>
      </p:sp>
      <p:sp>
        <p:nvSpPr>
          <p:cNvPr id="13107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F489D40B-0AA0-4EB7-A4B2-35EFC0C2CD9E}" type="slidenum">
              <a:rPr lang="en-US" sz="1400"/>
              <a:pPr algn="r"/>
              <a:t>150</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81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817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81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81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81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autoUpdateAnimBg="0"/>
      <p:bldP spid="178178" grpId="0" autoUpdateAnimBg="0"/>
    </p:bldLst>
  </p:timing>
</p:sld>
</file>

<file path=ppt/slides/slide1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9203" name="Rectangle 3"/>
          <p:cNvSpPr>
            <a:spLocks noGrp="1" noChangeArrowheads="1"/>
          </p:cNvSpPr>
          <p:nvPr>
            <p:ph idx="1"/>
          </p:nvPr>
        </p:nvSpPr>
        <p:spPr>
          <a:xfrm>
            <a:off x="0" y="1143000"/>
            <a:ext cx="9144000" cy="5715000"/>
          </a:xfrm>
        </p:spPr>
        <p:txBody>
          <a:bodyPr>
            <a:normAutofit/>
          </a:bodyPr>
          <a:lstStyle/>
          <a:p>
            <a:pPr algn="just">
              <a:buNone/>
            </a:pPr>
            <a:r>
              <a:rPr lang="en-US" sz="2800" dirty="0" smtClean="0">
                <a:solidFill>
                  <a:srgbClr val="0000FF"/>
                </a:solidFill>
                <a:latin typeface="Constantia" pitchFamily="18" charset="0"/>
              </a:rPr>
              <a:t>	Gout is a heterogeneous group of conditions related to a </a:t>
            </a:r>
            <a:r>
              <a:rPr lang="en-US" sz="2800" b="1" i="1" dirty="0" smtClean="0">
                <a:solidFill>
                  <a:srgbClr val="0000FF"/>
                </a:solidFill>
                <a:latin typeface="Constantia" pitchFamily="18" charset="0"/>
              </a:rPr>
              <a:t>defect of purine metabolism</a:t>
            </a:r>
            <a:r>
              <a:rPr lang="en-US" sz="2800" dirty="0" smtClean="0">
                <a:solidFill>
                  <a:srgbClr val="0000FF"/>
                </a:solidFill>
                <a:latin typeface="Constantia" pitchFamily="18" charset="0"/>
              </a:rPr>
              <a:t> resulting in </a:t>
            </a:r>
            <a:r>
              <a:rPr lang="en-US" sz="2800" b="1" i="1" dirty="0" smtClean="0">
                <a:solidFill>
                  <a:srgbClr val="0000FF"/>
                </a:solidFill>
                <a:latin typeface="Constantia" pitchFamily="18" charset="0"/>
              </a:rPr>
              <a:t>hyperuricemia </a:t>
            </a:r>
            <a:r>
              <a:rPr lang="en-US" sz="2800" dirty="0" smtClean="0">
                <a:solidFill>
                  <a:srgbClr val="0000FF"/>
                </a:solidFill>
                <a:latin typeface="Constantia" pitchFamily="18" charset="0"/>
              </a:rPr>
              <a:t>(a uric acid serum concentration </a:t>
            </a:r>
            <a:r>
              <a:rPr lang="en-US" sz="2800" dirty="0" smtClean="0">
                <a:solidFill>
                  <a:srgbClr val="0000FF"/>
                </a:solidFill>
                <a:latin typeface="Calibri"/>
                <a:cs typeface="Calibri"/>
              </a:rPr>
              <a:t>˃</a:t>
            </a:r>
            <a:r>
              <a:rPr lang="en-US" sz="2800" dirty="0" smtClean="0">
                <a:solidFill>
                  <a:srgbClr val="0000FF"/>
                </a:solidFill>
                <a:latin typeface="Constantia" pitchFamily="18" charset="0"/>
              </a:rPr>
              <a:t> </a:t>
            </a:r>
            <a:r>
              <a:rPr lang="en-US" sz="2800" dirty="0" smtClean="0">
                <a:solidFill>
                  <a:srgbClr val="0000FF"/>
                </a:solidFill>
                <a:latin typeface="Times New Roman" pitchFamily="18" charset="0"/>
                <a:cs typeface="Times New Roman" pitchFamily="18" charset="0"/>
              </a:rPr>
              <a:t>7</a:t>
            </a:r>
            <a:r>
              <a:rPr lang="en-US" sz="2800" dirty="0" smtClean="0">
                <a:solidFill>
                  <a:srgbClr val="0000FF"/>
                </a:solidFill>
                <a:latin typeface="Constantia" pitchFamily="18" charset="0"/>
              </a:rPr>
              <a:t> mg/dL [</a:t>
            </a:r>
            <a:r>
              <a:rPr lang="en-US" sz="2800" dirty="0" smtClean="0">
                <a:solidFill>
                  <a:srgbClr val="0000FF"/>
                </a:solidFill>
                <a:latin typeface="Times New Roman" pitchFamily="18" charset="0"/>
                <a:cs typeface="Times New Roman" pitchFamily="18" charset="0"/>
              </a:rPr>
              <a:t>0.4 </a:t>
            </a:r>
            <a:r>
              <a:rPr lang="en-US" sz="2800" i="1" dirty="0" smtClean="0">
                <a:solidFill>
                  <a:srgbClr val="0000FF"/>
                </a:solidFill>
                <a:latin typeface="Constantia" pitchFamily="18" charset="0"/>
              </a:rPr>
              <a:t>f</a:t>
            </a:r>
            <a:r>
              <a:rPr lang="en-US" sz="2800" dirty="0" smtClean="0">
                <a:solidFill>
                  <a:srgbClr val="0000FF"/>
                </a:solidFill>
                <a:latin typeface="Constantia" pitchFamily="18" charset="0"/>
              </a:rPr>
              <a:t>mol/L]).</a:t>
            </a:r>
          </a:p>
          <a:p>
            <a:pPr algn="just">
              <a:buNone/>
            </a:pPr>
            <a:r>
              <a:rPr lang="en-US" sz="2800" dirty="0" smtClean="0">
                <a:solidFill>
                  <a:srgbClr val="0000FF"/>
                </a:solidFill>
                <a:latin typeface="Constantia" pitchFamily="18" charset="0"/>
              </a:rPr>
              <a:t>	</a:t>
            </a:r>
          </a:p>
          <a:p>
            <a:pPr algn="just">
              <a:buNone/>
            </a:pPr>
            <a:r>
              <a:rPr lang="en-US" sz="2800" b="1" dirty="0" smtClean="0">
                <a:solidFill>
                  <a:srgbClr val="0000FF"/>
                </a:solidFill>
                <a:latin typeface="Constantia" pitchFamily="18" charset="0"/>
              </a:rPr>
              <a:t>	Oversecretion of uric acid</a:t>
            </a:r>
            <a:r>
              <a:rPr lang="en-US" sz="2800" dirty="0" smtClean="0">
                <a:solidFill>
                  <a:srgbClr val="0000FF"/>
                </a:solidFill>
                <a:latin typeface="Constantia" pitchFamily="18" charset="0"/>
              </a:rPr>
              <a:t> or a </a:t>
            </a:r>
            <a:r>
              <a:rPr lang="en-US" sz="2800" b="1" dirty="0" smtClean="0">
                <a:solidFill>
                  <a:srgbClr val="0000FF"/>
                </a:solidFill>
                <a:latin typeface="Constantia" pitchFamily="18" charset="0"/>
              </a:rPr>
              <a:t>renal defect</a:t>
            </a:r>
            <a:r>
              <a:rPr lang="en-US" sz="2800" dirty="0" smtClean="0">
                <a:solidFill>
                  <a:srgbClr val="0000FF"/>
                </a:solidFill>
                <a:latin typeface="Constantia" pitchFamily="18" charset="0"/>
              </a:rPr>
              <a:t> resulting in decreased excretion of uric acid, or a combination of both, occurs.</a:t>
            </a:r>
          </a:p>
          <a:p>
            <a:pPr algn="just">
              <a:buNone/>
            </a:pPr>
            <a:r>
              <a:rPr lang="en-US" sz="2800" dirty="0" smtClean="0">
                <a:solidFill>
                  <a:srgbClr val="0000FF"/>
                </a:solidFill>
                <a:latin typeface="Constantia" pitchFamily="18" charset="0"/>
              </a:rPr>
              <a:t>	</a:t>
            </a:r>
          </a:p>
          <a:p>
            <a:pPr algn="just">
              <a:buNone/>
            </a:pPr>
            <a:r>
              <a:rPr lang="en-US" sz="2800" dirty="0" smtClean="0">
                <a:solidFill>
                  <a:srgbClr val="0000FF"/>
                </a:solidFill>
                <a:latin typeface="Constantia" pitchFamily="18" charset="0"/>
              </a:rPr>
              <a:t>	The incidence increases with age and body mass index and it tends to occur more commonly in males than females.</a:t>
            </a:r>
          </a:p>
        </p:txBody>
      </p:sp>
      <p:sp>
        <p:nvSpPr>
          <p:cNvPr id="132098" name="Rectangle 6"/>
          <p:cNvSpPr>
            <a:spLocks noGrp="1" noChangeArrowheads="1"/>
          </p:cNvSpPr>
          <p:nvPr>
            <p:ph type="sldNum" sz="quarter" idx="12"/>
          </p:nvPr>
        </p:nvSpPr>
        <p:spPr>
          <a:noFill/>
        </p:spPr>
        <p:txBody>
          <a:bodyPr/>
          <a:lstStyle/>
          <a:p>
            <a:fld id="{7E366F3A-BF8B-4C1A-ACF6-258A3ED2DC40}" type="slidenum">
              <a:rPr lang="en-US" smtClean="0"/>
              <a:pPr/>
              <a:t>151</a:t>
            </a:fld>
            <a:endParaRPr lang="en-US" smtClean="0"/>
          </a:p>
        </p:txBody>
      </p:sp>
      <p:sp>
        <p:nvSpPr>
          <p:cNvPr id="179202" name="Rectangle 2"/>
          <p:cNvSpPr>
            <a:spLocks noGrp="1" noChangeArrowheads="1"/>
          </p:cNvSpPr>
          <p:nvPr>
            <p:ph type="title"/>
          </p:nvPr>
        </p:nvSpPr>
        <p:spPr/>
        <p:txBody>
          <a:bodyPr/>
          <a:lstStyle/>
          <a:p>
            <a:pPr algn="just" eaLnBrk="1" hangingPunct="1"/>
            <a:r>
              <a:rPr lang="en-US" b="1" dirty="0" smtClean="0">
                <a:solidFill>
                  <a:srgbClr val="FF0000"/>
                </a:solidFill>
                <a:latin typeface="Constantia" pitchFamily="18" charset="0"/>
              </a:rPr>
              <a:t>GOUT</a:t>
            </a:r>
          </a:p>
        </p:txBody>
      </p:sp>
      <p:sp>
        <p:nvSpPr>
          <p:cNvPr id="13209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A751E513-99AB-4ABF-9836-20703D6BFC77}" type="slidenum">
              <a:rPr lang="en-US" sz="1400"/>
              <a:pPr algn="r"/>
              <a:t>151</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92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1792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17920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17920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17920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17920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203" grpId="0" build="p" autoUpdateAnimBg="0"/>
      <p:bldP spid="179202" grpId="0" autoUpdateAnimBg="0"/>
    </p:bld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p:spPr>
        <p:txBody>
          <a:bodyPr>
            <a:normAutofit/>
          </a:bodyPr>
          <a:lstStyle/>
          <a:p>
            <a:pPr>
              <a:buNone/>
            </a:pPr>
            <a:r>
              <a:rPr lang="en-US" dirty="0" smtClean="0">
                <a:solidFill>
                  <a:srgbClr val="0000FF"/>
                </a:solidFill>
                <a:latin typeface="Constantia" pitchFamily="18" charset="0"/>
              </a:rPr>
              <a:t>	Is the principal manifestation of sustained hyperuricaemia.</a:t>
            </a:r>
          </a:p>
          <a:p>
            <a:pPr>
              <a:buNone/>
            </a:pPr>
            <a:endParaRPr lang="en-US" dirty="0" smtClean="0">
              <a:solidFill>
                <a:srgbClr val="0000FF"/>
              </a:solidFill>
              <a:latin typeface="Constantia" pitchFamily="18" charset="0"/>
            </a:endParaRPr>
          </a:p>
          <a:p>
            <a:pPr marL="469900" indent="-469900" algn="just">
              <a:lnSpc>
                <a:spcPct val="90000"/>
              </a:lnSpc>
              <a:buNone/>
            </a:pPr>
            <a:r>
              <a:rPr lang="en-US" dirty="0" smtClean="0">
                <a:solidFill>
                  <a:srgbClr val="0000FF"/>
                </a:solidFill>
                <a:latin typeface="Constantia" pitchFamily="18" charset="0"/>
              </a:rPr>
              <a:t>	Men are ten times more likely to have gout than women (At puberty male uric level rise and remain higher than those of females until menopause when female uric level rise)</a:t>
            </a:r>
          </a:p>
          <a:p>
            <a:pPr marL="469900" indent="-469900" algn="just">
              <a:lnSpc>
                <a:spcPct val="90000"/>
              </a:lnSpc>
              <a:buNone/>
            </a:pPr>
            <a:endParaRPr lang="en-US" dirty="0" smtClean="0">
              <a:solidFill>
                <a:srgbClr val="0000FF"/>
              </a:solidFill>
              <a:latin typeface="Constantia" pitchFamily="18" charset="0"/>
            </a:endParaRPr>
          </a:p>
          <a:p>
            <a:pPr marL="469900" indent="-469900" algn="just">
              <a:lnSpc>
                <a:spcPct val="90000"/>
              </a:lnSpc>
              <a:buNone/>
            </a:pPr>
            <a:r>
              <a:rPr lang="en-US" dirty="0" smtClean="0">
                <a:solidFill>
                  <a:srgbClr val="0000FF"/>
                </a:solidFill>
                <a:latin typeface="Constantia" pitchFamily="18" charset="0"/>
              </a:rPr>
              <a:t>	Serum uric acid are related to Age, sex and genetic constitution.</a:t>
            </a:r>
            <a:endParaRPr lang="en-US" dirty="0"/>
          </a:p>
        </p:txBody>
      </p:sp>
      <p:sp>
        <p:nvSpPr>
          <p:cNvPr id="2" name="Title 1"/>
          <p:cNvSpPr>
            <a:spLocks noGrp="1"/>
          </p:cNvSpPr>
          <p:nvPr>
            <p:ph type="title"/>
          </p:nvPr>
        </p:nvSpPr>
        <p:spPr/>
        <p:txBody>
          <a:bodyPr/>
          <a:lstStyle/>
          <a:p>
            <a:pPr algn="just"/>
            <a:r>
              <a:rPr lang="en-US" dirty="0" smtClean="0">
                <a:solidFill>
                  <a:srgbClr val="FF0000"/>
                </a:solidFill>
                <a:latin typeface="Constantia" pitchFamily="18" charset="0"/>
              </a:rPr>
              <a:t>Gout cont’d</a:t>
            </a:r>
            <a:endParaRPr lang="en-US" dirty="0">
              <a:solidFill>
                <a:srgbClr val="FF0000"/>
              </a:solidFill>
              <a:latin typeface="Constantia" pitchFamily="18" charset="0"/>
            </a:endParaRPr>
          </a:p>
        </p:txBody>
      </p:sp>
    </p:spTree>
  </p:cSld>
  <p:clrMapOvr>
    <a:masterClrMapping/>
  </p:clrMapOvr>
  <p:transition>
    <p:wheel spokes="8"/>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algn="just">
              <a:buNone/>
            </a:pPr>
            <a:r>
              <a:rPr lang="en-US" dirty="0" smtClean="0">
                <a:solidFill>
                  <a:srgbClr val="0000FF"/>
                </a:solidFill>
                <a:latin typeface="Constantia" pitchFamily="18" charset="0"/>
              </a:rPr>
              <a:t>	Gout can be classified as </a:t>
            </a:r>
            <a:r>
              <a:rPr lang="en-US" b="1" dirty="0" smtClean="0">
                <a:solidFill>
                  <a:srgbClr val="0000FF"/>
                </a:solidFill>
                <a:latin typeface="Constantia" pitchFamily="18" charset="0"/>
              </a:rPr>
              <a:t>Primary</a:t>
            </a:r>
            <a:r>
              <a:rPr lang="en-US" dirty="0" smtClean="0">
                <a:solidFill>
                  <a:srgbClr val="0000FF"/>
                </a:solidFill>
                <a:latin typeface="Constantia" pitchFamily="18" charset="0"/>
              </a:rPr>
              <a:t> or </a:t>
            </a:r>
            <a:r>
              <a:rPr lang="en-US" b="1" dirty="0" smtClean="0">
                <a:solidFill>
                  <a:srgbClr val="0000FF"/>
                </a:solidFill>
                <a:latin typeface="Constantia" pitchFamily="18" charset="0"/>
              </a:rPr>
              <a:t>Secondary.</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In </a:t>
            </a:r>
            <a:r>
              <a:rPr lang="en-US" b="1" i="1" dirty="0" smtClean="0">
                <a:solidFill>
                  <a:srgbClr val="0000FF"/>
                </a:solidFill>
                <a:latin typeface="Constantia" pitchFamily="18" charset="0"/>
              </a:rPr>
              <a:t>Primary hyperuricemia</a:t>
            </a:r>
            <a:r>
              <a:rPr lang="en-US" dirty="0" smtClean="0">
                <a:solidFill>
                  <a:srgbClr val="0000FF"/>
                </a:solidFill>
                <a:latin typeface="Constantia" pitchFamily="18" charset="0"/>
              </a:rPr>
              <a:t>, elevated serum urate levels or manifestations of urate deposition are due to faulty uric acid metabolism.</a:t>
            </a:r>
          </a:p>
          <a:p>
            <a:pPr algn="just">
              <a:buNone/>
            </a:pPr>
            <a:r>
              <a:rPr lang="en-US" dirty="0" smtClean="0">
                <a:solidFill>
                  <a:srgbClr val="0000FF"/>
                </a:solidFill>
                <a:latin typeface="Constantia" pitchFamily="18" charset="0"/>
              </a:rPr>
              <a:t>	</a:t>
            </a:r>
          </a:p>
          <a:p>
            <a:pPr algn="just">
              <a:buNone/>
            </a:pPr>
            <a:r>
              <a:rPr lang="en-US" dirty="0" smtClean="0">
                <a:solidFill>
                  <a:srgbClr val="0000FF"/>
                </a:solidFill>
                <a:latin typeface="Constantia" pitchFamily="18" charset="0"/>
              </a:rPr>
              <a:t>	Primary hyperuricemia may be due to severe dieting or starvation, excessive intake of foods that are high in purines (shellfish, organ meats), or heredity.</a:t>
            </a:r>
            <a:endParaRPr lang="en-US" dirty="0">
              <a:solidFill>
                <a:srgbClr val="0000FF"/>
              </a:solidFill>
              <a:latin typeface="Constantia" pitchFamily="18" charset="0"/>
            </a:endParaRPr>
          </a:p>
        </p:txBody>
      </p:sp>
      <p:sp>
        <p:nvSpPr>
          <p:cNvPr id="2" name="Title 1"/>
          <p:cNvSpPr>
            <a:spLocks noGrp="1"/>
          </p:cNvSpPr>
          <p:nvPr>
            <p:ph type="title"/>
          </p:nvPr>
        </p:nvSpPr>
        <p:spPr/>
        <p:txBody>
          <a:bodyPr/>
          <a:lstStyle/>
          <a:p>
            <a:pPr algn="just"/>
            <a:r>
              <a:rPr lang="en-US" dirty="0" smtClean="0">
                <a:solidFill>
                  <a:srgbClr val="FF0000"/>
                </a:solidFill>
                <a:latin typeface="Constantia" pitchFamily="18" charset="0"/>
              </a:rPr>
              <a:t>Gout Classification</a:t>
            </a:r>
            <a:endParaRPr lang="en-US" dirty="0">
              <a:solidFill>
                <a:srgbClr val="FF0000"/>
              </a:solidFill>
              <a:latin typeface="Constantia" pitchFamily="18" charset="0"/>
            </a:endParaRPr>
          </a:p>
        </p:txBody>
      </p:sp>
    </p:spTree>
  </p:cSld>
  <p:clrMapOvr>
    <a:masterClrMapping/>
  </p:clrMapOvr>
  <p:transition>
    <p:wheel spokes="8"/>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371600"/>
            <a:ext cx="9144000" cy="5486400"/>
          </a:xfrm>
        </p:spPr>
        <p:txBody>
          <a:bodyPr>
            <a:normAutofit/>
          </a:bodyPr>
          <a:lstStyle/>
          <a:p>
            <a:pPr algn="just">
              <a:buNone/>
            </a:pPr>
            <a:r>
              <a:rPr lang="en-US" dirty="0" smtClean="0">
                <a:solidFill>
                  <a:srgbClr val="0000FF"/>
                </a:solidFill>
                <a:latin typeface="Constantia" pitchFamily="18" charset="0"/>
              </a:rPr>
              <a:t>	In </a:t>
            </a:r>
            <a:r>
              <a:rPr lang="en-US" b="1" i="1" dirty="0" smtClean="0">
                <a:solidFill>
                  <a:srgbClr val="0000FF"/>
                </a:solidFill>
                <a:latin typeface="Constantia" pitchFamily="18" charset="0"/>
              </a:rPr>
              <a:t>Secondary hyperuricemia</a:t>
            </a:r>
            <a:r>
              <a:rPr lang="en-US" dirty="0" smtClean="0">
                <a:solidFill>
                  <a:srgbClr val="0000FF"/>
                </a:solidFill>
                <a:latin typeface="Constantia" pitchFamily="18" charset="0"/>
              </a:rPr>
              <a:t>, gout is a clinical feature secondary to any of a number of genetic or acquired processes.</a:t>
            </a:r>
          </a:p>
          <a:p>
            <a:pPr algn="just">
              <a:buNone/>
            </a:pPr>
            <a:r>
              <a:rPr lang="en-US" dirty="0" smtClean="0">
                <a:solidFill>
                  <a:srgbClr val="0000FF"/>
                </a:solidFill>
                <a:latin typeface="Constantia" pitchFamily="18" charset="0"/>
              </a:rPr>
              <a:t>	</a:t>
            </a:r>
          </a:p>
          <a:p>
            <a:pPr algn="just">
              <a:buNone/>
            </a:pPr>
            <a:r>
              <a:rPr lang="en-US" dirty="0" smtClean="0">
                <a:solidFill>
                  <a:srgbClr val="0000FF"/>
                </a:solidFill>
                <a:latin typeface="Constantia" pitchFamily="18" charset="0"/>
              </a:rPr>
              <a:t>	Such processes may include conditions in which there is an increase in cell turnover such as leukemia, multiple myeloma, some types of anemias, psoriasis and even an increase in cell breakdown.</a:t>
            </a:r>
          </a:p>
          <a:p>
            <a:pPr>
              <a:buNone/>
            </a:pPr>
            <a:endParaRPr lang="en-US" dirty="0"/>
          </a:p>
        </p:txBody>
      </p:sp>
      <p:sp>
        <p:nvSpPr>
          <p:cNvPr id="2" name="Title 1"/>
          <p:cNvSpPr>
            <a:spLocks noGrp="1"/>
          </p:cNvSpPr>
          <p:nvPr>
            <p:ph type="title"/>
          </p:nvPr>
        </p:nvSpPr>
        <p:spPr>
          <a:xfrm>
            <a:off x="228600" y="0"/>
            <a:ext cx="8382000" cy="1143000"/>
          </a:xfrm>
        </p:spPr>
        <p:txBody>
          <a:bodyPr/>
          <a:lstStyle/>
          <a:p>
            <a:pPr algn="just"/>
            <a:r>
              <a:rPr lang="en-US" dirty="0" smtClean="0">
                <a:solidFill>
                  <a:srgbClr val="FF0000"/>
                </a:solidFill>
                <a:latin typeface="Constantia" pitchFamily="18" charset="0"/>
              </a:rPr>
              <a:t>Classification of Gout cont’d</a:t>
            </a:r>
            <a:endParaRPr lang="en-US" dirty="0">
              <a:solidFill>
                <a:srgbClr val="FF0000"/>
              </a:solidFill>
              <a:latin typeface="Constantia" pitchFamily="18" charset="0"/>
            </a:endParaRPr>
          </a:p>
        </p:txBody>
      </p:sp>
    </p:spTree>
  </p:cSld>
  <p:clrMapOvr>
    <a:masterClrMapping/>
  </p:clrMapOvr>
  <p:transition>
    <p:wheel spokes="8"/>
  </p:transition>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0227" name="Rectangle 3"/>
          <p:cNvSpPr>
            <a:spLocks noGrp="1" noChangeArrowheads="1"/>
          </p:cNvSpPr>
          <p:nvPr>
            <p:ph idx="1"/>
          </p:nvPr>
        </p:nvSpPr>
        <p:spPr>
          <a:xfrm>
            <a:off x="0" y="1600200"/>
            <a:ext cx="9144000" cy="5257800"/>
          </a:xfrm>
        </p:spPr>
        <p:txBody>
          <a:bodyPr/>
          <a:lstStyle/>
          <a:p>
            <a:pPr algn="just" eaLnBrk="1" hangingPunct="1">
              <a:buNone/>
            </a:pPr>
            <a:r>
              <a:rPr lang="en-US" dirty="0" smtClean="0">
                <a:solidFill>
                  <a:srgbClr val="0000FF"/>
                </a:solidFill>
                <a:latin typeface="Constantia" pitchFamily="18" charset="0"/>
              </a:rPr>
              <a:t>	About 60% of uric acid is replaced daily and approximately 75% of uric acid is excreted in the kidney and remainder lost in the gut.</a:t>
            </a:r>
          </a:p>
          <a:p>
            <a:pPr algn="just" eaLnBrk="1" hangingPunct="1">
              <a:buNone/>
            </a:pPr>
            <a:endParaRPr lang="en-US" dirty="0" smtClean="0">
              <a:solidFill>
                <a:srgbClr val="0000FF"/>
              </a:solidFill>
              <a:latin typeface="Constantia" pitchFamily="18" charset="0"/>
            </a:endParaRPr>
          </a:p>
          <a:p>
            <a:pPr algn="just" eaLnBrk="1" hangingPunct="1">
              <a:buNone/>
            </a:pPr>
            <a:r>
              <a:rPr lang="en-US" dirty="0" smtClean="0">
                <a:solidFill>
                  <a:srgbClr val="0000FF"/>
                </a:solidFill>
                <a:latin typeface="Constantia" pitchFamily="18" charset="0"/>
              </a:rPr>
              <a:t>	Uric acid is filtered at glomerulus and 90% is then reabsorbed</a:t>
            </a:r>
          </a:p>
        </p:txBody>
      </p:sp>
      <p:sp>
        <p:nvSpPr>
          <p:cNvPr id="133122" name="Rectangle 6"/>
          <p:cNvSpPr>
            <a:spLocks noGrp="1" noChangeArrowheads="1"/>
          </p:cNvSpPr>
          <p:nvPr>
            <p:ph type="sldNum" sz="quarter" idx="12"/>
          </p:nvPr>
        </p:nvSpPr>
        <p:spPr>
          <a:noFill/>
        </p:spPr>
        <p:txBody>
          <a:bodyPr/>
          <a:lstStyle/>
          <a:p>
            <a:fld id="{B3F39EC6-5E13-4B00-85C8-410089401528}" type="slidenum">
              <a:rPr lang="en-US" smtClean="0"/>
              <a:pPr/>
              <a:t>155</a:t>
            </a:fld>
            <a:endParaRPr lang="en-US" dirty="0" smtClean="0"/>
          </a:p>
        </p:txBody>
      </p:sp>
      <p:sp>
        <p:nvSpPr>
          <p:cNvPr id="180226" name="Rectangle 2"/>
          <p:cNvSpPr>
            <a:spLocks noGrp="1" noChangeArrowheads="1"/>
          </p:cNvSpPr>
          <p:nvPr>
            <p:ph type="title"/>
          </p:nvPr>
        </p:nvSpPr>
        <p:spPr/>
        <p:txBody>
          <a:bodyPr/>
          <a:lstStyle/>
          <a:p>
            <a:pPr algn="just" eaLnBrk="1" hangingPunct="1"/>
            <a:r>
              <a:rPr lang="en-US" dirty="0" smtClean="0">
                <a:solidFill>
                  <a:srgbClr val="FF0000"/>
                </a:solidFill>
                <a:latin typeface="Constantia" pitchFamily="18" charset="0"/>
              </a:rPr>
              <a:t>Gout cont’d</a:t>
            </a:r>
          </a:p>
        </p:txBody>
      </p:sp>
      <p:sp>
        <p:nvSpPr>
          <p:cNvPr id="13312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17225A07-09C3-4443-9150-295B085E16D4}" type="slidenum">
              <a:rPr lang="en-US" sz="1400"/>
              <a:pPr algn="r"/>
              <a:t>155</a:t>
            </a:fld>
            <a:endParaRPr lang="en-US" sz="1400"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802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022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02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227" grpId="0" build="p" autoUpdateAnimBg="0"/>
      <p:bldP spid="180226" grpId="0" autoUpdateAnimBg="0"/>
    </p:bldLst>
  </p:timing>
</p:sld>
</file>

<file path=ppt/slides/slide1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1251" name="Rectangle 3"/>
          <p:cNvSpPr>
            <a:spLocks noGrp="1" noChangeArrowheads="1"/>
          </p:cNvSpPr>
          <p:nvPr>
            <p:ph idx="1"/>
          </p:nvPr>
        </p:nvSpPr>
        <p:spPr>
          <a:xfrm>
            <a:off x="0" y="1219200"/>
            <a:ext cx="9144000" cy="5638800"/>
          </a:xfrm>
        </p:spPr>
        <p:txBody>
          <a:bodyPr/>
          <a:lstStyle/>
          <a:p>
            <a:pPr marL="469900" indent="-469900" algn="just" eaLnBrk="1" hangingPunct="1">
              <a:lnSpc>
                <a:spcPct val="90000"/>
              </a:lnSpc>
            </a:pPr>
            <a:r>
              <a:rPr lang="en-US" sz="2800" dirty="0" smtClean="0">
                <a:solidFill>
                  <a:srgbClr val="0000FF"/>
                </a:solidFill>
                <a:latin typeface="Constantia" pitchFamily="18" charset="0"/>
              </a:rPr>
              <a:t> Prolonged use of diuretic drugs are the main cause but clinical gout is unknown</a:t>
            </a:r>
          </a:p>
          <a:p>
            <a:pPr marL="469900" indent="-469900" algn="just" eaLnBrk="1" hangingPunct="1">
              <a:lnSpc>
                <a:spcPct val="90000"/>
              </a:lnSpc>
            </a:pPr>
            <a:endParaRPr lang="en-US" sz="2800" dirty="0" smtClean="0">
              <a:solidFill>
                <a:srgbClr val="0000FF"/>
              </a:solidFill>
              <a:latin typeface="Constantia" pitchFamily="18" charset="0"/>
            </a:endParaRPr>
          </a:p>
          <a:p>
            <a:pPr marL="469900" indent="-469900" algn="just" eaLnBrk="1" hangingPunct="1">
              <a:lnSpc>
                <a:spcPct val="90000"/>
              </a:lnSpc>
            </a:pPr>
            <a:r>
              <a:rPr lang="en-US" sz="2800" dirty="0" smtClean="0">
                <a:solidFill>
                  <a:srgbClr val="0000FF"/>
                </a:solidFill>
                <a:latin typeface="Constantia" pitchFamily="18" charset="0"/>
              </a:rPr>
              <a:t>Renal failure</a:t>
            </a:r>
          </a:p>
          <a:p>
            <a:pPr marL="469900" indent="-469900" algn="just" eaLnBrk="1" hangingPunct="1">
              <a:lnSpc>
                <a:spcPct val="90000"/>
              </a:lnSpc>
            </a:pPr>
            <a:endParaRPr lang="en-US" sz="2800" dirty="0" smtClean="0">
              <a:solidFill>
                <a:srgbClr val="0000FF"/>
              </a:solidFill>
              <a:latin typeface="Constantia" pitchFamily="18" charset="0"/>
            </a:endParaRPr>
          </a:p>
          <a:p>
            <a:pPr marL="469900" indent="-469900" algn="just" eaLnBrk="1" hangingPunct="1">
              <a:lnSpc>
                <a:spcPct val="90000"/>
              </a:lnSpc>
            </a:pPr>
            <a:r>
              <a:rPr lang="en-US" sz="2800" dirty="0" smtClean="0">
                <a:solidFill>
                  <a:srgbClr val="0000FF"/>
                </a:solidFill>
                <a:latin typeface="Constantia" pitchFamily="18" charset="0"/>
              </a:rPr>
              <a:t>Increased production of uric acid: polycthaemia, hemolytic anemia, severe psoriasis and carcinomatosis.</a:t>
            </a:r>
          </a:p>
          <a:p>
            <a:pPr marL="469900" indent="-469900" algn="just" eaLnBrk="1" hangingPunct="1">
              <a:lnSpc>
                <a:spcPct val="90000"/>
              </a:lnSpc>
            </a:pPr>
            <a:endParaRPr lang="en-US" sz="2800" dirty="0" smtClean="0">
              <a:solidFill>
                <a:srgbClr val="0000FF"/>
              </a:solidFill>
              <a:latin typeface="Constantia" pitchFamily="18" charset="0"/>
            </a:endParaRPr>
          </a:p>
          <a:p>
            <a:pPr marL="469900" indent="-469900" algn="just" eaLnBrk="1" hangingPunct="1">
              <a:lnSpc>
                <a:spcPct val="90000"/>
              </a:lnSpc>
            </a:pPr>
            <a:r>
              <a:rPr lang="en-US" sz="2800" dirty="0" smtClean="0">
                <a:solidFill>
                  <a:srgbClr val="0000FF"/>
                </a:solidFill>
                <a:latin typeface="Constantia" pitchFamily="18" charset="0"/>
              </a:rPr>
              <a:t>Decreased renal excretion of uric acid-chronic renal disease, drug administration, reduction in fractional urate clearance</a:t>
            </a:r>
          </a:p>
          <a:p>
            <a:pPr marL="469900" indent="-469900" algn="just" eaLnBrk="1" hangingPunct="1">
              <a:lnSpc>
                <a:spcPct val="90000"/>
              </a:lnSpc>
            </a:pPr>
            <a:endParaRPr lang="en-US" sz="2800" dirty="0" smtClean="0">
              <a:solidFill>
                <a:srgbClr val="0000FF"/>
              </a:solidFill>
              <a:latin typeface="Constantia" pitchFamily="18" charset="0"/>
            </a:endParaRPr>
          </a:p>
        </p:txBody>
      </p:sp>
      <p:sp>
        <p:nvSpPr>
          <p:cNvPr id="134146" name="Rectangle 6"/>
          <p:cNvSpPr>
            <a:spLocks noGrp="1" noChangeArrowheads="1"/>
          </p:cNvSpPr>
          <p:nvPr>
            <p:ph type="sldNum" sz="quarter" idx="12"/>
          </p:nvPr>
        </p:nvSpPr>
        <p:spPr>
          <a:noFill/>
        </p:spPr>
        <p:txBody>
          <a:bodyPr/>
          <a:lstStyle/>
          <a:p>
            <a:fld id="{B2886E0A-9B0F-4095-B3C5-19A4ACA51791}" type="slidenum">
              <a:rPr lang="en-US" smtClean="0"/>
              <a:pPr/>
              <a:t>156</a:t>
            </a:fld>
            <a:endParaRPr lang="en-US" dirty="0" smtClean="0"/>
          </a:p>
        </p:txBody>
      </p:sp>
      <p:sp>
        <p:nvSpPr>
          <p:cNvPr id="181250" name="Rectangle 2"/>
          <p:cNvSpPr>
            <a:spLocks noGrp="1" noChangeArrowheads="1"/>
          </p:cNvSpPr>
          <p:nvPr>
            <p:ph type="title"/>
          </p:nvPr>
        </p:nvSpPr>
        <p:spPr>
          <a:xfrm>
            <a:off x="381000" y="0"/>
            <a:ext cx="8001000" cy="914400"/>
          </a:xfrm>
        </p:spPr>
        <p:txBody>
          <a:bodyPr/>
          <a:lstStyle/>
          <a:p>
            <a:pPr algn="just" eaLnBrk="1" hangingPunct="1"/>
            <a:r>
              <a:rPr lang="en-US" dirty="0" smtClean="0">
                <a:solidFill>
                  <a:srgbClr val="FF0000"/>
                </a:solidFill>
                <a:latin typeface="Constantia" pitchFamily="18" charset="0"/>
              </a:rPr>
              <a:t>Causes of hyperuricemia</a:t>
            </a:r>
          </a:p>
        </p:txBody>
      </p:sp>
      <p:sp>
        <p:nvSpPr>
          <p:cNvPr id="13414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8EB5B466-9222-4885-BD2F-ABFA0B8B9DB1}" type="slidenum">
              <a:rPr lang="en-US" sz="1400"/>
              <a:pPr algn="r"/>
              <a:t>156</a:t>
            </a:fld>
            <a:endParaRPr lang="en-US" sz="1400"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12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125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125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125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12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1251" grpId="0" build="p" autoUpdateAnimBg="0"/>
      <p:bldP spid="181250" grpId="0" autoUpdateAnimBg="0"/>
    </p:bldLst>
  </p:timing>
</p:sld>
</file>

<file path=ppt/slides/slide1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2275" name="Rectangle 3"/>
          <p:cNvSpPr>
            <a:spLocks noGrp="1" noChangeArrowheads="1"/>
          </p:cNvSpPr>
          <p:nvPr>
            <p:ph idx="1"/>
          </p:nvPr>
        </p:nvSpPr>
        <p:spPr>
          <a:xfrm>
            <a:off x="0" y="1600200"/>
            <a:ext cx="8991600" cy="5257800"/>
          </a:xfrm>
        </p:spPr>
        <p:txBody>
          <a:bodyPr>
            <a:normAutofit/>
          </a:bodyPr>
          <a:lstStyle/>
          <a:p>
            <a:pPr marL="469900" indent="-469900" algn="just" eaLnBrk="1" hangingPunct="1">
              <a:buNone/>
            </a:pPr>
            <a:r>
              <a:rPr lang="en-US" sz="2800" dirty="0" smtClean="0">
                <a:solidFill>
                  <a:srgbClr val="0000FF"/>
                </a:solidFill>
                <a:latin typeface="Constantia" pitchFamily="18" charset="0"/>
              </a:rPr>
              <a:t>	The patient with Gout is usually obese, and drinks more alcohol. Dietary purines have a modest effect on plasma uric level</a:t>
            </a:r>
          </a:p>
          <a:p>
            <a:pPr marL="469900" indent="-469900" algn="just" eaLnBrk="1" hangingPunct="1">
              <a:buNone/>
            </a:pPr>
            <a:r>
              <a:rPr lang="en-US" sz="2800" dirty="0" smtClean="0">
                <a:solidFill>
                  <a:srgbClr val="0000FF"/>
                </a:solidFill>
                <a:latin typeface="Constantia" pitchFamily="18" charset="0"/>
              </a:rPr>
              <a:t>	</a:t>
            </a:r>
          </a:p>
          <a:p>
            <a:pPr marL="469900" indent="-469900" algn="just" eaLnBrk="1" hangingPunct="1">
              <a:buNone/>
            </a:pPr>
            <a:r>
              <a:rPr lang="en-US" sz="2800" dirty="0" smtClean="0">
                <a:solidFill>
                  <a:srgbClr val="0000FF"/>
                </a:solidFill>
                <a:latin typeface="Constantia" pitchFamily="18" charset="0"/>
              </a:rPr>
              <a:t>	Short term alteration in diet such as starvation and ingestion of large amount of alcohol may cause hyperuricaemia by reducing renal clearance of uric acid due to increased lactic acid production which competes with uric acid excretion in the kidneys.</a:t>
            </a:r>
          </a:p>
        </p:txBody>
      </p:sp>
      <p:sp>
        <p:nvSpPr>
          <p:cNvPr id="135170" name="Rectangle 6"/>
          <p:cNvSpPr>
            <a:spLocks noGrp="1" noChangeArrowheads="1"/>
          </p:cNvSpPr>
          <p:nvPr>
            <p:ph type="sldNum" sz="quarter" idx="12"/>
          </p:nvPr>
        </p:nvSpPr>
        <p:spPr>
          <a:noFill/>
        </p:spPr>
        <p:txBody>
          <a:bodyPr/>
          <a:lstStyle/>
          <a:p>
            <a:fld id="{54D06F14-1405-4B13-9F56-192DBC7A7C4A}" type="slidenum">
              <a:rPr lang="en-US" smtClean="0"/>
              <a:pPr/>
              <a:t>157</a:t>
            </a:fld>
            <a:endParaRPr lang="en-US" smtClean="0"/>
          </a:p>
        </p:txBody>
      </p:sp>
      <p:sp>
        <p:nvSpPr>
          <p:cNvPr id="182274" name="Rectangle 2"/>
          <p:cNvSpPr>
            <a:spLocks noGrp="1" noChangeArrowheads="1"/>
          </p:cNvSpPr>
          <p:nvPr>
            <p:ph type="title"/>
          </p:nvPr>
        </p:nvSpPr>
        <p:spPr/>
        <p:txBody>
          <a:bodyPr/>
          <a:lstStyle/>
          <a:p>
            <a:pPr algn="just" eaLnBrk="1" hangingPunct="1"/>
            <a:r>
              <a:rPr lang="en-US" dirty="0" smtClean="0">
                <a:solidFill>
                  <a:srgbClr val="FF0000"/>
                </a:solidFill>
                <a:latin typeface="Constantia" pitchFamily="18" charset="0"/>
              </a:rPr>
              <a:t>Causes of </a:t>
            </a:r>
            <a:r>
              <a:rPr lang="en-US" dirty="0" err="1" smtClean="0">
                <a:solidFill>
                  <a:srgbClr val="FF0000"/>
                </a:solidFill>
                <a:latin typeface="Constantia" pitchFamily="18" charset="0"/>
              </a:rPr>
              <a:t>hyperuriceamia</a:t>
            </a:r>
            <a:r>
              <a:rPr lang="en-US" dirty="0" smtClean="0">
                <a:solidFill>
                  <a:srgbClr val="FF0000"/>
                </a:solidFill>
                <a:latin typeface="Constantia" pitchFamily="18" charset="0"/>
              </a:rPr>
              <a:t> cont’d</a:t>
            </a:r>
          </a:p>
        </p:txBody>
      </p:sp>
      <p:sp>
        <p:nvSpPr>
          <p:cNvPr id="13517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983BDF19-F324-4916-AF09-A5C68740D516}" type="slidenum">
              <a:rPr lang="en-US" sz="1400"/>
              <a:pPr algn="r"/>
              <a:t>157</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22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227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227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227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275" grpId="0" build="p" autoUpdateAnimBg="0"/>
      <p:bldP spid="182274" grpId="0" autoUpdateAnimBg="0"/>
    </p:bldLst>
  </p:timing>
</p:sld>
</file>

<file path=ppt/slides/slide1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3299" name="Rectangle 3"/>
          <p:cNvSpPr>
            <a:spLocks noGrp="1" noChangeArrowheads="1"/>
          </p:cNvSpPr>
          <p:nvPr>
            <p:ph idx="1"/>
          </p:nvPr>
        </p:nvSpPr>
        <p:spPr>
          <a:xfrm>
            <a:off x="0" y="990600"/>
            <a:ext cx="9144000" cy="5867400"/>
          </a:xfrm>
        </p:spPr>
        <p:txBody>
          <a:bodyPr>
            <a:noAutofit/>
          </a:bodyPr>
          <a:lstStyle/>
          <a:p>
            <a:pPr marL="469900" indent="-469900" algn="just" eaLnBrk="1" hangingPunct="1">
              <a:lnSpc>
                <a:spcPct val="90000"/>
              </a:lnSpc>
              <a:buNone/>
            </a:pPr>
            <a:r>
              <a:rPr lang="en-US" dirty="0" smtClean="0">
                <a:solidFill>
                  <a:srgbClr val="0000FF"/>
                </a:solidFill>
                <a:latin typeface="Constantia" pitchFamily="18" charset="0"/>
              </a:rPr>
              <a:t>	Prolonged hyperuricemia leads to crystal formation, which may accumulate in synovium and at external sites.</a:t>
            </a:r>
          </a:p>
          <a:p>
            <a:pPr marL="469900" indent="-469900" algn="just" eaLnBrk="1" hangingPunct="1">
              <a:lnSpc>
                <a:spcPct val="90000"/>
              </a:lnSpc>
              <a:buNone/>
            </a:pPr>
            <a:r>
              <a:rPr lang="en-US" dirty="0" smtClean="0">
                <a:solidFill>
                  <a:srgbClr val="0000FF"/>
                </a:solidFill>
                <a:latin typeface="Constantia" pitchFamily="18" charset="0"/>
              </a:rPr>
              <a:t>	</a:t>
            </a:r>
          </a:p>
          <a:p>
            <a:pPr marL="469900" indent="-469900" algn="just" eaLnBrk="1" hangingPunct="1">
              <a:lnSpc>
                <a:spcPct val="90000"/>
              </a:lnSpc>
              <a:buNone/>
            </a:pPr>
            <a:r>
              <a:rPr lang="en-US" dirty="0" smtClean="0">
                <a:solidFill>
                  <a:srgbClr val="0000FF"/>
                </a:solidFill>
                <a:latin typeface="Constantia" pitchFamily="18" charset="0"/>
              </a:rPr>
              <a:t>	When crystal are phagocytosed there is interaction between the crystals and lysosomal membrane due to weak acid groups and membrane disruption follows.</a:t>
            </a:r>
          </a:p>
          <a:p>
            <a:pPr marL="469900" indent="-469900" algn="just" eaLnBrk="1" hangingPunct="1">
              <a:lnSpc>
                <a:spcPct val="90000"/>
              </a:lnSpc>
              <a:buNone/>
            </a:pPr>
            <a:r>
              <a:rPr lang="en-US" dirty="0" smtClean="0">
                <a:solidFill>
                  <a:srgbClr val="0000FF"/>
                </a:solidFill>
                <a:latin typeface="Constantia" pitchFamily="18" charset="0"/>
              </a:rPr>
              <a:t>	</a:t>
            </a:r>
          </a:p>
          <a:p>
            <a:pPr marL="469900" indent="-469900" algn="just" eaLnBrk="1" hangingPunct="1">
              <a:lnSpc>
                <a:spcPct val="90000"/>
              </a:lnSpc>
              <a:buNone/>
            </a:pPr>
            <a:r>
              <a:rPr lang="en-US" dirty="0" smtClean="0">
                <a:solidFill>
                  <a:srgbClr val="0000FF"/>
                </a:solidFill>
                <a:latin typeface="Constantia" pitchFamily="18" charset="0"/>
              </a:rPr>
              <a:t>	Phagocytosis of urate leads to increased production of lactic acid which causes further precipitation of crystals.</a:t>
            </a:r>
          </a:p>
        </p:txBody>
      </p:sp>
      <p:sp>
        <p:nvSpPr>
          <p:cNvPr id="136194" name="Rectangle 6"/>
          <p:cNvSpPr>
            <a:spLocks noGrp="1" noChangeArrowheads="1"/>
          </p:cNvSpPr>
          <p:nvPr>
            <p:ph type="sldNum" sz="quarter" idx="12"/>
          </p:nvPr>
        </p:nvSpPr>
        <p:spPr>
          <a:noFill/>
        </p:spPr>
        <p:txBody>
          <a:bodyPr/>
          <a:lstStyle/>
          <a:p>
            <a:fld id="{1694B356-35B5-4674-9C4A-94145DE9E532}" type="slidenum">
              <a:rPr lang="en-US" smtClean="0"/>
              <a:pPr/>
              <a:t>158</a:t>
            </a:fld>
            <a:endParaRPr lang="en-US" smtClean="0"/>
          </a:p>
        </p:txBody>
      </p:sp>
      <p:sp>
        <p:nvSpPr>
          <p:cNvPr id="183298" name="Rectangle 2"/>
          <p:cNvSpPr>
            <a:spLocks noGrp="1" noChangeArrowheads="1"/>
          </p:cNvSpPr>
          <p:nvPr>
            <p:ph type="title"/>
          </p:nvPr>
        </p:nvSpPr>
        <p:spPr>
          <a:xfrm>
            <a:off x="304800" y="0"/>
            <a:ext cx="8229600" cy="1143000"/>
          </a:xfrm>
        </p:spPr>
        <p:txBody>
          <a:bodyPr/>
          <a:lstStyle/>
          <a:p>
            <a:pPr algn="just" eaLnBrk="1" hangingPunct="1"/>
            <a:r>
              <a:rPr lang="en-US" dirty="0" smtClean="0">
                <a:solidFill>
                  <a:srgbClr val="FF0000"/>
                </a:solidFill>
                <a:latin typeface="Constantia" pitchFamily="18" charset="0"/>
              </a:rPr>
              <a:t>Pathophysiology of Gout</a:t>
            </a:r>
          </a:p>
        </p:txBody>
      </p:sp>
      <p:sp>
        <p:nvSpPr>
          <p:cNvPr id="13619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D261A852-6F75-47D6-A1F2-5B2CEADD510F}" type="slidenum">
              <a:rPr lang="en-US" sz="1400"/>
              <a:pPr algn="r"/>
              <a:t>158</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32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18329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18329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18329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18329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18329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3299" grpId="0" build="p" autoUpdateAnimBg="0"/>
      <p:bldP spid="183298" grpId="0" autoUpdateAnimBg="0"/>
    </p:bldLst>
  </p:timing>
</p:sld>
</file>

<file path=ppt/slides/slide1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23" name="Rectangle 3"/>
          <p:cNvSpPr>
            <a:spLocks noGrp="1" noChangeArrowheads="1"/>
          </p:cNvSpPr>
          <p:nvPr>
            <p:ph idx="1"/>
          </p:nvPr>
        </p:nvSpPr>
        <p:spPr>
          <a:xfrm>
            <a:off x="228600" y="1600200"/>
            <a:ext cx="8458200" cy="5257800"/>
          </a:xfrm>
        </p:spPr>
        <p:txBody>
          <a:bodyPr/>
          <a:lstStyle/>
          <a:p>
            <a:pPr algn="just" eaLnBrk="1" hangingPunct="1"/>
            <a:r>
              <a:rPr lang="en-US" dirty="0" smtClean="0">
                <a:solidFill>
                  <a:srgbClr val="0000FF"/>
                </a:solidFill>
                <a:latin typeface="Constantia" pitchFamily="18" charset="0"/>
              </a:rPr>
              <a:t>Patient is obese</a:t>
            </a:r>
          </a:p>
          <a:p>
            <a:pPr algn="just" eaLnBrk="1" hangingPunct="1"/>
            <a:endParaRPr lang="en-US" dirty="0" smtClean="0">
              <a:solidFill>
                <a:srgbClr val="0000FF"/>
              </a:solidFill>
              <a:latin typeface="Constantia" pitchFamily="18" charset="0"/>
            </a:endParaRPr>
          </a:p>
          <a:p>
            <a:pPr algn="just" eaLnBrk="1" hangingPunct="1"/>
            <a:r>
              <a:rPr lang="en-US" dirty="0" smtClean="0">
                <a:solidFill>
                  <a:srgbClr val="0000FF"/>
                </a:solidFill>
                <a:latin typeface="Constantia" pitchFamily="18" charset="0"/>
              </a:rPr>
              <a:t>Pain usually early morning affecting the big toe.</a:t>
            </a:r>
          </a:p>
          <a:p>
            <a:pPr algn="just" eaLnBrk="1" hangingPunct="1"/>
            <a:endParaRPr lang="en-US" dirty="0" smtClean="0">
              <a:solidFill>
                <a:srgbClr val="0000FF"/>
              </a:solidFill>
              <a:latin typeface="Constantia" pitchFamily="18" charset="0"/>
            </a:endParaRPr>
          </a:p>
          <a:p>
            <a:pPr algn="just" eaLnBrk="1" hangingPunct="1"/>
            <a:r>
              <a:rPr lang="en-US" dirty="0" smtClean="0">
                <a:solidFill>
                  <a:srgbClr val="0000FF"/>
                </a:solidFill>
                <a:latin typeface="Constantia" pitchFamily="18" charset="0"/>
              </a:rPr>
              <a:t>Affected joints are usually red, swollen and warm</a:t>
            </a:r>
          </a:p>
        </p:txBody>
      </p:sp>
      <p:sp>
        <p:nvSpPr>
          <p:cNvPr id="137218" name="Rectangle 6"/>
          <p:cNvSpPr>
            <a:spLocks noGrp="1" noChangeArrowheads="1"/>
          </p:cNvSpPr>
          <p:nvPr>
            <p:ph type="sldNum" sz="quarter" idx="12"/>
          </p:nvPr>
        </p:nvSpPr>
        <p:spPr>
          <a:noFill/>
        </p:spPr>
        <p:txBody>
          <a:bodyPr/>
          <a:lstStyle/>
          <a:p>
            <a:fld id="{03120C1D-C28C-40C2-86A7-D49514D3543C}" type="slidenum">
              <a:rPr lang="en-US" smtClean="0"/>
              <a:pPr/>
              <a:t>159</a:t>
            </a:fld>
            <a:endParaRPr lang="en-US" smtClean="0"/>
          </a:p>
        </p:txBody>
      </p:sp>
      <p:sp>
        <p:nvSpPr>
          <p:cNvPr id="184322" name="Rectangle 2"/>
          <p:cNvSpPr>
            <a:spLocks noGrp="1" noChangeArrowheads="1"/>
          </p:cNvSpPr>
          <p:nvPr>
            <p:ph type="title"/>
          </p:nvPr>
        </p:nvSpPr>
        <p:spPr/>
        <p:txBody>
          <a:bodyPr/>
          <a:lstStyle/>
          <a:p>
            <a:pPr algn="just" eaLnBrk="1" hangingPunct="1"/>
            <a:r>
              <a:rPr lang="en-US" dirty="0" smtClean="0">
                <a:solidFill>
                  <a:srgbClr val="FF0000"/>
                </a:solidFill>
                <a:latin typeface="Constantia" pitchFamily="18" charset="0"/>
              </a:rPr>
              <a:t>Clinical features of Gout</a:t>
            </a:r>
          </a:p>
        </p:txBody>
      </p:sp>
      <p:sp>
        <p:nvSpPr>
          <p:cNvPr id="13721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275A7DA5-7A42-4E1A-B803-7BF2826A9082}" type="slidenum">
              <a:rPr lang="en-US" sz="1400"/>
              <a:pPr algn="r"/>
              <a:t>159</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1843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1843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1843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23" grpId="0" build="p" autoUpdateAnimBg="0"/>
      <p:bldP spid="184322"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Rectangle 3"/>
          <p:cNvSpPr>
            <a:spLocks noGrp="1" noChangeArrowheads="1"/>
          </p:cNvSpPr>
          <p:nvPr>
            <p:ph idx="1"/>
          </p:nvPr>
        </p:nvSpPr>
        <p:spPr>
          <a:xfrm>
            <a:off x="685800" y="1981200"/>
            <a:ext cx="8458200" cy="4876800"/>
          </a:xfrm>
        </p:spPr>
        <p:txBody>
          <a:bodyPr/>
          <a:lstStyle/>
          <a:p>
            <a:pPr algn="just" eaLnBrk="1" hangingPunct="1"/>
            <a:r>
              <a:rPr lang="en-US" dirty="0" smtClean="0">
                <a:solidFill>
                  <a:srgbClr val="0000FF"/>
                </a:solidFill>
                <a:latin typeface="Constantia" pitchFamily="18" charset="0"/>
              </a:rPr>
              <a:t>Red bone marrow produce red and white blood cells (</a:t>
            </a:r>
            <a:r>
              <a:rPr lang="en-US" i="1" u="sng" dirty="0" smtClean="0">
                <a:solidFill>
                  <a:srgbClr val="FF0000"/>
                </a:solidFill>
                <a:latin typeface="Constantia" pitchFamily="18" charset="0"/>
              </a:rPr>
              <a:t>Hematopoiesis</a:t>
            </a:r>
            <a:r>
              <a:rPr lang="en-US" dirty="0" smtClean="0">
                <a:solidFill>
                  <a:srgbClr val="0000FF"/>
                </a:solidFill>
                <a:latin typeface="Constantia" pitchFamily="18" charset="0"/>
              </a:rPr>
              <a:t>)</a:t>
            </a:r>
          </a:p>
          <a:p>
            <a:pPr algn="just" eaLnBrk="1" hangingPunct="1"/>
            <a:endParaRPr lang="en-US" dirty="0" smtClean="0">
              <a:solidFill>
                <a:srgbClr val="0000FF"/>
              </a:solidFill>
              <a:latin typeface="Constantia" pitchFamily="18" charset="0"/>
            </a:endParaRPr>
          </a:p>
          <a:p>
            <a:pPr algn="just" eaLnBrk="1" hangingPunct="1"/>
            <a:r>
              <a:rPr lang="en-US" dirty="0" smtClean="0">
                <a:solidFill>
                  <a:srgbClr val="0000FF"/>
                </a:solidFill>
                <a:latin typeface="Constantia" pitchFamily="18" charset="0"/>
              </a:rPr>
              <a:t>Joints hold bones together and allow movement.</a:t>
            </a:r>
          </a:p>
          <a:p>
            <a:pPr algn="just" eaLnBrk="1" hangingPunct="1"/>
            <a:endParaRPr lang="en-US" dirty="0" smtClean="0">
              <a:solidFill>
                <a:srgbClr val="0000FF"/>
              </a:solidFill>
              <a:latin typeface="Constantia" pitchFamily="18" charset="0"/>
            </a:endParaRPr>
          </a:p>
          <a:p>
            <a:pPr algn="just" eaLnBrk="1" hangingPunct="1"/>
            <a:r>
              <a:rPr lang="en-US" dirty="0" smtClean="0">
                <a:solidFill>
                  <a:srgbClr val="0000FF"/>
                </a:solidFill>
                <a:latin typeface="Constantia" pitchFamily="18" charset="0"/>
              </a:rPr>
              <a:t>Muscles attached to bones helps moves bones and aid in heat production (maintain body temperature)</a:t>
            </a:r>
          </a:p>
        </p:txBody>
      </p:sp>
      <p:sp>
        <p:nvSpPr>
          <p:cNvPr id="13314" name="Rectangle 6"/>
          <p:cNvSpPr>
            <a:spLocks noGrp="1" noChangeArrowheads="1"/>
          </p:cNvSpPr>
          <p:nvPr>
            <p:ph type="sldNum" sz="quarter" idx="12"/>
          </p:nvPr>
        </p:nvSpPr>
        <p:spPr>
          <a:noFill/>
        </p:spPr>
        <p:txBody>
          <a:bodyPr/>
          <a:lstStyle/>
          <a:p>
            <a:fld id="{5AEF6A0D-90C7-48BD-98EE-55CA63B6F65C}" type="slidenum">
              <a:rPr lang="en-US" smtClean="0"/>
              <a:pPr/>
              <a:t>16</a:t>
            </a:fld>
            <a:endParaRPr lang="en-US" dirty="0" smtClean="0"/>
          </a:p>
        </p:txBody>
      </p:sp>
      <p:sp>
        <p:nvSpPr>
          <p:cNvPr id="70658" name="Rectangle 2"/>
          <p:cNvSpPr>
            <a:spLocks noGrp="1" noChangeArrowheads="1"/>
          </p:cNvSpPr>
          <p:nvPr>
            <p:ph type="title"/>
          </p:nvPr>
        </p:nvSpPr>
        <p:spPr/>
        <p:txBody>
          <a:bodyPr>
            <a:normAutofit fontScale="90000"/>
          </a:bodyPr>
          <a:lstStyle/>
          <a:p>
            <a:pPr eaLnBrk="1" hangingPunct="1"/>
            <a:r>
              <a:rPr lang="en-US" dirty="0" smtClean="0">
                <a:solidFill>
                  <a:srgbClr val="FF0000"/>
                </a:solidFill>
                <a:latin typeface="Constantia" pitchFamily="18" charset="0"/>
              </a:rPr>
              <a:t>Anatomy  and Physiology Overview cont’d</a:t>
            </a:r>
          </a:p>
        </p:txBody>
      </p:sp>
      <p:sp>
        <p:nvSpPr>
          <p:cNvPr id="1331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F4888495-D173-41F1-9089-F29450240915}" type="slidenum">
              <a:rPr lang="en-US" sz="1400"/>
              <a:pPr algn="r"/>
              <a:t>16</a:t>
            </a:fld>
            <a:endParaRPr lang="en-US" sz="1400"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06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065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06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0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autoUpdateAnimBg="0"/>
      <p:bldP spid="70658" grpId="0" autoUpdateAnimBg="0"/>
    </p:bldLst>
  </p:timing>
</p:sld>
</file>

<file path=ppt/slides/slide1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5347" name="Rectangle 3"/>
          <p:cNvSpPr>
            <a:spLocks noGrp="1" noChangeArrowheads="1"/>
          </p:cNvSpPr>
          <p:nvPr>
            <p:ph idx="1"/>
          </p:nvPr>
        </p:nvSpPr>
        <p:spPr>
          <a:xfrm>
            <a:off x="685800" y="1676400"/>
            <a:ext cx="7772400" cy="4191000"/>
          </a:xfrm>
        </p:spPr>
        <p:txBody>
          <a:bodyPr/>
          <a:lstStyle/>
          <a:p>
            <a:pPr algn="just" eaLnBrk="1" hangingPunct="1"/>
            <a:r>
              <a:rPr lang="en-US" dirty="0" smtClean="0">
                <a:solidFill>
                  <a:srgbClr val="0000FF"/>
                </a:solidFill>
                <a:latin typeface="Constantia" pitchFamily="18" charset="0"/>
              </a:rPr>
              <a:t>Joint trauma</a:t>
            </a:r>
          </a:p>
          <a:p>
            <a:pPr algn="just" eaLnBrk="1" hangingPunct="1"/>
            <a:r>
              <a:rPr lang="en-US" dirty="0" smtClean="0">
                <a:solidFill>
                  <a:srgbClr val="0000FF"/>
                </a:solidFill>
                <a:latin typeface="Constantia" pitchFamily="18" charset="0"/>
              </a:rPr>
              <a:t>Unusually physical exercise</a:t>
            </a:r>
          </a:p>
          <a:p>
            <a:pPr algn="just" eaLnBrk="1" hangingPunct="1"/>
            <a:r>
              <a:rPr lang="en-US" dirty="0" smtClean="0">
                <a:solidFill>
                  <a:srgbClr val="0000FF"/>
                </a:solidFill>
                <a:latin typeface="Constantia" pitchFamily="18" charset="0"/>
              </a:rPr>
              <a:t>Alcohol</a:t>
            </a:r>
          </a:p>
          <a:p>
            <a:pPr algn="just" eaLnBrk="1" hangingPunct="1"/>
            <a:r>
              <a:rPr lang="en-US" dirty="0" smtClean="0">
                <a:solidFill>
                  <a:srgbClr val="0000FF"/>
                </a:solidFill>
                <a:latin typeface="Constantia" pitchFamily="18" charset="0"/>
              </a:rPr>
              <a:t>High protein diet/starvation</a:t>
            </a:r>
          </a:p>
          <a:p>
            <a:pPr algn="just" eaLnBrk="1" hangingPunct="1"/>
            <a:r>
              <a:rPr lang="en-US" dirty="0" smtClean="0">
                <a:solidFill>
                  <a:srgbClr val="0000FF"/>
                </a:solidFill>
                <a:latin typeface="Constantia" pitchFamily="18" charset="0"/>
              </a:rPr>
              <a:t>Surgery</a:t>
            </a:r>
          </a:p>
          <a:p>
            <a:pPr algn="just" eaLnBrk="1" hangingPunct="1"/>
            <a:r>
              <a:rPr lang="en-US" dirty="0" smtClean="0">
                <a:solidFill>
                  <a:srgbClr val="0000FF"/>
                </a:solidFill>
                <a:latin typeface="Constantia" pitchFamily="18" charset="0"/>
              </a:rPr>
              <a:t>Drugs</a:t>
            </a:r>
          </a:p>
          <a:p>
            <a:pPr algn="just" eaLnBrk="1" hangingPunct="1"/>
            <a:r>
              <a:rPr lang="en-US" dirty="0" smtClean="0">
                <a:solidFill>
                  <a:srgbClr val="0000FF"/>
                </a:solidFill>
                <a:latin typeface="Constantia" pitchFamily="18" charset="0"/>
              </a:rPr>
              <a:t>Severe incidental illness</a:t>
            </a:r>
          </a:p>
          <a:p>
            <a:pPr algn="just" eaLnBrk="1" hangingPunct="1"/>
            <a:endParaRPr lang="en-US" dirty="0" smtClean="0">
              <a:solidFill>
                <a:srgbClr val="0000FF"/>
              </a:solidFill>
              <a:latin typeface="Constantia" pitchFamily="18" charset="0"/>
            </a:endParaRPr>
          </a:p>
        </p:txBody>
      </p:sp>
      <p:sp>
        <p:nvSpPr>
          <p:cNvPr id="138242" name="Rectangle 6"/>
          <p:cNvSpPr>
            <a:spLocks noGrp="1" noChangeArrowheads="1"/>
          </p:cNvSpPr>
          <p:nvPr>
            <p:ph type="sldNum" sz="quarter" idx="12"/>
          </p:nvPr>
        </p:nvSpPr>
        <p:spPr>
          <a:noFill/>
        </p:spPr>
        <p:txBody>
          <a:bodyPr/>
          <a:lstStyle/>
          <a:p>
            <a:fld id="{39CF7C66-CA43-4861-91B3-465B332F156F}" type="slidenum">
              <a:rPr lang="en-US" smtClean="0"/>
              <a:pPr/>
              <a:t>160</a:t>
            </a:fld>
            <a:endParaRPr lang="en-US" smtClean="0"/>
          </a:p>
        </p:txBody>
      </p:sp>
      <p:sp>
        <p:nvSpPr>
          <p:cNvPr id="185346" name="Rectangle 2"/>
          <p:cNvSpPr>
            <a:spLocks noGrp="1" noChangeArrowheads="1"/>
          </p:cNvSpPr>
          <p:nvPr>
            <p:ph type="title"/>
          </p:nvPr>
        </p:nvSpPr>
        <p:spPr/>
        <p:txBody>
          <a:bodyPr/>
          <a:lstStyle/>
          <a:p>
            <a:pPr algn="just" eaLnBrk="1" hangingPunct="1"/>
            <a:r>
              <a:rPr lang="en-US" dirty="0" smtClean="0">
                <a:solidFill>
                  <a:srgbClr val="FF0000"/>
                </a:solidFill>
                <a:latin typeface="Constantia" pitchFamily="18" charset="0"/>
              </a:rPr>
              <a:t>Precipitating factors of Gout</a:t>
            </a:r>
          </a:p>
        </p:txBody>
      </p:sp>
      <p:sp>
        <p:nvSpPr>
          <p:cNvPr id="13824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B65691EB-0F26-4564-A642-C20D817DAEB3}" type="slidenum">
              <a:rPr lang="en-US" sz="1400"/>
              <a:pPr algn="r"/>
              <a:t>160</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53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85347">
                                            <p:txEl>
                                              <p:pRg st="0" end="0"/>
                                            </p:txEl>
                                          </p:spTgt>
                                        </p:tgtEl>
                                        <p:attrNameLst>
                                          <p:attrName>style.visibility</p:attrName>
                                        </p:attrNameLst>
                                      </p:cBhvr>
                                      <p:to>
                                        <p:strVal val="visible"/>
                                      </p:to>
                                    </p:set>
                                    <p:animEffect transition="in" filter="randombar(horizontal)">
                                      <p:cBhvr>
                                        <p:cTn id="11" dur="500"/>
                                        <p:tgtEl>
                                          <p:spTgt spid="18534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185347">
                                            <p:txEl>
                                              <p:pRg st="1" end="1"/>
                                            </p:txEl>
                                          </p:spTgt>
                                        </p:tgtEl>
                                        <p:attrNameLst>
                                          <p:attrName>style.visibility</p:attrName>
                                        </p:attrNameLst>
                                      </p:cBhvr>
                                      <p:to>
                                        <p:strVal val="visible"/>
                                      </p:to>
                                    </p:set>
                                    <p:animEffect transition="in" filter="randombar(horizontal)">
                                      <p:cBhvr>
                                        <p:cTn id="16" dur="500"/>
                                        <p:tgtEl>
                                          <p:spTgt spid="185347">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85347">
                                            <p:txEl>
                                              <p:pRg st="2" end="2"/>
                                            </p:txEl>
                                          </p:spTgt>
                                        </p:tgtEl>
                                        <p:attrNameLst>
                                          <p:attrName>style.visibility</p:attrName>
                                        </p:attrNameLst>
                                      </p:cBhvr>
                                      <p:to>
                                        <p:strVal val="visible"/>
                                      </p:to>
                                    </p:set>
                                    <p:animEffect transition="in" filter="randombar(horizontal)">
                                      <p:cBhvr>
                                        <p:cTn id="21" dur="500"/>
                                        <p:tgtEl>
                                          <p:spTgt spid="18534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4" presetClass="entr" presetSubtype="10" fill="hold" grpId="0" nodeType="clickEffect">
                                  <p:stCondLst>
                                    <p:cond delay="0"/>
                                  </p:stCondLst>
                                  <p:childTnLst>
                                    <p:set>
                                      <p:cBhvr>
                                        <p:cTn id="25" dur="1" fill="hold">
                                          <p:stCondLst>
                                            <p:cond delay="0"/>
                                          </p:stCondLst>
                                        </p:cTn>
                                        <p:tgtEl>
                                          <p:spTgt spid="185347">
                                            <p:txEl>
                                              <p:pRg st="3" end="3"/>
                                            </p:txEl>
                                          </p:spTgt>
                                        </p:tgtEl>
                                        <p:attrNameLst>
                                          <p:attrName>style.visibility</p:attrName>
                                        </p:attrNameLst>
                                      </p:cBhvr>
                                      <p:to>
                                        <p:strVal val="visible"/>
                                      </p:to>
                                    </p:set>
                                    <p:animEffect transition="in" filter="randombar(horizontal)">
                                      <p:cBhvr>
                                        <p:cTn id="26" dur="500"/>
                                        <p:tgtEl>
                                          <p:spTgt spid="18534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185347">
                                            <p:txEl>
                                              <p:pRg st="4" end="4"/>
                                            </p:txEl>
                                          </p:spTgt>
                                        </p:tgtEl>
                                        <p:attrNameLst>
                                          <p:attrName>style.visibility</p:attrName>
                                        </p:attrNameLst>
                                      </p:cBhvr>
                                      <p:to>
                                        <p:strVal val="visible"/>
                                      </p:to>
                                    </p:set>
                                    <p:animEffect transition="in" filter="randombar(horizontal)">
                                      <p:cBhvr>
                                        <p:cTn id="31" dur="500"/>
                                        <p:tgtEl>
                                          <p:spTgt spid="18534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4" presetClass="entr" presetSubtype="10" fill="hold" grpId="0" nodeType="clickEffect">
                                  <p:stCondLst>
                                    <p:cond delay="0"/>
                                  </p:stCondLst>
                                  <p:childTnLst>
                                    <p:set>
                                      <p:cBhvr>
                                        <p:cTn id="35" dur="1" fill="hold">
                                          <p:stCondLst>
                                            <p:cond delay="0"/>
                                          </p:stCondLst>
                                        </p:cTn>
                                        <p:tgtEl>
                                          <p:spTgt spid="185347">
                                            <p:txEl>
                                              <p:pRg st="5" end="5"/>
                                            </p:txEl>
                                          </p:spTgt>
                                        </p:tgtEl>
                                        <p:attrNameLst>
                                          <p:attrName>style.visibility</p:attrName>
                                        </p:attrNameLst>
                                      </p:cBhvr>
                                      <p:to>
                                        <p:strVal val="visible"/>
                                      </p:to>
                                    </p:set>
                                    <p:animEffect transition="in" filter="randombar(horizontal)">
                                      <p:cBhvr>
                                        <p:cTn id="36" dur="500"/>
                                        <p:tgtEl>
                                          <p:spTgt spid="185347">
                                            <p:txEl>
                                              <p:pRg st="5" end="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4" presetClass="entr" presetSubtype="10" fill="hold" grpId="0" nodeType="clickEffect">
                                  <p:stCondLst>
                                    <p:cond delay="0"/>
                                  </p:stCondLst>
                                  <p:childTnLst>
                                    <p:set>
                                      <p:cBhvr>
                                        <p:cTn id="40" dur="1" fill="hold">
                                          <p:stCondLst>
                                            <p:cond delay="0"/>
                                          </p:stCondLst>
                                        </p:cTn>
                                        <p:tgtEl>
                                          <p:spTgt spid="185347">
                                            <p:txEl>
                                              <p:pRg st="6" end="6"/>
                                            </p:txEl>
                                          </p:spTgt>
                                        </p:tgtEl>
                                        <p:attrNameLst>
                                          <p:attrName>style.visibility</p:attrName>
                                        </p:attrNameLst>
                                      </p:cBhvr>
                                      <p:to>
                                        <p:strVal val="visible"/>
                                      </p:to>
                                    </p:set>
                                    <p:animEffect transition="in" filter="randombar(horizontal)">
                                      <p:cBhvr>
                                        <p:cTn id="41" dur="500"/>
                                        <p:tgtEl>
                                          <p:spTgt spid="1853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7" grpId="0" build="p" autoUpdateAnimBg="0"/>
      <p:bldP spid="185346" grpId="0" autoUpdateAnimBg="0"/>
    </p:bldLst>
  </p:timing>
</p:sld>
</file>

<file path=ppt/slides/slide1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6371" name="Rectangle 3"/>
          <p:cNvSpPr>
            <a:spLocks noGrp="1" noChangeArrowheads="1"/>
          </p:cNvSpPr>
          <p:nvPr>
            <p:ph idx="1"/>
          </p:nvPr>
        </p:nvSpPr>
        <p:spPr/>
        <p:txBody>
          <a:bodyPr/>
          <a:lstStyle/>
          <a:p>
            <a:pPr algn="just" eaLnBrk="1" hangingPunct="1"/>
            <a:r>
              <a:rPr lang="en-US" dirty="0" smtClean="0">
                <a:solidFill>
                  <a:srgbClr val="0000FF"/>
                </a:solidFill>
                <a:latin typeface="Constantia" pitchFamily="18" charset="0"/>
              </a:rPr>
              <a:t>History</a:t>
            </a:r>
          </a:p>
          <a:p>
            <a:pPr algn="just" eaLnBrk="1" hangingPunct="1"/>
            <a:r>
              <a:rPr lang="en-US" dirty="0" smtClean="0">
                <a:solidFill>
                  <a:srgbClr val="0000FF"/>
                </a:solidFill>
                <a:latin typeface="Constantia" pitchFamily="18" charset="0"/>
              </a:rPr>
              <a:t>X-ray</a:t>
            </a:r>
          </a:p>
          <a:p>
            <a:pPr algn="just" eaLnBrk="1" hangingPunct="1"/>
            <a:r>
              <a:rPr lang="en-US" dirty="0" smtClean="0">
                <a:solidFill>
                  <a:srgbClr val="0000FF"/>
                </a:solidFill>
                <a:latin typeface="Constantia" pitchFamily="18" charset="0"/>
              </a:rPr>
              <a:t>Serum uric level measurements</a:t>
            </a:r>
          </a:p>
        </p:txBody>
      </p:sp>
      <p:sp>
        <p:nvSpPr>
          <p:cNvPr id="139266" name="Rectangle 6"/>
          <p:cNvSpPr>
            <a:spLocks noGrp="1" noChangeArrowheads="1"/>
          </p:cNvSpPr>
          <p:nvPr>
            <p:ph type="sldNum" sz="quarter" idx="12"/>
          </p:nvPr>
        </p:nvSpPr>
        <p:spPr>
          <a:noFill/>
        </p:spPr>
        <p:txBody>
          <a:bodyPr/>
          <a:lstStyle/>
          <a:p>
            <a:fld id="{047349AD-CB80-4299-B1F6-DCD8298AB2DA}" type="slidenum">
              <a:rPr lang="en-US" smtClean="0"/>
              <a:pPr/>
              <a:t>161</a:t>
            </a:fld>
            <a:endParaRPr lang="en-US" smtClean="0"/>
          </a:p>
        </p:txBody>
      </p:sp>
      <p:sp>
        <p:nvSpPr>
          <p:cNvPr id="186370" name="Rectangle 2"/>
          <p:cNvSpPr>
            <a:spLocks noGrp="1" noChangeArrowheads="1"/>
          </p:cNvSpPr>
          <p:nvPr>
            <p:ph type="title"/>
          </p:nvPr>
        </p:nvSpPr>
        <p:spPr/>
        <p:txBody>
          <a:bodyPr/>
          <a:lstStyle/>
          <a:p>
            <a:pPr algn="just" eaLnBrk="1" hangingPunct="1"/>
            <a:r>
              <a:rPr lang="en-US" dirty="0" smtClean="0">
                <a:solidFill>
                  <a:srgbClr val="FF0000"/>
                </a:solidFill>
                <a:latin typeface="Constantia" pitchFamily="18" charset="0"/>
              </a:rPr>
              <a:t>Diagnosis of Gout</a:t>
            </a:r>
          </a:p>
        </p:txBody>
      </p:sp>
      <p:sp>
        <p:nvSpPr>
          <p:cNvPr id="13926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99005BB-10A7-4464-B11C-39DEB8F2638E}" type="slidenum">
              <a:rPr lang="en-US" sz="1400"/>
              <a:pPr algn="r"/>
              <a:t>161</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63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18637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1863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1863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6371" grpId="0" build="p" autoUpdateAnimBg="0"/>
      <p:bldP spid="186370" grpId="0" autoUpdateAnimBg="0"/>
    </p:bldLst>
  </p:timing>
</p:sld>
</file>

<file path=ppt/slides/slide1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7395" name="Rectangle 3"/>
          <p:cNvSpPr>
            <a:spLocks noGrp="1" noChangeArrowheads="1"/>
          </p:cNvSpPr>
          <p:nvPr>
            <p:ph idx="1"/>
          </p:nvPr>
        </p:nvSpPr>
        <p:spPr>
          <a:xfrm>
            <a:off x="0" y="1600200"/>
            <a:ext cx="9144000" cy="5257800"/>
          </a:xfrm>
        </p:spPr>
        <p:txBody>
          <a:bodyPr>
            <a:normAutofit/>
          </a:bodyPr>
          <a:lstStyle/>
          <a:p>
            <a:pPr algn="just" eaLnBrk="1" hangingPunct="1">
              <a:buNone/>
            </a:pPr>
            <a:r>
              <a:rPr lang="en-US" dirty="0" smtClean="0">
                <a:solidFill>
                  <a:srgbClr val="0000FF"/>
                </a:solidFill>
                <a:latin typeface="Constantia" pitchFamily="18" charset="0"/>
              </a:rPr>
              <a:t>	The goal of treatment is to:</a:t>
            </a:r>
          </a:p>
          <a:p>
            <a:pPr lvl="1" algn="just">
              <a:buNone/>
            </a:pPr>
            <a:endParaRPr lang="en-US" dirty="0" smtClean="0">
              <a:solidFill>
                <a:srgbClr val="0000FF"/>
              </a:solidFill>
              <a:latin typeface="Constantia" pitchFamily="18" charset="0"/>
            </a:endParaRPr>
          </a:p>
          <a:p>
            <a:pPr marL="971550" lvl="1" indent="-571500" algn="just">
              <a:buAutoNum type="romanLcParenBoth"/>
            </a:pPr>
            <a:r>
              <a:rPr lang="en-US" dirty="0" smtClean="0">
                <a:solidFill>
                  <a:srgbClr val="0000FF"/>
                </a:solidFill>
                <a:latin typeface="Constantia" pitchFamily="18" charset="0"/>
              </a:rPr>
              <a:t>Reduce acute synovitis</a:t>
            </a:r>
          </a:p>
          <a:p>
            <a:pPr marL="971550" lvl="1" indent="-571500" algn="just">
              <a:buAutoNum type="romanLcParenBoth"/>
            </a:pPr>
            <a:r>
              <a:rPr lang="en-US" dirty="0" smtClean="0">
                <a:solidFill>
                  <a:srgbClr val="0000FF"/>
                </a:solidFill>
                <a:latin typeface="Constantia" pitchFamily="18" charset="0"/>
              </a:rPr>
              <a:t>Prevent further crystallization</a:t>
            </a:r>
          </a:p>
          <a:p>
            <a:pPr marL="971550" lvl="1" indent="-571500" algn="just">
              <a:buAutoNum type="romanLcParenBoth"/>
            </a:pPr>
            <a:r>
              <a:rPr lang="en-US" dirty="0" smtClean="0">
                <a:solidFill>
                  <a:srgbClr val="0000FF"/>
                </a:solidFill>
                <a:latin typeface="Constantia" pitchFamily="18" charset="0"/>
              </a:rPr>
              <a:t>Identify associated disease</a:t>
            </a:r>
          </a:p>
          <a:p>
            <a:pPr algn="just" eaLnBrk="1" hangingPunct="1">
              <a:buNone/>
            </a:pPr>
            <a:r>
              <a:rPr lang="en-US" dirty="0" smtClean="0">
                <a:solidFill>
                  <a:srgbClr val="0000FF"/>
                </a:solidFill>
                <a:latin typeface="Constantia" pitchFamily="18" charset="0"/>
              </a:rPr>
              <a:t>	</a:t>
            </a:r>
          </a:p>
          <a:p>
            <a:pPr algn="just" eaLnBrk="1" hangingPunct="1">
              <a:buNone/>
            </a:pPr>
            <a:r>
              <a:rPr lang="en-US" smtClean="0">
                <a:solidFill>
                  <a:srgbClr val="0000FF"/>
                </a:solidFill>
                <a:latin typeface="Constantia" pitchFamily="18" charset="0"/>
              </a:rPr>
              <a:t>	Acute </a:t>
            </a:r>
            <a:r>
              <a:rPr lang="en-US" dirty="0" smtClean="0">
                <a:solidFill>
                  <a:srgbClr val="0000FF"/>
                </a:solidFill>
                <a:latin typeface="Constantia" pitchFamily="18" charset="0"/>
              </a:rPr>
              <a:t>synovitis can be managed by NSAIDs and even </a:t>
            </a:r>
            <a:r>
              <a:rPr lang="en-US" i="1" dirty="0" smtClean="0">
                <a:solidFill>
                  <a:srgbClr val="0000FF"/>
                </a:solidFill>
                <a:latin typeface="Constantia" pitchFamily="18" charset="0"/>
              </a:rPr>
              <a:t>Colchicine</a:t>
            </a:r>
            <a:r>
              <a:rPr lang="en-US" dirty="0" smtClean="0">
                <a:solidFill>
                  <a:srgbClr val="0000FF"/>
                </a:solidFill>
                <a:latin typeface="Constantia" pitchFamily="18" charset="0"/>
              </a:rPr>
              <a:t>.</a:t>
            </a:r>
          </a:p>
        </p:txBody>
      </p:sp>
      <p:sp>
        <p:nvSpPr>
          <p:cNvPr id="140290" name="Rectangle 6"/>
          <p:cNvSpPr>
            <a:spLocks noGrp="1" noChangeArrowheads="1"/>
          </p:cNvSpPr>
          <p:nvPr>
            <p:ph type="sldNum" sz="quarter" idx="12"/>
          </p:nvPr>
        </p:nvSpPr>
        <p:spPr>
          <a:noFill/>
        </p:spPr>
        <p:txBody>
          <a:bodyPr/>
          <a:lstStyle/>
          <a:p>
            <a:fld id="{56ABAF31-E2C2-4536-AEC1-3EF29BD2ADA2}" type="slidenum">
              <a:rPr lang="en-US" smtClean="0"/>
              <a:pPr/>
              <a:t>162</a:t>
            </a:fld>
            <a:endParaRPr lang="en-US" smtClean="0"/>
          </a:p>
        </p:txBody>
      </p:sp>
      <p:sp>
        <p:nvSpPr>
          <p:cNvPr id="187394" name="Rectangle 2"/>
          <p:cNvSpPr>
            <a:spLocks noGrp="1" noChangeArrowheads="1"/>
          </p:cNvSpPr>
          <p:nvPr>
            <p:ph type="title"/>
          </p:nvPr>
        </p:nvSpPr>
        <p:spPr/>
        <p:txBody>
          <a:bodyPr/>
          <a:lstStyle/>
          <a:p>
            <a:pPr algn="just" eaLnBrk="1" hangingPunct="1"/>
            <a:r>
              <a:rPr lang="en-US" b="1" dirty="0" smtClean="0">
                <a:solidFill>
                  <a:srgbClr val="FF0000"/>
                </a:solidFill>
                <a:latin typeface="Constantia" pitchFamily="18" charset="0"/>
              </a:rPr>
              <a:t>Management of Gout</a:t>
            </a:r>
          </a:p>
        </p:txBody>
      </p:sp>
      <p:sp>
        <p:nvSpPr>
          <p:cNvPr id="14029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2D13075-07C8-4A6E-BD8E-7A71654F9D13}" type="slidenum">
              <a:rPr lang="en-US" sz="1400"/>
              <a:pPr algn="r"/>
              <a:t>162</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73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739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8739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8739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8739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8739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87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7395" grpId="0" build="p" autoUpdateAnimBg="0"/>
      <p:bldP spid="187394" grpId="0" autoUpdateAnimBg="0"/>
    </p:bldLst>
  </p:timing>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8419" name="Rectangle 3"/>
          <p:cNvSpPr>
            <a:spLocks noGrp="1" noChangeArrowheads="1"/>
          </p:cNvSpPr>
          <p:nvPr>
            <p:ph idx="1"/>
          </p:nvPr>
        </p:nvSpPr>
        <p:spPr>
          <a:xfrm>
            <a:off x="457200" y="1600200"/>
            <a:ext cx="8686800" cy="5257800"/>
          </a:xfrm>
        </p:spPr>
        <p:txBody>
          <a:bodyPr/>
          <a:lstStyle/>
          <a:p>
            <a:pPr algn="just" eaLnBrk="1" hangingPunct="1">
              <a:buNone/>
            </a:pPr>
            <a:r>
              <a:rPr lang="en-US" dirty="0" smtClean="0">
                <a:solidFill>
                  <a:srgbClr val="0000FF"/>
                </a:solidFill>
                <a:latin typeface="Constantia" pitchFamily="18" charset="0"/>
              </a:rPr>
              <a:t>Prevention of crystallization through:</a:t>
            </a:r>
          </a:p>
          <a:p>
            <a:pPr algn="just" eaLnBrk="1" hangingPunct="1">
              <a:buNone/>
            </a:pPr>
            <a:endParaRPr lang="en-US" dirty="0" smtClean="0">
              <a:solidFill>
                <a:srgbClr val="0000FF"/>
              </a:solidFill>
              <a:latin typeface="Constantia" pitchFamily="18" charset="0"/>
            </a:endParaRPr>
          </a:p>
          <a:p>
            <a:pPr algn="just"/>
            <a:r>
              <a:rPr lang="en-US" dirty="0" smtClean="0">
                <a:solidFill>
                  <a:srgbClr val="0000FF"/>
                </a:solidFill>
                <a:latin typeface="Constantia" pitchFamily="18" charset="0"/>
              </a:rPr>
              <a:t>Weight reduction, especially among obese and overweight individuals</a:t>
            </a:r>
          </a:p>
          <a:p>
            <a:pPr algn="just">
              <a:buNone/>
            </a:pPr>
            <a:endParaRPr lang="en-US" dirty="0" smtClean="0">
              <a:solidFill>
                <a:srgbClr val="0000FF"/>
              </a:solidFill>
              <a:latin typeface="Constantia" pitchFamily="18" charset="0"/>
            </a:endParaRPr>
          </a:p>
          <a:p>
            <a:pPr algn="just"/>
            <a:r>
              <a:rPr lang="en-US" dirty="0" smtClean="0">
                <a:solidFill>
                  <a:srgbClr val="0000FF"/>
                </a:solidFill>
                <a:latin typeface="Constantia" pitchFamily="18" charset="0"/>
              </a:rPr>
              <a:t>Reduction of alcohol consumption</a:t>
            </a:r>
          </a:p>
          <a:p>
            <a:pPr algn="just" eaLnBrk="1" hangingPunct="1">
              <a:buNone/>
            </a:pPr>
            <a:endParaRPr lang="en-US" dirty="0" smtClean="0">
              <a:solidFill>
                <a:srgbClr val="0000FF"/>
              </a:solidFill>
              <a:latin typeface="Constantia" pitchFamily="18" charset="0"/>
            </a:endParaRPr>
          </a:p>
          <a:p>
            <a:pPr algn="just"/>
            <a:r>
              <a:rPr lang="en-US" dirty="0" smtClean="0">
                <a:solidFill>
                  <a:srgbClr val="0000FF"/>
                </a:solidFill>
                <a:latin typeface="Constantia" pitchFamily="18" charset="0"/>
              </a:rPr>
              <a:t>Evaluate need for diuretic drugs</a:t>
            </a:r>
          </a:p>
          <a:p>
            <a:pPr algn="just" eaLnBrk="1" hangingPunct="1">
              <a:buFontTx/>
              <a:buNone/>
            </a:pPr>
            <a:endParaRPr lang="en-US" dirty="0" smtClean="0">
              <a:solidFill>
                <a:srgbClr val="0000FF"/>
              </a:solidFill>
              <a:latin typeface="Constantia" pitchFamily="18" charset="0"/>
            </a:endParaRPr>
          </a:p>
        </p:txBody>
      </p:sp>
      <p:sp>
        <p:nvSpPr>
          <p:cNvPr id="141314" name="Rectangle 6"/>
          <p:cNvSpPr>
            <a:spLocks noGrp="1" noChangeArrowheads="1"/>
          </p:cNvSpPr>
          <p:nvPr>
            <p:ph type="sldNum" sz="quarter" idx="12"/>
          </p:nvPr>
        </p:nvSpPr>
        <p:spPr>
          <a:noFill/>
        </p:spPr>
        <p:txBody>
          <a:bodyPr/>
          <a:lstStyle/>
          <a:p>
            <a:fld id="{64DF66DE-6D4D-4E62-B7C2-63FC2C546C9E}" type="slidenum">
              <a:rPr lang="en-US" smtClean="0"/>
              <a:pPr/>
              <a:t>163</a:t>
            </a:fld>
            <a:endParaRPr lang="en-US" smtClean="0"/>
          </a:p>
        </p:txBody>
      </p:sp>
      <p:sp>
        <p:nvSpPr>
          <p:cNvPr id="188418" name="Rectangle 2"/>
          <p:cNvSpPr>
            <a:spLocks noGrp="1" noChangeArrowheads="1"/>
          </p:cNvSpPr>
          <p:nvPr>
            <p:ph type="title"/>
          </p:nvPr>
        </p:nvSpPr>
        <p:spPr/>
        <p:txBody>
          <a:bodyPr/>
          <a:lstStyle/>
          <a:p>
            <a:pPr algn="just" eaLnBrk="1" hangingPunct="1"/>
            <a:r>
              <a:rPr lang="en-US" dirty="0" smtClean="0">
                <a:solidFill>
                  <a:srgbClr val="FF0000"/>
                </a:solidFill>
                <a:latin typeface="Constantia" pitchFamily="18" charset="0"/>
              </a:rPr>
              <a:t>Management of Gout cont’d</a:t>
            </a:r>
          </a:p>
        </p:txBody>
      </p:sp>
      <p:sp>
        <p:nvSpPr>
          <p:cNvPr id="14131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E564AAD4-C516-4358-A8D5-BF58D6020240}" type="slidenum">
              <a:rPr lang="en-US" sz="1400"/>
              <a:pPr algn="r"/>
              <a:t>163</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84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884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8841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841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884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19" grpId="0" build="p" autoUpdateAnimBg="0"/>
      <p:bldP spid="188418" grpId="0" autoUpdateAnimBg="0"/>
    </p:bldLst>
  </p:timing>
</p:sld>
</file>

<file path=ppt/slides/slide1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9443" name="Rectangle 3"/>
          <p:cNvSpPr>
            <a:spLocks noGrp="1" noChangeArrowheads="1"/>
          </p:cNvSpPr>
          <p:nvPr>
            <p:ph idx="1"/>
          </p:nvPr>
        </p:nvSpPr>
        <p:spPr>
          <a:xfrm>
            <a:off x="0" y="914400"/>
            <a:ext cx="9144000" cy="5943600"/>
          </a:xfrm>
        </p:spPr>
        <p:txBody>
          <a:bodyPr>
            <a:normAutofit/>
          </a:bodyPr>
          <a:lstStyle/>
          <a:p>
            <a:pPr algn="just" eaLnBrk="1" hangingPunct="1">
              <a:lnSpc>
                <a:spcPct val="80000"/>
              </a:lnSpc>
              <a:buNone/>
            </a:pPr>
            <a:r>
              <a:rPr lang="en-US" sz="2800" dirty="0" smtClean="0">
                <a:solidFill>
                  <a:srgbClr val="0000FF"/>
                </a:solidFill>
                <a:latin typeface="Constantia" pitchFamily="18" charset="0"/>
              </a:rPr>
              <a:t>	Osteoporosis is a condition characterized by a reduction in bone density and change in bone structure.</a:t>
            </a:r>
          </a:p>
          <a:p>
            <a:pPr algn="just">
              <a:lnSpc>
                <a:spcPct val="80000"/>
              </a:lnSpc>
              <a:buNone/>
            </a:pPr>
            <a:r>
              <a:rPr lang="en-US" sz="2800" dirty="0" smtClean="0">
                <a:solidFill>
                  <a:srgbClr val="0000FF"/>
                </a:solidFill>
                <a:latin typeface="Constantia" pitchFamily="18" charset="0"/>
              </a:rPr>
              <a:t>	</a:t>
            </a:r>
          </a:p>
          <a:p>
            <a:pPr algn="just">
              <a:lnSpc>
                <a:spcPct val="80000"/>
              </a:lnSpc>
              <a:buNone/>
            </a:pPr>
            <a:r>
              <a:rPr lang="en-US" sz="2800" dirty="0" smtClean="0">
                <a:solidFill>
                  <a:srgbClr val="0000FF"/>
                </a:solidFill>
                <a:latin typeface="Constantia" pitchFamily="18" charset="0"/>
              </a:rPr>
              <a:t>	In this case the rate of bone resorption is greater than that of bone formation resulting in reduced total bone mass, hence increasing susceptibility to fractures.</a:t>
            </a:r>
          </a:p>
          <a:p>
            <a:pPr algn="just" eaLnBrk="1" hangingPunct="1">
              <a:lnSpc>
                <a:spcPct val="80000"/>
              </a:lnSpc>
            </a:pPr>
            <a:endParaRPr lang="en-US" sz="2800" dirty="0" smtClean="0">
              <a:solidFill>
                <a:srgbClr val="0000FF"/>
              </a:solidFill>
              <a:latin typeface="Constantia" pitchFamily="18" charset="0"/>
            </a:endParaRPr>
          </a:p>
          <a:p>
            <a:pPr algn="just" eaLnBrk="1" hangingPunct="1">
              <a:lnSpc>
                <a:spcPct val="80000"/>
              </a:lnSpc>
              <a:buNone/>
            </a:pPr>
            <a:r>
              <a:rPr lang="en-US" sz="2800" dirty="0" smtClean="0">
                <a:solidFill>
                  <a:srgbClr val="0000FF"/>
                </a:solidFill>
                <a:latin typeface="Constantia" pitchFamily="18" charset="0"/>
              </a:rPr>
              <a:t>	Bones are porous, brittle and fragile i.e. fractures easily under stress that would not break a normal bone.</a:t>
            </a:r>
          </a:p>
          <a:p>
            <a:pPr algn="just" eaLnBrk="1" hangingPunct="1">
              <a:lnSpc>
                <a:spcPct val="80000"/>
              </a:lnSpc>
            </a:pPr>
            <a:endParaRPr lang="en-US" sz="2800" dirty="0" smtClean="0">
              <a:solidFill>
                <a:srgbClr val="0000FF"/>
              </a:solidFill>
              <a:latin typeface="Constantia" pitchFamily="18" charset="0"/>
            </a:endParaRPr>
          </a:p>
          <a:p>
            <a:pPr algn="just" eaLnBrk="1" hangingPunct="1">
              <a:lnSpc>
                <a:spcPct val="80000"/>
              </a:lnSpc>
              <a:buNone/>
            </a:pPr>
            <a:r>
              <a:rPr lang="en-US" sz="2800" dirty="0" smtClean="0">
                <a:solidFill>
                  <a:srgbClr val="0000FF"/>
                </a:solidFill>
                <a:latin typeface="Constantia" pitchFamily="18" charset="0"/>
              </a:rPr>
              <a:t>	Commonly results in compressed fractures of the thoracic and lumbar spine and intertrochanteric regions of femur.</a:t>
            </a:r>
          </a:p>
        </p:txBody>
      </p:sp>
      <p:sp>
        <p:nvSpPr>
          <p:cNvPr id="142338" name="Rectangle 6"/>
          <p:cNvSpPr>
            <a:spLocks noGrp="1" noChangeArrowheads="1"/>
          </p:cNvSpPr>
          <p:nvPr>
            <p:ph type="sldNum" sz="quarter" idx="12"/>
          </p:nvPr>
        </p:nvSpPr>
        <p:spPr>
          <a:noFill/>
        </p:spPr>
        <p:txBody>
          <a:bodyPr/>
          <a:lstStyle/>
          <a:p>
            <a:fld id="{0F67650E-483F-434B-AD86-D3516BD28EC8}" type="slidenum">
              <a:rPr lang="en-US" smtClean="0"/>
              <a:pPr/>
              <a:t>164</a:t>
            </a:fld>
            <a:endParaRPr lang="en-US" smtClean="0"/>
          </a:p>
        </p:txBody>
      </p:sp>
      <p:sp>
        <p:nvSpPr>
          <p:cNvPr id="189442" name="Rectangle 2"/>
          <p:cNvSpPr>
            <a:spLocks noGrp="1" noChangeArrowheads="1"/>
          </p:cNvSpPr>
          <p:nvPr>
            <p:ph type="title"/>
          </p:nvPr>
        </p:nvSpPr>
        <p:spPr>
          <a:xfrm>
            <a:off x="304800" y="-228600"/>
            <a:ext cx="8229600" cy="1143000"/>
          </a:xfrm>
        </p:spPr>
        <p:txBody>
          <a:bodyPr/>
          <a:lstStyle/>
          <a:p>
            <a:pPr algn="just" eaLnBrk="1" hangingPunct="1"/>
            <a:r>
              <a:rPr lang="en-US" b="1" dirty="0" smtClean="0">
                <a:solidFill>
                  <a:srgbClr val="FF0000"/>
                </a:solidFill>
                <a:latin typeface="Constantia" pitchFamily="18" charset="0"/>
              </a:rPr>
              <a:t>OSTEOPOROSIS</a:t>
            </a:r>
          </a:p>
        </p:txBody>
      </p:sp>
      <p:sp>
        <p:nvSpPr>
          <p:cNvPr id="14233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8194AB81-1C89-4756-BC52-BF93288F3017}" type="slidenum">
              <a:rPr lang="en-US" sz="1400"/>
              <a:pPr algn="r"/>
              <a:t>164</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894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18944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18944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iterate type="lt">
                                    <p:tmAbs val="75"/>
                                  </p:iterate>
                                  <p:childTnLst>
                                    <p:set>
                                      <p:cBhvr>
                                        <p:cTn id="18" dur="1" fill="hold">
                                          <p:stCondLst>
                                            <p:cond delay="74"/>
                                          </p:stCondLst>
                                        </p:cTn>
                                        <p:tgtEl>
                                          <p:spTgt spid="18944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iterate type="lt">
                                    <p:tmAbs val="75"/>
                                  </p:iterate>
                                  <p:childTnLst>
                                    <p:set>
                                      <p:cBhvr>
                                        <p:cTn id="22" dur="1" fill="hold">
                                          <p:stCondLst>
                                            <p:cond delay="74"/>
                                          </p:stCondLst>
                                        </p:cTn>
                                        <p:tgtEl>
                                          <p:spTgt spid="1894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iterate type="lt">
                                    <p:tmAbs val="75"/>
                                  </p:iterate>
                                  <p:childTnLst>
                                    <p:set>
                                      <p:cBhvr>
                                        <p:cTn id="26" dur="1" fill="hold">
                                          <p:stCondLst>
                                            <p:cond delay="74"/>
                                          </p:stCondLst>
                                        </p:cTn>
                                        <p:tgtEl>
                                          <p:spTgt spid="1894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3" grpId="0" build="p" autoUpdateAnimBg="0"/>
      <p:bldP spid="189442" grpId="0" autoUpdateAnimBg="0"/>
    </p:bldLst>
  </p:timing>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0467" name="Rectangle 3"/>
          <p:cNvSpPr>
            <a:spLocks noGrp="1" noChangeArrowheads="1"/>
          </p:cNvSpPr>
          <p:nvPr>
            <p:ph idx="1"/>
          </p:nvPr>
        </p:nvSpPr>
        <p:spPr>
          <a:xfrm>
            <a:off x="228600" y="1600200"/>
            <a:ext cx="8915400" cy="5257800"/>
          </a:xfrm>
        </p:spPr>
        <p:txBody>
          <a:bodyPr/>
          <a:lstStyle/>
          <a:p>
            <a:pPr marL="469900" indent="-469900" algn="just" eaLnBrk="1" hangingPunct="1">
              <a:buNone/>
            </a:pPr>
            <a:r>
              <a:rPr lang="en-US" sz="2800" dirty="0" smtClean="0">
                <a:solidFill>
                  <a:srgbClr val="0000FF"/>
                </a:solidFill>
                <a:latin typeface="Constantia" pitchFamily="18" charset="0"/>
              </a:rPr>
              <a:t>	Normal bone remodeling increases bone mass until early </a:t>
            </a:r>
            <a:r>
              <a:rPr lang="en-US" sz="2800" dirty="0" err="1" smtClean="0">
                <a:solidFill>
                  <a:srgbClr val="0000FF"/>
                </a:solidFill>
                <a:latin typeface="Constantia" pitchFamily="18" charset="0"/>
              </a:rPr>
              <a:t>30s</a:t>
            </a:r>
            <a:r>
              <a:rPr lang="en-US" sz="2800" dirty="0" smtClean="0">
                <a:solidFill>
                  <a:srgbClr val="0000FF"/>
                </a:solidFill>
                <a:latin typeface="Constantia" pitchFamily="18" charset="0"/>
              </a:rPr>
              <a:t>.</a:t>
            </a:r>
          </a:p>
          <a:p>
            <a:pPr marL="469900" indent="-469900" algn="just" eaLnBrk="1" hangingPunct="1"/>
            <a:endParaRPr lang="en-US" sz="2800" dirty="0" smtClean="0">
              <a:solidFill>
                <a:srgbClr val="0000FF"/>
              </a:solidFill>
              <a:latin typeface="Constantia" pitchFamily="18" charset="0"/>
            </a:endParaRPr>
          </a:p>
          <a:p>
            <a:pPr marL="469900" indent="-469900" algn="just" eaLnBrk="1" hangingPunct="1">
              <a:buNone/>
            </a:pPr>
            <a:r>
              <a:rPr lang="en-US" sz="2800" dirty="0" smtClean="0">
                <a:solidFill>
                  <a:srgbClr val="0000FF"/>
                </a:solidFill>
                <a:latin typeface="Constantia" pitchFamily="18" charset="0"/>
              </a:rPr>
              <a:t>	Gender, race, genetics, aging, low body weight and body mass index, nutrition, lifestyle and physical activity influence peak bone mass and development of osteoporosis.</a:t>
            </a:r>
          </a:p>
          <a:p>
            <a:pPr marL="469900" indent="-469900" algn="just" eaLnBrk="1" hangingPunct="1"/>
            <a:endParaRPr lang="en-US" sz="2800" dirty="0" smtClean="0">
              <a:solidFill>
                <a:srgbClr val="0000FF"/>
              </a:solidFill>
              <a:latin typeface="Constantia" pitchFamily="18" charset="0"/>
            </a:endParaRPr>
          </a:p>
          <a:p>
            <a:pPr marL="469900" indent="-469900" algn="just" eaLnBrk="1" hangingPunct="1">
              <a:buNone/>
            </a:pPr>
            <a:r>
              <a:rPr lang="en-US" sz="2800" dirty="0" smtClean="0">
                <a:solidFill>
                  <a:srgbClr val="0000FF"/>
                </a:solidFill>
                <a:latin typeface="Constantia" pitchFamily="18" charset="0"/>
              </a:rPr>
              <a:t>	Osteoporosis is not a disease of the elderly but fractures occur with aging, onset occur in early life when bone mass peak begins to decline.</a:t>
            </a:r>
          </a:p>
        </p:txBody>
      </p:sp>
      <p:sp>
        <p:nvSpPr>
          <p:cNvPr id="143362" name="Rectangle 6"/>
          <p:cNvSpPr>
            <a:spLocks noGrp="1" noChangeArrowheads="1"/>
          </p:cNvSpPr>
          <p:nvPr>
            <p:ph type="sldNum" sz="quarter" idx="12"/>
          </p:nvPr>
        </p:nvSpPr>
        <p:spPr>
          <a:noFill/>
        </p:spPr>
        <p:txBody>
          <a:bodyPr/>
          <a:lstStyle/>
          <a:p>
            <a:fld id="{7E9CB438-F395-4207-ABFA-91AC39BE5DC5}" type="slidenum">
              <a:rPr lang="en-US" smtClean="0"/>
              <a:pPr/>
              <a:t>165</a:t>
            </a:fld>
            <a:endParaRPr lang="en-US" smtClean="0"/>
          </a:p>
        </p:txBody>
      </p:sp>
      <p:sp>
        <p:nvSpPr>
          <p:cNvPr id="190466" name="Rectangle 2"/>
          <p:cNvSpPr>
            <a:spLocks noGrp="1" noChangeArrowheads="1"/>
          </p:cNvSpPr>
          <p:nvPr>
            <p:ph type="title"/>
          </p:nvPr>
        </p:nvSpPr>
        <p:spPr>
          <a:xfrm>
            <a:off x="0" y="-152400"/>
            <a:ext cx="9144000" cy="1143000"/>
          </a:xfrm>
        </p:spPr>
        <p:txBody>
          <a:bodyPr>
            <a:normAutofit fontScale="90000"/>
          </a:bodyPr>
          <a:lstStyle/>
          <a:p>
            <a:pPr algn="just" eaLnBrk="1" hangingPunct="1"/>
            <a:r>
              <a:rPr lang="en-US" b="1" dirty="0" smtClean="0">
                <a:solidFill>
                  <a:srgbClr val="FF0000"/>
                </a:solidFill>
                <a:latin typeface="Constantia" pitchFamily="18" charset="0"/>
              </a:rPr>
              <a:t>Predisposing factors to Osteoporosis</a:t>
            </a:r>
          </a:p>
        </p:txBody>
      </p:sp>
      <p:sp>
        <p:nvSpPr>
          <p:cNvPr id="14336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310C1D77-1857-4C10-82AC-23598593E134}" type="slidenum">
              <a:rPr lang="en-US" sz="1400"/>
              <a:pPr algn="r"/>
              <a:t>165</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04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190467">
                                            <p:txEl>
                                              <p:pRg st="0" end="0"/>
                                            </p:txEl>
                                          </p:spTgt>
                                        </p:tgtEl>
                                        <p:attrNameLst>
                                          <p:attrName>style.visibility</p:attrName>
                                        </p:attrNameLst>
                                      </p:cBhvr>
                                      <p:to>
                                        <p:strVal val="visible"/>
                                      </p:to>
                                    </p:set>
                                    <p:animEffect transition="in" filter="randombar(horizontal)">
                                      <p:cBhvr>
                                        <p:cTn id="11" dur="500"/>
                                        <p:tgtEl>
                                          <p:spTgt spid="19046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190467">
                                            <p:txEl>
                                              <p:pRg st="2" end="2"/>
                                            </p:txEl>
                                          </p:spTgt>
                                        </p:tgtEl>
                                        <p:attrNameLst>
                                          <p:attrName>style.visibility</p:attrName>
                                        </p:attrNameLst>
                                      </p:cBhvr>
                                      <p:to>
                                        <p:strVal val="visible"/>
                                      </p:to>
                                    </p:set>
                                    <p:animEffect transition="in" filter="randombar(horizontal)">
                                      <p:cBhvr>
                                        <p:cTn id="16" dur="500"/>
                                        <p:tgtEl>
                                          <p:spTgt spid="190467">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190467">
                                            <p:txEl>
                                              <p:pRg st="4" end="4"/>
                                            </p:txEl>
                                          </p:spTgt>
                                        </p:tgtEl>
                                        <p:attrNameLst>
                                          <p:attrName>style.visibility</p:attrName>
                                        </p:attrNameLst>
                                      </p:cBhvr>
                                      <p:to>
                                        <p:strVal val="visible"/>
                                      </p:to>
                                    </p:set>
                                    <p:animEffect transition="in" filter="randombar(horizontal)">
                                      <p:cBhvr>
                                        <p:cTn id="21" dur="500"/>
                                        <p:tgtEl>
                                          <p:spTgt spid="1904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0467" grpId="0" build="p" autoUpdateAnimBg="0"/>
      <p:bldP spid="190466" grpId="0" autoUpdateAnimBg="0"/>
    </p:bldLst>
  </p:timing>
</p:sld>
</file>

<file path=ppt/slides/slide1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1491" name="Rectangle 3"/>
          <p:cNvSpPr>
            <a:spLocks noGrp="1" noChangeArrowheads="1"/>
          </p:cNvSpPr>
          <p:nvPr>
            <p:ph idx="1"/>
          </p:nvPr>
        </p:nvSpPr>
        <p:spPr>
          <a:xfrm>
            <a:off x="457200" y="1600200"/>
            <a:ext cx="8229600" cy="5257800"/>
          </a:xfrm>
        </p:spPr>
        <p:txBody>
          <a:bodyPr>
            <a:normAutofit/>
          </a:bodyPr>
          <a:lstStyle/>
          <a:p>
            <a:pPr algn="just" eaLnBrk="1" hangingPunct="1">
              <a:lnSpc>
                <a:spcPct val="80000"/>
              </a:lnSpc>
              <a:buNone/>
            </a:pPr>
            <a:r>
              <a:rPr lang="en-US" sz="2800" dirty="0" smtClean="0">
                <a:solidFill>
                  <a:srgbClr val="0000FF"/>
                </a:solidFill>
                <a:latin typeface="Constantia" pitchFamily="18" charset="0"/>
              </a:rPr>
              <a:t>	After peak bone mass is achieved, Calcitonin ,which inhibits bone resorption and promotes bone formation is decreased.</a:t>
            </a:r>
          </a:p>
          <a:p>
            <a:pPr algn="just" eaLnBrk="1" hangingPunct="1">
              <a:lnSpc>
                <a:spcPct val="80000"/>
              </a:lnSpc>
              <a:buNone/>
            </a:pPr>
            <a:endParaRPr lang="en-US" sz="2800" dirty="0" smtClean="0">
              <a:solidFill>
                <a:srgbClr val="0000FF"/>
              </a:solidFill>
              <a:latin typeface="Constantia" pitchFamily="18" charset="0"/>
            </a:endParaRPr>
          </a:p>
          <a:p>
            <a:pPr algn="just" eaLnBrk="1" hangingPunct="1">
              <a:lnSpc>
                <a:spcPct val="80000"/>
              </a:lnSpc>
              <a:buNone/>
            </a:pPr>
            <a:r>
              <a:rPr lang="en-US" sz="2800" dirty="0" smtClean="0">
                <a:solidFill>
                  <a:srgbClr val="0000FF"/>
                </a:solidFill>
                <a:latin typeface="Constantia" pitchFamily="18" charset="0"/>
              </a:rPr>
              <a:t>	Estrogen which inhibits bone breakdown decreases with aging</a:t>
            </a:r>
          </a:p>
          <a:p>
            <a:pPr algn="just" eaLnBrk="1" hangingPunct="1">
              <a:lnSpc>
                <a:spcPct val="80000"/>
              </a:lnSpc>
            </a:pPr>
            <a:endParaRPr lang="en-US" sz="2800" dirty="0" smtClean="0">
              <a:solidFill>
                <a:srgbClr val="0000FF"/>
              </a:solidFill>
              <a:latin typeface="Constantia" pitchFamily="18" charset="0"/>
            </a:endParaRPr>
          </a:p>
          <a:p>
            <a:pPr algn="just" eaLnBrk="1" hangingPunct="1">
              <a:lnSpc>
                <a:spcPct val="80000"/>
              </a:lnSpc>
              <a:buNone/>
            </a:pPr>
            <a:r>
              <a:rPr lang="en-US" sz="2800" dirty="0" smtClean="0">
                <a:solidFill>
                  <a:srgbClr val="0000FF"/>
                </a:solidFill>
                <a:latin typeface="Constantia" pitchFamily="18" charset="0"/>
              </a:rPr>
              <a:t>	Parathyroid hormone increases with aging increasing bone turnover and resorption resulting to loss of bone mass</a:t>
            </a:r>
          </a:p>
          <a:p>
            <a:pPr algn="just" eaLnBrk="1" hangingPunct="1">
              <a:lnSpc>
                <a:spcPct val="80000"/>
              </a:lnSpc>
              <a:buNone/>
            </a:pPr>
            <a:r>
              <a:rPr lang="en-US" sz="2800" dirty="0" smtClean="0">
                <a:solidFill>
                  <a:srgbClr val="0000FF"/>
                </a:solidFill>
                <a:latin typeface="Constantia" pitchFamily="18" charset="0"/>
              </a:rPr>
              <a:t>	</a:t>
            </a:r>
          </a:p>
          <a:p>
            <a:pPr algn="just" eaLnBrk="1" hangingPunct="1">
              <a:lnSpc>
                <a:spcPct val="80000"/>
              </a:lnSpc>
              <a:buNone/>
            </a:pPr>
            <a:r>
              <a:rPr lang="en-US" sz="2800" dirty="0" smtClean="0">
                <a:solidFill>
                  <a:srgbClr val="0000FF"/>
                </a:solidFill>
                <a:latin typeface="Constantia" pitchFamily="18" charset="0"/>
              </a:rPr>
              <a:t>	Women develop osteoporosis more than men because of lower bone peak mass and the effect of estrogen loss during menopause</a:t>
            </a:r>
          </a:p>
        </p:txBody>
      </p:sp>
      <p:sp>
        <p:nvSpPr>
          <p:cNvPr id="144386" name="Rectangle 6"/>
          <p:cNvSpPr>
            <a:spLocks noGrp="1" noChangeArrowheads="1"/>
          </p:cNvSpPr>
          <p:nvPr>
            <p:ph type="sldNum" sz="quarter" idx="12"/>
          </p:nvPr>
        </p:nvSpPr>
        <p:spPr>
          <a:noFill/>
        </p:spPr>
        <p:txBody>
          <a:bodyPr/>
          <a:lstStyle/>
          <a:p>
            <a:fld id="{22C084BA-094F-4B49-BB70-49AD781059B1}" type="slidenum">
              <a:rPr lang="en-US" smtClean="0"/>
              <a:pPr/>
              <a:t>166</a:t>
            </a:fld>
            <a:endParaRPr lang="en-US" smtClean="0"/>
          </a:p>
        </p:txBody>
      </p:sp>
      <p:sp>
        <p:nvSpPr>
          <p:cNvPr id="191490" name="Rectangle 2"/>
          <p:cNvSpPr>
            <a:spLocks noGrp="1" noChangeArrowheads="1"/>
          </p:cNvSpPr>
          <p:nvPr>
            <p:ph type="title"/>
          </p:nvPr>
        </p:nvSpPr>
        <p:spPr/>
        <p:txBody>
          <a:bodyPr>
            <a:normAutofit fontScale="90000"/>
          </a:bodyPr>
          <a:lstStyle/>
          <a:p>
            <a:pPr algn="just" eaLnBrk="1" hangingPunct="1"/>
            <a:r>
              <a:rPr lang="en-US" dirty="0" smtClean="0">
                <a:solidFill>
                  <a:srgbClr val="FF0000"/>
                </a:solidFill>
                <a:latin typeface="Constantia" pitchFamily="18" charset="0"/>
              </a:rPr>
              <a:t>Pathophysiology of Osteoporosis</a:t>
            </a:r>
          </a:p>
        </p:txBody>
      </p:sp>
      <p:sp>
        <p:nvSpPr>
          <p:cNvPr id="14438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E4C73A8E-C171-4A05-9417-36C42978AA91}" type="slidenum">
              <a:rPr lang="en-US" sz="1400"/>
              <a:pPr algn="r"/>
              <a:t>166</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14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149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1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149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149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14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491" grpId="0" build="p" autoUpdateAnimBg="0"/>
      <p:bldP spid="191490" grpId="0" autoUpdateAnimBg="0"/>
    </p:bldLst>
  </p:timing>
</p:sld>
</file>

<file path=ppt/slides/slide1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2515" name="Rectangle 3"/>
          <p:cNvSpPr>
            <a:spLocks noGrp="1" noChangeArrowheads="1"/>
          </p:cNvSpPr>
          <p:nvPr>
            <p:ph idx="1"/>
          </p:nvPr>
        </p:nvSpPr>
        <p:spPr>
          <a:xfrm>
            <a:off x="457200" y="1600200"/>
            <a:ext cx="8686800" cy="5257800"/>
          </a:xfrm>
        </p:spPr>
        <p:txBody>
          <a:bodyPr/>
          <a:lstStyle/>
          <a:p>
            <a:pPr algn="just" eaLnBrk="1" hangingPunct="1"/>
            <a:r>
              <a:rPr lang="en-US" dirty="0" smtClean="0">
                <a:solidFill>
                  <a:srgbClr val="0000FF"/>
                </a:solidFill>
                <a:latin typeface="Constantia" pitchFamily="18" charset="0"/>
              </a:rPr>
              <a:t>Genetics</a:t>
            </a:r>
          </a:p>
          <a:p>
            <a:pPr algn="just" eaLnBrk="1" hangingPunct="1"/>
            <a:r>
              <a:rPr lang="en-US" dirty="0" smtClean="0">
                <a:solidFill>
                  <a:srgbClr val="0000FF"/>
                </a:solidFill>
                <a:latin typeface="Constantia" pitchFamily="18" charset="0"/>
              </a:rPr>
              <a:t>Nutrition </a:t>
            </a:r>
          </a:p>
          <a:p>
            <a:pPr algn="just" eaLnBrk="1" hangingPunct="1"/>
            <a:r>
              <a:rPr lang="en-US" dirty="0" smtClean="0">
                <a:solidFill>
                  <a:srgbClr val="0000FF"/>
                </a:solidFill>
                <a:latin typeface="Constantia" pitchFamily="18" charset="0"/>
              </a:rPr>
              <a:t>Age</a:t>
            </a:r>
          </a:p>
          <a:p>
            <a:pPr algn="just" eaLnBrk="1" hangingPunct="1"/>
            <a:r>
              <a:rPr lang="en-US" dirty="0" smtClean="0">
                <a:solidFill>
                  <a:srgbClr val="0000FF"/>
                </a:solidFill>
                <a:latin typeface="Constantia" pitchFamily="18" charset="0"/>
              </a:rPr>
              <a:t>Physical exercise</a:t>
            </a:r>
          </a:p>
          <a:p>
            <a:pPr algn="just" eaLnBrk="1" hangingPunct="1"/>
            <a:r>
              <a:rPr lang="en-US" dirty="0" smtClean="0">
                <a:solidFill>
                  <a:srgbClr val="0000FF"/>
                </a:solidFill>
                <a:latin typeface="Constantia" pitchFamily="18" charset="0"/>
              </a:rPr>
              <a:t>Lifestyle choices</a:t>
            </a:r>
          </a:p>
          <a:p>
            <a:pPr algn="just" eaLnBrk="1" hangingPunct="1"/>
            <a:r>
              <a:rPr lang="en-US" dirty="0" smtClean="0">
                <a:solidFill>
                  <a:srgbClr val="0000FF"/>
                </a:solidFill>
                <a:latin typeface="Constantia" pitchFamily="18" charset="0"/>
              </a:rPr>
              <a:t>Medication</a:t>
            </a:r>
          </a:p>
        </p:txBody>
      </p:sp>
      <p:sp>
        <p:nvSpPr>
          <p:cNvPr id="145410" name="Rectangle 6"/>
          <p:cNvSpPr>
            <a:spLocks noGrp="1" noChangeArrowheads="1"/>
          </p:cNvSpPr>
          <p:nvPr>
            <p:ph type="sldNum" sz="quarter" idx="12"/>
          </p:nvPr>
        </p:nvSpPr>
        <p:spPr>
          <a:noFill/>
        </p:spPr>
        <p:txBody>
          <a:bodyPr/>
          <a:lstStyle/>
          <a:p>
            <a:fld id="{3FEAEC59-BA61-4EF1-B524-FB0C71273391}" type="slidenum">
              <a:rPr lang="en-US" smtClean="0"/>
              <a:pPr/>
              <a:t>167</a:t>
            </a:fld>
            <a:endParaRPr lang="en-US" smtClean="0"/>
          </a:p>
        </p:txBody>
      </p:sp>
      <p:sp>
        <p:nvSpPr>
          <p:cNvPr id="192514" name="Rectangle 2"/>
          <p:cNvSpPr>
            <a:spLocks noGrp="1" noChangeArrowheads="1"/>
          </p:cNvSpPr>
          <p:nvPr>
            <p:ph type="title"/>
          </p:nvPr>
        </p:nvSpPr>
        <p:spPr/>
        <p:txBody>
          <a:bodyPr/>
          <a:lstStyle/>
          <a:p>
            <a:pPr algn="just" eaLnBrk="1" hangingPunct="1"/>
            <a:r>
              <a:rPr lang="en-US" dirty="0" smtClean="0">
                <a:solidFill>
                  <a:srgbClr val="FF0000"/>
                </a:solidFill>
                <a:latin typeface="Constantia" pitchFamily="18" charset="0"/>
              </a:rPr>
              <a:t>Factors affecting bone mass</a:t>
            </a:r>
          </a:p>
        </p:txBody>
      </p:sp>
      <p:sp>
        <p:nvSpPr>
          <p:cNvPr id="14541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B5686693-4428-455C-B8F9-746E702C63B8}" type="slidenum">
              <a:rPr lang="en-US" sz="1400"/>
              <a:pPr algn="r"/>
              <a:t>167</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25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25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251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251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251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251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925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515" grpId="0" build="p" autoUpdateAnimBg="0"/>
      <p:bldP spid="192514" grpId="0" autoUpdateAnimBg="0"/>
    </p:bldLst>
  </p:timing>
</p:sld>
</file>

<file path=ppt/slides/slide1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9" name="Rectangle 3"/>
          <p:cNvSpPr>
            <a:spLocks noGrp="1" noChangeArrowheads="1"/>
          </p:cNvSpPr>
          <p:nvPr>
            <p:ph idx="1"/>
          </p:nvPr>
        </p:nvSpPr>
        <p:spPr>
          <a:xfrm>
            <a:off x="457200" y="1600200"/>
            <a:ext cx="8686800" cy="5257800"/>
          </a:xfrm>
        </p:spPr>
        <p:txBody>
          <a:bodyPr/>
          <a:lstStyle/>
          <a:p>
            <a:pPr eaLnBrk="1" hangingPunct="1"/>
            <a:r>
              <a:rPr lang="en-US" dirty="0" smtClean="0">
                <a:solidFill>
                  <a:srgbClr val="0000FF"/>
                </a:solidFill>
                <a:latin typeface="Constantia" pitchFamily="18" charset="0"/>
              </a:rPr>
              <a:t>Small framed </a:t>
            </a:r>
            <a:r>
              <a:rPr lang="en-US" smtClean="0">
                <a:solidFill>
                  <a:srgbClr val="0000FF"/>
                </a:solidFill>
                <a:latin typeface="Constantia" pitchFamily="18" charset="0"/>
              </a:rPr>
              <a:t>non-obese individuals</a:t>
            </a:r>
            <a:endParaRPr lang="en-US" dirty="0" smtClean="0">
              <a:solidFill>
                <a:srgbClr val="0000FF"/>
              </a:solidFill>
              <a:latin typeface="Constantia" pitchFamily="18" charset="0"/>
            </a:endParaRPr>
          </a:p>
          <a:p>
            <a:pPr eaLnBrk="1" hangingPunct="1"/>
            <a:r>
              <a:rPr lang="en-US" dirty="0" smtClean="0">
                <a:solidFill>
                  <a:srgbClr val="0000FF"/>
                </a:solidFill>
                <a:latin typeface="Constantia" pitchFamily="18" charset="0"/>
              </a:rPr>
              <a:t>Race</a:t>
            </a:r>
          </a:p>
          <a:p>
            <a:pPr eaLnBrk="1" hangingPunct="1"/>
            <a:r>
              <a:rPr lang="en-US" dirty="0" smtClean="0">
                <a:solidFill>
                  <a:srgbClr val="0000FF"/>
                </a:solidFill>
                <a:latin typeface="Constantia" pitchFamily="18" charset="0"/>
              </a:rPr>
              <a:t>Sex</a:t>
            </a:r>
          </a:p>
          <a:p>
            <a:pPr eaLnBrk="1" hangingPunct="1"/>
            <a:r>
              <a:rPr lang="en-US" dirty="0" smtClean="0">
                <a:solidFill>
                  <a:srgbClr val="0000FF"/>
                </a:solidFill>
                <a:latin typeface="Constantia" pitchFamily="18" charset="0"/>
              </a:rPr>
              <a:t>Nutritional factors</a:t>
            </a:r>
          </a:p>
          <a:p>
            <a:pPr eaLnBrk="1" hangingPunct="1"/>
            <a:r>
              <a:rPr lang="en-US" dirty="0" smtClean="0">
                <a:solidFill>
                  <a:srgbClr val="0000FF"/>
                </a:solidFill>
                <a:latin typeface="Constantia" pitchFamily="18" charset="0"/>
              </a:rPr>
              <a:t>Lifestyle</a:t>
            </a:r>
          </a:p>
        </p:txBody>
      </p:sp>
      <p:sp>
        <p:nvSpPr>
          <p:cNvPr id="146434" name="Rectangle 6"/>
          <p:cNvSpPr>
            <a:spLocks noGrp="1" noChangeArrowheads="1"/>
          </p:cNvSpPr>
          <p:nvPr>
            <p:ph type="sldNum" sz="quarter" idx="12"/>
          </p:nvPr>
        </p:nvSpPr>
        <p:spPr>
          <a:noFill/>
        </p:spPr>
        <p:txBody>
          <a:bodyPr/>
          <a:lstStyle/>
          <a:p>
            <a:fld id="{C176A548-30D8-45FB-A164-AB347D37B975}" type="slidenum">
              <a:rPr lang="en-US" smtClean="0"/>
              <a:pPr/>
              <a:t>168</a:t>
            </a:fld>
            <a:endParaRPr lang="en-US" smtClean="0"/>
          </a:p>
        </p:txBody>
      </p:sp>
      <p:sp>
        <p:nvSpPr>
          <p:cNvPr id="193538" name="Rectangle 2"/>
          <p:cNvSpPr>
            <a:spLocks noGrp="1" noChangeArrowheads="1"/>
          </p:cNvSpPr>
          <p:nvPr>
            <p:ph type="title"/>
          </p:nvPr>
        </p:nvSpPr>
        <p:spPr/>
        <p:txBody>
          <a:bodyPr/>
          <a:lstStyle/>
          <a:p>
            <a:pPr algn="just" eaLnBrk="1" hangingPunct="1"/>
            <a:r>
              <a:rPr lang="en-US" dirty="0" smtClean="0">
                <a:solidFill>
                  <a:srgbClr val="FF0000"/>
                </a:solidFill>
                <a:latin typeface="Constantia" pitchFamily="18" charset="0"/>
              </a:rPr>
              <a:t>Risk Factors</a:t>
            </a:r>
          </a:p>
        </p:txBody>
      </p:sp>
      <p:sp>
        <p:nvSpPr>
          <p:cNvPr id="14643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F26C237C-20F1-40B9-908F-A566202CF411}" type="slidenum">
              <a:rPr lang="en-US" sz="1400"/>
              <a:pPr algn="r"/>
              <a:t>168</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35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353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353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353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353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935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9" grpId="0" build="p" autoUpdateAnimBg="0"/>
      <p:bldP spid="193538" grpId="0" autoUpdateAnimBg="0"/>
    </p:bldLst>
  </p:timing>
</p:sld>
</file>

<file path=ppt/slides/slide1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63" name="Rectangle 3"/>
          <p:cNvSpPr>
            <a:spLocks noGrp="1" noChangeArrowheads="1"/>
          </p:cNvSpPr>
          <p:nvPr>
            <p:ph idx="1"/>
          </p:nvPr>
        </p:nvSpPr>
        <p:spPr>
          <a:xfrm>
            <a:off x="457200" y="1600200"/>
            <a:ext cx="8686800" cy="5257800"/>
          </a:xfrm>
        </p:spPr>
        <p:txBody>
          <a:bodyPr/>
          <a:lstStyle/>
          <a:p>
            <a:pPr algn="just" eaLnBrk="1" hangingPunct="1"/>
            <a:r>
              <a:rPr lang="en-US" dirty="0" smtClean="0">
                <a:solidFill>
                  <a:srgbClr val="0000FF"/>
                </a:solidFill>
                <a:latin typeface="Constantia" pitchFamily="18" charset="0"/>
              </a:rPr>
              <a:t>X-Ray</a:t>
            </a:r>
          </a:p>
          <a:p>
            <a:pPr algn="just" eaLnBrk="1" hangingPunct="1"/>
            <a:r>
              <a:rPr lang="en-US" dirty="0" smtClean="0">
                <a:solidFill>
                  <a:srgbClr val="0000FF"/>
                </a:solidFill>
                <a:latin typeface="Constantia" pitchFamily="18" charset="0"/>
              </a:rPr>
              <a:t>Laboratory studies (calcium, serum phosphate)</a:t>
            </a:r>
          </a:p>
          <a:p>
            <a:pPr algn="just" eaLnBrk="1" hangingPunct="1"/>
            <a:endParaRPr lang="en-US" dirty="0" smtClean="0">
              <a:solidFill>
                <a:srgbClr val="0000FF"/>
              </a:solidFill>
              <a:latin typeface="Constantia" pitchFamily="18" charset="0"/>
            </a:endParaRPr>
          </a:p>
        </p:txBody>
      </p:sp>
      <p:sp>
        <p:nvSpPr>
          <p:cNvPr id="147458" name="Rectangle 6"/>
          <p:cNvSpPr>
            <a:spLocks noGrp="1" noChangeArrowheads="1"/>
          </p:cNvSpPr>
          <p:nvPr>
            <p:ph type="sldNum" sz="quarter" idx="12"/>
          </p:nvPr>
        </p:nvSpPr>
        <p:spPr>
          <a:noFill/>
        </p:spPr>
        <p:txBody>
          <a:bodyPr/>
          <a:lstStyle/>
          <a:p>
            <a:fld id="{99B7DDBD-8004-41D7-B47C-D9FFAD54B1E2}" type="slidenum">
              <a:rPr lang="en-US" smtClean="0"/>
              <a:pPr/>
              <a:t>169</a:t>
            </a:fld>
            <a:endParaRPr lang="en-US" smtClean="0"/>
          </a:p>
        </p:txBody>
      </p:sp>
      <p:sp>
        <p:nvSpPr>
          <p:cNvPr id="194562" name="Rectangle 2"/>
          <p:cNvSpPr>
            <a:spLocks noGrp="1" noChangeArrowheads="1"/>
          </p:cNvSpPr>
          <p:nvPr>
            <p:ph type="title"/>
          </p:nvPr>
        </p:nvSpPr>
        <p:spPr/>
        <p:txBody>
          <a:bodyPr/>
          <a:lstStyle/>
          <a:p>
            <a:pPr algn="just" eaLnBrk="1" hangingPunct="1"/>
            <a:r>
              <a:rPr lang="en-US" b="1" dirty="0" smtClean="0">
                <a:solidFill>
                  <a:srgbClr val="FF0000"/>
                </a:solidFill>
                <a:latin typeface="Constantia" pitchFamily="18" charset="0"/>
              </a:rPr>
              <a:t>Diagnosis</a:t>
            </a:r>
          </a:p>
        </p:txBody>
      </p:sp>
      <p:sp>
        <p:nvSpPr>
          <p:cNvPr id="14745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0B4974F-3B6C-494E-9456-1B6A3D9A9A85}" type="slidenum">
              <a:rPr lang="en-US" sz="1400"/>
              <a:pPr algn="r"/>
              <a:t>169</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45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456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456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build="p" autoUpdateAnimBg="0"/>
      <p:bldP spid="19456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5" name="Rectangle 3"/>
          <p:cNvSpPr>
            <a:spLocks noGrp="1" noChangeArrowheads="1"/>
          </p:cNvSpPr>
          <p:nvPr>
            <p:ph idx="1"/>
          </p:nvPr>
        </p:nvSpPr>
        <p:spPr>
          <a:xfrm>
            <a:off x="228600" y="1981200"/>
            <a:ext cx="8915400" cy="4876800"/>
          </a:xfrm>
        </p:spPr>
        <p:txBody>
          <a:bodyPr/>
          <a:lstStyle/>
          <a:p>
            <a:pPr algn="just" eaLnBrk="1" hangingPunct="1">
              <a:buFontTx/>
              <a:buNone/>
              <a:defRPr/>
            </a:pPr>
            <a:r>
              <a:rPr lang="en-US" b="1" dirty="0" smtClean="0">
                <a:solidFill>
                  <a:srgbClr val="FF0000"/>
                </a:solidFill>
                <a:latin typeface="Constantia" pitchFamily="18" charset="0"/>
              </a:rPr>
              <a:t>Bone Cell Types</a:t>
            </a:r>
            <a:r>
              <a:rPr lang="en-US" dirty="0" smtClean="0">
                <a:solidFill>
                  <a:srgbClr val="FF0000"/>
                </a:solidFill>
                <a:latin typeface="Constantia" pitchFamily="18" charset="0"/>
              </a:rPr>
              <a:t>:</a:t>
            </a:r>
          </a:p>
          <a:p>
            <a:pPr algn="just" eaLnBrk="1" hangingPunct="1">
              <a:buFontTx/>
              <a:buNone/>
              <a:defRPr/>
            </a:pPr>
            <a:endParaRPr lang="en-US" dirty="0" smtClean="0">
              <a:solidFill>
                <a:srgbClr val="0000FF"/>
              </a:solidFill>
              <a:latin typeface="Constantia" pitchFamily="18" charset="0"/>
            </a:endParaRPr>
          </a:p>
          <a:p>
            <a:pPr marL="571500" indent="-571500" algn="just" eaLnBrk="1" hangingPunct="1">
              <a:buFontTx/>
              <a:buAutoNum type="romanLcParenBoth"/>
              <a:defRPr/>
            </a:pPr>
            <a:r>
              <a:rPr lang="en-US" b="1" i="1" dirty="0" smtClean="0">
                <a:solidFill>
                  <a:srgbClr val="0000FF"/>
                </a:solidFill>
                <a:latin typeface="Constantia" pitchFamily="18" charset="0"/>
              </a:rPr>
              <a:t>Osteoblasts</a:t>
            </a:r>
            <a:r>
              <a:rPr lang="en-US" b="1" dirty="0" smtClean="0">
                <a:solidFill>
                  <a:srgbClr val="0000FF"/>
                </a:solidFill>
                <a:latin typeface="Constantia" pitchFamily="18" charset="0"/>
              </a:rPr>
              <a:t> </a:t>
            </a:r>
            <a:r>
              <a:rPr lang="en-US" dirty="0" smtClean="0">
                <a:solidFill>
                  <a:srgbClr val="0000FF"/>
                </a:solidFill>
                <a:latin typeface="Constantia" pitchFamily="18" charset="0"/>
              </a:rPr>
              <a:t>for</a:t>
            </a:r>
            <a:r>
              <a:rPr lang="en-US" b="1" dirty="0" smtClean="0">
                <a:solidFill>
                  <a:srgbClr val="0000FF"/>
                </a:solidFill>
                <a:latin typeface="Constantia" pitchFamily="18" charset="0"/>
              </a:rPr>
              <a:t> </a:t>
            </a:r>
            <a:r>
              <a:rPr lang="en-US" dirty="0" smtClean="0">
                <a:solidFill>
                  <a:srgbClr val="0000FF"/>
                </a:solidFill>
                <a:latin typeface="Constantia" pitchFamily="18" charset="0"/>
              </a:rPr>
              <a:t>bone formation</a:t>
            </a:r>
          </a:p>
          <a:p>
            <a:pPr marL="571500" indent="-571500" algn="just" eaLnBrk="1" hangingPunct="1">
              <a:buFontTx/>
              <a:buAutoNum type="romanLcParenBoth"/>
              <a:defRPr/>
            </a:pPr>
            <a:endParaRPr lang="en-US" i="1" dirty="0" smtClean="0">
              <a:solidFill>
                <a:srgbClr val="0000FF"/>
              </a:solidFill>
              <a:latin typeface="Constantia" pitchFamily="18" charset="0"/>
            </a:endParaRPr>
          </a:p>
          <a:p>
            <a:pPr marL="571500" indent="-571500" algn="just" eaLnBrk="1" hangingPunct="1">
              <a:buFontTx/>
              <a:buAutoNum type="romanLcParenBoth"/>
              <a:defRPr/>
            </a:pPr>
            <a:r>
              <a:rPr lang="en-US" b="1" i="1" dirty="0" smtClean="0">
                <a:solidFill>
                  <a:srgbClr val="0000FF"/>
                </a:solidFill>
                <a:latin typeface="Constantia" pitchFamily="18" charset="0"/>
              </a:rPr>
              <a:t>Osteocytes</a:t>
            </a:r>
            <a:r>
              <a:rPr lang="en-US" b="1" dirty="0" smtClean="0">
                <a:solidFill>
                  <a:srgbClr val="0000FF"/>
                </a:solidFill>
                <a:latin typeface="Constantia" pitchFamily="18" charset="0"/>
              </a:rPr>
              <a:t> </a:t>
            </a:r>
            <a:r>
              <a:rPr lang="en-US" dirty="0" smtClean="0">
                <a:solidFill>
                  <a:srgbClr val="0000FF"/>
                </a:solidFill>
                <a:latin typeface="Constantia" pitchFamily="18" charset="0"/>
              </a:rPr>
              <a:t>for</a:t>
            </a:r>
            <a:r>
              <a:rPr lang="en-US" b="1" dirty="0" smtClean="0">
                <a:solidFill>
                  <a:srgbClr val="0000FF"/>
                </a:solidFill>
                <a:latin typeface="Constantia" pitchFamily="18" charset="0"/>
              </a:rPr>
              <a:t> </a:t>
            </a:r>
            <a:r>
              <a:rPr lang="en-US" dirty="0" smtClean="0">
                <a:solidFill>
                  <a:srgbClr val="0000FF"/>
                </a:solidFill>
                <a:latin typeface="Constantia" pitchFamily="18" charset="0"/>
              </a:rPr>
              <a:t>bone maintenance</a:t>
            </a:r>
          </a:p>
          <a:p>
            <a:pPr marL="571500" indent="-571500" algn="just" eaLnBrk="1" hangingPunct="1">
              <a:buFontTx/>
              <a:buAutoNum type="romanLcParenBoth"/>
              <a:defRPr/>
            </a:pPr>
            <a:endParaRPr lang="en-US" i="1" dirty="0" smtClean="0">
              <a:solidFill>
                <a:srgbClr val="0000FF"/>
              </a:solidFill>
              <a:latin typeface="Constantia" pitchFamily="18" charset="0"/>
            </a:endParaRPr>
          </a:p>
          <a:p>
            <a:pPr marL="571500" indent="-571500" algn="just" eaLnBrk="1" hangingPunct="1">
              <a:buFontTx/>
              <a:buAutoNum type="romanLcParenBoth"/>
              <a:defRPr/>
            </a:pPr>
            <a:r>
              <a:rPr lang="en-US" b="1" i="1" dirty="0" smtClean="0">
                <a:solidFill>
                  <a:srgbClr val="0000FF"/>
                </a:solidFill>
                <a:latin typeface="Constantia" pitchFamily="18" charset="0"/>
              </a:rPr>
              <a:t>Osteoclasts</a:t>
            </a:r>
            <a:r>
              <a:rPr lang="en-US" b="1" dirty="0" smtClean="0">
                <a:solidFill>
                  <a:srgbClr val="0000FF"/>
                </a:solidFill>
                <a:latin typeface="Constantia" pitchFamily="18" charset="0"/>
              </a:rPr>
              <a:t> </a:t>
            </a:r>
            <a:r>
              <a:rPr lang="en-US" dirty="0" smtClean="0">
                <a:solidFill>
                  <a:srgbClr val="0000FF"/>
                </a:solidFill>
                <a:latin typeface="Constantia" pitchFamily="18" charset="0"/>
              </a:rPr>
              <a:t>for</a:t>
            </a:r>
            <a:r>
              <a:rPr lang="en-US" b="1" dirty="0" smtClean="0">
                <a:solidFill>
                  <a:srgbClr val="0000FF"/>
                </a:solidFill>
                <a:latin typeface="Constantia" pitchFamily="18" charset="0"/>
              </a:rPr>
              <a:t> </a:t>
            </a:r>
            <a:r>
              <a:rPr lang="en-US" dirty="0" smtClean="0">
                <a:solidFill>
                  <a:srgbClr val="0000FF"/>
                </a:solidFill>
                <a:latin typeface="Constantia" pitchFamily="18" charset="0"/>
              </a:rPr>
              <a:t>destroying, resorbing and remodeling bone substance</a:t>
            </a:r>
          </a:p>
        </p:txBody>
      </p:sp>
      <p:sp>
        <p:nvSpPr>
          <p:cNvPr id="14338" name="Rectangle 6"/>
          <p:cNvSpPr>
            <a:spLocks noGrp="1" noChangeArrowheads="1"/>
          </p:cNvSpPr>
          <p:nvPr>
            <p:ph type="sldNum" sz="quarter" idx="12"/>
          </p:nvPr>
        </p:nvSpPr>
        <p:spPr>
          <a:noFill/>
        </p:spPr>
        <p:txBody>
          <a:bodyPr/>
          <a:lstStyle/>
          <a:p>
            <a:fld id="{CB7564DB-A2F4-491E-84DB-3CE113674FE2}" type="slidenum">
              <a:rPr lang="en-US" smtClean="0"/>
              <a:pPr/>
              <a:t>17</a:t>
            </a:fld>
            <a:endParaRPr lang="en-US" dirty="0" smtClean="0"/>
          </a:p>
        </p:txBody>
      </p:sp>
      <p:sp>
        <p:nvSpPr>
          <p:cNvPr id="74754" name="Rectangle 2"/>
          <p:cNvSpPr>
            <a:spLocks noGrp="1" noChangeArrowheads="1"/>
          </p:cNvSpPr>
          <p:nvPr>
            <p:ph type="title"/>
          </p:nvPr>
        </p:nvSpPr>
        <p:spPr>
          <a:xfrm>
            <a:off x="0" y="609600"/>
            <a:ext cx="8458200" cy="1143000"/>
          </a:xfrm>
        </p:spPr>
        <p:txBody>
          <a:bodyPr/>
          <a:lstStyle/>
          <a:p>
            <a:pPr algn="just" eaLnBrk="1" hangingPunct="1"/>
            <a:r>
              <a:rPr lang="en-US" dirty="0" err="1" smtClean="0">
                <a:solidFill>
                  <a:srgbClr val="0000FF"/>
                </a:solidFill>
                <a:latin typeface="Constantia" pitchFamily="18" charset="0"/>
              </a:rPr>
              <a:t>Anat</a:t>
            </a:r>
            <a:r>
              <a:rPr lang="en-US" dirty="0" smtClean="0">
                <a:solidFill>
                  <a:srgbClr val="0000FF"/>
                </a:solidFill>
                <a:latin typeface="Constantia" pitchFamily="18" charset="0"/>
              </a:rPr>
              <a:t>… and </a:t>
            </a:r>
            <a:r>
              <a:rPr lang="en-US" dirty="0" err="1" smtClean="0">
                <a:solidFill>
                  <a:srgbClr val="0000FF"/>
                </a:solidFill>
                <a:latin typeface="Constantia" pitchFamily="18" charset="0"/>
              </a:rPr>
              <a:t>Physio</a:t>
            </a:r>
            <a:r>
              <a:rPr lang="en-US" dirty="0" smtClean="0">
                <a:solidFill>
                  <a:srgbClr val="0000FF"/>
                </a:solidFill>
                <a:latin typeface="Constantia" pitchFamily="18" charset="0"/>
              </a:rPr>
              <a:t>… cont’d</a:t>
            </a:r>
          </a:p>
        </p:txBody>
      </p:sp>
      <p:sp>
        <p:nvSpPr>
          <p:cNvPr id="1433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69A57A59-52F7-41BF-8BD9-6DF125BC7BD8}" type="slidenum">
              <a:rPr lang="en-US" sz="1400"/>
              <a:pPr algn="r"/>
              <a:t>17</a:t>
            </a:fld>
            <a:endParaRPr lang="en-US" sz="1400"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47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47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47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475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47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build="p" autoUpdateAnimBg="0"/>
      <p:bldP spid="74754" grpId="0" autoUpdateAnimBg="0"/>
    </p:bldLst>
  </p:timing>
</p:sld>
</file>

<file path=ppt/slides/slide1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7" name="Rectangle 3"/>
          <p:cNvSpPr>
            <a:spLocks noGrp="1" noChangeArrowheads="1"/>
          </p:cNvSpPr>
          <p:nvPr>
            <p:ph idx="1"/>
          </p:nvPr>
        </p:nvSpPr>
        <p:spPr>
          <a:xfrm>
            <a:off x="457200" y="1600200"/>
            <a:ext cx="8686800" cy="5257800"/>
          </a:xfrm>
        </p:spPr>
        <p:txBody>
          <a:bodyPr>
            <a:normAutofit/>
          </a:bodyPr>
          <a:lstStyle/>
          <a:p>
            <a:pPr marL="571500" indent="-571500" algn="just">
              <a:buAutoNum type="romanLcParenBoth"/>
            </a:pPr>
            <a:r>
              <a:rPr lang="en-US" b="1" i="1" dirty="0" smtClean="0">
                <a:solidFill>
                  <a:srgbClr val="0000FF"/>
                </a:solidFill>
                <a:latin typeface="Constantia" pitchFamily="18" charset="0"/>
              </a:rPr>
              <a:t>Adequate nutrition</a:t>
            </a:r>
            <a:r>
              <a:rPr lang="en-US" dirty="0" smtClean="0">
                <a:solidFill>
                  <a:srgbClr val="0000FF"/>
                </a:solidFill>
                <a:latin typeface="Constantia" pitchFamily="18" charset="0"/>
              </a:rPr>
              <a:t> rich in calcium and vitamin D throughout life, with an increased calcium intake during adolescence, young adulthood, and the middle years, protects against skeletal demineralization.</a:t>
            </a:r>
          </a:p>
          <a:p>
            <a:pPr marL="571500" indent="-571500" algn="just">
              <a:buAutoNum type="romanLcParenBoth"/>
            </a:pPr>
            <a:r>
              <a:rPr lang="en-US" b="1" i="1" dirty="0" smtClean="0">
                <a:solidFill>
                  <a:srgbClr val="0000FF"/>
                </a:solidFill>
                <a:latin typeface="Constantia" pitchFamily="18" charset="0"/>
              </a:rPr>
              <a:t>Calcium supplementation</a:t>
            </a:r>
            <a:r>
              <a:rPr lang="en-US" dirty="0" smtClean="0">
                <a:solidFill>
                  <a:srgbClr val="0000FF"/>
                </a:solidFill>
                <a:latin typeface="Constantia" pitchFamily="18" charset="0"/>
              </a:rPr>
              <a:t> e.g., </a:t>
            </a:r>
            <a:r>
              <a:rPr lang="en-US" i="1" dirty="0" smtClean="0">
                <a:solidFill>
                  <a:srgbClr val="0000FF"/>
                </a:solidFill>
                <a:latin typeface="Constantia" pitchFamily="18" charset="0"/>
              </a:rPr>
              <a:t>Caltrate®, Citrocal®</a:t>
            </a:r>
            <a:r>
              <a:rPr lang="en-US" dirty="0" smtClean="0">
                <a:solidFill>
                  <a:srgbClr val="0000FF"/>
                </a:solidFill>
                <a:latin typeface="Constantia" pitchFamily="18" charset="0"/>
              </a:rPr>
              <a:t> may be prescribed and taken with meals or with a beverage high in </a:t>
            </a:r>
            <a:r>
              <a:rPr lang="en-US" b="1" i="1" dirty="0" smtClean="0">
                <a:solidFill>
                  <a:srgbClr val="0000FF"/>
                </a:solidFill>
                <a:latin typeface="Constantia" pitchFamily="18" charset="0"/>
              </a:rPr>
              <a:t>Vit. C</a:t>
            </a:r>
            <a:r>
              <a:rPr lang="en-US" dirty="0" smtClean="0">
                <a:solidFill>
                  <a:srgbClr val="0000FF"/>
                </a:solidFill>
                <a:latin typeface="Constantia" pitchFamily="18" charset="0"/>
              </a:rPr>
              <a:t> to promote absorption.</a:t>
            </a:r>
          </a:p>
          <a:p>
            <a:pPr marL="571500" indent="-571500" algn="just">
              <a:buAutoNum type="romanLcParenBoth"/>
            </a:pPr>
            <a:r>
              <a:rPr lang="en-US" b="1" i="1" dirty="0" smtClean="0">
                <a:solidFill>
                  <a:srgbClr val="0000FF"/>
                </a:solidFill>
                <a:latin typeface="Constantia" pitchFamily="18" charset="0"/>
              </a:rPr>
              <a:t>Regular weight bearing exercises</a:t>
            </a:r>
            <a:r>
              <a:rPr lang="en-US" dirty="0" smtClean="0">
                <a:solidFill>
                  <a:srgbClr val="0000FF"/>
                </a:solidFill>
                <a:latin typeface="Constantia" pitchFamily="18" charset="0"/>
              </a:rPr>
              <a:t> to promotes bone formation.</a:t>
            </a:r>
          </a:p>
        </p:txBody>
      </p:sp>
      <p:sp>
        <p:nvSpPr>
          <p:cNvPr id="148482" name="Rectangle 6"/>
          <p:cNvSpPr>
            <a:spLocks noGrp="1" noChangeArrowheads="1"/>
          </p:cNvSpPr>
          <p:nvPr>
            <p:ph type="sldNum" sz="quarter" idx="12"/>
          </p:nvPr>
        </p:nvSpPr>
        <p:spPr>
          <a:noFill/>
        </p:spPr>
        <p:txBody>
          <a:bodyPr/>
          <a:lstStyle/>
          <a:p>
            <a:fld id="{99BB5829-6E6B-42E3-AAD9-E3D55BF6995E}" type="slidenum">
              <a:rPr lang="en-US" smtClean="0"/>
              <a:pPr/>
              <a:t>170</a:t>
            </a:fld>
            <a:endParaRPr lang="en-US" smtClean="0"/>
          </a:p>
        </p:txBody>
      </p:sp>
      <p:sp>
        <p:nvSpPr>
          <p:cNvPr id="195586" name="Rectangle 2"/>
          <p:cNvSpPr>
            <a:spLocks noGrp="1" noChangeArrowheads="1"/>
          </p:cNvSpPr>
          <p:nvPr>
            <p:ph type="title"/>
          </p:nvPr>
        </p:nvSpPr>
        <p:spPr/>
        <p:txBody>
          <a:bodyPr/>
          <a:lstStyle/>
          <a:p>
            <a:pPr algn="just" eaLnBrk="1" hangingPunct="1"/>
            <a:r>
              <a:rPr lang="en-US" dirty="0" smtClean="0">
                <a:solidFill>
                  <a:srgbClr val="FF0000"/>
                </a:solidFill>
                <a:latin typeface="Constantia" pitchFamily="18" charset="0"/>
              </a:rPr>
              <a:t>Management of Osteoporosis</a:t>
            </a:r>
          </a:p>
        </p:txBody>
      </p:sp>
      <p:sp>
        <p:nvSpPr>
          <p:cNvPr id="14848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F16FE45C-926C-42FE-B723-4C148C18AAC2}" type="slidenum">
              <a:rPr lang="en-US" sz="1400"/>
              <a:pPr algn="r"/>
              <a:t>170</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55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558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558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558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7" grpId="0" build="p" autoUpdateAnimBg="0"/>
      <p:bldP spid="195586" grpId="0" autoUpdateAnimBg="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686800" cy="5257800"/>
          </a:xfrm>
        </p:spPr>
        <p:txBody>
          <a:bodyPr/>
          <a:lstStyle/>
          <a:p>
            <a:pPr algn="just">
              <a:lnSpc>
                <a:spcPct val="90000"/>
              </a:lnSpc>
              <a:buNone/>
            </a:pPr>
            <a:r>
              <a:rPr lang="en-US" dirty="0" smtClean="0">
                <a:solidFill>
                  <a:srgbClr val="0000FF"/>
                </a:solidFill>
                <a:latin typeface="Constantia" pitchFamily="18" charset="0"/>
              </a:rPr>
              <a:t>(iv)Hormonal Replacement Therapy (HRT) with estrogen and progesterone, especially at natural or surgical menopause.</a:t>
            </a:r>
          </a:p>
          <a:p>
            <a:pPr algn="just">
              <a:lnSpc>
                <a:spcPct val="90000"/>
              </a:lnSpc>
              <a:buNone/>
            </a:pPr>
            <a:endParaRPr lang="en-US" dirty="0" smtClean="0">
              <a:solidFill>
                <a:srgbClr val="0000FF"/>
              </a:solidFill>
              <a:latin typeface="Constantia" pitchFamily="18" charset="0"/>
            </a:endParaRPr>
          </a:p>
          <a:p>
            <a:pPr algn="just">
              <a:lnSpc>
                <a:spcPct val="90000"/>
              </a:lnSpc>
              <a:buNone/>
            </a:pPr>
            <a:r>
              <a:rPr lang="en-US" dirty="0" smtClean="0">
                <a:solidFill>
                  <a:srgbClr val="0000FF"/>
                </a:solidFill>
                <a:latin typeface="Constantia" pitchFamily="18" charset="0"/>
              </a:rPr>
              <a:t>(v)Calcitonin to suppress bone loss.</a:t>
            </a:r>
          </a:p>
          <a:p>
            <a:pPr algn="just">
              <a:lnSpc>
                <a:spcPct val="90000"/>
              </a:lnSpc>
            </a:pPr>
            <a:endParaRPr lang="en-US" dirty="0" smtClean="0">
              <a:solidFill>
                <a:srgbClr val="0000FF"/>
              </a:solidFill>
              <a:latin typeface="Constantia" pitchFamily="18" charset="0"/>
            </a:endParaRPr>
          </a:p>
          <a:p>
            <a:pPr algn="just">
              <a:lnSpc>
                <a:spcPct val="90000"/>
              </a:lnSpc>
              <a:buNone/>
            </a:pPr>
            <a:r>
              <a:rPr lang="en-US" dirty="0" smtClean="0">
                <a:solidFill>
                  <a:srgbClr val="0000FF"/>
                </a:solidFill>
                <a:latin typeface="Constantia" pitchFamily="18" charset="0"/>
              </a:rPr>
              <a:t>(vi)If the patient has a fracture, manage appropriately depending on the condition.</a:t>
            </a:r>
          </a:p>
          <a:p>
            <a:pPr>
              <a:buNone/>
            </a:pPr>
            <a:endParaRPr lang="en-US" dirty="0"/>
          </a:p>
        </p:txBody>
      </p:sp>
      <p:sp>
        <p:nvSpPr>
          <p:cNvPr id="2" name="Title 1"/>
          <p:cNvSpPr>
            <a:spLocks noGrp="1"/>
          </p:cNvSpPr>
          <p:nvPr>
            <p:ph type="title"/>
          </p:nvPr>
        </p:nvSpPr>
        <p:spPr/>
        <p:txBody>
          <a:bodyPr>
            <a:normAutofit fontScale="90000"/>
          </a:bodyPr>
          <a:lstStyle/>
          <a:p>
            <a:pPr algn="just"/>
            <a:r>
              <a:rPr lang="en-US" dirty="0" smtClean="0">
                <a:solidFill>
                  <a:srgbClr val="FF0000"/>
                </a:solidFill>
                <a:latin typeface="Constantia" pitchFamily="18" charset="0"/>
              </a:rPr>
              <a:t>Management of Osteoporosis cont’d</a:t>
            </a:r>
            <a:endParaRPr lang="en-US" dirty="0"/>
          </a:p>
        </p:txBody>
      </p:sp>
    </p:spTree>
  </p:cSld>
  <p:clrMapOvr>
    <a:masterClrMapping/>
  </p:clrMapOvr>
  <p:transition>
    <p:wheel spokes="8"/>
  </p:transition>
</p:sld>
</file>

<file path=ppt/slides/slide1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6611" name="Rectangle 3"/>
          <p:cNvSpPr>
            <a:spLocks noGrp="1" noChangeArrowheads="1"/>
          </p:cNvSpPr>
          <p:nvPr>
            <p:ph idx="1"/>
          </p:nvPr>
        </p:nvSpPr>
        <p:spPr>
          <a:xfrm>
            <a:off x="457200" y="1600200"/>
            <a:ext cx="8686800" cy="5257800"/>
          </a:xfrm>
        </p:spPr>
        <p:txBody>
          <a:bodyPr/>
          <a:lstStyle/>
          <a:p>
            <a:pPr marL="571500" indent="-571500" algn="just" eaLnBrk="1" hangingPunct="1">
              <a:buAutoNum type="romanLcParenBoth"/>
            </a:pPr>
            <a:r>
              <a:rPr lang="en-US" dirty="0" smtClean="0">
                <a:solidFill>
                  <a:srgbClr val="0000FF"/>
                </a:solidFill>
                <a:latin typeface="Constantia" pitchFamily="18" charset="0"/>
              </a:rPr>
              <a:t>Early identification of at risk teenagers and young adults</a:t>
            </a:r>
          </a:p>
          <a:p>
            <a:pPr marL="571500" indent="-571500" algn="just" eaLnBrk="1" hangingPunct="1">
              <a:buAutoNum type="romanLcParenBoth"/>
            </a:pPr>
            <a:endParaRPr lang="en-US" dirty="0" smtClean="0">
              <a:solidFill>
                <a:srgbClr val="0000FF"/>
              </a:solidFill>
              <a:latin typeface="Constantia" pitchFamily="18" charset="0"/>
            </a:endParaRPr>
          </a:p>
          <a:p>
            <a:pPr marL="571500" indent="-571500" algn="just" eaLnBrk="1" hangingPunct="1">
              <a:buAutoNum type="romanLcParenBoth"/>
            </a:pPr>
            <a:r>
              <a:rPr lang="en-US" dirty="0" smtClean="0">
                <a:solidFill>
                  <a:srgbClr val="0000FF"/>
                </a:solidFill>
                <a:latin typeface="Constantia" pitchFamily="18" charset="0"/>
              </a:rPr>
              <a:t>Regular weight bearing exercise.</a:t>
            </a:r>
          </a:p>
          <a:p>
            <a:pPr marL="571500" indent="-571500" algn="just" eaLnBrk="1" hangingPunct="1">
              <a:buAutoNum type="romanLcParenBoth"/>
            </a:pPr>
            <a:endParaRPr lang="en-US" dirty="0" smtClean="0">
              <a:solidFill>
                <a:srgbClr val="0000FF"/>
              </a:solidFill>
              <a:latin typeface="Constantia" pitchFamily="18" charset="0"/>
            </a:endParaRPr>
          </a:p>
          <a:p>
            <a:pPr marL="571500" indent="-571500" algn="just" eaLnBrk="1" hangingPunct="1">
              <a:buAutoNum type="romanLcParenBoth"/>
            </a:pPr>
            <a:r>
              <a:rPr lang="en-US" dirty="0" smtClean="0">
                <a:solidFill>
                  <a:srgbClr val="0000FF"/>
                </a:solidFill>
                <a:latin typeface="Constantia" pitchFamily="18" charset="0"/>
              </a:rPr>
              <a:t>Modification of lifestyle (caffeine, cigarettes and alcohol)</a:t>
            </a:r>
          </a:p>
          <a:p>
            <a:pPr marL="571500" indent="-571500" algn="just" eaLnBrk="1" hangingPunct="1">
              <a:buAutoNum type="romanLcParenBoth"/>
            </a:pPr>
            <a:endParaRPr lang="en-US" dirty="0" smtClean="0">
              <a:solidFill>
                <a:srgbClr val="0000FF"/>
              </a:solidFill>
              <a:latin typeface="Constantia" pitchFamily="18" charset="0"/>
            </a:endParaRPr>
          </a:p>
          <a:p>
            <a:pPr marL="571500" indent="-571500" algn="just" eaLnBrk="1" hangingPunct="1">
              <a:buAutoNum type="romanLcParenBoth"/>
            </a:pPr>
            <a:r>
              <a:rPr lang="en-US" dirty="0" smtClean="0">
                <a:solidFill>
                  <a:srgbClr val="0000FF"/>
                </a:solidFill>
                <a:latin typeface="Constantia" pitchFamily="18" charset="0"/>
              </a:rPr>
              <a:t>Observe for precipitating factors.</a:t>
            </a:r>
          </a:p>
          <a:p>
            <a:pPr algn="just" eaLnBrk="1" hangingPunct="1"/>
            <a:endParaRPr lang="en-US" dirty="0" smtClean="0">
              <a:solidFill>
                <a:srgbClr val="0000FF"/>
              </a:solidFill>
              <a:latin typeface="Constantia" pitchFamily="18" charset="0"/>
            </a:endParaRPr>
          </a:p>
          <a:p>
            <a:pPr algn="just" eaLnBrk="1" hangingPunct="1"/>
            <a:endParaRPr lang="en-US" dirty="0" smtClean="0">
              <a:solidFill>
                <a:srgbClr val="0000FF"/>
              </a:solidFill>
              <a:latin typeface="Constantia" pitchFamily="18" charset="0"/>
            </a:endParaRPr>
          </a:p>
        </p:txBody>
      </p:sp>
      <p:sp>
        <p:nvSpPr>
          <p:cNvPr id="149506" name="Rectangle 6"/>
          <p:cNvSpPr>
            <a:spLocks noGrp="1" noChangeArrowheads="1"/>
          </p:cNvSpPr>
          <p:nvPr>
            <p:ph type="sldNum" sz="quarter" idx="12"/>
          </p:nvPr>
        </p:nvSpPr>
        <p:spPr>
          <a:noFill/>
        </p:spPr>
        <p:txBody>
          <a:bodyPr/>
          <a:lstStyle/>
          <a:p>
            <a:fld id="{DAD101B0-E41B-4CFE-9E7F-D168D447E678}" type="slidenum">
              <a:rPr lang="en-US" smtClean="0"/>
              <a:pPr/>
              <a:t>172</a:t>
            </a:fld>
            <a:endParaRPr lang="en-US" smtClean="0"/>
          </a:p>
        </p:txBody>
      </p:sp>
      <p:sp>
        <p:nvSpPr>
          <p:cNvPr id="196610" name="Rectangle 2"/>
          <p:cNvSpPr>
            <a:spLocks noGrp="1" noChangeArrowheads="1"/>
          </p:cNvSpPr>
          <p:nvPr>
            <p:ph type="title"/>
          </p:nvPr>
        </p:nvSpPr>
        <p:spPr/>
        <p:txBody>
          <a:bodyPr/>
          <a:lstStyle/>
          <a:p>
            <a:pPr algn="just" eaLnBrk="1" hangingPunct="1"/>
            <a:r>
              <a:rPr lang="en-US" b="1" dirty="0" smtClean="0">
                <a:solidFill>
                  <a:srgbClr val="FF0000"/>
                </a:solidFill>
                <a:latin typeface="Constantia" pitchFamily="18" charset="0"/>
              </a:rPr>
              <a:t>Prevention of Osteoporosis</a:t>
            </a:r>
          </a:p>
        </p:txBody>
      </p:sp>
      <p:sp>
        <p:nvSpPr>
          <p:cNvPr id="14950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14979374-B8F6-4CB5-AAD0-E85166AA3559}" type="slidenum">
              <a:rPr lang="en-US" sz="1400"/>
              <a:pPr algn="r"/>
              <a:t>172</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966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66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66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661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966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611" grpId="0" build="p" autoUpdateAnimBg="0"/>
      <p:bldP spid="196610" grpId="0" autoUpdateAnimBg="0"/>
    </p:bldLst>
  </p:timing>
</p:sld>
</file>

<file path=ppt/slides/slide1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7635" name="Rectangle 3"/>
          <p:cNvSpPr>
            <a:spLocks noGrp="1" noChangeArrowheads="1"/>
          </p:cNvSpPr>
          <p:nvPr>
            <p:ph idx="1"/>
          </p:nvPr>
        </p:nvSpPr>
        <p:spPr>
          <a:xfrm>
            <a:off x="0" y="1600200"/>
            <a:ext cx="9144000" cy="5257800"/>
          </a:xfrm>
        </p:spPr>
        <p:txBody>
          <a:bodyPr/>
          <a:lstStyle/>
          <a:p>
            <a:pPr algn="just" eaLnBrk="1" hangingPunct="1">
              <a:buNone/>
            </a:pPr>
            <a:r>
              <a:rPr lang="en-US" dirty="0" smtClean="0">
                <a:solidFill>
                  <a:srgbClr val="0000FF"/>
                </a:solidFill>
                <a:latin typeface="Constantia" pitchFamily="18" charset="0"/>
              </a:rPr>
              <a:t> 	Is a metabolic bone disorder characterized by inadequate mineralization of bone.</a:t>
            </a:r>
          </a:p>
          <a:p>
            <a:pPr algn="just" eaLnBrk="1" hangingPunct="1"/>
            <a:endParaRPr lang="en-US" dirty="0" smtClean="0">
              <a:solidFill>
                <a:srgbClr val="0000FF"/>
              </a:solidFill>
              <a:latin typeface="Constantia" pitchFamily="18" charset="0"/>
            </a:endParaRPr>
          </a:p>
          <a:p>
            <a:pPr algn="just" eaLnBrk="1" hangingPunct="1">
              <a:buNone/>
            </a:pPr>
            <a:r>
              <a:rPr lang="en-US" dirty="0" smtClean="0">
                <a:solidFill>
                  <a:srgbClr val="0000FF"/>
                </a:solidFill>
                <a:latin typeface="Constantia" pitchFamily="18" charset="0"/>
              </a:rPr>
              <a:t>	Faulty mineralization leads to softening and weakening of the skeleton.</a:t>
            </a:r>
          </a:p>
        </p:txBody>
      </p:sp>
      <p:sp>
        <p:nvSpPr>
          <p:cNvPr id="150530" name="Rectangle 6"/>
          <p:cNvSpPr>
            <a:spLocks noGrp="1" noChangeArrowheads="1"/>
          </p:cNvSpPr>
          <p:nvPr>
            <p:ph type="sldNum" sz="quarter" idx="12"/>
          </p:nvPr>
        </p:nvSpPr>
        <p:spPr>
          <a:noFill/>
        </p:spPr>
        <p:txBody>
          <a:bodyPr/>
          <a:lstStyle/>
          <a:p>
            <a:fld id="{2E16DCEB-CF3B-417C-9CAA-FB07B563E5C0}" type="slidenum">
              <a:rPr lang="en-US" smtClean="0"/>
              <a:pPr/>
              <a:t>173</a:t>
            </a:fld>
            <a:endParaRPr lang="en-US" smtClean="0"/>
          </a:p>
        </p:txBody>
      </p:sp>
      <p:sp>
        <p:nvSpPr>
          <p:cNvPr id="197634" name="Rectangle 2"/>
          <p:cNvSpPr>
            <a:spLocks noGrp="1" noChangeArrowheads="1"/>
          </p:cNvSpPr>
          <p:nvPr>
            <p:ph type="title"/>
          </p:nvPr>
        </p:nvSpPr>
        <p:spPr/>
        <p:txBody>
          <a:bodyPr/>
          <a:lstStyle/>
          <a:p>
            <a:pPr algn="just" eaLnBrk="1" hangingPunct="1"/>
            <a:r>
              <a:rPr lang="en-US" sz="5700" b="1" dirty="0" smtClean="0">
                <a:solidFill>
                  <a:srgbClr val="FF0000"/>
                </a:solidFill>
                <a:latin typeface="Constantia" pitchFamily="18" charset="0"/>
              </a:rPr>
              <a:t>Osteomalacia</a:t>
            </a:r>
          </a:p>
        </p:txBody>
      </p:sp>
      <p:sp>
        <p:nvSpPr>
          <p:cNvPr id="15053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FEF895D2-1A4D-4F38-936E-A52163CA2AC1}" type="slidenum">
              <a:rPr lang="en-US" sz="1400"/>
              <a:pPr algn="r"/>
              <a:t>173</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75"/>
                                  </p:iterate>
                                  <p:childTnLst>
                                    <p:set>
                                      <p:cBhvr>
                                        <p:cTn id="6" dur="1" fill="hold">
                                          <p:stCondLst>
                                            <p:cond delay="74"/>
                                          </p:stCondLst>
                                        </p:cTn>
                                        <p:tgtEl>
                                          <p:spTgt spid="1976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763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build="p" autoUpdateAnimBg="0"/>
      <p:bldP spid="197634" grpId="0" autoUpdateAnimBg="0"/>
    </p:bldLst>
  </p:timing>
</p:sld>
</file>

<file path=ppt/slides/slide1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8659" name="Rectangle 3"/>
          <p:cNvSpPr>
            <a:spLocks noGrp="1" noChangeArrowheads="1"/>
          </p:cNvSpPr>
          <p:nvPr>
            <p:ph idx="1"/>
          </p:nvPr>
        </p:nvSpPr>
        <p:spPr>
          <a:xfrm>
            <a:off x="0" y="1600200"/>
            <a:ext cx="9144000" cy="5257800"/>
          </a:xfrm>
        </p:spPr>
        <p:txBody>
          <a:bodyPr/>
          <a:lstStyle/>
          <a:p>
            <a:pPr algn="just" eaLnBrk="1" hangingPunct="1">
              <a:lnSpc>
                <a:spcPct val="80000"/>
              </a:lnSpc>
              <a:buNone/>
            </a:pPr>
            <a:r>
              <a:rPr lang="en-US" sz="2800" dirty="0" smtClean="0">
                <a:solidFill>
                  <a:srgbClr val="0000FF"/>
                </a:solidFill>
                <a:latin typeface="Constantia" pitchFamily="18" charset="0"/>
              </a:rPr>
              <a:t>	Deficiency of Vitamin D (calcitriol) which promotes calcium absorption from GI leads to low calcium and phosphate movement to calcification.</a:t>
            </a:r>
          </a:p>
          <a:p>
            <a:pPr algn="just" eaLnBrk="1" hangingPunct="1">
              <a:lnSpc>
                <a:spcPct val="80000"/>
              </a:lnSpc>
            </a:pPr>
            <a:endParaRPr lang="en-US" sz="2800" dirty="0" smtClean="0">
              <a:solidFill>
                <a:srgbClr val="0000FF"/>
              </a:solidFill>
              <a:latin typeface="Constantia" pitchFamily="18" charset="0"/>
            </a:endParaRPr>
          </a:p>
          <a:p>
            <a:pPr algn="just" eaLnBrk="1" hangingPunct="1">
              <a:lnSpc>
                <a:spcPct val="80000"/>
              </a:lnSpc>
              <a:buNone/>
            </a:pPr>
            <a:r>
              <a:rPr lang="en-US" sz="2800" dirty="0" smtClean="0">
                <a:solidFill>
                  <a:srgbClr val="0000FF"/>
                </a:solidFill>
                <a:latin typeface="Constantia" pitchFamily="18" charset="0"/>
              </a:rPr>
              <a:t>	Osteo-malacia may result from failed calcium absorption (malabsorption syndrome) or from excessive loss of calcium from the body.</a:t>
            </a:r>
          </a:p>
          <a:p>
            <a:pPr algn="just" eaLnBrk="1" hangingPunct="1">
              <a:lnSpc>
                <a:spcPct val="80000"/>
              </a:lnSpc>
            </a:pPr>
            <a:endParaRPr lang="en-US" sz="2800" dirty="0" smtClean="0">
              <a:solidFill>
                <a:srgbClr val="0000FF"/>
              </a:solidFill>
              <a:latin typeface="Constantia" pitchFamily="18" charset="0"/>
            </a:endParaRPr>
          </a:p>
          <a:p>
            <a:pPr algn="just" eaLnBrk="1" hangingPunct="1">
              <a:lnSpc>
                <a:spcPct val="80000"/>
              </a:lnSpc>
              <a:buNone/>
            </a:pPr>
            <a:r>
              <a:rPr lang="en-US" sz="2800" dirty="0" smtClean="0">
                <a:solidFill>
                  <a:srgbClr val="0000FF"/>
                </a:solidFill>
                <a:latin typeface="Constantia" pitchFamily="18" charset="0"/>
              </a:rPr>
              <a:t>	GI disorders –fats are inadequately absorbed are likely to produce osteo-malacia through loss of calcium and Vit D, the first being excreted in feces.</a:t>
            </a:r>
          </a:p>
        </p:txBody>
      </p:sp>
      <p:sp>
        <p:nvSpPr>
          <p:cNvPr id="151554" name="Rectangle 6"/>
          <p:cNvSpPr>
            <a:spLocks noGrp="1" noChangeArrowheads="1"/>
          </p:cNvSpPr>
          <p:nvPr>
            <p:ph type="sldNum" sz="quarter" idx="12"/>
          </p:nvPr>
        </p:nvSpPr>
        <p:spPr>
          <a:noFill/>
        </p:spPr>
        <p:txBody>
          <a:bodyPr/>
          <a:lstStyle/>
          <a:p>
            <a:fld id="{B3DAD9E6-DF80-4863-BBCC-79FB6F52FB49}" type="slidenum">
              <a:rPr lang="en-US" smtClean="0"/>
              <a:pPr/>
              <a:t>174</a:t>
            </a:fld>
            <a:endParaRPr lang="en-US" smtClean="0"/>
          </a:p>
        </p:txBody>
      </p:sp>
      <p:sp>
        <p:nvSpPr>
          <p:cNvPr id="198658" name="Rectangle 2"/>
          <p:cNvSpPr>
            <a:spLocks noGrp="1" noChangeArrowheads="1"/>
          </p:cNvSpPr>
          <p:nvPr>
            <p:ph type="title"/>
          </p:nvPr>
        </p:nvSpPr>
        <p:spPr/>
        <p:txBody>
          <a:bodyPr>
            <a:normAutofit fontScale="90000"/>
          </a:bodyPr>
          <a:lstStyle/>
          <a:p>
            <a:pPr algn="just" eaLnBrk="1" hangingPunct="1"/>
            <a:r>
              <a:rPr lang="en-US" b="1" dirty="0" smtClean="0">
                <a:solidFill>
                  <a:srgbClr val="FF0000"/>
                </a:solidFill>
                <a:latin typeface="Constantia" pitchFamily="18" charset="0"/>
              </a:rPr>
              <a:t>Pathophysiology of Osteomalacia</a:t>
            </a:r>
          </a:p>
        </p:txBody>
      </p:sp>
      <p:sp>
        <p:nvSpPr>
          <p:cNvPr id="15155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82FD3242-15CE-4C3C-AEEA-B372E4449D9B}" type="slidenum">
              <a:rPr lang="en-US" sz="1400"/>
              <a:pPr algn="r"/>
              <a:t>174</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86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865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865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86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8659" grpId="0" build="p" autoUpdateAnimBg="0"/>
      <p:bldP spid="198658" grpId="0" autoUpdateAnimBg="0"/>
    </p:bldLst>
  </p:timing>
</p:sld>
</file>

<file path=ppt/slides/slide1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9683" name="Rectangle 3"/>
          <p:cNvSpPr>
            <a:spLocks noGrp="1" noChangeArrowheads="1"/>
          </p:cNvSpPr>
          <p:nvPr>
            <p:ph idx="1"/>
          </p:nvPr>
        </p:nvSpPr>
        <p:spPr>
          <a:xfrm>
            <a:off x="0" y="1600200"/>
            <a:ext cx="9144000" cy="5257800"/>
          </a:xfrm>
        </p:spPr>
        <p:txBody>
          <a:bodyPr/>
          <a:lstStyle/>
          <a:p>
            <a:pPr algn="just" eaLnBrk="1" hangingPunct="1">
              <a:buNone/>
            </a:pPr>
            <a:r>
              <a:rPr lang="en-US" dirty="0" smtClean="0">
                <a:solidFill>
                  <a:srgbClr val="0000FF"/>
                </a:solidFill>
                <a:latin typeface="Constantia" pitchFamily="18" charset="0"/>
              </a:rPr>
              <a:t>	Liver and kidney diseases can produce lack of Vit D because these are organs that convert Vit D to its active form.</a:t>
            </a:r>
          </a:p>
          <a:p>
            <a:pPr algn="just" eaLnBrk="1" hangingPunct="1"/>
            <a:endParaRPr lang="en-US" dirty="0" smtClean="0">
              <a:solidFill>
                <a:srgbClr val="0000FF"/>
              </a:solidFill>
              <a:latin typeface="Constantia" pitchFamily="18" charset="0"/>
            </a:endParaRPr>
          </a:p>
          <a:p>
            <a:pPr algn="just" eaLnBrk="1" hangingPunct="1">
              <a:buNone/>
            </a:pPr>
            <a:r>
              <a:rPr lang="en-US" dirty="0" smtClean="0">
                <a:solidFill>
                  <a:srgbClr val="0000FF"/>
                </a:solidFill>
                <a:latin typeface="Constantia" pitchFamily="18" charset="0"/>
              </a:rPr>
              <a:t>	The malnutrition type of Osteomalacia is as a result of poverty</a:t>
            </a:r>
          </a:p>
        </p:txBody>
      </p:sp>
      <p:sp>
        <p:nvSpPr>
          <p:cNvPr id="152578" name="Rectangle 6"/>
          <p:cNvSpPr>
            <a:spLocks noGrp="1" noChangeArrowheads="1"/>
          </p:cNvSpPr>
          <p:nvPr>
            <p:ph type="sldNum" sz="quarter" idx="12"/>
          </p:nvPr>
        </p:nvSpPr>
        <p:spPr>
          <a:noFill/>
        </p:spPr>
        <p:txBody>
          <a:bodyPr/>
          <a:lstStyle/>
          <a:p>
            <a:fld id="{0D673CB4-FEDA-47EE-B683-BF4676E75422}" type="slidenum">
              <a:rPr lang="en-US" smtClean="0"/>
              <a:pPr/>
              <a:t>175</a:t>
            </a:fld>
            <a:endParaRPr lang="en-US" smtClean="0"/>
          </a:p>
        </p:txBody>
      </p:sp>
      <p:sp>
        <p:nvSpPr>
          <p:cNvPr id="199682" name="Rectangle 2"/>
          <p:cNvSpPr>
            <a:spLocks noGrp="1" noChangeArrowheads="1"/>
          </p:cNvSpPr>
          <p:nvPr>
            <p:ph type="title"/>
          </p:nvPr>
        </p:nvSpPr>
        <p:spPr/>
        <p:txBody>
          <a:bodyPr/>
          <a:lstStyle/>
          <a:p>
            <a:pPr algn="just" eaLnBrk="1" hangingPunct="1"/>
            <a:r>
              <a:rPr lang="en-US" dirty="0" smtClean="0">
                <a:solidFill>
                  <a:srgbClr val="FF0000"/>
                </a:solidFill>
                <a:latin typeface="Constantia" pitchFamily="18" charset="0"/>
              </a:rPr>
              <a:t>Pathophysiology cont’d</a:t>
            </a:r>
          </a:p>
        </p:txBody>
      </p:sp>
      <p:sp>
        <p:nvSpPr>
          <p:cNvPr id="15257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FB8B19F1-5CD1-48D4-92BA-7728F5A40DFF}" type="slidenum">
              <a:rPr lang="en-US" sz="1400"/>
              <a:pPr algn="r"/>
              <a:t>175</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96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968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9968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3" grpId="0" build="p" autoUpdateAnimBg="0"/>
      <p:bldP spid="199682" grpId="0" autoUpdateAnimBg="0"/>
    </p:bldLst>
  </p:timing>
</p:sld>
</file>

<file path=ppt/slides/slide1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7" name="Rectangle 3"/>
          <p:cNvSpPr>
            <a:spLocks noGrp="1" noChangeArrowheads="1"/>
          </p:cNvSpPr>
          <p:nvPr>
            <p:ph idx="1"/>
          </p:nvPr>
        </p:nvSpPr>
        <p:spPr>
          <a:xfrm>
            <a:off x="457200" y="1600200"/>
            <a:ext cx="8686800" cy="5257800"/>
          </a:xfrm>
        </p:spPr>
        <p:txBody>
          <a:bodyPr/>
          <a:lstStyle/>
          <a:p>
            <a:pPr marL="469900" indent="-469900" algn="just" eaLnBrk="1" hangingPunct="1"/>
            <a:r>
              <a:rPr lang="en-US" sz="2800" dirty="0" smtClean="0">
                <a:solidFill>
                  <a:srgbClr val="0000FF"/>
                </a:solidFill>
                <a:latin typeface="Constantia" pitchFamily="18" charset="0"/>
              </a:rPr>
              <a:t>Softening and weakening of the skeleton.</a:t>
            </a:r>
          </a:p>
          <a:p>
            <a:pPr marL="469900" indent="-469900" algn="just" eaLnBrk="1" hangingPunct="1"/>
            <a:r>
              <a:rPr lang="en-US" sz="2800" dirty="0" smtClean="0">
                <a:solidFill>
                  <a:srgbClr val="0000FF"/>
                </a:solidFill>
                <a:latin typeface="Constantia" pitchFamily="18" charset="0"/>
              </a:rPr>
              <a:t>Pain and tenderness to touch.</a:t>
            </a:r>
          </a:p>
          <a:p>
            <a:pPr marL="469900" indent="-469900" algn="just" eaLnBrk="1" hangingPunct="1"/>
            <a:r>
              <a:rPr lang="en-US" sz="2800" dirty="0" smtClean="0">
                <a:solidFill>
                  <a:srgbClr val="0000FF"/>
                </a:solidFill>
                <a:latin typeface="Constantia" pitchFamily="18" charset="0"/>
              </a:rPr>
              <a:t>Bowing of the bones</a:t>
            </a:r>
          </a:p>
          <a:p>
            <a:pPr marL="469900" indent="-469900" algn="just" eaLnBrk="1" hangingPunct="1"/>
            <a:r>
              <a:rPr lang="en-US" sz="2800" dirty="0" smtClean="0">
                <a:solidFill>
                  <a:srgbClr val="0000FF"/>
                </a:solidFill>
                <a:latin typeface="Constantia" pitchFamily="18" charset="0"/>
              </a:rPr>
              <a:t>Pathologic fracture</a:t>
            </a:r>
          </a:p>
          <a:p>
            <a:pPr marL="469900" indent="-469900" algn="just" eaLnBrk="1" hangingPunct="1"/>
            <a:r>
              <a:rPr lang="en-US" sz="2800" dirty="0" smtClean="0">
                <a:solidFill>
                  <a:srgbClr val="0000FF"/>
                </a:solidFill>
                <a:latin typeface="Constantia" pitchFamily="18" charset="0"/>
              </a:rPr>
              <a:t>On exam–skeletal deformity (spinal kyphosis and bowed leg)</a:t>
            </a:r>
          </a:p>
          <a:p>
            <a:pPr marL="469900" indent="-469900" algn="just" eaLnBrk="1" hangingPunct="1"/>
            <a:r>
              <a:rPr lang="en-US" sz="2800" dirty="0" smtClean="0">
                <a:solidFill>
                  <a:srgbClr val="0000FF"/>
                </a:solidFill>
                <a:latin typeface="Constantia" pitchFamily="18" charset="0"/>
              </a:rPr>
              <a:t>Limping gait</a:t>
            </a:r>
          </a:p>
        </p:txBody>
      </p:sp>
      <p:sp>
        <p:nvSpPr>
          <p:cNvPr id="153602" name="Rectangle 6"/>
          <p:cNvSpPr>
            <a:spLocks noGrp="1" noChangeArrowheads="1"/>
          </p:cNvSpPr>
          <p:nvPr>
            <p:ph type="sldNum" sz="quarter" idx="12"/>
          </p:nvPr>
        </p:nvSpPr>
        <p:spPr>
          <a:noFill/>
        </p:spPr>
        <p:txBody>
          <a:bodyPr/>
          <a:lstStyle/>
          <a:p>
            <a:fld id="{A746BAFE-01D9-4FF4-951D-14FD08E48C33}" type="slidenum">
              <a:rPr lang="en-US" smtClean="0"/>
              <a:pPr/>
              <a:t>176</a:t>
            </a:fld>
            <a:endParaRPr lang="en-US" smtClean="0"/>
          </a:p>
        </p:txBody>
      </p:sp>
      <p:sp>
        <p:nvSpPr>
          <p:cNvPr id="200706" name="Rectangle 2"/>
          <p:cNvSpPr>
            <a:spLocks noGrp="1" noChangeArrowheads="1"/>
          </p:cNvSpPr>
          <p:nvPr>
            <p:ph type="title"/>
          </p:nvPr>
        </p:nvSpPr>
        <p:spPr>
          <a:xfrm>
            <a:off x="0" y="274638"/>
            <a:ext cx="9144000" cy="1143000"/>
          </a:xfrm>
        </p:spPr>
        <p:txBody>
          <a:bodyPr>
            <a:normAutofit fontScale="90000"/>
          </a:bodyPr>
          <a:lstStyle/>
          <a:p>
            <a:pPr algn="just" eaLnBrk="1" hangingPunct="1"/>
            <a:r>
              <a:rPr lang="en-US" dirty="0" smtClean="0">
                <a:solidFill>
                  <a:srgbClr val="FF0000"/>
                </a:solidFill>
                <a:latin typeface="Constantia" pitchFamily="18" charset="0"/>
              </a:rPr>
              <a:t>Clinical manifestations of Osteomalacia</a:t>
            </a:r>
          </a:p>
        </p:txBody>
      </p:sp>
      <p:sp>
        <p:nvSpPr>
          <p:cNvPr id="15360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6AFF7BF4-55EE-43A6-AB59-94BF9523A4D4}" type="slidenum">
              <a:rPr lang="en-US" sz="1400"/>
              <a:pPr algn="r"/>
              <a:t>176</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07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070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070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070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070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070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007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7" grpId="0" build="p" autoUpdateAnimBg="0"/>
      <p:bldP spid="200706" grpId="0" autoUpdateAnimBg="0"/>
    </p:bldLst>
  </p:timing>
</p:sld>
</file>

<file path=ppt/slides/slide1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1731" name="Rectangle 3"/>
          <p:cNvSpPr>
            <a:spLocks noGrp="1" noChangeArrowheads="1"/>
          </p:cNvSpPr>
          <p:nvPr>
            <p:ph idx="1"/>
          </p:nvPr>
        </p:nvSpPr>
        <p:spPr>
          <a:xfrm>
            <a:off x="457200" y="1219200"/>
            <a:ext cx="8686800" cy="5638800"/>
          </a:xfrm>
        </p:spPr>
        <p:txBody>
          <a:bodyPr>
            <a:normAutofit/>
          </a:bodyPr>
          <a:lstStyle/>
          <a:p>
            <a:pPr marL="571500" indent="-571500" algn="just" eaLnBrk="1" hangingPunct="1">
              <a:buAutoNum type="romanLcParenBoth"/>
            </a:pPr>
            <a:r>
              <a:rPr lang="en-US" b="1" i="1" dirty="0" smtClean="0">
                <a:solidFill>
                  <a:srgbClr val="0000FF"/>
                </a:solidFill>
                <a:latin typeface="Constantia" pitchFamily="18" charset="0"/>
              </a:rPr>
              <a:t>History</a:t>
            </a:r>
            <a:r>
              <a:rPr lang="en-US" dirty="0" smtClean="0">
                <a:solidFill>
                  <a:srgbClr val="0000FF"/>
                </a:solidFill>
                <a:latin typeface="Constantia" pitchFamily="18" charset="0"/>
              </a:rPr>
              <a:t> of the presenting disorder.</a:t>
            </a:r>
          </a:p>
          <a:p>
            <a:pPr marL="571500" indent="-571500" algn="just" eaLnBrk="1" hangingPunct="1">
              <a:buAutoNum type="romanLcParenBoth"/>
            </a:pPr>
            <a:r>
              <a:rPr lang="en-US" b="1" i="1" dirty="0" smtClean="0">
                <a:solidFill>
                  <a:srgbClr val="0000FF"/>
                </a:solidFill>
                <a:latin typeface="Constantia" pitchFamily="18" charset="0"/>
              </a:rPr>
              <a:t>X-ray film</a:t>
            </a:r>
            <a:r>
              <a:rPr lang="en-US" dirty="0" smtClean="0">
                <a:solidFill>
                  <a:srgbClr val="0000FF"/>
                </a:solidFill>
                <a:latin typeface="Constantia" pitchFamily="18" charset="0"/>
              </a:rPr>
              <a:t> reveals a generalized demineralization of bone.</a:t>
            </a:r>
          </a:p>
          <a:p>
            <a:pPr marL="571500" indent="-571500" algn="just" eaLnBrk="1" hangingPunct="1">
              <a:buAutoNum type="romanLcParenBoth"/>
            </a:pPr>
            <a:r>
              <a:rPr lang="en-US" b="1" i="1" dirty="0" smtClean="0">
                <a:solidFill>
                  <a:srgbClr val="0000FF"/>
                </a:solidFill>
                <a:latin typeface="Constantia" pitchFamily="18" charset="0"/>
              </a:rPr>
              <a:t>Serology</a:t>
            </a:r>
            <a:r>
              <a:rPr lang="en-US" dirty="0" smtClean="0">
                <a:solidFill>
                  <a:srgbClr val="0000FF"/>
                </a:solidFill>
                <a:latin typeface="Constantia" pitchFamily="18" charset="0"/>
              </a:rPr>
              <a:t> reveals a low serum calcium and phosphorous level with a moderately elevated concentration of </a:t>
            </a:r>
            <a:r>
              <a:rPr lang="en-US" i="1" dirty="0" smtClean="0">
                <a:solidFill>
                  <a:srgbClr val="0000FF"/>
                </a:solidFill>
                <a:latin typeface="Constantia" pitchFamily="18" charset="0"/>
              </a:rPr>
              <a:t>alkaline phosphatase</a:t>
            </a:r>
            <a:r>
              <a:rPr lang="en-US" dirty="0" smtClean="0">
                <a:solidFill>
                  <a:srgbClr val="0000FF"/>
                </a:solidFill>
                <a:latin typeface="Constantia" pitchFamily="18" charset="0"/>
              </a:rPr>
              <a:t>.</a:t>
            </a:r>
          </a:p>
          <a:p>
            <a:pPr marL="571500" indent="-571500" algn="just" eaLnBrk="1" hangingPunct="1">
              <a:buAutoNum type="romanLcParenBoth"/>
            </a:pPr>
            <a:r>
              <a:rPr lang="en-US" b="1" i="1" dirty="0" smtClean="0">
                <a:solidFill>
                  <a:srgbClr val="0000FF"/>
                </a:solidFill>
                <a:latin typeface="Constantia" pitchFamily="18" charset="0"/>
              </a:rPr>
              <a:t>Urinalysis</a:t>
            </a:r>
            <a:r>
              <a:rPr lang="en-US" dirty="0" smtClean="0">
                <a:solidFill>
                  <a:srgbClr val="0000FF"/>
                </a:solidFill>
                <a:latin typeface="Constantia" pitchFamily="18" charset="0"/>
              </a:rPr>
              <a:t> excretion of calcium and creatinine is low.</a:t>
            </a:r>
          </a:p>
          <a:p>
            <a:pPr marL="571500" indent="-571500" algn="just" eaLnBrk="1" hangingPunct="1">
              <a:buAutoNum type="romanLcParenBoth"/>
            </a:pPr>
            <a:r>
              <a:rPr lang="en-US" b="1" i="1" dirty="0" smtClean="0">
                <a:solidFill>
                  <a:srgbClr val="0000FF"/>
                </a:solidFill>
                <a:latin typeface="Constantia" pitchFamily="18" charset="0"/>
              </a:rPr>
              <a:t>Bone biopsy</a:t>
            </a:r>
            <a:r>
              <a:rPr lang="en-US" dirty="0" smtClean="0">
                <a:solidFill>
                  <a:srgbClr val="0000FF"/>
                </a:solidFill>
                <a:latin typeface="Constantia" pitchFamily="18" charset="0"/>
              </a:rPr>
              <a:t> reveals an increase in </a:t>
            </a:r>
            <a:r>
              <a:rPr lang="en-US" b="1" i="1" dirty="0" smtClean="0">
                <a:solidFill>
                  <a:srgbClr val="0000FF"/>
                </a:solidFill>
                <a:latin typeface="Constantia" pitchFamily="18" charset="0"/>
              </a:rPr>
              <a:t>osteoid</a:t>
            </a:r>
            <a:r>
              <a:rPr lang="en-US" dirty="0" smtClean="0">
                <a:solidFill>
                  <a:srgbClr val="0000FF"/>
                </a:solidFill>
                <a:latin typeface="Constantia" pitchFamily="18" charset="0"/>
              </a:rPr>
              <a:t> levels.</a:t>
            </a:r>
          </a:p>
        </p:txBody>
      </p:sp>
      <p:sp>
        <p:nvSpPr>
          <p:cNvPr id="154626" name="Rectangle 6"/>
          <p:cNvSpPr>
            <a:spLocks noGrp="1" noChangeArrowheads="1"/>
          </p:cNvSpPr>
          <p:nvPr>
            <p:ph type="sldNum" sz="quarter" idx="12"/>
          </p:nvPr>
        </p:nvSpPr>
        <p:spPr>
          <a:noFill/>
        </p:spPr>
        <p:txBody>
          <a:bodyPr/>
          <a:lstStyle/>
          <a:p>
            <a:fld id="{BDD4B9BE-88D0-4725-BA4B-C1036BD25835}" type="slidenum">
              <a:rPr lang="en-US" smtClean="0"/>
              <a:pPr/>
              <a:t>177</a:t>
            </a:fld>
            <a:endParaRPr lang="en-US" smtClean="0"/>
          </a:p>
        </p:txBody>
      </p:sp>
      <p:sp>
        <p:nvSpPr>
          <p:cNvPr id="201730" name="Rectangle 2"/>
          <p:cNvSpPr>
            <a:spLocks noGrp="1" noChangeArrowheads="1"/>
          </p:cNvSpPr>
          <p:nvPr>
            <p:ph type="title"/>
          </p:nvPr>
        </p:nvSpPr>
        <p:spPr>
          <a:xfrm>
            <a:off x="457200" y="152400"/>
            <a:ext cx="8229600" cy="1143000"/>
          </a:xfrm>
        </p:spPr>
        <p:txBody>
          <a:bodyPr/>
          <a:lstStyle/>
          <a:p>
            <a:pPr algn="just" eaLnBrk="1" hangingPunct="1"/>
            <a:r>
              <a:rPr lang="en-US" dirty="0" smtClean="0">
                <a:solidFill>
                  <a:srgbClr val="FF0000"/>
                </a:solidFill>
                <a:latin typeface="Constantia" pitchFamily="18" charset="0"/>
              </a:rPr>
              <a:t>Diagnosis  for Osteomalacia</a:t>
            </a:r>
          </a:p>
        </p:txBody>
      </p:sp>
      <p:sp>
        <p:nvSpPr>
          <p:cNvPr id="15462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5A8DCB6-97F2-486B-844F-3183C1095EEA}" type="slidenum">
              <a:rPr lang="en-US" sz="1400"/>
              <a:pPr algn="r"/>
              <a:t>177</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17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17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173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173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1731">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173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autoUpdateAnimBg="0"/>
      <p:bldP spid="201730" grpId="0" autoUpdateAnimBg="0"/>
    </p:bldLst>
  </p:timing>
</p:sld>
</file>

<file path=ppt/slides/slide1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2755" name="Rectangle 3"/>
          <p:cNvSpPr>
            <a:spLocks noGrp="1" noChangeArrowheads="1"/>
          </p:cNvSpPr>
          <p:nvPr>
            <p:ph idx="1"/>
          </p:nvPr>
        </p:nvSpPr>
        <p:spPr>
          <a:xfrm>
            <a:off x="152400" y="1600200"/>
            <a:ext cx="8991600" cy="5257800"/>
          </a:xfrm>
        </p:spPr>
        <p:txBody>
          <a:bodyPr>
            <a:normAutofit/>
          </a:bodyPr>
          <a:lstStyle/>
          <a:p>
            <a:pPr marL="571500" indent="-571500" algn="just" eaLnBrk="1" hangingPunct="1">
              <a:lnSpc>
                <a:spcPct val="90000"/>
              </a:lnSpc>
              <a:buAutoNum type="romanLcParenBoth"/>
            </a:pPr>
            <a:r>
              <a:rPr lang="en-US" dirty="0" smtClean="0">
                <a:solidFill>
                  <a:srgbClr val="0000FF"/>
                </a:solidFill>
                <a:latin typeface="Constantia" pitchFamily="18" charset="0"/>
              </a:rPr>
              <a:t>Correct the underlying cause/disorder.</a:t>
            </a:r>
          </a:p>
          <a:p>
            <a:pPr marL="571500" indent="-571500" algn="just" eaLnBrk="1" hangingPunct="1">
              <a:lnSpc>
                <a:spcPct val="90000"/>
              </a:lnSpc>
              <a:buAutoNum type="romanLcParenBoth"/>
            </a:pPr>
            <a:endParaRPr lang="en-US" dirty="0" smtClean="0">
              <a:solidFill>
                <a:srgbClr val="0000FF"/>
              </a:solidFill>
              <a:latin typeface="Constantia" pitchFamily="18" charset="0"/>
            </a:endParaRPr>
          </a:p>
          <a:p>
            <a:pPr marL="571500" indent="-571500" algn="just" eaLnBrk="1" hangingPunct="1">
              <a:lnSpc>
                <a:spcPct val="90000"/>
              </a:lnSpc>
              <a:buAutoNum type="romanLcParenBoth"/>
            </a:pPr>
            <a:r>
              <a:rPr lang="en-US" dirty="0" smtClean="0">
                <a:solidFill>
                  <a:srgbClr val="0000FF"/>
                </a:solidFill>
                <a:latin typeface="Constantia" pitchFamily="18" charset="0"/>
              </a:rPr>
              <a:t>Increase dose of Vit D with supplement calcium, if the disorder is due to malabsorption. (</a:t>
            </a:r>
            <a:r>
              <a:rPr lang="en-US" i="1" dirty="0" smtClean="0">
                <a:solidFill>
                  <a:srgbClr val="0000FF"/>
                </a:solidFill>
                <a:latin typeface="Constantia" pitchFamily="18" charset="0"/>
              </a:rPr>
              <a:t>High doses of Vit. D are toxic hence adequate monitoring is very necessary).</a:t>
            </a:r>
          </a:p>
          <a:p>
            <a:pPr marL="571500" indent="-571500" algn="just" eaLnBrk="1" hangingPunct="1">
              <a:lnSpc>
                <a:spcPct val="90000"/>
              </a:lnSpc>
              <a:buAutoNum type="romanLcParenBoth"/>
            </a:pPr>
            <a:endParaRPr lang="en-US" dirty="0" smtClean="0">
              <a:solidFill>
                <a:srgbClr val="0000FF"/>
              </a:solidFill>
              <a:latin typeface="Constantia" pitchFamily="18" charset="0"/>
            </a:endParaRPr>
          </a:p>
          <a:p>
            <a:pPr marL="571500" indent="-571500" algn="just" eaLnBrk="1" hangingPunct="1">
              <a:lnSpc>
                <a:spcPct val="90000"/>
              </a:lnSpc>
              <a:buAutoNum type="romanLcParenBoth"/>
            </a:pPr>
            <a:r>
              <a:rPr lang="en-US" dirty="0" smtClean="0">
                <a:solidFill>
                  <a:srgbClr val="0000FF"/>
                </a:solidFill>
                <a:latin typeface="Constantia" pitchFamily="18" charset="0"/>
              </a:rPr>
              <a:t>Sunlight exposure to promote Vit. D utilization.</a:t>
            </a:r>
          </a:p>
        </p:txBody>
      </p:sp>
      <p:sp>
        <p:nvSpPr>
          <p:cNvPr id="155650" name="Rectangle 6"/>
          <p:cNvSpPr>
            <a:spLocks noGrp="1" noChangeArrowheads="1"/>
          </p:cNvSpPr>
          <p:nvPr>
            <p:ph type="sldNum" sz="quarter" idx="12"/>
          </p:nvPr>
        </p:nvSpPr>
        <p:spPr>
          <a:noFill/>
        </p:spPr>
        <p:txBody>
          <a:bodyPr/>
          <a:lstStyle/>
          <a:p>
            <a:fld id="{AC4BF35B-BA3B-4718-9055-78B15CDE6487}" type="slidenum">
              <a:rPr lang="en-US" smtClean="0"/>
              <a:pPr/>
              <a:t>178</a:t>
            </a:fld>
            <a:endParaRPr lang="en-US" smtClean="0"/>
          </a:p>
        </p:txBody>
      </p:sp>
      <p:sp>
        <p:nvSpPr>
          <p:cNvPr id="202754" name="Rectangle 2"/>
          <p:cNvSpPr>
            <a:spLocks noGrp="1" noChangeArrowheads="1"/>
          </p:cNvSpPr>
          <p:nvPr>
            <p:ph type="title"/>
          </p:nvPr>
        </p:nvSpPr>
        <p:spPr>
          <a:xfrm>
            <a:off x="0" y="228600"/>
            <a:ext cx="8229600" cy="1143000"/>
          </a:xfrm>
        </p:spPr>
        <p:txBody>
          <a:bodyPr/>
          <a:lstStyle/>
          <a:p>
            <a:pPr algn="just" eaLnBrk="1" hangingPunct="1"/>
            <a:r>
              <a:rPr lang="en-US" dirty="0" smtClean="0">
                <a:solidFill>
                  <a:srgbClr val="FF0000"/>
                </a:solidFill>
                <a:latin typeface="Constantia" pitchFamily="18" charset="0"/>
              </a:rPr>
              <a:t>Management of Osteomalacia</a:t>
            </a:r>
          </a:p>
        </p:txBody>
      </p:sp>
      <p:sp>
        <p:nvSpPr>
          <p:cNvPr id="15565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8AC9732C-AD1C-4346-9B91-232E1906D79F}" type="slidenum">
              <a:rPr lang="en-US" sz="1400"/>
              <a:pPr algn="r"/>
              <a:t>178</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27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27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27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275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2755" grpId="0" build="p" autoUpdateAnimBg="0"/>
      <p:bldP spid="202754" grpId="0" autoUpdateAnimBg="0"/>
    </p:bld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686800" cy="5257800"/>
          </a:xfrm>
        </p:spPr>
        <p:txBody>
          <a:bodyPr/>
          <a:lstStyle/>
          <a:p>
            <a:pPr marL="571500" indent="-571500" algn="just">
              <a:lnSpc>
                <a:spcPct val="90000"/>
              </a:lnSpc>
              <a:buAutoNum type="romanLcParenBoth"/>
            </a:pPr>
            <a:endParaRPr lang="en-US" dirty="0" smtClean="0">
              <a:solidFill>
                <a:srgbClr val="0000FF"/>
              </a:solidFill>
              <a:latin typeface="Constantia" pitchFamily="18" charset="0"/>
            </a:endParaRPr>
          </a:p>
          <a:p>
            <a:pPr marL="571500" indent="-571500" algn="just">
              <a:lnSpc>
                <a:spcPct val="90000"/>
              </a:lnSpc>
              <a:buAutoNum type="romanLcParenBoth"/>
            </a:pPr>
            <a:r>
              <a:rPr lang="en-US" dirty="0" smtClean="0">
                <a:solidFill>
                  <a:srgbClr val="0000FF"/>
                </a:solidFill>
                <a:latin typeface="Constantia" pitchFamily="18" charset="0"/>
              </a:rPr>
              <a:t>Provide adequate diet/nutrition.</a:t>
            </a:r>
          </a:p>
          <a:p>
            <a:pPr marL="571500" indent="-571500" algn="just">
              <a:lnSpc>
                <a:spcPct val="90000"/>
              </a:lnSpc>
              <a:buAutoNum type="romanLcParenBoth"/>
            </a:pPr>
            <a:endParaRPr lang="en-US" dirty="0" smtClean="0">
              <a:solidFill>
                <a:srgbClr val="0000FF"/>
              </a:solidFill>
              <a:latin typeface="Constantia" pitchFamily="18" charset="0"/>
            </a:endParaRPr>
          </a:p>
          <a:p>
            <a:pPr marL="571500" indent="-571500" algn="just">
              <a:lnSpc>
                <a:spcPct val="90000"/>
              </a:lnSpc>
              <a:buAutoNum type="romanLcParenBoth"/>
            </a:pPr>
            <a:r>
              <a:rPr lang="en-US" dirty="0" smtClean="0">
                <a:solidFill>
                  <a:srgbClr val="0000FF"/>
                </a:solidFill>
                <a:latin typeface="Constantia" pitchFamily="18" charset="0"/>
              </a:rPr>
              <a:t>Use physical, psychological and pharmaceutical measures.</a:t>
            </a:r>
          </a:p>
          <a:p>
            <a:pPr marL="571500" indent="-571500" algn="just">
              <a:lnSpc>
                <a:spcPct val="90000"/>
              </a:lnSpc>
              <a:buAutoNum type="romanLcParenBoth"/>
            </a:pPr>
            <a:endParaRPr lang="en-US" dirty="0" smtClean="0">
              <a:solidFill>
                <a:srgbClr val="0000FF"/>
              </a:solidFill>
              <a:latin typeface="Constantia" pitchFamily="18" charset="0"/>
            </a:endParaRPr>
          </a:p>
          <a:p>
            <a:pPr marL="571500" indent="-571500" algn="just">
              <a:lnSpc>
                <a:spcPct val="90000"/>
              </a:lnSpc>
              <a:buAutoNum type="romanLcParenBoth"/>
            </a:pPr>
            <a:r>
              <a:rPr lang="en-US" dirty="0" smtClean="0">
                <a:solidFill>
                  <a:srgbClr val="0000FF"/>
                </a:solidFill>
                <a:latin typeface="Constantia" pitchFamily="18" charset="0"/>
              </a:rPr>
              <a:t>Long term monitoring of patient progress is required.</a:t>
            </a:r>
          </a:p>
          <a:p>
            <a:endParaRPr lang="en-US" dirty="0"/>
          </a:p>
        </p:txBody>
      </p:sp>
      <p:sp>
        <p:nvSpPr>
          <p:cNvPr id="2" name="Title 1"/>
          <p:cNvSpPr>
            <a:spLocks noGrp="1"/>
          </p:cNvSpPr>
          <p:nvPr>
            <p:ph type="title"/>
          </p:nvPr>
        </p:nvSpPr>
        <p:spPr/>
        <p:txBody>
          <a:bodyPr>
            <a:normAutofit fontScale="90000"/>
          </a:bodyPr>
          <a:lstStyle/>
          <a:p>
            <a:r>
              <a:rPr lang="en-US" dirty="0" smtClean="0">
                <a:solidFill>
                  <a:srgbClr val="FF0000"/>
                </a:solidFill>
                <a:latin typeface="Constantia" pitchFamily="18" charset="0"/>
              </a:rPr>
              <a:t>Management of Osteomalacia cont’d</a:t>
            </a:r>
            <a:endParaRPr lang="en-US" dirty="0"/>
          </a:p>
        </p:txBody>
      </p:sp>
    </p:spTree>
  </p:cSld>
  <p:clrMapOvr>
    <a:masterClrMapping/>
  </p:clrMapOvr>
  <p:transition>
    <p:wheel spokes="8"/>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ctrTitle"/>
          </p:nvPr>
        </p:nvSpPr>
        <p:spPr>
          <a:xfrm>
            <a:off x="0" y="0"/>
            <a:ext cx="8458200" cy="762000"/>
          </a:xfrm>
        </p:spPr>
        <p:txBody>
          <a:bodyPr>
            <a:normAutofit fontScale="90000"/>
          </a:bodyPr>
          <a:lstStyle/>
          <a:p>
            <a:pPr algn="just" eaLnBrk="1" hangingPunct="1"/>
            <a:r>
              <a:rPr lang="en-US" b="1" dirty="0" smtClean="0">
                <a:solidFill>
                  <a:srgbClr val="FF0000"/>
                </a:solidFill>
                <a:latin typeface="Constantia" pitchFamily="18" charset="0"/>
                <a:cs typeface="Times New Roman" pitchFamily="18" charset="0"/>
              </a:rPr>
              <a:t>Other related concepts</a:t>
            </a:r>
            <a:r>
              <a:rPr lang="en-US" b="1" dirty="0" smtClean="0">
                <a:solidFill>
                  <a:srgbClr val="FF0000"/>
                </a:solidFill>
              </a:rPr>
              <a:t> </a:t>
            </a:r>
          </a:p>
        </p:txBody>
      </p:sp>
      <p:sp>
        <p:nvSpPr>
          <p:cNvPr id="15365" name="Rectangle 3"/>
          <p:cNvSpPr>
            <a:spLocks noGrp="1" noChangeArrowheads="1"/>
          </p:cNvSpPr>
          <p:nvPr>
            <p:ph type="subTitle" idx="1"/>
          </p:nvPr>
        </p:nvSpPr>
        <p:spPr>
          <a:xfrm>
            <a:off x="0" y="914400"/>
            <a:ext cx="9144000" cy="5943600"/>
          </a:xfrm>
        </p:spPr>
        <p:txBody>
          <a:bodyPr>
            <a:normAutofit/>
          </a:bodyPr>
          <a:lstStyle/>
          <a:p>
            <a:pPr algn="just" eaLnBrk="1" hangingPunct="1"/>
            <a:r>
              <a:rPr lang="en-US" b="1" u="sng" dirty="0" smtClean="0">
                <a:solidFill>
                  <a:srgbClr val="0000FF"/>
                </a:solidFill>
                <a:latin typeface="Constantia" pitchFamily="18" charset="0"/>
                <a:cs typeface="Times New Roman" pitchFamily="18" charset="0"/>
              </a:rPr>
              <a:t>Ligaments</a:t>
            </a:r>
          </a:p>
          <a:p>
            <a:pPr algn="just" eaLnBrk="1" hangingPunct="1"/>
            <a:r>
              <a:rPr lang="en-US" dirty="0" smtClean="0">
                <a:solidFill>
                  <a:srgbClr val="0000FF"/>
                </a:solidFill>
                <a:latin typeface="Constantia" pitchFamily="18" charset="0"/>
                <a:cs typeface="Times New Roman" pitchFamily="18" charset="0"/>
              </a:rPr>
              <a:t>Ligaments are parallel bands of flexible, dense fibrous connective tissue whose primary function is to connect the articular ends of bones and provide stability.</a:t>
            </a:r>
          </a:p>
          <a:p>
            <a:pPr algn="just" eaLnBrk="1" hangingPunct="1"/>
            <a:endParaRPr lang="en-US" dirty="0" smtClean="0">
              <a:solidFill>
                <a:srgbClr val="0000FF"/>
              </a:solidFill>
              <a:latin typeface="Constantia" pitchFamily="18" charset="0"/>
              <a:cs typeface="Times New Roman" pitchFamily="18" charset="0"/>
            </a:endParaRPr>
          </a:p>
          <a:p>
            <a:pPr algn="just" eaLnBrk="1" hangingPunct="1"/>
            <a:r>
              <a:rPr lang="en-US" dirty="0" smtClean="0">
                <a:solidFill>
                  <a:srgbClr val="0000FF"/>
                </a:solidFill>
                <a:latin typeface="Constantia" pitchFamily="18" charset="0"/>
                <a:cs typeface="Times New Roman" pitchFamily="18" charset="0"/>
              </a:rPr>
              <a:t>They permit movement in some directions but limit movement in other directions hence preventing joint injury, as is the case with knee and hip joints.</a:t>
            </a:r>
          </a:p>
          <a:p>
            <a:pPr algn="just" eaLnBrk="1" hangingPunct="1"/>
            <a:endParaRPr lang="en-US" dirty="0" smtClean="0">
              <a:solidFill>
                <a:srgbClr val="0000FF"/>
              </a:solidFill>
              <a:latin typeface="Constantia" pitchFamily="18" charset="0"/>
              <a:cs typeface="Times New Roman" pitchFamily="18" charset="0"/>
            </a:endParaRPr>
          </a:p>
          <a:p>
            <a:pPr algn="just" eaLnBrk="1" hangingPunct="1"/>
            <a:r>
              <a:rPr lang="en-US" dirty="0" smtClean="0">
                <a:solidFill>
                  <a:srgbClr val="0000FF"/>
                </a:solidFill>
                <a:latin typeface="Constantia" pitchFamily="18" charset="0"/>
                <a:cs typeface="Times New Roman" pitchFamily="18" charset="0"/>
              </a:rPr>
              <a:t>Ligaments also attach to soft tissue to suspend structures e.g. the Suspensory ligament of the ovaries.</a:t>
            </a:r>
          </a:p>
          <a:p>
            <a:pPr algn="just" eaLnBrk="1" hangingPunct="1"/>
            <a:endParaRPr lang="en-US" dirty="0" smtClean="0">
              <a:solidFill>
                <a:srgbClr val="0000FF"/>
              </a:solidFill>
              <a:latin typeface="Constantia" pitchFamily="18" charset="0"/>
            </a:endParaRPr>
          </a:p>
        </p:txBody>
      </p:sp>
      <p:sp>
        <p:nvSpPr>
          <p:cNvPr id="15362" name="Rectangle 6"/>
          <p:cNvSpPr>
            <a:spLocks noGrp="1" noChangeArrowheads="1"/>
          </p:cNvSpPr>
          <p:nvPr>
            <p:ph type="sldNum" sz="quarter" idx="12"/>
          </p:nvPr>
        </p:nvSpPr>
        <p:spPr>
          <a:noFill/>
        </p:spPr>
        <p:txBody>
          <a:bodyPr/>
          <a:lstStyle/>
          <a:p>
            <a:fld id="{B83BA957-FB9B-4A85-A2B4-76B6921F8A36}" type="slidenum">
              <a:rPr lang="en-US" smtClean="0"/>
              <a:pPr/>
              <a:t>18</a:t>
            </a:fld>
            <a:endParaRPr lang="en-US" smtClean="0"/>
          </a:p>
        </p:txBody>
      </p:sp>
      <p:sp>
        <p:nvSpPr>
          <p:cNvPr id="1536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C68F51FF-705D-4BC9-9A6C-EA38C6656139}" type="slidenum">
              <a:rPr lang="en-US" sz="1400"/>
              <a:pPr algn="r"/>
              <a:t>18</a:t>
            </a:fld>
            <a:endParaRPr lang="en-US" sz="1400"/>
          </a:p>
        </p:txBody>
      </p:sp>
    </p:spTree>
  </p:cSld>
  <p:clrMapOvr>
    <a:masterClrMapping/>
  </p:clrMapOvr>
  <p:transition>
    <p:wheel spokes="8"/>
  </p:transition>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4800" b="1" dirty="0" smtClean="0">
                <a:solidFill>
                  <a:srgbClr val="0000FF"/>
                </a:solidFill>
                <a:latin typeface="Constantia" pitchFamily="18" charset="0"/>
              </a:rPr>
              <a:t>BONE TUMOURS</a:t>
            </a:r>
            <a:endParaRPr lang="en-US" sz="4800" b="1" dirty="0">
              <a:solidFill>
                <a:srgbClr val="0000FF"/>
              </a:solidFill>
              <a:latin typeface="Constantia" pitchFamily="18" charset="0"/>
            </a:endParaRPr>
          </a:p>
        </p:txBody>
      </p:sp>
      <p:sp>
        <p:nvSpPr>
          <p:cNvPr id="2" name="Title 1"/>
          <p:cNvSpPr>
            <a:spLocks noGrp="1"/>
          </p:cNvSpPr>
          <p:nvPr>
            <p:ph type="title"/>
          </p:nvPr>
        </p:nvSpPr>
        <p:spPr/>
        <p:txBody>
          <a:bodyPr/>
          <a:lstStyle/>
          <a:p>
            <a:endParaRPr lang="en-US"/>
          </a:p>
        </p:txBody>
      </p:sp>
    </p:spTree>
  </p:cSld>
  <p:clrMapOvr>
    <a:masterClrMapping/>
  </p:clrMapOvr>
  <p:transition>
    <p:wheel spokes="8"/>
  </p:transition>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3779" name="Rectangle 3"/>
          <p:cNvSpPr>
            <a:spLocks noGrp="1" noChangeArrowheads="1"/>
          </p:cNvSpPr>
          <p:nvPr>
            <p:ph idx="1"/>
          </p:nvPr>
        </p:nvSpPr>
        <p:spPr>
          <a:xfrm>
            <a:off x="457200" y="1600200"/>
            <a:ext cx="8686800" cy="5257800"/>
          </a:xfrm>
        </p:spPr>
        <p:txBody>
          <a:bodyPr/>
          <a:lstStyle/>
          <a:p>
            <a:pPr eaLnBrk="1" hangingPunct="1">
              <a:buNone/>
            </a:pPr>
            <a:r>
              <a:rPr lang="en-US" dirty="0" smtClean="0">
                <a:solidFill>
                  <a:srgbClr val="0000FF"/>
                </a:solidFill>
                <a:latin typeface="Constantia" pitchFamily="18" charset="0"/>
              </a:rPr>
              <a:t>	Neoplasm of the musculoskeletal system are of various types.</a:t>
            </a:r>
          </a:p>
          <a:p>
            <a:pPr eaLnBrk="1" hangingPunct="1">
              <a:buNone/>
            </a:pPr>
            <a:r>
              <a:rPr lang="en-US" dirty="0" smtClean="0">
                <a:solidFill>
                  <a:srgbClr val="0000FF"/>
                </a:solidFill>
                <a:latin typeface="Constantia" pitchFamily="18" charset="0"/>
              </a:rPr>
              <a:t>	</a:t>
            </a:r>
          </a:p>
          <a:p>
            <a:pPr eaLnBrk="1" hangingPunct="1">
              <a:buNone/>
            </a:pPr>
            <a:r>
              <a:rPr lang="en-US" dirty="0" smtClean="0">
                <a:solidFill>
                  <a:srgbClr val="0000FF"/>
                </a:solidFill>
                <a:latin typeface="Constantia" pitchFamily="18" charset="0"/>
              </a:rPr>
              <a:t>	They may be </a:t>
            </a:r>
            <a:r>
              <a:rPr lang="en-US" b="1" i="1" dirty="0" smtClean="0">
                <a:solidFill>
                  <a:srgbClr val="0000FF"/>
                </a:solidFill>
                <a:latin typeface="Constantia" pitchFamily="18" charset="0"/>
              </a:rPr>
              <a:t>primary tumors</a:t>
            </a:r>
            <a:r>
              <a:rPr lang="en-US" dirty="0" smtClean="0">
                <a:solidFill>
                  <a:srgbClr val="0000FF"/>
                </a:solidFill>
                <a:latin typeface="Constantia" pitchFamily="18" charset="0"/>
              </a:rPr>
              <a:t> or </a:t>
            </a:r>
            <a:r>
              <a:rPr lang="en-US" b="1" i="1" dirty="0" smtClean="0">
                <a:solidFill>
                  <a:srgbClr val="0000FF"/>
                </a:solidFill>
                <a:latin typeface="Constantia" pitchFamily="18" charset="0"/>
              </a:rPr>
              <a:t>metastatic</a:t>
            </a:r>
            <a:r>
              <a:rPr lang="en-US" dirty="0" smtClean="0">
                <a:solidFill>
                  <a:srgbClr val="0000FF"/>
                </a:solidFill>
                <a:latin typeface="Constantia" pitchFamily="18" charset="0"/>
              </a:rPr>
              <a:t> from primary cancers .</a:t>
            </a:r>
          </a:p>
          <a:p>
            <a:pPr eaLnBrk="1" hangingPunct="1">
              <a:buNone/>
            </a:pPr>
            <a:r>
              <a:rPr lang="en-US" dirty="0" smtClean="0">
                <a:solidFill>
                  <a:srgbClr val="0000FF"/>
                </a:solidFill>
                <a:latin typeface="Constantia" pitchFamily="18" charset="0"/>
              </a:rPr>
              <a:t>	</a:t>
            </a:r>
          </a:p>
          <a:p>
            <a:pPr eaLnBrk="1" hangingPunct="1">
              <a:buNone/>
            </a:pPr>
            <a:r>
              <a:rPr lang="en-US" dirty="0" smtClean="0">
                <a:solidFill>
                  <a:srgbClr val="0000FF"/>
                </a:solidFill>
                <a:latin typeface="Constantia" pitchFamily="18" charset="0"/>
              </a:rPr>
              <a:t>	Metastatic bone tumours are more common than primary bone tumours.</a:t>
            </a:r>
          </a:p>
        </p:txBody>
      </p:sp>
      <p:sp>
        <p:nvSpPr>
          <p:cNvPr id="156674" name="Rectangle 6"/>
          <p:cNvSpPr>
            <a:spLocks noGrp="1" noChangeArrowheads="1"/>
          </p:cNvSpPr>
          <p:nvPr>
            <p:ph type="sldNum" sz="quarter" idx="12"/>
          </p:nvPr>
        </p:nvSpPr>
        <p:spPr>
          <a:noFill/>
        </p:spPr>
        <p:txBody>
          <a:bodyPr/>
          <a:lstStyle/>
          <a:p>
            <a:fld id="{08047AD6-2E2A-4996-B0ED-509BBAE56BE0}" type="slidenum">
              <a:rPr lang="en-US" smtClean="0"/>
              <a:pPr/>
              <a:t>181</a:t>
            </a:fld>
            <a:endParaRPr lang="en-US" smtClean="0"/>
          </a:p>
        </p:txBody>
      </p:sp>
      <p:sp>
        <p:nvSpPr>
          <p:cNvPr id="203778" name="Rectangle 2"/>
          <p:cNvSpPr>
            <a:spLocks noGrp="1" noChangeArrowheads="1"/>
          </p:cNvSpPr>
          <p:nvPr>
            <p:ph type="title"/>
          </p:nvPr>
        </p:nvSpPr>
        <p:spPr/>
        <p:txBody>
          <a:bodyPr/>
          <a:lstStyle/>
          <a:p>
            <a:pPr algn="just" eaLnBrk="1" hangingPunct="1"/>
            <a:r>
              <a:rPr lang="en-US" dirty="0" smtClean="0">
                <a:solidFill>
                  <a:srgbClr val="FF0000"/>
                </a:solidFill>
                <a:latin typeface="Constantia" pitchFamily="18" charset="0"/>
              </a:rPr>
              <a:t>Bone tumors</a:t>
            </a:r>
          </a:p>
        </p:txBody>
      </p:sp>
      <p:sp>
        <p:nvSpPr>
          <p:cNvPr id="15667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D4A06BBA-693C-497F-94D5-6D375D50A879}" type="slidenum">
              <a:rPr lang="en-US" sz="1400"/>
              <a:pPr algn="r"/>
              <a:t>181</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37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377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377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377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377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37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autoUpdateAnimBg="0"/>
      <p:bldP spid="203778" grpId="0" autoUpdateAnimBg="0"/>
    </p:bldLst>
  </p:timing>
</p:sld>
</file>

<file path=ppt/slides/slide1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03" name="Rectangle 3"/>
          <p:cNvSpPr>
            <a:spLocks noGrp="1" noChangeArrowheads="1"/>
          </p:cNvSpPr>
          <p:nvPr>
            <p:ph idx="1"/>
          </p:nvPr>
        </p:nvSpPr>
        <p:spPr>
          <a:xfrm>
            <a:off x="457200" y="1600200"/>
            <a:ext cx="8686800" cy="5257800"/>
          </a:xfrm>
        </p:spPr>
        <p:txBody>
          <a:bodyPr/>
          <a:lstStyle/>
          <a:p>
            <a:pPr algn="just">
              <a:buNone/>
            </a:pPr>
            <a:r>
              <a:rPr lang="en-US" dirty="0" smtClean="0">
                <a:solidFill>
                  <a:srgbClr val="0000FF"/>
                </a:solidFill>
                <a:latin typeface="Constantia" pitchFamily="18" charset="0"/>
              </a:rPr>
              <a:t>	Benign bone tumours are more common than malignant primary bone tumours.</a:t>
            </a:r>
          </a:p>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	They are slow growing, well circumscribed, present few symptoms and are not a cause of death.</a:t>
            </a:r>
          </a:p>
        </p:txBody>
      </p:sp>
      <p:sp>
        <p:nvSpPr>
          <p:cNvPr id="157698" name="Rectangle 6"/>
          <p:cNvSpPr>
            <a:spLocks noGrp="1" noChangeArrowheads="1"/>
          </p:cNvSpPr>
          <p:nvPr>
            <p:ph type="sldNum" sz="quarter" idx="12"/>
          </p:nvPr>
        </p:nvSpPr>
        <p:spPr>
          <a:noFill/>
        </p:spPr>
        <p:txBody>
          <a:bodyPr/>
          <a:lstStyle/>
          <a:p>
            <a:fld id="{4795FED2-CC4A-47A4-B0EC-D63AEE999BDB}" type="slidenum">
              <a:rPr lang="en-US" smtClean="0"/>
              <a:pPr/>
              <a:t>182</a:t>
            </a:fld>
            <a:endParaRPr lang="en-US" smtClean="0"/>
          </a:p>
        </p:txBody>
      </p:sp>
      <p:sp>
        <p:nvSpPr>
          <p:cNvPr id="204802" name="Rectangle 2"/>
          <p:cNvSpPr>
            <a:spLocks noGrp="1" noChangeArrowheads="1"/>
          </p:cNvSpPr>
          <p:nvPr>
            <p:ph type="title"/>
          </p:nvPr>
        </p:nvSpPr>
        <p:spPr/>
        <p:txBody>
          <a:bodyPr/>
          <a:lstStyle/>
          <a:p>
            <a:pPr algn="just" eaLnBrk="1" hangingPunct="1"/>
            <a:r>
              <a:rPr lang="en-US" dirty="0" smtClean="0">
                <a:solidFill>
                  <a:srgbClr val="FF0000"/>
                </a:solidFill>
                <a:latin typeface="Constantia" pitchFamily="18" charset="0"/>
              </a:rPr>
              <a:t>Benign Bone tumours</a:t>
            </a:r>
          </a:p>
        </p:txBody>
      </p:sp>
      <p:sp>
        <p:nvSpPr>
          <p:cNvPr id="15769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6406D40-EF05-475D-8F51-8716DBE7CEB2}" type="slidenum">
              <a:rPr lang="en-US" sz="1400"/>
              <a:pPr algn="r"/>
              <a:t>182</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48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75"/>
                                  </p:iterate>
                                  <p:childTnLst>
                                    <p:set>
                                      <p:cBhvr>
                                        <p:cTn id="10" dur="1" fill="hold">
                                          <p:stCondLst>
                                            <p:cond delay="74"/>
                                          </p:stCondLst>
                                        </p:cTn>
                                        <p:tgtEl>
                                          <p:spTgt spid="2048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iterate type="lt">
                                    <p:tmAbs val="75"/>
                                  </p:iterate>
                                  <p:childTnLst>
                                    <p:set>
                                      <p:cBhvr>
                                        <p:cTn id="14" dur="1" fill="hold">
                                          <p:stCondLst>
                                            <p:cond delay="74"/>
                                          </p:stCondLst>
                                        </p:cTn>
                                        <p:tgtEl>
                                          <p:spTgt spid="20480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autoUpdateAnimBg="0"/>
      <p:bldP spid="204802" grpId="0" autoUpdateAnimBg="0"/>
    </p:bldLst>
  </p:timing>
</p:sld>
</file>

<file path=ppt/slides/slide1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7" name="Rectangle 3"/>
          <p:cNvSpPr>
            <a:spLocks noGrp="1" noChangeArrowheads="1"/>
          </p:cNvSpPr>
          <p:nvPr>
            <p:ph idx="1"/>
          </p:nvPr>
        </p:nvSpPr>
        <p:spPr>
          <a:xfrm>
            <a:off x="457200" y="1600200"/>
            <a:ext cx="8534400" cy="5257800"/>
          </a:xfrm>
        </p:spPr>
        <p:txBody>
          <a:bodyPr>
            <a:normAutofit/>
          </a:bodyPr>
          <a:lstStyle/>
          <a:p>
            <a:pPr marL="571500" indent="-571500" algn="just" eaLnBrk="1" hangingPunct="1">
              <a:buAutoNum type="romanLcParenBoth"/>
            </a:pPr>
            <a:r>
              <a:rPr lang="en-US" b="1" i="1" u="sng" dirty="0" smtClean="0">
                <a:solidFill>
                  <a:srgbClr val="0000FF"/>
                </a:solidFill>
                <a:latin typeface="Constantia" pitchFamily="18" charset="0"/>
              </a:rPr>
              <a:t>Osteochondroma</a:t>
            </a:r>
            <a:r>
              <a:rPr lang="en-US" dirty="0" smtClean="0">
                <a:solidFill>
                  <a:srgbClr val="0000FF"/>
                </a:solidFill>
                <a:latin typeface="Constantia" pitchFamily="18" charset="0"/>
              </a:rPr>
              <a:t>: Is the most common, develops during growth and becomes static. It may become malignant in rare cases, especially, after trauma.</a:t>
            </a:r>
          </a:p>
          <a:p>
            <a:pPr marL="571500" indent="-571500" algn="just" eaLnBrk="1" hangingPunct="1">
              <a:buAutoNum type="romanLcParenBoth"/>
            </a:pPr>
            <a:endParaRPr lang="en-US" dirty="0" smtClean="0">
              <a:solidFill>
                <a:srgbClr val="0000FF"/>
              </a:solidFill>
              <a:latin typeface="Constantia" pitchFamily="18" charset="0"/>
            </a:endParaRPr>
          </a:p>
          <a:p>
            <a:pPr marL="571500" indent="-571500" algn="just" eaLnBrk="1" hangingPunct="1">
              <a:buAutoNum type="romanLcParenBoth"/>
            </a:pPr>
            <a:r>
              <a:rPr lang="en-US" b="1" i="1" u="sng" dirty="0" err="1" smtClean="0">
                <a:solidFill>
                  <a:srgbClr val="0000FF"/>
                </a:solidFill>
                <a:latin typeface="Constantia" pitchFamily="18" charset="0"/>
              </a:rPr>
              <a:t>Enchondroma</a:t>
            </a:r>
            <a:r>
              <a:rPr lang="en-US" b="1" i="1" dirty="0" smtClean="0">
                <a:solidFill>
                  <a:srgbClr val="0000FF"/>
                </a:solidFill>
                <a:latin typeface="Constantia" pitchFamily="18" charset="0"/>
              </a:rPr>
              <a:t>:</a:t>
            </a:r>
            <a:r>
              <a:rPr lang="en-US" dirty="0" smtClean="0">
                <a:solidFill>
                  <a:srgbClr val="0000FF"/>
                </a:solidFill>
                <a:latin typeface="Constantia" pitchFamily="18" charset="0"/>
              </a:rPr>
              <a:t> A tumour of hyaline cartilage  commonly affecting the hand, femur, tibia and humerus.</a:t>
            </a:r>
          </a:p>
          <a:p>
            <a:pPr marL="571500" indent="-571500" algn="just" eaLnBrk="1" hangingPunct="1">
              <a:buNone/>
            </a:pPr>
            <a:r>
              <a:rPr lang="en-US" dirty="0" smtClean="0">
                <a:solidFill>
                  <a:srgbClr val="0000FF"/>
                </a:solidFill>
                <a:latin typeface="Constantia" pitchFamily="18" charset="0"/>
              </a:rPr>
              <a:t>	</a:t>
            </a:r>
          </a:p>
          <a:p>
            <a:pPr marL="571500" indent="-571500" algn="just" eaLnBrk="1" hangingPunct="1">
              <a:buNone/>
            </a:pPr>
            <a:r>
              <a:rPr lang="en-US" dirty="0" smtClean="0">
                <a:solidFill>
                  <a:srgbClr val="0000FF"/>
                </a:solidFill>
                <a:latin typeface="Constantia" pitchFamily="18" charset="0"/>
              </a:rPr>
              <a:t>	Presents with mild ache and pathologic fracture may occur.</a:t>
            </a:r>
          </a:p>
        </p:txBody>
      </p:sp>
      <p:sp>
        <p:nvSpPr>
          <p:cNvPr id="158722" name="Rectangle 6"/>
          <p:cNvSpPr>
            <a:spLocks noGrp="1" noChangeArrowheads="1"/>
          </p:cNvSpPr>
          <p:nvPr>
            <p:ph type="sldNum" sz="quarter" idx="12"/>
          </p:nvPr>
        </p:nvSpPr>
        <p:spPr>
          <a:noFill/>
        </p:spPr>
        <p:txBody>
          <a:bodyPr/>
          <a:lstStyle/>
          <a:p>
            <a:fld id="{FEB307F8-ACE9-4154-AF8F-2C565D44E406}" type="slidenum">
              <a:rPr lang="en-US" smtClean="0"/>
              <a:pPr/>
              <a:t>183</a:t>
            </a:fld>
            <a:endParaRPr lang="en-US" smtClean="0"/>
          </a:p>
        </p:txBody>
      </p:sp>
      <p:sp>
        <p:nvSpPr>
          <p:cNvPr id="205826" name="Rectangle 2"/>
          <p:cNvSpPr>
            <a:spLocks noGrp="1" noChangeArrowheads="1"/>
          </p:cNvSpPr>
          <p:nvPr>
            <p:ph type="title"/>
          </p:nvPr>
        </p:nvSpPr>
        <p:spPr/>
        <p:txBody>
          <a:bodyPr/>
          <a:lstStyle/>
          <a:p>
            <a:pPr algn="just"/>
            <a:r>
              <a:rPr lang="en-US" b="1" dirty="0" smtClean="0">
                <a:solidFill>
                  <a:srgbClr val="FF0000"/>
                </a:solidFill>
                <a:latin typeface="Constantia" pitchFamily="18" charset="0"/>
              </a:rPr>
              <a:t>Types of Benign Bone tumours</a:t>
            </a:r>
          </a:p>
        </p:txBody>
      </p:sp>
      <p:sp>
        <p:nvSpPr>
          <p:cNvPr id="15872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62F486E9-57F8-4CC4-A9B1-9074CA7544B4}" type="slidenum">
              <a:rPr lang="en-US" sz="1400"/>
              <a:pPr algn="r"/>
              <a:t>183</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58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582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58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58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582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autoUpdateAnimBg="0"/>
      <p:bldP spid="205826" grpId="0" autoUpdateAnimBg="0"/>
    </p:bldLst>
  </p:timing>
</p:sld>
</file>

<file path=ppt/slides/slide1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1" name="Rectangle 3"/>
          <p:cNvSpPr>
            <a:spLocks noGrp="1" noChangeArrowheads="1"/>
          </p:cNvSpPr>
          <p:nvPr>
            <p:ph idx="1"/>
          </p:nvPr>
        </p:nvSpPr>
        <p:spPr>
          <a:xfrm>
            <a:off x="457200" y="1600200"/>
            <a:ext cx="8686800" cy="5257800"/>
          </a:xfrm>
        </p:spPr>
        <p:txBody>
          <a:bodyPr>
            <a:normAutofit/>
          </a:bodyPr>
          <a:lstStyle/>
          <a:p>
            <a:pPr marL="469900" indent="-469900" algn="just" eaLnBrk="1" hangingPunct="1">
              <a:lnSpc>
                <a:spcPct val="90000"/>
              </a:lnSpc>
              <a:buFontTx/>
              <a:buNone/>
            </a:pPr>
            <a:r>
              <a:rPr lang="en-US" b="1" i="1" dirty="0" smtClean="0">
                <a:solidFill>
                  <a:srgbClr val="0000FF"/>
                </a:solidFill>
                <a:latin typeface="Constantia" pitchFamily="18" charset="0"/>
              </a:rPr>
              <a:t>(iii) Bone cysts</a:t>
            </a:r>
          </a:p>
          <a:p>
            <a:pPr marL="469900" indent="-469900" algn="just">
              <a:lnSpc>
                <a:spcPct val="90000"/>
              </a:lnSpc>
            </a:pPr>
            <a:r>
              <a:rPr lang="en-US" u="sng" dirty="0" smtClean="0">
                <a:solidFill>
                  <a:srgbClr val="0000FF"/>
                </a:solidFill>
                <a:latin typeface="Constantia" pitchFamily="18" charset="0"/>
              </a:rPr>
              <a:t>Osteoid osteoma</a:t>
            </a:r>
            <a:r>
              <a:rPr lang="en-US" dirty="0" smtClean="0">
                <a:solidFill>
                  <a:srgbClr val="0000FF"/>
                </a:solidFill>
                <a:latin typeface="Constantia" pitchFamily="18" charset="0"/>
              </a:rPr>
              <a:t>: A painful tumour that occur in children and young adults.</a:t>
            </a:r>
          </a:p>
          <a:p>
            <a:pPr marL="469900" indent="-469900" algn="just">
              <a:lnSpc>
                <a:spcPct val="90000"/>
              </a:lnSpc>
            </a:pPr>
            <a:endParaRPr lang="en-US" dirty="0" smtClean="0">
              <a:solidFill>
                <a:srgbClr val="0000FF"/>
              </a:solidFill>
              <a:latin typeface="Constantia" pitchFamily="18" charset="0"/>
            </a:endParaRPr>
          </a:p>
          <a:p>
            <a:pPr marL="469900" indent="-469900" algn="just">
              <a:lnSpc>
                <a:spcPct val="90000"/>
              </a:lnSpc>
            </a:pPr>
            <a:r>
              <a:rPr lang="en-US" u="sng" dirty="0" smtClean="0">
                <a:solidFill>
                  <a:srgbClr val="0000FF"/>
                </a:solidFill>
                <a:latin typeface="Constantia" pitchFamily="18" charset="0"/>
              </a:rPr>
              <a:t>Giant Cell Osteoclastoma</a:t>
            </a:r>
            <a:r>
              <a:rPr lang="en-US" dirty="0" smtClean="0">
                <a:solidFill>
                  <a:srgbClr val="0000FF"/>
                </a:solidFill>
                <a:latin typeface="Constantia" pitchFamily="18" charset="0"/>
              </a:rPr>
              <a:t>: Remain benign for a long period but may undergo malignancy transformation, invade and local tissues.</a:t>
            </a:r>
          </a:p>
          <a:p>
            <a:pPr marL="469900" indent="-469900" algn="just">
              <a:lnSpc>
                <a:spcPct val="90000"/>
              </a:lnSpc>
              <a:buNone/>
            </a:pPr>
            <a:r>
              <a:rPr lang="en-US" dirty="0" smtClean="0">
                <a:solidFill>
                  <a:srgbClr val="0000FF"/>
                </a:solidFill>
                <a:latin typeface="Constantia" pitchFamily="18" charset="0"/>
              </a:rPr>
              <a:t>	Are soft, hemorrhagic and common in young adults. </a:t>
            </a:r>
          </a:p>
        </p:txBody>
      </p:sp>
      <p:sp>
        <p:nvSpPr>
          <p:cNvPr id="159746" name="Rectangle 6"/>
          <p:cNvSpPr>
            <a:spLocks noGrp="1" noChangeArrowheads="1"/>
          </p:cNvSpPr>
          <p:nvPr>
            <p:ph type="sldNum" sz="quarter" idx="12"/>
          </p:nvPr>
        </p:nvSpPr>
        <p:spPr>
          <a:noFill/>
        </p:spPr>
        <p:txBody>
          <a:bodyPr/>
          <a:lstStyle/>
          <a:p>
            <a:fld id="{19CAE716-5A74-4387-BAE6-73624DB18215}" type="slidenum">
              <a:rPr lang="en-US" smtClean="0"/>
              <a:pPr/>
              <a:t>184</a:t>
            </a:fld>
            <a:endParaRPr lang="en-US" smtClean="0"/>
          </a:p>
        </p:txBody>
      </p:sp>
      <p:sp>
        <p:nvSpPr>
          <p:cNvPr id="206850" name="Rectangle 2"/>
          <p:cNvSpPr>
            <a:spLocks noGrp="1" noChangeArrowheads="1"/>
          </p:cNvSpPr>
          <p:nvPr>
            <p:ph type="title"/>
          </p:nvPr>
        </p:nvSpPr>
        <p:spPr/>
        <p:txBody>
          <a:bodyPr/>
          <a:lstStyle/>
          <a:p>
            <a:pPr algn="just" eaLnBrk="1" hangingPunct="1"/>
            <a:r>
              <a:rPr lang="en-US" dirty="0" smtClean="0">
                <a:solidFill>
                  <a:srgbClr val="FF0000"/>
                </a:solidFill>
                <a:latin typeface="Constantia" pitchFamily="18" charset="0"/>
              </a:rPr>
              <a:t>Benign Tumours cont.</a:t>
            </a:r>
          </a:p>
        </p:txBody>
      </p:sp>
      <p:sp>
        <p:nvSpPr>
          <p:cNvPr id="15974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9A5B6A1F-7C02-402D-8DAE-2D9026765E93}" type="slidenum">
              <a:rPr lang="en-US" sz="1400"/>
              <a:pPr algn="r"/>
              <a:t>184</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68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685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685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68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68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autoUpdateAnimBg="0"/>
      <p:bldP spid="206850" grpId="0" autoUpdateAnimBg="0"/>
    </p:bldLst>
  </p:timing>
</p:sld>
</file>

<file path=ppt/slides/slide1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7875" name="Rectangle 3"/>
          <p:cNvSpPr>
            <a:spLocks noGrp="1" noChangeArrowheads="1"/>
          </p:cNvSpPr>
          <p:nvPr>
            <p:ph idx="1"/>
          </p:nvPr>
        </p:nvSpPr>
        <p:spPr>
          <a:xfrm>
            <a:off x="457200" y="1600200"/>
            <a:ext cx="8229600" cy="5257800"/>
          </a:xfrm>
        </p:spPr>
        <p:txBody>
          <a:bodyPr>
            <a:normAutofit fontScale="85000" lnSpcReduction="20000"/>
          </a:bodyPr>
          <a:lstStyle/>
          <a:p>
            <a:pPr algn="just">
              <a:buNone/>
            </a:pPr>
            <a:r>
              <a:rPr lang="en-US" sz="2800" dirty="0" smtClean="0">
                <a:solidFill>
                  <a:srgbClr val="0000FF"/>
                </a:solidFill>
                <a:latin typeface="Constantia" pitchFamily="18" charset="0"/>
              </a:rPr>
              <a:t>	Are quite rare and usually arise from connective and supportive tissue cells (sarcomas) or bone marrow elements  such as multiple myeloma.</a:t>
            </a:r>
          </a:p>
          <a:p>
            <a:pPr marL="469900" indent="-469900" algn="just" eaLnBrk="1" hangingPunct="1">
              <a:buFontTx/>
              <a:buNone/>
            </a:pPr>
            <a:r>
              <a:rPr lang="en-US" sz="2800" dirty="0" smtClean="0">
                <a:solidFill>
                  <a:srgbClr val="0000FF"/>
                </a:solidFill>
                <a:latin typeface="Constantia" pitchFamily="18" charset="0"/>
              </a:rPr>
              <a:t>	</a:t>
            </a:r>
          </a:p>
          <a:p>
            <a:pPr marL="469900" indent="-469900" algn="just" eaLnBrk="1" hangingPunct="1">
              <a:buFontTx/>
              <a:buNone/>
            </a:pPr>
            <a:r>
              <a:rPr lang="en-US" sz="2800" dirty="0" smtClean="0">
                <a:solidFill>
                  <a:srgbClr val="0000FF"/>
                </a:solidFill>
                <a:latin typeface="Constantia" pitchFamily="18" charset="0"/>
              </a:rPr>
              <a:t>	An example is </a:t>
            </a:r>
            <a:r>
              <a:rPr lang="en-US" sz="2800" b="1" i="1" dirty="0" smtClean="0">
                <a:solidFill>
                  <a:srgbClr val="0000FF"/>
                </a:solidFill>
                <a:latin typeface="Constantia" pitchFamily="18" charset="0"/>
              </a:rPr>
              <a:t>Osteosarcoma</a:t>
            </a:r>
            <a:r>
              <a:rPr lang="en-US" sz="2800" dirty="0" smtClean="0">
                <a:solidFill>
                  <a:srgbClr val="0000FF"/>
                </a:solidFill>
                <a:latin typeface="Constantia" pitchFamily="18" charset="0"/>
                <a:sym typeface="Wingdings" pitchFamily="2" charset="2"/>
              </a:rPr>
              <a:t>: (Osteogenic sarcoma) the most common and often a fatal primary malignant bone tumour.</a:t>
            </a:r>
          </a:p>
          <a:p>
            <a:pPr marL="469900" indent="-469900" algn="just" eaLnBrk="1" hangingPunct="1">
              <a:buFontTx/>
              <a:buNone/>
            </a:pPr>
            <a:endParaRPr lang="en-US" sz="2800" dirty="0" smtClean="0">
              <a:solidFill>
                <a:srgbClr val="0000FF"/>
              </a:solidFill>
              <a:latin typeface="Constantia" pitchFamily="18" charset="0"/>
              <a:sym typeface="Wingdings" pitchFamily="2" charset="2"/>
            </a:endParaRPr>
          </a:p>
          <a:p>
            <a:pPr marL="469900" indent="-469900" algn="just">
              <a:buNone/>
            </a:pPr>
            <a:r>
              <a:rPr lang="en-US" sz="2800" dirty="0" smtClean="0">
                <a:solidFill>
                  <a:srgbClr val="0000FF"/>
                </a:solidFill>
                <a:latin typeface="Constantia" pitchFamily="18" charset="0"/>
                <a:sym typeface="Wingdings" pitchFamily="2" charset="2"/>
              </a:rPr>
              <a:t>	Prognosis depend on whether it has spread to other organs such as the lungs, liver etc (</a:t>
            </a:r>
            <a:r>
              <a:rPr lang="en-US" sz="2800" b="1" i="1" dirty="0" smtClean="0">
                <a:solidFill>
                  <a:srgbClr val="0000FF"/>
                </a:solidFill>
                <a:latin typeface="Constantia" pitchFamily="18" charset="0"/>
              </a:rPr>
              <a:t>Bone tumor metastasis to the lungs is common).</a:t>
            </a:r>
            <a:endParaRPr lang="en-US" sz="2800" b="1" i="1" dirty="0" smtClean="0">
              <a:solidFill>
                <a:srgbClr val="0000FF"/>
              </a:solidFill>
              <a:latin typeface="Constantia" pitchFamily="18" charset="0"/>
              <a:sym typeface="Wingdings" pitchFamily="2" charset="2"/>
            </a:endParaRPr>
          </a:p>
          <a:p>
            <a:pPr marL="469900" indent="-469900" algn="just" eaLnBrk="1" hangingPunct="1">
              <a:buNone/>
            </a:pPr>
            <a:endParaRPr lang="en-US" sz="2800" dirty="0" smtClean="0">
              <a:solidFill>
                <a:srgbClr val="0000FF"/>
              </a:solidFill>
              <a:latin typeface="Constantia" pitchFamily="18" charset="0"/>
              <a:sym typeface="Wingdings" pitchFamily="2" charset="2"/>
            </a:endParaRPr>
          </a:p>
          <a:p>
            <a:pPr marL="469900" indent="-469900" algn="just" eaLnBrk="1" hangingPunct="1">
              <a:buNone/>
            </a:pPr>
            <a:r>
              <a:rPr lang="en-US" sz="2800" dirty="0" smtClean="0">
                <a:solidFill>
                  <a:srgbClr val="0000FF"/>
                </a:solidFill>
                <a:latin typeface="Constantia" pitchFamily="18" charset="0"/>
                <a:sym typeface="Wingdings" pitchFamily="2" charset="2"/>
              </a:rPr>
              <a:t>	Appears mostly in males (10 – 25 yrs), older people with </a:t>
            </a:r>
            <a:r>
              <a:rPr lang="en-US" sz="2800" b="1" i="1" dirty="0" smtClean="0">
                <a:solidFill>
                  <a:srgbClr val="0000FF"/>
                </a:solidFill>
                <a:latin typeface="Constantia" pitchFamily="18" charset="0"/>
                <a:sym typeface="Wingdings" pitchFamily="2" charset="2"/>
              </a:rPr>
              <a:t>Paget’s disease</a:t>
            </a:r>
            <a:r>
              <a:rPr lang="en-US" sz="2800" dirty="0" smtClean="0">
                <a:solidFill>
                  <a:srgbClr val="0000FF"/>
                </a:solidFill>
                <a:latin typeface="Constantia" pitchFamily="18" charset="0"/>
                <a:sym typeface="Wingdings" pitchFamily="2" charset="2"/>
              </a:rPr>
              <a:t>, and may also occur following radiation exposure.</a:t>
            </a:r>
            <a:endParaRPr lang="en-US" sz="2800" dirty="0" smtClean="0">
              <a:solidFill>
                <a:srgbClr val="0000FF"/>
              </a:solidFill>
              <a:latin typeface="Constantia" pitchFamily="18" charset="0"/>
            </a:endParaRPr>
          </a:p>
        </p:txBody>
      </p:sp>
      <p:sp>
        <p:nvSpPr>
          <p:cNvPr id="160770" name="Rectangle 6"/>
          <p:cNvSpPr>
            <a:spLocks noGrp="1" noChangeArrowheads="1"/>
          </p:cNvSpPr>
          <p:nvPr>
            <p:ph type="sldNum" sz="quarter" idx="12"/>
          </p:nvPr>
        </p:nvSpPr>
        <p:spPr>
          <a:noFill/>
        </p:spPr>
        <p:txBody>
          <a:bodyPr/>
          <a:lstStyle/>
          <a:p>
            <a:fld id="{1BFDEE0B-0843-4EFA-8831-377BF8540F3C}" type="slidenum">
              <a:rPr lang="en-US" smtClean="0"/>
              <a:pPr/>
              <a:t>185</a:t>
            </a:fld>
            <a:endParaRPr lang="en-US" smtClean="0"/>
          </a:p>
        </p:txBody>
      </p:sp>
      <p:sp>
        <p:nvSpPr>
          <p:cNvPr id="207874" name="Rectangle 2"/>
          <p:cNvSpPr>
            <a:spLocks noGrp="1" noChangeArrowheads="1"/>
          </p:cNvSpPr>
          <p:nvPr>
            <p:ph type="title"/>
          </p:nvPr>
        </p:nvSpPr>
        <p:spPr/>
        <p:txBody>
          <a:bodyPr/>
          <a:lstStyle/>
          <a:p>
            <a:pPr algn="just" eaLnBrk="1" hangingPunct="1"/>
            <a:r>
              <a:rPr lang="en-US" b="1" dirty="0" smtClean="0">
                <a:solidFill>
                  <a:srgbClr val="FF0000"/>
                </a:solidFill>
                <a:latin typeface="Constantia" pitchFamily="18" charset="0"/>
              </a:rPr>
              <a:t>Malignant Bone tumours</a:t>
            </a:r>
            <a:r>
              <a:rPr lang="en-US" dirty="0" smtClean="0">
                <a:solidFill>
                  <a:srgbClr val="FF0000"/>
                </a:solidFill>
                <a:latin typeface="Constantia" pitchFamily="18" charset="0"/>
              </a:rPr>
              <a:t> </a:t>
            </a:r>
          </a:p>
        </p:txBody>
      </p:sp>
      <p:sp>
        <p:nvSpPr>
          <p:cNvPr id="16077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594716DE-84DC-4866-92B8-2BBE7C5BF07F}" type="slidenum">
              <a:rPr lang="en-US" sz="1400"/>
              <a:pPr algn="r"/>
              <a:t>185</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78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787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787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787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78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078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5" grpId="0" build="p" autoUpdateAnimBg="0"/>
      <p:bldP spid="207874" grpId="0" autoUpdateAnimBg="0"/>
    </p:bldLst>
  </p:timing>
</p:sld>
</file>

<file path=ppt/slides/slide1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8899" name="Rectangle 3"/>
          <p:cNvSpPr>
            <a:spLocks noGrp="1" noChangeArrowheads="1"/>
          </p:cNvSpPr>
          <p:nvPr>
            <p:ph idx="1"/>
          </p:nvPr>
        </p:nvSpPr>
        <p:spPr>
          <a:xfrm>
            <a:off x="0" y="1219200"/>
            <a:ext cx="9144000" cy="5638800"/>
          </a:xfrm>
        </p:spPr>
        <p:txBody>
          <a:bodyPr>
            <a:normAutofit/>
          </a:bodyPr>
          <a:lstStyle/>
          <a:p>
            <a:pPr marL="571500" indent="-571500" algn="just">
              <a:buNone/>
            </a:pPr>
            <a:r>
              <a:rPr lang="en-US" b="1" i="1" dirty="0" smtClean="0">
                <a:solidFill>
                  <a:srgbClr val="0000FF"/>
                </a:solidFill>
                <a:latin typeface="Constantia" pitchFamily="18" charset="0"/>
              </a:rPr>
              <a:t>Commonly affects the distal femur, proximal tibia and proximal humerus, presenting with:</a:t>
            </a:r>
          </a:p>
          <a:p>
            <a:pPr marL="571500" indent="-571500" algn="just">
              <a:buNone/>
            </a:pPr>
            <a:endParaRPr lang="en-US" dirty="0" smtClean="0">
              <a:solidFill>
                <a:srgbClr val="0000FF"/>
              </a:solidFill>
              <a:latin typeface="Constantia" pitchFamily="18" charset="0"/>
            </a:endParaRPr>
          </a:p>
          <a:p>
            <a:pPr marL="971550" lvl="1" indent="-571500" algn="just">
              <a:buAutoNum type="romanLcParenBoth"/>
            </a:pPr>
            <a:r>
              <a:rPr lang="en-US" dirty="0" smtClean="0">
                <a:solidFill>
                  <a:srgbClr val="0000FF"/>
                </a:solidFill>
                <a:latin typeface="Constantia" pitchFamily="18" charset="0"/>
              </a:rPr>
              <a:t>Pain</a:t>
            </a:r>
          </a:p>
          <a:p>
            <a:pPr marL="971550" lvl="1" indent="-571500" algn="just">
              <a:buAutoNum type="romanLcParenBoth"/>
            </a:pPr>
            <a:endParaRPr lang="en-US" dirty="0" smtClean="0">
              <a:solidFill>
                <a:srgbClr val="0000FF"/>
              </a:solidFill>
              <a:latin typeface="Constantia" pitchFamily="18" charset="0"/>
            </a:endParaRPr>
          </a:p>
          <a:p>
            <a:pPr marL="971550" lvl="1" indent="-571500" algn="just">
              <a:buAutoNum type="romanLcParenBoth"/>
            </a:pPr>
            <a:r>
              <a:rPr lang="en-US" dirty="0" smtClean="0">
                <a:solidFill>
                  <a:srgbClr val="0000FF"/>
                </a:solidFill>
                <a:latin typeface="Constantia" pitchFamily="18" charset="0"/>
              </a:rPr>
              <a:t>Swelling</a:t>
            </a:r>
          </a:p>
          <a:p>
            <a:pPr marL="971550" lvl="1" indent="-571500" algn="just">
              <a:buAutoNum type="romanLcParenBoth"/>
            </a:pPr>
            <a:endParaRPr lang="en-US" dirty="0" smtClean="0">
              <a:solidFill>
                <a:srgbClr val="0000FF"/>
              </a:solidFill>
              <a:latin typeface="Constantia" pitchFamily="18" charset="0"/>
            </a:endParaRPr>
          </a:p>
          <a:p>
            <a:pPr marL="971550" lvl="1" indent="-571500" algn="just">
              <a:buAutoNum type="romanLcParenBoth"/>
            </a:pPr>
            <a:r>
              <a:rPr lang="en-US" dirty="0" smtClean="0">
                <a:solidFill>
                  <a:srgbClr val="0000FF"/>
                </a:solidFill>
                <a:latin typeface="Constantia" pitchFamily="18" charset="0"/>
              </a:rPr>
              <a:t>Limited motion</a:t>
            </a:r>
          </a:p>
          <a:p>
            <a:pPr marL="971550" lvl="1" indent="-571500" algn="just">
              <a:buAutoNum type="romanLcParenBoth"/>
            </a:pPr>
            <a:endParaRPr lang="en-US" dirty="0" smtClean="0">
              <a:solidFill>
                <a:srgbClr val="0000FF"/>
              </a:solidFill>
              <a:latin typeface="Constantia" pitchFamily="18" charset="0"/>
            </a:endParaRPr>
          </a:p>
          <a:p>
            <a:pPr marL="971550" lvl="1" indent="-571500" algn="just">
              <a:buAutoNum type="romanLcParenBoth"/>
            </a:pPr>
            <a:r>
              <a:rPr lang="en-US" dirty="0" smtClean="0">
                <a:solidFill>
                  <a:srgbClr val="0000FF"/>
                </a:solidFill>
                <a:latin typeface="Constantia" pitchFamily="18" charset="0"/>
              </a:rPr>
              <a:t>Weight loss</a:t>
            </a:r>
          </a:p>
          <a:p>
            <a:pPr marL="971550" lvl="1" indent="-571500" algn="just">
              <a:buAutoNum type="romanLcParenBoth"/>
            </a:pPr>
            <a:endParaRPr lang="en-US" dirty="0" smtClean="0">
              <a:solidFill>
                <a:srgbClr val="0000FF"/>
              </a:solidFill>
              <a:latin typeface="Constantia" pitchFamily="18" charset="0"/>
            </a:endParaRPr>
          </a:p>
          <a:p>
            <a:pPr marL="971550" lvl="1" indent="-571500" algn="just">
              <a:buAutoNum type="romanLcParenBoth"/>
            </a:pPr>
            <a:r>
              <a:rPr lang="en-US" dirty="0" smtClean="0">
                <a:solidFill>
                  <a:srgbClr val="0000FF"/>
                </a:solidFill>
                <a:latin typeface="Constantia" pitchFamily="18" charset="0"/>
              </a:rPr>
              <a:t>Palpable bony mass</a:t>
            </a:r>
          </a:p>
          <a:p>
            <a:pPr marL="571500" indent="-571500" algn="just" eaLnBrk="1" hangingPunct="1">
              <a:buAutoNum type="romanLcParenBoth"/>
            </a:pPr>
            <a:endParaRPr lang="en-US" dirty="0" smtClean="0">
              <a:solidFill>
                <a:srgbClr val="0000FF"/>
              </a:solidFill>
              <a:latin typeface="Constantia" pitchFamily="18" charset="0"/>
            </a:endParaRPr>
          </a:p>
          <a:p>
            <a:pPr marL="571500" indent="-571500" algn="just" eaLnBrk="1" hangingPunct="1">
              <a:buNone/>
            </a:pPr>
            <a:endParaRPr lang="en-US" dirty="0" smtClean="0">
              <a:solidFill>
                <a:srgbClr val="0000FF"/>
              </a:solidFill>
              <a:latin typeface="Constantia" pitchFamily="18" charset="0"/>
            </a:endParaRPr>
          </a:p>
        </p:txBody>
      </p:sp>
      <p:sp>
        <p:nvSpPr>
          <p:cNvPr id="161794" name="Rectangle 6"/>
          <p:cNvSpPr>
            <a:spLocks noGrp="1" noChangeArrowheads="1"/>
          </p:cNvSpPr>
          <p:nvPr>
            <p:ph type="sldNum" sz="quarter" idx="12"/>
          </p:nvPr>
        </p:nvSpPr>
        <p:spPr>
          <a:noFill/>
        </p:spPr>
        <p:txBody>
          <a:bodyPr/>
          <a:lstStyle/>
          <a:p>
            <a:fld id="{EF982B56-2C45-4ECA-991D-FA4242D326CE}" type="slidenum">
              <a:rPr lang="en-US" smtClean="0"/>
              <a:pPr/>
              <a:t>186</a:t>
            </a:fld>
            <a:endParaRPr lang="en-US" smtClean="0"/>
          </a:p>
        </p:txBody>
      </p:sp>
      <p:sp>
        <p:nvSpPr>
          <p:cNvPr id="208898" name="Rectangle 2"/>
          <p:cNvSpPr>
            <a:spLocks noGrp="1" noChangeArrowheads="1"/>
          </p:cNvSpPr>
          <p:nvPr>
            <p:ph type="title"/>
          </p:nvPr>
        </p:nvSpPr>
        <p:spPr>
          <a:xfrm>
            <a:off x="0" y="0"/>
            <a:ext cx="9144000" cy="1143000"/>
          </a:xfrm>
        </p:spPr>
        <p:txBody>
          <a:bodyPr>
            <a:normAutofit fontScale="90000"/>
          </a:bodyPr>
          <a:lstStyle/>
          <a:p>
            <a:pPr algn="just" eaLnBrk="1" hangingPunct="1"/>
            <a:r>
              <a:rPr lang="en-US" dirty="0" smtClean="0">
                <a:solidFill>
                  <a:srgbClr val="FF0000"/>
                </a:solidFill>
                <a:latin typeface="Constantia" pitchFamily="18" charset="0"/>
              </a:rPr>
              <a:t>Clinical manifestations of Bone tumors</a:t>
            </a:r>
          </a:p>
        </p:txBody>
      </p:sp>
      <p:sp>
        <p:nvSpPr>
          <p:cNvPr id="16179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FD3C9C05-3A64-43EA-9FED-DD425B4F5448}" type="slidenum">
              <a:rPr lang="en-US" sz="1400"/>
              <a:pPr algn="r"/>
              <a:t>186</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88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8899">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0889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0889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08899">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08899">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088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899" grpId="0" build="p" autoUpdateAnimBg="0"/>
      <p:bldP spid="208898" grpId="0" autoUpdateAnimBg="0"/>
    </p:bldLst>
  </p:timing>
</p:sld>
</file>

<file path=ppt/slides/slide1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923" name="Rectangle 3"/>
          <p:cNvSpPr>
            <a:spLocks noGrp="1" noChangeArrowheads="1"/>
          </p:cNvSpPr>
          <p:nvPr>
            <p:ph idx="1"/>
          </p:nvPr>
        </p:nvSpPr>
        <p:spPr>
          <a:xfrm>
            <a:off x="457200" y="1600200"/>
            <a:ext cx="8686800" cy="5257800"/>
          </a:xfrm>
        </p:spPr>
        <p:txBody>
          <a:bodyPr>
            <a:normAutofit/>
          </a:bodyPr>
          <a:lstStyle/>
          <a:p>
            <a:pPr marL="571500" indent="-571500" algn="just" eaLnBrk="1" hangingPunct="1">
              <a:buAutoNum type="romanLcParenBoth"/>
            </a:pPr>
            <a:r>
              <a:rPr lang="en-US" dirty="0" smtClean="0">
                <a:solidFill>
                  <a:srgbClr val="0000FF"/>
                </a:solidFill>
                <a:latin typeface="Constantia" pitchFamily="18" charset="0"/>
              </a:rPr>
              <a:t>Chondrosarcoma -  Common among adults.</a:t>
            </a:r>
          </a:p>
          <a:p>
            <a:pPr marL="571500" indent="-571500" algn="just" eaLnBrk="1" hangingPunct="1">
              <a:buAutoNum type="romanLcParenBoth"/>
            </a:pPr>
            <a:endParaRPr lang="en-US" dirty="0" smtClean="0">
              <a:solidFill>
                <a:srgbClr val="0000FF"/>
              </a:solidFill>
              <a:latin typeface="Constantia" pitchFamily="18" charset="0"/>
            </a:endParaRPr>
          </a:p>
          <a:p>
            <a:pPr marL="571500" indent="-571500" algn="just" eaLnBrk="1" hangingPunct="1">
              <a:buAutoNum type="romanLcParenBoth"/>
            </a:pPr>
            <a:r>
              <a:rPr lang="en-US" dirty="0" smtClean="0">
                <a:solidFill>
                  <a:srgbClr val="0000FF"/>
                </a:solidFill>
                <a:latin typeface="Constantia" pitchFamily="18" charset="0"/>
              </a:rPr>
              <a:t>Ewing’s sarcoma.</a:t>
            </a:r>
          </a:p>
          <a:p>
            <a:pPr marL="571500" indent="-571500" algn="just" eaLnBrk="1" hangingPunct="1">
              <a:buAutoNum type="romanLcParenBoth"/>
            </a:pPr>
            <a:endParaRPr lang="en-US" dirty="0" smtClean="0">
              <a:solidFill>
                <a:srgbClr val="0000FF"/>
              </a:solidFill>
              <a:latin typeface="Constantia" pitchFamily="18" charset="0"/>
            </a:endParaRPr>
          </a:p>
          <a:p>
            <a:pPr marL="571500" indent="-571500" algn="just" eaLnBrk="1" hangingPunct="1">
              <a:buAutoNum type="romanLcParenBoth"/>
            </a:pPr>
            <a:r>
              <a:rPr lang="en-US" dirty="0" smtClean="0">
                <a:solidFill>
                  <a:srgbClr val="0000FF"/>
                </a:solidFill>
                <a:latin typeface="Constantia" pitchFamily="18" charset="0"/>
              </a:rPr>
              <a:t>Fibrosarcoma.</a:t>
            </a:r>
          </a:p>
          <a:p>
            <a:pPr marL="571500" indent="-571500" algn="just" eaLnBrk="1" hangingPunct="1">
              <a:buAutoNum type="romanLcParenBoth"/>
            </a:pPr>
            <a:endParaRPr lang="en-US" dirty="0" smtClean="0">
              <a:solidFill>
                <a:srgbClr val="0000FF"/>
              </a:solidFill>
              <a:latin typeface="Constantia" pitchFamily="18" charset="0"/>
            </a:endParaRPr>
          </a:p>
          <a:p>
            <a:pPr marL="571500" indent="-571500" algn="just" eaLnBrk="1" hangingPunct="1">
              <a:buAutoNum type="romanLcParenBoth"/>
            </a:pPr>
            <a:r>
              <a:rPr lang="en-US" dirty="0" smtClean="0">
                <a:solidFill>
                  <a:srgbClr val="0000FF"/>
                </a:solidFill>
                <a:latin typeface="Constantia" pitchFamily="18" charset="0"/>
              </a:rPr>
              <a:t>Liposarcoma</a:t>
            </a:r>
          </a:p>
        </p:txBody>
      </p:sp>
      <p:sp>
        <p:nvSpPr>
          <p:cNvPr id="162818" name="Rectangle 6"/>
          <p:cNvSpPr>
            <a:spLocks noGrp="1" noChangeArrowheads="1"/>
          </p:cNvSpPr>
          <p:nvPr>
            <p:ph type="sldNum" sz="quarter" idx="12"/>
          </p:nvPr>
        </p:nvSpPr>
        <p:spPr>
          <a:noFill/>
        </p:spPr>
        <p:txBody>
          <a:bodyPr/>
          <a:lstStyle/>
          <a:p>
            <a:fld id="{5B9B79A7-A7F3-411F-B346-B72BFCBF3996}" type="slidenum">
              <a:rPr lang="en-US" smtClean="0"/>
              <a:pPr/>
              <a:t>187</a:t>
            </a:fld>
            <a:endParaRPr lang="en-US" smtClean="0"/>
          </a:p>
        </p:txBody>
      </p:sp>
      <p:sp>
        <p:nvSpPr>
          <p:cNvPr id="209922" name="Rectangle 2"/>
          <p:cNvSpPr>
            <a:spLocks noGrp="1" noChangeArrowheads="1"/>
          </p:cNvSpPr>
          <p:nvPr>
            <p:ph type="title"/>
          </p:nvPr>
        </p:nvSpPr>
        <p:spPr/>
        <p:txBody>
          <a:bodyPr/>
          <a:lstStyle/>
          <a:p>
            <a:pPr algn="just" eaLnBrk="1" hangingPunct="1"/>
            <a:r>
              <a:rPr lang="en-US" dirty="0" smtClean="0">
                <a:solidFill>
                  <a:srgbClr val="FF0000"/>
                </a:solidFill>
                <a:latin typeface="Constantia" pitchFamily="18" charset="0"/>
              </a:rPr>
              <a:t>Malignant tumour types</a:t>
            </a:r>
          </a:p>
        </p:txBody>
      </p:sp>
      <p:sp>
        <p:nvSpPr>
          <p:cNvPr id="16281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0140D3DC-77C6-46DC-822E-E21DF74B005D}" type="slidenum">
              <a:rPr lang="en-US" sz="1400"/>
              <a:pPr algn="r"/>
              <a:t>187</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99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992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99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0992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099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3" grpId="0" build="p" autoUpdateAnimBg="0"/>
      <p:bldP spid="209922" grpId="0" autoUpdateAnimBg="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4" name="Rectangle 3"/>
          <p:cNvSpPr>
            <a:spLocks noGrp="1" noChangeArrowheads="1"/>
          </p:cNvSpPr>
          <p:nvPr>
            <p:ph idx="1"/>
          </p:nvPr>
        </p:nvSpPr>
        <p:spPr>
          <a:xfrm>
            <a:off x="0" y="1219200"/>
            <a:ext cx="9144000" cy="5638800"/>
          </a:xfrm>
        </p:spPr>
        <p:txBody>
          <a:bodyPr>
            <a:normAutofit/>
          </a:bodyPr>
          <a:lstStyle/>
          <a:p>
            <a:pPr marL="571500" indent="-571500" algn="just">
              <a:buAutoNum type="romanLcParenBoth"/>
            </a:pPr>
            <a:r>
              <a:rPr lang="en-US" dirty="0" smtClean="0">
                <a:solidFill>
                  <a:srgbClr val="0000FF"/>
                </a:solidFill>
                <a:latin typeface="Constantia" pitchFamily="18" charset="0"/>
              </a:rPr>
              <a:t>Pain management.</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Evaluation of activities of daily living (</a:t>
            </a:r>
            <a:r>
              <a:rPr lang="en-US" dirty="0" err="1" smtClean="0">
                <a:solidFill>
                  <a:srgbClr val="0000FF"/>
                </a:solidFill>
                <a:latin typeface="Constantia" pitchFamily="18" charset="0"/>
              </a:rPr>
              <a:t>ADL</a:t>
            </a:r>
            <a:r>
              <a:rPr lang="en-US" dirty="0" smtClean="0">
                <a:solidFill>
                  <a:srgbClr val="0000FF"/>
                </a:solidFill>
                <a:latin typeface="Constantia" pitchFamily="18" charset="0"/>
              </a:rPr>
              <a:t>).</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Prevention of pathological fracture.</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Promote coping skill.</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Promote self esteem.</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Promote understanding of disease process</a:t>
            </a:r>
          </a:p>
          <a:p>
            <a:pPr algn="just"/>
            <a:endParaRPr lang="en-US" dirty="0" smtClean="0">
              <a:solidFill>
                <a:srgbClr val="0000FF"/>
              </a:solidFill>
              <a:latin typeface="Constantia" pitchFamily="18" charset="0"/>
            </a:endParaRPr>
          </a:p>
        </p:txBody>
      </p:sp>
      <p:sp>
        <p:nvSpPr>
          <p:cNvPr id="163842" name="Rectangle 6"/>
          <p:cNvSpPr>
            <a:spLocks noGrp="1" noChangeArrowheads="1"/>
          </p:cNvSpPr>
          <p:nvPr>
            <p:ph type="sldNum" sz="quarter" idx="12"/>
          </p:nvPr>
        </p:nvSpPr>
        <p:spPr>
          <a:noFill/>
        </p:spPr>
        <p:txBody>
          <a:bodyPr/>
          <a:lstStyle/>
          <a:p>
            <a:fld id="{BC206486-0DD9-4ADC-BB0D-EBC0A0ED90F2}" type="slidenum">
              <a:rPr lang="en-US" smtClean="0"/>
              <a:pPr/>
              <a:t>188</a:t>
            </a:fld>
            <a:endParaRPr lang="en-US" smtClean="0"/>
          </a:p>
        </p:txBody>
      </p:sp>
      <p:sp>
        <p:nvSpPr>
          <p:cNvPr id="163843" name="Rectangle 2"/>
          <p:cNvSpPr>
            <a:spLocks noGrp="1" noChangeArrowheads="1"/>
          </p:cNvSpPr>
          <p:nvPr>
            <p:ph type="title"/>
          </p:nvPr>
        </p:nvSpPr>
        <p:spPr>
          <a:xfrm>
            <a:off x="0" y="0"/>
            <a:ext cx="8229600" cy="1143000"/>
          </a:xfrm>
        </p:spPr>
        <p:txBody>
          <a:bodyPr/>
          <a:lstStyle/>
          <a:p>
            <a:pPr algn="just"/>
            <a:r>
              <a:rPr lang="en-US" sz="3200" dirty="0" smtClean="0">
                <a:solidFill>
                  <a:srgbClr val="FF0000"/>
                </a:solidFill>
                <a:latin typeface="Constantia" pitchFamily="18" charset="0"/>
              </a:rPr>
              <a:t>Nursing care of a patient with bone tumour</a:t>
            </a:r>
          </a:p>
        </p:txBody>
      </p:sp>
    </p:spTree>
  </p:cSld>
  <p:clrMapOvr>
    <a:masterClrMapping/>
  </p:clrMapOvr>
  <p:transition>
    <p:wheel spokes="8"/>
  </p:transition>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5400" b="1" dirty="0" smtClean="0">
                <a:solidFill>
                  <a:srgbClr val="0000FF"/>
                </a:solidFill>
                <a:latin typeface="Constantia" pitchFamily="18" charset="0"/>
              </a:rPr>
              <a:t>AMPUTATION</a:t>
            </a:r>
            <a:endParaRPr lang="en-US" sz="5400" b="1" dirty="0">
              <a:solidFill>
                <a:srgbClr val="0000FF"/>
              </a:solidFill>
              <a:latin typeface="Constantia" pitchFamily="18" charset="0"/>
            </a:endParaRPr>
          </a:p>
        </p:txBody>
      </p:sp>
      <p:sp>
        <p:nvSpPr>
          <p:cNvPr id="2" name="Title 1"/>
          <p:cNvSpPr>
            <a:spLocks noGrp="1"/>
          </p:cNvSpPr>
          <p:nvPr>
            <p:ph type="title"/>
          </p:nvPr>
        </p:nvSpPr>
        <p:spPr/>
        <p:txBody>
          <a:bodyPr/>
          <a:lstStyle/>
          <a:p>
            <a:endParaRPr lang="en-US"/>
          </a:p>
        </p:txBody>
      </p:sp>
    </p:spTree>
  </p:cSld>
  <p:clrMapOvr>
    <a:masterClrMapping/>
  </p:clrMapOvr>
  <p:transition>
    <p:wheel spokes="8"/>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ctrTitle"/>
          </p:nvPr>
        </p:nvSpPr>
        <p:spPr>
          <a:xfrm>
            <a:off x="685800" y="457200"/>
            <a:ext cx="7772400" cy="304800"/>
          </a:xfrm>
        </p:spPr>
        <p:txBody>
          <a:bodyPr>
            <a:normAutofit fontScale="90000"/>
          </a:bodyPr>
          <a:lstStyle/>
          <a:p>
            <a:pPr algn="just" eaLnBrk="1" hangingPunct="1"/>
            <a:r>
              <a:rPr lang="en-US" b="1" smtClean="0"/>
              <a:t> </a:t>
            </a:r>
          </a:p>
        </p:txBody>
      </p:sp>
      <p:sp>
        <p:nvSpPr>
          <p:cNvPr id="16389" name="Rectangle 3"/>
          <p:cNvSpPr>
            <a:spLocks noGrp="1" noChangeArrowheads="1"/>
          </p:cNvSpPr>
          <p:nvPr>
            <p:ph type="subTitle" idx="1"/>
          </p:nvPr>
        </p:nvSpPr>
        <p:spPr>
          <a:xfrm>
            <a:off x="228600" y="381000"/>
            <a:ext cx="8915400" cy="6477000"/>
          </a:xfrm>
        </p:spPr>
        <p:txBody>
          <a:bodyPr/>
          <a:lstStyle/>
          <a:p>
            <a:pPr algn="just" eaLnBrk="1" hangingPunct="1"/>
            <a:r>
              <a:rPr lang="en-US" b="1" u="sng" dirty="0" smtClean="0">
                <a:solidFill>
                  <a:srgbClr val="FF0000"/>
                </a:solidFill>
                <a:latin typeface="Constantia" pitchFamily="18" charset="0"/>
                <a:cs typeface="Times New Roman" pitchFamily="18" charset="0"/>
              </a:rPr>
              <a:t>Tendons</a:t>
            </a:r>
          </a:p>
          <a:p>
            <a:pPr algn="just" eaLnBrk="1" hangingPunct="1"/>
            <a:endParaRPr lang="en-US" b="1" u="sng" dirty="0" smtClean="0">
              <a:solidFill>
                <a:srgbClr val="0000FF"/>
              </a:solidFill>
              <a:latin typeface="Constantia" pitchFamily="18" charset="0"/>
              <a:cs typeface="Times New Roman" pitchFamily="18" charset="0"/>
            </a:endParaRPr>
          </a:p>
          <a:p>
            <a:pPr algn="just" eaLnBrk="1" hangingPunct="1"/>
            <a:r>
              <a:rPr lang="en-US" dirty="0" smtClean="0">
                <a:solidFill>
                  <a:srgbClr val="0000FF"/>
                </a:solidFill>
                <a:latin typeface="Constantia" pitchFamily="18" charset="0"/>
                <a:cs typeface="Times New Roman" pitchFamily="18" charset="0"/>
              </a:rPr>
              <a:t>Tendons are bands of dense fibrous tissues forming the origin and insertion of muscles.</a:t>
            </a:r>
          </a:p>
          <a:p>
            <a:pPr algn="just" eaLnBrk="1" hangingPunct="1"/>
            <a:endParaRPr lang="en-US" dirty="0" smtClean="0">
              <a:solidFill>
                <a:srgbClr val="0000FF"/>
              </a:solidFill>
              <a:latin typeface="Constantia" pitchFamily="18" charset="0"/>
              <a:cs typeface="Times New Roman" pitchFamily="18" charset="0"/>
            </a:endParaRPr>
          </a:p>
          <a:p>
            <a:pPr algn="just" eaLnBrk="1" hangingPunct="1"/>
            <a:r>
              <a:rPr lang="en-US" dirty="0" smtClean="0">
                <a:solidFill>
                  <a:srgbClr val="0000FF"/>
                </a:solidFill>
                <a:latin typeface="Constantia" pitchFamily="18" charset="0"/>
                <a:cs typeface="Times New Roman" pitchFamily="18" charset="0"/>
              </a:rPr>
              <a:t>They are aligned with sheaths, which is again lined with synovial membrane that provide lubrication for each tendon movement.</a:t>
            </a:r>
          </a:p>
          <a:p>
            <a:pPr algn="just" eaLnBrk="1" hangingPunct="1"/>
            <a:endParaRPr lang="en-US" dirty="0" smtClean="0">
              <a:solidFill>
                <a:srgbClr val="0000FF"/>
              </a:solidFill>
              <a:latin typeface="Constantia" pitchFamily="18" charset="0"/>
              <a:cs typeface="Times New Roman" pitchFamily="18" charset="0"/>
            </a:endParaRPr>
          </a:p>
          <a:p>
            <a:pPr algn="just" eaLnBrk="1" hangingPunct="1"/>
            <a:r>
              <a:rPr lang="en-US" dirty="0" smtClean="0">
                <a:solidFill>
                  <a:srgbClr val="0000FF"/>
                </a:solidFill>
                <a:latin typeface="Constantia" pitchFamily="18" charset="0"/>
                <a:cs typeface="Times New Roman" pitchFamily="18" charset="0"/>
              </a:rPr>
              <a:t>The sheaths enclose certain tendons especially in the wrist and ankle.</a:t>
            </a:r>
            <a:r>
              <a:rPr lang="en-US" dirty="0" smtClean="0">
                <a:solidFill>
                  <a:srgbClr val="0000FF"/>
                </a:solidFill>
                <a:latin typeface="Constantia" pitchFamily="18" charset="0"/>
              </a:rPr>
              <a:t> </a:t>
            </a:r>
          </a:p>
        </p:txBody>
      </p:sp>
      <p:sp>
        <p:nvSpPr>
          <p:cNvPr id="16386" name="Rectangle 6"/>
          <p:cNvSpPr>
            <a:spLocks noGrp="1" noChangeArrowheads="1"/>
          </p:cNvSpPr>
          <p:nvPr>
            <p:ph type="sldNum" sz="quarter" idx="12"/>
          </p:nvPr>
        </p:nvSpPr>
        <p:spPr>
          <a:noFill/>
        </p:spPr>
        <p:txBody>
          <a:bodyPr/>
          <a:lstStyle/>
          <a:p>
            <a:fld id="{F4137D3B-B6D2-4EEE-AC64-858BF26105D0}" type="slidenum">
              <a:rPr lang="en-US" smtClean="0"/>
              <a:pPr/>
              <a:t>19</a:t>
            </a:fld>
            <a:endParaRPr lang="en-US" smtClean="0"/>
          </a:p>
        </p:txBody>
      </p:sp>
      <p:sp>
        <p:nvSpPr>
          <p:cNvPr id="1638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B852F043-F469-4F09-9226-F084751DC922}" type="slidenum">
              <a:rPr lang="en-US" sz="1400"/>
              <a:pPr algn="r"/>
              <a:t>19</a:t>
            </a:fld>
            <a:endParaRPr lang="en-US" sz="1400"/>
          </a:p>
        </p:txBody>
      </p:sp>
    </p:spTree>
  </p:cSld>
  <p:clrMapOvr>
    <a:masterClrMapping/>
  </p:clrMapOvr>
  <p:transition>
    <p:wheel spokes="8"/>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8" name="Rectangle 3"/>
          <p:cNvSpPr>
            <a:spLocks noGrp="1" noChangeArrowheads="1"/>
          </p:cNvSpPr>
          <p:nvPr>
            <p:ph idx="1"/>
          </p:nvPr>
        </p:nvSpPr>
        <p:spPr>
          <a:xfrm>
            <a:off x="152400" y="914400"/>
            <a:ext cx="8991600" cy="5943600"/>
          </a:xfrm>
        </p:spPr>
        <p:txBody>
          <a:bodyPr>
            <a:normAutofit/>
          </a:bodyPr>
          <a:lstStyle/>
          <a:p>
            <a:pPr algn="just">
              <a:lnSpc>
                <a:spcPct val="90000"/>
              </a:lnSpc>
              <a:buFontTx/>
              <a:buNone/>
            </a:pPr>
            <a:r>
              <a:rPr lang="en-US" sz="2800" dirty="0" smtClean="0">
                <a:solidFill>
                  <a:srgbClr val="0000FF"/>
                </a:solidFill>
                <a:latin typeface="Constantia" pitchFamily="18" charset="0"/>
              </a:rPr>
              <a:t>  	Amputation is one of the oldest surgical procedures with artificial limbs identified from over 2000 years ago.</a:t>
            </a:r>
          </a:p>
          <a:p>
            <a:pPr algn="just">
              <a:lnSpc>
                <a:spcPct val="90000"/>
              </a:lnSpc>
              <a:buFontTx/>
              <a:buNone/>
            </a:pPr>
            <a:r>
              <a:rPr lang="en-US" sz="2800" dirty="0" smtClean="0">
                <a:solidFill>
                  <a:srgbClr val="0000FF"/>
                </a:solidFill>
                <a:latin typeface="Constantia" pitchFamily="18" charset="0"/>
              </a:rPr>
              <a:t>	</a:t>
            </a:r>
          </a:p>
          <a:p>
            <a:pPr algn="just">
              <a:lnSpc>
                <a:spcPct val="90000"/>
              </a:lnSpc>
              <a:buFontTx/>
              <a:buNone/>
            </a:pPr>
            <a:r>
              <a:rPr lang="en-US" sz="2800" dirty="0" smtClean="0">
                <a:solidFill>
                  <a:srgbClr val="0000FF"/>
                </a:solidFill>
                <a:latin typeface="Constantia" pitchFamily="18" charset="0"/>
              </a:rPr>
              <a:t>	It refers to the removal of the whole or part of an arm/hand or a leg/foot. </a:t>
            </a:r>
          </a:p>
          <a:p>
            <a:pPr algn="just">
              <a:lnSpc>
                <a:spcPct val="90000"/>
              </a:lnSpc>
              <a:buFontTx/>
              <a:buNone/>
            </a:pPr>
            <a:endParaRPr lang="en-US" sz="2800" dirty="0" smtClean="0">
              <a:solidFill>
                <a:srgbClr val="0000FF"/>
              </a:solidFill>
              <a:latin typeface="Constantia" pitchFamily="18" charset="0"/>
            </a:endParaRPr>
          </a:p>
          <a:p>
            <a:pPr algn="just">
              <a:lnSpc>
                <a:spcPct val="90000"/>
              </a:lnSpc>
              <a:buFontTx/>
              <a:buNone/>
            </a:pPr>
            <a:r>
              <a:rPr lang="en-US" sz="2800" dirty="0" smtClean="0">
                <a:solidFill>
                  <a:srgbClr val="0000FF"/>
                </a:solidFill>
                <a:latin typeface="Constantia" pitchFamily="18" charset="0"/>
              </a:rPr>
              <a:t>	Amputations can occur after an injury (traumatic amputation) or deliberately at surgery.</a:t>
            </a:r>
          </a:p>
          <a:p>
            <a:pPr algn="just">
              <a:lnSpc>
                <a:spcPct val="90000"/>
              </a:lnSpc>
              <a:buFontTx/>
              <a:buNone/>
            </a:pPr>
            <a:r>
              <a:rPr lang="en-US" sz="2800" dirty="0" smtClean="0">
                <a:solidFill>
                  <a:srgbClr val="0000FF"/>
                </a:solidFill>
                <a:latin typeface="Constantia" pitchFamily="18" charset="0"/>
              </a:rPr>
              <a:t>	</a:t>
            </a:r>
          </a:p>
          <a:p>
            <a:pPr algn="just">
              <a:lnSpc>
                <a:spcPct val="90000"/>
              </a:lnSpc>
              <a:buFontTx/>
              <a:buNone/>
            </a:pPr>
            <a:r>
              <a:rPr lang="en-US" sz="2800" dirty="0" smtClean="0">
                <a:solidFill>
                  <a:srgbClr val="0000FF"/>
                </a:solidFill>
                <a:latin typeface="Constantia" pitchFamily="18" charset="0"/>
              </a:rPr>
              <a:t>	In vascular surgery amputations are only rarely performed on the arms.  Vascular surgeons frequently have to perform amputations of toes or legs.</a:t>
            </a:r>
          </a:p>
          <a:p>
            <a:pPr algn="just">
              <a:lnSpc>
                <a:spcPct val="90000"/>
              </a:lnSpc>
            </a:pPr>
            <a:endParaRPr lang="en-US" sz="2800" dirty="0" smtClean="0">
              <a:solidFill>
                <a:srgbClr val="0000FF"/>
              </a:solidFill>
              <a:latin typeface="Constantia" pitchFamily="18" charset="0"/>
            </a:endParaRPr>
          </a:p>
        </p:txBody>
      </p:sp>
      <p:sp>
        <p:nvSpPr>
          <p:cNvPr id="164866" name="Rectangle 6"/>
          <p:cNvSpPr>
            <a:spLocks noGrp="1" noChangeArrowheads="1"/>
          </p:cNvSpPr>
          <p:nvPr>
            <p:ph type="sldNum" sz="quarter" idx="12"/>
          </p:nvPr>
        </p:nvSpPr>
        <p:spPr>
          <a:noFill/>
        </p:spPr>
        <p:txBody>
          <a:bodyPr/>
          <a:lstStyle/>
          <a:p>
            <a:fld id="{35DD6F4D-03CF-4D7F-A424-922922FA5AF6}" type="slidenum">
              <a:rPr lang="en-US" smtClean="0"/>
              <a:pPr/>
              <a:t>190</a:t>
            </a:fld>
            <a:endParaRPr lang="en-US" smtClean="0"/>
          </a:p>
        </p:txBody>
      </p:sp>
      <p:sp>
        <p:nvSpPr>
          <p:cNvPr id="164867" name="Rectangle 2"/>
          <p:cNvSpPr>
            <a:spLocks noGrp="1" noChangeArrowheads="1"/>
          </p:cNvSpPr>
          <p:nvPr>
            <p:ph type="title"/>
          </p:nvPr>
        </p:nvSpPr>
        <p:spPr>
          <a:xfrm>
            <a:off x="381000" y="0"/>
            <a:ext cx="8001000" cy="685800"/>
          </a:xfrm>
        </p:spPr>
        <p:txBody>
          <a:bodyPr>
            <a:normAutofit fontScale="90000"/>
          </a:bodyPr>
          <a:lstStyle/>
          <a:p>
            <a:pPr algn="just"/>
            <a:r>
              <a:rPr lang="en-US" dirty="0" smtClean="0">
                <a:solidFill>
                  <a:srgbClr val="FF0000"/>
                </a:solidFill>
                <a:latin typeface="Constantia" pitchFamily="18" charset="0"/>
              </a:rPr>
              <a:t>Amputation</a:t>
            </a:r>
          </a:p>
        </p:txBody>
      </p:sp>
    </p:spTree>
  </p:cSld>
  <p:clrMapOvr>
    <a:masterClrMapping/>
  </p:clrMapOvr>
  <p:transition>
    <p:wheel spokes="8"/>
  </p:transition>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2" name="Rectangle 3"/>
          <p:cNvSpPr>
            <a:spLocks noGrp="1" noChangeArrowheads="1"/>
          </p:cNvSpPr>
          <p:nvPr>
            <p:ph idx="1"/>
          </p:nvPr>
        </p:nvSpPr>
        <p:spPr>
          <a:xfrm>
            <a:off x="152400" y="1295400"/>
            <a:ext cx="8991600" cy="5562600"/>
          </a:xfrm>
        </p:spPr>
        <p:txBody>
          <a:bodyPr/>
          <a:lstStyle/>
          <a:p>
            <a:pPr marL="571500" indent="-571500" algn="just">
              <a:buFontTx/>
              <a:buAutoNum type="romanLcParenBoth"/>
            </a:pPr>
            <a:r>
              <a:rPr lang="en-US" dirty="0" smtClean="0">
                <a:solidFill>
                  <a:srgbClr val="0000FF"/>
                </a:solidFill>
                <a:latin typeface="Constantia" pitchFamily="18" charset="0"/>
              </a:rPr>
              <a:t>Peripheral vascular disease.</a:t>
            </a:r>
          </a:p>
          <a:p>
            <a:pPr marL="571500" indent="-571500" algn="just">
              <a:buFontTx/>
              <a:buAutoNum type="romanLcParenBoth"/>
            </a:pPr>
            <a:endParaRPr lang="en-US" dirty="0" smtClean="0">
              <a:solidFill>
                <a:srgbClr val="0000FF"/>
              </a:solidFill>
              <a:latin typeface="Constantia" pitchFamily="18" charset="0"/>
            </a:endParaRPr>
          </a:p>
          <a:p>
            <a:pPr marL="571500" indent="-571500" algn="just">
              <a:buFontTx/>
              <a:buAutoNum type="romanLcParenBoth"/>
            </a:pPr>
            <a:r>
              <a:rPr lang="en-US" dirty="0" smtClean="0">
                <a:solidFill>
                  <a:srgbClr val="0000FF"/>
                </a:solidFill>
                <a:latin typeface="Constantia" pitchFamily="18" charset="0"/>
              </a:rPr>
              <a:t>Gas gangrene.</a:t>
            </a:r>
          </a:p>
          <a:p>
            <a:pPr marL="571500" indent="-571500" algn="just">
              <a:buFontTx/>
              <a:buAutoNum type="romanLcParenBoth"/>
            </a:pPr>
            <a:endParaRPr lang="en-US" dirty="0" smtClean="0">
              <a:solidFill>
                <a:srgbClr val="0000FF"/>
              </a:solidFill>
              <a:latin typeface="Constantia" pitchFamily="18" charset="0"/>
            </a:endParaRPr>
          </a:p>
          <a:p>
            <a:pPr marL="571500" indent="-571500" algn="just">
              <a:buFontTx/>
              <a:buAutoNum type="romanLcParenBoth"/>
            </a:pPr>
            <a:r>
              <a:rPr lang="en-US" dirty="0" smtClean="0">
                <a:solidFill>
                  <a:srgbClr val="0000FF"/>
                </a:solidFill>
                <a:latin typeface="Constantia" pitchFamily="18" charset="0"/>
              </a:rPr>
              <a:t>Trauma.</a:t>
            </a:r>
          </a:p>
          <a:p>
            <a:pPr marL="571500" indent="-571500" algn="just">
              <a:buFontTx/>
              <a:buAutoNum type="romanLcParenBoth"/>
            </a:pPr>
            <a:endParaRPr lang="en-US" dirty="0" smtClean="0">
              <a:solidFill>
                <a:srgbClr val="0000FF"/>
              </a:solidFill>
              <a:latin typeface="Constantia" pitchFamily="18" charset="0"/>
            </a:endParaRPr>
          </a:p>
          <a:p>
            <a:pPr marL="571500" indent="-571500" algn="just">
              <a:buFontTx/>
              <a:buAutoNum type="romanLcParenBoth"/>
            </a:pPr>
            <a:r>
              <a:rPr lang="en-US" dirty="0" smtClean="0">
                <a:solidFill>
                  <a:srgbClr val="0000FF"/>
                </a:solidFill>
                <a:latin typeface="Constantia" pitchFamily="18" charset="0"/>
              </a:rPr>
              <a:t>Congenital deformities.</a:t>
            </a:r>
          </a:p>
          <a:p>
            <a:pPr marL="571500" indent="-571500" algn="just">
              <a:buNone/>
            </a:pPr>
            <a:endParaRPr lang="en-US" dirty="0" smtClean="0">
              <a:solidFill>
                <a:srgbClr val="0000FF"/>
              </a:solidFill>
              <a:latin typeface="Constantia" pitchFamily="18" charset="0"/>
            </a:endParaRPr>
          </a:p>
          <a:p>
            <a:pPr marL="571500" indent="-571500" algn="just">
              <a:buFontTx/>
              <a:buAutoNum type="romanLcParenBoth"/>
            </a:pPr>
            <a:r>
              <a:rPr lang="en-US" dirty="0" smtClean="0">
                <a:solidFill>
                  <a:srgbClr val="0000FF"/>
                </a:solidFill>
                <a:latin typeface="Constantia" pitchFamily="18" charset="0"/>
              </a:rPr>
              <a:t>Malignant osteomyelitis/tumour.</a:t>
            </a:r>
          </a:p>
        </p:txBody>
      </p:sp>
      <p:sp>
        <p:nvSpPr>
          <p:cNvPr id="165890" name="Rectangle 6"/>
          <p:cNvSpPr>
            <a:spLocks noGrp="1" noChangeArrowheads="1"/>
          </p:cNvSpPr>
          <p:nvPr>
            <p:ph type="sldNum" sz="quarter" idx="12"/>
          </p:nvPr>
        </p:nvSpPr>
        <p:spPr>
          <a:noFill/>
        </p:spPr>
        <p:txBody>
          <a:bodyPr/>
          <a:lstStyle/>
          <a:p>
            <a:fld id="{D08B45CD-B44A-4B75-A530-AF1A82473EE2}" type="slidenum">
              <a:rPr lang="en-US" smtClean="0"/>
              <a:pPr/>
              <a:t>191</a:t>
            </a:fld>
            <a:endParaRPr lang="en-US" smtClean="0"/>
          </a:p>
        </p:txBody>
      </p:sp>
      <p:sp>
        <p:nvSpPr>
          <p:cNvPr id="165891" name="Rectangle 2"/>
          <p:cNvSpPr>
            <a:spLocks noGrp="1" noChangeArrowheads="1"/>
          </p:cNvSpPr>
          <p:nvPr>
            <p:ph type="title"/>
          </p:nvPr>
        </p:nvSpPr>
        <p:spPr>
          <a:xfrm>
            <a:off x="0" y="381000"/>
            <a:ext cx="9144000" cy="762000"/>
          </a:xfrm>
        </p:spPr>
        <p:txBody>
          <a:bodyPr>
            <a:normAutofit/>
          </a:bodyPr>
          <a:lstStyle/>
          <a:p>
            <a:pPr algn="just"/>
            <a:r>
              <a:rPr lang="en-US" b="1" dirty="0" smtClean="0">
                <a:solidFill>
                  <a:srgbClr val="FF0000"/>
                </a:solidFill>
                <a:latin typeface="Constantia" pitchFamily="18" charset="0"/>
              </a:rPr>
              <a:t>Causes of Amputation</a:t>
            </a:r>
            <a:endParaRPr lang="en-US" b="1" dirty="0" smtClean="0">
              <a:latin typeface="Constantia" pitchFamily="18" charset="0"/>
            </a:endParaRPr>
          </a:p>
        </p:txBody>
      </p:sp>
    </p:spTree>
  </p:cSld>
  <p:clrMapOvr>
    <a:masterClrMapping/>
  </p:clrMapOvr>
  <p:transition>
    <p:wheel spokes="8"/>
  </p:transition>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5" name="Rectangle 3"/>
          <p:cNvSpPr>
            <a:spLocks noGrp="1" noChangeArrowheads="1"/>
          </p:cNvSpPr>
          <p:nvPr>
            <p:ph idx="1"/>
          </p:nvPr>
        </p:nvSpPr>
        <p:spPr>
          <a:xfrm>
            <a:off x="0" y="152400"/>
            <a:ext cx="9144000" cy="6705600"/>
          </a:xfrm>
        </p:spPr>
        <p:txBody>
          <a:bodyPr>
            <a:normAutofit lnSpcReduction="10000"/>
          </a:bodyPr>
          <a:lstStyle/>
          <a:p>
            <a:pPr algn="just">
              <a:buNone/>
            </a:pPr>
            <a:r>
              <a:rPr lang="en-US" sz="4400" dirty="0" smtClean="0">
                <a:solidFill>
                  <a:srgbClr val="FF0000"/>
                </a:solidFill>
                <a:latin typeface="Constantia" pitchFamily="18" charset="0"/>
              </a:rPr>
              <a:t>	Amputations cont’d</a:t>
            </a:r>
          </a:p>
          <a:p>
            <a:pPr algn="just">
              <a:buNone/>
            </a:pPr>
            <a:r>
              <a:rPr lang="en-US" sz="4400" dirty="0" smtClean="0">
                <a:solidFill>
                  <a:srgbClr val="FF0000"/>
                </a:solidFill>
                <a:latin typeface="Constantia" pitchFamily="18" charset="0"/>
              </a:rPr>
              <a:t>	</a:t>
            </a:r>
            <a:r>
              <a:rPr lang="en-US" sz="2800" dirty="0" smtClean="0">
                <a:solidFill>
                  <a:srgbClr val="0000FF"/>
                </a:solidFill>
                <a:latin typeface="Constantia" pitchFamily="18" charset="0"/>
              </a:rPr>
              <a:t>A majority of amputations are performed because the arteries of the limbs have been blocked following insufficient blood supply to the limb.</a:t>
            </a:r>
          </a:p>
          <a:p>
            <a:pPr algn="just">
              <a:buNone/>
            </a:pPr>
            <a:endParaRPr lang="en-US" sz="2800" dirty="0" smtClean="0">
              <a:solidFill>
                <a:srgbClr val="0000FF"/>
              </a:solidFill>
              <a:latin typeface="Constantia" pitchFamily="18" charset="0"/>
            </a:endParaRPr>
          </a:p>
          <a:p>
            <a:pPr algn="just">
              <a:buNone/>
            </a:pPr>
            <a:r>
              <a:rPr lang="en-US" sz="2800" dirty="0" smtClean="0">
                <a:solidFill>
                  <a:srgbClr val="0000FF"/>
                </a:solidFill>
                <a:latin typeface="Constantia" pitchFamily="18" charset="0"/>
              </a:rPr>
              <a:t>	About 30-40% of amputations are performed in patients with diabetes, because diabetes can cause hardening of the arteries.   Patients with DM can develop foot/toe ulceration and about 7% of patients will have an active ulcer or a healed ulcer. </a:t>
            </a:r>
          </a:p>
          <a:p>
            <a:pPr algn="just">
              <a:buNone/>
            </a:pPr>
            <a:r>
              <a:rPr lang="en-US" sz="2800" dirty="0" smtClean="0">
                <a:solidFill>
                  <a:srgbClr val="0000FF"/>
                </a:solidFill>
                <a:latin typeface="Constantia" pitchFamily="18" charset="0"/>
              </a:rPr>
              <a:t>	</a:t>
            </a:r>
          </a:p>
          <a:p>
            <a:pPr algn="just">
              <a:buNone/>
            </a:pPr>
            <a:r>
              <a:rPr lang="en-US" sz="2800" dirty="0" smtClean="0">
                <a:solidFill>
                  <a:srgbClr val="0000FF"/>
                </a:solidFill>
                <a:latin typeface="Constantia" pitchFamily="18" charset="0"/>
              </a:rPr>
              <a:t>	Ulcers are recurrent in many patients and approximately 5-15% of diabetic patients with ulcers will ultimately require an amputation.  </a:t>
            </a:r>
          </a:p>
          <a:p>
            <a:pPr algn="just"/>
            <a:endParaRPr lang="en-US" sz="2800" dirty="0" smtClean="0">
              <a:solidFill>
                <a:srgbClr val="0000FF"/>
              </a:solidFill>
              <a:latin typeface="Constantia" pitchFamily="18" charset="0"/>
            </a:endParaRPr>
          </a:p>
        </p:txBody>
      </p:sp>
      <p:sp>
        <p:nvSpPr>
          <p:cNvPr id="166914" name="Rectangle 6"/>
          <p:cNvSpPr>
            <a:spLocks noGrp="1" noChangeArrowheads="1"/>
          </p:cNvSpPr>
          <p:nvPr>
            <p:ph type="sldNum" sz="quarter" idx="12"/>
          </p:nvPr>
        </p:nvSpPr>
        <p:spPr>
          <a:noFill/>
        </p:spPr>
        <p:txBody>
          <a:bodyPr/>
          <a:lstStyle/>
          <a:p>
            <a:fld id="{F8043278-B38D-4D62-BC40-920943B59C81}" type="slidenum">
              <a:rPr lang="en-US" smtClean="0"/>
              <a:pPr/>
              <a:t>192</a:t>
            </a:fld>
            <a:endParaRPr lang="en-US" smtClean="0"/>
          </a:p>
        </p:txBody>
      </p:sp>
    </p:spTree>
  </p:cSld>
  <p:clrMapOvr>
    <a:masterClrMapping/>
  </p:clrMapOvr>
  <p:transition>
    <p:wheel spokes="8"/>
  </p:transition>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40" name="Rectangle 3"/>
          <p:cNvSpPr>
            <a:spLocks noGrp="1" noChangeArrowheads="1"/>
          </p:cNvSpPr>
          <p:nvPr>
            <p:ph idx="1"/>
          </p:nvPr>
        </p:nvSpPr>
        <p:spPr>
          <a:xfrm>
            <a:off x="381000" y="1219200"/>
            <a:ext cx="8458200" cy="5638800"/>
          </a:xfrm>
        </p:spPr>
        <p:txBody>
          <a:bodyPr>
            <a:normAutofit/>
          </a:bodyPr>
          <a:lstStyle/>
          <a:p>
            <a:pPr algn="just">
              <a:buNone/>
            </a:pPr>
            <a:r>
              <a:rPr lang="en-US" sz="2800" dirty="0" smtClean="0">
                <a:solidFill>
                  <a:srgbClr val="0000FF"/>
                </a:solidFill>
                <a:latin typeface="Constantia" pitchFamily="18" charset="0"/>
              </a:rPr>
              <a:t>	Amputations can be divided into </a:t>
            </a:r>
            <a:r>
              <a:rPr lang="en-US" sz="2800" b="1" dirty="0" smtClean="0">
                <a:solidFill>
                  <a:srgbClr val="0000FF"/>
                </a:solidFill>
                <a:latin typeface="Constantia" pitchFamily="18" charset="0"/>
              </a:rPr>
              <a:t>minor</a:t>
            </a:r>
            <a:r>
              <a:rPr lang="en-US" sz="2800" dirty="0" smtClean="0">
                <a:solidFill>
                  <a:srgbClr val="0000FF"/>
                </a:solidFill>
                <a:latin typeface="Constantia" pitchFamily="18" charset="0"/>
              </a:rPr>
              <a:t> and </a:t>
            </a:r>
            <a:r>
              <a:rPr lang="en-US" sz="2800" b="1" dirty="0" smtClean="0">
                <a:solidFill>
                  <a:srgbClr val="0000FF"/>
                </a:solidFill>
                <a:latin typeface="Constantia" pitchFamily="18" charset="0"/>
              </a:rPr>
              <a:t>major. </a:t>
            </a:r>
            <a:r>
              <a:rPr lang="en-US" sz="2800" dirty="0" smtClean="0">
                <a:solidFill>
                  <a:srgbClr val="0000FF"/>
                </a:solidFill>
                <a:latin typeface="Constantia" pitchFamily="18" charset="0"/>
              </a:rPr>
              <a:t> </a:t>
            </a:r>
          </a:p>
          <a:p>
            <a:pPr algn="just">
              <a:buNone/>
            </a:pPr>
            <a:endParaRPr lang="en-US" sz="2800" dirty="0" smtClean="0">
              <a:solidFill>
                <a:srgbClr val="0000FF"/>
              </a:solidFill>
              <a:latin typeface="Constantia" pitchFamily="18" charset="0"/>
            </a:endParaRPr>
          </a:p>
          <a:p>
            <a:pPr algn="just">
              <a:buNone/>
            </a:pPr>
            <a:r>
              <a:rPr lang="en-US" sz="2800" dirty="0" smtClean="0">
                <a:solidFill>
                  <a:srgbClr val="0000FF"/>
                </a:solidFill>
                <a:latin typeface="Constantia" pitchFamily="18" charset="0"/>
              </a:rPr>
              <a:t>	Minor amputations are amputations where only a toe or part of the foot is removed. A </a:t>
            </a:r>
            <a:r>
              <a:rPr lang="en-US" sz="2800" b="1" i="1" dirty="0" smtClean="0">
                <a:solidFill>
                  <a:srgbClr val="0000FF"/>
                </a:solidFill>
                <a:latin typeface="Constantia" pitchFamily="18" charset="0"/>
              </a:rPr>
              <a:t>ray amputation</a:t>
            </a:r>
            <a:r>
              <a:rPr lang="en-US" sz="2800" dirty="0" smtClean="0">
                <a:solidFill>
                  <a:srgbClr val="0000FF"/>
                </a:solidFill>
                <a:latin typeface="Constantia" pitchFamily="18" charset="0"/>
              </a:rPr>
              <a:t> is a particular form of minor amputation where a toe and part of the corresponding metatarsal bone is removed.</a:t>
            </a:r>
          </a:p>
          <a:p>
            <a:pPr algn="just">
              <a:buNone/>
            </a:pPr>
            <a:endParaRPr lang="en-US" sz="2800" dirty="0" smtClean="0">
              <a:solidFill>
                <a:srgbClr val="0000FF"/>
              </a:solidFill>
              <a:latin typeface="Constantia" pitchFamily="18" charset="0"/>
            </a:endParaRPr>
          </a:p>
          <a:p>
            <a:pPr algn="just">
              <a:buNone/>
            </a:pPr>
            <a:r>
              <a:rPr lang="en-US" sz="2800" dirty="0" smtClean="0">
                <a:solidFill>
                  <a:srgbClr val="0000FF"/>
                </a:solidFill>
                <a:latin typeface="Constantia" pitchFamily="18" charset="0"/>
              </a:rPr>
              <a:t>	A forefoot amputation can sometimes be helpful in patients with more than one toe involved by gangrene.  </a:t>
            </a:r>
          </a:p>
          <a:p>
            <a:pPr algn="just"/>
            <a:endParaRPr lang="en-US" sz="2800" dirty="0" smtClean="0">
              <a:solidFill>
                <a:srgbClr val="0000FF"/>
              </a:solidFill>
              <a:latin typeface="Constantia" pitchFamily="18" charset="0"/>
            </a:endParaRPr>
          </a:p>
        </p:txBody>
      </p:sp>
      <p:sp>
        <p:nvSpPr>
          <p:cNvPr id="167938" name="Rectangle 6"/>
          <p:cNvSpPr>
            <a:spLocks noGrp="1" noChangeArrowheads="1"/>
          </p:cNvSpPr>
          <p:nvPr>
            <p:ph type="sldNum" sz="quarter" idx="12"/>
          </p:nvPr>
        </p:nvSpPr>
        <p:spPr>
          <a:noFill/>
        </p:spPr>
        <p:txBody>
          <a:bodyPr/>
          <a:lstStyle/>
          <a:p>
            <a:fld id="{6C01146A-9011-48CE-AC98-418FDD4F61D7}" type="slidenum">
              <a:rPr lang="en-US" smtClean="0"/>
              <a:pPr/>
              <a:t>193</a:t>
            </a:fld>
            <a:endParaRPr lang="en-US" smtClean="0"/>
          </a:p>
        </p:txBody>
      </p:sp>
      <p:sp>
        <p:nvSpPr>
          <p:cNvPr id="167939" name="Rectangle 2"/>
          <p:cNvSpPr>
            <a:spLocks noGrp="1" noChangeArrowheads="1"/>
          </p:cNvSpPr>
          <p:nvPr>
            <p:ph type="title"/>
          </p:nvPr>
        </p:nvSpPr>
        <p:spPr>
          <a:xfrm>
            <a:off x="685800" y="228600"/>
            <a:ext cx="7772400" cy="762000"/>
          </a:xfrm>
        </p:spPr>
        <p:txBody>
          <a:bodyPr/>
          <a:lstStyle/>
          <a:p>
            <a:pPr algn="just"/>
            <a:r>
              <a:rPr lang="en-US" dirty="0" smtClean="0">
                <a:solidFill>
                  <a:srgbClr val="FF0000"/>
                </a:solidFill>
                <a:latin typeface="Constantia" pitchFamily="18" charset="0"/>
              </a:rPr>
              <a:t>Types of amputations</a:t>
            </a:r>
          </a:p>
        </p:txBody>
      </p:sp>
    </p:spTree>
  </p:cSld>
  <p:clrMapOvr>
    <a:masterClrMapping/>
  </p:clrMapOvr>
  <p:transition>
    <p:wheel spokes="8"/>
  </p:transition>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4" name="Rectangle 3"/>
          <p:cNvSpPr>
            <a:spLocks noGrp="1" noChangeArrowheads="1"/>
          </p:cNvSpPr>
          <p:nvPr>
            <p:ph idx="1"/>
          </p:nvPr>
        </p:nvSpPr>
        <p:spPr>
          <a:xfrm>
            <a:off x="0" y="990600"/>
            <a:ext cx="9144000" cy="5867400"/>
          </a:xfrm>
        </p:spPr>
        <p:txBody>
          <a:bodyPr/>
          <a:lstStyle/>
          <a:p>
            <a:pPr algn="just">
              <a:lnSpc>
                <a:spcPct val="90000"/>
              </a:lnSpc>
              <a:buFontTx/>
              <a:buNone/>
            </a:pPr>
            <a:r>
              <a:rPr lang="en-US" sz="2800" dirty="0" smtClean="0">
                <a:solidFill>
                  <a:srgbClr val="0000FF"/>
                </a:solidFill>
                <a:latin typeface="Constantia" pitchFamily="18" charset="0"/>
              </a:rPr>
              <a:t>	This operation can be performed using 2 major techniques. The most common technique is the </a:t>
            </a:r>
            <a:r>
              <a:rPr lang="en-US" sz="2800" b="1" i="1" dirty="0" smtClean="0">
                <a:solidFill>
                  <a:srgbClr val="0000FF"/>
                </a:solidFill>
                <a:latin typeface="Constantia" pitchFamily="18" charset="0"/>
              </a:rPr>
              <a:t>Posterior Myoplastic flap (Burgess) technique </a:t>
            </a:r>
            <a:r>
              <a:rPr lang="en-US" sz="2800" dirty="0" smtClean="0">
                <a:solidFill>
                  <a:srgbClr val="0000FF"/>
                </a:solidFill>
                <a:latin typeface="Constantia" pitchFamily="18" charset="0"/>
              </a:rPr>
              <a:t>where the skin and muscle from the calf are brought forward to cover the shin bones after they have been divided.</a:t>
            </a:r>
          </a:p>
          <a:p>
            <a:pPr algn="just">
              <a:lnSpc>
                <a:spcPct val="90000"/>
              </a:lnSpc>
              <a:buFontTx/>
              <a:buNone/>
            </a:pPr>
            <a:r>
              <a:rPr lang="en-US" sz="2800" dirty="0" smtClean="0">
                <a:solidFill>
                  <a:srgbClr val="0000FF"/>
                </a:solidFill>
                <a:latin typeface="Constantia" pitchFamily="18" charset="0"/>
              </a:rPr>
              <a:t>	</a:t>
            </a:r>
          </a:p>
          <a:p>
            <a:pPr algn="just">
              <a:lnSpc>
                <a:spcPct val="90000"/>
              </a:lnSpc>
              <a:buFontTx/>
              <a:buNone/>
            </a:pPr>
            <a:r>
              <a:rPr lang="en-US" sz="2800" dirty="0" smtClean="0">
                <a:solidFill>
                  <a:srgbClr val="0000FF"/>
                </a:solidFill>
                <a:latin typeface="Constantia" pitchFamily="18" charset="0"/>
              </a:rPr>
              <a:t>	The other main technique is </a:t>
            </a:r>
            <a:r>
              <a:rPr lang="en-US" sz="2800" b="1" i="1" dirty="0" smtClean="0">
                <a:solidFill>
                  <a:srgbClr val="0000FF"/>
                </a:solidFill>
                <a:latin typeface="Constantia" pitchFamily="18" charset="0"/>
              </a:rPr>
              <a:t>the Skew flap (Kingsley Robinson) technique</a:t>
            </a:r>
            <a:r>
              <a:rPr lang="en-US" sz="2800" dirty="0" smtClean="0">
                <a:solidFill>
                  <a:srgbClr val="0000FF"/>
                </a:solidFill>
                <a:latin typeface="Constantia" pitchFamily="18" charset="0"/>
              </a:rPr>
              <a:t> in which the muscles of the calf are brought forward in the same way as in the posterior technique but the skin flaps are skewed in relation to the muscle.  </a:t>
            </a:r>
          </a:p>
          <a:p>
            <a:pPr algn="just">
              <a:lnSpc>
                <a:spcPct val="90000"/>
              </a:lnSpc>
            </a:pPr>
            <a:endParaRPr lang="en-US" sz="2800" dirty="0" smtClean="0">
              <a:solidFill>
                <a:srgbClr val="0000FF"/>
              </a:solidFill>
              <a:latin typeface="Constantia" pitchFamily="18" charset="0"/>
            </a:endParaRPr>
          </a:p>
        </p:txBody>
      </p:sp>
      <p:sp>
        <p:nvSpPr>
          <p:cNvPr id="168962" name="Rectangle 6"/>
          <p:cNvSpPr>
            <a:spLocks noGrp="1" noChangeArrowheads="1"/>
          </p:cNvSpPr>
          <p:nvPr>
            <p:ph type="sldNum" sz="quarter" idx="12"/>
          </p:nvPr>
        </p:nvSpPr>
        <p:spPr>
          <a:noFill/>
        </p:spPr>
        <p:txBody>
          <a:bodyPr/>
          <a:lstStyle/>
          <a:p>
            <a:fld id="{EBB54272-DA30-4DEE-919B-2C6D7B36AAAD}" type="slidenum">
              <a:rPr lang="en-US" smtClean="0"/>
              <a:pPr/>
              <a:t>194</a:t>
            </a:fld>
            <a:endParaRPr lang="en-US" smtClean="0"/>
          </a:p>
        </p:txBody>
      </p:sp>
      <p:sp>
        <p:nvSpPr>
          <p:cNvPr id="168963" name="Rectangle 2"/>
          <p:cNvSpPr>
            <a:spLocks noGrp="1" noChangeArrowheads="1"/>
          </p:cNvSpPr>
          <p:nvPr>
            <p:ph type="title"/>
          </p:nvPr>
        </p:nvSpPr>
        <p:spPr>
          <a:xfrm>
            <a:off x="381000" y="152400"/>
            <a:ext cx="7772400" cy="685800"/>
          </a:xfrm>
        </p:spPr>
        <p:txBody>
          <a:bodyPr>
            <a:noAutofit/>
          </a:bodyPr>
          <a:lstStyle/>
          <a:p>
            <a:pPr algn="just"/>
            <a:r>
              <a:rPr lang="en-US" dirty="0" smtClean="0">
                <a:solidFill>
                  <a:srgbClr val="FF0000"/>
                </a:solidFill>
                <a:latin typeface="Constantia" pitchFamily="18" charset="0"/>
              </a:rPr>
              <a:t>Below knee amputation</a:t>
            </a:r>
          </a:p>
        </p:txBody>
      </p:sp>
    </p:spTree>
  </p:cSld>
  <p:clrMapOvr>
    <a:masterClrMapping/>
  </p:clrMapOvr>
  <p:transition>
    <p:wheel spokes="8"/>
  </p:transition>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7" name="Rectangle 3"/>
          <p:cNvSpPr>
            <a:spLocks noGrp="1" noChangeArrowheads="1"/>
          </p:cNvSpPr>
          <p:nvPr>
            <p:ph idx="1"/>
          </p:nvPr>
        </p:nvSpPr>
        <p:spPr/>
        <p:txBody>
          <a:bodyPr/>
          <a:lstStyle/>
          <a:p>
            <a:pPr>
              <a:buNone/>
            </a:pPr>
            <a:r>
              <a:rPr lang="en-US" dirty="0" smtClean="0">
                <a:latin typeface="Verdana" pitchFamily="34" charset="0"/>
              </a:rPr>
              <a:t> </a:t>
            </a:r>
          </a:p>
          <a:p>
            <a:endParaRPr lang="en-US" dirty="0" smtClean="0"/>
          </a:p>
        </p:txBody>
      </p:sp>
      <p:sp>
        <p:nvSpPr>
          <p:cNvPr id="169986" name="Rectangle 6"/>
          <p:cNvSpPr>
            <a:spLocks noGrp="1" noChangeArrowheads="1"/>
          </p:cNvSpPr>
          <p:nvPr>
            <p:ph type="sldNum" sz="quarter" idx="12"/>
          </p:nvPr>
        </p:nvSpPr>
        <p:spPr>
          <a:noFill/>
        </p:spPr>
        <p:txBody>
          <a:bodyPr/>
          <a:lstStyle/>
          <a:p>
            <a:fld id="{5EF746F5-A793-4121-9074-7EB486CAF3BB}" type="slidenum">
              <a:rPr lang="en-US" smtClean="0"/>
              <a:pPr/>
              <a:t>195</a:t>
            </a:fld>
            <a:endParaRPr lang="en-US" smtClean="0"/>
          </a:p>
        </p:txBody>
      </p:sp>
      <p:pic>
        <p:nvPicPr>
          <p:cNvPr id="169988" name="Picture 5" descr="Below knee amputation"/>
          <p:cNvPicPr>
            <a:picLocks noChangeAspect="1" noChangeArrowheads="1"/>
          </p:cNvPicPr>
          <p:nvPr/>
        </p:nvPicPr>
        <p:blipFill>
          <a:blip r:embed="rId2" cstate="print"/>
          <a:srcRect/>
          <a:stretch>
            <a:fillRect/>
          </a:stretch>
        </p:blipFill>
        <p:spPr bwMode="auto">
          <a:xfrm>
            <a:off x="1447800" y="0"/>
            <a:ext cx="6019800" cy="68580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2" name="Rectangle 3"/>
          <p:cNvSpPr>
            <a:spLocks noGrp="1" noChangeArrowheads="1"/>
          </p:cNvSpPr>
          <p:nvPr>
            <p:ph idx="1"/>
          </p:nvPr>
        </p:nvSpPr>
        <p:spPr>
          <a:xfrm>
            <a:off x="0" y="1600200"/>
            <a:ext cx="9144000" cy="5257800"/>
          </a:xfrm>
        </p:spPr>
        <p:txBody>
          <a:bodyPr>
            <a:normAutofit/>
          </a:bodyPr>
          <a:lstStyle/>
          <a:p>
            <a:pPr algn="just">
              <a:buFontTx/>
              <a:buNone/>
            </a:pPr>
            <a:endParaRPr lang="en-US" sz="3600" b="1" dirty="0" smtClean="0">
              <a:solidFill>
                <a:srgbClr val="0000FF"/>
              </a:solidFill>
              <a:latin typeface="Constantia" pitchFamily="18" charset="0"/>
            </a:endParaRPr>
          </a:p>
          <a:p>
            <a:pPr algn="just">
              <a:buNone/>
            </a:pPr>
            <a:r>
              <a:rPr lang="en-US" sz="3600" dirty="0" smtClean="0">
                <a:solidFill>
                  <a:srgbClr val="0000FF"/>
                </a:solidFill>
                <a:latin typeface="Constantia" pitchFamily="18" charset="0"/>
              </a:rPr>
              <a:t>	In this procedure the bone in the thigh (femur) is divided about </a:t>
            </a:r>
            <a:r>
              <a:rPr lang="en-US" sz="3600" dirty="0" smtClean="0">
                <a:solidFill>
                  <a:srgbClr val="0000FF"/>
                </a:solidFill>
                <a:latin typeface="Times New Roman" pitchFamily="18" charset="0"/>
                <a:cs typeface="Times New Roman" pitchFamily="18" charset="0"/>
              </a:rPr>
              <a:t>12-15</a:t>
            </a:r>
            <a:r>
              <a:rPr lang="en-US" sz="3600" dirty="0" smtClean="0">
                <a:solidFill>
                  <a:srgbClr val="0000FF"/>
                </a:solidFill>
                <a:latin typeface="Constantia" pitchFamily="18" charset="0"/>
              </a:rPr>
              <a:t> cm above the knee joint and the muscle and skin closed over the end of the bone.</a:t>
            </a:r>
          </a:p>
          <a:p>
            <a:pPr algn="just"/>
            <a:endParaRPr lang="en-US" sz="3600" dirty="0" smtClean="0">
              <a:solidFill>
                <a:srgbClr val="0000FF"/>
              </a:solidFill>
              <a:latin typeface="Constantia" pitchFamily="18" charset="0"/>
            </a:endParaRPr>
          </a:p>
        </p:txBody>
      </p:sp>
      <p:sp>
        <p:nvSpPr>
          <p:cNvPr id="171010" name="Rectangle 6"/>
          <p:cNvSpPr>
            <a:spLocks noGrp="1" noChangeArrowheads="1"/>
          </p:cNvSpPr>
          <p:nvPr>
            <p:ph type="sldNum" sz="quarter" idx="12"/>
          </p:nvPr>
        </p:nvSpPr>
        <p:spPr>
          <a:noFill/>
        </p:spPr>
        <p:txBody>
          <a:bodyPr/>
          <a:lstStyle/>
          <a:p>
            <a:fld id="{D623D49B-B313-484B-BDBC-F259E79BB3C3}" type="slidenum">
              <a:rPr lang="en-US" smtClean="0"/>
              <a:pPr/>
              <a:t>196</a:t>
            </a:fld>
            <a:endParaRPr lang="en-US" smtClean="0"/>
          </a:p>
        </p:txBody>
      </p:sp>
      <p:sp>
        <p:nvSpPr>
          <p:cNvPr id="171011" name="Rectangle 2"/>
          <p:cNvSpPr>
            <a:spLocks noGrp="1" noChangeArrowheads="1"/>
          </p:cNvSpPr>
          <p:nvPr>
            <p:ph type="title"/>
          </p:nvPr>
        </p:nvSpPr>
        <p:spPr/>
        <p:txBody>
          <a:bodyPr/>
          <a:lstStyle/>
          <a:p>
            <a:pPr algn="just"/>
            <a:r>
              <a:rPr lang="en-US" b="1" dirty="0" smtClean="0">
                <a:solidFill>
                  <a:srgbClr val="FF0000"/>
                </a:solidFill>
                <a:latin typeface="Constantia" pitchFamily="18" charset="0"/>
              </a:rPr>
              <a:t>Above knee amputation</a:t>
            </a:r>
          </a:p>
        </p:txBody>
      </p:sp>
    </p:spTree>
  </p:cSld>
  <p:clrMapOvr>
    <a:masterClrMapping/>
  </p:clrMapOvr>
  <p:transition>
    <p:wheel spokes="8"/>
  </p:transition>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6" name="Rectangle 3"/>
          <p:cNvSpPr>
            <a:spLocks noGrp="1" noChangeArrowheads="1"/>
          </p:cNvSpPr>
          <p:nvPr>
            <p:ph idx="1"/>
          </p:nvPr>
        </p:nvSpPr>
        <p:spPr>
          <a:xfrm>
            <a:off x="152400" y="1447800"/>
            <a:ext cx="8991600" cy="5410200"/>
          </a:xfrm>
        </p:spPr>
        <p:txBody>
          <a:bodyPr>
            <a:normAutofit/>
          </a:bodyPr>
          <a:lstStyle/>
          <a:p>
            <a:pPr marL="571500" indent="-571500" algn="just">
              <a:buAutoNum type="romanLcParenBoth"/>
            </a:pPr>
            <a:r>
              <a:rPr lang="en-US" dirty="0" smtClean="0">
                <a:solidFill>
                  <a:srgbClr val="0000FF"/>
                </a:solidFill>
                <a:latin typeface="Constantia" pitchFamily="18" charset="0"/>
              </a:rPr>
              <a:t>Hemorrhage</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Infections</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Skin breakdown</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Phantom limb pain</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Joint contractures</a:t>
            </a:r>
          </a:p>
        </p:txBody>
      </p:sp>
      <p:sp>
        <p:nvSpPr>
          <p:cNvPr id="172034" name="Rectangle 6"/>
          <p:cNvSpPr>
            <a:spLocks noGrp="1" noChangeArrowheads="1"/>
          </p:cNvSpPr>
          <p:nvPr>
            <p:ph type="sldNum" sz="quarter" idx="12"/>
          </p:nvPr>
        </p:nvSpPr>
        <p:spPr>
          <a:noFill/>
        </p:spPr>
        <p:txBody>
          <a:bodyPr/>
          <a:lstStyle/>
          <a:p>
            <a:fld id="{F97AABA6-0D32-46EB-87BE-2DC08122129B}" type="slidenum">
              <a:rPr lang="en-US" smtClean="0"/>
              <a:pPr/>
              <a:t>197</a:t>
            </a:fld>
            <a:endParaRPr lang="en-US" smtClean="0"/>
          </a:p>
        </p:txBody>
      </p:sp>
      <p:sp>
        <p:nvSpPr>
          <p:cNvPr id="172035" name="Rectangle 2"/>
          <p:cNvSpPr>
            <a:spLocks noGrp="1" noChangeArrowheads="1"/>
          </p:cNvSpPr>
          <p:nvPr>
            <p:ph type="title"/>
          </p:nvPr>
        </p:nvSpPr>
        <p:spPr>
          <a:xfrm>
            <a:off x="0" y="304800"/>
            <a:ext cx="9144000" cy="838200"/>
          </a:xfrm>
        </p:spPr>
        <p:txBody>
          <a:bodyPr>
            <a:normAutofit/>
          </a:bodyPr>
          <a:lstStyle/>
          <a:p>
            <a:pPr algn="just"/>
            <a:r>
              <a:rPr lang="en-US" dirty="0" smtClean="0">
                <a:solidFill>
                  <a:srgbClr val="FF0000"/>
                </a:solidFill>
                <a:latin typeface="Constantia" pitchFamily="18" charset="0"/>
              </a:rPr>
              <a:t>Amputation related Complications </a:t>
            </a:r>
          </a:p>
        </p:txBody>
      </p:sp>
    </p:spTree>
  </p:cSld>
  <p:clrMapOvr>
    <a:masterClrMapping/>
  </p:clrMapOvr>
  <p:transition>
    <p:wheel spokes="8"/>
  </p:transition>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0" name="Rectangle 3"/>
          <p:cNvSpPr>
            <a:spLocks noGrp="1" noChangeArrowheads="1"/>
          </p:cNvSpPr>
          <p:nvPr>
            <p:ph idx="1"/>
          </p:nvPr>
        </p:nvSpPr>
        <p:spPr>
          <a:xfrm>
            <a:off x="0" y="1524000"/>
            <a:ext cx="9144000" cy="5334000"/>
          </a:xfrm>
        </p:spPr>
        <p:txBody>
          <a:bodyPr/>
          <a:lstStyle/>
          <a:p>
            <a:pPr algn="just">
              <a:buNone/>
            </a:pPr>
            <a:endParaRPr lang="en-US" dirty="0" smtClean="0">
              <a:solidFill>
                <a:srgbClr val="0000FF"/>
              </a:solidFill>
              <a:latin typeface="Constantia" pitchFamily="18" charset="0"/>
            </a:endParaRPr>
          </a:p>
          <a:p>
            <a:pPr algn="just">
              <a:buNone/>
            </a:pPr>
            <a:r>
              <a:rPr lang="en-US" dirty="0" smtClean="0">
                <a:solidFill>
                  <a:srgbClr val="0000FF"/>
                </a:solidFill>
                <a:latin typeface="Constantia" pitchFamily="18" charset="0"/>
              </a:rPr>
              <a:t>Read and make notes on the following</a:t>
            </a:r>
          </a:p>
          <a:p>
            <a:pPr algn="just">
              <a:buNone/>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Care of the stump.</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Nursing care of patient undergoing amputation.</a:t>
            </a:r>
          </a:p>
        </p:txBody>
      </p:sp>
      <p:sp>
        <p:nvSpPr>
          <p:cNvPr id="173058" name="Rectangle 6"/>
          <p:cNvSpPr>
            <a:spLocks noGrp="1" noChangeArrowheads="1"/>
          </p:cNvSpPr>
          <p:nvPr>
            <p:ph type="sldNum" sz="quarter" idx="12"/>
          </p:nvPr>
        </p:nvSpPr>
        <p:spPr>
          <a:noFill/>
        </p:spPr>
        <p:txBody>
          <a:bodyPr/>
          <a:lstStyle/>
          <a:p>
            <a:fld id="{58B58085-3EFA-4CE5-ACEC-33E02B597D7D}" type="slidenum">
              <a:rPr lang="en-US" smtClean="0"/>
              <a:pPr/>
              <a:t>198</a:t>
            </a:fld>
            <a:endParaRPr lang="en-US" smtClean="0"/>
          </a:p>
        </p:txBody>
      </p:sp>
      <p:sp>
        <p:nvSpPr>
          <p:cNvPr id="173059" name="Rectangle 2"/>
          <p:cNvSpPr>
            <a:spLocks noGrp="1" noChangeArrowheads="1"/>
          </p:cNvSpPr>
          <p:nvPr>
            <p:ph type="title"/>
          </p:nvPr>
        </p:nvSpPr>
        <p:spPr>
          <a:xfrm>
            <a:off x="0" y="609600"/>
            <a:ext cx="8458200" cy="762000"/>
          </a:xfrm>
        </p:spPr>
        <p:txBody>
          <a:bodyPr>
            <a:noAutofit/>
          </a:bodyPr>
          <a:lstStyle/>
          <a:p>
            <a:pPr algn="just"/>
            <a:r>
              <a:rPr lang="en-US" sz="5400" dirty="0" smtClean="0">
                <a:solidFill>
                  <a:srgbClr val="FF0000"/>
                </a:solidFill>
                <a:latin typeface="Constantia" pitchFamily="18" charset="0"/>
              </a:rPr>
              <a:t>Assignment</a:t>
            </a:r>
          </a:p>
        </p:txBody>
      </p:sp>
    </p:spTree>
  </p:cSld>
  <p:clrMapOvr>
    <a:masterClrMapping/>
  </p:clrMapOvr>
  <p:transition>
    <p:wheel spokes="8"/>
  </p:transition>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Title 1"/>
          <p:cNvSpPr>
            <a:spLocks noGrp="1"/>
          </p:cNvSpPr>
          <p:nvPr>
            <p:ph type="ctrTitle"/>
          </p:nvPr>
        </p:nvSpPr>
        <p:spPr>
          <a:xfrm>
            <a:off x="685800" y="857250"/>
            <a:ext cx="7772400" cy="4071938"/>
          </a:xfrm>
        </p:spPr>
        <p:txBody>
          <a:bodyPr>
            <a:normAutofit/>
          </a:bodyPr>
          <a:lstStyle/>
          <a:p>
            <a:pPr eaLnBrk="1" hangingPunct="1"/>
            <a:r>
              <a:rPr lang="en-CA" sz="4800" b="1" dirty="0" smtClean="0">
                <a:solidFill>
                  <a:srgbClr val="0000FF"/>
                </a:solidFill>
                <a:latin typeface="Constantia" pitchFamily="18" charset="0"/>
              </a:rPr>
              <a:t>LOW BACK PAIN</a:t>
            </a:r>
          </a:p>
        </p:txBody>
      </p:sp>
    </p:spTree>
  </p:cSld>
  <p:clrMapOvr>
    <a:masterClrMapping/>
  </p:clrMapOvr>
  <p:transition>
    <p:wheel spokes="8"/>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686800" cy="6553200"/>
          </a:xfrm>
        </p:spPr>
        <p:txBody>
          <a:bodyPr>
            <a:normAutofit/>
          </a:bodyPr>
          <a:lstStyle/>
          <a:p>
            <a:pPr algn="just">
              <a:buNone/>
            </a:pPr>
            <a:endParaRPr lang="en-US" sz="6600" b="1" dirty="0" smtClean="0">
              <a:solidFill>
                <a:srgbClr val="FF0000"/>
              </a:solidFill>
              <a:latin typeface="Constantia" pitchFamily="18" charset="0"/>
            </a:endParaRPr>
          </a:p>
          <a:p>
            <a:pPr algn="ctr">
              <a:buNone/>
            </a:pPr>
            <a:endParaRPr lang="en-US" sz="6600" b="1" dirty="0" smtClean="0">
              <a:solidFill>
                <a:srgbClr val="FF0000"/>
              </a:solidFill>
              <a:latin typeface="Constantia" pitchFamily="18" charset="0"/>
            </a:endParaRPr>
          </a:p>
          <a:p>
            <a:pPr algn="ctr">
              <a:buNone/>
            </a:pPr>
            <a:r>
              <a:rPr lang="en-US" sz="6600" b="1" dirty="0" smtClean="0">
                <a:solidFill>
                  <a:srgbClr val="FF0000"/>
                </a:solidFill>
                <a:latin typeface="Constantia" pitchFamily="18" charset="0"/>
              </a:rPr>
              <a:t>EXPECTATIONS</a:t>
            </a:r>
            <a:endParaRPr lang="en-US" sz="6600" b="1" dirty="0">
              <a:solidFill>
                <a:srgbClr val="FF0000"/>
              </a:solidFill>
            </a:endParaRPr>
          </a:p>
        </p:txBody>
      </p:sp>
      <p:sp>
        <p:nvSpPr>
          <p:cNvPr id="2" name="Title 1"/>
          <p:cNvSpPr>
            <a:spLocks noGrp="1"/>
          </p:cNvSpPr>
          <p:nvPr>
            <p:ph type="title"/>
          </p:nvPr>
        </p:nvSpPr>
        <p:spPr/>
        <p:txBody>
          <a:bodyPr/>
          <a:lstStyle/>
          <a:p>
            <a:pPr algn="just"/>
            <a:endParaRPr lang="en-US" dirty="0">
              <a:latin typeface="Constantia" pitchFamily="18" charset="0"/>
            </a:endParaRPr>
          </a:p>
        </p:txBody>
      </p:sp>
    </p:spTree>
  </p:cSld>
  <p:clrMapOvr>
    <a:masterClrMapping/>
  </p:clrMapOvr>
  <p:transition>
    <p:wheel spokes="8"/>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ctrTitle"/>
          </p:nvPr>
        </p:nvSpPr>
        <p:spPr>
          <a:xfrm>
            <a:off x="914400" y="0"/>
            <a:ext cx="7772400" cy="1143000"/>
          </a:xfrm>
        </p:spPr>
        <p:txBody>
          <a:bodyPr/>
          <a:lstStyle/>
          <a:p>
            <a:pPr eaLnBrk="1" hangingPunct="1"/>
            <a:r>
              <a:rPr lang="en-US" smtClean="0"/>
              <a:t> </a:t>
            </a:r>
          </a:p>
        </p:txBody>
      </p:sp>
      <p:sp>
        <p:nvSpPr>
          <p:cNvPr id="17413" name="Rectangle 3"/>
          <p:cNvSpPr>
            <a:spLocks noGrp="1" noChangeArrowheads="1"/>
          </p:cNvSpPr>
          <p:nvPr>
            <p:ph type="subTitle" idx="1"/>
          </p:nvPr>
        </p:nvSpPr>
        <p:spPr>
          <a:xfrm>
            <a:off x="609600" y="381000"/>
            <a:ext cx="8229600" cy="6477000"/>
          </a:xfrm>
        </p:spPr>
        <p:txBody>
          <a:bodyPr/>
          <a:lstStyle/>
          <a:p>
            <a:pPr algn="just" eaLnBrk="1" hangingPunct="1"/>
            <a:r>
              <a:rPr lang="en-US" b="1" u="sng" dirty="0" smtClean="0">
                <a:solidFill>
                  <a:srgbClr val="FF0000"/>
                </a:solidFill>
                <a:latin typeface="Constantia" pitchFamily="18" charset="0"/>
                <a:cs typeface="Times New Roman" pitchFamily="18" charset="0"/>
              </a:rPr>
              <a:t>Fascia</a:t>
            </a:r>
          </a:p>
          <a:p>
            <a:pPr algn="just" eaLnBrk="1" hangingPunct="1"/>
            <a:endParaRPr lang="en-US" b="1" u="sng" dirty="0" smtClean="0">
              <a:solidFill>
                <a:srgbClr val="0000FF"/>
              </a:solidFill>
              <a:latin typeface="Constantia" pitchFamily="18" charset="0"/>
              <a:cs typeface="Times New Roman" pitchFamily="18" charset="0"/>
            </a:endParaRPr>
          </a:p>
          <a:p>
            <a:pPr algn="just" eaLnBrk="1" hangingPunct="1"/>
            <a:r>
              <a:rPr lang="en-US" dirty="0" smtClean="0">
                <a:solidFill>
                  <a:srgbClr val="0000FF"/>
                </a:solidFill>
                <a:latin typeface="Constantia" pitchFamily="18" charset="0"/>
                <a:cs typeface="Times New Roman" pitchFamily="18" charset="0"/>
              </a:rPr>
              <a:t>This is a sheet of loose connective tissue that may be found directly under the skin as </a:t>
            </a:r>
            <a:r>
              <a:rPr lang="en-US" b="1" i="1" dirty="0" smtClean="0">
                <a:solidFill>
                  <a:srgbClr val="0000FF"/>
                </a:solidFill>
                <a:latin typeface="Constantia" pitchFamily="18" charset="0"/>
                <a:cs typeface="Times New Roman" pitchFamily="18" charset="0"/>
              </a:rPr>
              <a:t>superficial fascia</a:t>
            </a:r>
            <a:r>
              <a:rPr lang="en-US" dirty="0" smtClean="0">
                <a:solidFill>
                  <a:srgbClr val="0000FF"/>
                </a:solidFill>
                <a:latin typeface="Constantia" pitchFamily="18" charset="0"/>
                <a:cs typeface="Times New Roman" pitchFamily="18" charset="0"/>
              </a:rPr>
              <a:t> or as a sheet of dense fibrous connective tissue making up a sheath of muscles, nerves and blood supply.</a:t>
            </a:r>
            <a:endParaRPr lang="en-US" dirty="0" smtClean="0">
              <a:solidFill>
                <a:srgbClr val="0000FF"/>
              </a:solidFill>
              <a:latin typeface="Constantia" pitchFamily="18" charset="0"/>
            </a:endParaRPr>
          </a:p>
        </p:txBody>
      </p:sp>
      <p:sp>
        <p:nvSpPr>
          <p:cNvPr id="17410" name="Rectangle 6"/>
          <p:cNvSpPr>
            <a:spLocks noGrp="1" noChangeArrowheads="1"/>
          </p:cNvSpPr>
          <p:nvPr>
            <p:ph type="sldNum" sz="quarter" idx="12"/>
          </p:nvPr>
        </p:nvSpPr>
        <p:spPr>
          <a:noFill/>
        </p:spPr>
        <p:txBody>
          <a:bodyPr/>
          <a:lstStyle/>
          <a:p>
            <a:fld id="{34FB4F7F-28F2-4C52-A80D-7927970C9653}" type="slidenum">
              <a:rPr lang="en-US" smtClean="0"/>
              <a:pPr/>
              <a:t>20</a:t>
            </a:fld>
            <a:endParaRPr lang="en-US" smtClean="0"/>
          </a:p>
        </p:txBody>
      </p:sp>
      <p:sp>
        <p:nvSpPr>
          <p:cNvPr id="1741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558385E0-8BF7-49C5-85B3-EDF12FFE9F88}" type="slidenum">
              <a:rPr lang="en-US" sz="1400"/>
              <a:pPr algn="r"/>
              <a:t>20</a:t>
            </a:fld>
            <a:endParaRPr lang="en-US" sz="1400"/>
          </a:p>
        </p:txBody>
      </p:sp>
    </p:spTree>
  </p:cSld>
  <p:clrMapOvr>
    <a:masterClrMapping/>
  </p:clrMapOvr>
  <p:transition>
    <p:wheel spokes="8"/>
  </p:transition>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4"/>
          <p:cNvSpPr>
            <a:spLocks noGrp="1"/>
          </p:cNvSpPr>
          <p:nvPr>
            <p:ph idx="1"/>
          </p:nvPr>
        </p:nvSpPr>
        <p:spPr>
          <a:xfrm>
            <a:off x="0" y="1600200"/>
            <a:ext cx="9144000" cy="5257800"/>
          </a:xfrm>
        </p:spPr>
        <p:txBody>
          <a:bodyPr rtlCol="0">
            <a:normAutofit lnSpcReduction="10000"/>
          </a:bodyPr>
          <a:lstStyle/>
          <a:p>
            <a:pPr algn="just" eaLnBrk="1" fontAlgn="auto" hangingPunct="1">
              <a:spcAft>
                <a:spcPts val="0"/>
              </a:spcAft>
              <a:buNone/>
              <a:defRPr/>
            </a:pPr>
            <a:r>
              <a:rPr lang="en-CA" dirty="0" smtClean="0">
                <a:solidFill>
                  <a:srgbClr val="0000FF"/>
                </a:solidFill>
                <a:latin typeface="Constantia" pitchFamily="18" charset="0"/>
              </a:rPr>
              <a:t>	Low back pains constitutes one of the most common reasons for seeking medical attention.</a:t>
            </a:r>
          </a:p>
          <a:p>
            <a:pPr algn="just" eaLnBrk="1" fontAlgn="auto" hangingPunct="1">
              <a:spcAft>
                <a:spcPts val="0"/>
              </a:spcAft>
              <a:buNone/>
              <a:defRPr/>
            </a:pPr>
            <a:endParaRPr lang="en-CA" dirty="0" smtClean="0">
              <a:solidFill>
                <a:srgbClr val="0000FF"/>
              </a:solidFill>
              <a:latin typeface="Constantia" pitchFamily="18" charset="0"/>
            </a:endParaRPr>
          </a:p>
          <a:p>
            <a:pPr algn="just">
              <a:buNone/>
              <a:defRPr/>
            </a:pPr>
            <a:r>
              <a:rPr lang="en-CA" dirty="0" smtClean="0">
                <a:solidFill>
                  <a:srgbClr val="0000FF"/>
                </a:solidFill>
                <a:latin typeface="Constantia" pitchFamily="18" charset="0"/>
              </a:rPr>
              <a:t>	Approximately </a:t>
            </a:r>
            <a:r>
              <a:rPr lang="en-CA" dirty="0" smtClean="0">
                <a:solidFill>
                  <a:srgbClr val="0000FF"/>
                </a:solidFill>
                <a:latin typeface="Calibri"/>
                <a:cs typeface="Calibri"/>
              </a:rPr>
              <a:t>˃ </a:t>
            </a:r>
            <a:r>
              <a:rPr lang="en-CA" dirty="0" smtClean="0">
                <a:solidFill>
                  <a:srgbClr val="0000FF"/>
                </a:solidFill>
                <a:latin typeface="Constantia" pitchFamily="18" charset="0"/>
              </a:rPr>
              <a:t>84% of adults will have low back pain at some point. Some suffer from chronic or recurrent courses, with substantial impact on quality of life</a:t>
            </a:r>
          </a:p>
          <a:p>
            <a:pPr algn="just">
              <a:buNone/>
              <a:defRPr/>
            </a:pPr>
            <a:r>
              <a:rPr lang="en-CA" dirty="0" smtClean="0">
                <a:solidFill>
                  <a:srgbClr val="0000FF"/>
                </a:solidFill>
                <a:latin typeface="Constantia" pitchFamily="18" charset="0"/>
              </a:rPr>
              <a:t>	</a:t>
            </a:r>
          </a:p>
          <a:p>
            <a:pPr algn="just">
              <a:buNone/>
              <a:defRPr/>
            </a:pPr>
            <a:r>
              <a:rPr lang="en-CA" dirty="0" smtClean="0">
                <a:solidFill>
                  <a:srgbClr val="0000FF"/>
                </a:solidFill>
                <a:latin typeface="Constantia" pitchFamily="18" charset="0"/>
              </a:rPr>
              <a:t>	Most episodes of low back pains are self-limiting</a:t>
            </a:r>
          </a:p>
          <a:p>
            <a:pPr algn="just" eaLnBrk="1" fontAlgn="auto" hangingPunct="1">
              <a:spcAft>
                <a:spcPts val="0"/>
              </a:spcAft>
              <a:buNone/>
              <a:defRPr/>
            </a:pPr>
            <a:endParaRPr lang="en-CA" dirty="0" smtClean="0">
              <a:solidFill>
                <a:srgbClr val="0000FF"/>
              </a:solidFill>
              <a:latin typeface="Constantia" pitchFamily="18" charset="0"/>
            </a:endParaRPr>
          </a:p>
          <a:p>
            <a:pPr algn="just">
              <a:buNone/>
              <a:defRPr/>
            </a:pPr>
            <a:r>
              <a:rPr lang="en-CA" dirty="0" smtClean="0">
                <a:solidFill>
                  <a:srgbClr val="0000FF"/>
                </a:solidFill>
                <a:latin typeface="Constantia" pitchFamily="18" charset="0"/>
              </a:rPr>
              <a:t>	Treatment comprises a wide variety of approaches  and no specific approach would be suggested as the most optimum.</a:t>
            </a:r>
          </a:p>
        </p:txBody>
      </p:sp>
      <p:sp>
        <p:nvSpPr>
          <p:cNvPr id="175106" name="Title 3"/>
          <p:cNvSpPr>
            <a:spLocks noGrp="1"/>
          </p:cNvSpPr>
          <p:nvPr>
            <p:ph type="title"/>
          </p:nvPr>
        </p:nvSpPr>
        <p:spPr/>
        <p:txBody>
          <a:bodyPr/>
          <a:lstStyle/>
          <a:p>
            <a:pPr algn="just" eaLnBrk="1" hangingPunct="1"/>
            <a:r>
              <a:rPr lang="en-CA" dirty="0" smtClean="0">
                <a:solidFill>
                  <a:srgbClr val="FF0000"/>
                </a:solidFill>
                <a:latin typeface="Constantia" pitchFamily="18" charset="0"/>
              </a:rPr>
              <a:t>Low Back Pains</a:t>
            </a:r>
          </a:p>
        </p:txBody>
      </p:sp>
    </p:spTree>
  </p:cSld>
  <p:clrMapOvr>
    <a:masterClrMapping/>
  </p:clrMapOvr>
  <p:transition>
    <p:wheel spokes="8"/>
  </p:transition>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219200"/>
            <a:ext cx="9144000" cy="5638800"/>
          </a:xfrm>
        </p:spPr>
        <p:txBody>
          <a:bodyPr rtlCol="0">
            <a:normAutofit/>
          </a:bodyPr>
          <a:lstStyle/>
          <a:p>
            <a:pPr marL="274320" indent="-274320" algn="just" eaLnBrk="1" fontAlgn="auto" hangingPunct="1">
              <a:spcAft>
                <a:spcPts val="0"/>
              </a:spcAft>
              <a:buClr>
                <a:schemeClr val="accent3"/>
              </a:buClr>
              <a:buNone/>
              <a:defRPr/>
            </a:pPr>
            <a:r>
              <a:rPr lang="en-CA" dirty="0" smtClean="0">
                <a:solidFill>
                  <a:srgbClr val="0000FF"/>
                </a:solidFill>
                <a:latin typeface="Constantia" pitchFamily="18" charset="0"/>
              </a:rPr>
              <a:t>	Any structure in the back can cause pain, including ligaments, joints, periosteum, musculature, blood vessels, annulus fibrosus and nerves. Intervertebral discs and facet joints being the most commonly affected.</a:t>
            </a:r>
          </a:p>
          <a:p>
            <a:pPr marL="274320" indent="-274320" algn="just" eaLnBrk="1" fontAlgn="auto" hangingPunct="1">
              <a:spcAft>
                <a:spcPts val="0"/>
              </a:spcAft>
              <a:buClr>
                <a:schemeClr val="accent3"/>
              </a:buClr>
              <a:buNone/>
              <a:defRPr/>
            </a:pPr>
            <a:endParaRPr lang="en-CA" dirty="0" smtClean="0">
              <a:solidFill>
                <a:srgbClr val="0000FF"/>
              </a:solidFill>
              <a:latin typeface="Constantia" pitchFamily="18" charset="0"/>
            </a:endParaRPr>
          </a:p>
          <a:p>
            <a:pPr marL="274320" indent="-274320" algn="just">
              <a:buClr>
                <a:schemeClr val="accent3"/>
              </a:buClr>
              <a:buNone/>
              <a:defRPr/>
            </a:pPr>
            <a:r>
              <a:rPr lang="en-CA" dirty="0" smtClean="0">
                <a:solidFill>
                  <a:srgbClr val="0000FF"/>
                </a:solidFill>
                <a:latin typeface="Constantia" pitchFamily="18" charset="0"/>
              </a:rPr>
              <a:t>	85% of those with isolated low back pains do not have a clear localization. </a:t>
            </a:r>
            <a:r>
              <a:rPr lang="en-CA" dirty="0" smtClean="0">
                <a:solidFill>
                  <a:srgbClr val="0000FF"/>
                </a:solidFill>
                <a:latin typeface="Constantia" pitchFamily="18" charset="0"/>
                <a:sym typeface="Wingdings" pitchFamily="2" charset="2"/>
              </a:rPr>
              <a:t>There is no clear histopathology or anatomical location, and is c</a:t>
            </a:r>
            <a:r>
              <a:rPr lang="en-CA" dirty="0" smtClean="0">
                <a:solidFill>
                  <a:srgbClr val="0000FF"/>
                </a:solidFill>
                <a:latin typeface="Constantia" pitchFamily="18" charset="0"/>
              </a:rPr>
              <a:t>ommonly referred to as “</a:t>
            </a:r>
            <a:r>
              <a:rPr lang="en-CA" b="1" i="1" dirty="0" smtClean="0">
                <a:solidFill>
                  <a:srgbClr val="0000FF"/>
                </a:solidFill>
                <a:latin typeface="Constantia" pitchFamily="18" charset="0"/>
              </a:rPr>
              <a:t>strain</a:t>
            </a:r>
            <a:r>
              <a:rPr lang="en-CA" dirty="0" smtClean="0">
                <a:solidFill>
                  <a:srgbClr val="0000FF"/>
                </a:solidFill>
                <a:latin typeface="Constantia" pitchFamily="18" charset="0"/>
              </a:rPr>
              <a:t>” or </a:t>
            </a:r>
            <a:r>
              <a:rPr lang="en-CA" b="1" dirty="0" smtClean="0">
                <a:solidFill>
                  <a:srgbClr val="0000FF"/>
                </a:solidFill>
                <a:latin typeface="Constantia" pitchFamily="18" charset="0"/>
              </a:rPr>
              <a:t>“</a:t>
            </a:r>
            <a:r>
              <a:rPr lang="en-CA" b="1" i="1" dirty="0" smtClean="0">
                <a:solidFill>
                  <a:srgbClr val="0000FF"/>
                </a:solidFill>
                <a:latin typeface="Constantia" pitchFamily="18" charset="0"/>
              </a:rPr>
              <a:t>sprain</a:t>
            </a:r>
            <a:r>
              <a:rPr lang="en-CA" dirty="0" smtClean="0">
                <a:solidFill>
                  <a:srgbClr val="0000FF"/>
                </a:solidFill>
                <a:latin typeface="Constantia" pitchFamily="18" charset="0"/>
              </a:rPr>
              <a:t>”.</a:t>
            </a:r>
            <a:endParaRPr lang="en-CA" dirty="0" smtClean="0">
              <a:solidFill>
                <a:srgbClr val="0000FF"/>
              </a:solidFill>
              <a:latin typeface="Constantia" pitchFamily="18" charset="0"/>
              <a:sym typeface="Wingdings" pitchFamily="2" charset="2"/>
            </a:endParaRPr>
          </a:p>
          <a:p>
            <a:pPr marL="274320" indent="-274320" algn="just">
              <a:buClr>
                <a:schemeClr val="accent3"/>
              </a:buClr>
              <a:buNone/>
              <a:defRPr/>
            </a:pPr>
            <a:endParaRPr lang="en-CA" dirty="0" smtClean="0">
              <a:solidFill>
                <a:srgbClr val="0000FF"/>
              </a:solidFill>
              <a:latin typeface="Constantia" pitchFamily="18" charset="0"/>
              <a:sym typeface="Wingdings" pitchFamily="2" charset="2"/>
            </a:endParaRPr>
          </a:p>
          <a:p>
            <a:pPr marL="274320" indent="-274320" algn="just">
              <a:buClr>
                <a:schemeClr val="accent3"/>
              </a:buClr>
              <a:buNone/>
              <a:defRPr/>
            </a:pPr>
            <a:r>
              <a:rPr lang="en-CA" dirty="0" smtClean="0">
                <a:solidFill>
                  <a:srgbClr val="0000FF"/>
                </a:solidFill>
                <a:latin typeface="Constantia" pitchFamily="18" charset="0"/>
                <a:sym typeface="Wingdings" pitchFamily="2" charset="2"/>
              </a:rPr>
              <a:t>	Age of onset is usually above 35 yrs old with men and women affected equally almost at the same rate.</a:t>
            </a:r>
          </a:p>
          <a:p>
            <a:pPr marL="274320" indent="-274320" algn="just" eaLnBrk="1" fontAlgn="auto" hangingPunct="1">
              <a:spcAft>
                <a:spcPts val="0"/>
              </a:spcAft>
              <a:buClr>
                <a:schemeClr val="accent3"/>
              </a:buClr>
              <a:buFont typeface="Wingdings 2"/>
              <a:buChar char=""/>
              <a:defRPr/>
            </a:pPr>
            <a:endParaRPr lang="en-CA" dirty="0">
              <a:solidFill>
                <a:srgbClr val="0000FF"/>
              </a:solidFill>
              <a:latin typeface="Constantia" pitchFamily="18" charset="0"/>
            </a:endParaRPr>
          </a:p>
        </p:txBody>
      </p:sp>
      <p:sp>
        <p:nvSpPr>
          <p:cNvPr id="176130" name="Title 1"/>
          <p:cNvSpPr>
            <a:spLocks noGrp="1"/>
          </p:cNvSpPr>
          <p:nvPr>
            <p:ph type="title"/>
          </p:nvPr>
        </p:nvSpPr>
        <p:spPr>
          <a:xfrm>
            <a:off x="304800" y="0"/>
            <a:ext cx="8229600" cy="1143000"/>
          </a:xfrm>
        </p:spPr>
        <p:txBody>
          <a:bodyPr/>
          <a:lstStyle/>
          <a:p>
            <a:pPr algn="just" eaLnBrk="1" hangingPunct="1"/>
            <a:r>
              <a:rPr lang="en-CA" dirty="0" smtClean="0">
                <a:solidFill>
                  <a:srgbClr val="FF0000"/>
                </a:solidFill>
                <a:latin typeface="Constantia" pitchFamily="18" charset="0"/>
              </a:rPr>
              <a:t>Low Back Pains cont’d</a:t>
            </a:r>
          </a:p>
        </p:txBody>
      </p:sp>
    </p:spTree>
  </p:cSld>
  <p:clrMapOvr>
    <a:masterClrMapping/>
  </p:clrMapOvr>
  <p:transition>
    <p:wheel spokes="8"/>
  </p:transition>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Content Placeholder 2"/>
          <p:cNvSpPr>
            <a:spLocks noGrp="1"/>
          </p:cNvSpPr>
          <p:nvPr>
            <p:ph idx="1"/>
          </p:nvPr>
        </p:nvSpPr>
        <p:spPr>
          <a:xfrm>
            <a:off x="152400" y="1600200"/>
            <a:ext cx="8991600" cy="5257800"/>
          </a:xfrm>
        </p:spPr>
        <p:txBody>
          <a:bodyPr/>
          <a:lstStyle/>
          <a:p>
            <a:pPr algn="just">
              <a:buNone/>
            </a:pPr>
            <a:r>
              <a:rPr lang="en-CA" dirty="0" smtClean="0">
                <a:solidFill>
                  <a:srgbClr val="0000FF"/>
                </a:solidFill>
                <a:latin typeface="Constantia" pitchFamily="18" charset="0"/>
              </a:rPr>
              <a:t>	Low back pains is the leading and expensive cause of work disability in those &lt; 45 years</a:t>
            </a:r>
          </a:p>
          <a:p>
            <a:pPr algn="just" eaLnBrk="1" hangingPunct="1">
              <a:buNone/>
            </a:pPr>
            <a:endParaRPr lang="en-CA" dirty="0" smtClean="0">
              <a:solidFill>
                <a:srgbClr val="0000FF"/>
              </a:solidFill>
              <a:latin typeface="Constantia" pitchFamily="18" charset="0"/>
            </a:endParaRPr>
          </a:p>
          <a:p>
            <a:pPr algn="just" eaLnBrk="1" hangingPunct="1">
              <a:buNone/>
            </a:pPr>
            <a:r>
              <a:rPr lang="en-CA" dirty="0" smtClean="0">
                <a:solidFill>
                  <a:srgbClr val="0000FF"/>
                </a:solidFill>
                <a:latin typeface="Constantia" pitchFamily="18" charset="0"/>
              </a:rPr>
              <a:t>	Risk factors Include:</a:t>
            </a:r>
          </a:p>
          <a:p>
            <a:pPr marL="1028700" lvl="1" indent="-571500" algn="just" eaLnBrk="1" hangingPunct="1">
              <a:buAutoNum type="romanLcParenBoth"/>
            </a:pPr>
            <a:r>
              <a:rPr lang="en-CA" dirty="0" smtClean="0">
                <a:solidFill>
                  <a:srgbClr val="0000FF"/>
                </a:solidFill>
                <a:latin typeface="Constantia" pitchFamily="18" charset="0"/>
              </a:rPr>
              <a:t>Heavy lifting</a:t>
            </a:r>
          </a:p>
          <a:p>
            <a:pPr marL="1028700" lvl="1" indent="-571500" algn="just" eaLnBrk="1" hangingPunct="1">
              <a:buAutoNum type="romanLcParenBoth"/>
            </a:pPr>
            <a:r>
              <a:rPr lang="en-CA" dirty="0" smtClean="0">
                <a:solidFill>
                  <a:srgbClr val="0000FF"/>
                </a:solidFill>
                <a:latin typeface="Constantia" pitchFamily="18" charset="0"/>
              </a:rPr>
              <a:t>Twisting and vibration exercises</a:t>
            </a:r>
          </a:p>
          <a:p>
            <a:pPr marL="1028700" lvl="1" indent="-571500" algn="just" eaLnBrk="1" hangingPunct="1">
              <a:buAutoNum type="romanLcParenBoth"/>
            </a:pPr>
            <a:r>
              <a:rPr lang="en-CA" dirty="0" smtClean="0">
                <a:solidFill>
                  <a:srgbClr val="0000FF"/>
                </a:solidFill>
                <a:latin typeface="Constantia" pitchFamily="18" charset="0"/>
              </a:rPr>
              <a:t>Obesity.</a:t>
            </a:r>
          </a:p>
          <a:p>
            <a:pPr marL="1028700" lvl="1" indent="-571500" algn="just" eaLnBrk="1" hangingPunct="1">
              <a:buAutoNum type="romanLcParenBoth"/>
            </a:pPr>
            <a:r>
              <a:rPr lang="en-CA" dirty="0" smtClean="0">
                <a:solidFill>
                  <a:srgbClr val="0000FF"/>
                </a:solidFill>
                <a:latin typeface="Constantia" pitchFamily="18" charset="0"/>
              </a:rPr>
              <a:t>Poor conditioning.</a:t>
            </a:r>
          </a:p>
        </p:txBody>
      </p:sp>
      <p:sp>
        <p:nvSpPr>
          <p:cNvPr id="177154" name="Title 1"/>
          <p:cNvSpPr>
            <a:spLocks noGrp="1"/>
          </p:cNvSpPr>
          <p:nvPr>
            <p:ph type="title"/>
          </p:nvPr>
        </p:nvSpPr>
        <p:spPr/>
        <p:txBody>
          <a:bodyPr/>
          <a:lstStyle/>
          <a:p>
            <a:pPr algn="just"/>
            <a:r>
              <a:rPr lang="en-CA" dirty="0" smtClean="0">
                <a:solidFill>
                  <a:srgbClr val="FF0000"/>
                </a:solidFill>
                <a:latin typeface="Constantia" pitchFamily="18" charset="0"/>
              </a:rPr>
              <a:t>Low Back Pains cont’d</a:t>
            </a:r>
          </a:p>
        </p:txBody>
      </p:sp>
    </p:spTree>
  </p:cSld>
  <p:clrMapOvr>
    <a:masterClrMapping/>
  </p:clrMapOvr>
  <p:transition>
    <p:wheel spokes="8"/>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8178" name="Picture 2"/>
          <p:cNvPicPr>
            <a:picLocks noChangeAspect="1" noChangeArrowheads="1"/>
          </p:cNvPicPr>
          <p:nvPr/>
        </p:nvPicPr>
        <p:blipFill>
          <a:blip r:embed="rId3" cstate="print"/>
          <a:srcRect/>
          <a:stretch>
            <a:fillRect/>
          </a:stretch>
        </p:blipFill>
        <p:spPr bwMode="auto">
          <a:xfrm>
            <a:off x="914400" y="1071563"/>
            <a:ext cx="7543800" cy="5572125"/>
          </a:xfrm>
          <a:prstGeom prst="rect">
            <a:avLst/>
          </a:prstGeom>
          <a:noFill/>
          <a:ln w="9525">
            <a:noFill/>
            <a:miter lim="800000"/>
            <a:headEnd/>
            <a:tailEnd/>
          </a:ln>
        </p:spPr>
      </p:pic>
      <p:sp>
        <p:nvSpPr>
          <p:cNvPr id="178179" name="Text Box 4"/>
          <p:cNvSpPr txBox="1">
            <a:spLocks noChangeArrowheads="1"/>
          </p:cNvSpPr>
          <p:nvPr/>
        </p:nvSpPr>
        <p:spPr bwMode="auto">
          <a:xfrm>
            <a:off x="-609600" y="533400"/>
            <a:ext cx="8816975" cy="298450"/>
          </a:xfrm>
          <a:prstGeom prst="rect">
            <a:avLst/>
          </a:prstGeom>
          <a:noFill/>
          <a:ln w="9525">
            <a:noFill/>
            <a:miter lim="800000"/>
            <a:headEnd/>
            <a:tailEnd/>
          </a:ln>
        </p:spPr>
        <p:txBody>
          <a:bodyPr lIns="0" tIns="0" rIns="0" bIns="0" anchor="ctr" anchorCtr="1">
            <a:spAutoFit/>
          </a:bodyPr>
          <a:lstStyle/>
          <a:p>
            <a:pPr algn="just">
              <a:lnSpc>
                <a:spcPct val="97000"/>
              </a:lnSpc>
              <a:buClr>
                <a:srgbClr val="FFFFFF"/>
              </a:buClr>
              <a:buSzPct val="45000"/>
              <a:tabLst>
                <a:tab pos="655638" algn="l"/>
                <a:tab pos="1312863" algn="l"/>
                <a:tab pos="1968500" algn="l"/>
                <a:tab pos="2625725" algn="l"/>
                <a:tab pos="3282950" algn="l"/>
                <a:tab pos="3938588" algn="l"/>
                <a:tab pos="4595813" algn="l"/>
                <a:tab pos="5253038" algn="l"/>
                <a:tab pos="5908675" algn="l"/>
                <a:tab pos="6565900" algn="l"/>
                <a:tab pos="7223125" algn="l"/>
                <a:tab pos="7878763" algn="l"/>
                <a:tab pos="8535988" algn="l"/>
              </a:tabLst>
            </a:pPr>
            <a:r>
              <a:rPr lang="en-GB" sz="2000" b="1" dirty="0">
                <a:solidFill>
                  <a:srgbClr val="FF0000"/>
                </a:solidFill>
                <a:latin typeface="Constantia" pitchFamily="18" charset="0"/>
              </a:rPr>
              <a:t>Common </a:t>
            </a:r>
            <a:r>
              <a:rPr lang="en-GB" sz="2000" b="1" dirty="0" err="1">
                <a:solidFill>
                  <a:srgbClr val="FF0000"/>
                </a:solidFill>
                <a:latin typeface="Constantia" pitchFamily="18" charset="0"/>
              </a:rPr>
              <a:t>Pathoanatomical</a:t>
            </a:r>
            <a:r>
              <a:rPr lang="en-GB" sz="2000" b="1" dirty="0">
                <a:solidFill>
                  <a:srgbClr val="FF0000"/>
                </a:solidFill>
                <a:latin typeface="Constantia" pitchFamily="18" charset="0"/>
              </a:rPr>
              <a:t> Conditions of the Lumbar Spine</a:t>
            </a:r>
          </a:p>
        </p:txBody>
      </p:sp>
    </p:spTree>
  </p:cSld>
  <p:clrMapOvr>
    <a:masterClrMapping/>
  </p:clrMapOvr>
  <p:transition>
    <p:wheel spokes="8"/>
  </p:transition>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Content Placeholder 2"/>
          <p:cNvSpPr>
            <a:spLocks noGrp="1"/>
          </p:cNvSpPr>
          <p:nvPr>
            <p:ph idx="1"/>
          </p:nvPr>
        </p:nvSpPr>
        <p:spPr>
          <a:xfrm>
            <a:off x="457200" y="1285874"/>
            <a:ext cx="8686800" cy="5572125"/>
          </a:xfrm>
        </p:spPr>
        <p:txBody>
          <a:bodyPr>
            <a:normAutofit/>
          </a:bodyPr>
          <a:lstStyle/>
          <a:p>
            <a:pPr marL="514350" indent="-514350" algn="just" eaLnBrk="1" hangingPunct="1">
              <a:buAutoNum type="arabicPeriod"/>
            </a:pPr>
            <a:r>
              <a:rPr lang="en-CA" b="1" dirty="0" smtClean="0">
                <a:solidFill>
                  <a:srgbClr val="0000FF"/>
                </a:solidFill>
                <a:latin typeface="Constantia" pitchFamily="18" charset="0"/>
              </a:rPr>
              <a:t>History</a:t>
            </a:r>
          </a:p>
          <a:p>
            <a:pPr marL="514350" indent="-514350" algn="just" eaLnBrk="1" hangingPunct="1">
              <a:buNone/>
            </a:pPr>
            <a:r>
              <a:rPr lang="en-CA" dirty="0" smtClean="0">
                <a:solidFill>
                  <a:srgbClr val="0000FF"/>
                </a:solidFill>
                <a:latin typeface="Constantia" pitchFamily="18" charset="0"/>
              </a:rPr>
              <a:t>	Any evidence of systemic disease?</a:t>
            </a:r>
          </a:p>
          <a:p>
            <a:pPr lvl="1" algn="just" eaLnBrk="1" hangingPunct="1"/>
            <a:r>
              <a:rPr lang="en-CA" dirty="0" smtClean="0">
                <a:solidFill>
                  <a:srgbClr val="0000FF"/>
                </a:solidFill>
                <a:latin typeface="Constantia" pitchFamily="18" charset="0"/>
              </a:rPr>
              <a:t>Age (especially &gt;50),</a:t>
            </a:r>
          </a:p>
          <a:p>
            <a:pPr lvl="1" algn="just" eaLnBrk="1" hangingPunct="1"/>
            <a:r>
              <a:rPr lang="en-CA" dirty="0" smtClean="0">
                <a:solidFill>
                  <a:srgbClr val="0000FF"/>
                </a:solidFill>
                <a:latin typeface="Constantia" pitchFamily="18" charset="0"/>
              </a:rPr>
              <a:t>History of cancer, unexplained weight loss,  chronic infection.</a:t>
            </a:r>
          </a:p>
          <a:p>
            <a:pPr lvl="1" algn="just" eaLnBrk="1" hangingPunct="1"/>
            <a:r>
              <a:rPr lang="en-CA" dirty="0" smtClean="0">
                <a:solidFill>
                  <a:srgbClr val="0000FF"/>
                </a:solidFill>
                <a:latin typeface="Constantia" pitchFamily="18" charset="0"/>
              </a:rPr>
              <a:t>Duration of illness</a:t>
            </a:r>
          </a:p>
          <a:p>
            <a:pPr lvl="1" algn="just" eaLnBrk="1" hangingPunct="1"/>
            <a:r>
              <a:rPr lang="en-CA" dirty="0" smtClean="0">
                <a:solidFill>
                  <a:srgbClr val="0000FF"/>
                </a:solidFill>
                <a:latin typeface="Constantia" pitchFamily="18" charset="0"/>
              </a:rPr>
              <a:t>Presence of nocturnal pain</a:t>
            </a:r>
          </a:p>
          <a:p>
            <a:pPr lvl="1" algn="just" eaLnBrk="1" hangingPunct="1"/>
            <a:r>
              <a:rPr lang="en-CA" dirty="0" smtClean="0">
                <a:solidFill>
                  <a:srgbClr val="0000FF"/>
                </a:solidFill>
                <a:latin typeface="Constantia" pitchFamily="18" charset="0"/>
              </a:rPr>
              <a:t>Response to therapy</a:t>
            </a:r>
          </a:p>
          <a:p>
            <a:pPr lvl="1" algn="just" eaLnBrk="1" hangingPunct="1"/>
            <a:r>
              <a:rPr lang="en-CA" dirty="0" smtClean="0">
                <a:solidFill>
                  <a:srgbClr val="0000FF"/>
                </a:solidFill>
                <a:latin typeface="Constantia" pitchFamily="18" charset="0"/>
              </a:rPr>
              <a:t>Many patients with infection or malignancy will not have relief when lying down</a:t>
            </a:r>
          </a:p>
          <a:p>
            <a:pPr lvl="1" algn="just" eaLnBrk="1" hangingPunct="1">
              <a:buNone/>
            </a:pPr>
            <a:r>
              <a:rPr lang="en-CA" b="1" i="1" dirty="0" smtClean="0">
                <a:solidFill>
                  <a:srgbClr val="0000FF"/>
                </a:solidFill>
                <a:latin typeface="Constantia" pitchFamily="18" charset="0"/>
              </a:rPr>
              <a:t>For arthritis patients – young age, nocturnal pain and worsening with rest are common </a:t>
            </a:r>
          </a:p>
        </p:txBody>
      </p:sp>
      <p:sp>
        <p:nvSpPr>
          <p:cNvPr id="179202" name="Title 1"/>
          <p:cNvSpPr>
            <a:spLocks noGrp="1"/>
          </p:cNvSpPr>
          <p:nvPr>
            <p:ph type="title"/>
          </p:nvPr>
        </p:nvSpPr>
        <p:spPr>
          <a:xfrm>
            <a:off x="685800" y="609600"/>
            <a:ext cx="7772400" cy="685800"/>
          </a:xfrm>
        </p:spPr>
        <p:txBody>
          <a:bodyPr>
            <a:normAutofit fontScale="90000"/>
          </a:bodyPr>
          <a:lstStyle/>
          <a:p>
            <a:pPr algn="just" eaLnBrk="1" hangingPunct="1"/>
            <a:r>
              <a:rPr lang="en-CA" dirty="0" smtClean="0">
                <a:solidFill>
                  <a:srgbClr val="FF0000"/>
                </a:solidFill>
                <a:latin typeface="Constantia" pitchFamily="18" charset="0"/>
              </a:rPr>
              <a:t>Diagnosis of Low Back Pain</a:t>
            </a:r>
          </a:p>
        </p:txBody>
      </p:sp>
    </p:spTree>
  </p:cSld>
  <p:clrMapOvr>
    <a:masterClrMapping/>
  </p:clrMapOvr>
  <p:transition>
    <p:wheel spokes="8"/>
  </p:transition>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Content Placeholder 2"/>
          <p:cNvSpPr>
            <a:spLocks noGrp="1"/>
          </p:cNvSpPr>
          <p:nvPr>
            <p:ph idx="1"/>
          </p:nvPr>
        </p:nvSpPr>
        <p:spPr>
          <a:xfrm>
            <a:off x="0" y="1143000"/>
            <a:ext cx="9144000" cy="5715000"/>
          </a:xfrm>
        </p:spPr>
        <p:txBody>
          <a:bodyPr rtlCol="0">
            <a:normAutofit/>
          </a:bodyPr>
          <a:lstStyle/>
          <a:p>
            <a:pPr algn="just" eaLnBrk="1" fontAlgn="auto" hangingPunct="1">
              <a:spcAft>
                <a:spcPts val="0"/>
              </a:spcAft>
              <a:buNone/>
              <a:defRPr/>
            </a:pPr>
            <a:r>
              <a:rPr lang="en-CA" dirty="0" smtClean="0">
                <a:solidFill>
                  <a:srgbClr val="0000FF"/>
                </a:solidFill>
                <a:latin typeface="Constantia" pitchFamily="18" charset="0"/>
              </a:rPr>
              <a:t>	Any evidence of neurologic compromise e.g.</a:t>
            </a:r>
          </a:p>
          <a:p>
            <a:pPr marL="1028700" lvl="1" indent="-571500" algn="just" eaLnBrk="1" fontAlgn="auto" hangingPunct="1">
              <a:spcAft>
                <a:spcPts val="0"/>
              </a:spcAft>
              <a:buAutoNum type="romanLcParenBoth"/>
              <a:defRPr/>
            </a:pPr>
            <a:r>
              <a:rPr lang="en-CA" b="1" i="1" dirty="0" smtClean="0">
                <a:solidFill>
                  <a:srgbClr val="0000FF"/>
                </a:solidFill>
                <a:latin typeface="Constantia" pitchFamily="18" charset="0"/>
              </a:rPr>
              <a:t>Cauda equina syndrome:</a:t>
            </a:r>
            <a:r>
              <a:rPr lang="en-CA" dirty="0" smtClean="0">
                <a:solidFill>
                  <a:srgbClr val="0000FF"/>
                </a:solidFill>
                <a:latin typeface="Constantia" pitchFamily="18" charset="0"/>
              </a:rPr>
              <a:t> a medical emergency usually due to a tumor or massive herniation compressing nerves at the </a:t>
            </a:r>
            <a:r>
              <a:rPr lang="en-CA" i="1" dirty="0" smtClean="0">
                <a:solidFill>
                  <a:srgbClr val="0000FF"/>
                </a:solidFill>
                <a:latin typeface="Constantia" pitchFamily="18" charset="0"/>
              </a:rPr>
              <a:t>cauda equina</a:t>
            </a:r>
            <a:r>
              <a:rPr lang="en-CA" dirty="0" smtClean="0">
                <a:solidFill>
                  <a:srgbClr val="0000FF"/>
                </a:solidFill>
                <a:latin typeface="Constantia" pitchFamily="18" charset="0"/>
              </a:rPr>
              <a:t>. Urinary retention with overflow, saddle anesthesia, bilateral sciatica, leg weakness, fecal incontinence.</a:t>
            </a:r>
          </a:p>
          <a:p>
            <a:pPr marL="1028700" lvl="1" indent="-571500" algn="just" eaLnBrk="1" fontAlgn="auto" hangingPunct="1">
              <a:spcAft>
                <a:spcPts val="0"/>
              </a:spcAft>
              <a:buAutoNum type="romanLcParenBoth"/>
              <a:defRPr/>
            </a:pPr>
            <a:endParaRPr lang="en-CA" dirty="0" smtClean="0">
              <a:solidFill>
                <a:srgbClr val="0000FF"/>
              </a:solidFill>
              <a:latin typeface="Constantia" pitchFamily="18" charset="0"/>
            </a:endParaRPr>
          </a:p>
          <a:p>
            <a:pPr marL="1028700" lvl="1" indent="-571500" algn="just" eaLnBrk="1" fontAlgn="auto" hangingPunct="1">
              <a:spcAft>
                <a:spcPts val="0"/>
              </a:spcAft>
              <a:buAutoNum type="romanLcParenBoth"/>
              <a:defRPr/>
            </a:pPr>
            <a:r>
              <a:rPr lang="en-CA" b="1" i="1" dirty="0" smtClean="0">
                <a:solidFill>
                  <a:srgbClr val="0000FF"/>
                </a:solidFill>
                <a:latin typeface="Constantia" pitchFamily="18" charset="0"/>
              </a:rPr>
              <a:t>Sciatica:</a:t>
            </a:r>
            <a:r>
              <a:rPr lang="en-CA" dirty="0" smtClean="0">
                <a:solidFill>
                  <a:srgbClr val="0000FF"/>
                </a:solidFill>
                <a:latin typeface="Constantia" pitchFamily="18" charset="0"/>
              </a:rPr>
              <a:t> a  nerve root irritation characterised by sharp/burning pain down the posterior or lateral leg to foot or ankle; can be associated with numbness/tingling. If due to disc herniation often worsens with cough, sneeze or performing the Valsalva.</a:t>
            </a:r>
          </a:p>
          <a:p>
            <a:pPr lvl="2" algn="just" eaLnBrk="1" fontAlgn="auto" hangingPunct="1">
              <a:spcAft>
                <a:spcPts val="0"/>
              </a:spcAft>
              <a:buFont typeface="Arial" pitchFamily="34" charset="0"/>
              <a:buChar char="•"/>
              <a:defRPr/>
            </a:pPr>
            <a:endParaRPr lang="en-CA" dirty="0" smtClean="0">
              <a:solidFill>
                <a:srgbClr val="0000FF"/>
              </a:solidFill>
              <a:latin typeface="Constantia" pitchFamily="18" charset="0"/>
            </a:endParaRPr>
          </a:p>
        </p:txBody>
      </p:sp>
      <p:sp>
        <p:nvSpPr>
          <p:cNvPr id="180226" name="Title 1"/>
          <p:cNvSpPr>
            <a:spLocks noGrp="1"/>
          </p:cNvSpPr>
          <p:nvPr>
            <p:ph type="title"/>
          </p:nvPr>
        </p:nvSpPr>
        <p:spPr>
          <a:xfrm>
            <a:off x="381000" y="0"/>
            <a:ext cx="8229600" cy="1143000"/>
          </a:xfrm>
        </p:spPr>
        <p:txBody>
          <a:bodyPr>
            <a:normAutofit fontScale="90000"/>
          </a:bodyPr>
          <a:lstStyle/>
          <a:p>
            <a:pPr algn="just"/>
            <a:r>
              <a:rPr lang="en-CA" dirty="0" smtClean="0">
                <a:solidFill>
                  <a:srgbClr val="FF0000"/>
                </a:solidFill>
                <a:latin typeface="Constantia" pitchFamily="18" charset="0"/>
              </a:rPr>
              <a:t>Diagnosis of Low Back Pain cont’d</a:t>
            </a:r>
          </a:p>
        </p:txBody>
      </p:sp>
    </p:spTree>
  </p:cSld>
  <p:clrMapOvr>
    <a:masterClrMapping/>
  </p:clrMapOvr>
  <p:transition>
    <p:wheel spokes="8"/>
  </p:transition>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Content Placeholder 2"/>
          <p:cNvSpPr>
            <a:spLocks noGrp="1"/>
          </p:cNvSpPr>
          <p:nvPr>
            <p:ph idx="1"/>
          </p:nvPr>
        </p:nvSpPr>
        <p:spPr>
          <a:xfrm>
            <a:off x="0" y="914400"/>
            <a:ext cx="9144000" cy="5943600"/>
          </a:xfrm>
        </p:spPr>
        <p:txBody>
          <a:bodyPr rtlCol="0">
            <a:normAutofit lnSpcReduction="10000"/>
          </a:bodyPr>
          <a:lstStyle/>
          <a:p>
            <a:pPr algn="just" eaLnBrk="1" fontAlgn="auto" hangingPunct="1">
              <a:spcAft>
                <a:spcPts val="0"/>
              </a:spcAft>
              <a:buNone/>
              <a:defRPr/>
            </a:pPr>
            <a:r>
              <a:rPr lang="en-CA" dirty="0" smtClean="0">
                <a:solidFill>
                  <a:srgbClr val="0000FF"/>
                </a:solidFill>
                <a:latin typeface="Constantia" pitchFamily="18" charset="0"/>
              </a:rPr>
              <a:t>Any evidence of neurologic compromise </a:t>
            </a:r>
            <a:r>
              <a:rPr lang="en-CA" dirty="0" err="1" smtClean="0">
                <a:solidFill>
                  <a:srgbClr val="0000FF"/>
                </a:solidFill>
                <a:latin typeface="Constantia" pitchFamily="18" charset="0"/>
              </a:rPr>
              <a:t>e.g</a:t>
            </a:r>
            <a:r>
              <a:rPr lang="en-CA" dirty="0" smtClean="0">
                <a:solidFill>
                  <a:srgbClr val="0000FF"/>
                </a:solidFill>
                <a:latin typeface="Constantia" pitchFamily="18" charset="0"/>
              </a:rPr>
              <a:t>:</a:t>
            </a:r>
          </a:p>
          <a:p>
            <a:pPr algn="just" eaLnBrk="1" fontAlgn="auto" hangingPunct="1">
              <a:spcAft>
                <a:spcPts val="0"/>
              </a:spcAft>
              <a:buNone/>
              <a:defRPr/>
            </a:pPr>
            <a:r>
              <a:rPr lang="en-CA" b="1" i="1" dirty="0" smtClean="0">
                <a:solidFill>
                  <a:srgbClr val="0000FF"/>
                </a:solidFill>
                <a:latin typeface="Constantia" pitchFamily="18" charset="0"/>
              </a:rPr>
              <a:t>(iii) Spinal </a:t>
            </a:r>
            <a:r>
              <a:rPr lang="en-CA" b="1" i="1" dirty="0" err="1" smtClean="0">
                <a:solidFill>
                  <a:srgbClr val="0000FF"/>
                </a:solidFill>
                <a:latin typeface="Constantia" pitchFamily="18" charset="0"/>
              </a:rPr>
              <a:t>stenosis</a:t>
            </a:r>
            <a:r>
              <a:rPr lang="en-CA" b="1" i="1" dirty="0" smtClean="0">
                <a:solidFill>
                  <a:srgbClr val="0000FF"/>
                </a:solidFill>
                <a:latin typeface="Constantia" pitchFamily="18" charset="0"/>
              </a:rPr>
              <a:t>:</a:t>
            </a:r>
            <a:r>
              <a:rPr lang="en-CA" dirty="0" smtClean="0">
                <a:solidFill>
                  <a:srgbClr val="0000FF"/>
                </a:solidFill>
                <a:latin typeface="Constantia" pitchFamily="18" charset="0"/>
              </a:rPr>
              <a:t> Caused by narrowing of the spinal canal, nerve root canals, or intervertebral foramina.</a:t>
            </a:r>
          </a:p>
          <a:p>
            <a:pPr algn="just" eaLnBrk="1" fontAlgn="auto" hangingPunct="1">
              <a:spcAft>
                <a:spcPts val="0"/>
              </a:spcAft>
              <a:buNone/>
              <a:defRPr/>
            </a:pPr>
            <a:endParaRPr lang="en-CA" dirty="0" smtClean="0">
              <a:solidFill>
                <a:srgbClr val="0000FF"/>
              </a:solidFill>
              <a:latin typeface="Constantia" pitchFamily="18" charset="0"/>
            </a:endParaRPr>
          </a:p>
          <a:p>
            <a:pPr algn="just" eaLnBrk="1" fontAlgn="auto" hangingPunct="1">
              <a:spcAft>
                <a:spcPts val="0"/>
              </a:spcAft>
              <a:buNone/>
              <a:defRPr/>
            </a:pPr>
            <a:r>
              <a:rPr lang="en-CA" dirty="0" smtClean="0">
                <a:solidFill>
                  <a:srgbClr val="0000FF"/>
                </a:solidFill>
                <a:latin typeface="Constantia" pitchFamily="18" charset="0"/>
              </a:rPr>
              <a:t>	Most commonly due to bony hypertrophic changes in facet joints and thickening of </a:t>
            </a:r>
            <a:r>
              <a:rPr lang="en-CA" b="1" i="1" dirty="0" smtClean="0">
                <a:solidFill>
                  <a:srgbClr val="0000FF"/>
                </a:solidFill>
                <a:latin typeface="Constantia" pitchFamily="18" charset="0"/>
              </a:rPr>
              <a:t>the ligamentum flavum.</a:t>
            </a:r>
          </a:p>
          <a:p>
            <a:pPr algn="just" eaLnBrk="1" fontAlgn="auto" hangingPunct="1">
              <a:spcAft>
                <a:spcPts val="0"/>
              </a:spcAft>
              <a:buNone/>
              <a:defRPr/>
            </a:pPr>
            <a:endParaRPr lang="en-CA" b="1" i="1" dirty="0" smtClean="0">
              <a:solidFill>
                <a:srgbClr val="0000FF"/>
              </a:solidFill>
              <a:latin typeface="Constantia" pitchFamily="18" charset="0"/>
            </a:endParaRPr>
          </a:p>
          <a:p>
            <a:pPr algn="just" eaLnBrk="1" fontAlgn="auto" hangingPunct="1">
              <a:spcAft>
                <a:spcPts val="0"/>
              </a:spcAft>
              <a:buNone/>
              <a:defRPr/>
            </a:pPr>
            <a:r>
              <a:rPr lang="en-CA" b="1" i="1" dirty="0" smtClean="0">
                <a:solidFill>
                  <a:srgbClr val="0000FF"/>
                </a:solidFill>
                <a:latin typeface="Constantia" pitchFamily="18" charset="0"/>
              </a:rPr>
              <a:t>	</a:t>
            </a:r>
            <a:r>
              <a:rPr lang="en-CA" dirty="0" smtClean="0">
                <a:solidFill>
                  <a:srgbClr val="0000FF"/>
                </a:solidFill>
                <a:latin typeface="Constantia" pitchFamily="18" charset="0"/>
              </a:rPr>
              <a:t>Disc bulging or </a:t>
            </a:r>
            <a:r>
              <a:rPr lang="en-CA" b="1" i="1" dirty="0" smtClean="0">
                <a:solidFill>
                  <a:srgbClr val="0000FF"/>
                </a:solidFill>
                <a:latin typeface="Constantia" pitchFamily="18" charset="0"/>
              </a:rPr>
              <a:t>spondylolisthesis </a:t>
            </a:r>
            <a:r>
              <a:rPr lang="en-CA" dirty="0" smtClean="0">
                <a:solidFill>
                  <a:srgbClr val="0000FF"/>
                </a:solidFill>
                <a:latin typeface="Constantia" pitchFamily="18" charset="0"/>
              </a:rPr>
              <a:t>may also cause back pain. Transient leg tingling, pain in calf and lower extremity that is triggered by ambulation and improved with rest, are common symptoms..</a:t>
            </a:r>
          </a:p>
          <a:p>
            <a:pPr algn="just" eaLnBrk="1" fontAlgn="auto" hangingPunct="1">
              <a:spcAft>
                <a:spcPts val="0"/>
              </a:spcAft>
              <a:buNone/>
              <a:defRPr/>
            </a:pPr>
            <a:endParaRPr lang="en-CA" dirty="0" smtClean="0">
              <a:solidFill>
                <a:srgbClr val="0000FF"/>
              </a:solidFill>
              <a:latin typeface="Constantia" pitchFamily="18" charset="0"/>
            </a:endParaRPr>
          </a:p>
          <a:p>
            <a:pPr algn="just" eaLnBrk="1" fontAlgn="auto" hangingPunct="1">
              <a:spcAft>
                <a:spcPts val="0"/>
              </a:spcAft>
              <a:buNone/>
              <a:defRPr/>
            </a:pPr>
            <a:r>
              <a:rPr lang="en-CA" dirty="0" smtClean="0">
                <a:solidFill>
                  <a:srgbClr val="0000FF"/>
                </a:solidFill>
                <a:latin typeface="Constantia" pitchFamily="18" charset="0"/>
              </a:rPr>
              <a:t>	Can be differentiated from </a:t>
            </a:r>
            <a:r>
              <a:rPr lang="en-CA" b="1" i="1" dirty="0" smtClean="0">
                <a:solidFill>
                  <a:srgbClr val="0000FF"/>
                </a:solidFill>
                <a:latin typeface="Constantia" pitchFamily="18" charset="0"/>
              </a:rPr>
              <a:t>vascular claudication</a:t>
            </a:r>
            <a:r>
              <a:rPr lang="en-CA" dirty="0" smtClean="0">
                <a:solidFill>
                  <a:srgbClr val="0000FF"/>
                </a:solidFill>
                <a:latin typeface="Constantia" pitchFamily="18" charset="0"/>
              </a:rPr>
              <a:t> through detection of normal arterial pulses on exam.</a:t>
            </a:r>
          </a:p>
        </p:txBody>
      </p:sp>
      <p:sp>
        <p:nvSpPr>
          <p:cNvPr id="181250" name="Title 1"/>
          <p:cNvSpPr>
            <a:spLocks noGrp="1"/>
          </p:cNvSpPr>
          <p:nvPr>
            <p:ph type="title"/>
          </p:nvPr>
        </p:nvSpPr>
        <p:spPr>
          <a:xfrm>
            <a:off x="0" y="-228600"/>
            <a:ext cx="8686800" cy="1143000"/>
          </a:xfrm>
        </p:spPr>
        <p:txBody>
          <a:bodyPr>
            <a:normAutofit/>
          </a:bodyPr>
          <a:lstStyle/>
          <a:p>
            <a:pPr algn="just"/>
            <a:r>
              <a:rPr lang="en-CA" dirty="0" smtClean="0">
                <a:solidFill>
                  <a:srgbClr val="FF0000"/>
                </a:solidFill>
                <a:latin typeface="Constantia" pitchFamily="18" charset="0"/>
              </a:rPr>
              <a:t>Diagnosis of Low Back Pain cont’d</a:t>
            </a:r>
          </a:p>
        </p:txBody>
      </p:sp>
    </p:spTree>
  </p:cSld>
  <p:clrMapOvr>
    <a:masterClrMapping/>
  </p:clrMapOvr>
  <p:transition>
    <p:wheel spokes="8"/>
  </p:transition>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a:xfrm>
            <a:off x="0" y="1600200"/>
            <a:ext cx="9144000" cy="5257800"/>
          </a:xfrm>
        </p:spPr>
        <p:txBody>
          <a:bodyPr rtlCol="0">
            <a:normAutofit/>
          </a:bodyPr>
          <a:lstStyle/>
          <a:p>
            <a:pPr algn="just">
              <a:buNone/>
              <a:defRPr/>
            </a:pPr>
            <a:r>
              <a:rPr lang="en-CA" b="1" dirty="0" smtClean="0">
                <a:solidFill>
                  <a:srgbClr val="0000FF"/>
                </a:solidFill>
                <a:latin typeface="Constantia" pitchFamily="18" charset="0"/>
              </a:rPr>
              <a:t>	2. Physical Examination</a:t>
            </a:r>
          </a:p>
          <a:p>
            <a:pPr algn="just">
              <a:buNone/>
              <a:defRPr/>
            </a:pPr>
            <a:r>
              <a:rPr lang="en-CA" dirty="0" smtClean="0">
                <a:solidFill>
                  <a:srgbClr val="0000FF"/>
                </a:solidFill>
                <a:latin typeface="Constantia" pitchFamily="18" charset="0"/>
              </a:rPr>
              <a:t>	Inspection of back and posture (</a:t>
            </a:r>
            <a:r>
              <a:rPr lang="en-CA" dirty="0" err="1" smtClean="0">
                <a:solidFill>
                  <a:srgbClr val="0000FF"/>
                </a:solidFill>
                <a:latin typeface="Constantia" pitchFamily="18" charset="0"/>
              </a:rPr>
              <a:t>ie</a:t>
            </a:r>
            <a:r>
              <a:rPr lang="en-CA" dirty="0" smtClean="0">
                <a:solidFill>
                  <a:srgbClr val="0000FF"/>
                </a:solidFill>
                <a:latin typeface="Constantia" pitchFamily="18" charset="0"/>
              </a:rPr>
              <a:t>. Scoliosis, kyphosis)</a:t>
            </a:r>
          </a:p>
          <a:p>
            <a:pPr algn="just" eaLnBrk="1" fontAlgn="auto" hangingPunct="1">
              <a:spcAft>
                <a:spcPts val="0"/>
              </a:spcAft>
              <a:buFont typeface="Arial" pitchFamily="34" charset="0"/>
              <a:buChar char="•"/>
              <a:defRPr/>
            </a:pPr>
            <a:r>
              <a:rPr lang="en-CA" dirty="0" smtClean="0">
                <a:solidFill>
                  <a:srgbClr val="0000FF"/>
                </a:solidFill>
                <a:latin typeface="Constantia" pitchFamily="18" charset="0"/>
              </a:rPr>
              <a:t>Range of motion</a:t>
            </a:r>
          </a:p>
          <a:p>
            <a:pPr algn="just" eaLnBrk="1" fontAlgn="auto" hangingPunct="1">
              <a:spcAft>
                <a:spcPts val="0"/>
              </a:spcAft>
              <a:buFont typeface="Arial" pitchFamily="34" charset="0"/>
              <a:buChar char="•"/>
              <a:defRPr/>
            </a:pPr>
            <a:r>
              <a:rPr lang="en-CA" dirty="0" smtClean="0">
                <a:solidFill>
                  <a:srgbClr val="0000FF"/>
                </a:solidFill>
                <a:latin typeface="Constantia" pitchFamily="18" charset="0"/>
              </a:rPr>
              <a:t>Palpation of the spine (vertebral tenderness sensitive for infection)</a:t>
            </a:r>
          </a:p>
          <a:p>
            <a:pPr algn="just" eaLnBrk="1" fontAlgn="auto" hangingPunct="1">
              <a:spcAft>
                <a:spcPts val="0"/>
              </a:spcAft>
              <a:buFont typeface="Arial" pitchFamily="34" charset="0"/>
              <a:buChar char="•"/>
              <a:defRPr/>
            </a:pPr>
            <a:r>
              <a:rPr lang="en-CA" dirty="0" smtClean="0">
                <a:solidFill>
                  <a:srgbClr val="0000FF"/>
                </a:solidFill>
                <a:latin typeface="Constantia" pitchFamily="18" charset="0"/>
              </a:rPr>
              <a:t>If high suspicion of malignancy, do a breast/prostate/lymph node exam</a:t>
            </a:r>
          </a:p>
          <a:p>
            <a:pPr algn="just" eaLnBrk="1" fontAlgn="auto" hangingPunct="1">
              <a:spcAft>
                <a:spcPts val="0"/>
              </a:spcAft>
              <a:buFont typeface="Arial" pitchFamily="34" charset="0"/>
              <a:buChar char="•"/>
              <a:defRPr/>
            </a:pPr>
            <a:r>
              <a:rPr lang="en-CA" dirty="0" smtClean="0">
                <a:solidFill>
                  <a:srgbClr val="0000FF"/>
                </a:solidFill>
                <a:latin typeface="Constantia" pitchFamily="18" charset="0"/>
              </a:rPr>
              <a:t>Peripheral pulses to distinguish from vascular claudication</a:t>
            </a:r>
          </a:p>
        </p:txBody>
      </p:sp>
      <p:sp>
        <p:nvSpPr>
          <p:cNvPr id="182274" name="Title 1"/>
          <p:cNvSpPr>
            <a:spLocks noGrp="1"/>
          </p:cNvSpPr>
          <p:nvPr>
            <p:ph type="title"/>
          </p:nvPr>
        </p:nvSpPr>
        <p:spPr>
          <a:xfrm>
            <a:off x="0" y="274638"/>
            <a:ext cx="8686800" cy="1143000"/>
          </a:xfrm>
        </p:spPr>
        <p:txBody>
          <a:bodyPr>
            <a:normAutofit/>
          </a:bodyPr>
          <a:lstStyle/>
          <a:p>
            <a:pPr algn="just"/>
            <a:r>
              <a:rPr lang="en-CA" dirty="0" smtClean="0">
                <a:solidFill>
                  <a:srgbClr val="FF0000"/>
                </a:solidFill>
                <a:latin typeface="Constantia" pitchFamily="18" charset="0"/>
              </a:rPr>
              <a:t>Diagnosis of Low Back Pain cont’d</a:t>
            </a:r>
          </a:p>
        </p:txBody>
      </p:sp>
    </p:spTree>
  </p:cSld>
  <p:clrMapOvr>
    <a:masterClrMapping/>
  </p:clrMapOvr>
  <p:transition>
    <p:wheel spokes="8"/>
  </p:transition>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686800" cy="5257800"/>
          </a:xfrm>
        </p:spPr>
        <p:txBody>
          <a:bodyPr rtlCol="0">
            <a:normAutofit/>
          </a:bodyPr>
          <a:lstStyle/>
          <a:p>
            <a:pPr marL="274320" indent="-274320" algn="just" eaLnBrk="1" fontAlgn="auto" hangingPunct="1">
              <a:spcAft>
                <a:spcPts val="0"/>
              </a:spcAft>
              <a:buClr>
                <a:schemeClr val="accent3"/>
              </a:buClr>
              <a:buNone/>
              <a:defRPr/>
            </a:pPr>
            <a:r>
              <a:rPr lang="en-CA" b="1" dirty="0" smtClean="0">
                <a:solidFill>
                  <a:srgbClr val="0000FF"/>
                </a:solidFill>
                <a:latin typeface="Constantia" pitchFamily="18" charset="0"/>
              </a:rPr>
              <a:t>Straight leg raise</a:t>
            </a:r>
            <a:r>
              <a:rPr lang="en-CA" dirty="0" smtClean="0">
                <a:solidFill>
                  <a:srgbClr val="0000FF"/>
                </a:solidFill>
                <a:latin typeface="Constantia" pitchFamily="18" charset="0"/>
              </a:rPr>
              <a:t>:  for those with sciatica or spinal </a:t>
            </a:r>
            <a:r>
              <a:rPr lang="en-CA" dirty="0" err="1" smtClean="0">
                <a:solidFill>
                  <a:srgbClr val="0000FF"/>
                </a:solidFill>
                <a:latin typeface="Constantia" pitchFamily="18" charset="0"/>
              </a:rPr>
              <a:t>stenosis</a:t>
            </a:r>
            <a:r>
              <a:rPr lang="en-CA" dirty="0" smtClean="0">
                <a:solidFill>
                  <a:srgbClr val="0000FF"/>
                </a:solidFill>
                <a:latin typeface="Constantia" pitchFamily="18" charset="0"/>
              </a:rPr>
              <a:t> symptoms</a:t>
            </a:r>
          </a:p>
          <a:p>
            <a:pPr marL="640080" lvl="1" indent="-246888" algn="just" eaLnBrk="1" fontAlgn="auto" hangingPunct="1">
              <a:spcAft>
                <a:spcPts val="0"/>
              </a:spcAft>
              <a:buFont typeface="Wingdings 2"/>
              <a:buChar char=""/>
              <a:defRPr/>
            </a:pPr>
            <a:r>
              <a:rPr lang="en-CA" dirty="0" smtClean="0">
                <a:solidFill>
                  <a:srgbClr val="0000FF"/>
                </a:solidFill>
                <a:latin typeface="Constantia" pitchFamily="18" charset="0"/>
              </a:rPr>
              <a:t>Patient supine, examiner holds patient’s leg straight</a:t>
            </a:r>
          </a:p>
          <a:p>
            <a:pPr marL="640080" lvl="1" indent="-246888" algn="just" eaLnBrk="1" fontAlgn="auto" hangingPunct="1">
              <a:spcAft>
                <a:spcPts val="0"/>
              </a:spcAft>
              <a:buFont typeface="Wingdings 2"/>
              <a:buChar char=""/>
              <a:defRPr/>
            </a:pPr>
            <a:r>
              <a:rPr lang="en-CA" dirty="0" smtClean="0">
                <a:solidFill>
                  <a:srgbClr val="0000FF"/>
                </a:solidFill>
                <a:latin typeface="Constantia" pitchFamily="18" charset="0"/>
              </a:rPr>
              <a:t>Elevation of less than 60 degrees abnormal and suggests compression or irritation of nerve roots</a:t>
            </a:r>
          </a:p>
          <a:p>
            <a:pPr marL="640080" lvl="1" indent="-246888" algn="just" eaLnBrk="1" fontAlgn="auto" hangingPunct="1">
              <a:spcAft>
                <a:spcPts val="0"/>
              </a:spcAft>
              <a:buFont typeface="Wingdings 2"/>
              <a:buChar char=""/>
              <a:defRPr/>
            </a:pPr>
            <a:r>
              <a:rPr lang="en-CA" dirty="0" smtClean="0">
                <a:solidFill>
                  <a:srgbClr val="0000FF"/>
                </a:solidFill>
                <a:latin typeface="Constantia" pitchFamily="18" charset="0"/>
              </a:rPr>
              <a:t>Reproduces sciatica symptoms (NOT just hamstring)</a:t>
            </a:r>
          </a:p>
          <a:p>
            <a:pPr marL="640080" lvl="1" indent="-246888" algn="just" eaLnBrk="1" fontAlgn="auto" hangingPunct="1">
              <a:spcAft>
                <a:spcPts val="0"/>
              </a:spcAft>
              <a:buFont typeface="Wingdings 2"/>
              <a:buChar char=""/>
              <a:defRPr/>
            </a:pPr>
            <a:r>
              <a:rPr lang="en-CA" i="1" dirty="0" smtClean="0">
                <a:solidFill>
                  <a:srgbClr val="0000FF"/>
                </a:solidFill>
                <a:latin typeface="Constantia" pitchFamily="18" charset="0"/>
              </a:rPr>
              <a:t>Ipsilateral straight leg raise</a:t>
            </a:r>
            <a:r>
              <a:rPr lang="en-CA" dirty="0" smtClean="0">
                <a:solidFill>
                  <a:srgbClr val="0000FF"/>
                </a:solidFill>
                <a:latin typeface="Constantia" pitchFamily="18" charset="0"/>
              </a:rPr>
              <a:t> sensitive but not specific for herniated disk</a:t>
            </a:r>
          </a:p>
          <a:p>
            <a:pPr marL="640080" lvl="1" indent="-246888" algn="just" eaLnBrk="1" fontAlgn="auto" hangingPunct="1">
              <a:spcAft>
                <a:spcPts val="0"/>
              </a:spcAft>
              <a:buFont typeface="Wingdings 2"/>
              <a:buChar char=""/>
              <a:defRPr/>
            </a:pPr>
            <a:r>
              <a:rPr lang="en-CA" i="1" dirty="0" smtClean="0">
                <a:solidFill>
                  <a:srgbClr val="0000FF"/>
                </a:solidFill>
                <a:latin typeface="Constantia" pitchFamily="18" charset="0"/>
              </a:rPr>
              <a:t>Crossed straight leg raise</a:t>
            </a:r>
            <a:r>
              <a:rPr lang="en-CA" dirty="0" smtClean="0">
                <a:solidFill>
                  <a:srgbClr val="0000FF"/>
                </a:solidFill>
                <a:latin typeface="Constantia" pitchFamily="18" charset="0"/>
              </a:rPr>
              <a:t> (symptoms of sciatica reproduced when opposite leg is raised) insensitive but highly specific</a:t>
            </a:r>
          </a:p>
        </p:txBody>
      </p:sp>
      <p:sp>
        <p:nvSpPr>
          <p:cNvPr id="183298" name="Title 1"/>
          <p:cNvSpPr>
            <a:spLocks noGrp="1"/>
          </p:cNvSpPr>
          <p:nvPr>
            <p:ph type="title"/>
          </p:nvPr>
        </p:nvSpPr>
        <p:spPr/>
        <p:txBody>
          <a:bodyPr/>
          <a:lstStyle/>
          <a:p>
            <a:pPr algn="just" eaLnBrk="1" hangingPunct="1"/>
            <a:r>
              <a:rPr lang="en-CA" dirty="0" smtClean="0">
                <a:solidFill>
                  <a:srgbClr val="FF0000"/>
                </a:solidFill>
                <a:latin typeface="Constantia" pitchFamily="18" charset="0"/>
              </a:rPr>
              <a:t>Physical Examination</a:t>
            </a:r>
          </a:p>
        </p:txBody>
      </p:sp>
    </p:spTree>
  </p:cSld>
  <p:clrMapOvr>
    <a:masterClrMapping/>
  </p:clrMapOvr>
  <p:transition>
    <p:wheel spokes="8"/>
  </p:transition>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a:xfrm>
            <a:off x="457200" y="1371601"/>
            <a:ext cx="8686800" cy="5486400"/>
          </a:xfrm>
        </p:spPr>
        <p:txBody>
          <a:bodyPr rtlCol="0">
            <a:normAutofit/>
          </a:bodyPr>
          <a:lstStyle/>
          <a:p>
            <a:pPr algn="just" eaLnBrk="1" fontAlgn="auto" hangingPunct="1">
              <a:spcAft>
                <a:spcPts val="0"/>
              </a:spcAft>
              <a:buFont typeface="Arial" pitchFamily="34" charset="0"/>
              <a:buChar char="•"/>
              <a:defRPr/>
            </a:pPr>
            <a:r>
              <a:rPr lang="en-CA" dirty="0" smtClean="0">
                <a:solidFill>
                  <a:srgbClr val="0000FF"/>
                </a:solidFill>
                <a:latin typeface="Constantia" pitchFamily="18" charset="0"/>
              </a:rPr>
              <a:t>Neurologic examination</a:t>
            </a:r>
          </a:p>
          <a:p>
            <a:pPr lvl="1" algn="just" eaLnBrk="1" fontAlgn="auto" hangingPunct="1">
              <a:spcAft>
                <a:spcPts val="0"/>
              </a:spcAft>
              <a:buFont typeface="Arial" pitchFamily="34" charset="0"/>
              <a:buChar char="–"/>
              <a:defRPr/>
            </a:pPr>
            <a:r>
              <a:rPr lang="en-CA" dirty="0" err="1" smtClean="0">
                <a:solidFill>
                  <a:srgbClr val="0000FF"/>
                </a:solidFill>
                <a:latin typeface="Constantia" pitchFamily="18" charset="0"/>
              </a:rPr>
              <a:t>L5</a:t>
            </a:r>
            <a:r>
              <a:rPr lang="en-CA" dirty="0" smtClean="0">
                <a:solidFill>
                  <a:srgbClr val="0000FF"/>
                </a:solidFill>
                <a:latin typeface="Constantia" pitchFamily="18" charset="0"/>
              </a:rPr>
              <a:t>:  ankle and great toe </a:t>
            </a:r>
            <a:r>
              <a:rPr lang="en-CA" dirty="0" err="1" smtClean="0">
                <a:solidFill>
                  <a:srgbClr val="0000FF"/>
                </a:solidFill>
                <a:latin typeface="Constantia" pitchFamily="18" charset="0"/>
              </a:rPr>
              <a:t>dorsiflexion</a:t>
            </a:r>
            <a:endParaRPr lang="en-CA" dirty="0" smtClean="0">
              <a:solidFill>
                <a:srgbClr val="0000FF"/>
              </a:solidFill>
              <a:latin typeface="Constantia" pitchFamily="18" charset="0"/>
            </a:endParaRPr>
          </a:p>
          <a:p>
            <a:pPr lvl="1" algn="just" eaLnBrk="1" fontAlgn="auto" hangingPunct="1">
              <a:spcAft>
                <a:spcPts val="0"/>
              </a:spcAft>
              <a:buFont typeface="Arial" pitchFamily="34" charset="0"/>
              <a:buChar char="–"/>
              <a:defRPr/>
            </a:pPr>
            <a:r>
              <a:rPr lang="en-CA" dirty="0" err="1" smtClean="0">
                <a:solidFill>
                  <a:srgbClr val="0000FF"/>
                </a:solidFill>
                <a:latin typeface="Constantia" pitchFamily="18" charset="0"/>
              </a:rPr>
              <a:t>S1</a:t>
            </a:r>
            <a:r>
              <a:rPr lang="en-CA" dirty="0" smtClean="0">
                <a:solidFill>
                  <a:srgbClr val="0000FF"/>
                </a:solidFill>
                <a:latin typeface="Constantia" pitchFamily="18" charset="0"/>
              </a:rPr>
              <a:t>:  plantar flexion, ankle reflex</a:t>
            </a:r>
          </a:p>
          <a:p>
            <a:pPr lvl="1" algn="just" eaLnBrk="1" fontAlgn="auto" hangingPunct="1">
              <a:spcAft>
                <a:spcPts val="0"/>
              </a:spcAft>
              <a:buNone/>
              <a:defRPr/>
            </a:pPr>
            <a:endParaRPr lang="en-CA" dirty="0" smtClean="0">
              <a:solidFill>
                <a:srgbClr val="0000FF"/>
              </a:solidFill>
              <a:latin typeface="Constantia" pitchFamily="18" charset="0"/>
            </a:endParaRPr>
          </a:p>
          <a:p>
            <a:pPr algn="just" eaLnBrk="1" fontAlgn="auto" hangingPunct="1">
              <a:spcAft>
                <a:spcPts val="0"/>
              </a:spcAft>
              <a:buFont typeface="Arial" pitchFamily="34" charset="0"/>
              <a:buChar char="•"/>
              <a:defRPr/>
            </a:pPr>
            <a:r>
              <a:rPr lang="en-CA" dirty="0" err="1" smtClean="0">
                <a:solidFill>
                  <a:srgbClr val="0000FF"/>
                </a:solidFill>
                <a:latin typeface="Constantia" pitchFamily="18" charset="0"/>
              </a:rPr>
              <a:t>Dermatomal</a:t>
            </a:r>
            <a:r>
              <a:rPr lang="en-CA" dirty="0" smtClean="0">
                <a:solidFill>
                  <a:srgbClr val="0000FF"/>
                </a:solidFill>
                <a:latin typeface="Constantia" pitchFamily="18" charset="0"/>
              </a:rPr>
              <a:t> sensory loss</a:t>
            </a:r>
          </a:p>
          <a:p>
            <a:pPr lvl="1" algn="just" eaLnBrk="1" fontAlgn="auto" hangingPunct="1">
              <a:spcAft>
                <a:spcPts val="0"/>
              </a:spcAft>
              <a:buFont typeface="Arial" pitchFamily="34" charset="0"/>
              <a:buChar char="–"/>
              <a:defRPr/>
            </a:pPr>
            <a:r>
              <a:rPr lang="en-CA" dirty="0" err="1" smtClean="0">
                <a:solidFill>
                  <a:srgbClr val="0000FF"/>
                </a:solidFill>
                <a:latin typeface="Constantia" pitchFamily="18" charset="0"/>
              </a:rPr>
              <a:t>L5</a:t>
            </a:r>
            <a:r>
              <a:rPr lang="en-CA" dirty="0" smtClean="0">
                <a:solidFill>
                  <a:srgbClr val="0000FF"/>
                </a:solidFill>
                <a:latin typeface="Constantia" pitchFamily="18" charset="0"/>
              </a:rPr>
              <a:t>:  numbness medial foot and web space between 1</a:t>
            </a:r>
            <a:r>
              <a:rPr lang="en-CA" baseline="30000" dirty="0" smtClean="0">
                <a:solidFill>
                  <a:srgbClr val="0000FF"/>
                </a:solidFill>
                <a:latin typeface="Constantia" pitchFamily="18" charset="0"/>
              </a:rPr>
              <a:t>st</a:t>
            </a:r>
            <a:r>
              <a:rPr lang="en-CA" dirty="0" smtClean="0">
                <a:solidFill>
                  <a:srgbClr val="0000FF"/>
                </a:solidFill>
                <a:latin typeface="Constantia" pitchFamily="18" charset="0"/>
              </a:rPr>
              <a:t> and 2</a:t>
            </a:r>
            <a:r>
              <a:rPr lang="en-CA" baseline="30000" dirty="0" smtClean="0">
                <a:solidFill>
                  <a:srgbClr val="0000FF"/>
                </a:solidFill>
                <a:latin typeface="Constantia" pitchFamily="18" charset="0"/>
              </a:rPr>
              <a:t>nd</a:t>
            </a:r>
            <a:r>
              <a:rPr lang="en-CA" dirty="0" smtClean="0">
                <a:solidFill>
                  <a:srgbClr val="0000FF"/>
                </a:solidFill>
                <a:latin typeface="Constantia" pitchFamily="18" charset="0"/>
              </a:rPr>
              <a:t> toes</a:t>
            </a:r>
          </a:p>
          <a:p>
            <a:pPr lvl="1" algn="just" eaLnBrk="1" fontAlgn="auto" hangingPunct="1">
              <a:spcAft>
                <a:spcPts val="0"/>
              </a:spcAft>
              <a:buFont typeface="Arial" pitchFamily="34" charset="0"/>
              <a:buChar char="–"/>
              <a:defRPr/>
            </a:pPr>
            <a:r>
              <a:rPr lang="en-CA" dirty="0" err="1" smtClean="0">
                <a:solidFill>
                  <a:srgbClr val="0000FF"/>
                </a:solidFill>
                <a:latin typeface="Constantia" pitchFamily="18" charset="0"/>
              </a:rPr>
              <a:t>S1</a:t>
            </a:r>
            <a:r>
              <a:rPr lang="en-CA" dirty="0" smtClean="0">
                <a:solidFill>
                  <a:srgbClr val="0000FF"/>
                </a:solidFill>
                <a:latin typeface="Constantia" pitchFamily="18" charset="0"/>
              </a:rPr>
              <a:t>:  lateral foot/ankle</a:t>
            </a:r>
          </a:p>
        </p:txBody>
      </p:sp>
      <p:sp>
        <p:nvSpPr>
          <p:cNvPr id="184322" name="Title 1"/>
          <p:cNvSpPr>
            <a:spLocks noGrp="1"/>
          </p:cNvSpPr>
          <p:nvPr>
            <p:ph type="title"/>
          </p:nvPr>
        </p:nvSpPr>
        <p:spPr/>
        <p:txBody>
          <a:bodyPr/>
          <a:lstStyle/>
          <a:p>
            <a:pPr algn="just" eaLnBrk="1" hangingPunct="1"/>
            <a:r>
              <a:rPr lang="en-CA" sz="4000" dirty="0" smtClean="0">
                <a:solidFill>
                  <a:srgbClr val="FF0000"/>
                </a:solidFill>
                <a:latin typeface="Constantia" pitchFamily="18" charset="0"/>
              </a:rPr>
              <a:t>Physical examination</a:t>
            </a:r>
          </a:p>
        </p:txBody>
      </p:sp>
    </p:spTree>
  </p:cSld>
  <p:clrMapOvr>
    <a:masterClrMapping/>
  </p:clrMapOvr>
  <p:transition>
    <p:wheel spokes="8"/>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ctrTitle"/>
          </p:nvPr>
        </p:nvSpPr>
        <p:spPr>
          <a:xfrm>
            <a:off x="685800" y="228600"/>
            <a:ext cx="7772400" cy="914400"/>
          </a:xfrm>
        </p:spPr>
        <p:txBody>
          <a:bodyPr/>
          <a:lstStyle/>
          <a:p>
            <a:pPr eaLnBrk="1" hangingPunct="1"/>
            <a:endParaRPr lang="en-US" smtClean="0"/>
          </a:p>
        </p:txBody>
      </p:sp>
      <p:sp>
        <p:nvSpPr>
          <p:cNvPr id="18437" name="Rectangle 3"/>
          <p:cNvSpPr>
            <a:spLocks noGrp="1" noChangeArrowheads="1"/>
          </p:cNvSpPr>
          <p:nvPr>
            <p:ph type="subTitle" idx="1"/>
          </p:nvPr>
        </p:nvSpPr>
        <p:spPr>
          <a:xfrm>
            <a:off x="609600" y="533400"/>
            <a:ext cx="8534400" cy="6324600"/>
          </a:xfrm>
        </p:spPr>
        <p:txBody>
          <a:bodyPr>
            <a:normAutofit/>
          </a:bodyPr>
          <a:lstStyle/>
          <a:p>
            <a:pPr algn="just" eaLnBrk="1" hangingPunct="1"/>
            <a:endParaRPr lang="en-US" b="1" u="sng" dirty="0" smtClean="0">
              <a:solidFill>
                <a:srgbClr val="FF0000"/>
              </a:solidFill>
              <a:latin typeface="Constantia" pitchFamily="18" charset="0"/>
              <a:cs typeface="Times New Roman" pitchFamily="18" charset="0"/>
            </a:endParaRPr>
          </a:p>
          <a:p>
            <a:pPr algn="just" eaLnBrk="1" hangingPunct="1"/>
            <a:endParaRPr lang="en-US" b="1" u="sng" dirty="0">
              <a:solidFill>
                <a:srgbClr val="FF0000"/>
              </a:solidFill>
              <a:latin typeface="Constantia" pitchFamily="18" charset="0"/>
              <a:cs typeface="Times New Roman" pitchFamily="18" charset="0"/>
            </a:endParaRPr>
          </a:p>
          <a:p>
            <a:pPr algn="just" eaLnBrk="1" hangingPunct="1"/>
            <a:endParaRPr lang="en-US" b="1" u="sng" dirty="0" smtClean="0">
              <a:solidFill>
                <a:srgbClr val="FF0000"/>
              </a:solidFill>
              <a:latin typeface="Constantia" pitchFamily="18" charset="0"/>
              <a:cs typeface="Times New Roman" pitchFamily="18" charset="0"/>
            </a:endParaRPr>
          </a:p>
          <a:p>
            <a:pPr algn="just" eaLnBrk="1" hangingPunct="1"/>
            <a:r>
              <a:rPr lang="en-US" b="1" u="sng" dirty="0" err="1" smtClean="0">
                <a:solidFill>
                  <a:srgbClr val="FF0000"/>
                </a:solidFill>
                <a:latin typeface="Constantia" pitchFamily="18" charset="0"/>
                <a:cs typeface="Times New Roman" pitchFamily="18" charset="0"/>
              </a:rPr>
              <a:t>Bursae</a:t>
            </a:r>
            <a:endParaRPr lang="en-US" b="1" u="sng" dirty="0" smtClean="0">
              <a:solidFill>
                <a:srgbClr val="FF0000"/>
              </a:solidFill>
              <a:latin typeface="Constantia" pitchFamily="18" charset="0"/>
              <a:cs typeface="Times New Roman" pitchFamily="18" charset="0"/>
            </a:endParaRPr>
          </a:p>
          <a:p>
            <a:pPr algn="just" eaLnBrk="1" hangingPunct="1"/>
            <a:r>
              <a:rPr lang="en-US" dirty="0" smtClean="0">
                <a:solidFill>
                  <a:srgbClr val="0000FF"/>
                </a:solidFill>
                <a:latin typeface="Constantia" pitchFamily="18" charset="0"/>
                <a:cs typeface="Times New Roman" pitchFamily="18" charset="0"/>
              </a:rPr>
              <a:t>Are small sacs of connective tissue located whenever pressure is exerted over moving parts, hence preventing injury to muscle tendons.</a:t>
            </a:r>
          </a:p>
          <a:p>
            <a:pPr algn="just" eaLnBrk="1" hangingPunct="1"/>
            <a:endParaRPr lang="en-US" dirty="0" smtClean="0">
              <a:solidFill>
                <a:srgbClr val="0000FF"/>
              </a:solidFill>
              <a:latin typeface="Constantia" pitchFamily="18" charset="0"/>
              <a:cs typeface="Times New Roman" pitchFamily="18" charset="0"/>
            </a:endParaRPr>
          </a:p>
          <a:p>
            <a:pPr algn="just" eaLnBrk="1" hangingPunct="1"/>
            <a:r>
              <a:rPr lang="en-US" dirty="0" smtClean="0">
                <a:solidFill>
                  <a:srgbClr val="0000FF"/>
                </a:solidFill>
                <a:latin typeface="Constantia" pitchFamily="18" charset="0"/>
                <a:cs typeface="Times New Roman" pitchFamily="18" charset="0"/>
              </a:rPr>
              <a:t>Bursae are lined with synovial membranes and contain synovial fluid, which serve as cushion between the moving parts.</a:t>
            </a:r>
          </a:p>
          <a:p>
            <a:pPr algn="just" eaLnBrk="1" hangingPunct="1"/>
            <a:r>
              <a:rPr lang="en-US" dirty="0" smtClean="0">
                <a:solidFill>
                  <a:schemeClr val="accent2"/>
                </a:solidFill>
                <a:latin typeface="Constantia" pitchFamily="18" charset="0"/>
              </a:rPr>
              <a:t> </a:t>
            </a:r>
          </a:p>
        </p:txBody>
      </p:sp>
      <p:sp>
        <p:nvSpPr>
          <p:cNvPr id="18434" name="Rectangle 6"/>
          <p:cNvSpPr>
            <a:spLocks noGrp="1" noChangeArrowheads="1"/>
          </p:cNvSpPr>
          <p:nvPr>
            <p:ph type="sldNum" sz="quarter" idx="12"/>
          </p:nvPr>
        </p:nvSpPr>
        <p:spPr>
          <a:noFill/>
        </p:spPr>
        <p:txBody>
          <a:bodyPr/>
          <a:lstStyle/>
          <a:p>
            <a:fld id="{9D10D6F1-F3CE-41E8-848D-12E61AFED9BD}" type="slidenum">
              <a:rPr lang="en-US" smtClean="0"/>
              <a:pPr/>
              <a:t>21</a:t>
            </a:fld>
            <a:endParaRPr lang="en-US" smtClean="0"/>
          </a:p>
        </p:txBody>
      </p:sp>
      <p:sp>
        <p:nvSpPr>
          <p:cNvPr id="1843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CD4486F6-2304-48B6-8532-8F22B81E0CB1}" type="slidenum">
              <a:rPr lang="en-US" sz="1400"/>
              <a:pPr algn="r"/>
              <a:t>21</a:t>
            </a:fld>
            <a:endParaRPr lang="en-US" sz="1400"/>
          </a:p>
        </p:txBody>
      </p:sp>
    </p:spTree>
  </p:cSld>
  <p:clrMapOvr>
    <a:masterClrMapping/>
  </p:clrMapOvr>
  <p:transition>
    <p:wheel spokes="8"/>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p:cNvSpPr>
          <p:nvPr>
            <p:ph idx="1"/>
          </p:nvPr>
        </p:nvSpPr>
        <p:spPr>
          <a:xfrm>
            <a:off x="457200" y="1600200"/>
            <a:ext cx="8229600" cy="5257800"/>
          </a:xfrm>
        </p:spPr>
        <p:txBody>
          <a:bodyPr rtlCol="0">
            <a:normAutofit/>
          </a:bodyPr>
          <a:lstStyle/>
          <a:p>
            <a:pPr algn="just" eaLnBrk="1" fontAlgn="auto" hangingPunct="1">
              <a:spcAft>
                <a:spcPts val="0"/>
              </a:spcAft>
              <a:buFont typeface="Arial" pitchFamily="34" charset="0"/>
              <a:buChar char="•"/>
              <a:defRPr/>
            </a:pPr>
            <a:r>
              <a:rPr lang="en-US" dirty="0" smtClean="0">
                <a:solidFill>
                  <a:srgbClr val="0000FF"/>
                </a:solidFill>
                <a:latin typeface="Constantia" pitchFamily="18" charset="0"/>
              </a:rPr>
              <a:t>AP and lateral L-spine if no clinical improvement after 4-6 weeks</a:t>
            </a:r>
          </a:p>
          <a:p>
            <a:pPr algn="just" eaLnBrk="1" fontAlgn="auto" hangingPunct="1">
              <a:spcAft>
                <a:spcPts val="0"/>
              </a:spcAft>
              <a:buNone/>
              <a:defRPr/>
            </a:pPr>
            <a:r>
              <a:rPr lang="en-US" b="1" i="1" dirty="0" smtClean="0">
                <a:solidFill>
                  <a:srgbClr val="0000FF"/>
                </a:solidFill>
                <a:latin typeface="Constantia" pitchFamily="18" charset="0"/>
              </a:rPr>
              <a:t>“Clinicians should not routinely obtain imaging or other diagnostic tests in patients with nonspecific low back pain” </a:t>
            </a:r>
            <a:r>
              <a:rPr lang="en-US" dirty="0" smtClean="0">
                <a:solidFill>
                  <a:srgbClr val="0000FF"/>
                </a:solidFill>
                <a:latin typeface="Constantia" pitchFamily="18" charset="0"/>
              </a:rPr>
              <a:t>(American College of Physicians and American Pain Society).</a:t>
            </a:r>
          </a:p>
          <a:p>
            <a:pPr algn="just" eaLnBrk="1" fontAlgn="auto" hangingPunct="1">
              <a:spcAft>
                <a:spcPts val="0"/>
              </a:spcAft>
              <a:buNone/>
              <a:defRPr/>
            </a:pPr>
            <a:endParaRPr lang="en-US" b="1" i="1" dirty="0" smtClean="0">
              <a:solidFill>
                <a:srgbClr val="0000FF"/>
              </a:solidFill>
              <a:latin typeface="Constantia" pitchFamily="18" charset="0"/>
            </a:endParaRPr>
          </a:p>
          <a:p>
            <a:pPr lvl="1" algn="just" eaLnBrk="1" fontAlgn="auto" hangingPunct="1">
              <a:spcAft>
                <a:spcPts val="0"/>
              </a:spcAft>
              <a:buFont typeface="Arial" pitchFamily="34" charset="0"/>
              <a:buChar char="–"/>
              <a:defRPr/>
            </a:pPr>
            <a:r>
              <a:rPr lang="en-US" dirty="0" smtClean="0">
                <a:solidFill>
                  <a:srgbClr val="0000FF"/>
                </a:solidFill>
                <a:latin typeface="Constantia" pitchFamily="18" charset="0"/>
              </a:rPr>
              <a:t>Do perform x-rays if:  fever, unexplained weight loss, </a:t>
            </a:r>
            <a:r>
              <a:rPr lang="en-US" dirty="0" err="1" smtClean="0">
                <a:solidFill>
                  <a:srgbClr val="0000FF"/>
                </a:solidFill>
                <a:latin typeface="Constantia" pitchFamily="18" charset="0"/>
              </a:rPr>
              <a:t>hx</a:t>
            </a:r>
            <a:r>
              <a:rPr lang="en-US" dirty="0" smtClean="0">
                <a:solidFill>
                  <a:srgbClr val="0000FF"/>
                </a:solidFill>
                <a:latin typeface="Constantia" pitchFamily="18" charset="0"/>
              </a:rPr>
              <a:t> of cancer, neurologic deficits, </a:t>
            </a:r>
            <a:r>
              <a:rPr lang="en-US" dirty="0" err="1" smtClean="0">
                <a:solidFill>
                  <a:srgbClr val="0000FF"/>
                </a:solidFill>
                <a:latin typeface="Constantia" pitchFamily="18" charset="0"/>
              </a:rPr>
              <a:t>EtOH</a:t>
            </a:r>
            <a:r>
              <a:rPr lang="en-US" dirty="0" smtClean="0">
                <a:solidFill>
                  <a:srgbClr val="0000FF"/>
                </a:solidFill>
                <a:latin typeface="Constantia" pitchFamily="18" charset="0"/>
              </a:rPr>
              <a:t>,  age &lt;18 or &gt;50, trauma, </a:t>
            </a:r>
            <a:r>
              <a:rPr lang="en-US" dirty="0" err="1" smtClean="0">
                <a:solidFill>
                  <a:srgbClr val="0000FF"/>
                </a:solidFill>
                <a:latin typeface="Constantia" pitchFamily="18" charset="0"/>
              </a:rPr>
              <a:t>immunosuppression</a:t>
            </a:r>
            <a:r>
              <a:rPr lang="en-US" dirty="0" smtClean="0">
                <a:solidFill>
                  <a:srgbClr val="0000FF"/>
                </a:solidFill>
                <a:latin typeface="Constantia" pitchFamily="18" charset="0"/>
              </a:rPr>
              <a:t>, prolonged steroid use, skin/urinary infection, indwelling catheter</a:t>
            </a:r>
          </a:p>
        </p:txBody>
      </p:sp>
      <p:sp>
        <p:nvSpPr>
          <p:cNvPr id="185346" name="Rectangle 2"/>
          <p:cNvSpPr>
            <a:spLocks noGrp="1"/>
          </p:cNvSpPr>
          <p:nvPr>
            <p:ph type="title"/>
          </p:nvPr>
        </p:nvSpPr>
        <p:spPr/>
        <p:txBody>
          <a:bodyPr/>
          <a:lstStyle/>
          <a:p>
            <a:pPr algn="just" eaLnBrk="1" hangingPunct="1"/>
            <a:r>
              <a:rPr lang="en-US" dirty="0" smtClean="0">
                <a:solidFill>
                  <a:srgbClr val="FF0000"/>
                </a:solidFill>
                <a:latin typeface="Constantia" pitchFamily="18" charset="0"/>
              </a:rPr>
              <a:t>Imaging</a:t>
            </a:r>
          </a:p>
        </p:txBody>
      </p:sp>
    </p:spTree>
  </p:cSld>
  <p:clrMapOvr>
    <a:masterClrMapping/>
  </p:clrMapOvr>
  <p:transition>
    <p:wheel spokes="8"/>
  </p:transition>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p:cNvSpPr>
          <p:nvPr>
            <p:ph idx="1"/>
          </p:nvPr>
        </p:nvSpPr>
        <p:spPr>
          <a:xfrm>
            <a:off x="0" y="1600200"/>
            <a:ext cx="9144000" cy="5257800"/>
          </a:xfrm>
        </p:spPr>
        <p:txBody>
          <a:bodyPr rtlCol="0">
            <a:normAutofit/>
          </a:bodyPr>
          <a:lstStyle/>
          <a:p>
            <a:pPr algn="just" eaLnBrk="1" fontAlgn="auto" hangingPunct="1">
              <a:spcAft>
                <a:spcPts val="0"/>
              </a:spcAft>
              <a:buFont typeface="Arial" pitchFamily="34" charset="0"/>
              <a:buChar char="•"/>
              <a:defRPr/>
            </a:pPr>
            <a:r>
              <a:rPr lang="en-US" dirty="0" smtClean="0">
                <a:solidFill>
                  <a:srgbClr val="0000FF"/>
                </a:solidFill>
                <a:latin typeface="Constantia" pitchFamily="18" charset="0"/>
              </a:rPr>
              <a:t>CT and MRI</a:t>
            </a:r>
          </a:p>
          <a:p>
            <a:pPr lvl="1" algn="just" eaLnBrk="1" fontAlgn="auto" hangingPunct="1">
              <a:spcAft>
                <a:spcPts val="0"/>
              </a:spcAft>
              <a:buFont typeface="Arial" pitchFamily="34" charset="0"/>
              <a:buChar char="–"/>
              <a:defRPr/>
            </a:pPr>
            <a:r>
              <a:rPr lang="en-US" dirty="0" smtClean="0">
                <a:solidFill>
                  <a:srgbClr val="0000FF"/>
                </a:solidFill>
                <a:latin typeface="Constantia" pitchFamily="18" charset="0"/>
              </a:rPr>
              <a:t>More sensitive for detection of infection and cancer than plain films</a:t>
            </a:r>
          </a:p>
          <a:p>
            <a:pPr lvl="1" algn="just" eaLnBrk="1" fontAlgn="auto" hangingPunct="1">
              <a:spcAft>
                <a:spcPts val="0"/>
              </a:spcAft>
              <a:buFont typeface="Arial" pitchFamily="34" charset="0"/>
              <a:buChar char="–"/>
              <a:defRPr/>
            </a:pPr>
            <a:r>
              <a:rPr lang="en-US" dirty="0" smtClean="0">
                <a:solidFill>
                  <a:srgbClr val="0000FF"/>
                </a:solidFill>
                <a:latin typeface="Constantia" pitchFamily="18" charset="0"/>
              </a:rPr>
              <a:t>Also able to image herniated discs and spinal </a:t>
            </a:r>
            <a:r>
              <a:rPr lang="en-US" dirty="0" err="1" smtClean="0">
                <a:solidFill>
                  <a:srgbClr val="0000FF"/>
                </a:solidFill>
                <a:latin typeface="Constantia" pitchFamily="18" charset="0"/>
              </a:rPr>
              <a:t>stenosis</a:t>
            </a:r>
            <a:r>
              <a:rPr lang="en-US" dirty="0" smtClean="0">
                <a:solidFill>
                  <a:srgbClr val="0000FF"/>
                </a:solidFill>
                <a:latin typeface="Constantia" pitchFamily="18" charset="0"/>
              </a:rPr>
              <a:t>, which cannot be appreciated on plain films</a:t>
            </a:r>
          </a:p>
          <a:p>
            <a:pPr lvl="1" algn="just" eaLnBrk="1" fontAlgn="auto" hangingPunct="1">
              <a:spcAft>
                <a:spcPts val="0"/>
              </a:spcAft>
              <a:buFont typeface="Arial" pitchFamily="34" charset="0"/>
              <a:buChar char="–"/>
              <a:defRPr/>
            </a:pPr>
            <a:r>
              <a:rPr lang="en-US" dirty="0" smtClean="0">
                <a:solidFill>
                  <a:srgbClr val="0000FF"/>
                </a:solidFill>
                <a:latin typeface="Constantia" pitchFamily="18" charset="0"/>
              </a:rPr>
              <a:t>Beware:  herniated/bulging discs often found in asymptomatic volunteers </a:t>
            </a:r>
            <a:r>
              <a:rPr lang="en-US" dirty="0" smtClean="0">
                <a:solidFill>
                  <a:srgbClr val="0000FF"/>
                </a:solidFill>
                <a:latin typeface="Constantia" pitchFamily="18" charset="0"/>
                <a:sym typeface="Wingdings" pitchFamily="2" charset="2"/>
              </a:rPr>
              <a:t> may lead to </a:t>
            </a:r>
            <a:r>
              <a:rPr lang="en-US" dirty="0" err="1" smtClean="0">
                <a:solidFill>
                  <a:srgbClr val="0000FF"/>
                </a:solidFill>
                <a:latin typeface="Constantia" pitchFamily="18" charset="0"/>
                <a:sym typeface="Wingdings" pitchFamily="2" charset="2"/>
              </a:rPr>
              <a:t>overdiagnosis</a:t>
            </a:r>
            <a:r>
              <a:rPr lang="en-US" dirty="0" smtClean="0">
                <a:solidFill>
                  <a:srgbClr val="0000FF"/>
                </a:solidFill>
                <a:latin typeface="Constantia" pitchFamily="18" charset="0"/>
                <a:sym typeface="Wingdings" pitchFamily="2" charset="2"/>
              </a:rPr>
              <a:t>/overtreatment</a:t>
            </a:r>
          </a:p>
          <a:p>
            <a:pPr lvl="1" algn="just" eaLnBrk="1" fontAlgn="auto" hangingPunct="1">
              <a:spcAft>
                <a:spcPts val="0"/>
              </a:spcAft>
              <a:buFont typeface="Arial" pitchFamily="34" charset="0"/>
              <a:buChar char="–"/>
              <a:defRPr/>
            </a:pPr>
            <a:r>
              <a:rPr lang="en-US" dirty="0" smtClean="0">
                <a:solidFill>
                  <a:srgbClr val="0000FF"/>
                </a:solidFill>
                <a:latin typeface="Constantia" pitchFamily="18" charset="0"/>
                <a:sym typeface="Wingdings" pitchFamily="2" charset="2"/>
              </a:rPr>
              <a:t>MRI better than CT for detection of infection, metastases, rare neural tumours</a:t>
            </a:r>
            <a:endParaRPr lang="en-US" dirty="0" smtClean="0">
              <a:solidFill>
                <a:srgbClr val="0000FF"/>
              </a:solidFill>
              <a:latin typeface="Constantia" pitchFamily="18" charset="0"/>
            </a:endParaRPr>
          </a:p>
        </p:txBody>
      </p:sp>
      <p:sp>
        <p:nvSpPr>
          <p:cNvPr id="186370" name="Rectangle 2"/>
          <p:cNvSpPr>
            <a:spLocks noGrp="1"/>
          </p:cNvSpPr>
          <p:nvPr>
            <p:ph type="title"/>
          </p:nvPr>
        </p:nvSpPr>
        <p:spPr/>
        <p:txBody>
          <a:bodyPr/>
          <a:lstStyle/>
          <a:p>
            <a:pPr algn="just" eaLnBrk="1" hangingPunct="1"/>
            <a:r>
              <a:rPr lang="en-US" dirty="0" smtClean="0">
                <a:solidFill>
                  <a:srgbClr val="FF0000"/>
                </a:solidFill>
                <a:latin typeface="Constantia" pitchFamily="18" charset="0"/>
              </a:rPr>
              <a:t>Imaging</a:t>
            </a:r>
          </a:p>
        </p:txBody>
      </p:sp>
    </p:spTree>
  </p:cSld>
  <p:clrMapOvr>
    <a:masterClrMapping/>
  </p:clrMapOvr>
  <p:transition>
    <p:wheel spokes="8"/>
  </p:transition>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7394" name="Picture 5" descr="algorithm"/>
          <p:cNvPicPr>
            <a:picLocks noChangeAspect="1" noChangeArrowheads="1"/>
          </p:cNvPicPr>
          <p:nvPr/>
        </p:nvPicPr>
        <p:blipFill>
          <a:blip r:embed="rId3" cstate="print"/>
          <a:srcRect/>
          <a:stretch>
            <a:fillRect/>
          </a:stretch>
        </p:blipFill>
        <p:spPr bwMode="auto">
          <a:xfrm>
            <a:off x="357188" y="0"/>
            <a:ext cx="8501062" cy="68580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9" name="Rectangle 3"/>
          <p:cNvSpPr>
            <a:spLocks noGrp="1"/>
          </p:cNvSpPr>
          <p:nvPr>
            <p:ph idx="1"/>
          </p:nvPr>
        </p:nvSpPr>
        <p:spPr/>
        <p:txBody>
          <a:bodyPr/>
          <a:lstStyle/>
          <a:p>
            <a:pPr algn="just" eaLnBrk="1" hangingPunct="1"/>
            <a:r>
              <a:rPr lang="en-US" dirty="0" smtClean="0">
                <a:solidFill>
                  <a:srgbClr val="0000FF"/>
                </a:solidFill>
                <a:latin typeface="Constantia" pitchFamily="18" charset="0"/>
              </a:rPr>
              <a:t>Most recover rapidly</a:t>
            </a:r>
          </a:p>
          <a:p>
            <a:pPr lvl="1" algn="just" eaLnBrk="1" hangingPunct="1"/>
            <a:r>
              <a:rPr lang="en-US" dirty="0" smtClean="0">
                <a:solidFill>
                  <a:srgbClr val="0000FF"/>
                </a:solidFill>
                <a:latin typeface="Constantia" pitchFamily="18" charset="0"/>
              </a:rPr>
              <a:t>90% of patients seen within 3 days of symptom onset recovered within 2 weeks</a:t>
            </a:r>
          </a:p>
          <a:p>
            <a:pPr algn="just" eaLnBrk="1" hangingPunct="1"/>
            <a:r>
              <a:rPr lang="en-US" dirty="0" smtClean="0">
                <a:solidFill>
                  <a:srgbClr val="0000FF"/>
                </a:solidFill>
                <a:latin typeface="Constantia" pitchFamily="18" charset="0"/>
              </a:rPr>
              <a:t>Recurrences are common</a:t>
            </a:r>
          </a:p>
          <a:p>
            <a:pPr lvl="1" algn="just" eaLnBrk="1" hangingPunct="1"/>
            <a:r>
              <a:rPr lang="en-US" dirty="0" smtClean="0">
                <a:solidFill>
                  <a:srgbClr val="0000FF"/>
                </a:solidFill>
                <a:latin typeface="Constantia" pitchFamily="18" charset="0"/>
              </a:rPr>
              <a:t>Most have chronic disease with intermittent exacerbations</a:t>
            </a:r>
          </a:p>
          <a:p>
            <a:pPr algn="just" eaLnBrk="1" hangingPunct="1"/>
            <a:r>
              <a:rPr lang="en-US" dirty="0" smtClean="0">
                <a:solidFill>
                  <a:srgbClr val="0000FF"/>
                </a:solidFill>
                <a:latin typeface="Constantia" pitchFamily="18" charset="0"/>
              </a:rPr>
              <a:t>Spinal </a:t>
            </a:r>
            <a:r>
              <a:rPr lang="en-US" dirty="0" err="1" smtClean="0">
                <a:solidFill>
                  <a:srgbClr val="0000FF"/>
                </a:solidFill>
                <a:latin typeface="Constantia" pitchFamily="18" charset="0"/>
              </a:rPr>
              <a:t>stenosis</a:t>
            </a:r>
            <a:r>
              <a:rPr lang="en-US" dirty="0" smtClean="0">
                <a:solidFill>
                  <a:srgbClr val="0000FF"/>
                </a:solidFill>
                <a:latin typeface="Constantia" pitchFamily="18" charset="0"/>
              </a:rPr>
              <a:t> is the exception </a:t>
            </a:r>
            <a:r>
              <a:rPr lang="en-US" dirty="0" smtClean="0">
                <a:solidFill>
                  <a:srgbClr val="0000FF"/>
                </a:solidFill>
                <a:latin typeface="Constantia" pitchFamily="18" charset="0"/>
                <a:sym typeface="Wingdings" pitchFamily="2" charset="2"/>
              </a:rPr>
              <a:t> usually gets progressively worse with time </a:t>
            </a:r>
            <a:endParaRPr lang="en-US" dirty="0" smtClean="0">
              <a:solidFill>
                <a:srgbClr val="0000FF"/>
              </a:solidFill>
              <a:latin typeface="Constantia" pitchFamily="18" charset="0"/>
            </a:endParaRPr>
          </a:p>
        </p:txBody>
      </p:sp>
      <p:sp>
        <p:nvSpPr>
          <p:cNvPr id="188418" name="Rectangle 2"/>
          <p:cNvSpPr>
            <a:spLocks noGrp="1"/>
          </p:cNvSpPr>
          <p:nvPr>
            <p:ph type="title"/>
          </p:nvPr>
        </p:nvSpPr>
        <p:spPr/>
        <p:txBody>
          <a:bodyPr/>
          <a:lstStyle/>
          <a:p>
            <a:pPr algn="just" eaLnBrk="1" hangingPunct="1"/>
            <a:r>
              <a:rPr lang="en-US" dirty="0" smtClean="0">
                <a:solidFill>
                  <a:srgbClr val="FF0000"/>
                </a:solidFill>
                <a:latin typeface="Constantia" pitchFamily="18" charset="0"/>
              </a:rPr>
              <a:t>Natural History</a:t>
            </a:r>
          </a:p>
        </p:txBody>
      </p:sp>
    </p:spTree>
  </p:cSld>
  <p:clrMapOvr>
    <a:masterClrMapping/>
  </p:clrMapOvr>
  <p:transition>
    <p:wheel spokes="8"/>
  </p:transition>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3"/>
          <p:cNvSpPr>
            <a:spLocks noGrp="1"/>
          </p:cNvSpPr>
          <p:nvPr>
            <p:ph idx="1"/>
          </p:nvPr>
        </p:nvSpPr>
        <p:spPr>
          <a:xfrm>
            <a:off x="457200" y="1600200"/>
            <a:ext cx="8686800" cy="5257800"/>
          </a:xfrm>
        </p:spPr>
        <p:txBody>
          <a:bodyPr rtlCol="0">
            <a:normAutofit/>
          </a:bodyPr>
          <a:lstStyle/>
          <a:p>
            <a:pPr algn="just" eaLnBrk="1" fontAlgn="auto" hangingPunct="1">
              <a:spcAft>
                <a:spcPts val="0"/>
              </a:spcAft>
              <a:buFont typeface="Arial" pitchFamily="34" charset="0"/>
              <a:buChar char="•"/>
              <a:defRPr/>
            </a:pPr>
            <a:r>
              <a:rPr lang="en-US" dirty="0" smtClean="0">
                <a:solidFill>
                  <a:srgbClr val="0000FF"/>
                </a:solidFill>
                <a:latin typeface="Constantia" pitchFamily="18" charset="0"/>
              </a:rPr>
              <a:t>Non-specific low back pain</a:t>
            </a:r>
          </a:p>
          <a:p>
            <a:pPr lvl="1" algn="just" eaLnBrk="1" fontAlgn="auto" hangingPunct="1">
              <a:spcAft>
                <a:spcPts val="0"/>
              </a:spcAft>
              <a:buFont typeface="Arial" pitchFamily="34" charset="0"/>
              <a:buChar char="–"/>
              <a:defRPr/>
            </a:pPr>
            <a:r>
              <a:rPr lang="en-US" dirty="0" smtClean="0">
                <a:solidFill>
                  <a:srgbClr val="0000FF"/>
                </a:solidFill>
                <a:latin typeface="Constantia" pitchFamily="18" charset="0"/>
              </a:rPr>
              <a:t>Regular NSAIDs and muscle relaxants good for symptomatic relief.</a:t>
            </a:r>
          </a:p>
          <a:p>
            <a:pPr lvl="1" algn="just" eaLnBrk="1" fontAlgn="auto" hangingPunct="1">
              <a:spcAft>
                <a:spcPts val="0"/>
              </a:spcAft>
              <a:buFont typeface="Arial" pitchFamily="34" charset="0"/>
              <a:buChar char="–"/>
              <a:defRPr/>
            </a:pPr>
            <a:r>
              <a:rPr lang="en-US" dirty="0" smtClean="0">
                <a:solidFill>
                  <a:srgbClr val="0000FF"/>
                </a:solidFill>
                <a:latin typeface="Constantia" pitchFamily="18" charset="0"/>
              </a:rPr>
              <a:t>Spinal manipulation of limited utility in studies</a:t>
            </a:r>
          </a:p>
          <a:p>
            <a:pPr lvl="1" algn="just" eaLnBrk="1" fontAlgn="auto" hangingPunct="1">
              <a:spcAft>
                <a:spcPts val="0"/>
              </a:spcAft>
              <a:buFont typeface="Arial" pitchFamily="34" charset="0"/>
              <a:buChar char="–"/>
              <a:defRPr/>
            </a:pPr>
            <a:r>
              <a:rPr lang="en-US" dirty="0" smtClean="0">
                <a:solidFill>
                  <a:srgbClr val="0000FF"/>
                </a:solidFill>
                <a:latin typeface="Constantia" pitchFamily="18" charset="0"/>
              </a:rPr>
              <a:t>Should recommend rapid return to normal activities with neither bed rest nor exercise in the acute period</a:t>
            </a:r>
          </a:p>
          <a:p>
            <a:pPr lvl="2" algn="just" eaLnBrk="1" fontAlgn="auto" hangingPunct="1">
              <a:spcAft>
                <a:spcPts val="0"/>
              </a:spcAft>
              <a:buFont typeface="Arial" pitchFamily="34" charset="0"/>
              <a:buChar char="•"/>
              <a:defRPr/>
            </a:pPr>
            <a:r>
              <a:rPr lang="en-US" dirty="0" smtClean="0">
                <a:solidFill>
                  <a:srgbClr val="0000FF"/>
                </a:solidFill>
                <a:latin typeface="Constantia" pitchFamily="18" charset="0"/>
              </a:rPr>
              <a:t>Bed rest found to not improve and may delay recovery</a:t>
            </a:r>
          </a:p>
          <a:p>
            <a:pPr lvl="1" algn="just" eaLnBrk="1" fontAlgn="auto" hangingPunct="1">
              <a:spcAft>
                <a:spcPts val="0"/>
              </a:spcAft>
              <a:buFont typeface="Arial" pitchFamily="34" charset="0"/>
              <a:buChar char="–"/>
              <a:defRPr/>
            </a:pPr>
            <a:r>
              <a:rPr lang="en-US" dirty="0" smtClean="0">
                <a:solidFill>
                  <a:srgbClr val="0000FF"/>
                </a:solidFill>
                <a:latin typeface="Constantia" pitchFamily="18" charset="0"/>
              </a:rPr>
              <a:t>Exercises not useful in acute phase; use in chronic</a:t>
            </a:r>
          </a:p>
        </p:txBody>
      </p:sp>
      <p:sp>
        <p:nvSpPr>
          <p:cNvPr id="189442" name="Rectangle 2"/>
          <p:cNvSpPr>
            <a:spLocks noGrp="1"/>
          </p:cNvSpPr>
          <p:nvPr>
            <p:ph type="title"/>
          </p:nvPr>
        </p:nvSpPr>
        <p:spPr/>
        <p:txBody>
          <a:bodyPr/>
          <a:lstStyle/>
          <a:p>
            <a:pPr algn="just" eaLnBrk="1" hangingPunct="1"/>
            <a:r>
              <a:rPr lang="en-US" dirty="0" smtClean="0">
                <a:solidFill>
                  <a:srgbClr val="FF0000"/>
                </a:solidFill>
                <a:latin typeface="Constantia" pitchFamily="18" charset="0"/>
              </a:rPr>
              <a:t>Management of Low Back Pain</a:t>
            </a:r>
          </a:p>
        </p:txBody>
      </p:sp>
    </p:spTree>
  </p:cSld>
  <p:clrMapOvr>
    <a:masterClrMapping/>
  </p:clrMapOvr>
  <p:transition>
    <p:wheel spokes="8"/>
  </p:transition>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7" name="Rectangle 3"/>
          <p:cNvSpPr>
            <a:spLocks noGrp="1"/>
          </p:cNvSpPr>
          <p:nvPr>
            <p:ph idx="1"/>
          </p:nvPr>
        </p:nvSpPr>
        <p:spPr>
          <a:xfrm>
            <a:off x="457200" y="1600200"/>
            <a:ext cx="8686800" cy="5257800"/>
          </a:xfrm>
        </p:spPr>
        <p:txBody>
          <a:bodyPr/>
          <a:lstStyle/>
          <a:p>
            <a:pPr algn="just" eaLnBrk="1" hangingPunct="1"/>
            <a:r>
              <a:rPr lang="en-US" dirty="0" smtClean="0">
                <a:solidFill>
                  <a:srgbClr val="0000FF"/>
                </a:solidFill>
                <a:latin typeface="Constantia" pitchFamily="18" charset="0"/>
              </a:rPr>
              <a:t>Nonspecific low back pain</a:t>
            </a:r>
          </a:p>
          <a:p>
            <a:pPr lvl="1" algn="just" eaLnBrk="1" hangingPunct="1"/>
            <a:r>
              <a:rPr lang="en-US" dirty="0" smtClean="0">
                <a:solidFill>
                  <a:srgbClr val="0000FF"/>
                </a:solidFill>
                <a:latin typeface="Constantia" pitchFamily="18" charset="0"/>
              </a:rPr>
              <a:t>Traction, facet joint injections have minimal effects.</a:t>
            </a:r>
          </a:p>
          <a:p>
            <a:pPr lvl="1" algn="just" eaLnBrk="1" hangingPunct="1"/>
            <a:r>
              <a:rPr lang="en-US" dirty="0" smtClean="0">
                <a:solidFill>
                  <a:srgbClr val="0000FF"/>
                </a:solidFill>
                <a:latin typeface="Constantia" pitchFamily="18" charset="0"/>
              </a:rPr>
              <a:t>Systematic reviews of </a:t>
            </a:r>
            <a:r>
              <a:rPr lang="en-US" b="1" i="1" dirty="0" err="1" smtClean="0">
                <a:solidFill>
                  <a:srgbClr val="0000FF"/>
                </a:solidFill>
                <a:latin typeface="Constantia" pitchFamily="18" charset="0"/>
              </a:rPr>
              <a:t>acupunture</a:t>
            </a:r>
            <a:r>
              <a:rPr lang="en-US" b="1" i="1" dirty="0" smtClean="0">
                <a:solidFill>
                  <a:srgbClr val="0000FF"/>
                </a:solidFill>
                <a:latin typeface="Constantia" pitchFamily="18" charset="0"/>
              </a:rPr>
              <a:t> </a:t>
            </a:r>
            <a:r>
              <a:rPr lang="en-US" dirty="0" smtClean="0">
                <a:solidFill>
                  <a:srgbClr val="0000FF"/>
                </a:solidFill>
                <a:latin typeface="Constantia" pitchFamily="18" charset="0"/>
              </a:rPr>
              <a:t>have shown little benefit</a:t>
            </a:r>
          </a:p>
          <a:p>
            <a:pPr lvl="1" algn="just" eaLnBrk="1" hangingPunct="1"/>
            <a:r>
              <a:rPr lang="en-US" dirty="0" smtClean="0">
                <a:solidFill>
                  <a:srgbClr val="0000FF"/>
                </a:solidFill>
                <a:latin typeface="Constantia" pitchFamily="18" charset="0"/>
              </a:rPr>
              <a:t>? Massage therapy </a:t>
            </a:r>
            <a:r>
              <a:rPr lang="en-US" dirty="0" smtClean="0">
                <a:solidFill>
                  <a:srgbClr val="0000FF"/>
                </a:solidFill>
                <a:latin typeface="Constantia" pitchFamily="18" charset="0"/>
                <a:sym typeface="Wingdings" pitchFamily="2" charset="2"/>
              </a:rPr>
              <a:t>have some promising results</a:t>
            </a:r>
          </a:p>
          <a:p>
            <a:pPr lvl="1" algn="just" eaLnBrk="1" hangingPunct="1"/>
            <a:r>
              <a:rPr lang="en-US" dirty="0" smtClean="0">
                <a:solidFill>
                  <a:srgbClr val="0000FF"/>
                </a:solidFill>
                <a:latin typeface="Constantia" pitchFamily="18" charset="0"/>
                <a:sym typeface="Wingdings" pitchFamily="2" charset="2"/>
              </a:rPr>
              <a:t>Surgery only effective for sciatica, spinal </a:t>
            </a:r>
            <a:r>
              <a:rPr lang="en-US" dirty="0" err="1" smtClean="0">
                <a:solidFill>
                  <a:srgbClr val="0000FF"/>
                </a:solidFill>
                <a:latin typeface="Constantia" pitchFamily="18" charset="0"/>
                <a:sym typeface="Wingdings" pitchFamily="2" charset="2"/>
              </a:rPr>
              <a:t>stenosis</a:t>
            </a:r>
            <a:r>
              <a:rPr lang="en-US" dirty="0" smtClean="0">
                <a:solidFill>
                  <a:srgbClr val="0000FF"/>
                </a:solidFill>
                <a:latin typeface="Constantia" pitchFamily="18" charset="0"/>
                <a:sym typeface="Wingdings" pitchFamily="2" charset="2"/>
              </a:rPr>
              <a:t> or </a:t>
            </a:r>
            <a:r>
              <a:rPr lang="en-US" dirty="0" err="1" smtClean="0">
                <a:solidFill>
                  <a:srgbClr val="0000FF"/>
                </a:solidFill>
                <a:latin typeface="Constantia" pitchFamily="18" charset="0"/>
                <a:sym typeface="Wingdings" pitchFamily="2" charset="2"/>
              </a:rPr>
              <a:t>spondylolisthesis</a:t>
            </a:r>
            <a:endParaRPr lang="en-US" dirty="0" smtClean="0">
              <a:solidFill>
                <a:srgbClr val="0000FF"/>
              </a:solidFill>
              <a:latin typeface="Constantia" pitchFamily="18" charset="0"/>
            </a:endParaRPr>
          </a:p>
        </p:txBody>
      </p:sp>
      <p:sp>
        <p:nvSpPr>
          <p:cNvPr id="190466" name="Rectangle 2"/>
          <p:cNvSpPr>
            <a:spLocks noGrp="1"/>
          </p:cNvSpPr>
          <p:nvPr>
            <p:ph type="title"/>
          </p:nvPr>
        </p:nvSpPr>
        <p:spPr/>
        <p:txBody>
          <a:bodyPr/>
          <a:lstStyle/>
          <a:p>
            <a:pPr algn="just" eaLnBrk="1" hangingPunct="1"/>
            <a:r>
              <a:rPr lang="en-US" dirty="0" smtClean="0">
                <a:solidFill>
                  <a:srgbClr val="FF0000"/>
                </a:solidFill>
                <a:latin typeface="Constantia" pitchFamily="18" charset="0"/>
              </a:rPr>
              <a:t>Therapy</a:t>
            </a:r>
          </a:p>
        </p:txBody>
      </p:sp>
    </p:spTree>
  </p:cSld>
  <p:clrMapOvr>
    <a:masterClrMapping/>
  </p:clrMapOvr>
  <p:transition>
    <p:wheel spokes="8"/>
  </p:transition>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p:cNvSpPr>
          <p:nvPr>
            <p:ph idx="1"/>
          </p:nvPr>
        </p:nvSpPr>
        <p:spPr>
          <a:xfrm>
            <a:off x="457200" y="1600200"/>
            <a:ext cx="8229600" cy="5257800"/>
          </a:xfrm>
        </p:spPr>
        <p:txBody>
          <a:bodyPr rtlCol="0">
            <a:normAutofit/>
          </a:bodyPr>
          <a:lstStyle/>
          <a:p>
            <a:pPr algn="just" eaLnBrk="1" fontAlgn="auto" hangingPunct="1">
              <a:spcAft>
                <a:spcPts val="0"/>
              </a:spcAft>
              <a:buFont typeface="Arial" pitchFamily="34" charset="0"/>
              <a:buChar char="•"/>
              <a:defRPr/>
            </a:pPr>
            <a:r>
              <a:rPr lang="en-US" dirty="0" smtClean="0">
                <a:solidFill>
                  <a:srgbClr val="0000FF"/>
                </a:solidFill>
                <a:latin typeface="Constantia" pitchFamily="18" charset="0"/>
              </a:rPr>
              <a:t>Herniated </a:t>
            </a:r>
            <a:r>
              <a:rPr lang="en-US" dirty="0" err="1" smtClean="0">
                <a:solidFill>
                  <a:srgbClr val="0000FF"/>
                </a:solidFill>
                <a:latin typeface="Constantia" pitchFamily="18" charset="0"/>
              </a:rPr>
              <a:t>intervertebral</a:t>
            </a:r>
            <a:r>
              <a:rPr lang="en-US" dirty="0" smtClean="0">
                <a:solidFill>
                  <a:srgbClr val="0000FF"/>
                </a:solidFill>
                <a:latin typeface="Constantia" pitchFamily="18" charset="0"/>
              </a:rPr>
              <a:t> discs</a:t>
            </a:r>
          </a:p>
          <a:p>
            <a:pPr lvl="1" algn="just" eaLnBrk="1" fontAlgn="auto" hangingPunct="1">
              <a:spcAft>
                <a:spcPts val="0"/>
              </a:spcAft>
              <a:buFont typeface="Arial" pitchFamily="34" charset="0"/>
              <a:buChar char="–"/>
              <a:defRPr/>
            </a:pPr>
            <a:r>
              <a:rPr lang="en-US" dirty="0" smtClean="0">
                <a:solidFill>
                  <a:srgbClr val="0000FF"/>
                </a:solidFill>
                <a:latin typeface="Constantia" pitchFamily="18" charset="0"/>
              </a:rPr>
              <a:t>Nonsurgical treatment for at least a month</a:t>
            </a:r>
          </a:p>
          <a:p>
            <a:pPr lvl="2" algn="just" eaLnBrk="1" fontAlgn="auto" hangingPunct="1">
              <a:spcAft>
                <a:spcPts val="0"/>
              </a:spcAft>
              <a:buFont typeface="Arial" pitchFamily="34" charset="0"/>
              <a:buChar char="•"/>
              <a:defRPr/>
            </a:pPr>
            <a:r>
              <a:rPr lang="en-US" dirty="0" smtClean="0">
                <a:solidFill>
                  <a:srgbClr val="0000FF"/>
                </a:solidFill>
                <a:latin typeface="Constantia" pitchFamily="18" charset="0"/>
              </a:rPr>
              <a:t>Exceptions:  </a:t>
            </a:r>
            <a:r>
              <a:rPr lang="en-US" dirty="0" err="1" smtClean="0">
                <a:solidFill>
                  <a:srgbClr val="0000FF"/>
                </a:solidFill>
                <a:latin typeface="Constantia" pitchFamily="18" charset="0"/>
              </a:rPr>
              <a:t>cauda</a:t>
            </a:r>
            <a:r>
              <a:rPr lang="en-US" dirty="0" smtClean="0">
                <a:solidFill>
                  <a:srgbClr val="0000FF"/>
                </a:solidFill>
                <a:latin typeface="Constantia" pitchFamily="18" charset="0"/>
              </a:rPr>
              <a:t> </a:t>
            </a:r>
            <a:r>
              <a:rPr lang="en-US" dirty="0" err="1" smtClean="0">
                <a:solidFill>
                  <a:srgbClr val="0000FF"/>
                </a:solidFill>
                <a:latin typeface="Constantia" pitchFamily="18" charset="0"/>
              </a:rPr>
              <a:t>equina</a:t>
            </a:r>
            <a:r>
              <a:rPr lang="en-US" dirty="0" smtClean="0">
                <a:solidFill>
                  <a:srgbClr val="0000FF"/>
                </a:solidFill>
                <a:latin typeface="Constantia" pitchFamily="18" charset="0"/>
              </a:rPr>
              <a:t> syndrome, progressive neurologic deficits</a:t>
            </a:r>
          </a:p>
          <a:p>
            <a:pPr lvl="1" algn="just" eaLnBrk="1" fontAlgn="auto" hangingPunct="1">
              <a:spcAft>
                <a:spcPts val="0"/>
              </a:spcAft>
              <a:buFont typeface="Arial" pitchFamily="34" charset="0"/>
              <a:buChar char="–"/>
              <a:defRPr/>
            </a:pPr>
            <a:r>
              <a:rPr lang="en-US" dirty="0" smtClean="0">
                <a:solidFill>
                  <a:srgbClr val="0000FF"/>
                </a:solidFill>
                <a:latin typeface="Constantia" pitchFamily="18" charset="0"/>
              </a:rPr>
              <a:t>Early treatment same as for nonspecific low back pain, but may need short courses of narcotics for pain control</a:t>
            </a:r>
          </a:p>
          <a:p>
            <a:pPr lvl="1" algn="just" eaLnBrk="1" fontAlgn="auto" hangingPunct="1">
              <a:spcAft>
                <a:spcPts val="0"/>
              </a:spcAft>
              <a:buFont typeface="Arial" pitchFamily="34" charset="0"/>
              <a:buChar char="–"/>
              <a:defRPr/>
            </a:pPr>
            <a:r>
              <a:rPr lang="en-US" dirty="0" smtClean="0">
                <a:solidFill>
                  <a:srgbClr val="0000FF"/>
                </a:solidFill>
                <a:latin typeface="Constantia" pitchFamily="18" charset="0"/>
              </a:rPr>
              <a:t>Bed rest not useful</a:t>
            </a:r>
          </a:p>
          <a:p>
            <a:pPr lvl="1" algn="just" eaLnBrk="1" fontAlgn="auto" hangingPunct="1">
              <a:spcAft>
                <a:spcPts val="0"/>
              </a:spcAft>
              <a:buFont typeface="Arial" pitchFamily="34" charset="0"/>
              <a:buChar char="–"/>
              <a:defRPr/>
            </a:pPr>
            <a:r>
              <a:rPr lang="en-US" dirty="0" smtClean="0">
                <a:solidFill>
                  <a:srgbClr val="0000FF"/>
                </a:solidFill>
                <a:latin typeface="Constantia" pitchFamily="18" charset="0"/>
              </a:rPr>
              <a:t>Some patients benefit from epidural corticosteroid injections</a:t>
            </a:r>
          </a:p>
          <a:p>
            <a:pPr lvl="1" algn="just" eaLnBrk="1" fontAlgn="auto" hangingPunct="1">
              <a:spcAft>
                <a:spcPts val="0"/>
              </a:spcAft>
              <a:buFont typeface="Arial" pitchFamily="34" charset="0"/>
              <a:buChar char="–"/>
              <a:defRPr/>
            </a:pPr>
            <a:r>
              <a:rPr lang="en-US" dirty="0" smtClean="0">
                <a:solidFill>
                  <a:srgbClr val="0000FF"/>
                </a:solidFill>
                <a:latin typeface="Constantia" pitchFamily="18" charset="0"/>
              </a:rPr>
              <a:t>If severe pain, neurologic </a:t>
            </a:r>
            <a:r>
              <a:rPr lang="en-US" dirty="0" err="1" smtClean="0">
                <a:solidFill>
                  <a:srgbClr val="0000FF"/>
                </a:solidFill>
                <a:latin typeface="Constantia" pitchFamily="18" charset="0"/>
              </a:rPr>
              <a:t>defecits</a:t>
            </a:r>
            <a:r>
              <a:rPr lang="en-US" dirty="0" smtClean="0">
                <a:solidFill>
                  <a:srgbClr val="0000FF"/>
                </a:solidFill>
                <a:latin typeface="Constantia" pitchFamily="18" charset="0"/>
              </a:rPr>
              <a:t> </a:t>
            </a:r>
            <a:r>
              <a:rPr lang="en-US" dirty="0" smtClean="0">
                <a:solidFill>
                  <a:srgbClr val="0000FF"/>
                </a:solidFill>
                <a:latin typeface="Constantia" pitchFamily="18" charset="0"/>
                <a:sym typeface="Wingdings" pitchFamily="2" charset="2"/>
              </a:rPr>
              <a:t>consider MRI and surgery.</a:t>
            </a:r>
            <a:endParaRPr lang="en-US" dirty="0" smtClean="0">
              <a:solidFill>
                <a:srgbClr val="0000FF"/>
              </a:solidFill>
              <a:latin typeface="Constantia" pitchFamily="18" charset="0"/>
            </a:endParaRPr>
          </a:p>
        </p:txBody>
      </p:sp>
      <p:sp>
        <p:nvSpPr>
          <p:cNvPr id="191490" name="Rectangle 2"/>
          <p:cNvSpPr>
            <a:spLocks noGrp="1"/>
          </p:cNvSpPr>
          <p:nvPr>
            <p:ph type="title"/>
          </p:nvPr>
        </p:nvSpPr>
        <p:spPr/>
        <p:txBody>
          <a:bodyPr/>
          <a:lstStyle/>
          <a:p>
            <a:pPr algn="just" eaLnBrk="1" hangingPunct="1"/>
            <a:r>
              <a:rPr lang="en-US" dirty="0" smtClean="0">
                <a:solidFill>
                  <a:srgbClr val="FF0000"/>
                </a:solidFill>
                <a:latin typeface="Constantia" pitchFamily="18" charset="0"/>
              </a:rPr>
              <a:t>Therapy</a:t>
            </a:r>
          </a:p>
        </p:txBody>
      </p:sp>
    </p:spTree>
  </p:cSld>
  <p:clrMapOvr>
    <a:masterClrMapping/>
  </p:clrMapOvr>
  <p:transition>
    <p:wheel spokes="8"/>
  </p:transition>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5" name="Content Placeholder 2"/>
          <p:cNvSpPr>
            <a:spLocks noGrp="1"/>
          </p:cNvSpPr>
          <p:nvPr>
            <p:ph idx="1"/>
          </p:nvPr>
        </p:nvSpPr>
        <p:spPr>
          <a:xfrm>
            <a:off x="457200" y="1600200"/>
            <a:ext cx="8686800" cy="5257800"/>
          </a:xfrm>
        </p:spPr>
        <p:txBody>
          <a:bodyPr/>
          <a:lstStyle/>
          <a:p>
            <a:pPr algn="just" eaLnBrk="1" hangingPunct="1"/>
            <a:r>
              <a:rPr lang="en-CA" dirty="0" smtClean="0">
                <a:solidFill>
                  <a:srgbClr val="0000FF"/>
                </a:solidFill>
                <a:latin typeface="Constantia" pitchFamily="18" charset="0"/>
              </a:rPr>
              <a:t>Spinal </a:t>
            </a:r>
            <a:r>
              <a:rPr lang="en-CA" dirty="0" err="1" smtClean="0">
                <a:solidFill>
                  <a:srgbClr val="0000FF"/>
                </a:solidFill>
                <a:latin typeface="Constantia" pitchFamily="18" charset="0"/>
              </a:rPr>
              <a:t>stenosis</a:t>
            </a:r>
            <a:endParaRPr lang="en-CA" dirty="0" smtClean="0">
              <a:solidFill>
                <a:srgbClr val="0000FF"/>
              </a:solidFill>
              <a:latin typeface="Constantia" pitchFamily="18" charset="0"/>
            </a:endParaRPr>
          </a:p>
          <a:p>
            <a:pPr lvl="1" algn="just" eaLnBrk="1" hangingPunct="1"/>
            <a:r>
              <a:rPr lang="en-CA" dirty="0" smtClean="0">
                <a:solidFill>
                  <a:srgbClr val="0000FF"/>
                </a:solidFill>
                <a:latin typeface="Constantia" pitchFamily="18" charset="0"/>
              </a:rPr>
              <a:t>Physiotherapy to reduce risk of falls</a:t>
            </a:r>
          </a:p>
          <a:p>
            <a:pPr lvl="1" algn="just" eaLnBrk="1" hangingPunct="1"/>
            <a:r>
              <a:rPr lang="en-CA" dirty="0" smtClean="0">
                <a:solidFill>
                  <a:srgbClr val="0000FF"/>
                </a:solidFill>
                <a:latin typeface="Constantia" pitchFamily="18" charset="0"/>
              </a:rPr>
              <a:t>Analgesics, NSAIDs, epidural corticosteroids</a:t>
            </a:r>
          </a:p>
          <a:p>
            <a:pPr lvl="1" algn="just" eaLnBrk="1" hangingPunct="1"/>
            <a:r>
              <a:rPr lang="en-CA" dirty="0" smtClean="0">
                <a:solidFill>
                  <a:srgbClr val="0000FF"/>
                </a:solidFill>
                <a:latin typeface="Constantia" pitchFamily="18" charset="0"/>
              </a:rPr>
              <a:t>Decompressive </a:t>
            </a:r>
            <a:r>
              <a:rPr lang="en-CA" dirty="0" err="1" smtClean="0">
                <a:solidFill>
                  <a:srgbClr val="0000FF"/>
                </a:solidFill>
                <a:latin typeface="Constantia" pitchFamily="18" charset="0"/>
              </a:rPr>
              <a:t>laminecotomy</a:t>
            </a:r>
            <a:endParaRPr lang="en-CA" dirty="0" smtClean="0">
              <a:solidFill>
                <a:srgbClr val="0000FF"/>
              </a:solidFill>
              <a:latin typeface="Constantia" pitchFamily="18" charset="0"/>
            </a:endParaRPr>
          </a:p>
          <a:p>
            <a:pPr lvl="1" algn="just" eaLnBrk="1" hangingPunct="1"/>
            <a:r>
              <a:rPr lang="en-CA" dirty="0" smtClean="0">
                <a:solidFill>
                  <a:srgbClr val="0000FF"/>
                </a:solidFill>
                <a:latin typeface="Constantia" pitchFamily="18" charset="0"/>
              </a:rPr>
              <a:t>Spinal fusion with decompression if there is additional spondylolisthesis</a:t>
            </a:r>
          </a:p>
          <a:p>
            <a:pPr lvl="1" algn="just" eaLnBrk="1" hangingPunct="1"/>
            <a:r>
              <a:rPr lang="en-CA" dirty="0" smtClean="0">
                <a:solidFill>
                  <a:srgbClr val="0000FF"/>
                </a:solidFill>
                <a:latin typeface="Constantia" pitchFamily="18" charset="0"/>
              </a:rPr>
              <a:t>Symptoms often recur, even after successful surgery</a:t>
            </a:r>
          </a:p>
        </p:txBody>
      </p:sp>
      <p:sp>
        <p:nvSpPr>
          <p:cNvPr id="192514" name="Title 1"/>
          <p:cNvSpPr>
            <a:spLocks noGrp="1"/>
          </p:cNvSpPr>
          <p:nvPr>
            <p:ph type="title"/>
          </p:nvPr>
        </p:nvSpPr>
        <p:spPr/>
        <p:txBody>
          <a:bodyPr/>
          <a:lstStyle/>
          <a:p>
            <a:pPr algn="just" eaLnBrk="1" hangingPunct="1"/>
            <a:r>
              <a:rPr lang="en-CA" dirty="0" smtClean="0">
                <a:solidFill>
                  <a:srgbClr val="0000FF"/>
                </a:solidFill>
                <a:latin typeface="Constantia" pitchFamily="18" charset="0"/>
              </a:rPr>
              <a:t>Therapy</a:t>
            </a:r>
          </a:p>
        </p:txBody>
      </p:sp>
    </p:spTree>
  </p:cSld>
  <p:clrMapOvr>
    <a:masterClrMapping/>
  </p:clrMapOvr>
  <p:transition>
    <p:wheel spokes="8"/>
  </p:transition>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Content Placeholder 2"/>
          <p:cNvSpPr>
            <a:spLocks noGrp="1"/>
          </p:cNvSpPr>
          <p:nvPr>
            <p:ph idx="1"/>
          </p:nvPr>
        </p:nvSpPr>
        <p:spPr>
          <a:xfrm>
            <a:off x="457200" y="1219200"/>
            <a:ext cx="8686800" cy="5638800"/>
          </a:xfrm>
        </p:spPr>
        <p:txBody>
          <a:bodyPr rtlCol="0">
            <a:normAutofit/>
          </a:bodyPr>
          <a:lstStyle/>
          <a:p>
            <a:pPr algn="just" eaLnBrk="1" fontAlgn="auto" hangingPunct="1">
              <a:spcAft>
                <a:spcPts val="0"/>
              </a:spcAft>
              <a:buFont typeface="Arial" pitchFamily="34" charset="0"/>
              <a:buChar char="•"/>
              <a:defRPr/>
            </a:pPr>
            <a:r>
              <a:rPr lang="en-CA" dirty="0" smtClean="0">
                <a:solidFill>
                  <a:srgbClr val="0000FF"/>
                </a:solidFill>
                <a:latin typeface="Constantia" pitchFamily="18" charset="0"/>
              </a:rPr>
              <a:t>Chronic low back pain</a:t>
            </a:r>
          </a:p>
          <a:p>
            <a:pPr lvl="1" algn="just" eaLnBrk="1" fontAlgn="auto" hangingPunct="1">
              <a:spcAft>
                <a:spcPts val="0"/>
              </a:spcAft>
              <a:buFont typeface="Arial" pitchFamily="34" charset="0"/>
              <a:buChar char="–"/>
              <a:defRPr/>
            </a:pPr>
            <a:r>
              <a:rPr lang="en-CA" dirty="0" smtClean="0">
                <a:solidFill>
                  <a:srgbClr val="0000FF"/>
                </a:solidFill>
                <a:latin typeface="Constantia" pitchFamily="18" charset="0"/>
              </a:rPr>
              <a:t>Intensive exercise improves function and reduces pain, but is difficult to adhere to</a:t>
            </a:r>
          </a:p>
          <a:p>
            <a:pPr lvl="1" algn="just" eaLnBrk="1" fontAlgn="auto" hangingPunct="1">
              <a:spcAft>
                <a:spcPts val="0"/>
              </a:spcAft>
              <a:buFont typeface="Arial" pitchFamily="34" charset="0"/>
              <a:buChar char="–"/>
              <a:defRPr/>
            </a:pPr>
            <a:r>
              <a:rPr lang="en-CA" dirty="0" smtClean="0">
                <a:solidFill>
                  <a:srgbClr val="0000FF"/>
                </a:solidFill>
                <a:latin typeface="Constantia" pitchFamily="18" charset="0"/>
              </a:rPr>
              <a:t>Anti-depressants:  many with chronic low back pain are also depressed</a:t>
            </a:r>
          </a:p>
          <a:p>
            <a:pPr lvl="2" algn="just" eaLnBrk="1" fontAlgn="auto" hangingPunct="1">
              <a:spcAft>
                <a:spcPts val="0"/>
              </a:spcAft>
              <a:buFont typeface="Arial" pitchFamily="34" charset="0"/>
              <a:buChar char="•"/>
              <a:defRPr/>
            </a:pPr>
            <a:r>
              <a:rPr lang="en-CA" dirty="0" smtClean="0">
                <a:solidFill>
                  <a:srgbClr val="0000FF"/>
                </a:solidFill>
                <a:latin typeface="Constantia" pitchFamily="18" charset="0"/>
              </a:rPr>
              <a:t>? Maybe for those without depression (</a:t>
            </a:r>
            <a:r>
              <a:rPr lang="en-CA" dirty="0" err="1" smtClean="0">
                <a:solidFill>
                  <a:srgbClr val="0000FF"/>
                </a:solidFill>
                <a:latin typeface="Constantia" pitchFamily="18" charset="0"/>
              </a:rPr>
              <a:t>tricyclics</a:t>
            </a:r>
            <a:r>
              <a:rPr lang="en-CA" dirty="0" smtClean="0">
                <a:solidFill>
                  <a:srgbClr val="0000FF"/>
                </a:solidFill>
                <a:latin typeface="Constantia" pitchFamily="18" charset="0"/>
              </a:rPr>
              <a:t>)</a:t>
            </a:r>
          </a:p>
          <a:p>
            <a:pPr lvl="1" algn="just" eaLnBrk="1" fontAlgn="auto" hangingPunct="1">
              <a:spcAft>
                <a:spcPts val="0"/>
              </a:spcAft>
              <a:buFont typeface="Arial" pitchFamily="34" charset="0"/>
              <a:buChar char="–"/>
              <a:defRPr/>
            </a:pPr>
            <a:r>
              <a:rPr lang="en-CA" dirty="0" smtClean="0">
                <a:solidFill>
                  <a:srgbClr val="0000FF"/>
                </a:solidFill>
                <a:latin typeface="Constantia" pitchFamily="18" charset="0"/>
              </a:rPr>
              <a:t>Opiates</a:t>
            </a:r>
          </a:p>
          <a:p>
            <a:pPr lvl="2" algn="just" eaLnBrk="1" fontAlgn="auto" hangingPunct="1">
              <a:spcAft>
                <a:spcPts val="0"/>
              </a:spcAft>
              <a:buFont typeface="Arial" pitchFamily="34" charset="0"/>
              <a:buChar char="•"/>
              <a:defRPr/>
            </a:pPr>
            <a:r>
              <a:rPr lang="en-CA" dirty="0" smtClean="0">
                <a:solidFill>
                  <a:srgbClr val="0000FF"/>
                </a:solidFill>
                <a:latin typeface="Constantia" pitchFamily="18" charset="0"/>
              </a:rPr>
              <a:t>Small </a:t>
            </a:r>
            <a:r>
              <a:rPr lang="en-CA" dirty="0" err="1" smtClean="0">
                <a:solidFill>
                  <a:srgbClr val="0000FF"/>
                </a:solidFill>
                <a:latin typeface="Constantia" pitchFamily="18" charset="0"/>
              </a:rPr>
              <a:t>RCT</a:t>
            </a:r>
            <a:r>
              <a:rPr lang="en-CA" dirty="0" smtClean="0">
                <a:solidFill>
                  <a:srgbClr val="0000FF"/>
                </a:solidFill>
                <a:latin typeface="Constantia" pitchFamily="18" charset="0"/>
              </a:rPr>
              <a:t> showed better effect on pain and mood than NSAIDs</a:t>
            </a:r>
          </a:p>
          <a:p>
            <a:pPr lvl="2" algn="just" eaLnBrk="1" fontAlgn="auto" hangingPunct="1">
              <a:spcAft>
                <a:spcPts val="0"/>
              </a:spcAft>
              <a:buFont typeface="Arial" pitchFamily="34" charset="0"/>
              <a:buChar char="•"/>
              <a:defRPr/>
            </a:pPr>
            <a:r>
              <a:rPr lang="en-CA" dirty="0" smtClean="0">
                <a:solidFill>
                  <a:srgbClr val="0000FF"/>
                </a:solidFill>
                <a:latin typeface="Constantia" pitchFamily="18" charset="0"/>
              </a:rPr>
              <a:t>No improvement in activity</a:t>
            </a:r>
          </a:p>
          <a:p>
            <a:pPr lvl="2" algn="just" eaLnBrk="1" fontAlgn="auto" hangingPunct="1">
              <a:spcAft>
                <a:spcPts val="0"/>
              </a:spcAft>
              <a:buFont typeface="Arial" pitchFamily="34" charset="0"/>
              <a:buChar char="•"/>
              <a:defRPr/>
            </a:pPr>
            <a:r>
              <a:rPr lang="en-CA" dirty="0" smtClean="0">
                <a:solidFill>
                  <a:srgbClr val="0000FF"/>
                </a:solidFill>
                <a:latin typeface="Constantia" pitchFamily="18" charset="0"/>
              </a:rPr>
              <a:t>Significant side effects:  drowsiness, constipation, nausea</a:t>
            </a:r>
          </a:p>
        </p:txBody>
      </p:sp>
      <p:sp>
        <p:nvSpPr>
          <p:cNvPr id="193538" name="Title 1"/>
          <p:cNvSpPr>
            <a:spLocks noGrp="1"/>
          </p:cNvSpPr>
          <p:nvPr>
            <p:ph type="title"/>
          </p:nvPr>
        </p:nvSpPr>
        <p:spPr/>
        <p:txBody>
          <a:bodyPr/>
          <a:lstStyle/>
          <a:p>
            <a:pPr algn="just" eaLnBrk="1" hangingPunct="1"/>
            <a:r>
              <a:rPr lang="en-CA" dirty="0" smtClean="0">
                <a:solidFill>
                  <a:srgbClr val="FF0000"/>
                </a:solidFill>
                <a:latin typeface="Constantia" pitchFamily="18" charset="0"/>
              </a:rPr>
              <a:t>Therapy</a:t>
            </a:r>
          </a:p>
        </p:txBody>
      </p:sp>
    </p:spTree>
  </p:cSld>
  <p:clrMapOvr>
    <a:masterClrMapping/>
  </p:clrMapOvr>
  <p:transition>
    <p:wheel spokes="8"/>
  </p:transition>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Content Placeholder 2"/>
          <p:cNvSpPr>
            <a:spLocks noGrp="1"/>
          </p:cNvSpPr>
          <p:nvPr>
            <p:ph idx="1"/>
          </p:nvPr>
        </p:nvSpPr>
        <p:spPr>
          <a:xfrm>
            <a:off x="457200" y="1600200"/>
            <a:ext cx="8686800" cy="5257800"/>
          </a:xfrm>
        </p:spPr>
        <p:txBody>
          <a:bodyPr>
            <a:normAutofit/>
          </a:bodyPr>
          <a:lstStyle/>
          <a:p>
            <a:pPr algn="just" eaLnBrk="1" hangingPunct="1"/>
            <a:r>
              <a:rPr lang="en-CA" dirty="0" smtClean="0">
                <a:solidFill>
                  <a:srgbClr val="0000FF"/>
                </a:solidFill>
                <a:latin typeface="Constantia" pitchFamily="18" charset="0"/>
              </a:rPr>
              <a:t>Chronic low back pain</a:t>
            </a:r>
          </a:p>
          <a:p>
            <a:pPr lvl="1" algn="just" eaLnBrk="1" hangingPunct="1"/>
            <a:r>
              <a:rPr lang="en-CA" sz="3200" dirty="0" smtClean="0">
                <a:solidFill>
                  <a:srgbClr val="0000FF"/>
                </a:solidFill>
                <a:latin typeface="Constantia" pitchFamily="18" charset="0"/>
              </a:rPr>
              <a:t>Referral to multidisciplinary pain center</a:t>
            </a:r>
          </a:p>
          <a:p>
            <a:pPr lvl="2" algn="just" eaLnBrk="1" hangingPunct="1"/>
            <a:r>
              <a:rPr lang="en-CA" sz="3200" dirty="0" smtClean="0">
                <a:solidFill>
                  <a:srgbClr val="0000FF"/>
                </a:solidFill>
                <a:latin typeface="Constantia" pitchFamily="18" charset="0"/>
              </a:rPr>
              <a:t>Cognitive-behavioural therapy, education, exercise, selective nerve blocks</a:t>
            </a:r>
          </a:p>
          <a:p>
            <a:pPr lvl="2" algn="just" eaLnBrk="1" hangingPunct="1">
              <a:buNone/>
            </a:pPr>
            <a:endParaRPr lang="en-CA" sz="3200" dirty="0" smtClean="0">
              <a:solidFill>
                <a:srgbClr val="0000FF"/>
              </a:solidFill>
              <a:latin typeface="Constantia" pitchFamily="18" charset="0"/>
            </a:endParaRPr>
          </a:p>
          <a:p>
            <a:pPr lvl="1" algn="just" eaLnBrk="1" hangingPunct="1"/>
            <a:r>
              <a:rPr lang="en-CA" sz="3200" dirty="0" smtClean="0">
                <a:solidFill>
                  <a:srgbClr val="0000FF"/>
                </a:solidFill>
                <a:latin typeface="Constantia" pitchFamily="18" charset="0"/>
              </a:rPr>
              <a:t>Surgical procedures rarely helpful</a:t>
            </a:r>
          </a:p>
        </p:txBody>
      </p:sp>
      <p:sp>
        <p:nvSpPr>
          <p:cNvPr id="194562" name="Title 1"/>
          <p:cNvSpPr>
            <a:spLocks noGrp="1"/>
          </p:cNvSpPr>
          <p:nvPr>
            <p:ph type="title"/>
          </p:nvPr>
        </p:nvSpPr>
        <p:spPr/>
        <p:txBody>
          <a:bodyPr/>
          <a:lstStyle/>
          <a:p>
            <a:pPr algn="just" eaLnBrk="1" hangingPunct="1"/>
            <a:r>
              <a:rPr lang="en-CA" dirty="0" smtClean="0">
                <a:solidFill>
                  <a:srgbClr val="FF0000"/>
                </a:solidFill>
                <a:latin typeface="Constantia" pitchFamily="18" charset="0"/>
              </a:rPr>
              <a:t>Therapy</a:t>
            </a:r>
          </a:p>
        </p:txBody>
      </p:sp>
    </p:spTree>
  </p:cSld>
  <p:clrMapOvr>
    <a:masterClrMapping/>
  </p:clrMapOvr>
  <p:transition>
    <p:wheel spokes="8"/>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Rectangle 3"/>
          <p:cNvSpPr>
            <a:spLocks noGrp="1" noChangeArrowheads="1"/>
          </p:cNvSpPr>
          <p:nvPr>
            <p:ph idx="1"/>
          </p:nvPr>
        </p:nvSpPr>
        <p:spPr>
          <a:xfrm>
            <a:off x="228600" y="0"/>
            <a:ext cx="8915400" cy="6858000"/>
          </a:xfrm>
        </p:spPr>
        <p:txBody>
          <a:bodyPr>
            <a:normAutofit lnSpcReduction="10000"/>
          </a:bodyPr>
          <a:lstStyle/>
          <a:p>
            <a:pPr algn="just" eaLnBrk="1" hangingPunct="1">
              <a:buFontTx/>
              <a:buNone/>
              <a:defRPr/>
            </a:pPr>
            <a:endParaRPr lang="en-US" b="1" u="sng" dirty="0" smtClean="0">
              <a:solidFill>
                <a:srgbClr val="FF0000"/>
              </a:solidFill>
              <a:latin typeface="Constantia" pitchFamily="18" charset="0"/>
            </a:endParaRPr>
          </a:p>
          <a:p>
            <a:pPr algn="just" eaLnBrk="1" hangingPunct="1">
              <a:buFontTx/>
              <a:buNone/>
              <a:defRPr/>
            </a:pPr>
            <a:endParaRPr lang="en-US" b="1" u="sng" dirty="0">
              <a:solidFill>
                <a:srgbClr val="FF0000"/>
              </a:solidFill>
              <a:latin typeface="Constantia" pitchFamily="18" charset="0"/>
            </a:endParaRPr>
          </a:p>
          <a:p>
            <a:pPr algn="just" eaLnBrk="1" hangingPunct="1">
              <a:buFontTx/>
              <a:buNone/>
              <a:defRPr/>
            </a:pPr>
            <a:endParaRPr lang="en-US" b="1" u="sng" dirty="0" smtClean="0">
              <a:solidFill>
                <a:srgbClr val="FF0000"/>
              </a:solidFill>
              <a:latin typeface="Constantia" pitchFamily="18" charset="0"/>
            </a:endParaRPr>
          </a:p>
          <a:p>
            <a:pPr algn="just" eaLnBrk="1" hangingPunct="1">
              <a:buFontTx/>
              <a:buNone/>
              <a:defRPr/>
            </a:pPr>
            <a:endParaRPr lang="en-US" b="1" u="sng" dirty="0">
              <a:solidFill>
                <a:srgbClr val="FF0000"/>
              </a:solidFill>
              <a:latin typeface="Constantia" pitchFamily="18" charset="0"/>
            </a:endParaRPr>
          </a:p>
          <a:p>
            <a:pPr algn="just" eaLnBrk="1" hangingPunct="1">
              <a:buFontTx/>
              <a:buNone/>
              <a:defRPr/>
            </a:pPr>
            <a:r>
              <a:rPr lang="en-US" b="1" u="sng" dirty="0" smtClean="0">
                <a:solidFill>
                  <a:srgbClr val="FF0000"/>
                </a:solidFill>
                <a:latin typeface="Constantia" pitchFamily="18" charset="0"/>
              </a:rPr>
              <a:t>Joints</a:t>
            </a:r>
          </a:p>
          <a:p>
            <a:pPr algn="just" eaLnBrk="1" hangingPunct="1">
              <a:buFontTx/>
              <a:buNone/>
              <a:defRPr/>
            </a:pPr>
            <a:endParaRPr lang="en-US" b="1" u="sng" dirty="0" smtClean="0">
              <a:solidFill>
                <a:srgbClr val="0000FF"/>
              </a:solidFill>
              <a:latin typeface="Constantia" pitchFamily="18" charset="0"/>
            </a:endParaRPr>
          </a:p>
          <a:p>
            <a:pPr algn="just" eaLnBrk="1" hangingPunct="1">
              <a:buFontTx/>
              <a:buNone/>
              <a:defRPr/>
            </a:pPr>
            <a:r>
              <a:rPr lang="en-US" dirty="0" smtClean="0">
                <a:solidFill>
                  <a:srgbClr val="0000FF"/>
                </a:solidFill>
                <a:latin typeface="Constantia" pitchFamily="18" charset="0"/>
              </a:rPr>
              <a:t>Are of three major types:</a:t>
            </a:r>
          </a:p>
          <a:p>
            <a:pPr marL="571500" indent="-571500" algn="just" eaLnBrk="1" hangingPunct="1">
              <a:buFontTx/>
              <a:buAutoNum type="romanLcParenBoth"/>
              <a:defRPr/>
            </a:pPr>
            <a:r>
              <a:rPr lang="en-US" i="1" dirty="0" smtClean="0">
                <a:solidFill>
                  <a:srgbClr val="0000FF"/>
                </a:solidFill>
                <a:latin typeface="Constantia" pitchFamily="18" charset="0"/>
              </a:rPr>
              <a:t>Fibrous (Synarthroses) joints:</a:t>
            </a:r>
            <a:r>
              <a:rPr lang="en-US" dirty="0" smtClean="0">
                <a:solidFill>
                  <a:srgbClr val="0000FF"/>
                </a:solidFill>
                <a:latin typeface="Constantia" pitchFamily="18" charset="0"/>
              </a:rPr>
              <a:t> Allows no movement at all e.g. the sutures of the Skull.</a:t>
            </a:r>
          </a:p>
          <a:p>
            <a:pPr marL="571500" indent="-571500" algn="just" eaLnBrk="1" hangingPunct="1">
              <a:buFontTx/>
              <a:buAutoNum type="romanLcParenBoth"/>
              <a:defRPr/>
            </a:pPr>
            <a:endParaRPr lang="en-US" dirty="0" smtClean="0">
              <a:solidFill>
                <a:srgbClr val="0000FF"/>
              </a:solidFill>
              <a:latin typeface="Constantia" pitchFamily="18" charset="0"/>
            </a:endParaRPr>
          </a:p>
          <a:p>
            <a:pPr marL="571500" indent="-571500" algn="just" eaLnBrk="1" hangingPunct="1">
              <a:buFontTx/>
              <a:buAutoNum type="romanLcParenBoth"/>
              <a:defRPr/>
            </a:pPr>
            <a:r>
              <a:rPr lang="en-US" i="1" dirty="0" err="1" smtClean="0">
                <a:solidFill>
                  <a:srgbClr val="0000FF"/>
                </a:solidFill>
                <a:latin typeface="Constantia" pitchFamily="18" charset="0"/>
              </a:rPr>
              <a:t>Amphiarthroses</a:t>
            </a:r>
            <a:r>
              <a:rPr lang="en-US" i="1" dirty="0" smtClean="0">
                <a:solidFill>
                  <a:srgbClr val="0000FF"/>
                </a:solidFill>
                <a:latin typeface="Constantia" pitchFamily="18" charset="0"/>
              </a:rPr>
              <a:t> (Cartilaginous) joints: </a:t>
            </a:r>
            <a:r>
              <a:rPr lang="en-US" dirty="0" smtClean="0">
                <a:solidFill>
                  <a:srgbClr val="0000FF"/>
                </a:solidFill>
                <a:latin typeface="Constantia" pitchFamily="18" charset="0"/>
              </a:rPr>
              <a:t>Allows little movement e.g. the </a:t>
            </a:r>
            <a:r>
              <a:rPr lang="en-US" dirty="0" err="1" smtClean="0">
                <a:solidFill>
                  <a:srgbClr val="0000FF"/>
                </a:solidFill>
                <a:latin typeface="Constantia" pitchFamily="18" charset="0"/>
              </a:rPr>
              <a:t>intervertebral</a:t>
            </a:r>
            <a:r>
              <a:rPr lang="en-US" dirty="0" smtClean="0">
                <a:solidFill>
                  <a:srgbClr val="0000FF"/>
                </a:solidFill>
                <a:latin typeface="Constantia" pitchFamily="18" charset="0"/>
              </a:rPr>
              <a:t> joints and the joints at the pubic </a:t>
            </a:r>
            <a:r>
              <a:rPr lang="en-US" dirty="0" err="1" smtClean="0">
                <a:solidFill>
                  <a:srgbClr val="0000FF"/>
                </a:solidFill>
                <a:latin typeface="Constantia" pitchFamily="18" charset="0"/>
              </a:rPr>
              <a:t>symphysis</a:t>
            </a:r>
            <a:r>
              <a:rPr lang="en-US" dirty="0" smtClean="0">
                <a:solidFill>
                  <a:srgbClr val="0000FF"/>
                </a:solidFill>
                <a:latin typeface="Constantia" pitchFamily="18" charset="0"/>
              </a:rPr>
              <a:t>.</a:t>
            </a:r>
          </a:p>
          <a:p>
            <a:pPr marL="571500" indent="-571500" algn="just" eaLnBrk="1" hangingPunct="1">
              <a:buFontTx/>
              <a:buAutoNum type="romanLcParenBoth"/>
              <a:defRPr/>
            </a:pPr>
            <a:endParaRPr lang="en-US" dirty="0" smtClean="0">
              <a:solidFill>
                <a:srgbClr val="0000FF"/>
              </a:solidFill>
              <a:latin typeface="Constantia" pitchFamily="18" charset="0"/>
            </a:endParaRPr>
          </a:p>
          <a:p>
            <a:pPr marL="571500" indent="-571500" algn="just" eaLnBrk="1" hangingPunct="1">
              <a:buFontTx/>
              <a:buAutoNum type="romanLcParenBoth"/>
              <a:defRPr/>
            </a:pPr>
            <a:r>
              <a:rPr lang="en-US" i="1" dirty="0" smtClean="0">
                <a:solidFill>
                  <a:srgbClr val="0000FF"/>
                </a:solidFill>
                <a:latin typeface="Constantia" pitchFamily="18" charset="0"/>
              </a:rPr>
              <a:t>Diarthroses (Synovial): </a:t>
            </a:r>
            <a:r>
              <a:rPr lang="en-US" dirty="0" smtClean="0">
                <a:solidFill>
                  <a:srgbClr val="0000FF"/>
                </a:solidFill>
                <a:latin typeface="Constantia" pitchFamily="18" charset="0"/>
              </a:rPr>
              <a:t>Allows free movements e.g. the hip joints.</a:t>
            </a:r>
          </a:p>
        </p:txBody>
      </p:sp>
      <p:sp>
        <p:nvSpPr>
          <p:cNvPr id="19458" name="Rectangle 6"/>
          <p:cNvSpPr>
            <a:spLocks noGrp="1" noChangeArrowheads="1"/>
          </p:cNvSpPr>
          <p:nvPr>
            <p:ph type="sldNum" sz="quarter" idx="12"/>
          </p:nvPr>
        </p:nvSpPr>
        <p:spPr>
          <a:noFill/>
        </p:spPr>
        <p:txBody>
          <a:bodyPr/>
          <a:lstStyle/>
          <a:p>
            <a:fld id="{99604BA2-8A8F-443B-9364-025CF97CACDB}" type="slidenum">
              <a:rPr lang="en-US" smtClean="0"/>
              <a:pPr/>
              <a:t>22</a:t>
            </a:fld>
            <a:endParaRPr lang="en-US" smtClean="0"/>
          </a:p>
        </p:txBody>
      </p:sp>
      <p:sp>
        <p:nvSpPr>
          <p:cNvPr id="81922" name="Rectangle 2"/>
          <p:cNvSpPr>
            <a:spLocks noGrp="1" noChangeArrowheads="1"/>
          </p:cNvSpPr>
          <p:nvPr>
            <p:ph type="title"/>
          </p:nvPr>
        </p:nvSpPr>
        <p:spPr/>
        <p:txBody>
          <a:bodyPr/>
          <a:lstStyle/>
          <a:p>
            <a:pPr algn="just" eaLnBrk="1" hangingPunct="1"/>
            <a:endParaRPr lang="en-US" smtClean="0">
              <a:solidFill>
                <a:srgbClr val="FF0000"/>
              </a:solidFill>
            </a:endParaRPr>
          </a:p>
        </p:txBody>
      </p:sp>
      <p:sp>
        <p:nvSpPr>
          <p:cNvPr id="1945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0F64088F-FE91-4FD3-816F-F709E12872AE}" type="slidenum">
              <a:rPr lang="en-US" sz="1400"/>
              <a:pPr algn="r"/>
              <a:t>22</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819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0" presetClass="entr" presetSubtype="0" fill="hold" grpId="0" nodeType="clickEffect">
                                  <p:stCondLst>
                                    <p:cond delay="0"/>
                                  </p:stCondLst>
                                  <p:childTnLst>
                                    <p:set>
                                      <p:cBhvr>
                                        <p:cTn id="10" dur="1" fill="hold">
                                          <p:stCondLst>
                                            <p:cond delay="0"/>
                                          </p:stCondLst>
                                        </p:cTn>
                                        <p:tgtEl>
                                          <p:spTgt spid="81923">
                                            <p:txEl>
                                              <p:pRg st="4" end="4"/>
                                            </p:txEl>
                                          </p:spTgt>
                                        </p:tgtEl>
                                        <p:attrNameLst>
                                          <p:attrName>style.visibility</p:attrName>
                                        </p:attrNameLst>
                                      </p:cBhvr>
                                      <p:to>
                                        <p:strVal val="visible"/>
                                      </p:to>
                                    </p:set>
                                    <p:animEffect transition="in" filter="wedge">
                                      <p:cBhvr>
                                        <p:cTn id="11" dur="500"/>
                                        <p:tgtEl>
                                          <p:spTgt spid="81923">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0" presetClass="entr" presetSubtype="0" fill="hold" grpId="0" nodeType="clickEffect">
                                  <p:stCondLst>
                                    <p:cond delay="0"/>
                                  </p:stCondLst>
                                  <p:childTnLst>
                                    <p:set>
                                      <p:cBhvr>
                                        <p:cTn id="15" dur="1" fill="hold">
                                          <p:stCondLst>
                                            <p:cond delay="0"/>
                                          </p:stCondLst>
                                        </p:cTn>
                                        <p:tgtEl>
                                          <p:spTgt spid="81923">
                                            <p:txEl>
                                              <p:pRg st="6" end="6"/>
                                            </p:txEl>
                                          </p:spTgt>
                                        </p:tgtEl>
                                        <p:attrNameLst>
                                          <p:attrName>style.visibility</p:attrName>
                                        </p:attrNameLst>
                                      </p:cBhvr>
                                      <p:to>
                                        <p:strVal val="visible"/>
                                      </p:to>
                                    </p:set>
                                    <p:animEffect transition="in" filter="wedge">
                                      <p:cBhvr>
                                        <p:cTn id="16" dur="500"/>
                                        <p:tgtEl>
                                          <p:spTgt spid="8192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0" presetClass="entr" presetSubtype="0" fill="hold" grpId="0" nodeType="clickEffect">
                                  <p:stCondLst>
                                    <p:cond delay="0"/>
                                  </p:stCondLst>
                                  <p:childTnLst>
                                    <p:set>
                                      <p:cBhvr>
                                        <p:cTn id="20" dur="1" fill="hold">
                                          <p:stCondLst>
                                            <p:cond delay="0"/>
                                          </p:stCondLst>
                                        </p:cTn>
                                        <p:tgtEl>
                                          <p:spTgt spid="81923">
                                            <p:txEl>
                                              <p:pRg st="7" end="7"/>
                                            </p:txEl>
                                          </p:spTgt>
                                        </p:tgtEl>
                                        <p:attrNameLst>
                                          <p:attrName>style.visibility</p:attrName>
                                        </p:attrNameLst>
                                      </p:cBhvr>
                                      <p:to>
                                        <p:strVal val="visible"/>
                                      </p:to>
                                    </p:set>
                                    <p:animEffect transition="in" filter="wedge">
                                      <p:cBhvr>
                                        <p:cTn id="21" dur="500"/>
                                        <p:tgtEl>
                                          <p:spTgt spid="8192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0" presetClass="entr" presetSubtype="0" fill="hold" grpId="0" nodeType="clickEffect">
                                  <p:stCondLst>
                                    <p:cond delay="0"/>
                                  </p:stCondLst>
                                  <p:childTnLst>
                                    <p:set>
                                      <p:cBhvr>
                                        <p:cTn id="25" dur="1" fill="hold">
                                          <p:stCondLst>
                                            <p:cond delay="0"/>
                                          </p:stCondLst>
                                        </p:cTn>
                                        <p:tgtEl>
                                          <p:spTgt spid="81923">
                                            <p:txEl>
                                              <p:pRg st="9" end="9"/>
                                            </p:txEl>
                                          </p:spTgt>
                                        </p:tgtEl>
                                        <p:attrNameLst>
                                          <p:attrName>style.visibility</p:attrName>
                                        </p:attrNameLst>
                                      </p:cBhvr>
                                      <p:to>
                                        <p:strVal val="visible"/>
                                      </p:to>
                                    </p:set>
                                    <p:animEffect transition="in" filter="wedge">
                                      <p:cBhvr>
                                        <p:cTn id="26" dur="500"/>
                                        <p:tgtEl>
                                          <p:spTgt spid="8192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0" presetClass="entr" presetSubtype="0" fill="hold" grpId="0" nodeType="clickEffect">
                                  <p:stCondLst>
                                    <p:cond delay="0"/>
                                  </p:stCondLst>
                                  <p:childTnLst>
                                    <p:set>
                                      <p:cBhvr>
                                        <p:cTn id="30" dur="1" fill="hold">
                                          <p:stCondLst>
                                            <p:cond delay="0"/>
                                          </p:stCondLst>
                                        </p:cTn>
                                        <p:tgtEl>
                                          <p:spTgt spid="81923">
                                            <p:txEl>
                                              <p:pRg st="11" end="11"/>
                                            </p:txEl>
                                          </p:spTgt>
                                        </p:tgtEl>
                                        <p:attrNameLst>
                                          <p:attrName>style.visibility</p:attrName>
                                        </p:attrNameLst>
                                      </p:cBhvr>
                                      <p:to>
                                        <p:strVal val="visible"/>
                                      </p:to>
                                    </p:set>
                                    <p:animEffect transition="in" filter="wedge">
                                      <p:cBhvr>
                                        <p:cTn id="31" dur="500"/>
                                        <p:tgtEl>
                                          <p:spTgt spid="8192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p:bldP spid="81922" grpId="0" autoUpdateAnimBg="0"/>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le 1"/>
          <p:cNvSpPr>
            <a:spLocks noGrp="1"/>
          </p:cNvSpPr>
          <p:nvPr>
            <p:ph type="ctrTitle"/>
          </p:nvPr>
        </p:nvSpPr>
        <p:spPr/>
        <p:txBody>
          <a:bodyPr>
            <a:normAutofit/>
          </a:bodyPr>
          <a:lstStyle/>
          <a:p>
            <a:pPr eaLnBrk="1" hangingPunct="1"/>
            <a:r>
              <a:rPr lang="en-CA" sz="5400" b="1" dirty="0" smtClean="0">
                <a:solidFill>
                  <a:srgbClr val="0000FF"/>
                </a:solidFill>
                <a:latin typeface="Constantia" pitchFamily="18" charset="0"/>
              </a:rPr>
              <a:t> </a:t>
            </a:r>
            <a:r>
              <a:rPr lang="en-CA" sz="5400" b="1" dirty="0" err="1" smtClean="0">
                <a:solidFill>
                  <a:srgbClr val="0000FF"/>
                </a:solidFill>
                <a:latin typeface="Constantia" pitchFamily="18" charset="0"/>
              </a:rPr>
              <a:t>SPONDYLOARTHRITIS</a:t>
            </a:r>
            <a:endParaRPr lang="en-CA" sz="5400" b="1" dirty="0" smtClean="0">
              <a:solidFill>
                <a:srgbClr val="0000FF"/>
              </a:solidFill>
              <a:latin typeface="Constantia" pitchFamily="18" charset="0"/>
            </a:endParaRPr>
          </a:p>
        </p:txBody>
      </p:sp>
      <p:sp>
        <p:nvSpPr>
          <p:cNvPr id="195587" name="Subtitle 2"/>
          <p:cNvSpPr>
            <a:spLocks noGrp="1"/>
          </p:cNvSpPr>
          <p:nvPr>
            <p:ph type="subTitle" idx="1"/>
          </p:nvPr>
        </p:nvSpPr>
        <p:spPr/>
        <p:txBody>
          <a:bodyPr/>
          <a:lstStyle/>
          <a:p>
            <a:pPr eaLnBrk="1" hangingPunct="1"/>
            <a:endParaRPr lang="en-CA" dirty="0" smtClean="0"/>
          </a:p>
        </p:txBody>
      </p:sp>
    </p:spTree>
  </p:cSld>
  <p:clrMapOvr>
    <a:masterClrMapping/>
  </p:clrMapOvr>
  <p:transition>
    <p:wheel spokes="8"/>
  </p:transition>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5"/>
          <p:cNvSpPr>
            <a:spLocks noGrp="1" noChangeArrowheads="1"/>
          </p:cNvSpPr>
          <p:nvPr>
            <p:ph idx="1"/>
          </p:nvPr>
        </p:nvSpPr>
        <p:spPr>
          <a:xfrm>
            <a:off x="0" y="1143000"/>
            <a:ext cx="9144000" cy="5715000"/>
          </a:xfrm>
        </p:spPr>
        <p:txBody>
          <a:bodyPr rtlCol="0">
            <a:noAutofit/>
          </a:bodyPr>
          <a:lstStyle/>
          <a:p>
            <a:pPr algn="just" eaLnBrk="1" fontAlgn="auto" hangingPunct="1">
              <a:lnSpc>
                <a:spcPct val="90000"/>
              </a:lnSpc>
              <a:spcAft>
                <a:spcPts val="0"/>
              </a:spcAft>
              <a:buFont typeface="Arial" pitchFamily="34" charset="0"/>
              <a:buChar char="•"/>
              <a:defRPr/>
            </a:pPr>
            <a:r>
              <a:rPr lang="en-US" sz="2800" dirty="0" err="1" smtClean="0">
                <a:solidFill>
                  <a:srgbClr val="0000FF"/>
                </a:solidFill>
                <a:latin typeface="Constantia" pitchFamily="18" charset="0"/>
              </a:rPr>
              <a:t>Spondyloarthritis</a:t>
            </a:r>
            <a:endParaRPr lang="en-US" sz="2800" dirty="0" smtClean="0">
              <a:solidFill>
                <a:srgbClr val="0000FF"/>
              </a:solidFill>
              <a:latin typeface="Constantia" pitchFamily="18" charset="0"/>
            </a:endParaRPr>
          </a:p>
          <a:p>
            <a:pPr lvl="1" algn="just" eaLnBrk="1" fontAlgn="auto" hangingPunct="1">
              <a:lnSpc>
                <a:spcPct val="90000"/>
              </a:lnSpc>
              <a:spcAft>
                <a:spcPts val="0"/>
              </a:spcAft>
              <a:buFont typeface="Arial" pitchFamily="34" charset="0"/>
              <a:buChar char="–"/>
              <a:defRPr/>
            </a:pPr>
            <a:r>
              <a:rPr lang="en-US" dirty="0" smtClean="0">
                <a:solidFill>
                  <a:srgbClr val="0000FF"/>
                </a:solidFill>
                <a:latin typeface="Constantia" pitchFamily="18" charset="0"/>
              </a:rPr>
              <a:t>Refers to inflammatory changes involving the spine and the spinal joints. </a:t>
            </a:r>
          </a:p>
          <a:p>
            <a:pPr lvl="2" algn="just" eaLnBrk="1" fontAlgn="auto" hangingPunct="1">
              <a:lnSpc>
                <a:spcPct val="90000"/>
              </a:lnSpc>
              <a:spcAft>
                <a:spcPts val="0"/>
              </a:spcAft>
              <a:buFont typeface="Arial" pitchFamily="34" charset="0"/>
              <a:buChar char="•"/>
              <a:defRPr/>
            </a:pPr>
            <a:r>
              <a:rPr lang="en-US" sz="2800" dirty="0" smtClean="0">
                <a:solidFill>
                  <a:srgbClr val="0000FF"/>
                </a:solidFill>
                <a:latin typeface="Constantia" pitchFamily="18" charset="0"/>
              </a:rPr>
              <a:t>Remember – can sometimes have peripheral arthritis without spinal symptoms!</a:t>
            </a:r>
          </a:p>
          <a:p>
            <a:pPr algn="just" eaLnBrk="1" fontAlgn="auto" hangingPunct="1">
              <a:lnSpc>
                <a:spcPct val="90000"/>
              </a:lnSpc>
              <a:spcAft>
                <a:spcPts val="0"/>
              </a:spcAft>
              <a:buFont typeface="Arial" pitchFamily="34" charset="0"/>
              <a:buChar char="•"/>
              <a:defRPr/>
            </a:pPr>
            <a:r>
              <a:rPr lang="en-US" sz="2800" dirty="0" err="1" smtClean="0">
                <a:solidFill>
                  <a:srgbClr val="0000FF"/>
                </a:solidFill>
                <a:latin typeface="Constantia" pitchFamily="18" charset="0"/>
              </a:rPr>
              <a:t>Seronegative</a:t>
            </a:r>
            <a:r>
              <a:rPr lang="en-US" sz="2800" dirty="0" smtClean="0">
                <a:solidFill>
                  <a:srgbClr val="0000FF"/>
                </a:solidFill>
                <a:latin typeface="Constantia" pitchFamily="18" charset="0"/>
              </a:rPr>
              <a:t> </a:t>
            </a:r>
            <a:r>
              <a:rPr lang="en-US" sz="2800" dirty="0" err="1" smtClean="0">
                <a:solidFill>
                  <a:srgbClr val="0000FF"/>
                </a:solidFill>
                <a:latin typeface="Constantia" pitchFamily="18" charset="0"/>
              </a:rPr>
              <a:t>Spondyloarthritis</a:t>
            </a:r>
            <a:endParaRPr lang="en-US" sz="2800" dirty="0" smtClean="0">
              <a:solidFill>
                <a:srgbClr val="0000FF"/>
              </a:solidFill>
              <a:latin typeface="Constantia" pitchFamily="18" charset="0"/>
            </a:endParaRPr>
          </a:p>
          <a:p>
            <a:pPr lvl="1" algn="just" eaLnBrk="1" fontAlgn="auto" hangingPunct="1">
              <a:lnSpc>
                <a:spcPct val="90000"/>
              </a:lnSpc>
              <a:spcAft>
                <a:spcPts val="0"/>
              </a:spcAft>
              <a:buFont typeface="Arial" pitchFamily="34" charset="0"/>
              <a:buChar char="–"/>
              <a:defRPr/>
            </a:pPr>
            <a:r>
              <a:rPr lang="en-US" dirty="0" smtClean="0">
                <a:solidFill>
                  <a:srgbClr val="0000FF"/>
                </a:solidFill>
                <a:latin typeface="Constantia" pitchFamily="18" charset="0"/>
              </a:rPr>
              <a:t>Absence of Rheumatoid Factor</a:t>
            </a:r>
          </a:p>
          <a:p>
            <a:pPr lvl="2" algn="just" eaLnBrk="1" fontAlgn="auto" hangingPunct="1">
              <a:lnSpc>
                <a:spcPct val="90000"/>
              </a:lnSpc>
              <a:spcAft>
                <a:spcPts val="0"/>
              </a:spcAft>
              <a:buFont typeface="Arial" pitchFamily="34" charset="0"/>
              <a:buChar char="•"/>
              <a:defRPr/>
            </a:pPr>
            <a:r>
              <a:rPr lang="en-US" sz="2800" dirty="0" smtClean="0">
                <a:solidFill>
                  <a:srgbClr val="0000FF"/>
                </a:solidFill>
                <a:latin typeface="Constantia" pitchFamily="18" charset="0"/>
              </a:rPr>
              <a:t>Psoriatic Arthritis</a:t>
            </a:r>
          </a:p>
          <a:p>
            <a:pPr lvl="2" algn="just" eaLnBrk="1" fontAlgn="auto" hangingPunct="1">
              <a:lnSpc>
                <a:spcPct val="90000"/>
              </a:lnSpc>
              <a:spcAft>
                <a:spcPts val="0"/>
              </a:spcAft>
              <a:buFont typeface="Arial" pitchFamily="34" charset="0"/>
              <a:buChar char="•"/>
              <a:defRPr/>
            </a:pPr>
            <a:r>
              <a:rPr lang="en-US" sz="2800" dirty="0" err="1" smtClean="0">
                <a:solidFill>
                  <a:srgbClr val="0000FF"/>
                </a:solidFill>
                <a:latin typeface="Constantia" pitchFamily="18" charset="0"/>
              </a:rPr>
              <a:t>Ankylosing</a:t>
            </a:r>
            <a:r>
              <a:rPr lang="en-US" sz="2800" dirty="0" smtClean="0">
                <a:solidFill>
                  <a:srgbClr val="0000FF"/>
                </a:solidFill>
                <a:latin typeface="Constantia" pitchFamily="18" charset="0"/>
              </a:rPr>
              <a:t> </a:t>
            </a:r>
            <a:r>
              <a:rPr lang="en-US" sz="2800" dirty="0" err="1" smtClean="0">
                <a:solidFill>
                  <a:srgbClr val="0000FF"/>
                </a:solidFill>
                <a:latin typeface="Constantia" pitchFamily="18" charset="0"/>
              </a:rPr>
              <a:t>Spondylitis</a:t>
            </a:r>
            <a:endParaRPr lang="en-US" sz="2800" dirty="0" smtClean="0">
              <a:solidFill>
                <a:srgbClr val="0000FF"/>
              </a:solidFill>
              <a:latin typeface="Constantia" pitchFamily="18" charset="0"/>
            </a:endParaRPr>
          </a:p>
          <a:p>
            <a:pPr lvl="2" algn="just" eaLnBrk="1" fontAlgn="auto" hangingPunct="1">
              <a:lnSpc>
                <a:spcPct val="90000"/>
              </a:lnSpc>
              <a:spcAft>
                <a:spcPts val="0"/>
              </a:spcAft>
              <a:buFont typeface="Arial" pitchFamily="34" charset="0"/>
              <a:buChar char="•"/>
              <a:defRPr/>
            </a:pPr>
            <a:r>
              <a:rPr lang="en-US" sz="2800" dirty="0" smtClean="0">
                <a:solidFill>
                  <a:srgbClr val="0000FF"/>
                </a:solidFill>
                <a:latin typeface="Constantia" pitchFamily="18" charset="0"/>
              </a:rPr>
              <a:t>Reactive Arthritis</a:t>
            </a:r>
          </a:p>
          <a:p>
            <a:pPr lvl="2" algn="just" eaLnBrk="1" fontAlgn="auto" hangingPunct="1">
              <a:lnSpc>
                <a:spcPct val="90000"/>
              </a:lnSpc>
              <a:spcAft>
                <a:spcPts val="0"/>
              </a:spcAft>
              <a:buFont typeface="Arial" pitchFamily="34" charset="0"/>
              <a:buChar char="•"/>
              <a:defRPr/>
            </a:pPr>
            <a:r>
              <a:rPr lang="en-US" sz="2800" dirty="0" err="1" smtClean="0">
                <a:solidFill>
                  <a:srgbClr val="0000FF"/>
                </a:solidFill>
                <a:latin typeface="Constantia" pitchFamily="18" charset="0"/>
              </a:rPr>
              <a:t>Enteropathic</a:t>
            </a:r>
            <a:r>
              <a:rPr lang="en-US" sz="2800" dirty="0" smtClean="0">
                <a:solidFill>
                  <a:srgbClr val="0000FF"/>
                </a:solidFill>
                <a:latin typeface="Constantia" pitchFamily="18" charset="0"/>
              </a:rPr>
              <a:t> Arthritis</a:t>
            </a:r>
          </a:p>
          <a:p>
            <a:pPr lvl="2" algn="just" eaLnBrk="1" fontAlgn="auto" hangingPunct="1">
              <a:lnSpc>
                <a:spcPct val="90000"/>
              </a:lnSpc>
              <a:spcAft>
                <a:spcPts val="0"/>
              </a:spcAft>
              <a:buFont typeface="Arial" pitchFamily="34" charset="0"/>
              <a:buChar char="•"/>
              <a:defRPr/>
            </a:pPr>
            <a:r>
              <a:rPr lang="en-US" sz="2800" dirty="0" smtClean="0">
                <a:solidFill>
                  <a:srgbClr val="0000FF"/>
                </a:solidFill>
                <a:latin typeface="Constantia" pitchFamily="18" charset="0"/>
              </a:rPr>
              <a:t>Undifferentiated </a:t>
            </a:r>
            <a:r>
              <a:rPr lang="en-US" sz="2800" dirty="0" err="1" smtClean="0">
                <a:solidFill>
                  <a:srgbClr val="0000FF"/>
                </a:solidFill>
                <a:latin typeface="Constantia" pitchFamily="18" charset="0"/>
              </a:rPr>
              <a:t>Spondyloarthropathy</a:t>
            </a:r>
            <a:endParaRPr lang="en-US" sz="2800" dirty="0" smtClean="0">
              <a:solidFill>
                <a:srgbClr val="0000FF"/>
              </a:solidFill>
              <a:latin typeface="Constantia" pitchFamily="18" charset="0"/>
            </a:endParaRPr>
          </a:p>
        </p:txBody>
      </p:sp>
      <p:sp>
        <p:nvSpPr>
          <p:cNvPr id="196610" name="Title 1"/>
          <p:cNvSpPr>
            <a:spLocks noGrp="1"/>
          </p:cNvSpPr>
          <p:nvPr>
            <p:ph type="title"/>
          </p:nvPr>
        </p:nvSpPr>
        <p:spPr>
          <a:xfrm>
            <a:off x="228600" y="0"/>
            <a:ext cx="8229600" cy="1143000"/>
          </a:xfrm>
        </p:spPr>
        <p:txBody>
          <a:bodyPr/>
          <a:lstStyle/>
          <a:p>
            <a:pPr algn="just" eaLnBrk="1" hangingPunct="1"/>
            <a:r>
              <a:rPr lang="en-US" dirty="0" smtClean="0">
                <a:solidFill>
                  <a:srgbClr val="FF0000"/>
                </a:solidFill>
                <a:latin typeface="Constantia" pitchFamily="18" charset="0"/>
              </a:rPr>
              <a:t>Introduction</a:t>
            </a:r>
            <a:endParaRPr lang="en-CA" dirty="0" smtClean="0">
              <a:solidFill>
                <a:srgbClr val="FF0000"/>
              </a:solidFill>
              <a:latin typeface="Constantia" pitchFamily="18" charset="0"/>
            </a:endParaRPr>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274638"/>
            <a:ext cx="8229600" cy="1143000"/>
          </a:xfrm>
          <a:prstGeom prst="rect">
            <a:avLst/>
          </a:prstGeom>
        </p:spPr>
        <p:txBody>
          <a:bodyPr/>
          <a:lstStyle/>
          <a:p>
            <a:pPr algn="just" fontAlgn="auto">
              <a:spcAft>
                <a:spcPts val="0"/>
              </a:spcAft>
              <a:defRPr/>
            </a:pPr>
            <a:r>
              <a:rPr lang="en-CA" sz="4400" dirty="0">
                <a:solidFill>
                  <a:srgbClr val="FF0000"/>
                </a:solidFill>
                <a:latin typeface="Constantia" pitchFamily="18" charset="0"/>
                <a:ea typeface="+mj-ea"/>
                <a:cs typeface="+mj-cs"/>
              </a:rPr>
              <a:t>Inflammatory vs. Mechanical Back Pain</a:t>
            </a:r>
          </a:p>
        </p:txBody>
      </p:sp>
      <p:sp>
        <p:nvSpPr>
          <p:cNvPr id="3" name="Text Placeholder 2"/>
          <p:cNvSpPr txBox="1">
            <a:spLocks/>
          </p:cNvSpPr>
          <p:nvPr/>
        </p:nvSpPr>
        <p:spPr>
          <a:xfrm>
            <a:off x="457200" y="1535113"/>
            <a:ext cx="4040188" cy="639762"/>
          </a:xfrm>
          <a:prstGeom prst="rect">
            <a:avLst/>
          </a:prstGeom>
        </p:spPr>
        <p:txBody>
          <a:bodyPr/>
          <a:lstStyle/>
          <a:p>
            <a:pPr marL="274320" indent="-274320" fontAlgn="auto">
              <a:spcBef>
                <a:spcPct val="20000"/>
              </a:spcBef>
              <a:spcAft>
                <a:spcPts val="0"/>
              </a:spcAft>
              <a:buClr>
                <a:schemeClr val="accent3"/>
              </a:buClr>
              <a:buSzPct val="95000"/>
              <a:buFont typeface="Wingdings 2"/>
              <a:buChar char=""/>
              <a:defRPr/>
            </a:pPr>
            <a:r>
              <a:rPr lang="en-CA" sz="2600" b="1" i="1" u="sng" dirty="0">
                <a:solidFill>
                  <a:srgbClr val="0000FF"/>
                </a:solidFill>
                <a:latin typeface="Constantia" pitchFamily="18" charset="0"/>
              </a:rPr>
              <a:t>Inflammatory</a:t>
            </a:r>
          </a:p>
        </p:txBody>
      </p:sp>
      <p:sp>
        <p:nvSpPr>
          <p:cNvPr id="4" name="Content Placeholder 3"/>
          <p:cNvSpPr txBox="1">
            <a:spLocks/>
          </p:cNvSpPr>
          <p:nvPr/>
        </p:nvSpPr>
        <p:spPr>
          <a:xfrm>
            <a:off x="457200" y="2174875"/>
            <a:ext cx="4040188" cy="3951288"/>
          </a:xfrm>
          <a:prstGeom prst="rect">
            <a:avLst/>
          </a:prstGeom>
        </p:spPr>
        <p:txBody>
          <a:bodyPr>
            <a:normAutofit fontScale="85000" lnSpcReduction="20000"/>
          </a:bodyPr>
          <a:lstStyle/>
          <a:p>
            <a:pPr marL="274320" indent="-274320" fontAlgn="auto">
              <a:spcBef>
                <a:spcPct val="20000"/>
              </a:spcBef>
              <a:spcAft>
                <a:spcPts val="0"/>
              </a:spcAft>
              <a:buClr>
                <a:schemeClr val="accent3"/>
              </a:buClr>
              <a:buSzPct val="95000"/>
              <a:buFont typeface="Wingdings 2"/>
              <a:buChar char=""/>
              <a:defRPr/>
            </a:pPr>
            <a:r>
              <a:rPr lang="en-CA" sz="2600" dirty="0">
                <a:solidFill>
                  <a:srgbClr val="0000FF"/>
                </a:solidFill>
                <a:latin typeface="Constantia" pitchFamily="18" charset="0"/>
              </a:rPr>
              <a:t>Age of onset &lt; 40</a:t>
            </a:r>
          </a:p>
          <a:p>
            <a:pPr marL="274320" indent="-274320" fontAlgn="auto">
              <a:spcBef>
                <a:spcPct val="20000"/>
              </a:spcBef>
              <a:spcAft>
                <a:spcPts val="0"/>
              </a:spcAft>
              <a:buClr>
                <a:schemeClr val="accent3"/>
              </a:buClr>
              <a:buSzPct val="95000"/>
              <a:buFont typeface="Wingdings 2"/>
              <a:buChar char=""/>
              <a:defRPr/>
            </a:pPr>
            <a:r>
              <a:rPr lang="en-CA" sz="2600" dirty="0">
                <a:solidFill>
                  <a:srgbClr val="0000FF"/>
                </a:solidFill>
                <a:latin typeface="Constantia" pitchFamily="18" charset="0"/>
              </a:rPr>
              <a:t>Insidious onset</a:t>
            </a:r>
          </a:p>
          <a:p>
            <a:pPr marL="274320" indent="-274320" fontAlgn="auto">
              <a:spcBef>
                <a:spcPct val="20000"/>
              </a:spcBef>
              <a:spcAft>
                <a:spcPts val="0"/>
              </a:spcAft>
              <a:buClr>
                <a:schemeClr val="accent3"/>
              </a:buClr>
              <a:buSzPct val="95000"/>
              <a:buFont typeface="Wingdings 2"/>
              <a:buChar char=""/>
              <a:defRPr/>
            </a:pPr>
            <a:r>
              <a:rPr lang="en-CA" sz="2600" dirty="0">
                <a:solidFill>
                  <a:srgbClr val="0000FF"/>
                </a:solidFill>
                <a:latin typeface="Constantia" pitchFamily="18" charset="0"/>
              </a:rPr>
              <a:t>&gt; 3 months duration</a:t>
            </a:r>
          </a:p>
          <a:p>
            <a:pPr marL="274320" indent="-274320" fontAlgn="auto">
              <a:spcBef>
                <a:spcPct val="20000"/>
              </a:spcBef>
              <a:spcAft>
                <a:spcPts val="0"/>
              </a:spcAft>
              <a:buClr>
                <a:schemeClr val="accent3"/>
              </a:buClr>
              <a:buSzPct val="95000"/>
              <a:buFont typeface="Wingdings 2"/>
              <a:buChar char=""/>
              <a:defRPr/>
            </a:pPr>
            <a:r>
              <a:rPr lang="en-CA" sz="2600" dirty="0">
                <a:solidFill>
                  <a:srgbClr val="0000FF"/>
                </a:solidFill>
                <a:latin typeface="Constantia" pitchFamily="18" charset="0"/>
              </a:rPr>
              <a:t>&gt; 60 min am stiffness</a:t>
            </a:r>
          </a:p>
          <a:p>
            <a:pPr marL="274320" indent="-274320" fontAlgn="auto">
              <a:spcBef>
                <a:spcPct val="20000"/>
              </a:spcBef>
              <a:spcAft>
                <a:spcPts val="0"/>
              </a:spcAft>
              <a:buClr>
                <a:schemeClr val="accent3"/>
              </a:buClr>
              <a:buSzPct val="95000"/>
              <a:buFont typeface="Wingdings 2"/>
              <a:buChar char=""/>
              <a:defRPr/>
            </a:pPr>
            <a:r>
              <a:rPr lang="en-CA" sz="2600" dirty="0">
                <a:solidFill>
                  <a:srgbClr val="0000FF"/>
                </a:solidFill>
                <a:latin typeface="Constantia" pitchFamily="18" charset="0"/>
              </a:rPr>
              <a:t>Nocturnal pain</a:t>
            </a:r>
          </a:p>
          <a:p>
            <a:pPr marL="274320" indent="-274320" fontAlgn="auto">
              <a:spcBef>
                <a:spcPct val="20000"/>
              </a:spcBef>
              <a:spcAft>
                <a:spcPts val="0"/>
              </a:spcAft>
              <a:buClr>
                <a:schemeClr val="accent3"/>
              </a:buClr>
              <a:buSzPct val="95000"/>
              <a:buFont typeface="Wingdings 2"/>
              <a:buChar char=""/>
              <a:defRPr/>
            </a:pPr>
            <a:r>
              <a:rPr lang="en-CA" sz="2600" dirty="0">
                <a:solidFill>
                  <a:srgbClr val="0000FF"/>
                </a:solidFill>
                <a:latin typeface="Constantia" pitchFamily="18" charset="0"/>
              </a:rPr>
              <a:t>Improves with activity</a:t>
            </a:r>
          </a:p>
          <a:p>
            <a:pPr marL="274320" indent="-274320" fontAlgn="auto">
              <a:spcBef>
                <a:spcPct val="20000"/>
              </a:spcBef>
              <a:spcAft>
                <a:spcPts val="0"/>
              </a:spcAft>
              <a:buClr>
                <a:schemeClr val="accent3"/>
              </a:buClr>
              <a:buSzPct val="95000"/>
              <a:buFont typeface="Wingdings 2"/>
              <a:buChar char=""/>
              <a:defRPr/>
            </a:pPr>
            <a:r>
              <a:rPr lang="en-CA" sz="2600" dirty="0">
                <a:solidFill>
                  <a:srgbClr val="0000FF"/>
                </a:solidFill>
                <a:latin typeface="Constantia" pitchFamily="18" charset="0"/>
              </a:rPr>
              <a:t>Tenderness over SI joints</a:t>
            </a:r>
          </a:p>
          <a:p>
            <a:pPr marL="274320" indent="-274320" fontAlgn="auto">
              <a:spcBef>
                <a:spcPct val="20000"/>
              </a:spcBef>
              <a:spcAft>
                <a:spcPts val="0"/>
              </a:spcAft>
              <a:buClr>
                <a:schemeClr val="accent3"/>
              </a:buClr>
              <a:buSzPct val="95000"/>
              <a:buFont typeface="Wingdings 2"/>
              <a:buChar char=""/>
              <a:defRPr/>
            </a:pPr>
            <a:r>
              <a:rPr lang="en-CA" sz="2600" dirty="0">
                <a:solidFill>
                  <a:srgbClr val="0000FF"/>
                </a:solidFill>
                <a:latin typeface="Constantia" pitchFamily="18" charset="0"/>
              </a:rPr>
              <a:t>Loss of mobility in all planes</a:t>
            </a:r>
          </a:p>
          <a:p>
            <a:pPr marL="274320" indent="-274320" fontAlgn="auto">
              <a:spcBef>
                <a:spcPct val="20000"/>
              </a:spcBef>
              <a:spcAft>
                <a:spcPts val="0"/>
              </a:spcAft>
              <a:buClr>
                <a:schemeClr val="accent3"/>
              </a:buClr>
              <a:buSzPct val="95000"/>
              <a:buFont typeface="Wingdings 2"/>
              <a:buChar char=""/>
              <a:defRPr/>
            </a:pPr>
            <a:r>
              <a:rPr lang="en-CA" sz="2600" dirty="0">
                <a:solidFill>
                  <a:srgbClr val="0000FF"/>
                </a:solidFill>
                <a:latin typeface="Constantia" pitchFamily="18" charset="0"/>
              </a:rPr>
              <a:t>Decreased chest expansion</a:t>
            </a:r>
          </a:p>
          <a:p>
            <a:pPr marL="274320" indent="-274320" algn="just" fontAlgn="auto">
              <a:spcBef>
                <a:spcPct val="20000"/>
              </a:spcBef>
              <a:spcAft>
                <a:spcPts val="0"/>
              </a:spcAft>
              <a:buClr>
                <a:schemeClr val="accent3"/>
              </a:buClr>
              <a:buSzPct val="95000"/>
              <a:buFont typeface="Wingdings 2"/>
              <a:buChar char=""/>
              <a:defRPr/>
            </a:pPr>
            <a:r>
              <a:rPr lang="en-CA" sz="2600" dirty="0">
                <a:solidFill>
                  <a:srgbClr val="0000FF"/>
                </a:solidFill>
                <a:latin typeface="Constantia" pitchFamily="18" charset="0"/>
              </a:rPr>
              <a:t>Unlikely to have neurologic deficits </a:t>
            </a:r>
          </a:p>
        </p:txBody>
      </p:sp>
      <p:sp>
        <p:nvSpPr>
          <p:cNvPr id="5" name="Text Placeholder 4"/>
          <p:cNvSpPr txBox="1">
            <a:spLocks/>
          </p:cNvSpPr>
          <p:nvPr/>
        </p:nvSpPr>
        <p:spPr>
          <a:xfrm>
            <a:off x="4645025" y="1535113"/>
            <a:ext cx="4041775" cy="639762"/>
          </a:xfrm>
          <a:prstGeom prst="rect">
            <a:avLst/>
          </a:prstGeom>
        </p:spPr>
        <p:txBody>
          <a:bodyPr/>
          <a:lstStyle/>
          <a:p>
            <a:pPr marL="274320" indent="-274320" fontAlgn="auto">
              <a:spcBef>
                <a:spcPct val="20000"/>
              </a:spcBef>
              <a:spcAft>
                <a:spcPts val="0"/>
              </a:spcAft>
              <a:buClr>
                <a:schemeClr val="accent3"/>
              </a:buClr>
              <a:buSzPct val="95000"/>
              <a:buFont typeface="Wingdings 2"/>
              <a:buChar char=""/>
              <a:defRPr/>
            </a:pPr>
            <a:r>
              <a:rPr lang="en-CA" sz="2600" b="1" i="1" u="sng" dirty="0">
                <a:solidFill>
                  <a:srgbClr val="00B050"/>
                </a:solidFill>
                <a:latin typeface="Constantia" pitchFamily="18" charset="0"/>
              </a:rPr>
              <a:t>Mechanical</a:t>
            </a:r>
          </a:p>
        </p:txBody>
      </p:sp>
      <p:sp>
        <p:nvSpPr>
          <p:cNvPr id="6" name="Content Placeholder 5"/>
          <p:cNvSpPr txBox="1">
            <a:spLocks/>
          </p:cNvSpPr>
          <p:nvPr/>
        </p:nvSpPr>
        <p:spPr>
          <a:xfrm>
            <a:off x="4645025" y="2174875"/>
            <a:ext cx="4041775" cy="3951288"/>
          </a:xfrm>
          <a:prstGeom prst="rect">
            <a:avLst/>
          </a:prstGeom>
        </p:spPr>
        <p:txBody>
          <a:bodyPr>
            <a:normAutofit fontScale="85000" lnSpcReduction="20000"/>
          </a:bodyPr>
          <a:lstStyle/>
          <a:p>
            <a:pPr marL="274320" indent="-274320" algn="just" fontAlgn="auto">
              <a:spcBef>
                <a:spcPct val="20000"/>
              </a:spcBef>
              <a:spcAft>
                <a:spcPts val="0"/>
              </a:spcAft>
              <a:buClr>
                <a:schemeClr val="accent3"/>
              </a:buClr>
              <a:buSzPct val="95000"/>
              <a:buFont typeface="Wingdings 2"/>
              <a:buChar char=""/>
              <a:defRPr/>
            </a:pPr>
            <a:r>
              <a:rPr lang="en-CA" sz="2600" b="1" dirty="0">
                <a:solidFill>
                  <a:srgbClr val="00B050"/>
                </a:solidFill>
                <a:latin typeface="Constantia" pitchFamily="18" charset="0"/>
              </a:rPr>
              <a:t>Any age</a:t>
            </a:r>
          </a:p>
          <a:p>
            <a:pPr marL="274320" indent="-274320" algn="just" fontAlgn="auto">
              <a:spcBef>
                <a:spcPct val="20000"/>
              </a:spcBef>
              <a:spcAft>
                <a:spcPts val="0"/>
              </a:spcAft>
              <a:buClr>
                <a:schemeClr val="accent3"/>
              </a:buClr>
              <a:buSzPct val="95000"/>
              <a:buFont typeface="Wingdings 2"/>
              <a:buChar char=""/>
              <a:defRPr/>
            </a:pPr>
            <a:r>
              <a:rPr lang="en-CA" sz="2600" b="1" dirty="0">
                <a:solidFill>
                  <a:srgbClr val="00B050"/>
                </a:solidFill>
                <a:latin typeface="Constantia" pitchFamily="18" charset="0"/>
              </a:rPr>
              <a:t>Acute onset</a:t>
            </a:r>
          </a:p>
          <a:p>
            <a:pPr marL="274320" indent="-274320" algn="just" fontAlgn="auto">
              <a:spcBef>
                <a:spcPct val="20000"/>
              </a:spcBef>
              <a:spcAft>
                <a:spcPts val="0"/>
              </a:spcAft>
              <a:buClr>
                <a:schemeClr val="accent3"/>
              </a:buClr>
              <a:buSzPct val="95000"/>
              <a:buFont typeface="Wingdings 2"/>
              <a:buChar char=""/>
              <a:defRPr/>
            </a:pPr>
            <a:r>
              <a:rPr lang="en-CA" sz="2600" b="1" dirty="0">
                <a:solidFill>
                  <a:srgbClr val="00B050"/>
                </a:solidFill>
                <a:latin typeface="Constantia" pitchFamily="18" charset="0"/>
              </a:rPr>
              <a:t>&lt; 4 weeks duration</a:t>
            </a:r>
          </a:p>
          <a:p>
            <a:pPr marL="274320" indent="-274320" algn="just" fontAlgn="auto">
              <a:spcBef>
                <a:spcPct val="20000"/>
              </a:spcBef>
              <a:spcAft>
                <a:spcPts val="0"/>
              </a:spcAft>
              <a:buClr>
                <a:schemeClr val="accent3"/>
              </a:buClr>
              <a:buSzPct val="95000"/>
              <a:buFont typeface="Wingdings 2"/>
              <a:buChar char=""/>
              <a:defRPr/>
            </a:pPr>
            <a:r>
              <a:rPr lang="en-CA" sz="2600" b="1" dirty="0">
                <a:solidFill>
                  <a:srgbClr val="00B050"/>
                </a:solidFill>
                <a:latin typeface="Constantia" pitchFamily="18" charset="0"/>
              </a:rPr>
              <a:t>&lt; 30 min am stiffness</a:t>
            </a:r>
          </a:p>
          <a:p>
            <a:pPr marL="274320" indent="-274320" algn="just" fontAlgn="auto">
              <a:spcBef>
                <a:spcPct val="20000"/>
              </a:spcBef>
              <a:spcAft>
                <a:spcPts val="0"/>
              </a:spcAft>
              <a:buClr>
                <a:schemeClr val="accent3"/>
              </a:buClr>
              <a:buSzPct val="95000"/>
              <a:buFont typeface="Wingdings 2"/>
              <a:buChar char=""/>
              <a:defRPr/>
            </a:pPr>
            <a:r>
              <a:rPr lang="en-CA" sz="2600" b="1" dirty="0">
                <a:solidFill>
                  <a:srgbClr val="00B050"/>
                </a:solidFill>
                <a:latin typeface="Constantia" pitchFamily="18" charset="0"/>
              </a:rPr>
              <a:t>No nocturnal pain</a:t>
            </a:r>
          </a:p>
          <a:p>
            <a:pPr marL="274320" indent="-274320" algn="just" fontAlgn="auto">
              <a:spcBef>
                <a:spcPct val="20000"/>
              </a:spcBef>
              <a:spcAft>
                <a:spcPts val="0"/>
              </a:spcAft>
              <a:buClr>
                <a:schemeClr val="accent3"/>
              </a:buClr>
              <a:buSzPct val="95000"/>
              <a:buFont typeface="Wingdings 2"/>
              <a:buChar char=""/>
              <a:defRPr/>
            </a:pPr>
            <a:r>
              <a:rPr lang="en-CA" sz="2600" b="1" dirty="0">
                <a:solidFill>
                  <a:srgbClr val="00B050"/>
                </a:solidFill>
                <a:latin typeface="Constantia" pitchFamily="18" charset="0"/>
              </a:rPr>
              <a:t>Worse with activity</a:t>
            </a:r>
          </a:p>
          <a:p>
            <a:pPr marL="274320" indent="-274320" algn="just" fontAlgn="auto">
              <a:spcBef>
                <a:spcPct val="20000"/>
              </a:spcBef>
              <a:spcAft>
                <a:spcPts val="0"/>
              </a:spcAft>
              <a:buClr>
                <a:schemeClr val="accent3"/>
              </a:buClr>
              <a:buSzPct val="95000"/>
              <a:buFont typeface="Wingdings 2"/>
              <a:buChar char=""/>
              <a:defRPr/>
            </a:pPr>
            <a:r>
              <a:rPr lang="en-CA" sz="2600" b="1" dirty="0">
                <a:solidFill>
                  <a:srgbClr val="00B050"/>
                </a:solidFill>
                <a:latin typeface="Constantia" pitchFamily="18" charset="0"/>
              </a:rPr>
              <a:t>No SI joint tenderness</a:t>
            </a:r>
          </a:p>
          <a:p>
            <a:pPr marL="274320" indent="-274320" algn="just" fontAlgn="auto">
              <a:spcBef>
                <a:spcPct val="20000"/>
              </a:spcBef>
              <a:spcAft>
                <a:spcPts val="0"/>
              </a:spcAft>
              <a:buClr>
                <a:schemeClr val="accent3"/>
              </a:buClr>
              <a:buSzPct val="95000"/>
              <a:buFont typeface="Wingdings 2"/>
              <a:buChar char=""/>
              <a:defRPr/>
            </a:pPr>
            <a:r>
              <a:rPr lang="en-CA" sz="2600" b="1" dirty="0">
                <a:solidFill>
                  <a:srgbClr val="00B050"/>
                </a:solidFill>
                <a:latin typeface="Constantia" pitchFamily="18" charset="0"/>
              </a:rPr>
              <a:t>Abnormal flexion</a:t>
            </a:r>
          </a:p>
          <a:p>
            <a:pPr marL="274320" indent="-274320" algn="just" fontAlgn="auto">
              <a:spcBef>
                <a:spcPct val="20000"/>
              </a:spcBef>
              <a:spcAft>
                <a:spcPts val="0"/>
              </a:spcAft>
              <a:buClr>
                <a:schemeClr val="accent3"/>
              </a:buClr>
              <a:buSzPct val="95000"/>
              <a:buFont typeface="Wingdings 2"/>
              <a:buChar char=""/>
              <a:defRPr/>
            </a:pPr>
            <a:r>
              <a:rPr lang="en-CA" sz="2600" b="1" dirty="0">
                <a:solidFill>
                  <a:srgbClr val="00B050"/>
                </a:solidFill>
                <a:latin typeface="Constantia" pitchFamily="18" charset="0"/>
              </a:rPr>
              <a:t>Normal chest expansion</a:t>
            </a:r>
          </a:p>
          <a:p>
            <a:pPr marL="274320" indent="-274320" algn="just" fontAlgn="auto">
              <a:spcBef>
                <a:spcPct val="20000"/>
              </a:spcBef>
              <a:spcAft>
                <a:spcPts val="0"/>
              </a:spcAft>
              <a:buClr>
                <a:schemeClr val="accent3"/>
              </a:buClr>
              <a:buSzPct val="95000"/>
              <a:buFont typeface="Wingdings 2"/>
              <a:buChar char=""/>
              <a:defRPr/>
            </a:pPr>
            <a:r>
              <a:rPr lang="en-CA" sz="2600" b="1" dirty="0">
                <a:solidFill>
                  <a:srgbClr val="00B050"/>
                </a:solidFill>
                <a:latin typeface="Constantia" pitchFamily="18" charset="0"/>
              </a:rPr>
              <a:t>Possible neurologic deficits</a:t>
            </a:r>
          </a:p>
        </p:txBody>
      </p:sp>
    </p:spTree>
  </p:cSld>
  <p:clrMapOvr>
    <a:masterClrMapping/>
  </p:clrMapOvr>
  <p:transition>
    <p:wheel spokes="8"/>
  </p:transition>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381000" y="457200"/>
            <a:ext cx="8229600" cy="533400"/>
          </a:xfrm>
          <a:prstGeom prst="rect">
            <a:avLst/>
          </a:prstGeom>
        </p:spPr>
        <p:txBody>
          <a:bodyPr/>
          <a:lstStyle/>
          <a:p>
            <a:pPr algn="just">
              <a:defRPr/>
            </a:pPr>
            <a:r>
              <a:rPr lang="en-CA" sz="5000" dirty="0">
                <a:solidFill>
                  <a:srgbClr val="0000FF"/>
                </a:solidFill>
                <a:latin typeface="Constantia" pitchFamily="18" charset="0"/>
                <a:ea typeface="+mj-ea"/>
                <a:cs typeface="+mj-cs"/>
              </a:rPr>
              <a:t>Clinical Features</a:t>
            </a:r>
          </a:p>
        </p:txBody>
      </p:sp>
      <p:pic>
        <p:nvPicPr>
          <p:cNvPr id="198659" name="Picture 4" descr="http://www.basdai.com/AnkylosingSpondylitis.jpg"/>
          <p:cNvPicPr>
            <a:picLocks noChangeAspect="1" noChangeArrowheads="1"/>
          </p:cNvPicPr>
          <p:nvPr/>
        </p:nvPicPr>
        <p:blipFill>
          <a:blip r:embed="rId3" cstate="print"/>
          <a:srcRect/>
          <a:stretch>
            <a:fillRect/>
          </a:stretch>
        </p:blipFill>
        <p:spPr bwMode="auto">
          <a:xfrm>
            <a:off x="457200" y="1371600"/>
            <a:ext cx="8305800" cy="4945063"/>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p:cNvSpPr txBox="1">
            <a:spLocks/>
          </p:cNvSpPr>
          <p:nvPr/>
        </p:nvSpPr>
        <p:spPr>
          <a:xfrm>
            <a:off x="228600" y="0"/>
            <a:ext cx="8229600" cy="1371600"/>
          </a:xfrm>
          <a:prstGeom prst="rect">
            <a:avLst/>
          </a:prstGeom>
        </p:spPr>
        <p:txBody>
          <a:bodyPr/>
          <a:lstStyle/>
          <a:p>
            <a:pPr algn="just">
              <a:defRPr/>
            </a:pPr>
            <a:r>
              <a:rPr lang="en-CA" sz="5000" dirty="0" err="1">
                <a:solidFill>
                  <a:srgbClr val="FF0000"/>
                </a:solidFill>
                <a:latin typeface="Constantia" pitchFamily="18" charset="0"/>
                <a:ea typeface="+mj-ea"/>
                <a:cs typeface="+mj-cs"/>
              </a:rPr>
              <a:t>Sacroiliitis</a:t>
            </a:r>
            <a:endParaRPr lang="en-CA" sz="5000" dirty="0">
              <a:solidFill>
                <a:srgbClr val="FF0000"/>
              </a:solidFill>
              <a:latin typeface="Constantia" pitchFamily="18" charset="0"/>
              <a:ea typeface="+mj-ea"/>
              <a:cs typeface="+mj-cs"/>
            </a:endParaRPr>
          </a:p>
        </p:txBody>
      </p:sp>
      <p:sp>
        <p:nvSpPr>
          <p:cNvPr id="3" name="Content Placeholder 3"/>
          <p:cNvSpPr txBox="1">
            <a:spLocks/>
          </p:cNvSpPr>
          <p:nvPr/>
        </p:nvSpPr>
        <p:spPr>
          <a:xfrm>
            <a:off x="0" y="914400"/>
            <a:ext cx="9144000" cy="5943600"/>
          </a:xfrm>
          <a:prstGeom prst="rect">
            <a:avLst/>
          </a:prstGeom>
        </p:spPr>
        <p:txBody>
          <a:bodyPr/>
          <a:lstStyle/>
          <a:p>
            <a:pPr marL="273050" indent="-273050" algn="just">
              <a:spcBef>
                <a:spcPct val="20000"/>
              </a:spcBef>
              <a:buClr>
                <a:srgbClr val="0BD0D9"/>
              </a:buClr>
              <a:buSzPct val="95000"/>
              <a:buFont typeface="Wingdings 2" pitchFamily="18" charset="2"/>
              <a:buChar char=""/>
              <a:defRPr/>
            </a:pPr>
            <a:r>
              <a:rPr lang="en-CA" sz="3200" dirty="0">
                <a:solidFill>
                  <a:srgbClr val="0000FF"/>
                </a:solidFill>
                <a:latin typeface="Constantia" pitchFamily="18" charset="0"/>
              </a:rPr>
              <a:t>Usually bilateral and </a:t>
            </a:r>
            <a:r>
              <a:rPr lang="en-CA" sz="3200" dirty="0" smtClean="0">
                <a:solidFill>
                  <a:srgbClr val="0000FF"/>
                </a:solidFill>
                <a:latin typeface="Constantia" pitchFamily="18" charset="0"/>
              </a:rPr>
              <a:t>symmetric</a:t>
            </a:r>
          </a:p>
          <a:p>
            <a:pPr marL="273050" indent="-273050" algn="just">
              <a:spcBef>
                <a:spcPct val="20000"/>
              </a:spcBef>
              <a:buClr>
                <a:srgbClr val="0BD0D9"/>
              </a:buClr>
              <a:buSzPct val="95000"/>
              <a:buFont typeface="Wingdings 2" pitchFamily="18" charset="2"/>
              <a:buChar char=""/>
              <a:defRPr/>
            </a:pPr>
            <a:endParaRPr lang="en-CA" sz="3200" dirty="0">
              <a:solidFill>
                <a:srgbClr val="0000FF"/>
              </a:solidFill>
              <a:latin typeface="Constantia" pitchFamily="18" charset="0"/>
            </a:endParaRPr>
          </a:p>
          <a:p>
            <a:pPr marL="273050" indent="-273050" algn="just">
              <a:spcBef>
                <a:spcPct val="20000"/>
              </a:spcBef>
              <a:buClr>
                <a:srgbClr val="0BD0D9"/>
              </a:buClr>
              <a:buSzPct val="95000"/>
              <a:buFont typeface="Wingdings 2" pitchFamily="18" charset="2"/>
              <a:buChar char=""/>
              <a:defRPr/>
            </a:pPr>
            <a:r>
              <a:rPr lang="en-CA" sz="3200" dirty="0">
                <a:solidFill>
                  <a:srgbClr val="0000FF"/>
                </a:solidFill>
                <a:latin typeface="Constantia" pitchFamily="18" charset="0"/>
              </a:rPr>
              <a:t>Initially involves the synovial-lined lower 2/3 of the </a:t>
            </a:r>
            <a:r>
              <a:rPr lang="en-CA" sz="3200" dirty="0" smtClean="0">
                <a:solidFill>
                  <a:srgbClr val="0000FF"/>
                </a:solidFill>
                <a:latin typeface="Constantia" pitchFamily="18" charset="0"/>
              </a:rPr>
              <a:t>Sacro-iliac joint.</a:t>
            </a:r>
          </a:p>
          <a:p>
            <a:pPr marL="273050" indent="-273050" algn="just">
              <a:spcBef>
                <a:spcPct val="20000"/>
              </a:spcBef>
              <a:buClr>
                <a:srgbClr val="0BD0D9"/>
              </a:buClr>
              <a:buSzPct val="95000"/>
              <a:buFont typeface="Wingdings 2" pitchFamily="18" charset="2"/>
              <a:buChar char=""/>
              <a:defRPr/>
            </a:pPr>
            <a:endParaRPr lang="en-CA" sz="3200" dirty="0">
              <a:solidFill>
                <a:srgbClr val="0000FF"/>
              </a:solidFill>
              <a:latin typeface="Constantia" pitchFamily="18" charset="0"/>
            </a:endParaRPr>
          </a:p>
          <a:p>
            <a:pPr marL="273050" indent="-273050" algn="just">
              <a:spcBef>
                <a:spcPct val="20000"/>
              </a:spcBef>
              <a:buClr>
                <a:srgbClr val="0BD0D9"/>
              </a:buClr>
              <a:buSzPct val="95000"/>
              <a:buFont typeface="Wingdings 2" pitchFamily="18" charset="2"/>
              <a:buChar char=""/>
              <a:defRPr/>
            </a:pPr>
            <a:r>
              <a:rPr lang="en-CA" sz="3200" dirty="0" smtClean="0">
                <a:solidFill>
                  <a:srgbClr val="0000FF"/>
                </a:solidFill>
                <a:latin typeface="Constantia" pitchFamily="18" charset="0"/>
              </a:rPr>
              <a:t>Early changes involves  </a:t>
            </a:r>
            <a:r>
              <a:rPr lang="en-CA" sz="3200" dirty="0">
                <a:solidFill>
                  <a:srgbClr val="0000FF"/>
                </a:solidFill>
                <a:latin typeface="Constantia" pitchFamily="18" charset="0"/>
              </a:rPr>
              <a:t>erosion on the iliac side of SI joint </a:t>
            </a:r>
            <a:r>
              <a:rPr lang="en-CA" sz="3200" dirty="0" smtClean="0">
                <a:solidFill>
                  <a:srgbClr val="0000FF"/>
                </a:solidFill>
                <a:latin typeface="Constantia" pitchFamily="18" charset="0"/>
              </a:rPr>
              <a:t>, the cartilage becomes thinner, and can </a:t>
            </a:r>
            <a:r>
              <a:rPr lang="en-CA" sz="3200" dirty="0">
                <a:solidFill>
                  <a:srgbClr val="0000FF"/>
                </a:solidFill>
                <a:latin typeface="Constantia" pitchFamily="18" charset="0"/>
              </a:rPr>
              <a:t>cause “</a:t>
            </a:r>
            <a:r>
              <a:rPr lang="en-CA" sz="3200" dirty="0" smtClean="0">
                <a:solidFill>
                  <a:srgbClr val="0000FF"/>
                </a:solidFill>
                <a:latin typeface="Constantia" pitchFamily="18" charset="0"/>
              </a:rPr>
              <a:t>pseudo-widening</a:t>
            </a:r>
            <a:r>
              <a:rPr lang="en-CA" sz="3200" dirty="0">
                <a:solidFill>
                  <a:srgbClr val="0000FF"/>
                </a:solidFill>
                <a:latin typeface="Constantia" pitchFamily="18" charset="0"/>
              </a:rPr>
              <a:t>” of SI </a:t>
            </a:r>
            <a:r>
              <a:rPr lang="en-CA" sz="3200" dirty="0" smtClean="0">
                <a:solidFill>
                  <a:srgbClr val="0000FF"/>
                </a:solidFill>
                <a:latin typeface="Constantia" pitchFamily="18" charset="0"/>
              </a:rPr>
              <a:t>joint.</a:t>
            </a:r>
          </a:p>
          <a:p>
            <a:pPr marL="273050" indent="-273050" algn="just">
              <a:spcBef>
                <a:spcPct val="20000"/>
              </a:spcBef>
              <a:buClr>
                <a:srgbClr val="0BD0D9"/>
              </a:buClr>
              <a:buSzPct val="95000"/>
              <a:buFont typeface="Wingdings 2" pitchFamily="18" charset="2"/>
              <a:buChar char=""/>
              <a:defRPr/>
            </a:pPr>
            <a:endParaRPr lang="en-CA" sz="3200" dirty="0">
              <a:solidFill>
                <a:srgbClr val="0000FF"/>
              </a:solidFill>
              <a:latin typeface="Constantia" pitchFamily="18" charset="0"/>
            </a:endParaRPr>
          </a:p>
          <a:p>
            <a:pPr marL="273050" indent="-273050" algn="just">
              <a:spcBef>
                <a:spcPct val="20000"/>
              </a:spcBef>
              <a:buClr>
                <a:srgbClr val="0BD0D9"/>
              </a:buClr>
              <a:buSzPct val="95000"/>
              <a:buFont typeface="Wingdings 2" pitchFamily="18" charset="2"/>
              <a:buChar char=""/>
              <a:defRPr/>
            </a:pPr>
            <a:r>
              <a:rPr lang="en-CA" sz="3200" dirty="0">
                <a:solidFill>
                  <a:srgbClr val="0000FF"/>
                </a:solidFill>
                <a:latin typeface="Constantia" pitchFamily="18" charset="0"/>
              </a:rPr>
              <a:t>Bony sclerosis, then complete bony ankylosis or fusion</a:t>
            </a:r>
          </a:p>
        </p:txBody>
      </p:sp>
    </p:spTree>
  </p:cSld>
  <p:clrMapOvr>
    <a:masterClrMapping/>
  </p:clrMapOvr>
  <p:transition>
    <p:wheel spokes="8"/>
  </p:transition>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57200" y="842963"/>
            <a:ext cx="8229600" cy="1371600"/>
          </a:xfrm>
          <a:prstGeom prst="rect">
            <a:avLst/>
          </a:prstGeom>
        </p:spPr>
        <p:txBody>
          <a:bodyPr/>
          <a:lstStyle/>
          <a:p>
            <a:pPr algn="just">
              <a:defRPr/>
            </a:pPr>
            <a:r>
              <a:rPr lang="en-CA" sz="5000" dirty="0">
                <a:solidFill>
                  <a:srgbClr val="0000FF"/>
                </a:solidFill>
                <a:latin typeface="Constantia" pitchFamily="18" charset="0"/>
                <a:ea typeface="+mj-ea"/>
                <a:cs typeface="+mj-cs"/>
              </a:rPr>
              <a:t>Spinal Involvement</a:t>
            </a:r>
          </a:p>
        </p:txBody>
      </p:sp>
      <p:pic>
        <p:nvPicPr>
          <p:cNvPr id="200707" name="Picture 2" descr="Illustration of stages of ankylosing spondylitis in spine"/>
          <p:cNvPicPr>
            <a:picLocks noChangeAspect="1" noChangeArrowheads="1"/>
          </p:cNvPicPr>
          <p:nvPr/>
        </p:nvPicPr>
        <p:blipFill>
          <a:blip r:embed="rId3" cstate="print"/>
          <a:srcRect/>
          <a:stretch>
            <a:fillRect/>
          </a:stretch>
        </p:blipFill>
        <p:spPr bwMode="auto">
          <a:xfrm>
            <a:off x="685800" y="1600200"/>
            <a:ext cx="7848600" cy="51181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4"/>
          <p:cNvSpPr txBox="1">
            <a:spLocks/>
          </p:cNvSpPr>
          <p:nvPr/>
        </p:nvSpPr>
        <p:spPr>
          <a:xfrm>
            <a:off x="0" y="0"/>
            <a:ext cx="8229600" cy="1371600"/>
          </a:xfrm>
          <a:prstGeom prst="rect">
            <a:avLst/>
          </a:prstGeom>
        </p:spPr>
        <p:txBody>
          <a:bodyPr/>
          <a:lstStyle/>
          <a:p>
            <a:pPr algn="just">
              <a:defRPr/>
            </a:pPr>
            <a:r>
              <a:rPr lang="en-CA" sz="5000" dirty="0">
                <a:solidFill>
                  <a:srgbClr val="FF0000"/>
                </a:solidFill>
                <a:latin typeface="Constantia" pitchFamily="18" charset="0"/>
                <a:ea typeface="+mj-ea"/>
                <a:cs typeface="+mj-cs"/>
              </a:rPr>
              <a:t>Spinal Involvement</a:t>
            </a:r>
          </a:p>
        </p:txBody>
      </p:sp>
      <p:sp>
        <p:nvSpPr>
          <p:cNvPr id="3" name="Content Placeholder 5"/>
          <p:cNvSpPr txBox="1">
            <a:spLocks/>
          </p:cNvSpPr>
          <p:nvPr/>
        </p:nvSpPr>
        <p:spPr>
          <a:xfrm>
            <a:off x="0" y="1219200"/>
            <a:ext cx="9143999" cy="5638800"/>
          </a:xfrm>
          <a:prstGeom prst="rect">
            <a:avLst/>
          </a:prstGeom>
        </p:spPr>
        <p:txBody>
          <a:bodyPr/>
          <a:lstStyle/>
          <a:p>
            <a:pPr marL="273050" indent="-273050" algn="just">
              <a:spcBef>
                <a:spcPct val="20000"/>
              </a:spcBef>
              <a:buClr>
                <a:srgbClr val="0BD0D9"/>
              </a:buClr>
              <a:buSzPct val="95000"/>
              <a:buFont typeface="Wingdings 2" pitchFamily="18" charset="2"/>
              <a:buChar char=""/>
              <a:defRPr/>
            </a:pPr>
            <a:r>
              <a:rPr lang="en-CA" sz="2800" dirty="0">
                <a:solidFill>
                  <a:srgbClr val="0000FF"/>
                </a:solidFill>
                <a:latin typeface="Constantia" pitchFamily="18" charset="0"/>
              </a:rPr>
              <a:t>Gradual ossification of the outer layers of the annulus fibrosis (</a:t>
            </a:r>
            <a:r>
              <a:rPr lang="en-CA" sz="2800" b="1" i="1" dirty="0" err="1">
                <a:solidFill>
                  <a:srgbClr val="0000FF"/>
                </a:solidFill>
                <a:latin typeface="Constantia" pitchFamily="18" charset="0"/>
              </a:rPr>
              <a:t>Sharpey’s</a:t>
            </a:r>
            <a:r>
              <a:rPr lang="en-CA" sz="2800" b="1" i="1" dirty="0">
                <a:solidFill>
                  <a:srgbClr val="0000FF"/>
                </a:solidFill>
                <a:latin typeface="Constantia" pitchFamily="18" charset="0"/>
              </a:rPr>
              <a:t> </a:t>
            </a:r>
            <a:r>
              <a:rPr lang="en-CA" sz="2800" b="1" i="1" dirty="0" err="1">
                <a:solidFill>
                  <a:srgbClr val="0000FF"/>
                </a:solidFill>
                <a:latin typeface="Constantia" pitchFamily="18" charset="0"/>
              </a:rPr>
              <a:t>fibers</a:t>
            </a:r>
            <a:r>
              <a:rPr lang="en-CA" sz="2800" dirty="0">
                <a:solidFill>
                  <a:srgbClr val="0000FF"/>
                </a:solidFill>
                <a:latin typeface="Constantia" pitchFamily="18" charset="0"/>
              </a:rPr>
              <a:t>) form </a:t>
            </a:r>
            <a:r>
              <a:rPr lang="en-CA" sz="2800" dirty="0" err="1">
                <a:solidFill>
                  <a:srgbClr val="0000FF"/>
                </a:solidFill>
                <a:latin typeface="Constantia" pitchFamily="18" charset="0"/>
              </a:rPr>
              <a:t>interverterbral</a:t>
            </a:r>
            <a:r>
              <a:rPr lang="en-CA" sz="2800" dirty="0">
                <a:solidFill>
                  <a:srgbClr val="0000FF"/>
                </a:solidFill>
                <a:latin typeface="Constantia" pitchFamily="18" charset="0"/>
              </a:rPr>
              <a:t> bony bridges </a:t>
            </a:r>
            <a:r>
              <a:rPr lang="en-CA" sz="2800" dirty="0" smtClean="0">
                <a:solidFill>
                  <a:srgbClr val="0000FF"/>
                </a:solidFill>
                <a:latin typeface="Constantia" pitchFamily="18" charset="0"/>
              </a:rPr>
              <a:t>called </a:t>
            </a:r>
            <a:r>
              <a:rPr lang="en-CA" sz="2800" b="1" i="1" dirty="0" err="1" smtClean="0">
                <a:solidFill>
                  <a:srgbClr val="0000FF"/>
                </a:solidFill>
                <a:latin typeface="Constantia" pitchFamily="18" charset="0"/>
              </a:rPr>
              <a:t>syndesmophytes</a:t>
            </a:r>
            <a:r>
              <a:rPr lang="en-CA" sz="2800" dirty="0" smtClean="0">
                <a:solidFill>
                  <a:srgbClr val="0000FF"/>
                </a:solidFill>
                <a:latin typeface="Constantia" pitchFamily="18" charset="0"/>
              </a:rPr>
              <a:t>.</a:t>
            </a:r>
          </a:p>
          <a:p>
            <a:pPr marL="273050" indent="-273050" algn="just">
              <a:spcBef>
                <a:spcPct val="20000"/>
              </a:spcBef>
              <a:buClr>
                <a:srgbClr val="0BD0D9"/>
              </a:buClr>
              <a:buSzPct val="95000"/>
              <a:buFont typeface="Wingdings 2" pitchFamily="18" charset="2"/>
              <a:buChar char=""/>
              <a:defRPr/>
            </a:pPr>
            <a:endParaRPr lang="en-CA" sz="2800" dirty="0">
              <a:solidFill>
                <a:srgbClr val="0000FF"/>
              </a:solidFill>
              <a:latin typeface="Constantia" pitchFamily="18" charset="0"/>
            </a:endParaRPr>
          </a:p>
          <a:p>
            <a:pPr marL="273050" indent="-273050" algn="just">
              <a:spcBef>
                <a:spcPct val="20000"/>
              </a:spcBef>
              <a:buClr>
                <a:srgbClr val="0BD0D9"/>
              </a:buClr>
              <a:buSzPct val="95000"/>
              <a:buFont typeface="Wingdings 2" pitchFamily="18" charset="2"/>
              <a:buChar char=""/>
              <a:defRPr/>
            </a:pPr>
            <a:r>
              <a:rPr lang="en-CA" sz="2800" dirty="0">
                <a:solidFill>
                  <a:srgbClr val="0000FF"/>
                </a:solidFill>
                <a:latin typeface="Constantia" pitchFamily="18" charset="0"/>
              </a:rPr>
              <a:t>Fusion of the </a:t>
            </a:r>
            <a:r>
              <a:rPr lang="en-CA" sz="2800" dirty="0" err="1">
                <a:solidFill>
                  <a:srgbClr val="0000FF"/>
                </a:solidFill>
                <a:latin typeface="Constantia" pitchFamily="18" charset="0"/>
              </a:rPr>
              <a:t>apophyseal</a:t>
            </a:r>
            <a:r>
              <a:rPr lang="en-CA" sz="2800" dirty="0">
                <a:solidFill>
                  <a:srgbClr val="0000FF"/>
                </a:solidFill>
                <a:latin typeface="Constantia" pitchFamily="18" charset="0"/>
              </a:rPr>
              <a:t> joints and calcification of the spinal ligaments along with bilateral </a:t>
            </a:r>
            <a:r>
              <a:rPr lang="en-CA" sz="2800" dirty="0" err="1">
                <a:solidFill>
                  <a:srgbClr val="0000FF"/>
                </a:solidFill>
                <a:latin typeface="Constantia" pitchFamily="18" charset="0"/>
              </a:rPr>
              <a:t>syndesmophyte</a:t>
            </a:r>
            <a:r>
              <a:rPr lang="en-CA" sz="2800" dirty="0">
                <a:solidFill>
                  <a:srgbClr val="0000FF"/>
                </a:solidFill>
                <a:latin typeface="Constantia" pitchFamily="18" charset="0"/>
              </a:rPr>
              <a:t> formation can result in “</a:t>
            </a:r>
            <a:r>
              <a:rPr lang="en-CA" sz="2800" b="1" i="1" dirty="0">
                <a:solidFill>
                  <a:srgbClr val="0000FF"/>
                </a:solidFill>
                <a:latin typeface="Constantia" pitchFamily="18" charset="0"/>
              </a:rPr>
              <a:t>bamboo spine</a:t>
            </a:r>
            <a:r>
              <a:rPr lang="en-CA" sz="2800" dirty="0">
                <a:solidFill>
                  <a:srgbClr val="0000FF"/>
                </a:solidFill>
                <a:latin typeface="Constantia" pitchFamily="18" charset="0"/>
              </a:rPr>
              <a:t>”</a:t>
            </a:r>
          </a:p>
        </p:txBody>
      </p:sp>
    </p:spTree>
  </p:cSld>
  <p:clrMapOvr>
    <a:masterClrMapping/>
  </p:clrMapOvr>
  <p:transition>
    <p:wheel spokes="8"/>
  </p:transition>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0"/>
            <a:ext cx="8229600" cy="1371600"/>
          </a:xfrm>
          <a:prstGeom prst="rect">
            <a:avLst/>
          </a:prstGeom>
        </p:spPr>
        <p:txBody>
          <a:bodyPr/>
          <a:lstStyle/>
          <a:p>
            <a:pPr algn="just">
              <a:defRPr/>
            </a:pPr>
            <a:r>
              <a:rPr lang="en-CA" sz="5000" dirty="0" err="1">
                <a:solidFill>
                  <a:srgbClr val="FF0000"/>
                </a:solidFill>
                <a:latin typeface="Constantia" pitchFamily="18" charset="0"/>
                <a:ea typeface="+mj-ea"/>
                <a:cs typeface="+mj-cs"/>
              </a:rPr>
              <a:t>Enthesitis</a:t>
            </a:r>
            <a:endParaRPr lang="en-CA" sz="5000" dirty="0">
              <a:solidFill>
                <a:srgbClr val="FF0000"/>
              </a:solidFill>
              <a:latin typeface="Constantia" pitchFamily="18" charset="0"/>
              <a:ea typeface="+mj-ea"/>
              <a:cs typeface="+mj-cs"/>
            </a:endParaRPr>
          </a:p>
        </p:txBody>
      </p:sp>
      <p:sp>
        <p:nvSpPr>
          <p:cNvPr id="3" name="Content Placeholder 2"/>
          <p:cNvSpPr txBox="1">
            <a:spLocks/>
          </p:cNvSpPr>
          <p:nvPr/>
        </p:nvSpPr>
        <p:spPr>
          <a:xfrm>
            <a:off x="0" y="1219200"/>
            <a:ext cx="8991600" cy="5638800"/>
          </a:xfrm>
          <a:prstGeom prst="rect">
            <a:avLst/>
          </a:prstGeom>
        </p:spPr>
        <p:txBody>
          <a:bodyPr/>
          <a:lstStyle/>
          <a:p>
            <a:pPr marL="273050" indent="-273050" algn="just">
              <a:spcBef>
                <a:spcPct val="20000"/>
              </a:spcBef>
              <a:buClr>
                <a:srgbClr val="0BD0D9"/>
              </a:buClr>
              <a:buSzPct val="95000"/>
              <a:buFont typeface="Wingdings 2" pitchFamily="18" charset="2"/>
              <a:buChar char=""/>
              <a:defRPr/>
            </a:pPr>
            <a:r>
              <a:rPr lang="en-CA" sz="2800" b="1" i="1" dirty="0" err="1">
                <a:solidFill>
                  <a:srgbClr val="0000FF"/>
                </a:solidFill>
                <a:latin typeface="Constantia" pitchFamily="18" charset="0"/>
              </a:rPr>
              <a:t>Enthesis</a:t>
            </a:r>
            <a:r>
              <a:rPr lang="en-CA" sz="2800" dirty="0">
                <a:solidFill>
                  <a:srgbClr val="0000FF"/>
                </a:solidFill>
                <a:latin typeface="Constantia" pitchFamily="18" charset="0"/>
              </a:rPr>
              <a:t>:  site of insertion of ligament, tendon or articular capsule into </a:t>
            </a:r>
            <a:r>
              <a:rPr lang="en-CA" sz="2800" dirty="0" smtClean="0">
                <a:solidFill>
                  <a:srgbClr val="0000FF"/>
                </a:solidFill>
                <a:latin typeface="Constantia" pitchFamily="18" charset="0"/>
              </a:rPr>
              <a:t>bone.</a:t>
            </a:r>
          </a:p>
          <a:p>
            <a:pPr marL="273050" indent="-273050" algn="just">
              <a:spcBef>
                <a:spcPct val="20000"/>
              </a:spcBef>
              <a:buClr>
                <a:srgbClr val="0BD0D9"/>
              </a:buClr>
              <a:buSzPct val="95000"/>
              <a:buFont typeface="Wingdings 2" pitchFamily="18" charset="2"/>
              <a:buChar char=""/>
              <a:defRPr/>
            </a:pPr>
            <a:endParaRPr lang="en-CA" sz="2800" dirty="0">
              <a:solidFill>
                <a:srgbClr val="0000FF"/>
              </a:solidFill>
              <a:latin typeface="Constantia" pitchFamily="18" charset="0"/>
            </a:endParaRPr>
          </a:p>
          <a:p>
            <a:pPr marL="273050" indent="-273050" algn="just">
              <a:spcBef>
                <a:spcPct val="20000"/>
              </a:spcBef>
              <a:buClr>
                <a:srgbClr val="0BD0D9"/>
              </a:buClr>
              <a:buSzPct val="95000"/>
              <a:buFont typeface="Wingdings 2" pitchFamily="18" charset="2"/>
              <a:buChar char=""/>
              <a:defRPr/>
            </a:pPr>
            <a:r>
              <a:rPr lang="en-CA" sz="2800" b="1" i="1" dirty="0" err="1">
                <a:solidFill>
                  <a:srgbClr val="0000FF"/>
                </a:solidFill>
                <a:latin typeface="Constantia" pitchFamily="18" charset="0"/>
              </a:rPr>
              <a:t>Enthesitis</a:t>
            </a:r>
            <a:r>
              <a:rPr lang="en-CA" sz="2800" dirty="0">
                <a:solidFill>
                  <a:srgbClr val="0000FF"/>
                </a:solidFill>
                <a:latin typeface="Constantia" pitchFamily="18" charset="0"/>
              </a:rPr>
              <a:t>:  </a:t>
            </a:r>
            <a:r>
              <a:rPr lang="en-CA" sz="2800" dirty="0" smtClean="0">
                <a:solidFill>
                  <a:srgbClr val="0000FF"/>
                </a:solidFill>
                <a:latin typeface="Constantia" pitchFamily="18" charset="0"/>
              </a:rPr>
              <a:t>Is the inflammation </a:t>
            </a:r>
            <a:r>
              <a:rPr lang="en-CA" sz="2800" dirty="0">
                <a:solidFill>
                  <a:srgbClr val="0000FF"/>
                </a:solidFill>
                <a:latin typeface="Constantia" pitchFamily="18" charset="0"/>
              </a:rPr>
              <a:t>of </a:t>
            </a:r>
            <a:r>
              <a:rPr lang="en-CA" sz="2800" dirty="0" err="1">
                <a:solidFill>
                  <a:srgbClr val="0000FF"/>
                </a:solidFill>
                <a:latin typeface="Constantia" pitchFamily="18" charset="0"/>
              </a:rPr>
              <a:t>enthesis</a:t>
            </a:r>
            <a:r>
              <a:rPr lang="en-CA" sz="2800" dirty="0">
                <a:solidFill>
                  <a:srgbClr val="0000FF"/>
                </a:solidFill>
                <a:latin typeface="Constantia" pitchFamily="18" charset="0"/>
              </a:rPr>
              <a:t> resulting in new bone formation or </a:t>
            </a:r>
            <a:r>
              <a:rPr lang="en-CA" sz="2800" dirty="0" smtClean="0">
                <a:solidFill>
                  <a:srgbClr val="0000FF"/>
                </a:solidFill>
                <a:latin typeface="Constantia" pitchFamily="18" charset="0"/>
              </a:rPr>
              <a:t>fibrosis.</a:t>
            </a:r>
          </a:p>
          <a:p>
            <a:pPr marL="273050" indent="-273050" algn="just">
              <a:spcBef>
                <a:spcPct val="20000"/>
              </a:spcBef>
              <a:buClr>
                <a:srgbClr val="0BD0D9"/>
              </a:buClr>
              <a:buSzPct val="95000"/>
              <a:buFont typeface="Wingdings 2" pitchFamily="18" charset="2"/>
              <a:buChar char=""/>
              <a:defRPr/>
            </a:pPr>
            <a:endParaRPr lang="en-CA" sz="2800" dirty="0">
              <a:solidFill>
                <a:srgbClr val="0000FF"/>
              </a:solidFill>
              <a:latin typeface="Constantia" pitchFamily="18" charset="0"/>
            </a:endParaRPr>
          </a:p>
          <a:p>
            <a:pPr marL="273050" indent="-273050" algn="just">
              <a:spcBef>
                <a:spcPct val="20000"/>
              </a:spcBef>
              <a:buClr>
                <a:srgbClr val="0BD0D9"/>
              </a:buClr>
              <a:buSzPct val="95000"/>
              <a:buFont typeface="Wingdings 2" pitchFamily="18" charset="2"/>
              <a:buChar char=""/>
              <a:defRPr/>
            </a:pPr>
            <a:r>
              <a:rPr lang="en-CA" sz="2800" dirty="0">
                <a:solidFill>
                  <a:srgbClr val="0000FF"/>
                </a:solidFill>
                <a:latin typeface="Constantia" pitchFamily="18" charset="0"/>
              </a:rPr>
              <a:t>Common sites:   SI joints, intervertebral discs, </a:t>
            </a:r>
            <a:r>
              <a:rPr lang="en-CA" sz="2800" dirty="0" err="1">
                <a:solidFill>
                  <a:srgbClr val="0000FF"/>
                </a:solidFill>
                <a:latin typeface="Constantia" pitchFamily="18" charset="0"/>
              </a:rPr>
              <a:t>manubriosternal</a:t>
            </a:r>
            <a:r>
              <a:rPr lang="en-CA" sz="2800" dirty="0">
                <a:solidFill>
                  <a:srgbClr val="0000FF"/>
                </a:solidFill>
                <a:latin typeface="Constantia" pitchFamily="18" charset="0"/>
              </a:rPr>
              <a:t> joints, </a:t>
            </a:r>
            <a:r>
              <a:rPr lang="en-CA" sz="2800" dirty="0" err="1">
                <a:solidFill>
                  <a:srgbClr val="0000FF"/>
                </a:solidFill>
                <a:latin typeface="Constantia" pitchFamily="18" charset="0"/>
              </a:rPr>
              <a:t>symphysis</a:t>
            </a:r>
            <a:r>
              <a:rPr lang="en-CA" sz="2800" dirty="0">
                <a:solidFill>
                  <a:srgbClr val="0000FF"/>
                </a:solidFill>
                <a:latin typeface="Constantia" pitchFamily="18" charset="0"/>
              </a:rPr>
              <a:t> pubis, iliac crests, </a:t>
            </a:r>
            <a:r>
              <a:rPr lang="en-CA" sz="2800" dirty="0" err="1">
                <a:solidFill>
                  <a:srgbClr val="0000FF"/>
                </a:solidFill>
                <a:latin typeface="Constantia" pitchFamily="18" charset="0"/>
              </a:rPr>
              <a:t>trochanters</a:t>
            </a:r>
            <a:r>
              <a:rPr lang="en-CA" sz="2800" dirty="0">
                <a:solidFill>
                  <a:srgbClr val="0000FF"/>
                </a:solidFill>
                <a:latin typeface="Constantia" pitchFamily="18" charset="0"/>
              </a:rPr>
              <a:t>, patellae, clavicles, </a:t>
            </a:r>
            <a:r>
              <a:rPr lang="en-CA" sz="2800" dirty="0" err="1">
                <a:solidFill>
                  <a:srgbClr val="0000FF"/>
                </a:solidFill>
                <a:latin typeface="Constantia" pitchFamily="18" charset="0"/>
              </a:rPr>
              <a:t>calcanei</a:t>
            </a:r>
            <a:r>
              <a:rPr lang="en-CA" sz="2800" dirty="0">
                <a:solidFill>
                  <a:srgbClr val="0000FF"/>
                </a:solidFill>
                <a:latin typeface="Constantia" pitchFamily="18" charset="0"/>
              </a:rPr>
              <a:t> (</a:t>
            </a:r>
            <a:r>
              <a:rPr lang="en-CA" sz="2800" dirty="0" err="1">
                <a:solidFill>
                  <a:srgbClr val="0000FF"/>
                </a:solidFill>
                <a:latin typeface="Constantia" pitchFamily="18" charset="0"/>
              </a:rPr>
              <a:t>Achille’s</a:t>
            </a:r>
            <a:r>
              <a:rPr lang="en-CA" sz="2800" dirty="0">
                <a:solidFill>
                  <a:srgbClr val="0000FF"/>
                </a:solidFill>
                <a:latin typeface="Constantia" pitchFamily="18" charset="0"/>
              </a:rPr>
              <a:t> or plantar fasciitis)</a:t>
            </a:r>
          </a:p>
        </p:txBody>
      </p:sp>
    </p:spTree>
  </p:cSld>
  <p:clrMapOvr>
    <a:masterClrMapping/>
  </p:clrMapOvr>
  <p:transition>
    <p:wheel spokes="8"/>
  </p:transition>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304800"/>
            <a:ext cx="8229600" cy="1371600"/>
          </a:xfrm>
          <a:prstGeom prst="rect">
            <a:avLst/>
          </a:prstGeom>
        </p:spPr>
        <p:txBody>
          <a:bodyPr/>
          <a:lstStyle/>
          <a:p>
            <a:pPr algn="just">
              <a:defRPr/>
            </a:pPr>
            <a:r>
              <a:rPr lang="en-CA" sz="5000" dirty="0" smtClean="0">
                <a:solidFill>
                  <a:srgbClr val="FF0000"/>
                </a:solidFill>
                <a:latin typeface="Constantia" pitchFamily="18" charset="0"/>
                <a:ea typeface="+mj-ea"/>
                <a:cs typeface="+mj-cs"/>
              </a:rPr>
              <a:t>Treatment of </a:t>
            </a:r>
            <a:r>
              <a:rPr lang="en-CA" sz="5000" dirty="0" err="1" smtClean="0">
                <a:solidFill>
                  <a:srgbClr val="FF0000"/>
                </a:solidFill>
                <a:latin typeface="Constantia" pitchFamily="18" charset="0"/>
                <a:ea typeface="+mj-ea"/>
                <a:cs typeface="+mj-cs"/>
              </a:rPr>
              <a:t>Enthesitis</a:t>
            </a:r>
            <a:endParaRPr lang="en-CA" sz="5000" dirty="0">
              <a:solidFill>
                <a:srgbClr val="FF0000"/>
              </a:solidFill>
              <a:latin typeface="Constantia" pitchFamily="18" charset="0"/>
              <a:ea typeface="+mj-ea"/>
              <a:cs typeface="+mj-cs"/>
            </a:endParaRPr>
          </a:p>
        </p:txBody>
      </p:sp>
      <p:sp>
        <p:nvSpPr>
          <p:cNvPr id="3" name="Content Placeholder 2"/>
          <p:cNvSpPr txBox="1">
            <a:spLocks/>
          </p:cNvSpPr>
          <p:nvPr/>
        </p:nvSpPr>
        <p:spPr>
          <a:xfrm>
            <a:off x="304800" y="1981200"/>
            <a:ext cx="8839200" cy="4876800"/>
          </a:xfrm>
          <a:prstGeom prst="rect">
            <a:avLst/>
          </a:prstGeom>
        </p:spPr>
        <p:txBody>
          <a:bodyPr/>
          <a:lstStyle/>
          <a:p>
            <a:pPr marL="742950" indent="-742950" algn="just">
              <a:spcBef>
                <a:spcPct val="20000"/>
              </a:spcBef>
              <a:buClr>
                <a:srgbClr val="0BD0D9"/>
              </a:buClr>
              <a:buSzPct val="95000"/>
              <a:buFont typeface="+mj-lt"/>
              <a:buAutoNum type="arabicPeriod"/>
              <a:defRPr/>
            </a:pPr>
            <a:r>
              <a:rPr lang="en-CA" sz="3600" b="1" i="1" dirty="0">
                <a:solidFill>
                  <a:srgbClr val="0000FF"/>
                </a:solidFill>
                <a:latin typeface="Constantia" pitchFamily="18" charset="0"/>
              </a:rPr>
              <a:t>NSAIDs</a:t>
            </a:r>
          </a:p>
          <a:p>
            <a:pPr marL="639763" lvl="1" indent="-246063" algn="just">
              <a:spcBef>
                <a:spcPct val="20000"/>
              </a:spcBef>
              <a:buClr>
                <a:schemeClr val="accent1"/>
              </a:buClr>
              <a:buSzPct val="85000"/>
              <a:buFont typeface="Wingdings 2" pitchFamily="18" charset="2"/>
              <a:buChar char=""/>
              <a:defRPr/>
            </a:pPr>
            <a:r>
              <a:rPr lang="en-CA" sz="3600" dirty="0">
                <a:solidFill>
                  <a:srgbClr val="0000FF"/>
                </a:solidFill>
                <a:latin typeface="Constantia" pitchFamily="18" charset="0"/>
              </a:rPr>
              <a:t>Good for mild symptoms</a:t>
            </a:r>
          </a:p>
          <a:p>
            <a:pPr marL="639763" lvl="1" indent="-246063" algn="just">
              <a:spcBef>
                <a:spcPct val="20000"/>
              </a:spcBef>
              <a:buClr>
                <a:schemeClr val="accent1"/>
              </a:buClr>
              <a:buSzPct val="85000"/>
              <a:buFont typeface="Wingdings 2" pitchFamily="18" charset="2"/>
              <a:buChar char=""/>
              <a:defRPr/>
            </a:pPr>
            <a:r>
              <a:rPr lang="en-CA" sz="3600" dirty="0">
                <a:solidFill>
                  <a:srgbClr val="0000FF"/>
                </a:solidFill>
                <a:latin typeface="Constantia" pitchFamily="18" charset="0"/>
              </a:rPr>
              <a:t>Potentially disease modifying</a:t>
            </a:r>
          </a:p>
          <a:p>
            <a:pPr marL="639763" lvl="1" indent="-246063" algn="just">
              <a:spcBef>
                <a:spcPct val="20000"/>
              </a:spcBef>
              <a:buClr>
                <a:schemeClr val="accent1"/>
              </a:buClr>
              <a:buSzPct val="85000"/>
              <a:buFont typeface="Wingdings 2" pitchFamily="18" charset="2"/>
              <a:buChar char=""/>
              <a:defRPr/>
            </a:pPr>
            <a:r>
              <a:rPr lang="en-CA" sz="3600" dirty="0" err="1">
                <a:solidFill>
                  <a:srgbClr val="0000FF"/>
                </a:solidFill>
                <a:latin typeface="Constantia" pitchFamily="18" charset="0"/>
              </a:rPr>
              <a:t>Indomethacin</a:t>
            </a:r>
            <a:r>
              <a:rPr lang="en-CA" sz="3600" dirty="0">
                <a:solidFill>
                  <a:srgbClr val="0000FF"/>
                </a:solidFill>
                <a:latin typeface="Constantia" pitchFamily="18" charset="0"/>
              </a:rPr>
              <a:t> seems to work the best</a:t>
            </a:r>
          </a:p>
          <a:p>
            <a:pPr marL="639763" lvl="1" indent="-246063" algn="just">
              <a:spcBef>
                <a:spcPct val="20000"/>
              </a:spcBef>
              <a:buClr>
                <a:schemeClr val="accent1"/>
              </a:buClr>
              <a:buSzPct val="85000"/>
              <a:buFont typeface="Wingdings 2" pitchFamily="18" charset="2"/>
              <a:buChar char=""/>
              <a:defRPr/>
            </a:pPr>
            <a:r>
              <a:rPr lang="en-CA" sz="3600" dirty="0">
                <a:solidFill>
                  <a:srgbClr val="0000FF"/>
                </a:solidFill>
                <a:latin typeface="Constantia" pitchFamily="18" charset="0"/>
              </a:rPr>
              <a:t>Beware of side effects, especially gastrointestinal disease</a:t>
            </a:r>
          </a:p>
        </p:txBody>
      </p:sp>
    </p:spTree>
  </p:cSld>
  <p:clrMapOvr>
    <a:masterClrMapping/>
  </p:clrMapOvr>
  <p:transition>
    <p:wheel spokes="8"/>
  </p:transition>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152400"/>
            <a:ext cx="8229600" cy="1371600"/>
          </a:xfrm>
          <a:prstGeom prst="rect">
            <a:avLst/>
          </a:prstGeom>
        </p:spPr>
        <p:txBody>
          <a:bodyPr/>
          <a:lstStyle/>
          <a:p>
            <a:pPr algn="just">
              <a:defRPr/>
            </a:pPr>
            <a:r>
              <a:rPr lang="en-CA" sz="5000" dirty="0" smtClean="0">
                <a:solidFill>
                  <a:srgbClr val="FF0000"/>
                </a:solidFill>
                <a:latin typeface="Constantia" pitchFamily="18" charset="0"/>
              </a:rPr>
              <a:t>Treatment of </a:t>
            </a:r>
            <a:r>
              <a:rPr lang="en-CA" sz="5000" dirty="0" err="1" smtClean="0">
                <a:solidFill>
                  <a:srgbClr val="FF0000"/>
                </a:solidFill>
                <a:latin typeface="Constantia" pitchFamily="18" charset="0"/>
              </a:rPr>
              <a:t>Enthesitis</a:t>
            </a:r>
            <a:endParaRPr lang="en-CA" sz="5000" dirty="0" smtClean="0">
              <a:solidFill>
                <a:srgbClr val="FF0000"/>
              </a:solidFill>
              <a:latin typeface="Constantia" pitchFamily="18" charset="0"/>
            </a:endParaRPr>
          </a:p>
          <a:p>
            <a:pPr algn="just">
              <a:defRPr/>
            </a:pPr>
            <a:endParaRPr lang="en-CA" sz="5000" dirty="0">
              <a:solidFill>
                <a:srgbClr val="FF0000"/>
              </a:solidFill>
              <a:latin typeface="Constantia" pitchFamily="18" charset="0"/>
              <a:ea typeface="+mj-ea"/>
              <a:cs typeface="+mj-cs"/>
            </a:endParaRPr>
          </a:p>
        </p:txBody>
      </p:sp>
      <p:sp>
        <p:nvSpPr>
          <p:cNvPr id="3" name="Content Placeholder 2"/>
          <p:cNvSpPr txBox="1">
            <a:spLocks/>
          </p:cNvSpPr>
          <p:nvPr/>
        </p:nvSpPr>
        <p:spPr>
          <a:xfrm>
            <a:off x="228600" y="1219200"/>
            <a:ext cx="8763000" cy="5638800"/>
          </a:xfrm>
          <a:prstGeom prst="rect">
            <a:avLst/>
          </a:prstGeom>
        </p:spPr>
        <p:txBody>
          <a:bodyPr/>
          <a:lstStyle/>
          <a:p>
            <a:pPr marL="514350" indent="-514350" algn="just">
              <a:spcBef>
                <a:spcPct val="20000"/>
              </a:spcBef>
              <a:buClr>
                <a:srgbClr val="0BD0D9"/>
              </a:buClr>
              <a:buSzPct val="95000"/>
              <a:buFont typeface="+mj-lt"/>
              <a:buAutoNum type="arabicPeriod" startAt="2"/>
              <a:defRPr/>
            </a:pPr>
            <a:r>
              <a:rPr lang="en-CA" sz="2800" b="1" i="1" dirty="0" smtClean="0">
                <a:solidFill>
                  <a:srgbClr val="0000FF"/>
                </a:solidFill>
                <a:latin typeface="Constantia" pitchFamily="18" charset="0"/>
              </a:rPr>
              <a:t> Disease – Modifying Anti-Rheumatic Drugs (</a:t>
            </a:r>
            <a:r>
              <a:rPr lang="en-CA" sz="2800" b="1" i="1" dirty="0" err="1" smtClean="0">
                <a:solidFill>
                  <a:srgbClr val="0000FF"/>
                </a:solidFill>
                <a:latin typeface="Constantia" pitchFamily="18" charset="0"/>
              </a:rPr>
              <a:t>DMARDs</a:t>
            </a:r>
            <a:r>
              <a:rPr lang="en-CA" sz="2800" b="1" i="1" dirty="0" smtClean="0">
                <a:solidFill>
                  <a:srgbClr val="0000FF"/>
                </a:solidFill>
                <a:latin typeface="Constantia" pitchFamily="18" charset="0"/>
              </a:rPr>
              <a:t>)</a:t>
            </a:r>
            <a:r>
              <a:rPr lang="en-CA" sz="2800" dirty="0" smtClean="0">
                <a:solidFill>
                  <a:srgbClr val="0000FF"/>
                </a:solidFill>
                <a:latin typeface="Constantia" pitchFamily="18" charset="0"/>
              </a:rPr>
              <a:t>.</a:t>
            </a:r>
            <a:endParaRPr lang="en-CA" sz="2800" dirty="0">
              <a:solidFill>
                <a:srgbClr val="0000FF"/>
              </a:solidFill>
              <a:latin typeface="Constantia" pitchFamily="18" charset="0"/>
            </a:endParaRPr>
          </a:p>
          <a:p>
            <a:pPr marL="639763" lvl="1" indent="-246063" algn="just">
              <a:spcBef>
                <a:spcPct val="20000"/>
              </a:spcBef>
              <a:buClr>
                <a:schemeClr val="accent1"/>
              </a:buClr>
              <a:buSzPct val="85000"/>
              <a:buFont typeface="Wingdings 2" pitchFamily="18" charset="2"/>
              <a:buChar char=""/>
              <a:defRPr/>
            </a:pPr>
            <a:r>
              <a:rPr lang="en-CA" sz="2800" dirty="0" err="1">
                <a:solidFill>
                  <a:srgbClr val="0000FF"/>
                </a:solidFill>
                <a:latin typeface="Constantia" pitchFamily="18" charset="0"/>
              </a:rPr>
              <a:t>Sulfasalazine</a:t>
            </a:r>
            <a:r>
              <a:rPr lang="en-CA" sz="2800" dirty="0">
                <a:solidFill>
                  <a:srgbClr val="0000FF"/>
                </a:solidFill>
                <a:latin typeface="Constantia" pitchFamily="18" charset="0"/>
              </a:rPr>
              <a:t> 1000-2000 mg bid</a:t>
            </a:r>
          </a:p>
          <a:p>
            <a:pPr lvl="2" indent="-246063" algn="just">
              <a:spcBef>
                <a:spcPct val="20000"/>
              </a:spcBef>
              <a:buClr>
                <a:schemeClr val="accent2"/>
              </a:buClr>
              <a:buSzPct val="70000"/>
              <a:defRPr/>
            </a:pPr>
            <a:r>
              <a:rPr lang="en-CA" sz="2800" dirty="0">
                <a:solidFill>
                  <a:srgbClr val="0000FF"/>
                </a:solidFill>
                <a:latin typeface="Constantia" pitchFamily="18" charset="0"/>
              </a:rPr>
              <a:t>Seems to be the most effective for spinal </a:t>
            </a:r>
            <a:r>
              <a:rPr lang="en-CA" sz="2800" dirty="0" smtClean="0">
                <a:solidFill>
                  <a:srgbClr val="0000FF"/>
                </a:solidFill>
                <a:latin typeface="Constantia" pitchFamily="18" charset="0"/>
              </a:rPr>
              <a:t>symptoms.</a:t>
            </a:r>
          </a:p>
          <a:p>
            <a:pPr lvl="2" indent="-246063" algn="just">
              <a:spcBef>
                <a:spcPct val="20000"/>
              </a:spcBef>
              <a:buClr>
                <a:schemeClr val="accent2"/>
              </a:buClr>
              <a:buSzPct val="70000"/>
              <a:defRPr/>
            </a:pPr>
            <a:endParaRPr lang="en-CA" sz="2800" dirty="0">
              <a:solidFill>
                <a:srgbClr val="0000FF"/>
              </a:solidFill>
              <a:latin typeface="Constantia" pitchFamily="18" charset="0"/>
            </a:endParaRPr>
          </a:p>
          <a:p>
            <a:pPr marL="639763" lvl="1" indent="-246063" algn="just">
              <a:spcBef>
                <a:spcPct val="20000"/>
              </a:spcBef>
              <a:buClr>
                <a:schemeClr val="accent1"/>
              </a:buClr>
              <a:buSzPct val="85000"/>
              <a:buFont typeface="Wingdings 2" pitchFamily="18" charset="2"/>
              <a:buChar char=""/>
              <a:defRPr/>
            </a:pPr>
            <a:r>
              <a:rPr lang="en-CA" sz="2800" dirty="0" err="1">
                <a:solidFill>
                  <a:srgbClr val="0000FF"/>
                </a:solidFill>
                <a:latin typeface="Constantia" pitchFamily="18" charset="0"/>
              </a:rPr>
              <a:t>Methotrexate</a:t>
            </a:r>
            <a:r>
              <a:rPr lang="en-CA" sz="2800" dirty="0">
                <a:solidFill>
                  <a:srgbClr val="0000FF"/>
                </a:solidFill>
                <a:latin typeface="Constantia" pitchFamily="18" charset="0"/>
              </a:rPr>
              <a:t> 15-25 mg weekly</a:t>
            </a:r>
          </a:p>
          <a:p>
            <a:pPr lvl="2" indent="-246063" algn="just">
              <a:spcBef>
                <a:spcPct val="20000"/>
              </a:spcBef>
              <a:buClr>
                <a:schemeClr val="accent2"/>
              </a:buClr>
              <a:buSzPct val="70000"/>
              <a:buFont typeface="Wingdings 2" pitchFamily="18" charset="2"/>
              <a:buChar char=""/>
              <a:defRPr/>
            </a:pPr>
            <a:r>
              <a:rPr lang="en-CA" sz="2800" dirty="0">
                <a:solidFill>
                  <a:srgbClr val="0000FF"/>
                </a:solidFill>
                <a:latin typeface="Constantia" pitchFamily="18" charset="0"/>
              </a:rPr>
              <a:t>For patients with prominent peripheral arthritis</a:t>
            </a:r>
          </a:p>
          <a:p>
            <a:pPr lvl="2" indent="-246063" algn="just">
              <a:spcBef>
                <a:spcPct val="20000"/>
              </a:spcBef>
              <a:buClr>
                <a:schemeClr val="accent2"/>
              </a:buClr>
              <a:buSzPct val="70000"/>
              <a:buFont typeface="Wingdings 2" pitchFamily="18" charset="2"/>
              <a:buChar char=""/>
              <a:defRPr/>
            </a:pPr>
            <a:r>
              <a:rPr lang="en-CA" sz="2800" dirty="0">
                <a:solidFill>
                  <a:srgbClr val="0000FF"/>
                </a:solidFill>
                <a:latin typeface="Constantia" pitchFamily="18" charset="0"/>
              </a:rPr>
              <a:t>Doesn’t work very well for spinal symptoms</a:t>
            </a:r>
          </a:p>
        </p:txBody>
      </p:sp>
    </p:spTree>
  </p:cSld>
  <p:clrMapOvr>
    <a:masterClrMapping/>
  </p:clrMapOvr>
  <p:transition>
    <p:wheel spokes="8"/>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a:xfrm>
            <a:off x="228600" y="1981200"/>
            <a:ext cx="8686800" cy="4876800"/>
          </a:xfrm>
        </p:spPr>
        <p:txBody>
          <a:bodyPr/>
          <a:lstStyle/>
          <a:p>
            <a:pPr marL="571500" indent="-571500" algn="just" eaLnBrk="1" hangingPunct="1">
              <a:buFont typeface="Times New Roman" pitchFamily="18" charset="0"/>
              <a:buAutoNum type="arabicPeriod"/>
            </a:pPr>
            <a:r>
              <a:rPr lang="en-US" dirty="0" smtClean="0">
                <a:solidFill>
                  <a:srgbClr val="0000FF"/>
                </a:solidFill>
                <a:latin typeface="Constantia" pitchFamily="18" charset="0"/>
              </a:rPr>
              <a:t>Factors influencing/responsible for bone formation:</a:t>
            </a:r>
          </a:p>
          <a:p>
            <a:pPr marL="1371600" lvl="2" indent="-571500" algn="just" eaLnBrk="1" hangingPunct="1"/>
            <a:r>
              <a:rPr lang="en-US" dirty="0" smtClean="0">
                <a:solidFill>
                  <a:srgbClr val="0000FF"/>
                </a:solidFill>
                <a:latin typeface="Constantia" pitchFamily="18" charset="0"/>
              </a:rPr>
              <a:t>Calcium level </a:t>
            </a:r>
          </a:p>
          <a:p>
            <a:pPr marL="1371600" lvl="2" indent="-571500" algn="just" eaLnBrk="1" hangingPunct="1"/>
            <a:r>
              <a:rPr lang="en-US" dirty="0" smtClean="0">
                <a:solidFill>
                  <a:srgbClr val="0000FF"/>
                </a:solidFill>
                <a:latin typeface="Constantia" pitchFamily="18" charset="0"/>
              </a:rPr>
              <a:t>Phosphorus</a:t>
            </a:r>
          </a:p>
          <a:p>
            <a:pPr marL="1371600" lvl="2" indent="-571500" algn="just" eaLnBrk="1" hangingPunct="1"/>
            <a:r>
              <a:rPr lang="en-US" dirty="0" smtClean="0">
                <a:solidFill>
                  <a:srgbClr val="0000FF"/>
                </a:solidFill>
                <a:latin typeface="Constantia" pitchFamily="18" charset="0"/>
              </a:rPr>
              <a:t>Enzyme Alkaline phosphatase (ALP)</a:t>
            </a:r>
          </a:p>
          <a:p>
            <a:pPr marL="1371600" lvl="2" indent="-571500" algn="just" eaLnBrk="1" hangingPunct="1"/>
            <a:r>
              <a:rPr lang="en-US" dirty="0" smtClean="0">
                <a:solidFill>
                  <a:srgbClr val="0000FF"/>
                </a:solidFill>
                <a:latin typeface="Constantia" pitchFamily="18" charset="0"/>
              </a:rPr>
              <a:t>Calcitonin</a:t>
            </a:r>
          </a:p>
          <a:p>
            <a:pPr marL="1371600" lvl="2" indent="-571500" algn="just" eaLnBrk="1" hangingPunct="1"/>
            <a:r>
              <a:rPr lang="en-US" dirty="0" smtClean="0">
                <a:solidFill>
                  <a:srgbClr val="0000FF"/>
                </a:solidFill>
                <a:latin typeface="Constantia" pitchFamily="18" charset="0"/>
              </a:rPr>
              <a:t>Vit. D</a:t>
            </a:r>
          </a:p>
          <a:p>
            <a:pPr marL="1371600" lvl="2" indent="-571500" algn="just" eaLnBrk="1" hangingPunct="1"/>
            <a:r>
              <a:rPr lang="en-US" dirty="0" smtClean="0">
                <a:solidFill>
                  <a:srgbClr val="0000FF"/>
                </a:solidFill>
                <a:latin typeface="Constantia" pitchFamily="18" charset="0"/>
              </a:rPr>
              <a:t>PTH</a:t>
            </a:r>
          </a:p>
        </p:txBody>
      </p:sp>
      <p:sp>
        <p:nvSpPr>
          <p:cNvPr id="20482" name="Rectangle 6"/>
          <p:cNvSpPr>
            <a:spLocks noGrp="1" noChangeArrowheads="1"/>
          </p:cNvSpPr>
          <p:nvPr>
            <p:ph type="sldNum" sz="quarter" idx="12"/>
          </p:nvPr>
        </p:nvSpPr>
        <p:spPr>
          <a:noFill/>
        </p:spPr>
        <p:txBody>
          <a:bodyPr/>
          <a:lstStyle/>
          <a:p>
            <a:fld id="{643D4A4F-B203-4D2C-8987-9A16EC8C939C}" type="slidenum">
              <a:rPr lang="en-US" smtClean="0"/>
              <a:pPr/>
              <a:t>23</a:t>
            </a:fld>
            <a:endParaRPr lang="en-US" smtClean="0"/>
          </a:p>
        </p:txBody>
      </p:sp>
      <p:sp>
        <p:nvSpPr>
          <p:cNvPr id="215042" name="Rectangle 2"/>
          <p:cNvSpPr>
            <a:spLocks noGrp="1" noChangeArrowheads="1"/>
          </p:cNvSpPr>
          <p:nvPr>
            <p:ph type="title"/>
          </p:nvPr>
        </p:nvSpPr>
        <p:spPr>
          <a:xfrm>
            <a:off x="152400" y="609600"/>
            <a:ext cx="8305800" cy="1143000"/>
          </a:xfrm>
        </p:spPr>
        <p:txBody>
          <a:bodyPr>
            <a:normAutofit/>
          </a:bodyPr>
          <a:lstStyle/>
          <a:p>
            <a:pPr algn="just" eaLnBrk="1" hangingPunct="1"/>
            <a:r>
              <a:rPr lang="en-US" sz="4000" b="1" dirty="0" smtClean="0">
                <a:solidFill>
                  <a:srgbClr val="FF0000"/>
                </a:solidFill>
                <a:latin typeface="Constantia" pitchFamily="18" charset="0"/>
              </a:rPr>
              <a:t>Factors affecting bone formation</a:t>
            </a:r>
          </a:p>
        </p:txBody>
      </p:sp>
      <p:sp>
        <p:nvSpPr>
          <p:cNvPr id="2048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C15C15C5-8E3B-486D-80C1-CECC55D1DCD3}" type="slidenum">
              <a:rPr lang="en-US" sz="1400"/>
              <a:pPr algn="r"/>
              <a:t>23</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50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1504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15043">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1504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21504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21504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21504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21504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autoUpdateAnimBg="0"/>
      <p:bldP spid="215042" grpId="0" autoUpdateAnimBg="0"/>
    </p:bld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0"/>
            <a:ext cx="8229600" cy="1371600"/>
          </a:xfrm>
          <a:prstGeom prst="rect">
            <a:avLst/>
          </a:prstGeom>
        </p:spPr>
        <p:txBody>
          <a:bodyPr/>
          <a:lstStyle/>
          <a:p>
            <a:pPr algn="just">
              <a:defRPr/>
            </a:pPr>
            <a:r>
              <a:rPr lang="en-CA" sz="5000" dirty="0">
                <a:solidFill>
                  <a:srgbClr val="FF0000"/>
                </a:solidFill>
                <a:latin typeface="Constantia" pitchFamily="18" charset="0"/>
                <a:ea typeface="+mj-ea"/>
                <a:cs typeface="+mj-cs"/>
              </a:rPr>
              <a:t>Treatment</a:t>
            </a:r>
          </a:p>
        </p:txBody>
      </p:sp>
      <p:sp>
        <p:nvSpPr>
          <p:cNvPr id="3" name="Content Placeholder 2"/>
          <p:cNvSpPr txBox="1">
            <a:spLocks/>
          </p:cNvSpPr>
          <p:nvPr/>
        </p:nvSpPr>
        <p:spPr>
          <a:xfrm>
            <a:off x="0" y="990600"/>
            <a:ext cx="9144000" cy="5867400"/>
          </a:xfrm>
          <a:prstGeom prst="rect">
            <a:avLst/>
          </a:prstGeom>
        </p:spPr>
        <p:txBody>
          <a:bodyPr>
            <a:normAutofit/>
          </a:bodyPr>
          <a:lstStyle/>
          <a:p>
            <a:pPr marL="514350" indent="-514350" algn="just">
              <a:spcBef>
                <a:spcPct val="20000"/>
              </a:spcBef>
              <a:buClr>
                <a:srgbClr val="0BD0D9"/>
              </a:buClr>
              <a:buSzPct val="95000"/>
              <a:buFont typeface="+mj-lt"/>
              <a:buAutoNum type="arabicPeriod" startAt="3"/>
              <a:defRPr/>
            </a:pPr>
            <a:r>
              <a:rPr lang="en-CA" sz="2800" b="1" i="1" dirty="0">
                <a:solidFill>
                  <a:srgbClr val="0000FF"/>
                </a:solidFill>
                <a:latin typeface="Constantia" pitchFamily="18" charset="0"/>
              </a:rPr>
              <a:t>Steroids</a:t>
            </a:r>
          </a:p>
          <a:p>
            <a:pPr marL="639763" lvl="1" indent="-246063" algn="just">
              <a:spcBef>
                <a:spcPct val="20000"/>
              </a:spcBef>
              <a:buClr>
                <a:schemeClr val="accent1"/>
              </a:buClr>
              <a:buSzPct val="85000"/>
              <a:buFont typeface="Wingdings 2" pitchFamily="18" charset="2"/>
              <a:buChar char=""/>
              <a:defRPr/>
            </a:pPr>
            <a:r>
              <a:rPr lang="en-CA" sz="2800" dirty="0">
                <a:solidFill>
                  <a:srgbClr val="0000FF"/>
                </a:solidFill>
                <a:latin typeface="Constantia" pitchFamily="18" charset="0"/>
              </a:rPr>
              <a:t>Not very effective at all in AS</a:t>
            </a:r>
          </a:p>
          <a:p>
            <a:pPr marL="639763" lvl="1" indent="-246063" algn="just">
              <a:spcBef>
                <a:spcPct val="20000"/>
              </a:spcBef>
              <a:buClr>
                <a:schemeClr val="accent1"/>
              </a:buClr>
              <a:buSzPct val="85000"/>
              <a:buFont typeface="Wingdings 2" pitchFamily="18" charset="2"/>
              <a:buChar char=""/>
              <a:defRPr/>
            </a:pPr>
            <a:r>
              <a:rPr lang="en-CA" sz="2800" dirty="0">
                <a:solidFill>
                  <a:srgbClr val="0000FF"/>
                </a:solidFill>
                <a:latin typeface="Constantia" pitchFamily="18" charset="0"/>
              </a:rPr>
              <a:t>Local injections for </a:t>
            </a:r>
            <a:r>
              <a:rPr lang="en-CA" sz="2800" dirty="0" err="1">
                <a:solidFill>
                  <a:srgbClr val="0000FF"/>
                </a:solidFill>
                <a:latin typeface="Constantia" pitchFamily="18" charset="0"/>
              </a:rPr>
              <a:t>enthesitis</a:t>
            </a:r>
            <a:r>
              <a:rPr lang="en-CA" sz="2800" dirty="0">
                <a:solidFill>
                  <a:srgbClr val="0000FF"/>
                </a:solidFill>
                <a:latin typeface="Constantia" pitchFamily="18" charset="0"/>
              </a:rPr>
              <a:t> or peripheral </a:t>
            </a:r>
            <a:r>
              <a:rPr lang="en-CA" sz="2800" dirty="0" smtClean="0">
                <a:solidFill>
                  <a:srgbClr val="0000FF"/>
                </a:solidFill>
                <a:latin typeface="Constantia" pitchFamily="18" charset="0"/>
              </a:rPr>
              <a:t>arthritis</a:t>
            </a:r>
          </a:p>
          <a:p>
            <a:pPr marL="639763" lvl="1" indent="-246063" algn="just">
              <a:spcBef>
                <a:spcPct val="20000"/>
              </a:spcBef>
              <a:buClr>
                <a:schemeClr val="accent1"/>
              </a:buClr>
              <a:buSzPct val="85000"/>
              <a:buFont typeface="Wingdings 2" pitchFamily="18" charset="2"/>
              <a:buChar char=""/>
              <a:defRPr/>
            </a:pPr>
            <a:endParaRPr lang="en-CA" sz="2800" dirty="0">
              <a:solidFill>
                <a:srgbClr val="0000FF"/>
              </a:solidFill>
              <a:latin typeface="Constantia" pitchFamily="18" charset="0"/>
            </a:endParaRPr>
          </a:p>
          <a:p>
            <a:pPr marL="514350" indent="-514350" algn="just">
              <a:spcBef>
                <a:spcPct val="20000"/>
              </a:spcBef>
              <a:buClr>
                <a:srgbClr val="0BD0D9"/>
              </a:buClr>
              <a:buSzPct val="95000"/>
              <a:buFont typeface="+mj-lt"/>
              <a:buAutoNum type="arabicPeriod" startAt="4"/>
              <a:defRPr/>
            </a:pPr>
            <a:r>
              <a:rPr lang="en-CA" sz="2800" b="1" i="1" dirty="0">
                <a:solidFill>
                  <a:srgbClr val="0000FF"/>
                </a:solidFill>
                <a:latin typeface="Constantia" pitchFamily="18" charset="0"/>
              </a:rPr>
              <a:t>Anti-TNF</a:t>
            </a:r>
            <a:r>
              <a:rPr lang="el-GR" sz="2800" b="1" i="1" dirty="0">
                <a:solidFill>
                  <a:srgbClr val="0000FF"/>
                </a:solidFill>
                <a:latin typeface="Constantia" pitchFamily="18" charset="0"/>
              </a:rPr>
              <a:t>α</a:t>
            </a:r>
            <a:r>
              <a:rPr lang="en-CA" sz="2800" b="1" i="1" dirty="0">
                <a:solidFill>
                  <a:srgbClr val="0000FF"/>
                </a:solidFill>
                <a:latin typeface="Constantia" pitchFamily="18" charset="0"/>
              </a:rPr>
              <a:t> agents</a:t>
            </a:r>
          </a:p>
          <a:p>
            <a:pPr marL="639763" lvl="1" indent="-246063" algn="just">
              <a:spcBef>
                <a:spcPct val="20000"/>
              </a:spcBef>
              <a:buClr>
                <a:schemeClr val="accent1"/>
              </a:buClr>
              <a:buSzPct val="85000"/>
              <a:buFont typeface="Wingdings 2" pitchFamily="18" charset="2"/>
              <a:buChar char=""/>
              <a:defRPr/>
            </a:pPr>
            <a:r>
              <a:rPr lang="en-CA" sz="2800" dirty="0" err="1">
                <a:solidFill>
                  <a:srgbClr val="0000FF"/>
                </a:solidFill>
                <a:latin typeface="Constantia" pitchFamily="18" charset="0"/>
              </a:rPr>
              <a:t>Remicade</a:t>
            </a:r>
            <a:r>
              <a:rPr lang="en-CA" sz="2800" dirty="0">
                <a:solidFill>
                  <a:srgbClr val="0000FF"/>
                </a:solidFill>
                <a:latin typeface="Constantia" pitchFamily="18" charset="0"/>
              </a:rPr>
              <a:t> (</a:t>
            </a:r>
            <a:r>
              <a:rPr lang="en-CA" sz="2800" dirty="0" err="1">
                <a:solidFill>
                  <a:srgbClr val="0000FF"/>
                </a:solidFill>
                <a:latin typeface="Constantia" pitchFamily="18" charset="0"/>
              </a:rPr>
              <a:t>infliximab</a:t>
            </a:r>
            <a:r>
              <a:rPr lang="en-CA" sz="2800" dirty="0">
                <a:solidFill>
                  <a:srgbClr val="0000FF"/>
                </a:solidFill>
                <a:latin typeface="Constantia" pitchFamily="18" charset="0"/>
              </a:rPr>
              <a:t>), </a:t>
            </a:r>
            <a:r>
              <a:rPr lang="en-CA" sz="2800" dirty="0" err="1">
                <a:solidFill>
                  <a:srgbClr val="0000FF"/>
                </a:solidFill>
                <a:latin typeface="Constantia" pitchFamily="18" charset="0"/>
              </a:rPr>
              <a:t>Enbrel</a:t>
            </a:r>
            <a:r>
              <a:rPr lang="en-CA" sz="2800" dirty="0">
                <a:solidFill>
                  <a:srgbClr val="0000FF"/>
                </a:solidFill>
                <a:latin typeface="Constantia" pitchFamily="18" charset="0"/>
              </a:rPr>
              <a:t> (</a:t>
            </a:r>
            <a:r>
              <a:rPr lang="en-CA" sz="2800" dirty="0" err="1">
                <a:solidFill>
                  <a:srgbClr val="0000FF"/>
                </a:solidFill>
                <a:latin typeface="Constantia" pitchFamily="18" charset="0"/>
              </a:rPr>
              <a:t>etanercept</a:t>
            </a:r>
            <a:r>
              <a:rPr lang="en-CA" sz="2800" dirty="0">
                <a:solidFill>
                  <a:srgbClr val="0000FF"/>
                </a:solidFill>
                <a:latin typeface="Constantia" pitchFamily="18" charset="0"/>
              </a:rPr>
              <a:t>) and </a:t>
            </a:r>
            <a:r>
              <a:rPr lang="en-CA" sz="2800" dirty="0" err="1">
                <a:solidFill>
                  <a:srgbClr val="0000FF"/>
                </a:solidFill>
                <a:latin typeface="Constantia" pitchFamily="18" charset="0"/>
              </a:rPr>
              <a:t>Humira</a:t>
            </a:r>
            <a:r>
              <a:rPr lang="en-CA" sz="2800" dirty="0">
                <a:solidFill>
                  <a:srgbClr val="0000FF"/>
                </a:solidFill>
                <a:latin typeface="Constantia" pitchFamily="18" charset="0"/>
              </a:rPr>
              <a:t> (</a:t>
            </a:r>
            <a:r>
              <a:rPr lang="en-CA" sz="2800" dirty="0" err="1">
                <a:solidFill>
                  <a:srgbClr val="0000FF"/>
                </a:solidFill>
                <a:latin typeface="Constantia" pitchFamily="18" charset="0"/>
              </a:rPr>
              <a:t>adalimumab</a:t>
            </a:r>
            <a:r>
              <a:rPr lang="en-CA" sz="2800" dirty="0">
                <a:solidFill>
                  <a:srgbClr val="0000FF"/>
                </a:solidFill>
                <a:latin typeface="Constantia" pitchFamily="18" charset="0"/>
              </a:rPr>
              <a:t>)</a:t>
            </a:r>
          </a:p>
          <a:p>
            <a:pPr lvl="2" indent="-246063" algn="just">
              <a:spcBef>
                <a:spcPct val="20000"/>
              </a:spcBef>
              <a:buClr>
                <a:schemeClr val="accent2"/>
              </a:buClr>
              <a:buSzPct val="70000"/>
              <a:buFont typeface="Wingdings 2" pitchFamily="18" charset="2"/>
              <a:buChar char=""/>
              <a:defRPr/>
            </a:pPr>
            <a:r>
              <a:rPr lang="en-CA" sz="2800" dirty="0">
                <a:solidFill>
                  <a:srgbClr val="0000FF"/>
                </a:solidFill>
                <a:latin typeface="Constantia" pitchFamily="18" charset="0"/>
              </a:rPr>
              <a:t>Very useful for treating symptoms, improving ROM, improving fatigue</a:t>
            </a:r>
          </a:p>
          <a:p>
            <a:pPr lvl="2" indent="-246063" algn="just">
              <a:spcBef>
                <a:spcPct val="20000"/>
              </a:spcBef>
              <a:buClr>
                <a:schemeClr val="accent2"/>
              </a:buClr>
              <a:buSzPct val="70000"/>
              <a:buFont typeface="Wingdings 2" pitchFamily="18" charset="2"/>
              <a:buChar char=""/>
              <a:defRPr/>
            </a:pPr>
            <a:r>
              <a:rPr lang="en-CA" sz="2800" dirty="0">
                <a:solidFill>
                  <a:srgbClr val="0000FF"/>
                </a:solidFill>
                <a:latin typeface="Constantia" pitchFamily="18" charset="0"/>
              </a:rPr>
              <a:t>Hopefully disease-modifying . . . </a:t>
            </a:r>
          </a:p>
        </p:txBody>
      </p:sp>
    </p:spTree>
  </p:cSld>
  <p:clrMapOvr>
    <a:masterClrMapping/>
  </p:clrMapOvr>
  <p:transition>
    <p:wheel spokes="8"/>
  </p:transition>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4800" b="1" dirty="0" smtClean="0">
                <a:solidFill>
                  <a:srgbClr val="0000FF"/>
                </a:solidFill>
                <a:latin typeface="Constantia" pitchFamily="18" charset="0"/>
              </a:rPr>
              <a:t>MUSCULOSKELETAL DEFORMITIES</a:t>
            </a:r>
            <a:endParaRPr lang="en-US" sz="4800" dirty="0">
              <a:solidFill>
                <a:srgbClr val="0000FF"/>
              </a:solidFill>
            </a:endParaRPr>
          </a:p>
        </p:txBody>
      </p:sp>
      <p:sp>
        <p:nvSpPr>
          <p:cNvPr id="2" name="Title 1"/>
          <p:cNvSpPr>
            <a:spLocks noGrp="1"/>
          </p:cNvSpPr>
          <p:nvPr>
            <p:ph type="title"/>
          </p:nvPr>
        </p:nvSpPr>
        <p:spPr/>
        <p:txBody>
          <a:bodyPr/>
          <a:lstStyle/>
          <a:p>
            <a:endParaRPr lang="en-US"/>
          </a:p>
        </p:txBody>
      </p:sp>
    </p:spTree>
  </p:cSld>
  <p:clrMapOvr>
    <a:masterClrMapping/>
  </p:clrMapOvr>
  <p:transition>
    <p:wheel spokes="8"/>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6" name="Rectangle 3"/>
          <p:cNvSpPr>
            <a:spLocks noGrp="1" noChangeArrowheads="1"/>
          </p:cNvSpPr>
          <p:nvPr>
            <p:ph idx="1"/>
          </p:nvPr>
        </p:nvSpPr>
        <p:spPr>
          <a:xfrm>
            <a:off x="0" y="1219200"/>
            <a:ext cx="9144000" cy="5638800"/>
          </a:xfrm>
        </p:spPr>
        <p:txBody>
          <a:bodyPr/>
          <a:lstStyle/>
          <a:p>
            <a:pPr algn="just" eaLnBrk="1" hangingPunct="1">
              <a:buNone/>
            </a:pPr>
            <a:r>
              <a:rPr lang="en-US" b="1" dirty="0" err="1" smtClean="0">
                <a:solidFill>
                  <a:srgbClr val="0000FF"/>
                </a:solidFill>
                <a:latin typeface="Constantia" pitchFamily="18" charset="0"/>
              </a:rPr>
              <a:t>1.Congenital</a:t>
            </a:r>
            <a:r>
              <a:rPr lang="en-US" b="1" dirty="0" smtClean="0">
                <a:solidFill>
                  <a:srgbClr val="0000FF"/>
                </a:solidFill>
                <a:latin typeface="Constantia" pitchFamily="18" charset="0"/>
              </a:rPr>
              <a:t> dislocation of the hip</a:t>
            </a:r>
          </a:p>
          <a:p>
            <a:pPr algn="just" eaLnBrk="1" hangingPunct="1"/>
            <a:r>
              <a:rPr lang="en-US" dirty="0" smtClean="0">
                <a:solidFill>
                  <a:srgbClr val="0000FF"/>
                </a:solidFill>
                <a:latin typeface="Constantia" pitchFamily="18" charset="0"/>
              </a:rPr>
              <a:t>Unilateral or bilateral hip dislocation can be diagnosed soon after.</a:t>
            </a:r>
          </a:p>
          <a:p>
            <a:pPr algn="just" eaLnBrk="1" hangingPunct="1"/>
            <a:endParaRPr lang="en-US" i="1" dirty="0" smtClean="0">
              <a:solidFill>
                <a:srgbClr val="0000FF"/>
              </a:solidFill>
              <a:latin typeface="Constantia" pitchFamily="18" charset="0"/>
            </a:endParaRPr>
          </a:p>
          <a:p>
            <a:pPr algn="just" eaLnBrk="1" hangingPunct="1"/>
            <a:r>
              <a:rPr lang="en-US" dirty="0" smtClean="0">
                <a:solidFill>
                  <a:srgbClr val="0000FF"/>
                </a:solidFill>
                <a:latin typeface="Constantia" pitchFamily="18" charset="0"/>
              </a:rPr>
              <a:t>If the diagnosis is missed the child will develop shortening and external rotation of the affected limb.</a:t>
            </a:r>
          </a:p>
        </p:txBody>
      </p:sp>
      <p:sp>
        <p:nvSpPr>
          <p:cNvPr id="207875" name="Rectangle 2"/>
          <p:cNvSpPr>
            <a:spLocks noGrp="1" noChangeArrowheads="1"/>
          </p:cNvSpPr>
          <p:nvPr>
            <p:ph type="title"/>
          </p:nvPr>
        </p:nvSpPr>
        <p:spPr>
          <a:xfrm>
            <a:off x="457200" y="274638"/>
            <a:ext cx="8229600" cy="868362"/>
          </a:xfrm>
        </p:spPr>
        <p:txBody>
          <a:bodyPr/>
          <a:lstStyle/>
          <a:p>
            <a:pPr algn="just" eaLnBrk="1" hangingPunct="1"/>
            <a:r>
              <a:rPr lang="en-US" sz="3600" b="1" dirty="0" smtClean="0">
                <a:solidFill>
                  <a:srgbClr val="FF0000"/>
                </a:solidFill>
                <a:latin typeface="Constantia" pitchFamily="18" charset="0"/>
              </a:rPr>
              <a:t>Musculoskeletal deformities</a:t>
            </a:r>
          </a:p>
        </p:txBody>
      </p:sp>
    </p:spTree>
  </p:cSld>
  <p:clrMapOvr>
    <a:masterClrMapping/>
  </p:clrMapOvr>
  <p:transition>
    <p:wheel spokes="8"/>
  </p:transition>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9" name="Rectangle 1027"/>
          <p:cNvSpPr>
            <a:spLocks noGrp="1" noChangeArrowheads="1"/>
          </p:cNvSpPr>
          <p:nvPr>
            <p:ph idx="1"/>
          </p:nvPr>
        </p:nvSpPr>
        <p:spPr>
          <a:xfrm>
            <a:off x="457200" y="914400"/>
            <a:ext cx="8229600" cy="4525963"/>
          </a:xfrm>
        </p:spPr>
        <p:txBody>
          <a:bodyPr/>
          <a:lstStyle/>
          <a:p>
            <a:pPr algn="just" eaLnBrk="1" hangingPunct="1">
              <a:buNone/>
            </a:pPr>
            <a:r>
              <a:rPr lang="en-US" dirty="0" smtClean="0">
                <a:solidFill>
                  <a:srgbClr val="0000FF"/>
                </a:solidFill>
                <a:latin typeface="Constantia" pitchFamily="18" charset="0"/>
              </a:rPr>
              <a:t>Kids at cure international</a:t>
            </a:r>
          </a:p>
        </p:txBody>
      </p:sp>
      <p:sp>
        <p:nvSpPr>
          <p:cNvPr id="208898" name="Rectangle 1026"/>
          <p:cNvSpPr>
            <a:spLocks noGrp="1" noChangeArrowheads="1"/>
          </p:cNvSpPr>
          <p:nvPr>
            <p:ph type="title"/>
          </p:nvPr>
        </p:nvSpPr>
        <p:spPr>
          <a:xfrm>
            <a:off x="457200" y="274638"/>
            <a:ext cx="8229600" cy="563562"/>
          </a:xfrm>
        </p:spPr>
        <p:txBody>
          <a:bodyPr/>
          <a:lstStyle/>
          <a:p>
            <a:pPr algn="just" eaLnBrk="1" hangingPunct="1"/>
            <a:r>
              <a:rPr lang="en-US" sz="2800" b="1" dirty="0" smtClean="0">
                <a:solidFill>
                  <a:srgbClr val="FF0000"/>
                </a:solidFill>
                <a:latin typeface="Constantia" pitchFamily="18" charset="0"/>
              </a:rPr>
              <a:t>CLUB FOOT</a:t>
            </a:r>
          </a:p>
        </p:txBody>
      </p:sp>
      <p:pic>
        <p:nvPicPr>
          <p:cNvPr id="208900" name="Picture 1029" descr="Program Overview"/>
          <p:cNvPicPr>
            <a:picLocks noChangeAspect="1" noChangeArrowheads="1"/>
          </p:cNvPicPr>
          <p:nvPr/>
        </p:nvPicPr>
        <p:blipFill>
          <a:blip r:embed="rId2" cstate="print"/>
          <a:srcRect/>
          <a:stretch>
            <a:fillRect/>
          </a:stretch>
        </p:blipFill>
        <p:spPr bwMode="auto">
          <a:xfrm>
            <a:off x="1143000" y="1828800"/>
            <a:ext cx="7086600" cy="44958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3" name="Rectangle 1027"/>
          <p:cNvSpPr>
            <a:spLocks noGrp="1" noChangeArrowheads="1"/>
          </p:cNvSpPr>
          <p:nvPr>
            <p:ph idx="1"/>
          </p:nvPr>
        </p:nvSpPr>
        <p:spPr/>
        <p:txBody>
          <a:bodyPr/>
          <a:lstStyle/>
          <a:p>
            <a:pPr eaLnBrk="1" hangingPunct="1">
              <a:buFontTx/>
              <a:buNone/>
            </a:pPr>
            <a:endParaRPr lang="en-US" smtClean="0"/>
          </a:p>
        </p:txBody>
      </p:sp>
      <p:sp>
        <p:nvSpPr>
          <p:cNvPr id="209922" name="Rectangle 1026"/>
          <p:cNvSpPr>
            <a:spLocks noGrp="1" noChangeArrowheads="1"/>
          </p:cNvSpPr>
          <p:nvPr>
            <p:ph type="title"/>
          </p:nvPr>
        </p:nvSpPr>
        <p:spPr>
          <a:xfrm>
            <a:off x="457200" y="0"/>
            <a:ext cx="8229600" cy="563562"/>
          </a:xfrm>
        </p:spPr>
        <p:txBody>
          <a:bodyPr/>
          <a:lstStyle/>
          <a:p>
            <a:pPr algn="just" eaLnBrk="1" hangingPunct="1"/>
            <a:r>
              <a:rPr lang="en-US" sz="2800" b="1" dirty="0" smtClean="0">
                <a:solidFill>
                  <a:srgbClr val="0000FF"/>
                </a:solidFill>
                <a:latin typeface="Constantia" pitchFamily="18" charset="0"/>
              </a:rPr>
              <a:t>CLUB FOOT</a:t>
            </a:r>
          </a:p>
        </p:txBody>
      </p:sp>
      <p:pic>
        <p:nvPicPr>
          <p:cNvPr id="209924" name="Picture 1029" descr="190px-P3240003">
            <a:hlinkClick r:id="rId2" tooltip="P3240003.jpg"/>
          </p:cNvPr>
          <p:cNvPicPr>
            <a:picLocks noChangeAspect="1" noChangeArrowheads="1"/>
          </p:cNvPicPr>
          <p:nvPr/>
        </p:nvPicPr>
        <p:blipFill>
          <a:blip r:embed="rId3" cstate="print"/>
          <a:srcRect/>
          <a:stretch>
            <a:fillRect/>
          </a:stretch>
        </p:blipFill>
        <p:spPr bwMode="auto">
          <a:xfrm>
            <a:off x="457200" y="685800"/>
            <a:ext cx="8229600" cy="54102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7" name="Rectangle 5"/>
          <p:cNvSpPr>
            <a:spLocks noGrp="1" noChangeArrowheads="1"/>
          </p:cNvSpPr>
          <p:nvPr>
            <p:ph idx="1"/>
          </p:nvPr>
        </p:nvSpPr>
        <p:spPr>
          <a:xfrm>
            <a:off x="304800" y="1598613"/>
            <a:ext cx="8534400" cy="4497387"/>
          </a:xfrm>
        </p:spPr>
        <p:txBody>
          <a:bodyPr/>
          <a:lstStyle/>
          <a:p>
            <a:pPr algn="just" eaLnBrk="1" hangingPunct="1">
              <a:lnSpc>
                <a:spcPct val="90000"/>
              </a:lnSpc>
              <a:buFont typeface="Wingdings" pitchFamily="2" charset="2"/>
              <a:buNone/>
            </a:pPr>
            <a:endParaRPr lang="en-US" sz="1600" b="1" dirty="0" smtClean="0">
              <a:solidFill>
                <a:srgbClr val="0000FF"/>
              </a:solidFill>
              <a:latin typeface="Constantia" pitchFamily="18" charset="0"/>
              <a:cs typeface="Times New Roman" pitchFamily="18" charset="0"/>
            </a:endParaRPr>
          </a:p>
          <a:p>
            <a:pPr algn="just" eaLnBrk="1" hangingPunct="1">
              <a:lnSpc>
                <a:spcPct val="90000"/>
              </a:lnSpc>
              <a:buFont typeface="Wingdings" pitchFamily="2" charset="2"/>
              <a:buNone/>
            </a:pPr>
            <a:r>
              <a:rPr lang="en-US" b="1" u="sng" dirty="0" smtClean="0">
                <a:solidFill>
                  <a:srgbClr val="0000FF"/>
                </a:solidFill>
                <a:latin typeface="Constantia" pitchFamily="18" charset="0"/>
              </a:rPr>
              <a:t>Complex organ that is required to be</a:t>
            </a:r>
          </a:p>
          <a:p>
            <a:pPr algn="just" eaLnBrk="1" hangingPunct="1">
              <a:lnSpc>
                <a:spcPct val="90000"/>
              </a:lnSpc>
              <a:buFont typeface="Wingdings" pitchFamily="2" charset="2"/>
              <a:buNone/>
            </a:pPr>
            <a:endParaRPr lang="en-US" sz="1200" b="1" u="sng" dirty="0" smtClean="0">
              <a:solidFill>
                <a:srgbClr val="0000FF"/>
              </a:solidFill>
              <a:latin typeface="Constantia" pitchFamily="18" charset="0"/>
            </a:endParaRPr>
          </a:p>
          <a:p>
            <a:pPr algn="just" eaLnBrk="1" hangingPunct="1">
              <a:lnSpc>
                <a:spcPct val="90000"/>
              </a:lnSpc>
            </a:pPr>
            <a:r>
              <a:rPr lang="en-US" sz="2800" b="1" dirty="0" smtClean="0">
                <a:solidFill>
                  <a:srgbClr val="0000FF"/>
                </a:solidFill>
                <a:latin typeface="Constantia" pitchFamily="18" charset="0"/>
              </a:rPr>
              <a:t>Stable: </a:t>
            </a:r>
            <a:r>
              <a:rPr lang="en-US" sz="2800" dirty="0" smtClean="0">
                <a:solidFill>
                  <a:srgbClr val="0000FF"/>
                </a:solidFill>
                <a:latin typeface="Constantia" pitchFamily="18" charset="0"/>
              </a:rPr>
              <a:t>for supporting the body weight in standing </a:t>
            </a:r>
          </a:p>
          <a:p>
            <a:pPr algn="just" eaLnBrk="1" hangingPunct="1">
              <a:lnSpc>
                <a:spcPct val="90000"/>
              </a:lnSpc>
              <a:buFont typeface="Wingdings" pitchFamily="2" charset="2"/>
              <a:buNone/>
            </a:pPr>
            <a:endParaRPr lang="en-US" sz="2800" dirty="0" smtClean="0">
              <a:solidFill>
                <a:srgbClr val="0000FF"/>
              </a:solidFill>
              <a:latin typeface="Constantia" pitchFamily="18" charset="0"/>
            </a:endParaRPr>
          </a:p>
          <a:p>
            <a:pPr algn="just" eaLnBrk="1" hangingPunct="1">
              <a:lnSpc>
                <a:spcPct val="90000"/>
              </a:lnSpc>
            </a:pPr>
            <a:r>
              <a:rPr lang="en-US" sz="2800" b="1" dirty="0" smtClean="0">
                <a:solidFill>
                  <a:srgbClr val="0000FF"/>
                </a:solidFill>
                <a:latin typeface="Constantia" pitchFamily="18" charset="0"/>
              </a:rPr>
              <a:t>Resilient:</a:t>
            </a:r>
            <a:r>
              <a:rPr lang="en-US" sz="2800" dirty="0" smtClean="0">
                <a:solidFill>
                  <a:srgbClr val="0000FF"/>
                </a:solidFill>
                <a:latin typeface="Constantia" pitchFamily="18" charset="0"/>
              </a:rPr>
              <a:t> for walking and running  </a:t>
            </a:r>
          </a:p>
          <a:p>
            <a:pPr algn="just" eaLnBrk="1" hangingPunct="1">
              <a:lnSpc>
                <a:spcPct val="90000"/>
              </a:lnSpc>
            </a:pPr>
            <a:endParaRPr lang="en-US" sz="2800" b="1" dirty="0" smtClean="0">
              <a:solidFill>
                <a:srgbClr val="0000FF"/>
              </a:solidFill>
              <a:latin typeface="Constantia" pitchFamily="18" charset="0"/>
            </a:endParaRPr>
          </a:p>
          <a:p>
            <a:pPr algn="just" eaLnBrk="1" hangingPunct="1">
              <a:lnSpc>
                <a:spcPct val="90000"/>
              </a:lnSpc>
            </a:pPr>
            <a:r>
              <a:rPr lang="en-US" sz="2800" b="1" dirty="0" smtClean="0">
                <a:solidFill>
                  <a:srgbClr val="0000FF"/>
                </a:solidFill>
                <a:latin typeface="Constantia" pitchFamily="18" charset="0"/>
              </a:rPr>
              <a:t>Mobile:  </a:t>
            </a:r>
            <a:r>
              <a:rPr lang="en-US" sz="2800" dirty="0" smtClean="0">
                <a:solidFill>
                  <a:srgbClr val="0000FF"/>
                </a:solidFill>
                <a:latin typeface="Constantia" pitchFamily="18" charset="0"/>
              </a:rPr>
              <a:t>to accommodate variations of surface</a:t>
            </a:r>
            <a:r>
              <a:rPr lang="en-US" sz="2800" b="1" dirty="0" smtClean="0">
                <a:solidFill>
                  <a:srgbClr val="0000FF"/>
                </a:solidFill>
                <a:latin typeface="Constantia" pitchFamily="18" charset="0"/>
              </a:rPr>
              <a:t> </a:t>
            </a:r>
          </a:p>
          <a:p>
            <a:pPr algn="just" eaLnBrk="1" hangingPunct="1">
              <a:lnSpc>
                <a:spcPct val="90000"/>
              </a:lnSpc>
              <a:buFont typeface="Wingdings" pitchFamily="2" charset="2"/>
              <a:buNone/>
            </a:pPr>
            <a:endParaRPr lang="en-US" sz="2800" dirty="0" smtClean="0">
              <a:solidFill>
                <a:srgbClr val="0000FF"/>
              </a:solidFill>
              <a:latin typeface="Constantia" pitchFamily="18" charset="0"/>
            </a:endParaRPr>
          </a:p>
          <a:p>
            <a:pPr algn="just" eaLnBrk="1" hangingPunct="1">
              <a:lnSpc>
                <a:spcPct val="90000"/>
              </a:lnSpc>
            </a:pPr>
            <a:r>
              <a:rPr lang="en-US" sz="2800" b="1" dirty="0" smtClean="0">
                <a:solidFill>
                  <a:srgbClr val="0000FF"/>
                </a:solidFill>
                <a:latin typeface="Constantia" pitchFamily="18" charset="0"/>
              </a:rPr>
              <a:t>Cosmetic  </a:t>
            </a:r>
          </a:p>
          <a:p>
            <a:pPr algn="just" eaLnBrk="1" hangingPunct="1">
              <a:lnSpc>
                <a:spcPct val="90000"/>
              </a:lnSpc>
            </a:pPr>
            <a:endParaRPr lang="en-US" sz="2800" dirty="0" smtClean="0">
              <a:solidFill>
                <a:srgbClr val="0000FF"/>
              </a:solidFill>
              <a:latin typeface="Constantia" pitchFamily="18" charset="0"/>
            </a:endParaRPr>
          </a:p>
        </p:txBody>
      </p:sp>
      <p:sp>
        <p:nvSpPr>
          <p:cNvPr id="210946" name="Rectangle 4"/>
          <p:cNvSpPr>
            <a:spLocks noGrp="1" noChangeArrowheads="1"/>
          </p:cNvSpPr>
          <p:nvPr>
            <p:ph type="title"/>
          </p:nvPr>
        </p:nvSpPr>
        <p:spPr/>
        <p:txBody>
          <a:bodyPr/>
          <a:lstStyle/>
          <a:p>
            <a:pPr algn="just" eaLnBrk="1" hangingPunct="1"/>
            <a:r>
              <a:rPr lang="en-US" sz="5400" b="1" dirty="0" smtClean="0">
                <a:solidFill>
                  <a:srgbClr val="FF0000"/>
                </a:solidFill>
                <a:latin typeface="Constantia" pitchFamily="18" charset="0"/>
                <a:cs typeface="Times New Roman" pitchFamily="18" charset="0"/>
              </a:rPr>
              <a:t>THE NORMAL FOOT</a:t>
            </a:r>
          </a:p>
        </p:txBody>
      </p:sp>
    </p:spTree>
  </p:cSld>
  <p:clrMapOvr>
    <a:masterClrMapping/>
  </p:clrMapOvr>
  <p:transition>
    <p:wheel spokes="8"/>
  </p:transition>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1" name="Rectangle 3"/>
          <p:cNvSpPr>
            <a:spLocks noGrp="1" noChangeArrowheads="1"/>
          </p:cNvSpPr>
          <p:nvPr>
            <p:ph idx="1"/>
          </p:nvPr>
        </p:nvSpPr>
        <p:spPr>
          <a:xfrm>
            <a:off x="455613" y="1828800"/>
            <a:ext cx="8226425" cy="4800600"/>
          </a:xfrm>
        </p:spPr>
        <p:txBody>
          <a:bodyPr/>
          <a:lstStyle/>
          <a:p>
            <a:pPr marL="609600" indent="-609600" algn="just" eaLnBrk="1" hangingPunct="1">
              <a:buFont typeface="Wingdings" pitchFamily="2" charset="2"/>
              <a:buNone/>
            </a:pPr>
            <a:r>
              <a:rPr lang="en-US" sz="4000" b="1" u="sng" dirty="0" smtClean="0">
                <a:solidFill>
                  <a:srgbClr val="0000FF"/>
                </a:solidFill>
                <a:latin typeface="Constantia" pitchFamily="18" charset="0"/>
                <a:cs typeface="Times New Roman" pitchFamily="18" charset="0"/>
              </a:rPr>
              <a:t>Definitions</a:t>
            </a:r>
            <a:endParaRPr lang="en-US" sz="4000" b="1" i="1" dirty="0" smtClean="0">
              <a:solidFill>
                <a:srgbClr val="0000FF"/>
              </a:solidFill>
              <a:latin typeface="Constantia" pitchFamily="18" charset="0"/>
              <a:cs typeface="Times New Roman" pitchFamily="18" charset="0"/>
            </a:endParaRPr>
          </a:p>
          <a:p>
            <a:pPr marL="609600" indent="-609600" algn="just" eaLnBrk="1" hangingPunct="1">
              <a:buFont typeface="Wingdings" pitchFamily="2" charset="2"/>
              <a:buNone/>
            </a:pPr>
            <a:endParaRPr lang="en-US" sz="2400" b="1" i="1" dirty="0" smtClean="0">
              <a:solidFill>
                <a:srgbClr val="0000FF"/>
              </a:solidFill>
              <a:latin typeface="Constantia" pitchFamily="18" charset="0"/>
            </a:endParaRPr>
          </a:p>
          <a:p>
            <a:pPr marL="609600" indent="-609600" algn="just" eaLnBrk="1" hangingPunct="1">
              <a:buFont typeface="Wingdings" pitchFamily="2" charset="2"/>
              <a:buNone/>
            </a:pPr>
            <a:r>
              <a:rPr lang="en-US" sz="2400" b="1" i="1" dirty="0" smtClean="0">
                <a:solidFill>
                  <a:srgbClr val="0000FF"/>
                </a:solidFill>
                <a:latin typeface="Constantia" pitchFamily="18" charset="0"/>
              </a:rPr>
              <a:t>Talipes:  </a:t>
            </a:r>
            <a:r>
              <a:rPr lang="en-US" sz="2400" b="1" dirty="0" smtClean="0">
                <a:solidFill>
                  <a:srgbClr val="0000FF"/>
                </a:solidFill>
                <a:latin typeface="Constantia" pitchFamily="18" charset="0"/>
              </a:rPr>
              <a:t>     Talus = ankle </a:t>
            </a:r>
          </a:p>
          <a:p>
            <a:pPr marL="609600" indent="-609600" algn="just" eaLnBrk="1" hangingPunct="1">
              <a:buFont typeface="Wingdings" pitchFamily="2" charset="2"/>
              <a:buNone/>
            </a:pPr>
            <a:r>
              <a:rPr lang="en-US" sz="2400" b="1" dirty="0" smtClean="0">
                <a:solidFill>
                  <a:srgbClr val="0000FF"/>
                </a:solidFill>
                <a:latin typeface="Constantia" pitchFamily="18" charset="0"/>
              </a:rPr>
              <a:t>                     </a:t>
            </a:r>
            <a:r>
              <a:rPr lang="en-US" sz="2400" b="1" dirty="0" err="1" smtClean="0">
                <a:solidFill>
                  <a:srgbClr val="0000FF"/>
                </a:solidFill>
                <a:latin typeface="Constantia" pitchFamily="18" charset="0"/>
              </a:rPr>
              <a:t>Pes</a:t>
            </a:r>
            <a:r>
              <a:rPr lang="en-US" sz="2400" b="1" dirty="0" smtClean="0">
                <a:solidFill>
                  <a:srgbClr val="0000FF"/>
                </a:solidFill>
                <a:latin typeface="Constantia" pitchFamily="18" charset="0"/>
              </a:rPr>
              <a:t>    = foot</a:t>
            </a:r>
          </a:p>
          <a:p>
            <a:pPr marL="609600" indent="-609600" algn="just" eaLnBrk="1" hangingPunct="1">
              <a:buFont typeface="Wingdings" pitchFamily="2" charset="2"/>
              <a:buNone/>
            </a:pPr>
            <a:r>
              <a:rPr lang="en-US" sz="2400" b="1" i="1" dirty="0" err="1" smtClean="0">
                <a:solidFill>
                  <a:srgbClr val="0000FF"/>
                </a:solidFill>
                <a:latin typeface="Constantia" pitchFamily="18" charset="0"/>
              </a:rPr>
              <a:t>Equinus</a:t>
            </a:r>
            <a:r>
              <a:rPr lang="en-US" sz="2400" b="1" i="1" dirty="0" smtClean="0">
                <a:solidFill>
                  <a:srgbClr val="0000FF"/>
                </a:solidFill>
                <a:latin typeface="Constantia" pitchFamily="18" charset="0"/>
              </a:rPr>
              <a:t>:     </a:t>
            </a:r>
            <a:r>
              <a:rPr lang="en-US" sz="2400" b="1" dirty="0" smtClean="0">
                <a:solidFill>
                  <a:srgbClr val="0000FF"/>
                </a:solidFill>
                <a:latin typeface="Constantia" pitchFamily="18" charset="0"/>
              </a:rPr>
              <a:t>(Latin = horse)</a:t>
            </a:r>
          </a:p>
          <a:p>
            <a:pPr marL="609600" indent="-609600" algn="just" eaLnBrk="1" hangingPunct="1">
              <a:buFont typeface="Wingdings" pitchFamily="2" charset="2"/>
              <a:buNone/>
            </a:pPr>
            <a:r>
              <a:rPr lang="en-US" sz="2400" b="1" dirty="0" smtClean="0">
                <a:solidFill>
                  <a:srgbClr val="0000FF"/>
                </a:solidFill>
                <a:latin typeface="Constantia" pitchFamily="18" charset="0"/>
              </a:rPr>
              <a:t>                     Foot that is in a position of </a:t>
            </a:r>
          </a:p>
          <a:p>
            <a:pPr marL="609600" indent="-609600" algn="just" eaLnBrk="1" hangingPunct="1">
              <a:buFont typeface="Wingdings" pitchFamily="2" charset="2"/>
              <a:buNone/>
            </a:pPr>
            <a:r>
              <a:rPr lang="en-US" sz="2400" b="1" dirty="0" smtClean="0">
                <a:solidFill>
                  <a:srgbClr val="0000FF"/>
                </a:solidFill>
                <a:latin typeface="Constantia" pitchFamily="18" charset="0"/>
              </a:rPr>
              <a:t>                     planter flexion at the ankle,</a:t>
            </a:r>
          </a:p>
          <a:p>
            <a:pPr marL="609600" indent="-609600" algn="just" eaLnBrk="1" hangingPunct="1">
              <a:buFont typeface="Wingdings" pitchFamily="2" charset="2"/>
              <a:buNone/>
            </a:pPr>
            <a:r>
              <a:rPr lang="en-US" sz="2400" b="1" dirty="0" smtClean="0">
                <a:solidFill>
                  <a:srgbClr val="0000FF"/>
                </a:solidFill>
                <a:latin typeface="Constantia" pitchFamily="18" charset="0"/>
              </a:rPr>
              <a:t>                     looks like that of the horse.</a:t>
            </a:r>
            <a:r>
              <a:rPr lang="en-US" b="1" dirty="0" smtClean="0">
                <a:solidFill>
                  <a:srgbClr val="0000FF"/>
                </a:solidFill>
                <a:latin typeface="Constantia" pitchFamily="18" charset="0"/>
              </a:rPr>
              <a:t> </a:t>
            </a:r>
          </a:p>
          <a:p>
            <a:pPr marL="609600" indent="-609600" algn="just" eaLnBrk="1" hangingPunct="1">
              <a:buFont typeface="Wingdings" pitchFamily="2" charset="2"/>
              <a:buNone/>
            </a:pPr>
            <a:r>
              <a:rPr lang="en-US" sz="2400" b="1" i="1" dirty="0" err="1" smtClean="0">
                <a:solidFill>
                  <a:srgbClr val="0000FF"/>
                </a:solidFill>
                <a:latin typeface="Constantia" pitchFamily="18" charset="0"/>
              </a:rPr>
              <a:t>Calcaneus</a:t>
            </a:r>
            <a:r>
              <a:rPr lang="en-US" sz="2400" b="1" i="1" dirty="0" smtClean="0">
                <a:solidFill>
                  <a:srgbClr val="0000FF"/>
                </a:solidFill>
                <a:latin typeface="Constantia" pitchFamily="18" charset="0"/>
              </a:rPr>
              <a:t>:  </a:t>
            </a:r>
            <a:r>
              <a:rPr lang="en-US" sz="2400" b="1" dirty="0" smtClean="0">
                <a:solidFill>
                  <a:srgbClr val="0000FF"/>
                </a:solidFill>
                <a:latin typeface="Constantia" pitchFamily="18" charset="0"/>
              </a:rPr>
              <a:t>Full </a:t>
            </a:r>
            <a:r>
              <a:rPr lang="en-US" sz="2400" b="1" dirty="0" err="1" smtClean="0">
                <a:solidFill>
                  <a:srgbClr val="0000FF"/>
                </a:solidFill>
                <a:latin typeface="Constantia" pitchFamily="18" charset="0"/>
              </a:rPr>
              <a:t>dorsiflexion</a:t>
            </a:r>
            <a:r>
              <a:rPr lang="en-US" sz="2400" b="1" dirty="0" smtClean="0">
                <a:solidFill>
                  <a:srgbClr val="0000FF"/>
                </a:solidFill>
                <a:latin typeface="Constantia" pitchFamily="18" charset="0"/>
              </a:rPr>
              <a:t> at the ankle</a:t>
            </a:r>
          </a:p>
        </p:txBody>
      </p:sp>
      <p:sp>
        <p:nvSpPr>
          <p:cNvPr id="211970" name="Rectangle 2"/>
          <p:cNvSpPr>
            <a:spLocks noGrp="1" noChangeArrowheads="1"/>
          </p:cNvSpPr>
          <p:nvPr>
            <p:ph type="title"/>
          </p:nvPr>
        </p:nvSpPr>
        <p:spPr/>
        <p:txBody>
          <a:bodyPr/>
          <a:lstStyle/>
          <a:p>
            <a:pPr algn="just" eaLnBrk="1" hangingPunct="1"/>
            <a:r>
              <a:rPr lang="en-US" sz="5400" b="1" dirty="0" smtClean="0">
                <a:solidFill>
                  <a:srgbClr val="FF0000"/>
                </a:solidFill>
                <a:latin typeface="Constantia" pitchFamily="18" charset="0"/>
                <a:cs typeface="Times New Roman" pitchFamily="18" charset="0"/>
              </a:rPr>
              <a:t>CLUB FOOT</a:t>
            </a:r>
          </a:p>
        </p:txBody>
      </p:sp>
    </p:spTree>
  </p:cSld>
  <p:clrMapOvr>
    <a:masterClrMapping/>
  </p:clrMapOvr>
  <p:transition>
    <p:wheel spokes="8"/>
  </p:transition>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a:xfrm>
            <a:off x="228600" y="1828800"/>
            <a:ext cx="8077200" cy="5029200"/>
          </a:xfrm>
        </p:spPr>
        <p:txBody>
          <a:bodyPr/>
          <a:lstStyle/>
          <a:p>
            <a:pPr algn="just" eaLnBrk="1" hangingPunct="1">
              <a:lnSpc>
                <a:spcPct val="80000"/>
              </a:lnSpc>
              <a:buFont typeface="Wingdings" pitchFamily="2" charset="2"/>
              <a:buNone/>
            </a:pPr>
            <a:r>
              <a:rPr lang="en-US" sz="2400" b="1" i="1" dirty="0" err="1" smtClean="0">
                <a:solidFill>
                  <a:srgbClr val="0000FF"/>
                </a:solidFill>
                <a:latin typeface="Constantia" pitchFamily="18" charset="0"/>
              </a:rPr>
              <a:t>Planus</a:t>
            </a:r>
            <a:r>
              <a:rPr lang="en-US" sz="2400" b="1" i="1" dirty="0" smtClean="0">
                <a:solidFill>
                  <a:srgbClr val="0000FF"/>
                </a:solidFill>
                <a:latin typeface="Constantia" pitchFamily="18" charset="0"/>
              </a:rPr>
              <a:t>: </a:t>
            </a:r>
            <a:r>
              <a:rPr lang="en-US" sz="2400" b="1" dirty="0" smtClean="0">
                <a:solidFill>
                  <a:srgbClr val="0000FF"/>
                </a:solidFill>
                <a:latin typeface="Constantia" pitchFamily="18" charset="0"/>
              </a:rPr>
              <a:t>        flatfoot</a:t>
            </a:r>
          </a:p>
          <a:p>
            <a:pPr algn="just" eaLnBrk="1" hangingPunct="1">
              <a:lnSpc>
                <a:spcPct val="80000"/>
              </a:lnSpc>
              <a:buFont typeface="Wingdings" pitchFamily="2" charset="2"/>
              <a:buNone/>
            </a:pPr>
            <a:endParaRPr lang="en-US" sz="2400" b="1" i="1" dirty="0" smtClean="0">
              <a:solidFill>
                <a:srgbClr val="0000FF"/>
              </a:solidFill>
              <a:latin typeface="Constantia" pitchFamily="18" charset="0"/>
            </a:endParaRPr>
          </a:p>
          <a:p>
            <a:pPr algn="just" eaLnBrk="1" hangingPunct="1">
              <a:lnSpc>
                <a:spcPct val="80000"/>
              </a:lnSpc>
              <a:buFont typeface="Wingdings" pitchFamily="2" charset="2"/>
              <a:buNone/>
            </a:pPr>
            <a:r>
              <a:rPr lang="en-US" sz="2400" b="1" i="1" dirty="0" err="1" smtClean="0">
                <a:solidFill>
                  <a:srgbClr val="0000FF"/>
                </a:solidFill>
                <a:latin typeface="Constantia" pitchFamily="18" charset="0"/>
              </a:rPr>
              <a:t>Cavus</a:t>
            </a:r>
            <a:r>
              <a:rPr lang="en-US" sz="2400" b="1" i="1" dirty="0" smtClean="0">
                <a:solidFill>
                  <a:srgbClr val="0000FF"/>
                </a:solidFill>
                <a:latin typeface="Constantia" pitchFamily="18" charset="0"/>
              </a:rPr>
              <a:t>:          </a:t>
            </a:r>
            <a:r>
              <a:rPr lang="en-US" sz="2400" b="1" dirty="0" smtClean="0">
                <a:solidFill>
                  <a:srgbClr val="0000FF"/>
                </a:solidFill>
                <a:latin typeface="Constantia" pitchFamily="18" charset="0"/>
              </a:rPr>
              <a:t>highly arched foot</a:t>
            </a:r>
          </a:p>
          <a:p>
            <a:pPr algn="just" eaLnBrk="1" hangingPunct="1">
              <a:lnSpc>
                <a:spcPct val="80000"/>
              </a:lnSpc>
              <a:buFont typeface="Wingdings" pitchFamily="2" charset="2"/>
              <a:buNone/>
            </a:pPr>
            <a:endParaRPr lang="en-US" sz="2400" b="1" dirty="0" smtClean="0">
              <a:solidFill>
                <a:srgbClr val="0000FF"/>
              </a:solidFill>
              <a:latin typeface="Constantia" pitchFamily="18" charset="0"/>
            </a:endParaRPr>
          </a:p>
          <a:p>
            <a:pPr algn="just" eaLnBrk="1" hangingPunct="1">
              <a:lnSpc>
                <a:spcPct val="80000"/>
              </a:lnSpc>
              <a:buFont typeface="Wingdings" pitchFamily="2" charset="2"/>
              <a:buNone/>
            </a:pPr>
            <a:r>
              <a:rPr lang="en-US" sz="2400" b="1" i="1" dirty="0" err="1" smtClean="0">
                <a:solidFill>
                  <a:srgbClr val="0000FF"/>
                </a:solidFill>
                <a:latin typeface="Constantia" pitchFamily="18" charset="0"/>
              </a:rPr>
              <a:t>Varus</a:t>
            </a:r>
            <a:r>
              <a:rPr lang="en-US" sz="2400" b="1" i="1" dirty="0" smtClean="0">
                <a:solidFill>
                  <a:srgbClr val="0000FF"/>
                </a:solidFill>
                <a:latin typeface="Constantia" pitchFamily="18" charset="0"/>
              </a:rPr>
              <a:t>: </a:t>
            </a:r>
            <a:r>
              <a:rPr lang="en-US" sz="2400" b="1" dirty="0" smtClean="0">
                <a:solidFill>
                  <a:srgbClr val="0000FF"/>
                </a:solidFill>
                <a:latin typeface="Constantia" pitchFamily="18" charset="0"/>
              </a:rPr>
              <a:t>          heal going towards </a:t>
            </a:r>
          </a:p>
          <a:p>
            <a:pPr algn="just" eaLnBrk="1" hangingPunct="1">
              <a:lnSpc>
                <a:spcPct val="80000"/>
              </a:lnSpc>
              <a:buFont typeface="Wingdings" pitchFamily="2" charset="2"/>
              <a:buNone/>
            </a:pPr>
            <a:r>
              <a:rPr lang="en-US" sz="2400" b="1" dirty="0" smtClean="0">
                <a:solidFill>
                  <a:srgbClr val="0000FF"/>
                </a:solidFill>
                <a:latin typeface="Constantia" pitchFamily="18" charset="0"/>
              </a:rPr>
              <a:t>                      the midline</a:t>
            </a:r>
            <a:endParaRPr lang="en-US" sz="2400" b="1" i="1" dirty="0" smtClean="0">
              <a:solidFill>
                <a:srgbClr val="0000FF"/>
              </a:solidFill>
              <a:latin typeface="Constantia" pitchFamily="18" charset="0"/>
            </a:endParaRPr>
          </a:p>
          <a:p>
            <a:pPr algn="just" eaLnBrk="1" hangingPunct="1">
              <a:lnSpc>
                <a:spcPct val="80000"/>
              </a:lnSpc>
              <a:buFont typeface="Wingdings" pitchFamily="2" charset="2"/>
              <a:buNone/>
            </a:pPr>
            <a:r>
              <a:rPr lang="en-US" sz="2400" b="1" i="1" dirty="0" err="1" smtClean="0">
                <a:solidFill>
                  <a:srgbClr val="0000FF"/>
                </a:solidFill>
                <a:latin typeface="Constantia" pitchFamily="18" charset="0"/>
              </a:rPr>
              <a:t>Valgus</a:t>
            </a:r>
            <a:r>
              <a:rPr lang="en-US" sz="2400" b="1" i="1" dirty="0" smtClean="0">
                <a:solidFill>
                  <a:srgbClr val="0000FF"/>
                </a:solidFill>
                <a:latin typeface="Constantia" pitchFamily="18" charset="0"/>
              </a:rPr>
              <a:t>:         </a:t>
            </a:r>
            <a:r>
              <a:rPr lang="en-US" sz="2400" b="1" dirty="0" smtClean="0">
                <a:solidFill>
                  <a:srgbClr val="0000FF"/>
                </a:solidFill>
                <a:latin typeface="Constantia" pitchFamily="18" charset="0"/>
              </a:rPr>
              <a:t>heel going away </a:t>
            </a:r>
          </a:p>
          <a:p>
            <a:pPr algn="just" eaLnBrk="1" hangingPunct="1">
              <a:lnSpc>
                <a:spcPct val="80000"/>
              </a:lnSpc>
              <a:buFont typeface="Wingdings" pitchFamily="2" charset="2"/>
              <a:buNone/>
            </a:pPr>
            <a:r>
              <a:rPr lang="en-US" sz="2400" b="1" dirty="0" smtClean="0">
                <a:solidFill>
                  <a:srgbClr val="0000FF"/>
                </a:solidFill>
                <a:latin typeface="Constantia" pitchFamily="18" charset="0"/>
              </a:rPr>
              <a:t>                      from the midline</a:t>
            </a:r>
          </a:p>
          <a:p>
            <a:pPr algn="just" eaLnBrk="1" hangingPunct="1">
              <a:lnSpc>
                <a:spcPct val="80000"/>
              </a:lnSpc>
              <a:buFont typeface="Wingdings" pitchFamily="2" charset="2"/>
              <a:buNone/>
            </a:pPr>
            <a:r>
              <a:rPr lang="en-US" sz="2400" b="1" i="1" dirty="0" smtClean="0">
                <a:solidFill>
                  <a:srgbClr val="0000FF"/>
                </a:solidFill>
                <a:latin typeface="Constantia" pitchFamily="18" charset="0"/>
              </a:rPr>
              <a:t>Adduction:   </a:t>
            </a:r>
            <a:r>
              <a:rPr lang="en-US" sz="2400" b="1" dirty="0" smtClean="0">
                <a:solidFill>
                  <a:srgbClr val="0000FF"/>
                </a:solidFill>
                <a:latin typeface="Constantia" pitchFamily="18" charset="0"/>
              </a:rPr>
              <a:t>forefoot going </a:t>
            </a:r>
          </a:p>
          <a:p>
            <a:pPr algn="just" eaLnBrk="1" hangingPunct="1">
              <a:lnSpc>
                <a:spcPct val="80000"/>
              </a:lnSpc>
              <a:buFont typeface="Wingdings" pitchFamily="2" charset="2"/>
              <a:buNone/>
            </a:pPr>
            <a:r>
              <a:rPr lang="en-US" sz="2400" b="1" dirty="0" smtClean="0">
                <a:solidFill>
                  <a:srgbClr val="0000FF"/>
                </a:solidFill>
                <a:latin typeface="Constantia" pitchFamily="18" charset="0"/>
              </a:rPr>
              <a:t>                      towards the midline</a:t>
            </a:r>
          </a:p>
          <a:p>
            <a:pPr algn="just" eaLnBrk="1" hangingPunct="1">
              <a:lnSpc>
                <a:spcPct val="80000"/>
              </a:lnSpc>
              <a:buFont typeface="Wingdings" pitchFamily="2" charset="2"/>
              <a:buNone/>
            </a:pPr>
            <a:r>
              <a:rPr lang="en-US" sz="2400" b="1" i="1" dirty="0" smtClean="0">
                <a:solidFill>
                  <a:srgbClr val="0000FF"/>
                </a:solidFill>
                <a:latin typeface="Constantia" pitchFamily="18" charset="0"/>
              </a:rPr>
              <a:t>Abduction:</a:t>
            </a:r>
            <a:r>
              <a:rPr lang="ar-SA" sz="2400" b="1" i="1" dirty="0" smtClean="0">
                <a:solidFill>
                  <a:srgbClr val="0000FF"/>
                </a:solidFill>
                <a:latin typeface="Constantia" pitchFamily="18" charset="0"/>
              </a:rPr>
              <a:t> </a:t>
            </a:r>
            <a:r>
              <a:rPr lang="en-US" sz="2400" b="1" i="1" dirty="0" smtClean="0">
                <a:solidFill>
                  <a:srgbClr val="0000FF"/>
                </a:solidFill>
                <a:latin typeface="Constantia" pitchFamily="18" charset="0"/>
              </a:rPr>
              <a:t>  </a:t>
            </a:r>
            <a:r>
              <a:rPr lang="en-US" sz="2400" b="1" dirty="0" smtClean="0">
                <a:solidFill>
                  <a:srgbClr val="0000FF"/>
                </a:solidFill>
                <a:latin typeface="Constantia" pitchFamily="18" charset="0"/>
              </a:rPr>
              <a:t>forefoot going away </a:t>
            </a:r>
          </a:p>
          <a:p>
            <a:pPr algn="just" eaLnBrk="1" hangingPunct="1">
              <a:lnSpc>
                <a:spcPct val="80000"/>
              </a:lnSpc>
              <a:buFont typeface="Wingdings" pitchFamily="2" charset="2"/>
              <a:buNone/>
            </a:pPr>
            <a:r>
              <a:rPr lang="en-US" sz="2400" b="1" dirty="0" smtClean="0">
                <a:solidFill>
                  <a:srgbClr val="0000FF"/>
                </a:solidFill>
                <a:latin typeface="Constantia" pitchFamily="18" charset="0"/>
              </a:rPr>
              <a:t>                      From the midline</a:t>
            </a:r>
          </a:p>
        </p:txBody>
      </p:sp>
      <p:sp>
        <p:nvSpPr>
          <p:cNvPr id="212994" name="Rectangle 2"/>
          <p:cNvSpPr>
            <a:spLocks noGrp="1" noChangeArrowheads="1"/>
          </p:cNvSpPr>
          <p:nvPr>
            <p:ph type="title"/>
          </p:nvPr>
        </p:nvSpPr>
        <p:spPr/>
        <p:txBody>
          <a:bodyPr/>
          <a:lstStyle/>
          <a:p>
            <a:pPr algn="just" eaLnBrk="1" hangingPunct="1"/>
            <a:r>
              <a:rPr lang="en-US" sz="5400" b="1" dirty="0" smtClean="0">
                <a:solidFill>
                  <a:srgbClr val="FF0000"/>
                </a:solidFill>
                <a:latin typeface="Constantia" pitchFamily="18" charset="0"/>
                <a:cs typeface="Times New Roman" pitchFamily="18" charset="0"/>
              </a:rPr>
              <a:t>CLUB FOOT</a:t>
            </a:r>
          </a:p>
        </p:txBody>
      </p:sp>
      <p:pic>
        <p:nvPicPr>
          <p:cNvPr id="212996" name="Picture 4" descr="scan0021"/>
          <p:cNvPicPr>
            <a:picLocks noChangeAspect="1" noChangeArrowheads="1"/>
          </p:cNvPicPr>
          <p:nvPr/>
        </p:nvPicPr>
        <p:blipFill>
          <a:blip r:embed="rId2" cstate="print"/>
          <a:srcRect/>
          <a:stretch>
            <a:fillRect/>
          </a:stretch>
        </p:blipFill>
        <p:spPr bwMode="auto">
          <a:xfrm>
            <a:off x="5181600" y="2286000"/>
            <a:ext cx="3733800" cy="2686050"/>
          </a:xfrm>
          <a:prstGeom prst="rect">
            <a:avLst/>
          </a:prstGeom>
          <a:noFill/>
          <a:ln w="9525">
            <a:noFill/>
            <a:miter lim="800000"/>
            <a:headEnd/>
            <a:tailEnd/>
          </a:ln>
        </p:spPr>
      </p:pic>
      <p:sp>
        <p:nvSpPr>
          <p:cNvPr id="212997" name="AutoShape 5"/>
          <p:cNvSpPr>
            <a:spLocks noChangeArrowheads="1"/>
          </p:cNvSpPr>
          <p:nvPr/>
        </p:nvSpPr>
        <p:spPr bwMode="auto">
          <a:xfrm>
            <a:off x="7162800" y="4800600"/>
            <a:ext cx="431800" cy="976313"/>
          </a:xfrm>
          <a:prstGeom prst="upArrow">
            <a:avLst>
              <a:gd name="adj1" fmla="val 50000"/>
              <a:gd name="adj2" fmla="val 56526"/>
            </a:avLst>
          </a:prstGeom>
          <a:solidFill>
            <a:schemeClr val="accent1"/>
          </a:solidFill>
          <a:ln w="9525">
            <a:solidFill>
              <a:schemeClr val="tx1"/>
            </a:solidFill>
            <a:miter lim="800000"/>
            <a:headEnd/>
            <a:tailEnd/>
          </a:ln>
        </p:spPr>
        <p:txBody>
          <a:bodyPr vert="eaVert" wrap="none" anchor="ctr"/>
          <a:lstStyle/>
          <a:p>
            <a:endParaRPr lang="en-US"/>
          </a:p>
        </p:txBody>
      </p:sp>
      <p:sp>
        <p:nvSpPr>
          <p:cNvPr id="212998" name="Rectangle 6"/>
          <p:cNvSpPr>
            <a:spLocks noChangeArrowheads="1"/>
          </p:cNvSpPr>
          <p:nvPr/>
        </p:nvSpPr>
        <p:spPr bwMode="auto">
          <a:xfrm>
            <a:off x="6019800" y="5105400"/>
            <a:ext cx="1001300" cy="369332"/>
          </a:xfrm>
          <a:prstGeom prst="rect">
            <a:avLst/>
          </a:prstGeom>
          <a:noFill/>
          <a:ln w="9525">
            <a:noFill/>
            <a:miter lim="800000"/>
            <a:headEnd/>
            <a:tailEnd/>
          </a:ln>
        </p:spPr>
        <p:txBody>
          <a:bodyPr wrap="none">
            <a:spAutoFit/>
          </a:bodyPr>
          <a:lstStyle/>
          <a:p>
            <a:r>
              <a:rPr lang="en-US" sz="1800" b="1" dirty="0">
                <a:solidFill>
                  <a:srgbClr val="FF0000"/>
                </a:solidFill>
              </a:rPr>
              <a:t>Forefoot</a:t>
            </a:r>
          </a:p>
        </p:txBody>
      </p:sp>
      <p:sp>
        <p:nvSpPr>
          <p:cNvPr id="212999" name="Rectangle 7"/>
          <p:cNvSpPr>
            <a:spLocks noChangeArrowheads="1"/>
          </p:cNvSpPr>
          <p:nvPr/>
        </p:nvSpPr>
        <p:spPr bwMode="auto">
          <a:xfrm>
            <a:off x="7543800" y="5105400"/>
            <a:ext cx="1083695" cy="369332"/>
          </a:xfrm>
          <a:prstGeom prst="rect">
            <a:avLst/>
          </a:prstGeom>
          <a:noFill/>
          <a:ln w="9525">
            <a:noFill/>
            <a:miter lim="800000"/>
            <a:headEnd/>
            <a:tailEnd/>
          </a:ln>
        </p:spPr>
        <p:txBody>
          <a:bodyPr wrap="none">
            <a:spAutoFit/>
          </a:bodyPr>
          <a:lstStyle/>
          <a:p>
            <a:r>
              <a:rPr lang="en-US" sz="1800" b="1" dirty="0">
                <a:solidFill>
                  <a:srgbClr val="FF0000"/>
                </a:solidFill>
              </a:rPr>
              <a:t>Hind foot</a:t>
            </a:r>
          </a:p>
        </p:txBody>
      </p:sp>
    </p:spTree>
  </p:cSld>
  <p:clrMapOvr>
    <a:masterClrMapping/>
  </p:clrMapOvr>
  <p:transition>
    <p:wheel spokes="8"/>
  </p:transition>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4018" name="Picture 5" descr="Picture2"/>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pPr algn="just" eaLnBrk="1" hangingPunct="1">
              <a:buFont typeface="Wingdings" pitchFamily="2" charset="2"/>
              <a:buNone/>
            </a:pPr>
            <a:r>
              <a:rPr lang="en-US" sz="4000" b="1" dirty="0" smtClean="0">
                <a:solidFill>
                  <a:srgbClr val="0000FF"/>
                </a:solidFill>
                <a:latin typeface="Constantia" pitchFamily="18" charset="0"/>
                <a:cs typeface="Times New Roman" pitchFamily="18" charset="0"/>
              </a:rPr>
              <a:t>Types</a:t>
            </a:r>
            <a:endParaRPr lang="en-US" sz="4000" b="1" u="sng" dirty="0" smtClean="0">
              <a:solidFill>
                <a:srgbClr val="0000FF"/>
              </a:solidFill>
              <a:latin typeface="Constantia" pitchFamily="18" charset="0"/>
              <a:cs typeface="Times New Roman" pitchFamily="18" charset="0"/>
            </a:endParaRPr>
          </a:p>
          <a:p>
            <a:pPr algn="just" eaLnBrk="1" hangingPunct="1">
              <a:buFont typeface="Wingdings" pitchFamily="2" charset="2"/>
              <a:buNone/>
            </a:pPr>
            <a:endParaRPr lang="ar-SA" sz="1400" b="1" u="sng" dirty="0" smtClean="0">
              <a:solidFill>
                <a:srgbClr val="0000FF"/>
              </a:solidFill>
              <a:latin typeface="Constantia" pitchFamily="18" charset="0"/>
              <a:cs typeface="Times New Roman" pitchFamily="18" charset="0"/>
            </a:endParaRPr>
          </a:p>
          <a:p>
            <a:pPr algn="just" eaLnBrk="1" hangingPunct="1">
              <a:buFont typeface="Wingdings" pitchFamily="2" charset="2"/>
              <a:buNone/>
            </a:pPr>
            <a:r>
              <a:rPr lang="en-US" sz="2800" b="1" i="1" u="sng" dirty="0" smtClean="0">
                <a:solidFill>
                  <a:srgbClr val="0000FF"/>
                </a:solidFill>
                <a:latin typeface="Constantia" pitchFamily="18" charset="0"/>
              </a:rPr>
              <a:t>Idiopathic (Unknown Etiology) :</a:t>
            </a:r>
          </a:p>
          <a:p>
            <a:pPr algn="just" eaLnBrk="1" hangingPunct="1"/>
            <a:r>
              <a:rPr lang="en-US" sz="2800" b="1" dirty="0" smtClean="0">
                <a:solidFill>
                  <a:srgbClr val="0000FF"/>
                </a:solidFill>
                <a:latin typeface="Constantia" pitchFamily="18" charset="0"/>
              </a:rPr>
              <a:t> Congenital Talipes </a:t>
            </a:r>
            <a:r>
              <a:rPr lang="en-US" sz="2800" b="1" dirty="0" err="1" smtClean="0">
                <a:solidFill>
                  <a:srgbClr val="0000FF"/>
                </a:solidFill>
                <a:latin typeface="Constantia" pitchFamily="18" charset="0"/>
              </a:rPr>
              <a:t>Equino-Varus</a:t>
            </a:r>
            <a:r>
              <a:rPr lang="en-US" sz="2800" b="1" dirty="0" smtClean="0">
                <a:solidFill>
                  <a:srgbClr val="0000FF"/>
                </a:solidFill>
                <a:latin typeface="Constantia" pitchFamily="18" charset="0"/>
              </a:rPr>
              <a:t>    CTEV</a:t>
            </a:r>
          </a:p>
          <a:p>
            <a:pPr algn="just" eaLnBrk="1" hangingPunct="1">
              <a:buFont typeface="Wingdings" pitchFamily="2" charset="2"/>
              <a:buNone/>
            </a:pPr>
            <a:r>
              <a:rPr lang="en-US" sz="2800" b="1" i="1" u="sng" dirty="0" smtClean="0">
                <a:solidFill>
                  <a:srgbClr val="0000FF"/>
                </a:solidFill>
                <a:latin typeface="Constantia" pitchFamily="18" charset="0"/>
              </a:rPr>
              <a:t>Acquired, Secondary to :</a:t>
            </a:r>
          </a:p>
          <a:p>
            <a:pPr algn="just" eaLnBrk="1" hangingPunct="1"/>
            <a:r>
              <a:rPr lang="en-US" sz="2800" b="1" dirty="0" smtClean="0">
                <a:solidFill>
                  <a:srgbClr val="0000FF"/>
                </a:solidFill>
                <a:latin typeface="Constantia" pitchFamily="18" charset="0"/>
              </a:rPr>
              <a:t> CNS Disease : </a:t>
            </a:r>
            <a:r>
              <a:rPr lang="en-US" sz="2800" b="1" dirty="0" err="1" smtClean="0">
                <a:solidFill>
                  <a:srgbClr val="0000FF"/>
                </a:solidFill>
                <a:latin typeface="Constantia" pitchFamily="18" charset="0"/>
              </a:rPr>
              <a:t>Spina</a:t>
            </a:r>
            <a:r>
              <a:rPr lang="en-US" sz="2800" b="1" dirty="0" smtClean="0">
                <a:solidFill>
                  <a:srgbClr val="0000FF"/>
                </a:solidFill>
                <a:latin typeface="Constantia" pitchFamily="18" charset="0"/>
              </a:rPr>
              <a:t> bifida, Poliomyelitis</a:t>
            </a:r>
          </a:p>
          <a:p>
            <a:pPr algn="just" eaLnBrk="1" hangingPunct="1"/>
            <a:r>
              <a:rPr lang="en-US" sz="2800" b="1" dirty="0" smtClean="0">
                <a:solidFill>
                  <a:srgbClr val="0000FF"/>
                </a:solidFill>
                <a:latin typeface="Constantia" pitchFamily="18" charset="0"/>
              </a:rPr>
              <a:t> </a:t>
            </a:r>
            <a:r>
              <a:rPr lang="en-US" sz="2800" b="1" dirty="0" err="1" smtClean="0">
                <a:solidFill>
                  <a:srgbClr val="0000FF"/>
                </a:solidFill>
                <a:latin typeface="Constantia" pitchFamily="18" charset="0"/>
              </a:rPr>
              <a:t>Arthrogryposis</a:t>
            </a:r>
            <a:endParaRPr lang="en-US" sz="2800" b="1" dirty="0" smtClean="0">
              <a:solidFill>
                <a:srgbClr val="0000FF"/>
              </a:solidFill>
              <a:latin typeface="Constantia" pitchFamily="18" charset="0"/>
            </a:endParaRPr>
          </a:p>
          <a:p>
            <a:pPr algn="just" eaLnBrk="1" hangingPunct="1"/>
            <a:r>
              <a:rPr lang="en-US" sz="2800" b="1" dirty="0" smtClean="0">
                <a:solidFill>
                  <a:srgbClr val="0000FF"/>
                </a:solidFill>
                <a:latin typeface="Constantia" pitchFamily="18" charset="0"/>
              </a:rPr>
              <a:t> Absent Bone : fibula / tibia</a:t>
            </a:r>
          </a:p>
          <a:p>
            <a:pPr algn="just" eaLnBrk="1" hangingPunct="1">
              <a:buFont typeface="Wingdings" pitchFamily="2" charset="2"/>
              <a:buNone/>
            </a:pPr>
            <a:endParaRPr lang="en-US" b="1" dirty="0" smtClean="0">
              <a:solidFill>
                <a:srgbClr val="0000FF"/>
              </a:solidFill>
              <a:latin typeface="Constantia" pitchFamily="18" charset="0"/>
              <a:cs typeface="Times New Roman" pitchFamily="18" charset="0"/>
            </a:endParaRPr>
          </a:p>
        </p:txBody>
      </p:sp>
      <p:sp>
        <p:nvSpPr>
          <p:cNvPr id="215042" name="Rectangle 2"/>
          <p:cNvSpPr>
            <a:spLocks noGrp="1" noChangeArrowheads="1"/>
          </p:cNvSpPr>
          <p:nvPr>
            <p:ph type="title"/>
          </p:nvPr>
        </p:nvSpPr>
        <p:spPr/>
        <p:txBody>
          <a:bodyPr/>
          <a:lstStyle/>
          <a:p>
            <a:pPr algn="just" eaLnBrk="1" hangingPunct="1"/>
            <a:r>
              <a:rPr lang="en-US" sz="5400" b="1" dirty="0" smtClean="0">
                <a:solidFill>
                  <a:srgbClr val="FF0000"/>
                </a:solidFill>
                <a:latin typeface="Constantia" pitchFamily="18" charset="0"/>
                <a:cs typeface="Times New Roman" pitchFamily="18" charset="0"/>
              </a:rPr>
              <a:t>CLUB FOOT</a:t>
            </a:r>
          </a:p>
        </p:txBody>
      </p:sp>
    </p:spTree>
  </p:cSld>
  <p:clrMapOvr>
    <a:masterClrMapping/>
  </p:clrMapOvr>
  <p:transition>
    <p:wheel spokes="8"/>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6067" name="Rectangle 3"/>
          <p:cNvSpPr>
            <a:spLocks noGrp="1" noChangeArrowheads="1"/>
          </p:cNvSpPr>
          <p:nvPr>
            <p:ph idx="1"/>
          </p:nvPr>
        </p:nvSpPr>
        <p:spPr>
          <a:xfrm>
            <a:off x="0" y="1600200"/>
            <a:ext cx="9144000" cy="5257800"/>
          </a:xfrm>
        </p:spPr>
        <p:txBody>
          <a:bodyPr/>
          <a:lstStyle/>
          <a:p>
            <a:pPr algn="just" eaLnBrk="1" hangingPunct="1">
              <a:defRPr/>
            </a:pPr>
            <a:r>
              <a:rPr lang="en-US" dirty="0" smtClean="0">
                <a:solidFill>
                  <a:srgbClr val="0000FF"/>
                </a:solidFill>
                <a:latin typeface="Constantia" pitchFamily="18" charset="0"/>
              </a:rPr>
              <a:t> Growth Hormone (GH)</a:t>
            </a:r>
          </a:p>
          <a:p>
            <a:pPr algn="just" eaLnBrk="1" hangingPunct="1">
              <a:defRPr/>
            </a:pPr>
            <a:r>
              <a:rPr lang="en-US" dirty="0" smtClean="0">
                <a:solidFill>
                  <a:srgbClr val="0000FF"/>
                </a:solidFill>
                <a:latin typeface="Constantia" pitchFamily="18" charset="0"/>
              </a:rPr>
              <a:t> Glucocorticoids (Cortisol)</a:t>
            </a:r>
          </a:p>
          <a:p>
            <a:pPr algn="just" eaLnBrk="1" hangingPunct="1">
              <a:defRPr/>
            </a:pPr>
            <a:r>
              <a:rPr lang="en-US" dirty="0" smtClean="0">
                <a:solidFill>
                  <a:srgbClr val="0000FF"/>
                </a:solidFill>
                <a:latin typeface="Constantia" pitchFamily="18" charset="0"/>
              </a:rPr>
              <a:t> Sex hormone (Estrogen, Androgens)</a:t>
            </a:r>
          </a:p>
          <a:p>
            <a:pPr algn="just" eaLnBrk="1" hangingPunct="1">
              <a:buFontTx/>
              <a:buNone/>
              <a:defRPr/>
            </a:pPr>
            <a:endParaRPr lang="en-US" sz="3600" b="1" dirty="0" smtClean="0">
              <a:solidFill>
                <a:srgbClr val="00B050"/>
              </a:solidFill>
              <a:latin typeface="Constantia" pitchFamily="18" charset="0"/>
            </a:endParaRPr>
          </a:p>
          <a:p>
            <a:pPr algn="just" eaLnBrk="1" hangingPunct="1">
              <a:buFontTx/>
              <a:buNone/>
              <a:defRPr/>
            </a:pPr>
            <a:r>
              <a:rPr lang="en-US" sz="3600" b="1" u="sng" dirty="0" smtClean="0">
                <a:solidFill>
                  <a:srgbClr val="FF0000"/>
                </a:solidFill>
                <a:latin typeface="Constantia" pitchFamily="18" charset="0"/>
              </a:rPr>
              <a:t>Factors limiting bone formation</a:t>
            </a:r>
          </a:p>
          <a:p>
            <a:pPr marL="514350" indent="-514350" algn="just" eaLnBrk="1" hangingPunct="1">
              <a:defRPr/>
            </a:pPr>
            <a:r>
              <a:rPr lang="en-US" dirty="0" smtClean="0">
                <a:solidFill>
                  <a:srgbClr val="0000FF"/>
                </a:solidFill>
                <a:latin typeface="Constantia" pitchFamily="18" charset="0"/>
              </a:rPr>
              <a:t>Infection and inflammation</a:t>
            </a:r>
          </a:p>
          <a:p>
            <a:pPr marL="514350" indent="-514350" algn="just" eaLnBrk="1" hangingPunct="1">
              <a:defRPr/>
            </a:pPr>
            <a:r>
              <a:rPr lang="en-US" dirty="0" smtClean="0">
                <a:solidFill>
                  <a:srgbClr val="0000FF"/>
                </a:solidFill>
                <a:latin typeface="Constantia" pitchFamily="18" charset="0"/>
              </a:rPr>
              <a:t>Activity and Weight bearing</a:t>
            </a:r>
          </a:p>
        </p:txBody>
      </p:sp>
      <p:sp>
        <p:nvSpPr>
          <p:cNvPr id="21506" name="Rectangle 6"/>
          <p:cNvSpPr>
            <a:spLocks noGrp="1" noChangeArrowheads="1"/>
          </p:cNvSpPr>
          <p:nvPr>
            <p:ph type="sldNum" sz="quarter" idx="12"/>
          </p:nvPr>
        </p:nvSpPr>
        <p:spPr>
          <a:noFill/>
        </p:spPr>
        <p:txBody>
          <a:bodyPr/>
          <a:lstStyle/>
          <a:p>
            <a:fld id="{4701FE24-35A5-4404-B857-C26F7D47A79C}" type="slidenum">
              <a:rPr lang="en-US" smtClean="0"/>
              <a:pPr/>
              <a:t>24</a:t>
            </a:fld>
            <a:endParaRPr lang="en-US" smtClean="0"/>
          </a:p>
        </p:txBody>
      </p:sp>
      <p:sp>
        <p:nvSpPr>
          <p:cNvPr id="216066" name="Rectangle 2"/>
          <p:cNvSpPr>
            <a:spLocks noGrp="1" noChangeArrowheads="1"/>
          </p:cNvSpPr>
          <p:nvPr>
            <p:ph type="title"/>
          </p:nvPr>
        </p:nvSpPr>
        <p:spPr>
          <a:xfrm>
            <a:off x="0" y="609600"/>
            <a:ext cx="9144000" cy="1143000"/>
          </a:xfrm>
        </p:spPr>
        <p:txBody>
          <a:bodyPr>
            <a:normAutofit/>
          </a:bodyPr>
          <a:lstStyle/>
          <a:p>
            <a:pPr algn="just" eaLnBrk="1" hangingPunct="1"/>
            <a:r>
              <a:rPr lang="en-US" sz="3600" b="1" u="sng" dirty="0" smtClean="0">
                <a:solidFill>
                  <a:srgbClr val="00B050"/>
                </a:solidFill>
                <a:latin typeface="Constantia" pitchFamily="18" charset="0"/>
              </a:rPr>
              <a:t>Factors enhancing bone formation cont’d</a:t>
            </a:r>
          </a:p>
        </p:txBody>
      </p:sp>
      <p:sp>
        <p:nvSpPr>
          <p:cNvPr id="2150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99C4CF30-4451-4774-8FA8-261A625688AC}" type="slidenum">
              <a:rPr lang="en-US" sz="1400"/>
              <a:pPr algn="r"/>
              <a:t>24</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160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2" fill="hold" grpId="0" nodeType="clickEffect">
                                  <p:stCondLst>
                                    <p:cond delay="0"/>
                                  </p:stCondLst>
                                  <p:childTnLst>
                                    <p:set>
                                      <p:cBhvr>
                                        <p:cTn id="10" dur="1" fill="hold">
                                          <p:stCondLst>
                                            <p:cond delay="0"/>
                                          </p:stCondLst>
                                        </p:cTn>
                                        <p:tgtEl>
                                          <p:spTgt spid="216067">
                                            <p:txEl>
                                              <p:pRg st="0" end="0"/>
                                            </p:txEl>
                                          </p:spTgt>
                                        </p:tgtEl>
                                        <p:attrNameLst>
                                          <p:attrName>style.visibility</p:attrName>
                                        </p:attrNameLst>
                                      </p:cBhvr>
                                      <p:to>
                                        <p:strVal val="visible"/>
                                      </p:to>
                                    </p:set>
                                    <p:anim calcmode="lin" valueType="num">
                                      <p:cBhvr additive="base">
                                        <p:cTn id="11" dur="500" fill="hold"/>
                                        <p:tgtEl>
                                          <p:spTgt spid="216067">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21606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2" fill="hold" grpId="0" nodeType="clickEffect">
                                  <p:stCondLst>
                                    <p:cond delay="0"/>
                                  </p:stCondLst>
                                  <p:childTnLst>
                                    <p:set>
                                      <p:cBhvr>
                                        <p:cTn id="16" dur="1" fill="hold">
                                          <p:stCondLst>
                                            <p:cond delay="0"/>
                                          </p:stCondLst>
                                        </p:cTn>
                                        <p:tgtEl>
                                          <p:spTgt spid="216067">
                                            <p:txEl>
                                              <p:pRg st="1" end="1"/>
                                            </p:txEl>
                                          </p:spTgt>
                                        </p:tgtEl>
                                        <p:attrNameLst>
                                          <p:attrName>style.visibility</p:attrName>
                                        </p:attrNameLst>
                                      </p:cBhvr>
                                      <p:to>
                                        <p:strVal val="visible"/>
                                      </p:to>
                                    </p:set>
                                    <p:anim calcmode="lin" valueType="num">
                                      <p:cBhvr additive="base">
                                        <p:cTn id="17" dur="500" fill="hold"/>
                                        <p:tgtEl>
                                          <p:spTgt spid="216067">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21606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2" fill="hold" grpId="0" nodeType="clickEffect">
                                  <p:stCondLst>
                                    <p:cond delay="0"/>
                                  </p:stCondLst>
                                  <p:childTnLst>
                                    <p:set>
                                      <p:cBhvr>
                                        <p:cTn id="22" dur="1" fill="hold">
                                          <p:stCondLst>
                                            <p:cond delay="0"/>
                                          </p:stCondLst>
                                        </p:cTn>
                                        <p:tgtEl>
                                          <p:spTgt spid="216067">
                                            <p:txEl>
                                              <p:pRg st="2" end="2"/>
                                            </p:txEl>
                                          </p:spTgt>
                                        </p:tgtEl>
                                        <p:attrNameLst>
                                          <p:attrName>style.visibility</p:attrName>
                                        </p:attrNameLst>
                                      </p:cBhvr>
                                      <p:to>
                                        <p:strVal val="visible"/>
                                      </p:to>
                                    </p:set>
                                    <p:anim calcmode="lin" valueType="num">
                                      <p:cBhvr additive="base">
                                        <p:cTn id="23" dur="500" fill="hold"/>
                                        <p:tgtEl>
                                          <p:spTgt spid="216067">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21606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12" fill="hold" grpId="0" nodeType="clickEffect">
                                  <p:stCondLst>
                                    <p:cond delay="0"/>
                                  </p:stCondLst>
                                  <p:childTnLst>
                                    <p:set>
                                      <p:cBhvr>
                                        <p:cTn id="28" dur="1" fill="hold">
                                          <p:stCondLst>
                                            <p:cond delay="0"/>
                                          </p:stCondLst>
                                        </p:cTn>
                                        <p:tgtEl>
                                          <p:spTgt spid="216067">
                                            <p:txEl>
                                              <p:pRg st="4" end="4"/>
                                            </p:txEl>
                                          </p:spTgt>
                                        </p:tgtEl>
                                        <p:attrNameLst>
                                          <p:attrName>style.visibility</p:attrName>
                                        </p:attrNameLst>
                                      </p:cBhvr>
                                      <p:to>
                                        <p:strVal val="visible"/>
                                      </p:to>
                                    </p:set>
                                    <p:anim calcmode="lin" valueType="num">
                                      <p:cBhvr additive="base">
                                        <p:cTn id="29" dur="500" fill="hold"/>
                                        <p:tgtEl>
                                          <p:spTgt spid="216067">
                                            <p:txEl>
                                              <p:pRg st="4" end="4"/>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21606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12" fill="hold" grpId="0" nodeType="clickEffect">
                                  <p:stCondLst>
                                    <p:cond delay="0"/>
                                  </p:stCondLst>
                                  <p:childTnLst>
                                    <p:set>
                                      <p:cBhvr>
                                        <p:cTn id="34" dur="1" fill="hold">
                                          <p:stCondLst>
                                            <p:cond delay="0"/>
                                          </p:stCondLst>
                                        </p:cTn>
                                        <p:tgtEl>
                                          <p:spTgt spid="216067">
                                            <p:txEl>
                                              <p:pRg st="5" end="5"/>
                                            </p:txEl>
                                          </p:spTgt>
                                        </p:tgtEl>
                                        <p:attrNameLst>
                                          <p:attrName>style.visibility</p:attrName>
                                        </p:attrNameLst>
                                      </p:cBhvr>
                                      <p:to>
                                        <p:strVal val="visible"/>
                                      </p:to>
                                    </p:set>
                                    <p:anim calcmode="lin" valueType="num">
                                      <p:cBhvr additive="base">
                                        <p:cTn id="35" dur="500" fill="hold"/>
                                        <p:tgtEl>
                                          <p:spTgt spid="216067">
                                            <p:txEl>
                                              <p:pRg st="5" end="5"/>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21606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12" fill="hold" grpId="0" nodeType="clickEffect">
                                  <p:stCondLst>
                                    <p:cond delay="0"/>
                                  </p:stCondLst>
                                  <p:childTnLst>
                                    <p:set>
                                      <p:cBhvr>
                                        <p:cTn id="40" dur="1" fill="hold">
                                          <p:stCondLst>
                                            <p:cond delay="0"/>
                                          </p:stCondLst>
                                        </p:cTn>
                                        <p:tgtEl>
                                          <p:spTgt spid="216067">
                                            <p:txEl>
                                              <p:pRg st="6" end="6"/>
                                            </p:txEl>
                                          </p:spTgt>
                                        </p:tgtEl>
                                        <p:attrNameLst>
                                          <p:attrName>style.visibility</p:attrName>
                                        </p:attrNameLst>
                                      </p:cBhvr>
                                      <p:to>
                                        <p:strVal val="visible"/>
                                      </p:to>
                                    </p:set>
                                    <p:anim calcmode="lin" valueType="num">
                                      <p:cBhvr additive="base">
                                        <p:cTn id="41" dur="500" fill="hold"/>
                                        <p:tgtEl>
                                          <p:spTgt spid="216067">
                                            <p:txEl>
                                              <p:pRg st="6" end="6"/>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216067">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7" grpId="0" build="p" autoUpdateAnimBg="0"/>
      <p:bldP spid="216066" grpId="0" autoUpdateAnimBg="0"/>
    </p:bld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7" name="Rectangle 3"/>
          <p:cNvSpPr>
            <a:spLocks noGrp="1" noChangeArrowheads="1"/>
          </p:cNvSpPr>
          <p:nvPr>
            <p:ph idx="1"/>
          </p:nvPr>
        </p:nvSpPr>
        <p:spPr>
          <a:xfrm>
            <a:off x="455613" y="1905000"/>
            <a:ext cx="8226425" cy="4191000"/>
          </a:xfrm>
        </p:spPr>
        <p:txBody>
          <a:bodyPr/>
          <a:lstStyle/>
          <a:p>
            <a:pPr algn="just" eaLnBrk="1" hangingPunct="1">
              <a:buFont typeface="Wingdings" pitchFamily="2" charset="2"/>
              <a:buNone/>
            </a:pPr>
            <a:r>
              <a:rPr lang="en-US" sz="4000" dirty="0" smtClean="0">
                <a:solidFill>
                  <a:srgbClr val="0000FF"/>
                </a:solidFill>
                <a:latin typeface="Constantia" pitchFamily="18" charset="0"/>
                <a:cs typeface="Times New Roman" pitchFamily="18" charset="0"/>
              </a:rPr>
              <a:t>Etiology</a:t>
            </a:r>
          </a:p>
          <a:p>
            <a:pPr algn="just" eaLnBrk="1" hangingPunct="1">
              <a:buFont typeface="Wingdings" pitchFamily="2" charset="2"/>
              <a:buNone/>
            </a:pPr>
            <a:r>
              <a:rPr lang="en-US" u="sng" dirty="0" smtClean="0">
                <a:solidFill>
                  <a:srgbClr val="0000FF"/>
                </a:solidFill>
                <a:latin typeface="Constantia" pitchFamily="18" charset="0"/>
              </a:rPr>
              <a:t>Some of these factors are :</a:t>
            </a:r>
          </a:p>
          <a:p>
            <a:pPr algn="just" eaLnBrk="1" hangingPunct="1"/>
            <a:r>
              <a:rPr lang="en-US" sz="2800" dirty="0" smtClean="0">
                <a:solidFill>
                  <a:srgbClr val="0000FF"/>
                </a:solidFill>
                <a:latin typeface="Constantia" pitchFamily="18" charset="0"/>
              </a:rPr>
              <a:t>Abnormal intrauterine forces</a:t>
            </a:r>
          </a:p>
          <a:p>
            <a:pPr algn="just" eaLnBrk="1" hangingPunct="1"/>
            <a:r>
              <a:rPr lang="en-US" sz="2800" dirty="0" smtClean="0">
                <a:solidFill>
                  <a:srgbClr val="0000FF"/>
                </a:solidFill>
                <a:latin typeface="Constantia" pitchFamily="18" charset="0"/>
              </a:rPr>
              <a:t>Arrested fetal development</a:t>
            </a:r>
          </a:p>
          <a:p>
            <a:pPr algn="just" eaLnBrk="1" hangingPunct="1"/>
            <a:r>
              <a:rPr lang="en-US" sz="2800" dirty="0" smtClean="0">
                <a:solidFill>
                  <a:srgbClr val="0000FF"/>
                </a:solidFill>
                <a:latin typeface="Constantia" pitchFamily="18" charset="0"/>
              </a:rPr>
              <a:t>Abnormal muscle and tendon insertions</a:t>
            </a:r>
          </a:p>
          <a:p>
            <a:pPr algn="just" eaLnBrk="1" hangingPunct="1"/>
            <a:r>
              <a:rPr lang="en-US" sz="2800" dirty="0" smtClean="0">
                <a:solidFill>
                  <a:srgbClr val="0000FF"/>
                </a:solidFill>
                <a:latin typeface="Constantia" pitchFamily="18" charset="0"/>
              </a:rPr>
              <a:t>Abnormal rotation of the talus in the mortise</a:t>
            </a:r>
          </a:p>
          <a:p>
            <a:pPr algn="just" eaLnBrk="1" hangingPunct="1">
              <a:buFontTx/>
              <a:buNone/>
            </a:pPr>
            <a:endParaRPr lang="en-US" sz="2800" dirty="0" smtClean="0">
              <a:solidFill>
                <a:srgbClr val="0000FF"/>
              </a:solidFill>
              <a:latin typeface="Constantia" pitchFamily="18" charset="0"/>
            </a:endParaRPr>
          </a:p>
        </p:txBody>
      </p:sp>
      <p:sp>
        <p:nvSpPr>
          <p:cNvPr id="40962" name="Rectangle 2"/>
          <p:cNvSpPr>
            <a:spLocks noGrp="1" noChangeArrowheads="1"/>
          </p:cNvSpPr>
          <p:nvPr>
            <p:ph type="title"/>
          </p:nvPr>
        </p:nvSpPr>
        <p:spPr/>
        <p:txBody>
          <a:bodyPr>
            <a:normAutofit fontScale="90000"/>
          </a:bodyPr>
          <a:lstStyle/>
          <a:p>
            <a:pPr algn="just" eaLnBrk="1" hangingPunct="1">
              <a:defRPr/>
            </a:pPr>
            <a:r>
              <a:rPr lang="en-US" dirty="0" smtClean="0">
                <a:solidFill>
                  <a:srgbClr val="FF0000"/>
                </a:solidFill>
                <a:latin typeface="Constantia" pitchFamily="18" charset="0"/>
                <a:cs typeface="Times New Roman" pitchFamily="18" charset="0"/>
              </a:rPr>
              <a:t>Congenital Talipes </a:t>
            </a:r>
            <a:r>
              <a:rPr lang="en-US" dirty="0" err="1" smtClean="0">
                <a:solidFill>
                  <a:srgbClr val="FF0000"/>
                </a:solidFill>
                <a:latin typeface="Constantia" pitchFamily="18" charset="0"/>
                <a:cs typeface="Times New Roman" pitchFamily="18" charset="0"/>
              </a:rPr>
              <a:t>Equino-Varus</a:t>
            </a:r>
            <a:r>
              <a:rPr lang="en-US" sz="3600" b="1" dirty="0" smtClean="0">
                <a:solidFill>
                  <a:srgbClr val="FF0000"/>
                </a:solidFill>
                <a:latin typeface="Constantia" pitchFamily="18" charset="0"/>
              </a:rPr>
              <a:t> </a:t>
            </a:r>
            <a:br>
              <a:rPr lang="en-US" sz="3600" b="1" dirty="0" smtClean="0">
                <a:solidFill>
                  <a:srgbClr val="FF0000"/>
                </a:solidFill>
                <a:latin typeface="Constantia" pitchFamily="18" charset="0"/>
              </a:rPr>
            </a:br>
            <a:r>
              <a:rPr lang="en-US" sz="4800" b="1" dirty="0" smtClean="0">
                <a:solidFill>
                  <a:srgbClr val="FF0000"/>
                </a:solidFill>
                <a:latin typeface="Constantia" pitchFamily="18" charset="0"/>
                <a:cs typeface="Times New Roman" pitchFamily="18" charset="0"/>
              </a:rPr>
              <a:t>CTEV</a:t>
            </a:r>
          </a:p>
        </p:txBody>
      </p:sp>
    </p:spTree>
  </p:cSld>
  <p:clrMapOvr>
    <a:masterClrMapping/>
  </p:clrMapOvr>
  <p:transition>
    <p:wheel spokes="8"/>
  </p:transition>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idx="1"/>
          </p:nvPr>
        </p:nvSpPr>
        <p:spPr>
          <a:xfrm>
            <a:off x="455613" y="2057400"/>
            <a:ext cx="8226425" cy="4038600"/>
          </a:xfrm>
        </p:spPr>
        <p:txBody>
          <a:bodyPr/>
          <a:lstStyle/>
          <a:p>
            <a:pPr algn="just" eaLnBrk="1" hangingPunct="1">
              <a:buFont typeface="Wingdings" pitchFamily="2" charset="2"/>
              <a:buNone/>
            </a:pPr>
            <a:r>
              <a:rPr lang="en-US" sz="4000" dirty="0" smtClean="0">
                <a:solidFill>
                  <a:srgbClr val="0000FF"/>
                </a:solidFill>
                <a:latin typeface="Constantia" pitchFamily="18" charset="0"/>
                <a:cs typeface="Times New Roman" pitchFamily="18" charset="0"/>
              </a:rPr>
              <a:t>Incidence</a:t>
            </a:r>
          </a:p>
          <a:p>
            <a:pPr algn="just" eaLnBrk="1" hangingPunct="1"/>
            <a:r>
              <a:rPr lang="en-US" sz="2800" dirty="0" smtClean="0">
                <a:solidFill>
                  <a:srgbClr val="0000FF"/>
                </a:solidFill>
                <a:latin typeface="Constantia" pitchFamily="18" charset="0"/>
              </a:rPr>
              <a:t>Occurs approximately in one of every 1000 live birth</a:t>
            </a:r>
          </a:p>
          <a:p>
            <a:pPr algn="just" eaLnBrk="1" hangingPunct="1"/>
            <a:r>
              <a:rPr lang="en-US" sz="2800" dirty="0" smtClean="0">
                <a:solidFill>
                  <a:srgbClr val="0000FF"/>
                </a:solidFill>
                <a:latin typeface="Constantia" pitchFamily="18" charset="0"/>
              </a:rPr>
              <a:t>In affected families, clubfeet are about 30 times more frequent in offspring</a:t>
            </a:r>
          </a:p>
          <a:p>
            <a:pPr algn="just" eaLnBrk="1" hangingPunct="1"/>
            <a:r>
              <a:rPr lang="en-US" sz="2800" dirty="0" smtClean="0">
                <a:solidFill>
                  <a:srgbClr val="0000FF"/>
                </a:solidFill>
                <a:latin typeface="Constantia" pitchFamily="18" charset="0"/>
              </a:rPr>
              <a:t>Male are affected in about 65% of cases</a:t>
            </a:r>
          </a:p>
          <a:p>
            <a:pPr algn="just" eaLnBrk="1" hangingPunct="1"/>
            <a:r>
              <a:rPr lang="en-US" sz="2800" dirty="0" smtClean="0">
                <a:solidFill>
                  <a:srgbClr val="0000FF"/>
                </a:solidFill>
                <a:latin typeface="Constantia" pitchFamily="18" charset="0"/>
              </a:rPr>
              <a:t>Bilateral cases are as high as 30 – 40 %</a:t>
            </a:r>
          </a:p>
          <a:p>
            <a:pPr algn="just" eaLnBrk="1" hangingPunct="1"/>
            <a:endParaRPr lang="en-US" dirty="0" smtClean="0">
              <a:solidFill>
                <a:srgbClr val="0000FF"/>
              </a:solidFill>
              <a:latin typeface="Constantia" pitchFamily="18" charset="0"/>
            </a:endParaRPr>
          </a:p>
        </p:txBody>
      </p:sp>
      <p:sp>
        <p:nvSpPr>
          <p:cNvPr id="41986" name="Rectangle 2"/>
          <p:cNvSpPr>
            <a:spLocks noGrp="1" noChangeArrowheads="1"/>
          </p:cNvSpPr>
          <p:nvPr>
            <p:ph type="title"/>
          </p:nvPr>
        </p:nvSpPr>
        <p:spPr/>
        <p:txBody>
          <a:bodyPr>
            <a:normAutofit fontScale="90000"/>
          </a:bodyPr>
          <a:lstStyle/>
          <a:p>
            <a:pPr algn="just" eaLnBrk="1" hangingPunct="1">
              <a:defRPr/>
            </a:pPr>
            <a:r>
              <a:rPr lang="en-US" dirty="0" smtClean="0">
                <a:solidFill>
                  <a:srgbClr val="FF0000"/>
                </a:solidFill>
                <a:latin typeface="Constantia" pitchFamily="18" charset="0"/>
                <a:cs typeface="Times New Roman" pitchFamily="18" charset="0"/>
              </a:rPr>
              <a:t>Congenital Talipes </a:t>
            </a:r>
            <a:r>
              <a:rPr lang="en-US" dirty="0" err="1" smtClean="0">
                <a:solidFill>
                  <a:srgbClr val="FF0000"/>
                </a:solidFill>
                <a:latin typeface="Constantia" pitchFamily="18" charset="0"/>
                <a:cs typeface="Times New Roman" pitchFamily="18" charset="0"/>
              </a:rPr>
              <a:t>Equino-Varus</a:t>
            </a:r>
            <a:r>
              <a:rPr lang="en-US" sz="3600" b="1" dirty="0" smtClean="0">
                <a:solidFill>
                  <a:srgbClr val="FF0000"/>
                </a:solidFill>
                <a:latin typeface="Constantia" pitchFamily="18" charset="0"/>
              </a:rPr>
              <a:t> </a:t>
            </a:r>
            <a:br>
              <a:rPr lang="en-US" sz="3600" b="1" dirty="0" smtClean="0">
                <a:solidFill>
                  <a:srgbClr val="FF0000"/>
                </a:solidFill>
                <a:latin typeface="Constantia" pitchFamily="18" charset="0"/>
              </a:rPr>
            </a:br>
            <a:r>
              <a:rPr lang="en-US" sz="4800" b="1" dirty="0" smtClean="0">
                <a:solidFill>
                  <a:srgbClr val="FF0000"/>
                </a:solidFill>
                <a:latin typeface="Constantia" pitchFamily="18" charset="0"/>
                <a:cs typeface="Times New Roman" pitchFamily="18" charset="0"/>
              </a:rPr>
              <a:t>CTEV</a:t>
            </a:r>
          </a:p>
        </p:txBody>
      </p:sp>
    </p:spTree>
  </p:cSld>
  <p:clrMapOvr>
    <a:masterClrMapping/>
  </p:clrMapOvr>
  <p:transition>
    <p:wheel spokes="8"/>
  </p:transition>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8114" name="Picture 5" descr="Picture3"/>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Rectangle 3"/>
          <p:cNvSpPr>
            <a:spLocks noGrp="1" noChangeArrowheads="1"/>
          </p:cNvSpPr>
          <p:nvPr>
            <p:ph idx="1"/>
          </p:nvPr>
        </p:nvSpPr>
        <p:spPr>
          <a:xfrm>
            <a:off x="455613" y="1828800"/>
            <a:ext cx="8226425" cy="4267200"/>
          </a:xfrm>
        </p:spPr>
        <p:txBody>
          <a:bodyPr/>
          <a:lstStyle/>
          <a:p>
            <a:pPr algn="just" eaLnBrk="1" hangingPunct="1">
              <a:lnSpc>
                <a:spcPct val="80000"/>
              </a:lnSpc>
              <a:buFont typeface="Wingdings" pitchFamily="2" charset="2"/>
              <a:buNone/>
            </a:pPr>
            <a:r>
              <a:rPr lang="en-US" sz="4000" b="1" dirty="0" smtClean="0">
                <a:solidFill>
                  <a:srgbClr val="0000FF"/>
                </a:solidFill>
                <a:latin typeface="Constantia" pitchFamily="18" charset="0"/>
                <a:cs typeface="Times New Roman" pitchFamily="18" charset="0"/>
              </a:rPr>
              <a:t>Basic Pathology</a:t>
            </a:r>
          </a:p>
          <a:p>
            <a:pPr algn="just" eaLnBrk="1" hangingPunct="1">
              <a:lnSpc>
                <a:spcPct val="80000"/>
              </a:lnSpc>
            </a:pPr>
            <a:endParaRPr lang="en-US" sz="2800" b="1" dirty="0" smtClean="0">
              <a:solidFill>
                <a:srgbClr val="0000FF"/>
              </a:solidFill>
              <a:latin typeface="Constantia" pitchFamily="18" charset="0"/>
            </a:endParaRPr>
          </a:p>
          <a:p>
            <a:pPr algn="just" eaLnBrk="1" hangingPunct="1">
              <a:lnSpc>
                <a:spcPct val="80000"/>
              </a:lnSpc>
            </a:pPr>
            <a:r>
              <a:rPr lang="en-US" sz="2800" b="1" dirty="0" smtClean="0">
                <a:solidFill>
                  <a:srgbClr val="0000FF"/>
                </a:solidFill>
                <a:latin typeface="Constantia" pitchFamily="18" charset="0"/>
              </a:rPr>
              <a:t>Abnormal Tarsal Relation</a:t>
            </a:r>
          </a:p>
          <a:p>
            <a:pPr algn="just" eaLnBrk="1" hangingPunct="1">
              <a:lnSpc>
                <a:spcPct val="80000"/>
              </a:lnSpc>
              <a:buFont typeface="Wingdings" pitchFamily="2" charset="2"/>
              <a:buNone/>
            </a:pPr>
            <a:r>
              <a:rPr lang="en-US" sz="2800" b="1" dirty="0" smtClean="0">
                <a:solidFill>
                  <a:srgbClr val="0000FF"/>
                </a:solidFill>
                <a:latin typeface="Constantia" pitchFamily="18" charset="0"/>
              </a:rPr>
              <a:t>       Congenital Dislocation / Subluxation </a:t>
            </a:r>
          </a:p>
          <a:p>
            <a:pPr algn="just" eaLnBrk="1" hangingPunct="1">
              <a:lnSpc>
                <a:spcPct val="80000"/>
              </a:lnSpc>
              <a:buFont typeface="Wingdings" pitchFamily="2" charset="2"/>
              <a:buNone/>
            </a:pPr>
            <a:r>
              <a:rPr lang="en-US" sz="2800" b="1" dirty="0" smtClean="0">
                <a:solidFill>
                  <a:srgbClr val="0000FF"/>
                </a:solidFill>
                <a:latin typeface="Constantia" pitchFamily="18" charset="0"/>
              </a:rPr>
              <a:t>      </a:t>
            </a:r>
          </a:p>
          <a:p>
            <a:pPr algn="just" eaLnBrk="1" hangingPunct="1">
              <a:lnSpc>
                <a:spcPct val="80000"/>
              </a:lnSpc>
            </a:pPr>
            <a:r>
              <a:rPr lang="en-US" sz="2800" b="1" dirty="0" smtClean="0">
                <a:solidFill>
                  <a:srgbClr val="0000FF"/>
                </a:solidFill>
                <a:latin typeface="Constantia" pitchFamily="18" charset="0"/>
              </a:rPr>
              <a:t>Soft Tissue Contracture</a:t>
            </a:r>
          </a:p>
          <a:p>
            <a:pPr algn="just" eaLnBrk="1" hangingPunct="1">
              <a:lnSpc>
                <a:spcPct val="80000"/>
              </a:lnSpc>
              <a:buFont typeface="Wingdings" pitchFamily="2" charset="2"/>
              <a:buNone/>
            </a:pPr>
            <a:r>
              <a:rPr lang="en-US" sz="2800" b="1" dirty="0" smtClean="0">
                <a:solidFill>
                  <a:srgbClr val="0000FF"/>
                </a:solidFill>
                <a:latin typeface="Constantia" pitchFamily="18" charset="0"/>
              </a:rPr>
              <a:t>       Congenital </a:t>
            </a:r>
            <a:r>
              <a:rPr lang="en-US" sz="2800" b="1" dirty="0" err="1" smtClean="0">
                <a:solidFill>
                  <a:srgbClr val="0000FF"/>
                </a:solidFill>
                <a:latin typeface="Constantia" pitchFamily="18" charset="0"/>
              </a:rPr>
              <a:t>Atresia</a:t>
            </a:r>
            <a:endParaRPr lang="en-US" sz="2800" b="1" dirty="0" smtClean="0">
              <a:solidFill>
                <a:srgbClr val="0000FF"/>
              </a:solidFill>
              <a:latin typeface="Constantia" pitchFamily="18" charset="0"/>
            </a:endParaRPr>
          </a:p>
          <a:p>
            <a:pPr algn="just" eaLnBrk="1" hangingPunct="1">
              <a:lnSpc>
                <a:spcPct val="80000"/>
              </a:lnSpc>
              <a:buFont typeface="Wingdings" pitchFamily="2" charset="2"/>
              <a:buNone/>
            </a:pPr>
            <a:r>
              <a:rPr lang="en-US" sz="2000" b="1" dirty="0" smtClean="0">
                <a:solidFill>
                  <a:srgbClr val="0000FF"/>
                </a:solidFill>
                <a:latin typeface="Constantia" pitchFamily="18" charset="0"/>
              </a:rPr>
              <a:t>          </a:t>
            </a:r>
          </a:p>
          <a:p>
            <a:pPr algn="just" eaLnBrk="1" hangingPunct="1">
              <a:lnSpc>
                <a:spcPct val="80000"/>
              </a:lnSpc>
              <a:buFont typeface="Wingdings" pitchFamily="2" charset="2"/>
              <a:buNone/>
            </a:pPr>
            <a:endParaRPr lang="en-US" sz="2000" b="1" dirty="0" smtClean="0">
              <a:solidFill>
                <a:srgbClr val="0000FF"/>
              </a:solidFill>
              <a:latin typeface="Constantia" pitchFamily="18" charset="0"/>
            </a:endParaRPr>
          </a:p>
        </p:txBody>
      </p:sp>
      <p:sp>
        <p:nvSpPr>
          <p:cNvPr id="46082" name="Rectangle 2"/>
          <p:cNvSpPr>
            <a:spLocks noGrp="1" noChangeArrowheads="1"/>
          </p:cNvSpPr>
          <p:nvPr>
            <p:ph type="title"/>
          </p:nvPr>
        </p:nvSpPr>
        <p:spPr/>
        <p:txBody>
          <a:bodyPr>
            <a:normAutofit fontScale="90000"/>
          </a:bodyPr>
          <a:lstStyle/>
          <a:p>
            <a:pPr algn="just" eaLnBrk="1" hangingPunct="1">
              <a:defRPr/>
            </a:pPr>
            <a:r>
              <a:rPr lang="en-US" dirty="0" smtClean="0">
                <a:solidFill>
                  <a:srgbClr val="FF0000"/>
                </a:solidFill>
                <a:latin typeface="Constantia" pitchFamily="18" charset="0"/>
                <a:cs typeface="Times New Roman" pitchFamily="18" charset="0"/>
              </a:rPr>
              <a:t>Congenital Talipes </a:t>
            </a:r>
            <a:r>
              <a:rPr lang="en-US" dirty="0" err="1" smtClean="0">
                <a:solidFill>
                  <a:srgbClr val="FF0000"/>
                </a:solidFill>
                <a:latin typeface="Constantia" pitchFamily="18" charset="0"/>
                <a:cs typeface="Times New Roman" pitchFamily="18" charset="0"/>
              </a:rPr>
              <a:t>Equino-Varus</a:t>
            </a:r>
            <a:r>
              <a:rPr lang="en-US" sz="3600" b="1" dirty="0" smtClean="0">
                <a:solidFill>
                  <a:srgbClr val="FF0000"/>
                </a:solidFill>
                <a:latin typeface="Constantia" pitchFamily="18" charset="0"/>
              </a:rPr>
              <a:t> </a:t>
            </a:r>
            <a:br>
              <a:rPr lang="en-US" sz="3600" b="1" dirty="0" smtClean="0">
                <a:solidFill>
                  <a:srgbClr val="FF0000"/>
                </a:solidFill>
                <a:latin typeface="Constantia" pitchFamily="18" charset="0"/>
              </a:rPr>
            </a:br>
            <a:r>
              <a:rPr lang="en-US" sz="4800" b="1" dirty="0" smtClean="0">
                <a:solidFill>
                  <a:srgbClr val="FF0000"/>
                </a:solidFill>
                <a:latin typeface="Constantia" pitchFamily="18" charset="0"/>
                <a:cs typeface="Times New Roman" pitchFamily="18" charset="0"/>
              </a:rPr>
              <a:t>CTEV</a:t>
            </a:r>
          </a:p>
        </p:txBody>
      </p:sp>
    </p:spTree>
  </p:cSld>
  <p:clrMapOvr>
    <a:masterClrMapping/>
  </p:clrMapOvr>
  <p:transition>
    <p:wheel spokes="8"/>
  </p:transition>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3" name="Rectangle 3"/>
          <p:cNvSpPr>
            <a:spLocks noGrp="1" noChangeArrowheads="1"/>
          </p:cNvSpPr>
          <p:nvPr>
            <p:ph idx="1"/>
          </p:nvPr>
        </p:nvSpPr>
        <p:spPr>
          <a:xfrm>
            <a:off x="455613" y="1676400"/>
            <a:ext cx="8226425" cy="5181600"/>
          </a:xfrm>
        </p:spPr>
        <p:txBody>
          <a:bodyPr/>
          <a:lstStyle/>
          <a:p>
            <a:pPr algn="just" eaLnBrk="1" hangingPunct="1">
              <a:lnSpc>
                <a:spcPct val="80000"/>
              </a:lnSpc>
              <a:buFont typeface="Wingdings" pitchFamily="2" charset="2"/>
              <a:buNone/>
            </a:pPr>
            <a:r>
              <a:rPr lang="en-US" sz="4000" b="1" u="sng" dirty="0" smtClean="0">
                <a:solidFill>
                  <a:srgbClr val="0000FF"/>
                </a:solidFill>
                <a:latin typeface="Constantia" pitchFamily="18" charset="0"/>
                <a:cs typeface="Times New Roman" pitchFamily="18" charset="0"/>
              </a:rPr>
              <a:t>Diagnosis</a:t>
            </a:r>
          </a:p>
          <a:p>
            <a:pPr algn="just" eaLnBrk="1" hangingPunct="1">
              <a:lnSpc>
                <a:spcPct val="80000"/>
              </a:lnSpc>
              <a:buFont typeface="Wingdings" pitchFamily="2" charset="2"/>
              <a:buNone/>
            </a:pPr>
            <a:r>
              <a:rPr lang="en-US" u="sng" dirty="0" smtClean="0">
                <a:solidFill>
                  <a:srgbClr val="0000FF"/>
                </a:solidFill>
                <a:latin typeface="Constantia" pitchFamily="18" charset="0"/>
              </a:rPr>
              <a:t>General Examination :</a:t>
            </a:r>
          </a:p>
          <a:p>
            <a:pPr algn="just" eaLnBrk="1" hangingPunct="1">
              <a:lnSpc>
                <a:spcPct val="80000"/>
              </a:lnSpc>
              <a:buFont typeface="Wingdings" pitchFamily="2" charset="2"/>
              <a:buNone/>
            </a:pPr>
            <a:r>
              <a:rPr lang="en-US" sz="1800" dirty="0" smtClean="0">
                <a:solidFill>
                  <a:srgbClr val="0000FF"/>
                </a:solidFill>
                <a:latin typeface="Constantia" pitchFamily="18" charset="0"/>
              </a:rPr>
              <a:t>      </a:t>
            </a:r>
            <a:r>
              <a:rPr lang="en-US" sz="2800" dirty="0" smtClean="0">
                <a:solidFill>
                  <a:srgbClr val="0000FF"/>
                </a:solidFill>
                <a:latin typeface="Constantia" pitchFamily="18" charset="0"/>
              </a:rPr>
              <a:t>Exclude</a:t>
            </a:r>
          </a:p>
          <a:p>
            <a:pPr algn="just" eaLnBrk="1" hangingPunct="1">
              <a:lnSpc>
                <a:spcPct val="80000"/>
              </a:lnSpc>
            </a:pPr>
            <a:r>
              <a:rPr lang="en-US" sz="2400" dirty="0" smtClean="0">
                <a:solidFill>
                  <a:srgbClr val="0000FF"/>
                </a:solidFill>
                <a:latin typeface="Constantia" pitchFamily="18" charset="0"/>
              </a:rPr>
              <a:t>Neurological lesion that can cause the deformity “</a:t>
            </a:r>
            <a:r>
              <a:rPr lang="en-US" sz="2400" dirty="0" err="1" smtClean="0">
                <a:solidFill>
                  <a:srgbClr val="0000FF"/>
                </a:solidFill>
                <a:latin typeface="Constantia" pitchFamily="18" charset="0"/>
              </a:rPr>
              <a:t>Spina</a:t>
            </a:r>
            <a:r>
              <a:rPr lang="en-US" sz="2400" dirty="0" smtClean="0">
                <a:solidFill>
                  <a:srgbClr val="0000FF"/>
                </a:solidFill>
                <a:latin typeface="Constantia" pitchFamily="18" charset="0"/>
              </a:rPr>
              <a:t> Bifida”</a:t>
            </a:r>
          </a:p>
          <a:p>
            <a:pPr algn="just" eaLnBrk="1" hangingPunct="1">
              <a:lnSpc>
                <a:spcPct val="80000"/>
              </a:lnSpc>
            </a:pPr>
            <a:r>
              <a:rPr lang="en-US" sz="2400" dirty="0" smtClean="0">
                <a:solidFill>
                  <a:srgbClr val="0000FF"/>
                </a:solidFill>
                <a:latin typeface="Constantia" pitchFamily="18" charset="0"/>
              </a:rPr>
              <a:t>Other abnormalities that can explain the deformity </a:t>
            </a:r>
          </a:p>
          <a:p>
            <a:pPr algn="just" eaLnBrk="1" hangingPunct="1">
              <a:lnSpc>
                <a:spcPct val="80000"/>
              </a:lnSpc>
            </a:pPr>
            <a:r>
              <a:rPr lang="en-US" sz="2400" dirty="0" smtClean="0">
                <a:solidFill>
                  <a:srgbClr val="0000FF"/>
                </a:solidFill>
                <a:latin typeface="Constantia" pitchFamily="18" charset="0"/>
              </a:rPr>
              <a:t>Presence of concomitant congenital anomalies  </a:t>
            </a:r>
          </a:p>
          <a:p>
            <a:pPr algn="just" eaLnBrk="1" hangingPunct="1">
              <a:lnSpc>
                <a:spcPct val="80000"/>
              </a:lnSpc>
              <a:buFont typeface="Wingdings" pitchFamily="2" charset="2"/>
              <a:buNone/>
            </a:pPr>
            <a:r>
              <a:rPr lang="en-US" sz="2400" dirty="0" smtClean="0">
                <a:solidFill>
                  <a:srgbClr val="0000FF"/>
                </a:solidFill>
                <a:latin typeface="Constantia" pitchFamily="18" charset="0"/>
              </a:rPr>
              <a:t>     </a:t>
            </a:r>
          </a:p>
          <a:p>
            <a:pPr algn="just" eaLnBrk="1" hangingPunct="1">
              <a:lnSpc>
                <a:spcPct val="80000"/>
              </a:lnSpc>
            </a:pPr>
            <a:r>
              <a:rPr lang="en-US" sz="2400" dirty="0" err="1" smtClean="0">
                <a:solidFill>
                  <a:srgbClr val="0000FF"/>
                </a:solidFill>
                <a:latin typeface="Constantia" pitchFamily="18" charset="0"/>
              </a:rPr>
              <a:t>Syndromatic</a:t>
            </a:r>
            <a:r>
              <a:rPr lang="en-US" sz="2400" dirty="0" smtClean="0">
                <a:solidFill>
                  <a:srgbClr val="0000FF"/>
                </a:solidFill>
                <a:latin typeface="Constantia" pitchFamily="18" charset="0"/>
              </a:rPr>
              <a:t> clubfoot</a:t>
            </a:r>
          </a:p>
          <a:p>
            <a:pPr algn="just" eaLnBrk="1" hangingPunct="1">
              <a:lnSpc>
                <a:spcPct val="80000"/>
              </a:lnSpc>
              <a:buFont typeface="Wingdings" pitchFamily="2" charset="2"/>
              <a:buNone/>
            </a:pPr>
            <a:r>
              <a:rPr lang="en-US" sz="2400" dirty="0" smtClean="0">
                <a:solidFill>
                  <a:srgbClr val="0000FF"/>
                </a:solidFill>
                <a:latin typeface="Constantia" pitchFamily="18" charset="0"/>
              </a:rPr>
              <a:t>     </a:t>
            </a:r>
          </a:p>
          <a:p>
            <a:pPr algn="just" eaLnBrk="1" hangingPunct="1">
              <a:lnSpc>
                <a:spcPct val="80000"/>
              </a:lnSpc>
              <a:buFont typeface="Wingdings" pitchFamily="2" charset="2"/>
              <a:buNone/>
            </a:pPr>
            <a:endParaRPr lang="en-US" sz="2400" dirty="0" smtClean="0">
              <a:solidFill>
                <a:srgbClr val="0000FF"/>
              </a:solidFill>
              <a:latin typeface="Constantia" pitchFamily="18" charset="0"/>
            </a:endParaRPr>
          </a:p>
          <a:p>
            <a:pPr algn="just" eaLnBrk="1" hangingPunct="1">
              <a:lnSpc>
                <a:spcPct val="80000"/>
              </a:lnSpc>
              <a:buFont typeface="Wingdings" pitchFamily="2" charset="2"/>
              <a:buNone/>
            </a:pPr>
            <a:endParaRPr lang="en-US" sz="2400" u="sng" dirty="0" smtClean="0">
              <a:solidFill>
                <a:srgbClr val="0000FF"/>
              </a:solidFill>
              <a:latin typeface="Constantia" pitchFamily="18" charset="0"/>
            </a:endParaRPr>
          </a:p>
        </p:txBody>
      </p:sp>
      <p:sp>
        <p:nvSpPr>
          <p:cNvPr id="51202" name="Rectangle 2"/>
          <p:cNvSpPr>
            <a:spLocks noGrp="1" noChangeArrowheads="1"/>
          </p:cNvSpPr>
          <p:nvPr>
            <p:ph type="title"/>
          </p:nvPr>
        </p:nvSpPr>
        <p:spPr/>
        <p:txBody>
          <a:bodyPr>
            <a:normAutofit fontScale="90000"/>
          </a:bodyPr>
          <a:lstStyle/>
          <a:p>
            <a:pPr algn="just" eaLnBrk="1" hangingPunct="1">
              <a:defRPr/>
            </a:pPr>
            <a:r>
              <a:rPr lang="en-US" dirty="0" smtClean="0">
                <a:solidFill>
                  <a:srgbClr val="FF0000"/>
                </a:solidFill>
                <a:latin typeface="Constantia" pitchFamily="18" charset="0"/>
                <a:cs typeface="Times New Roman" pitchFamily="18" charset="0"/>
              </a:rPr>
              <a:t>Congenital Talipes </a:t>
            </a:r>
            <a:r>
              <a:rPr lang="en-US" dirty="0" err="1" smtClean="0">
                <a:solidFill>
                  <a:srgbClr val="FF0000"/>
                </a:solidFill>
                <a:latin typeface="Constantia" pitchFamily="18" charset="0"/>
                <a:cs typeface="Times New Roman" pitchFamily="18" charset="0"/>
              </a:rPr>
              <a:t>Equino-Varus</a:t>
            </a:r>
            <a:r>
              <a:rPr lang="en-US" sz="3600" b="1" dirty="0" smtClean="0">
                <a:solidFill>
                  <a:srgbClr val="FF0000"/>
                </a:solidFill>
                <a:latin typeface="Constantia" pitchFamily="18" charset="0"/>
              </a:rPr>
              <a:t> </a:t>
            </a:r>
            <a:br>
              <a:rPr lang="en-US" sz="3600" b="1" dirty="0" smtClean="0">
                <a:solidFill>
                  <a:srgbClr val="FF0000"/>
                </a:solidFill>
                <a:latin typeface="Constantia" pitchFamily="18" charset="0"/>
              </a:rPr>
            </a:br>
            <a:r>
              <a:rPr lang="en-US" sz="4800" b="1" dirty="0" smtClean="0">
                <a:solidFill>
                  <a:srgbClr val="FF0000"/>
                </a:solidFill>
                <a:latin typeface="Constantia" pitchFamily="18" charset="0"/>
                <a:cs typeface="Times New Roman" pitchFamily="18" charset="0"/>
              </a:rPr>
              <a:t>CTEV</a:t>
            </a:r>
          </a:p>
        </p:txBody>
      </p:sp>
    </p:spTree>
  </p:cSld>
  <p:clrMapOvr>
    <a:masterClrMapping/>
  </p:clrMapOvr>
  <p:transition>
    <p:wheel spokes="8"/>
  </p:transition>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7" name="Rectangle 3"/>
          <p:cNvSpPr>
            <a:spLocks noGrp="1" noChangeArrowheads="1"/>
          </p:cNvSpPr>
          <p:nvPr>
            <p:ph idx="1"/>
          </p:nvPr>
        </p:nvSpPr>
        <p:spPr>
          <a:xfrm>
            <a:off x="455613" y="1828800"/>
            <a:ext cx="8226425" cy="4648200"/>
          </a:xfrm>
        </p:spPr>
        <p:txBody>
          <a:bodyPr/>
          <a:lstStyle/>
          <a:p>
            <a:pPr algn="ctr" eaLnBrk="1" hangingPunct="1">
              <a:buFont typeface="Wingdings" pitchFamily="2" charset="2"/>
              <a:buNone/>
            </a:pPr>
            <a:r>
              <a:rPr lang="en-US" sz="4000" b="1" u="sng" dirty="0" smtClean="0">
                <a:solidFill>
                  <a:srgbClr val="0000FF"/>
                </a:solidFill>
                <a:latin typeface="Constantia" pitchFamily="18" charset="0"/>
                <a:cs typeface="Times New Roman" pitchFamily="18" charset="0"/>
              </a:rPr>
              <a:t>Diagnosis</a:t>
            </a:r>
            <a:endParaRPr lang="en-US" sz="4000" b="1" dirty="0" smtClean="0">
              <a:solidFill>
                <a:srgbClr val="0000FF"/>
              </a:solidFill>
              <a:latin typeface="Constantia" pitchFamily="18" charset="0"/>
              <a:cs typeface="Times New Roman" pitchFamily="18" charset="0"/>
            </a:endParaRPr>
          </a:p>
          <a:p>
            <a:pPr eaLnBrk="1" hangingPunct="1">
              <a:buFont typeface="Wingdings" pitchFamily="2" charset="2"/>
              <a:buNone/>
            </a:pPr>
            <a:endParaRPr lang="en-US" sz="2800" b="1" u="sng" dirty="0" smtClean="0"/>
          </a:p>
        </p:txBody>
      </p:sp>
      <p:sp>
        <p:nvSpPr>
          <p:cNvPr id="55298" name="Rectangle 2"/>
          <p:cNvSpPr>
            <a:spLocks noGrp="1" noChangeArrowheads="1"/>
          </p:cNvSpPr>
          <p:nvPr>
            <p:ph type="title"/>
          </p:nvPr>
        </p:nvSpPr>
        <p:spPr/>
        <p:txBody>
          <a:bodyPr>
            <a:normAutofit fontScale="90000"/>
          </a:bodyPr>
          <a:lstStyle/>
          <a:p>
            <a:pPr eaLnBrk="1" hangingPunct="1">
              <a:defRPr/>
            </a:pPr>
            <a:r>
              <a:rPr lang="en-US" dirty="0" smtClean="0">
                <a:solidFill>
                  <a:srgbClr val="FF0000"/>
                </a:solidFill>
                <a:latin typeface="Constantia" pitchFamily="18" charset="0"/>
                <a:cs typeface="Times New Roman" pitchFamily="18" charset="0"/>
              </a:rPr>
              <a:t>Congenital Talipes </a:t>
            </a:r>
            <a:r>
              <a:rPr lang="en-US" dirty="0" err="1" smtClean="0">
                <a:solidFill>
                  <a:srgbClr val="FF0000"/>
                </a:solidFill>
                <a:latin typeface="Constantia" pitchFamily="18" charset="0"/>
                <a:cs typeface="Times New Roman" pitchFamily="18" charset="0"/>
              </a:rPr>
              <a:t>Equino-Varus</a:t>
            </a:r>
            <a:r>
              <a:rPr lang="en-US" sz="3600" b="1" dirty="0" smtClean="0">
                <a:solidFill>
                  <a:srgbClr val="FF0000"/>
                </a:solidFill>
                <a:latin typeface="Constantia" pitchFamily="18" charset="0"/>
              </a:rPr>
              <a:t> </a:t>
            </a:r>
            <a:br>
              <a:rPr lang="en-US" sz="3600" b="1" dirty="0" smtClean="0">
                <a:solidFill>
                  <a:srgbClr val="FF0000"/>
                </a:solidFill>
                <a:latin typeface="Constantia" pitchFamily="18" charset="0"/>
              </a:rPr>
            </a:br>
            <a:r>
              <a:rPr lang="en-US" sz="4800" b="1" dirty="0" smtClean="0">
                <a:solidFill>
                  <a:srgbClr val="FF0000"/>
                </a:solidFill>
                <a:latin typeface="Constantia" pitchFamily="18" charset="0"/>
              </a:rPr>
              <a:t>CTEV</a:t>
            </a:r>
          </a:p>
        </p:txBody>
      </p:sp>
      <p:pic>
        <p:nvPicPr>
          <p:cNvPr id="221188" name="Picture 4" descr="CTEV cover_art"/>
          <p:cNvPicPr>
            <a:picLocks noChangeAspect="1" noChangeArrowheads="1"/>
          </p:cNvPicPr>
          <p:nvPr/>
        </p:nvPicPr>
        <p:blipFill>
          <a:blip r:embed="rId2" cstate="print"/>
          <a:srcRect/>
          <a:stretch>
            <a:fillRect/>
          </a:stretch>
        </p:blipFill>
        <p:spPr bwMode="auto">
          <a:xfrm>
            <a:off x="457200" y="2743200"/>
            <a:ext cx="3810000" cy="2486025"/>
          </a:xfrm>
          <a:prstGeom prst="rect">
            <a:avLst/>
          </a:prstGeom>
          <a:noFill/>
          <a:ln w="9525">
            <a:noFill/>
            <a:miter lim="800000"/>
            <a:headEnd/>
            <a:tailEnd/>
          </a:ln>
        </p:spPr>
      </p:pic>
      <p:pic>
        <p:nvPicPr>
          <p:cNvPr id="221189" name="Picture 5" descr="scan0027"/>
          <p:cNvPicPr>
            <a:picLocks noChangeAspect="1" noChangeArrowheads="1"/>
          </p:cNvPicPr>
          <p:nvPr/>
        </p:nvPicPr>
        <p:blipFill>
          <a:blip r:embed="rId3" cstate="print"/>
          <a:srcRect/>
          <a:stretch>
            <a:fillRect/>
          </a:stretch>
        </p:blipFill>
        <p:spPr bwMode="auto">
          <a:xfrm>
            <a:off x="4953000" y="2743200"/>
            <a:ext cx="3581400" cy="2439988"/>
          </a:xfrm>
          <a:prstGeom prst="rect">
            <a:avLst/>
          </a:prstGeom>
          <a:noFill/>
          <a:ln w="9525">
            <a:noFill/>
            <a:miter lim="800000"/>
            <a:headEnd/>
            <a:tailEnd/>
          </a:ln>
        </p:spPr>
      </p:pic>
      <p:sp>
        <p:nvSpPr>
          <p:cNvPr id="55303" name="Rectangle 7"/>
          <p:cNvSpPr>
            <a:spLocks noChangeArrowheads="1"/>
          </p:cNvSpPr>
          <p:nvPr/>
        </p:nvSpPr>
        <p:spPr bwMode="auto">
          <a:xfrm>
            <a:off x="685800" y="5410200"/>
            <a:ext cx="8458200" cy="677108"/>
          </a:xfrm>
          <a:prstGeom prst="rect">
            <a:avLst/>
          </a:prstGeom>
          <a:noFill/>
          <a:ln w="9525">
            <a:noFill/>
            <a:miter lim="800000"/>
            <a:headEnd/>
            <a:tailEnd/>
          </a:ln>
          <a:effectLst/>
        </p:spPr>
        <p:txBody>
          <a:bodyPr>
            <a:spAutoFit/>
          </a:bodyPr>
          <a:lstStyle/>
          <a:p>
            <a:pPr>
              <a:defRPr/>
            </a:pPr>
            <a:r>
              <a:rPr lang="en-US" sz="2000" b="1" dirty="0">
                <a:solidFill>
                  <a:srgbClr val="0000FF"/>
                </a:solidFill>
                <a:latin typeface="Constantia" pitchFamily="18" charset="0"/>
              </a:rPr>
              <a:t>         </a:t>
            </a:r>
            <a:r>
              <a:rPr lang="en-US" b="1" dirty="0">
                <a:solidFill>
                  <a:srgbClr val="0000FF"/>
                </a:solidFill>
                <a:latin typeface="Constantia" pitchFamily="18" charset="0"/>
              </a:rPr>
              <a:t>“ Hind foot “                                “ Fore foot “ </a:t>
            </a:r>
          </a:p>
          <a:p>
            <a:pPr>
              <a:defRPr/>
            </a:pPr>
            <a:r>
              <a:rPr lang="en-US" b="1" dirty="0">
                <a:solidFill>
                  <a:srgbClr val="0000FF"/>
                </a:solidFill>
                <a:latin typeface="Constantia" pitchFamily="18" charset="0"/>
              </a:rPr>
              <a:t>     </a:t>
            </a:r>
            <a:r>
              <a:rPr lang="en-US" b="1" dirty="0" err="1">
                <a:solidFill>
                  <a:srgbClr val="0000FF"/>
                </a:solidFill>
                <a:latin typeface="Constantia" pitchFamily="18" charset="0"/>
              </a:rPr>
              <a:t>Equinus</a:t>
            </a:r>
            <a:r>
              <a:rPr lang="en-US" b="1" dirty="0">
                <a:solidFill>
                  <a:srgbClr val="0000FF"/>
                </a:solidFill>
                <a:latin typeface="Constantia" pitchFamily="18" charset="0"/>
              </a:rPr>
              <a:t>, </a:t>
            </a:r>
            <a:r>
              <a:rPr lang="en-US" b="1" dirty="0" err="1">
                <a:solidFill>
                  <a:srgbClr val="0000FF"/>
                </a:solidFill>
                <a:latin typeface="Constantia" pitchFamily="18" charset="0"/>
              </a:rPr>
              <a:t>Varus</a:t>
            </a:r>
            <a:r>
              <a:rPr lang="en-US" b="1" dirty="0">
                <a:solidFill>
                  <a:srgbClr val="0000FF"/>
                </a:solidFill>
                <a:latin typeface="Constantia" pitchFamily="18" charset="0"/>
              </a:rPr>
              <a:t>              Adduction, </a:t>
            </a:r>
            <a:r>
              <a:rPr lang="en-US" b="1" dirty="0" err="1">
                <a:solidFill>
                  <a:srgbClr val="0000FF"/>
                </a:solidFill>
                <a:latin typeface="Constantia" pitchFamily="18" charset="0"/>
              </a:rPr>
              <a:t>Supination</a:t>
            </a:r>
            <a:r>
              <a:rPr lang="en-US" b="1" dirty="0">
                <a:solidFill>
                  <a:srgbClr val="0000FF"/>
                </a:solidFill>
                <a:latin typeface="Constantia" pitchFamily="18" charset="0"/>
              </a:rPr>
              <a:t>, </a:t>
            </a:r>
            <a:r>
              <a:rPr lang="en-US" b="1" dirty="0" err="1">
                <a:solidFill>
                  <a:srgbClr val="0000FF"/>
                </a:solidFill>
                <a:latin typeface="Constantia" pitchFamily="18" charset="0"/>
              </a:rPr>
              <a:t>Cavus</a:t>
            </a:r>
            <a:r>
              <a:rPr lang="en-US" b="1" dirty="0">
                <a:solidFill>
                  <a:srgbClr val="0000FF"/>
                </a:solidFill>
                <a:latin typeface="Constantia" pitchFamily="18" charset="0"/>
              </a:rPr>
              <a:t> </a:t>
            </a:r>
          </a:p>
        </p:txBody>
      </p:sp>
    </p:spTree>
  </p:cSld>
  <p:clrMapOvr>
    <a:masterClrMapping/>
  </p:clrMapOvr>
  <p:transition>
    <p:wheel spokes="8"/>
  </p:transition>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1" name="Rectangle 3"/>
          <p:cNvSpPr>
            <a:spLocks noGrp="1" noChangeArrowheads="1"/>
          </p:cNvSpPr>
          <p:nvPr>
            <p:ph idx="1"/>
          </p:nvPr>
        </p:nvSpPr>
        <p:spPr>
          <a:xfrm>
            <a:off x="455613" y="1828800"/>
            <a:ext cx="8226425" cy="4648200"/>
          </a:xfrm>
        </p:spPr>
        <p:txBody>
          <a:bodyPr/>
          <a:lstStyle/>
          <a:p>
            <a:pPr algn="just" eaLnBrk="1" hangingPunct="1">
              <a:lnSpc>
                <a:spcPct val="80000"/>
              </a:lnSpc>
              <a:buFont typeface="Wingdings" pitchFamily="2" charset="2"/>
              <a:buNone/>
            </a:pPr>
            <a:r>
              <a:rPr lang="en-US" sz="4000" b="1" u="sng" dirty="0" smtClean="0">
                <a:solidFill>
                  <a:srgbClr val="0000FF"/>
                </a:solidFill>
                <a:latin typeface="Constantia" pitchFamily="18" charset="0"/>
                <a:cs typeface="Times New Roman" pitchFamily="18" charset="0"/>
              </a:rPr>
              <a:t>Diagnosis</a:t>
            </a:r>
          </a:p>
          <a:p>
            <a:pPr algn="just" eaLnBrk="1" hangingPunct="1">
              <a:lnSpc>
                <a:spcPct val="80000"/>
              </a:lnSpc>
            </a:pPr>
            <a:r>
              <a:rPr lang="en-US" sz="2800" dirty="0" smtClean="0">
                <a:solidFill>
                  <a:srgbClr val="0000FF"/>
                </a:solidFill>
                <a:latin typeface="Constantia" pitchFamily="18" charset="0"/>
              </a:rPr>
              <a:t>Short Achilles tendon</a:t>
            </a:r>
          </a:p>
          <a:p>
            <a:pPr algn="just" eaLnBrk="1" hangingPunct="1">
              <a:lnSpc>
                <a:spcPct val="80000"/>
              </a:lnSpc>
            </a:pPr>
            <a:r>
              <a:rPr lang="en-US" sz="2800" dirty="0" smtClean="0">
                <a:solidFill>
                  <a:srgbClr val="0000FF"/>
                </a:solidFill>
                <a:latin typeface="Constantia" pitchFamily="18" charset="0"/>
              </a:rPr>
              <a:t>High and small heel </a:t>
            </a:r>
          </a:p>
          <a:p>
            <a:pPr algn="just" eaLnBrk="1" hangingPunct="1">
              <a:lnSpc>
                <a:spcPct val="80000"/>
              </a:lnSpc>
            </a:pPr>
            <a:r>
              <a:rPr lang="en-US" sz="2800" dirty="0" smtClean="0">
                <a:solidFill>
                  <a:srgbClr val="0000FF"/>
                </a:solidFill>
                <a:latin typeface="Constantia" pitchFamily="18" charset="0"/>
              </a:rPr>
              <a:t>No creases behind Heel</a:t>
            </a:r>
          </a:p>
          <a:p>
            <a:pPr algn="just" eaLnBrk="1" hangingPunct="1">
              <a:lnSpc>
                <a:spcPct val="80000"/>
              </a:lnSpc>
            </a:pPr>
            <a:r>
              <a:rPr lang="en-US" sz="2800" dirty="0" smtClean="0">
                <a:solidFill>
                  <a:srgbClr val="0000FF"/>
                </a:solidFill>
                <a:latin typeface="Constantia" pitchFamily="18" charset="0"/>
              </a:rPr>
              <a:t>Abnormal crease in middle of the foot</a:t>
            </a:r>
          </a:p>
          <a:p>
            <a:pPr algn="just" eaLnBrk="1" hangingPunct="1">
              <a:lnSpc>
                <a:spcPct val="80000"/>
              </a:lnSpc>
            </a:pPr>
            <a:r>
              <a:rPr lang="en-US" sz="2800" dirty="0" smtClean="0">
                <a:solidFill>
                  <a:srgbClr val="0000FF"/>
                </a:solidFill>
                <a:latin typeface="Constantia" pitchFamily="18" charset="0"/>
              </a:rPr>
              <a:t>Foot is smaller in unilateral affection</a:t>
            </a:r>
          </a:p>
          <a:p>
            <a:pPr algn="just" eaLnBrk="1" hangingPunct="1">
              <a:lnSpc>
                <a:spcPct val="80000"/>
              </a:lnSpc>
            </a:pPr>
            <a:r>
              <a:rPr lang="en-US" sz="2800" dirty="0" smtClean="0">
                <a:solidFill>
                  <a:srgbClr val="0000FF"/>
                </a:solidFill>
                <a:latin typeface="Constantia" pitchFamily="18" charset="0"/>
              </a:rPr>
              <a:t>Callosities at abnormal pressure areas</a:t>
            </a:r>
          </a:p>
          <a:p>
            <a:pPr algn="just" eaLnBrk="1" hangingPunct="1">
              <a:lnSpc>
                <a:spcPct val="80000"/>
              </a:lnSpc>
            </a:pPr>
            <a:r>
              <a:rPr lang="en-US" sz="2800" dirty="0" smtClean="0">
                <a:solidFill>
                  <a:srgbClr val="0000FF"/>
                </a:solidFill>
                <a:latin typeface="Constantia" pitchFamily="18" charset="0"/>
              </a:rPr>
              <a:t>Internal torsion of the leg</a:t>
            </a:r>
          </a:p>
          <a:p>
            <a:pPr algn="just" eaLnBrk="1" hangingPunct="1">
              <a:lnSpc>
                <a:spcPct val="80000"/>
              </a:lnSpc>
            </a:pPr>
            <a:r>
              <a:rPr lang="en-US" sz="2800" dirty="0" smtClean="0">
                <a:solidFill>
                  <a:srgbClr val="0000FF"/>
                </a:solidFill>
                <a:latin typeface="Constantia" pitchFamily="18" charset="0"/>
              </a:rPr>
              <a:t>Calf muscles wasting</a:t>
            </a:r>
          </a:p>
          <a:p>
            <a:pPr algn="just" eaLnBrk="1" hangingPunct="1">
              <a:lnSpc>
                <a:spcPct val="80000"/>
              </a:lnSpc>
            </a:pPr>
            <a:r>
              <a:rPr lang="en-US" sz="2800" dirty="0" smtClean="0">
                <a:solidFill>
                  <a:srgbClr val="0000FF"/>
                </a:solidFill>
                <a:latin typeface="Constantia" pitchFamily="18" charset="0"/>
              </a:rPr>
              <a:t>Deformities don’t prevent walking</a:t>
            </a:r>
          </a:p>
          <a:p>
            <a:pPr algn="just" eaLnBrk="1" hangingPunct="1">
              <a:lnSpc>
                <a:spcPct val="80000"/>
              </a:lnSpc>
              <a:buFont typeface="Wingdings" pitchFamily="2" charset="2"/>
              <a:buNone/>
            </a:pPr>
            <a:endParaRPr lang="en-US" sz="2800" dirty="0" smtClean="0">
              <a:solidFill>
                <a:srgbClr val="0000FF"/>
              </a:solidFill>
              <a:latin typeface="Constantia" pitchFamily="18" charset="0"/>
            </a:endParaRPr>
          </a:p>
          <a:p>
            <a:pPr algn="just" eaLnBrk="1" hangingPunct="1">
              <a:lnSpc>
                <a:spcPct val="80000"/>
              </a:lnSpc>
              <a:buFont typeface="Wingdings" pitchFamily="2" charset="2"/>
              <a:buNone/>
            </a:pPr>
            <a:endParaRPr lang="en-US" sz="2800" dirty="0" smtClean="0">
              <a:solidFill>
                <a:srgbClr val="0000FF"/>
              </a:solidFill>
              <a:latin typeface="Constantia" pitchFamily="18" charset="0"/>
              <a:cs typeface="Times New Roman" pitchFamily="18" charset="0"/>
            </a:endParaRPr>
          </a:p>
          <a:p>
            <a:pPr algn="just" eaLnBrk="1" hangingPunct="1">
              <a:lnSpc>
                <a:spcPct val="80000"/>
              </a:lnSpc>
              <a:buFont typeface="Wingdings" pitchFamily="2" charset="2"/>
              <a:buNone/>
            </a:pPr>
            <a:endParaRPr lang="en-US" sz="2800" u="sng" dirty="0" smtClean="0">
              <a:solidFill>
                <a:srgbClr val="0000FF"/>
              </a:solidFill>
              <a:latin typeface="Constantia" pitchFamily="18" charset="0"/>
            </a:endParaRPr>
          </a:p>
        </p:txBody>
      </p:sp>
      <p:sp>
        <p:nvSpPr>
          <p:cNvPr id="57346" name="Rectangle 2"/>
          <p:cNvSpPr>
            <a:spLocks noGrp="1" noChangeArrowheads="1"/>
          </p:cNvSpPr>
          <p:nvPr>
            <p:ph type="title"/>
          </p:nvPr>
        </p:nvSpPr>
        <p:spPr>
          <a:xfrm>
            <a:off x="0" y="274638"/>
            <a:ext cx="9144000" cy="1143000"/>
          </a:xfrm>
        </p:spPr>
        <p:txBody>
          <a:bodyPr>
            <a:normAutofit fontScale="90000"/>
          </a:bodyPr>
          <a:lstStyle/>
          <a:p>
            <a:pPr algn="just" eaLnBrk="1" hangingPunct="1">
              <a:defRPr/>
            </a:pPr>
            <a:r>
              <a:rPr lang="en-US" dirty="0" smtClean="0">
                <a:solidFill>
                  <a:srgbClr val="FF0000"/>
                </a:solidFill>
                <a:cs typeface="Times New Roman" pitchFamily="18" charset="0"/>
              </a:rPr>
              <a:t>Congenital Talipes </a:t>
            </a:r>
            <a:r>
              <a:rPr lang="en-US" dirty="0" err="1" smtClean="0">
                <a:solidFill>
                  <a:srgbClr val="FF0000"/>
                </a:solidFill>
                <a:cs typeface="Times New Roman" pitchFamily="18" charset="0"/>
              </a:rPr>
              <a:t>Equino-Varus</a:t>
            </a:r>
            <a:r>
              <a:rPr lang="en-US" sz="3600" b="1" dirty="0" smtClean="0">
                <a:solidFill>
                  <a:srgbClr val="FF0000"/>
                </a:solidFill>
              </a:rPr>
              <a:t> </a:t>
            </a:r>
            <a:br>
              <a:rPr lang="en-US" sz="3600" b="1" dirty="0" smtClean="0">
                <a:solidFill>
                  <a:srgbClr val="FF0000"/>
                </a:solidFill>
              </a:rPr>
            </a:br>
            <a:r>
              <a:rPr lang="en-US" sz="4800" b="1" dirty="0" smtClean="0">
                <a:solidFill>
                  <a:srgbClr val="FF0000"/>
                </a:solidFill>
              </a:rPr>
              <a:t>CTEV</a:t>
            </a:r>
          </a:p>
        </p:txBody>
      </p:sp>
    </p:spTree>
  </p:cSld>
  <p:clrMapOvr>
    <a:masterClrMapping/>
  </p:clrMapOvr>
  <p:transition>
    <p:wheel spokes="8"/>
  </p:transition>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3234" name="Picture 8" descr="65"/>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9" name="Rectangle 3"/>
          <p:cNvSpPr>
            <a:spLocks noGrp="1" noChangeArrowheads="1"/>
          </p:cNvSpPr>
          <p:nvPr>
            <p:ph idx="1"/>
          </p:nvPr>
        </p:nvSpPr>
        <p:spPr>
          <a:xfrm>
            <a:off x="228600" y="1828800"/>
            <a:ext cx="8686800" cy="4648200"/>
          </a:xfrm>
        </p:spPr>
        <p:txBody>
          <a:bodyPr/>
          <a:lstStyle/>
          <a:p>
            <a:pPr algn="just" eaLnBrk="1" hangingPunct="1">
              <a:buFont typeface="Wingdings" pitchFamily="2" charset="2"/>
              <a:buNone/>
            </a:pPr>
            <a:r>
              <a:rPr lang="en-US" sz="4000" u="sng" dirty="0" smtClean="0">
                <a:solidFill>
                  <a:srgbClr val="0000FF"/>
                </a:solidFill>
                <a:latin typeface="Constantia" pitchFamily="18" charset="0"/>
                <a:cs typeface="Times New Roman" pitchFamily="18" charset="0"/>
              </a:rPr>
              <a:t>Treatment</a:t>
            </a:r>
          </a:p>
          <a:p>
            <a:pPr algn="just" eaLnBrk="1" hangingPunct="1">
              <a:buFont typeface="Wingdings" pitchFamily="2" charset="2"/>
              <a:buNone/>
            </a:pPr>
            <a:r>
              <a:rPr lang="en-US" dirty="0" smtClean="0">
                <a:solidFill>
                  <a:srgbClr val="0000FF"/>
                </a:solidFill>
                <a:latin typeface="Constantia" pitchFamily="18" charset="0"/>
              </a:rPr>
              <a:t>   The goal of treatment for clubfoot is to obtain a </a:t>
            </a:r>
            <a:r>
              <a:rPr lang="en-US" dirty="0" err="1" smtClean="0">
                <a:solidFill>
                  <a:srgbClr val="0000FF"/>
                </a:solidFill>
                <a:latin typeface="Constantia" pitchFamily="18" charset="0"/>
              </a:rPr>
              <a:t>plantigrade</a:t>
            </a:r>
            <a:r>
              <a:rPr lang="en-US" dirty="0" smtClean="0">
                <a:solidFill>
                  <a:srgbClr val="0000FF"/>
                </a:solidFill>
                <a:latin typeface="Constantia" pitchFamily="18" charset="0"/>
              </a:rPr>
              <a:t> foot that is functional, painless, and stable over time</a:t>
            </a:r>
          </a:p>
          <a:p>
            <a:pPr algn="just" eaLnBrk="1" hangingPunct="1">
              <a:buFont typeface="Wingdings" pitchFamily="2" charset="2"/>
              <a:buNone/>
            </a:pPr>
            <a:r>
              <a:rPr lang="en-US" dirty="0" smtClean="0">
                <a:solidFill>
                  <a:srgbClr val="0000FF"/>
                </a:solidFill>
                <a:latin typeface="Constantia" pitchFamily="18" charset="0"/>
              </a:rPr>
              <a:t>A cosmetically pleasing appearance</a:t>
            </a:r>
          </a:p>
          <a:p>
            <a:pPr algn="just" eaLnBrk="1" hangingPunct="1">
              <a:buFont typeface="Wingdings" pitchFamily="2" charset="2"/>
              <a:buNone/>
            </a:pPr>
            <a:r>
              <a:rPr lang="en-US" dirty="0" smtClean="0">
                <a:solidFill>
                  <a:srgbClr val="0000FF"/>
                </a:solidFill>
                <a:latin typeface="Constantia" pitchFamily="18" charset="0"/>
              </a:rPr>
              <a:t>is also an important goal sought by</a:t>
            </a:r>
          </a:p>
          <a:p>
            <a:pPr algn="just" eaLnBrk="1" hangingPunct="1">
              <a:buFont typeface="Wingdings" pitchFamily="2" charset="2"/>
              <a:buNone/>
            </a:pPr>
            <a:r>
              <a:rPr lang="en-US" dirty="0" smtClean="0">
                <a:solidFill>
                  <a:srgbClr val="0000FF"/>
                </a:solidFill>
                <a:latin typeface="Constantia" pitchFamily="18" charset="0"/>
              </a:rPr>
              <a:t>the surgeon and the family</a:t>
            </a:r>
          </a:p>
          <a:p>
            <a:pPr algn="just" eaLnBrk="1" hangingPunct="1">
              <a:buFont typeface="Wingdings" pitchFamily="2" charset="2"/>
              <a:buNone/>
            </a:pPr>
            <a:endParaRPr lang="en-US" sz="2800" u="sng" dirty="0" smtClean="0">
              <a:solidFill>
                <a:srgbClr val="0000FF"/>
              </a:solidFill>
              <a:latin typeface="Constantia" pitchFamily="18" charset="0"/>
            </a:endParaRPr>
          </a:p>
        </p:txBody>
      </p:sp>
      <p:sp>
        <p:nvSpPr>
          <p:cNvPr id="60418" name="Rectangle 2"/>
          <p:cNvSpPr>
            <a:spLocks noGrp="1" noChangeArrowheads="1"/>
          </p:cNvSpPr>
          <p:nvPr>
            <p:ph type="title"/>
          </p:nvPr>
        </p:nvSpPr>
        <p:spPr/>
        <p:txBody>
          <a:bodyPr>
            <a:normAutofit fontScale="90000"/>
          </a:bodyPr>
          <a:lstStyle/>
          <a:p>
            <a:pPr algn="just" eaLnBrk="1" hangingPunct="1">
              <a:defRPr/>
            </a:pPr>
            <a:r>
              <a:rPr lang="en-US" dirty="0" smtClean="0">
                <a:solidFill>
                  <a:srgbClr val="FF0000"/>
                </a:solidFill>
                <a:latin typeface="Constantia" pitchFamily="18" charset="0"/>
                <a:cs typeface="Times New Roman" pitchFamily="18" charset="0"/>
              </a:rPr>
              <a:t>Congenital Talipes </a:t>
            </a:r>
            <a:r>
              <a:rPr lang="en-US" dirty="0" err="1" smtClean="0">
                <a:solidFill>
                  <a:srgbClr val="FF0000"/>
                </a:solidFill>
                <a:latin typeface="Constantia" pitchFamily="18" charset="0"/>
                <a:cs typeface="Times New Roman" pitchFamily="18" charset="0"/>
              </a:rPr>
              <a:t>Equino-Varus</a:t>
            </a:r>
            <a:r>
              <a:rPr lang="en-US" sz="3600" b="1" dirty="0" smtClean="0">
                <a:solidFill>
                  <a:srgbClr val="FF0000"/>
                </a:solidFill>
                <a:latin typeface="Constantia" pitchFamily="18" charset="0"/>
              </a:rPr>
              <a:t> </a:t>
            </a:r>
            <a:br>
              <a:rPr lang="en-US" sz="3600" b="1" dirty="0" smtClean="0">
                <a:solidFill>
                  <a:srgbClr val="FF0000"/>
                </a:solidFill>
                <a:latin typeface="Constantia" pitchFamily="18" charset="0"/>
              </a:rPr>
            </a:br>
            <a:r>
              <a:rPr lang="en-US" sz="4800" b="1" dirty="0" smtClean="0">
                <a:solidFill>
                  <a:srgbClr val="FF0000"/>
                </a:solidFill>
                <a:latin typeface="Constantia" pitchFamily="18" charset="0"/>
              </a:rPr>
              <a:t>CTEV</a:t>
            </a:r>
          </a:p>
        </p:txBody>
      </p:sp>
    </p:spTree>
  </p:cSld>
  <p:clrMapOvr>
    <a:masterClrMapping/>
  </p:clrMapOvr>
  <p:transition>
    <p:wheel spokes="8"/>
  </p:transition>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Rectangle 3"/>
          <p:cNvSpPr>
            <a:spLocks noGrp="1" noChangeArrowheads="1"/>
          </p:cNvSpPr>
          <p:nvPr>
            <p:ph idx="1"/>
          </p:nvPr>
        </p:nvSpPr>
        <p:spPr>
          <a:xfrm>
            <a:off x="228600" y="1828800"/>
            <a:ext cx="8610600" cy="4648200"/>
          </a:xfrm>
        </p:spPr>
        <p:txBody>
          <a:bodyPr>
            <a:normAutofit/>
          </a:bodyPr>
          <a:lstStyle/>
          <a:p>
            <a:pPr marL="609600" indent="-609600" algn="ctr" eaLnBrk="1" hangingPunct="1">
              <a:buFont typeface="Wingdings" pitchFamily="2" charset="2"/>
              <a:buNone/>
            </a:pPr>
            <a:r>
              <a:rPr lang="en-US" sz="4000" u="sng" dirty="0" smtClean="0">
                <a:solidFill>
                  <a:srgbClr val="0000FF"/>
                </a:solidFill>
                <a:latin typeface="Constantia" pitchFamily="18" charset="0"/>
                <a:cs typeface="Times New Roman" pitchFamily="18" charset="0"/>
              </a:rPr>
              <a:t>Treatment</a:t>
            </a:r>
          </a:p>
          <a:p>
            <a:pPr marL="609600" indent="-609600" eaLnBrk="1" hangingPunct="1">
              <a:buFont typeface="Wingdings" pitchFamily="2" charset="2"/>
              <a:buNone/>
            </a:pPr>
            <a:r>
              <a:rPr lang="en-US" sz="2800" dirty="0" smtClean="0">
                <a:solidFill>
                  <a:srgbClr val="0000FF"/>
                </a:solidFill>
                <a:latin typeface="Constantia" pitchFamily="18" charset="0"/>
                <a:cs typeface="Times New Roman" pitchFamily="18" charset="0"/>
              </a:rPr>
              <a:t>Non surgical treatment should begin shortly after birth</a:t>
            </a:r>
          </a:p>
          <a:p>
            <a:pPr marL="609600" indent="-609600" eaLnBrk="1" hangingPunct="1">
              <a:buFont typeface="Wingdings" pitchFamily="2" charset="2"/>
              <a:buAutoNum type="arabicPeriod"/>
            </a:pPr>
            <a:r>
              <a:rPr lang="en-US" sz="2400" dirty="0" smtClean="0">
                <a:solidFill>
                  <a:srgbClr val="0000FF"/>
                </a:solidFill>
                <a:latin typeface="Constantia" pitchFamily="18" charset="0"/>
              </a:rPr>
              <a:t>Gentle manipulation</a:t>
            </a:r>
          </a:p>
          <a:p>
            <a:pPr marL="609600" indent="-609600" eaLnBrk="1" hangingPunct="1">
              <a:buFont typeface="Wingdings" pitchFamily="2" charset="2"/>
              <a:buAutoNum type="arabicPeriod"/>
            </a:pPr>
            <a:endParaRPr lang="en-US" sz="2400" dirty="0" smtClean="0">
              <a:solidFill>
                <a:srgbClr val="0000FF"/>
              </a:solidFill>
              <a:latin typeface="Constantia" pitchFamily="18" charset="0"/>
            </a:endParaRPr>
          </a:p>
          <a:p>
            <a:pPr marL="609600" indent="-609600" eaLnBrk="1" hangingPunct="1">
              <a:buFont typeface="Wingdings" pitchFamily="2" charset="2"/>
              <a:buAutoNum type="arabicPeriod"/>
            </a:pPr>
            <a:endParaRPr lang="en-US" sz="2400" dirty="0" smtClean="0">
              <a:solidFill>
                <a:srgbClr val="0000FF"/>
              </a:solidFill>
              <a:latin typeface="Constantia" pitchFamily="18" charset="0"/>
            </a:endParaRPr>
          </a:p>
          <a:p>
            <a:pPr marL="609600" indent="-609600" eaLnBrk="1" hangingPunct="1">
              <a:buFont typeface="Wingdings" pitchFamily="2" charset="2"/>
              <a:buNone/>
            </a:pPr>
            <a:endParaRPr lang="en-US" sz="2400" dirty="0" smtClean="0">
              <a:solidFill>
                <a:srgbClr val="0000FF"/>
              </a:solidFill>
              <a:latin typeface="Constantia" pitchFamily="18" charset="0"/>
            </a:endParaRPr>
          </a:p>
          <a:p>
            <a:pPr marL="609600" indent="-609600" eaLnBrk="1" hangingPunct="1">
              <a:buFont typeface="Wingdings" pitchFamily="2" charset="2"/>
              <a:buAutoNum type="arabicPeriod" startAt="2"/>
            </a:pPr>
            <a:r>
              <a:rPr lang="en-US" sz="2400" dirty="0" smtClean="0">
                <a:solidFill>
                  <a:srgbClr val="0000FF"/>
                </a:solidFill>
                <a:latin typeface="Constantia" pitchFamily="18" charset="0"/>
              </a:rPr>
              <a:t>Immobilization</a:t>
            </a:r>
          </a:p>
          <a:p>
            <a:pPr marL="609600" indent="-609600" eaLnBrk="1" hangingPunct="1">
              <a:buFont typeface="Wingdings" pitchFamily="2" charset="2"/>
              <a:buNone/>
            </a:pPr>
            <a:r>
              <a:rPr lang="en-US" sz="2400" dirty="0" smtClean="0">
                <a:solidFill>
                  <a:srgbClr val="0000FF"/>
                </a:solidFill>
                <a:latin typeface="Constantia" pitchFamily="18" charset="0"/>
              </a:rPr>
              <a:t>           - Strapping ????</a:t>
            </a:r>
          </a:p>
          <a:p>
            <a:pPr marL="609600" indent="-609600" eaLnBrk="1" hangingPunct="1">
              <a:buFont typeface="Wingdings" pitchFamily="2" charset="2"/>
              <a:buNone/>
            </a:pPr>
            <a:r>
              <a:rPr lang="en-US" sz="2400" dirty="0" smtClean="0">
                <a:solidFill>
                  <a:srgbClr val="0000FF"/>
                </a:solidFill>
                <a:latin typeface="Constantia" pitchFamily="18" charset="0"/>
              </a:rPr>
              <a:t>           - POP or synthetic cast</a:t>
            </a:r>
          </a:p>
          <a:p>
            <a:pPr marL="609600" indent="-609600" eaLnBrk="1" hangingPunct="1">
              <a:buFont typeface="Wingdings" pitchFamily="2" charset="2"/>
              <a:buAutoNum type="arabicPeriod" startAt="3"/>
            </a:pPr>
            <a:endParaRPr lang="en-US" sz="4000" dirty="0" smtClean="0">
              <a:solidFill>
                <a:srgbClr val="0000FF"/>
              </a:solidFill>
              <a:latin typeface="Constantia" pitchFamily="18" charset="0"/>
            </a:endParaRPr>
          </a:p>
        </p:txBody>
      </p:sp>
      <p:sp>
        <p:nvSpPr>
          <p:cNvPr id="61442" name="Rectangle 2"/>
          <p:cNvSpPr>
            <a:spLocks noGrp="1" noChangeArrowheads="1"/>
          </p:cNvSpPr>
          <p:nvPr>
            <p:ph type="title"/>
          </p:nvPr>
        </p:nvSpPr>
        <p:spPr/>
        <p:txBody>
          <a:bodyPr>
            <a:normAutofit fontScale="90000"/>
          </a:bodyPr>
          <a:lstStyle/>
          <a:p>
            <a:pPr algn="just" eaLnBrk="1" hangingPunct="1">
              <a:defRPr/>
            </a:pPr>
            <a:r>
              <a:rPr lang="en-US" dirty="0" smtClean="0">
                <a:solidFill>
                  <a:srgbClr val="FF0000"/>
                </a:solidFill>
                <a:latin typeface="Constantia" pitchFamily="18" charset="0"/>
                <a:cs typeface="Times New Roman" pitchFamily="18" charset="0"/>
              </a:rPr>
              <a:t>Congenital Talipes </a:t>
            </a:r>
            <a:r>
              <a:rPr lang="en-US" dirty="0" err="1" smtClean="0">
                <a:solidFill>
                  <a:srgbClr val="FF0000"/>
                </a:solidFill>
                <a:latin typeface="Constantia" pitchFamily="18" charset="0"/>
                <a:cs typeface="Times New Roman" pitchFamily="18" charset="0"/>
              </a:rPr>
              <a:t>Equino-Varus</a:t>
            </a:r>
            <a:r>
              <a:rPr lang="en-US" sz="3600" b="1" dirty="0" smtClean="0">
                <a:solidFill>
                  <a:srgbClr val="FF0000"/>
                </a:solidFill>
                <a:latin typeface="Constantia" pitchFamily="18" charset="0"/>
              </a:rPr>
              <a:t> </a:t>
            </a:r>
            <a:br>
              <a:rPr lang="en-US" sz="3600" b="1" dirty="0" smtClean="0">
                <a:solidFill>
                  <a:srgbClr val="FF0000"/>
                </a:solidFill>
                <a:latin typeface="Constantia" pitchFamily="18" charset="0"/>
              </a:rPr>
            </a:br>
            <a:r>
              <a:rPr lang="en-US" sz="4800" b="1" dirty="0" smtClean="0">
                <a:solidFill>
                  <a:srgbClr val="FF0000"/>
                </a:solidFill>
                <a:latin typeface="Constantia" pitchFamily="18" charset="0"/>
              </a:rPr>
              <a:t>CTEV</a:t>
            </a:r>
          </a:p>
        </p:txBody>
      </p:sp>
      <p:pic>
        <p:nvPicPr>
          <p:cNvPr id="225284" name="Picture 4" descr="scan0043"/>
          <p:cNvPicPr>
            <a:picLocks noChangeAspect="1" noChangeArrowheads="1"/>
          </p:cNvPicPr>
          <p:nvPr/>
        </p:nvPicPr>
        <p:blipFill>
          <a:blip r:embed="rId2" cstate="print"/>
          <a:srcRect/>
          <a:stretch>
            <a:fillRect/>
          </a:stretch>
        </p:blipFill>
        <p:spPr bwMode="auto">
          <a:xfrm>
            <a:off x="4191000" y="3581400"/>
            <a:ext cx="2592388" cy="1765300"/>
          </a:xfrm>
          <a:prstGeom prst="rect">
            <a:avLst/>
          </a:prstGeom>
          <a:noFill/>
          <a:ln w="9525">
            <a:noFill/>
            <a:miter lim="800000"/>
            <a:headEnd/>
            <a:tailEnd/>
          </a:ln>
        </p:spPr>
      </p:pic>
      <p:pic>
        <p:nvPicPr>
          <p:cNvPr id="225285" name="Picture 5" descr="scan0049"/>
          <p:cNvPicPr>
            <a:picLocks noChangeAspect="1" noChangeArrowheads="1"/>
          </p:cNvPicPr>
          <p:nvPr/>
        </p:nvPicPr>
        <p:blipFill>
          <a:blip r:embed="rId3" cstate="print"/>
          <a:srcRect/>
          <a:stretch>
            <a:fillRect/>
          </a:stretch>
        </p:blipFill>
        <p:spPr bwMode="auto">
          <a:xfrm>
            <a:off x="7162800" y="3352800"/>
            <a:ext cx="1728788" cy="2420938"/>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ctrTitle"/>
          </p:nvPr>
        </p:nvSpPr>
        <p:spPr>
          <a:xfrm>
            <a:off x="228600" y="304800"/>
            <a:ext cx="8915400" cy="838200"/>
          </a:xfrm>
        </p:spPr>
        <p:txBody>
          <a:bodyPr>
            <a:normAutofit fontScale="90000"/>
          </a:bodyPr>
          <a:lstStyle/>
          <a:p>
            <a:pPr algn="just" eaLnBrk="1" hangingPunct="1"/>
            <a:r>
              <a:rPr lang="en-US" b="1" dirty="0" smtClean="0">
                <a:solidFill>
                  <a:srgbClr val="FF0000"/>
                </a:solidFill>
                <a:latin typeface="Constantia" pitchFamily="18" charset="0"/>
              </a:rPr>
              <a:t>PHYSIOLOGY OF BONE HEALING</a:t>
            </a:r>
          </a:p>
        </p:txBody>
      </p:sp>
      <p:sp>
        <p:nvSpPr>
          <p:cNvPr id="22533" name="Rectangle 3"/>
          <p:cNvSpPr>
            <a:spLocks noGrp="1" noChangeArrowheads="1"/>
          </p:cNvSpPr>
          <p:nvPr>
            <p:ph type="subTitle" idx="1"/>
          </p:nvPr>
        </p:nvSpPr>
        <p:spPr>
          <a:xfrm>
            <a:off x="304800" y="1219200"/>
            <a:ext cx="8839200" cy="5638800"/>
          </a:xfrm>
        </p:spPr>
        <p:txBody>
          <a:bodyPr/>
          <a:lstStyle/>
          <a:p>
            <a:pPr algn="just" eaLnBrk="1" hangingPunct="1"/>
            <a:r>
              <a:rPr lang="en-US" dirty="0" smtClean="0">
                <a:solidFill>
                  <a:srgbClr val="0000FF"/>
                </a:solidFill>
                <a:latin typeface="Constantia" pitchFamily="18" charset="0"/>
              </a:rPr>
              <a:t>The process of bone healing is known as </a:t>
            </a:r>
            <a:r>
              <a:rPr lang="en-US" b="1" i="1" dirty="0" smtClean="0">
                <a:solidFill>
                  <a:srgbClr val="0000FF"/>
                </a:solidFill>
                <a:latin typeface="Constantia" pitchFamily="18" charset="0"/>
              </a:rPr>
              <a:t>Callus Formation. </a:t>
            </a:r>
            <a:r>
              <a:rPr lang="en-US" dirty="0" smtClean="0">
                <a:solidFill>
                  <a:srgbClr val="0000FF"/>
                </a:solidFill>
                <a:latin typeface="Constantia" pitchFamily="18" charset="0"/>
              </a:rPr>
              <a:t>Fractures and surgical interruptions of  bone both heal by the same process and occurs in five major stages as follows:</a:t>
            </a:r>
            <a:endParaRPr lang="en-US" sz="2800" dirty="0" smtClean="0">
              <a:solidFill>
                <a:srgbClr val="0000FF"/>
              </a:solidFill>
              <a:latin typeface="Constantia" pitchFamily="18" charset="0"/>
            </a:endParaRPr>
          </a:p>
          <a:p>
            <a:pPr marL="971550" lvl="2" indent="-514350" algn="just" eaLnBrk="1" hangingPunct="1">
              <a:buFontTx/>
              <a:buChar char="•"/>
            </a:pPr>
            <a:r>
              <a:rPr lang="en-US" sz="2800" dirty="0" smtClean="0">
                <a:solidFill>
                  <a:srgbClr val="FF0000"/>
                </a:solidFill>
                <a:latin typeface="Constantia" pitchFamily="18" charset="0"/>
              </a:rPr>
              <a:t>Hematoma formation</a:t>
            </a:r>
          </a:p>
          <a:p>
            <a:pPr marL="971550" lvl="1" indent="-514350" algn="just" eaLnBrk="1" hangingPunct="1">
              <a:buFont typeface="Arial" charset="0"/>
              <a:buChar char="•"/>
            </a:pPr>
            <a:r>
              <a:rPr lang="en-US" dirty="0" smtClean="0">
                <a:solidFill>
                  <a:srgbClr val="FF0000"/>
                </a:solidFill>
                <a:latin typeface="Constantia" pitchFamily="18" charset="0"/>
              </a:rPr>
              <a:t>Fibrin meshwork formation</a:t>
            </a:r>
          </a:p>
          <a:p>
            <a:pPr marL="971550" lvl="1" indent="-514350" algn="just" eaLnBrk="1" hangingPunct="1">
              <a:buFont typeface="Arial" charset="0"/>
              <a:buChar char="•"/>
            </a:pPr>
            <a:r>
              <a:rPr lang="en-US" dirty="0" smtClean="0">
                <a:solidFill>
                  <a:srgbClr val="FF0000"/>
                </a:solidFill>
                <a:latin typeface="Constantia" pitchFamily="18" charset="0"/>
                <a:cs typeface="Times New Roman" pitchFamily="18" charset="0"/>
              </a:rPr>
              <a:t>Invasion of oesteoblast</a:t>
            </a:r>
          </a:p>
          <a:p>
            <a:pPr marL="971550" lvl="1" indent="-514350" algn="just" eaLnBrk="1" hangingPunct="1">
              <a:buFont typeface="Arial" charset="0"/>
              <a:buChar char="•"/>
            </a:pPr>
            <a:r>
              <a:rPr lang="en-US" dirty="0" smtClean="0">
                <a:solidFill>
                  <a:srgbClr val="FF0000"/>
                </a:solidFill>
                <a:latin typeface="Constantia" pitchFamily="18" charset="0"/>
                <a:cs typeface="Times New Roman" pitchFamily="18" charset="0"/>
              </a:rPr>
              <a:t>Callus formation</a:t>
            </a:r>
          </a:p>
          <a:p>
            <a:pPr marL="971550" lvl="1" indent="-514350" algn="just" eaLnBrk="1" hangingPunct="1">
              <a:buFont typeface="Arial" charset="0"/>
              <a:buChar char="•"/>
            </a:pPr>
            <a:r>
              <a:rPr lang="en-US" dirty="0" smtClean="0">
                <a:solidFill>
                  <a:srgbClr val="FF0000"/>
                </a:solidFill>
                <a:latin typeface="Constantia" pitchFamily="18" charset="0"/>
                <a:cs typeface="Times New Roman" pitchFamily="18" charset="0"/>
              </a:rPr>
              <a:t>Remodeling</a:t>
            </a:r>
            <a:endParaRPr lang="en-US" dirty="0" smtClean="0">
              <a:solidFill>
                <a:srgbClr val="FF0000"/>
              </a:solidFill>
              <a:latin typeface="Constantia" pitchFamily="18" charset="0"/>
            </a:endParaRPr>
          </a:p>
        </p:txBody>
      </p:sp>
      <p:sp>
        <p:nvSpPr>
          <p:cNvPr id="22530" name="Rectangle 6"/>
          <p:cNvSpPr>
            <a:spLocks noGrp="1" noChangeArrowheads="1"/>
          </p:cNvSpPr>
          <p:nvPr>
            <p:ph type="sldNum" sz="quarter" idx="12"/>
          </p:nvPr>
        </p:nvSpPr>
        <p:spPr>
          <a:noFill/>
        </p:spPr>
        <p:txBody>
          <a:bodyPr/>
          <a:lstStyle/>
          <a:p>
            <a:fld id="{930DD23B-9C14-4722-BAE6-DBD8200DA3A9}" type="slidenum">
              <a:rPr lang="en-US" smtClean="0"/>
              <a:pPr/>
              <a:t>25</a:t>
            </a:fld>
            <a:endParaRPr lang="en-US" smtClean="0"/>
          </a:p>
        </p:txBody>
      </p:sp>
      <p:sp>
        <p:nvSpPr>
          <p:cNvPr id="2253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64005943-5EEB-4B79-A72B-6FDDE8DE93FC}" type="slidenum">
              <a:rPr lang="en-US" sz="1400"/>
              <a:pPr algn="r"/>
              <a:t>25</a:t>
            </a:fld>
            <a:endParaRPr lang="en-US" sz="1400"/>
          </a:p>
        </p:txBody>
      </p:sp>
    </p:spTree>
  </p:cSld>
  <p:clrMapOvr>
    <a:masterClrMapping/>
  </p:clrMapOvr>
  <p:transition>
    <p:wheel spokes="8"/>
  </p:transition>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7" name="Rectangle 3"/>
          <p:cNvSpPr>
            <a:spLocks noGrp="1" noChangeArrowheads="1"/>
          </p:cNvSpPr>
          <p:nvPr>
            <p:ph idx="1"/>
          </p:nvPr>
        </p:nvSpPr>
        <p:spPr>
          <a:xfrm>
            <a:off x="228600" y="1828800"/>
            <a:ext cx="8610600" cy="4648200"/>
          </a:xfrm>
        </p:spPr>
        <p:txBody>
          <a:bodyPr/>
          <a:lstStyle/>
          <a:p>
            <a:pPr marL="609600" indent="-609600" algn="ctr" eaLnBrk="1" hangingPunct="1">
              <a:buFont typeface="Wingdings" pitchFamily="2" charset="2"/>
              <a:buNone/>
            </a:pPr>
            <a:r>
              <a:rPr lang="en-US" sz="4000" u="sng" dirty="0" smtClean="0">
                <a:solidFill>
                  <a:srgbClr val="0000FF"/>
                </a:solidFill>
                <a:latin typeface="Constantia" pitchFamily="18" charset="0"/>
                <a:cs typeface="Times New Roman" pitchFamily="18" charset="0"/>
              </a:rPr>
              <a:t>Treatment</a:t>
            </a:r>
          </a:p>
          <a:p>
            <a:pPr marL="609600" indent="-609600" eaLnBrk="1" hangingPunct="1">
              <a:buFont typeface="Wingdings" pitchFamily="2" charset="2"/>
              <a:buNone/>
            </a:pPr>
            <a:r>
              <a:rPr lang="en-US" sz="2800" dirty="0" smtClean="0">
                <a:solidFill>
                  <a:srgbClr val="0000FF"/>
                </a:solidFill>
                <a:latin typeface="Constantia" pitchFamily="18" charset="0"/>
                <a:cs typeface="Times New Roman" pitchFamily="18" charset="0"/>
              </a:rPr>
              <a:t>Non surgical treatment should begin shortly after birth</a:t>
            </a:r>
            <a:endParaRPr lang="en-US" sz="2800" dirty="0" smtClean="0">
              <a:solidFill>
                <a:srgbClr val="0000FF"/>
              </a:solidFill>
              <a:latin typeface="Constantia" pitchFamily="18" charset="0"/>
            </a:endParaRPr>
          </a:p>
          <a:p>
            <a:pPr marL="609600" indent="-609600" eaLnBrk="1" hangingPunct="1">
              <a:buFont typeface="Wingdings" pitchFamily="2" charset="2"/>
              <a:buAutoNum type="arabicPeriod" startAt="3"/>
            </a:pPr>
            <a:r>
              <a:rPr lang="en-US" sz="2400" dirty="0" smtClean="0">
                <a:solidFill>
                  <a:srgbClr val="0000FF"/>
                </a:solidFill>
                <a:latin typeface="Constantia" pitchFamily="18" charset="0"/>
              </a:rPr>
              <a:t>Splints to maintain correction</a:t>
            </a:r>
          </a:p>
          <a:p>
            <a:pPr marL="609600" indent="-609600" eaLnBrk="1" hangingPunct="1">
              <a:buFont typeface="Wingdings" pitchFamily="2" charset="2"/>
              <a:buNone/>
            </a:pPr>
            <a:r>
              <a:rPr lang="en-US" sz="2400" dirty="0" smtClean="0">
                <a:solidFill>
                  <a:srgbClr val="0000FF"/>
                </a:solidFill>
                <a:latin typeface="Constantia" pitchFamily="18" charset="0"/>
              </a:rPr>
              <a:t>           - Ankle-foot </a:t>
            </a:r>
            <a:r>
              <a:rPr lang="en-US" sz="2400" dirty="0" err="1" smtClean="0">
                <a:solidFill>
                  <a:srgbClr val="0000FF"/>
                </a:solidFill>
                <a:latin typeface="Constantia" pitchFamily="18" charset="0"/>
              </a:rPr>
              <a:t>orthosis</a:t>
            </a:r>
            <a:r>
              <a:rPr lang="en-US" sz="2400" dirty="0" smtClean="0">
                <a:solidFill>
                  <a:srgbClr val="0000FF"/>
                </a:solidFill>
                <a:latin typeface="Constantia" pitchFamily="18" charset="0"/>
              </a:rPr>
              <a:t> ????</a:t>
            </a:r>
          </a:p>
          <a:p>
            <a:pPr marL="609600" indent="-609600" eaLnBrk="1" hangingPunct="1">
              <a:buFont typeface="Wingdings" pitchFamily="2" charset="2"/>
              <a:buNone/>
            </a:pPr>
            <a:r>
              <a:rPr lang="en-US" sz="2400" dirty="0" smtClean="0">
                <a:solidFill>
                  <a:srgbClr val="0000FF"/>
                </a:solidFill>
                <a:latin typeface="Constantia" pitchFamily="18" charset="0"/>
              </a:rPr>
              <a:t>           - Dennis Brown splint </a:t>
            </a:r>
          </a:p>
        </p:txBody>
      </p:sp>
      <p:sp>
        <p:nvSpPr>
          <p:cNvPr id="81922" name="Rectangle 2"/>
          <p:cNvSpPr>
            <a:spLocks noGrp="1" noChangeArrowheads="1"/>
          </p:cNvSpPr>
          <p:nvPr>
            <p:ph type="title"/>
          </p:nvPr>
        </p:nvSpPr>
        <p:spPr/>
        <p:txBody>
          <a:bodyPr>
            <a:normAutofit fontScale="90000"/>
          </a:bodyPr>
          <a:lstStyle/>
          <a:p>
            <a:pPr algn="just" eaLnBrk="1" hangingPunct="1">
              <a:defRPr/>
            </a:pPr>
            <a:r>
              <a:rPr lang="en-US" dirty="0" smtClean="0">
                <a:solidFill>
                  <a:srgbClr val="FF0000"/>
                </a:solidFill>
                <a:latin typeface="Constantia" pitchFamily="18" charset="0"/>
                <a:cs typeface="Times New Roman" pitchFamily="18" charset="0"/>
              </a:rPr>
              <a:t>Congenital Talipes </a:t>
            </a:r>
            <a:r>
              <a:rPr lang="en-US" dirty="0" err="1" smtClean="0">
                <a:solidFill>
                  <a:srgbClr val="FF0000"/>
                </a:solidFill>
                <a:latin typeface="Constantia" pitchFamily="18" charset="0"/>
                <a:cs typeface="Times New Roman" pitchFamily="18" charset="0"/>
              </a:rPr>
              <a:t>Equino-Varus</a:t>
            </a:r>
            <a:r>
              <a:rPr lang="en-US" sz="3600" b="1" dirty="0" smtClean="0">
                <a:solidFill>
                  <a:srgbClr val="FF0000"/>
                </a:solidFill>
                <a:latin typeface="Constantia" pitchFamily="18" charset="0"/>
              </a:rPr>
              <a:t> </a:t>
            </a:r>
            <a:br>
              <a:rPr lang="en-US" sz="3600" b="1" dirty="0" smtClean="0">
                <a:solidFill>
                  <a:srgbClr val="FF0000"/>
                </a:solidFill>
                <a:latin typeface="Constantia" pitchFamily="18" charset="0"/>
              </a:rPr>
            </a:br>
            <a:r>
              <a:rPr lang="en-US" sz="4800" b="1" dirty="0" smtClean="0">
                <a:solidFill>
                  <a:srgbClr val="FF0000"/>
                </a:solidFill>
                <a:latin typeface="Constantia" pitchFamily="18" charset="0"/>
              </a:rPr>
              <a:t>CTEV</a:t>
            </a:r>
          </a:p>
        </p:txBody>
      </p:sp>
      <p:pic>
        <p:nvPicPr>
          <p:cNvPr id="226308" name="Picture 5" descr="scan0050"/>
          <p:cNvPicPr>
            <a:picLocks noChangeAspect="1" noChangeArrowheads="1"/>
          </p:cNvPicPr>
          <p:nvPr/>
        </p:nvPicPr>
        <p:blipFill>
          <a:blip r:embed="rId2" cstate="print"/>
          <a:srcRect/>
          <a:stretch>
            <a:fillRect/>
          </a:stretch>
        </p:blipFill>
        <p:spPr bwMode="auto">
          <a:xfrm>
            <a:off x="4876800" y="4114800"/>
            <a:ext cx="3529013" cy="23622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a:xfrm>
            <a:off x="455613" y="1828800"/>
            <a:ext cx="8226425" cy="4648200"/>
          </a:xfrm>
        </p:spPr>
        <p:txBody>
          <a:bodyPr/>
          <a:lstStyle/>
          <a:p>
            <a:pPr algn="ctr" eaLnBrk="1" hangingPunct="1">
              <a:buFont typeface="Wingdings" pitchFamily="2" charset="2"/>
              <a:buNone/>
            </a:pPr>
            <a:r>
              <a:rPr lang="en-US" sz="4000" u="sng" dirty="0" smtClean="0">
                <a:solidFill>
                  <a:srgbClr val="0000FF"/>
                </a:solidFill>
                <a:latin typeface="Constantia" pitchFamily="18" charset="0"/>
                <a:cs typeface="Times New Roman" pitchFamily="18" charset="0"/>
              </a:rPr>
              <a:t>Treatment</a:t>
            </a:r>
          </a:p>
          <a:p>
            <a:pPr algn="ctr" eaLnBrk="1" hangingPunct="1">
              <a:buFont typeface="Wingdings" pitchFamily="2" charset="2"/>
              <a:buNone/>
            </a:pPr>
            <a:r>
              <a:rPr lang="en-US" u="sng" dirty="0" smtClean="0">
                <a:solidFill>
                  <a:srgbClr val="0000FF"/>
                </a:solidFill>
                <a:latin typeface="Constantia" pitchFamily="18" charset="0"/>
                <a:cs typeface="Times New Roman" pitchFamily="18" charset="0"/>
              </a:rPr>
              <a:t>Manipulation and serial casts</a:t>
            </a:r>
          </a:p>
          <a:p>
            <a:pPr eaLnBrk="1" hangingPunct="1"/>
            <a:r>
              <a:rPr lang="en-US" sz="2800" dirty="0" smtClean="0">
                <a:solidFill>
                  <a:srgbClr val="0000FF"/>
                </a:solidFill>
                <a:latin typeface="Constantia" pitchFamily="18" charset="0"/>
                <a:cs typeface="Times New Roman" pitchFamily="18" charset="0"/>
              </a:rPr>
              <a:t>Validity, up to 6 months !</a:t>
            </a:r>
          </a:p>
          <a:p>
            <a:pPr eaLnBrk="1" hangingPunct="1"/>
            <a:r>
              <a:rPr lang="en-US" sz="2800" dirty="0" smtClean="0">
                <a:solidFill>
                  <a:srgbClr val="0000FF"/>
                </a:solidFill>
                <a:latin typeface="Constantia" pitchFamily="18" charset="0"/>
                <a:cs typeface="Times New Roman" pitchFamily="18" charset="0"/>
              </a:rPr>
              <a:t>Technique     </a:t>
            </a:r>
            <a:r>
              <a:rPr lang="en-US" dirty="0" smtClean="0">
                <a:solidFill>
                  <a:srgbClr val="0000FF"/>
                </a:solidFill>
                <a:latin typeface="Constantia" pitchFamily="18" charset="0"/>
                <a:cs typeface="Times New Roman" pitchFamily="18" charset="0"/>
              </a:rPr>
              <a:t>“</a:t>
            </a:r>
            <a:r>
              <a:rPr lang="en-US" dirty="0" err="1" smtClean="0">
                <a:solidFill>
                  <a:srgbClr val="0000FF"/>
                </a:solidFill>
                <a:latin typeface="Constantia" pitchFamily="18" charset="0"/>
                <a:cs typeface="Times New Roman" pitchFamily="18" charset="0"/>
              </a:rPr>
              <a:t>Ponseti</a:t>
            </a:r>
            <a:r>
              <a:rPr lang="en-US" dirty="0" smtClean="0">
                <a:solidFill>
                  <a:srgbClr val="0000FF"/>
                </a:solidFill>
                <a:latin typeface="Constantia" pitchFamily="18" charset="0"/>
                <a:cs typeface="Times New Roman" pitchFamily="18" charset="0"/>
              </a:rPr>
              <a:t>”</a:t>
            </a:r>
          </a:p>
          <a:p>
            <a:pPr eaLnBrk="1" hangingPunct="1"/>
            <a:r>
              <a:rPr lang="en-US" sz="2800" dirty="0" smtClean="0">
                <a:solidFill>
                  <a:srgbClr val="0000FF"/>
                </a:solidFill>
                <a:latin typeface="Constantia" pitchFamily="18" charset="0"/>
                <a:cs typeface="Times New Roman" pitchFamily="18" charset="0"/>
              </a:rPr>
              <a:t>Avoid false correction</a:t>
            </a:r>
          </a:p>
          <a:p>
            <a:pPr eaLnBrk="1" hangingPunct="1"/>
            <a:r>
              <a:rPr lang="en-US" sz="2800" dirty="0" smtClean="0">
                <a:solidFill>
                  <a:srgbClr val="0000FF"/>
                </a:solidFill>
                <a:latin typeface="Constantia" pitchFamily="18" charset="0"/>
                <a:cs typeface="Times New Roman" pitchFamily="18" charset="0"/>
              </a:rPr>
              <a:t>When to stop ?</a:t>
            </a:r>
          </a:p>
          <a:p>
            <a:pPr eaLnBrk="1" hangingPunct="1"/>
            <a:r>
              <a:rPr lang="en-US" sz="2800" dirty="0" smtClean="0">
                <a:solidFill>
                  <a:srgbClr val="0000FF"/>
                </a:solidFill>
                <a:latin typeface="Constantia" pitchFamily="18" charset="0"/>
                <a:cs typeface="Times New Roman" pitchFamily="18" charset="0"/>
              </a:rPr>
              <a:t>Maintaining the correction</a:t>
            </a:r>
          </a:p>
          <a:p>
            <a:pPr eaLnBrk="1" hangingPunct="1"/>
            <a:r>
              <a:rPr lang="en-US" sz="2800" dirty="0" smtClean="0">
                <a:solidFill>
                  <a:srgbClr val="0000FF"/>
                </a:solidFill>
                <a:latin typeface="Constantia" pitchFamily="18" charset="0"/>
                <a:cs typeface="Times New Roman" pitchFamily="18" charset="0"/>
              </a:rPr>
              <a:t>Follow up to watch and avoid recurrence</a:t>
            </a:r>
          </a:p>
          <a:p>
            <a:pPr eaLnBrk="1" hangingPunct="1">
              <a:buFont typeface="Wingdings" pitchFamily="2" charset="2"/>
              <a:buNone/>
            </a:pPr>
            <a:endParaRPr lang="en-US" sz="2800" u="sng" dirty="0" smtClean="0">
              <a:solidFill>
                <a:srgbClr val="0000FF"/>
              </a:solidFill>
              <a:latin typeface="Constantia" pitchFamily="18" charset="0"/>
            </a:endParaRPr>
          </a:p>
        </p:txBody>
      </p:sp>
      <p:sp>
        <p:nvSpPr>
          <p:cNvPr id="62466" name="Rectangle 2"/>
          <p:cNvSpPr>
            <a:spLocks noGrp="1" noChangeArrowheads="1"/>
          </p:cNvSpPr>
          <p:nvPr>
            <p:ph type="title"/>
          </p:nvPr>
        </p:nvSpPr>
        <p:spPr/>
        <p:txBody>
          <a:bodyPr>
            <a:normAutofit fontScale="90000"/>
          </a:bodyPr>
          <a:lstStyle/>
          <a:p>
            <a:pPr algn="just" eaLnBrk="1" hangingPunct="1">
              <a:defRPr/>
            </a:pPr>
            <a:r>
              <a:rPr lang="en-US" dirty="0" smtClean="0">
                <a:solidFill>
                  <a:srgbClr val="FF0000"/>
                </a:solidFill>
                <a:latin typeface="Constantia" pitchFamily="18" charset="0"/>
                <a:cs typeface="Times New Roman" pitchFamily="18" charset="0"/>
              </a:rPr>
              <a:t>Congenital Talipes </a:t>
            </a:r>
            <a:r>
              <a:rPr lang="en-US" dirty="0" err="1" smtClean="0">
                <a:solidFill>
                  <a:srgbClr val="FF0000"/>
                </a:solidFill>
                <a:latin typeface="Constantia" pitchFamily="18" charset="0"/>
                <a:cs typeface="Times New Roman" pitchFamily="18" charset="0"/>
              </a:rPr>
              <a:t>Equino-Varus</a:t>
            </a:r>
            <a:r>
              <a:rPr lang="en-US" sz="3600" b="1" dirty="0" smtClean="0">
                <a:solidFill>
                  <a:srgbClr val="FF0000"/>
                </a:solidFill>
                <a:latin typeface="Constantia" pitchFamily="18" charset="0"/>
              </a:rPr>
              <a:t> </a:t>
            </a:r>
            <a:br>
              <a:rPr lang="en-US" sz="3600" b="1" dirty="0" smtClean="0">
                <a:solidFill>
                  <a:srgbClr val="FF0000"/>
                </a:solidFill>
                <a:latin typeface="Constantia" pitchFamily="18" charset="0"/>
              </a:rPr>
            </a:br>
            <a:r>
              <a:rPr lang="en-US" sz="4800" b="1" dirty="0" smtClean="0">
                <a:solidFill>
                  <a:srgbClr val="FF0000"/>
                </a:solidFill>
                <a:latin typeface="Constantia" pitchFamily="18" charset="0"/>
              </a:rPr>
              <a:t>CTEV</a:t>
            </a:r>
          </a:p>
        </p:txBody>
      </p:sp>
    </p:spTree>
  </p:cSld>
  <p:clrMapOvr>
    <a:masterClrMapping/>
  </p:clrMapOvr>
  <p:transition>
    <p:wheel spokes="8"/>
  </p:transition>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idx="1"/>
          </p:nvPr>
        </p:nvSpPr>
        <p:spPr>
          <a:xfrm>
            <a:off x="455613" y="1828800"/>
            <a:ext cx="8226425" cy="4648200"/>
          </a:xfrm>
        </p:spPr>
        <p:txBody>
          <a:bodyPr/>
          <a:lstStyle/>
          <a:p>
            <a:pPr marL="533400" indent="-533400" algn="just" eaLnBrk="1" hangingPunct="1">
              <a:lnSpc>
                <a:spcPct val="80000"/>
              </a:lnSpc>
              <a:buFont typeface="Wingdings" pitchFamily="2" charset="2"/>
              <a:buNone/>
            </a:pPr>
            <a:r>
              <a:rPr lang="en-US" sz="4000" u="sng" dirty="0" smtClean="0">
                <a:solidFill>
                  <a:srgbClr val="0000FF"/>
                </a:solidFill>
                <a:latin typeface="Constantia" pitchFamily="18" charset="0"/>
                <a:cs typeface="Times New Roman" pitchFamily="18" charset="0"/>
              </a:rPr>
              <a:t>Treatment</a:t>
            </a:r>
          </a:p>
          <a:p>
            <a:pPr marL="533400" indent="-533400" algn="just" eaLnBrk="1" hangingPunct="1">
              <a:lnSpc>
                <a:spcPct val="80000"/>
              </a:lnSpc>
              <a:buFont typeface="Wingdings" pitchFamily="2" charset="2"/>
              <a:buNone/>
            </a:pPr>
            <a:r>
              <a:rPr lang="en-US" dirty="0" err="1" smtClean="0">
                <a:solidFill>
                  <a:srgbClr val="0000FF"/>
                </a:solidFill>
                <a:latin typeface="Constantia" pitchFamily="18" charset="0"/>
                <a:cs typeface="Times New Roman" pitchFamily="18" charset="0"/>
              </a:rPr>
              <a:t>Ponseti</a:t>
            </a:r>
            <a:r>
              <a:rPr lang="en-US" dirty="0" smtClean="0">
                <a:solidFill>
                  <a:srgbClr val="0000FF"/>
                </a:solidFill>
                <a:latin typeface="Constantia" pitchFamily="18" charset="0"/>
                <a:cs typeface="Times New Roman" pitchFamily="18" charset="0"/>
              </a:rPr>
              <a:t> technique</a:t>
            </a:r>
          </a:p>
          <a:p>
            <a:pPr marL="533400" indent="-533400" algn="just" eaLnBrk="1" hangingPunct="1">
              <a:lnSpc>
                <a:spcPct val="80000"/>
              </a:lnSpc>
              <a:buFont typeface="Wingdings" pitchFamily="2" charset="2"/>
              <a:buAutoNum type="arabicPeriod"/>
            </a:pPr>
            <a:r>
              <a:rPr lang="en-US" sz="2800" dirty="0" smtClean="0">
                <a:solidFill>
                  <a:srgbClr val="0000FF"/>
                </a:solidFill>
                <a:latin typeface="Constantia" pitchFamily="18" charset="0"/>
              </a:rPr>
              <a:t>Always use long leg casts, change weekly. </a:t>
            </a:r>
          </a:p>
          <a:p>
            <a:pPr marL="533400" indent="-533400" algn="just" eaLnBrk="1" hangingPunct="1">
              <a:lnSpc>
                <a:spcPct val="80000"/>
              </a:lnSpc>
              <a:buFont typeface="Wingdings" pitchFamily="2" charset="2"/>
              <a:buAutoNum type="arabicPeriod"/>
            </a:pPr>
            <a:r>
              <a:rPr lang="en-US" sz="2800" dirty="0" smtClean="0">
                <a:solidFill>
                  <a:srgbClr val="0000FF"/>
                </a:solidFill>
                <a:latin typeface="Constantia" pitchFamily="18" charset="0"/>
              </a:rPr>
              <a:t>First manipulation raises the 1st metatarsal to decrease the </a:t>
            </a:r>
            <a:r>
              <a:rPr lang="en-US" sz="2800" dirty="0" err="1" smtClean="0">
                <a:solidFill>
                  <a:srgbClr val="0000FF"/>
                </a:solidFill>
                <a:latin typeface="Constantia" pitchFamily="18" charset="0"/>
              </a:rPr>
              <a:t>cavus</a:t>
            </a:r>
            <a:r>
              <a:rPr lang="en-US" sz="2800" dirty="0" smtClean="0">
                <a:solidFill>
                  <a:srgbClr val="0000FF"/>
                </a:solidFill>
                <a:latin typeface="Constantia" pitchFamily="18" charset="0"/>
              </a:rPr>
              <a:t> </a:t>
            </a:r>
          </a:p>
          <a:p>
            <a:pPr marL="533400" indent="-533400" algn="just" eaLnBrk="1" hangingPunct="1">
              <a:lnSpc>
                <a:spcPct val="80000"/>
              </a:lnSpc>
              <a:buFont typeface="Wingdings" pitchFamily="2" charset="2"/>
              <a:buAutoNum type="arabicPeriod"/>
            </a:pPr>
            <a:r>
              <a:rPr lang="en-US" sz="2800" dirty="0" smtClean="0">
                <a:solidFill>
                  <a:srgbClr val="0000FF"/>
                </a:solidFill>
                <a:latin typeface="Constantia" pitchFamily="18" charset="0"/>
              </a:rPr>
              <a:t>All subsequent manipulations include pure abduction of forefoot with counter-pressure on neck of talus.</a:t>
            </a:r>
          </a:p>
          <a:p>
            <a:pPr marL="533400" indent="-533400" algn="just" eaLnBrk="1" hangingPunct="1">
              <a:lnSpc>
                <a:spcPct val="80000"/>
              </a:lnSpc>
              <a:buFont typeface="Wingdings" pitchFamily="2" charset="2"/>
              <a:buAutoNum type="arabicPeriod"/>
            </a:pPr>
            <a:r>
              <a:rPr lang="en-US" sz="2800" dirty="0" smtClean="0">
                <a:solidFill>
                  <a:srgbClr val="0000FF"/>
                </a:solidFill>
                <a:latin typeface="Constantia" pitchFamily="18" charset="0"/>
              </a:rPr>
              <a:t>Never </a:t>
            </a:r>
            <a:r>
              <a:rPr lang="en-US" sz="2800" dirty="0" err="1" smtClean="0">
                <a:solidFill>
                  <a:srgbClr val="0000FF"/>
                </a:solidFill>
                <a:latin typeface="Constantia" pitchFamily="18" charset="0"/>
              </a:rPr>
              <a:t>pronate</a:t>
            </a:r>
            <a:r>
              <a:rPr lang="en-US" sz="2800" dirty="0" smtClean="0">
                <a:solidFill>
                  <a:srgbClr val="0000FF"/>
                </a:solidFill>
                <a:latin typeface="Constantia" pitchFamily="18" charset="0"/>
              </a:rPr>
              <a:t> ! </a:t>
            </a:r>
          </a:p>
          <a:p>
            <a:pPr marL="533400" indent="-533400" algn="just" eaLnBrk="1" hangingPunct="1">
              <a:lnSpc>
                <a:spcPct val="80000"/>
              </a:lnSpc>
              <a:buFont typeface="Wingdings" pitchFamily="2" charset="2"/>
              <a:buAutoNum type="arabicPeriod"/>
            </a:pPr>
            <a:r>
              <a:rPr lang="en-US" sz="2800" dirty="0" smtClean="0">
                <a:solidFill>
                  <a:srgbClr val="0000FF"/>
                </a:solidFill>
                <a:latin typeface="Constantia" pitchFamily="18" charset="0"/>
              </a:rPr>
              <a:t>Never put counter pressure on </a:t>
            </a:r>
            <a:r>
              <a:rPr lang="en-US" sz="2800" dirty="0" err="1" smtClean="0">
                <a:solidFill>
                  <a:srgbClr val="0000FF"/>
                </a:solidFill>
                <a:latin typeface="Constantia" pitchFamily="18" charset="0"/>
              </a:rPr>
              <a:t>calcaneus</a:t>
            </a:r>
            <a:r>
              <a:rPr lang="en-US" sz="2800" dirty="0" smtClean="0">
                <a:solidFill>
                  <a:srgbClr val="0000FF"/>
                </a:solidFill>
                <a:latin typeface="Constantia" pitchFamily="18" charset="0"/>
              </a:rPr>
              <a:t> or </a:t>
            </a:r>
            <a:r>
              <a:rPr lang="en-US" sz="2800" dirty="0" err="1" smtClean="0">
                <a:solidFill>
                  <a:srgbClr val="0000FF"/>
                </a:solidFill>
                <a:latin typeface="Constantia" pitchFamily="18" charset="0"/>
              </a:rPr>
              <a:t>cuboid</a:t>
            </a:r>
            <a:r>
              <a:rPr lang="en-US" sz="2800" dirty="0" smtClean="0">
                <a:solidFill>
                  <a:srgbClr val="0000FF"/>
                </a:solidFill>
                <a:latin typeface="Constantia" pitchFamily="18" charset="0"/>
              </a:rPr>
              <a:t>.</a:t>
            </a:r>
          </a:p>
        </p:txBody>
      </p:sp>
      <p:sp>
        <p:nvSpPr>
          <p:cNvPr id="63490" name="Rectangle 2"/>
          <p:cNvSpPr>
            <a:spLocks noGrp="1" noChangeArrowheads="1"/>
          </p:cNvSpPr>
          <p:nvPr>
            <p:ph type="title"/>
          </p:nvPr>
        </p:nvSpPr>
        <p:spPr/>
        <p:txBody>
          <a:bodyPr>
            <a:normAutofit fontScale="90000"/>
          </a:bodyPr>
          <a:lstStyle/>
          <a:p>
            <a:pPr algn="just" eaLnBrk="1" hangingPunct="1">
              <a:defRPr/>
            </a:pPr>
            <a:r>
              <a:rPr lang="en-US" dirty="0" smtClean="0">
                <a:solidFill>
                  <a:srgbClr val="FF0000"/>
                </a:solidFill>
                <a:latin typeface="Constantia" pitchFamily="18" charset="0"/>
                <a:cs typeface="Times New Roman" pitchFamily="18" charset="0"/>
              </a:rPr>
              <a:t>Congenital Talipes </a:t>
            </a:r>
            <a:r>
              <a:rPr lang="en-US" dirty="0" err="1" smtClean="0">
                <a:solidFill>
                  <a:srgbClr val="FF0000"/>
                </a:solidFill>
                <a:latin typeface="Constantia" pitchFamily="18" charset="0"/>
                <a:cs typeface="Times New Roman" pitchFamily="18" charset="0"/>
              </a:rPr>
              <a:t>Equino-Varus</a:t>
            </a:r>
            <a:r>
              <a:rPr lang="en-US" sz="3600" b="1" dirty="0" smtClean="0">
                <a:solidFill>
                  <a:srgbClr val="FF0000"/>
                </a:solidFill>
                <a:latin typeface="Constantia" pitchFamily="18" charset="0"/>
              </a:rPr>
              <a:t> </a:t>
            </a:r>
            <a:br>
              <a:rPr lang="en-US" sz="3600" b="1" dirty="0" smtClean="0">
                <a:solidFill>
                  <a:srgbClr val="FF0000"/>
                </a:solidFill>
                <a:latin typeface="Constantia" pitchFamily="18" charset="0"/>
              </a:rPr>
            </a:br>
            <a:r>
              <a:rPr lang="en-US" sz="4800" b="1" dirty="0" smtClean="0">
                <a:solidFill>
                  <a:srgbClr val="FF0000"/>
                </a:solidFill>
                <a:latin typeface="Constantia" pitchFamily="18" charset="0"/>
              </a:rPr>
              <a:t>CTEV</a:t>
            </a:r>
          </a:p>
        </p:txBody>
      </p:sp>
    </p:spTree>
  </p:cSld>
  <p:clrMapOvr>
    <a:masterClrMapping/>
  </p:clrMapOvr>
  <p:transition>
    <p:wheel spokes="8"/>
  </p:transition>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9" name="Rectangle 3"/>
          <p:cNvSpPr>
            <a:spLocks noGrp="1" noChangeArrowheads="1"/>
          </p:cNvSpPr>
          <p:nvPr>
            <p:ph idx="1"/>
          </p:nvPr>
        </p:nvSpPr>
        <p:spPr>
          <a:xfrm>
            <a:off x="455613" y="1600200"/>
            <a:ext cx="8459787" cy="4876800"/>
          </a:xfrm>
        </p:spPr>
        <p:txBody>
          <a:bodyPr/>
          <a:lstStyle/>
          <a:p>
            <a:pPr marL="457200" indent="-457200" algn="just" eaLnBrk="1" hangingPunct="1">
              <a:lnSpc>
                <a:spcPct val="80000"/>
              </a:lnSpc>
              <a:buFont typeface="Wingdings" pitchFamily="2" charset="2"/>
              <a:buNone/>
            </a:pPr>
            <a:r>
              <a:rPr lang="en-US" sz="3600" u="sng" dirty="0" smtClean="0">
                <a:solidFill>
                  <a:srgbClr val="0000FF"/>
                </a:solidFill>
                <a:latin typeface="Constantia" pitchFamily="18" charset="0"/>
                <a:cs typeface="Times New Roman" pitchFamily="18" charset="0"/>
              </a:rPr>
              <a:t>Treatment</a:t>
            </a:r>
          </a:p>
          <a:p>
            <a:pPr marL="457200" indent="-457200" algn="just" eaLnBrk="1" hangingPunct="1">
              <a:lnSpc>
                <a:spcPct val="80000"/>
              </a:lnSpc>
              <a:buFont typeface="Wingdings" pitchFamily="2" charset="2"/>
              <a:buNone/>
            </a:pPr>
            <a:r>
              <a:rPr lang="en-US" dirty="0" err="1" smtClean="0">
                <a:solidFill>
                  <a:srgbClr val="0000FF"/>
                </a:solidFill>
                <a:latin typeface="Constantia" pitchFamily="18" charset="0"/>
                <a:cs typeface="Times New Roman" pitchFamily="18" charset="0"/>
              </a:rPr>
              <a:t>Ponseti</a:t>
            </a:r>
            <a:r>
              <a:rPr lang="en-US" dirty="0" smtClean="0">
                <a:solidFill>
                  <a:srgbClr val="0000FF"/>
                </a:solidFill>
                <a:latin typeface="Constantia" pitchFamily="18" charset="0"/>
                <a:cs typeface="Times New Roman" pitchFamily="18" charset="0"/>
              </a:rPr>
              <a:t> technique (cont.)</a:t>
            </a:r>
            <a:endParaRPr lang="en-US" sz="3600" u="sng" dirty="0" smtClean="0">
              <a:solidFill>
                <a:srgbClr val="0000FF"/>
              </a:solidFill>
              <a:latin typeface="Constantia" pitchFamily="18" charset="0"/>
              <a:cs typeface="Times New Roman" pitchFamily="18" charset="0"/>
            </a:endParaRPr>
          </a:p>
          <a:p>
            <a:pPr marL="457200" indent="-457200" algn="just" eaLnBrk="1" hangingPunct="1">
              <a:lnSpc>
                <a:spcPct val="80000"/>
              </a:lnSpc>
              <a:buFont typeface="Wingdings" pitchFamily="2" charset="2"/>
              <a:buAutoNum type="arabicPeriod" startAt="6"/>
            </a:pPr>
            <a:r>
              <a:rPr lang="en-US" sz="2400" dirty="0" smtClean="0">
                <a:solidFill>
                  <a:srgbClr val="0000FF"/>
                </a:solidFill>
                <a:latin typeface="Constantia" pitchFamily="18" charset="0"/>
              </a:rPr>
              <a:t>Cast until there is about 60 degrees of external rotation (about 4-6 casts) </a:t>
            </a:r>
          </a:p>
          <a:p>
            <a:pPr marL="457200" indent="-457200" algn="just" eaLnBrk="1" hangingPunct="1">
              <a:lnSpc>
                <a:spcPct val="80000"/>
              </a:lnSpc>
              <a:buFont typeface="Wingdings" pitchFamily="2" charset="2"/>
              <a:buAutoNum type="arabicPeriod" startAt="6"/>
            </a:pPr>
            <a:r>
              <a:rPr lang="en-US" sz="2400" dirty="0" smtClean="0">
                <a:solidFill>
                  <a:srgbClr val="0000FF"/>
                </a:solidFill>
                <a:latin typeface="Constantia" pitchFamily="18" charset="0"/>
              </a:rPr>
              <a:t>Percutaneous </a:t>
            </a:r>
            <a:r>
              <a:rPr lang="en-US" sz="2400" dirty="0" err="1" smtClean="0">
                <a:solidFill>
                  <a:srgbClr val="0000FF"/>
                </a:solidFill>
                <a:latin typeface="Constantia" pitchFamily="18" charset="0"/>
              </a:rPr>
              <a:t>tendo</a:t>
            </a:r>
            <a:r>
              <a:rPr lang="en-US" sz="2400" dirty="0" smtClean="0">
                <a:solidFill>
                  <a:srgbClr val="0000FF"/>
                </a:solidFill>
                <a:latin typeface="Constantia" pitchFamily="18" charset="0"/>
              </a:rPr>
              <a:t> Achilles </a:t>
            </a:r>
            <a:r>
              <a:rPr lang="en-US" sz="2400" dirty="0" err="1" smtClean="0">
                <a:solidFill>
                  <a:srgbClr val="0000FF"/>
                </a:solidFill>
                <a:latin typeface="Constantia" pitchFamily="18" charset="0"/>
              </a:rPr>
              <a:t>tenotomy</a:t>
            </a:r>
            <a:r>
              <a:rPr lang="en-US" sz="2400" dirty="0" smtClean="0">
                <a:solidFill>
                  <a:srgbClr val="0000FF"/>
                </a:solidFill>
                <a:latin typeface="Constantia" pitchFamily="18" charset="0"/>
              </a:rPr>
              <a:t> in cast room under local anesthesia, followed by final cast (3 weeks) </a:t>
            </a:r>
          </a:p>
          <a:p>
            <a:pPr marL="457200" indent="-457200" algn="just" eaLnBrk="1" hangingPunct="1">
              <a:lnSpc>
                <a:spcPct val="80000"/>
              </a:lnSpc>
              <a:buFont typeface="Wingdings" pitchFamily="2" charset="2"/>
              <a:buAutoNum type="arabicPeriod" startAt="6"/>
            </a:pPr>
            <a:r>
              <a:rPr lang="en-US" sz="2400" dirty="0" smtClean="0">
                <a:solidFill>
                  <a:srgbClr val="0000FF"/>
                </a:solidFill>
                <a:latin typeface="Constantia" pitchFamily="18" charset="0"/>
              </a:rPr>
              <a:t>After final cast removal, apply Normal last shoes with Denis Browne bar set at 70 degrees external rotation (40 degrees on normal side) </a:t>
            </a:r>
          </a:p>
          <a:p>
            <a:pPr marL="457200" indent="-457200" algn="just" eaLnBrk="1" hangingPunct="1">
              <a:lnSpc>
                <a:spcPct val="80000"/>
              </a:lnSpc>
              <a:buFont typeface="Wingdings" pitchFamily="2" charset="2"/>
              <a:buAutoNum type="arabicPeriod" startAt="6"/>
            </a:pPr>
            <a:r>
              <a:rPr lang="en-US" sz="2400" dirty="0" smtClean="0">
                <a:solidFill>
                  <a:srgbClr val="0000FF"/>
                </a:solidFill>
                <a:latin typeface="Constantia" pitchFamily="18" charset="0"/>
              </a:rPr>
              <a:t>Denis Browne splint full time for two months, then night time only for two-four years. </a:t>
            </a:r>
          </a:p>
          <a:p>
            <a:pPr marL="457200" indent="-457200" algn="just" eaLnBrk="1" hangingPunct="1">
              <a:lnSpc>
                <a:spcPct val="80000"/>
              </a:lnSpc>
              <a:buFont typeface="Wingdings" pitchFamily="2" charset="2"/>
              <a:buAutoNum type="arabicPeriod" startAt="6"/>
            </a:pPr>
            <a:r>
              <a:rPr lang="en-US" sz="2400" dirty="0" smtClean="0">
                <a:solidFill>
                  <a:srgbClr val="0000FF"/>
                </a:solidFill>
                <a:latin typeface="Constantia" pitchFamily="18" charset="0"/>
              </a:rPr>
              <a:t>35% need Anterior </a:t>
            </a:r>
            <a:r>
              <a:rPr lang="en-US" sz="2400" dirty="0" err="1" smtClean="0">
                <a:solidFill>
                  <a:srgbClr val="0000FF"/>
                </a:solidFill>
                <a:latin typeface="Constantia" pitchFamily="18" charset="0"/>
              </a:rPr>
              <a:t>Tibialis</a:t>
            </a:r>
            <a:r>
              <a:rPr lang="en-US" sz="2400" dirty="0" smtClean="0">
                <a:solidFill>
                  <a:srgbClr val="0000FF"/>
                </a:solidFill>
                <a:latin typeface="Constantia" pitchFamily="18" charset="0"/>
              </a:rPr>
              <a:t> tendon transfer at age 2-3</a:t>
            </a:r>
            <a:endParaRPr lang="en-US" sz="2400" u="sng" dirty="0" smtClean="0">
              <a:solidFill>
                <a:srgbClr val="0000FF"/>
              </a:solidFill>
              <a:latin typeface="Constantia" pitchFamily="18" charset="0"/>
              <a:cs typeface="Times New Roman" pitchFamily="18" charset="0"/>
            </a:endParaRPr>
          </a:p>
          <a:p>
            <a:pPr marL="457200" indent="-457200" algn="just" eaLnBrk="1" hangingPunct="1">
              <a:lnSpc>
                <a:spcPct val="80000"/>
              </a:lnSpc>
              <a:buFont typeface="Wingdings" pitchFamily="2" charset="2"/>
              <a:buNone/>
            </a:pPr>
            <a:endParaRPr lang="en-US" sz="3600" dirty="0" smtClean="0">
              <a:solidFill>
                <a:srgbClr val="0000FF"/>
              </a:solidFill>
              <a:latin typeface="Constantia" pitchFamily="18" charset="0"/>
              <a:cs typeface="Times New Roman" pitchFamily="18" charset="0"/>
            </a:endParaRPr>
          </a:p>
          <a:p>
            <a:pPr marL="457200" indent="-457200" algn="just" eaLnBrk="1" hangingPunct="1">
              <a:lnSpc>
                <a:spcPct val="80000"/>
              </a:lnSpc>
              <a:buFont typeface="Wingdings" pitchFamily="2" charset="2"/>
              <a:buNone/>
            </a:pPr>
            <a:endParaRPr lang="en-US" sz="2400" u="sng" dirty="0" smtClean="0">
              <a:solidFill>
                <a:srgbClr val="0000FF"/>
              </a:solidFill>
              <a:latin typeface="Constantia" pitchFamily="18" charset="0"/>
            </a:endParaRPr>
          </a:p>
        </p:txBody>
      </p:sp>
      <p:sp>
        <p:nvSpPr>
          <p:cNvPr id="64514" name="Rectangle 2"/>
          <p:cNvSpPr>
            <a:spLocks noGrp="1" noChangeArrowheads="1"/>
          </p:cNvSpPr>
          <p:nvPr>
            <p:ph type="title"/>
          </p:nvPr>
        </p:nvSpPr>
        <p:spPr/>
        <p:txBody>
          <a:bodyPr>
            <a:normAutofit fontScale="90000"/>
          </a:bodyPr>
          <a:lstStyle/>
          <a:p>
            <a:pPr algn="just" eaLnBrk="1" hangingPunct="1">
              <a:defRPr/>
            </a:pPr>
            <a:r>
              <a:rPr lang="en-US" dirty="0" smtClean="0">
                <a:solidFill>
                  <a:srgbClr val="FF0000"/>
                </a:solidFill>
                <a:latin typeface="Constantia" pitchFamily="18" charset="0"/>
                <a:cs typeface="Times New Roman" pitchFamily="18" charset="0"/>
              </a:rPr>
              <a:t>Congenital Talipes </a:t>
            </a:r>
            <a:r>
              <a:rPr lang="en-US" dirty="0" err="1" smtClean="0">
                <a:solidFill>
                  <a:srgbClr val="FF0000"/>
                </a:solidFill>
                <a:latin typeface="Constantia" pitchFamily="18" charset="0"/>
                <a:cs typeface="Times New Roman" pitchFamily="18" charset="0"/>
              </a:rPr>
              <a:t>Equino-Varus</a:t>
            </a:r>
            <a:r>
              <a:rPr lang="en-US" sz="3600" b="1" dirty="0" smtClean="0">
                <a:solidFill>
                  <a:srgbClr val="FF0000"/>
                </a:solidFill>
                <a:latin typeface="Constantia" pitchFamily="18" charset="0"/>
              </a:rPr>
              <a:t> </a:t>
            </a:r>
            <a:br>
              <a:rPr lang="en-US" sz="3600" b="1" dirty="0" smtClean="0">
                <a:solidFill>
                  <a:srgbClr val="FF0000"/>
                </a:solidFill>
                <a:latin typeface="Constantia" pitchFamily="18" charset="0"/>
              </a:rPr>
            </a:br>
            <a:r>
              <a:rPr lang="en-US" sz="4800" b="1" dirty="0" smtClean="0">
                <a:solidFill>
                  <a:srgbClr val="FF0000"/>
                </a:solidFill>
                <a:latin typeface="Constantia" pitchFamily="18" charset="0"/>
              </a:rPr>
              <a:t>CTEV</a:t>
            </a:r>
          </a:p>
        </p:txBody>
      </p:sp>
    </p:spTree>
  </p:cSld>
  <p:clrMapOvr>
    <a:masterClrMapping/>
  </p:clrMapOvr>
  <p:transition>
    <p:wheel spokes="8"/>
  </p:transition>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0402" name="Picture 4" descr="1"/>
          <p:cNvPicPr>
            <a:picLocks noChangeAspect="1" noChangeArrowheads="1"/>
          </p:cNvPicPr>
          <p:nvPr/>
        </p:nvPicPr>
        <p:blipFill>
          <a:blip r:embed="rId2" cstate="print"/>
          <a:srcRect/>
          <a:stretch>
            <a:fillRect/>
          </a:stretch>
        </p:blipFill>
        <p:spPr bwMode="auto">
          <a:xfrm>
            <a:off x="0" y="0"/>
            <a:ext cx="9144000" cy="68580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7" name="Rectangle 3"/>
          <p:cNvSpPr>
            <a:spLocks noGrp="1" noChangeArrowheads="1"/>
          </p:cNvSpPr>
          <p:nvPr>
            <p:ph idx="1"/>
          </p:nvPr>
        </p:nvSpPr>
        <p:spPr>
          <a:xfrm>
            <a:off x="455613" y="1828800"/>
            <a:ext cx="8226425" cy="4648200"/>
          </a:xfrm>
        </p:spPr>
        <p:txBody>
          <a:bodyPr/>
          <a:lstStyle/>
          <a:p>
            <a:pPr algn="just" eaLnBrk="1" hangingPunct="1">
              <a:buFont typeface="Wingdings" pitchFamily="2" charset="2"/>
              <a:buNone/>
            </a:pPr>
            <a:r>
              <a:rPr lang="en-US" sz="4000" u="sng" dirty="0" smtClean="0">
                <a:solidFill>
                  <a:srgbClr val="0000FF"/>
                </a:solidFill>
                <a:latin typeface="Constantia" pitchFamily="18" charset="0"/>
                <a:cs typeface="Times New Roman" pitchFamily="18" charset="0"/>
              </a:rPr>
              <a:t>Surgical Treatment</a:t>
            </a:r>
          </a:p>
          <a:p>
            <a:pPr algn="just" eaLnBrk="1" hangingPunct="1">
              <a:buFont typeface="Wingdings" pitchFamily="2" charset="2"/>
              <a:buNone/>
            </a:pPr>
            <a:r>
              <a:rPr lang="en-US" u="sng" dirty="0" smtClean="0">
                <a:solidFill>
                  <a:srgbClr val="0000FF"/>
                </a:solidFill>
                <a:latin typeface="Constantia" pitchFamily="18" charset="0"/>
              </a:rPr>
              <a:t>Indications</a:t>
            </a:r>
          </a:p>
          <a:p>
            <a:pPr algn="just" eaLnBrk="1" hangingPunct="1"/>
            <a:r>
              <a:rPr lang="en-US" sz="2800" dirty="0" smtClean="0">
                <a:solidFill>
                  <a:srgbClr val="0000FF"/>
                </a:solidFill>
                <a:latin typeface="Constantia" pitchFamily="18" charset="0"/>
              </a:rPr>
              <a:t>Late presentation, after 6 months of age !</a:t>
            </a:r>
          </a:p>
          <a:p>
            <a:pPr algn="just" eaLnBrk="1" hangingPunct="1"/>
            <a:r>
              <a:rPr lang="en-US" sz="2800" dirty="0" smtClean="0">
                <a:solidFill>
                  <a:srgbClr val="0000FF"/>
                </a:solidFill>
                <a:latin typeface="Constantia" pitchFamily="18" charset="0"/>
              </a:rPr>
              <a:t>Complementary to conservative treatment</a:t>
            </a:r>
          </a:p>
          <a:p>
            <a:pPr algn="just" eaLnBrk="1" hangingPunct="1"/>
            <a:r>
              <a:rPr lang="en-US" sz="2800" dirty="0" smtClean="0">
                <a:solidFill>
                  <a:srgbClr val="0000FF"/>
                </a:solidFill>
                <a:latin typeface="Constantia" pitchFamily="18" charset="0"/>
              </a:rPr>
              <a:t>Failure of conservative treatment</a:t>
            </a:r>
          </a:p>
          <a:p>
            <a:pPr algn="just" eaLnBrk="1" hangingPunct="1"/>
            <a:r>
              <a:rPr lang="en-US" sz="2800" dirty="0" smtClean="0">
                <a:solidFill>
                  <a:srgbClr val="0000FF"/>
                </a:solidFill>
                <a:latin typeface="Constantia" pitchFamily="18" charset="0"/>
              </a:rPr>
              <a:t>Residual deformities after conservative treatment</a:t>
            </a:r>
          </a:p>
          <a:p>
            <a:pPr algn="just" eaLnBrk="1" hangingPunct="1"/>
            <a:r>
              <a:rPr lang="en-US" sz="2800" dirty="0" smtClean="0">
                <a:solidFill>
                  <a:srgbClr val="0000FF"/>
                </a:solidFill>
                <a:latin typeface="Constantia" pitchFamily="18" charset="0"/>
              </a:rPr>
              <a:t>Recurrence after conservative treatment</a:t>
            </a:r>
          </a:p>
          <a:p>
            <a:pPr algn="just" eaLnBrk="1" hangingPunct="1"/>
            <a:endParaRPr lang="en-US" sz="2800" dirty="0" smtClean="0">
              <a:solidFill>
                <a:srgbClr val="0000FF"/>
              </a:solidFill>
              <a:latin typeface="Constantia" pitchFamily="18" charset="0"/>
            </a:endParaRPr>
          </a:p>
          <a:p>
            <a:pPr algn="just" eaLnBrk="1" hangingPunct="1"/>
            <a:endParaRPr lang="en-US" sz="2800" dirty="0" smtClean="0">
              <a:solidFill>
                <a:srgbClr val="0000FF"/>
              </a:solidFill>
              <a:latin typeface="Constantia" pitchFamily="18" charset="0"/>
            </a:endParaRPr>
          </a:p>
          <a:p>
            <a:pPr algn="just" eaLnBrk="1" hangingPunct="1">
              <a:buFont typeface="Wingdings" pitchFamily="2" charset="2"/>
              <a:buNone/>
            </a:pPr>
            <a:endParaRPr lang="en-US" sz="2800" u="sng" dirty="0" smtClean="0">
              <a:solidFill>
                <a:srgbClr val="0000FF"/>
              </a:solidFill>
              <a:latin typeface="Constantia" pitchFamily="18" charset="0"/>
            </a:endParaRPr>
          </a:p>
        </p:txBody>
      </p:sp>
      <p:sp>
        <p:nvSpPr>
          <p:cNvPr id="66562" name="Rectangle 2"/>
          <p:cNvSpPr>
            <a:spLocks noGrp="1" noChangeArrowheads="1"/>
          </p:cNvSpPr>
          <p:nvPr>
            <p:ph type="title"/>
          </p:nvPr>
        </p:nvSpPr>
        <p:spPr/>
        <p:txBody>
          <a:bodyPr>
            <a:normAutofit fontScale="90000"/>
          </a:bodyPr>
          <a:lstStyle/>
          <a:p>
            <a:pPr algn="just" eaLnBrk="1" hangingPunct="1">
              <a:defRPr/>
            </a:pPr>
            <a:r>
              <a:rPr lang="en-US" dirty="0" smtClean="0">
                <a:solidFill>
                  <a:srgbClr val="FF0000"/>
                </a:solidFill>
                <a:latin typeface="Constantia" pitchFamily="18" charset="0"/>
                <a:cs typeface="Times New Roman" pitchFamily="18" charset="0"/>
              </a:rPr>
              <a:t>Congenital Talipes </a:t>
            </a:r>
            <a:r>
              <a:rPr lang="en-US" dirty="0" err="1" smtClean="0">
                <a:solidFill>
                  <a:srgbClr val="FF0000"/>
                </a:solidFill>
                <a:latin typeface="Constantia" pitchFamily="18" charset="0"/>
                <a:cs typeface="Times New Roman" pitchFamily="18" charset="0"/>
              </a:rPr>
              <a:t>Equino-Varus</a:t>
            </a:r>
            <a:r>
              <a:rPr lang="en-US" sz="3600" b="1" dirty="0" smtClean="0">
                <a:solidFill>
                  <a:srgbClr val="FF0000"/>
                </a:solidFill>
                <a:latin typeface="Constantia" pitchFamily="18" charset="0"/>
              </a:rPr>
              <a:t> </a:t>
            </a:r>
            <a:br>
              <a:rPr lang="en-US" sz="3600" b="1" dirty="0" smtClean="0">
                <a:solidFill>
                  <a:srgbClr val="FF0000"/>
                </a:solidFill>
                <a:latin typeface="Constantia" pitchFamily="18" charset="0"/>
              </a:rPr>
            </a:br>
            <a:r>
              <a:rPr lang="en-US" sz="4800" b="1" dirty="0" smtClean="0">
                <a:solidFill>
                  <a:srgbClr val="FF0000"/>
                </a:solidFill>
                <a:latin typeface="Constantia" pitchFamily="18" charset="0"/>
              </a:rPr>
              <a:t>CTEV</a:t>
            </a:r>
          </a:p>
        </p:txBody>
      </p:sp>
    </p:spTree>
  </p:cSld>
  <p:clrMapOvr>
    <a:masterClrMapping/>
  </p:clrMapOvr>
  <p:transition>
    <p:wheel spokes="8"/>
  </p:transition>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1" name="Rectangle 3"/>
          <p:cNvSpPr>
            <a:spLocks noGrp="1" noChangeArrowheads="1"/>
          </p:cNvSpPr>
          <p:nvPr>
            <p:ph idx="1"/>
          </p:nvPr>
        </p:nvSpPr>
        <p:spPr>
          <a:xfrm>
            <a:off x="455613" y="1828800"/>
            <a:ext cx="8226425" cy="4648200"/>
          </a:xfrm>
        </p:spPr>
        <p:txBody>
          <a:bodyPr/>
          <a:lstStyle/>
          <a:p>
            <a:pPr algn="ctr" eaLnBrk="1" hangingPunct="1">
              <a:buFont typeface="Wingdings" pitchFamily="2" charset="2"/>
              <a:buNone/>
            </a:pPr>
            <a:r>
              <a:rPr lang="en-US" sz="4000" u="sng" dirty="0" smtClean="0">
                <a:solidFill>
                  <a:srgbClr val="0000FF"/>
                </a:solidFill>
                <a:latin typeface="Constantia" pitchFamily="18" charset="0"/>
                <a:cs typeface="Times New Roman" pitchFamily="18" charset="0"/>
              </a:rPr>
              <a:t>Surgical Treatment</a:t>
            </a:r>
          </a:p>
          <a:p>
            <a:pPr eaLnBrk="1" hangingPunct="1"/>
            <a:r>
              <a:rPr lang="en-US" dirty="0" smtClean="0">
                <a:solidFill>
                  <a:srgbClr val="0000FF"/>
                </a:solidFill>
                <a:latin typeface="Constantia" pitchFamily="18" charset="0"/>
                <a:cs typeface="Times New Roman" pitchFamily="18" charset="0"/>
              </a:rPr>
              <a:t>Types (soft tissue and bony operations)</a:t>
            </a:r>
          </a:p>
          <a:p>
            <a:pPr eaLnBrk="1" hangingPunct="1"/>
            <a:r>
              <a:rPr lang="en-US" dirty="0" smtClean="0">
                <a:solidFill>
                  <a:srgbClr val="0000FF"/>
                </a:solidFill>
                <a:latin typeface="Constantia" pitchFamily="18" charset="0"/>
                <a:cs typeface="Times New Roman" pitchFamily="18" charset="0"/>
              </a:rPr>
              <a:t>Time of surgery</a:t>
            </a:r>
          </a:p>
          <a:p>
            <a:pPr eaLnBrk="1" hangingPunct="1"/>
            <a:r>
              <a:rPr lang="en-US" dirty="0" smtClean="0">
                <a:solidFill>
                  <a:srgbClr val="0000FF"/>
                </a:solidFill>
                <a:latin typeface="Constantia" pitchFamily="18" charset="0"/>
                <a:cs typeface="Times New Roman" pitchFamily="18" charset="0"/>
              </a:rPr>
              <a:t>Selection of the procedure and the incision </a:t>
            </a:r>
          </a:p>
          <a:p>
            <a:pPr eaLnBrk="1" hangingPunct="1"/>
            <a:r>
              <a:rPr lang="en-US" dirty="0" smtClean="0">
                <a:solidFill>
                  <a:srgbClr val="0000FF"/>
                </a:solidFill>
                <a:latin typeface="Constantia" pitchFamily="18" charset="0"/>
                <a:cs typeface="Times New Roman" pitchFamily="18" charset="0"/>
              </a:rPr>
              <a:t>Post operative care</a:t>
            </a:r>
          </a:p>
          <a:p>
            <a:pPr eaLnBrk="1" hangingPunct="1"/>
            <a:r>
              <a:rPr lang="en-US" dirty="0" smtClean="0">
                <a:solidFill>
                  <a:srgbClr val="0000FF"/>
                </a:solidFill>
                <a:latin typeface="Constantia" pitchFamily="18" charset="0"/>
                <a:cs typeface="Times New Roman" pitchFamily="18" charset="0"/>
              </a:rPr>
              <a:t>Follow up</a:t>
            </a:r>
          </a:p>
          <a:p>
            <a:pPr eaLnBrk="1" hangingPunct="1"/>
            <a:r>
              <a:rPr lang="en-US" dirty="0" smtClean="0">
                <a:solidFill>
                  <a:srgbClr val="0000FF"/>
                </a:solidFill>
                <a:latin typeface="Constantia" pitchFamily="18" charset="0"/>
                <a:cs typeface="Times New Roman" pitchFamily="18" charset="0"/>
              </a:rPr>
              <a:t>Complications </a:t>
            </a:r>
          </a:p>
          <a:p>
            <a:pPr eaLnBrk="1" hangingPunct="1"/>
            <a:endParaRPr lang="en-US" dirty="0" smtClean="0">
              <a:solidFill>
                <a:srgbClr val="0000FF"/>
              </a:solidFill>
              <a:latin typeface="Constantia" pitchFamily="18" charset="0"/>
              <a:cs typeface="Times New Roman" pitchFamily="18" charset="0"/>
            </a:endParaRPr>
          </a:p>
          <a:p>
            <a:pPr eaLnBrk="1" hangingPunct="1">
              <a:buFont typeface="Wingdings" pitchFamily="2" charset="2"/>
              <a:buNone/>
            </a:pPr>
            <a:endParaRPr lang="en-US" sz="2800" u="sng" dirty="0" smtClean="0">
              <a:solidFill>
                <a:srgbClr val="0000FF"/>
              </a:solidFill>
              <a:latin typeface="Constantia" pitchFamily="18" charset="0"/>
            </a:endParaRPr>
          </a:p>
        </p:txBody>
      </p:sp>
      <p:sp>
        <p:nvSpPr>
          <p:cNvPr id="70658" name="Rectangle 2"/>
          <p:cNvSpPr>
            <a:spLocks noGrp="1" noChangeArrowheads="1"/>
          </p:cNvSpPr>
          <p:nvPr>
            <p:ph type="title"/>
          </p:nvPr>
        </p:nvSpPr>
        <p:spPr/>
        <p:txBody>
          <a:bodyPr>
            <a:normAutofit fontScale="90000"/>
          </a:bodyPr>
          <a:lstStyle/>
          <a:p>
            <a:pPr algn="just" eaLnBrk="1" hangingPunct="1">
              <a:defRPr/>
            </a:pPr>
            <a:r>
              <a:rPr lang="en-US" dirty="0" smtClean="0">
                <a:solidFill>
                  <a:srgbClr val="FF0000"/>
                </a:solidFill>
                <a:latin typeface="Constantia" pitchFamily="18" charset="0"/>
                <a:cs typeface="Times New Roman" pitchFamily="18" charset="0"/>
              </a:rPr>
              <a:t>Congenital Talipes </a:t>
            </a:r>
            <a:r>
              <a:rPr lang="en-US" dirty="0" err="1" smtClean="0">
                <a:solidFill>
                  <a:srgbClr val="FF0000"/>
                </a:solidFill>
                <a:latin typeface="Constantia" pitchFamily="18" charset="0"/>
                <a:cs typeface="Times New Roman" pitchFamily="18" charset="0"/>
              </a:rPr>
              <a:t>Equino-Varus</a:t>
            </a:r>
            <a:r>
              <a:rPr lang="en-US" sz="3600" b="1" dirty="0" smtClean="0">
                <a:solidFill>
                  <a:srgbClr val="FF0000"/>
                </a:solidFill>
                <a:latin typeface="Constantia" pitchFamily="18" charset="0"/>
              </a:rPr>
              <a:t> </a:t>
            </a:r>
            <a:br>
              <a:rPr lang="en-US" sz="3600" b="1" dirty="0" smtClean="0">
                <a:solidFill>
                  <a:srgbClr val="FF0000"/>
                </a:solidFill>
                <a:latin typeface="Constantia" pitchFamily="18" charset="0"/>
              </a:rPr>
            </a:br>
            <a:r>
              <a:rPr lang="en-US" sz="4800" b="1" dirty="0" smtClean="0">
                <a:solidFill>
                  <a:srgbClr val="FF0000"/>
                </a:solidFill>
                <a:latin typeface="Constantia" pitchFamily="18" charset="0"/>
              </a:rPr>
              <a:t>CTEV</a:t>
            </a:r>
          </a:p>
        </p:txBody>
      </p:sp>
    </p:spTree>
  </p:cSld>
  <p:clrMapOvr>
    <a:masterClrMapping/>
  </p:clrMapOvr>
  <p:transition>
    <p:wheel spokes="8"/>
  </p:transition>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5" name="Rectangle 3"/>
          <p:cNvSpPr>
            <a:spLocks noGrp="1" noChangeArrowheads="1"/>
          </p:cNvSpPr>
          <p:nvPr>
            <p:ph idx="1"/>
          </p:nvPr>
        </p:nvSpPr>
        <p:spPr>
          <a:xfrm>
            <a:off x="455613" y="1828800"/>
            <a:ext cx="8226425" cy="4648200"/>
          </a:xfrm>
        </p:spPr>
        <p:txBody>
          <a:bodyPr/>
          <a:lstStyle/>
          <a:p>
            <a:pPr marL="609600" indent="-609600" algn="just" eaLnBrk="1" hangingPunct="1">
              <a:buFont typeface="Wingdings" pitchFamily="2" charset="2"/>
              <a:buNone/>
            </a:pPr>
            <a:r>
              <a:rPr lang="en-US" sz="4000" u="sng" dirty="0" smtClean="0">
                <a:solidFill>
                  <a:srgbClr val="0000FF"/>
                </a:solidFill>
                <a:latin typeface="Constantia" pitchFamily="18" charset="0"/>
                <a:cs typeface="Times New Roman" pitchFamily="18" charset="0"/>
              </a:rPr>
              <a:t>Surgical Treatment</a:t>
            </a:r>
          </a:p>
          <a:p>
            <a:pPr marL="609600" indent="-609600" algn="just" eaLnBrk="1" hangingPunct="1">
              <a:buFont typeface="Wingdings" pitchFamily="2" charset="2"/>
              <a:buNone/>
            </a:pPr>
            <a:r>
              <a:rPr lang="en-US" u="sng" dirty="0" smtClean="0">
                <a:solidFill>
                  <a:srgbClr val="0000FF"/>
                </a:solidFill>
                <a:latin typeface="Constantia" pitchFamily="18" charset="0"/>
              </a:rPr>
              <a:t>Soft tissue operations</a:t>
            </a:r>
          </a:p>
          <a:p>
            <a:pPr marL="609600" indent="-609600" algn="just" eaLnBrk="1" hangingPunct="1">
              <a:buFont typeface="Wingdings" pitchFamily="2" charset="2"/>
              <a:buAutoNum type="arabicPeriod"/>
            </a:pPr>
            <a:r>
              <a:rPr lang="en-US" sz="2800" dirty="0" smtClean="0">
                <a:solidFill>
                  <a:srgbClr val="0000FF"/>
                </a:solidFill>
                <a:latin typeface="Constantia" pitchFamily="18" charset="0"/>
              </a:rPr>
              <a:t>Release of contractures</a:t>
            </a:r>
          </a:p>
          <a:p>
            <a:pPr marL="609600" indent="-609600" algn="just" eaLnBrk="1" hangingPunct="1">
              <a:buFont typeface="Wingdings" pitchFamily="2" charset="2"/>
              <a:buAutoNum type="arabicPeriod"/>
            </a:pPr>
            <a:r>
              <a:rPr lang="en-US" sz="2800" dirty="0" err="1" smtClean="0">
                <a:solidFill>
                  <a:srgbClr val="0000FF"/>
                </a:solidFill>
                <a:latin typeface="Constantia" pitchFamily="18" charset="0"/>
              </a:rPr>
              <a:t>Tenotomy</a:t>
            </a:r>
            <a:endParaRPr lang="en-US" sz="2800" dirty="0" smtClean="0">
              <a:solidFill>
                <a:srgbClr val="0000FF"/>
              </a:solidFill>
              <a:latin typeface="Constantia" pitchFamily="18" charset="0"/>
            </a:endParaRPr>
          </a:p>
          <a:p>
            <a:pPr marL="609600" indent="-609600" algn="just" eaLnBrk="1" hangingPunct="1">
              <a:buFont typeface="Wingdings" pitchFamily="2" charset="2"/>
              <a:buAutoNum type="arabicPeriod"/>
            </a:pPr>
            <a:r>
              <a:rPr lang="en-US" sz="2800" dirty="0" smtClean="0">
                <a:solidFill>
                  <a:srgbClr val="0000FF"/>
                </a:solidFill>
                <a:latin typeface="Constantia" pitchFamily="18" charset="0"/>
              </a:rPr>
              <a:t>Tendon elongation</a:t>
            </a:r>
          </a:p>
          <a:p>
            <a:pPr marL="609600" indent="-609600" algn="just" eaLnBrk="1" hangingPunct="1">
              <a:buFont typeface="Wingdings" pitchFamily="2" charset="2"/>
              <a:buAutoNum type="arabicPeriod"/>
            </a:pPr>
            <a:r>
              <a:rPr lang="en-US" sz="2800" dirty="0" smtClean="0">
                <a:solidFill>
                  <a:srgbClr val="0000FF"/>
                </a:solidFill>
                <a:latin typeface="Constantia" pitchFamily="18" charset="0"/>
              </a:rPr>
              <a:t>Tendon transfer</a:t>
            </a:r>
          </a:p>
          <a:p>
            <a:pPr marL="609600" indent="-609600" algn="just" eaLnBrk="1" hangingPunct="1">
              <a:buFont typeface="Wingdings" pitchFamily="2" charset="2"/>
              <a:buAutoNum type="arabicPeriod"/>
            </a:pPr>
            <a:r>
              <a:rPr lang="en-US" sz="2800" dirty="0" smtClean="0">
                <a:solidFill>
                  <a:srgbClr val="0000FF"/>
                </a:solidFill>
                <a:latin typeface="Constantia" pitchFamily="18" charset="0"/>
              </a:rPr>
              <a:t>Restoration of normal bony relationship</a:t>
            </a:r>
          </a:p>
          <a:p>
            <a:pPr marL="609600" indent="-609600" algn="just" eaLnBrk="1" hangingPunct="1">
              <a:buFont typeface="Wingdings" pitchFamily="2" charset="2"/>
              <a:buNone/>
            </a:pPr>
            <a:endParaRPr lang="en-US" u="sng" dirty="0" smtClean="0">
              <a:solidFill>
                <a:srgbClr val="0000FF"/>
              </a:solidFill>
              <a:latin typeface="Constantia" pitchFamily="18" charset="0"/>
              <a:cs typeface="Times New Roman" pitchFamily="18" charset="0"/>
            </a:endParaRPr>
          </a:p>
          <a:p>
            <a:pPr marL="609600" indent="-609600" algn="just" eaLnBrk="1" hangingPunct="1">
              <a:buFont typeface="Wingdings" pitchFamily="2" charset="2"/>
              <a:buNone/>
            </a:pPr>
            <a:endParaRPr lang="en-US" sz="2800" u="sng" dirty="0" smtClean="0">
              <a:solidFill>
                <a:srgbClr val="0000FF"/>
              </a:solidFill>
              <a:latin typeface="Constantia" pitchFamily="18" charset="0"/>
            </a:endParaRPr>
          </a:p>
        </p:txBody>
      </p:sp>
      <p:sp>
        <p:nvSpPr>
          <p:cNvPr id="67586" name="Rectangle 2"/>
          <p:cNvSpPr>
            <a:spLocks noGrp="1" noChangeArrowheads="1"/>
          </p:cNvSpPr>
          <p:nvPr>
            <p:ph type="title"/>
          </p:nvPr>
        </p:nvSpPr>
        <p:spPr/>
        <p:txBody>
          <a:bodyPr>
            <a:normAutofit fontScale="90000"/>
          </a:bodyPr>
          <a:lstStyle/>
          <a:p>
            <a:pPr algn="just" eaLnBrk="1" hangingPunct="1">
              <a:defRPr/>
            </a:pPr>
            <a:r>
              <a:rPr lang="en-US" dirty="0" smtClean="0">
                <a:solidFill>
                  <a:srgbClr val="FF0000"/>
                </a:solidFill>
                <a:latin typeface="Constantia" pitchFamily="18" charset="0"/>
                <a:cs typeface="Times New Roman" pitchFamily="18" charset="0"/>
              </a:rPr>
              <a:t>Congenital Talipes </a:t>
            </a:r>
            <a:r>
              <a:rPr lang="en-US" dirty="0" err="1" smtClean="0">
                <a:solidFill>
                  <a:srgbClr val="FF0000"/>
                </a:solidFill>
                <a:latin typeface="Constantia" pitchFamily="18" charset="0"/>
                <a:cs typeface="Times New Roman" pitchFamily="18" charset="0"/>
              </a:rPr>
              <a:t>Equino-Varus</a:t>
            </a:r>
            <a:r>
              <a:rPr lang="en-US" sz="3600" b="1" dirty="0" smtClean="0">
                <a:solidFill>
                  <a:srgbClr val="FF0000"/>
                </a:solidFill>
                <a:latin typeface="Constantia" pitchFamily="18" charset="0"/>
              </a:rPr>
              <a:t> </a:t>
            </a:r>
            <a:br>
              <a:rPr lang="en-US" sz="3600" b="1" dirty="0" smtClean="0">
                <a:solidFill>
                  <a:srgbClr val="FF0000"/>
                </a:solidFill>
                <a:latin typeface="Constantia" pitchFamily="18" charset="0"/>
              </a:rPr>
            </a:br>
            <a:r>
              <a:rPr lang="en-US" sz="4800" b="1" dirty="0" smtClean="0">
                <a:solidFill>
                  <a:srgbClr val="FF0000"/>
                </a:solidFill>
                <a:latin typeface="Constantia" pitchFamily="18" charset="0"/>
              </a:rPr>
              <a:t>CTEV</a:t>
            </a:r>
          </a:p>
        </p:txBody>
      </p:sp>
    </p:spTree>
  </p:cSld>
  <p:clrMapOvr>
    <a:masterClrMapping/>
  </p:clrMapOvr>
  <p:transition>
    <p:wheel spokes="8"/>
  </p:transition>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9" name="Rectangle 3"/>
          <p:cNvSpPr>
            <a:spLocks noGrp="1" noChangeArrowheads="1"/>
          </p:cNvSpPr>
          <p:nvPr>
            <p:ph idx="1"/>
          </p:nvPr>
        </p:nvSpPr>
        <p:spPr>
          <a:xfrm>
            <a:off x="228600" y="1447800"/>
            <a:ext cx="8610600" cy="5029200"/>
          </a:xfrm>
        </p:spPr>
        <p:txBody>
          <a:bodyPr>
            <a:normAutofit/>
          </a:bodyPr>
          <a:lstStyle/>
          <a:p>
            <a:pPr marL="609600" indent="-609600" algn="just" eaLnBrk="1" hangingPunct="1">
              <a:buFont typeface="Wingdings" pitchFamily="2" charset="2"/>
              <a:buNone/>
            </a:pPr>
            <a:r>
              <a:rPr lang="en-US" sz="4000" u="sng" dirty="0" smtClean="0">
                <a:solidFill>
                  <a:srgbClr val="0000FF"/>
                </a:solidFill>
                <a:latin typeface="Constantia" pitchFamily="18" charset="0"/>
                <a:cs typeface="Times New Roman" pitchFamily="18" charset="0"/>
              </a:rPr>
              <a:t>Surgical Treatment</a:t>
            </a:r>
          </a:p>
          <a:p>
            <a:pPr marL="609600" indent="-609600" algn="just" eaLnBrk="1" hangingPunct="1">
              <a:buFont typeface="Wingdings" pitchFamily="2" charset="2"/>
              <a:buNone/>
            </a:pPr>
            <a:r>
              <a:rPr lang="en-US" u="sng" dirty="0" smtClean="0">
                <a:solidFill>
                  <a:srgbClr val="0000FF"/>
                </a:solidFill>
                <a:latin typeface="Constantia" pitchFamily="18" charset="0"/>
                <a:cs typeface="Times New Roman" pitchFamily="18" charset="0"/>
              </a:rPr>
              <a:t>Bony operations</a:t>
            </a:r>
          </a:p>
          <a:p>
            <a:pPr marL="609600" indent="-609600" algn="just" eaLnBrk="1" hangingPunct="1"/>
            <a:r>
              <a:rPr lang="en-US" sz="2400" dirty="0" smtClean="0">
                <a:solidFill>
                  <a:srgbClr val="0000FF"/>
                </a:solidFill>
                <a:latin typeface="Constantia" pitchFamily="18" charset="0"/>
                <a:cs typeface="Times New Roman" pitchFamily="18" charset="0"/>
              </a:rPr>
              <a:t>Indications</a:t>
            </a:r>
          </a:p>
          <a:p>
            <a:pPr marL="609600" indent="-609600" algn="just" eaLnBrk="1" hangingPunct="1"/>
            <a:r>
              <a:rPr lang="en-US" sz="2400" dirty="0" smtClean="0">
                <a:solidFill>
                  <a:srgbClr val="0000FF"/>
                </a:solidFill>
                <a:latin typeface="Constantia" pitchFamily="18" charset="0"/>
                <a:cs typeface="Times New Roman" pitchFamily="18" charset="0"/>
              </a:rPr>
              <a:t>Usually accompanied with soft tissue operation</a:t>
            </a:r>
          </a:p>
          <a:p>
            <a:pPr marL="609600" indent="-609600" algn="just" eaLnBrk="1" hangingPunct="1"/>
            <a:r>
              <a:rPr lang="en-US" sz="2400" dirty="0" smtClean="0">
                <a:solidFill>
                  <a:srgbClr val="0000FF"/>
                </a:solidFill>
                <a:latin typeface="Constantia" pitchFamily="18" charset="0"/>
                <a:cs typeface="Times New Roman" pitchFamily="18" charset="0"/>
              </a:rPr>
              <a:t>Types:</a:t>
            </a:r>
          </a:p>
          <a:p>
            <a:pPr marL="609600" indent="-609600" algn="just" eaLnBrk="1" hangingPunct="1">
              <a:buFont typeface="Wingdings" pitchFamily="2" charset="2"/>
              <a:buNone/>
            </a:pPr>
            <a:r>
              <a:rPr lang="en-US" sz="2400" dirty="0" smtClean="0">
                <a:solidFill>
                  <a:srgbClr val="0000FF"/>
                </a:solidFill>
                <a:latin typeface="Constantia" pitchFamily="18" charset="0"/>
                <a:cs typeface="Times New Roman" pitchFamily="18" charset="0"/>
              </a:rPr>
              <a:t>          - </a:t>
            </a:r>
            <a:r>
              <a:rPr lang="en-US" sz="2400" dirty="0" err="1" smtClean="0">
                <a:solidFill>
                  <a:srgbClr val="0000FF"/>
                </a:solidFill>
                <a:latin typeface="Constantia" pitchFamily="18" charset="0"/>
                <a:cs typeface="Times New Roman" pitchFamily="18" charset="0"/>
              </a:rPr>
              <a:t>Osteotomy</a:t>
            </a:r>
            <a:r>
              <a:rPr lang="en-US" sz="2400" dirty="0" smtClean="0">
                <a:solidFill>
                  <a:srgbClr val="0000FF"/>
                </a:solidFill>
                <a:latin typeface="Constantia" pitchFamily="18" charset="0"/>
                <a:cs typeface="Times New Roman" pitchFamily="18" charset="0"/>
              </a:rPr>
              <a:t>, to correct foot deformity or int. </a:t>
            </a:r>
            <a:r>
              <a:rPr lang="en-US" sz="2400" dirty="0" err="1" smtClean="0">
                <a:solidFill>
                  <a:srgbClr val="0000FF"/>
                </a:solidFill>
                <a:latin typeface="Constantia" pitchFamily="18" charset="0"/>
                <a:cs typeface="Times New Roman" pitchFamily="18" charset="0"/>
              </a:rPr>
              <a:t>tibial</a:t>
            </a:r>
            <a:r>
              <a:rPr lang="en-US" sz="2400" dirty="0" smtClean="0">
                <a:solidFill>
                  <a:srgbClr val="0000FF"/>
                </a:solidFill>
                <a:latin typeface="Constantia" pitchFamily="18" charset="0"/>
                <a:cs typeface="Times New Roman" pitchFamily="18" charset="0"/>
              </a:rPr>
              <a:t> torsion</a:t>
            </a:r>
          </a:p>
          <a:p>
            <a:pPr marL="609600" indent="-609600" algn="just" eaLnBrk="1" hangingPunct="1">
              <a:buFont typeface="Wingdings" pitchFamily="2" charset="2"/>
              <a:buNone/>
            </a:pPr>
            <a:r>
              <a:rPr lang="en-US" sz="2400" dirty="0" smtClean="0">
                <a:solidFill>
                  <a:srgbClr val="0000FF"/>
                </a:solidFill>
                <a:latin typeface="Constantia" pitchFamily="18" charset="0"/>
                <a:cs typeface="Times New Roman" pitchFamily="18" charset="0"/>
              </a:rPr>
              <a:t>          - Wedge excision</a:t>
            </a:r>
          </a:p>
          <a:p>
            <a:pPr marL="609600" indent="-609600" algn="just" eaLnBrk="1" hangingPunct="1">
              <a:buFont typeface="Wingdings" pitchFamily="2" charset="2"/>
              <a:buNone/>
            </a:pPr>
            <a:r>
              <a:rPr lang="en-US" sz="2400" dirty="0" smtClean="0">
                <a:solidFill>
                  <a:srgbClr val="0000FF"/>
                </a:solidFill>
                <a:latin typeface="Constantia" pitchFamily="18" charset="0"/>
                <a:cs typeface="Times New Roman" pitchFamily="18" charset="0"/>
              </a:rPr>
              <a:t>          - </a:t>
            </a:r>
            <a:r>
              <a:rPr lang="en-US" sz="2400" dirty="0" err="1" smtClean="0">
                <a:solidFill>
                  <a:srgbClr val="0000FF"/>
                </a:solidFill>
                <a:latin typeface="Constantia" pitchFamily="18" charset="0"/>
                <a:cs typeface="Times New Roman" pitchFamily="18" charset="0"/>
              </a:rPr>
              <a:t>Arthrodesis</a:t>
            </a:r>
            <a:r>
              <a:rPr lang="en-US" sz="2400" dirty="0" smtClean="0">
                <a:solidFill>
                  <a:srgbClr val="0000FF"/>
                </a:solidFill>
                <a:latin typeface="Constantia" pitchFamily="18" charset="0"/>
                <a:cs typeface="Times New Roman" pitchFamily="18" charset="0"/>
              </a:rPr>
              <a:t> (usually after bone maturity)</a:t>
            </a:r>
          </a:p>
          <a:p>
            <a:pPr marL="609600" indent="-609600" algn="just" eaLnBrk="1" hangingPunct="1">
              <a:buFont typeface="Wingdings" pitchFamily="2" charset="2"/>
              <a:buNone/>
            </a:pPr>
            <a:r>
              <a:rPr lang="en-US" sz="2400" dirty="0" smtClean="0">
                <a:solidFill>
                  <a:srgbClr val="0000FF"/>
                </a:solidFill>
                <a:latin typeface="Constantia" pitchFamily="18" charset="0"/>
                <a:cs typeface="Times New Roman" pitchFamily="18" charset="0"/>
              </a:rPr>
              <a:t>               one or several joints</a:t>
            </a:r>
          </a:p>
          <a:p>
            <a:pPr marL="609600" indent="-609600" algn="just" eaLnBrk="1" hangingPunct="1">
              <a:buFont typeface="Wingdings" pitchFamily="2" charset="2"/>
              <a:buNone/>
            </a:pPr>
            <a:r>
              <a:rPr lang="en-US" sz="2400" dirty="0" smtClean="0">
                <a:solidFill>
                  <a:srgbClr val="0000FF"/>
                </a:solidFill>
                <a:latin typeface="Constantia" pitchFamily="18" charset="0"/>
                <a:cs typeface="Times New Roman" pitchFamily="18" charset="0"/>
              </a:rPr>
              <a:t>          - Salvage operation to restore shape.</a:t>
            </a:r>
          </a:p>
        </p:txBody>
      </p:sp>
      <p:sp>
        <p:nvSpPr>
          <p:cNvPr id="72706" name="Rectangle 2"/>
          <p:cNvSpPr>
            <a:spLocks noGrp="1" noChangeArrowheads="1"/>
          </p:cNvSpPr>
          <p:nvPr>
            <p:ph type="title"/>
          </p:nvPr>
        </p:nvSpPr>
        <p:spPr/>
        <p:txBody>
          <a:bodyPr>
            <a:normAutofit fontScale="90000"/>
          </a:bodyPr>
          <a:lstStyle/>
          <a:p>
            <a:pPr algn="just" eaLnBrk="1" hangingPunct="1">
              <a:defRPr/>
            </a:pPr>
            <a:r>
              <a:rPr lang="en-US" dirty="0" smtClean="0">
                <a:solidFill>
                  <a:srgbClr val="FF0000"/>
                </a:solidFill>
                <a:latin typeface="Constantia" pitchFamily="18" charset="0"/>
                <a:cs typeface="Times New Roman" pitchFamily="18" charset="0"/>
              </a:rPr>
              <a:t>Congenital Talipes </a:t>
            </a:r>
            <a:r>
              <a:rPr lang="en-US" dirty="0" err="1" smtClean="0">
                <a:solidFill>
                  <a:srgbClr val="FF0000"/>
                </a:solidFill>
                <a:latin typeface="Constantia" pitchFamily="18" charset="0"/>
                <a:cs typeface="Times New Roman" pitchFamily="18" charset="0"/>
              </a:rPr>
              <a:t>Equino-Varus</a:t>
            </a:r>
            <a:r>
              <a:rPr lang="en-US" sz="3600" b="1" dirty="0" smtClean="0">
                <a:solidFill>
                  <a:srgbClr val="FF0000"/>
                </a:solidFill>
                <a:latin typeface="Constantia" pitchFamily="18" charset="0"/>
              </a:rPr>
              <a:t> </a:t>
            </a:r>
            <a:br>
              <a:rPr lang="en-US" sz="3600" b="1" dirty="0" smtClean="0">
                <a:solidFill>
                  <a:srgbClr val="FF0000"/>
                </a:solidFill>
                <a:latin typeface="Constantia" pitchFamily="18" charset="0"/>
              </a:rPr>
            </a:br>
            <a:r>
              <a:rPr lang="en-US" sz="4800" b="1" dirty="0" smtClean="0">
                <a:solidFill>
                  <a:srgbClr val="FF0000"/>
                </a:solidFill>
                <a:latin typeface="Constantia" pitchFamily="18" charset="0"/>
              </a:rPr>
              <a:t>CTEV</a:t>
            </a:r>
          </a:p>
        </p:txBody>
      </p:sp>
    </p:spTree>
  </p:cSld>
  <p:clrMapOvr>
    <a:masterClrMapping/>
  </p:clrMapOvr>
  <p:transition>
    <p:wheel spokes="8"/>
  </p:transition>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3" name="Rectangle 3"/>
          <p:cNvSpPr>
            <a:spLocks noGrp="1" noChangeArrowheads="1"/>
          </p:cNvSpPr>
          <p:nvPr>
            <p:ph idx="1"/>
          </p:nvPr>
        </p:nvSpPr>
        <p:spPr>
          <a:xfrm>
            <a:off x="455613" y="1524000"/>
            <a:ext cx="8226425" cy="4953000"/>
          </a:xfrm>
        </p:spPr>
        <p:txBody>
          <a:bodyPr/>
          <a:lstStyle/>
          <a:p>
            <a:pPr algn="ctr" eaLnBrk="1" hangingPunct="1">
              <a:buFont typeface="Wingdings" pitchFamily="2" charset="2"/>
              <a:buNone/>
            </a:pPr>
            <a:r>
              <a:rPr lang="en-US" sz="4000" b="1" u="sng" dirty="0" smtClean="0">
                <a:solidFill>
                  <a:srgbClr val="0000FF"/>
                </a:solidFill>
                <a:latin typeface="Constantia" pitchFamily="18" charset="0"/>
                <a:cs typeface="Times New Roman" pitchFamily="18" charset="0"/>
              </a:rPr>
              <a:t>Surgical Treatment</a:t>
            </a:r>
            <a:endParaRPr lang="en-US" sz="4000" b="1" dirty="0" smtClean="0">
              <a:solidFill>
                <a:srgbClr val="0000FF"/>
              </a:solidFill>
              <a:latin typeface="Constantia" pitchFamily="18" charset="0"/>
              <a:cs typeface="Times New Roman" pitchFamily="18" charset="0"/>
            </a:endParaRPr>
          </a:p>
          <a:p>
            <a:pPr eaLnBrk="1" hangingPunct="1">
              <a:buFont typeface="Wingdings" pitchFamily="2" charset="2"/>
              <a:buNone/>
            </a:pPr>
            <a:endParaRPr lang="en-US" sz="2800" b="1" u="sng" dirty="0" smtClean="0">
              <a:solidFill>
                <a:srgbClr val="0000FF"/>
              </a:solidFill>
              <a:latin typeface="Constantia" pitchFamily="18" charset="0"/>
            </a:endParaRPr>
          </a:p>
        </p:txBody>
      </p:sp>
      <p:sp>
        <p:nvSpPr>
          <p:cNvPr id="79874" name="Rectangle 2"/>
          <p:cNvSpPr>
            <a:spLocks noGrp="1" noChangeArrowheads="1"/>
          </p:cNvSpPr>
          <p:nvPr>
            <p:ph type="title"/>
          </p:nvPr>
        </p:nvSpPr>
        <p:spPr/>
        <p:txBody>
          <a:bodyPr>
            <a:normAutofit fontScale="90000"/>
          </a:bodyPr>
          <a:lstStyle/>
          <a:p>
            <a:pPr algn="just" eaLnBrk="1" hangingPunct="1">
              <a:defRPr/>
            </a:pPr>
            <a:r>
              <a:rPr lang="en-US" dirty="0" smtClean="0">
                <a:solidFill>
                  <a:srgbClr val="FF0000"/>
                </a:solidFill>
                <a:latin typeface="Constantia" pitchFamily="18" charset="0"/>
                <a:cs typeface="Times New Roman" pitchFamily="18" charset="0"/>
              </a:rPr>
              <a:t>Congenital Talipes </a:t>
            </a:r>
            <a:r>
              <a:rPr lang="en-US" dirty="0" err="1" smtClean="0">
                <a:solidFill>
                  <a:srgbClr val="FF0000"/>
                </a:solidFill>
                <a:latin typeface="Constantia" pitchFamily="18" charset="0"/>
                <a:cs typeface="Times New Roman" pitchFamily="18" charset="0"/>
              </a:rPr>
              <a:t>Equino-Varus</a:t>
            </a:r>
            <a:r>
              <a:rPr lang="en-US" sz="3600" b="1" dirty="0" smtClean="0">
                <a:solidFill>
                  <a:srgbClr val="FF0000"/>
                </a:solidFill>
                <a:latin typeface="Constantia" pitchFamily="18" charset="0"/>
              </a:rPr>
              <a:t> </a:t>
            </a:r>
            <a:br>
              <a:rPr lang="en-US" sz="3600" b="1" dirty="0" smtClean="0">
                <a:solidFill>
                  <a:srgbClr val="FF0000"/>
                </a:solidFill>
                <a:latin typeface="Constantia" pitchFamily="18" charset="0"/>
              </a:rPr>
            </a:br>
            <a:r>
              <a:rPr lang="en-US" sz="4800" b="1" dirty="0" smtClean="0">
                <a:solidFill>
                  <a:srgbClr val="FF0000"/>
                </a:solidFill>
                <a:latin typeface="Constantia" pitchFamily="18" charset="0"/>
              </a:rPr>
              <a:t>CTEV</a:t>
            </a:r>
          </a:p>
        </p:txBody>
      </p:sp>
      <p:pic>
        <p:nvPicPr>
          <p:cNvPr id="235524" name="Picture 5" descr="DSCF0003"/>
          <p:cNvPicPr>
            <a:picLocks noChangeAspect="1" noChangeArrowheads="1"/>
          </p:cNvPicPr>
          <p:nvPr/>
        </p:nvPicPr>
        <p:blipFill>
          <a:blip r:embed="rId2" cstate="print"/>
          <a:srcRect/>
          <a:stretch>
            <a:fillRect/>
          </a:stretch>
        </p:blipFill>
        <p:spPr bwMode="auto">
          <a:xfrm>
            <a:off x="228600" y="2667000"/>
            <a:ext cx="4267200" cy="3200400"/>
          </a:xfrm>
          <a:prstGeom prst="rect">
            <a:avLst/>
          </a:prstGeom>
          <a:noFill/>
          <a:ln w="9525">
            <a:noFill/>
            <a:miter lim="800000"/>
            <a:headEnd/>
            <a:tailEnd/>
          </a:ln>
        </p:spPr>
      </p:pic>
      <p:pic>
        <p:nvPicPr>
          <p:cNvPr id="235525" name="Picture 6" descr="DSCF0004"/>
          <p:cNvPicPr>
            <a:picLocks noChangeAspect="1" noChangeArrowheads="1"/>
          </p:cNvPicPr>
          <p:nvPr/>
        </p:nvPicPr>
        <p:blipFill>
          <a:blip r:embed="rId3" cstate="print"/>
          <a:srcRect/>
          <a:stretch>
            <a:fillRect/>
          </a:stretch>
        </p:blipFill>
        <p:spPr bwMode="auto">
          <a:xfrm>
            <a:off x="4622800" y="2667000"/>
            <a:ext cx="4292600" cy="321945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Content Placeholder 2"/>
          <p:cNvSpPr>
            <a:spLocks noGrp="1"/>
          </p:cNvSpPr>
          <p:nvPr>
            <p:ph idx="1"/>
          </p:nvPr>
        </p:nvSpPr>
        <p:spPr>
          <a:xfrm>
            <a:off x="0" y="1981200"/>
            <a:ext cx="8915400" cy="4876800"/>
          </a:xfrm>
        </p:spPr>
        <p:txBody>
          <a:bodyPr/>
          <a:lstStyle/>
          <a:p>
            <a:pPr marL="514350" lvl="1" indent="-514350" algn="just" eaLnBrk="1" hangingPunct="1">
              <a:buFontTx/>
              <a:buNone/>
            </a:pPr>
            <a:endParaRPr lang="en-US" sz="3200" b="1" i="1" dirty="0" smtClean="0">
              <a:solidFill>
                <a:srgbClr val="00B050"/>
              </a:solidFill>
              <a:latin typeface="Constantia" pitchFamily="18" charset="0"/>
            </a:endParaRPr>
          </a:p>
          <a:p>
            <a:pPr marL="514350" lvl="1" indent="-514350" algn="just" eaLnBrk="1" hangingPunct="1">
              <a:buFontTx/>
              <a:buNone/>
            </a:pPr>
            <a:r>
              <a:rPr lang="en-US" sz="3200" dirty="0" smtClean="0">
                <a:solidFill>
                  <a:srgbClr val="00B050"/>
                </a:solidFill>
                <a:latin typeface="Constantia" pitchFamily="18" charset="0"/>
              </a:rPr>
              <a:t>	</a:t>
            </a:r>
            <a:r>
              <a:rPr lang="en-US" sz="3200" dirty="0" smtClean="0">
                <a:solidFill>
                  <a:srgbClr val="0000FF"/>
                </a:solidFill>
                <a:latin typeface="Constantia" pitchFamily="18" charset="0"/>
              </a:rPr>
              <a:t>Because bone is highly vascular, bleeding occurs at both ends of the fractured bone. Increased capillary permeability permits further </a:t>
            </a:r>
            <a:r>
              <a:rPr lang="en-US" sz="3200" dirty="0" err="1" smtClean="0">
                <a:solidFill>
                  <a:srgbClr val="0000FF"/>
                </a:solidFill>
                <a:latin typeface="Constantia" pitchFamily="18" charset="0"/>
              </a:rPr>
              <a:t>extravasation</a:t>
            </a:r>
            <a:r>
              <a:rPr lang="en-US" sz="3200" dirty="0" smtClean="0">
                <a:solidFill>
                  <a:srgbClr val="0000FF"/>
                </a:solidFill>
                <a:latin typeface="Constantia" pitchFamily="18" charset="0"/>
              </a:rPr>
              <a:t> of blood into the injured area.</a:t>
            </a:r>
          </a:p>
          <a:p>
            <a:pPr marL="514350" lvl="1" indent="-514350" algn="just" eaLnBrk="1" hangingPunct="1">
              <a:buFontTx/>
              <a:buNone/>
            </a:pPr>
            <a:endParaRPr lang="en-US" sz="3200" dirty="0" smtClean="0">
              <a:solidFill>
                <a:srgbClr val="00B050"/>
              </a:solidFill>
              <a:latin typeface="Constantia" pitchFamily="18" charset="0"/>
            </a:endParaRPr>
          </a:p>
          <a:p>
            <a:pPr marL="514350" lvl="1" indent="-514350" algn="just" eaLnBrk="1" hangingPunct="1">
              <a:buFontTx/>
              <a:buNone/>
            </a:pPr>
            <a:r>
              <a:rPr lang="en-US" sz="3200" dirty="0" smtClean="0">
                <a:solidFill>
                  <a:srgbClr val="00B050"/>
                </a:solidFill>
                <a:latin typeface="Constantia" pitchFamily="18" charset="0"/>
              </a:rPr>
              <a:t>	</a:t>
            </a:r>
            <a:r>
              <a:rPr lang="en-US" sz="3200" dirty="0" smtClean="0">
                <a:solidFill>
                  <a:srgbClr val="0000FF"/>
                </a:solidFill>
                <a:latin typeface="Constantia" pitchFamily="18" charset="0"/>
              </a:rPr>
              <a:t>Blood collects in </a:t>
            </a:r>
            <a:r>
              <a:rPr lang="en-US" sz="3200" dirty="0" err="1" smtClean="0">
                <a:solidFill>
                  <a:srgbClr val="0000FF"/>
                </a:solidFill>
                <a:latin typeface="Constantia" pitchFamily="18" charset="0"/>
              </a:rPr>
              <a:t>periosteal</a:t>
            </a:r>
            <a:r>
              <a:rPr lang="en-US" sz="3200" dirty="0" smtClean="0">
                <a:solidFill>
                  <a:srgbClr val="0000FF"/>
                </a:solidFill>
                <a:latin typeface="Constantia" pitchFamily="18" charset="0"/>
              </a:rPr>
              <a:t> sheath or adjacent tissues and fastens the broken ends together.</a:t>
            </a:r>
          </a:p>
          <a:p>
            <a:pPr>
              <a:buFontTx/>
              <a:buNone/>
            </a:pPr>
            <a:endParaRPr lang="en-US" dirty="0" smtClean="0">
              <a:latin typeface="Constantia" pitchFamily="18" charset="0"/>
            </a:endParaRPr>
          </a:p>
        </p:txBody>
      </p:sp>
      <p:sp>
        <p:nvSpPr>
          <p:cNvPr id="23556" name="Slide Number Placeholder 4"/>
          <p:cNvSpPr>
            <a:spLocks noGrp="1"/>
          </p:cNvSpPr>
          <p:nvPr>
            <p:ph type="sldNum" sz="quarter" idx="12"/>
          </p:nvPr>
        </p:nvSpPr>
        <p:spPr>
          <a:noFill/>
        </p:spPr>
        <p:txBody>
          <a:bodyPr/>
          <a:lstStyle/>
          <a:p>
            <a:fld id="{8110CA2F-F354-495C-954B-6D589A2DD77B}" type="slidenum">
              <a:rPr lang="en-US" smtClean="0"/>
              <a:pPr/>
              <a:t>26</a:t>
            </a:fld>
            <a:endParaRPr lang="en-US" smtClean="0"/>
          </a:p>
        </p:txBody>
      </p:sp>
      <p:sp>
        <p:nvSpPr>
          <p:cNvPr id="23554" name="Title 1"/>
          <p:cNvSpPr>
            <a:spLocks noGrp="1"/>
          </p:cNvSpPr>
          <p:nvPr>
            <p:ph type="title"/>
          </p:nvPr>
        </p:nvSpPr>
        <p:spPr>
          <a:xfrm>
            <a:off x="0" y="609600"/>
            <a:ext cx="8305800" cy="1143000"/>
          </a:xfrm>
        </p:spPr>
        <p:txBody>
          <a:bodyPr/>
          <a:lstStyle/>
          <a:p>
            <a:pPr marL="742950" indent="-742950" algn="just" eaLnBrk="1" hangingPunct="1">
              <a:buFont typeface="Times New Roman" pitchFamily="18" charset="0"/>
              <a:buAutoNum type="arabicPeriod"/>
            </a:pPr>
            <a:r>
              <a:rPr lang="en-US" b="1" i="1" dirty="0" smtClean="0">
                <a:solidFill>
                  <a:srgbClr val="FF0000"/>
                </a:solidFill>
                <a:latin typeface="Constantia" pitchFamily="18" charset="0"/>
              </a:rPr>
              <a:t>Hematoma formation</a:t>
            </a:r>
            <a:endParaRPr lang="en-US" dirty="0" smtClean="0">
              <a:solidFill>
                <a:srgbClr val="FF0000"/>
              </a:solidFill>
              <a:latin typeface="Constantia" pitchFamily="18" charset="0"/>
            </a:endParaRPr>
          </a:p>
        </p:txBody>
      </p:sp>
    </p:spTree>
  </p:cSld>
  <p:clrMapOvr>
    <a:masterClrMapping/>
  </p:clrMapOvr>
  <p:transition>
    <p:wheel spokes="8"/>
  </p:transition>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7" name="Rectangle 3"/>
          <p:cNvSpPr>
            <a:spLocks noGrp="1" noChangeArrowheads="1"/>
          </p:cNvSpPr>
          <p:nvPr>
            <p:ph idx="1"/>
          </p:nvPr>
        </p:nvSpPr>
        <p:spPr>
          <a:xfrm>
            <a:off x="455613" y="1524000"/>
            <a:ext cx="8226425" cy="4953000"/>
          </a:xfrm>
        </p:spPr>
        <p:txBody>
          <a:bodyPr/>
          <a:lstStyle/>
          <a:p>
            <a:pPr algn="just" eaLnBrk="1" hangingPunct="1">
              <a:buFont typeface="Wingdings" pitchFamily="2" charset="2"/>
              <a:buNone/>
            </a:pPr>
            <a:r>
              <a:rPr lang="en-US" sz="4000" b="1" u="sng" dirty="0" smtClean="0">
                <a:solidFill>
                  <a:srgbClr val="0000FF"/>
                </a:solidFill>
                <a:latin typeface="Constantia" pitchFamily="18" charset="0"/>
                <a:cs typeface="Times New Roman" pitchFamily="18" charset="0"/>
              </a:rPr>
              <a:t>Surgical Treatment</a:t>
            </a:r>
            <a:endParaRPr lang="en-US" sz="4000" b="1" dirty="0" smtClean="0">
              <a:solidFill>
                <a:srgbClr val="0000FF"/>
              </a:solidFill>
              <a:latin typeface="Constantia" pitchFamily="18" charset="0"/>
              <a:cs typeface="Times New Roman" pitchFamily="18" charset="0"/>
            </a:endParaRPr>
          </a:p>
          <a:p>
            <a:pPr algn="just" eaLnBrk="1" hangingPunct="1">
              <a:buFont typeface="Wingdings" pitchFamily="2" charset="2"/>
              <a:buNone/>
            </a:pPr>
            <a:endParaRPr lang="en-US" sz="2800" b="1" u="sng" dirty="0" smtClean="0">
              <a:solidFill>
                <a:srgbClr val="0000FF"/>
              </a:solidFill>
              <a:latin typeface="Constantia" pitchFamily="18" charset="0"/>
            </a:endParaRPr>
          </a:p>
        </p:txBody>
      </p:sp>
      <p:sp>
        <p:nvSpPr>
          <p:cNvPr id="80898" name="Rectangle 2"/>
          <p:cNvSpPr>
            <a:spLocks noGrp="1" noChangeArrowheads="1"/>
          </p:cNvSpPr>
          <p:nvPr>
            <p:ph type="title"/>
          </p:nvPr>
        </p:nvSpPr>
        <p:spPr/>
        <p:txBody>
          <a:bodyPr>
            <a:normAutofit fontScale="90000"/>
          </a:bodyPr>
          <a:lstStyle/>
          <a:p>
            <a:pPr algn="just" eaLnBrk="1" hangingPunct="1">
              <a:defRPr/>
            </a:pPr>
            <a:r>
              <a:rPr lang="en-US" dirty="0" smtClean="0">
                <a:solidFill>
                  <a:srgbClr val="FF0000"/>
                </a:solidFill>
                <a:latin typeface="Constantia" pitchFamily="18" charset="0"/>
                <a:cs typeface="Times New Roman" pitchFamily="18" charset="0"/>
              </a:rPr>
              <a:t>Congenital Talipes </a:t>
            </a:r>
            <a:r>
              <a:rPr lang="en-US" dirty="0" err="1" smtClean="0">
                <a:solidFill>
                  <a:srgbClr val="FF0000"/>
                </a:solidFill>
                <a:latin typeface="Constantia" pitchFamily="18" charset="0"/>
                <a:cs typeface="Times New Roman" pitchFamily="18" charset="0"/>
              </a:rPr>
              <a:t>Equino-Varus</a:t>
            </a:r>
            <a:r>
              <a:rPr lang="en-US" sz="3600" b="1" dirty="0" smtClean="0">
                <a:solidFill>
                  <a:srgbClr val="FF0000"/>
                </a:solidFill>
                <a:latin typeface="Constantia" pitchFamily="18" charset="0"/>
              </a:rPr>
              <a:t> </a:t>
            </a:r>
            <a:br>
              <a:rPr lang="en-US" sz="3600" b="1" dirty="0" smtClean="0">
                <a:solidFill>
                  <a:srgbClr val="FF0000"/>
                </a:solidFill>
                <a:latin typeface="Constantia" pitchFamily="18" charset="0"/>
              </a:rPr>
            </a:br>
            <a:r>
              <a:rPr lang="en-US" sz="4800" b="1" dirty="0" smtClean="0">
                <a:solidFill>
                  <a:srgbClr val="FF0000"/>
                </a:solidFill>
                <a:latin typeface="Constantia" pitchFamily="18" charset="0"/>
              </a:rPr>
              <a:t>CTEV</a:t>
            </a:r>
          </a:p>
        </p:txBody>
      </p:sp>
      <p:pic>
        <p:nvPicPr>
          <p:cNvPr id="236548" name="Picture 6" descr="DSCF0001"/>
          <p:cNvPicPr>
            <a:picLocks noChangeAspect="1" noChangeArrowheads="1"/>
          </p:cNvPicPr>
          <p:nvPr/>
        </p:nvPicPr>
        <p:blipFill>
          <a:blip r:embed="rId2" cstate="print"/>
          <a:srcRect/>
          <a:stretch>
            <a:fillRect/>
          </a:stretch>
        </p:blipFill>
        <p:spPr bwMode="auto">
          <a:xfrm>
            <a:off x="1676400" y="2286000"/>
            <a:ext cx="5791200" cy="43434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ctrTitle"/>
          </p:nvPr>
        </p:nvSpPr>
        <p:spPr>
          <a:xfrm>
            <a:off x="0" y="381000"/>
            <a:ext cx="8458200" cy="762000"/>
          </a:xfrm>
        </p:spPr>
        <p:txBody>
          <a:bodyPr>
            <a:normAutofit fontScale="90000"/>
          </a:bodyPr>
          <a:lstStyle/>
          <a:p>
            <a:pPr marL="742950" indent="-742950" eaLnBrk="1" hangingPunct="1">
              <a:buFont typeface="Times New Roman" pitchFamily="18" charset="0"/>
              <a:buAutoNum type="arabicPeriod" startAt="2"/>
            </a:pPr>
            <a:r>
              <a:rPr lang="en-US" b="1" i="1" dirty="0" smtClean="0">
                <a:solidFill>
                  <a:srgbClr val="FF0000"/>
                </a:solidFill>
                <a:latin typeface="Constantia" pitchFamily="18" charset="0"/>
              </a:rPr>
              <a:t>Fibrin meshwork formation</a:t>
            </a:r>
            <a:endParaRPr lang="en-US" dirty="0" smtClean="0">
              <a:solidFill>
                <a:srgbClr val="FF0000"/>
              </a:solidFill>
              <a:latin typeface="Constantia" pitchFamily="18" charset="0"/>
            </a:endParaRPr>
          </a:p>
        </p:txBody>
      </p:sp>
      <p:sp>
        <p:nvSpPr>
          <p:cNvPr id="24581" name="Rectangle 3"/>
          <p:cNvSpPr>
            <a:spLocks noGrp="1" noChangeArrowheads="1"/>
          </p:cNvSpPr>
          <p:nvPr>
            <p:ph type="subTitle" idx="1"/>
          </p:nvPr>
        </p:nvSpPr>
        <p:spPr>
          <a:xfrm>
            <a:off x="990600" y="1295400"/>
            <a:ext cx="7696200" cy="5562600"/>
          </a:xfrm>
        </p:spPr>
        <p:txBody>
          <a:bodyPr/>
          <a:lstStyle/>
          <a:p>
            <a:pPr algn="just" eaLnBrk="1" hangingPunct="1"/>
            <a:endParaRPr lang="en-US" dirty="0" smtClean="0">
              <a:solidFill>
                <a:srgbClr val="0000FF"/>
              </a:solidFill>
              <a:latin typeface="Constantia" pitchFamily="18" charset="0"/>
            </a:endParaRPr>
          </a:p>
          <a:p>
            <a:pPr algn="just" eaLnBrk="1" hangingPunct="1"/>
            <a:r>
              <a:rPr lang="en-US" dirty="0" smtClean="0">
                <a:solidFill>
                  <a:srgbClr val="0000FF"/>
                </a:solidFill>
                <a:latin typeface="Constantia" pitchFamily="18" charset="0"/>
              </a:rPr>
              <a:t>Fibroblast invade the hematoma forming a fibrin meshwork.</a:t>
            </a:r>
          </a:p>
          <a:p>
            <a:pPr algn="just" eaLnBrk="1" hangingPunct="1"/>
            <a:endParaRPr lang="en-US" dirty="0" smtClean="0">
              <a:solidFill>
                <a:srgbClr val="0000FF"/>
              </a:solidFill>
              <a:latin typeface="Constantia" pitchFamily="18" charset="0"/>
            </a:endParaRPr>
          </a:p>
          <a:p>
            <a:pPr algn="just" eaLnBrk="1" hangingPunct="1"/>
            <a:r>
              <a:rPr lang="en-US" dirty="0" smtClean="0">
                <a:solidFill>
                  <a:srgbClr val="0000FF"/>
                </a:solidFill>
                <a:latin typeface="Constantia" pitchFamily="18" charset="0"/>
              </a:rPr>
              <a:t>White blood cells wall off the area localizing the inflammation.</a:t>
            </a:r>
          </a:p>
          <a:p>
            <a:pPr algn="just" eaLnBrk="1" hangingPunct="1"/>
            <a:endParaRPr lang="en-US" dirty="0" smtClean="0">
              <a:solidFill>
                <a:srgbClr val="0000FF"/>
              </a:solidFill>
              <a:latin typeface="Constantia" pitchFamily="18" charset="0"/>
            </a:endParaRPr>
          </a:p>
        </p:txBody>
      </p:sp>
      <p:sp>
        <p:nvSpPr>
          <p:cNvPr id="24578" name="Rectangle 6"/>
          <p:cNvSpPr>
            <a:spLocks noGrp="1" noChangeArrowheads="1"/>
          </p:cNvSpPr>
          <p:nvPr>
            <p:ph type="sldNum" sz="quarter" idx="12"/>
          </p:nvPr>
        </p:nvSpPr>
        <p:spPr>
          <a:noFill/>
        </p:spPr>
        <p:txBody>
          <a:bodyPr/>
          <a:lstStyle/>
          <a:p>
            <a:fld id="{50D272C9-D7FD-456D-8482-3E88B85C5696}" type="slidenum">
              <a:rPr lang="en-US" smtClean="0"/>
              <a:pPr/>
              <a:t>27</a:t>
            </a:fld>
            <a:endParaRPr lang="en-US" smtClean="0"/>
          </a:p>
        </p:txBody>
      </p:sp>
      <p:sp>
        <p:nvSpPr>
          <p:cNvPr id="2457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3239FF1E-2E76-412A-85A7-12C0E7DF6C63}" type="slidenum">
              <a:rPr lang="en-US" sz="1400"/>
              <a:pPr algn="r"/>
              <a:t>27</a:t>
            </a:fld>
            <a:endParaRPr lang="en-US" sz="1400"/>
          </a:p>
        </p:txBody>
      </p:sp>
    </p:spTree>
  </p:cSld>
  <p:clrMapOvr>
    <a:masterClrMapping/>
  </p:clrMapOvr>
  <p:transition>
    <p:wheel spokes="8"/>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ctrTitle"/>
          </p:nvPr>
        </p:nvSpPr>
        <p:spPr>
          <a:xfrm>
            <a:off x="381000" y="152400"/>
            <a:ext cx="7772400" cy="914400"/>
          </a:xfrm>
        </p:spPr>
        <p:txBody>
          <a:bodyPr/>
          <a:lstStyle/>
          <a:p>
            <a:pPr marL="514350" indent="-514350" algn="just" eaLnBrk="1" hangingPunct="1">
              <a:buFont typeface="Times New Roman" pitchFamily="18" charset="0"/>
              <a:buAutoNum type="arabicPeriod" startAt="3"/>
            </a:pPr>
            <a:r>
              <a:rPr lang="en-US" sz="4000" b="1" i="1" dirty="0" smtClean="0">
                <a:solidFill>
                  <a:srgbClr val="FF0000"/>
                </a:solidFill>
                <a:latin typeface="Constantia" pitchFamily="18" charset="0"/>
                <a:cs typeface="Times New Roman" pitchFamily="18" charset="0"/>
              </a:rPr>
              <a:t>Invasion of oesteoblast</a:t>
            </a:r>
            <a:endParaRPr lang="en-US" sz="4000" b="1" dirty="0" smtClean="0">
              <a:solidFill>
                <a:srgbClr val="FF0000"/>
              </a:solidFill>
              <a:latin typeface="Constantia" pitchFamily="18" charset="0"/>
            </a:endParaRPr>
          </a:p>
        </p:txBody>
      </p:sp>
      <p:sp>
        <p:nvSpPr>
          <p:cNvPr id="25605" name="Rectangle 3"/>
          <p:cNvSpPr>
            <a:spLocks noGrp="1" noChangeArrowheads="1"/>
          </p:cNvSpPr>
          <p:nvPr>
            <p:ph type="subTitle" idx="1"/>
          </p:nvPr>
        </p:nvSpPr>
        <p:spPr>
          <a:xfrm>
            <a:off x="0" y="914400"/>
            <a:ext cx="8839200" cy="5943600"/>
          </a:xfrm>
        </p:spPr>
        <p:txBody>
          <a:bodyPr/>
          <a:lstStyle/>
          <a:p>
            <a:pPr marL="514350" indent="-514350" algn="just" eaLnBrk="1" hangingPunct="1"/>
            <a:r>
              <a:rPr lang="en-US" i="1" dirty="0" smtClean="0">
                <a:solidFill>
                  <a:srgbClr val="0000FF"/>
                </a:solidFill>
                <a:latin typeface="Constantia" pitchFamily="18" charset="0"/>
                <a:cs typeface="Times New Roman" pitchFamily="18" charset="0"/>
              </a:rPr>
              <a:t>	</a:t>
            </a:r>
          </a:p>
          <a:p>
            <a:pPr marL="514350" indent="-514350" algn="just" eaLnBrk="1" hangingPunct="1"/>
            <a:r>
              <a:rPr lang="en-US" i="1" dirty="0" smtClean="0">
                <a:solidFill>
                  <a:srgbClr val="0000FF"/>
                </a:solidFill>
                <a:latin typeface="Constantia" pitchFamily="18" charset="0"/>
                <a:cs typeface="Times New Roman" pitchFamily="18" charset="0"/>
              </a:rPr>
              <a:t>	</a:t>
            </a:r>
            <a:r>
              <a:rPr lang="en-US" dirty="0" smtClean="0">
                <a:solidFill>
                  <a:srgbClr val="0000FF"/>
                </a:solidFill>
                <a:latin typeface="Constantia" pitchFamily="18" charset="0"/>
                <a:cs typeface="Times New Roman" pitchFamily="18" charset="0"/>
              </a:rPr>
              <a:t>As oesteoblasts invade the fibrous union to make it firm, blood vessels develop from capillary buds, thereby establishing a supply for nutrients to build collagen and granulation tissue is formed.</a:t>
            </a:r>
          </a:p>
          <a:p>
            <a:pPr marL="514350" indent="-514350" algn="just" eaLnBrk="1" hangingPunct="1"/>
            <a:r>
              <a:rPr lang="en-US" dirty="0" smtClean="0">
                <a:solidFill>
                  <a:srgbClr val="0000FF"/>
                </a:solidFill>
                <a:latin typeface="Constantia" pitchFamily="18" charset="0"/>
                <a:cs typeface="Times New Roman" pitchFamily="18" charset="0"/>
              </a:rPr>
              <a:t>	</a:t>
            </a:r>
          </a:p>
          <a:p>
            <a:pPr marL="514350" indent="-514350" algn="just" eaLnBrk="1" hangingPunct="1"/>
            <a:r>
              <a:rPr lang="en-US" dirty="0" smtClean="0">
                <a:solidFill>
                  <a:srgbClr val="0000FF"/>
                </a:solidFill>
                <a:latin typeface="Constantia" pitchFamily="18" charset="0"/>
                <a:cs typeface="Times New Roman" pitchFamily="18" charset="0"/>
              </a:rPr>
              <a:t>	Collagen strands become longer and begin to incorporate Ca</a:t>
            </a:r>
            <a:r>
              <a:rPr lang="en-US" baseline="30000" dirty="0" smtClean="0">
                <a:solidFill>
                  <a:srgbClr val="0000FF"/>
                </a:solidFill>
                <a:latin typeface="Constantia" pitchFamily="18" charset="0"/>
                <a:cs typeface="Times New Roman" pitchFamily="18" charset="0"/>
              </a:rPr>
              <a:t>2+</a:t>
            </a:r>
            <a:r>
              <a:rPr lang="en-US" dirty="0" smtClean="0">
                <a:solidFill>
                  <a:srgbClr val="0000FF"/>
                </a:solidFill>
                <a:latin typeface="Constantia" pitchFamily="18" charset="0"/>
                <a:cs typeface="Times New Roman" pitchFamily="18" charset="0"/>
              </a:rPr>
              <a:t> deposits leading to formation of cartilage.</a:t>
            </a:r>
            <a:endParaRPr lang="en-US" dirty="0" smtClean="0">
              <a:solidFill>
                <a:srgbClr val="0000FF"/>
              </a:solidFill>
              <a:latin typeface="Constantia" pitchFamily="18" charset="0"/>
            </a:endParaRPr>
          </a:p>
        </p:txBody>
      </p:sp>
      <p:sp>
        <p:nvSpPr>
          <p:cNvPr id="25602" name="Rectangle 6"/>
          <p:cNvSpPr>
            <a:spLocks noGrp="1" noChangeArrowheads="1"/>
          </p:cNvSpPr>
          <p:nvPr>
            <p:ph type="sldNum" sz="quarter" idx="12"/>
          </p:nvPr>
        </p:nvSpPr>
        <p:spPr>
          <a:noFill/>
        </p:spPr>
        <p:txBody>
          <a:bodyPr/>
          <a:lstStyle/>
          <a:p>
            <a:fld id="{F87EEFDE-8CA8-40C3-A74F-C69F25A96820}" type="slidenum">
              <a:rPr lang="en-US" smtClean="0"/>
              <a:pPr/>
              <a:t>28</a:t>
            </a:fld>
            <a:endParaRPr lang="en-US" smtClean="0"/>
          </a:p>
        </p:txBody>
      </p:sp>
      <p:sp>
        <p:nvSpPr>
          <p:cNvPr id="2560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894C1C2D-4005-41CD-8954-6217E30FCC23}" type="slidenum">
              <a:rPr lang="en-US" sz="3200"/>
              <a:pPr algn="r"/>
              <a:t>28</a:t>
            </a:fld>
            <a:endParaRPr lang="en-US" sz="3200"/>
          </a:p>
        </p:txBody>
      </p:sp>
    </p:spTree>
  </p:cSld>
  <p:clrMapOvr>
    <a:masterClrMapping/>
  </p:clrMapOvr>
  <p:transition>
    <p:wheel spokes="8"/>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ctrTitle"/>
          </p:nvPr>
        </p:nvSpPr>
        <p:spPr>
          <a:xfrm>
            <a:off x="685800" y="304800"/>
            <a:ext cx="7772400" cy="1066800"/>
          </a:xfrm>
        </p:spPr>
        <p:txBody>
          <a:bodyPr/>
          <a:lstStyle/>
          <a:p>
            <a:pPr marL="742950" indent="-742950" algn="just" eaLnBrk="1" hangingPunct="1">
              <a:buFont typeface="Times New Roman" pitchFamily="18" charset="0"/>
              <a:buAutoNum type="arabicPeriod" startAt="4"/>
            </a:pPr>
            <a:r>
              <a:rPr lang="en-US" b="1" i="1" dirty="0" smtClean="0">
                <a:solidFill>
                  <a:srgbClr val="FF0000"/>
                </a:solidFill>
                <a:latin typeface="Constantia" pitchFamily="18" charset="0"/>
                <a:cs typeface="Times New Roman" pitchFamily="18" charset="0"/>
              </a:rPr>
              <a:t>Callus formation</a:t>
            </a:r>
            <a:endParaRPr lang="en-US" dirty="0" smtClean="0">
              <a:solidFill>
                <a:srgbClr val="FF0000"/>
              </a:solidFill>
              <a:latin typeface="Constantia" pitchFamily="18" charset="0"/>
            </a:endParaRPr>
          </a:p>
        </p:txBody>
      </p:sp>
      <p:sp>
        <p:nvSpPr>
          <p:cNvPr id="26629" name="Rectangle 3"/>
          <p:cNvSpPr>
            <a:spLocks noGrp="1" noChangeArrowheads="1"/>
          </p:cNvSpPr>
          <p:nvPr>
            <p:ph type="subTitle" idx="1"/>
          </p:nvPr>
        </p:nvSpPr>
        <p:spPr>
          <a:xfrm>
            <a:off x="457200" y="838200"/>
            <a:ext cx="8534400" cy="5867400"/>
          </a:xfrm>
        </p:spPr>
        <p:txBody>
          <a:bodyPr>
            <a:normAutofit/>
          </a:bodyPr>
          <a:lstStyle/>
          <a:p>
            <a:pPr marL="514350" indent="-514350" algn="just" eaLnBrk="1" hangingPunct="1"/>
            <a:r>
              <a:rPr lang="en-US" dirty="0" smtClean="0">
                <a:solidFill>
                  <a:srgbClr val="0000FF"/>
                </a:solidFill>
                <a:latin typeface="Constantia" pitchFamily="18" charset="0"/>
                <a:cs typeface="Times New Roman" pitchFamily="18" charset="0"/>
              </a:rPr>
              <a:t>	</a:t>
            </a:r>
          </a:p>
          <a:p>
            <a:pPr marL="514350" indent="-514350" algn="just" eaLnBrk="1" hangingPunct="1"/>
            <a:r>
              <a:rPr lang="en-US" dirty="0" smtClean="0">
                <a:solidFill>
                  <a:srgbClr val="0000FF"/>
                </a:solidFill>
                <a:latin typeface="Constantia" pitchFamily="18" charset="0"/>
                <a:cs typeface="Times New Roman" pitchFamily="18" charset="0"/>
              </a:rPr>
              <a:t>	Osteoblasts form a woven bony structure known as </a:t>
            </a:r>
            <a:r>
              <a:rPr lang="en-US" b="1" i="1" dirty="0" smtClean="0">
                <a:solidFill>
                  <a:srgbClr val="0000FF"/>
                </a:solidFill>
                <a:latin typeface="Constantia" pitchFamily="18" charset="0"/>
                <a:cs typeface="Times New Roman" pitchFamily="18" charset="0"/>
              </a:rPr>
              <a:t>callus</a:t>
            </a:r>
            <a:r>
              <a:rPr lang="en-US" dirty="0" smtClean="0">
                <a:solidFill>
                  <a:srgbClr val="0000FF"/>
                </a:solidFill>
                <a:latin typeface="Constantia" pitchFamily="18" charset="0"/>
                <a:cs typeface="Times New Roman" pitchFamily="18" charset="0"/>
              </a:rPr>
              <a:t>.</a:t>
            </a:r>
          </a:p>
          <a:p>
            <a:pPr marL="514350" indent="-514350" algn="just" eaLnBrk="1" hangingPunct="1"/>
            <a:r>
              <a:rPr lang="en-US" dirty="0" smtClean="0">
                <a:solidFill>
                  <a:srgbClr val="0000FF"/>
                </a:solidFill>
                <a:latin typeface="Constantia" pitchFamily="18" charset="0"/>
                <a:cs typeface="Times New Roman" pitchFamily="18" charset="0"/>
              </a:rPr>
              <a:t>	</a:t>
            </a:r>
          </a:p>
          <a:p>
            <a:pPr marL="514350" indent="-514350" algn="just" eaLnBrk="1" hangingPunct="1"/>
            <a:r>
              <a:rPr lang="en-US" dirty="0" smtClean="0">
                <a:solidFill>
                  <a:srgbClr val="0000FF"/>
                </a:solidFill>
                <a:latin typeface="Constantia" pitchFamily="18" charset="0"/>
                <a:cs typeface="Times New Roman" pitchFamily="18" charset="0"/>
              </a:rPr>
              <a:t>	The osteoblasts continuously lay a network for the build up of bone, while osteoclasts destroy dead bone and help in the synthesis of new ones. </a:t>
            </a:r>
          </a:p>
          <a:p>
            <a:pPr marL="514350" indent="-514350" algn="just" eaLnBrk="1" hangingPunct="1"/>
            <a:r>
              <a:rPr lang="en-US" dirty="0" smtClean="0">
                <a:solidFill>
                  <a:srgbClr val="0000FF"/>
                </a:solidFill>
                <a:latin typeface="Constantia" pitchFamily="18" charset="0"/>
                <a:cs typeface="Times New Roman" pitchFamily="18" charset="0"/>
              </a:rPr>
              <a:t>	</a:t>
            </a:r>
          </a:p>
          <a:p>
            <a:pPr marL="514350" indent="-514350" algn="just" eaLnBrk="1" hangingPunct="1"/>
            <a:r>
              <a:rPr lang="en-US" dirty="0" smtClean="0">
                <a:solidFill>
                  <a:srgbClr val="0000FF"/>
                </a:solidFill>
                <a:latin typeface="Constantia" pitchFamily="18" charset="0"/>
                <a:cs typeface="Times New Roman" pitchFamily="18" charset="0"/>
              </a:rPr>
              <a:t>	Ca</a:t>
            </a:r>
            <a:r>
              <a:rPr lang="en-US" baseline="30000" dirty="0" smtClean="0">
                <a:solidFill>
                  <a:srgbClr val="0000FF"/>
                </a:solidFill>
                <a:latin typeface="Constantia" pitchFamily="18" charset="0"/>
                <a:cs typeface="Times New Roman" pitchFamily="18" charset="0"/>
              </a:rPr>
              <a:t>2+</a:t>
            </a:r>
            <a:r>
              <a:rPr lang="en-US" dirty="0" smtClean="0">
                <a:solidFill>
                  <a:srgbClr val="0000FF"/>
                </a:solidFill>
                <a:latin typeface="Constantia" pitchFamily="18" charset="0"/>
                <a:cs typeface="Times New Roman" pitchFamily="18" charset="0"/>
              </a:rPr>
              <a:t> and phosphorus are deposited as mineral salts.</a:t>
            </a:r>
            <a:endParaRPr lang="en-US" dirty="0" smtClean="0">
              <a:solidFill>
                <a:srgbClr val="0000FF"/>
              </a:solidFill>
              <a:latin typeface="Constantia" pitchFamily="18" charset="0"/>
            </a:endParaRPr>
          </a:p>
        </p:txBody>
      </p:sp>
      <p:sp>
        <p:nvSpPr>
          <p:cNvPr id="26626" name="Rectangle 6"/>
          <p:cNvSpPr>
            <a:spLocks noGrp="1" noChangeArrowheads="1"/>
          </p:cNvSpPr>
          <p:nvPr>
            <p:ph type="sldNum" sz="quarter" idx="12"/>
          </p:nvPr>
        </p:nvSpPr>
        <p:spPr>
          <a:noFill/>
        </p:spPr>
        <p:txBody>
          <a:bodyPr/>
          <a:lstStyle/>
          <a:p>
            <a:fld id="{44F0CBBA-9614-4E7E-AE45-089B16607600}" type="slidenum">
              <a:rPr lang="en-US" smtClean="0"/>
              <a:pPr/>
              <a:t>29</a:t>
            </a:fld>
            <a:endParaRPr lang="en-US" smtClean="0"/>
          </a:p>
        </p:txBody>
      </p:sp>
      <p:sp>
        <p:nvSpPr>
          <p:cNvPr id="2662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B41FD9E4-F159-47F9-9D3A-462BA9874E11}" type="slidenum">
              <a:rPr lang="en-US" sz="1400"/>
              <a:pPr algn="r"/>
              <a:t>29</a:t>
            </a:fld>
            <a:endParaRPr lang="en-US" sz="1400"/>
          </a:p>
        </p:txBody>
      </p:sp>
    </p:spTree>
  </p:cSld>
  <p:clrMapOvr>
    <a:masterClrMapping/>
  </p:clrMapOvr>
  <p:transition>
    <p:wheel spokes="8"/>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81000"/>
            <a:ext cx="9144000" cy="6477000"/>
          </a:xfrm>
        </p:spPr>
        <p:txBody>
          <a:bodyPr>
            <a:normAutofit/>
          </a:bodyPr>
          <a:lstStyle/>
          <a:p>
            <a:pPr algn="ctr">
              <a:buNone/>
            </a:pPr>
            <a:endParaRPr lang="en-US" sz="6000" b="1" dirty="0" smtClean="0">
              <a:solidFill>
                <a:srgbClr val="0000FF"/>
              </a:solidFill>
              <a:latin typeface="Constantia" pitchFamily="18" charset="0"/>
            </a:endParaRPr>
          </a:p>
          <a:p>
            <a:pPr algn="ctr">
              <a:buNone/>
            </a:pPr>
            <a:endParaRPr lang="en-US" sz="6000" b="1" dirty="0" smtClean="0">
              <a:solidFill>
                <a:srgbClr val="0000FF"/>
              </a:solidFill>
              <a:latin typeface="Constantia" pitchFamily="18" charset="0"/>
            </a:endParaRPr>
          </a:p>
          <a:p>
            <a:pPr algn="ctr">
              <a:buNone/>
            </a:pPr>
            <a:r>
              <a:rPr lang="en-US" sz="6000" b="1" dirty="0" smtClean="0">
                <a:solidFill>
                  <a:srgbClr val="0000FF"/>
                </a:solidFill>
                <a:latin typeface="Constantia" pitchFamily="18" charset="0"/>
              </a:rPr>
              <a:t>COURSE OBJECTIVES</a:t>
            </a:r>
            <a:endParaRPr lang="en-US" sz="6000" b="1" dirty="0">
              <a:solidFill>
                <a:srgbClr val="0000FF"/>
              </a:solidFill>
              <a:latin typeface="Constantia" pitchFamily="18" charset="0"/>
            </a:endParaRPr>
          </a:p>
        </p:txBody>
      </p:sp>
      <p:sp>
        <p:nvSpPr>
          <p:cNvPr id="2" name="Title 1"/>
          <p:cNvSpPr>
            <a:spLocks noGrp="1"/>
          </p:cNvSpPr>
          <p:nvPr>
            <p:ph type="title"/>
          </p:nvPr>
        </p:nvSpPr>
        <p:spPr/>
        <p:txBody>
          <a:bodyPr/>
          <a:lstStyle/>
          <a:p>
            <a:endParaRPr lang="en-US" dirty="0"/>
          </a:p>
        </p:txBody>
      </p:sp>
    </p:spTree>
  </p:cSld>
  <p:clrMapOvr>
    <a:masterClrMapping/>
  </p:clrMapOvr>
  <p:transition>
    <p:wheel spokes="8"/>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ctrTitle"/>
          </p:nvPr>
        </p:nvSpPr>
        <p:spPr>
          <a:xfrm>
            <a:off x="0" y="-381000"/>
            <a:ext cx="8458200" cy="1828800"/>
          </a:xfrm>
        </p:spPr>
        <p:txBody>
          <a:bodyPr/>
          <a:lstStyle/>
          <a:p>
            <a:pPr marL="742950" indent="-742950" algn="just" eaLnBrk="1" hangingPunct="1">
              <a:buFont typeface="Times New Roman" pitchFamily="18" charset="0"/>
              <a:buAutoNum type="arabicPeriod" startAt="5"/>
            </a:pPr>
            <a:r>
              <a:rPr lang="en-US" b="1" i="1" dirty="0" smtClean="0">
                <a:solidFill>
                  <a:srgbClr val="FF0000"/>
                </a:solidFill>
                <a:latin typeface="Constantia" pitchFamily="18" charset="0"/>
                <a:cs typeface="Times New Roman" pitchFamily="18" charset="0"/>
              </a:rPr>
              <a:t>Remodeling</a:t>
            </a:r>
            <a:endParaRPr lang="en-US" dirty="0" smtClean="0">
              <a:solidFill>
                <a:srgbClr val="FF0000"/>
              </a:solidFill>
              <a:latin typeface="Constantia" pitchFamily="18" charset="0"/>
            </a:endParaRPr>
          </a:p>
        </p:txBody>
      </p:sp>
      <p:sp>
        <p:nvSpPr>
          <p:cNvPr id="27653" name="Rectangle 3"/>
          <p:cNvSpPr>
            <a:spLocks noGrp="1" noChangeArrowheads="1"/>
          </p:cNvSpPr>
          <p:nvPr>
            <p:ph type="subTitle" idx="1"/>
          </p:nvPr>
        </p:nvSpPr>
        <p:spPr>
          <a:xfrm>
            <a:off x="0" y="1066800"/>
            <a:ext cx="8915400" cy="5791200"/>
          </a:xfrm>
        </p:spPr>
        <p:txBody>
          <a:bodyPr/>
          <a:lstStyle/>
          <a:p>
            <a:pPr marL="514350" indent="-514350" algn="just" eaLnBrk="1" hangingPunct="1"/>
            <a:r>
              <a:rPr lang="en-US" dirty="0" smtClean="0">
                <a:solidFill>
                  <a:srgbClr val="0000FF"/>
                </a:solidFill>
                <a:latin typeface="Constantia" pitchFamily="18" charset="0"/>
                <a:cs typeface="Times New Roman" pitchFamily="18" charset="0"/>
              </a:rPr>
              <a:t>	</a:t>
            </a:r>
          </a:p>
          <a:p>
            <a:pPr marL="514350" indent="-514350" algn="just" eaLnBrk="1" hangingPunct="1"/>
            <a:r>
              <a:rPr lang="en-US" dirty="0" smtClean="0">
                <a:solidFill>
                  <a:srgbClr val="0000FF"/>
                </a:solidFill>
                <a:latin typeface="Constantia" pitchFamily="18" charset="0"/>
                <a:cs typeface="Times New Roman" pitchFamily="18" charset="0"/>
              </a:rPr>
              <a:t>	Excess callus is reabsorbed and new bone is laid down.</a:t>
            </a:r>
          </a:p>
          <a:p>
            <a:pPr marL="514350" indent="-514350" algn="just" eaLnBrk="1" hangingPunct="1"/>
            <a:endParaRPr lang="en-US" dirty="0" smtClean="0">
              <a:solidFill>
                <a:srgbClr val="0000FF"/>
              </a:solidFill>
              <a:latin typeface="Constantia" pitchFamily="18" charset="0"/>
              <a:cs typeface="Times New Roman" pitchFamily="18" charset="0"/>
            </a:endParaRPr>
          </a:p>
          <a:p>
            <a:pPr marL="514350" indent="-514350" algn="just" eaLnBrk="1" hangingPunct="1"/>
            <a:r>
              <a:rPr lang="en-US" dirty="0" smtClean="0">
                <a:solidFill>
                  <a:srgbClr val="0000FF"/>
                </a:solidFill>
                <a:latin typeface="Constantia" pitchFamily="18" charset="0"/>
                <a:cs typeface="Times New Roman" pitchFamily="18" charset="0"/>
              </a:rPr>
              <a:t>	This is important because bone that has not undergone remodeling lacks the mechanical properties necessary for weight bearing.</a:t>
            </a:r>
            <a:r>
              <a:rPr lang="en-US" dirty="0" smtClean="0">
                <a:solidFill>
                  <a:srgbClr val="0000FF"/>
                </a:solidFill>
                <a:latin typeface="Constantia" pitchFamily="18" charset="0"/>
              </a:rPr>
              <a:t> </a:t>
            </a:r>
          </a:p>
        </p:txBody>
      </p:sp>
      <p:sp>
        <p:nvSpPr>
          <p:cNvPr id="27650" name="Rectangle 6"/>
          <p:cNvSpPr>
            <a:spLocks noGrp="1" noChangeArrowheads="1"/>
          </p:cNvSpPr>
          <p:nvPr>
            <p:ph type="sldNum" sz="quarter" idx="12"/>
          </p:nvPr>
        </p:nvSpPr>
        <p:spPr>
          <a:noFill/>
        </p:spPr>
        <p:txBody>
          <a:bodyPr/>
          <a:lstStyle/>
          <a:p>
            <a:fld id="{A90E01C6-0BB0-434B-8A7F-758C9A1C5D0D}" type="slidenum">
              <a:rPr lang="en-US" smtClean="0"/>
              <a:pPr/>
              <a:t>30</a:t>
            </a:fld>
            <a:endParaRPr lang="en-US" smtClean="0"/>
          </a:p>
        </p:txBody>
      </p:sp>
      <p:sp>
        <p:nvSpPr>
          <p:cNvPr id="2765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F3B0CA43-5EFF-410A-A58C-E210BFC1FA2D}" type="slidenum">
              <a:rPr lang="en-US" sz="1400"/>
              <a:pPr algn="r"/>
              <a:t>30</a:t>
            </a:fld>
            <a:endParaRPr lang="en-US" sz="1400"/>
          </a:p>
        </p:txBody>
      </p:sp>
    </p:spTree>
  </p:cSld>
  <p:clrMapOvr>
    <a:masterClrMapping/>
  </p:clrMapOvr>
  <p:transition>
    <p:wheel spokes="8"/>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ctrTitle"/>
          </p:nvPr>
        </p:nvSpPr>
        <p:spPr>
          <a:xfrm>
            <a:off x="152400" y="0"/>
            <a:ext cx="8991600" cy="1676400"/>
          </a:xfrm>
        </p:spPr>
        <p:txBody>
          <a:bodyPr/>
          <a:lstStyle/>
          <a:p>
            <a:pPr algn="just" eaLnBrk="1" hangingPunct="1"/>
            <a:r>
              <a:rPr lang="en-US" sz="4000" b="1" i="1" dirty="0" smtClean="0">
                <a:solidFill>
                  <a:srgbClr val="FF0000"/>
                </a:solidFill>
                <a:latin typeface="Constantia" pitchFamily="18" charset="0"/>
              </a:rPr>
              <a:t>Factors impeding callus formation</a:t>
            </a:r>
          </a:p>
        </p:txBody>
      </p:sp>
      <p:sp>
        <p:nvSpPr>
          <p:cNvPr id="28677" name="Rectangle 3"/>
          <p:cNvSpPr>
            <a:spLocks noGrp="1" noChangeArrowheads="1"/>
          </p:cNvSpPr>
          <p:nvPr>
            <p:ph type="subTitle" idx="1"/>
          </p:nvPr>
        </p:nvSpPr>
        <p:spPr>
          <a:xfrm>
            <a:off x="381000" y="1752600"/>
            <a:ext cx="8763000" cy="5105400"/>
          </a:xfrm>
        </p:spPr>
        <p:txBody>
          <a:bodyPr/>
          <a:lstStyle/>
          <a:p>
            <a:pPr marL="609600" indent="-609600" algn="just" eaLnBrk="1" hangingPunct="1">
              <a:buClr>
                <a:schemeClr val="tx1"/>
              </a:buClr>
              <a:buFontTx/>
              <a:buAutoNum type="arabicPeriod"/>
            </a:pPr>
            <a:r>
              <a:rPr lang="en-US" dirty="0" smtClean="0">
                <a:solidFill>
                  <a:srgbClr val="0000FF"/>
                </a:solidFill>
                <a:latin typeface="Constantia" pitchFamily="18" charset="0"/>
                <a:cs typeface="Times New Roman" pitchFamily="18" charset="0"/>
              </a:rPr>
              <a:t>Inadequate/poor reduction of the fracture</a:t>
            </a:r>
          </a:p>
          <a:p>
            <a:pPr marL="609600" indent="-609600" algn="just" eaLnBrk="1" hangingPunct="1">
              <a:buClr>
                <a:schemeClr val="tx1"/>
              </a:buClr>
              <a:buFontTx/>
              <a:buAutoNum type="arabicPeriod"/>
            </a:pPr>
            <a:endParaRPr lang="en-US" dirty="0" smtClean="0">
              <a:solidFill>
                <a:srgbClr val="0000FF"/>
              </a:solidFill>
              <a:latin typeface="Constantia" pitchFamily="18" charset="0"/>
              <a:cs typeface="Times New Roman" pitchFamily="18" charset="0"/>
            </a:endParaRPr>
          </a:p>
          <a:p>
            <a:pPr marL="609600" indent="-609600" algn="just" eaLnBrk="1" hangingPunct="1">
              <a:buClr>
                <a:schemeClr val="tx1"/>
              </a:buClr>
              <a:buFontTx/>
              <a:buAutoNum type="arabicPeriod"/>
            </a:pPr>
            <a:r>
              <a:rPr lang="en-US" dirty="0" smtClean="0">
                <a:solidFill>
                  <a:srgbClr val="0000FF"/>
                </a:solidFill>
                <a:latin typeface="Constantia" pitchFamily="18" charset="0"/>
                <a:cs typeface="Times New Roman" pitchFamily="18" charset="0"/>
              </a:rPr>
              <a:t>Excessive edema at the fracture site impeding the supply of nutrients to the area of injury.</a:t>
            </a:r>
          </a:p>
          <a:p>
            <a:pPr marL="609600" indent="-609600" algn="just" eaLnBrk="1" hangingPunct="1">
              <a:buClr>
                <a:schemeClr val="tx1"/>
              </a:buClr>
              <a:buFontTx/>
              <a:buAutoNum type="arabicPeriod"/>
            </a:pPr>
            <a:endParaRPr lang="en-US" dirty="0" smtClean="0">
              <a:solidFill>
                <a:srgbClr val="0000FF"/>
              </a:solidFill>
              <a:latin typeface="Constantia" pitchFamily="18" charset="0"/>
              <a:cs typeface="Times New Roman" pitchFamily="18" charset="0"/>
            </a:endParaRPr>
          </a:p>
          <a:p>
            <a:pPr marL="609600" indent="-609600" algn="just" eaLnBrk="1" hangingPunct="1">
              <a:buClr>
                <a:schemeClr val="tx1"/>
              </a:buClr>
              <a:buFontTx/>
              <a:buAutoNum type="arabicPeriod"/>
            </a:pPr>
            <a:r>
              <a:rPr lang="en-US" dirty="0" smtClean="0">
                <a:solidFill>
                  <a:srgbClr val="0000FF"/>
                </a:solidFill>
                <a:latin typeface="Constantia" pitchFamily="18" charset="0"/>
                <a:cs typeface="Times New Roman" pitchFamily="18" charset="0"/>
              </a:rPr>
              <a:t>Excessive bone loss at the time of injury, which prevents sufficient bridging of the broken ends.</a:t>
            </a:r>
          </a:p>
          <a:p>
            <a:pPr marL="609600" indent="-609600" algn="just" eaLnBrk="1" hangingPunct="1"/>
            <a:endParaRPr lang="en-US" dirty="0" smtClean="0">
              <a:solidFill>
                <a:srgbClr val="0000FF"/>
              </a:solidFill>
              <a:latin typeface="Constantia" pitchFamily="18" charset="0"/>
            </a:endParaRPr>
          </a:p>
        </p:txBody>
      </p:sp>
      <p:sp>
        <p:nvSpPr>
          <p:cNvPr id="28674" name="Rectangle 6"/>
          <p:cNvSpPr>
            <a:spLocks noGrp="1" noChangeArrowheads="1"/>
          </p:cNvSpPr>
          <p:nvPr>
            <p:ph type="sldNum" sz="quarter" idx="12"/>
          </p:nvPr>
        </p:nvSpPr>
        <p:spPr>
          <a:noFill/>
        </p:spPr>
        <p:txBody>
          <a:bodyPr/>
          <a:lstStyle/>
          <a:p>
            <a:fld id="{5FE62F33-5F0A-41EB-BA9F-D2E813AE52A1}" type="slidenum">
              <a:rPr lang="en-US" smtClean="0"/>
              <a:pPr/>
              <a:t>31</a:t>
            </a:fld>
            <a:endParaRPr lang="en-US" smtClean="0"/>
          </a:p>
        </p:txBody>
      </p:sp>
      <p:sp>
        <p:nvSpPr>
          <p:cNvPr id="2867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4E474E8-A397-45FD-B524-1A84F41076FB}" type="slidenum">
              <a:rPr lang="en-US" sz="1400"/>
              <a:pPr algn="r"/>
              <a:t>31</a:t>
            </a:fld>
            <a:endParaRPr lang="en-US" sz="1400"/>
          </a:p>
        </p:txBody>
      </p:sp>
    </p:spTree>
  </p:cSld>
  <p:clrMapOvr>
    <a:masterClrMapping/>
  </p:clrMapOvr>
  <p:transition>
    <p:wheel spokes="8"/>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ctrTitle"/>
          </p:nvPr>
        </p:nvSpPr>
        <p:spPr>
          <a:xfrm>
            <a:off x="0" y="381000"/>
            <a:ext cx="8458200" cy="762000"/>
          </a:xfrm>
        </p:spPr>
        <p:txBody>
          <a:bodyPr/>
          <a:lstStyle/>
          <a:p>
            <a:pPr algn="just" eaLnBrk="1" hangingPunct="1"/>
            <a:r>
              <a:rPr lang="en-US" sz="3200" b="1" dirty="0" smtClean="0">
                <a:solidFill>
                  <a:srgbClr val="FF0000"/>
                </a:solidFill>
                <a:latin typeface="Constantia" pitchFamily="18" charset="0"/>
              </a:rPr>
              <a:t>Factors Impeding Callus formation </a:t>
            </a:r>
            <a:r>
              <a:rPr lang="en-US" sz="3200" dirty="0" smtClean="0">
                <a:solidFill>
                  <a:srgbClr val="FF0000"/>
                </a:solidFill>
                <a:latin typeface="Constantia" pitchFamily="18" charset="0"/>
              </a:rPr>
              <a:t>Cont’d</a:t>
            </a:r>
          </a:p>
        </p:txBody>
      </p:sp>
      <p:sp>
        <p:nvSpPr>
          <p:cNvPr id="29701" name="Rectangle 3"/>
          <p:cNvSpPr>
            <a:spLocks noGrp="1" noChangeArrowheads="1"/>
          </p:cNvSpPr>
          <p:nvPr>
            <p:ph type="subTitle" idx="1"/>
          </p:nvPr>
        </p:nvSpPr>
        <p:spPr>
          <a:xfrm>
            <a:off x="0" y="1143000"/>
            <a:ext cx="9144000" cy="5715000"/>
          </a:xfrm>
        </p:spPr>
        <p:txBody>
          <a:bodyPr/>
          <a:lstStyle/>
          <a:p>
            <a:pPr marL="971550" lvl="1" indent="-514350" algn="just" eaLnBrk="1" hangingPunct="1">
              <a:buFont typeface="Times New Roman" pitchFamily="18" charset="0"/>
              <a:buAutoNum type="arabicPeriod" startAt="4"/>
            </a:pPr>
            <a:r>
              <a:rPr lang="en-US" dirty="0" smtClean="0">
                <a:solidFill>
                  <a:srgbClr val="0000FF"/>
                </a:solidFill>
                <a:latin typeface="Constantia" pitchFamily="18" charset="0"/>
                <a:cs typeface="Times New Roman" pitchFamily="18" charset="0"/>
              </a:rPr>
              <a:t>Inefficient immobilization</a:t>
            </a:r>
          </a:p>
          <a:p>
            <a:pPr marL="971550" lvl="1" indent="-514350" algn="just" eaLnBrk="1" hangingPunct="1">
              <a:buFont typeface="Times New Roman" pitchFamily="18" charset="0"/>
              <a:buAutoNum type="arabicPeriod" startAt="4"/>
            </a:pPr>
            <a:endParaRPr lang="en-US" dirty="0" smtClean="0">
              <a:solidFill>
                <a:srgbClr val="0000FF"/>
              </a:solidFill>
              <a:latin typeface="Constantia" pitchFamily="18" charset="0"/>
              <a:cs typeface="Times New Roman" pitchFamily="18" charset="0"/>
            </a:endParaRPr>
          </a:p>
          <a:p>
            <a:pPr marL="971550" lvl="1" indent="-514350" algn="just" eaLnBrk="1" hangingPunct="1">
              <a:buFont typeface="Times New Roman" pitchFamily="18" charset="0"/>
              <a:buAutoNum type="arabicPeriod" startAt="4"/>
            </a:pPr>
            <a:r>
              <a:rPr lang="en-US" dirty="0" smtClean="0">
                <a:solidFill>
                  <a:srgbClr val="0000FF"/>
                </a:solidFill>
                <a:latin typeface="Constantia" pitchFamily="18" charset="0"/>
                <a:cs typeface="Times New Roman" pitchFamily="18" charset="0"/>
              </a:rPr>
              <a:t>Infection at the site of injury.</a:t>
            </a:r>
          </a:p>
          <a:p>
            <a:pPr marL="971550" lvl="1" indent="-514350" algn="just" eaLnBrk="1" hangingPunct="1">
              <a:buFont typeface="Times New Roman" pitchFamily="18" charset="0"/>
              <a:buAutoNum type="arabicPeriod" startAt="4"/>
            </a:pPr>
            <a:endParaRPr lang="en-US" dirty="0" smtClean="0">
              <a:solidFill>
                <a:srgbClr val="0000FF"/>
              </a:solidFill>
              <a:latin typeface="Constantia" pitchFamily="18" charset="0"/>
              <a:cs typeface="Times New Roman" pitchFamily="18" charset="0"/>
            </a:endParaRPr>
          </a:p>
          <a:p>
            <a:pPr marL="971550" lvl="1" indent="-514350" algn="just" eaLnBrk="1" hangingPunct="1">
              <a:buFont typeface="Times New Roman" pitchFamily="18" charset="0"/>
              <a:buAutoNum type="arabicPeriod" startAt="4"/>
            </a:pPr>
            <a:r>
              <a:rPr lang="en-US" dirty="0" smtClean="0">
                <a:solidFill>
                  <a:srgbClr val="0000FF"/>
                </a:solidFill>
                <a:latin typeface="Constantia" pitchFamily="18" charset="0"/>
                <a:cs typeface="Times New Roman" pitchFamily="18" charset="0"/>
              </a:rPr>
              <a:t>Bone necrosis.</a:t>
            </a:r>
          </a:p>
          <a:p>
            <a:pPr marL="971550" lvl="1" indent="-514350" algn="just" eaLnBrk="1" hangingPunct="1">
              <a:buFont typeface="Times New Roman" pitchFamily="18" charset="0"/>
              <a:buAutoNum type="arabicPeriod" startAt="4"/>
            </a:pPr>
            <a:endParaRPr lang="en-US" dirty="0" smtClean="0">
              <a:solidFill>
                <a:srgbClr val="0000FF"/>
              </a:solidFill>
              <a:latin typeface="Constantia" pitchFamily="18" charset="0"/>
              <a:cs typeface="Times New Roman" pitchFamily="18" charset="0"/>
            </a:endParaRPr>
          </a:p>
          <a:p>
            <a:pPr marL="971550" lvl="1" indent="-514350" algn="just" eaLnBrk="1" hangingPunct="1">
              <a:buFont typeface="Times New Roman" pitchFamily="18" charset="0"/>
              <a:buAutoNum type="arabicPeriod" startAt="4"/>
            </a:pPr>
            <a:r>
              <a:rPr lang="en-US" dirty="0" smtClean="0">
                <a:solidFill>
                  <a:srgbClr val="0000FF"/>
                </a:solidFill>
                <a:latin typeface="Constantia" pitchFamily="18" charset="0"/>
                <a:cs typeface="Times New Roman" pitchFamily="18" charset="0"/>
              </a:rPr>
              <a:t>Anemia or other systemic conditions.</a:t>
            </a:r>
          </a:p>
          <a:p>
            <a:pPr marL="971550" lvl="1" indent="-514350" algn="just" eaLnBrk="1" hangingPunct="1">
              <a:buFont typeface="Times New Roman" pitchFamily="18" charset="0"/>
              <a:buAutoNum type="arabicPeriod" startAt="4"/>
            </a:pPr>
            <a:endParaRPr lang="en-US" dirty="0" smtClean="0">
              <a:solidFill>
                <a:srgbClr val="0000FF"/>
              </a:solidFill>
              <a:latin typeface="Constantia" pitchFamily="18" charset="0"/>
              <a:cs typeface="Times New Roman" pitchFamily="18" charset="0"/>
            </a:endParaRPr>
          </a:p>
          <a:p>
            <a:pPr marL="971550" lvl="1" indent="-514350" algn="just" eaLnBrk="1" hangingPunct="1">
              <a:buFont typeface="Times New Roman" pitchFamily="18" charset="0"/>
              <a:buAutoNum type="arabicPeriod" startAt="4"/>
            </a:pPr>
            <a:r>
              <a:rPr lang="en-US" dirty="0" smtClean="0">
                <a:solidFill>
                  <a:srgbClr val="0000FF"/>
                </a:solidFill>
                <a:latin typeface="Constantia" pitchFamily="18" charset="0"/>
                <a:cs typeface="Times New Roman" pitchFamily="18" charset="0"/>
              </a:rPr>
              <a:t>Endocrine imbalance.</a:t>
            </a:r>
          </a:p>
          <a:p>
            <a:pPr marL="971550" lvl="1" indent="-514350" algn="just" eaLnBrk="1" hangingPunct="1">
              <a:buFont typeface="Times New Roman" pitchFamily="18" charset="0"/>
              <a:buAutoNum type="arabicPeriod" startAt="4"/>
            </a:pPr>
            <a:endParaRPr lang="en-US" dirty="0" smtClean="0">
              <a:solidFill>
                <a:srgbClr val="0000FF"/>
              </a:solidFill>
              <a:latin typeface="Constantia" pitchFamily="18" charset="0"/>
              <a:cs typeface="Times New Roman" pitchFamily="18" charset="0"/>
            </a:endParaRPr>
          </a:p>
          <a:p>
            <a:pPr marL="971550" lvl="1" indent="-514350" algn="just" eaLnBrk="1" hangingPunct="1">
              <a:buFont typeface="Times New Roman" pitchFamily="18" charset="0"/>
              <a:buAutoNum type="arabicPeriod" startAt="4"/>
            </a:pPr>
            <a:r>
              <a:rPr lang="en-US" dirty="0" smtClean="0">
                <a:solidFill>
                  <a:srgbClr val="0000FF"/>
                </a:solidFill>
                <a:latin typeface="Constantia" pitchFamily="18" charset="0"/>
                <a:cs typeface="Times New Roman" pitchFamily="18" charset="0"/>
              </a:rPr>
              <a:t>Poor nutritional status.</a:t>
            </a:r>
            <a:endParaRPr lang="en-US" dirty="0" smtClean="0">
              <a:solidFill>
                <a:srgbClr val="0000FF"/>
              </a:solidFill>
              <a:latin typeface="Constantia" pitchFamily="18" charset="0"/>
            </a:endParaRPr>
          </a:p>
        </p:txBody>
      </p:sp>
      <p:sp>
        <p:nvSpPr>
          <p:cNvPr id="29698" name="Rectangle 6"/>
          <p:cNvSpPr>
            <a:spLocks noGrp="1" noChangeArrowheads="1"/>
          </p:cNvSpPr>
          <p:nvPr>
            <p:ph type="sldNum" sz="quarter" idx="12"/>
          </p:nvPr>
        </p:nvSpPr>
        <p:spPr>
          <a:noFill/>
        </p:spPr>
        <p:txBody>
          <a:bodyPr/>
          <a:lstStyle/>
          <a:p>
            <a:fld id="{2F39E5F8-D455-4F2B-8679-49B0E213C400}" type="slidenum">
              <a:rPr lang="en-US" smtClean="0"/>
              <a:pPr/>
              <a:t>32</a:t>
            </a:fld>
            <a:endParaRPr lang="en-US" smtClean="0"/>
          </a:p>
        </p:txBody>
      </p:sp>
      <p:sp>
        <p:nvSpPr>
          <p:cNvPr id="2969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90036CE4-6E08-4467-B869-C2778132380C}" type="slidenum">
              <a:rPr lang="en-US" sz="1400"/>
              <a:pPr algn="r"/>
              <a:t>32</a:t>
            </a:fld>
            <a:endParaRPr lang="en-US" sz="1400"/>
          </a:p>
        </p:txBody>
      </p:sp>
    </p:spTree>
  </p:cSld>
  <p:clrMapOvr>
    <a:masterClrMapping/>
  </p:clrMapOvr>
  <p:transition>
    <p:wheel spokes="8"/>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Content Placeholder 2"/>
          <p:cNvSpPr>
            <a:spLocks noGrp="1"/>
          </p:cNvSpPr>
          <p:nvPr>
            <p:ph idx="1"/>
          </p:nvPr>
        </p:nvSpPr>
        <p:spPr/>
        <p:txBody>
          <a:bodyPr/>
          <a:lstStyle/>
          <a:p>
            <a:pPr algn="ctr">
              <a:buFontTx/>
              <a:buNone/>
            </a:pPr>
            <a:r>
              <a:rPr lang="en-US" sz="5400" b="1" smtClean="0">
                <a:solidFill>
                  <a:srgbClr val="0000FF"/>
                </a:solidFill>
                <a:latin typeface="Constantia" pitchFamily="18" charset="0"/>
              </a:rPr>
              <a:t>FRACTURES</a:t>
            </a:r>
          </a:p>
        </p:txBody>
      </p:sp>
      <p:sp>
        <p:nvSpPr>
          <p:cNvPr id="30724" name="Slide Number Placeholder 4"/>
          <p:cNvSpPr>
            <a:spLocks noGrp="1"/>
          </p:cNvSpPr>
          <p:nvPr>
            <p:ph type="sldNum" sz="quarter" idx="12"/>
          </p:nvPr>
        </p:nvSpPr>
        <p:spPr>
          <a:noFill/>
        </p:spPr>
        <p:txBody>
          <a:bodyPr/>
          <a:lstStyle/>
          <a:p>
            <a:fld id="{5000D205-7B88-463E-B312-40D762D121FC}" type="slidenum">
              <a:rPr lang="en-US" smtClean="0"/>
              <a:pPr/>
              <a:t>33</a:t>
            </a:fld>
            <a:endParaRPr lang="en-US" smtClean="0"/>
          </a:p>
        </p:txBody>
      </p:sp>
      <p:sp>
        <p:nvSpPr>
          <p:cNvPr id="30722" name="Title 1"/>
          <p:cNvSpPr>
            <a:spLocks noGrp="1"/>
          </p:cNvSpPr>
          <p:nvPr>
            <p:ph type="title"/>
          </p:nvPr>
        </p:nvSpPr>
        <p:spPr/>
        <p:txBody>
          <a:bodyPr/>
          <a:lstStyle/>
          <a:p>
            <a:endParaRPr lang="en-US" smtClean="0"/>
          </a:p>
        </p:txBody>
      </p:sp>
    </p:spTree>
  </p:cSld>
  <p:clrMapOvr>
    <a:masterClrMapping/>
  </p:clrMapOvr>
  <p:transition>
    <p:wheel spokes="8"/>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p:txBody>
          <a:bodyPr/>
          <a:lstStyle/>
          <a:p>
            <a:pPr eaLnBrk="1" hangingPunct="1"/>
            <a:endParaRPr lang="en-US" smtClean="0"/>
          </a:p>
        </p:txBody>
      </p:sp>
      <p:sp>
        <p:nvSpPr>
          <p:cNvPr id="31746" name="Rectangle 6"/>
          <p:cNvSpPr>
            <a:spLocks noGrp="1" noChangeArrowheads="1"/>
          </p:cNvSpPr>
          <p:nvPr>
            <p:ph type="sldNum" sz="quarter" idx="12"/>
          </p:nvPr>
        </p:nvSpPr>
        <p:spPr>
          <a:noFill/>
        </p:spPr>
        <p:txBody>
          <a:bodyPr/>
          <a:lstStyle/>
          <a:p>
            <a:fld id="{D47D99D8-9179-4CBD-A652-870FF3BD0495}" type="slidenum">
              <a:rPr lang="en-US" smtClean="0"/>
              <a:pPr/>
              <a:t>34</a:t>
            </a:fld>
            <a:endParaRPr lang="en-US" smtClean="0"/>
          </a:p>
        </p:txBody>
      </p:sp>
      <p:sp>
        <p:nvSpPr>
          <p:cNvPr id="66562" name="Rectangle 2"/>
          <p:cNvSpPr>
            <a:spLocks noGrp="1" noChangeArrowheads="1"/>
          </p:cNvSpPr>
          <p:nvPr>
            <p:ph type="title"/>
          </p:nvPr>
        </p:nvSpPr>
        <p:spPr/>
        <p:txBody>
          <a:bodyPr/>
          <a:lstStyle/>
          <a:p>
            <a:pPr eaLnBrk="1" hangingPunct="1"/>
            <a:endParaRPr lang="en-US" smtClean="0"/>
          </a:p>
        </p:txBody>
      </p:sp>
      <p:sp>
        <p:nvSpPr>
          <p:cNvPr id="3174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E2583E9D-C328-46E6-B755-8CFC686BFB4A}" type="slidenum">
              <a:rPr lang="en-US" sz="1400"/>
              <a:pPr algn="r"/>
              <a:t>34</a:t>
            </a:fld>
            <a:endParaRPr lang="en-US" sz="1400"/>
          </a:p>
        </p:txBody>
      </p:sp>
      <p:pic>
        <p:nvPicPr>
          <p:cNvPr id="66564" name="Picture 4" descr="195381295_f9182b024c_m">
            <a:hlinkClick r:id="rId2"/>
          </p:cNvPr>
          <p:cNvPicPr>
            <a:picLocks noChangeAspect="1" noChangeArrowheads="1"/>
          </p:cNvPicPr>
          <p:nvPr/>
        </p:nvPicPr>
        <p:blipFill>
          <a:blip r:embed="rId3" cstate="print"/>
          <a:srcRect/>
          <a:stretch>
            <a:fillRect/>
          </a:stretch>
        </p:blipFill>
        <p:spPr bwMode="auto">
          <a:xfrm>
            <a:off x="609600" y="1752600"/>
            <a:ext cx="7924800" cy="42672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665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66564"/>
                                        </p:tgtEl>
                                        <p:attrNameLst>
                                          <p:attrName>style.visibility</p:attrName>
                                        </p:attrNameLst>
                                      </p:cBhvr>
                                      <p:to>
                                        <p:strVal val="visible"/>
                                      </p:to>
                                    </p:set>
                                    <p:anim calcmode="lin" valueType="num">
                                      <p:cBhvr additive="base">
                                        <p:cTn id="11" dur="500" fill="hold"/>
                                        <p:tgtEl>
                                          <p:spTgt spid="66564"/>
                                        </p:tgtEl>
                                        <p:attrNameLst>
                                          <p:attrName>ppt_x</p:attrName>
                                        </p:attrNameLst>
                                      </p:cBhvr>
                                      <p:tavLst>
                                        <p:tav tm="0">
                                          <p:val>
                                            <p:strVal val="#ppt_x"/>
                                          </p:val>
                                        </p:tav>
                                        <p:tav tm="100000">
                                          <p:val>
                                            <p:strVal val="#ppt_x"/>
                                          </p:val>
                                        </p:tav>
                                      </p:tavLst>
                                    </p:anim>
                                    <p:anim calcmode="lin" valueType="num">
                                      <p:cBhvr additive="base">
                                        <p:cTn id="12" dur="500" fill="hold"/>
                                        <p:tgtEl>
                                          <p:spTgt spid="665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3" name="Rectangle 3"/>
          <p:cNvSpPr>
            <a:spLocks noGrp="1" noChangeArrowheads="1"/>
          </p:cNvSpPr>
          <p:nvPr>
            <p:ph idx="1"/>
          </p:nvPr>
        </p:nvSpPr>
        <p:spPr/>
        <p:txBody>
          <a:bodyPr/>
          <a:lstStyle/>
          <a:p>
            <a:pPr eaLnBrk="1" hangingPunct="1">
              <a:buFontTx/>
              <a:buNone/>
            </a:pPr>
            <a:endParaRPr lang="en-US" smtClean="0"/>
          </a:p>
        </p:txBody>
      </p:sp>
      <p:sp>
        <p:nvSpPr>
          <p:cNvPr id="32770" name="Rectangle 6"/>
          <p:cNvSpPr>
            <a:spLocks noGrp="1" noChangeArrowheads="1"/>
          </p:cNvSpPr>
          <p:nvPr>
            <p:ph type="sldNum" sz="quarter" idx="12"/>
          </p:nvPr>
        </p:nvSpPr>
        <p:spPr>
          <a:noFill/>
        </p:spPr>
        <p:txBody>
          <a:bodyPr/>
          <a:lstStyle/>
          <a:p>
            <a:fld id="{E79C563C-ACEC-45B2-90CC-EFEC420B8A62}" type="slidenum">
              <a:rPr lang="en-US" smtClean="0"/>
              <a:pPr/>
              <a:t>35</a:t>
            </a:fld>
            <a:endParaRPr lang="en-US" smtClean="0"/>
          </a:p>
        </p:txBody>
      </p:sp>
      <p:sp>
        <p:nvSpPr>
          <p:cNvPr id="67586" name="Rectangle 2"/>
          <p:cNvSpPr>
            <a:spLocks noGrp="1" noChangeArrowheads="1"/>
          </p:cNvSpPr>
          <p:nvPr>
            <p:ph type="title"/>
          </p:nvPr>
        </p:nvSpPr>
        <p:spPr/>
        <p:txBody>
          <a:bodyPr/>
          <a:lstStyle/>
          <a:p>
            <a:pPr eaLnBrk="1" hangingPunct="1"/>
            <a:endParaRPr lang="en-US" smtClean="0">
              <a:solidFill>
                <a:srgbClr val="3333FF"/>
              </a:solidFill>
            </a:endParaRPr>
          </a:p>
        </p:txBody>
      </p:sp>
      <p:sp>
        <p:nvSpPr>
          <p:cNvPr id="3277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A6C9FECC-20F1-4D17-B743-00027B8055D0}" type="slidenum">
              <a:rPr lang="en-US" sz="1400"/>
              <a:pPr algn="r"/>
              <a:t>35</a:t>
            </a:fld>
            <a:endParaRPr lang="en-US" sz="1400"/>
          </a:p>
        </p:txBody>
      </p:sp>
      <p:pic>
        <p:nvPicPr>
          <p:cNvPr id="67588" name="Picture 4" descr="fracture">
            <a:hlinkClick r:id="rId2"/>
          </p:cNvPr>
          <p:cNvPicPr>
            <a:picLocks noChangeAspect="1" noChangeArrowheads="1"/>
          </p:cNvPicPr>
          <p:nvPr/>
        </p:nvPicPr>
        <p:blipFill>
          <a:blip r:embed="rId3" cstate="print"/>
          <a:srcRect/>
          <a:stretch>
            <a:fillRect/>
          </a:stretch>
        </p:blipFill>
        <p:spPr bwMode="auto">
          <a:xfrm>
            <a:off x="1066800" y="1371600"/>
            <a:ext cx="6629400" cy="51054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nodePh="1">
                                  <p:stCondLst>
                                    <p:cond delay="0"/>
                                  </p:stCondLst>
                                  <p:endCondLst>
                                    <p:cond evt="begin" delay="0">
                                      <p:tn val="5"/>
                                    </p:cond>
                                  </p:endCondLst>
                                  <p:childTnLst>
                                    <p:set>
                                      <p:cBhvr>
                                        <p:cTn id="6" dur="1" fill="hold">
                                          <p:stCondLst>
                                            <p:cond delay="0"/>
                                          </p:stCondLst>
                                        </p:cTn>
                                        <p:tgtEl>
                                          <p:spTgt spid="67586"/>
                                        </p:tgtEl>
                                        <p:attrNameLst>
                                          <p:attrName>style.visibility</p:attrName>
                                        </p:attrNameLst>
                                      </p:cBhvr>
                                      <p:to>
                                        <p:strVal val="visible"/>
                                      </p:to>
                                    </p:set>
                                    <p:anim calcmode="lin" valueType="num">
                                      <p:cBhvr additive="base">
                                        <p:cTn id="7" dur="500" fill="hold"/>
                                        <p:tgtEl>
                                          <p:spTgt spid="67586"/>
                                        </p:tgtEl>
                                        <p:attrNameLst>
                                          <p:attrName>ppt_x</p:attrName>
                                        </p:attrNameLst>
                                      </p:cBhvr>
                                      <p:tavLst>
                                        <p:tav tm="0">
                                          <p:val>
                                            <p:strVal val="#ppt_x"/>
                                          </p:val>
                                        </p:tav>
                                        <p:tav tm="100000">
                                          <p:val>
                                            <p:strVal val="#ppt_x"/>
                                          </p:val>
                                        </p:tav>
                                      </p:tavLst>
                                    </p:anim>
                                    <p:anim calcmode="lin" valueType="num">
                                      <p:cBhvr additive="base">
                                        <p:cTn id="8" dur="500" fill="hold"/>
                                        <p:tgtEl>
                                          <p:spTgt spid="6758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675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6"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1" name="Rectangle 3"/>
          <p:cNvSpPr>
            <a:spLocks noGrp="1" noChangeArrowheads="1"/>
          </p:cNvSpPr>
          <p:nvPr>
            <p:ph idx="1"/>
          </p:nvPr>
        </p:nvSpPr>
        <p:spPr/>
        <p:txBody>
          <a:bodyPr/>
          <a:lstStyle/>
          <a:p>
            <a:pPr eaLnBrk="1" hangingPunct="1"/>
            <a:endParaRPr lang="en-US" smtClean="0"/>
          </a:p>
        </p:txBody>
      </p:sp>
      <p:sp>
        <p:nvSpPr>
          <p:cNvPr id="33794" name="Rectangle 6"/>
          <p:cNvSpPr>
            <a:spLocks noGrp="1" noChangeArrowheads="1"/>
          </p:cNvSpPr>
          <p:nvPr>
            <p:ph type="sldNum" sz="quarter" idx="12"/>
          </p:nvPr>
        </p:nvSpPr>
        <p:spPr>
          <a:noFill/>
        </p:spPr>
        <p:txBody>
          <a:bodyPr/>
          <a:lstStyle/>
          <a:p>
            <a:fld id="{B7929F25-AA46-4292-9A7D-2E7FF15C5D83}" type="slidenum">
              <a:rPr lang="en-US" smtClean="0"/>
              <a:pPr/>
              <a:t>36</a:t>
            </a:fld>
            <a:endParaRPr lang="en-US" smtClean="0"/>
          </a:p>
        </p:txBody>
      </p:sp>
      <p:sp>
        <p:nvSpPr>
          <p:cNvPr id="68610" name="Rectangle 2"/>
          <p:cNvSpPr>
            <a:spLocks noGrp="1" noChangeArrowheads="1"/>
          </p:cNvSpPr>
          <p:nvPr>
            <p:ph type="title"/>
          </p:nvPr>
        </p:nvSpPr>
        <p:spPr/>
        <p:txBody>
          <a:bodyPr/>
          <a:lstStyle/>
          <a:p>
            <a:pPr eaLnBrk="1" hangingPunct="1"/>
            <a:endParaRPr lang="en-US" smtClean="0"/>
          </a:p>
        </p:txBody>
      </p:sp>
      <p:sp>
        <p:nvSpPr>
          <p:cNvPr id="3379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3EF27A3F-F3CB-419D-8872-F7A6F08C21C5}" type="slidenum">
              <a:rPr lang="en-US" sz="1400"/>
              <a:pPr algn="r"/>
              <a:t>36</a:t>
            </a:fld>
            <a:endParaRPr lang="en-US" sz="1400"/>
          </a:p>
        </p:txBody>
      </p:sp>
      <p:pic>
        <p:nvPicPr>
          <p:cNvPr id="33798" name="Picture 4" descr="Compound_fracture_dislocation_left_ankle">
            <a:hlinkClick r:id="rId2"/>
          </p:cNvPr>
          <p:cNvPicPr>
            <a:picLocks noChangeAspect="1" noChangeArrowheads="1"/>
          </p:cNvPicPr>
          <p:nvPr/>
        </p:nvPicPr>
        <p:blipFill>
          <a:blip r:embed="rId3" cstate="print"/>
          <a:srcRect/>
          <a:stretch>
            <a:fillRect/>
          </a:stretch>
        </p:blipFill>
        <p:spPr bwMode="auto">
          <a:xfrm>
            <a:off x="685800" y="1752600"/>
            <a:ext cx="7239000" cy="41910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grpId="0" nodeType="clickEffect" nodePh="1">
                                  <p:stCondLst>
                                    <p:cond delay="0"/>
                                  </p:stCondLst>
                                  <p:endCondLst>
                                    <p:cond evt="begin" delay="0">
                                      <p:tn val="5"/>
                                    </p:cond>
                                  </p:endCondLst>
                                  <p:childTnLst>
                                    <p:set>
                                      <p:cBhvr>
                                        <p:cTn id="6" dur="1" fill="hold">
                                          <p:stCondLst>
                                            <p:cond delay="0"/>
                                          </p:stCondLst>
                                        </p:cTn>
                                        <p:tgtEl>
                                          <p:spTgt spid="68610"/>
                                        </p:tgtEl>
                                        <p:attrNameLst>
                                          <p:attrName>style.visibility</p:attrName>
                                        </p:attrNameLst>
                                      </p:cBhvr>
                                      <p:to>
                                        <p:strVal val="visible"/>
                                      </p:to>
                                    </p:set>
                                    <p:animEffect transition="in" filter="barn(inHorizontal)">
                                      <p:cBhvr>
                                        <p:cTn id="7" dur="500"/>
                                        <p:tgtEl>
                                          <p:spTgt spid="686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nodePh="1">
                                  <p:stCondLst>
                                    <p:cond delay="0"/>
                                  </p:stCondLst>
                                  <p:endCondLst>
                                    <p:cond evt="begin" delay="0">
                                      <p:tn val="10"/>
                                    </p:cond>
                                  </p:endCondLst>
                                  <p:iterate type="lt">
                                    <p:tmAbs val="75"/>
                                  </p:iterate>
                                  <p:childTnLst>
                                    <p:set>
                                      <p:cBhvr>
                                        <p:cTn id="11" dur="1" fill="hold">
                                          <p:stCondLst>
                                            <p:cond delay="74"/>
                                          </p:stCondLst>
                                        </p:cTn>
                                        <p:tgtEl>
                                          <p:spTgt spid="686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1" grpId="0" build="p" autoUpdateAnimBg="0"/>
      <p:bldP spid="68610"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21" name="Rectangle 3"/>
          <p:cNvSpPr>
            <a:spLocks noGrp="1" noChangeArrowheads="1"/>
          </p:cNvSpPr>
          <p:nvPr>
            <p:ph idx="1"/>
          </p:nvPr>
        </p:nvSpPr>
        <p:spPr>
          <a:xfrm>
            <a:off x="685800" y="1371600"/>
            <a:ext cx="7772400" cy="4724400"/>
          </a:xfrm>
        </p:spPr>
        <p:txBody>
          <a:bodyPr/>
          <a:lstStyle/>
          <a:p>
            <a:pPr eaLnBrk="1" hangingPunct="1"/>
            <a:endParaRPr lang="en-US" smtClean="0"/>
          </a:p>
        </p:txBody>
      </p:sp>
      <p:sp>
        <p:nvSpPr>
          <p:cNvPr id="34818" name="Rectangle 6"/>
          <p:cNvSpPr>
            <a:spLocks noGrp="1" noChangeArrowheads="1"/>
          </p:cNvSpPr>
          <p:nvPr>
            <p:ph type="sldNum" sz="quarter" idx="12"/>
          </p:nvPr>
        </p:nvSpPr>
        <p:spPr>
          <a:noFill/>
        </p:spPr>
        <p:txBody>
          <a:bodyPr/>
          <a:lstStyle/>
          <a:p>
            <a:fld id="{9C502BB6-B1FB-4358-9FE7-67BD2DB2F29A}" type="slidenum">
              <a:rPr lang="en-US" smtClean="0"/>
              <a:pPr/>
              <a:t>37</a:t>
            </a:fld>
            <a:endParaRPr lang="en-US" smtClean="0"/>
          </a:p>
        </p:txBody>
      </p:sp>
      <p:sp>
        <p:nvSpPr>
          <p:cNvPr id="83970" name="Rectangle 2"/>
          <p:cNvSpPr>
            <a:spLocks noGrp="1" noChangeArrowheads="1"/>
          </p:cNvSpPr>
          <p:nvPr>
            <p:ph type="title"/>
          </p:nvPr>
        </p:nvSpPr>
        <p:spPr>
          <a:xfrm>
            <a:off x="762000" y="457200"/>
            <a:ext cx="7772400" cy="762000"/>
          </a:xfrm>
        </p:spPr>
        <p:txBody>
          <a:bodyPr/>
          <a:lstStyle/>
          <a:p>
            <a:pPr eaLnBrk="1" hangingPunct="1"/>
            <a:endParaRPr lang="en-US" smtClean="0">
              <a:solidFill>
                <a:schemeClr val="accent2"/>
              </a:solidFill>
            </a:endParaRPr>
          </a:p>
        </p:txBody>
      </p:sp>
      <p:sp>
        <p:nvSpPr>
          <p:cNvPr id="3481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E4E5B235-A13C-44A3-9620-3044D2CC4883}" type="slidenum">
              <a:rPr lang="en-US" sz="1400"/>
              <a:pPr algn="r"/>
              <a:t>37</a:t>
            </a:fld>
            <a:endParaRPr lang="en-US" sz="1400"/>
          </a:p>
        </p:txBody>
      </p:sp>
      <p:pic>
        <p:nvPicPr>
          <p:cNvPr id="83972" name="Picture 4" descr="fractures"/>
          <p:cNvPicPr>
            <a:picLocks noChangeAspect="1" noChangeArrowheads="1"/>
          </p:cNvPicPr>
          <p:nvPr/>
        </p:nvPicPr>
        <p:blipFill>
          <a:blip r:embed="rId3" cstate="print"/>
          <a:srcRect/>
          <a:stretch>
            <a:fillRect/>
          </a:stretch>
        </p:blipFill>
        <p:spPr bwMode="auto">
          <a:xfrm>
            <a:off x="1371600" y="2590800"/>
            <a:ext cx="6248400" cy="32004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499"/>
                                          </p:stCondLst>
                                        </p:cTn>
                                        <p:tgtEl>
                                          <p:spTgt spid="839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3972"/>
                                        </p:tgtEl>
                                        <p:attrNameLst>
                                          <p:attrName>style.visibility</p:attrName>
                                        </p:attrNameLst>
                                      </p:cBhvr>
                                      <p:to>
                                        <p:strVal val="visible"/>
                                      </p:to>
                                    </p:set>
                                    <p:anim calcmode="lin" valueType="num">
                                      <p:cBhvr additive="base">
                                        <p:cTn id="11" dur="500" fill="hold"/>
                                        <p:tgtEl>
                                          <p:spTgt spid="83972"/>
                                        </p:tgtEl>
                                        <p:attrNameLst>
                                          <p:attrName>ppt_x</p:attrName>
                                        </p:attrNameLst>
                                      </p:cBhvr>
                                      <p:tavLst>
                                        <p:tav tm="0">
                                          <p:val>
                                            <p:strVal val="0-#ppt_w/2"/>
                                          </p:val>
                                        </p:tav>
                                        <p:tav tm="100000">
                                          <p:val>
                                            <p:strVal val="#ppt_x"/>
                                          </p:val>
                                        </p:tav>
                                      </p:tavLst>
                                    </p:anim>
                                    <p:anim calcmode="lin" valueType="num">
                                      <p:cBhvr additive="base">
                                        <p:cTn id="12" dur="500" fill="hold"/>
                                        <p:tgtEl>
                                          <p:spTgt spid="839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4995" name="Rectangle 3"/>
          <p:cNvSpPr>
            <a:spLocks noGrp="1" noChangeArrowheads="1"/>
          </p:cNvSpPr>
          <p:nvPr>
            <p:ph idx="1"/>
          </p:nvPr>
        </p:nvSpPr>
        <p:spPr>
          <a:xfrm>
            <a:off x="228600" y="1981200"/>
            <a:ext cx="8534400" cy="4876800"/>
          </a:xfrm>
        </p:spPr>
        <p:txBody>
          <a:bodyPr/>
          <a:lstStyle/>
          <a:p>
            <a:pPr marL="469900" indent="-469900" algn="just" eaLnBrk="1" hangingPunct="1">
              <a:lnSpc>
                <a:spcPct val="90000"/>
              </a:lnSpc>
              <a:buFontTx/>
              <a:buNone/>
            </a:pPr>
            <a:r>
              <a:rPr lang="en-US" dirty="0" smtClean="0">
                <a:solidFill>
                  <a:srgbClr val="0000FF"/>
                </a:solidFill>
                <a:latin typeface="Constantia" pitchFamily="18" charset="0"/>
              </a:rPr>
              <a:t>	A fracture is a discontinuity or break in a bone related to a blow, fall, accident, stress or disease process.</a:t>
            </a:r>
          </a:p>
          <a:p>
            <a:pPr marL="469900" indent="-469900" algn="just" eaLnBrk="1" hangingPunct="1">
              <a:lnSpc>
                <a:spcPct val="90000"/>
              </a:lnSpc>
              <a:buFontTx/>
              <a:buNone/>
            </a:pPr>
            <a:r>
              <a:rPr lang="en-US" b="1" dirty="0" smtClean="0">
                <a:solidFill>
                  <a:srgbClr val="0000FF"/>
                </a:solidFill>
                <a:latin typeface="Constantia" pitchFamily="18" charset="0"/>
              </a:rPr>
              <a:t>	</a:t>
            </a:r>
          </a:p>
          <a:p>
            <a:pPr marL="469900" indent="-469900" algn="just" eaLnBrk="1" hangingPunct="1">
              <a:lnSpc>
                <a:spcPct val="90000"/>
              </a:lnSpc>
              <a:buFontTx/>
              <a:buNone/>
            </a:pPr>
            <a:r>
              <a:rPr lang="en-US" b="1" dirty="0" smtClean="0">
                <a:solidFill>
                  <a:srgbClr val="0000FF"/>
                </a:solidFill>
                <a:latin typeface="Constantia" pitchFamily="18" charset="0"/>
              </a:rPr>
              <a:t>	Avulsion</a:t>
            </a:r>
            <a:r>
              <a:rPr lang="en-US" dirty="0" smtClean="0">
                <a:solidFill>
                  <a:srgbClr val="0000FF"/>
                </a:solidFill>
                <a:latin typeface="Constantia" pitchFamily="18" charset="0"/>
              </a:rPr>
              <a:t> fractures occur when a strong ligament or tendon pulls a fragment of bone away from the rest of bone.</a:t>
            </a:r>
          </a:p>
          <a:p>
            <a:pPr marL="469900" indent="-469900" algn="just" eaLnBrk="1" hangingPunct="1">
              <a:lnSpc>
                <a:spcPct val="90000"/>
              </a:lnSpc>
              <a:buFontTx/>
              <a:buNone/>
            </a:pPr>
            <a:r>
              <a:rPr lang="en-US" dirty="0" smtClean="0">
                <a:solidFill>
                  <a:srgbClr val="0000FF"/>
                </a:solidFill>
                <a:latin typeface="Constantia" pitchFamily="18" charset="0"/>
              </a:rPr>
              <a:t>	</a:t>
            </a:r>
          </a:p>
          <a:p>
            <a:pPr marL="469900" indent="-469900" algn="just" eaLnBrk="1" hangingPunct="1">
              <a:lnSpc>
                <a:spcPct val="90000"/>
              </a:lnSpc>
              <a:buFontTx/>
              <a:buNone/>
            </a:pPr>
            <a:r>
              <a:rPr lang="en-US" dirty="0" smtClean="0">
                <a:solidFill>
                  <a:srgbClr val="0000FF"/>
                </a:solidFill>
                <a:latin typeface="Constantia" pitchFamily="18" charset="0"/>
              </a:rPr>
              <a:t>	Broken bones affect other adjacent structures.</a:t>
            </a:r>
          </a:p>
        </p:txBody>
      </p:sp>
      <p:sp>
        <p:nvSpPr>
          <p:cNvPr id="35842" name="Rectangle 6"/>
          <p:cNvSpPr>
            <a:spLocks noGrp="1" noChangeArrowheads="1"/>
          </p:cNvSpPr>
          <p:nvPr>
            <p:ph type="sldNum" sz="quarter" idx="12"/>
          </p:nvPr>
        </p:nvSpPr>
        <p:spPr>
          <a:noFill/>
        </p:spPr>
        <p:txBody>
          <a:bodyPr/>
          <a:lstStyle/>
          <a:p>
            <a:fld id="{72C66F43-8446-45C6-8895-E6DCB3C6F4F0}" type="slidenum">
              <a:rPr lang="en-US" smtClean="0"/>
              <a:pPr/>
              <a:t>38</a:t>
            </a:fld>
            <a:endParaRPr lang="en-US" smtClean="0"/>
          </a:p>
        </p:txBody>
      </p:sp>
      <p:sp>
        <p:nvSpPr>
          <p:cNvPr id="84994" name="Rectangle 2"/>
          <p:cNvSpPr>
            <a:spLocks noGrp="1" noChangeArrowheads="1"/>
          </p:cNvSpPr>
          <p:nvPr>
            <p:ph type="title"/>
          </p:nvPr>
        </p:nvSpPr>
        <p:spPr/>
        <p:txBody>
          <a:bodyPr/>
          <a:lstStyle/>
          <a:p>
            <a:pPr algn="just" eaLnBrk="1" hangingPunct="1"/>
            <a:r>
              <a:rPr lang="en-US" b="1" dirty="0" smtClean="0">
                <a:solidFill>
                  <a:srgbClr val="FF0000"/>
                </a:solidFill>
                <a:latin typeface="Constantia" pitchFamily="18" charset="0"/>
              </a:rPr>
              <a:t>FRACTURES</a:t>
            </a:r>
          </a:p>
        </p:txBody>
      </p:sp>
      <p:sp>
        <p:nvSpPr>
          <p:cNvPr id="3584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1A0CA1EC-5C61-4F14-AD88-930718FC36AE}" type="slidenum">
              <a:rPr lang="en-US" sz="1400"/>
              <a:pPr algn="r"/>
              <a:t>38</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49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6" fill="hold" grpId="0" nodeType="clickEffect">
                                  <p:stCondLst>
                                    <p:cond delay="0"/>
                                  </p:stCondLst>
                                  <p:childTnLst>
                                    <p:set>
                                      <p:cBhvr>
                                        <p:cTn id="10" dur="1" fill="hold">
                                          <p:stCondLst>
                                            <p:cond delay="0"/>
                                          </p:stCondLst>
                                        </p:cTn>
                                        <p:tgtEl>
                                          <p:spTgt spid="84995">
                                            <p:txEl>
                                              <p:pRg st="0" end="0"/>
                                            </p:txEl>
                                          </p:spTgt>
                                        </p:tgtEl>
                                        <p:attrNameLst>
                                          <p:attrName>style.visibility</p:attrName>
                                        </p:attrNameLst>
                                      </p:cBhvr>
                                      <p:to>
                                        <p:strVal val="visible"/>
                                      </p:to>
                                    </p:set>
                                    <p:animEffect transition="in" filter="barn(inHorizontal)">
                                      <p:cBhvr>
                                        <p:cTn id="11" dur="500"/>
                                        <p:tgtEl>
                                          <p:spTgt spid="8499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ntr" presetSubtype="26" fill="hold" grpId="0" nodeType="clickEffect">
                                  <p:stCondLst>
                                    <p:cond delay="0"/>
                                  </p:stCondLst>
                                  <p:childTnLst>
                                    <p:set>
                                      <p:cBhvr>
                                        <p:cTn id="15" dur="1" fill="hold">
                                          <p:stCondLst>
                                            <p:cond delay="0"/>
                                          </p:stCondLst>
                                        </p:cTn>
                                        <p:tgtEl>
                                          <p:spTgt spid="84995">
                                            <p:txEl>
                                              <p:pRg st="1" end="1"/>
                                            </p:txEl>
                                          </p:spTgt>
                                        </p:tgtEl>
                                        <p:attrNameLst>
                                          <p:attrName>style.visibility</p:attrName>
                                        </p:attrNameLst>
                                      </p:cBhvr>
                                      <p:to>
                                        <p:strVal val="visible"/>
                                      </p:to>
                                    </p:set>
                                    <p:animEffect transition="in" filter="barn(inHorizontal)">
                                      <p:cBhvr>
                                        <p:cTn id="16" dur="500"/>
                                        <p:tgtEl>
                                          <p:spTgt spid="84995">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6" fill="hold" grpId="0" nodeType="clickEffect">
                                  <p:stCondLst>
                                    <p:cond delay="0"/>
                                  </p:stCondLst>
                                  <p:childTnLst>
                                    <p:set>
                                      <p:cBhvr>
                                        <p:cTn id="20" dur="1" fill="hold">
                                          <p:stCondLst>
                                            <p:cond delay="0"/>
                                          </p:stCondLst>
                                        </p:cTn>
                                        <p:tgtEl>
                                          <p:spTgt spid="84995">
                                            <p:txEl>
                                              <p:pRg st="2" end="2"/>
                                            </p:txEl>
                                          </p:spTgt>
                                        </p:tgtEl>
                                        <p:attrNameLst>
                                          <p:attrName>style.visibility</p:attrName>
                                        </p:attrNameLst>
                                      </p:cBhvr>
                                      <p:to>
                                        <p:strVal val="visible"/>
                                      </p:to>
                                    </p:set>
                                    <p:animEffect transition="in" filter="barn(inHorizontal)">
                                      <p:cBhvr>
                                        <p:cTn id="21" dur="500"/>
                                        <p:tgtEl>
                                          <p:spTgt spid="84995">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6" fill="hold" grpId="0" nodeType="clickEffect">
                                  <p:stCondLst>
                                    <p:cond delay="0"/>
                                  </p:stCondLst>
                                  <p:childTnLst>
                                    <p:set>
                                      <p:cBhvr>
                                        <p:cTn id="25" dur="1" fill="hold">
                                          <p:stCondLst>
                                            <p:cond delay="0"/>
                                          </p:stCondLst>
                                        </p:cTn>
                                        <p:tgtEl>
                                          <p:spTgt spid="84995">
                                            <p:txEl>
                                              <p:pRg st="3" end="3"/>
                                            </p:txEl>
                                          </p:spTgt>
                                        </p:tgtEl>
                                        <p:attrNameLst>
                                          <p:attrName>style.visibility</p:attrName>
                                        </p:attrNameLst>
                                      </p:cBhvr>
                                      <p:to>
                                        <p:strVal val="visible"/>
                                      </p:to>
                                    </p:set>
                                    <p:animEffect transition="in" filter="barn(inHorizontal)">
                                      <p:cBhvr>
                                        <p:cTn id="26" dur="500"/>
                                        <p:tgtEl>
                                          <p:spTgt spid="84995">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6" fill="hold" grpId="0" nodeType="clickEffect">
                                  <p:stCondLst>
                                    <p:cond delay="0"/>
                                  </p:stCondLst>
                                  <p:childTnLst>
                                    <p:set>
                                      <p:cBhvr>
                                        <p:cTn id="30" dur="1" fill="hold">
                                          <p:stCondLst>
                                            <p:cond delay="0"/>
                                          </p:stCondLst>
                                        </p:cTn>
                                        <p:tgtEl>
                                          <p:spTgt spid="84995">
                                            <p:txEl>
                                              <p:pRg st="4" end="4"/>
                                            </p:txEl>
                                          </p:spTgt>
                                        </p:tgtEl>
                                        <p:attrNameLst>
                                          <p:attrName>style.visibility</p:attrName>
                                        </p:attrNameLst>
                                      </p:cBhvr>
                                      <p:to>
                                        <p:strVal val="visible"/>
                                      </p:to>
                                    </p:set>
                                    <p:animEffect transition="in" filter="barn(inHorizontal)">
                                      <p:cBhvr>
                                        <p:cTn id="31" dur="500"/>
                                        <p:tgtEl>
                                          <p:spTgt spid="849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build="p" autoUpdateAnimBg="0"/>
      <p:bldP spid="84994"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6019" name="Rectangle 3"/>
          <p:cNvSpPr>
            <a:spLocks noGrp="1" noChangeArrowheads="1"/>
          </p:cNvSpPr>
          <p:nvPr>
            <p:ph idx="1"/>
          </p:nvPr>
        </p:nvSpPr>
        <p:spPr>
          <a:xfrm>
            <a:off x="457200" y="1600200"/>
            <a:ext cx="8686800" cy="5257800"/>
          </a:xfrm>
        </p:spPr>
        <p:txBody>
          <a:bodyPr/>
          <a:lstStyle/>
          <a:p>
            <a:pPr algn="just" eaLnBrk="1" hangingPunct="1"/>
            <a:r>
              <a:rPr lang="en-US" dirty="0" smtClean="0">
                <a:solidFill>
                  <a:srgbClr val="0000FF"/>
                </a:solidFill>
                <a:latin typeface="Constantia" pitchFamily="18" charset="0"/>
              </a:rPr>
              <a:t>Soft tissue edema</a:t>
            </a:r>
          </a:p>
          <a:p>
            <a:pPr algn="just" eaLnBrk="1" hangingPunct="1"/>
            <a:r>
              <a:rPr lang="en-US" dirty="0" smtClean="0">
                <a:solidFill>
                  <a:srgbClr val="0000FF"/>
                </a:solidFill>
                <a:latin typeface="Constantia" pitchFamily="18" charset="0"/>
              </a:rPr>
              <a:t>Hemorrhage into muscles and joints</a:t>
            </a:r>
          </a:p>
          <a:p>
            <a:pPr algn="just" eaLnBrk="1" hangingPunct="1"/>
            <a:r>
              <a:rPr lang="en-US" dirty="0" smtClean="0">
                <a:solidFill>
                  <a:srgbClr val="0000FF"/>
                </a:solidFill>
                <a:latin typeface="Constantia" pitchFamily="18" charset="0"/>
              </a:rPr>
              <a:t>Joint dislocation</a:t>
            </a:r>
          </a:p>
          <a:p>
            <a:pPr algn="just" eaLnBrk="1" hangingPunct="1"/>
            <a:r>
              <a:rPr lang="en-US" dirty="0" smtClean="0">
                <a:solidFill>
                  <a:srgbClr val="0000FF"/>
                </a:solidFill>
                <a:latin typeface="Constantia" pitchFamily="18" charset="0"/>
              </a:rPr>
              <a:t>Ruptured tendons</a:t>
            </a:r>
          </a:p>
          <a:p>
            <a:pPr algn="just" eaLnBrk="1" hangingPunct="1"/>
            <a:r>
              <a:rPr lang="en-US" dirty="0" smtClean="0">
                <a:solidFill>
                  <a:srgbClr val="0000FF"/>
                </a:solidFill>
                <a:latin typeface="Constantia" pitchFamily="18" charset="0"/>
              </a:rPr>
              <a:t>Severed nerve</a:t>
            </a:r>
          </a:p>
          <a:p>
            <a:pPr algn="just" eaLnBrk="1" hangingPunct="1"/>
            <a:r>
              <a:rPr lang="en-US" dirty="0" smtClean="0">
                <a:solidFill>
                  <a:srgbClr val="0000FF"/>
                </a:solidFill>
                <a:latin typeface="Constantia" pitchFamily="18" charset="0"/>
              </a:rPr>
              <a:t>Damaged blood vessels </a:t>
            </a:r>
          </a:p>
          <a:p>
            <a:pPr algn="just" eaLnBrk="1" hangingPunct="1"/>
            <a:r>
              <a:rPr lang="en-US" dirty="0" smtClean="0">
                <a:solidFill>
                  <a:srgbClr val="0000FF"/>
                </a:solidFill>
                <a:latin typeface="Constantia" pitchFamily="18" charset="0"/>
              </a:rPr>
              <a:t>Damaged body organs</a:t>
            </a:r>
          </a:p>
        </p:txBody>
      </p:sp>
      <p:sp>
        <p:nvSpPr>
          <p:cNvPr id="36866" name="Rectangle 6"/>
          <p:cNvSpPr>
            <a:spLocks noGrp="1" noChangeArrowheads="1"/>
          </p:cNvSpPr>
          <p:nvPr>
            <p:ph type="sldNum" sz="quarter" idx="12"/>
          </p:nvPr>
        </p:nvSpPr>
        <p:spPr>
          <a:noFill/>
        </p:spPr>
        <p:txBody>
          <a:bodyPr/>
          <a:lstStyle/>
          <a:p>
            <a:fld id="{20D7B1D4-625B-4C07-A558-766E9CE9DE04}" type="slidenum">
              <a:rPr lang="en-US" smtClean="0"/>
              <a:pPr/>
              <a:t>39</a:t>
            </a:fld>
            <a:endParaRPr lang="en-US" smtClean="0"/>
          </a:p>
        </p:txBody>
      </p:sp>
      <p:sp>
        <p:nvSpPr>
          <p:cNvPr id="86018" name="Rectangle 2"/>
          <p:cNvSpPr>
            <a:spLocks noGrp="1" noChangeArrowheads="1"/>
          </p:cNvSpPr>
          <p:nvPr>
            <p:ph type="title"/>
          </p:nvPr>
        </p:nvSpPr>
        <p:spPr>
          <a:xfrm>
            <a:off x="228600" y="274638"/>
            <a:ext cx="8458200" cy="1143000"/>
          </a:xfrm>
        </p:spPr>
        <p:txBody>
          <a:bodyPr/>
          <a:lstStyle/>
          <a:p>
            <a:pPr algn="just" eaLnBrk="1" hangingPunct="1"/>
            <a:r>
              <a:rPr lang="en-US" b="1" dirty="0" smtClean="0">
                <a:solidFill>
                  <a:srgbClr val="FF0000"/>
                </a:solidFill>
                <a:latin typeface="Constantia" pitchFamily="18" charset="0"/>
              </a:rPr>
              <a:t>Effects of fractures</a:t>
            </a:r>
          </a:p>
        </p:txBody>
      </p:sp>
      <p:sp>
        <p:nvSpPr>
          <p:cNvPr id="3686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25B3779C-2A73-432F-BD59-5EC7D111F8D0}" type="slidenum">
              <a:rPr lang="en-US" sz="1400"/>
              <a:pPr algn="r"/>
              <a:t>39</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60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60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601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601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601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6019">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6019">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60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autoUpdateAnimBg="0"/>
      <p:bldP spid="8601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ctrTitle"/>
          </p:nvPr>
        </p:nvSpPr>
        <p:spPr>
          <a:xfrm>
            <a:off x="304800" y="228600"/>
            <a:ext cx="8229600" cy="990600"/>
          </a:xfrm>
        </p:spPr>
        <p:txBody>
          <a:bodyPr/>
          <a:lstStyle/>
          <a:p>
            <a:pPr algn="just" eaLnBrk="1" hangingPunct="1"/>
            <a:r>
              <a:rPr lang="en-US" sz="4000" b="1" dirty="0" smtClean="0">
                <a:solidFill>
                  <a:srgbClr val="FF0000"/>
                </a:solidFill>
                <a:latin typeface="Constantia" pitchFamily="18" charset="0"/>
              </a:rPr>
              <a:t>MAIN OBJECTIVE</a:t>
            </a:r>
          </a:p>
        </p:txBody>
      </p:sp>
      <p:sp>
        <p:nvSpPr>
          <p:cNvPr id="4101" name="Rectangle 3"/>
          <p:cNvSpPr>
            <a:spLocks noGrp="1" noChangeArrowheads="1"/>
          </p:cNvSpPr>
          <p:nvPr>
            <p:ph type="subTitle" idx="1"/>
          </p:nvPr>
        </p:nvSpPr>
        <p:spPr>
          <a:xfrm>
            <a:off x="381000" y="1066800"/>
            <a:ext cx="8763000" cy="5791200"/>
          </a:xfrm>
        </p:spPr>
        <p:txBody>
          <a:bodyPr/>
          <a:lstStyle/>
          <a:p>
            <a:pPr algn="just" eaLnBrk="1" hangingPunct="1"/>
            <a:endParaRPr lang="en-US" dirty="0" smtClean="0">
              <a:solidFill>
                <a:schemeClr val="accent1"/>
              </a:solidFill>
              <a:latin typeface="Constantia" pitchFamily="18" charset="0"/>
            </a:endParaRPr>
          </a:p>
          <a:p>
            <a:pPr algn="just" eaLnBrk="1" hangingPunct="1"/>
            <a:r>
              <a:rPr lang="en-US" dirty="0" smtClean="0">
                <a:solidFill>
                  <a:srgbClr val="0000FF"/>
                </a:solidFill>
                <a:latin typeface="Constantia" pitchFamily="18" charset="0"/>
              </a:rPr>
              <a:t>By the end of this Course, the learner will gain the necessary knowledge, skills and attitudes to promote health, prevent illness, diagnose, co-ordinate, manage and rehabilitate infants, children and adults suffering from orthopedic conditions.</a:t>
            </a:r>
          </a:p>
        </p:txBody>
      </p:sp>
      <p:sp>
        <p:nvSpPr>
          <p:cNvPr id="4098" name="Rectangle 6"/>
          <p:cNvSpPr>
            <a:spLocks noGrp="1" noChangeArrowheads="1"/>
          </p:cNvSpPr>
          <p:nvPr>
            <p:ph type="sldNum" sz="quarter" idx="12"/>
          </p:nvPr>
        </p:nvSpPr>
        <p:spPr>
          <a:noFill/>
        </p:spPr>
        <p:txBody>
          <a:bodyPr/>
          <a:lstStyle/>
          <a:p>
            <a:fld id="{AC13B138-F564-4F21-9CEC-F6564994633F}" type="slidenum">
              <a:rPr lang="en-US" smtClean="0"/>
              <a:pPr/>
              <a:t>4</a:t>
            </a:fld>
            <a:endParaRPr lang="en-US" dirty="0" smtClean="0"/>
          </a:p>
        </p:txBody>
      </p:sp>
      <p:sp>
        <p:nvSpPr>
          <p:cNvPr id="409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0B212498-98C0-4A68-A286-C9FE5EB386E7}" type="slidenum">
              <a:rPr lang="en-US" sz="1400"/>
              <a:pPr algn="r"/>
              <a:t>4</a:t>
            </a:fld>
            <a:endParaRPr lang="en-US" sz="1400" dirty="0"/>
          </a:p>
        </p:txBody>
      </p:sp>
    </p:spTree>
  </p:cSld>
  <p:clrMapOvr>
    <a:masterClrMapping/>
  </p:clrMapOvr>
  <p:transition>
    <p:wheel spokes="8"/>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7043" name="Rectangle 3"/>
          <p:cNvSpPr>
            <a:spLocks noGrp="1" noChangeArrowheads="1"/>
          </p:cNvSpPr>
          <p:nvPr>
            <p:ph idx="1"/>
          </p:nvPr>
        </p:nvSpPr>
        <p:spPr>
          <a:xfrm>
            <a:off x="0" y="1295400"/>
            <a:ext cx="9144000" cy="5562600"/>
          </a:xfrm>
        </p:spPr>
        <p:txBody>
          <a:bodyPr>
            <a:normAutofit/>
          </a:bodyPr>
          <a:lstStyle/>
          <a:p>
            <a:pPr marL="571500" indent="-571500" algn="just" eaLnBrk="1" hangingPunct="1">
              <a:buNone/>
            </a:pPr>
            <a:r>
              <a:rPr lang="en-US" dirty="0" smtClean="0">
                <a:solidFill>
                  <a:srgbClr val="0000FF"/>
                </a:solidFill>
                <a:latin typeface="Constantia" pitchFamily="18" charset="0"/>
              </a:rPr>
              <a:t>Fractures can either be:</a:t>
            </a:r>
          </a:p>
          <a:p>
            <a:pPr marL="571500" indent="-571500" algn="just" eaLnBrk="1" hangingPunct="1">
              <a:buNone/>
            </a:pPr>
            <a:endParaRPr lang="en-US" dirty="0" smtClean="0">
              <a:solidFill>
                <a:srgbClr val="0000FF"/>
              </a:solidFill>
              <a:latin typeface="Constantia" pitchFamily="18" charset="0"/>
            </a:endParaRPr>
          </a:p>
          <a:p>
            <a:pPr marL="571500" indent="-571500" algn="just" eaLnBrk="1" hangingPunct="1">
              <a:buFont typeface="Wingdings" pitchFamily="2" charset="2"/>
              <a:buAutoNum type="arabicParenR"/>
            </a:pPr>
            <a:r>
              <a:rPr lang="en-US" i="1" dirty="0" smtClean="0">
                <a:solidFill>
                  <a:srgbClr val="0000FF"/>
                </a:solidFill>
                <a:latin typeface="Constantia" pitchFamily="18" charset="0"/>
              </a:rPr>
              <a:t>Complete: </a:t>
            </a:r>
            <a:r>
              <a:rPr lang="en-US" dirty="0" smtClean="0">
                <a:solidFill>
                  <a:srgbClr val="0000FF"/>
                </a:solidFill>
                <a:latin typeface="Constantia" pitchFamily="18" charset="0"/>
              </a:rPr>
              <a:t>There is a break across the entire bone;</a:t>
            </a:r>
          </a:p>
          <a:p>
            <a:pPr marL="571500" indent="-571500" algn="just" eaLnBrk="1" hangingPunct="1">
              <a:buFont typeface="Wingdings" pitchFamily="2" charset="2"/>
              <a:buAutoNum type="arabicParenR"/>
            </a:pPr>
            <a:endParaRPr lang="en-US" dirty="0" smtClean="0">
              <a:solidFill>
                <a:srgbClr val="0000FF"/>
              </a:solidFill>
              <a:latin typeface="Constantia" pitchFamily="18" charset="0"/>
            </a:endParaRPr>
          </a:p>
          <a:p>
            <a:pPr marL="571500" indent="-571500" algn="just" eaLnBrk="1" hangingPunct="1">
              <a:buFont typeface="Wingdings" pitchFamily="2" charset="2"/>
              <a:buAutoNum type="arabicParenR"/>
            </a:pPr>
            <a:r>
              <a:rPr lang="en-US" i="1" dirty="0" smtClean="0">
                <a:solidFill>
                  <a:srgbClr val="0000FF"/>
                </a:solidFill>
                <a:latin typeface="Constantia" pitchFamily="18" charset="0"/>
              </a:rPr>
              <a:t>Incomplete: </a:t>
            </a:r>
            <a:r>
              <a:rPr lang="en-US" dirty="0" smtClean="0">
                <a:solidFill>
                  <a:srgbClr val="0000FF"/>
                </a:solidFill>
                <a:latin typeface="Constantia" pitchFamily="18" charset="0"/>
              </a:rPr>
              <a:t>Breakage occur partially;</a:t>
            </a:r>
          </a:p>
          <a:p>
            <a:pPr marL="571500" indent="-571500" algn="just" eaLnBrk="1" hangingPunct="1">
              <a:buFont typeface="Wingdings" pitchFamily="2" charset="2"/>
              <a:buAutoNum type="arabicParenR"/>
            </a:pPr>
            <a:endParaRPr lang="en-US" dirty="0" smtClean="0">
              <a:solidFill>
                <a:srgbClr val="0000FF"/>
              </a:solidFill>
              <a:latin typeface="Constantia" pitchFamily="18" charset="0"/>
            </a:endParaRPr>
          </a:p>
          <a:p>
            <a:pPr marL="571500" indent="-571500" algn="just" eaLnBrk="1" hangingPunct="1">
              <a:buFont typeface="Wingdings" pitchFamily="2" charset="2"/>
              <a:buAutoNum type="arabicParenR"/>
            </a:pPr>
            <a:r>
              <a:rPr lang="en-US" i="1" dirty="0" smtClean="0">
                <a:solidFill>
                  <a:srgbClr val="0000FF"/>
                </a:solidFill>
                <a:latin typeface="Constantia" pitchFamily="18" charset="0"/>
              </a:rPr>
              <a:t>Closed fracture: </a:t>
            </a:r>
            <a:r>
              <a:rPr lang="en-US" dirty="0" smtClean="0">
                <a:solidFill>
                  <a:srgbClr val="0000FF"/>
                </a:solidFill>
                <a:latin typeface="Constantia" pitchFamily="18" charset="0"/>
              </a:rPr>
              <a:t>There  is breakage but the skin remains intact; </a:t>
            </a:r>
            <a:r>
              <a:rPr lang="en-US" i="1" dirty="0" smtClean="0">
                <a:solidFill>
                  <a:srgbClr val="0000FF"/>
                </a:solidFill>
                <a:latin typeface="Constantia" pitchFamily="18" charset="0"/>
              </a:rPr>
              <a:t>OR,</a:t>
            </a:r>
            <a:endParaRPr lang="en-US" dirty="0" smtClean="0">
              <a:solidFill>
                <a:srgbClr val="0000FF"/>
              </a:solidFill>
              <a:latin typeface="Constantia" pitchFamily="18" charset="0"/>
            </a:endParaRPr>
          </a:p>
          <a:p>
            <a:pPr marL="571500" indent="-571500" algn="just" eaLnBrk="1" hangingPunct="1">
              <a:buFont typeface="Wingdings" pitchFamily="2" charset="2"/>
              <a:buAutoNum type="arabicParenR"/>
            </a:pPr>
            <a:endParaRPr lang="en-US" dirty="0" smtClean="0">
              <a:solidFill>
                <a:srgbClr val="0000FF"/>
              </a:solidFill>
              <a:latin typeface="Constantia" pitchFamily="18" charset="0"/>
            </a:endParaRPr>
          </a:p>
          <a:p>
            <a:pPr marL="571500" indent="-571500" algn="just" eaLnBrk="1" hangingPunct="1">
              <a:buFont typeface="Wingdings" pitchFamily="2" charset="2"/>
              <a:buAutoNum type="arabicParenR"/>
            </a:pPr>
            <a:r>
              <a:rPr lang="en-US" i="1" dirty="0" smtClean="0">
                <a:solidFill>
                  <a:srgbClr val="0000FF"/>
                </a:solidFill>
                <a:latin typeface="Constantia" pitchFamily="18" charset="0"/>
              </a:rPr>
              <a:t>Open fracture: </a:t>
            </a:r>
            <a:r>
              <a:rPr lang="en-US" dirty="0" smtClean="0">
                <a:solidFill>
                  <a:srgbClr val="0000FF"/>
                </a:solidFill>
                <a:latin typeface="Constantia" pitchFamily="18" charset="0"/>
              </a:rPr>
              <a:t>Involves the</a:t>
            </a:r>
            <a:r>
              <a:rPr lang="en-US" i="1" dirty="0" smtClean="0">
                <a:solidFill>
                  <a:srgbClr val="0000FF"/>
                </a:solidFill>
                <a:latin typeface="Constantia" pitchFamily="18" charset="0"/>
              </a:rPr>
              <a:t> </a:t>
            </a:r>
            <a:r>
              <a:rPr lang="en-US" dirty="0" smtClean="0">
                <a:solidFill>
                  <a:srgbClr val="0000FF"/>
                </a:solidFill>
                <a:latin typeface="Constantia" pitchFamily="18" charset="0"/>
              </a:rPr>
              <a:t>skin or mucus membrane.</a:t>
            </a:r>
          </a:p>
        </p:txBody>
      </p:sp>
      <p:sp>
        <p:nvSpPr>
          <p:cNvPr id="37890" name="Rectangle 6"/>
          <p:cNvSpPr>
            <a:spLocks noGrp="1" noChangeArrowheads="1"/>
          </p:cNvSpPr>
          <p:nvPr>
            <p:ph type="sldNum" sz="quarter" idx="12"/>
          </p:nvPr>
        </p:nvSpPr>
        <p:spPr>
          <a:noFill/>
        </p:spPr>
        <p:txBody>
          <a:bodyPr/>
          <a:lstStyle/>
          <a:p>
            <a:fld id="{0A35FB24-24FF-4EA0-85E7-E01CF027BB07}" type="slidenum">
              <a:rPr lang="en-US" smtClean="0"/>
              <a:pPr/>
              <a:t>40</a:t>
            </a:fld>
            <a:endParaRPr lang="en-US" smtClean="0"/>
          </a:p>
        </p:txBody>
      </p:sp>
      <p:sp>
        <p:nvSpPr>
          <p:cNvPr id="87042" name="Rectangle 2"/>
          <p:cNvSpPr>
            <a:spLocks noGrp="1" noChangeArrowheads="1"/>
          </p:cNvSpPr>
          <p:nvPr>
            <p:ph type="title"/>
          </p:nvPr>
        </p:nvSpPr>
        <p:spPr>
          <a:xfrm>
            <a:off x="-152400" y="274638"/>
            <a:ext cx="8839200" cy="1143000"/>
          </a:xfrm>
        </p:spPr>
        <p:txBody>
          <a:bodyPr>
            <a:normAutofit/>
          </a:bodyPr>
          <a:lstStyle/>
          <a:p>
            <a:pPr algn="just" eaLnBrk="1" hangingPunct="1"/>
            <a:r>
              <a:rPr lang="en-US" b="1" dirty="0" smtClean="0">
                <a:solidFill>
                  <a:srgbClr val="FF0000"/>
                </a:solidFill>
                <a:latin typeface="Constantia" pitchFamily="18" charset="0"/>
              </a:rPr>
              <a:t>Classification/Types of fractures</a:t>
            </a:r>
          </a:p>
        </p:txBody>
      </p:sp>
      <p:sp>
        <p:nvSpPr>
          <p:cNvPr id="3789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F99697D4-7677-4EBE-A0FB-B2655DA61BEA}" type="slidenum">
              <a:rPr lang="en-US" sz="1400"/>
              <a:pPr algn="r"/>
              <a:t>40</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70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704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70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70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704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70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3" grpId="0" build="p" autoUpdateAnimBg="0"/>
      <p:bldP spid="87042"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8067" name="Rectangle 3"/>
          <p:cNvSpPr>
            <a:spLocks noGrp="1" noChangeArrowheads="1"/>
          </p:cNvSpPr>
          <p:nvPr>
            <p:ph idx="1"/>
          </p:nvPr>
        </p:nvSpPr>
        <p:spPr>
          <a:xfrm>
            <a:off x="457200" y="1600200"/>
            <a:ext cx="8686800" cy="5257800"/>
          </a:xfrm>
        </p:spPr>
        <p:txBody>
          <a:bodyPr/>
          <a:lstStyle/>
          <a:p>
            <a:pPr marL="571500" indent="-571500" algn="just" eaLnBrk="1" hangingPunct="1">
              <a:buNone/>
            </a:pPr>
            <a:r>
              <a:rPr lang="en-US" dirty="0" smtClean="0">
                <a:solidFill>
                  <a:srgbClr val="0000FF"/>
                </a:solidFill>
                <a:latin typeface="Constantia" pitchFamily="18" charset="0"/>
              </a:rPr>
              <a:t>Complete fractures can be/includes</a:t>
            </a:r>
          </a:p>
          <a:p>
            <a:pPr marL="571500" indent="-571500" algn="just" eaLnBrk="1" hangingPunct="1">
              <a:buFont typeface="Wingdings" pitchFamily="2" charset="2"/>
              <a:buAutoNum type="arabicParenR"/>
            </a:pPr>
            <a:r>
              <a:rPr lang="en-US" dirty="0" smtClean="0">
                <a:solidFill>
                  <a:srgbClr val="0000FF"/>
                </a:solidFill>
                <a:latin typeface="Constantia" pitchFamily="18" charset="0"/>
              </a:rPr>
              <a:t>Simple(Closed)</a:t>
            </a:r>
          </a:p>
          <a:p>
            <a:pPr marL="571500" indent="-571500" algn="just" eaLnBrk="1" hangingPunct="1">
              <a:buFont typeface="Wingdings" pitchFamily="2" charset="2"/>
              <a:buAutoNum type="arabicParenR"/>
            </a:pPr>
            <a:r>
              <a:rPr lang="en-US" dirty="0" smtClean="0">
                <a:solidFill>
                  <a:srgbClr val="0000FF"/>
                </a:solidFill>
                <a:latin typeface="Constantia" pitchFamily="18" charset="0"/>
              </a:rPr>
              <a:t>Compound(Open)</a:t>
            </a:r>
          </a:p>
          <a:p>
            <a:pPr marL="571500" indent="-571500" algn="just">
              <a:buFont typeface="Wingdings" pitchFamily="2" charset="2"/>
              <a:buAutoNum type="arabicParenR"/>
            </a:pPr>
            <a:r>
              <a:rPr lang="en-US" dirty="0" smtClean="0">
                <a:solidFill>
                  <a:srgbClr val="0000FF"/>
                </a:solidFill>
                <a:latin typeface="Constantia" pitchFamily="18" charset="0"/>
              </a:rPr>
              <a:t>Comminuted (Involves more than two fracture fragments)</a:t>
            </a:r>
          </a:p>
          <a:p>
            <a:pPr marL="571500" indent="-571500" algn="just" eaLnBrk="1" hangingPunct="1">
              <a:buFont typeface="Wingdings" pitchFamily="2" charset="2"/>
              <a:buAutoNum type="arabicParenR"/>
            </a:pPr>
            <a:r>
              <a:rPr lang="en-US" dirty="0" smtClean="0">
                <a:solidFill>
                  <a:srgbClr val="0000FF"/>
                </a:solidFill>
                <a:latin typeface="Constantia" pitchFamily="18" charset="0"/>
              </a:rPr>
              <a:t>Linear</a:t>
            </a:r>
          </a:p>
          <a:p>
            <a:pPr marL="571500" indent="-571500" algn="just" eaLnBrk="1" hangingPunct="1">
              <a:buFont typeface="Wingdings" pitchFamily="2" charset="2"/>
              <a:buAutoNum type="arabicParenR"/>
            </a:pPr>
            <a:r>
              <a:rPr lang="en-US" dirty="0" smtClean="0">
                <a:solidFill>
                  <a:srgbClr val="0000FF"/>
                </a:solidFill>
                <a:latin typeface="Constantia" pitchFamily="18" charset="0"/>
              </a:rPr>
              <a:t>Oblique</a:t>
            </a:r>
          </a:p>
          <a:p>
            <a:pPr marL="571500" indent="-571500" algn="just" eaLnBrk="1" hangingPunct="1">
              <a:buFont typeface="Wingdings" pitchFamily="2" charset="2"/>
              <a:buAutoNum type="arabicParenR"/>
            </a:pPr>
            <a:r>
              <a:rPr lang="en-US" dirty="0" smtClean="0">
                <a:solidFill>
                  <a:srgbClr val="0000FF"/>
                </a:solidFill>
                <a:latin typeface="Constantia" pitchFamily="18" charset="0"/>
              </a:rPr>
              <a:t>Spiral</a:t>
            </a:r>
          </a:p>
          <a:p>
            <a:pPr marL="571500" indent="-571500" algn="just" eaLnBrk="1" hangingPunct="1">
              <a:buFont typeface="Wingdings" pitchFamily="2" charset="2"/>
              <a:buAutoNum type="arabicParenR"/>
            </a:pPr>
            <a:r>
              <a:rPr lang="en-US" dirty="0" smtClean="0">
                <a:solidFill>
                  <a:srgbClr val="0000FF"/>
                </a:solidFill>
                <a:latin typeface="Constantia" pitchFamily="18" charset="0"/>
              </a:rPr>
              <a:t>Transverse</a:t>
            </a:r>
          </a:p>
        </p:txBody>
      </p:sp>
      <p:sp>
        <p:nvSpPr>
          <p:cNvPr id="38914" name="Rectangle 6"/>
          <p:cNvSpPr>
            <a:spLocks noGrp="1" noChangeArrowheads="1"/>
          </p:cNvSpPr>
          <p:nvPr>
            <p:ph type="sldNum" sz="quarter" idx="12"/>
          </p:nvPr>
        </p:nvSpPr>
        <p:spPr>
          <a:noFill/>
        </p:spPr>
        <p:txBody>
          <a:bodyPr/>
          <a:lstStyle/>
          <a:p>
            <a:fld id="{FAE0D182-1B0D-48C3-9B36-AC8A0FB318A2}" type="slidenum">
              <a:rPr lang="en-US" smtClean="0"/>
              <a:pPr/>
              <a:t>41</a:t>
            </a:fld>
            <a:endParaRPr lang="en-US" smtClean="0"/>
          </a:p>
        </p:txBody>
      </p:sp>
      <p:sp>
        <p:nvSpPr>
          <p:cNvPr id="88066" name="Rectangle 2"/>
          <p:cNvSpPr>
            <a:spLocks noGrp="1" noChangeArrowheads="1"/>
          </p:cNvSpPr>
          <p:nvPr>
            <p:ph type="title"/>
          </p:nvPr>
        </p:nvSpPr>
        <p:spPr>
          <a:xfrm>
            <a:off x="228600" y="228600"/>
            <a:ext cx="7772400" cy="1143000"/>
          </a:xfrm>
        </p:spPr>
        <p:txBody>
          <a:bodyPr/>
          <a:lstStyle/>
          <a:p>
            <a:pPr algn="just" eaLnBrk="1" hangingPunct="1"/>
            <a:r>
              <a:rPr lang="en-US" b="1" dirty="0" smtClean="0">
                <a:solidFill>
                  <a:srgbClr val="FF0000"/>
                </a:solidFill>
                <a:latin typeface="Constantia" pitchFamily="18" charset="0"/>
              </a:rPr>
              <a:t>Complete fractures</a:t>
            </a:r>
          </a:p>
        </p:txBody>
      </p:sp>
      <p:sp>
        <p:nvSpPr>
          <p:cNvPr id="3891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9F48BA1C-7419-403A-B9DE-CE5FFD6FD06A}" type="slidenum">
              <a:rPr lang="en-US" sz="1400"/>
              <a:pPr algn="r"/>
              <a:t>41</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9" fill="hold" grpId="0" nodeType="clickEffect">
                                  <p:stCondLst>
                                    <p:cond delay="0"/>
                                  </p:stCondLst>
                                  <p:childTnLst>
                                    <p:set>
                                      <p:cBhvr>
                                        <p:cTn id="10" dur="1" fill="hold">
                                          <p:stCondLst>
                                            <p:cond delay="0"/>
                                          </p:stCondLst>
                                        </p:cTn>
                                        <p:tgtEl>
                                          <p:spTgt spid="88067">
                                            <p:txEl>
                                              <p:pRg st="0" end="0"/>
                                            </p:txEl>
                                          </p:spTgt>
                                        </p:tgtEl>
                                        <p:attrNameLst>
                                          <p:attrName>style.visibility</p:attrName>
                                        </p:attrNameLst>
                                      </p:cBhvr>
                                      <p:to>
                                        <p:strVal val="visible"/>
                                      </p:to>
                                    </p:set>
                                    <p:anim calcmode="lin" valueType="num">
                                      <p:cBhvr additive="base">
                                        <p:cTn id="11" dur="500" fill="hold"/>
                                        <p:tgtEl>
                                          <p:spTgt spid="88067">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8067">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9" fill="hold" grpId="0" nodeType="clickEffect">
                                  <p:stCondLst>
                                    <p:cond delay="0"/>
                                  </p:stCondLst>
                                  <p:childTnLst>
                                    <p:set>
                                      <p:cBhvr>
                                        <p:cTn id="16" dur="1" fill="hold">
                                          <p:stCondLst>
                                            <p:cond delay="0"/>
                                          </p:stCondLst>
                                        </p:cTn>
                                        <p:tgtEl>
                                          <p:spTgt spid="88067">
                                            <p:txEl>
                                              <p:pRg st="1" end="1"/>
                                            </p:txEl>
                                          </p:spTgt>
                                        </p:tgtEl>
                                        <p:attrNameLst>
                                          <p:attrName>style.visibility</p:attrName>
                                        </p:attrNameLst>
                                      </p:cBhvr>
                                      <p:to>
                                        <p:strVal val="visible"/>
                                      </p:to>
                                    </p:set>
                                    <p:anim calcmode="lin" valueType="num">
                                      <p:cBhvr additive="base">
                                        <p:cTn id="17" dur="500" fill="hold"/>
                                        <p:tgtEl>
                                          <p:spTgt spid="88067">
                                            <p:txEl>
                                              <p:pRg st="1" end="1"/>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8067">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9" fill="hold" grpId="0" nodeType="clickEffect">
                                  <p:stCondLst>
                                    <p:cond delay="0"/>
                                  </p:stCondLst>
                                  <p:childTnLst>
                                    <p:set>
                                      <p:cBhvr>
                                        <p:cTn id="22" dur="1" fill="hold">
                                          <p:stCondLst>
                                            <p:cond delay="0"/>
                                          </p:stCondLst>
                                        </p:cTn>
                                        <p:tgtEl>
                                          <p:spTgt spid="88067">
                                            <p:txEl>
                                              <p:pRg st="2" end="2"/>
                                            </p:txEl>
                                          </p:spTgt>
                                        </p:tgtEl>
                                        <p:attrNameLst>
                                          <p:attrName>style.visibility</p:attrName>
                                        </p:attrNameLst>
                                      </p:cBhvr>
                                      <p:to>
                                        <p:strVal val="visible"/>
                                      </p:to>
                                    </p:set>
                                    <p:anim calcmode="lin" valueType="num">
                                      <p:cBhvr additive="base">
                                        <p:cTn id="23" dur="500" fill="hold"/>
                                        <p:tgtEl>
                                          <p:spTgt spid="88067">
                                            <p:txEl>
                                              <p:pRg st="2" end="2"/>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8067">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9" fill="hold" grpId="0" nodeType="clickEffect">
                                  <p:stCondLst>
                                    <p:cond delay="0"/>
                                  </p:stCondLst>
                                  <p:childTnLst>
                                    <p:set>
                                      <p:cBhvr>
                                        <p:cTn id="28" dur="1" fill="hold">
                                          <p:stCondLst>
                                            <p:cond delay="0"/>
                                          </p:stCondLst>
                                        </p:cTn>
                                        <p:tgtEl>
                                          <p:spTgt spid="88067">
                                            <p:txEl>
                                              <p:pRg st="3" end="3"/>
                                            </p:txEl>
                                          </p:spTgt>
                                        </p:tgtEl>
                                        <p:attrNameLst>
                                          <p:attrName>style.visibility</p:attrName>
                                        </p:attrNameLst>
                                      </p:cBhvr>
                                      <p:to>
                                        <p:strVal val="visible"/>
                                      </p:to>
                                    </p:set>
                                    <p:anim calcmode="lin" valueType="num">
                                      <p:cBhvr additive="base">
                                        <p:cTn id="29" dur="500" fill="hold"/>
                                        <p:tgtEl>
                                          <p:spTgt spid="88067">
                                            <p:txEl>
                                              <p:pRg st="3" end="3"/>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8067">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9" fill="hold" grpId="0" nodeType="clickEffect">
                                  <p:stCondLst>
                                    <p:cond delay="0"/>
                                  </p:stCondLst>
                                  <p:childTnLst>
                                    <p:set>
                                      <p:cBhvr>
                                        <p:cTn id="34" dur="1" fill="hold">
                                          <p:stCondLst>
                                            <p:cond delay="0"/>
                                          </p:stCondLst>
                                        </p:cTn>
                                        <p:tgtEl>
                                          <p:spTgt spid="88067">
                                            <p:txEl>
                                              <p:pRg st="4" end="4"/>
                                            </p:txEl>
                                          </p:spTgt>
                                        </p:tgtEl>
                                        <p:attrNameLst>
                                          <p:attrName>style.visibility</p:attrName>
                                        </p:attrNameLst>
                                      </p:cBhvr>
                                      <p:to>
                                        <p:strVal val="visible"/>
                                      </p:to>
                                    </p:set>
                                    <p:anim calcmode="lin" valueType="num">
                                      <p:cBhvr additive="base">
                                        <p:cTn id="35" dur="500" fill="hold"/>
                                        <p:tgtEl>
                                          <p:spTgt spid="88067">
                                            <p:txEl>
                                              <p:pRg st="4" end="4"/>
                                            </p:txEl>
                                          </p:spTgt>
                                        </p:tgtEl>
                                        <p:attrNameLst>
                                          <p:attrName>ppt_x</p:attrName>
                                        </p:attrNameLst>
                                      </p:cBhvr>
                                      <p:tavLst>
                                        <p:tav tm="0">
                                          <p:val>
                                            <p:strVal val="0-#ppt_w/2"/>
                                          </p:val>
                                        </p:tav>
                                        <p:tav tm="100000">
                                          <p:val>
                                            <p:strVal val="#ppt_x"/>
                                          </p:val>
                                        </p:tav>
                                      </p:tavLst>
                                    </p:anim>
                                    <p:anim calcmode="lin" valueType="num">
                                      <p:cBhvr additive="base">
                                        <p:cTn id="36" dur="500" fill="hold"/>
                                        <p:tgtEl>
                                          <p:spTgt spid="88067">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9" fill="hold" grpId="0" nodeType="clickEffect">
                                  <p:stCondLst>
                                    <p:cond delay="0"/>
                                  </p:stCondLst>
                                  <p:childTnLst>
                                    <p:set>
                                      <p:cBhvr>
                                        <p:cTn id="40" dur="1" fill="hold">
                                          <p:stCondLst>
                                            <p:cond delay="0"/>
                                          </p:stCondLst>
                                        </p:cTn>
                                        <p:tgtEl>
                                          <p:spTgt spid="88067">
                                            <p:txEl>
                                              <p:pRg st="5" end="5"/>
                                            </p:txEl>
                                          </p:spTgt>
                                        </p:tgtEl>
                                        <p:attrNameLst>
                                          <p:attrName>style.visibility</p:attrName>
                                        </p:attrNameLst>
                                      </p:cBhvr>
                                      <p:to>
                                        <p:strVal val="visible"/>
                                      </p:to>
                                    </p:set>
                                    <p:anim calcmode="lin" valueType="num">
                                      <p:cBhvr additive="base">
                                        <p:cTn id="41" dur="500" fill="hold"/>
                                        <p:tgtEl>
                                          <p:spTgt spid="88067">
                                            <p:txEl>
                                              <p:pRg st="5" end="5"/>
                                            </p:txEl>
                                          </p:spTgt>
                                        </p:tgtEl>
                                        <p:attrNameLst>
                                          <p:attrName>ppt_x</p:attrName>
                                        </p:attrNameLst>
                                      </p:cBhvr>
                                      <p:tavLst>
                                        <p:tav tm="0">
                                          <p:val>
                                            <p:strVal val="0-#ppt_w/2"/>
                                          </p:val>
                                        </p:tav>
                                        <p:tav tm="100000">
                                          <p:val>
                                            <p:strVal val="#ppt_x"/>
                                          </p:val>
                                        </p:tav>
                                      </p:tavLst>
                                    </p:anim>
                                    <p:anim calcmode="lin" valueType="num">
                                      <p:cBhvr additive="base">
                                        <p:cTn id="42" dur="500" fill="hold"/>
                                        <p:tgtEl>
                                          <p:spTgt spid="88067">
                                            <p:txEl>
                                              <p:pRg st="5" end="5"/>
                                            </p:txEl>
                                          </p:spTgt>
                                        </p:tgtEl>
                                        <p:attrNameLst>
                                          <p:attrName>ppt_y</p:attrName>
                                        </p:attrNameLst>
                                      </p:cBhvr>
                                      <p:tavLst>
                                        <p:tav tm="0">
                                          <p:val>
                                            <p:strVal val="0-#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9" fill="hold" grpId="0" nodeType="clickEffect">
                                  <p:stCondLst>
                                    <p:cond delay="0"/>
                                  </p:stCondLst>
                                  <p:childTnLst>
                                    <p:set>
                                      <p:cBhvr>
                                        <p:cTn id="46" dur="1" fill="hold">
                                          <p:stCondLst>
                                            <p:cond delay="0"/>
                                          </p:stCondLst>
                                        </p:cTn>
                                        <p:tgtEl>
                                          <p:spTgt spid="88067">
                                            <p:txEl>
                                              <p:pRg st="6" end="6"/>
                                            </p:txEl>
                                          </p:spTgt>
                                        </p:tgtEl>
                                        <p:attrNameLst>
                                          <p:attrName>style.visibility</p:attrName>
                                        </p:attrNameLst>
                                      </p:cBhvr>
                                      <p:to>
                                        <p:strVal val="visible"/>
                                      </p:to>
                                    </p:set>
                                    <p:anim calcmode="lin" valueType="num">
                                      <p:cBhvr additive="base">
                                        <p:cTn id="47" dur="500" fill="hold"/>
                                        <p:tgtEl>
                                          <p:spTgt spid="88067">
                                            <p:txEl>
                                              <p:pRg st="6" end="6"/>
                                            </p:txEl>
                                          </p:spTgt>
                                        </p:tgtEl>
                                        <p:attrNameLst>
                                          <p:attrName>ppt_x</p:attrName>
                                        </p:attrNameLst>
                                      </p:cBhvr>
                                      <p:tavLst>
                                        <p:tav tm="0">
                                          <p:val>
                                            <p:strVal val="0-#ppt_w/2"/>
                                          </p:val>
                                        </p:tav>
                                        <p:tav tm="100000">
                                          <p:val>
                                            <p:strVal val="#ppt_x"/>
                                          </p:val>
                                        </p:tav>
                                      </p:tavLst>
                                    </p:anim>
                                    <p:anim calcmode="lin" valueType="num">
                                      <p:cBhvr additive="base">
                                        <p:cTn id="48" dur="500" fill="hold"/>
                                        <p:tgtEl>
                                          <p:spTgt spid="88067">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9" fill="hold" grpId="0" nodeType="clickEffect">
                                  <p:stCondLst>
                                    <p:cond delay="0"/>
                                  </p:stCondLst>
                                  <p:childTnLst>
                                    <p:set>
                                      <p:cBhvr>
                                        <p:cTn id="52" dur="1" fill="hold">
                                          <p:stCondLst>
                                            <p:cond delay="0"/>
                                          </p:stCondLst>
                                        </p:cTn>
                                        <p:tgtEl>
                                          <p:spTgt spid="88067">
                                            <p:txEl>
                                              <p:pRg st="7" end="7"/>
                                            </p:txEl>
                                          </p:spTgt>
                                        </p:tgtEl>
                                        <p:attrNameLst>
                                          <p:attrName>style.visibility</p:attrName>
                                        </p:attrNameLst>
                                      </p:cBhvr>
                                      <p:to>
                                        <p:strVal val="visible"/>
                                      </p:to>
                                    </p:set>
                                    <p:anim calcmode="lin" valueType="num">
                                      <p:cBhvr additive="base">
                                        <p:cTn id="53" dur="500" fill="hold"/>
                                        <p:tgtEl>
                                          <p:spTgt spid="88067">
                                            <p:txEl>
                                              <p:pRg st="7" end="7"/>
                                            </p:txEl>
                                          </p:spTgt>
                                        </p:tgtEl>
                                        <p:attrNameLst>
                                          <p:attrName>ppt_x</p:attrName>
                                        </p:attrNameLst>
                                      </p:cBhvr>
                                      <p:tavLst>
                                        <p:tav tm="0">
                                          <p:val>
                                            <p:strVal val="0-#ppt_w/2"/>
                                          </p:val>
                                        </p:tav>
                                        <p:tav tm="100000">
                                          <p:val>
                                            <p:strVal val="#ppt_x"/>
                                          </p:val>
                                        </p:tav>
                                      </p:tavLst>
                                    </p:anim>
                                    <p:anim calcmode="lin" valueType="num">
                                      <p:cBhvr additive="base">
                                        <p:cTn id="54" dur="500" fill="hold"/>
                                        <p:tgtEl>
                                          <p:spTgt spid="88067">
                                            <p:txEl>
                                              <p:pRg st="7" end="7"/>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autoUpdateAnimBg="0"/>
      <p:bldP spid="88066"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Rectangle 3"/>
          <p:cNvSpPr>
            <a:spLocks noGrp="1" noChangeArrowheads="1"/>
          </p:cNvSpPr>
          <p:nvPr>
            <p:ph idx="1"/>
          </p:nvPr>
        </p:nvSpPr>
        <p:spPr>
          <a:xfrm>
            <a:off x="457200" y="1600200"/>
            <a:ext cx="8686800" cy="5105400"/>
          </a:xfrm>
        </p:spPr>
        <p:txBody>
          <a:bodyPr/>
          <a:lstStyle/>
          <a:p>
            <a:pPr marL="514350" indent="-514350" algn="just" eaLnBrk="1" hangingPunct="1">
              <a:buFont typeface="+mj-lt"/>
              <a:buAutoNum type="arabicPeriod" startAt="8"/>
            </a:pPr>
            <a:r>
              <a:rPr lang="en-US" dirty="0" smtClean="0">
                <a:solidFill>
                  <a:srgbClr val="0000FF"/>
                </a:solidFill>
                <a:latin typeface="Constantia" pitchFamily="18" charset="0"/>
              </a:rPr>
              <a:t>Impacted</a:t>
            </a:r>
          </a:p>
          <a:p>
            <a:pPr marL="514350" indent="-514350" algn="just" eaLnBrk="1" hangingPunct="1">
              <a:buFont typeface="+mj-lt"/>
              <a:buAutoNum type="arabicPeriod" startAt="8"/>
            </a:pPr>
            <a:r>
              <a:rPr lang="en-US" dirty="0" smtClean="0">
                <a:solidFill>
                  <a:srgbClr val="0000FF"/>
                </a:solidFill>
                <a:latin typeface="Constantia" pitchFamily="18" charset="0"/>
              </a:rPr>
              <a:t>Pathological</a:t>
            </a:r>
          </a:p>
          <a:p>
            <a:pPr marL="514350" indent="-514350" algn="just" eaLnBrk="1" hangingPunct="1">
              <a:buFont typeface="+mj-lt"/>
              <a:buAutoNum type="arabicPeriod" startAt="8"/>
            </a:pPr>
            <a:r>
              <a:rPr lang="en-US" dirty="0" smtClean="0">
                <a:solidFill>
                  <a:srgbClr val="0000FF"/>
                </a:solidFill>
                <a:latin typeface="Constantia" pitchFamily="18" charset="0"/>
              </a:rPr>
              <a:t>Avulsion</a:t>
            </a:r>
          </a:p>
          <a:p>
            <a:pPr marL="514350" indent="-514350" algn="just" eaLnBrk="1" hangingPunct="1">
              <a:buFont typeface="+mj-lt"/>
              <a:buAutoNum type="arabicPeriod" startAt="8"/>
            </a:pPr>
            <a:r>
              <a:rPr lang="en-US" dirty="0" smtClean="0">
                <a:solidFill>
                  <a:srgbClr val="0000FF"/>
                </a:solidFill>
                <a:latin typeface="Constantia" pitchFamily="18" charset="0"/>
              </a:rPr>
              <a:t>Extracapsular</a:t>
            </a:r>
          </a:p>
          <a:p>
            <a:pPr marL="514350" indent="-514350" algn="just" eaLnBrk="1" hangingPunct="1">
              <a:buFont typeface="+mj-lt"/>
              <a:buAutoNum type="arabicPeriod" startAt="8"/>
            </a:pPr>
            <a:r>
              <a:rPr lang="en-US" dirty="0" smtClean="0">
                <a:solidFill>
                  <a:srgbClr val="0000FF"/>
                </a:solidFill>
                <a:latin typeface="Constantia" pitchFamily="18" charset="0"/>
              </a:rPr>
              <a:t>Intracapsular</a:t>
            </a:r>
          </a:p>
        </p:txBody>
      </p:sp>
      <p:sp>
        <p:nvSpPr>
          <p:cNvPr id="39938" name="Rectangle 6"/>
          <p:cNvSpPr>
            <a:spLocks noGrp="1" noChangeArrowheads="1"/>
          </p:cNvSpPr>
          <p:nvPr>
            <p:ph type="sldNum" sz="quarter" idx="12"/>
          </p:nvPr>
        </p:nvSpPr>
        <p:spPr>
          <a:noFill/>
        </p:spPr>
        <p:txBody>
          <a:bodyPr/>
          <a:lstStyle/>
          <a:p>
            <a:fld id="{FACDBF84-E2CB-4CDC-81C7-249C4DC052B9}" type="slidenum">
              <a:rPr lang="en-US" smtClean="0"/>
              <a:pPr/>
              <a:t>42</a:t>
            </a:fld>
            <a:endParaRPr lang="en-US" smtClean="0"/>
          </a:p>
        </p:txBody>
      </p:sp>
      <p:sp>
        <p:nvSpPr>
          <p:cNvPr id="89090" name="Rectangle 2"/>
          <p:cNvSpPr>
            <a:spLocks noGrp="1" noChangeArrowheads="1"/>
          </p:cNvSpPr>
          <p:nvPr>
            <p:ph type="title"/>
          </p:nvPr>
        </p:nvSpPr>
        <p:spPr>
          <a:xfrm>
            <a:off x="0" y="274638"/>
            <a:ext cx="8686800" cy="1143000"/>
          </a:xfrm>
        </p:spPr>
        <p:txBody>
          <a:bodyPr/>
          <a:lstStyle/>
          <a:p>
            <a:pPr algn="just" eaLnBrk="1" hangingPunct="1"/>
            <a:r>
              <a:rPr lang="en-US" b="1" dirty="0" smtClean="0">
                <a:solidFill>
                  <a:srgbClr val="FF0000"/>
                </a:solidFill>
                <a:latin typeface="Constantia" pitchFamily="18" charset="0"/>
              </a:rPr>
              <a:t>Complete fracture cont’d</a:t>
            </a:r>
          </a:p>
        </p:txBody>
      </p:sp>
      <p:sp>
        <p:nvSpPr>
          <p:cNvPr id="3993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0BDE1D58-6E2F-455E-A732-71EA08C6320C}" type="slidenum">
              <a:rPr lang="en-US" sz="1400"/>
              <a:pPr algn="r"/>
              <a:t>42</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89090"/>
                                        </p:tgtEl>
                                        <p:attrNameLst>
                                          <p:attrName>style.visibility</p:attrName>
                                        </p:attrNameLst>
                                      </p:cBhvr>
                                      <p:to>
                                        <p:strVal val="visible"/>
                                      </p:to>
                                    </p:set>
                                    <p:animEffect transition="in" filter="wedge">
                                      <p:cBhvr>
                                        <p:cTn id="7" dur="500"/>
                                        <p:tgtEl>
                                          <p:spTgt spid="8909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89091">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89091">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89091">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89091">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8909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build="p" autoUpdateAnimBg="0"/>
      <p:bldP spid="89090"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5" name="Rectangle 3"/>
          <p:cNvSpPr>
            <a:spLocks noGrp="1" noChangeArrowheads="1"/>
          </p:cNvSpPr>
          <p:nvPr>
            <p:ph idx="1"/>
          </p:nvPr>
        </p:nvSpPr>
        <p:spPr>
          <a:xfrm>
            <a:off x="0" y="838200"/>
            <a:ext cx="9144000" cy="6019800"/>
          </a:xfrm>
        </p:spPr>
        <p:txBody>
          <a:bodyPr>
            <a:normAutofit/>
          </a:bodyPr>
          <a:lstStyle/>
          <a:p>
            <a:pPr algn="just" eaLnBrk="1" hangingPunct="1">
              <a:buNone/>
            </a:pPr>
            <a:endParaRPr lang="en-US" dirty="0" smtClean="0">
              <a:solidFill>
                <a:srgbClr val="0000FF"/>
              </a:solidFill>
              <a:latin typeface="Constantia" pitchFamily="18" charset="0"/>
            </a:endParaRPr>
          </a:p>
          <a:p>
            <a:pPr algn="just" eaLnBrk="1" hangingPunct="1">
              <a:buNone/>
            </a:pPr>
            <a:r>
              <a:rPr lang="en-US" dirty="0" smtClean="0">
                <a:solidFill>
                  <a:srgbClr val="0000FF"/>
                </a:solidFill>
                <a:latin typeface="Constantia" pitchFamily="18" charset="0"/>
              </a:rPr>
              <a:t>Incomplete fractures include</a:t>
            </a:r>
          </a:p>
          <a:p>
            <a:pPr algn="just" eaLnBrk="1" hangingPunct="1">
              <a:buNone/>
            </a:pPr>
            <a:endParaRPr lang="en-US" dirty="0" smtClean="0">
              <a:solidFill>
                <a:srgbClr val="FF0000"/>
              </a:solidFill>
              <a:latin typeface="Constantia" pitchFamily="18" charset="0"/>
            </a:endParaRPr>
          </a:p>
          <a:p>
            <a:pPr algn="just" eaLnBrk="1" hangingPunct="1">
              <a:buNone/>
            </a:pPr>
            <a:r>
              <a:rPr lang="en-US" i="1" dirty="0" smtClean="0">
                <a:solidFill>
                  <a:srgbClr val="FF0000"/>
                </a:solidFill>
                <a:latin typeface="Constantia" pitchFamily="18" charset="0"/>
              </a:rPr>
              <a:t>(i) Greenstick fracture</a:t>
            </a:r>
          </a:p>
          <a:p>
            <a:pPr lvl="1" algn="just">
              <a:buFont typeface="Arial" pitchFamily="34" charset="0"/>
              <a:buChar char="•"/>
            </a:pPr>
            <a:r>
              <a:rPr lang="en-US" i="1" dirty="0" smtClean="0">
                <a:solidFill>
                  <a:srgbClr val="0000FF"/>
                </a:solidFill>
                <a:latin typeface="Constantia" pitchFamily="18" charset="0"/>
              </a:rPr>
              <a:t>Torus fracture: </a:t>
            </a:r>
            <a:r>
              <a:rPr lang="en-US" dirty="0" smtClean="0">
                <a:solidFill>
                  <a:srgbClr val="0000FF"/>
                </a:solidFill>
                <a:latin typeface="Constantia" pitchFamily="18" charset="0"/>
              </a:rPr>
              <a:t>There is buckling of the cortex caused by impaction;</a:t>
            </a:r>
          </a:p>
          <a:p>
            <a:pPr lvl="1" algn="just">
              <a:buFont typeface="Arial" pitchFamily="34" charset="0"/>
              <a:buChar char="•"/>
            </a:pPr>
            <a:endParaRPr lang="en-US" dirty="0" smtClean="0">
              <a:solidFill>
                <a:srgbClr val="0000FF"/>
              </a:solidFill>
              <a:latin typeface="Constantia" pitchFamily="18" charset="0"/>
            </a:endParaRPr>
          </a:p>
          <a:p>
            <a:pPr lvl="1" algn="just">
              <a:buFont typeface="Arial" pitchFamily="34" charset="0"/>
              <a:buChar char="•"/>
            </a:pPr>
            <a:r>
              <a:rPr lang="en-US" i="1" dirty="0" smtClean="0">
                <a:solidFill>
                  <a:srgbClr val="0000FF"/>
                </a:solidFill>
                <a:latin typeface="Constantia" pitchFamily="18" charset="0"/>
              </a:rPr>
              <a:t>Bowing fracture: </a:t>
            </a:r>
            <a:r>
              <a:rPr lang="en-US" dirty="0" smtClean="0">
                <a:solidFill>
                  <a:srgbClr val="0000FF"/>
                </a:solidFill>
                <a:latin typeface="Constantia" pitchFamily="18" charset="0"/>
              </a:rPr>
              <a:t>The bone becomes curved along its longitudinal axis; </a:t>
            </a:r>
            <a:r>
              <a:rPr lang="en-US" i="1" dirty="0" smtClean="0">
                <a:solidFill>
                  <a:srgbClr val="0000FF"/>
                </a:solidFill>
                <a:latin typeface="Constantia" pitchFamily="18" charset="0"/>
              </a:rPr>
              <a:t>OR</a:t>
            </a:r>
          </a:p>
          <a:p>
            <a:pPr lvl="1" algn="just">
              <a:buFont typeface="Arial" pitchFamily="34" charset="0"/>
              <a:buChar char="•"/>
            </a:pPr>
            <a:endParaRPr lang="en-US" i="1" dirty="0" smtClean="0">
              <a:solidFill>
                <a:srgbClr val="0000FF"/>
              </a:solidFill>
              <a:latin typeface="Constantia" pitchFamily="18" charset="0"/>
            </a:endParaRPr>
          </a:p>
          <a:p>
            <a:pPr lvl="1" algn="just">
              <a:buFont typeface="Arial" pitchFamily="34" charset="0"/>
              <a:buChar char="•"/>
            </a:pPr>
            <a:r>
              <a:rPr lang="en-US" i="1" dirty="0" smtClean="0">
                <a:solidFill>
                  <a:srgbClr val="0000FF"/>
                </a:solidFill>
                <a:latin typeface="Constantia" pitchFamily="18" charset="0"/>
              </a:rPr>
              <a:t>A transverse fracture</a:t>
            </a:r>
            <a:r>
              <a:rPr lang="en-US" dirty="0" smtClean="0">
                <a:solidFill>
                  <a:srgbClr val="0000FF"/>
                </a:solidFill>
                <a:latin typeface="Constantia" pitchFamily="18" charset="0"/>
              </a:rPr>
              <a:t> </a:t>
            </a:r>
            <a:r>
              <a:rPr lang="en-US" i="1" dirty="0" smtClean="0">
                <a:solidFill>
                  <a:srgbClr val="0000FF"/>
                </a:solidFill>
                <a:latin typeface="Constantia" pitchFamily="18" charset="0"/>
              </a:rPr>
              <a:t>occurring</a:t>
            </a:r>
            <a:r>
              <a:rPr lang="en-US" dirty="0" smtClean="0">
                <a:solidFill>
                  <a:srgbClr val="0000FF"/>
                </a:solidFill>
                <a:latin typeface="Constantia" pitchFamily="18" charset="0"/>
              </a:rPr>
              <a:t> in the cortex and extending into the midportion of the bone but then becomes oriented along the longitudinal axis of the bone without disrupting the opposite cortex. </a:t>
            </a:r>
            <a:endParaRPr lang="en-US" i="1" dirty="0" smtClean="0">
              <a:solidFill>
                <a:srgbClr val="0000FF"/>
              </a:solidFill>
              <a:latin typeface="Constantia" pitchFamily="18" charset="0"/>
            </a:endParaRPr>
          </a:p>
        </p:txBody>
      </p:sp>
      <p:sp>
        <p:nvSpPr>
          <p:cNvPr id="40962" name="Rectangle 6"/>
          <p:cNvSpPr>
            <a:spLocks noGrp="1" noChangeArrowheads="1"/>
          </p:cNvSpPr>
          <p:nvPr>
            <p:ph type="sldNum" sz="quarter" idx="12"/>
          </p:nvPr>
        </p:nvSpPr>
        <p:spPr>
          <a:noFill/>
        </p:spPr>
        <p:txBody>
          <a:bodyPr/>
          <a:lstStyle/>
          <a:p>
            <a:fld id="{52569DAE-871A-466B-A055-37A5F22F6A35}" type="slidenum">
              <a:rPr lang="en-US" smtClean="0"/>
              <a:pPr/>
              <a:t>43</a:t>
            </a:fld>
            <a:endParaRPr lang="en-US" smtClean="0"/>
          </a:p>
        </p:txBody>
      </p:sp>
      <p:sp>
        <p:nvSpPr>
          <p:cNvPr id="90114" name="Rectangle 2"/>
          <p:cNvSpPr>
            <a:spLocks noGrp="1" noChangeArrowheads="1"/>
          </p:cNvSpPr>
          <p:nvPr>
            <p:ph type="title"/>
          </p:nvPr>
        </p:nvSpPr>
        <p:spPr>
          <a:xfrm>
            <a:off x="0" y="0"/>
            <a:ext cx="8458200" cy="1143000"/>
          </a:xfrm>
        </p:spPr>
        <p:txBody>
          <a:bodyPr/>
          <a:lstStyle/>
          <a:p>
            <a:pPr algn="just" eaLnBrk="1" hangingPunct="1"/>
            <a:r>
              <a:rPr lang="en-US" b="1" dirty="0" smtClean="0">
                <a:solidFill>
                  <a:srgbClr val="FF0000"/>
                </a:solidFill>
                <a:latin typeface="Constantia" pitchFamily="18" charset="0"/>
              </a:rPr>
              <a:t>Incomplete fractures</a:t>
            </a:r>
          </a:p>
        </p:txBody>
      </p:sp>
      <p:sp>
        <p:nvSpPr>
          <p:cNvPr id="4096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33F341C0-5FA0-47DB-AA23-F60EDD4C029C}" type="slidenum">
              <a:rPr lang="en-US" sz="1400"/>
              <a:pPr algn="r"/>
              <a:t>43</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01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01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01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01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90115">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901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5" grpId="0" build="p" autoUpdateAnimBg="0"/>
      <p:bldP spid="90114"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610600" cy="5562600"/>
          </a:xfrm>
        </p:spPr>
        <p:txBody>
          <a:bodyPr>
            <a:normAutofit/>
          </a:bodyPr>
          <a:lstStyle/>
          <a:p>
            <a:pPr lvl="1" algn="just">
              <a:buFont typeface="Arial" pitchFamily="34" charset="0"/>
              <a:buChar char="•"/>
            </a:pPr>
            <a:endParaRPr lang="en-US" i="1" dirty="0" smtClean="0">
              <a:solidFill>
                <a:srgbClr val="FF0000"/>
              </a:solidFill>
              <a:latin typeface="Constantia" pitchFamily="18" charset="0"/>
            </a:endParaRPr>
          </a:p>
          <a:p>
            <a:pPr algn="just">
              <a:buNone/>
            </a:pPr>
            <a:r>
              <a:rPr lang="en-US" i="1" dirty="0" smtClean="0">
                <a:solidFill>
                  <a:srgbClr val="FF0000"/>
                </a:solidFill>
                <a:latin typeface="Constantia" pitchFamily="18" charset="0"/>
              </a:rPr>
              <a:t>(ii) Stress fracture:</a:t>
            </a:r>
            <a:r>
              <a:rPr lang="en-US" i="1" dirty="0" smtClean="0">
                <a:solidFill>
                  <a:srgbClr val="0000FF"/>
                </a:solidFill>
                <a:latin typeface="Constantia" pitchFamily="18" charset="0"/>
              </a:rPr>
              <a:t> </a:t>
            </a:r>
            <a:r>
              <a:rPr lang="en-US" dirty="0" smtClean="0">
                <a:solidFill>
                  <a:srgbClr val="0000FF"/>
                </a:solidFill>
                <a:latin typeface="Constantia" pitchFamily="18" charset="0"/>
              </a:rPr>
              <a:t>A very small crack in bone</a:t>
            </a:r>
            <a:r>
              <a:rPr lang="en-US" i="1" dirty="0" smtClean="0">
                <a:solidFill>
                  <a:srgbClr val="0000FF"/>
                </a:solidFill>
                <a:latin typeface="Constantia" pitchFamily="18" charset="0"/>
              </a:rPr>
              <a:t> </a:t>
            </a:r>
            <a:r>
              <a:rPr lang="en-US" dirty="0" smtClean="0">
                <a:solidFill>
                  <a:srgbClr val="0000FF"/>
                </a:solidFill>
                <a:latin typeface="Constantia" pitchFamily="18" charset="0"/>
              </a:rPr>
              <a:t>caused by unusual or repeated stress or heavy continuous weight on the ankle or leg; typically occurs in weight-bearing bones, such as the tibia and metatarsals bones and is a common sports injury,  mostly associated with athletics.</a:t>
            </a:r>
          </a:p>
          <a:p>
            <a:pPr algn="just">
              <a:buNone/>
            </a:pPr>
            <a:endParaRPr lang="en-US" i="1" dirty="0" smtClean="0">
              <a:solidFill>
                <a:srgbClr val="FF0000"/>
              </a:solidFill>
              <a:latin typeface="Constantia" pitchFamily="18" charset="0"/>
            </a:endParaRPr>
          </a:p>
          <a:p>
            <a:pPr algn="just">
              <a:buNone/>
            </a:pPr>
            <a:r>
              <a:rPr lang="en-US" i="1" dirty="0" smtClean="0">
                <a:solidFill>
                  <a:srgbClr val="FF0000"/>
                </a:solidFill>
                <a:latin typeface="Constantia" pitchFamily="18" charset="0"/>
              </a:rPr>
              <a:t>(iii) Transchondral fracture:</a:t>
            </a:r>
            <a:r>
              <a:rPr lang="en-US" dirty="0" smtClean="0"/>
              <a:t> </a:t>
            </a:r>
            <a:r>
              <a:rPr lang="en-US" dirty="0" smtClean="0">
                <a:solidFill>
                  <a:srgbClr val="0000FF"/>
                </a:solidFill>
                <a:latin typeface="Constantia" pitchFamily="18" charset="0"/>
              </a:rPr>
              <a:t>Involves entire thickness of cartilage down to subchondral bone.</a:t>
            </a:r>
          </a:p>
          <a:p>
            <a:pPr algn="just">
              <a:buFont typeface="Wingdings" pitchFamily="2" charset="2"/>
              <a:buChar char="q"/>
            </a:pPr>
            <a:endParaRPr lang="en-US" i="1" dirty="0" smtClean="0">
              <a:solidFill>
                <a:srgbClr val="0000FF"/>
              </a:solidFill>
              <a:latin typeface="Constantia" pitchFamily="18" charset="0"/>
            </a:endParaRPr>
          </a:p>
          <a:p>
            <a:pPr>
              <a:buNone/>
            </a:pPr>
            <a:endParaRPr lang="en-US" dirty="0"/>
          </a:p>
        </p:txBody>
      </p:sp>
      <p:sp>
        <p:nvSpPr>
          <p:cNvPr id="2" name="Title 1"/>
          <p:cNvSpPr>
            <a:spLocks noGrp="1"/>
          </p:cNvSpPr>
          <p:nvPr>
            <p:ph type="title"/>
          </p:nvPr>
        </p:nvSpPr>
        <p:spPr>
          <a:xfrm>
            <a:off x="152400" y="274638"/>
            <a:ext cx="8534400" cy="1143000"/>
          </a:xfrm>
        </p:spPr>
        <p:txBody>
          <a:bodyPr/>
          <a:lstStyle/>
          <a:p>
            <a:pPr algn="just"/>
            <a:r>
              <a:rPr lang="en-US" b="1" dirty="0" smtClean="0">
                <a:solidFill>
                  <a:srgbClr val="FF0000"/>
                </a:solidFill>
                <a:latin typeface="Constantia" pitchFamily="18" charset="0"/>
              </a:rPr>
              <a:t>Incomplete fractures cont’d</a:t>
            </a:r>
            <a:endParaRPr lang="en-US" dirty="0"/>
          </a:p>
        </p:txBody>
      </p:sp>
    </p:spTree>
  </p:cSld>
  <p:clrMapOvr>
    <a:masterClrMapping/>
  </p:clrMapOvr>
  <p:transition>
    <p:wheel spokes="8"/>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1139" name="Rectangle 3"/>
          <p:cNvSpPr>
            <a:spLocks noGrp="1" noChangeArrowheads="1"/>
          </p:cNvSpPr>
          <p:nvPr>
            <p:ph idx="1"/>
          </p:nvPr>
        </p:nvSpPr>
        <p:spPr>
          <a:xfrm>
            <a:off x="-228600" y="1219200"/>
            <a:ext cx="9372600" cy="5638800"/>
          </a:xfrm>
        </p:spPr>
        <p:txBody>
          <a:bodyPr>
            <a:normAutofit/>
          </a:bodyPr>
          <a:lstStyle/>
          <a:p>
            <a:pPr algn="just" eaLnBrk="1" hangingPunct="1">
              <a:buNone/>
            </a:pPr>
            <a:r>
              <a:rPr lang="en-US" sz="2800" dirty="0" smtClean="0">
                <a:solidFill>
                  <a:srgbClr val="0000FF"/>
                </a:solidFill>
                <a:latin typeface="Constantia" pitchFamily="18" charset="0"/>
              </a:rPr>
              <a:t>	Open fractures can be graded according to level/degree of contamination as follows:</a:t>
            </a:r>
          </a:p>
          <a:p>
            <a:pPr algn="just" eaLnBrk="1" hangingPunct="1">
              <a:buNone/>
            </a:pPr>
            <a:endParaRPr lang="en-US" sz="2800" dirty="0" smtClean="0">
              <a:solidFill>
                <a:srgbClr val="0000FF"/>
              </a:solidFill>
              <a:latin typeface="Constantia" pitchFamily="18" charset="0"/>
            </a:endParaRPr>
          </a:p>
          <a:p>
            <a:pPr marL="971550" lvl="1" indent="-571500" algn="just">
              <a:buAutoNum type="romanLcParenBoth"/>
            </a:pPr>
            <a:r>
              <a:rPr lang="en-US" b="1" i="1" dirty="0" smtClean="0">
                <a:solidFill>
                  <a:srgbClr val="0000FF"/>
                </a:solidFill>
                <a:latin typeface="Constantia" pitchFamily="18" charset="0"/>
              </a:rPr>
              <a:t>Grade 1:</a:t>
            </a:r>
            <a:r>
              <a:rPr lang="en-US" b="1" dirty="0" smtClean="0">
                <a:solidFill>
                  <a:srgbClr val="0000FF"/>
                </a:solidFill>
                <a:latin typeface="Constantia" pitchFamily="18" charset="0"/>
              </a:rPr>
              <a:t> </a:t>
            </a:r>
            <a:r>
              <a:rPr lang="en-US" dirty="0" smtClean="0">
                <a:solidFill>
                  <a:srgbClr val="0000FF"/>
                </a:solidFill>
                <a:latin typeface="Constantia" pitchFamily="18" charset="0"/>
              </a:rPr>
              <a:t>Fracture with clean wound ≈1 cm or less.</a:t>
            </a:r>
          </a:p>
          <a:p>
            <a:pPr marL="971550" lvl="1" indent="-571500" algn="just">
              <a:buAutoNum type="romanLcParenBoth"/>
            </a:pPr>
            <a:endParaRPr lang="en-US" dirty="0" smtClean="0">
              <a:solidFill>
                <a:srgbClr val="0000FF"/>
              </a:solidFill>
              <a:latin typeface="Constantia" pitchFamily="18" charset="0"/>
            </a:endParaRPr>
          </a:p>
          <a:p>
            <a:pPr marL="971550" lvl="1" indent="-571500" algn="just">
              <a:buAutoNum type="romanLcParenBoth"/>
            </a:pPr>
            <a:r>
              <a:rPr lang="en-US" b="1" i="1" dirty="0" smtClean="0">
                <a:solidFill>
                  <a:srgbClr val="0000FF"/>
                </a:solidFill>
                <a:latin typeface="Constantia" pitchFamily="18" charset="0"/>
              </a:rPr>
              <a:t>Grade 2:</a:t>
            </a:r>
            <a:r>
              <a:rPr lang="en-US" b="1" dirty="0" smtClean="0">
                <a:solidFill>
                  <a:srgbClr val="0000FF"/>
                </a:solidFill>
                <a:latin typeface="Constantia" pitchFamily="18" charset="0"/>
              </a:rPr>
              <a:t> </a:t>
            </a:r>
            <a:r>
              <a:rPr lang="en-US" dirty="0" smtClean="0">
                <a:solidFill>
                  <a:srgbClr val="0000FF"/>
                </a:solidFill>
                <a:latin typeface="Constantia" pitchFamily="18" charset="0"/>
              </a:rPr>
              <a:t>Has a large wound with extensive soft tissue damage.</a:t>
            </a:r>
          </a:p>
          <a:p>
            <a:pPr marL="971550" lvl="1" indent="-571500" algn="just">
              <a:buAutoNum type="romanLcParenBoth"/>
            </a:pPr>
            <a:endParaRPr lang="en-US" dirty="0" smtClean="0">
              <a:solidFill>
                <a:srgbClr val="0000FF"/>
              </a:solidFill>
              <a:latin typeface="Constantia" pitchFamily="18" charset="0"/>
            </a:endParaRPr>
          </a:p>
          <a:p>
            <a:pPr marL="971550" lvl="1" indent="-571500" algn="just">
              <a:buAutoNum type="romanLcParenBoth"/>
            </a:pPr>
            <a:r>
              <a:rPr lang="en-US" b="1" i="1" dirty="0" smtClean="0">
                <a:solidFill>
                  <a:srgbClr val="0000FF"/>
                </a:solidFill>
                <a:latin typeface="Constantia" pitchFamily="18" charset="0"/>
              </a:rPr>
              <a:t>Grade 3:</a:t>
            </a:r>
            <a:r>
              <a:rPr lang="en-US" b="1" dirty="0" smtClean="0">
                <a:solidFill>
                  <a:srgbClr val="0000FF"/>
                </a:solidFill>
                <a:latin typeface="Constantia" pitchFamily="18" charset="0"/>
              </a:rPr>
              <a:t> </a:t>
            </a:r>
            <a:r>
              <a:rPr lang="en-US" dirty="0" smtClean="0">
                <a:solidFill>
                  <a:srgbClr val="0000FF"/>
                </a:solidFill>
                <a:latin typeface="Constantia" pitchFamily="18" charset="0"/>
              </a:rPr>
              <a:t>The</a:t>
            </a:r>
            <a:r>
              <a:rPr lang="en-US" b="1" dirty="0" smtClean="0">
                <a:solidFill>
                  <a:srgbClr val="0000FF"/>
                </a:solidFill>
                <a:latin typeface="Constantia" pitchFamily="18" charset="0"/>
              </a:rPr>
              <a:t> </a:t>
            </a:r>
            <a:r>
              <a:rPr lang="en-US" dirty="0" smtClean="0">
                <a:solidFill>
                  <a:srgbClr val="0000FF"/>
                </a:solidFill>
                <a:latin typeface="Constantia" pitchFamily="18" charset="0"/>
              </a:rPr>
              <a:t>wound is contaminated and there is extensive soft tissue damage.</a:t>
            </a:r>
          </a:p>
        </p:txBody>
      </p:sp>
      <p:sp>
        <p:nvSpPr>
          <p:cNvPr id="41986" name="Rectangle 6"/>
          <p:cNvSpPr>
            <a:spLocks noGrp="1" noChangeArrowheads="1"/>
          </p:cNvSpPr>
          <p:nvPr>
            <p:ph type="sldNum" sz="quarter" idx="12"/>
          </p:nvPr>
        </p:nvSpPr>
        <p:spPr>
          <a:noFill/>
        </p:spPr>
        <p:txBody>
          <a:bodyPr/>
          <a:lstStyle/>
          <a:p>
            <a:fld id="{811200DB-595C-4B5E-A905-0D35C48BC0A6}" type="slidenum">
              <a:rPr lang="en-US" smtClean="0"/>
              <a:pPr/>
              <a:t>45</a:t>
            </a:fld>
            <a:endParaRPr lang="en-US" smtClean="0"/>
          </a:p>
        </p:txBody>
      </p:sp>
      <p:sp>
        <p:nvSpPr>
          <p:cNvPr id="91138" name="Rectangle 2"/>
          <p:cNvSpPr>
            <a:spLocks noGrp="1" noChangeArrowheads="1"/>
          </p:cNvSpPr>
          <p:nvPr>
            <p:ph type="title"/>
          </p:nvPr>
        </p:nvSpPr>
        <p:spPr>
          <a:xfrm>
            <a:off x="0" y="0"/>
            <a:ext cx="8686800" cy="1143000"/>
          </a:xfrm>
        </p:spPr>
        <p:txBody>
          <a:bodyPr>
            <a:normAutofit/>
          </a:bodyPr>
          <a:lstStyle/>
          <a:p>
            <a:pPr algn="just" eaLnBrk="1" hangingPunct="1">
              <a:defRPr/>
            </a:pPr>
            <a:r>
              <a:rPr lang="en-US" sz="4000" b="1" dirty="0" smtClean="0">
                <a:solidFill>
                  <a:srgbClr val="FF0000"/>
                </a:solidFill>
                <a:latin typeface="Constantia" pitchFamily="18" charset="0"/>
              </a:rPr>
              <a:t>Grading of Open fractures</a:t>
            </a:r>
          </a:p>
        </p:txBody>
      </p:sp>
      <p:sp>
        <p:nvSpPr>
          <p:cNvPr id="4198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914E932A-19B8-4F5F-8C04-D7C46008CFE6}" type="slidenum">
              <a:rPr lang="en-US" sz="1400"/>
              <a:pPr algn="r"/>
              <a:t>45</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91138"/>
                                        </p:tgtEl>
                                        <p:attrNameLst>
                                          <p:attrName>style.visibility</p:attrName>
                                        </p:attrNameLst>
                                      </p:cBhvr>
                                      <p:to>
                                        <p:strVal val="visible"/>
                                      </p:to>
                                    </p:set>
                                    <p:anim to="" calcmode="lin" valueType="num">
                                      <p:cBhvr>
                                        <p:cTn id="7" dur="1" fill="hold"/>
                                        <p:tgtEl>
                                          <p:spTgt spid="91138"/>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91139">
                                            <p:txEl>
                                              <p:pRg st="0" end="0"/>
                                            </p:txEl>
                                          </p:spTgt>
                                        </p:tgtEl>
                                        <p:attrNameLst>
                                          <p:attrName>style.visibility</p:attrName>
                                        </p:attrNameLst>
                                      </p:cBhvr>
                                      <p:to>
                                        <p:strVal val="visible"/>
                                      </p:to>
                                    </p:set>
                                    <p:anim to="" calcmode="lin" valueType="num">
                                      <p:cBhvr>
                                        <p:cTn id="12" dur="1" fill="hold"/>
                                        <p:tgtEl>
                                          <p:spTgt spid="91139">
                                            <p:txEl>
                                              <p:pRg st="0" end="0"/>
                                            </p:txEl>
                                          </p:spTgt>
                                        </p:tgtEl>
                                        <p:attrNameLst>
                                          <p:attrName/>
                                        </p:attrNameLst>
                                      </p:cBhvr>
                                    </p:anim>
                                  </p:childTnLst>
                                </p:cTn>
                              </p:par>
                              <p:par>
                                <p:cTn id="13" presetID="24" presetClass="entr" presetSubtype="0" fill="hold" grpId="0" nodeType="withEffect">
                                  <p:stCondLst>
                                    <p:cond delay="0"/>
                                  </p:stCondLst>
                                  <p:childTnLst>
                                    <p:set>
                                      <p:cBhvr>
                                        <p:cTn id="14" dur="1" fill="hold">
                                          <p:stCondLst>
                                            <p:cond delay="499"/>
                                          </p:stCondLst>
                                        </p:cTn>
                                        <p:tgtEl>
                                          <p:spTgt spid="91139">
                                            <p:txEl>
                                              <p:pRg st="2" end="2"/>
                                            </p:txEl>
                                          </p:spTgt>
                                        </p:tgtEl>
                                        <p:attrNameLst>
                                          <p:attrName>style.visibility</p:attrName>
                                        </p:attrNameLst>
                                      </p:cBhvr>
                                      <p:to>
                                        <p:strVal val="visible"/>
                                      </p:to>
                                    </p:set>
                                    <p:anim to="" calcmode="lin" valueType="num">
                                      <p:cBhvr>
                                        <p:cTn id="15" dur="1" fill="hold"/>
                                        <p:tgtEl>
                                          <p:spTgt spid="91139">
                                            <p:txEl>
                                              <p:pRg st="2" end="2"/>
                                            </p:txEl>
                                          </p:spTgt>
                                        </p:tgtEl>
                                        <p:attrNameLst>
                                          <p:attrName/>
                                        </p:attrNameLst>
                                      </p:cBhvr>
                                    </p:anim>
                                  </p:childTnLst>
                                </p:cTn>
                              </p:par>
                              <p:par>
                                <p:cTn id="16" presetID="24" presetClass="entr" presetSubtype="0" fill="hold" grpId="0" nodeType="withEffect">
                                  <p:stCondLst>
                                    <p:cond delay="0"/>
                                  </p:stCondLst>
                                  <p:childTnLst>
                                    <p:set>
                                      <p:cBhvr>
                                        <p:cTn id="17" dur="1" fill="hold">
                                          <p:stCondLst>
                                            <p:cond delay="499"/>
                                          </p:stCondLst>
                                        </p:cTn>
                                        <p:tgtEl>
                                          <p:spTgt spid="91139">
                                            <p:txEl>
                                              <p:pRg st="4" end="4"/>
                                            </p:txEl>
                                          </p:spTgt>
                                        </p:tgtEl>
                                        <p:attrNameLst>
                                          <p:attrName>style.visibility</p:attrName>
                                        </p:attrNameLst>
                                      </p:cBhvr>
                                      <p:to>
                                        <p:strVal val="visible"/>
                                      </p:to>
                                    </p:set>
                                    <p:anim to="" calcmode="lin" valueType="num">
                                      <p:cBhvr>
                                        <p:cTn id="18" dur="1" fill="hold"/>
                                        <p:tgtEl>
                                          <p:spTgt spid="91139">
                                            <p:txEl>
                                              <p:pRg st="4" end="4"/>
                                            </p:txEl>
                                          </p:spTgt>
                                        </p:tgtEl>
                                        <p:attrNameLst>
                                          <p:attrName/>
                                        </p:attrNameLst>
                                      </p:cBhvr>
                                    </p:anim>
                                  </p:childTnLst>
                                </p:cTn>
                              </p:par>
                              <p:par>
                                <p:cTn id="19" presetID="24" presetClass="entr" presetSubtype="0" fill="hold" grpId="0" nodeType="withEffect">
                                  <p:stCondLst>
                                    <p:cond delay="0"/>
                                  </p:stCondLst>
                                  <p:childTnLst>
                                    <p:set>
                                      <p:cBhvr>
                                        <p:cTn id="20" dur="1" fill="hold">
                                          <p:stCondLst>
                                            <p:cond delay="499"/>
                                          </p:stCondLst>
                                        </p:cTn>
                                        <p:tgtEl>
                                          <p:spTgt spid="91139">
                                            <p:txEl>
                                              <p:pRg st="6" end="6"/>
                                            </p:txEl>
                                          </p:spTgt>
                                        </p:tgtEl>
                                        <p:attrNameLst>
                                          <p:attrName>style.visibility</p:attrName>
                                        </p:attrNameLst>
                                      </p:cBhvr>
                                      <p:to>
                                        <p:strVal val="visible"/>
                                      </p:to>
                                    </p:set>
                                    <p:anim to="" calcmode="lin" valueType="num">
                                      <p:cBhvr>
                                        <p:cTn id="21" dur="1" fill="hold"/>
                                        <p:tgtEl>
                                          <p:spTgt spid="91139">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autoUpdateAnimBg="0"/>
      <p:bldP spid="91138"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63" name="Rectangle 3"/>
          <p:cNvSpPr>
            <a:spLocks noGrp="1" noChangeArrowheads="1"/>
          </p:cNvSpPr>
          <p:nvPr>
            <p:ph idx="1"/>
          </p:nvPr>
        </p:nvSpPr>
        <p:spPr>
          <a:xfrm>
            <a:off x="0" y="1371600"/>
            <a:ext cx="9144000" cy="5486400"/>
          </a:xfrm>
        </p:spPr>
        <p:txBody>
          <a:bodyPr>
            <a:normAutofit lnSpcReduction="10000"/>
          </a:bodyPr>
          <a:lstStyle/>
          <a:p>
            <a:pPr algn="just" eaLnBrk="1" hangingPunct="1">
              <a:buNone/>
            </a:pPr>
            <a:r>
              <a:rPr lang="en-US" dirty="0" smtClean="0">
                <a:solidFill>
                  <a:srgbClr val="0000FF"/>
                </a:solidFill>
                <a:latin typeface="Constantia" pitchFamily="18" charset="0"/>
              </a:rPr>
              <a:t>Common clinical manifestations of fractures include:</a:t>
            </a:r>
          </a:p>
          <a:p>
            <a:pPr algn="just" eaLnBrk="1" hangingPunct="1">
              <a:buNone/>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Pain (swelling, muscle spasm)</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Loss of normal function</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Obvious deformity</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Excessive motion at the site</a:t>
            </a:r>
          </a:p>
          <a:p>
            <a:pPr marL="571500" indent="-571500" algn="just">
              <a:buAutoNum type="romanLcParenBoth"/>
            </a:pPr>
            <a:endParaRPr lang="en-US" dirty="0" smtClean="0">
              <a:solidFill>
                <a:srgbClr val="0000FF"/>
              </a:solidFill>
              <a:latin typeface="Constantia" pitchFamily="18" charset="0"/>
            </a:endParaRPr>
          </a:p>
          <a:p>
            <a:pPr marL="571500" indent="-571500" algn="just">
              <a:buAutoNum type="romanLcParenBoth"/>
            </a:pPr>
            <a:r>
              <a:rPr lang="en-US" dirty="0" smtClean="0">
                <a:solidFill>
                  <a:srgbClr val="0000FF"/>
                </a:solidFill>
                <a:latin typeface="Constantia" pitchFamily="18" charset="0"/>
              </a:rPr>
              <a:t>Crepitus – </a:t>
            </a:r>
            <a:r>
              <a:rPr lang="en-US" i="1" dirty="0" smtClean="0">
                <a:solidFill>
                  <a:srgbClr val="0000FF"/>
                </a:solidFill>
                <a:latin typeface="Constantia" pitchFamily="18" charset="0"/>
              </a:rPr>
              <a:t>the rattling sound or vibration produced by rubbing bone or irregular cartilage surfaces together.</a:t>
            </a:r>
          </a:p>
        </p:txBody>
      </p:sp>
      <p:sp>
        <p:nvSpPr>
          <p:cNvPr id="43010" name="Rectangle 6"/>
          <p:cNvSpPr>
            <a:spLocks noGrp="1" noChangeArrowheads="1"/>
          </p:cNvSpPr>
          <p:nvPr>
            <p:ph type="sldNum" sz="quarter" idx="12"/>
          </p:nvPr>
        </p:nvSpPr>
        <p:spPr>
          <a:noFill/>
        </p:spPr>
        <p:txBody>
          <a:bodyPr/>
          <a:lstStyle/>
          <a:p>
            <a:fld id="{EF4DA629-C58C-44FA-B452-5C3C7C9DE2CF}" type="slidenum">
              <a:rPr lang="en-US" smtClean="0"/>
              <a:pPr/>
              <a:t>46</a:t>
            </a:fld>
            <a:endParaRPr lang="en-US" smtClean="0"/>
          </a:p>
        </p:txBody>
      </p:sp>
      <p:sp>
        <p:nvSpPr>
          <p:cNvPr id="92162" name="Rectangle 2"/>
          <p:cNvSpPr>
            <a:spLocks noGrp="1" noChangeArrowheads="1"/>
          </p:cNvSpPr>
          <p:nvPr>
            <p:ph type="title"/>
          </p:nvPr>
        </p:nvSpPr>
        <p:spPr>
          <a:xfrm>
            <a:off x="0" y="304800"/>
            <a:ext cx="8153400" cy="990600"/>
          </a:xfrm>
        </p:spPr>
        <p:txBody>
          <a:bodyPr>
            <a:normAutofit fontScale="90000"/>
          </a:bodyPr>
          <a:lstStyle/>
          <a:p>
            <a:pPr eaLnBrk="1" hangingPunct="1"/>
            <a:r>
              <a:rPr lang="en-US" b="1" dirty="0" smtClean="0">
                <a:solidFill>
                  <a:srgbClr val="0000FF"/>
                </a:solidFill>
                <a:latin typeface="Constantia" pitchFamily="18" charset="0"/>
              </a:rPr>
              <a:t>CLINICAL FEATURES OF FRACTURES</a:t>
            </a:r>
          </a:p>
        </p:txBody>
      </p:sp>
      <p:sp>
        <p:nvSpPr>
          <p:cNvPr id="4301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35D5619B-FCE8-4FB6-B3ED-FF0AC31D872B}" type="slidenum">
              <a:rPr lang="en-US" sz="1400"/>
              <a:pPr algn="r"/>
              <a:t>46</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162"/>
                                        </p:tgtEl>
                                        <p:attrNameLst>
                                          <p:attrName>style.visibility</p:attrName>
                                        </p:attrNameLst>
                                      </p:cBhvr>
                                      <p:to>
                                        <p:strVal val="visible"/>
                                      </p:to>
                                    </p:set>
                                    <p:animEffect transition="in" filter="blinds(horizontal)">
                                      <p:cBhvr>
                                        <p:cTn id="7" dur="500"/>
                                        <p:tgtEl>
                                          <p:spTgt spid="9216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92163">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92163">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92163">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92163">
                                            <p:txEl>
                                              <p:pRg st="6" end="6"/>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92163">
                                            <p:txEl>
                                              <p:pRg st="8" end="8"/>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9216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autoUpdateAnimBg="0"/>
      <p:bldP spid="92162"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7" name="Rectangle 3"/>
          <p:cNvSpPr>
            <a:spLocks noGrp="1" noChangeArrowheads="1"/>
          </p:cNvSpPr>
          <p:nvPr>
            <p:ph idx="1"/>
          </p:nvPr>
        </p:nvSpPr>
        <p:spPr>
          <a:xfrm>
            <a:off x="0" y="1600200"/>
            <a:ext cx="9372600" cy="5257800"/>
          </a:xfrm>
        </p:spPr>
        <p:txBody>
          <a:bodyPr>
            <a:normAutofit/>
          </a:bodyPr>
          <a:lstStyle/>
          <a:p>
            <a:pPr marL="571500" indent="-571500" algn="just">
              <a:buFont typeface="Wingdings" pitchFamily="2" charset="2"/>
              <a:buAutoNum type="romanLcParenBoth" startAt="6"/>
            </a:pPr>
            <a:r>
              <a:rPr lang="en-US" dirty="0" smtClean="0">
                <a:solidFill>
                  <a:srgbClr val="0000FF"/>
                </a:solidFill>
                <a:latin typeface="Constantia" pitchFamily="18" charset="0"/>
              </a:rPr>
              <a:t> Soft tissue edema</a:t>
            </a:r>
          </a:p>
          <a:p>
            <a:pPr marL="571500" indent="-571500" algn="just">
              <a:buFont typeface="Wingdings" pitchFamily="2" charset="2"/>
              <a:buAutoNum type="romanLcParenBoth" startAt="6"/>
            </a:pPr>
            <a:endParaRPr lang="en-US" dirty="0" smtClean="0">
              <a:solidFill>
                <a:srgbClr val="0000FF"/>
              </a:solidFill>
              <a:latin typeface="Constantia" pitchFamily="18" charset="0"/>
            </a:endParaRPr>
          </a:p>
          <a:p>
            <a:pPr marL="571500" indent="-571500" algn="just">
              <a:buAutoNum type="romanLcParenBoth" startAt="6"/>
            </a:pPr>
            <a:r>
              <a:rPr lang="en-US" dirty="0" smtClean="0">
                <a:solidFill>
                  <a:srgbClr val="0000FF"/>
                </a:solidFill>
                <a:latin typeface="Constantia" pitchFamily="18" charset="0"/>
              </a:rPr>
              <a:t> Warmth over injured area</a:t>
            </a:r>
          </a:p>
          <a:p>
            <a:pPr marL="571500" indent="-571500" algn="just">
              <a:buAutoNum type="romanLcParenBoth" startAt="6"/>
            </a:pPr>
            <a:endParaRPr lang="en-US" dirty="0" smtClean="0">
              <a:solidFill>
                <a:srgbClr val="0000FF"/>
              </a:solidFill>
              <a:latin typeface="Constantia" pitchFamily="18" charset="0"/>
            </a:endParaRPr>
          </a:p>
          <a:p>
            <a:pPr marL="571500" indent="-571500" algn="just">
              <a:buAutoNum type="romanLcParenBoth" startAt="6"/>
            </a:pPr>
            <a:r>
              <a:rPr lang="en-US" dirty="0" smtClean="0">
                <a:solidFill>
                  <a:srgbClr val="0000FF"/>
                </a:solidFill>
                <a:latin typeface="Constantia" pitchFamily="18" charset="0"/>
              </a:rPr>
              <a:t> Ecchymosis</a:t>
            </a:r>
          </a:p>
          <a:p>
            <a:pPr marL="571500" indent="-571500" algn="just">
              <a:buAutoNum type="romanLcParenBoth" startAt="6"/>
            </a:pPr>
            <a:endParaRPr lang="en-US" dirty="0" smtClean="0">
              <a:solidFill>
                <a:srgbClr val="0000FF"/>
              </a:solidFill>
              <a:latin typeface="Constantia" pitchFamily="18" charset="0"/>
            </a:endParaRPr>
          </a:p>
          <a:p>
            <a:pPr marL="571500" indent="-571500" algn="just">
              <a:buAutoNum type="romanLcParenBoth" startAt="6"/>
            </a:pPr>
            <a:r>
              <a:rPr lang="en-US" dirty="0" smtClean="0">
                <a:solidFill>
                  <a:srgbClr val="0000FF"/>
                </a:solidFill>
                <a:latin typeface="Constantia" pitchFamily="18" charset="0"/>
              </a:rPr>
              <a:t> Impairment or loss of sensation/paralysis</a:t>
            </a:r>
          </a:p>
          <a:p>
            <a:pPr marL="571500" indent="-571500" algn="just">
              <a:buAutoNum type="romanLcParenBoth" startAt="6"/>
            </a:pPr>
            <a:endParaRPr lang="en-US" dirty="0" smtClean="0">
              <a:solidFill>
                <a:srgbClr val="0000FF"/>
              </a:solidFill>
              <a:latin typeface="Constantia" pitchFamily="18" charset="0"/>
            </a:endParaRPr>
          </a:p>
          <a:p>
            <a:pPr marL="571500" indent="-571500" algn="just">
              <a:buAutoNum type="romanLcParenBoth" startAt="6"/>
            </a:pPr>
            <a:r>
              <a:rPr lang="en-US" dirty="0" smtClean="0">
                <a:solidFill>
                  <a:srgbClr val="0000FF"/>
                </a:solidFill>
                <a:latin typeface="Constantia" pitchFamily="18" charset="0"/>
              </a:rPr>
              <a:t> Signs of shock</a:t>
            </a:r>
          </a:p>
          <a:p>
            <a:pPr marL="571500" indent="-571500" algn="just">
              <a:buAutoNum type="romanLcParenBoth" startAt="6"/>
            </a:pPr>
            <a:endParaRPr lang="en-US" dirty="0" smtClean="0">
              <a:solidFill>
                <a:srgbClr val="0000FF"/>
              </a:solidFill>
              <a:latin typeface="Constantia" pitchFamily="18" charset="0"/>
            </a:endParaRPr>
          </a:p>
          <a:p>
            <a:pPr marL="571500" indent="-571500" algn="just">
              <a:buAutoNum type="romanLcParenBoth" startAt="6"/>
            </a:pPr>
            <a:r>
              <a:rPr lang="en-US" dirty="0" smtClean="0">
                <a:solidFill>
                  <a:srgbClr val="0000FF"/>
                </a:solidFill>
                <a:latin typeface="Constantia" pitchFamily="18" charset="0"/>
              </a:rPr>
              <a:t> Evidence of fracture on X-ray film</a:t>
            </a:r>
          </a:p>
        </p:txBody>
      </p:sp>
      <p:sp>
        <p:nvSpPr>
          <p:cNvPr id="44034" name="Rectangle 6"/>
          <p:cNvSpPr>
            <a:spLocks noGrp="1" noChangeArrowheads="1"/>
          </p:cNvSpPr>
          <p:nvPr>
            <p:ph type="sldNum" sz="quarter" idx="12"/>
          </p:nvPr>
        </p:nvSpPr>
        <p:spPr>
          <a:noFill/>
        </p:spPr>
        <p:txBody>
          <a:bodyPr/>
          <a:lstStyle/>
          <a:p>
            <a:fld id="{FF3EB957-4C21-4114-A844-621EDBEBACA4}" type="slidenum">
              <a:rPr lang="en-US" smtClean="0"/>
              <a:pPr/>
              <a:t>47</a:t>
            </a:fld>
            <a:endParaRPr lang="en-US" smtClean="0"/>
          </a:p>
        </p:txBody>
      </p:sp>
      <p:sp>
        <p:nvSpPr>
          <p:cNvPr id="93186" name="Rectangle 2"/>
          <p:cNvSpPr>
            <a:spLocks noGrp="1" noChangeArrowheads="1"/>
          </p:cNvSpPr>
          <p:nvPr>
            <p:ph type="title"/>
          </p:nvPr>
        </p:nvSpPr>
        <p:spPr>
          <a:xfrm>
            <a:off x="0" y="274638"/>
            <a:ext cx="8686800" cy="1143000"/>
          </a:xfrm>
        </p:spPr>
        <p:txBody>
          <a:bodyPr>
            <a:normAutofit fontScale="90000"/>
          </a:bodyPr>
          <a:lstStyle/>
          <a:p>
            <a:pPr algn="just" eaLnBrk="1" hangingPunct="1"/>
            <a:r>
              <a:rPr lang="en-US" dirty="0" smtClean="0">
                <a:solidFill>
                  <a:srgbClr val="FF0000"/>
                </a:solidFill>
                <a:latin typeface="Constantia" pitchFamily="18" charset="0"/>
              </a:rPr>
              <a:t>Clinical features of fractures cont’d</a:t>
            </a:r>
          </a:p>
        </p:txBody>
      </p:sp>
      <p:sp>
        <p:nvSpPr>
          <p:cNvPr id="4403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AF9AB481-572A-4FD5-B2C6-EEF891E15398}" type="slidenum">
              <a:rPr lang="en-US" sz="1400"/>
              <a:pPr algn="r"/>
              <a:t>47</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93186"/>
                                        </p:tgtEl>
                                        <p:attrNameLst>
                                          <p:attrName>style.visibility</p:attrName>
                                        </p:attrNameLst>
                                      </p:cBhvr>
                                      <p:to>
                                        <p:strVal val="visible"/>
                                      </p:to>
                                    </p:set>
                                    <p:anim to="" calcmode="lin" valueType="num">
                                      <p:cBhvr>
                                        <p:cTn id="7" dur="1" fill="hold"/>
                                        <p:tgtEl>
                                          <p:spTgt spid="93186"/>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 presetClass="entr" presetSubtype="6" fill="hold" grpId="0" nodeType="clickEffect">
                                  <p:stCondLst>
                                    <p:cond delay="0"/>
                                  </p:stCondLst>
                                  <p:childTnLst>
                                    <p:set>
                                      <p:cBhvr>
                                        <p:cTn id="11" dur="1" fill="hold">
                                          <p:stCondLst>
                                            <p:cond delay="0"/>
                                          </p:stCondLst>
                                        </p:cTn>
                                        <p:tgtEl>
                                          <p:spTgt spid="93187">
                                            <p:txEl>
                                              <p:pRg st="0" end="0"/>
                                            </p:txEl>
                                          </p:spTgt>
                                        </p:tgtEl>
                                        <p:attrNameLst>
                                          <p:attrName>style.visibility</p:attrName>
                                        </p:attrNameLst>
                                      </p:cBhvr>
                                      <p:to>
                                        <p:strVal val="visible"/>
                                      </p:to>
                                    </p:set>
                                    <p:anim calcmode="lin" valueType="num">
                                      <p:cBhvr additive="base">
                                        <p:cTn id="12" dur="500" fill="hold"/>
                                        <p:tgtEl>
                                          <p:spTgt spid="93187">
                                            <p:txEl>
                                              <p:pRg st="0" end="0"/>
                                            </p:txEl>
                                          </p:spTgt>
                                        </p:tgtEl>
                                        <p:attrNameLst>
                                          <p:attrName>ppt_x</p:attrName>
                                        </p:attrNameLst>
                                      </p:cBhvr>
                                      <p:tavLst>
                                        <p:tav tm="0">
                                          <p:val>
                                            <p:strVal val="1+#ppt_w/2"/>
                                          </p:val>
                                        </p:tav>
                                        <p:tav tm="100000">
                                          <p:val>
                                            <p:strVal val="#ppt_x"/>
                                          </p:val>
                                        </p:tav>
                                      </p:tavLst>
                                    </p:anim>
                                    <p:anim calcmode="lin" valueType="num">
                                      <p:cBhvr additive="base">
                                        <p:cTn id="13" dur="500" fill="hold"/>
                                        <p:tgtEl>
                                          <p:spTgt spid="931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6" fill="hold" grpId="0" nodeType="clickEffect">
                                  <p:stCondLst>
                                    <p:cond delay="0"/>
                                  </p:stCondLst>
                                  <p:childTnLst>
                                    <p:set>
                                      <p:cBhvr>
                                        <p:cTn id="17" dur="1" fill="hold">
                                          <p:stCondLst>
                                            <p:cond delay="0"/>
                                          </p:stCondLst>
                                        </p:cTn>
                                        <p:tgtEl>
                                          <p:spTgt spid="93187">
                                            <p:txEl>
                                              <p:pRg st="2" end="2"/>
                                            </p:txEl>
                                          </p:spTgt>
                                        </p:tgtEl>
                                        <p:attrNameLst>
                                          <p:attrName>style.visibility</p:attrName>
                                        </p:attrNameLst>
                                      </p:cBhvr>
                                      <p:to>
                                        <p:strVal val="visible"/>
                                      </p:to>
                                    </p:set>
                                    <p:anim calcmode="lin" valueType="num">
                                      <p:cBhvr additive="base">
                                        <p:cTn id="18" dur="500" fill="hold"/>
                                        <p:tgtEl>
                                          <p:spTgt spid="93187">
                                            <p:txEl>
                                              <p:pRg st="2" end="2"/>
                                            </p:txEl>
                                          </p:spTgt>
                                        </p:tgtEl>
                                        <p:attrNameLst>
                                          <p:attrName>ppt_x</p:attrName>
                                        </p:attrNameLst>
                                      </p:cBhvr>
                                      <p:tavLst>
                                        <p:tav tm="0">
                                          <p:val>
                                            <p:strVal val="1+#ppt_w/2"/>
                                          </p:val>
                                        </p:tav>
                                        <p:tav tm="100000">
                                          <p:val>
                                            <p:strVal val="#ppt_x"/>
                                          </p:val>
                                        </p:tav>
                                      </p:tavLst>
                                    </p:anim>
                                    <p:anim calcmode="lin" valueType="num">
                                      <p:cBhvr additive="base">
                                        <p:cTn id="19" dur="500" fill="hold"/>
                                        <p:tgtEl>
                                          <p:spTgt spid="931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6" fill="hold" grpId="0" nodeType="clickEffect">
                                  <p:stCondLst>
                                    <p:cond delay="0"/>
                                  </p:stCondLst>
                                  <p:childTnLst>
                                    <p:set>
                                      <p:cBhvr>
                                        <p:cTn id="23" dur="1" fill="hold">
                                          <p:stCondLst>
                                            <p:cond delay="0"/>
                                          </p:stCondLst>
                                        </p:cTn>
                                        <p:tgtEl>
                                          <p:spTgt spid="93187">
                                            <p:txEl>
                                              <p:pRg st="4" end="4"/>
                                            </p:txEl>
                                          </p:spTgt>
                                        </p:tgtEl>
                                        <p:attrNameLst>
                                          <p:attrName>style.visibility</p:attrName>
                                        </p:attrNameLst>
                                      </p:cBhvr>
                                      <p:to>
                                        <p:strVal val="visible"/>
                                      </p:to>
                                    </p:set>
                                    <p:anim calcmode="lin" valueType="num">
                                      <p:cBhvr additive="base">
                                        <p:cTn id="24" dur="500" fill="hold"/>
                                        <p:tgtEl>
                                          <p:spTgt spid="93187">
                                            <p:txEl>
                                              <p:pRg st="4" end="4"/>
                                            </p:txEl>
                                          </p:spTgt>
                                        </p:tgtEl>
                                        <p:attrNameLst>
                                          <p:attrName>ppt_x</p:attrName>
                                        </p:attrNameLst>
                                      </p:cBhvr>
                                      <p:tavLst>
                                        <p:tav tm="0">
                                          <p:val>
                                            <p:strVal val="1+#ppt_w/2"/>
                                          </p:val>
                                        </p:tav>
                                        <p:tav tm="100000">
                                          <p:val>
                                            <p:strVal val="#ppt_x"/>
                                          </p:val>
                                        </p:tav>
                                      </p:tavLst>
                                    </p:anim>
                                    <p:anim calcmode="lin" valueType="num">
                                      <p:cBhvr additive="base">
                                        <p:cTn id="25" dur="500" fill="hold"/>
                                        <p:tgtEl>
                                          <p:spTgt spid="931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6" fill="hold" grpId="0" nodeType="clickEffect">
                                  <p:stCondLst>
                                    <p:cond delay="0"/>
                                  </p:stCondLst>
                                  <p:childTnLst>
                                    <p:set>
                                      <p:cBhvr>
                                        <p:cTn id="29" dur="1" fill="hold">
                                          <p:stCondLst>
                                            <p:cond delay="0"/>
                                          </p:stCondLst>
                                        </p:cTn>
                                        <p:tgtEl>
                                          <p:spTgt spid="93187">
                                            <p:txEl>
                                              <p:pRg st="6" end="6"/>
                                            </p:txEl>
                                          </p:spTgt>
                                        </p:tgtEl>
                                        <p:attrNameLst>
                                          <p:attrName>style.visibility</p:attrName>
                                        </p:attrNameLst>
                                      </p:cBhvr>
                                      <p:to>
                                        <p:strVal val="visible"/>
                                      </p:to>
                                    </p:set>
                                    <p:anim calcmode="lin" valueType="num">
                                      <p:cBhvr additive="base">
                                        <p:cTn id="30" dur="500" fill="hold"/>
                                        <p:tgtEl>
                                          <p:spTgt spid="93187">
                                            <p:txEl>
                                              <p:pRg st="6" end="6"/>
                                            </p:txEl>
                                          </p:spTgt>
                                        </p:tgtEl>
                                        <p:attrNameLst>
                                          <p:attrName>ppt_x</p:attrName>
                                        </p:attrNameLst>
                                      </p:cBhvr>
                                      <p:tavLst>
                                        <p:tav tm="0">
                                          <p:val>
                                            <p:strVal val="1+#ppt_w/2"/>
                                          </p:val>
                                        </p:tav>
                                        <p:tav tm="100000">
                                          <p:val>
                                            <p:strVal val="#ppt_x"/>
                                          </p:val>
                                        </p:tav>
                                      </p:tavLst>
                                    </p:anim>
                                    <p:anim calcmode="lin" valueType="num">
                                      <p:cBhvr additive="base">
                                        <p:cTn id="31" dur="500" fill="hold"/>
                                        <p:tgtEl>
                                          <p:spTgt spid="9318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6" fill="hold" grpId="0" nodeType="clickEffect">
                                  <p:stCondLst>
                                    <p:cond delay="0"/>
                                  </p:stCondLst>
                                  <p:childTnLst>
                                    <p:set>
                                      <p:cBhvr>
                                        <p:cTn id="35" dur="1" fill="hold">
                                          <p:stCondLst>
                                            <p:cond delay="0"/>
                                          </p:stCondLst>
                                        </p:cTn>
                                        <p:tgtEl>
                                          <p:spTgt spid="93187">
                                            <p:txEl>
                                              <p:pRg st="8" end="8"/>
                                            </p:txEl>
                                          </p:spTgt>
                                        </p:tgtEl>
                                        <p:attrNameLst>
                                          <p:attrName>style.visibility</p:attrName>
                                        </p:attrNameLst>
                                      </p:cBhvr>
                                      <p:to>
                                        <p:strVal val="visible"/>
                                      </p:to>
                                    </p:set>
                                    <p:anim calcmode="lin" valueType="num">
                                      <p:cBhvr additive="base">
                                        <p:cTn id="36" dur="500" fill="hold"/>
                                        <p:tgtEl>
                                          <p:spTgt spid="93187">
                                            <p:txEl>
                                              <p:pRg st="8" end="8"/>
                                            </p:txEl>
                                          </p:spTgt>
                                        </p:tgtEl>
                                        <p:attrNameLst>
                                          <p:attrName>ppt_x</p:attrName>
                                        </p:attrNameLst>
                                      </p:cBhvr>
                                      <p:tavLst>
                                        <p:tav tm="0">
                                          <p:val>
                                            <p:strVal val="1+#ppt_w/2"/>
                                          </p:val>
                                        </p:tav>
                                        <p:tav tm="100000">
                                          <p:val>
                                            <p:strVal val="#ppt_x"/>
                                          </p:val>
                                        </p:tav>
                                      </p:tavLst>
                                    </p:anim>
                                    <p:anim calcmode="lin" valueType="num">
                                      <p:cBhvr additive="base">
                                        <p:cTn id="37" dur="500" fill="hold"/>
                                        <p:tgtEl>
                                          <p:spTgt spid="9318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6" fill="hold" grpId="0" nodeType="clickEffect">
                                  <p:stCondLst>
                                    <p:cond delay="0"/>
                                  </p:stCondLst>
                                  <p:childTnLst>
                                    <p:set>
                                      <p:cBhvr>
                                        <p:cTn id="41" dur="1" fill="hold">
                                          <p:stCondLst>
                                            <p:cond delay="0"/>
                                          </p:stCondLst>
                                        </p:cTn>
                                        <p:tgtEl>
                                          <p:spTgt spid="93187">
                                            <p:txEl>
                                              <p:pRg st="10" end="10"/>
                                            </p:txEl>
                                          </p:spTgt>
                                        </p:tgtEl>
                                        <p:attrNameLst>
                                          <p:attrName>style.visibility</p:attrName>
                                        </p:attrNameLst>
                                      </p:cBhvr>
                                      <p:to>
                                        <p:strVal val="visible"/>
                                      </p:to>
                                    </p:set>
                                    <p:anim calcmode="lin" valueType="num">
                                      <p:cBhvr additive="base">
                                        <p:cTn id="42" dur="500" fill="hold"/>
                                        <p:tgtEl>
                                          <p:spTgt spid="93187">
                                            <p:txEl>
                                              <p:pRg st="10" end="10"/>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9318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autoUpdateAnimBg="0"/>
      <p:bldP spid="93186" grpId="0"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7" name="Rectangle 3"/>
          <p:cNvSpPr>
            <a:spLocks noGrp="1" noChangeArrowheads="1"/>
          </p:cNvSpPr>
          <p:nvPr>
            <p:ph idx="1"/>
          </p:nvPr>
        </p:nvSpPr>
        <p:spPr>
          <a:xfrm>
            <a:off x="228600" y="1752600"/>
            <a:ext cx="8915400" cy="5105400"/>
          </a:xfrm>
        </p:spPr>
        <p:txBody>
          <a:bodyPr/>
          <a:lstStyle/>
          <a:p>
            <a:pPr algn="just" eaLnBrk="1" hangingPunct="1">
              <a:buNone/>
            </a:pPr>
            <a:r>
              <a:rPr lang="en-US" b="1" i="1" dirty="0" smtClean="0">
                <a:solidFill>
                  <a:srgbClr val="0000FF"/>
                </a:solidFill>
                <a:latin typeface="Constantia" pitchFamily="18" charset="0"/>
              </a:rPr>
              <a:t>Read and make notes on:</a:t>
            </a:r>
          </a:p>
          <a:p>
            <a:pPr algn="just" eaLnBrk="1" hangingPunct="1">
              <a:buNone/>
            </a:pPr>
            <a:endParaRPr lang="en-US" b="1" i="1" dirty="0" smtClean="0">
              <a:solidFill>
                <a:srgbClr val="0000FF"/>
              </a:solidFill>
              <a:latin typeface="Constantia" pitchFamily="18" charset="0"/>
            </a:endParaRPr>
          </a:p>
          <a:p>
            <a:pPr marL="514350" indent="-514350" algn="just" eaLnBrk="1" hangingPunct="1">
              <a:buFont typeface="+mj-lt"/>
              <a:buAutoNum type="arabicPeriod"/>
            </a:pPr>
            <a:r>
              <a:rPr lang="en-US" b="1" i="1" dirty="0" smtClean="0">
                <a:solidFill>
                  <a:srgbClr val="0000FF"/>
                </a:solidFill>
                <a:latin typeface="Constantia" pitchFamily="18" charset="0"/>
              </a:rPr>
              <a:t>Laboratory and Radiological tests in the Medical Diagnosis of Fractures.</a:t>
            </a:r>
          </a:p>
          <a:p>
            <a:pPr marL="514350" indent="-514350" algn="just" eaLnBrk="1" hangingPunct="1">
              <a:buFont typeface="+mj-lt"/>
              <a:buAutoNum type="arabicPeriod"/>
            </a:pPr>
            <a:endParaRPr lang="en-US" b="1" i="1" dirty="0" smtClean="0">
              <a:solidFill>
                <a:srgbClr val="0000FF"/>
              </a:solidFill>
              <a:latin typeface="Constantia" pitchFamily="18" charset="0"/>
            </a:endParaRPr>
          </a:p>
          <a:p>
            <a:pPr marL="514350" indent="-514350" algn="just" eaLnBrk="1" hangingPunct="1">
              <a:buFont typeface="+mj-lt"/>
              <a:buAutoNum type="arabicPeriod"/>
            </a:pPr>
            <a:r>
              <a:rPr lang="en-US" b="1" i="1" dirty="0" smtClean="0">
                <a:solidFill>
                  <a:srgbClr val="0000FF"/>
                </a:solidFill>
                <a:latin typeface="Constantia" pitchFamily="18" charset="0"/>
              </a:rPr>
              <a:t>History and Physical examination of individuals with musculoskeletal disorders.</a:t>
            </a:r>
          </a:p>
        </p:txBody>
      </p:sp>
      <p:sp>
        <p:nvSpPr>
          <p:cNvPr id="45058" name="Rectangle 6"/>
          <p:cNvSpPr>
            <a:spLocks noGrp="1" noChangeArrowheads="1"/>
          </p:cNvSpPr>
          <p:nvPr>
            <p:ph type="sldNum" sz="quarter" idx="12"/>
          </p:nvPr>
        </p:nvSpPr>
        <p:spPr>
          <a:noFill/>
        </p:spPr>
        <p:txBody>
          <a:bodyPr/>
          <a:lstStyle/>
          <a:p>
            <a:fld id="{C92778CD-FAD1-4893-A083-1B27A08C97DF}" type="slidenum">
              <a:rPr lang="en-US" smtClean="0"/>
              <a:pPr/>
              <a:t>48</a:t>
            </a:fld>
            <a:endParaRPr lang="en-US" smtClean="0"/>
          </a:p>
        </p:txBody>
      </p:sp>
      <p:sp>
        <p:nvSpPr>
          <p:cNvPr id="82946" name="Rectangle 2"/>
          <p:cNvSpPr>
            <a:spLocks noGrp="1" noChangeArrowheads="1"/>
          </p:cNvSpPr>
          <p:nvPr>
            <p:ph type="title"/>
          </p:nvPr>
        </p:nvSpPr>
        <p:spPr>
          <a:xfrm>
            <a:off x="0" y="152400"/>
            <a:ext cx="8458200" cy="1676400"/>
          </a:xfrm>
        </p:spPr>
        <p:txBody>
          <a:bodyPr/>
          <a:lstStyle/>
          <a:p>
            <a:pPr algn="just" eaLnBrk="1" hangingPunct="1"/>
            <a:r>
              <a:rPr lang="en-US" b="1" dirty="0" smtClean="0">
                <a:solidFill>
                  <a:srgbClr val="FF0000"/>
                </a:solidFill>
                <a:latin typeface="Constantia" pitchFamily="18" charset="0"/>
              </a:rPr>
              <a:t>DIAGNOSIS OF FRACTURES</a:t>
            </a:r>
          </a:p>
        </p:txBody>
      </p:sp>
      <p:sp>
        <p:nvSpPr>
          <p:cNvPr id="4505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392BB6E1-B1BA-46D3-B177-6F5C1013AF2E}" type="slidenum">
              <a:rPr lang="en-US" sz="1400"/>
              <a:pPr algn="r"/>
              <a:t>48</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29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29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29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29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utoUpdateAnimBg="0"/>
      <p:bldP spid="82946"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00200"/>
            <a:ext cx="9144000" cy="5257800"/>
          </a:xfrm>
        </p:spPr>
        <p:txBody>
          <a:bodyPr>
            <a:normAutofit/>
          </a:bodyPr>
          <a:lstStyle/>
          <a:p>
            <a:pPr algn="ctr">
              <a:buNone/>
            </a:pPr>
            <a:r>
              <a:rPr lang="en-US" sz="5400" b="1" dirty="0" smtClean="0">
                <a:solidFill>
                  <a:srgbClr val="0000FF"/>
                </a:solidFill>
                <a:latin typeface="Constantia" pitchFamily="18" charset="0"/>
              </a:rPr>
              <a:t>MANAGEMENT  OF FRACTURES</a:t>
            </a:r>
            <a:endParaRPr lang="en-US" sz="5400" b="1" dirty="0">
              <a:solidFill>
                <a:srgbClr val="0000FF"/>
              </a:solidFill>
              <a:latin typeface="Constantia" pitchFamily="18" charset="0"/>
            </a:endParaRPr>
          </a:p>
        </p:txBody>
      </p:sp>
      <p:sp>
        <p:nvSpPr>
          <p:cNvPr id="2" name="Title 1"/>
          <p:cNvSpPr>
            <a:spLocks noGrp="1"/>
          </p:cNvSpPr>
          <p:nvPr>
            <p:ph type="title"/>
          </p:nvPr>
        </p:nvSpPr>
        <p:spPr/>
        <p:txBody>
          <a:bodyPr/>
          <a:lstStyle/>
          <a:p>
            <a:endParaRPr lang="en-US"/>
          </a:p>
        </p:txBody>
      </p:sp>
    </p:spTree>
  </p:cSld>
  <p:clrMapOvr>
    <a:masterClrMapping/>
  </p:clrMapOvr>
  <p:transition>
    <p:wheel spokes="8"/>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ctrTitle"/>
          </p:nvPr>
        </p:nvSpPr>
        <p:spPr>
          <a:xfrm>
            <a:off x="304800" y="457200"/>
            <a:ext cx="8077200" cy="838200"/>
          </a:xfrm>
        </p:spPr>
        <p:txBody>
          <a:bodyPr>
            <a:normAutofit/>
          </a:bodyPr>
          <a:lstStyle/>
          <a:p>
            <a:pPr algn="just" eaLnBrk="1" hangingPunct="1"/>
            <a:r>
              <a:rPr lang="en-US" b="1" dirty="0" smtClean="0">
                <a:solidFill>
                  <a:srgbClr val="FF0000"/>
                </a:solidFill>
                <a:latin typeface="Constantia" pitchFamily="18" charset="0"/>
              </a:rPr>
              <a:t>SPECIFIC  OBJECTIVES</a:t>
            </a:r>
            <a:endParaRPr lang="en-US" dirty="0" smtClean="0">
              <a:solidFill>
                <a:srgbClr val="FF0000"/>
              </a:solidFill>
              <a:latin typeface="Constantia" pitchFamily="18" charset="0"/>
            </a:endParaRPr>
          </a:p>
        </p:txBody>
      </p:sp>
      <p:sp>
        <p:nvSpPr>
          <p:cNvPr id="5125" name="Rectangle 3"/>
          <p:cNvSpPr>
            <a:spLocks noGrp="1" noChangeArrowheads="1"/>
          </p:cNvSpPr>
          <p:nvPr>
            <p:ph type="subTitle" idx="1"/>
          </p:nvPr>
        </p:nvSpPr>
        <p:spPr>
          <a:xfrm>
            <a:off x="381000" y="1295400"/>
            <a:ext cx="8763000" cy="5562600"/>
          </a:xfrm>
        </p:spPr>
        <p:txBody>
          <a:bodyPr>
            <a:normAutofit/>
          </a:bodyPr>
          <a:lstStyle/>
          <a:p>
            <a:pPr marL="514350" indent="-514350" algn="just" eaLnBrk="1" hangingPunct="1">
              <a:buFontTx/>
              <a:buAutoNum type="arabicPeriod"/>
            </a:pPr>
            <a:r>
              <a:rPr lang="en-US" dirty="0" smtClean="0">
                <a:solidFill>
                  <a:srgbClr val="0000FF"/>
                </a:solidFill>
                <a:latin typeface="Constantia" pitchFamily="18" charset="0"/>
              </a:rPr>
              <a:t>Revise the structure and functions of the different tissues that compose the musculoskeletal system.</a:t>
            </a:r>
          </a:p>
          <a:p>
            <a:pPr marL="514350" indent="-514350" algn="just" eaLnBrk="1" hangingPunct="1">
              <a:buFontTx/>
              <a:buAutoNum type="arabicPeriod"/>
            </a:pPr>
            <a:r>
              <a:rPr lang="en-US" dirty="0" smtClean="0">
                <a:solidFill>
                  <a:srgbClr val="0000FF"/>
                </a:solidFill>
                <a:latin typeface="Constantia" pitchFamily="18" charset="0"/>
              </a:rPr>
              <a:t>Outline bone healing</a:t>
            </a:r>
          </a:p>
          <a:p>
            <a:pPr marL="514350" indent="-514350" algn="just" eaLnBrk="1" hangingPunct="1">
              <a:buFontTx/>
              <a:buAutoNum type="arabicPeriod"/>
            </a:pPr>
            <a:r>
              <a:rPr lang="en-US" dirty="0" smtClean="0">
                <a:solidFill>
                  <a:srgbClr val="0000FF"/>
                </a:solidFill>
                <a:latin typeface="Constantia" pitchFamily="18" charset="0"/>
              </a:rPr>
              <a:t>Describe the components of the nursing assessment, formulate a nursing diagnosis and give appropriate care to the person with musculoskeletal conditions; including: congenital </a:t>
            </a:r>
            <a:r>
              <a:rPr lang="en-US" dirty="0" err="1" smtClean="0">
                <a:solidFill>
                  <a:srgbClr val="0000FF"/>
                </a:solidFill>
                <a:latin typeface="Constantia" pitchFamily="18" charset="0"/>
              </a:rPr>
              <a:t>talipes</a:t>
            </a:r>
            <a:r>
              <a:rPr lang="en-US" dirty="0" smtClean="0">
                <a:solidFill>
                  <a:srgbClr val="0000FF"/>
                </a:solidFill>
                <a:latin typeface="Constantia" pitchFamily="18" charset="0"/>
              </a:rPr>
              <a:t>, </a:t>
            </a:r>
            <a:r>
              <a:rPr lang="en-US" dirty="0" err="1" smtClean="0">
                <a:solidFill>
                  <a:srgbClr val="0000FF"/>
                </a:solidFill>
                <a:latin typeface="Constantia" pitchFamily="18" charset="0"/>
              </a:rPr>
              <a:t>osteogenic</a:t>
            </a:r>
            <a:r>
              <a:rPr lang="en-US" dirty="0" smtClean="0">
                <a:solidFill>
                  <a:srgbClr val="0000FF"/>
                </a:solidFill>
                <a:latin typeface="Constantia" pitchFamily="18" charset="0"/>
              </a:rPr>
              <a:t> imperfect, hip dysplasia, rheumatoid arthritis, </a:t>
            </a:r>
            <a:r>
              <a:rPr lang="en-US" dirty="0" err="1" smtClean="0">
                <a:solidFill>
                  <a:srgbClr val="0000FF"/>
                </a:solidFill>
                <a:latin typeface="Constantia" pitchFamily="18" charset="0"/>
              </a:rPr>
              <a:t>osteomylitis</a:t>
            </a:r>
            <a:r>
              <a:rPr lang="en-US" dirty="0" smtClean="0">
                <a:solidFill>
                  <a:srgbClr val="0000FF"/>
                </a:solidFill>
                <a:latin typeface="Constantia" pitchFamily="18" charset="0"/>
              </a:rPr>
              <a:t>, </a:t>
            </a:r>
            <a:r>
              <a:rPr lang="en-US" dirty="0" smtClean="0">
                <a:solidFill>
                  <a:srgbClr val="0000FF"/>
                </a:solidFill>
                <a:latin typeface="Constantia" pitchFamily="18" charset="0"/>
              </a:rPr>
              <a:t>TB of spine, scoliosis, </a:t>
            </a:r>
            <a:r>
              <a:rPr lang="en-US" dirty="0" err="1" smtClean="0">
                <a:solidFill>
                  <a:srgbClr val="0000FF"/>
                </a:solidFill>
                <a:latin typeface="Constantia" pitchFamily="18" charset="0"/>
              </a:rPr>
              <a:t>ankylosis</a:t>
            </a:r>
            <a:r>
              <a:rPr lang="en-US" dirty="0" smtClean="0">
                <a:solidFill>
                  <a:srgbClr val="0000FF"/>
                </a:solidFill>
                <a:latin typeface="Constantia" pitchFamily="18" charset="0"/>
              </a:rPr>
              <a:t>, traumatic fractures (</a:t>
            </a:r>
            <a:r>
              <a:rPr lang="en-US" dirty="0" err="1" smtClean="0">
                <a:solidFill>
                  <a:srgbClr val="0000FF"/>
                </a:solidFill>
                <a:latin typeface="Constantia" pitchFamily="18" charset="0"/>
              </a:rPr>
              <a:t>potts</a:t>
            </a:r>
            <a:r>
              <a:rPr lang="en-US" dirty="0" smtClean="0">
                <a:solidFill>
                  <a:srgbClr val="0000FF"/>
                </a:solidFill>
                <a:latin typeface="Constantia" pitchFamily="18" charset="0"/>
              </a:rPr>
              <a:t>, </a:t>
            </a:r>
            <a:r>
              <a:rPr lang="en-US" dirty="0" err="1" smtClean="0">
                <a:solidFill>
                  <a:srgbClr val="0000FF"/>
                </a:solidFill>
                <a:latin typeface="Constantia" pitchFamily="18" charset="0"/>
              </a:rPr>
              <a:t>colles</a:t>
            </a:r>
            <a:r>
              <a:rPr lang="en-US" dirty="0" smtClean="0">
                <a:solidFill>
                  <a:srgbClr val="0000FF"/>
                </a:solidFill>
                <a:latin typeface="Constantia" pitchFamily="18" charset="0"/>
              </a:rPr>
              <a:t>, </a:t>
            </a:r>
            <a:r>
              <a:rPr lang="en-US" dirty="0" err="1" smtClean="0">
                <a:solidFill>
                  <a:srgbClr val="0000FF"/>
                </a:solidFill>
                <a:latin typeface="Constantia" pitchFamily="18" charset="0"/>
              </a:rPr>
              <a:t>humerus</a:t>
            </a:r>
            <a:r>
              <a:rPr lang="en-US" dirty="0" smtClean="0">
                <a:solidFill>
                  <a:srgbClr val="0000FF"/>
                </a:solidFill>
                <a:latin typeface="Constantia" pitchFamily="18" charset="0"/>
              </a:rPr>
              <a:t>, radial/ulna  pelvis, hip, femoral </a:t>
            </a:r>
            <a:r>
              <a:rPr lang="en-US" dirty="0" smtClean="0">
                <a:solidFill>
                  <a:srgbClr val="0000FF"/>
                </a:solidFill>
                <a:latin typeface="Constantia" pitchFamily="18" charset="0"/>
              </a:rPr>
              <a:t>shaft/neck</a:t>
            </a:r>
            <a:r>
              <a:rPr lang="en-US" dirty="0" smtClean="0">
                <a:solidFill>
                  <a:srgbClr val="0000FF"/>
                </a:solidFill>
                <a:latin typeface="Constantia" pitchFamily="18" charset="0"/>
              </a:rPr>
              <a:t>, tibia/fibula, spine, bone neoplasm’s, degenerative osteoporosis)</a:t>
            </a:r>
          </a:p>
        </p:txBody>
      </p:sp>
      <p:sp>
        <p:nvSpPr>
          <p:cNvPr id="5122" name="Rectangle 6"/>
          <p:cNvSpPr>
            <a:spLocks noGrp="1" noChangeArrowheads="1"/>
          </p:cNvSpPr>
          <p:nvPr>
            <p:ph type="sldNum" sz="quarter" idx="12"/>
          </p:nvPr>
        </p:nvSpPr>
        <p:spPr>
          <a:noFill/>
        </p:spPr>
        <p:txBody>
          <a:bodyPr/>
          <a:lstStyle/>
          <a:p>
            <a:fld id="{28780B32-6A2C-4DE8-83F3-F37231BDCE6D}" type="slidenum">
              <a:rPr lang="en-US" smtClean="0"/>
              <a:pPr/>
              <a:t>5</a:t>
            </a:fld>
            <a:endParaRPr lang="en-US" dirty="0" smtClean="0"/>
          </a:p>
        </p:txBody>
      </p:sp>
      <p:sp>
        <p:nvSpPr>
          <p:cNvPr id="512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ADACB7F7-7542-4435-8031-7F650E714DC8}" type="slidenum">
              <a:rPr lang="en-US" sz="1400"/>
              <a:pPr algn="r"/>
              <a:t>5</a:t>
            </a:fld>
            <a:endParaRPr lang="en-US" sz="1400" dirty="0"/>
          </a:p>
        </p:txBody>
      </p:sp>
    </p:spTree>
  </p:cSld>
  <p:clrMapOvr>
    <a:masterClrMapping/>
  </p:clrMapOvr>
  <p:transition>
    <p:wheel spokes="8"/>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4211" name="Rectangle 3"/>
          <p:cNvSpPr>
            <a:spLocks noGrp="1" noChangeArrowheads="1"/>
          </p:cNvSpPr>
          <p:nvPr>
            <p:ph idx="1"/>
          </p:nvPr>
        </p:nvSpPr>
        <p:spPr>
          <a:xfrm>
            <a:off x="0" y="1295400"/>
            <a:ext cx="9144000" cy="5562600"/>
          </a:xfrm>
        </p:spPr>
        <p:txBody>
          <a:bodyPr>
            <a:normAutofit/>
          </a:bodyPr>
          <a:lstStyle/>
          <a:p>
            <a:pPr algn="just" eaLnBrk="1" hangingPunct="1">
              <a:buNone/>
            </a:pPr>
            <a:r>
              <a:rPr lang="en-US" sz="4000" dirty="0" smtClean="0">
                <a:solidFill>
                  <a:srgbClr val="0000FF"/>
                </a:solidFill>
                <a:latin typeface="Constantia" pitchFamily="18" charset="0"/>
              </a:rPr>
              <a:t>	The major focus during the management of fractures aims at;</a:t>
            </a:r>
          </a:p>
          <a:p>
            <a:pPr algn="just" eaLnBrk="1" hangingPunct="1">
              <a:buNone/>
            </a:pPr>
            <a:endParaRPr lang="en-US" sz="4000" dirty="0" smtClean="0">
              <a:solidFill>
                <a:srgbClr val="0000FF"/>
              </a:solidFill>
              <a:latin typeface="Constantia" pitchFamily="18" charset="0"/>
            </a:endParaRPr>
          </a:p>
          <a:p>
            <a:pPr marL="742950" indent="-742950" algn="just" eaLnBrk="1" hangingPunct="1">
              <a:buFont typeface="+mj-lt"/>
              <a:buAutoNum type="arabicPeriod"/>
            </a:pPr>
            <a:r>
              <a:rPr lang="en-US" sz="4000" dirty="0" smtClean="0">
                <a:solidFill>
                  <a:srgbClr val="0000FF"/>
                </a:solidFill>
                <a:latin typeface="Constantia" pitchFamily="18" charset="0"/>
              </a:rPr>
              <a:t>Reducing the fracture,</a:t>
            </a:r>
          </a:p>
          <a:p>
            <a:pPr marL="742950" indent="-742950" algn="just" eaLnBrk="1" hangingPunct="1">
              <a:buFont typeface="+mj-lt"/>
              <a:buAutoNum type="arabicPeriod"/>
            </a:pPr>
            <a:endParaRPr lang="en-US" sz="4000" dirty="0" smtClean="0">
              <a:solidFill>
                <a:srgbClr val="0000FF"/>
              </a:solidFill>
              <a:latin typeface="Constantia" pitchFamily="18" charset="0"/>
            </a:endParaRPr>
          </a:p>
          <a:p>
            <a:pPr marL="742950" indent="-742950" algn="just" eaLnBrk="1" hangingPunct="1">
              <a:buFont typeface="+mj-lt"/>
              <a:buAutoNum type="arabicPeriod"/>
            </a:pPr>
            <a:r>
              <a:rPr lang="en-US" sz="4000" smtClean="0">
                <a:solidFill>
                  <a:srgbClr val="0000FF"/>
                </a:solidFill>
                <a:latin typeface="Constantia" pitchFamily="18" charset="0"/>
              </a:rPr>
              <a:t>Immobilization, and</a:t>
            </a:r>
            <a:endParaRPr lang="en-US" sz="4000" dirty="0" smtClean="0">
              <a:solidFill>
                <a:srgbClr val="0000FF"/>
              </a:solidFill>
              <a:latin typeface="Constantia" pitchFamily="18" charset="0"/>
            </a:endParaRPr>
          </a:p>
          <a:p>
            <a:pPr marL="742950" indent="-742950" algn="just" eaLnBrk="1" hangingPunct="1">
              <a:buFont typeface="+mj-lt"/>
              <a:buAutoNum type="arabicPeriod"/>
            </a:pPr>
            <a:endParaRPr lang="en-US" sz="4000" dirty="0" smtClean="0">
              <a:solidFill>
                <a:srgbClr val="0000FF"/>
              </a:solidFill>
              <a:latin typeface="Constantia" pitchFamily="18" charset="0"/>
            </a:endParaRPr>
          </a:p>
          <a:p>
            <a:pPr marL="742950" indent="-742950" algn="just" eaLnBrk="1" hangingPunct="1">
              <a:buFont typeface="+mj-lt"/>
              <a:buAutoNum type="arabicPeriod"/>
            </a:pPr>
            <a:r>
              <a:rPr lang="en-US" sz="4000" dirty="0" smtClean="0">
                <a:solidFill>
                  <a:srgbClr val="0000FF"/>
                </a:solidFill>
                <a:latin typeface="Constantia" pitchFamily="18" charset="0"/>
              </a:rPr>
              <a:t>Rehabilitation.</a:t>
            </a:r>
          </a:p>
        </p:txBody>
      </p:sp>
      <p:sp>
        <p:nvSpPr>
          <p:cNvPr id="46082" name="Rectangle 6"/>
          <p:cNvSpPr>
            <a:spLocks noGrp="1" noChangeArrowheads="1"/>
          </p:cNvSpPr>
          <p:nvPr>
            <p:ph type="sldNum" sz="quarter" idx="12"/>
          </p:nvPr>
        </p:nvSpPr>
        <p:spPr>
          <a:noFill/>
        </p:spPr>
        <p:txBody>
          <a:bodyPr/>
          <a:lstStyle/>
          <a:p>
            <a:fld id="{0CE8A007-CF91-4B7A-B9B5-88D014A1AF6D}" type="slidenum">
              <a:rPr lang="en-US" smtClean="0"/>
              <a:pPr/>
              <a:t>50</a:t>
            </a:fld>
            <a:endParaRPr lang="en-US" smtClean="0"/>
          </a:p>
        </p:txBody>
      </p:sp>
      <p:sp>
        <p:nvSpPr>
          <p:cNvPr id="94210" name="Rectangle 2"/>
          <p:cNvSpPr>
            <a:spLocks noGrp="1" noChangeArrowheads="1"/>
          </p:cNvSpPr>
          <p:nvPr>
            <p:ph type="title"/>
          </p:nvPr>
        </p:nvSpPr>
        <p:spPr>
          <a:xfrm>
            <a:off x="0" y="274638"/>
            <a:ext cx="9144000" cy="868362"/>
          </a:xfrm>
        </p:spPr>
        <p:txBody>
          <a:bodyPr>
            <a:normAutofit/>
          </a:bodyPr>
          <a:lstStyle/>
          <a:p>
            <a:pPr algn="just" eaLnBrk="1" hangingPunct="1"/>
            <a:r>
              <a:rPr lang="en-US" b="1" dirty="0" smtClean="0">
                <a:solidFill>
                  <a:srgbClr val="FF0000"/>
                </a:solidFill>
                <a:latin typeface="Constantia" pitchFamily="18" charset="0"/>
              </a:rPr>
              <a:t>Objectives of Fracture Management</a:t>
            </a:r>
          </a:p>
        </p:txBody>
      </p:sp>
      <p:sp>
        <p:nvSpPr>
          <p:cNvPr id="4608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E02C95C4-739C-4E3B-9343-E6F1E0FDB0AF}" type="slidenum">
              <a:rPr lang="en-US" sz="1400"/>
              <a:pPr algn="r"/>
              <a:t>50</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42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3" fill="hold" grpId="0" nodeType="clickEffect">
                                  <p:stCondLst>
                                    <p:cond delay="0"/>
                                  </p:stCondLst>
                                  <p:childTnLst>
                                    <p:set>
                                      <p:cBhvr>
                                        <p:cTn id="10" dur="1" fill="hold">
                                          <p:stCondLst>
                                            <p:cond delay="0"/>
                                          </p:stCondLst>
                                        </p:cTn>
                                        <p:tgtEl>
                                          <p:spTgt spid="94211">
                                            <p:txEl>
                                              <p:pRg st="0" end="0"/>
                                            </p:txEl>
                                          </p:spTgt>
                                        </p:tgtEl>
                                        <p:attrNameLst>
                                          <p:attrName>style.visibility</p:attrName>
                                        </p:attrNameLst>
                                      </p:cBhvr>
                                      <p:to>
                                        <p:strVal val="visible"/>
                                      </p:to>
                                    </p:set>
                                    <p:anim calcmode="lin" valueType="num">
                                      <p:cBhvr additive="base">
                                        <p:cTn id="11" dur="500" fill="hold"/>
                                        <p:tgtEl>
                                          <p:spTgt spid="94211">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421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3" fill="hold" grpId="0" nodeType="clickEffect">
                                  <p:stCondLst>
                                    <p:cond delay="0"/>
                                  </p:stCondLst>
                                  <p:childTnLst>
                                    <p:set>
                                      <p:cBhvr>
                                        <p:cTn id="16" dur="1" fill="hold">
                                          <p:stCondLst>
                                            <p:cond delay="0"/>
                                          </p:stCondLst>
                                        </p:cTn>
                                        <p:tgtEl>
                                          <p:spTgt spid="94211">
                                            <p:txEl>
                                              <p:pRg st="2" end="2"/>
                                            </p:txEl>
                                          </p:spTgt>
                                        </p:tgtEl>
                                        <p:attrNameLst>
                                          <p:attrName>style.visibility</p:attrName>
                                        </p:attrNameLst>
                                      </p:cBhvr>
                                      <p:to>
                                        <p:strVal val="visible"/>
                                      </p:to>
                                    </p:set>
                                    <p:anim calcmode="lin" valueType="num">
                                      <p:cBhvr additive="base">
                                        <p:cTn id="17" dur="500" fill="hold"/>
                                        <p:tgtEl>
                                          <p:spTgt spid="9421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4211">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3" fill="hold" grpId="0" nodeType="clickEffect">
                                  <p:stCondLst>
                                    <p:cond delay="0"/>
                                  </p:stCondLst>
                                  <p:childTnLst>
                                    <p:set>
                                      <p:cBhvr>
                                        <p:cTn id="22" dur="1" fill="hold">
                                          <p:stCondLst>
                                            <p:cond delay="0"/>
                                          </p:stCondLst>
                                        </p:cTn>
                                        <p:tgtEl>
                                          <p:spTgt spid="94211">
                                            <p:txEl>
                                              <p:pRg st="4" end="4"/>
                                            </p:txEl>
                                          </p:spTgt>
                                        </p:tgtEl>
                                        <p:attrNameLst>
                                          <p:attrName>style.visibility</p:attrName>
                                        </p:attrNameLst>
                                      </p:cBhvr>
                                      <p:to>
                                        <p:strVal val="visible"/>
                                      </p:to>
                                    </p:set>
                                    <p:anim calcmode="lin" valueType="num">
                                      <p:cBhvr additive="base">
                                        <p:cTn id="23" dur="500" fill="hold"/>
                                        <p:tgtEl>
                                          <p:spTgt spid="94211">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94211">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3" fill="hold" grpId="0" nodeType="clickEffect">
                                  <p:stCondLst>
                                    <p:cond delay="0"/>
                                  </p:stCondLst>
                                  <p:childTnLst>
                                    <p:set>
                                      <p:cBhvr>
                                        <p:cTn id="28" dur="1" fill="hold">
                                          <p:stCondLst>
                                            <p:cond delay="0"/>
                                          </p:stCondLst>
                                        </p:cTn>
                                        <p:tgtEl>
                                          <p:spTgt spid="94211">
                                            <p:txEl>
                                              <p:pRg st="6" end="6"/>
                                            </p:txEl>
                                          </p:spTgt>
                                        </p:tgtEl>
                                        <p:attrNameLst>
                                          <p:attrName>style.visibility</p:attrName>
                                        </p:attrNameLst>
                                      </p:cBhvr>
                                      <p:to>
                                        <p:strVal val="visible"/>
                                      </p:to>
                                    </p:set>
                                    <p:anim calcmode="lin" valueType="num">
                                      <p:cBhvr additive="base">
                                        <p:cTn id="29" dur="500" fill="hold"/>
                                        <p:tgtEl>
                                          <p:spTgt spid="94211">
                                            <p:txEl>
                                              <p:pRg st="6" end="6"/>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94211">
                                            <p:txEl>
                                              <p:pRg st="6" end="6"/>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autoUpdateAnimBg="0"/>
      <p:bldP spid="94210"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9" name="Rectangle 3"/>
          <p:cNvSpPr>
            <a:spLocks noGrp="1" noChangeArrowheads="1"/>
          </p:cNvSpPr>
          <p:nvPr>
            <p:ph idx="1"/>
          </p:nvPr>
        </p:nvSpPr>
        <p:spPr>
          <a:xfrm>
            <a:off x="457200" y="1600200"/>
            <a:ext cx="8686800" cy="5257800"/>
          </a:xfrm>
        </p:spPr>
        <p:txBody>
          <a:bodyPr/>
          <a:lstStyle/>
          <a:p>
            <a:pPr marL="571500" indent="-571500" algn="just" eaLnBrk="1" hangingPunct="1">
              <a:buFont typeface="Wingdings" pitchFamily="2" charset="2"/>
              <a:buAutoNum type="arabicPeriod"/>
            </a:pPr>
            <a:r>
              <a:rPr lang="en-US" dirty="0" smtClean="0">
                <a:solidFill>
                  <a:srgbClr val="0000FF"/>
                </a:solidFill>
                <a:latin typeface="Constantia" pitchFamily="18" charset="0"/>
              </a:rPr>
              <a:t>Maintain airway and assess for shock</a:t>
            </a:r>
          </a:p>
          <a:p>
            <a:pPr marL="571500" indent="-571500" algn="just" eaLnBrk="1" hangingPunct="1">
              <a:buFont typeface="Wingdings" pitchFamily="2" charset="2"/>
              <a:buAutoNum type="arabicPeriod"/>
            </a:pPr>
            <a:endParaRPr lang="en-US" dirty="0" smtClean="0">
              <a:solidFill>
                <a:srgbClr val="0000FF"/>
              </a:solidFill>
              <a:latin typeface="Constantia" pitchFamily="18" charset="0"/>
            </a:endParaRPr>
          </a:p>
          <a:p>
            <a:pPr marL="571500" indent="-571500" algn="just" eaLnBrk="1" hangingPunct="1">
              <a:buFont typeface="Wingdings" pitchFamily="2" charset="2"/>
              <a:buAutoNum type="arabicPeriod"/>
            </a:pPr>
            <a:r>
              <a:rPr lang="en-US" dirty="0" smtClean="0">
                <a:solidFill>
                  <a:srgbClr val="0000FF"/>
                </a:solidFill>
                <a:latin typeface="Constantia" pitchFamily="18" charset="0"/>
              </a:rPr>
              <a:t>Splint the fracture</a:t>
            </a:r>
          </a:p>
          <a:p>
            <a:pPr marL="571500" indent="-571500" algn="just" eaLnBrk="1" hangingPunct="1">
              <a:buFont typeface="Wingdings" pitchFamily="2" charset="2"/>
              <a:buAutoNum type="arabicPeriod"/>
            </a:pPr>
            <a:endParaRPr lang="en-US" dirty="0" smtClean="0">
              <a:solidFill>
                <a:srgbClr val="0000FF"/>
              </a:solidFill>
              <a:latin typeface="Constantia" pitchFamily="18" charset="0"/>
            </a:endParaRPr>
          </a:p>
          <a:p>
            <a:pPr marL="571500" indent="-571500" algn="just" eaLnBrk="1" hangingPunct="1">
              <a:buFont typeface="Wingdings" pitchFamily="2" charset="2"/>
              <a:buAutoNum type="arabicPeriod"/>
            </a:pPr>
            <a:r>
              <a:rPr lang="en-US" dirty="0" smtClean="0">
                <a:solidFill>
                  <a:srgbClr val="0000FF"/>
                </a:solidFill>
                <a:latin typeface="Constantia" pitchFamily="18" charset="0"/>
              </a:rPr>
              <a:t>Preserve correct body alignment</a:t>
            </a:r>
          </a:p>
        </p:txBody>
      </p:sp>
      <p:sp>
        <p:nvSpPr>
          <p:cNvPr id="47106" name="Rectangle 6"/>
          <p:cNvSpPr>
            <a:spLocks noGrp="1" noChangeArrowheads="1"/>
          </p:cNvSpPr>
          <p:nvPr>
            <p:ph type="sldNum" sz="quarter" idx="12"/>
          </p:nvPr>
        </p:nvSpPr>
        <p:spPr>
          <a:noFill/>
        </p:spPr>
        <p:txBody>
          <a:bodyPr/>
          <a:lstStyle/>
          <a:p>
            <a:fld id="{E7244204-4490-4073-A981-580508B71B73}" type="slidenum">
              <a:rPr lang="en-US" smtClean="0"/>
              <a:pPr/>
              <a:t>51</a:t>
            </a:fld>
            <a:endParaRPr lang="en-US" smtClean="0"/>
          </a:p>
        </p:txBody>
      </p:sp>
      <p:sp>
        <p:nvSpPr>
          <p:cNvPr id="47108" name="Rectangle 2"/>
          <p:cNvSpPr>
            <a:spLocks noGrp="1" noChangeArrowheads="1"/>
          </p:cNvSpPr>
          <p:nvPr>
            <p:ph type="title"/>
          </p:nvPr>
        </p:nvSpPr>
        <p:spPr/>
        <p:txBody>
          <a:bodyPr/>
          <a:lstStyle/>
          <a:p>
            <a:pPr algn="just" eaLnBrk="1" hangingPunct="1"/>
            <a:r>
              <a:rPr lang="en-US" b="1" dirty="0" smtClean="0">
                <a:solidFill>
                  <a:srgbClr val="FF0000"/>
                </a:solidFill>
                <a:latin typeface="Constantia" pitchFamily="18" charset="0"/>
              </a:rPr>
              <a:t>IMMEDIATE MANAGEMENT</a:t>
            </a:r>
          </a:p>
        </p:txBody>
      </p:sp>
      <p:sp>
        <p:nvSpPr>
          <p:cNvPr id="4710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8582BE5B-1B04-472C-BEDB-0DC28129EFF3}" type="slidenum">
              <a:rPr lang="en-US" sz="1400"/>
              <a:pPr algn="r"/>
              <a:t>51</a:t>
            </a:fld>
            <a:endParaRPr lang="en-US" sz="1400"/>
          </a:p>
        </p:txBody>
      </p:sp>
    </p:spTree>
  </p:cSld>
  <p:clrMapOvr>
    <a:masterClrMapping/>
  </p:clrMapOvr>
  <p:transition>
    <p:wheel spokes="8"/>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6259" name="Rectangle 3"/>
          <p:cNvSpPr>
            <a:spLocks noGrp="1" noChangeArrowheads="1"/>
          </p:cNvSpPr>
          <p:nvPr>
            <p:ph idx="1"/>
          </p:nvPr>
        </p:nvSpPr>
        <p:spPr>
          <a:xfrm>
            <a:off x="457200" y="1600200"/>
            <a:ext cx="8686800" cy="5257800"/>
          </a:xfrm>
        </p:spPr>
        <p:txBody>
          <a:bodyPr>
            <a:normAutofit/>
          </a:bodyPr>
          <a:lstStyle/>
          <a:p>
            <a:pPr algn="just" eaLnBrk="1" hangingPunct="1">
              <a:buFontTx/>
              <a:buNone/>
            </a:pPr>
            <a:r>
              <a:rPr lang="en-US" sz="4400" b="1" dirty="0" smtClean="0">
                <a:solidFill>
                  <a:srgbClr val="0000FF"/>
                </a:solidFill>
                <a:latin typeface="Constantia" pitchFamily="18" charset="0"/>
              </a:rPr>
              <a:t>Simple Fracture</a:t>
            </a:r>
            <a:r>
              <a:rPr lang="en-US" b="1" dirty="0" smtClean="0">
                <a:solidFill>
                  <a:srgbClr val="0000FF"/>
                </a:solidFill>
                <a:latin typeface="Constantia" pitchFamily="18" charset="0"/>
              </a:rPr>
              <a:t>:</a:t>
            </a:r>
          </a:p>
          <a:p>
            <a:pPr algn="just" eaLnBrk="1" hangingPunct="1">
              <a:buFontTx/>
              <a:buNone/>
            </a:pPr>
            <a:endParaRPr lang="en-US" b="1" dirty="0" smtClean="0">
              <a:solidFill>
                <a:srgbClr val="0000FF"/>
              </a:solidFill>
              <a:latin typeface="Constantia" pitchFamily="18" charset="0"/>
            </a:endParaRPr>
          </a:p>
          <a:p>
            <a:pPr marL="514350" indent="-514350" algn="just" eaLnBrk="1" hangingPunct="1">
              <a:buFont typeface="+mj-lt"/>
              <a:buAutoNum type="arabicPeriod"/>
            </a:pPr>
            <a:r>
              <a:rPr lang="en-US" dirty="0" smtClean="0">
                <a:solidFill>
                  <a:srgbClr val="0000FF"/>
                </a:solidFill>
                <a:latin typeface="Constantia" pitchFamily="18" charset="0"/>
              </a:rPr>
              <a:t>Reduction: </a:t>
            </a:r>
            <a:r>
              <a:rPr lang="en-US" i="1" dirty="0" smtClean="0">
                <a:solidFill>
                  <a:srgbClr val="0000FF"/>
                </a:solidFill>
                <a:latin typeface="Constantia" pitchFamily="18" charset="0"/>
              </a:rPr>
              <a:t>closed reduction/manual manipulation</a:t>
            </a:r>
          </a:p>
          <a:p>
            <a:pPr marL="514350" indent="-514350" algn="just" eaLnBrk="1" hangingPunct="1">
              <a:buFont typeface="+mj-lt"/>
              <a:buAutoNum type="arabicPeriod"/>
            </a:pPr>
            <a:endParaRPr lang="en-US" dirty="0" smtClean="0">
              <a:solidFill>
                <a:srgbClr val="0000FF"/>
              </a:solidFill>
              <a:latin typeface="Constantia" pitchFamily="18" charset="0"/>
            </a:endParaRPr>
          </a:p>
          <a:p>
            <a:pPr marL="514350" indent="-514350" algn="just" eaLnBrk="1" hangingPunct="1">
              <a:buFont typeface="+mj-lt"/>
              <a:buAutoNum type="arabicPeriod"/>
            </a:pPr>
            <a:r>
              <a:rPr lang="en-US" dirty="0" smtClean="0">
                <a:solidFill>
                  <a:srgbClr val="0000FF"/>
                </a:solidFill>
                <a:latin typeface="Constantia" pitchFamily="18" charset="0"/>
              </a:rPr>
              <a:t>Traction</a:t>
            </a:r>
          </a:p>
          <a:p>
            <a:pPr marL="514350" indent="-514350" algn="just" eaLnBrk="1" hangingPunct="1">
              <a:buFont typeface="+mj-lt"/>
              <a:buAutoNum type="arabicPeriod"/>
            </a:pPr>
            <a:endParaRPr lang="en-US" dirty="0" smtClean="0">
              <a:solidFill>
                <a:srgbClr val="0000FF"/>
              </a:solidFill>
              <a:latin typeface="Constantia" pitchFamily="18" charset="0"/>
            </a:endParaRPr>
          </a:p>
          <a:p>
            <a:pPr marL="514350" indent="-514350" algn="just" eaLnBrk="1" hangingPunct="1">
              <a:buFont typeface="+mj-lt"/>
              <a:buAutoNum type="arabicPeriod"/>
            </a:pPr>
            <a:r>
              <a:rPr lang="en-US" dirty="0" smtClean="0">
                <a:solidFill>
                  <a:srgbClr val="0000FF"/>
                </a:solidFill>
                <a:latin typeface="Constantia" pitchFamily="18" charset="0"/>
              </a:rPr>
              <a:t>Immobilization (cast, wires, screws, plates)</a:t>
            </a:r>
          </a:p>
          <a:p>
            <a:pPr algn="just" eaLnBrk="1" hangingPunct="1">
              <a:buFontTx/>
              <a:buNone/>
            </a:pPr>
            <a:endParaRPr lang="en-US" dirty="0" smtClean="0">
              <a:solidFill>
                <a:srgbClr val="0000FF"/>
              </a:solidFill>
              <a:latin typeface="Constantia" pitchFamily="18" charset="0"/>
            </a:endParaRPr>
          </a:p>
        </p:txBody>
      </p:sp>
      <p:sp>
        <p:nvSpPr>
          <p:cNvPr id="48130" name="Rectangle 6"/>
          <p:cNvSpPr>
            <a:spLocks noGrp="1" noChangeArrowheads="1"/>
          </p:cNvSpPr>
          <p:nvPr>
            <p:ph type="sldNum" sz="quarter" idx="12"/>
          </p:nvPr>
        </p:nvSpPr>
        <p:spPr>
          <a:noFill/>
        </p:spPr>
        <p:txBody>
          <a:bodyPr/>
          <a:lstStyle/>
          <a:p>
            <a:fld id="{F610D3CB-6358-4875-86BF-2C1C3428F402}" type="slidenum">
              <a:rPr lang="en-US" smtClean="0"/>
              <a:pPr/>
              <a:t>52</a:t>
            </a:fld>
            <a:endParaRPr lang="en-US" smtClean="0"/>
          </a:p>
        </p:txBody>
      </p:sp>
      <p:sp>
        <p:nvSpPr>
          <p:cNvPr id="96258" name="Rectangle 2"/>
          <p:cNvSpPr>
            <a:spLocks noGrp="1" noChangeArrowheads="1"/>
          </p:cNvSpPr>
          <p:nvPr>
            <p:ph type="title"/>
          </p:nvPr>
        </p:nvSpPr>
        <p:spPr/>
        <p:txBody>
          <a:bodyPr/>
          <a:lstStyle/>
          <a:p>
            <a:pPr algn="just" eaLnBrk="1" hangingPunct="1"/>
            <a:r>
              <a:rPr lang="en-US" b="1" dirty="0" smtClean="0">
                <a:solidFill>
                  <a:srgbClr val="FF0000"/>
                </a:solidFill>
                <a:latin typeface="Constantia" pitchFamily="18" charset="0"/>
              </a:rPr>
              <a:t>SECONDARY MANAGEMENT</a:t>
            </a:r>
          </a:p>
        </p:txBody>
      </p:sp>
      <p:sp>
        <p:nvSpPr>
          <p:cNvPr id="4813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4C55DD3E-472E-40F7-B074-FD265AB22D7F}" type="slidenum">
              <a:rPr lang="en-US" sz="1400"/>
              <a:pPr algn="r"/>
              <a:t>52</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62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2" fill="hold" grpId="0" nodeType="clickEffect">
                                  <p:stCondLst>
                                    <p:cond delay="0"/>
                                  </p:stCondLst>
                                  <p:childTnLst>
                                    <p:set>
                                      <p:cBhvr>
                                        <p:cTn id="10" dur="1" fill="hold">
                                          <p:stCondLst>
                                            <p:cond delay="0"/>
                                          </p:stCondLst>
                                        </p:cTn>
                                        <p:tgtEl>
                                          <p:spTgt spid="96259">
                                            <p:txEl>
                                              <p:pRg st="0" end="0"/>
                                            </p:txEl>
                                          </p:spTgt>
                                        </p:tgtEl>
                                        <p:attrNameLst>
                                          <p:attrName>style.visibility</p:attrName>
                                        </p:attrNameLst>
                                      </p:cBhvr>
                                      <p:to>
                                        <p:strVal val="visible"/>
                                      </p:to>
                                    </p:set>
                                    <p:anim calcmode="lin" valueType="num">
                                      <p:cBhvr additive="base">
                                        <p:cTn id="11" dur="500" fill="hold"/>
                                        <p:tgtEl>
                                          <p:spTgt spid="96259">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625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96259">
                                            <p:txEl>
                                              <p:pRg st="2" end="2"/>
                                            </p:txEl>
                                          </p:spTgt>
                                        </p:tgtEl>
                                        <p:attrNameLst>
                                          <p:attrName>style.visibility</p:attrName>
                                        </p:attrNameLst>
                                      </p:cBhvr>
                                      <p:to>
                                        <p:strVal val="visible"/>
                                      </p:to>
                                    </p:set>
                                    <p:anim calcmode="lin" valueType="num">
                                      <p:cBhvr additive="base">
                                        <p:cTn id="17" dur="500" fill="hold"/>
                                        <p:tgtEl>
                                          <p:spTgt spid="96259">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625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96259">
                                            <p:txEl>
                                              <p:pRg st="4" end="4"/>
                                            </p:txEl>
                                          </p:spTgt>
                                        </p:tgtEl>
                                        <p:attrNameLst>
                                          <p:attrName>style.visibility</p:attrName>
                                        </p:attrNameLst>
                                      </p:cBhvr>
                                      <p:to>
                                        <p:strVal val="visible"/>
                                      </p:to>
                                    </p:set>
                                    <p:anim calcmode="lin" valueType="num">
                                      <p:cBhvr additive="base">
                                        <p:cTn id="23" dur="500" fill="hold"/>
                                        <p:tgtEl>
                                          <p:spTgt spid="96259">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96259">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96259">
                                            <p:txEl>
                                              <p:pRg st="6" end="6"/>
                                            </p:txEl>
                                          </p:spTgt>
                                        </p:tgtEl>
                                        <p:attrNameLst>
                                          <p:attrName>style.visibility</p:attrName>
                                        </p:attrNameLst>
                                      </p:cBhvr>
                                      <p:to>
                                        <p:strVal val="visible"/>
                                      </p:to>
                                    </p:set>
                                    <p:anim calcmode="lin" valueType="num">
                                      <p:cBhvr additive="base">
                                        <p:cTn id="29" dur="500" fill="hold"/>
                                        <p:tgtEl>
                                          <p:spTgt spid="96259">
                                            <p:txEl>
                                              <p:pRg st="6" end="6"/>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96259">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autoUpdateAnimBg="0"/>
      <p:bldP spid="96258"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7283" name="Rectangle 3"/>
          <p:cNvSpPr>
            <a:spLocks noGrp="1" noChangeArrowheads="1"/>
          </p:cNvSpPr>
          <p:nvPr>
            <p:ph idx="1"/>
          </p:nvPr>
        </p:nvSpPr>
        <p:spPr>
          <a:xfrm>
            <a:off x="0" y="990600"/>
            <a:ext cx="9144000" cy="5867400"/>
          </a:xfrm>
        </p:spPr>
        <p:txBody>
          <a:bodyPr>
            <a:normAutofit fontScale="92500"/>
          </a:bodyPr>
          <a:lstStyle/>
          <a:p>
            <a:pPr marL="514350" indent="-514350" algn="just" eaLnBrk="1" hangingPunct="1">
              <a:buFont typeface="+mj-lt"/>
              <a:buAutoNum type="arabicPeriod"/>
            </a:pPr>
            <a:r>
              <a:rPr lang="en-US" sz="2800" dirty="0" smtClean="0">
                <a:solidFill>
                  <a:srgbClr val="0000FF"/>
                </a:solidFill>
                <a:latin typeface="Constantia" pitchFamily="18" charset="0"/>
              </a:rPr>
              <a:t>Surgical debridement</a:t>
            </a:r>
          </a:p>
          <a:p>
            <a:pPr marL="514350" indent="-514350" algn="just" eaLnBrk="1" hangingPunct="1">
              <a:buFont typeface="+mj-lt"/>
              <a:buAutoNum type="arabicPeriod"/>
            </a:pPr>
            <a:endParaRPr lang="en-US" sz="2800" dirty="0" smtClean="0">
              <a:solidFill>
                <a:srgbClr val="0000FF"/>
              </a:solidFill>
              <a:latin typeface="Constantia" pitchFamily="18" charset="0"/>
            </a:endParaRPr>
          </a:p>
          <a:p>
            <a:pPr marL="514350" indent="-514350" algn="just" eaLnBrk="1" hangingPunct="1">
              <a:buFont typeface="+mj-lt"/>
              <a:buAutoNum type="arabicPeriod"/>
            </a:pPr>
            <a:r>
              <a:rPr lang="en-US" sz="2800" dirty="0" smtClean="0">
                <a:solidFill>
                  <a:srgbClr val="0000FF"/>
                </a:solidFill>
                <a:latin typeface="Constantia" pitchFamily="18" charset="0"/>
              </a:rPr>
              <a:t>Wound culture</a:t>
            </a:r>
          </a:p>
          <a:p>
            <a:pPr marL="514350" indent="-514350" algn="just" eaLnBrk="1" hangingPunct="1">
              <a:buFont typeface="+mj-lt"/>
              <a:buAutoNum type="arabicPeriod"/>
            </a:pPr>
            <a:endParaRPr lang="en-US" sz="2800" dirty="0" smtClean="0">
              <a:solidFill>
                <a:srgbClr val="0000FF"/>
              </a:solidFill>
              <a:latin typeface="Constantia" pitchFamily="18" charset="0"/>
            </a:endParaRPr>
          </a:p>
          <a:p>
            <a:pPr marL="514350" indent="-514350" algn="just" eaLnBrk="1" hangingPunct="1">
              <a:buFont typeface="+mj-lt"/>
              <a:buAutoNum type="arabicPeriod"/>
            </a:pPr>
            <a:r>
              <a:rPr lang="en-US" sz="2800" dirty="0" smtClean="0">
                <a:solidFill>
                  <a:srgbClr val="0000FF"/>
                </a:solidFill>
                <a:latin typeface="Constantia" pitchFamily="18" charset="0"/>
              </a:rPr>
              <a:t>Wound dressing</a:t>
            </a:r>
          </a:p>
          <a:p>
            <a:pPr marL="514350" indent="-514350" algn="just" eaLnBrk="1" hangingPunct="1">
              <a:buFont typeface="+mj-lt"/>
              <a:buAutoNum type="arabicPeriod"/>
            </a:pPr>
            <a:endParaRPr lang="en-US" sz="2800" dirty="0" smtClean="0">
              <a:solidFill>
                <a:srgbClr val="0000FF"/>
              </a:solidFill>
              <a:latin typeface="Constantia" pitchFamily="18" charset="0"/>
            </a:endParaRPr>
          </a:p>
          <a:p>
            <a:pPr marL="514350" indent="-514350" algn="just" eaLnBrk="1" hangingPunct="1">
              <a:buFont typeface="+mj-lt"/>
              <a:buAutoNum type="arabicPeriod"/>
            </a:pPr>
            <a:r>
              <a:rPr lang="en-US" sz="2800" dirty="0" smtClean="0">
                <a:solidFill>
                  <a:srgbClr val="0000FF"/>
                </a:solidFill>
                <a:latin typeface="Constantia" pitchFamily="18" charset="0"/>
              </a:rPr>
              <a:t>Monitor infection (osteomyelitis, tetanus, gas gangrene)</a:t>
            </a:r>
          </a:p>
          <a:p>
            <a:pPr marL="514350" indent="-514350" algn="just" eaLnBrk="1" hangingPunct="1">
              <a:buFont typeface="+mj-lt"/>
              <a:buAutoNum type="arabicPeriod"/>
            </a:pPr>
            <a:endParaRPr lang="en-US" sz="2800" dirty="0" smtClean="0">
              <a:solidFill>
                <a:srgbClr val="0000FF"/>
              </a:solidFill>
              <a:latin typeface="Constantia" pitchFamily="18" charset="0"/>
            </a:endParaRPr>
          </a:p>
          <a:p>
            <a:pPr marL="514350" indent="-514350" algn="just" eaLnBrk="1" hangingPunct="1">
              <a:buFont typeface="+mj-lt"/>
              <a:buAutoNum type="arabicPeriod"/>
            </a:pPr>
            <a:r>
              <a:rPr lang="en-US" sz="2800" dirty="0" smtClean="0">
                <a:solidFill>
                  <a:srgbClr val="0000FF"/>
                </a:solidFill>
                <a:latin typeface="Constantia" pitchFamily="18" charset="0"/>
              </a:rPr>
              <a:t>Wound closure</a:t>
            </a:r>
          </a:p>
          <a:p>
            <a:pPr marL="514350" indent="-514350" algn="just" eaLnBrk="1" hangingPunct="1">
              <a:buFont typeface="+mj-lt"/>
              <a:buAutoNum type="arabicPeriod"/>
            </a:pPr>
            <a:endParaRPr lang="en-US" sz="2800" dirty="0" smtClean="0">
              <a:solidFill>
                <a:srgbClr val="0000FF"/>
              </a:solidFill>
              <a:latin typeface="Constantia" pitchFamily="18" charset="0"/>
            </a:endParaRPr>
          </a:p>
          <a:p>
            <a:pPr marL="514350" indent="-514350" algn="just" eaLnBrk="1" hangingPunct="1">
              <a:buFont typeface="+mj-lt"/>
              <a:buAutoNum type="arabicPeriod"/>
            </a:pPr>
            <a:r>
              <a:rPr lang="en-US" sz="2800" dirty="0" smtClean="0">
                <a:solidFill>
                  <a:srgbClr val="0000FF"/>
                </a:solidFill>
                <a:latin typeface="Constantia" pitchFamily="18" charset="0"/>
              </a:rPr>
              <a:t>Reduce fracture</a:t>
            </a:r>
          </a:p>
          <a:p>
            <a:pPr marL="514350" indent="-514350" algn="just" eaLnBrk="1" hangingPunct="1">
              <a:buFont typeface="+mj-lt"/>
              <a:buAutoNum type="arabicPeriod"/>
            </a:pPr>
            <a:endParaRPr lang="en-US" sz="2800" dirty="0" smtClean="0">
              <a:solidFill>
                <a:srgbClr val="0000FF"/>
              </a:solidFill>
              <a:latin typeface="Constantia" pitchFamily="18" charset="0"/>
            </a:endParaRPr>
          </a:p>
          <a:p>
            <a:pPr marL="514350" indent="-514350" algn="just" eaLnBrk="1" hangingPunct="1">
              <a:buFont typeface="+mj-lt"/>
              <a:buAutoNum type="arabicPeriod"/>
            </a:pPr>
            <a:r>
              <a:rPr lang="en-US" sz="2800" dirty="0" smtClean="0">
                <a:solidFill>
                  <a:srgbClr val="0000FF"/>
                </a:solidFill>
                <a:latin typeface="Constantia" pitchFamily="18" charset="0"/>
              </a:rPr>
              <a:t>Immobilize the fracture</a:t>
            </a:r>
          </a:p>
        </p:txBody>
      </p:sp>
      <p:sp>
        <p:nvSpPr>
          <p:cNvPr id="49154" name="Rectangle 6"/>
          <p:cNvSpPr>
            <a:spLocks noGrp="1" noChangeArrowheads="1"/>
          </p:cNvSpPr>
          <p:nvPr>
            <p:ph type="sldNum" sz="quarter" idx="12"/>
          </p:nvPr>
        </p:nvSpPr>
        <p:spPr>
          <a:noFill/>
        </p:spPr>
        <p:txBody>
          <a:bodyPr/>
          <a:lstStyle/>
          <a:p>
            <a:fld id="{F026B11D-9D97-42C2-AFCE-E329D05ED71F}" type="slidenum">
              <a:rPr lang="en-US" smtClean="0"/>
              <a:pPr/>
              <a:t>53</a:t>
            </a:fld>
            <a:endParaRPr lang="en-US" smtClean="0"/>
          </a:p>
        </p:txBody>
      </p:sp>
      <p:sp>
        <p:nvSpPr>
          <p:cNvPr id="97282" name="Rectangle 2"/>
          <p:cNvSpPr>
            <a:spLocks noGrp="1" noChangeArrowheads="1"/>
          </p:cNvSpPr>
          <p:nvPr>
            <p:ph type="title"/>
          </p:nvPr>
        </p:nvSpPr>
        <p:spPr>
          <a:xfrm>
            <a:off x="0" y="0"/>
            <a:ext cx="8229600" cy="1143000"/>
          </a:xfrm>
        </p:spPr>
        <p:txBody>
          <a:bodyPr/>
          <a:lstStyle/>
          <a:p>
            <a:pPr algn="just" eaLnBrk="1" hangingPunct="1"/>
            <a:r>
              <a:rPr lang="en-US" b="1" dirty="0" smtClean="0">
                <a:solidFill>
                  <a:srgbClr val="FF0000"/>
                </a:solidFill>
                <a:latin typeface="Constantia" pitchFamily="18" charset="0"/>
              </a:rPr>
              <a:t>Compound fracture</a:t>
            </a:r>
          </a:p>
        </p:txBody>
      </p:sp>
      <p:sp>
        <p:nvSpPr>
          <p:cNvPr id="4915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03245BDE-5EC3-4CB5-80D6-E2438FB9841C}" type="slidenum">
              <a:rPr lang="en-US" sz="1400"/>
              <a:pPr algn="r"/>
              <a:t>53</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72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6" fill="hold" grpId="0" nodeType="clickEffect">
                                  <p:stCondLst>
                                    <p:cond delay="0"/>
                                  </p:stCondLst>
                                  <p:childTnLst>
                                    <p:set>
                                      <p:cBhvr>
                                        <p:cTn id="10" dur="1" fill="hold">
                                          <p:stCondLst>
                                            <p:cond delay="0"/>
                                          </p:stCondLst>
                                        </p:cTn>
                                        <p:tgtEl>
                                          <p:spTgt spid="97283">
                                            <p:txEl>
                                              <p:pRg st="0" end="0"/>
                                            </p:txEl>
                                          </p:spTgt>
                                        </p:tgtEl>
                                        <p:attrNameLst>
                                          <p:attrName>style.visibility</p:attrName>
                                        </p:attrNameLst>
                                      </p:cBhvr>
                                      <p:to>
                                        <p:strVal val="visible"/>
                                      </p:to>
                                    </p:set>
                                    <p:anim calcmode="lin" valueType="num">
                                      <p:cBhvr additive="base">
                                        <p:cTn id="11" dur="500" fill="hold"/>
                                        <p:tgtEl>
                                          <p:spTgt spid="97283">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9728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6" fill="hold" grpId="0" nodeType="clickEffect">
                                  <p:stCondLst>
                                    <p:cond delay="0"/>
                                  </p:stCondLst>
                                  <p:childTnLst>
                                    <p:set>
                                      <p:cBhvr>
                                        <p:cTn id="16" dur="1" fill="hold">
                                          <p:stCondLst>
                                            <p:cond delay="0"/>
                                          </p:stCondLst>
                                        </p:cTn>
                                        <p:tgtEl>
                                          <p:spTgt spid="97283">
                                            <p:txEl>
                                              <p:pRg st="2" end="2"/>
                                            </p:txEl>
                                          </p:spTgt>
                                        </p:tgtEl>
                                        <p:attrNameLst>
                                          <p:attrName>style.visibility</p:attrName>
                                        </p:attrNameLst>
                                      </p:cBhvr>
                                      <p:to>
                                        <p:strVal val="visible"/>
                                      </p:to>
                                    </p:set>
                                    <p:anim calcmode="lin" valueType="num">
                                      <p:cBhvr additive="base">
                                        <p:cTn id="17" dur="500" fill="hold"/>
                                        <p:tgtEl>
                                          <p:spTgt spid="97283">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9728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6" fill="hold" grpId="0" nodeType="clickEffect">
                                  <p:stCondLst>
                                    <p:cond delay="0"/>
                                  </p:stCondLst>
                                  <p:childTnLst>
                                    <p:set>
                                      <p:cBhvr>
                                        <p:cTn id="22" dur="1" fill="hold">
                                          <p:stCondLst>
                                            <p:cond delay="0"/>
                                          </p:stCondLst>
                                        </p:cTn>
                                        <p:tgtEl>
                                          <p:spTgt spid="97283">
                                            <p:txEl>
                                              <p:pRg st="4" end="4"/>
                                            </p:txEl>
                                          </p:spTgt>
                                        </p:tgtEl>
                                        <p:attrNameLst>
                                          <p:attrName>style.visibility</p:attrName>
                                        </p:attrNameLst>
                                      </p:cBhvr>
                                      <p:to>
                                        <p:strVal val="visible"/>
                                      </p:to>
                                    </p:set>
                                    <p:anim calcmode="lin" valueType="num">
                                      <p:cBhvr additive="base">
                                        <p:cTn id="23" dur="500" fill="hold"/>
                                        <p:tgtEl>
                                          <p:spTgt spid="97283">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9728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6" fill="hold" grpId="0" nodeType="clickEffect">
                                  <p:stCondLst>
                                    <p:cond delay="0"/>
                                  </p:stCondLst>
                                  <p:childTnLst>
                                    <p:set>
                                      <p:cBhvr>
                                        <p:cTn id="28" dur="1" fill="hold">
                                          <p:stCondLst>
                                            <p:cond delay="0"/>
                                          </p:stCondLst>
                                        </p:cTn>
                                        <p:tgtEl>
                                          <p:spTgt spid="97283">
                                            <p:txEl>
                                              <p:pRg st="6" end="6"/>
                                            </p:txEl>
                                          </p:spTgt>
                                        </p:tgtEl>
                                        <p:attrNameLst>
                                          <p:attrName>style.visibility</p:attrName>
                                        </p:attrNameLst>
                                      </p:cBhvr>
                                      <p:to>
                                        <p:strVal val="visible"/>
                                      </p:to>
                                    </p:set>
                                    <p:anim calcmode="lin" valueType="num">
                                      <p:cBhvr additive="base">
                                        <p:cTn id="29" dur="500" fill="hold"/>
                                        <p:tgtEl>
                                          <p:spTgt spid="97283">
                                            <p:txEl>
                                              <p:pRg st="6" end="6"/>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9728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6" fill="hold" grpId="0" nodeType="clickEffect">
                                  <p:stCondLst>
                                    <p:cond delay="0"/>
                                  </p:stCondLst>
                                  <p:childTnLst>
                                    <p:set>
                                      <p:cBhvr>
                                        <p:cTn id="34" dur="1" fill="hold">
                                          <p:stCondLst>
                                            <p:cond delay="0"/>
                                          </p:stCondLst>
                                        </p:cTn>
                                        <p:tgtEl>
                                          <p:spTgt spid="97283">
                                            <p:txEl>
                                              <p:pRg st="8" end="8"/>
                                            </p:txEl>
                                          </p:spTgt>
                                        </p:tgtEl>
                                        <p:attrNameLst>
                                          <p:attrName>style.visibility</p:attrName>
                                        </p:attrNameLst>
                                      </p:cBhvr>
                                      <p:to>
                                        <p:strVal val="visible"/>
                                      </p:to>
                                    </p:set>
                                    <p:anim calcmode="lin" valueType="num">
                                      <p:cBhvr additive="base">
                                        <p:cTn id="35" dur="500" fill="hold"/>
                                        <p:tgtEl>
                                          <p:spTgt spid="97283">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9728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6" fill="hold" grpId="0" nodeType="clickEffect">
                                  <p:stCondLst>
                                    <p:cond delay="0"/>
                                  </p:stCondLst>
                                  <p:childTnLst>
                                    <p:set>
                                      <p:cBhvr>
                                        <p:cTn id="40" dur="1" fill="hold">
                                          <p:stCondLst>
                                            <p:cond delay="0"/>
                                          </p:stCondLst>
                                        </p:cTn>
                                        <p:tgtEl>
                                          <p:spTgt spid="97283">
                                            <p:txEl>
                                              <p:pRg st="10" end="10"/>
                                            </p:txEl>
                                          </p:spTgt>
                                        </p:tgtEl>
                                        <p:attrNameLst>
                                          <p:attrName>style.visibility</p:attrName>
                                        </p:attrNameLst>
                                      </p:cBhvr>
                                      <p:to>
                                        <p:strVal val="visible"/>
                                      </p:to>
                                    </p:set>
                                    <p:anim calcmode="lin" valueType="num">
                                      <p:cBhvr additive="base">
                                        <p:cTn id="41" dur="500" fill="hold"/>
                                        <p:tgtEl>
                                          <p:spTgt spid="97283">
                                            <p:txEl>
                                              <p:pRg st="10" end="10"/>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9728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6" fill="hold" grpId="0" nodeType="clickEffect">
                                  <p:stCondLst>
                                    <p:cond delay="0"/>
                                  </p:stCondLst>
                                  <p:childTnLst>
                                    <p:set>
                                      <p:cBhvr>
                                        <p:cTn id="46" dur="1" fill="hold">
                                          <p:stCondLst>
                                            <p:cond delay="0"/>
                                          </p:stCondLst>
                                        </p:cTn>
                                        <p:tgtEl>
                                          <p:spTgt spid="97283">
                                            <p:txEl>
                                              <p:pRg st="12" end="12"/>
                                            </p:txEl>
                                          </p:spTgt>
                                        </p:tgtEl>
                                        <p:attrNameLst>
                                          <p:attrName>style.visibility</p:attrName>
                                        </p:attrNameLst>
                                      </p:cBhvr>
                                      <p:to>
                                        <p:strVal val="visible"/>
                                      </p:to>
                                    </p:set>
                                    <p:anim calcmode="lin" valueType="num">
                                      <p:cBhvr additive="base">
                                        <p:cTn id="47" dur="500" fill="hold"/>
                                        <p:tgtEl>
                                          <p:spTgt spid="97283">
                                            <p:txEl>
                                              <p:pRg st="12" end="12"/>
                                            </p:txEl>
                                          </p:spTgt>
                                        </p:tgtEl>
                                        <p:attrNameLst>
                                          <p:attrName>ppt_x</p:attrName>
                                        </p:attrNameLst>
                                      </p:cBhvr>
                                      <p:tavLst>
                                        <p:tav tm="0">
                                          <p:val>
                                            <p:strVal val="1+#ppt_w/2"/>
                                          </p:val>
                                        </p:tav>
                                        <p:tav tm="100000">
                                          <p:val>
                                            <p:strVal val="#ppt_x"/>
                                          </p:val>
                                        </p:tav>
                                      </p:tavLst>
                                    </p:anim>
                                    <p:anim calcmode="lin" valueType="num">
                                      <p:cBhvr additive="base">
                                        <p:cTn id="48" dur="500" fill="hold"/>
                                        <p:tgtEl>
                                          <p:spTgt spid="97283">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build="p" autoUpdateAnimBg="0"/>
      <p:bldP spid="97282"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307" name="Rectangle 3"/>
          <p:cNvSpPr>
            <a:spLocks noGrp="1" noChangeArrowheads="1"/>
          </p:cNvSpPr>
          <p:nvPr>
            <p:ph idx="1"/>
          </p:nvPr>
        </p:nvSpPr>
        <p:spPr>
          <a:xfrm>
            <a:off x="0" y="1600200"/>
            <a:ext cx="9144000" cy="5257800"/>
          </a:xfrm>
        </p:spPr>
        <p:txBody>
          <a:bodyPr>
            <a:normAutofit/>
          </a:bodyPr>
          <a:lstStyle/>
          <a:p>
            <a:pPr algn="just" eaLnBrk="1" hangingPunct="1">
              <a:buNone/>
            </a:pPr>
            <a:r>
              <a:rPr lang="en-US" dirty="0" smtClean="0">
                <a:solidFill>
                  <a:srgbClr val="0000FF"/>
                </a:solidFill>
                <a:latin typeface="Constantia" pitchFamily="18" charset="0"/>
              </a:rPr>
              <a:t>	Is the restoration of the fracture fragments to anatomic alignment and rotation.</a:t>
            </a:r>
          </a:p>
          <a:p>
            <a:pPr algn="just" eaLnBrk="1" hangingPunct="1">
              <a:buNone/>
            </a:pPr>
            <a:endParaRPr lang="en-US" dirty="0" smtClean="0">
              <a:solidFill>
                <a:srgbClr val="0000FF"/>
              </a:solidFill>
              <a:latin typeface="Constantia" pitchFamily="18" charset="0"/>
            </a:endParaRPr>
          </a:p>
          <a:p>
            <a:pPr algn="just" eaLnBrk="1" hangingPunct="1">
              <a:buNone/>
            </a:pPr>
            <a:r>
              <a:rPr lang="en-US" dirty="0" smtClean="0">
                <a:solidFill>
                  <a:srgbClr val="0000FF"/>
                </a:solidFill>
                <a:latin typeface="Constantia" pitchFamily="18" charset="0"/>
              </a:rPr>
              <a:t>	Reduction can be achieved in two ways:</a:t>
            </a:r>
          </a:p>
          <a:p>
            <a:pPr algn="just" eaLnBrk="1" hangingPunct="1">
              <a:buNone/>
            </a:pPr>
            <a:endParaRPr lang="en-US" dirty="0" smtClean="0">
              <a:solidFill>
                <a:srgbClr val="0000FF"/>
              </a:solidFill>
              <a:latin typeface="Constantia" pitchFamily="18" charset="0"/>
            </a:endParaRPr>
          </a:p>
          <a:p>
            <a:pPr marL="514350" indent="-514350" algn="just" eaLnBrk="1" hangingPunct="1">
              <a:buFont typeface="Wingdings" pitchFamily="2" charset="2"/>
              <a:buAutoNum type="arabicPeriod"/>
            </a:pPr>
            <a:r>
              <a:rPr lang="en-US" i="1" dirty="0" smtClean="0">
                <a:solidFill>
                  <a:srgbClr val="0000FF"/>
                </a:solidFill>
                <a:latin typeface="Constantia" pitchFamily="18" charset="0"/>
              </a:rPr>
              <a:t>Closed reduction: </a:t>
            </a:r>
            <a:r>
              <a:rPr lang="en-US" dirty="0" smtClean="0">
                <a:solidFill>
                  <a:srgbClr val="0000FF"/>
                </a:solidFill>
                <a:latin typeface="Constantia" pitchFamily="18" charset="0"/>
              </a:rPr>
              <a:t>Aligning the bone through external manipulation/traction (cast, splint or other devices).</a:t>
            </a:r>
          </a:p>
          <a:p>
            <a:pPr marL="514350" indent="-514350" algn="just" eaLnBrk="1" hangingPunct="1">
              <a:buFont typeface="Wingdings" pitchFamily="2" charset="2"/>
              <a:buAutoNum type="arabicPeriod"/>
            </a:pPr>
            <a:endParaRPr lang="en-US" dirty="0" smtClean="0">
              <a:solidFill>
                <a:srgbClr val="0000FF"/>
              </a:solidFill>
              <a:latin typeface="Constantia" pitchFamily="18" charset="0"/>
            </a:endParaRPr>
          </a:p>
          <a:p>
            <a:pPr marL="514350" indent="-514350" algn="just">
              <a:buFont typeface="Wingdings" pitchFamily="2" charset="2"/>
              <a:buAutoNum type="arabicPeriod"/>
            </a:pPr>
            <a:r>
              <a:rPr lang="en-US" i="1" dirty="0" smtClean="0">
                <a:solidFill>
                  <a:srgbClr val="0000FF"/>
                </a:solidFill>
                <a:latin typeface="Constantia" pitchFamily="18" charset="0"/>
              </a:rPr>
              <a:t>Open reduction</a:t>
            </a:r>
            <a:r>
              <a:rPr lang="en-US" dirty="0" smtClean="0">
                <a:solidFill>
                  <a:srgbClr val="0000FF"/>
                </a:solidFill>
                <a:latin typeface="Constantia" pitchFamily="18" charset="0"/>
              </a:rPr>
              <a:t>: A surgical procedure (ORIF-Open reduction with internal fixation)</a:t>
            </a:r>
          </a:p>
        </p:txBody>
      </p:sp>
      <p:sp>
        <p:nvSpPr>
          <p:cNvPr id="50178" name="Rectangle 6"/>
          <p:cNvSpPr>
            <a:spLocks noGrp="1" noChangeArrowheads="1"/>
          </p:cNvSpPr>
          <p:nvPr>
            <p:ph type="sldNum" sz="quarter" idx="12"/>
          </p:nvPr>
        </p:nvSpPr>
        <p:spPr>
          <a:noFill/>
        </p:spPr>
        <p:txBody>
          <a:bodyPr/>
          <a:lstStyle/>
          <a:p>
            <a:fld id="{17DDD99F-40F8-4761-87A8-F728F2E2E7BC}" type="slidenum">
              <a:rPr lang="en-US" smtClean="0"/>
              <a:pPr/>
              <a:t>54</a:t>
            </a:fld>
            <a:endParaRPr lang="en-US" smtClean="0"/>
          </a:p>
        </p:txBody>
      </p:sp>
      <p:sp>
        <p:nvSpPr>
          <p:cNvPr id="98306" name="Rectangle 2"/>
          <p:cNvSpPr>
            <a:spLocks noGrp="1" noChangeArrowheads="1"/>
          </p:cNvSpPr>
          <p:nvPr>
            <p:ph type="title"/>
          </p:nvPr>
        </p:nvSpPr>
        <p:spPr>
          <a:xfrm>
            <a:off x="381000" y="274638"/>
            <a:ext cx="8305800" cy="1143000"/>
          </a:xfrm>
        </p:spPr>
        <p:txBody>
          <a:bodyPr/>
          <a:lstStyle/>
          <a:p>
            <a:pPr algn="just" eaLnBrk="1" hangingPunct="1"/>
            <a:r>
              <a:rPr lang="en-US" b="1" dirty="0" smtClean="0">
                <a:solidFill>
                  <a:srgbClr val="FF0000"/>
                </a:solidFill>
                <a:latin typeface="Constantia" pitchFamily="18" charset="0"/>
              </a:rPr>
              <a:t>Reduction</a:t>
            </a:r>
          </a:p>
        </p:txBody>
      </p:sp>
      <p:sp>
        <p:nvSpPr>
          <p:cNvPr id="5017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E0DAB7F0-EE0E-44EA-88A0-A38481834F1C}" type="slidenum">
              <a:rPr lang="en-US" sz="1400"/>
              <a:pPr algn="r"/>
              <a:t>54</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83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830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8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983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8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build="p" autoUpdateAnimBg="0"/>
      <p:bldP spid="98306"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3"/>
          <p:cNvSpPr>
            <a:spLocks noGrp="1" noChangeArrowheads="1"/>
          </p:cNvSpPr>
          <p:nvPr>
            <p:ph idx="1"/>
          </p:nvPr>
        </p:nvSpPr>
        <p:spPr>
          <a:xfrm>
            <a:off x="152400" y="1447800"/>
            <a:ext cx="8991600" cy="5410200"/>
          </a:xfrm>
        </p:spPr>
        <p:txBody>
          <a:bodyPr>
            <a:normAutofit lnSpcReduction="10000"/>
          </a:bodyPr>
          <a:lstStyle/>
          <a:p>
            <a:pPr marL="571500" indent="-571500" algn="just">
              <a:lnSpc>
                <a:spcPct val="90000"/>
              </a:lnSpc>
              <a:buAutoNum type="romanLcParenBoth"/>
            </a:pPr>
            <a:r>
              <a:rPr lang="en-US" dirty="0" smtClean="0">
                <a:solidFill>
                  <a:srgbClr val="0000FF"/>
                </a:solidFill>
                <a:latin typeface="Constantia" pitchFamily="18" charset="0"/>
              </a:rPr>
              <a:t>Hypersensitivity to the devices; some patients may react to the internal fixator devices.</a:t>
            </a:r>
          </a:p>
          <a:p>
            <a:pPr marL="571500" indent="-571500" algn="just">
              <a:lnSpc>
                <a:spcPct val="90000"/>
              </a:lnSpc>
              <a:buAutoNum type="romanLcParenBoth"/>
            </a:pPr>
            <a:endParaRPr lang="en-US" dirty="0" smtClean="0">
              <a:solidFill>
                <a:srgbClr val="0000FF"/>
              </a:solidFill>
              <a:latin typeface="Constantia" pitchFamily="18" charset="0"/>
            </a:endParaRPr>
          </a:p>
          <a:p>
            <a:pPr marL="571500" indent="-571500" algn="just">
              <a:lnSpc>
                <a:spcPct val="90000"/>
              </a:lnSpc>
              <a:buAutoNum type="romanLcParenBoth"/>
            </a:pPr>
            <a:r>
              <a:rPr lang="en-US" dirty="0" smtClean="0">
                <a:solidFill>
                  <a:srgbClr val="0000FF"/>
                </a:solidFill>
                <a:latin typeface="Constantia" pitchFamily="18" charset="0"/>
              </a:rPr>
              <a:t>Damage to the bone and underlying tissues during the procedure.</a:t>
            </a:r>
          </a:p>
          <a:p>
            <a:pPr marL="571500" indent="-571500" algn="just">
              <a:lnSpc>
                <a:spcPct val="90000"/>
              </a:lnSpc>
              <a:buAutoNum type="romanLcParenBoth"/>
            </a:pPr>
            <a:endParaRPr lang="en-US" dirty="0" smtClean="0">
              <a:solidFill>
                <a:srgbClr val="0000FF"/>
              </a:solidFill>
              <a:latin typeface="Constantia" pitchFamily="18" charset="0"/>
            </a:endParaRPr>
          </a:p>
          <a:p>
            <a:pPr marL="571500" indent="-571500" algn="just">
              <a:lnSpc>
                <a:spcPct val="90000"/>
              </a:lnSpc>
              <a:buAutoNum type="romanLcParenBoth"/>
            </a:pPr>
            <a:r>
              <a:rPr lang="en-US" dirty="0" smtClean="0">
                <a:solidFill>
                  <a:srgbClr val="0000FF"/>
                </a:solidFill>
                <a:latin typeface="Constantia" pitchFamily="18" charset="0"/>
              </a:rPr>
              <a:t>Infections.</a:t>
            </a:r>
          </a:p>
          <a:p>
            <a:pPr marL="571500" indent="-571500" algn="just">
              <a:lnSpc>
                <a:spcPct val="90000"/>
              </a:lnSpc>
              <a:buAutoNum type="romanLcParenBoth"/>
            </a:pPr>
            <a:endParaRPr lang="en-US" dirty="0" smtClean="0">
              <a:solidFill>
                <a:srgbClr val="0000FF"/>
              </a:solidFill>
              <a:latin typeface="Constantia" pitchFamily="18" charset="0"/>
            </a:endParaRPr>
          </a:p>
          <a:p>
            <a:pPr marL="571500" indent="-571500" algn="just">
              <a:lnSpc>
                <a:spcPct val="90000"/>
              </a:lnSpc>
              <a:buAutoNum type="romanLcParenBoth"/>
            </a:pPr>
            <a:r>
              <a:rPr lang="en-US" dirty="0" smtClean="0">
                <a:solidFill>
                  <a:srgbClr val="0000FF"/>
                </a:solidFill>
                <a:latin typeface="Constantia" pitchFamily="18" charset="0"/>
              </a:rPr>
              <a:t>Bone overgrowth may occur as the bone excludes this plate.</a:t>
            </a:r>
          </a:p>
          <a:p>
            <a:pPr marL="571500" indent="-571500" algn="just">
              <a:lnSpc>
                <a:spcPct val="90000"/>
              </a:lnSpc>
              <a:buAutoNum type="romanLcParenBoth"/>
            </a:pPr>
            <a:endParaRPr lang="en-US" dirty="0" smtClean="0">
              <a:solidFill>
                <a:srgbClr val="0000FF"/>
              </a:solidFill>
              <a:latin typeface="Constantia" pitchFamily="18" charset="0"/>
            </a:endParaRPr>
          </a:p>
          <a:p>
            <a:pPr marL="571500" indent="-571500" algn="just">
              <a:lnSpc>
                <a:spcPct val="90000"/>
              </a:lnSpc>
              <a:buAutoNum type="romanLcParenBoth"/>
            </a:pPr>
            <a:r>
              <a:rPr lang="en-US" dirty="0" smtClean="0">
                <a:solidFill>
                  <a:srgbClr val="0000FF"/>
                </a:solidFill>
                <a:latin typeface="Constantia" pitchFamily="18" charset="0"/>
              </a:rPr>
              <a:t>High chances of failure rate.</a:t>
            </a:r>
          </a:p>
          <a:p>
            <a:pPr marL="571500" indent="-571500" algn="just">
              <a:lnSpc>
                <a:spcPct val="90000"/>
              </a:lnSpc>
              <a:buAutoNum type="romanLcParenBoth"/>
            </a:pPr>
            <a:endParaRPr lang="en-US" dirty="0" smtClean="0">
              <a:solidFill>
                <a:srgbClr val="0000FF"/>
              </a:solidFill>
              <a:latin typeface="Constantia" pitchFamily="18" charset="0"/>
            </a:endParaRPr>
          </a:p>
          <a:p>
            <a:pPr marL="571500" indent="-571500" algn="just">
              <a:lnSpc>
                <a:spcPct val="90000"/>
              </a:lnSpc>
              <a:buAutoNum type="romanLcParenBoth"/>
            </a:pPr>
            <a:r>
              <a:rPr lang="en-US" dirty="0" smtClean="0">
                <a:solidFill>
                  <a:srgbClr val="0000FF"/>
                </a:solidFill>
                <a:latin typeface="Constantia" pitchFamily="18" charset="0"/>
              </a:rPr>
              <a:t>It is expensive as it may need to be removed later</a:t>
            </a:r>
          </a:p>
        </p:txBody>
      </p:sp>
      <p:sp>
        <p:nvSpPr>
          <p:cNvPr id="52226" name="Rectangle 6"/>
          <p:cNvSpPr>
            <a:spLocks noGrp="1" noChangeArrowheads="1"/>
          </p:cNvSpPr>
          <p:nvPr>
            <p:ph type="sldNum" sz="quarter" idx="12"/>
          </p:nvPr>
        </p:nvSpPr>
        <p:spPr>
          <a:noFill/>
        </p:spPr>
        <p:txBody>
          <a:bodyPr/>
          <a:lstStyle/>
          <a:p>
            <a:fld id="{8007BE0F-2E5E-418C-AA6E-85B5E1D1CD2D}" type="slidenum">
              <a:rPr lang="en-US" smtClean="0"/>
              <a:pPr/>
              <a:t>55</a:t>
            </a:fld>
            <a:endParaRPr lang="en-US" smtClean="0"/>
          </a:p>
        </p:txBody>
      </p:sp>
      <p:sp>
        <p:nvSpPr>
          <p:cNvPr id="52227" name="Rectangle 2"/>
          <p:cNvSpPr>
            <a:spLocks noGrp="1" noChangeArrowheads="1"/>
          </p:cNvSpPr>
          <p:nvPr>
            <p:ph type="title"/>
          </p:nvPr>
        </p:nvSpPr>
        <p:spPr>
          <a:xfrm>
            <a:off x="0" y="381000"/>
            <a:ext cx="8305800" cy="838200"/>
          </a:xfrm>
        </p:spPr>
        <p:txBody>
          <a:bodyPr>
            <a:normAutofit fontScale="90000"/>
          </a:bodyPr>
          <a:lstStyle/>
          <a:p>
            <a:r>
              <a:rPr lang="en-US" dirty="0" smtClean="0">
                <a:solidFill>
                  <a:srgbClr val="FF0000"/>
                </a:solidFill>
                <a:latin typeface="Constantia" pitchFamily="18" charset="0"/>
              </a:rPr>
              <a:t>Disadvantages of internal fixation</a:t>
            </a:r>
          </a:p>
        </p:txBody>
      </p:sp>
    </p:spTree>
  </p:cSld>
  <p:clrMapOvr>
    <a:masterClrMapping/>
  </p:clrMapOvr>
  <p:transition>
    <p:wheel spokes="8"/>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5" name="Rectangle 3"/>
          <p:cNvSpPr>
            <a:spLocks noGrp="1" noChangeArrowheads="1"/>
          </p:cNvSpPr>
          <p:nvPr>
            <p:ph idx="1"/>
          </p:nvPr>
        </p:nvSpPr>
        <p:spPr>
          <a:xfrm>
            <a:off x="228600" y="1600200"/>
            <a:ext cx="8915400" cy="5257800"/>
          </a:xfrm>
        </p:spPr>
        <p:txBody>
          <a:bodyPr/>
          <a:lstStyle/>
          <a:p>
            <a:pPr algn="just" eaLnBrk="1" hangingPunct="1">
              <a:buNone/>
            </a:pPr>
            <a:r>
              <a:rPr lang="en-US" dirty="0" smtClean="0">
                <a:solidFill>
                  <a:srgbClr val="0000FF"/>
                </a:solidFill>
                <a:latin typeface="Constantia" pitchFamily="18" charset="0"/>
              </a:rPr>
              <a:t>	Immobilization is used to hold broken bones in contact to each other until healing takes place.</a:t>
            </a:r>
          </a:p>
          <a:p>
            <a:pPr algn="just" eaLnBrk="1" hangingPunct="1">
              <a:buNone/>
            </a:pPr>
            <a:endParaRPr lang="en-US" dirty="0" smtClean="0">
              <a:solidFill>
                <a:srgbClr val="0000FF"/>
              </a:solidFill>
              <a:latin typeface="Constantia" pitchFamily="18" charset="0"/>
            </a:endParaRPr>
          </a:p>
          <a:p>
            <a:pPr algn="just" eaLnBrk="1" hangingPunct="1">
              <a:buNone/>
            </a:pPr>
            <a:r>
              <a:rPr lang="en-US" dirty="0" smtClean="0">
                <a:solidFill>
                  <a:srgbClr val="0000FF"/>
                </a:solidFill>
                <a:latin typeface="Constantia" pitchFamily="18" charset="0"/>
              </a:rPr>
              <a:t>	This can be achieved externally through external fixators such as casts, splints, braces and  traction; or internally by use of metal plates and pins.</a:t>
            </a:r>
          </a:p>
        </p:txBody>
      </p:sp>
      <p:sp>
        <p:nvSpPr>
          <p:cNvPr id="53250" name="Rectangle 6"/>
          <p:cNvSpPr>
            <a:spLocks noGrp="1" noChangeArrowheads="1"/>
          </p:cNvSpPr>
          <p:nvPr>
            <p:ph type="sldNum" sz="quarter" idx="12"/>
          </p:nvPr>
        </p:nvSpPr>
        <p:spPr>
          <a:noFill/>
        </p:spPr>
        <p:txBody>
          <a:bodyPr/>
          <a:lstStyle/>
          <a:p>
            <a:fld id="{6030ECB2-7264-41B9-A7B1-577C8A92A323}" type="slidenum">
              <a:rPr lang="en-US" smtClean="0"/>
              <a:pPr/>
              <a:t>56</a:t>
            </a:fld>
            <a:endParaRPr lang="en-US" smtClean="0"/>
          </a:p>
        </p:txBody>
      </p:sp>
      <p:sp>
        <p:nvSpPr>
          <p:cNvPr id="100354" name="Rectangle 2"/>
          <p:cNvSpPr>
            <a:spLocks noGrp="1" noChangeArrowheads="1"/>
          </p:cNvSpPr>
          <p:nvPr>
            <p:ph type="title"/>
          </p:nvPr>
        </p:nvSpPr>
        <p:spPr>
          <a:xfrm>
            <a:off x="685800" y="609600"/>
            <a:ext cx="7772400" cy="685800"/>
          </a:xfrm>
        </p:spPr>
        <p:txBody>
          <a:bodyPr>
            <a:normAutofit fontScale="90000"/>
          </a:bodyPr>
          <a:lstStyle/>
          <a:p>
            <a:pPr algn="just" eaLnBrk="1" hangingPunct="1"/>
            <a:r>
              <a:rPr lang="en-US" b="1" dirty="0" smtClean="0">
                <a:solidFill>
                  <a:srgbClr val="FF0000"/>
                </a:solidFill>
                <a:latin typeface="Constantia" pitchFamily="18" charset="0"/>
              </a:rPr>
              <a:t>Immobilization</a:t>
            </a:r>
          </a:p>
        </p:txBody>
      </p:sp>
      <p:sp>
        <p:nvSpPr>
          <p:cNvPr id="5325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896E17A5-B47B-4886-AD2B-4288DADF5B09}" type="slidenum">
              <a:rPr lang="en-US" sz="1400"/>
              <a:pPr algn="r"/>
              <a:t>56</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03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03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03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build="p" autoUpdateAnimBg="0"/>
      <p:bldP spid="100354"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1379" name="Rectangle 3"/>
          <p:cNvSpPr>
            <a:spLocks noGrp="1" noChangeArrowheads="1"/>
          </p:cNvSpPr>
          <p:nvPr>
            <p:ph idx="1"/>
          </p:nvPr>
        </p:nvSpPr>
        <p:spPr>
          <a:xfrm>
            <a:off x="0" y="1219200"/>
            <a:ext cx="9144000" cy="5638800"/>
          </a:xfrm>
        </p:spPr>
        <p:txBody>
          <a:bodyPr/>
          <a:lstStyle/>
          <a:p>
            <a:pPr marL="571500" indent="-571500" algn="just" eaLnBrk="1" hangingPunct="1">
              <a:lnSpc>
                <a:spcPct val="90000"/>
              </a:lnSpc>
              <a:buFontTx/>
              <a:buNone/>
            </a:pPr>
            <a:r>
              <a:rPr lang="en-US" sz="2800" dirty="0" smtClean="0">
                <a:solidFill>
                  <a:srgbClr val="0000FF"/>
                </a:solidFill>
                <a:latin typeface="Constantia" pitchFamily="18" charset="0"/>
              </a:rPr>
              <a:t>	Is a mechanism that ensures a study pull is exerted on a part of or parts of the body to maintain </a:t>
            </a:r>
            <a:r>
              <a:rPr lang="en-US" sz="2800" smtClean="0">
                <a:solidFill>
                  <a:srgbClr val="0000FF"/>
                </a:solidFill>
                <a:latin typeface="Constantia" pitchFamily="18" charset="0"/>
              </a:rPr>
              <a:t>adequate alignment.</a:t>
            </a:r>
            <a:endParaRPr lang="en-US" sz="2800" dirty="0" smtClean="0">
              <a:solidFill>
                <a:srgbClr val="0000FF"/>
              </a:solidFill>
              <a:latin typeface="Constantia" pitchFamily="18" charset="0"/>
            </a:endParaRPr>
          </a:p>
          <a:p>
            <a:pPr marL="571500" indent="-571500" algn="just" eaLnBrk="1" hangingPunct="1">
              <a:lnSpc>
                <a:spcPct val="90000"/>
              </a:lnSpc>
              <a:buFontTx/>
              <a:buNone/>
            </a:pPr>
            <a:r>
              <a:rPr lang="en-US" sz="2800" dirty="0" smtClean="0">
                <a:solidFill>
                  <a:srgbClr val="0000FF"/>
                </a:solidFill>
                <a:latin typeface="Constantia" pitchFamily="18" charset="0"/>
              </a:rPr>
              <a:t>	</a:t>
            </a:r>
          </a:p>
          <a:p>
            <a:pPr marL="571500" indent="-571500" algn="just" eaLnBrk="1" hangingPunct="1">
              <a:lnSpc>
                <a:spcPct val="90000"/>
              </a:lnSpc>
              <a:buFontTx/>
              <a:buNone/>
            </a:pPr>
            <a:r>
              <a:rPr lang="en-US" sz="2800" dirty="0" smtClean="0">
                <a:solidFill>
                  <a:srgbClr val="0000FF"/>
                </a:solidFill>
                <a:latin typeface="Constantia" pitchFamily="18" charset="0"/>
              </a:rPr>
              <a:t>	Traction is used to reduce and immobilize fractures, and to maintain correct alignments.</a:t>
            </a:r>
          </a:p>
          <a:p>
            <a:pPr marL="571500" indent="-571500" algn="just" eaLnBrk="1" hangingPunct="1">
              <a:lnSpc>
                <a:spcPct val="90000"/>
              </a:lnSpc>
              <a:buFontTx/>
              <a:buNone/>
            </a:pPr>
            <a:r>
              <a:rPr lang="en-US" sz="2800" dirty="0" smtClean="0">
                <a:solidFill>
                  <a:srgbClr val="0000FF"/>
                </a:solidFill>
                <a:latin typeface="Constantia" pitchFamily="18" charset="0"/>
              </a:rPr>
              <a:t>	</a:t>
            </a:r>
          </a:p>
          <a:p>
            <a:pPr marL="571500" indent="-571500" algn="just" eaLnBrk="1" hangingPunct="1">
              <a:lnSpc>
                <a:spcPct val="90000"/>
              </a:lnSpc>
              <a:buFontTx/>
              <a:buNone/>
            </a:pPr>
            <a:r>
              <a:rPr lang="en-US" sz="2800" dirty="0" smtClean="0">
                <a:solidFill>
                  <a:srgbClr val="0000FF"/>
                </a:solidFill>
                <a:latin typeface="Constantia" pitchFamily="18" charset="0"/>
              </a:rPr>
              <a:t>	It also helps in overcoming muscle spasms, correcting deformities and stretching adhesion.</a:t>
            </a:r>
          </a:p>
        </p:txBody>
      </p:sp>
      <p:sp>
        <p:nvSpPr>
          <p:cNvPr id="54274" name="Rectangle 6"/>
          <p:cNvSpPr>
            <a:spLocks noGrp="1" noChangeArrowheads="1"/>
          </p:cNvSpPr>
          <p:nvPr>
            <p:ph type="sldNum" sz="quarter" idx="12"/>
          </p:nvPr>
        </p:nvSpPr>
        <p:spPr>
          <a:noFill/>
        </p:spPr>
        <p:txBody>
          <a:bodyPr/>
          <a:lstStyle/>
          <a:p>
            <a:fld id="{222D4B1C-2307-4DFF-877E-7EF2AA77A2DD}" type="slidenum">
              <a:rPr lang="en-US" smtClean="0"/>
              <a:pPr/>
              <a:t>57</a:t>
            </a:fld>
            <a:endParaRPr lang="en-US" smtClean="0"/>
          </a:p>
        </p:txBody>
      </p:sp>
      <p:sp>
        <p:nvSpPr>
          <p:cNvPr id="101378" name="Rectangle 2"/>
          <p:cNvSpPr>
            <a:spLocks noGrp="1" noChangeArrowheads="1"/>
          </p:cNvSpPr>
          <p:nvPr>
            <p:ph type="title"/>
          </p:nvPr>
        </p:nvSpPr>
        <p:spPr/>
        <p:txBody>
          <a:bodyPr/>
          <a:lstStyle/>
          <a:p>
            <a:pPr algn="just" eaLnBrk="1" hangingPunct="1"/>
            <a:r>
              <a:rPr lang="en-US" b="1" dirty="0" smtClean="0">
                <a:solidFill>
                  <a:srgbClr val="FF0000"/>
                </a:solidFill>
                <a:latin typeface="Constantia" pitchFamily="18" charset="0"/>
              </a:rPr>
              <a:t>Traction</a:t>
            </a:r>
          </a:p>
        </p:txBody>
      </p:sp>
      <p:sp>
        <p:nvSpPr>
          <p:cNvPr id="5427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EDC0A0A2-DC7B-4E10-975A-6BF871F53DC7}" type="slidenum">
              <a:rPr lang="en-US" sz="1400"/>
              <a:pPr algn="r"/>
              <a:t>57</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13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137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137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1379">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01379">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0137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autoUpdateAnimBg="0"/>
      <p:bldP spid="101378"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457200" y="1295400"/>
            <a:ext cx="8686800" cy="5562600"/>
          </a:xfrm>
        </p:spPr>
        <p:txBody>
          <a:bodyPr>
            <a:normAutofit/>
          </a:bodyPr>
          <a:lstStyle/>
          <a:p>
            <a:pPr marL="514350" indent="-514350" algn="just" eaLnBrk="1" hangingPunct="1">
              <a:lnSpc>
                <a:spcPct val="90000"/>
              </a:lnSpc>
              <a:buFont typeface="+mj-lt"/>
              <a:buAutoNum type="arabicPeriod"/>
            </a:pPr>
            <a:r>
              <a:rPr lang="en-US" b="1" dirty="0" smtClean="0">
                <a:solidFill>
                  <a:srgbClr val="0000FF"/>
                </a:solidFill>
                <a:latin typeface="Constantia" pitchFamily="18" charset="0"/>
              </a:rPr>
              <a:t>Skin traction</a:t>
            </a:r>
          </a:p>
          <a:p>
            <a:pPr marL="514350" indent="-514350" algn="just" eaLnBrk="1" hangingPunct="1">
              <a:lnSpc>
                <a:spcPct val="90000"/>
              </a:lnSpc>
              <a:buNone/>
            </a:pPr>
            <a:r>
              <a:rPr lang="en-US" b="1" dirty="0" smtClean="0">
                <a:solidFill>
                  <a:srgbClr val="0000FF"/>
                </a:solidFill>
                <a:latin typeface="Constantia" pitchFamily="18" charset="0"/>
              </a:rPr>
              <a:t>	</a:t>
            </a:r>
            <a:r>
              <a:rPr lang="en-US" dirty="0" smtClean="0">
                <a:solidFill>
                  <a:srgbClr val="0000FF"/>
                </a:solidFill>
                <a:latin typeface="Constantia" pitchFamily="18" charset="0"/>
              </a:rPr>
              <a:t>The traction device is applied directly to the skin and attaching weights to them (Buck’s extension and Russel traction)</a:t>
            </a:r>
          </a:p>
          <a:p>
            <a:pPr marL="469900" indent="-469900" algn="just" eaLnBrk="1" hangingPunct="1">
              <a:lnSpc>
                <a:spcPct val="90000"/>
              </a:lnSpc>
              <a:buNone/>
            </a:pPr>
            <a:endParaRPr lang="en-US" dirty="0" smtClean="0">
              <a:solidFill>
                <a:srgbClr val="0000FF"/>
              </a:solidFill>
              <a:latin typeface="Constantia" pitchFamily="18" charset="0"/>
            </a:endParaRPr>
          </a:p>
          <a:p>
            <a:pPr marL="469900" indent="-469900" algn="just" eaLnBrk="1" hangingPunct="1">
              <a:lnSpc>
                <a:spcPct val="90000"/>
              </a:lnSpc>
              <a:buNone/>
            </a:pPr>
            <a:r>
              <a:rPr lang="en-US" dirty="0" smtClean="0">
                <a:solidFill>
                  <a:srgbClr val="0000FF"/>
                </a:solidFill>
                <a:latin typeface="Constantia" pitchFamily="18" charset="0"/>
              </a:rPr>
              <a:t>	Hold 2-3.5 Kg (4.5 to 8 lb)</a:t>
            </a:r>
          </a:p>
          <a:p>
            <a:pPr marL="469900" indent="-469900" algn="just" eaLnBrk="1" hangingPunct="1">
              <a:lnSpc>
                <a:spcPct val="90000"/>
              </a:lnSpc>
              <a:buNone/>
            </a:pPr>
            <a:r>
              <a:rPr lang="en-US" dirty="0" smtClean="0">
                <a:solidFill>
                  <a:srgbClr val="0000FF"/>
                </a:solidFill>
                <a:latin typeface="Constantia" pitchFamily="18" charset="0"/>
              </a:rPr>
              <a:t>	</a:t>
            </a:r>
          </a:p>
          <a:p>
            <a:pPr marL="469900" indent="-469900" algn="just" eaLnBrk="1" hangingPunct="1">
              <a:lnSpc>
                <a:spcPct val="90000"/>
              </a:lnSpc>
              <a:buNone/>
            </a:pPr>
            <a:r>
              <a:rPr lang="en-US" dirty="0" smtClean="0">
                <a:solidFill>
                  <a:srgbClr val="0000FF"/>
                </a:solidFill>
                <a:latin typeface="Constantia" pitchFamily="18" charset="0"/>
              </a:rPr>
              <a:t>	Pelvic traction-4.5-to 9 Kg (10 to 20 lb)</a:t>
            </a:r>
          </a:p>
          <a:p>
            <a:pPr marL="469900" indent="-469900" algn="just" eaLnBrk="1" hangingPunct="1">
              <a:lnSpc>
                <a:spcPct val="90000"/>
              </a:lnSpc>
              <a:buNone/>
            </a:pPr>
            <a:r>
              <a:rPr lang="en-US" dirty="0" smtClean="0">
                <a:solidFill>
                  <a:srgbClr val="0000FF"/>
                </a:solidFill>
                <a:latin typeface="Constantia" pitchFamily="18" charset="0"/>
              </a:rPr>
              <a:t>	</a:t>
            </a:r>
          </a:p>
          <a:p>
            <a:pPr marL="469900" indent="-469900" algn="just" eaLnBrk="1" hangingPunct="1">
              <a:lnSpc>
                <a:spcPct val="90000"/>
              </a:lnSpc>
              <a:buNone/>
            </a:pPr>
            <a:r>
              <a:rPr lang="en-US" dirty="0" smtClean="0">
                <a:solidFill>
                  <a:srgbClr val="0000FF"/>
                </a:solidFill>
                <a:latin typeface="Constantia" pitchFamily="18" charset="0"/>
              </a:rPr>
              <a:t>	Monitor skin break down as a complication of traction</a:t>
            </a:r>
          </a:p>
        </p:txBody>
      </p:sp>
      <p:sp>
        <p:nvSpPr>
          <p:cNvPr id="55298" name="Rectangle 6"/>
          <p:cNvSpPr>
            <a:spLocks noGrp="1" noChangeArrowheads="1"/>
          </p:cNvSpPr>
          <p:nvPr>
            <p:ph type="sldNum" sz="quarter" idx="12"/>
          </p:nvPr>
        </p:nvSpPr>
        <p:spPr>
          <a:noFill/>
        </p:spPr>
        <p:txBody>
          <a:bodyPr/>
          <a:lstStyle/>
          <a:p>
            <a:fld id="{47E3F088-B339-4B65-B386-D0521871E04D}" type="slidenum">
              <a:rPr lang="en-US" smtClean="0"/>
              <a:pPr/>
              <a:t>58</a:t>
            </a:fld>
            <a:endParaRPr lang="en-US" smtClean="0"/>
          </a:p>
        </p:txBody>
      </p:sp>
      <p:sp>
        <p:nvSpPr>
          <p:cNvPr id="102402" name="Rectangle 2"/>
          <p:cNvSpPr>
            <a:spLocks noGrp="1" noChangeArrowheads="1"/>
          </p:cNvSpPr>
          <p:nvPr>
            <p:ph type="title"/>
          </p:nvPr>
        </p:nvSpPr>
        <p:spPr/>
        <p:txBody>
          <a:bodyPr/>
          <a:lstStyle/>
          <a:p>
            <a:pPr algn="just" eaLnBrk="1" hangingPunct="1"/>
            <a:r>
              <a:rPr lang="en-US" b="1" dirty="0" smtClean="0">
                <a:solidFill>
                  <a:srgbClr val="FF0000"/>
                </a:solidFill>
                <a:latin typeface="Constantia" pitchFamily="18" charset="0"/>
              </a:rPr>
              <a:t>Types of traction</a:t>
            </a:r>
          </a:p>
        </p:txBody>
      </p:sp>
      <p:sp>
        <p:nvSpPr>
          <p:cNvPr id="5529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2BEEA685-1C3F-41AD-8CAF-6384CF028CA4}" type="slidenum">
              <a:rPr lang="en-US" sz="1400"/>
              <a:pPr algn="r"/>
              <a:t>58</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02403">
                                            <p:txEl>
                                              <p:pRg st="0" end="0"/>
                                            </p:txEl>
                                          </p:spTgt>
                                        </p:tgtEl>
                                        <p:attrNameLst>
                                          <p:attrName>style.visibility</p:attrName>
                                        </p:attrNameLst>
                                      </p:cBhvr>
                                      <p:to>
                                        <p:strVal val="visible"/>
                                      </p:to>
                                    </p:set>
                                    <p:anim calcmode="lin" valueType="num">
                                      <p:cBhvr additive="base">
                                        <p:cTn id="11" dur="500" fill="hold"/>
                                        <p:tgtEl>
                                          <p:spTgt spid="10240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24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2403">
                                            <p:txEl>
                                              <p:pRg st="1" end="1"/>
                                            </p:txEl>
                                          </p:spTgt>
                                        </p:tgtEl>
                                        <p:attrNameLst>
                                          <p:attrName>style.visibility</p:attrName>
                                        </p:attrNameLst>
                                      </p:cBhvr>
                                      <p:to>
                                        <p:strVal val="visible"/>
                                      </p:to>
                                    </p:set>
                                    <p:anim calcmode="lin" valueType="num">
                                      <p:cBhvr additive="base">
                                        <p:cTn id="17" dur="500" fill="hold"/>
                                        <p:tgtEl>
                                          <p:spTgt spid="10240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24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2403">
                                            <p:txEl>
                                              <p:pRg st="3" end="3"/>
                                            </p:txEl>
                                          </p:spTgt>
                                        </p:tgtEl>
                                        <p:attrNameLst>
                                          <p:attrName>style.visibility</p:attrName>
                                        </p:attrNameLst>
                                      </p:cBhvr>
                                      <p:to>
                                        <p:strVal val="visible"/>
                                      </p:to>
                                    </p:set>
                                    <p:anim calcmode="lin" valueType="num">
                                      <p:cBhvr additive="base">
                                        <p:cTn id="23" dur="500" fill="hold"/>
                                        <p:tgtEl>
                                          <p:spTgt spid="10240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24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2403">
                                            <p:txEl>
                                              <p:pRg st="4" end="4"/>
                                            </p:txEl>
                                          </p:spTgt>
                                        </p:tgtEl>
                                        <p:attrNameLst>
                                          <p:attrName>style.visibility</p:attrName>
                                        </p:attrNameLst>
                                      </p:cBhvr>
                                      <p:to>
                                        <p:strVal val="visible"/>
                                      </p:to>
                                    </p:set>
                                    <p:anim calcmode="lin" valueType="num">
                                      <p:cBhvr additive="base">
                                        <p:cTn id="29" dur="500" fill="hold"/>
                                        <p:tgtEl>
                                          <p:spTgt spid="10240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240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2403">
                                            <p:txEl>
                                              <p:pRg st="5" end="5"/>
                                            </p:txEl>
                                          </p:spTgt>
                                        </p:tgtEl>
                                        <p:attrNameLst>
                                          <p:attrName>style.visibility</p:attrName>
                                        </p:attrNameLst>
                                      </p:cBhvr>
                                      <p:to>
                                        <p:strVal val="visible"/>
                                      </p:to>
                                    </p:set>
                                    <p:anim calcmode="lin" valueType="num">
                                      <p:cBhvr additive="base">
                                        <p:cTn id="35" dur="500" fill="hold"/>
                                        <p:tgtEl>
                                          <p:spTgt spid="102403">
                                            <p:txEl>
                                              <p:pRg st="5" end="5"/>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24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02403">
                                            <p:txEl>
                                              <p:pRg st="6" end="6"/>
                                            </p:txEl>
                                          </p:spTgt>
                                        </p:tgtEl>
                                        <p:attrNameLst>
                                          <p:attrName>style.visibility</p:attrName>
                                        </p:attrNameLst>
                                      </p:cBhvr>
                                      <p:to>
                                        <p:strVal val="visible"/>
                                      </p:to>
                                    </p:set>
                                    <p:anim calcmode="lin" valueType="num">
                                      <p:cBhvr additive="base">
                                        <p:cTn id="41" dur="500" fill="hold"/>
                                        <p:tgtEl>
                                          <p:spTgt spid="102403">
                                            <p:txEl>
                                              <p:pRg st="6" end="6"/>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10240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02403">
                                            <p:txEl>
                                              <p:pRg st="7" end="7"/>
                                            </p:txEl>
                                          </p:spTgt>
                                        </p:tgtEl>
                                        <p:attrNameLst>
                                          <p:attrName>style.visibility</p:attrName>
                                        </p:attrNameLst>
                                      </p:cBhvr>
                                      <p:to>
                                        <p:strVal val="visible"/>
                                      </p:to>
                                    </p:set>
                                    <p:anim calcmode="lin" valueType="num">
                                      <p:cBhvr additive="base">
                                        <p:cTn id="47" dur="500" fill="hold"/>
                                        <p:tgtEl>
                                          <p:spTgt spid="102403">
                                            <p:txEl>
                                              <p:pRg st="7" end="7"/>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10240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autoUpdateAnimBg="0"/>
      <p:bldP spid="102402"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5" name="Rectangle 3"/>
          <p:cNvSpPr>
            <a:spLocks noGrp="1" noChangeArrowheads="1"/>
          </p:cNvSpPr>
          <p:nvPr>
            <p:ph idx="1"/>
          </p:nvPr>
        </p:nvSpPr>
        <p:spPr/>
        <p:txBody>
          <a:bodyPr/>
          <a:lstStyle/>
          <a:p>
            <a:pPr eaLnBrk="1" hangingPunct="1"/>
            <a:endParaRPr lang="en-US" smtClean="0"/>
          </a:p>
        </p:txBody>
      </p:sp>
      <p:sp>
        <p:nvSpPr>
          <p:cNvPr id="56322" name="Rectangle 6"/>
          <p:cNvSpPr>
            <a:spLocks noGrp="1" noChangeArrowheads="1"/>
          </p:cNvSpPr>
          <p:nvPr>
            <p:ph type="sldNum" sz="quarter" idx="12"/>
          </p:nvPr>
        </p:nvSpPr>
        <p:spPr>
          <a:noFill/>
        </p:spPr>
        <p:txBody>
          <a:bodyPr/>
          <a:lstStyle/>
          <a:p>
            <a:fld id="{DFA14FA9-4B9E-45AB-81CF-641578908F50}" type="slidenum">
              <a:rPr lang="en-US" smtClean="0"/>
              <a:pPr/>
              <a:t>59</a:t>
            </a:fld>
            <a:endParaRPr lang="en-US" smtClean="0"/>
          </a:p>
        </p:txBody>
      </p:sp>
      <p:sp>
        <p:nvSpPr>
          <p:cNvPr id="103426" name="Rectangle 2"/>
          <p:cNvSpPr>
            <a:spLocks noGrp="1" noChangeArrowheads="1"/>
          </p:cNvSpPr>
          <p:nvPr>
            <p:ph type="title"/>
          </p:nvPr>
        </p:nvSpPr>
        <p:spPr/>
        <p:txBody>
          <a:bodyPr/>
          <a:lstStyle/>
          <a:p>
            <a:pPr algn="just" eaLnBrk="1" hangingPunct="1"/>
            <a:r>
              <a:rPr lang="en-US" b="1" dirty="0" smtClean="0">
                <a:solidFill>
                  <a:srgbClr val="FF0000"/>
                </a:solidFill>
                <a:latin typeface="Constantia" pitchFamily="18" charset="0"/>
              </a:rPr>
              <a:t>Skin traction</a:t>
            </a:r>
          </a:p>
        </p:txBody>
      </p:sp>
      <p:sp>
        <p:nvSpPr>
          <p:cNvPr id="5632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F4B419F7-E50E-4C64-9B78-529C2018C8B3}" type="slidenum">
              <a:rPr lang="en-US" sz="1400"/>
              <a:pPr algn="r"/>
              <a:t>59</a:t>
            </a:fld>
            <a:endParaRPr lang="en-US" sz="1400"/>
          </a:p>
        </p:txBody>
      </p:sp>
      <p:pic>
        <p:nvPicPr>
          <p:cNvPr id="103428" name="Picture 4" descr="Traction">
            <a:hlinkClick r:id="rId2"/>
          </p:cNvPr>
          <p:cNvPicPr>
            <a:picLocks noChangeAspect="1" noChangeArrowheads="1"/>
          </p:cNvPicPr>
          <p:nvPr/>
        </p:nvPicPr>
        <p:blipFill>
          <a:blip r:embed="rId3" cstate="print"/>
          <a:srcRect/>
          <a:stretch>
            <a:fillRect/>
          </a:stretch>
        </p:blipFill>
        <p:spPr bwMode="auto">
          <a:xfrm>
            <a:off x="609600" y="1600200"/>
            <a:ext cx="7620000" cy="41148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34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034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ctrTitle"/>
          </p:nvPr>
        </p:nvSpPr>
        <p:spPr>
          <a:xfrm>
            <a:off x="228600" y="304800"/>
            <a:ext cx="8229600" cy="609600"/>
          </a:xfrm>
        </p:spPr>
        <p:txBody>
          <a:bodyPr>
            <a:normAutofit fontScale="90000"/>
          </a:bodyPr>
          <a:lstStyle/>
          <a:p>
            <a:pPr algn="just" eaLnBrk="1" hangingPunct="1"/>
            <a:r>
              <a:rPr lang="en-US" sz="4000" b="1" dirty="0" smtClean="0">
                <a:solidFill>
                  <a:srgbClr val="FF0000"/>
                </a:solidFill>
                <a:latin typeface="Constantia" pitchFamily="18" charset="0"/>
              </a:rPr>
              <a:t>Specific  Objectives cont’d</a:t>
            </a:r>
          </a:p>
        </p:txBody>
      </p:sp>
      <p:sp>
        <p:nvSpPr>
          <p:cNvPr id="6149" name="Rectangle 3"/>
          <p:cNvSpPr>
            <a:spLocks noGrp="1" noChangeArrowheads="1"/>
          </p:cNvSpPr>
          <p:nvPr>
            <p:ph type="subTitle" idx="1"/>
          </p:nvPr>
        </p:nvSpPr>
        <p:spPr>
          <a:xfrm>
            <a:off x="304800" y="1143000"/>
            <a:ext cx="8839200" cy="5715000"/>
          </a:xfrm>
        </p:spPr>
        <p:txBody>
          <a:bodyPr/>
          <a:lstStyle/>
          <a:p>
            <a:pPr marL="514350" indent="-514350" algn="just" eaLnBrk="1" hangingPunct="1">
              <a:buClr>
                <a:schemeClr val="tx1"/>
              </a:buClr>
              <a:buFont typeface="Times New Roman" pitchFamily="18" charset="0"/>
              <a:buAutoNum type="arabicPeriod" startAt="3"/>
            </a:pPr>
            <a:r>
              <a:rPr lang="en-US" dirty="0" smtClean="0">
                <a:solidFill>
                  <a:srgbClr val="0000FF"/>
                </a:solidFill>
                <a:latin typeface="Constantia" pitchFamily="18" charset="0"/>
              </a:rPr>
              <a:t>Explain the diagnostic test indicated for the person with musculoskeletal problem, the rationale for each test and appropriate nursing responsibilities associated with each test.</a:t>
            </a:r>
          </a:p>
          <a:p>
            <a:pPr marL="514350" indent="-514350" algn="just" eaLnBrk="1" hangingPunct="1">
              <a:buClr>
                <a:schemeClr val="tx1"/>
              </a:buClr>
              <a:buFont typeface="Times New Roman" pitchFamily="18" charset="0"/>
              <a:buAutoNum type="arabicPeriod" startAt="3"/>
            </a:pPr>
            <a:endParaRPr lang="en-US" dirty="0" smtClean="0">
              <a:solidFill>
                <a:srgbClr val="0000FF"/>
              </a:solidFill>
              <a:latin typeface="Constantia" pitchFamily="18" charset="0"/>
            </a:endParaRPr>
          </a:p>
          <a:p>
            <a:pPr marL="514350" indent="-514350" algn="just" eaLnBrk="1" hangingPunct="1">
              <a:buClr>
                <a:schemeClr val="tx1"/>
              </a:buClr>
              <a:buFont typeface="Times New Roman" pitchFamily="18" charset="0"/>
              <a:buAutoNum type="arabicPeriod" startAt="3"/>
            </a:pPr>
            <a:r>
              <a:rPr lang="en-US" dirty="0" smtClean="0">
                <a:solidFill>
                  <a:srgbClr val="0000FF"/>
                </a:solidFill>
                <a:latin typeface="Constantia" pitchFamily="18" charset="0"/>
              </a:rPr>
              <a:t>Describe the role of the nurse in the management of fractures and prevention of fracture-related complications.</a:t>
            </a:r>
          </a:p>
        </p:txBody>
      </p:sp>
      <p:sp>
        <p:nvSpPr>
          <p:cNvPr id="6146" name="Rectangle 6"/>
          <p:cNvSpPr>
            <a:spLocks noGrp="1" noChangeArrowheads="1"/>
          </p:cNvSpPr>
          <p:nvPr>
            <p:ph type="sldNum" sz="quarter" idx="12"/>
          </p:nvPr>
        </p:nvSpPr>
        <p:spPr>
          <a:noFill/>
        </p:spPr>
        <p:txBody>
          <a:bodyPr/>
          <a:lstStyle/>
          <a:p>
            <a:fld id="{7FF4BD63-28D4-42B4-A8CC-351D23859AFC}" type="slidenum">
              <a:rPr lang="en-US" smtClean="0"/>
              <a:pPr/>
              <a:t>6</a:t>
            </a:fld>
            <a:endParaRPr lang="en-US" dirty="0" smtClean="0"/>
          </a:p>
        </p:txBody>
      </p:sp>
      <p:sp>
        <p:nvSpPr>
          <p:cNvPr id="614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F33A1E87-442E-40B4-9A35-651A6A3C3B83}" type="slidenum">
              <a:rPr lang="en-US" sz="1400"/>
              <a:pPr algn="r"/>
              <a:t>6</a:t>
            </a:fld>
            <a:endParaRPr lang="en-US" sz="1400" dirty="0"/>
          </a:p>
        </p:txBody>
      </p:sp>
    </p:spTree>
  </p:cSld>
  <p:clrMapOvr>
    <a:masterClrMapping/>
  </p:clrMapOvr>
  <p:transition>
    <p:wheel spokes="8"/>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9" name="Rectangle 3"/>
          <p:cNvSpPr>
            <a:spLocks noGrp="1" noChangeArrowheads="1"/>
          </p:cNvSpPr>
          <p:nvPr>
            <p:ph idx="1"/>
          </p:nvPr>
        </p:nvSpPr>
        <p:spPr/>
        <p:txBody>
          <a:bodyPr/>
          <a:lstStyle/>
          <a:p>
            <a:pPr eaLnBrk="1" hangingPunct="1"/>
            <a:endParaRPr lang="en-US" smtClean="0"/>
          </a:p>
        </p:txBody>
      </p:sp>
      <p:sp>
        <p:nvSpPr>
          <p:cNvPr id="57346" name="Rectangle 6"/>
          <p:cNvSpPr>
            <a:spLocks noGrp="1" noChangeArrowheads="1"/>
          </p:cNvSpPr>
          <p:nvPr>
            <p:ph type="sldNum" sz="quarter" idx="12"/>
          </p:nvPr>
        </p:nvSpPr>
        <p:spPr>
          <a:noFill/>
        </p:spPr>
        <p:txBody>
          <a:bodyPr/>
          <a:lstStyle/>
          <a:p>
            <a:fld id="{D24E223F-DBEB-4189-B037-636599974629}" type="slidenum">
              <a:rPr lang="en-US" smtClean="0"/>
              <a:pPr/>
              <a:t>60</a:t>
            </a:fld>
            <a:endParaRPr lang="en-US" smtClean="0"/>
          </a:p>
        </p:txBody>
      </p:sp>
      <p:sp>
        <p:nvSpPr>
          <p:cNvPr id="104450" name="Rectangle 2"/>
          <p:cNvSpPr>
            <a:spLocks noGrp="1" noChangeArrowheads="1"/>
          </p:cNvSpPr>
          <p:nvPr>
            <p:ph type="title"/>
          </p:nvPr>
        </p:nvSpPr>
        <p:spPr/>
        <p:txBody>
          <a:bodyPr/>
          <a:lstStyle/>
          <a:p>
            <a:pPr algn="just" eaLnBrk="1" hangingPunct="1"/>
            <a:r>
              <a:rPr lang="en-US" dirty="0" smtClean="0">
                <a:solidFill>
                  <a:srgbClr val="FF0000"/>
                </a:solidFill>
                <a:latin typeface="Constantia" pitchFamily="18" charset="0"/>
              </a:rPr>
              <a:t>Skin traction</a:t>
            </a:r>
          </a:p>
        </p:txBody>
      </p:sp>
      <p:sp>
        <p:nvSpPr>
          <p:cNvPr id="5734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43ECF9B0-BBFA-459C-A69E-3B105A469570}" type="slidenum">
              <a:rPr lang="en-US" sz="1400"/>
              <a:pPr algn="r"/>
              <a:t>60</a:t>
            </a:fld>
            <a:endParaRPr lang="en-US" sz="1400"/>
          </a:p>
        </p:txBody>
      </p:sp>
      <p:pic>
        <p:nvPicPr>
          <p:cNvPr id="104452" name="Picture 4" descr="foot-skin">
            <a:hlinkClick r:id="rId2"/>
          </p:cNvPr>
          <p:cNvPicPr>
            <a:picLocks noChangeAspect="1" noChangeArrowheads="1"/>
          </p:cNvPicPr>
          <p:nvPr/>
        </p:nvPicPr>
        <p:blipFill>
          <a:blip r:embed="rId3" cstate="print"/>
          <a:srcRect/>
          <a:stretch>
            <a:fillRect/>
          </a:stretch>
        </p:blipFill>
        <p:spPr bwMode="auto">
          <a:xfrm>
            <a:off x="685800" y="1752600"/>
            <a:ext cx="7696200" cy="41910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44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04452"/>
                                        </p:tgtEl>
                                        <p:attrNameLst>
                                          <p:attrName>style.visibility</p:attrName>
                                        </p:attrNameLst>
                                      </p:cBhvr>
                                      <p:to>
                                        <p:strVal val="visible"/>
                                      </p:to>
                                    </p:set>
                                    <p:anim calcmode="lin" valueType="num">
                                      <p:cBhvr additive="base">
                                        <p:cTn id="11" dur="500" fill="hold"/>
                                        <p:tgtEl>
                                          <p:spTgt spid="104452"/>
                                        </p:tgtEl>
                                        <p:attrNameLst>
                                          <p:attrName>ppt_x</p:attrName>
                                        </p:attrNameLst>
                                      </p:cBhvr>
                                      <p:tavLst>
                                        <p:tav tm="0">
                                          <p:val>
                                            <p:strVal val="#ppt_x"/>
                                          </p:val>
                                        </p:tav>
                                        <p:tav tm="100000">
                                          <p:val>
                                            <p:strVal val="#ppt_x"/>
                                          </p:val>
                                        </p:tav>
                                      </p:tavLst>
                                    </p:anim>
                                    <p:anim calcmode="lin" valueType="num">
                                      <p:cBhvr additive="base">
                                        <p:cTn id="12" dur="500" fill="hold"/>
                                        <p:tgtEl>
                                          <p:spTgt spid="1044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0"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5475" name="Rectangle 3"/>
          <p:cNvSpPr>
            <a:spLocks noGrp="1" noChangeArrowheads="1"/>
          </p:cNvSpPr>
          <p:nvPr>
            <p:ph idx="1"/>
          </p:nvPr>
        </p:nvSpPr>
        <p:spPr>
          <a:xfrm>
            <a:off x="457200" y="1600200"/>
            <a:ext cx="8686800" cy="5257800"/>
          </a:xfrm>
        </p:spPr>
        <p:txBody>
          <a:bodyPr/>
          <a:lstStyle/>
          <a:p>
            <a:pPr algn="just" eaLnBrk="1" hangingPunct="1">
              <a:buFontTx/>
              <a:buNone/>
            </a:pPr>
            <a:r>
              <a:rPr lang="en-US" dirty="0" smtClean="0">
                <a:latin typeface="Constantia" pitchFamily="18" charset="0"/>
              </a:rPr>
              <a:t>	The traction device is applied directly to the bone.</a:t>
            </a:r>
          </a:p>
          <a:p>
            <a:pPr algn="just" eaLnBrk="1" hangingPunct="1">
              <a:buFontTx/>
              <a:buNone/>
            </a:pPr>
            <a:r>
              <a:rPr lang="en-US" dirty="0" smtClean="0">
                <a:latin typeface="Constantia" pitchFamily="18" charset="0"/>
              </a:rPr>
              <a:t>	</a:t>
            </a:r>
          </a:p>
          <a:p>
            <a:pPr algn="just" eaLnBrk="1" hangingPunct="1">
              <a:buFontTx/>
              <a:buNone/>
            </a:pPr>
            <a:r>
              <a:rPr lang="en-US" dirty="0" smtClean="0">
                <a:latin typeface="Constantia" pitchFamily="18" charset="0"/>
              </a:rPr>
              <a:t>	Can hold 7-12 Kg (15-25 lb).</a:t>
            </a:r>
          </a:p>
          <a:p>
            <a:pPr algn="just" eaLnBrk="1" hangingPunct="1">
              <a:buFontTx/>
              <a:buNone/>
            </a:pPr>
            <a:endParaRPr lang="en-US" dirty="0" smtClean="0">
              <a:latin typeface="Constantia" pitchFamily="18" charset="0"/>
            </a:endParaRPr>
          </a:p>
          <a:p>
            <a:pPr algn="just" eaLnBrk="1" hangingPunct="1">
              <a:buFontTx/>
              <a:buNone/>
            </a:pPr>
            <a:r>
              <a:rPr lang="en-US" dirty="0" smtClean="0">
                <a:latin typeface="Constantia" pitchFamily="18" charset="0"/>
              </a:rPr>
              <a:t>	Potential complication include infection</a:t>
            </a:r>
          </a:p>
        </p:txBody>
      </p:sp>
      <p:sp>
        <p:nvSpPr>
          <p:cNvPr id="58370" name="Rectangle 6"/>
          <p:cNvSpPr>
            <a:spLocks noGrp="1" noChangeArrowheads="1"/>
          </p:cNvSpPr>
          <p:nvPr>
            <p:ph type="sldNum" sz="quarter" idx="12"/>
          </p:nvPr>
        </p:nvSpPr>
        <p:spPr>
          <a:noFill/>
        </p:spPr>
        <p:txBody>
          <a:bodyPr/>
          <a:lstStyle/>
          <a:p>
            <a:fld id="{EBE539A1-57C6-4629-84DB-F19266DE48EC}" type="slidenum">
              <a:rPr lang="en-US" smtClean="0"/>
              <a:pPr/>
              <a:t>61</a:t>
            </a:fld>
            <a:endParaRPr lang="en-US" smtClean="0"/>
          </a:p>
        </p:txBody>
      </p:sp>
      <p:sp>
        <p:nvSpPr>
          <p:cNvPr id="105474" name="Rectangle 2"/>
          <p:cNvSpPr>
            <a:spLocks noGrp="1" noChangeArrowheads="1"/>
          </p:cNvSpPr>
          <p:nvPr>
            <p:ph type="title"/>
          </p:nvPr>
        </p:nvSpPr>
        <p:spPr>
          <a:xfrm>
            <a:off x="609600" y="274638"/>
            <a:ext cx="8077200" cy="1143000"/>
          </a:xfrm>
        </p:spPr>
        <p:txBody>
          <a:bodyPr>
            <a:normAutofit/>
          </a:bodyPr>
          <a:lstStyle/>
          <a:p>
            <a:pPr algn="just"/>
            <a:r>
              <a:rPr lang="en-US" b="1" dirty="0" smtClean="0">
                <a:solidFill>
                  <a:srgbClr val="FF0000"/>
                </a:solidFill>
                <a:latin typeface="Constantia" pitchFamily="18" charset="0"/>
              </a:rPr>
              <a:t>Skeletal traction</a:t>
            </a:r>
          </a:p>
        </p:txBody>
      </p:sp>
      <p:sp>
        <p:nvSpPr>
          <p:cNvPr id="5837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18BABC43-06E5-408C-8588-CF1C78B69088}" type="slidenum">
              <a:rPr lang="en-US" sz="1400"/>
              <a:pPr algn="r"/>
              <a:t>61</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54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4" presetClass="entr" presetSubtype="0" fill="hold" grpId="0" nodeType="clickEffect">
                                  <p:stCondLst>
                                    <p:cond delay="0"/>
                                  </p:stCondLst>
                                  <p:childTnLst>
                                    <p:set>
                                      <p:cBhvr>
                                        <p:cTn id="10" dur="1" fill="hold">
                                          <p:stCondLst>
                                            <p:cond delay="499"/>
                                          </p:stCondLst>
                                        </p:cTn>
                                        <p:tgtEl>
                                          <p:spTgt spid="105475">
                                            <p:txEl>
                                              <p:pRg st="0" end="0"/>
                                            </p:txEl>
                                          </p:spTgt>
                                        </p:tgtEl>
                                        <p:attrNameLst>
                                          <p:attrName>style.visibility</p:attrName>
                                        </p:attrNameLst>
                                      </p:cBhvr>
                                      <p:to>
                                        <p:strVal val="visible"/>
                                      </p:to>
                                    </p:set>
                                    <p:anim to="" calcmode="lin" valueType="num">
                                      <p:cBhvr>
                                        <p:cTn id="11" dur="1" fill="hold"/>
                                        <p:tgtEl>
                                          <p:spTgt spid="105475">
                                            <p:txEl>
                                              <p:pRg st="0" end="0"/>
                                            </p:txEl>
                                          </p:spTgt>
                                        </p:tgtEl>
                                        <p:attrNameLst>
                                          <p:attrName/>
                                        </p:attrNameLst>
                                      </p:cBhvr>
                                    </p:anim>
                                  </p:childTnLst>
                                </p:cTn>
                              </p:par>
                            </p:childTnLst>
                          </p:cTn>
                        </p:par>
                      </p:childTnLst>
                    </p:cTn>
                  </p:par>
                  <p:par>
                    <p:cTn id="12" fill="hold">
                      <p:stCondLst>
                        <p:cond delay="indefinite"/>
                      </p:stCondLst>
                      <p:childTnLst>
                        <p:par>
                          <p:cTn id="13" fill="hold">
                            <p:stCondLst>
                              <p:cond delay="0"/>
                            </p:stCondLst>
                            <p:childTnLst>
                              <p:par>
                                <p:cTn id="14" presetID="24" presetClass="entr" presetSubtype="0" fill="hold" grpId="0" nodeType="clickEffect">
                                  <p:stCondLst>
                                    <p:cond delay="0"/>
                                  </p:stCondLst>
                                  <p:childTnLst>
                                    <p:set>
                                      <p:cBhvr>
                                        <p:cTn id="15" dur="1" fill="hold">
                                          <p:stCondLst>
                                            <p:cond delay="499"/>
                                          </p:stCondLst>
                                        </p:cTn>
                                        <p:tgtEl>
                                          <p:spTgt spid="105475">
                                            <p:txEl>
                                              <p:pRg st="1" end="1"/>
                                            </p:txEl>
                                          </p:spTgt>
                                        </p:tgtEl>
                                        <p:attrNameLst>
                                          <p:attrName>style.visibility</p:attrName>
                                        </p:attrNameLst>
                                      </p:cBhvr>
                                      <p:to>
                                        <p:strVal val="visible"/>
                                      </p:to>
                                    </p:set>
                                    <p:anim to="" calcmode="lin" valueType="num">
                                      <p:cBhvr>
                                        <p:cTn id="16" dur="1" fill="hold"/>
                                        <p:tgtEl>
                                          <p:spTgt spid="105475">
                                            <p:txEl>
                                              <p:pRg st="1" end="1"/>
                                            </p:txEl>
                                          </p:spTgt>
                                        </p:tgtEl>
                                        <p:attrNameLst>
                                          <p:attrName/>
                                        </p:attrNameLst>
                                      </p:cBhvr>
                                    </p:anim>
                                  </p:childTnLst>
                                </p:cTn>
                              </p:par>
                            </p:childTnLst>
                          </p:cTn>
                        </p:par>
                      </p:childTnLst>
                    </p:cTn>
                  </p:par>
                  <p:par>
                    <p:cTn id="17" fill="hold">
                      <p:stCondLst>
                        <p:cond delay="indefinite"/>
                      </p:stCondLst>
                      <p:childTnLst>
                        <p:par>
                          <p:cTn id="18" fill="hold">
                            <p:stCondLst>
                              <p:cond delay="0"/>
                            </p:stCondLst>
                            <p:childTnLst>
                              <p:par>
                                <p:cTn id="19" presetID="24" presetClass="entr" presetSubtype="0" fill="hold" grpId="0" nodeType="clickEffect">
                                  <p:stCondLst>
                                    <p:cond delay="0"/>
                                  </p:stCondLst>
                                  <p:childTnLst>
                                    <p:set>
                                      <p:cBhvr>
                                        <p:cTn id="20" dur="1" fill="hold">
                                          <p:stCondLst>
                                            <p:cond delay="499"/>
                                          </p:stCondLst>
                                        </p:cTn>
                                        <p:tgtEl>
                                          <p:spTgt spid="105475">
                                            <p:txEl>
                                              <p:pRg st="2" end="2"/>
                                            </p:txEl>
                                          </p:spTgt>
                                        </p:tgtEl>
                                        <p:attrNameLst>
                                          <p:attrName>style.visibility</p:attrName>
                                        </p:attrNameLst>
                                      </p:cBhvr>
                                      <p:to>
                                        <p:strVal val="visible"/>
                                      </p:to>
                                    </p:set>
                                    <p:anim to="" calcmode="lin" valueType="num">
                                      <p:cBhvr>
                                        <p:cTn id="21" dur="1" fill="hold"/>
                                        <p:tgtEl>
                                          <p:spTgt spid="105475">
                                            <p:txEl>
                                              <p:pRg st="2" end="2"/>
                                            </p:txEl>
                                          </p:spTgt>
                                        </p:tgtEl>
                                        <p:attrNameLst>
                                          <p:attrName/>
                                        </p:attrNameLst>
                                      </p:cBhvr>
                                    </p:anim>
                                  </p:childTnLst>
                                </p:cTn>
                              </p:par>
                            </p:childTnLst>
                          </p:cTn>
                        </p:par>
                      </p:childTnLst>
                    </p:cTn>
                  </p:par>
                  <p:par>
                    <p:cTn id="22" fill="hold">
                      <p:stCondLst>
                        <p:cond delay="indefinite"/>
                      </p:stCondLst>
                      <p:childTnLst>
                        <p:par>
                          <p:cTn id="23" fill="hold">
                            <p:stCondLst>
                              <p:cond delay="0"/>
                            </p:stCondLst>
                            <p:childTnLst>
                              <p:par>
                                <p:cTn id="24" presetID="24" presetClass="entr" presetSubtype="0" fill="hold" grpId="0" nodeType="clickEffect">
                                  <p:stCondLst>
                                    <p:cond delay="0"/>
                                  </p:stCondLst>
                                  <p:childTnLst>
                                    <p:set>
                                      <p:cBhvr>
                                        <p:cTn id="25" dur="1" fill="hold">
                                          <p:stCondLst>
                                            <p:cond delay="499"/>
                                          </p:stCondLst>
                                        </p:cTn>
                                        <p:tgtEl>
                                          <p:spTgt spid="105475">
                                            <p:txEl>
                                              <p:pRg st="4" end="4"/>
                                            </p:txEl>
                                          </p:spTgt>
                                        </p:tgtEl>
                                        <p:attrNameLst>
                                          <p:attrName>style.visibility</p:attrName>
                                        </p:attrNameLst>
                                      </p:cBhvr>
                                      <p:to>
                                        <p:strVal val="visible"/>
                                      </p:to>
                                    </p:set>
                                    <p:anim to="" calcmode="lin" valueType="num">
                                      <p:cBhvr>
                                        <p:cTn id="26" dur="1" fill="hold"/>
                                        <p:tgtEl>
                                          <p:spTgt spid="105475">
                                            <p:txEl>
                                              <p:pRg st="4" end="4"/>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build="p" autoUpdateAnimBg="0"/>
      <p:bldP spid="105474"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7" name="Rectangle 3"/>
          <p:cNvSpPr>
            <a:spLocks noGrp="1" noChangeArrowheads="1"/>
          </p:cNvSpPr>
          <p:nvPr>
            <p:ph idx="1"/>
          </p:nvPr>
        </p:nvSpPr>
        <p:spPr/>
        <p:txBody>
          <a:bodyPr/>
          <a:lstStyle/>
          <a:p>
            <a:pPr eaLnBrk="1" hangingPunct="1"/>
            <a:endParaRPr lang="en-US" smtClean="0"/>
          </a:p>
        </p:txBody>
      </p:sp>
      <p:sp>
        <p:nvSpPr>
          <p:cNvPr id="59394" name="Rectangle 6"/>
          <p:cNvSpPr>
            <a:spLocks noGrp="1" noChangeArrowheads="1"/>
          </p:cNvSpPr>
          <p:nvPr>
            <p:ph type="sldNum" sz="quarter" idx="12"/>
          </p:nvPr>
        </p:nvSpPr>
        <p:spPr>
          <a:noFill/>
        </p:spPr>
        <p:txBody>
          <a:bodyPr/>
          <a:lstStyle/>
          <a:p>
            <a:fld id="{A6D1687F-D61D-404A-B327-D2128A9F15D5}" type="slidenum">
              <a:rPr lang="en-US" smtClean="0"/>
              <a:pPr/>
              <a:t>62</a:t>
            </a:fld>
            <a:endParaRPr lang="en-US" smtClean="0"/>
          </a:p>
        </p:txBody>
      </p:sp>
      <p:sp>
        <p:nvSpPr>
          <p:cNvPr id="106498" name="Rectangle 2"/>
          <p:cNvSpPr>
            <a:spLocks noGrp="1" noChangeArrowheads="1"/>
          </p:cNvSpPr>
          <p:nvPr>
            <p:ph type="title"/>
          </p:nvPr>
        </p:nvSpPr>
        <p:spPr/>
        <p:txBody>
          <a:bodyPr/>
          <a:lstStyle/>
          <a:p>
            <a:pPr eaLnBrk="1" hangingPunct="1"/>
            <a:r>
              <a:rPr lang="en-US" smtClean="0"/>
              <a:t>Skeletal traction</a:t>
            </a:r>
          </a:p>
        </p:txBody>
      </p:sp>
      <p:sp>
        <p:nvSpPr>
          <p:cNvPr id="5939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33A01DEA-E653-478B-98E8-F64A276A1865}" type="slidenum">
              <a:rPr lang="en-US" sz="1400"/>
              <a:pPr algn="r"/>
              <a:t>62</a:t>
            </a:fld>
            <a:endParaRPr lang="en-US" sz="1400"/>
          </a:p>
        </p:txBody>
      </p:sp>
      <p:pic>
        <p:nvPicPr>
          <p:cNvPr id="106500" name="Picture 4" descr="25_021">
            <a:hlinkClick r:id="rId2"/>
          </p:cNvPr>
          <p:cNvPicPr>
            <a:picLocks noChangeAspect="1" noChangeArrowheads="1"/>
          </p:cNvPicPr>
          <p:nvPr/>
        </p:nvPicPr>
        <p:blipFill>
          <a:blip r:embed="rId3" cstate="print"/>
          <a:srcRect/>
          <a:stretch>
            <a:fillRect/>
          </a:stretch>
        </p:blipFill>
        <p:spPr bwMode="auto">
          <a:xfrm>
            <a:off x="533400" y="1752600"/>
            <a:ext cx="7924800" cy="42672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64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06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8" grpId="0" autoUpdateAnimBg="0"/>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a:xfrm>
            <a:off x="457200" y="1600200"/>
            <a:ext cx="8686800" cy="5257800"/>
          </a:xfrm>
        </p:spPr>
        <p:txBody>
          <a:bodyPr/>
          <a:lstStyle/>
          <a:p>
            <a:pPr marL="571500" indent="-571500" algn="just" eaLnBrk="1" hangingPunct="1">
              <a:buFont typeface="Wingdings" pitchFamily="2" charset="2"/>
              <a:buAutoNum type="arabicPeriod"/>
            </a:pPr>
            <a:r>
              <a:rPr lang="en-US" dirty="0" smtClean="0">
                <a:solidFill>
                  <a:srgbClr val="0000FF"/>
                </a:solidFill>
                <a:latin typeface="Constantia" pitchFamily="18" charset="0"/>
              </a:rPr>
              <a:t>Use counter-traction to achieve effective traction.</a:t>
            </a:r>
          </a:p>
          <a:p>
            <a:pPr marL="571500" indent="-571500" algn="just" eaLnBrk="1" hangingPunct="1">
              <a:buFont typeface="Wingdings" pitchFamily="2" charset="2"/>
              <a:buAutoNum type="arabicPeriod"/>
            </a:pPr>
            <a:endParaRPr lang="en-US" dirty="0" smtClean="0">
              <a:solidFill>
                <a:srgbClr val="0000FF"/>
              </a:solidFill>
              <a:latin typeface="Constantia" pitchFamily="18" charset="0"/>
            </a:endParaRPr>
          </a:p>
          <a:p>
            <a:pPr marL="571500" indent="-571500" algn="just" eaLnBrk="1" hangingPunct="1">
              <a:buFont typeface="Wingdings" pitchFamily="2" charset="2"/>
              <a:buAutoNum type="arabicPeriod"/>
            </a:pPr>
            <a:r>
              <a:rPr lang="en-US" dirty="0" smtClean="0">
                <a:solidFill>
                  <a:srgbClr val="0000FF"/>
                </a:solidFill>
                <a:latin typeface="Constantia" pitchFamily="18" charset="0"/>
              </a:rPr>
              <a:t>Traction must be continuous.</a:t>
            </a:r>
          </a:p>
          <a:p>
            <a:pPr marL="571500" indent="-571500" algn="just" eaLnBrk="1" hangingPunct="1">
              <a:buFont typeface="Wingdings" pitchFamily="2" charset="2"/>
              <a:buAutoNum type="arabicPeriod"/>
            </a:pPr>
            <a:endParaRPr lang="en-US" dirty="0" smtClean="0">
              <a:solidFill>
                <a:srgbClr val="0000FF"/>
              </a:solidFill>
              <a:latin typeface="Constantia" pitchFamily="18" charset="0"/>
            </a:endParaRPr>
          </a:p>
          <a:p>
            <a:pPr marL="571500" indent="-571500" algn="just" eaLnBrk="1" hangingPunct="1">
              <a:buFont typeface="Wingdings" pitchFamily="2" charset="2"/>
              <a:buAutoNum type="arabicPeriod"/>
            </a:pPr>
            <a:r>
              <a:rPr lang="en-US" dirty="0" smtClean="0">
                <a:solidFill>
                  <a:srgbClr val="0000FF"/>
                </a:solidFill>
                <a:latin typeface="Constantia" pitchFamily="18" charset="0"/>
              </a:rPr>
              <a:t>Skeletal traction is never interrupted.</a:t>
            </a:r>
          </a:p>
          <a:p>
            <a:pPr marL="571500" indent="-571500" algn="just" eaLnBrk="1" hangingPunct="1">
              <a:buFont typeface="Wingdings" pitchFamily="2" charset="2"/>
              <a:buAutoNum type="arabicPeriod"/>
            </a:pPr>
            <a:endParaRPr lang="en-US" dirty="0" smtClean="0">
              <a:solidFill>
                <a:srgbClr val="0000FF"/>
              </a:solidFill>
              <a:latin typeface="Constantia" pitchFamily="18" charset="0"/>
            </a:endParaRPr>
          </a:p>
          <a:p>
            <a:pPr marL="571500" indent="-571500" algn="just" eaLnBrk="1" hangingPunct="1">
              <a:buFont typeface="Wingdings" pitchFamily="2" charset="2"/>
              <a:buAutoNum type="arabicPeriod"/>
            </a:pPr>
            <a:r>
              <a:rPr lang="en-US" dirty="0" smtClean="0">
                <a:solidFill>
                  <a:srgbClr val="0000FF"/>
                </a:solidFill>
                <a:latin typeface="Constantia" pitchFamily="18" charset="0"/>
              </a:rPr>
              <a:t>Do not remove weight until advised</a:t>
            </a:r>
          </a:p>
          <a:p>
            <a:pPr marL="571500" indent="-571500" algn="just" eaLnBrk="1" hangingPunct="1">
              <a:buFont typeface="Wingdings" pitchFamily="2" charset="2"/>
              <a:buNone/>
            </a:pPr>
            <a:endParaRPr lang="en-US" dirty="0" smtClean="0">
              <a:solidFill>
                <a:srgbClr val="0000FF"/>
              </a:solidFill>
              <a:latin typeface="Constantia" pitchFamily="18" charset="0"/>
            </a:endParaRPr>
          </a:p>
        </p:txBody>
      </p:sp>
      <p:sp>
        <p:nvSpPr>
          <p:cNvPr id="60418" name="Rectangle 6"/>
          <p:cNvSpPr>
            <a:spLocks noGrp="1" noChangeArrowheads="1"/>
          </p:cNvSpPr>
          <p:nvPr>
            <p:ph type="sldNum" sz="quarter" idx="12"/>
          </p:nvPr>
        </p:nvSpPr>
        <p:spPr>
          <a:noFill/>
        </p:spPr>
        <p:txBody>
          <a:bodyPr/>
          <a:lstStyle/>
          <a:p>
            <a:fld id="{C1BB47D6-4705-4278-943F-5943099D46FF}" type="slidenum">
              <a:rPr lang="en-US" smtClean="0"/>
              <a:pPr/>
              <a:t>63</a:t>
            </a:fld>
            <a:endParaRPr lang="en-US" smtClean="0"/>
          </a:p>
        </p:txBody>
      </p:sp>
      <p:sp>
        <p:nvSpPr>
          <p:cNvPr id="107522" name="Rectangle 2"/>
          <p:cNvSpPr>
            <a:spLocks noGrp="1" noChangeArrowheads="1"/>
          </p:cNvSpPr>
          <p:nvPr>
            <p:ph type="title"/>
          </p:nvPr>
        </p:nvSpPr>
        <p:spPr/>
        <p:txBody>
          <a:bodyPr>
            <a:normAutofit/>
          </a:bodyPr>
          <a:lstStyle/>
          <a:p>
            <a:pPr algn="just"/>
            <a:r>
              <a:rPr lang="en-US" dirty="0" smtClean="0">
                <a:solidFill>
                  <a:srgbClr val="0000FF"/>
                </a:solidFill>
                <a:latin typeface="Constantia" pitchFamily="18" charset="0"/>
              </a:rPr>
              <a:t>Principles of effective traction</a:t>
            </a:r>
            <a:endParaRPr lang="en-US" b="1" dirty="0" smtClean="0">
              <a:solidFill>
                <a:srgbClr val="FF0000"/>
              </a:solidFill>
              <a:latin typeface="Constantia" pitchFamily="18" charset="0"/>
            </a:endParaRPr>
          </a:p>
        </p:txBody>
      </p:sp>
      <p:sp>
        <p:nvSpPr>
          <p:cNvPr id="6041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FC9922E0-AD8A-46D0-A05F-1AC008B08AC4}" type="slidenum">
              <a:rPr lang="en-US" sz="1400"/>
              <a:pPr algn="r"/>
              <a:t>63</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75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4" presetClass="entr" presetSubtype="0" fill="hold" grpId="0" nodeType="clickEffect">
                                  <p:stCondLst>
                                    <p:cond delay="0"/>
                                  </p:stCondLst>
                                  <p:childTnLst>
                                    <p:set>
                                      <p:cBhvr>
                                        <p:cTn id="10" dur="1" fill="hold">
                                          <p:stCondLst>
                                            <p:cond delay="499"/>
                                          </p:stCondLst>
                                        </p:cTn>
                                        <p:tgtEl>
                                          <p:spTgt spid="107523">
                                            <p:txEl>
                                              <p:pRg st="0" end="0"/>
                                            </p:txEl>
                                          </p:spTgt>
                                        </p:tgtEl>
                                        <p:attrNameLst>
                                          <p:attrName>style.visibility</p:attrName>
                                        </p:attrNameLst>
                                      </p:cBhvr>
                                      <p:to>
                                        <p:strVal val="visible"/>
                                      </p:to>
                                    </p:set>
                                    <p:anim to="" calcmode="lin" valueType="num">
                                      <p:cBhvr>
                                        <p:cTn id="11" dur="1" fill="hold"/>
                                        <p:tgtEl>
                                          <p:spTgt spid="107523">
                                            <p:txEl>
                                              <p:pRg st="0" end="0"/>
                                            </p:txEl>
                                          </p:spTgt>
                                        </p:tgtEl>
                                        <p:attrNameLst>
                                          <p:attrName/>
                                        </p:attrNameLst>
                                      </p:cBhvr>
                                    </p:anim>
                                  </p:childTnLst>
                                </p:cTn>
                              </p:par>
                            </p:childTnLst>
                          </p:cTn>
                        </p:par>
                      </p:childTnLst>
                    </p:cTn>
                  </p:par>
                  <p:par>
                    <p:cTn id="12" fill="hold">
                      <p:stCondLst>
                        <p:cond delay="indefinite"/>
                      </p:stCondLst>
                      <p:childTnLst>
                        <p:par>
                          <p:cTn id="13" fill="hold">
                            <p:stCondLst>
                              <p:cond delay="0"/>
                            </p:stCondLst>
                            <p:childTnLst>
                              <p:par>
                                <p:cTn id="14" presetID="24" presetClass="entr" presetSubtype="0" fill="hold" grpId="0" nodeType="clickEffect">
                                  <p:stCondLst>
                                    <p:cond delay="0"/>
                                  </p:stCondLst>
                                  <p:childTnLst>
                                    <p:set>
                                      <p:cBhvr>
                                        <p:cTn id="15" dur="1" fill="hold">
                                          <p:stCondLst>
                                            <p:cond delay="499"/>
                                          </p:stCondLst>
                                        </p:cTn>
                                        <p:tgtEl>
                                          <p:spTgt spid="107523">
                                            <p:txEl>
                                              <p:pRg st="2" end="2"/>
                                            </p:txEl>
                                          </p:spTgt>
                                        </p:tgtEl>
                                        <p:attrNameLst>
                                          <p:attrName>style.visibility</p:attrName>
                                        </p:attrNameLst>
                                      </p:cBhvr>
                                      <p:to>
                                        <p:strVal val="visible"/>
                                      </p:to>
                                    </p:set>
                                    <p:anim to="" calcmode="lin" valueType="num">
                                      <p:cBhvr>
                                        <p:cTn id="16" dur="1" fill="hold"/>
                                        <p:tgtEl>
                                          <p:spTgt spid="107523">
                                            <p:txEl>
                                              <p:pRg st="2" end="2"/>
                                            </p:txEl>
                                          </p:spTgt>
                                        </p:tgtEl>
                                        <p:attrNameLst>
                                          <p:attrName/>
                                        </p:attrNameLst>
                                      </p:cBhvr>
                                    </p:anim>
                                  </p:childTnLst>
                                </p:cTn>
                              </p:par>
                            </p:childTnLst>
                          </p:cTn>
                        </p:par>
                      </p:childTnLst>
                    </p:cTn>
                  </p:par>
                  <p:par>
                    <p:cTn id="17" fill="hold">
                      <p:stCondLst>
                        <p:cond delay="indefinite"/>
                      </p:stCondLst>
                      <p:childTnLst>
                        <p:par>
                          <p:cTn id="18" fill="hold">
                            <p:stCondLst>
                              <p:cond delay="0"/>
                            </p:stCondLst>
                            <p:childTnLst>
                              <p:par>
                                <p:cTn id="19" presetID="24" presetClass="entr" presetSubtype="0" fill="hold" grpId="0" nodeType="clickEffect">
                                  <p:stCondLst>
                                    <p:cond delay="0"/>
                                  </p:stCondLst>
                                  <p:childTnLst>
                                    <p:set>
                                      <p:cBhvr>
                                        <p:cTn id="20" dur="1" fill="hold">
                                          <p:stCondLst>
                                            <p:cond delay="499"/>
                                          </p:stCondLst>
                                        </p:cTn>
                                        <p:tgtEl>
                                          <p:spTgt spid="107523">
                                            <p:txEl>
                                              <p:pRg st="4" end="4"/>
                                            </p:txEl>
                                          </p:spTgt>
                                        </p:tgtEl>
                                        <p:attrNameLst>
                                          <p:attrName>style.visibility</p:attrName>
                                        </p:attrNameLst>
                                      </p:cBhvr>
                                      <p:to>
                                        <p:strVal val="visible"/>
                                      </p:to>
                                    </p:set>
                                    <p:anim to="" calcmode="lin" valueType="num">
                                      <p:cBhvr>
                                        <p:cTn id="21" dur="1" fill="hold"/>
                                        <p:tgtEl>
                                          <p:spTgt spid="107523">
                                            <p:txEl>
                                              <p:pRg st="4" end="4"/>
                                            </p:txEl>
                                          </p:spTgt>
                                        </p:tgtEl>
                                        <p:attrNameLst>
                                          <p:attrName/>
                                        </p:attrNameLst>
                                      </p:cBhvr>
                                    </p:anim>
                                  </p:childTnLst>
                                </p:cTn>
                              </p:par>
                            </p:childTnLst>
                          </p:cTn>
                        </p:par>
                      </p:childTnLst>
                    </p:cTn>
                  </p:par>
                  <p:par>
                    <p:cTn id="22" fill="hold">
                      <p:stCondLst>
                        <p:cond delay="indefinite"/>
                      </p:stCondLst>
                      <p:childTnLst>
                        <p:par>
                          <p:cTn id="23" fill="hold">
                            <p:stCondLst>
                              <p:cond delay="0"/>
                            </p:stCondLst>
                            <p:childTnLst>
                              <p:par>
                                <p:cTn id="24" presetID="24" presetClass="entr" presetSubtype="0" fill="hold" grpId="0" nodeType="clickEffect">
                                  <p:stCondLst>
                                    <p:cond delay="0"/>
                                  </p:stCondLst>
                                  <p:childTnLst>
                                    <p:set>
                                      <p:cBhvr>
                                        <p:cTn id="25" dur="1" fill="hold">
                                          <p:stCondLst>
                                            <p:cond delay="499"/>
                                          </p:stCondLst>
                                        </p:cTn>
                                        <p:tgtEl>
                                          <p:spTgt spid="107523">
                                            <p:txEl>
                                              <p:pRg st="6" end="6"/>
                                            </p:txEl>
                                          </p:spTgt>
                                        </p:tgtEl>
                                        <p:attrNameLst>
                                          <p:attrName>style.visibility</p:attrName>
                                        </p:attrNameLst>
                                      </p:cBhvr>
                                      <p:to>
                                        <p:strVal val="visible"/>
                                      </p:to>
                                    </p:set>
                                    <p:anim to="" calcmode="lin" valueType="num">
                                      <p:cBhvr>
                                        <p:cTn id="26" dur="1" fill="hold"/>
                                        <p:tgtEl>
                                          <p:spTgt spid="107523">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3" grpId="0" build="p" autoUpdateAnimBg="0"/>
      <p:bldP spid="107522"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8547" name="Rectangle 3"/>
          <p:cNvSpPr>
            <a:spLocks noGrp="1" noChangeArrowheads="1"/>
          </p:cNvSpPr>
          <p:nvPr>
            <p:ph idx="1"/>
          </p:nvPr>
        </p:nvSpPr>
        <p:spPr>
          <a:xfrm>
            <a:off x="685800" y="533400"/>
            <a:ext cx="8458200" cy="6324600"/>
          </a:xfrm>
        </p:spPr>
        <p:txBody>
          <a:bodyPr/>
          <a:lstStyle/>
          <a:p>
            <a:pPr marL="514350" indent="-514350" algn="just">
              <a:buFont typeface="+mj-lt"/>
              <a:buAutoNum type="arabicPeriod" startAt="5"/>
            </a:pPr>
            <a:r>
              <a:rPr lang="en-US" dirty="0" smtClean="0">
                <a:solidFill>
                  <a:srgbClr val="0000FF"/>
                </a:solidFill>
                <a:latin typeface="Constantia" pitchFamily="18" charset="0"/>
              </a:rPr>
              <a:t>Always position the patient at the centre of the bed to help avoid poor body alignment.</a:t>
            </a:r>
          </a:p>
          <a:p>
            <a:pPr marL="514350" indent="-514350" algn="just" eaLnBrk="1" hangingPunct="1">
              <a:buFont typeface="+mj-lt"/>
              <a:buAutoNum type="arabicPeriod" startAt="5"/>
            </a:pPr>
            <a:endParaRPr lang="en-US" dirty="0" smtClean="0">
              <a:solidFill>
                <a:srgbClr val="0000FF"/>
              </a:solidFill>
              <a:latin typeface="Constantia" pitchFamily="18" charset="0"/>
            </a:endParaRPr>
          </a:p>
          <a:p>
            <a:pPr marL="514350" indent="-514350" algn="just" eaLnBrk="1" hangingPunct="1">
              <a:buFont typeface="+mj-lt"/>
              <a:buAutoNum type="arabicPeriod" startAt="5"/>
            </a:pPr>
            <a:r>
              <a:rPr lang="en-US" dirty="0" smtClean="0">
                <a:solidFill>
                  <a:srgbClr val="0000FF"/>
                </a:solidFill>
                <a:latin typeface="Constantia" pitchFamily="18" charset="0"/>
              </a:rPr>
              <a:t>Ropes must be unobstructed</a:t>
            </a:r>
          </a:p>
          <a:p>
            <a:pPr marL="514350" indent="-514350" algn="just" eaLnBrk="1" hangingPunct="1">
              <a:buFont typeface="+mj-lt"/>
              <a:buAutoNum type="arabicPeriod" startAt="5"/>
            </a:pPr>
            <a:endParaRPr lang="en-US" dirty="0" smtClean="0">
              <a:solidFill>
                <a:srgbClr val="0000FF"/>
              </a:solidFill>
              <a:latin typeface="Constantia" pitchFamily="18" charset="0"/>
            </a:endParaRPr>
          </a:p>
          <a:p>
            <a:pPr marL="514350" indent="-514350" algn="just" eaLnBrk="1" hangingPunct="1">
              <a:buFont typeface="+mj-lt"/>
              <a:buAutoNum type="arabicPeriod" startAt="5"/>
            </a:pPr>
            <a:r>
              <a:rPr lang="en-US" dirty="0" smtClean="0">
                <a:solidFill>
                  <a:srgbClr val="0000FF"/>
                </a:solidFill>
                <a:latin typeface="Constantia" pitchFamily="18" charset="0"/>
              </a:rPr>
              <a:t>Weight must hang free and not rest on the floor.</a:t>
            </a:r>
          </a:p>
          <a:p>
            <a:pPr marL="514350" indent="-514350" algn="just" eaLnBrk="1" hangingPunct="1">
              <a:buFont typeface="+mj-lt"/>
              <a:buAutoNum type="arabicPeriod" startAt="5"/>
            </a:pPr>
            <a:endParaRPr lang="en-US" dirty="0" smtClean="0">
              <a:solidFill>
                <a:srgbClr val="0000FF"/>
              </a:solidFill>
              <a:latin typeface="Constantia" pitchFamily="18" charset="0"/>
            </a:endParaRPr>
          </a:p>
          <a:p>
            <a:pPr marL="514350" indent="-514350" algn="just" eaLnBrk="1" hangingPunct="1">
              <a:buFont typeface="+mj-lt"/>
              <a:buAutoNum type="arabicPeriod" startAt="5"/>
            </a:pPr>
            <a:r>
              <a:rPr lang="en-US" dirty="0" smtClean="0">
                <a:solidFill>
                  <a:srgbClr val="0000FF"/>
                </a:solidFill>
                <a:latin typeface="Constantia" pitchFamily="18" charset="0"/>
              </a:rPr>
              <a:t>Knots on the rope or footplate must not touch the pulley or the foot of the bed.</a:t>
            </a:r>
          </a:p>
          <a:p>
            <a:pPr algn="just" eaLnBrk="1" hangingPunct="1">
              <a:buFont typeface="Wingdings" pitchFamily="2" charset="2"/>
              <a:buChar char="q"/>
            </a:pPr>
            <a:endParaRPr lang="en-US" dirty="0" smtClean="0">
              <a:solidFill>
                <a:srgbClr val="0000FF"/>
              </a:solidFill>
              <a:latin typeface="Constantia" pitchFamily="18" charset="0"/>
            </a:endParaRPr>
          </a:p>
        </p:txBody>
      </p:sp>
      <p:sp>
        <p:nvSpPr>
          <p:cNvPr id="61442" name="Rectangle 6"/>
          <p:cNvSpPr>
            <a:spLocks noGrp="1" noChangeArrowheads="1"/>
          </p:cNvSpPr>
          <p:nvPr>
            <p:ph type="sldNum" sz="quarter" idx="12"/>
          </p:nvPr>
        </p:nvSpPr>
        <p:spPr>
          <a:noFill/>
        </p:spPr>
        <p:txBody>
          <a:bodyPr/>
          <a:lstStyle/>
          <a:p>
            <a:fld id="{053E17E5-326A-4215-B07A-4B38C038ED75}" type="slidenum">
              <a:rPr lang="en-US" smtClean="0"/>
              <a:pPr/>
              <a:t>64</a:t>
            </a:fld>
            <a:endParaRPr lang="en-US" smtClean="0"/>
          </a:p>
        </p:txBody>
      </p:sp>
      <p:sp>
        <p:nvSpPr>
          <p:cNvPr id="6144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B5B03A13-562B-41DB-8C50-CDDF323EB89F}" type="slidenum">
              <a:rPr lang="en-US" sz="1400"/>
              <a:pPr algn="r"/>
              <a:t>64</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108547">
                                            <p:txEl>
                                              <p:pRg st="0" end="0"/>
                                            </p:txEl>
                                          </p:spTgt>
                                        </p:tgtEl>
                                        <p:attrNameLst>
                                          <p:attrName>style.visibility</p:attrName>
                                        </p:attrNameLst>
                                      </p:cBhvr>
                                      <p:to>
                                        <p:strVal val="visible"/>
                                      </p:to>
                                    </p:set>
                                    <p:animEffect transition="in" filter="wedge">
                                      <p:cBhvr>
                                        <p:cTn id="7" dur="500"/>
                                        <p:tgtEl>
                                          <p:spTgt spid="1085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0" presetClass="entr" presetSubtype="0" fill="hold" grpId="0" nodeType="clickEffect">
                                  <p:stCondLst>
                                    <p:cond delay="0"/>
                                  </p:stCondLst>
                                  <p:childTnLst>
                                    <p:set>
                                      <p:cBhvr>
                                        <p:cTn id="11" dur="1" fill="hold">
                                          <p:stCondLst>
                                            <p:cond delay="0"/>
                                          </p:stCondLst>
                                        </p:cTn>
                                        <p:tgtEl>
                                          <p:spTgt spid="108547">
                                            <p:txEl>
                                              <p:pRg st="2" end="2"/>
                                            </p:txEl>
                                          </p:spTgt>
                                        </p:tgtEl>
                                        <p:attrNameLst>
                                          <p:attrName>style.visibility</p:attrName>
                                        </p:attrNameLst>
                                      </p:cBhvr>
                                      <p:to>
                                        <p:strVal val="visible"/>
                                      </p:to>
                                    </p:set>
                                    <p:animEffect transition="in" filter="wedge">
                                      <p:cBhvr>
                                        <p:cTn id="12" dur="500"/>
                                        <p:tgtEl>
                                          <p:spTgt spid="10854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0" presetClass="entr" presetSubtype="0" fill="hold" grpId="0" nodeType="clickEffect">
                                  <p:stCondLst>
                                    <p:cond delay="0"/>
                                  </p:stCondLst>
                                  <p:childTnLst>
                                    <p:set>
                                      <p:cBhvr>
                                        <p:cTn id="16" dur="1" fill="hold">
                                          <p:stCondLst>
                                            <p:cond delay="0"/>
                                          </p:stCondLst>
                                        </p:cTn>
                                        <p:tgtEl>
                                          <p:spTgt spid="108547">
                                            <p:txEl>
                                              <p:pRg st="4" end="4"/>
                                            </p:txEl>
                                          </p:spTgt>
                                        </p:tgtEl>
                                        <p:attrNameLst>
                                          <p:attrName>style.visibility</p:attrName>
                                        </p:attrNameLst>
                                      </p:cBhvr>
                                      <p:to>
                                        <p:strVal val="visible"/>
                                      </p:to>
                                    </p:set>
                                    <p:animEffect transition="in" filter="wedge">
                                      <p:cBhvr>
                                        <p:cTn id="17" dur="500"/>
                                        <p:tgtEl>
                                          <p:spTgt spid="10854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108547">
                                            <p:txEl>
                                              <p:pRg st="6" end="6"/>
                                            </p:txEl>
                                          </p:spTgt>
                                        </p:tgtEl>
                                        <p:attrNameLst>
                                          <p:attrName>style.visibility</p:attrName>
                                        </p:attrNameLst>
                                      </p:cBhvr>
                                      <p:to>
                                        <p:strVal val="visible"/>
                                      </p:to>
                                    </p:set>
                                    <p:animEffect transition="in" filter="wedge">
                                      <p:cBhvr>
                                        <p:cTn id="22" dur="500"/>
                                        <p:tgtEl>
                                          <p:spTgt spid="1085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547" grpId="0" build="p"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1" name="Rectangle 3"/>
          <p:cNvSpPr>
            <a:spLocks noGrp="1" noChangeArrowheads="1"/>
          </p:cNvSpPr>
          <p:nvPr>
            <p:ph idx="1"/>
          </p:nvPr>
        </p:nvSpPr>
        <p:spPr>
          <a:xfrm>
            <a:off x="304800" y="1752600"/>
            <a:ext cx="8839200" cy="5105400"/>
          </a:xfrm>
        </p:spPr>
        <p:txBody>
          <a:bodyPr>
            <a:normAutofit/>
          </a:bodyPr>
          <a:lstStyle/>
          <a:p>
            <a:pPr algn="just" eaLnBrk="1" hangingPunct="1">
              <a:buNone/>
            </a:pPr>
            <a:r>
              <a:rPr lang="en-US" dirty="0" smtClean="0">
                <a:latin typeface="Constantia" pitchFamily="18" charset="0"/>
              </a:rPr>
              <a:t>	Is a rigid external immobilizing device that is moulded to the contours of the body</a:t>
            </a:r>
          </a:p>
          <a:p>
            <a:pPr algn="just" eaLnBrk="1" hangingPunct="1">
              <a:buNone/>
            </a:pPr>
            <a:endParaRPr lang="en-US" dirty="0" smtClean="0">
              <a:latin typeface="Constantia" pitchFamily="18" charset="0"/>
            </a:endParaRPr>
          </a:p>
          <a:p>
            <a:pPr algn="just" eaLnBrk="1" hangingPunct="1">
              <a:buNone/>
            </a:pPr>
            <a:r>
              <a:rPr lang="en-US" dirty="0" smtClean="0">
                <a:latin typeface="Constantia" pitchFamily="18" charset="0"/>
              </a:rPr>
              <a:t>	Major purpose of the cast include:</a:t>
            </a:r>
          </a:p>
          <a:p>
            <a:pPr marL="571500" indent="-571500" algn="just" eaLnBrk="1" hangingPunct="1">
              <a:buAutoNum type="romanLcParenBoth"/>
            </a:pPr>
            <a:r>
              <a:rPr lang="en-US" dirty="0" smtClean="0">
                <a:solidFill>
                  <a:srgbClr val="FF0000"/>
                </a:solidFill>
                <a:latin typeface="Constantia" pitchFamily="18" charset="0"/>
              </a:rPr>
              <a:t>To immobilize an already reduced fracture.</a:t>
            </a:r>
          </a:p>
          <a:p>
            <a:pPr marL="571500" indent="-571500" algn="just" eaLnBrk="1" hangingPunct="1">
              <a:buAutoNum type="romanLcParenBoth"/>
            </a:pPr>
            <a:endParaRPr lang="en-US" dirty="0" smtClean="0">
              <a:solidFill>
                <a:srgbClr val="FF0000"/>
              </a:solidFill>
              <a:latin typeface="Constantia" pitchFamily="18" charset="0"/>
            </a:endParaRPr>
          </a:p>
          <a:p>
            <a:pPr algn="just" eaLnBrk="1" hangingPunct="1">
              <a:buNone/>
            </a:pPr>
            <a:r>
              <a:rPr lang="en-US" dirty="0" smtClean="0">
                <a:solidFill>
                  <a:srgbClr val="FF0000"/>
                </a:solidFill>
                <a:latin typeface="Constantia" pitchFamily="18" charset="0"/>
              </a:rPr>
              <a:t>(ii) To correct the deformity.</a:t>
            </a:r>
          </a:p>
          <a:p>
            <a:pPr algn="just" eaLnBrk="1" hangingPunct="1">
              <a:buNone/>
            </a:pPr>
            <a:endParaRPr lang="en-US" dirty="0" smtClean="0">
              <a:solidFill>
                <a:srgbClr val="FF0000"/>
              </a:solidFill>
              <a:latin typeface="Constantia" pitchFamily="18" charset="0"/>
            </a:endParaRPr>
          </a:p>
          <a:p>
            <a:pPr algn="just" eaLnBrk="1" hangingPunct="1">
              <a:buNone/>
            </a:pPr>
            <a:r>
              <a:rPr lang="en-US" dirty="0" smtClean="0">
                <a:solidFill>
                  <a:srgbClr val="FF0000"/>
                </a:solidFill>
                <a:latin typeface="Constantia" pitchFamily="18" charset="0"/>
              </a:rPr>
              <a:t>(iii) To stabilize weakened joints.</a:t>
            </a:r>
          </a:p>
        </p:txBody>
      </p:sp>
      <p:sp>
        <p:nvSpPr>
          <p:cNvPr id="62466" name="Rectangle 6"/>
          <p:cNvSpPr>
            <a:spLocks noGrp="1" noChangeArrowheads="1"/>
          </p:cNvSpPr>
          <p:nvPr>
            <p:ph type="sldNum" sz="quarter" idx="12"/>
          </p:nvPr>
        </p:nvSpPr>
        <p:spPr>
          <a:noFill/>
        </p:spPr>
        <p:txBody>
          <a:bodyPr/>
          <a:lstStyle/>
          <a:p>
            <a:fld id="{664C3EE4-140E-4C0B-AFF6-4DFA158D6AD2}" type="slidenum">
              <a:rPr lang="en-US" smtClean="0"/>
              <a:pPr/>
              <a:t>65</a:t>
            </a:fld>
            <a:endParaRPr lang="en-US" smtClean="0"/>
          </a:p>
        </p:txBody>
      </p:sp>
      <p:sp>
        <p:nvSpPr>
          <p:cNvPr id="109570" name="Rectangle 2"/>
          <p:cNvSpPr>
            <a:spLocks noGrp="1" noChangeArrowheads="1"/>
          </p:cNvSpPr>
          <p:nvPr>
            <p:ph type="title"/>
          </p:nvPr>
        </p:nvSpPr>
        <p:spPr/>
        <p:txBody>
          <a:bodyPr/>
          <a:lstStyle/>
          <a:p>
            <a:pPr algn="just" eaLnBrk="1" hangingPunct="1"/>
            <a:r>
              <a:rPr lang="en-US" b="1" dirty="0" smtClean="0">
                <a:solidFill>
                  <a:srgbClr val="FF0000"/>
                </a:solidFill>
                <a:latin typeface="Constantia" pitchFamily="18" charset="0"/>
              </a:rPr>
              <a:t>CAST</a:t>
            </a:r>
          </a:p>
        </p:txBody>
      </p:sp>
      <p:sp>
        <p:nvSpPr>
          <p:cNvPr id="6246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53685437-4785-409C-9235-762911061D71}" type="slidenum">
              <a:rPr lang="en-US" sz="1400"/>
              <a:pPr algn="r"/>
              <a:t>65</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95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09571">
                                            <p:txEl>
                                              <p:pRg st="0" end="0"/>
                                            </p:txEl>
                                          </p:spTgt>
                                        </p:tgtEl>
                                        <p:attrNameLst>
                                          <p:attrName>style.visibility</p:attrName>
                                        </p:attrNameLst>
                                      </p:cBhvr>
                                      <p:to>
                                        <p:strVal val="visible"/>
                                      </p:to>
                                    </p:set>
                                    <p:anim calcmode="lin" valueType="num">
                                      <p:cBhvr additive="base">
                                        <p:cTn id="11" dur="500" fill="hold"/>
                                        <p:tgtEl>
                                          <p:spTgt spid="109571">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095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09571">
                                            <p:txEl>
                                              <p:pRg st="2" end="2"/>
                                            </p:txEl>
                                          </p:spTgt>
                                        </p:tgtEl>
                                        <p:attrNameLst>
                                          <p:attrName>style.visibility</p:attrName>
                                        </p:attrNameLst>
                                      </p:cBhvr>
                                      <p:to>
                                        <p:strVal val="visible"/>
                                      </p:to>
                                    </p:set>
                                    <p:anim calcmode="lin" valueType="num">
                                      <p:cBhvr additive="base">
                                        <p:cTn id="17" dur="500" fill="hold"/>
                                        <p:tgtEl>
                                          <p:spTgt spid="10957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095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09571">
                                            <p:txEl>
                                              <p:pRg st="3" end="3"/>
                                            </p:txEl>
                                          </p:spTgt>
                                        </p:tgtEl>
                                        <p:attrNameLst>
                                          <p:attrName>style.visibility</p:attrName>
                                        </p:attrNameLst>
                                      </p:cBhvr>
                                      <p:to>
                                        <p:strVal val="visible"/>
                                      </p:to>
                                    </p:set>
                                    <p:anim calcmode="lin" valueType="num">
                                      <p:cBhvr additive="base">
                                        <p:cTn id="23" dur="500" fill="hold"/>
                                        <p:tgtEl>
                                          <p:spTgt spid="109571">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095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09571">
                                            <p:txEl>
                                              <p:pRg st="5" end="5"/>
                                            </p:txEl>
                                          </p:spTgt>
                                        </p:tgtEl>
                                        <p:attrNameLst>
                                          <p:attrName>style.visibility</p:attrName>
                                        </p:attrNameLst>
                                      </p:cBhvr>
                                      <p:to>
                                        <p:strVal val="visible"/>
                                      </p:to>
                                    </p:set>
                                    <p:anim calcmode="lin" valueType="num">
                                      <p:cBhvr additive="base">
                                        <p:cTn id="29" dur="500" fill="hold"/>
                                        <p:tgtEl>
                                          <p:spTgt spid="109571">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0957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09571">
                                            <p:txEl>
                                              <p:pRg st="7" end="7"/>
                                            </p:txEl>
                                          </p:spTgt>
                                        </p:tgtEl>
                                        <p:attrNameLst>
                                          <p:attrName>style.visibility</p:attrName>
                                        </p:attrNameLst>
                                      </p:cBhvr>
                                      <p:to>
                                        <p:strVal val="visible"/>
                                      </p:to>
                                    </p:set>
                                    <p:anim calcmode="lin" valueType="num">
                                      <p:cBhvr additive="base">
                                        <p:cTn id="35" dur="500" fill="hold"/>
                                        <p:tgtEl>
                                          <p:spTgt spid="109571">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10957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autoUpdateAnimBg="0"/>
      <p:bldP spid="109570"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5" name="Rectangle 3"/>
          <p:cNvSpPr>
            <a:spLocks noGrp="1" noChangeArrowheads="1"/>
          </p:cNvSpPr>
          <p:nvPr>
            <p:ph idx="1"/>
          </p:nvPr>
        </p:nvSpPr>
        <p:spPr>
          <a:xfrm>
            <a:off x="0" y="762000"/>
            <a:ext cx="8915400" cy="6096000"/>
          </a:xfrm>
        </p:spPr>
        <p:txBody>
          <a:bodyPr>
            <a:normAutofit fontScale="85000" lnSpcReduction="20000"/>
          </a:bodyPr>
          <a:lstStyle/>
          <a:p>
            <a:pPr algn="just" eaLnBrk="1" hangingPunct="1"/>
            <a:r>
              <a:rPr lang="en-US" sz="3600" b="1" i="1" u="sng" dirty="0" smtClean="0">
                <a:solidFill>
                  <a:srgbClr val="0000FF"/>
                </a:solidFill>
                <a:latin typeface="Constantia" pitchFamily="18" charset="0"/>
              </a:rPr>
              <a:t>Fiberglass casts</a:t>
            </a:r>
            <a:r>
              <a:rPr lang="en-US" sz="3600" u="sng" dirty="0" smtClean="0">
                <a:solidFill>
                  <a:srgbClr val="0000FF"/>
                </a:solidFill>
                <a:latin typeface="Constantia" pitchFamily="18" charset="0"/>
              </a:rPr>
              <a:t>:</a:t>
            </a:r>
            <a:r>
              <a:rPr lang="en-US" sz="3600" dirty="0" smtClean="0">
                <a:solidFill>
                  <a:srgbClr val="0000FF"/>
                </a:solidFill>
                <a:latin typeface="Constantia" pitchFamily="18" charset="0"/>
              </a:rPr>
              <a:t> Composed of water-activated polyurethane materials with the versatility of plaster but are more water resistant, lighter in weight and more durable than plaster</a:t>
            </a:r>
          </a:p>
          <a:p>
            <a:pPr algn="just" eaLnBrk="1" hangingPunct="1">
              <a:buNone/>
            </a:pPr>
            <a:endParaRPr lang="en-US" sz="3600" b="1" i="1" u="sng" dirty="0" smtClean="0">
              <a:solidFill>
                <a:srgbClr val="0000FF"/>
              </a:solidFill>
              <a:latin typeface="Constantia" pitchFamily="18" charset="0"/>
            </a:endParaRPr>
          </a:p>
          <a:p>
            <a:pPr algn="just" eaLnBrk="1" hangingPunct="1"/>
            <a:r>
              <a:rPr lang="en-US" sz="3600" b="1" i="1" u="sng" dirty="0" smtClean="0">
                <a:solidFill>
                  <a:srgbClr val="0000FF"/>
                </a:solidFill>
                <a:latin typeface="Constantia" pitchFamily="18" charset="0"/>
              </a:rPr>
              <a:t>Plaster Casts:</a:t>
            </a:r>
          </a:p>
          <a:p>
            <a:pPr algn="just" eaLnBrk="1" hangingPunct="1">
              <a:buNone/>
            </a:pPr>
            <a:r>
              <a:rPr lang="en-US" sz="3600" b="1" i="1" dirty="0" smtClean="0">
                <a:solidFill>
                  <a:srgbClr val="0000FF"/>
                </a:solidFill>
                <a:latin typeface="Constantia" pitchFamily="18" charset="0"/>
              </a:rPr>
              <a:t>	</a:t>
            </a:r>
            <a:r>
              <a:rPr lang="en-US" sz="3600" dirty="0" smtClean="0">
                <a:solidFill>
                  <a:srgbClr val="0000FF"/>
                </a:solidFill>
                <a:latin typeface="Constantia" pitchFamily="18" charset="0"/>
              </a:rPr>
              <a:t>Consists of rolls of plaster of Paris impregnated bandages wet in cool water and smoothly applied to the body.</a:t>
            </a:r>
          </a:p>
          <a:p>
            <a:pPr algn="just" eaLnBrk="1" hangingPunct="1">
              <a:buNone/>
            </a:pPr>
            <a:endParaRPr lang="en-US" sz="3600" dirty="0" smtClean="0">
              <a:solidFill>
                <a:srgbClr val="0000FF"/>
              </a:solidFill>
              <a:latin typeface="Constantia" pitchFamily="18" charset="0"/>
            </a:endParaRPr>
          </a:p>
          <a:p>
            <a:pPr algn="just" eaLnBrk="1" hangingPunct="1">
              <a:buNone/>
            </a:pPr>
            <a:r>
              <a:rPr lang="en-US" sz="3600" dirty="0" smtClean="0">
                <a:solidFill>
                  <a:srgbClr val="0000FF"/>
                </a:solidFill>
                <a:latin typeface="Constantia" pitchFamily="18" charset="0"/>
              </a:rPr>
              <a:t>	Produces a rigid dressing within </a:t>
            </a:r>
            <a:r>
              <a:rPr lang="en-US" sz="3600" b="1" dirty="0" smtClean="0">
                <a:solidFill>
                  <a:srgbClr val="0000FF"/>
                </a:solidFill>
                <a:latin typeface="Times New Roman" pitchFamily="18" charset="0"/>
                <a:cs typeface="Times New Roman" pitchFamily="18" charset="0"/>
              </a:rPr>
              <a:t>15 – 20</a:t>
            </a:r>
            <a:r>
              <a:rPr lang="en-US" sz="3600" dirty="0" smtClean="0">
                <a:solidFill>
                  <a:srgbClr val="0000FF"/>
                </a:solidFill>
                <a:latin typeface="Constantia" pitchFamily="18" charset="0"/>
              </a:rPr>
              <a:t> minutes, but require a </a:t>
            </a:r>
            <a:r>
              <a:rPr lang="en-US" sz="3600" b="1" dirty="0" smtClean="0">
                <a:solidFill>
                  <a:srgbClr val="0000FF"/>
                </a:solidFill>
                <a:latin typeface="Times New Roman" pitchFamily="18" charset="0"/>
                <a:cs typeface="Times New Roman" pitchFamily="18" charset="0"/>
              </a:rPr>
              <a:t>1 – 3</a:t>
            </a:r>
            <a:r>
              <a:rPr lang="en-US" sz="3600" dirty="0" smtClean="0">
                <a:solidFill>
                  <a:srgbClr val="0000FF"/>
                </a:solidFill>
                <a:latin typeface="Constantia" pitchFamily="18" charset="0"/>
              </a:rPr>
              <a:t> days to dry completely depending on plaster thickness and environmental drying conditions.</a:t>
            </a:r>
          </a:p>
        </p:txBody>
      </p:sp>
      <p:sp>
        <p:nvSpPr>
          <p:cNvPr id="63490" name="Rectangle 6"/>
          <p:cNvSpPr>
            <a:spLocks noGrp="1" noChangeArrowheads="1"/>
          </p:cNvSpPr>
          <p:nvPr>
            <p:ph type="sldNum" sz="quarter" idx="12"/>
          </p:nvPr>
        </p:nvSpPr>
        <p:spPr>
          <a:noFill/>
        </p:spPr>
        <p:txBody>
          <a:bodyPr/>
          <a:lstStyle/>
          <a:p>
            <a:fld id="{EF498AF0-3DD9-44F9-AC76-DB16DE275963}" type="slidenum">
              <a:rPr lang="en-US" smtClean="0"/>
              <a:pPr/>
              <a:t>66</a:t>
            </a:fld>
            <a:endParaRPr lang="en-US" smtClean="0"/>
          </a:p>
        </p:txBody>
      </p:sp>
      <p:sp>
        <p:nvSpPr>
          <p:cNvPr id="110594" name="Rectangle 2"/>
          <p:cNvSpPr>
            <a:spLocks noGrp="1" noChangeArrowheads="1"/>
          </p:cNvSpPr>
          <p:nvPr>
            <p:ph type="title"/>
          </p:nvPr>
        </p:nvSpPr>
        <p:spPr>
          <a:xfrm>
            <a:off x="228600" y="0"/>
            <a:ext cx="8458200" cy="792162"/>
          </a:xfrm>
        </p:spPr>
        <p:txBody>
          <a:bodyPr/>
          <a:lstStyle/>
          <a:p>
            <a:pPr algn="just" eaLnBrk="1" hangingPunct="1"/>
            <a:r>
              <a:rPr lang="en-US" b="1" dirty="0" smtClean="0">
                <a:solidFill>
                  <a:srgbClr val="FF0000"/>
                </a:solidFill>
                <a:latin typeface="Constantia" pitchFamily="18" charset="0"/>
              </a:rPr>
              <a:t>Casting Materials</a:t>
            </a:r>
          </a:p>
        </p:txBody>
      </p:sp>
      <p:sp>
        <p:nvSpPr>
          <p:cNvPr id="6349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6F0F2CA3-2A27-43D5-87DA-964642AC8CF5}" type="slidenum">
              <a:rPr lang="en-US" sz="1400"/>
              <a:pPr algn="r"/>
              <a:t>66</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05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0595">
                                            <p:txEl>
                                              <p:pRg st="0" end="0"/>
                                            </p:txEl>
                                          </p:spTgt>
                                        </p:tgtEl>
                                        <p:attrNameLst>
                                          <p:attrName>style.visibility</p:attrName>
                                        </p:attrNameLst>
                                      </p:cBhvr>
                                      <p:to>
                                        <p:strVal val="visible"/>
                                      </p:to>
                                    </p:set>
                                    <p:anim calcmode="lin" valueType="num">
                                      <p:cBhvr additive="base">
                                        <p:cTn id="11" dur="500" fill="hold"/>
                                        <p:tgtEl>
                                          <p:spTgt spid="11059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059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0595">
                                            <p:txEl>
                                              <p:pRg st="2" end="2"/>
                                            </p:txEl>
                                          </p:spTgt>
                                        </p:tgtEl>
                                        <p:attrNameLst>
                                          <p:attrName>style.visibility</p:attrName>
                                        </p:attrNameLst>
                                      </p:cBhvr>
                                      <p:to>
                                        <p:strVal val="visible"/>
                                      </p:to>
                                    </p:set>
                                    <p:anim calcmode="lin" valueType="num">
                                      <p:cBhvr additive="base">
                                        <p:cTn id="17" dur="500" fill="hold"/>
                                        <p:tgtEl>
                                          <p:spTgt spid="11059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059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0595">
                                            <p:txEl>
                                              <p:pRg st="3" end="3"/>
                                            </p:txEl>
                                          </p:spTgt>
                                        </p:tgtEl>
                                        <p:attrNameLst>
                                          <p:attrName>style.visibility</p:attrName>
                                        </p:attrNameLst>
                                      </p:cBhvr>
                                      <p:to>
                                        <p:strVal val="visible"/>
                                      </p:to>
                                    </p:set>
                                    <p:anim calcmode="lin" valueType="num">
                                      <p:cBhvr additive="base">
                                        <p:cTn id="23" dur="500" fill="hold"/>
                                        <p:tgtEl>
                                          <p:spTgt spid="110595">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059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0595">
                                            <p:txEl>
                                              <p:pRg st="5" end="5"/>
                                            </p:txEl>
                                          </p:spTgt>
                                        </p:tgtEl>
                                        <p:attrNameLst>
                                          <p:attrName>style.visibility</p:attrName>
                                        </p:attrNameLst>
                                      </p:cBhvr>
                                      <p:to>
                                        <p:strVal val="visible"/>
                                      </p:to>
                                    </p:set>
                                    <p:anim calcmode="lin" valueType="num">
                                      <p:cBhvr additive="base">
                                        <p:cTn id="29" dur="500" fill="hold"/>
                                        <p:tgtEl>
                                          <p:spTgt spid="11059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1059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autoUpdateAnimBg="0"/>
      <p:bldP spid="110594"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8" name="Rectangle 3"/>
          <p:cNvSpPr>
            <a:spLocks noGrp="1" noChangeArrowheads="1"/>
          </p:cNvSpPr>
          <p:nvPr>
            <p:ph idx="1"/>
          </p:nvPr>
        </p:nvSpPr>
        <p:spPr/>
        <p:txBody>
          <a:bodyPr/>
          <a:lstStyle/>
          <a:p>
            <a:pPr eaLnBrk="1" hangingPunct="1"/>
            <a:endParaRPr lang="en-US" smtClean="0"/>
          </a:p>
        </p:txBody>
      </p:sp>
      <p:sp>
        <p:nvSpPr>
          <p:cNvPr id="64515" name="Footer Placeholder 4"/>
          <p:cNvSpPr>
            <a:spLocks noGrp="1"/>
          </p:cNvSpPr>
          <p:nvPr>
            <p:ph type="ftr" sz="quarter" idx="11"/>
          </p:nvPr>
        </p:nvSpPr>
        <p:spPr>
          <a:noFill/>
        </p:spPr>
        <p:txBody>
          <a:bodyPr/>
          <a:lstStyle/>
          <a:p>
            <a:endParaRPr lang="en-US" dirty="0" smtClean="0"/>
          </a:p>
        </p:txBody>
      </p:sp>
      <p:sp>
        <p:nvSpPr>
          <p:cNvPr id="64514" name="Rectangle 6"/>
          <p:cNvSpPr>
            <a:spLocks noGrp="1" noChangeArrowheads="1"/>
          </p:cNvSpPr>
          <p:nvPr>
            <p:ph type="sldNum" sz="quarter" idx="12"/>
          </p:nvPr>
        </p:nvSpPr>
        <p:spPr>
          <a:noFill/>
        </p:spPr>
        <p:txBody>
          <a:bodyPr/>
          <a:lstStyle/>
          <a:p>
            <a:fld id="{A880C57C-1715-40D4-8A1B-59BC1C0DF249}" type="slidenum">
              <a:rPr lang="en-US" smtClean="0"/>
              <a:pPr/>
              <a:t>67</a:t>
            </a:fld>
            <a:endParaRPr lang="en-US" smtClean="0"/>
          </a:p>
        </p:txBody>
      </p:sp>
      <p:sp>
        <p:nvSpPr>
          <p:cNvPr id="111618" name="Rectangle 2"/>
          <p:cNvSpPr>
            <a:spLocks noGrp="1" noChangeArrowheads="1"/>
          </p:cNvSpPr>
          <p:nvPr>
            <p:ph type="title"/>
          </p:nvPr>
        </p:nvSpPr>
        <p:spPr/>
        <p:txBody>
          <a:bodyPr/>
          <a:lstStyle/>
          <a:p>
            <a:pPr algn="just" eaLnBrk="1" hangingPunct="1"/>
            <a:r>
              <a:rPr lang="en-US" b="1" dirty="0" smtClean="0">
                <a:latin typeface="Constantia" pitchFamily="18" charset="0"/>
              </a:rPr>
              <a:t>Types of cast</a:t>
            </a:r>
          </a:p>
        </p:txBody>
      </p:sp>
      <p:sp>
        <p:nvSpPr>
          <p:cNvPr id="64516"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5D01835C-8F3B-41D4-B4C1-0C4F8C98C0AC}" type="slidenum">
              <a:rPr lang="en-US" sz="1400"/>
              <a:pPr algn="r"/>
              <a:t>67</a:t>
            </a:fld>
            <a:endParaRPr lang="en-US" sz="1400"/>
          </a:p>
        </p:txBody>
      </p:sp>
      <p:pic>
        <p:nvPicPr>
          <p:cNvPr id="111620" name="Picture 4" descr="ei_0083"/>
          <p:cNvPicPr>
            <a:picLocks noChangeAspect="1" noChangeArrowheads="1"/>
          </p:cNvPicPr>
          <p:nvPr/>
        </p:nvPicPr>
        <p:blipFill>
          <a:blip r:embed="rId2" cstate="print"/>
          <a:srcRect/>
          <a:stretch>
            <a:fillRect/>
          </a:stretch>
        </p:blipFill>
        <p:spPr bwMode="auto">
          <a:xfrm>
            <a:off x="609600" y="1371600"/>
            <a:ext cx="7924800" cy="51816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16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116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8"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43" name="Rectangle 3"/>
          <p:cNvSpPr>
            <a:spLocks noGrp="1" noChangeArrowheads="1"/>
          </p:cNvSpPr>
          <p:nvPr>
            <p:ph idx="1"/>
          </p:nvPr>
        </p:nvSpPr>
        <p:spPr>
          <a:xfrm>
            <a:off x="381000" y="1219200"/>
            <a:ext cx="8534400" cy="5638800"/>
          </a:xfrm>
        </p:spPr>
        <p:txBody>
          <a:bodyPr>
            <a:normAutofit/>
          </a:bodyPr>
          <a:lstStyle/>
          <a:p>
            <a:pPr marL="571500" indent="-571500" algn="just" eaLnBrk="1" hangingPunct="1">
              <a:buFont typeface="Wingdings" pitchFamily="2" charset="2"/>
              <a:buAutoNum type="arabicPeriod"/>
            </a:pPr>
            <a:r>
              <a:rPr lang="en-US" sz="2800" b="1" i="1" dirty="0" smtClean="0">
                <a:solidFill>
                  <a:srgbClr val="0000FF"/>
                </a:solidFill>
                <a:latin typeface="Constantia" pitchFamily="18" charset="0"/>
              </a:rPr>
              <a:t>Short arm cast:</a:t>
            </a:r>
            <a:r>
              <a:rPr lang="en-US" sz="2800" i="1" dirty="0" smtClean="0">
                <a:solidFill>
                  <a:srgbClr val="0000FF"/>
                </a:solidFill>
                <a:latin typeface="Constantia" pitchFamily="18" charset="0"/>
              </a:rPr>
              <a:t> </a:t>
            </a:r>
            <a:r>
              <a:rPr lang="en-US" sz="2800" dirty="0" smtClean="0">
                <a:solidFill>
                  <a:srgbClr val="0000FF"/>
                </a:solidFill>
                <a:latin typeface="Constantia" pitchFamily="18" charset="0"/>
              </a:rPr>
              <a:t>Extends from below the  elbow joint to the palmar  crease, secured around the base of the thumb.</a:t>
            </a:r>
          </a:p>
          <a:p>
            <a:pPr marL="571500" indent="-571500" algn="just" eaLnBrk="1" hangingPunct="1">
              <a:buFont typeface="Wingdings" pitchFamily="2" charset="2"/>
              <a:buAutoNum type="arabicPeriod"/>
            </a:pPr>
            <a:endParaRPr lang="en-US" sz="2800" b="1" dirty="0" smtClean="0">
              <a:solidFill>
                <a:srgbClr val="0000FF"/>
              </a:solidFill>
              <a:latin typeface="Constantia" pitchFamily="18" charset="0"/>
            </a:endParaRPr>
          </a:p>
          <a:p>
            <a:pPr marL="571500" indent="-571500" algn="just" eaLnBrk="1" hangingPunct="1">
              <a:buFont typeface="Wingdings" pitchFamily="2" charset="2"/>
              <a:buAutoNum type="arabicPeriod"/>
            </a:pPr>
            <a:r>
              <a:rPr lang="en-US" sz="2800" b="1" i="1" dirty="0" smtClean="0">
                <a:solidFill>
                  <a:srgbClr val="0000FF"/>
                </a:solidFill>
                <a:latin typeface="Constantia" pitchFamily="18" charset="0"/>
              </a:rPr>
              <a:t>Long arm cast:</a:t>
            </a:r>
            <a:r>
              <a:rPr lang="en-US" sz="2800" i="1" dirty="0" smtClean="0">
                <a:solidFill>
                  <a:srgbClr val="0000FF"/>
                </a:solidFill>
                <a:latin typeface="Constantia" pitchFamily="18" charset="0"/>
              </a:rPr>
              <a:t> </a:t>
            </a:r>
            <a:r>
              <a:rPr lang="en-US" sz="2800" dirty="0" smtClean="0">
                <a:solidFill>
                  <a:srgbClr val="0000FF"/>
                </a:solidFill>
                <a:latin typeface="Constantia" pitchFamily="18" charset="0"/>
              </a:rPr>
              <a:t>Extends from the axillar fold to the proximal palmar crease, with the elbow immobilized at right angles</a:t>
            </a:r>
          </a:p>
          <a:p>
            <a:pPr marL="571500" indent="-571500" algn="just" eaLnBrk="1" hangingPunct="1">
              <a:buFont typeface="Wingdings" pitchFamily="2" charset="2"/>
              <a:buAutoNum type="arabicPeriod"/>
            </a:pPr>
            <a:endParaRPr lang="en-US" sz="2800" b="1" i="1" dirty="0" smtClean="0">
              <a:solidFill>
                <a:srgbClr val="0000FF"/>
              </a:solidFill>
              <a:latin typeface="Constantia" pitchFamily="18" charset="0"/>
            </a:endParaRPr>
          </a:p>
          <a:p>
            <a:pPr marL="571500" indent="-571500" algn="just" eaLnBrk="1" hangingPunct="1">
              <a:buFont typeface="Wingdings" pitchFamily="2" charset="2"/>
              <a:buAutoNum type="arabicPeriod"/>
            </a:pPr>
            <a:r>
              <a:rPr lang="en-US" sz="2800" b="1" i="1" dirty="0" smtClean="0">
                <a:solidFill>
                  <a:srgbClr val="0000FF"/>
                </a:solidFill>
                <a:latin typeface="Constantia" pitchFamily="18" charset="0"/>
              </a:rPr>
              <a:t>Short leg cast:</a:t>
            </a:r>
            <a:r>
              <a:rPr lang="en-US" sz="2800" i="1" dirty="0" smtClean="0">
                <a:solidFill>
                  <a:srgbClr val="0000FF"/>
                </a:solidFill>
                <a:latin typeface="Constantia" pitchFamily="18" charset="0"/>
              </a:rPr>
              <a:t> </a:t>
            </a:r>
            <a:r>
              <a:rPr lang="en-US" sz="2800" dirty="0" smtClean="0">
                <a:solidFill>
                  <a:srgbClr val="0000FF"/>
                </a:solidFill>
                <a:latin typeface="Constantia" pitchFamily="18" charset="0"/>
              </a:rPr>
              <a:t>Extends from below the knee to the base of the toes with the foot flexed at right angles in a neutral position.</a:t>
            </a:r>
          </a:p>
        </p:txBody>
      </p:sp>
      <p:sp>
        <p:nvSpPr>
          <p:cNvPr id="65538" name="Rectangle 6"/>
          <p:cNvSpPr>
            <a:spLocks noGrp="1" noChangeArrowheads="1"/>
          </p:cNvSpPr>
          <p:nvPr>
            <p:ph type="sldNum" sz="quarter" idx="12"/>
          </p:nvPr>
        </p:nvSpPr>
        <p:spPr>
          <a:noFill/>
        </p:spPr>
        <p:txBody>
          <a:bodyPr/>
          <a:lstStyle/>
          <a:p>
            <a:fld id="{18E03180-AC1E-473D-B7AF-3751D6F243C9}" type="slidenum">
              <a:rPr lang="en-US" smtClean="0"/>
              <a:pPr/>
              <a:t>68</a:t>
            </a:fld>
            <a:endParaRPr lang="en-US" smtClean="0"/>
          </a:p>
        </p:txBody>
      </p:sp>
      <p:sp>
        <p:nvSpPr>
          <p:cNvPr id="112642" name="Rectangle 2"/>
          <p:cNvSpPr>
            <a:spLocks noGrp="1" noChangeArrowheads="1"/>
          </p:cNvSpPr>
          <p:nvPr>
            <p:ph type="title"/>
          </p:nvPr>
        </p:nvSpPr>
        <p:spPr/>
        <p:txBody>
          <a:bodyPr/>
          <a:lstStyle/>
          <a:p>
            <a:pPr algn="just" eaLnBrk="1" hangingPunct="1"/>
            <a:r>
              <a:rPr lang="en-US" b="1" dirty="0" smtClean="0">
                <a:solidFill>
                  <a:srgbClr val="FF0000"/>
                </a:solidFill>
                <a:latin typeface="Constantia" pitchFamily="18" charset="0"/>
              </a:rPr>
              <a:t>Types of casts</a:t>
            </a:r>
          </a:p>
        </p:txBody>
      </p:sp>
      <p:sp>
        <p:nvSpPr>
          <p:cNvPr id="6553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06A60CD4-474D-4C7F-8D5B-08D97076C33A}" type="slidenum">
              <a:rPr lang="en-US" sz="1400"/>
              <a:pPr algn="r"/>
              <a:t>68</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26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2643">
                                            <p:txEl>
                                              <p:pRg st="0" end="0"/>
                                            </p:txEl>
                                          </p:spTgt>
                                        </p:tgtEl>
                                        <p:attrNameLst>
                                          <p:attrName>style.visibility</p:attrName>
                                        </p:attrNameLst>
                                      </p:cBhvr>
                                      <p:to>
                                        <p:strVal val="visible"/>
                                      </p:to>
                                    </p:set>
                                    <p:anim calcmode="lin" valueType="num">
                                      <p:cBhvr additive="base">
                                        <p:cTn id="11" dur="500" fill="hold"/>
                                        <p:tgtEl>
                                          <p:spTgt spid="11264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264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 calcmode="lin" valueType="num">
                                      <p:cBhvr additive="base">
                                        <p:cTn id="17" dur="500" fill="hold"/>
                                        <p:tgtEl>
                                          <p:spTgt spid="11264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264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2643">
                                            <p:txEl>
                                              <p:pRg st="4" end="4"/>
                                            </p:txEl>
                                          </p:spTgt>
                                        </p:tgtEl>
                                        <p:attrNameLst>
                                          <p:attrName>style.visibility</p:attrName>
                                        </p:attrNameLst>
                                      </p:cBhvr>
                                      <p:to>
                                        <p:strVal val="visible"/>
                                      </p:to>
                                    </p:set>
                                    <p:anim calcmode="lin" valueType="num">
                                      <p:cBhvr additive="base">
                                        <p:cTn id="23" dur="500" fill="hold"/>
                                        <p:tgtEl>
                                          <p:spTgt spid="11264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264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autoUpdateAnimBg="0"/>
      <p:bldP spid="112642"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143000"/>
            <a:ext cx="8991600" cy="5715000"/>
          </a:xfrm>
        </p:spPr>
        <p:txBody>
          <a:bodyPr>
            <a:normAutofit fontScale="92500" lnSpcReduction="10000"/>
          </a:bodyPr>
          <a:lstStyle/>
          <a:p>
            <a:pPr marL="571500" indent="-571500" algn="just">
              <a:buFont typeface="Wingdings" pitchFamily="2" charset="2"/>
              <a:buAutoNum type="arabicPeriod"/>
            </a:pPr>
            <a:endParaRPr lang="en-US" dirty="0" smtClean="0">
              <a:solidFill>
                <a:srgbClr val="0000FF"/>
              </a:solidFill>
              <a:latin typeface="Constantia" pitchFamily="18" charset="0"/>
            </a:endParaRPr>
          </a:p>
          <a:p>
            <a:pPr marL="571500" indent="-571500" algn="just">
              <a:buFont typeface="Wingdings" pitchFamily="2" charset="2"/>
              <a:buAutoNum type="arabicPeriod"/>
            </a:pPr>
            <a:endParaRPr lang="en-US" b="1" i="1" dirty="0" smtClean="0">
              <a:solidFill>
                <a:srgbClr val="0000FF"/>
              </a:solidFill>
              <a:latin typeface="Constantia" pitchFamily="18" charset="0"/>
            </a:endParaRPr>
          </a:p>
          <a:p>
            <a:pPr marL="571500" indent="-571500" algn="just">
              <a:buFont typeface="Wingdings" pitchFamily="2" charset="2"/>
              <a:buAutoNum type="arabicPeriod"/>
            </a:pPr>
            <a:r>
              <a:rPr lang="en-US" b="1" i="1" dirty="0" smtClean="0">
                <a:solidFill>
                  <a:srgbClr val="0000FF"/>
                </a:solidFill>
                <a:latin typeface="Constantia" pitchFamily="18" charset="0"/>
              </a:rPr>
              <a:t>Long leg </a:t>
            </a:r>
            <a:r>
              <a:rPr lang="en-US" b="1" dirty="0" smtClean="0">
                <a:solidFill>
                  <a:srgbClr val="0000FF"/>
                </a:solidFill>
                <a:latin typeface="Constantia" pitchFamily="18" charset="0"/>
              </a:rPr>
              <a:t>cast:</a:t>
            </a:r>
            <a:r>
              <a:rPr lang="en-US" dirty="0" smtClean="0">
                <a:solidFill>
                  <a:srgbClr val="0000FF"/>
                </a:solidFill>
                <a:latin typeface="Constantia" pitchFamily="18" charset="0"/>
              </a:rPr>
              <a:t> Extends from the junction of the upper and middle 1/3</a:t>
            </a:r>
            <a:r>
              <a:rPr lang="en-US" baseline="30000" dirty="0" smtClean="0">
                <a:solidFill>
                  <a:srgbClr val="0000FF"/>
                </a:solidFill>
                <a:latin typeface="Constantia" pitchFamily="18" charset="0"/>
              </a:rPr>
              <a:t>rd</a:t>
            </a:r>
            <a:r>
              <a:rPr lang="en-US" dirty="0" smtClean="0">
                <a:solidFill>
                  <a:srgbClr val="0000FF"/>
                </a:solidFill>
                <a:latin typeface="Constantia" pitchFamily="18" charset="0"/>
              </a:rPr>
              <a:t> of the thigh to the base of the toes; the knees may be slightly flexed.</a:t>
            </a:r>
          </a:p>
          <a:p>
            <a:pPr marL="571500" indent="-571500" algn="just">
              <a:buFont typeface="Wingdings" pitchFamily="2" charset="2"/>
              <a:buAutoNum type="arabicPeriod"/>
            </a:pPr>
            <a:endParaRPr lang="en-US" b="1" i="1" dirty="0" smtClean="0">
              <a:solidFill>
                <a:srgbClr val="0000FF"/>
              </a:solidFill>
              <a:latin typeface="Constantia" pitchFamily="18" charset="0"/>
            </a:endParaRPr>
          </a:p>
          <a:p>
            <a:pPr marL="571500" indent="-571500" algn="just">
              <a:buFont typeface="Wingdings" pitchFamily="2" charset="2"/>
              <a:buAutoNum type="arabicPeriod"/>
            </a:pPr>
            <a:r>
              <a:rPr lang="en-US" b="1" i="1" dirty="0" smtClean="0">
                <a:solidFill>
                  <a:srgbClr val="0000FF"/>
                </a:solidFill>
                <a:latin typeface="Constantia" pitchFamily="18" charset="0"/>
              </a:rPr>
              <a:t>Walking cast</a:t>
            </a:r>
            <a:r>
              <a:rPr lang="en-US" dirty="0" smtClean="0">
                <a:solidFill>
                  <a:srgbClr val="0000FF"/>
                </a:solidFill>
                <a:latin typeface="Constantia" pitchFamily="18" charset="0"/>
              </a:rPr>
              <a:t>: A short or long- leg cast reinforced for strength</a:t>
            </a:r>
          </a:p>
          <a:p>
            <a:pPr marL="571500" indent="-571500" algn="just">
              <a:buFont typeface="Wingdings" pitchFamily="2" charset="2"/>
              <a:buAutoNum type="arabicPeriod"/>
            </a:pPr>
            <a:endParaRPr lang="en-US" b="1" i="1" dirty="0" smtClean="0">
              <a:solidFill>
                <a:srgbClr val="0000FF"/>
              </a:solidFill>
              <a:latin typeface="Constantia" pitchFamily="18" charset="0"/>
            </a:endParaRPr>
          </a:p>
          <a:p>
            <a:pPr marL="571500" indent="-571500" algn="just">
              <a:buFont typeface="Wingdings" pitchFamily="2" charset="2"/>
              <a:buAutoNum type="arabicPeriod"/>
            </a:pPr>
            <a:r>
              <a:rPr lang="en-US" b="1" i="1" dirty="0" smtClean="0">
                <a:solidFill>
                  <a:srgbClr val="0000FF"/>
                </a:solidFill>
                <a:latin typeface="Constantia" pitchFamily="18" charset="0"/>
              </a:rPr>
              <a:t>Body cas</a:t>
            </a:r>
            <a:r>
              <a:rPr lang="en-US" i="1" dirty="0" smtClean="0">
                <a:solidFill>
                  <a:srgbClr val="0000FF"/>
                </a:solidFill>
                <a:latin typeface="Constantia" pitchFamily="18" charset="0"/>
              </a:rPr>
              <a:t>t:</a:t>
            </a:r>
            <a:r>
              <a:rPr lang="en-US" dirty="0" smtClean="0">
                <a:solidFill>
                  <a:srgbClr val="0000FF"/>
                </a:solidFill>
                <a:latin typeface="Constantia" pitchFamily="18" charset="0"/>
              </a:rPr>
              <a:t> Encircles trunk</a:t>
            </a:r>
          </a:p>
          <a:p>
            <a:pPr marL="571500" indent="-571500" algn="just">
              <a:buFont typeface="Wingdings" pitchFamily="2" charset="2"/>
              <a:buAutoNum type="arabicPeriod"/>
            </a:pPr>
            <a:endParaRPr lang="en-US" dirty="0" smtClean="0">
              <a:solidFill>
                <a:srgbClr val="0000FF"/>
              </a:solidFill>
              <a:latin typeface="Constantia" pitchFamily="18" charset="0"/>
            </a:endParaRPr>
          </a:p>
          <a:p>
            <a:pPr marL="571500" indent="-571500" algn="just">
              <a:buFont typeface="Wingdings" pitchFamily="2" charset="2"/>
              <a:buAutoNum type="arabicPeriod"/>
            </a:pPr>
            <a:r>
              <a:rPr lang="en-US" b="1" i="1" dirty="0" smtClean="0">
                <a:solidFill>
                  <a:srgbClr val="0000FF"/>
                </a:solidFill>
                <a:latin typeface="Constantia" pitchFamily="18" charset="0"/>
              </a:rPr>
              <a:t>Shoulder/hip spica</a:t>
            </a:r>
            <a:r>
              <a:rPr lang="en-US" dirty="0" smtClean="0">
                <a:solidFill>
                  <a:srgbClr val="0000FF"/>
                </a:solidFill>
                <a:latin typeface="Constantia" pitchFamily="18" charset="0"/>
              </a:rPr>
              <a:t>: Body jacket that encloses the trunk shoulder and elbow for shoulder spica while the hip spica encloses the trunk and lower extremities.</a:t>
            </a:r>
          </a:p>
          <a:p>
            <a:pPr>
              <a:buNone/>
            </a:pPr>
            <a:endParaRPr lang="en-US" dirty="0"/>
          </a:p>
        </p:txBody>
      </p:sp>
      <p:sp>
        <p:nvSpPr>
          <p:cNvPr id="2" name="Title 1"/>
          <p:cNvSpPr>
            <a:spLocks noGrp="1"/>
          </p:cNvSpPr>
          <p:nvPr>
            <p:ph type="title"/>
          </p:nvPr>
        </p:nvSpPr>
        <p:spPr/>
        <p:txBody>
          <a:bodyPr/>
          <a:lstStyle/>
          <a:p>
            <a:pPr algn="just"/>
            <a:r>
              <a:rPr lang="en-US" b="1" dirty="0" smtClean="0">
                <a:solidFill>
                  <a:srgbClr val="FF0000"/>
                </a:solidFill>
                <a:latin typeface="Constantia" pitchFamily="18" charset="0"/>
              </a:rPr>
              <a:t>Types of Casts cont’d</a:t>
            </a:r>
            <a:endParaRPr lang="en-US" b="1" dirty="0">
              <a:solidFill>
                <a:srgbClr val="FF0000"/>
              </a:solidFill>
              <a:latin typeface="Constantia" pitchFamily="18" charset="0"/>
            </a:endParaRPr>
          </a:p>
        </p:txBody>
      </p:sp>
    </p:spTree>
  </p:cSld>
  <p:clrMapOvr>
    <a:masterClrMapping/>
  </p:clrMapOvr>
  <p:transition>
    <p:wheel spokes="8"/>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52400"/>
            <a:ext cx="9144000" cy="6705600"/>
          </a:xfrm>
        </p:spPr>
        <p:txBody>
          <a:bodyPr/>
          <a:lstStyle/>
          <a:p>
            <a:pPr marL="571500" indent="-571500" algn="just" eaLnBrk="1" hangingPunct="1">
              <a:lnSpc>
                <a:spcPct val="90000"/>
              </a:lnSpc>
              <a:buFontTx/>
              <a:buNone/>
              <a:defRPr/>
            </a:pPr>
            <a:r>
              <a:rPr lang="en-US" sz="4000" b="1" dirty="0" smtClean="0">
                <a:solidFill>
                  <a:srgbClr val="FF0000"/>
                </a:solidFill>
                <a:latin typeface="Constantia" pitchFamily="18" charset="0"/>
              </a:rPr>
              <a:t>Supporting Objectives</a:t>
            </a:r>
          </a:p>
          <a:p>
            <a:pPr marL="571500" indent="-571500" algn="just" eaLnBrk="1" hangingPunct="1">
              <a:lnSpc>
                <a:spcPct val="90000"/>
              </a:lnSpc>
              <a:buFontTx/>
              <a:buNone/>
              <a:defRPr/>
            </a:pPr>
            <a:endParaRPr lang="en-US" sz="4000" b="1" dirty="0" smtClean="0">
              <a:solidFill>
                <a:srgbClr val="0000FF"/>
              </a:solidFill>
              <a:latin typeface="Constantia" pitchFamily="18" charset="0"/>
            </a:endParaRPr>
          </a:p>
          <a:p>
            <a:pPr marL="571500" indent="-571500" algn="just" eaLnBrk="1" hangingPunct="1">
              <a:lnSpc>
                <a:spcPct val="90000"/>
              </a:lnSpc>
              <a:buFont typeface="+mj-lt"/>
              <a:buAutoNum type="arabicPeriod"/>
              <a:defRPr/>
            </a:pPr>
            <a:r>
              <a:rPr lang="en-US" dirty="0" smtClean="0">
                <a:solidFill>
                  <a:srgbClr val="0000FF"/>
                </a:solidFill>
                <a:latin typeface="Constantia" pitchFamily="18" charset="0"/>
              </a:rPr>
              <a:t>Review basic anatomy and physiology of bones and joints related to Orthopaedic nursing</a:t>
            </a:r>
          </a:p>
          <a:p>
            <a:pPr marL="571500" indent="-571500" algn="just" eaLnBrk="1" hangingPunct="1">
              <a:lnSpc>
                <a:spcPct val="90000"/>
              </a:lnSpc>
              <a:buFont typeface="+mj-lt"/>
              <a:buAutoNum type="arabicPeriod"/>
              <a:defRPr/>
            </a:pPr>
            <a:r>
              <a:rPr lang="en-US" dirty="0" smtClean="0">
                <a:solidFill>
                  <a:srgbClr val="0000FF"/>
                </a:solidFill>
                <a:latin typeface="Constantia" pitchFamily="18" charset="0"/>
              </a:rPr>
              <a:t>Describe fractures and soft tissue injuries</a:t>
            </a:r>
          </a:p>
          <a:p>
            <a:pPr marL="571500" indent="-571500" algn="just" eaLnBrk="1" hangingPunct="1">
              <a:lnSpc>
                <a:spcPct val="90000"/>
              </a:lnSpc>
              <a:buFont typeface="+mj-lt"/>
              <a:buAutoNum type="arabicPeriod"/>
              <a:defRPr/>
            </a:pPr>
            <a:r>
              <a:rPr lang="en-US" dirty="0" smtClean="0">
                <a:solidFill>
                  <a:srgbClr val="0000FF"/>
                </a:solidFill>
                <a:latin typeface="Constantia" pitchFamily="18" charset="0"/>
              </a:rPr>
              <a:t>Describe Orthopaedic inflammatory conditions:</a:t>
            </a:r>
          </a:p>
          <a:p>
            <a:pPr marL="1371600" lvl="2" indent="-571500" algn="just" eaLnBrk="1" hangingPunct="1">
              <a:lnSpc>
                <a:spcPct val="90000"/>
              </a:lnSpc>
              <a:defRPr/>
            </a:pPr>
            <a:r>
              <a:rPr lang="en-US" dirty="0" smtClean="0">
                <a:solidFill>
                  <a:srgbClr val="FF0000"/>
                </a:solidFill>
                <a:latin typeface="Constantia" pitchFamily="18" charset="0"/>
              </a:rPr>
              <a:t>Osteomyelitis</a:t>
            </a:r>
          </a:p>
          <a:p>
            <a:pPr marL="1270000" lvl="2" indent="-469900" algn="just" eaLnBrk="1" hangingPunct="1">
              <a:lnSpc>
                <a:spcPct val="90000"/>
              </a:lnSpc>
              <a:defRPr/>
            </a:pPr>
            <a:r>
              <a:rPr lang="en-US" dirty="0" smtClean="0">
                <a:solidFill>
                  <a:srgbClr val="FF0000"/>
                </a:solidFill>
                <a:latin typeface="Constantia" pitchFamily="18" charset="0"/>
              </a:rPr>
              <a:t>Rheumatoid  Arthritis</a:t>
            </a:r>
          </a:p>
          <a:p>
            <a:pPr marL="1270000" lvl="2" indent="-469900" algn="just" eaLnBrk="1" hangingPunct="1">
              <a:lnSpc>
                <a:spcPct val="90000"/>
              </a:lnSpc>
              <a:defRPr/>
            </a:pPr>
            <a:r>
              <a:rPr lang="en-US" dirty="0" smtClean="0">
                <a:solidFill>
                  <a:srgbClr val="FF0000"/>
                </a:solidFill>
                <a:latin typeface="Constantia" pitchFamily="18" charset="0"/>
              </a:rPr>
              <a:t>Osteoarthritis</a:t>
            </a:r>
          </a:p>
          <a:p>
            <a:pPr marL="1270000" lvl="2" indent="-469900" algn="just" eaLnBrk="1" hangingPunct="1">
              <a:lnSpc>
                <a:spcPct val="90000"/>
              </a:lnSpc>
              <a:defRPr/>
            </a:pPr>
            <a:r>
              <a:rPr lang="en-US" dirty="0" smtClean="0">
                <a:solidFill>
                  <a:srgbClr val="FF0000"/>
                </a:solidFill>
                <a:latin typeface="Constantia" pitchFamily="18" charset="0"/>
              </a:rPr>
              <a:t>Pyogenic arthritis</a:t>
            </a:r>
          </a:p>
          <a:p>
            <a:pPr marL="1270000" lvl="2" indent="-469900" algn="just" eaLnBrk="1" hangingPunct="1">
              <a:lnSpc>
                <a:spcPct val="90000"/>
              </a:lnSpc>
              <a:defRPr/>
            </a:pPr>
            <a:r>
              <a:rPr lang="en-US" dirty="0" smtClean="0">
                <a:solidFill>
                  <a:srgbClr val="FF0000"/>
                </a:solidFill>
                <a:latin typeface="Constantia" pitchFamily="18" charset="0"/>
              </a:rPr>
              <a:t>Gout</a:t>
            </a:r>
          </a:p>
          <a:p>
            <a:pPr marL="1270000" lvl="2" indent="-469900" algn="just" eaLnBrk="1" hangingPunct="1">
              <a:lnSpc>
                <a:spcPct val="90000"/>
              </a:lnSpc>
              <a:defRPr/>
            </a:pPr>
            <a:r>
              <a:rPr lang="en-US" dirty="0" smtClean="0">
                <a:solidFill>
                  <a:srgbClr val="FF0000"/>
                </a:solidFill>
                <a:latin typeface="Constantia" pitchFamily="18" charset="0"/>
              </a:rPr>
              <a:t>Osteoporosis</a:t>
            </a:r>
          </a:p>
          <a:p>
            <a:pPr marL="1371600" lvl="2" indent="-571500" algn="just" eaLnBrk="1" hangingPunct="1">
              <a:lnSpc>
                <a:spcPct val="90000"/>
              </a:lnSpc>
              <a:buFontTx/>
              <a:buNone/>
              <a:defRPr/>
            </a:pPr>
            <a:endParaRPr lang="en-US" dirty="0" smtClean="0">
              <a:solidFill>
                <a:srgbClr val="0000FF"/>
              </a:solidFill>
              <a:latin typeface="Constantia" pitchFamily="18" charset="0"/>
            </a:endParaRPr>
          </a:p>
          <a:p>
            <a:pPr algn="just">
              <a:buFontTx/>
              <a:buNone/>
              <a:defRPr/>
            </a:pPr>
            <a:endParaRPr lang="en-US" dirty="0">
              <a:solidFill>
                <a:srgbClr val="0000FF"/>
              </a:solidFill>
              <a:latin typeface="Constantia" pitchFamily="18" charset="0"/>
            </a:endParaRPr>
          </a:p>
        </p:txBody>
      </p:sp>
      <p:sp>
        <p:nvSpPr>
          <p:cNvPr id="7172" name="Footer Placeholder 3"/>
          <p:cNvSpPr>
            <a:spLocks noGrp="1"/>
          </p:cNvSpPr>
          <p:nvPr>
            <p:ph type="ftr" sz="quarter" idx="11"/>
          </p:nvPr>
        </p:nvSpPr>
        <p:spPr>
          <a:xfrm>
            <a:off x="3124200" y="6248400"/>
            <a:ext cx="2667000" cy="46038"/>
          </a:xfrm>
          <a:noFill/>
        </p:spPr>
        <p:txBody>
          <a:bodyPr/>
          <a:lstStyle/>
          <a:p>
            <a:r>
              <a:rPr lang="en-US" dirty="0" smtClean="0"/>
              <a:t>9</a:t>
            </a:r>
          </a:p>
        </p:txBody>
      </p:sp>
      <p:sp>
        <p:nvSpPr>
          <p:cNvPr id="7173" name="Slide Number Placeholder 4"/>
          <p:cNvSpPr>
            <a:spLocks noGrp="1"/>
          </p:cNvSpPr>
          <p:nvPr>
            <p:ph type="sldNum" sz="quarter" idx="12"/>
          </p:nvPr>
        </p:nvSpPr>
        <p:spPr>
          <a:noFill/>
        </p:spPr>
        <p:txBody>
          <a:bodyPr/>
          <a:lstStyle/>
          <a:p>
            <a:fld id="{D0AF2F7F-D378-458E-8738-6E1FDCDAA005}" type="slidenum">
              <a:rPr lang="en-US" smtClean="0"/>
              <a:pPr/>
              <a:t>7</a:t>
            </a:fld>
            <a:endParaRPr lang="en-US" dirty="0" smtClean="0"/>
          </a:p>
        </p:txBody>
      </p:sp>
      <p:sp>
        <p:nvSpPr>
          <p:cNvPr id="7170" name="Title 1"/>
          <p:cNvSpPr>
            <a:spLocks noGrp="1"/>
          </p:cNvSpPr>
          <p:nvPr>
            <p:ph type="title"/>
          </p:nvPr>
        </p:nvSpPr>
        <p:spPr/>
        <p:txBody>
          <a:bodyPr/>
          <a:lstStyle/>
          <a:p>
            <a:endParaRPr lang="en-US" dirty="0" smtClean="0"/>
          </a:p>
        </p:txBody>
      </p:sp>
    </p:spTree>
  </p:cSld>
  <p:clrMapOvr>
    <a:masterClrMapping/>
  </p:clrMapOvr>
  <p:transition>
    <p:wheel spokes="8"/>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3667" name="Rectangle 3"/>
          <p:cNvSpPr>
            <a:spLocks noGrp="1" noChangeArrowheads="1"/>
          </p:cNvSpPr>
          <p:nvPr>
            <p:ph idx="1"/>
          </p:nvPr>
        </p:nvSpPr>
        <p:spPr>
          <a:xfrm>
            <a:off x="457200" y="1600200"/>
            <a:ext cx="8686800" cy="5257800"/>
          </a:xfrm>
        </p:spPr>
        <p:txBody>
          <a:bodyPr/>
          <a:lstStyle/>
          <a:p>
            <a:pPr marL="571500" indent="-571500" algn="just" eaLnBrk="1" hangingPunct="1">
              <a:buAutoNum type="romanLcParenBoth"/>
            </a:pPr>
            <a:r>
              <a:rPr lang="en-US" dirty="0" smtClean="0">
                <a:solidFill>
                  <a:srgbClr val="0000FF"/>
                </a:solidFill>
                <a:latin typeface="Constantia" pitchFamily="18" charset="0"/>
              </a:rPr>
              <a:t>Compartment Syndrome</a:t>
            </a:r>
          </a:p>
          <a:p>
            <a:pPr marL="571500" indent="-571500" algn="just" eaLnBrk="1" hangingPunct="1">
              <a:buAutoNum type="romanLcParenBoth"/>
            </a:pPr>
            <a:endParaRPr lang="en-US" dirty="0" smtClean="0">
              <a:solidFill>
                <a:srgbClr val="0000FF"/>
              </a:solidFill>
              <a:latin typeface="Constantia" pitchFamily="18" charset="0"/>
            </a:endParaRPr>
          </a:p>
          <a:p>
            <a:pPr marL="571500" indent="-571500" algn="just" eaLnBrk="1" hangingPunct="1">
              <a:buAutoNum type="romanLcParenBoth"/>
            </a:pPr>
            <a:r>
              <a:rPr lang="en-US" dirty="0" smtClean="0">
                <a:solidFill>
                  <a:srgbClr val="0000FF"/>
                </a:solidFill>
                <a:latin typeface="Constantia" pitchFamily="18" charset="0"/>
              </a:rPr>
              <a:t>Pressure ulcer</a:t>
            </a:r>
          </a:p>
          <a:p>
            <a:pPr marL="571500" indent="-571500" algn="just" eaLnBrk="1" hangingPunct="1">
              <a:buAutoNum type="romanLcParenBoth"/>
            </a:pPr>
            <a:endParaRPr lang="en-US" dirty="0" smtClean="0">
              <a:solidFill>
                <a:srgbClr val="0000FF"/>
              </a:solidFill>
              <a:latin typeface="Constantia" pitchFamily="18" charset="0"/>
            </a:endParaRPr>
          </a:p>
          <a:p>
            <a:pPr marL="571500" indent="-571500" algn="just" eaLnBrk="1" hangingPunct="1">
              <a:buAutoNum type="romanLcParenBoth"/>
            </a:pPr>
            <a:r>
              <a:rPr lang="en-US" dirty="0" smtClean="0">
                <a:solidFill>
                  <a:srgbClr val="0000FF"/>
                </a:solidFill>
                <a:latin typeface="Constantia" pitchFamily="18" charset="0"/>
              </a:rPr>
              <a:t>Disuse syndrome</a:t>
            </a:r>
          </a:p>
        </p:txBody>
      </p:sp>
      <p:sp>
        <p:nvSpPr>
          <p:cNvPr id="66562" name="Rectangle 6"/>
          <p:cNvSpPr>
            <a:spLocks noGrp="1" noChangeArrowheads="1"/>
          </p:cNvSpPr>
          <p:nvPr>
            <p:ph type="sldNum" sz="quarter" idx="12"/>
          </p:nvPr>
        </p:nvSpPr>
        <p:spPr>
          <a:noFill/>
        </p:spPr>
        <p:txBody>
          <a:bodyPr/>
          <a:lstStyle/>
          <a:p>
            <a:fld id="{9FCAC4AB-1F0D-439B-99EB-531D72BF02F6}" type="slidenum">
              <a:rPr lang="en-US" smtClean="0"/>
              <a:pPr/>
              <a:t>70</a:t>
            </a:fld>
            <a:endParaRPr lang="en-US" smtClean="0"/>
          </a:p>
        </p:txBody>
      </p:sp>
      <p:sp>
        <p:nvSpPr>
          <p:cNvPr id="113666" name="Rectangle 2"/>
          <p:cNvSpPr>
            <a:spLocks noGrp="1" noChangeArrowheads="1"/>
          </p:cNvSpPr>
          <p:nvPr>
            <p:ph type="title"/>
          </p:nvPr>
        </p:nvSpPr>
        <p:spPr/>
        <p:txBody>
          <a:bodyPr>
            <a:normAutofit/>
          </a:bodyPr>
          <a:lstStyle/>
          <a:p>
            <a:pPr algn="just" eaLnBrk="1" hangingPunct="1"/>
            <a:r>
              <a:rPr lang="en-US" b="1" dirty="0" smtClean="0">
                <a:solidFill>
                  <a:srgbClr val="FF0000"/>
                </a:solidFill>
                <a:latin typeface="Constantia" pitchFamily="18" charset="0"/>
              </a:rPr>
              <a:t>Potential complications of a cast</a:t>
            </a:r>
          </a:p>
        </p:txBody>
      </p:sp>
      <p:sp>
        <p:nvSpPr>
          <p:cNvPr id="6656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653AE740-8774-46FF-8960-9B21C0421FF0}" type="slidenum">
              <a:rPr lang="en-US" sz="1400"/>
              <a:pPr algn="r"/>
              <a:t>70</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36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366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366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366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autoUpdateAnimBg="0"/>
      <p:bldP spid="113666"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4691" name="Rectangle 3"/>
          <p:cNvSpPr>
            <a:spLocks noGrp="1" noChangeArrowheads="1"/>
          </p:cNvSpPr>
          <p:nvPr>
            <p:ph idx="1"/>
          </p:nvPr>
        </p:nvSpPr>
        <p:spPr>
          <a:xfrm>
            <a:off x="457200" y="1600200"/>
            <a:ext cx="8686800" cy="5257800"/>
          </a:xfrm>
        </p:spPr>
        <p:txBody>
          <a:bodyPr>
            <a:normAutofit/>
          </a:bodyPr>
          <a:lstStyle/>
          <a:p>
            <a:pPr algn="just" eaLnBrk="1" hangingPunct="1">
              <a:buFontTx/>
              <a:buNone/>
            </a:pPr>
            <a:r>
              <a:rPr lang="en-US" dirty="0" smtClean="0">
                <a:solidFill>
                  <a:srgbClr val="0000FF"/>
                </a:solidFill>
                <a:latin typeface="Constantia" pitchFamily="18" charset="0"/>
              </a:rPr>
              <a:t>	Open fractures may not be treated with casts initially or if a cast is to be applied, a window may be required for dressing change</a:t>
            </a:r>
          </a:p>
          <a:p>
            <a:pPr algn="just" eaLnBrk="1" hangingPunct="1">
              <a:buFontTx/>
              <a:buNone/>
            </a:pPr>
            <a:endParaRPr lang="en-US" dirty="0" smtClean="0">
              <a:solidFill>
                <a:srgbClr val="0000FF"/>
              </a:solidFill>
              <a:latin typeface="Constantia" pitchFamily="18" charset="0"/>
            </a:endParaRPr>
          </a:p>
          <a:p>
            <a:pPr algn="just" eaLnBrk="1" hangingPunct="1">
              <a:buFontTx/>
              <a:buNone/>
            </a:pPr>
            <a:r>
              <a:rPr lang="en-US" dirty="0" smtClean="0">
                <a:solidFill>
                  <a:srgbClr val="0000FF"/>
                </a:solidFill>
                <a:latin typeface="Constantia" pitchFamily="18" charset="0"/>
              </a:rPr>
              <a:t>(i) The plaster must be kept dry</a:t>
            </a:r>
          </a:p>
          <a:p>
            <a:pPr algn="just" eaLnBrk="1" hangingPunct="1">
              <a:buFontTx/>
              <a:buNone/>
            </a:pPr>
            <a:endParaRPr lang="en-US" dirty="0" smtClean="0">
              <a:solidFill>
                <a:srgbClr val="0000FF"/>
              </a:solidFill>
              <a:latin typeface="Constantia" pitchFamily="18" charset="0"/>
            </a:endParaRPr>
          </a:p>
          <a:p>
            <a:pPr algn="just" eaLnBrk="1" hangingPunct="1">
              <a:buFontTx/>
              <a:buNone/>
            </a:pPr>
            <a:r>
              <a:rPr lang="en-US" dirty="0" smtClean="0">
                <a:solidFill>
                  <a:srgbClr val="0000FF"/>
                </a:solidFill>
                <a:latin typeface="Constantia" pitchFamily="18" charset="0"/>
              </a:rPr>
              <a:t>(ii) Assess skin under the cast for skin integrity</a:t>
            </a:r>
          </a:p>
          <a:p>
            <a:pPr algn="just" eaLnBrk="1" hangingPunct="1">
              <a:buFontTx/>
              <a:buNone/>
            </a:pPr>
            <a:endParaRPr lang="en-US" dirty="0" smtClean="0">
              <a:solidFill>
                <a:srgbClr val="0000FF"/>
              </a:solidFill>
              <a:latin typeface="Constantia" pitchFamily="18" charset="0"/>
            </a:endParaRPr>
          </a:p>
          <a:p>
            <a:pPr algn="just" eaLnBrk="1" hangingPunct="1">
              <a:buFontTx/>
              <a:buNone/>
            </a:pPr>
            <a:r>
              <a:rPr lang="en-US" dirty="0" smtClean="0">
                <a:solidFill>
                  <a:srgbClr val="0000FF"/>
                </a:solidFill>
                <a:latin typeface="Constantia" pitchFamily="18" charset="0"/>
              </a:rPr>
              <a:t>(iii) Spica casts should be avoided in abdominal distension</a:t>
            </a:r>
          </a:p>
        </p:txBody>
      </p:sp>
      <p:sp>
        <p:nvSpPr>
          <p:cNvPr id="67586" name="Rectangle 6"/>
          <p:cNvSpPr>
            <a:spLocks noGrp="1" noChangeArrowheads="1"/>
          </p:cNvSpPr>
          <p:nvPr>
            <p:ph type="sldNum" sz="quarter" idx="12"/>
          </p:nvPr>
        </p:nvSpPr>
        <p:spPr>
          <a:noFill/>
        </p:spPr>
        <p:txBody>
          <a:bodyPr/>
          <a:lstStyle/>
          <a:p>
            <a:fld id="{98CC257B-21AC-4684-9A53-299BB608216A}" type="slidenum">
              <a:rPr lang="en-US" smtClean="0"/>
              <a:pPr/>
              <a:t>71</a:t>
            </a:fld>
            <a:endParaRPr lang="en-US" smtClean="0"/>
          </a:p>
        </p:txBody>
      </p:sp>
      <p:sp>
        <p:nvSpPr>
          <p:cNvPr id="114690" name="Rectangle 2"/>
          <p:cNvSpPr>
            <a:spLocks noGrp="1" noChangeArrowheads="1"/>
          </p:cNvSpPr>
          <p:nvPr>
            <p:ph type="title"/>
          </p:nvPr>
        </p:nvSpPr>
        <p:spPr/>
        <p:txBody>
          <a:bodyPr/>
          <a:lstStyle/>
          <a:p>
            <a:pPr algn="just" eaLnBrk="1" hangingPunct="1"/>
            <a:r>
              <a:rPr lang="en-US" b="1" dirty="0" smtClean="0">
                <a:solidFill>
                  <a:srgbClr val="FF0000"/>
                </a:solidFill>
                <a:latin typeface="Constantia" pitchFamily="18" charset="0"/>
              </a:rPr>
              <a:t>Care of the Patient on a cast</a:t>
            </a:r>
          </a:p>
        </p:txBody>
      </p:sp>
      <p:sp>
        <p:nvSpPr>
          <p:cNvPr id="6758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93445604-0AA8-4F9D-9090-98D26F43076C}" type="slidenum">
              <a:rPr lang="en-US" sz="1400"/>
              <a:pPr algn="r"/>
              <a:t>71</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46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6" fill="hold" grpId="0" nodeType="clickEffect">
                                  <p:stCondLst>
                                    <p:cond delay="0"/>
                                  </p:stCondLst>
                                  <p:childTnLst>
                                    <p:set>
                                      <p:cBhvr>
                                        <p:cTn id="10" dur="1" fill="hold">
                                          <p:stCondLst>
                                            <p:cond delay="0"/>
                                          </p:stCondLst>
                                        </p:cTn>
                                        <p:tgtEl>
                                          <p:spTgt spid="114691">
                                            <p:txEl>
                                              <p:pRg st="0" end="0"/>
                                            </p:txEl>
                                          </p:spTgt>
                                        </p:tgtEl>
                                        <p:attrNameLst>
                                          <p:attrName>style.visibility</p:attrName>
                                        </p:attrNameLst>
                                      </p:cBhvr>
                                      <p:to>
                                        <p:strVal val="visible"/>
                                      </p:to>
                                    </p:set>
                                    <p:anim calcmode="lin" valueType="num">
                                      <p:cBhvr additive="base">
                                        <p:cTn id="11" dur="500" fill="hold"/>
                                        <p:tgtEl>
                                          <p:spTgt spid="114691">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146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6" fill="hold" grpId="0" nodeType="clickEffect">
                                  <p:stCondLst>
                                    <p:cond delay="0"/>
                                  </p:stCondLst>
                                  <p:childTnLst>
                                    <p:set>
                                      <p:cBhvr>
                                        <p:cTn id="16" dur="1" fill="hold">
                                          <p:stCondLst>
                                            <p:cond delay="0"/>
                                          </p:stCondLst>
                                        </p:cTn>
                                        <p:tgtEl>
                                          <p:spTgt spid="114691">
                                            <p:txEl>
                                              <p:pRg st="2" end="2"/>
                                            </p:txEl>
                                          </p:spTgt>
                                        </p:tgtEl>
                                        <p:attrNameLst>
                                          <p:attrName>style.visibility</p:attrName>
                                        </p:attrNameLst>
                                      </p:cBhvr>
                                      <p:to>
                                        <p:strVal val="visible"/>
                                      </p:to>
                                    </p:set>
                                    <p:anim calcmode="lin" valueType="num">
                                      <p:cBhvr additive="base">
                                        <p:cTn id="17" dur="500" fill="hold"/>
                                        <p:tgtEl>
                                          <p:spTgt spid="11469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146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6" fill="hold" grpId="0" nodeType="clickEffect">
                                  <p:stCondLst>
                                    <p:cond delay="0"/>
                                  </p:stCondLst>
                                  <p:childTnLst>
                                    <p:set>
                                      <p:cBhvr>
                                        <p:cTn id="22" dur="1" fill="hold">
                                          <p:stCondLst>
                                            <p:cond delay="0"/>
                                          </p:stCondLst>
                                        </p:cTn>
                                        <p:tgtEl>
                                          <p:spTgt spid="114691">
                                            <p:txEl>
                                              <p:pRg st="4" end="4"/>
                                            </p:txEl>
                                          </p:spTgt>
                                        </p:tgtEl>
                                        <p:attrNameLst>
                                          <p:attrName>style.visibility</p:attrName>
                                        </p:attrNameLst>
                                      </p:cBhvr>
                                      <p:to>
                                        <p:strVal val="visible"/>
                                      </p:to>
                                    </p:set>
                                    <p:anim calcmode="lin" valueType="num">
                                      <p:cBhvr additive="base">
                                        <p:cTn id="23" dur="500" fill="hold"/>
                                        <p:tgtEl>
                                          <p:spTgt spid="114691">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146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6" fill="hold" grpId="0" nodeType="clickEffect">
                                  <p:stCondLst>
                                    <p:cond delay="0"/>
                                  </p:stCondLst>
                                  <p:childTnLst>
                                    <p:set>
                                      <p:cBhvr>
                                        <p:cTn id="28" dur="1" fill="hold">
                                          <p:stCondLst>
                                            <p:cond delay="0"/>
                                          </p:stCondLst>
                                        </p:cTn>
                                        <p:tgtEl>
                                          <p:spTgt spid="114691">
                                            <p:txEl>
                                              <p:pRg st="6" end="6"/>
                                            </p:txEl>
                                          </p:spTgt>
                                        </p:tgtEl>
                                        <p:attrNameLst>
                                          <p:attrName>style.visibility</p:attrName>
                                        </p:attrNameLst>
                                      </p:cBhvr>
                                      <p:to>
                                        <p:strVal val="visible"/>
                                      </p:to>
                                    </p:set>
                                    <p:anim calcmode="lin" valueType="num">
                                      <p:cBhvr additive="base">
                                        <p:cTn id="29" dur="500" fill="hold"/>
                                        <p:tgtEl>
                                          <p:spTgt spid="114691">
                                            <p:txEl>
                                              <p:pRg st="6" end="6"/>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14691">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autoUpdateAnimBg="0"/>
      <p:bldP spid="114690" grpId="0" autoUpdateAnimBg="0"/>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5715" name="Rectangle 3"/>
          <p:cNvSpPr>
            <a:spLocks noGrp="1" noChangeArrowheads="1"/>
          </p:cNvSpPr>
          <p:nvPr>
            <p:ph idx="1"/>
          </p:nvPr>
        </p:nvSpPr>
        <p:spPr>
          <a:xfrm>
            <a:off x="304800" y="1219200"/>
            <a:ext cx="8610600" cy="5638800"/>
          </a:xfrm>
        </p:spPr>
        <p:txBody>
          <a:bodyPr/>
          <a:lstStyle/>
          <a:p>
            <a:pPr marL="469900" indent="-469900" eaLnBrk="1" hangingPunct="1">
              <a:buNone/>
            </a:pPr>
            <a:r>
              <a:rPr lang="en-US" sz="2800" dirty="0" smtClean="0">
                <a:solidFill>
                  <a:srgbClr val="0000FF"/>
                </a:solidFill>
                <a:latin typeface="Constantia" pitchFamily="18" charset="0"/>
              </a:rPr>
              <a:t>Prevent neurovascular complications by assessing the </a:t>
            </a:r>
            <a:r>
              <a:rPr lang="en-US" sz="2800" b="1" dirty="0" smtClean="0">
                <a:solidFill>
                  <a:srgbClr val="0000FF"/>
                </a:solidFill>
                <a:latin typeface="Times New Roman" pitchFamily="18" charset="0"/>
                <a:cs typeface="Times New Roman" pitchFamily="18" charset="0"/>
              </a:rPr>
              <a:t>5</a:t>
            </a:r>
            <a:r>
              <a:rPr lang="en-US" sz="2800" b="1" dirty="0" smtClean="0">
                <a:solidFill>
                  <a:srgbClr val="0000FF"/>
                </a:solidFill>
                <a:latin typeface="Constantia" pitchFamily="18" charset="0"/>
                <a:cs typeface="Times New Roman" pitchFamily="18" charset="0"/>
              </a:rPr>
              <a:t> </a:t>
            </a:r>
            <a:r>
              <a:rPr lang="en-US" sz="2800" dirty="0" smtClean="0">
                <a:solidFill>
                  <a:srgbClr val="0000FF"/>
                </a:solidFill>
                <a:latin typeface="Constantia" pitchFamily="18" charset="0"/>
              </a:rPr>
              <a:t>P’s:</a:t>
            </a:r>
          </a:p>
          <a:p>
            <a:pPr marL="914400" lvl="1" indent="-514350">
              <a:buFontTx/>
              <a:buAutoNum type="romanLcParenBoth"/>
            </a:pPr>
            <a:r>
              <a:rPr lang="en-US" sz="2400" dirty="0" smtClean="0">
                <a:solidFill>
                  <a:srgbClr val="0000FF"/>
                </a:solidFill>
                <a:latin typeface="Constantia" pitchFamily="18" charset="0"/>
              </a:rPr>
              <a:t>Pain</a:t>
            </a:r>
          </a:p>
          <a:p>
            <a:pPr marL="914400" lvl="1" indent="-514350">
              <a:buFontTx/>
              <a:buAutoNum type="romanLcParenBoth"/>
            </a:pPr>
            <a:r>
              <a:rPr lang="en-US" sz="2400" dirty="0" err="1" smtClean="0">
                <a:solidFill>
                  <a:srgbClr val="0000FF"/>
                </a:solidFill>
                <a:latin typeface="Constantia" pitchFamily="18" charset="0"/>
              </a:rPr>
              <a:t>Parasthesia</a:t>
            </a:r>
            <a:endParaRPr lang="en-US" sz="2400" dirty="0" smtClean="0">
              <a:solidFill>
                <a:srgbClr val="0000FF"/>
              </a:solidFill>
              <a:latin typeface="Constantia" pitchFamily="18" charset="0"/>
            </a:endParaRPr>
          </a:p>
          <a:p>
            <a:pPr marL="914400" lvl="1" indent="-514350">
              <a:buFontTx/>
              <a:buAutoNum type="romanLcParenBoth"/>
            </a:pPr>
            <a:r>
              <a:rPr lang="en-US" sz="2400" dirty="0" smtClean="0">
                <a:solidFill>
                  <a:srgbClr val="0000FF"/>
                </a:solidFill>
                <a:latin typeface="Constantia" pitchFamily="18" charset="0"/>
              </a:rPr>
              <a:t>Pulses</a:t>
            </a:r>
          </a:p>
          <a:p>
            <a:pPr marL="914400" lvl="1" indent="-514350">
              <a:buFontTx/>
              <a:buAutoNum type="romanLcParenBoth"/>
            </a:pPr>
            <a:r>
              <a:rPr lang="en-US" sz="2400" dirty="0" err="1" smtClean="0">
                <a:solidFill>
                  <a:srgbClr val="0000FF"/>
                </a:solidFill>
                <a:latin typeface="Constantia" pitchFamily="18" charset="0"/>
              </a:rPr>
              <a:t>Palor</a:t>
            </a:r>
            <a:r>
              <a:rPr lang="en-US" sz="2400" dirty="0" smtClean="0">
                <a:solidFill>
                  <a:srgbClr val="0000FF"/>
                </a:solidFill>
                <a:latin typeface="Constantia" pitchFamily="18" charset="0"/>
              </a:rPr>
              <a:t> (colour)</a:t>
            </a:r>
          </a:p>
          <a:p>
            <a:pPr marL="914400" lvl="1" indent="-514350">
              <a:buFontTx/>
              <a:buAutoNum type="romanLcParenBoth"/>
            </a:pPr>
            <a:r>
              <a:rPr lang="en-US" sz="2400" dirty="0" smtClean="0">
                <a:solidFill>
                  <a:srgbClr val="0000FF"/>
                </a:solidFill>
                <a:latin typeface="Constantia" pitchFamily="18" charset="0"/>
              </a:rPr>
              <a:t>Paralysis</a:t>
            </a:r>
          </a:p>
          <a:p>
            <a:pPr marL="469900" indent="-469900" eaLnBrk="1" hangingPunct="1">
              <a:buFontTx/>
              <a:buNone/>
            </a:pPr>
            <a:endParaRPr lang="en-US" sz="2800" dirty="0" smtClean="0">
              <a:solidFill>
                <a:srgbClr val="0000FF"/>
              </a:solidFill>
              <a:latin typeface="Constantia" pitchFamily="18" charset="0"/>
            </a:endParaRPr>
          </a:p>
          <a:p>
            <a:pPr marL="469900" indent="-469900" eaLnBrk="1" hangingPunct="1">
              <a:buFontTx/>
              <a:buNone/>
            </a:pPr>
            <a:r>
              <a:rPr lang="en-US" sz="2800" dirty="0" smtClean="0">
                <a:solidFill>
                  <a:srgbClr val="0000FF"/>
                </a:solidFill>
                <a:latin typeface="Constantia" pitchFamily="18" charset="0"/>
              </a:rPr>
              <a:t>Together with edema, temperature and capillary refill.</a:t>
            </a:r>
          </a:p>
        </p:txBody>
      </p:sp>
      <p:sp>
        <p:nvSpPr>
          <p:cNvPr id="68610" name="Rectangle 6"/>
          <p:cNvSpPr>
            <a:spLocks noGrp="1" noChangeArrowheads="1"/>
          </p:cNvSpPr>
          <p:nvPr>
            <p:ph type="sldNum" sz="quarter" idx="12"/>
          </p:nvPr>
        </p:nvSpPr>
        <p:spPr>
          <a:noFill/>
        </p:spPr>
        <p:txBody>
          <a:bodyPr/>
          <a:lstStyle/>
          <a:p>
            <a:fld id="{4674EB00-F540-4869-96E9-CEB1A35D9479}" type="slidenum">
              <a:rPr lang="en-US" smtClean="0"/>
              <a:pPr/>
              <a:t>72</a:t>
            </a:fld>
            <a:endParaRPr lang="en-US" smtClean="0"/>
          </a:p>
        </p:txBody>
      </p:sp>
      <p:sp>
        <p:nvSpPr>
          <p:cNvPr id="115714" name="Rectangle 2"/>
          <p:cNvSpPr>
            <a:spLocks noGrp="1" noChangeArrowheads="1"/>
          </p:cNvSpPr>
          <p:nvPr>
            <p:ph type="title"/>
          </p:nvPr>
        </p:nvSpPr>
        <p:spPr>
          <a:xfrm>
            <a:off x="0" y="0"/>
            <a:ext cx="8229600" cy="914400"/>
          </a:xfrm>
        </p:spPr>
        <p:txBody>
          <a:bodyPr/>
          <a:lstStyle/>
          <a:p>
            <a:pPr algn="just" eaLnBrk="1" hangingPunct="1"/>
            <a:r>
              <a:rPr lang="en-US" b="1" dirty="0" smtClean="0">
                <a:solidFill>
                  <a:srgbClr val="FF0000"/>
                </a:solidFill>
                <a:latin typeface="Constantia" pitchFamily="18" charset="0"/>
              </a:rPr>
              <a:t>Assessment of pt on cast</a:t>
            </a:r>
          </a:p>
        </p:txBody>
      </p:sp>
      <p:sp>
        <p:nvSpPr>
          <p:cNvPr id="6861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561FCBC5-0AB5-48E4-80CD-C8FFA19954D9}" type="slidenum">
              <a:rPr lang="en-US" sz="1400"/>
              <a:pPr algn="r"/>
              <a:t>72</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5715">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15715">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15715">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5715">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571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1571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157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P spid="115714"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6739" name="Rectangle 3"/>
          <p:cNvSpPr>
            <a:spLocks noGrp="1" noChangeArrowheads="1"/>
          </p:cNvSpPr>
          <p:nvPr>
            <p:ph idx="1"/>
          </p:nvPr>
        </p:nvSpPr>
        <p:spPr>
          <a:xfrm>
            <a:off x="0" y="914400"/>
            <a:ext cx="9144000" cy="5943600"/>
          </a:xfrm>
        </p:spPr>
        <p:txBody>
          <a:bodyPr>
            <a:normAutofit/>
          </a:bodyPr>
          <a:lstStyle/>
          <a:p>
            <a:pPr marL="571500" indent="-571500" algn="just" eaLnBrk="1" hangingPunct="1">
              <a:buAutoNum type="romanLcParenBoth"/>
            </a:pPr>
            <a:r>
              <a:rPr lang="en-US" sz="2800" dirty="0" smtClean="0">
                <a:solidFill>
                  <a:srgbClr val="0000FF"/>
                </a:solidFill>
                <a:latin typeface="Constantia" pitchFamily="18" charset="0"/>
              </a:rPr>
              <a:t>Progressive unrelieved pain</a:t>
            </a:r>
          </a:p>
          <a:p>
            <a:pPr marL="571500" indent="-571500" algn="just" eaLnBrk="1" hangingPunct="1">
              <a:buAutoNum type="romanLcParenBoth"/>
            </a:pPr>
            <a:r>
              <a:rPr lang="en-US" sz="2800" dirty="0" err="1" smtClean="0">
                <a:solidFill>
                  <a:srgbClr val="0000FF"/>
                </a:solidFill>
                <a:latin typeface="Constantia" pitchFamily="18" charset="0"/>
              </a:rPr>
              <a:t>Parasthesia</a:t>
            </a:r>
            <a:endParaRPr lang="en-US" sz="2800" dirty="0" smtClean="0">
              <a:solidFill>
                <a:srgbClr val="0000FF"/>
              </a:solidFill>
              <a:latin typeface="Constantia" pitchFamily="18" charset="0"/>
            </a:endParaRPr>
          </a:p>
          <a:p>
            <a:pPr marL="571500" indent="-571500" algn="just" eaLnBrk="1" hangingPunct="1">
              <a:buAutoNum type="romanLcParenBoth"/>
            </a:pPr>
            <a:endParaRPr lang="en-US" sz="2800" dirty="0" smtClean="0">
              <a:solidFill>
                <a:srgbClr val="0000FF"/>
              </a:solidFill>
              <a:latin typeface="Constantia" pitchFamily="18" charset="0"/>
            </a:endParaRPr>
          </a:p>
          <a:p>
            <a:pPr marL="571500" indent="-571500" algn="just" eaLnBrk="1" hangingPunct="1">
              <a:buAutoNum type="romanLcParenBoth"/>
            </a:pPr>
            <a:r>
              <a:rPr lang="en-US" sz="2800" dirty="0" smtClean="0">
                <a:solidFill>
                  <a:srgbClr val="0000FF"/>
                </a:solidFill>
                <a:latin typeface="Constantia" pitchFamily="18" charset="0"/>
              </a:rPr>
              <a:t>Motor loss</a:t>
            </a:r>
          </a:p>
          <a:p>
            <a:pPr marL="571500" indent="-571500" algn="just" eaLnBrk="1" hangingPunct="1">
              <a:buAutoNum type="romanLcParenBoth"/>
            </a:pPr>
            <a:r>
              <a:rPr lang="en-US" sz="2800" dirty="0" smtClean="0">
                <a:solidFill>
                  <a:srgbClr val="0000FF"/>
                </a:solidFill>
                <a:latin typeface="Constantia" pitchFamily="18" charset="0"/>
              </a:rPr>
              <a:t>Sensory loss</a:t>
            </a:r>
          </a:p>
          <a:p>
            <a:pPr marL="571500" indent="-571500" algn="just" eaLnBrk="1" hangingPunct="1">
              <a:buAutoNum type="romanLcParenBoth"/>
            </a:pPr>
            <a:endParaRPr lang="en-US" sz="2800" dirty="0" smtClean="0">
              <a:solidFill>
                <a:srgbClr val="0000FF"/>
              </a:solidFill>
              <a:latin typeface="Constantia" pitchFamily="18" charset="0"/>
            </a:endParaRPr>
          </a:p>
          <a:p>
            <a:pPr marL="571500" indent="-571500" algn="just" eaLnBrk="1" hangingPunct="1">
              <a:buAutoNum type="romanLcParenBoth"/>
            </a:pPr>
            <a:r>
              <a:rPr lang="en-US" sz="2800" dirty="0" smtClean="0">
                <a:solidFill>
                  <a:srgbClr val="0000FF"/>
                </a:solidFill>
                <a:latin typeface="Constantia" pitchFamily="18" charset="0"/>
              </a:rPr>
              <a:t>Sensation of tightness</a:t>
            </a:r>
          </a:p>
          <a:p>
            <a:pPr marL="571500" indent="-571500" algn="just" eaLnBrk="1" hangingPunct="1">
              <a:buAutoNum type="romanLcParenBoth"/>
            </a:pPr>
            <a:r>
              <a:rPr lang="en-US" sz="2800" dirty="0" smtClean="0">
                <a:solidFill>
                  <a:srgbClr val="0000FF"/>
                </a:solidFill>
                <a:latin typeface="Constantia" pitchFamily="18" charset="0"/>
              </a:rPr>
              <a:t>Coolness</a:t>
            </a:r>
          </a:p>
          <a:p>
            <a:pPr marL="571500" indent="-571500" algn="just" eaLnBrk="1" hangingPunct="1">
              <a:buAutoNum type="romanLcParenBoth"/>
            </a:pPr>
            <a:endParaRPr lang="en-US" sz="2800" dirty="0" smtClean="0">
              <a:solidFill>
                <a:srgbClr val="0000FF"/>
              </a:solidFill>
              <a:latin typeface="Constantia" pitchFamily="18" charset="0"/>
            </a:endParaRPr>
          </a:p>
          <a:p>
            <a:pPr marL="571500" indent="-571500" algn="just" eaLnBrk="1" hangingPunct="1">
              <a:buAutoNum type="romanLcParenBoth"/>
            </a:pPr>
            <a:r>
              <a:rPr lang="en-US" sz="2800" dirty="0" smtClean="0">
                <a:solidFill>
                  <a:srgbClr val="0000FF"/>
                </a:solidFill>
                <a:latin typeface="Constantia" pitchFamily="18" charset="0"/>
              </a:rPr>
              <a:t>Paleness</a:t>
            </a:r>
          </a:p>
          <a:p>
            <a:pPr marL="571500" indent="-571500" algn="just" eaLnBrk="1" hangingPunct="1">
              <a:buAutoNum type="romanLcParenBoth"/>
            </a:pPr>
            <a:r>
              <a:rPr lang="en-US" sz="2800" dirty="0" smtClean="0">
                <a:solidFill>
                  <a:srgbClr val="0000FF"/>
                </a:solidFill>
                <a:latin typeface="Constantia" pitchFamily="18" charset="0"/>
              </a:rPr>
              <a:t>Slow capillary refill (&lt;2-4 seconds)</a:t>
            </a:r>
          </a:p>
        </p:txBody>
      </p:sp>
      <p:sp>
        <p:nvSpPr>
          <p:cNvPr id="69634" name="Rectangle 6"/>
          <p:cNvSpPr>
            <a:spLocks noGrp="1" noChangeArrowheads="1"/>
          </p:cNvSpPr>
          <p:nvPr>
            <p:ph type="sldNum" sz="quarter" idx="12"/>
          </p:nvPr>
        </p:nvSpPr>
        <p:spPr>
          <a:noFill/>
        </p:spPr>
        <p:txBody>
          <a:bodyPr/>
          <a:lstStyle/>
          <a:p>
            <a:fld id="{A97DCB50-4C90-463E-B7E4-029DC2597120}" type="slidenum">
              <a:rPr lang="en-US" smtClean="0"/>
              <a:pPr/>
              <a:t>73</a:t>
            </a:fld>
            <a:endParaRPr lang="en-US" smtClean="0"/>
          </a:p>
        </p:txBody>
      </p:sp>
      <p:sp>
        <p:nvSpPr>
          <p:cNvPr id="116738" name="Rectangle 2"/>
          <p:cNvSpPr>
            <a:spLocks noGrp="1" noChangeArrowheads="1"/>
          </p:cNvSpPr>
          <p:nvPr>
            <p:ph type="title"/>
          </p:nvPr>
        </p:nvSpPr>
        <p:spPr>
          <a:xfrm>
            <a:off x="0" y="0"/>
            <a:ext cx="8229600" cy="792162"/>
          </a:xfrm>
        </p:spPr>
        <p:txBody>
          <a:bodyPr/>
          <a:lstStyle/>
          <a:p>
            <a:pPr algn="just" eaLnBrk="1" hangingPunct="1"/>
            <a:r>
              <a:rPr lang="en-US" dirty="0" smtClean="0">
                <a:solidFill>
                  <a:srgbClr val="FF0000"/>
                </a:solidFill>
                <a:latin typeface="Constantia" pitchFamily="18" charset="0"/>
              </a:rPr>
              <a:t>Bad/Danger signs may include:</a:t>
            </a:r>
          </a:p>
        </p:txBody>
      </p:sp>
      <p:sp>
        <p:nvSpPr>
          <p:cNvPr id="6963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F56FD4A-171E-44EC-B2E6-D32726F6E82D}" type="slidenum">
              <a:rPr lang="en-US" sz="1400"/>
              <a:pPr algn="r"/>
              <a:t>73</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7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673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673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673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673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673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1673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16739">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1673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autoUpdateAnimBg="0"/>
      <p:bldP spid="116738"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Rectangle 3"/>
          <p:cNvSpPr>
            <a:spLocks noGrp="1" noChangeArrowheads="1"/>
          </p:cNvSpPr>
          <p:nvPr>
            <p:ph idx="1"/>
          </p:nvPr>
        </p:nvSpPr>
        <p:spPr>
          <a:xfrm>
            <a:off x="457200" y="1600200"/>
            <a:ext cx="8686800" cy="5257800"/>
          </a:xfrm>
        </p:spPr>
        <p:txBody>
          <a:bodyPr>
            <a:normAutofit/>
          </a:bodyPr>
          <a:lstStyle/>
          <a:p>
            <a:pPr marL="469900" indent="-469900" algn="just" eaLnBrk="1" hangingPunct="1">
              <a:buFontTx/>
              <a:buNone/>
            </a:pPr>
            <a:r>
              <a:rPr lang="en-US" dirty="0" smtClean="0">
                <a:solidFill>
                  <a:srgbClr val="0000FF"/>
                </a:solidFill>
                <a:latin typeface="Constantia" pitchFamily="18" charset="0"/>
              </a:rPr>
              <a:t>1. Assess and for hydration status, medication histories and possible infections</a:t>
            </a:r>
          </a:p>
          <a:p>
            <a:pPr marL="469900" indent="-469900" algn="just" eaLnBrk="1" hangingPunct="1">
              <a:buFontTx/>
              <a:buNone/>
            </a:pPr>
            <a:endParaRPr lang="en-US" dirty="0" smtClean="0">
              <a:solidFill>
                <a:srgbClr val="0000FF"/>
              </a:solidFill>
              <a:latin typeface="Constantia" pitchFamily="18" charset="0"/>
            </a:endParaRPr>
          </a:p>
          <a:p>
            <a:pPr marL="469900" indent="-469900" algn="just" eaLnBrk="1" hangingPunct="1">
              <a:buFontTx/>
              <a:buNone/>
            </a:pPr>
            <a:r>
              <a:rPr lang="en-US" dirty="0" smtClean="0">
                <a:solidFill>
                  <a:srgbClr val="0000FF"/>
                </a:solidFill>
                <a:latin typeface="Constantia" pitchFamily="18" charset="0"/>
              </a:rPr>
              <a:t>2. Relieve pain through physical, psychological and pharmacologic strategies</a:t>
            </a:r>
          </a:p>
          <a:p>
            <a:pPr marL="469900" indent="-469900" algn="just" eaLnBrk="1" hangingPunct="1">
              <a:buFontTx/>
              <a:buNone/>
            </a:pPr>
            <a:endParaRPr lang="en-US" dirty="0" smtClean="0">
              <a:solidFill>
                <a:srgbClr val="0000FF"/>
              </a:solidFill>
              <a:latin typeface="Constantia" pitchFamily="18" charset="0"/>
            </a:endParaRPr>
          </a:p>
          <a:p>
            <a:pPr marL="469900" indent="-469900" algn="just" eaLnBrk="1" hangingPunct="1">
              <a:buFontTx/>
              <a:buNone/>
            </a:pPr>
            <a:r>
              <a:rPr lang="en-US" dirty="0" smtClean="0">
                <a:solidFill>
                  <a:srgbClr val="0000FF"/>
                </a:solidFill>
                <a:latin typeface="Constantia" pitchFamily="18" charset="0"/>
              </a:rPr>
              <a:t>3. Maintain adequate neurovascular function through assessment and prompt intervention</a:t>
            </a:r>
          </a:p>
        </p:txBody>
      </p:sp>
      <p:sp>
        <p:nvSpPr>
          <p:cNvPr id="70658" name="Rectangle 6"/>
          <p:cNvSpPr>
            <a:spLocks noGrp="1" noChangeArrowheads="1"/>
          </p:cNvSpPr>
          <p:nvPr>
            <p:ph type="sldNum" sz="quarter" idx="12"/>
          </p:nvPr>
        </p:nvSpPr>
        <p:spPr>
          <a:noFill/>
        </p:spPr>
        <p:txBody>
          <a:bodyPr/>
          <a:lstStyle/>
          <a:p>
            <a:fld id="{96BE8464-737F-4C65-8982-6FC2CB1FD159}" type="slidenum">
              <a:rPr lang="en-US" smtClean="0"/>
              <a:pPr/>
              <a:t>74</a:t>
            </a:fld>
            <a:endParaRPr lang="en-US" smtClean="0"/>
          </a:p>
        </p:txBody>
      </p:sp>
      <p:sp>
        <p:nvSpPr>
          <p:cNvPr id="117762" name="Rectangle 2"/>
          <p:cNvSpPr>
            <a:spLocks noGrp="1" noChangeArrowheads="1"/>
          </p:cNvSpPr>
          <p:nvPr>
            <p:ph type="title"/>
          </p:nvPr>
        </p:nvSpPr>
        <p:spPr>
          <a:xfrm>
            <a:off x="457200" y="274638"/>
            <a:ext cx="8686800" cy="1143000"/>
          </a:xfrm>
        </p:spPr>
        <p:txBody>
          <a:bodyPr>
            <a:normAutofit fontScale="90000"/>
          </a:bodyPr>
          <a:lstStyle/>
          <a:p>
            <a:pPr algn="l" eaLnBrk="1" hangingPunct="1"/>
            <a:r>
              <a:rPr lang="en-US" sz="4000" b="1" dirty="0" smtClean="0">
                <a:solidFill>
                  <a:srgbClr val="FF0000"/>
                </a:solidFill>
                <a:latin typeface="Constantia" pitchFamily="18" charset="0"/>
              </a:rPr>
              <a:t>Preoperative care of patient undergoing orthopedic surgery</a:t>
            </a:r>
          </a:p>
        </p:txBody>
      </p:sp>
      <p:sp>
        <p:nvSpPr>
          <p:cNvPr id="7065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41B56AC7-4D4C-4CA7-A831-2261DDEBB585}" type="slidenum">
              <a:rPr lang="en-US" sz="1400"/>
              <a:pPr algn="r"/>
              <a:t>74</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776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17763">
                                            <p:txEl>
                                              <p:pRg st="0" end="0"/>
                                            </p:txEl>
                                          </p:spTgt>
                                        </p:tgtEl>
                                        <p:attrNameLst>
                                          <p:attrName>style.visibility</p:attrName>
                                        </p:attrNameLst>
                                      </p:cBhvr>
                                      <p:to>
                                        <p:strVal val="visible"/>
                                      </p:to>
                                    </p:set>
                                    <p:anim calcmode="lin" valueType="num">
                                      <p:cBhvr additive="base">
                                        <p:cTn id="11" dur="500" fill="hold"/>
                                        <p:tgtEl>
                                          <p:spTgt spid="11776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77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7763">
                                            <p:txEl>
                                              <p:pRg st="2" end="2"/>
                                            </p:txEl>
                                          </p:spTgt>
                                        </p:tgtEl>
                                        <p:attrNameLst>
                                          <p:attrName>style.visibility</p:attrName>
                                        </p:attrNameLst>
                                      </p:cBhvr>
                                      <p:to>
                                        <p:strVal val="visible"/>
                                      </p:to>
                                    </p:set>
                                    <p:anim calcmode="lin" valueType="num">
                                      <p:cBhvr additive="base">
                                        <p:cTn id="17" dur="500" fill="hold"/>
                                        <p:tgtEl>
                                          <p:spTgt spid="11776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177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17763">
                                            <p:txEl>
                                              <p:pRg st="4" end="4"/>
                                            </p:txEl>
                                          </p:spTgt>
                                        </p:tgtEl>
                                        <p:attrNameLst>
                                          <p:attrName>style.visibility</p:attrName>
                                        </p:attrNameLst>
                                      </p:cBhvr>
                                      <p:to>
                                        <p:strVal val="visible"/>
                                      </p:to>
                                    </p:set>
                                    <p:anim calcmode="lin" valueType="num">
                                      <p:cBhvr additive="base">
                                        <p:cTn id="23" dur="500" fill="hold"/>
                                        <p:tgtEl>
                                          <p:spTgt spid="11776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776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build="p" autoUpdateAnimBg="0"/>
      <p:bldP spid="117762"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8787" name="Rectangle 3"/>
          <p:cNvSpPr>
            <a:spLocks noGrp="1" noChangeArrowheads="1"/>
          </p:cNvSpPr>
          <p:nvPr>
            <p:ph idx="1"/>
          </p:nvPr>
        </p:nvSpPr>
        <p:spPr>
          <a:xfrm>
            <a:off x="457200" y="1600200"/>
            <a:ext cx="8686800" cy="5257800"/>
          </a:xfrm>
        </p:spPr>
        <p:txBody>
          <a:bodyPr/>
          <a:lstStyle/>
          <a:p>
            <a:pPr algn="just" eaLnBrk="1" hangingPunct="1">
              <a:buFontTx/>
              <a:buNone/>
            </a:pPr>
            <a:r>
              <a:rPr lang="en-US" dirty="0" smtClean="0">
                <a:solidFill>
                  <a:srgbClr val="0000FF"/>
                </a:solidFill>
                <a:latin typeface="Constantia" pitchFamily="18" charset="0"/>
              </a:rPr>
              <a:t>4. Promote health by teaching coughing techniques, deep breathing and  monitor fluid intake.</a:t>
            </a:r>
          </a:p>
          <a:p>
            <a:pPr algn="just" eaLnBrk="1" hangingPunct="1">
              <a:buFontTx/>
              <a:buNone/>
            </a:pPr>
            <a:endParaRPr lang="en-US" dirty="0" smtClean="0">
              <a:solidFill>
                <a:srgbClr val="0000FF"/>
              </a:solidFill>
              <a:latin typeface="Constantia" pitchFamily="18" charset="0"/>
            </a:endParaRPr>
          </a:p>
          <a:p>
            <a:pPr algn="just" eaLnBrk="1" hangingPunct="1">
              <a:buFontTx/>
              <a:buNone/>
            </a:pPr>
            <a:r>
              <a:rPr lang="en-US" dirty="0" smtClean="0">
                <a:solidFill>
                  <a:srgbClr val="0000FF"/>
                </a:solidFill>
                <a:latin typeface="Constantia" pitchFamily="18" charset="0"/>
              </a:rPr>
              <a:t>5. Improve mobility by elevating extremities and controlling pain.</a:t>
            </a:r>
          </a:p>
          <a:p>
            <a:pPr algn="just" eaLnBrk="1" hangingPunct="1">
              <a:buFontTx/>
              <a:buNone/>
            </a:pPr>
            <a:endParaRPr lang="en-US" dirty="0" smtClean="0">
              <a:solidFill>
                <a:srgbClr val="0000FF"/>
              </a:solidFill>
              <a:latin typeface="Constantia" pitchFamily="18" charset="0"/>
            </a:endParaRPr>
          </a:p>
          <a:p>
            <a:pPr algn="just" eaLnBrk="1" hangingPunct="1">
              <a:buFontTx/>
              <a:buNone/>
            </a:pPr>
            <a:r>
              <a:rPr lang="en-US" dirty="0" smtClean="0">
                <a:solidFill>
                  <a:srgbClr val="0000FF"/>
                </a:solidFill>
                <a:latin typeface="Constantia" pitchFamily="18" charset="0"/>
              </a:rPr>
              <a:t>6. Help pt maintain self esteem.</a:t>
            </a:r>
          </a:p>
          <a:p>
            <a:pPr algn="just" eaLnBrk="1" hangingPunct="1">
              <a:buFontTx/>
              <a:buNone/>
            </a:pPr>
            <a:endParaRPr lang="en-US" dirty="0" smtClean="0">
              <a:solidFill>
                <a:srgbClr val="0000FF"/>
              </a:solidFill>
              <a:latin typeface="Constantia" pitchFamily="18" charset="0"/>
            </a:endParaRPr>
          </a:p>
        </p:txBody>
      </p:sp>
      <p:sp>
        <p:nvSpPr>
          <p:cNvPr id="71682" name="Rectangle 6"/>
          <p:cNvSpPr>
            <a:spLocks noGrp="1" noChangeArrowheads="1"/>
          </p:cNvSpPr>
          <p:nvPr>
            <p:ph type="sldNum" sz="quarter" idx="12"/>
          </p:nvPr>
        </p:nvSpPr>
        <p:spPr>
          <a:noFill/>
        </p:spPr>
        <p:txBody>
          <a:bodyPr/>
          <a:lstStyle/>
          <a:p>
            <a:fld id="{3A28CFCC-8F7F-4B63-9F7B-61A18883E688}" type="slidenum">
              <a:rPr lang="en-US" smtClean="0"/>
              <a:pPr/>
              <a:t>75</a:t>
            </a:fld>
            <a:endParaRPr lang="en-US" smtClean="0"/>
          </a:p>
        </p:txBody>
      </p:sp>
      <p:sp>
        <p:nvSpPr>
          <p:cNvPr id="118786" name="Rectangle 2"/>
          <p:cNvSpPr>
            <a:spLocks noGrp="1" noChangeArrowheads="1"/>
          </p:cNvSpPr>
          <p:nvPr>
            <p:ph type="title"/>
          </p:nvPr>
        </p:nvSpPr>
        <p:spPr/>
        <p:txBody>
          <a:bodyPr/>
          <a:lstStyle/>
          <a:p>
            <a:pPr algn="just" eaLnBrk="1" hangingPunct="1"/>
            <a:r>
              <a:rPr lang="en-US" b="1" dirty="0" smtClean="0">
                <a:solidFill>
                  <a:srgbClr val="FF0000"/>
                </a:solidFill>
                <a:latin typeface="Constantia" pitchFamily="18" charset="0"/>
              </a:rPr>
              <a:t>Pre-operative cont’d</a:t>
            </a:r>
          </a:p>
        </p:txBody>
      </p:sp>
      <p:sp>
        <p:nvSpPr>
          <p:cNvPr id="7168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9D8AA8DF-CA0C-4ED3-B0A6-F21476B36F44}" type="slidenum">
              <a:rPr lang="en-US" sz="1400"/>
              <a:pPr algn="r"/>
              <a:t>75</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87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12" fill="hold" grpId="0" nodeType="clickEffect">
                                  <p:stCondLst>
                                    <p:cond delay="0"/>
                                  </p:stCondLst>
                                  <p:childTnLst>
                                    <p:set>
                                      <p:cBhvr>
                                        <p:cTn id="10" dur="1" fill="hold">
                                          <p:stCondLst>
                                            <p:cond delay="0"/>
                                          </p:stCondLst>
                                        </p:cTn>
                                        <p:tgtEl>
                                          <p:spTgt spid="118787">
                                            <p:txEl>
                                              <p:pRg st="0" end="0"/>
                                            </p:txEl>
                                          </p:spTgt>
                                        </p:tgtEl>
                                        <p:attrNameLst>
                                          <p:attrName>style.visibility</p:attrName>
                                        </p:attrNameLst>
                                      </p:cBhvr>
                                      <p:to>
                                        <p:strVal val="visible"/>
                                      </p:to>
                                    </p:set>
                                    <p:anim calcmode="lin" valueType="num">
                                      <p:cBhvr additive="base">
                                        <p:cTn id="11" dur="500" fill="hold"/>
                                        <p:tgtEl>
                                          <p:spTgt spid="118787">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87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12" fill="hold" grpId="0" nodeType="clickEffect">
                                  <p:stCondLst>
                                    <p:cond delay="0"/>
                                  </p:stCondLst>
                                  <p:childTnLst>
                                    <p:set>
                                      <p:cBhvr>
                                        <p:cTn id="16" dur="1" fill="hold">
                                          <p:stCondLst>
                                            <p:cond delay="0"/>
                                          </p:stCondLst>
                                        </p:cTn>
                                        <p:tgtEl>
                                          <p:spTgt spid="118787">
                                            <p:txEl>
                                              <p:pRg st="2" end="2"/>
                                            </p:txEl>
                                          </p:spTgt>
                                        </p:tgtEl>
                                        <p:attrNameLst>
                                          <p:attrName>style.visibility</p:attrName>
                                        </p:attrNameLst>
                                      </p:cBhvr>
                                      <p:to>
                                        <p:strVal val="visible"/>
                                      </p:to>
                                    </p:set>
                                    <p:anim calcmode="lin" valueType="num">
                                      <p:cBhvr additive="base">
                                        <p:cTn id="17" dur="500" fill="hold"/>
                                        <p:tgtEl>
                                          <p:spTgt spid="118787">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87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12" fill="hold" grpId="0" nodeType="clickEffect">
                                  <p:stCondLst>
                                    <p:cond delay="0"/>
                                  </p:stCondLst>
                                  <p:childTnLst>
                                    <p:set>
                                      <p:cBhvr>
                                        <p:cTn id="22" dur="1" fill="hold">
                                          <p:stCondLst>
                                            <p:cond delay="0"/>
                                          </p:stCondLst>
                                        </p:cTn>
                                        <p:tgtEl>
                                          <p:spTgt spid="118787">
                                            <p:txEl>
                                              <p:pRg st="4" end="4"/>
                                            </p:txEl>
                                          </p:spTgt>
                                        </p:tgtEl>
                                        <p:attrNameLst>
                                          <p:attrName>style.visibility</p:attrName>
                                        </p:attrNameLst>
                                      </p:cBhvr>
                                      <p:to>
                                        <p:strVal val="visible"/>
                                      </p:to>
                                    </p:set>
                                    <p:anim calcmode="lin" valueType="num">
                                      <p:cBhvr additive="base">
                                        <p:cTn id="23" dur="500" fill="hold"/>
                                        <p:tgtEl>
                                          <p:spTgt spid="118787">
                                            <p:txEl>
                                              <p:pRg st="4" end="4"/>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11878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7" grpId="0" build="p" autoUpdateAnimBg="0"/>
      <p:bldP spid="118786"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9811" name="Rectangle 3"/>
          <p:cNvSpPr>
            <a:spLocks noGrp="1" noChangeArrowheads="1"/>
          </p:cNvSpPr>
          <p:nvPr>
            <p:ph idx="1"/>
          </p:nvPr>
        </p:nvSpPr>
        <p:spPr>
          <a:xfrm>
            <a:off x="457200" y="1219200"/>
            <a:ext cx="8686800" cy="5410200"/>
          </a:xfrm>
        </p:spPr>
        <p:txBody>
          <a:bodyPr>
            <a:normAutofit/>
          </a:bodyPr>
          <a:lstStyle/>
          <a:p>
            <a:pPr marL="514350" indent="-514350" algn="just" eaLnBrk="1" hangingPunct="1">
              <a:buFont typeface="+mj-lt"/>
              <a:buAutoNum type="arabicPeriod"/>
            </a:pPr>
            <a:r>
              <a:rPr lang="en-US" dirty="0" smtClean="0">
                <a:solidFill>
                  <a:srgbClr val="0000FF"/>
                </a:solidFill>
                <a:latin typeface="Constantia" pitchFamily="18" charset="0"/>
              </a:rPr>
              <a:t>Relieve pain.</a:t>
            </a:r>
          </a:p>
          <a:p>
            <a:pPr marL="514350" indent="-514350" algn="just" eaLnBrk="1" hangingPunct="1">
              <a:buFont typeface="+mj-lt"/>
              <a:buAutoNum type="arabicPeriod"/>
            </a:pPr>
            <a:endParaRPr lang="en-US" dirty="0" smtClean="0">
              <a:solidFill>
                <a:srgbClr val="0000FF"/>
              </a:solidFill>
              <a:latin typeface="Constantia" pitchFamily="18" charset="0"/>
            </a:endParaRPr>
          </a:p>
          <a:p>
            <a:pPr marL="514350" indent="-514350" algn="just" eaLnBrk="1" hangingPunct="1">
              <a:buFont typeface="+mj-lt"/>
              <a:buAutoNum type="arabicPeriod"/>
            </a:pPr>
            <a:r>
              <a:rPr lang="en-US" dirty="0" smtClean="0">
                <a:solidFill>
                  <a:srgbClr val="0000FF"/>
                </a:solidFill>
                <a:latin typeface="Constantia" pitchFamily="18" charset="0"/>
              </a:rPr>
              <a:t>Maintain adequate neurovascular function.</a:t>
            </a:r>
          </a:p>
          <a:p>
            <a:pPr marL="514350" indent="-514350" algn="just" eaLnBrk="1" hangingPunct="1">
              <a:buFont typeface="+mj-lt"/>
              <a:buAutoNum type="arabicPeriod"/>
            </a:pPr>
            <a:endParaRPr lang="en-US" dirty="0" smtClean="0">
              <a:solidFill>
                <a:srgbClr val="0000FF"/>
              </a:solidFill>
              <a:latin typeface="Constantia" pitchFamily="18" charset="0"/>
            </a:endParaRPr>
          </a:p>
          <a:p>
            <a:pPr marL="514350" indent="-514350" algn="just" eaLnBrk="1" hangingPunct="1">
              <a:buFont typeface="+mj-lt"/>
              <a:buAutoNum type="arabicPeriod"/>
            </a:pPr>
            <a:r>
              <a:rPr lang="en-US" dirty="0" smtClean="0">
                <a:solidFill>
                  <a:srgbClr val="0000FF"/>
                </a:solidFill>
                <a:latin typeface="Constantia" pitchFamily="18" charset="0"/>
              </a:rPr>
              <a:t>Improve and maintain physical mobility.</a:t>
            </a:r>
          </a:p>
          <a:p>
            <a:pPr marL="514350" indent="-514350" algn="just" eaLnBrk="1" hangingPunct="1">
              <a:buFont typeface="+mj-lt"/>
              <a:buAutoNum type="arabicPeriod"/>
            </a:pPr>
            <a:endParaRPr lang="en-US" dirty="0" smtClean="0">
              <a:solidFill>
                <a:srgbClr val="0000FF"/>
              </a:solidFill>
              <a:latin typeface="Constantia" pitchFamily="18" charset="0"/>
            </a:endParaRPr>
          </a:p>
          <a:p>
            <a:pPr marL="514350" indent="-514350" algn="just" eaLnBrk="1" hangingPunct="1">
              <a:buFont typeface="+mj-lt"/>
              <a:buAutoNum type="arabicPeriod"/>
            </a:pPr>
            <a:r>
              <a:rPr lang="en-US" dirty="0" smtClean="0">
                <a:solidFill>
                  <a:srgbClr val="0000FF"/>
                </a:solidFill>
                <a:latin typeface="Constantia" pitchFamily="18" charset="0"/>
              </a:rPr>
              <a:t>Promote and manage potential complications.</a:t>
            </a:r>
          </a:p>
          <a:p>
            <a:pPr marL="514350" indent="-514350" algn="just" eaLnBrk="1" hangingPunct="1">
              <a:buFont typeface="+mj-lt"/>
              <a:buAutoNum type="arabicPeriod"/>
            </a:pPr>
            <a:endParaRPr lang="en-US" dirty="0" smtClean="0">
              <a:solidFill>
                <a:srgbClr val="0000FF"/>
              </a:solidFill>
              <a:latin typeface="Constantia" pitchFamily="18" charset="0"/>
            </a:endParaRPr>
          </a:p>
          <a:p>
            <a:pPr marL="514350" indent="-514350" algn="just" eaLnBrk="1" hangingPunct="1">
              <a:buFont typeface="+mj-lt"/>
              <a:buAutoNum type="arabicPeriod"/>
            </a:pPr>
            <a:r>
              <a:rPr lang="en-US" dirty="0" smtClean="0">
                <a:solidFill>
                  <a:srgbClr val="0000FF"/>
                </a:solidFill>
                <a:latin typeface="Constantia" pitchFamily="18" charset="0"/>
              </a:rPr>
              <a:t>Promote home and community based care</a:t>
            </a:r>
          </a:p>
        </p:txBody>
      </p:sp>
      <p:sp>
        <p:nvSpPr>
          <p:cNvPr id="72706" name="Rectangle 6"/>
          <p:cNvSpPr>
            <a:spLocks noGrp="1" noChangeArrowheads="1"/>
          </p:cNvSpPr>
          <p:nvPr>
            <p:ph type="sldNum" sz="quarter" idx="12"/>
          </p:nvPr>
        </p:nvSpPr>
        <p:spPr>
          <a:noFill/>
        </p:spPr>
        <p:txBody>
          <a:bodyPr/>
          <a:lstStyle/>
          <a:p>
            <a:fld id="{B37E25B7-B53B-4FE0-9BD6-EEE687219847}" type="slidenum">
              <a:rPr lang="en-US" smtClean="0"/>
              <a:pPr/>
              <a:t>76</a:t>
            </a:fld>
            <a:endParaRPr lang="en-US" smtClean="0"/>
          </a:p>
        </p:txBody>
      </p:sp>
      <p:sp>
        <p:nvSpPr>
          <p:cNvPr id="119810" name="Rectangle 2"/>
          <p:cNvSpPr>
            <a:spLocks noGrp="1" noChangeArrowheads="1"/>
          </p:cNvSpPr>
          <p:nvPr>
            <p:ph type="title"/>
          </p:nvPr>
        </p:nvSpPr>
        <p:spPr/>
        <p:txBody>
          <a:bodyPr/>
          <a:lstStyle/>
          <a:p>
            <a:pPr algn="just" eaLnBrk="1" hangingPunct="1"/>
            <a:r>
              <a:rPr lang="en-US" b="1" dirty="0" smtClean="0">
                <a:solidFill>
                  <a:srgbClr val="FF0000"/>
                </a:solidFill>
                <a:latin typeface="Constantia" pitchFamily="18" charset="0"/>
              </a:rPr>
              <a:t>Post-operative care</a:t>
            </a:r>
          </a:p>
        </p:txBody>
      </p:sp>
      <p:sp>
        <p:nvSpPr>
          <p:cNvPr id="7270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8356BCA0-698F-4532-ABC2-B677EE8777C3}" type="slidenum">
              <a:rPr lang="en-US" sz="1400"/>
              <a:pPr algn="r"/>
              <a:t>76</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98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3" fill="hold" grpId="0" nodeType="clickEffect">
                                  <p:stCondLst>
                                    <p:cond delay="0"/>
                                  </p:stCondLst>
                                  <p:childTnLst>
                                    <p:set>
                                      <p:cBhvr>
                                        <p:cTn id="10" dur="1" fill="hold">
                                          <p:stCondLst>
                                            <p:cond delay="0"/>
                                          </p:stCondLst>
                                        </p:cTn>
                                        <p:tgtEl>
                                          <p:spTgt spid="119811">
                                            <p:txEl>
                                              <p:pRg st="0" end="0"/>
                                            </p:txEl>
                                          </p:spTgt>
                                        </p:tgtEl>
                                        <p:attrNameLst>
                                          <p:attrName>style.visibility</p:attrName>
                                        </p:attrNameLst>
                                      </p:cBhvr>
                                      <p:to>
                                        <p:strVal val="visible"/>
                                      </p:to>
                                    </p:set>
                                    <p:anim calcmode="lin" valueType="num">
                                      <p:cBhvr additive="base">
                                        <p:cTn id="11" dur="500" fill="hold"/>
                                        <p:tgtEl>
                                          <p:spTgt spid="119811">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11981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3" fill="hold" grpId="0" nodeType="clickEffect">
                                  <p:stCondLst>
                                    <p:cond delay="0"/>
                                  </p:stCondLst>
                                  <p:childTnLst>
                                    <p:set>
                                      <p:cBhvr>
                                        <p:cTn id="16" dur="1" fill="hold">
                                          <p:stCondLst>
                                            <p:cond delay="0"/>
                                          </p:stCondLst>
                                        </p:cTn>
                                        <p:tgtEl>
                                          <p:spTgt spid="119811">
                                            <p:txEl>
                                              <p:pRg st="2" end="2"/>
                                            </p:txEl>
                                          </p:spTgt>
                                        </p:tgtEl>
                                        <p:attrNameLst>
                                          <p:attrName>style.visibility</p:attrName>
                                        </p:attrNameLst>
                                      </p:cBhvr>
                                      <p:to>
                                        <p:strVal val="visible"/>
                                      </p:to>
                                    </p:set>
                                    <p:anim calcmode="lin" valueType="num">
                                      <p:cBhvr additive="base">
                                        <p:cTn id="17" dur="500" fill="hold"/>
                                        <p:tgtEl>
                                          <p:spTgt spid="119811">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119811">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3" fill="hold" grpId="0" nodeType="clickEffect">
                                  <p:stCondLst>
                                    <p:cond delay="0"/>
                                  </p:stCondLst>
                                  <p:childTnLst>
                                    <p:set>
                                      <p:cBhvr>
                                        <p:cTn id="22" dur="1" fill="hold">
                                          <p:stCondLst>
                                            <p:cond delay="0"/>
                                          </p:stCondLst>
                                        </p:cTn>
                                        <p:tgtEl>
                                          <p:spTgt spid="119811">
                                            <p:txEl>
                                              <p:pRg st="4" end="4"/>
                                            </p:txEl>
                                          </p:spTgt>
                                        </p:tgtEl>
                                        <p:attrNameLst>
                                          <p:attrName>style.visibility</p:attrName>
                                        </p:attrNameLst>
                                      </p:cBhvr>
                                      <p:to>
                                        <p:strVal val="visible"/>
                                      </p:to>
                                    </p:set>
                                    <p:anim calcmode="lin" valueType="num">
                                      <p:cBhvr additive="base">
                                        <p:cTn id="23" dur="500" fill="hold"/>
                                        <p:tgtEl>
                                          <p:spTgt spid="119811">
                                            <p:txEl>
                                              <p:pRg st="4" end="4"/>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119811">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3" fill="hold" grpId="0" nodeType="clickEffect">
                                  <p:stCondLst>
                                    <p:cond delay="0"/>
                                  </p:stCondLst>
                                  <p:childTnLst>
                                    <p:set>
                                      <p:cBhvr>
                                        <p:cTn id="28" dur="1" fill="hold">
                                          <p:stCondLst>
                                            <p:cond delay="0"/>
                                          </p:stCondLst>
                                        </p:cTn>
                                        <p:tgtEl>
                                          <p:spTgt spid="119811">
                                            <p:txEl>
                                              <p:pRg st="6" end="6"/>
                                            </p:txEl>
                                          </p:spTgt>
                                        </p:tgtEl>
                                        <p:attrNameLst>
                                          <p:attrName>style.visibility</p:attrName>
                                        </p:attrNameLst>
                                      </p:cBhvr>
                                      <p:to>
                                        <p:strVal val="visible"/>
                                      </p:to>
                                    </p:set>
                                    <p:anim calcmode="lin" valueType="num">
                                      <p:cBhvr additive="base">
                                        <p:cTn id="29" dur="500" fill="hold"/>
                                        <p:tgtEl>
                                          <p:spTgt spid="119811">
                                            <p:txEl>
                                              <p:pRg st="6" end="6"/>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119811">
                                            <p:txEl>
                                              <p:pRg st="6" end="6"/>
                                            </p:txEl>
                                          </p:spTgt>
                                        </p:tgtEl>
                                        <p:attrNameLst>
                                          <p:attrName>ppt_y</p:attrName>
                                        </p:attrNameLst>
                                      </p:cBhvr>
                                      <p:tavLst>
                                        <p:tav tm="0">
                                          <p:val>
                                            <p:strVal val="0-#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3" fill="hold" grpId="0" nodeType="clickEffect">
                                  <p:stCondLst>
                                    <p:cond delay="0"/>
                                  </p:stCondLst>
                                  <p:childTnLst>
                                    <p:set>
                                      <p:cBhvr>
                                        <p:cTn id="34" dur="1" fill="hold">
                                          <p:stCondLst>
                                            <p:cond delay="0"/>
                                          </p:stCondLst>
                                        </p:cTn>
                                        <p:tgtEl>
                                          <p:spTgt spid="119811">
                                            <p:txEl>
                                              <p:pRg st="8" end="8"/>
                                            </p:txEl>
                                          </p:spTgt>
                                        </p:tgtEl>
                                        <p:attrNameLst>
                                          <p:attrName>style.visibility</p:attrName>
                                        </p:attrNameLst>
                                      </p:cBhvr>
                                      <p:to>
                                        <p:strVal val="visible"/>
                                      </p:to>
                                    </p:set>
                                    <p:anim calcmode="lin" valueType="num">
                                      <p:cBhvr additive="base">
                                        <p:cTn id="35" dur="500" fill="hold"/>
                                        <p:tgtEl>
                                          <p:spTgt spid="119811">
                                            <p:txEl>
                                              <p:pRg st="8" end="8"/>
                                            </p:txEl>
                                          </p:spTgt>
                                        </p:tgtEl>
                                        <p:attrNameLst>
                                          <p:attrName>ppt_x</p:attrName>
                                        </p:attrNameLst>
                                      </p:cBhvr>
                                      <p:tavLst>
                                        <p:tav tm="0">
                                          <p:val>
                                            <p:strVal val="1+#ppt_w/2"/>
                                          </p:val>
                                        </p:tav>
                                        <p:tav tm="100000">
                                          <p:val>
                                            <p:strVal val="#ppt_x"/>
                                          </p:val>
                                        </p:tav>
                                      </p:tavLst>
                                    </p:anim>
                                    <p:anim calcmode="lin" valueType="num">
                                      <p:cBhvr additive="base">
                                        <p:cTn id="36" dur="500" fill="hold"/>
                                        <p:tgtEl>
                                          <p:spTgt spid="119811">
                                            <p:txEl>
                                              <p:pRg st="8" end="8"/>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1" grpId="0" build="p" autoUpdateAnimBg="0"/>
      <p:bldP spid="119810"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a:xfrm>
            <a:off x="228600" y="1219200"/>
            <a:ext cx="8915400" cy="5638800"/>
          </a:xfrm>
        </p:spPr>
        <p:txBody>
          <a:bodyPr/>
          <a:lstStyle/>
          <a:p>
            <a:pPr algn="just" eaLnBrk="1" hangingPunct="1">
              <a:buNone/>
            </a:pPr>
            <a:r>
              <a:rPr lang="en-US" dirty="0" smtClean="0">
                <a:solidFill>
                  <a:srgbClr val="0000FF"/>
                </a:solidFill>
                <a:latin typeface="Constantia" pitchFamily="18" charset="0"/>
              </a:rPr>
              <a:t>	</a:t>
            </a:r>
          </a:p>
          <a:p>
            <a:pPr algn="just" eaLnBrk="1" hangingPunct="1">
              <a:buNone/>
            </a:pPr>
            <a:r>
              <a:rPr lang="en-US" dirty="0" smtClean="0">
                <a:solidFill>
                  <a:srgbClr val="0000FF"/>
                </a:solidFill>
                <a:latin typeface="Constantia" pitchFamily="18" charset="0"/>
              </a:rPr>
              <a:t>	A complication of trauma in which there is increased pressure within a limited anatomical space compromising circulation, viability and function of the tissues within that space.</a:t>
            </a:r>
          </a:p>
          <a:p>
            <a:pPr algn="just" eaLnBrk="1" hangingPunct="1"/>
            <a:endParaRPr lang="en-US" dirty="0" smtClean="0">
              <a:solidFill>
                <a:srgbClr val="0000FF"/>
              </a:solidFill>
              <a:latin typeface="Constantia" pitchFamily="18" charset="0"/>
            </a:endParaRPr>
          </a:p>
          <a:p>
            <a:pPr algn="just" eaLnBrk="1" hangingPunct="1">
              <a:buNone/>
            </a:pPr>
            <a:r>
              <a:rPr lang="en-US" dirty="0" smtClean="0">
                <a:solidFill>
                  <a:srgbClr val="0000FF"/>
                </a:solidFill>
                <a:latin typeface="Constantia" pitchFamily="18" charset="0"/>
              </a:rPr>
              <a:t>	Restrictive space may be due to dressing, splint or even a  cast.</a:t>
            </a:r>
          </a:p>
        </p:txBody>
      </p:sp>
      <p:sp>
        <p:nvSpPr>
          <p:cNvPr id="73730" name="Rectangle 6"/>
          <p:cNvSpPr>
            <a:spLocks noGrp="1" noChangeArrowheads="1"/>
          </p:cNvSpPr>
          <p:nvPr>
            <p:ph type="sldNum" sz="quarter" idx="12"/>
          </p:nvPr>
        </p:nvSpPr>
        <p:spPr>
          <a:noFill/>
        </p:spPr>
        <p:txBody>
          <a:bodyPr/>
          <a:lstStyle/>
          <a:p>
            <a:fld id="{FD7F0EDA-B6CA-402F-9989-C640D3BE5804}" type="slidenum">
              <a:rPr lang="en-US" smtClean="0"/>
              <a:pPr/>
              <a:t>77</a:t>
            </a:fld>
            <a:endParaRPr lang="en-US" smtClean="0"/>
          </a:p>
        </p:txBody>
      </p:sp>
      <p:sp>
        <p:nvSpPr>
          <p:cNvPr id="120834" name="Rectangle 2"/>
          <p:cNvSpPr>
            <a:spLocks noGrp="1" noChangeArrowheads="1"/>
          </p:cNvSpPr>
          <p:nvPr>
            <p:ph type="title"/>
          </p:nvPr>
        </p:nvSpPr>
        <p:spPr>
          <a:xfrm>
            <a:off x="457200" y="274638"/>
            <a:ext cx="8229600" cy="868362"/>
          </a:xfrm>
        </p:spPr>
        <p:txBody>
          <a:bodyPr/>
          <a:lstStyle/>
          <a:p>
            <a:pPr algn="just" eaLnBrk="1" hangingPunct="1"/>
            <a:r>
              <a:rPr lang="en-US" b="1" dirty="0" smtClean="0">
                <a:solidFill>
                  <a:srgbClr val="FF0000"/>
                </a:solidFill>
                <a:latin typeface="Constantia" pitchFamily="18" charset="0"/>
              </a:rPr>
              <a:t>Compartment syndrome</a:t>
            </a:r>
          </a:p>
        </p:txBody>
      </p:sp>
      <p:sp>
        <p:nvSpPr>
          <p:cNvPr id="7373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59A1846B-DB8E-4869-BE5B-1E74E6D616A4}" type="slidenum">
              <a:rPr lang="en-US" sz="1400"/>
              <a:pPr algn="r"/>
              <a:t>77</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8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083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083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0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autoUpdateAnimBg="0"/>
      <p:bldP spid="120834"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7" name="Rectangle 3"/>
          <p:cNvSpPr>
            <a:spLocks noGrp="1" noChangeArrowheads="1"/>
          </p:cNvSpPr>
          <p:nvPr>
            <p:ph idx="1"/>
          </p:nvPr>
        </p:nvSpPr>
        <p:spPr/>
        <p:txBody>
          <a:bodyPr/>
          <a:lstStyle/>
          <a:p>
            <a:pPr eaLnBrk="1" hangingPunct="1"/>
            <a:endParaRPr lang="en-US" smtClean="0"/>
          </a:p>
        </p:txBody>
      </p:sp>
      <p:sp>
        <p:nvSpPr>
          <p:cNvPr id="74754" name="Rectangle 6"/>
          <p:cNvSpPr>
            <a:spLocks noGrp="1" noChangeArrowheads="1"/>
          </p:cNvSpPr>
          <p:nvPr>
            <p:ph type="sldNum" sz="quarter" idx="12"/>
          </p:nvPr>
        </p:nvSpPr>
        <p:spPr>
          <a:noFill/>
        </p:spPr>
        <p:txBody>
          <a:bodyPr/>
          <a:lstStyle/>
          <a:p>
            <a:fld id="{BAEF8BAB-BC96-4FF7-BD7C-CFE4AB04307F}" type="slidenum">
              <a:rPr lang="en-US" smtClean="0"/>
              <a:pPr/>
              <a:t>78</a:t>
            </a:fld>
            <a:endParaRPr lang="en-US" smtClean="0"/>
          </a:p>
        </p:txBody>
      </p:sp>
      <p:sp>
        <p:nvSpPr>
          <p:cNvPr id="121858" name="Rectangle 2"/>
          <p:cNvSpPr>
            <a:spLocks noGrp="1" noChangeArrowheads="1"/>
          </p:cNvSpPr>
          <p:nvPr>
            <p:ph type="title"/>
          </p:nvPr>
        </p:nvSpPr>
        <p:spPr/>
        <p:txBody>
          <a:bodyPr/>
          <a:lstStyle/>
          <a:p>
            <a:pPr algn="just" eaLnBrk="1" hangingPunct="1"/>
            <a:r>
              <a:rPr lang="en-US" dirty="0" smtClean="0">
                <a:solidFill>
                  <a:srgbClr val="0000FF"/>
                </a:solidFill>
                <a:latin typeface="Constantia" pitchFamily="18" charset="0"/>
              </a:rPr>
              <a:t>Compartment syndrome</a:t>
            </a:r>
          </a:p>
        </p:txBody>
      </p:sp>
      <p:sp>
        <p:nvSpPr>
          <p:cNvPr id="7475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0455BFBD-CF37-4E97-BFD9-BA652DA2710D}" type="slidenum">
              <a:rPr lang="en-US" sz="1400"/>
              <a:pPr algn="r"/>
              <a:t>78</a:t>
            </a:fld>
            <a:endParaRPr lang="en-US" sz="1400"/>
          </a:p>
        </p:txBody>
      </p:sp>
      <p:pic>
        <p:nvPicPr>
          <p:cNvPr id="121860" name="Picture 4" descr="compsyn1"/>
          <p:cNvPicPr>
            <a:picLocks noChangeAspect="1" noChangeArrowheads="1"/>
          </p:cNvPicPr>
          <p:nvPr/>
        </p:nvPicPr>
        <p:blipFill>
          <a:blip r:embed="rId2" cstate="print"/>
          <a:srcRect/>
          <a:stretch>
            <a:fillRect/>
          </a:stretch>
        </p:blipFill>
        <p:spPr bwMode="auto">
          <a:xfrm>
            <a:off x="457200" y="1600200"/>
            <a:ext cx="8229600" cy="52578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18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8"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82" name="Rectangle 3"/>
          <p:cNvSpPr>
            <a:spLocks noGrp="1" noChangeArrowheads="1"/>
          </p:cNvSpPr>
          <p:nvPr>
            <p:ph idx="1"/>
          </p:nvPr>
        </p:nvSpPr>
        <p:spPr/>
        <p:txBody>
          <a:bodyPr/>
          <a:lstStyle/>
          <a:p>
            <a:pPr eaLnBrk="1" hangingPunct="1"/>
            <a:endParaRPr lang="en-US" smtClean="0"/>
          </a:p>
        </p:txBody>
      </p:sp>
      <p:sp>
        <p:nvSpPr>
          <p:cNvPr id="75779" name="Footer Placeholder 4"/>
          <p:cNvSpPr>
            <a:spLocks noGrp="1"/>
          </p:cNvSpPr>
          <p:nvPr>
            <p:ph type="ftr" sz="quarter" idx="11"/>
          </p:nvPr>
        </p:nvSpPr>
        <p:spPr>
          <a:noFill/>
        </p:spPr>
        <p:txBody>
          <a:bodyPr/>
          <a:lstStyle/>
          <a:p>
            <a:r>
              <a:rPr lang="en-US" smtClean="0"/>
              <a:t>kibai KRCHN/BScN Jan/Feb/2009</a:t>
            </a:r>
          </a:p>
        </p:txBody>
      </p:sp>
      <p:sp>
        <p:nvSpPr>
          <p:cNvPr id="75778" name="Rectangle 6"/>
          <p:cNvSpPr>
            <a:spLocks noGrp="1" noChangeArrowheads="1"/>
          </p:cNvSpPr>
          <p:nvPr>
            <p:ph type="sldNum" sz="quarter" idx="12"/>
          </p:nvPr>
        </p:nvSpPr>
        <p:spPr>
          <a:noFill/>
        </p:spPr>
        <p:txBody>
          <a:bodyPr/>
          <a:lstStyle/>
          <a:p>
            <a:fld id="{E4447A0C-D8DB-44B0-A7BD-36F14C0695B8}" type="slidenum">
              <a:rPr lang="en-US" smtClean="0"/>
              <a:pPr/>
              <a:t>79</a:t>
            </a:fld>
            <a:endParaRPr lang="en-US" smtClean="0"/>
          </a:p>
        </p:txBody>
      </p:sp>
      <p:sp>
        <p:nvSpPr>
          <p:cNvPr id="122882" name="Rectangle 2"/>
          <p:cNvSpPr>
            <a:spLocks noGrp="1" noChangeArrowheads="1"/>
          </p:cNvSpPr>
          <p:nvPr>
            <p:ph type="title"/>
          </p:nvPr>
        </p:nvSpPr>
        <p:spPr/>
        <p:txBody>
          <a:bodyPr/>
          <a:lstStyle/>
          <a:p>
            <a:pPr algn="just" eaLnBrk="1" hangingPunct="1"/>
            <a:r>
              <a:rPr lang="en-US" b="1" dirty="0" smtClean="0">
                <a:solidFill>
                  <a:srgbClr val="0000FF"/>
                </a:solidFill>
                <a:latin typeface="Constantia" pitchFamily="18" charset="0"/>
              </a:rPr>
              <a:t>Compartment syndrome</a:t>
            </a:r>
          </a:p>
        </p:txBody>
      </p:sp>
      <p:sp>
        <p:nvSpPr>
          <p:cNvPr id="75780"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B1012B92-88DA-48B1-90CE-F074321B695E}" type="slidenum">
              <a:rPr lang="en-US" sz="1400"/>
              <a:pPr algn="r"/>
              <a:t>79</a:t>
            </a:fld>
            <a:endParaRPr lang="en-US" sz="1400"/>
          </a:p>
        </p:txBody>
      </p:sp>
      <p:pic>
        <p:nvPicPr>
          <p:cNvPr id="122884" name="Picture 4" descr="compartment-fig7"/>
          <p:cNvPicPr>
            <a:picLocks noChangeAspect="1" noChangeArrowheads="1"/>
          </p:cNvPicPr>
          <p:nvPr/>
        </p:nvPicPr>
        <p:blipFill>
          <a:blip r:embed="rId2" cstate="print"/>
          <a:srcRect/>
          <a:stretch>
            <a:fillRect/>
          </a:stretch>
        </p:blipFill>
        <p:spPr bwMode="auto">
          <a:xfrm>
            <a:off x="381000" y="1524001"/>
            <a:ext cx="8382000" cy="53340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88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28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8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Content Placeholder 2"/>
          <p:cNvSpPr>
            <a:spLocks noGrp="1"/>
          </p:cNvSpPr>
          <p:nvPr>
            <p:ph idx="1"/>
          </p:nvPr>
        </p:nvSpPr>
        <p:spPr>
          <a:xfrm>
            <a:off x="0" y="0"/>
            <a:ext cx="9144000" cy="6858000"/>
          </a:xfrm>
        </p:spPr>
        <p:txBody>
          <a:bodyPr>
            <a:normAutofit/>
          </a:bodyPr>
          <a:lstStyle/>
          <a:p>
            <a:pPr marL="1270000" lvl="2" indent="-469900" algn="just" eaLnBrk="1" hangingPunct="1">
              <a:lnSpc>
                <a:spcPct val="90000"/>
              </a:lnSpc>
            </a:pPr>
            <a:endParaRPr lang="en-US" sz="4000" b="1" dirty="0" smtClean="0">
              <a:solidFill>
                <a:srgbClr val="FF0000"/>
              </a:solidFill>
              <a:latin typeface="Constantia" pitchFamily="18" charset="0"/>
            </a:endParaRPr>
          </a:p>
          <a:p>
            <a:pPr marL="514350" indent="-514350" algn="just" eaLnBrk="1" hangingPunct="1">
              <a:lnSpc>
                <a:spcPct val="90000"/>
              </a:lnSpc>
              <a:buFontTx/>
              <a:buNone/>
            </a:pPr>
            <a:r>
              <a:rPr lang="en-US" sz="4000" b="1" dirty="0" smtClean="0">
                <a:solidFill>
                  <a:srgbClr val="FF0000"/>
                </a:solidFill>
                <a:latin typeface="Constantia" pitchFamily="18" charset="0"/>
              </a:rPr>
              <a:t>Supporting Objectives Cont’d</a:t>
            </a:r>
          </a:p>
          <a:p>
            <a:pPr marL="514350" indent="-514350" algn="just" eaLnBrk="1" hangingPunct="1">
              <a:lnSpc>
                <a:spcPct val="90000"/>
              </a:lnSpc>
              <a:buFontTx/>
              <a:buNone/>
            </a:pPr>
            <a:endParaRPr lang="en-US" dirty="0" smtClean="0">
              <a:solidFill>
                <a:srgbClr val="0000FF"/>
              </a:solidFill>
              <a:latin typeface="Constantia" pitchFamily="18" charset="0"/>
            </a:endParaRPr>
          </a:p>
          <a:p>
            <a:pPr marL="514350" indent="-514350" algn="just" eaLnBrk="1" hangingPunct="1">
              <a:lnSpc>
                <a:spcPct val="90000"/>
              </a:lnSpc>
              <a:buFont typeface="Times New Roman" pitchFamily="18" charset="0"/>
              <a:buAutoNum type="arabicPeriod" startAt="5"/>
            </a:pPr>
            <a:endParaRPr lang="en-US" dirty="0">
              <a:solidFill>
                <a:srgbClr val="0000FF"/>
              </a:solidFill>
              <a:latin typeface="Constantia" pitchFamily="18" charset="0"/>
            </a:endParaRPr>
          </a:p>
          <a:p>
            <a:pPr marL="514350" indent="-514350" algn="just" eaLnBrk="1" hangingPunct="1">
              <a:lnSpc>
                <a:spcPct val="90000"/>
              </a:lnSpc>
              <a:buFont typeface="Times New Roman" pitchFamily="18" charset="0"/>
              <a:buAutoNum type="arabicPeriod" startAt="5"/>
            </a:pPr>
            <a:endParaRPr lang="en-US" dirty="0" smtClean="0">
              <a:solidFill>
                <a:srgbClr val="0000FF"/>
              </a:solidFill>
              <a:latin typeface="Constantia" pitchFamily="18" charset="0"/>
            </a:endParaRPr>
          </a:p>
          <a:p>
            <a:pPr marL="514350" indent="-514350" algn="just" eaLnBrk="1" hangingPunct="1">
              <a:lnSpc>
                <a:spcPct val="90000"/>
              </a:lnSpc>
              <a:buFont typeface="Times New Roman" pitchFamily="18" charset="0"/>
              <a:buAutoNum type="arabicPeriod" startAt="5"/>
            </a:pPr>
            <a:r>
              <a:rPr lang="en-US" dirty="0" smtClean="0">
                <a:solidFill>
                  <a:srgbClr val="0000FF"/>
                </a:solidFill>
                <a:latin typeface="Constantia" pitchFamily="18" charset="0"/>
              </a:rPr>
              <a:t> Describe musculoskeletal system tumors</a:t>
            </a:r>
          </a:p>
          <a:p>
            <a:pPr marL="514350" indent="-514350" algn="just" eaLnBrk="1" hangingPunct="1">
              <a:lnSpc>
                <a:spcPct val="90000"/>
              </a:lnSpc>
              <a:buNone/>
            </a:pPr>
            <a:endParaRPr lang="en-US" dirty="0" smtClean="0">
              <a:solidFill>
                <a:srgbClr val="0000FF"/>
              </a:solidFill>
              <a:latin typeface="Constantia" pitchFamily="18" charset="0"/>
            </a:endParaRPr>
          </a:p>
          <a:p>
            <a:pPr marL="514350" indent="-514350" algn="just" eaLnBrk="1" hangingPunct="1">
              <a:lnSpc>
                <a:spcPct val="90000"/>
              </a:lnSpc>
              <a:buFont typeface="Times New Roman" pitchFamily="18" charset="0"/>
              <a:buAutoNum type="arabicPeriod" startAt="5"/>
            </a:pPr>
            <a:r>
              <a:rPr lang="en-US" dirty="0" smtClean="0">
                <a:solidFill>
                  <a:srgbClr val="0000FF"/>
                </a:solidFill>
                <a:latin typeface="Constantia" pitchFamily="18" charset="0"/>
              </a:rPr>
              <a:t>Describe congenital abnormalities of the musculoskeletal system (Talipes and Congenital hip dislocation/hip </a:t>
            </a:r>
            <a:r>
              <a:rPr lang="en-US" dirty="0" err="1" smtClean="0">
                <a:solidFill>
                  <a:srgbClr val="0000FF"/>
                </a:solidFill>
                <a:latin typeface="Constantia" pitchFamily="18" charset="0"/>
              </a:rPr>
              <a:t>dysplsia</a:t>
            </a:r>
            <a:r>
              <a:rPr lang="en-US" dirty="0" smtClean="0">
                <a:solidFill>
                  <a:srgbClr val="0000FF"/>
                </a:solidFill>
                <a:latin typeface="Constantia" pitchFamily="18" charset="0"/>
              </a:rPr>
              <a:t>), </a:t>
            </a:r>
            <a:r>
              <a:rPr lang="en-US" dirty="0" err="1" smtClean="0">
                <a:solidFill>
                  <a:srgbClr val="0000FF"/>
                </a:solidFill>
                <a:latin typeface="Constantia" pitchFamily="18" charset="0"/>
              </a:rPr>
              <a:t>osteogenic</a:t>
            </a:r>
            <a:r>
              <a:rPr lang="en-US" dirty="0" smtClean="0">
                <a:solidFill>
                  <a:srgbClr val="0000FF"/>
                </a:solidFill>
                <a:latin typeface="Constantia" pitchFamily="18" charset="0"/>
              </a:rPr>
              <a:t> imperfect</a:t>
            </a:r>
          </a:p>
          <a:p>
            <a:pPr marL="514350" indent="-514350" algn="just" eaLnBrk="1" hangingPunct="1">
              <a:lnSpc>
                <a:spcPct val="90000"/>
              </a:lnSpc>
              <a:buFont typeface="Times New Roman" pitchFamily="18" charset="0"/>
              <a:buAutoNum type="arabicPeriod" startAt="5"/>
            </a:pPr>
            <a:endParaRPr lang="en-US" dirty="0" smtClean="0">
              <a:solidFill>
                <a:srgbClr val="0000FF"/>
              </a:solidFill>
              <a:latin typeface="Constantia" pitchFamily="18" charset="0"/>
            </a:endParaRPr>
          </a:p>
          <a:p>
            <a:pPr marL="514350" indent="-514350" algn="just" eaLnBrk="1" hangingPunct="1">
              <a:lnSpc>
                <a:spcPct val="90000"/>
              </a:lnSpc>
              <a:buFont typeface="Times New Roman" pitchFamily="18" charset="0"/>
              <a:buAutoNum type="arabicPeriod" startAt="5"/>
            </a:pPr>
            <a:r>
              <a:rPr lang="en-US" dirty="0" smtClean="0">
                <a:solidFill>
                  <a:srgbClr val="0000FF"/>
                </a:solidFill>
                <a:latin typeface="Constantia" pitchFamily="18" charset="0"/>
              </a:rPr>
              <a:t>Care of the patient undergoing amputation</a:t>
            </a:r>
          </a:p>
        </p:txBody>
      </p:sp>
      <p:sp>
        <p:nvSpPr>
          <p:cNvPr id="8196" name="Slide Number Placeholder 4"/>
          <p:cNvSpPr>
            <a:spLocks noGrp="1"/>
          </p:cNvSpPr>
          <p:nvPr>
            <p:ph type="sldNum" sz="quarter" idx="12"/>
          </p:nvPr>
        </p:nvSpPr>
        <p:spPr>
          <a:noFill/>
        </p:spPr>
        <p:txBody>
          <a:bodyPr/>
          <a:lstStyle/>
          <a:p>
            <a:fld id="{4E9B6C02-B59C-4851-B99D-F5F3321D3C1D}" type="slidenum">
              <a:rPr lang="en-US" smtClean="0"/>
              <a:pPr/>
              <a:t>8</a:t>
            </a:fld>
            <a:endParaRPr lang="en-US" dirty="0" smtClean="0"/>
          </a:p>
        </p:txBody>
      </p:sp>
      <p:sp>
        <p:nvSpPr>
          <p:cNvPr id="8194" name="Title 1"/>
          <p:cNvSpPr>
            <a:spLocks noGrp="1"/>
          </p:cNvSpPr>
          <p:nvPr>
            <p:ph type="title"/>
          </p:nvPr>
        </p:nvSpPr>
        <p:spPr>
          <a:xfrm>
            <a:off x="0" y="609600"/>
            <a:ext cx="8458200" cy="1143000"/>
          </a:xfrm>
        </p:spPr>
        <p:txBody>
          <a:bodyPr/>
          <a:lstStyle/>
          <a:p>
            <a:endParaRPr lang="en-US" dirty="0" smtClean="0"/>
          </a:p>
        </p:txBody>
      </p:sp>
    </p:spTree>
  </p:cSld>
  <p:clrMapOvr>
    <a:masterClrMapping/>
  </p:clrMapOvr>
  <p:transition>
    <p:wheel spokes="8"/>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5" name="AutoShape 3"/>
          <p:cNvSpPr>
            <a:spLocks noGrp="1" noChangeArrowheads="1"/>
          </p:cNvSpPr>
          <p:nvPr>
            <p:ph idx="1"/>
          </p:nvPr>
        </p:nvSpPr>
        <p:spPr>
          <a:xfrm>
            <a:off x="457200" y="1371600"/>
            <a:ext cx="8534400" cy="5105400"/>
          </a:xfrm>
          <a:custGeom>
            <a:avLst/>
            <a:gdLst>
              <a:gd name="T0" fmla="*/ 2147483647 w 21600"/>
              <a:gd name="T1" fmla="*/ 0 h 21600"/>
              <a:gd name="T2" fmla="*/ 0 w 21600"/>
              <a:gd name="T3" fmla="*/ 2147483647 h 21600"/>
              <a:gd name="T4" fmla="*/ 2147483647 w 21600"/>
              <a:gd name="T5" fmla="*/ 2147483647 h 21600"/>
              <a:gd name="T6" fmla="*/ 2147483647 w 21600"/>
              <a:gd name="T7" fmla="*/ 2147483647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p:spPr>
        <p:txBody>
          <a:bodyPr>
            <a:normAutofit lnSpcReduction="10000"/>
          </a:bodyPr>
          <a:lstStyle/>
          <a:p>
            <a:pPr marL="469900" indent="-469900" algn="just" eaLnBrk="1" hangingPunct="1">
              <a:lnSpc>
                <a:spcPct val="90000"/>
              </a:lnSpc>
              <a:buNone/>
            </a:pPr>
            <a:r>
              <a:rPr lang="en-US" sz="2600" dirty="0" smtClean="0">
                <a:solidFill>
                  <a:srgbClr val="FF0000"/>
                </a:solidFill>
                <a:latin typeface="Constantia" pitchFamily="18" charset="0"/>
              </a:rPr>
              <a:t>	Trauma------ fluid accumulates in compartment -----------       increased pressures ---------         decreased blood supply-------------            tissue hypoxia  -------      increased permeability ---------    compartment pressure continue to rise.</a:t>
            </a:r>
          </a:p>
        </p:txBody>
      </p:sp>
      <p:sp>
        <p:nvSpPr>
          <p:cNvPr id="76802" name="Rectangle 6"/>
          <p:cNvSpPr>
            <a:spLocks noGrp="1" noChangeArrowheads="1"/>
          </p:cNvSpPr>
          <p:nvPr>
            <p:ph type="sldNum" sz="quarter" idx="12"/>
          </p:nvPr>
        </p:nvSpPr>
        <p:spPr>
          <a:noFill/>
        </p:spPr>
        <p:txBody>
          <a:bodyPr/>
          <a:lstStyle/>
          <a:p>
            <a:fld id="{4C76D365-13FC-4314-8B88-D63F267509D8}" type="slidenum">
              <a:rPr lang="en-US" smtClean="0"/>
              <a:pPr/>
              <a:t>80</a:t>
            </a:fld>
            <a:endParaRPr lang="en-US" smtClean="0"/>
          </a:p>
        </p:txBody>
      </p:sp>
      <p:sp>
        <p:nvSpPr>
          <p:cNvPr id="76804" name="Rectangle 2"/>
          <p:cNvSpPr>
            <a:spLocks noGrp="1" noChangeArrowheads="1"/>
          </p:cNvSpPr>
          <p:nvPr>
            <p:ph type="title"/>
          </p:nvPr>
        </p:nvSpPr>
        <p:spPr/>
        <p:txBody>
          <a:bodyPr/>
          <a:lstStyle/>
          <a:p>
            <a:pPr algn="just" eaLnBrk="1" hangingPunct="1"/>
            <a:r>
              <a:rPr lang="en-US" dirty="0" smtClean="0">
                <a:solidFill>
                  <a:srgbClr val="FF0000"/>
                </a:solidFill>
                <a:latin typeface="Constantia" pitchFamily="18" charset="0"/>
              </a:rPr>
              <a:t>Pathophysiology</a:t>
            </a:r>
          </a:p>
        </p:txBody>
      </p:sp>
      <p:sp>
        <p:nvSpPr>
          <p:cNvPr id="7680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B73763DA-1FF3-4D7A-8658-FD1142571379}" type="slidenum">
              <a:rPr lang="en-US" sz="1400"/>
              <a:pPr algn="r"/>
              <a:t>80</a:t>
            </a:fld>
            <a:endParaRPr lang="en-US" sz="1400"/>
          </a:p>
        </p:txBody>
      </p:sp>
      <p:sp>
        <p:nvSpPr>
          <p:cNvPr id="76806" name="Line 4"/>
          <p:cNvSpPr>
            <a:spLocks noChangeShapeType="1"/>
          </p:cNvSpPr>
          <p:nvPr/>
        </p:nvSpPr>
        <p:spPr bwMode="auto">
          <a:xfrm>
            <a:off x="2590800" y="2133600"/>
            <a:ext cx="685800" cy="0"/>
          </a:xfrm>
          <a:prstGeom prst="line">
            <a:avLst/>
          </a:prstGeom>
          <a:noFill/>
          <a:ln w="9525">
            <a:solidFill>
              <a:schemeClr val="tx1"/>
            </a:solidFill>
            <a:round/>
            <a:headEnd/>
            <a:tailEnd type="triangle" w="med" len="med"/>
          </a:ln>
        </p:spPr>
        <p:txBody>
          <a:bodyPr/>
          <a:lstStyle/>
          <a:p>
            <a:endParaRPr lang="en-US"/>
          </a:p>
        </p:txBody>
      </p:sp>
    </p:spTree>
  </p:cSld>
  <p:clrMapOvr>
    <a:masterClrMapping/>
  </p:clrMapOvr>
  <p:transition>
    <p:wheel spokes="8"/>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4931" name="Rectangle 3"/>
          <p:cNvSpPr>
            <a:spLocks noGrp="1" noChangeArrowheads="1"/>
          </p:cNvSpPr>
          <p:nvPr>
            <p:ph idx="1"/>
          </p:nvPr>
        </p:nvSpPr>
        <p:spPr>
          <a:xfrm>
            <a:off x="457200" y="1600200"/>
            <a:ext cx="8686800" cy="5257800"/>
          </a:xfrm>
        </p:spPr>
        <p:txBody>
          <a:bodyPr/>
          <a:lstStyle/>
          <a:p>
            <a:pPr algn="just" eaLnBrk="1" hangingPunct="1">
              <a:buNone/>
            </a:pPr>
            <a:r>
              <a:rPr lang="en-US" dirty="0" smtClean="0">
                <a:solidFill>
                  <a:srgbClr val="0000FF"/>
                </a:solidFill>
                <a:latin typeface="Constantia" pitchFamily="18" charset="0"/>
              </a:rPr>
              <a:t>Goals of management include:</a:t>
            </a:r>
          </a:p>
          <a:p>
            <a:pPr algn="just" eaLnBrk="1" hangingPunct="1">
              <a:buFontTx/>
              <a:buNone/>
            </a:pPr>
            <a:r>
              <a:rPr lang="en-US" dirty="0" smtClean="0">
                <a:solidFill>
                  <a:srgbClr val="0000FF"/>
                </a:solidFill>
                <a:latin typeface="Constantia" pitchFamily="18" charset="0"/>
              </a:rPr>
              <a:t>1. To decrease tissue pressure.</a:t>
            </a:r>
          </a:p>
          <a:p>
            <a:pPr algn="just" eaLnBrk="1" hangingPunct="1">
              <a:buFontTx/>
              <a:buNone/>
            </a:pPr>
            <a:endParaRPr lang="en-US" dirty="0" smtClean="0">
              <a:solidFill>
                <a:srgbClr val="0000FF"/>
              </a:solidFill>
              <a:latin typeface="Constantia" pitchFamily="18" charset="0"/>
            </a:endParaRPr>
          </a:p>
          <a:p>
            <a:pPr algn="just" eaLnBrk="1" hangingPunct="1">
              <a:buFontTx/>
              <a:buNone/>
            </a:pPr>
            <a:r>
              <a:rPr lang="en-US" dirty="0" smtClean="0">
                <a:solidFill>
                  <a:srgbClr val="0000FF"/>
                </a:solidFill>
                <a:latin typeface="Constantia" pitchFamily="18" charset="0"/>
              </a:rPr>
              <a:t>2. To restore blood flow.</a:t>
            </a:r>
          </a:p>
          <a:p>
            <a:pPr algn="just" eaLnBrk="1" hangingPunct="1">
              <a:buFontTx/>
              <a:buNone/>
            </a:pPr>
            <a:endParaRPr lang="en-US" dirty="0" smtClean="0">
              <a:solidFill>
                <a:srgbClr val="0000FF"/>
              </a:solidFill>
              <a:latin typeface="Constantia" pitchFamily="18" charset="0"/>
            </a:endParaRPr>
          </a:p>
          <a:p>
            <a:pPr algn="just" eaLnBrk="1" hangingPunct="1">
              <a:buFontTx/>
              <a:buNone/>
            </a:pPr>
            <a:r>
              <a:rPr lang="en-US" dirty="0" smtClean="0">
                <a:solidFill>
                  <a:srgbClr val="0000FF"/>
                </a:solidFill>
                <a:latin typeface="Constantia" pitchFamily="18" charset="0"/>
              </a:rPr>
              <a:t>3. To preserve function of the affected limb.</a:t>
            </a:r>
          </a:p>
          <a:p>
            <a:pPr algn="just" eaLnBrk="1" hangingPunct="1">
              <a:buFontTx/>
              <a:buNone/>
            </a:pPr>
            <a:endParaRPr lang="en-US" i="1" dirty="0" smtClean="0">
              <a:solidFill>
                <a:srgbClr val="0000FF"/>
              </a:solidFill>
              <a:latin typeface="Constantia" pitchFamily="18" charset="0"/>
            </a:endParaRPr>
          </a:p>
          <a:p>
            <a:pPr algn="just" eaLnBrk="1" hangingPunct="1">
              <a:buNone/>
            </a:pPr>
            <a:r>
              <a:rPr lang="en-US" i="1" dirty="0" smtClean="0">
                <a:solidFill>
                  <a:srgbClr val="0000FF"/>
                </a:solidFill>
                <a:latin typeface="Constantia" pitchFamily="18" charset="0"/>
              </a:rPr>
              <a:t>Removal of external compression device by splitting cast may decrease the pressure</a:t>
            </a:r>
          </a:p>
        </p:txBody>
      </p:sp>
      <p:sp>
        <p:nvSpPr>
          <p:cNvPr id="77826" name="Rectangle 6"/>
          <p:cNvSpPr>
            <a:spLocks noGrp="1" noChangeArrowheads="1"/>
          </p:cNvSpPr>
          <p:nvPr>
            <p:ph type="sldNum" sz="quarter" idx="12"/>
          </p:nvPr>
        </p:nvSpPr>
        <p:spPr>
          <a:noFill/>
        </p:spPr>
        <p:txBody>
          <a:bodyPr/>
          <a:lstStyle/>
          <a:p>
            <a:fld id="{EC6FEF2F-5E99-432B-868D-AC5550FFDFAB}" type="slidenum">
              <a:rPr lang="en-US" smtClean="0"/>
              <a:pPr/>
              <a:t>81</a:t>
            </a:fld>
            <a:endParaRPr lang="en-US" smtClean="0"/>
          </a:p>
        </p:txBody>
      </p:sp>
      <p:sp>
        <p:nvSpPr>
          <p:cNvPr id="124930" name="Rectangle 2"/>
          <p:cNvSpPr>
            <a:spLocks noGrp="1" noChangeArrowheads="1"/>
          </p:cNvSpPr>
          <p:nvPr>
            <p:ph type="title"/>
          </p:nvPr>
        </p:nvSpPr>
        <p:spPr/>
        <p:txBody>
          <a:bodyPr>
            <a:normAutofit/>
          </a:bodyPr>
          <a:lstStyle/>
          <a:p>
            <a:pPr algn="just" eaLnBrk="1" hangingPunct="1"/>
            <a:r>
              <a:rPr lang="en-US" b="1" dirty="0" smtClean="0">
                <a:solidFill>
                  <a:srgbClr val="FF0000"/>
                </a:solidFill>
                <a:latin typeface="Constantia" pitchFamily="18" charset="0"/>
              </a:rPr>
              <a:t>Management of C. Syndrome</a:t>
            </a:r>
          </a:p>
        </p:txBody>
      </p:sp>
      <p:sp>
        <p:nvSpPr>
          <p:cNvPr id="7782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05DE942B-777B-4416-A37E-82DCE4EE66DB}" type="slidenum">
              <a:rPr lang="en-US" sz="1400"/>
              <a:pPr algn="r"/>
              <a:t>81</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49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4" presetClass="entr" presetSubtype="0" fill="hold" grpId="0" nodeType="clickEffect">
                                  <p:stCondLst>
                                    <p:cond delay="0"/>
                                  </p:stCondLst>
                                  <p:childTnLst>
                                    <p:set>
                                      <p:cBhvr>
                                        <p:cTn id="10" dur="1" fill="hold">
                                          <p:stCondLst>
                                            <p:cond delay="499"/>
                                          </p:stCondLst>
                                        </p:cTn>
                                        <p:tgtEl>
                                          <p:spTgt spid="124931">
                                            <p:txEl>
                                              <p:pRg st="0" end="0"/>
                                            </p:txEl>
                                          </p:spTgt>
                                        </p:tgtEl>
                                        <p:attrNameLst>
                                          <p:attrName>style.visibility</p:attrName>
                                        </p:attrNameLst>
                                      </p:cBhvr>
                                      <p:to>
                                        <p:strVal val="visible"/>
                                      </p:to>
                                    </p:set>
                                    <p:anim to="" calcmode="lin" valueType="num">
                                      <p:cBhvr>
                                        <p:cTn id="11" dur="1" fill="hold"/>
                                        <p:tgtEl>
                                          <p:spTgt spid="124931">
                                            <p:txEl>
                                              <p:pRg st="0" end="0"/>
                                            </p:txEl>
                                          </p:spTgt>
                                        </p:tgtEl>
                                        <p:attrNameLst>
                                          <p:attrName/>
                                        </p:attrNameLst>
                                      </p:cBhvr>
                                    </p:anim>
                                  </p:childTnLst>
                                </p:cTn>
                              </p:par>
                            </p:childTnLst>
                          </p:cTn>
                        </p:par>
                      </p:childTnLst>
                    </p:cTn>
                  </p:par>
                  <p:par>
                    <p:cTn id="12" fill="hold">
                      <p:stCondLst>
                        <p:cond delay="indefinite"/>
                      </p:stCondLst>
                      <p:childTnLst>
                        <p:par>
                          <p:cTn id="13" fill="hold">
                            <p:stCondLst>
                              <p:cond delay="0"/>
                            </p:stCondLst>
                            <p:childTnLst>
                              <p:par>
                                <p:cTn id="14" presetID="24" presetClass="entr" presetSubtype="0" fill="hold" grpId="0" nodeType="clickEffect">
                                  <p:stCondLst>
                                    <p:cond delay="0"/>
                                  </p:stCondLst>
                                  <p:childTnLst>
                                    <p:set>
                                      <p:cBhvr>
                                        <p:cTn id="15" dur="1" fill="hold">
                                          <p:stCondLst>
                                            <p:cond delay="499"/>
                                          </p:stCondLst>
                                        </p:cTn>
                                        <p:tgtEl>
                                          <p:spTgt spid="124931">
                                            <p:txEl>
                                              <p:pRg st="1" end="1"/>
                                            </p:txEl>
                                          </p:spTgt>
                                        </p:tgtEl>
                                        <p:attrNameLst>
                                          <p:attrName>style.visibility</p:attrName>
                                        </p:attrNameLst>
                                      </p:cBhvr>
                                      <p:to>
                                        <p:strVal val="visible"/>
                                      </p:to>
                                    </p:set>
                                    <p:anim to="" calcmode="lin" valueType="num">
                                      <p:cBhvr>
                                        <p:cTn id="16" dur="1" fill="hold"/>
                                        <p:tgtEl>
                                          <p:spTgt spid="124931">
                                            <p:txEl>
                                              <p:pRg st="1" end="1"/>
                                            </p:txEl>
                                          </p:spTgt>
                                        </p:tgtEl>
                                        <p:attrNameLst>
                                          <p:attrName/>
                                        </p:attrNameLst>
                                      </p:cBhvr>
                                    </p:anim>
                                  </p:childTnLst>
                                </p:cTn>
                              </p:par>
                            </p:childTnLst>
                          </p:cTn>
                        </p:par>
                      </p:childTnLst>
                    </p:cTn>
                  </p:par>
                  <p:par>
                    <p:cTn id="17" fill="hold">
                      <p:stCondLst>
                        <p:cond delay="indefinite"/>
                      </p:stCondLst>
                      <p:childTnLst>
                        <p:par>
                          <p:cTn id="18" fill="hold">
                            <p:stCondLst>
                              <p:cond delay="0"/>
                            </p:stCondLst>
                            <p:childTnLst>
                              <p:par>
                                <p:cTn id="19" presetID="24" presetClass="entr" presetSubtype="0" fill="hold" grpId="0" nodeType="clickEffect">
                                  <p:stCondLst>
                                    <p:cond delay="0"/>
                                  </p:stCondLst>
                                  <p:childTnLst>
                                    <p:set>
                                      <p:cBhvr>
                                        <p:cTn id="20" dur="1" fill="hold">
                                          <p:stCondLst>
                                            <p:cond delay="499"/>
                                          </p:stCondLst>
                                        </p:cTn>
                                        <p:tgtEl>
                                          <p:spTgt spid="124931">
                                            <p:txEl>
                                              <p:pRg st="3" end="3"/>
                                            </p:txEl>
                                          </p:spTgt>
                                        </p:tgtEl>
                                        <p:attrNameLst>
                                          <p:attrName>style.visibility</p:attrName>
                                        </p:attrNameLst>
                                      </p:cBhvr>
                                      <p:to>
                                        <p:strVal val="visible"/>
                                      </p:to>
                                    </p:set>
                                    <p:anim to="" calcmode="lin" valueType="num">
                                      <p:cBhvr>
                                        <p:cTn id="21" dur="1" fill="hold"/>
                                        <p:tgtEl>
                                          <p:spTgt spid="124931">
                                            <p:txEl>
                                              <p:pRg st="3" end="3"/>
                                            </p:txEl>
                                          </p:spTgt>
                                        </p:tgtEl>
                                        <p:attrNameLst>
                                          <p:attrName/>
                                        </p:attrNameLst>
                                      </p:cBhvr>
                                    </p:anim>
                                  </p:childTnLst>
                                </p:cTn>
                              </p:par>
                            </p:childTnLst>
                          </p:cTn>
                        </p:par>
                      </p:childTnLst>
                    </p:cTn>
                  </p:par>
                  <p:par>
                    <p:cTn id="22" fill="hold">
                      <p:stCondLst>
                        <p:cond delay="indefinite"/>
                      </p:stCondLst>
                      <p:childTnLst>
                        <p:par>
                          <p:cTn id="23" fill="hold">
                            <p:stCondLst>
                              <p:cond delay="0"/>
                            </p:stCondLst>
                            <p:childTnLst>
                              <p:par>
                                <p:cTn id="24" presetID="24" presetClass="entr" presetSubtype="0" fill="hold" grpId="0" nodeType="clickEffect">
                                  <p:stCondLst>
                                    <p:cond delay="0"/>
                                  </p:stCondLst>
                                  <p:childTnLst>
                                    <p:set>
                                      <p:cBhvr>
                                        <p:cTn id="25" dur="1" fill="hold">
                                          <p:stCondLst>
                                            <p:cond delay="499"/>
                                          </p:stCondLst>
                                        </p:cTn>
                                        <p:tgtEl>
                                          <p:spTgt spid="124931">
                                            <p:txEl>
                                              <p:pRg st="5" end="5"/>
                                            </p:txEl>
                                          </p:spTgt>
                                        </p:tgtEl>
                                        <p:attrNameLst>
                                          <p:attrName>style.visibility</p:attrName>
                                        </p:attrNameLst>
                                      </p:cBhvr>
                                      <p:to>
                                        <p:strVal val="visible"/>
                                      </p:to>
                                    </p:set>
                                    <p:anim to="" calcmode="lin" valueType="num">
                                      <p:cBhvr>
                                        <p:cTn id="26" dur="1" fill="hold"/>
                                        <p:tgtEl>
                                          <p:spTgt spid="124931">
                                            <p:txEl>
                                              <p:pRg st="5" end="5"/>
                                            </p:txEl>
                                          </p:spTgt>
                                        </p:tgtEl>
                                        <p:attrNameLst>
                                          <p:attrName/>
                                        </p:attrNameLst>
                                      </p:cBhvr>
                                    </p:anim>
                                  </p:childTnLst>
                                </p:cTn>
                              </p:par>
                            </p:childTnLst>
                          </p:cTn>
                        </p:par>
                      </p:childTnLst>
                    </p:cTn>
                  </p:par>
                  <p:par>
                    <p:cTn id="27" fill="hold">
                      <p:stCondLst>
                        <p:cond delay="indefinite"/>
                      </p:stCondLst>
                      <p:childTnLst>
                        <p:par>
                          <p:cTn id="28" fill="hold">
                            <p:stCondLst>
                              <p:cond delay="0"/>
                            </p:stCondLst>
                            <p:childTnLst>
                              <p:par>
                                <p:cTn id="29" presetID="24" presetClass="entr" presetSubtype="0" fill="hold" grpId="0" nodeType="clickEffect">
                                  <p:stCondLst>
                                    <p:cond delay="0"/>
                                  </p:stCondLst>
                                  <p:childTnLst>
                                    <p:set>
                                      <p:cBhvr>
                                        <p:cTn id="30" dur="1" fill="hold">
                                          <p:stCondLst>
                                            <p:cond delay="499"/>
                                          </p:stCondLst>
                                        </p:cTn>
                                        <p:tgtEl>
                                          <p:spTgt spid="124931">
                                            <p:txEl>
                                              <p:pRg st="7" end="7"/>
                                            </p:txEl>
                                          </p:spTgt>
                                        </p:tgtEl>
                                        <p:attrNameLst>
                                          <p:attrName>style.visibility</p:attrName>
                                        </p:attrNameLst>
                                      </p:cBhvr>
                                      <p:to>
                                        <p:strVal val="visible"/>
                                      </p:to>
                                    </p:set>
                                    <p:anim to="" calcmode="lin" valueType="num">
                                      <p:cBhvr>
                                        <p:cTn id="31" dur="1" fill="hold"/>
                                        <p:tgtEl>
                                          <p:spTgt spid="124931">
                                            <p:txEl>
                                              <p:pRg st="7" end="7"/>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31" grpId="0" build="p" autoUpdateAnimBg="0"/>
      <p:bldP spid="124930"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5955" name="Rectangle 3"/>
          <p:cNvSpPr>
            <a:spLocks noGrp="1" noChangeArrowheads="1"/>
          </p:cNvSpPr>
          <p:nvPr>
            <p:ph idx="1"/>
          </p:nvPr>
        </p:nvSpPr>
        <p:spPr>
          <a:xfrm>
            <a:off x="457200" y="1600200"/>
            <a:ext cx="8458200" cy="5257800"/>
          </a:xfrm>
        </p:spPr>
        <p:txBody>
          <a:bodyPr/>
          <a:lstStyle/>
          <a:p>
            <a:pPr algn="just" eaLnBrk="1" hangingPunct="1">
              <a:buNone/>
            </a:pPr>
            <a:r>
              <a:rPr lang="en-US" i="1" dirty="0" smtClean="0">
                <a:solidFill>
                  <a:srgbClr val="0000FF"/>
                </a:solidFill>
                <a:latin typeface="Constantia" pitchFamily="18" charset="0"/>
              </a:rPr>
              <a:t>Surgical intervention;</a:t>
            </a:r>
          </a:p>
          <a:p>
            <a:pPr algn="just"/>
            <a:r>
              <a:rPr lang="en-US" dirty="0" smtClean="0">
                <a:solidFill>
                  <a:srgbClr val="0000FF"/>
                </a:solidFill>
                <a:latin typeface="Constantia" pitchFamily="18" charset="0"/>
              </a:rPr>
              <a:t>Decompressive fasciotomy is indicated if conservative management fails.</a:t>
            </a:r>
          </a:p>
        </p:txBody>
      </p:sp>
      <p:sp>
        <p:nvSpPr>
          <p:cNvPr id="78850" name="Rectangle 6"/>
          <p:cNvSpPr>
            <a:spLocks noGrp="1" noChangeArrowheads="1"/>
          </p:cNvSpPr>
          <p:nvPr>
            <p:ph type="sldNum" sz="quarter" idx="12"/>
          </p:nvPr>
        </p:nvSpPr>
        <p:spPr>
          <a:noFill/>
        </p:spPr>
        <p:txBody>
          <a:bodyPr/>
          <a:lstStyle/>
          <a:p>
            <a:fld id="{C71A6D1D-9942-4E7C-8586-BAF80B8290E9}" type="slidenum">
              <a:rPr lang="en-US" smtClean="0"/>
              <a:pPr/>
              <a:t>82</a:t>
            </a:fld>
            <a:endParaRPr lang="en-US" smtClean="0"/>
          </a:p>
        </p:txBody>
      </p:sp>
      <p:sp>
        <p:nvSpPr>
          <p:cNvPr id="125954" name="Rectangle 2"/>
          <p:cNvSpPr>
            <a:spLocks noGrp="1" noChangeArrowheads="1"/>
          </p:cNvSpPr>
          <p:nvPr>
            <p:ph type="title"/>
          </p:nvPr>
        </p:nvSpPr>
        <p:spPr/>
        <p:txBody>
          <a:bodyPr/>
          <a:lstStyle/>
          <a:p>
            <a:pPr algn="just" eaLnBrk="1" hangingPunct="1"/>
            <a:r>
              <a:rPr lang="en-US" b="1" dirty="0" smtClean="0">
                <a:solidFill>
                  <a:srgbClr val="FF0000"/>
                </a:solidFill>
                <a:latin typeface="Constantia" pitchFamily="18" charset="0"/>
              </a:rPr>
              <a:t>Management cont.</a:t>
            </a:r>
          </a:p>
        </p:txBody>
      </p:sp>
      <p:sp>
        <p:nvSpPr>
          <p:cNvPr id="7885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9F51DA8B-D9BC-484A-B48E-9351993F099B}" type="slidenum">
              <a:rPr lang="en-US" sz="1400"/>
              <a:pPr algn="r"/>
              <a:t>82</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595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125955">
                                            <p:txEl>
                                              <p:pRg st="0" end="0"/>
                                            </p:txEl>
                                          </p:spTgt>
                                        </p:tgtEl>
                                        <p:attrNameLst>
                                          <p:attrName>style.visibility</p:attrName>
                                        </p:attrNameLst>
                                      </p:cBhvr>
                                      <p:to>
                                        <p:strVal val="visible"/>
                                      </p:to>
                                    </p:set>
                                    <p:anim calcmode="lin" valueType="num">
                                      <p:cBhvr additive="base">
                                        <p:cTn id="11" dur="500" fill="hold"/>
                                        <p:tgtEl>
                                          <p:spTgt spid="125955">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59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25955">
                                            <p:txEl>
                                              <p:pRg st="1" end="1"/>
                                            </p:txEl>
                                          </p:spTgt>
                                        </p:tgtEl>
                                        <p:attrNameLst>
                                          <p:attrName>style.visibility</p:attrName>
                                        </p:attrNameLst>
                                      </p:cBhvr>
                                      <p:to>
                                        <p:strVal val="visible"/>
                                      </p:to>
                                    </p:set>
                                    <p:anim calcmode="lin" valueType="num">
                                      <p:cBhvr additive="base">
                                        <p:cTn id="17" dur="500" fill="hold"/>
                                        <p:tgtEl>
                                          <p:spTgt spid="125955">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2595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55" grpId="0" build="p" autoUpdateAnimBg="0"/>
      <p:bldP spid="125954"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6979" name="Rectangle 3"/>
          <p:cNvSpPr>
            <a:spLocks noGrp="1" noChangeArrowheads="1"/>
          </p:cNvSpPr>
          <p:nvPr>
            <p:ph idx="1"/>
          </p:nvPr>
        </p:nvSpPr>
        <p:spPr>
          <a:xfrm>
            <a:off x="457200" y="1600200"/>
            <a:ext cx="8686800" cy="5257800"/>
          </a:xfrm>
        </p:spPr>
        <p:txBody>
          <a:bodyPr>
            <a:normAutofit/>
          </a:bodyPr>
          <a:lstStyle/>
          <a:p>
            <a:pPr algn="just" eaLnBrk="1" hangingPunct="1">
              <a:lnSpc>
                <a:spcPct val="90000"/>
              </a:lnSpc>
              <a:buNone/>
            </a:pPr>
            <a:r>
              <a:rPr lang="en-US" dirty="0" smtClean="0">
                <a:solidFill>
                  <a:srgbClr val="0000FF"/>
                </a:solidFill>
                <a:latin typeface="Constantia" pitchFamily="18" charset="0"/>
              </a:rPr>
              <a:t>	Replacement of severely damaged hip with artificial joint.</a:t>
            </a:r>
          </a:p>
          <a:p>
            <a:pPr algn="just" eaLnBrk="1" hangingPunct="1">
              <a:lnSpc>
                <a:spcPct val="90000"/>
              </a:lnSpc>
              <a:buNone/>
            </a:pPr>
            <a:endParaRPr lang="en-US" dirty="0" smtClean="0">
              <a:solidFill>
                <a:srgbClr val="0000FF"/>
              </a:solidFill>
              <a:latin typeface="Constantia" pitchFamily="18" charset="0"/>
            </a:endParaRPr>
          </a:p>
          <a:p>
            <a:pPr algn="just" eaLnBrk="1" hangingPunct="1">
              <a:lnSpc>
                <a:spcPct val="90000"/>
              </a:lnSpc>
              <a:buNone/>
            </a:pPr>
            <a:r>
              <a:rPr lang="en-US" dirty="0" smtClean="0">
                <a:solidFill>
                  <a:srgbClr val="0000FF"/>
                </a:solidFill>
                <a:latin typeface="Constantia" pitchFamily="18" charset="0"/>
              </a:rPr>
              <a:t>	Indicated mostly in patients over 60 years of age where regenerative bone healing may not be achievable following:</a:t>
            </a:r>
          </a:p>
          <a:p>
            <a:pPr algn="just" eaLnBrk="1" hangingPunct="1">
              <a:lnSpc>
                <a:spcPct val="90000"/>
              </a:lnSpc>
              <a:buFontTx/>
              <a:buNone/>
            </a:pPr>
            <a:endParaRPr lang="en-US" dirty="0" smtClean="0">
              <a:solidFill>
                <a:srgbClr val="0000FF"/>
              </a:solidFill>
              <a:latin typeface="Constantia" pitchFamily="18" charset="0"/>
            </a:endParaRPr>
          </a:p>
          <a:p>
            <a:pPr marL="571500" indent="-571500" algn="just" eaLnBrk="1" hangingPunct="1">
              <a:lnSpc>
                <a:spcPct val="90000"/>
              </a:lnSpc>
              <a:buFontTx/>
              <a:buAutoNum type="romanLcParenBoth"/>
            </a:pPr>
            <a:r>
              <a:rPr lang="en-US" dirty="0" smtClean="0">
                <a:solidFill>
                  <a:srgbClr val="0000FF"/>
                </a:solidFill>
                <a:latin typeface="Constantia" pitchFamily="18" charset="0"/>
              </a:rPr>
              <a:t>Arthritis (degenerative joint disease, Rheumatoid arthritis).</a:t>
            </a:r>
          </a:p>
          <a:p>
            <a:pPr marL="571500" indent="-571500" algn="just" eaLnBrk="1" hangingPunct="1">
              <a:lnSpc>
                <a:spcPct val="90000"/>
              </a:lnSpc>
              <a:buFontTx/>
              <a:buAutoNum type="romanLcParenBoth"/>
            </a:pPr>
            <a:r>
              <a:rPr lang="en-US" dirty="0" smtClean="0">
                <a:solidFill>
                  <a:srgbClr val="0000FF"/>
                </a:solidFill>
                <a:latin typeface="Constantia" pitchFamily="18" charset="0"/>
              </a:rPr>
              <a:t>Femoral neck fracture.</a:t>
            </a:r>
          </a:p>
          <a:p>
            <a:pPr marL="571500" indent="-571500" algn="just" eaLnBrk="1" hangingPunct="1">
              <a:lnSpc>
                <a:spcPct val="90000"/>
              </a:lnSpc>
              <a:buFontTx/>
              <a:buAutoNum type="romanLcParenBoth"/>
            </a:pPr>
            <a:r>
              <a:rPr lang="en-US" dirty="0" smtClean="0">
                <a:solidFill>
                  <a:srgbClr val="0000FF"/>
                </a:solidFill>
                <a:latin typeface="Constantia" pitchFamily="18" charset="0"/>
              </a:rPr>
              <a:t>Failed prosthesis/</a:t>
            </a:r>
            <a:r>
              <a:rPr lang="en-US" dirty="0" err="1" smtClean="0">
                <a:solidFill>
                  <a:srgbClr val="0000FF"/>
                </a:solidFill>
                <a:latin typeface="Constantia" pitchFamily="18" charset="0"/>
              </a:rPr>
              <a:t>osteotomy</a:t>
            </a:r>
            <a:endParaRPr lang="en-US" dirty="0" smtClean="0">
              <a:solidFill>
                <a:srgbClr val="0000FF"/>
              </a:solidFill>
              <a:latin typeface="Constantia" pitchFamily="18" charset="0"/>
            </a:endParaRPr>
          </a:p>
          <a:p>
            <a:pPr marL="571500" indent="-571500" algn="just" eaLnBrk="1" hangingPunct="1">
              <a:lnSpc>
                <a:spcPct val="90000"/>
              </a:lnSpc>
              <a:buFontTx/>
              <a:buAutoNum type="romanLcParenBoth"/>
            </a:pPr>
            <a:r>
              <a:rPr lang="en-US" dirty="0" smtClean="0">
                <a:solidFill>
                  <a:srgbClr val="0000FF"/>
                </a:solidFill>
                <a:latin typeface="Constantia" pitchFamily="18" charset="0"/>
              </a:rPr>
              <a:t>Congenital hip disease</a:t>
            </a:r>
          </a:p>
        </p:txBody>
      </p:sp>
      <p:sp>
        <p:nvSpPr>
          <p:cNvPr id="79874" name="Rectangle 6"/>
          <p:cNvSpPr>
            <a:spLocks noGrp="1" noChangeArrowheads="1"/>
          </p:cNvSpPr>
          <p:nvPr>
            <p:ph type="sldNum" sz="quarter" idx="12"/>
          </p:nvPr>
        </p:nvSpPr>
        <p:spPr>
          <a:noFill/>
        </p:spPr>
        <p:txBody>
          <a:bodyPr/>
          <a:lstStyle/>
          <a:p>
            <a:fld id="{321D945D-6463-46EE-9C92-FECFCF9C6ECA}" type="slidenum">
              <a:rPr lang="en-US" smtClean="0"/>
              <a:pPr/>
              <a:t>83</a:t>
            </a:fld>
            <a:endParaRPr lang="en-US" smtClean="0"/>
          </a:p>
        </p:txBody>
      </p:sp>
      <p:sp>
        <p:nvSpPr>
          <p:cNvPr id="126978" name="Rectangle 2"/>
          <p:cNvSpPr>
            <a:spLocks noGrp="1" noChangeArrowheads="1"/>
          </p:cNvSpPr>
          <p:nvPr>
            <p:ph type="title"/>
          </p:nvPr>
        </p:nvSpPr>
        <p:spPr/>
        <p:txBody>
          <a:bodyPr/>
          <a:lstStyle/>
          <a:p>
            <a:pPr algn="just" eaLnBrk="1" hangingPunct="1"/>
            <a:r>
              <a:rPr lang="en-US" b="1" dirty="0" smtClean="0">
                <a:solidFill>
                  <a:srgbClr val="FF0000"/>
                </a:solidFill>
                <a:latin typeface="Constantia" pitchFamily="18" charset="0"/>
              </a:rPr>
              <a:t>Total Hip Replacement</a:t>
            </a:r>
          </a:p>
        </p:txBody>
      </p:sp>
      <p:sp>
        <p:nvSpPr>
          <p:cNvPr id="7987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AAEB9422-7A5F-4135-9C42-3AA9E6CE1754}" type="slidenum">
              <a:rPr lang="en-US" sz="1400"/>
              <a:pPr algn="r"/>
              <a:t>83</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697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697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69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69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69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2697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269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autoUpdateAnimBg="0"/>
      <p:bldP spid="126978"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901" name="Rectangle 3"/>
          <p:cNvSpPr>
            <a:spLocks noGrp="1" noChangeArrowheads="1"/>
          </p:cNvSpPr>
          <p:nvPr>
            <p:ph idx="1"/>
          </p:nvPr>
        </p:nvSpPr>
        <p:spPr/>
        <p:txBody>
          <a:bodyPr/>
          <a:lstStyle/>
          <a:p>
            <a:pPr eaLnBrk="1" hangingPunct="1"/>
            <a:endParaRPr lang="en-US" smtClean="0"/>
          </a:p>
        </p:txBody>
      </p:sp>
      <p:sp>
        <p:nvSpPr>
          <p:cNvPr id="80898" name="Rectangle 6"/>
          <p:cNvSpPr>
            <a:spLocks noGrp="1" noChangeArrowheads="1"/>
          </p:cNvSpPr>
          <p:nvPr>
            <p:ph type="sldNum" sz="quarter" idx="12"/>
          </p:nvPr>
        </p:nvSpPr>
        <p:spPr>
          <a:noFill/>
        </p:spPr>
        <p:txBody>
          <a:bodyPr/>
          <a:lstStyle/>
          <a:p>
            <a:fld id="{615D03C0-0D63-4379-B983-47FA24703F04}" type="slidenum">
              <a:rPr lang="en-US" smtClean="0"/>
              <a:pPr/>
              <a:t>84</a:t>
            </a:fld>
            <a:endParaRPr lang="en-US" smtClean="0"/>
          </a:p>
        </p:txBody>
      </p:sp>
      <p:sp>
        <p:nvSpPr>
          <p:cNvPr id="128002" name="Rectangle 2"/>
          <p:cNvSpPr>
            <a:spLocks noGrp="1" noChangeArrowheads="1"/>
          </p:cNvSpPr>
          <p:nvPr>
            <p:ph type="title"/>
          </p:nvPr>
        </p:nvSpPr>
        <p:spPr/>
        <p:txBody>
          <a:bodyPr/>
          <a:lstStyle/>
          <a:p>
            <a:pPr algn="just" eaLnBrk="1" hangingPunct="1"/>
            <a:r>
              <a:rPr lang="en-US" dirty="0" smtClean="0">
                <a:solidFill>
                  <a:srgbClr val="FF0000"/>
                </a:solidFill>
                <a:latin typeface="Constantia" pitchFamily="18" charset="0"/>
              </a:rPr>
              <a:t>Hip Replacement cont’d</a:t>
            </a:r>
          </a:p>
        </p:txBody>
      </p:sp>
      <p:sp>
        <p:nvSpPr>
          <p:cNvPr id="8089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5D7AAF2-D694-450A-8919-4FDECE45E17C}" type="slidenum">
              <a:rPr lang="en-US" sz="1400"/>
              <a:pPr algn="r"/>
              <a:t>84</a:t>
            </a:fld>
            <a:endParaRPr lang="en-US" sz="1400"/>
          </a:p>
        </p:txBody>
      </p:sp>
      <p:pic>
        <p:nvPicPr>
          <p:cNvPr id="128004" name="Picture 4" descr="hip_arthroplasty_intro01"/>
          <p:cNvPicPr>
            <a:picLocks noChangeAspect="1" noChangeArrowheads="1"/>
          </p:cNvPicPr>
          <p:nvPr/>
        </p:nvPicPr>
        <p:blipFill>
          <a:blip r:embed="rId2" cstate="print"/>
          <a:srcRect/>
          <a:stretch>
            <a:fillRect/>
          </a:stretch>
        </p:blipFill>
        <p:spPr bwMode="auto">
          <a:xfrm>
            <a:off x="533400" y="1219200"/>
            <a:ext cx="7924800" cy="54102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0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80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02"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5" name="Rectangle 3"/>
          <p:cNvSpPr>
            <a:spLocks noGrp="1" noChangeArrowheads="1"/>
          </p:cNvSpPr>
          <p:nvPr>
            <p:ph idx="1"/>
          </p:nvPr>
        </p:nvSpPr>
        <p:spPr/>
        <p:txBody>
          <a:bodyPr/>
          <a:lstStyle/>
          <a:p>
            <a:pPr eaLnBrk="1" hangingPunct="1"/>
            <a:endParaRPr lang="en-US" smtClean="0"/>
          </a:p>
        </p:txBody>
      </p:sp>
      <p:sp>
        <p:nvSpPr>
          <p:cNvPr id="81922" name="Rectangle 6"/>
          <p:cNvSpPr>
            <a:spLocks noGrp="1" noChangeArrowheads="1"/>
          </p:cNvSpPr>
          <p:nvPr>
            <p:ph type="sldNum" sz="quarter" idx="12"/>
          </p:nvPr>
        </p:nvSpPr>
        <p:spPr>
          <a:noFill/>
        </p:spPr>
        <p:txBody>
          <a:bodyPr/>
          <a:lstStyle/>
          <a:p>
            <a:fld id="{87A14E81-02DD-463E-9A66-AE0403D6E9A0}" type="slidenum">
              <a:rPr lang="en-US" smtClean="0"/>
              <a:pPr/>
              <a:t>85</a:t>
            </a:fld>
            <a:endParaRPr lang="en-US" smtClean="0"/>
          </a:p>
        </p:txBody>
      </p:sp>
      <p:sp>
        <p:nvSpPr>
          <p:cNvPr id="129026" name="Rectangle 2"/>
          <p:cNvSpPr>
            <a:spLocks noGrp="1" noChangeArrowheads="1"/>
          </p:cNvSpPr>
          <p:nvPr>
            <p:ph type="title"/>
          </p:nvPr>
        </p:nvSpPr>
        <p:spPr/>
        <p:txBody>
          <a:bodyPr/>
          <a:lstStyle/>
          <a:p>
            <a:pPr algn="just" eaLnBrk="1" hangingPunct="1"/>
            <a:r>
              <a:rPr lang="en-US" dirty="0" smtClean="0">
                <a:solidFill>
                  <a:srgbClr val="0000FF"/>
                </a:solidFill>
                <a:latin typeface="Constantia" pitchFamily="18" charset="0"/>
              </a:rPr>
              <a:t>Hip Replacement cont’d</a:t>
            </a:r>
          </a:p>
        </p:txBody>
      </p:sp>
      <p:sp>
        <p:nvSpPr>
          <p:cNvPr id="8192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FD9B0018-CA9E-4831-A4C6-62F435C39751}" type="slidenum">
              <a:rPr lang="en-US" sz="1400"/>
              <a:pPr algn="r"/>
              <a:t>85</a:t>
            </a:fld>
            <a:endParaRPr lang="en-US" sz="1400"/>
          </a:p>
        </p:txBody>
      </p:sp>
      <p:pic>
        <p:nvPicPr>
          <p:cNvPr id="129028" name="Picture 4" descr="rheumatoidhipreplace"/>
          <p:cNvPicPr>
            <a:picLocks noChangeAspect="1" noChangeArrowheads="1"/>
          </p:cNvPicPr>
          <p:nvPr/>
        </p:nvPicPr>
        <p:blipFill>
          <a:blip r:embed="rId2" cstate="print"/>
          <a:srcRect/>
          <a:stretch>
            <a:fillRect/>
          </a:stretch>
        </p:blipFill>
        <p:spPr bwMode="auto">
          <a:xfrm>
            <a:off x="609600" y="1752600"/>
            <a:ext cx="7924800" cy="5638800"/>
          </a:xfrm>
          <a:prstGeom prst="rect">
            <a:avLst/>
          </a:prstGeom>
          <a:noFill/>
          <a:ln w="9525">
            <a:noFill/>
            <a:miter lim="800000"/>
            <a:headEnd/>
            <a:tailEnd/>
          </a:ln>
        </p:spPr>
      </p:pic>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9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29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26"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477000"/>
          </a:xfrm>
        </p:spPr>
        <p:txBody>
          <a:bodyPr>
            <a:normAutofit/>
          </a:bodyPr>
          <a:lstStyle/>
          <a:p>
            <a:pPr algn="ctr">
              <a:buNone/>
            </a:pPr>
            <a:endParaRPr lang="en-US" sz="4000" b="1" dirty="0" smtClean="0">
              <a:solidFill>
                <a:srgbClr val="0000FF"/>
              </a:solidFill>
              <a:latin typeface="Constantia" pitchFamily="18" charset="0"/>
            </a:endParaRPr>
          </a:p>
          <a:p>
            <a:pPr algn="ctr">
              <a:buNone/>
            </a:pPr>
            <a:endParaRPr lang="en-US" sz="4000" b="1" dirty="0" smtClean="0">
              <a:solidFill>
                <a:srgbClr val="0000FF"/>
              </a:solidFill>
              <a:latin typeface="Constantia" pitchFamily="18" charset="0"/>
            </a:endParaRPr>
          </a:p>
          <a:p>
            <a:pPr algn="ctr">
              <a:buNone/>
            </a:pPr>
            <a:r>
              <a:rPr lang="en-US" sz="4000" b="1" dirty="0" smtClean="0">
                <a:solidFill>
                  <a:srgbClr val="0000FF"/>
                </a:solidFill>
                <a:latin typeface="Constantia" pitchFamily="18" charset="0"/>
              </a:rPr>
              <a:t>NURSING CARE OF THE PATIENT WHO HAS UNDERGONE TOTAL HIP REPLACEMENT</a:t>
            </a:r>
            <a:endParaRPr lang="en-US" sz="4000" dirty="0">
              <a:solidFill>
                <a:srgbClr val="0000FF"/>
              </a:solidFill>
            </a:endParaRPr>
          </a:p>
        </p:txBody>
      </p:sp>
      <p:sp>
        <p:nvSpPr>
          <p:cNvPr id="2" name="Title 1"/>
          <p:cNvSpPr>
            <a:spLocks noGrp="1"/>
          </p:cNvSpPr>
          <p:nvPr>
            <p:ph type="title"/>
          </p:nvPr>
        </p:nvSpPr>
        <p:spPr/>
        <p:txBody>
          <a:bodyPr/>
          <a:lstStyle/>
          <a:p>
            <a:endParaRPr lang="en-US"/>
          </a:p>
        </p:txBody>
      </p:sp>
    </p:spTree>
  </p:cSld>
  <p:clrMapOvr>
    <a:masterClrMapping/>
  </p:clrMapOvr>
  <p:transition>
    <p:wheel spokes="8"/>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0051" name="Rectangle 3"/>
          <p:cNvSpPr>
            <a:spLocks noGrp="1" noChangeArrowheads="1"/>
          </p:cNvSpPr>
          <p:nvPr>
            <p:ph idx="1"/>
          </p:nvPr>
        </p:nvSpPr>
        <p:spPr>
          <a:xfrm>
            <a:off x="457200" y="838200"/>
            <a:ext cx="8458200" cy="6019800"/>
          </a:xfrm>
        </p:spPr>
        <p:txBody>
          <a:bodyPr>
            <a:normAutofit/>
          </a:bodyPr>
          <a:lstStyle/>
          <a:p>
            <a:pPr algn="just" eaLnBrk="1" hangingPunct="1">
              <a:buNone/>
            </a:pPr>
            <a:r>
              <a:rPr lang="en-US" sz="3600" b="1" dirty="0" smtClean="0">
                <a:solidFill>
                  <a:srgbClr val="0000FF"/>
                </a:solidFill>
                <a:latin typeface="Times New Roman" pitchFamily="18" charset="0"/>
                <a:cs typeface="Times New Roman" pitchFamily="18" charset="0"/>
              </a:rPr>
              <a:t>1. </a:t>
            </a:r>
            <a:r>
              <a:rPr lang="en-US" dirty="0" smtClean="0">
                <a:solidFill>
                  <a:srgbClr val="0000FF"/>
                </a:solidFill>
                <a:latin typeface="Constantia" pitchFamily="18" charset="0"/>
              </a:rPr>
              <a:t>Monitor for possible complications such as:</a:t>
            </a:r>
          </a:p>
          <a:p>
            <a:pPr marL="571500" indent="-571500" algn="just" eaLnBrk="1" hangingPunct="1">
              <a:buFont typeface="Wingdings" pitchFamily="2" charset="2"/>
              <a:buAutoNum type="romanLcParenBoth"/>
            </a:pPr>
            <a:r>
              <a:rPr lang="en-US" dirty="0" smtClean="0">
                <a:solidFill>
                  <a:srgbClr val="0000FF"/>
                </a:solidFill>
                <a:latin typeface="Constantia" pitchFamily="18" charset="0"/>
              </a:rPr>
              <a:t>Hip prosthesis dislocation</a:t>
            </a:r>
          </a:p>
          <a:p>
            <a:pPr marL="571500" indent="-571500" algn="just" eaLnBrk="1" hangingPunct="1">
              <a:buFont typeface="Wingdings" pitchFamily="2" charset="2"/>
              <a:buAutoNum type="romanLcParenBoth"/>
            </a:pPr>
            <a:endParaRPr lang="en-US" dirty="0" smtClean="0">
              <a:solidFill>
                <a:srgbClr val="0000FF"/>
              </a:solidFill>
              <a:latin typeface="Constantia" pitchFamily="18" charset="0"/>
            </a:endParaRPr>
          </a:p>
          <a:p>
            <a:pPr marL="571500" indent="-571500" algn="just" eaLnBrk="1" hangingPunct="1">
              <a:buFont typeface="Wingdings" pitchFamily="2" charset="2"/>
              <a:buAutoNum type="romanLcParenBoth"/>
            </a:pPr>
            <a:r>
              <a:rPr lang="en-US" dirty="0" smtClean="0">
                <a:solidFill>
                  <a:srgbClr val="0000FF"/>
                </a:solidFill>
                <a:latin typeface="Constantia" pitchFamily="18" charset="0"/>
              </a:rPr>
              <a:t>Excessive wound drainage.</a:t>
            </a:r>
          </a:p>
          <a:p>
            <a:pPr marL="571500" indent="-571500" algn="just" eaLnBrk="1" hangingPunct="1">
              <a:buFont typeface="Wingdings" pitchFamily="2" charset="2"/>
              <a:buAutoNum type="romanLcParenBoth"/>
            </a:pPr>
            <a:endParaRPr lang="en-US" dirty="0" smtClean="0">
              <a:solidFill>
                <a:srgbClr val="0000FF"/>
              </a:solidFill>
              <a:latin typeface="Constantia" pitchFamily="18" charset="0"/>
            </a:endParaRPr>
          </a:p>
          <a:p>
            <a:pPr marL="571500" indent="-571500" algn="just" eaLnBrk="1" hangingPunct="1">
              <a:buFont typeface="Wingdings" pitchFamily="2" charset="2"/>
              <a:buAutoNum type="romanLcParenBoth"/>
            </a:pPr>
            <a:r>
              <a:rPr lang="en-US" dirty="0" smtClean="0">
                <a:solidFill>
                  <a:srgbClr val="0000FF"/>
                </a:solidFill>
                <a:latin typeface="Constantia" pitchFamily="18" charset="0"/>
              </a:rPr>
              <a:t>Thromboembolism.</a:t>
            </a:r>
          </a:p>
          <a:p>
            <a:pPr marL="571500" indent="-571500" algn="just" eaLnBrk="1" hangingPunct="1">
              <a:buFont typeface="Wingdings" pitchFamily="2" charset="2"/>
              <a:buAutoNum type="romanLcParenBoth"/>
            </a:pPr>
            <a:endParaRPr lang="en-US" dirty="0" smtClean="0">
              <a:solidFill>
                <a:srgbClr val="0000FF"/>
              </a:solidFill>
              <a:latin typeface="Constantia" pitchFamily="18" charset="0"/>
            </a:endParaRPr>
          </a:p>
          <a:p>
            <a:pPr marL="571500" indent="-571500" algn="just" eaLnBrk="1" hangingPunct="1">
              <a:buFont typeface="Wingdings" pitchFamily="2" charset="2"/>
              <a:buAutoNum type="romanLcParenBoth"/>
            </a:pPr>
            <a:r>
              <a:rPr lang="en-US" dirty="0" smtClean="0">
                <a:solidFill>
                  <a:srgbClr val="0000FF"/>
                </a:solidFill>
                <a:latin typeface="Constantia" pitchFamily="18" charset="0"/>
              </a:rPr>
              <a:t>Infection.</a:t>
            </a:r>
          </a:p>
          <a:p>
            <a:pPr marL="571500" indent="-571500" algn="just" eaLnBrk="1" hangingPunct="1">
              <a:buFont typeface="Wingdings" pitchFamily="2" charset="2"/>
              <a:buAutoNum type="romanLcParenBoth"/>
            </a:pPr>
            <a:endParaRPr lang="en-US" dirty="0" smtClean="0">
              <a:solidFill>
                <a:srgbClr val="0000FF"/>
              </a:solidFill>
              <a:latin typeface="Constantia" pitchFamily="18" charset="0"/>
            </a:endParaRPr>
          </a:p>
          <a:p>
            <a:pPr marL="571500" indent="-571500" algn="just" eaLnBrk="1" hangingPunct="1">
              <a:buFont typeface="Wingdings" pitchFamily="2" charset="2"/>
              <a:buAutoNum type="romanLcParenBoth"/>
            </a:pPr>
            <a:r>
              <a:rPr lang="en-US" dirty="0" smtClean="0">
                <a:solidFill>
                  <a:srgbClr val="0000FF"/>
                </a:solidFill>
                <a:latin typeface="Constantia" pitchFamily="18" charset="0"/>
              </a:rPr>
              <a:t>Heel pressure and possible pressure sores</a:t>
            </a:r>
          </a:p>
        </p:txBody>
      </p:sp>
      <p:sp>
        <p:nvSpPr>
          <p:cNvPr id="82946" name="Rectangle 6"/>
          <p:cNvSpPr>
            <a:spLocks noGrp="1" noChangeArrowheads="1"/>
          </p:cNvSpPr>
          <p:nvPr>
            <p:ph type="sldNum" sz="quarter" idx="12"/>
          </p:nvPr>
        </p:nvSpPr>
        <p:spPr>
          <a:noFill/>
        </p:spPr>
        <p:txBody>
          <a:bodyPr/>
          <a:lstStyle/>
          <a:p>
            <a:fld id="{FA2288BB-CB86-425D-83FA-DD5D112A916E}" type="slidenum">
              <a:rPr lang="en-US" smtClean="0"/>
              <a:pPr/>
              <a:t>87</a:t>
            </a:fld>
            <a:endParaRPr lang="en-US" smtClean="0"/>
          </a:p>
        </p:txBody>
      </p:sp>
      <p:sp>
        <p:nvSpPr>
          <p:cNvPr id="130050" name="Rectangle 2"/>
          <p:cNvSpPr>
            <a:spLocks noGrp="1" noChangeArrowheads="1"/>
          </p:cNvSpPr>
          <p:nvPr>
            <p:ph type="title"/>
          </p:nvPr>
        </p:nvSpPr>
        <p:spPr>
          <a:xfrm>
            <a:off x="457200" y="0"/>
            <a:ext cx="8686800" cy="990600"/>
          </a:xfrm>
        </p:spPr>
        <p:txBody>
          <a:bodyPr>
            <a:normAutofit/>
          </a:bodyPr>
          <a:lstStyle/>
          <a:p>
            <a:pPr algn="just" eaLnBrk="1" hangingPunct="1"/>
            <a:r>
              <a:rPr lang="en-US" b="1" dirty="0" smtClean="0">
                <a:solidFill>
                  <a:srgbClr val="FF0000"/>
                </a:solidFill>
                <a:latin typeface="Constantia" pitchFamily="18" charset="0"/>
              </a:rPr>
              <a:t>Nursing Care Cont’d</a:t>
            </a:r>
          </a:p>
        </p:txBody>
      </p:sp>
      <p:sp>
        <p:nvSpPr>
          <p:cNvPr id="8294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919EE50F-F3CD-4703-AE2D-F957FD879D8C}" type="slidenum">
              <a:rPr lang="en-US" sz="1400"/>
              <a:pPr algn="r"/>
              <a:t>87</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0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005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005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005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005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0051">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005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1" grpId="0" build="p" autoUpdateAnimBg="0"/>
      <p:bldP spid="130050"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5" name="Rectangle 3"/>
          <p:cNvSpPr>
            <a:spLocks noGrp="1" noChangeArrowheads="1"/>
          </p:cNvSpPr>
          <p:nvPr>
            <p:ph idx="1"/>
          </p:nvPr>
        </p:nvSpPr>
        <p:spPr>
          <a:xfrm>
            <a:off x="457200" y="1447800"/>
            <a:ext cx="8686800" cy="5410200"/>
          </a:xfrm>
        </p:spPr>
        <p:txBody>
          <a:bodyPr>
            <a:normAutofit/>
          </a:bodyPr>
          <a:lstStyle/>
          <a:p>
            <a:pPr marL="469900" indent="-469900" algn="just" eaLnBrk="1" hangingPunct="1">
              <a:lnSpc>
                <a:spcPct val="90000"/>
              </a:lnSpc>
              <a:buNone/>
            </a:pPr>
            <a:r>
              <a:rPr lang="en-US" sz="3600" b="1" dirty="0" smtClean="0">
                <a:solidFill>
                  <a:srgbClr val="0000FF"/>
                </a:solidFill>
                <a:latin typeface="Times New Roman" pitchFamily="18" charset="0"/>
                <a:cs typeface="Times New Roman" pitchFamily="18" charset="0"/>
              </a:rPr>
              <a:t>2. </a:t>
            </a:r>
            <a:r>
              <a:rPr lang="en-US" dirty="0" smtClean="0">
                <a:solidFill>
                  <a:srgbClr val="0000FF"/>
                </a:solidFill>
                <a:latin typeface="Constantia" pitchFamily="18" charset="0"/>
              </a:rPr>
              <a:t>Monitor for other complications such as:</a:t>
            </a:r>
          </a:p>
          <a:p>
            <a:pPr marL="469900" indent="-469900" algn="just" eaLnBrk="1" hangingPunct="1">
              <a:lnSpc>
                <a:spcPct val="90000"/>
              </a:lnSpc>
              <a:buNone/>
            </a:pPr>
            <a:endParaRPr lang="en-US" dirty="0" smtClean="0">
              <a:solidFill>
                <a:srgbClr val="0000FF"/>
              </a:solidFill>
              <a:latin typeface="Constantia" pitchFamily="18" charset="0"/>
            </a:endParaRPr>
          </a:p>
          <a:p>
            <a:pPr marL="571500" indent="-571500" algn="just" eaLnBrk="1" hangingPunct="1">
              <a:lnSpc>
                <a:spcPct val="90000"/>
              </a:lnSpc>
              <a:buAutoNum type="romanLcParenBoth"/>
            </a:pPr>
            <a:r>
              <a:rPr lang="en-US" dirty="0" smtClean="0">
                <a:solidFill>
                  <a:srgbClr val="0000FF"/>
                </a:solidFill>
                <a:latin typeface="Constantia" pitchFamily="18" charset="0"/>
              </a:rPr>
              <a:t>Heterotrophic ossification.</a:t>
            </a:r>
          </a:p>
          <a:p>
            <a:pPr marL="571500" indent="-571500" algn="just" eaLnBrk="1" hangingPunct="1">
              <a:lnSpc>
                <a:spcPct val="90000"/>
              </a:lnSpc>
              <a:buAutoNum type="romanLcParenBoth"/>
            </a:pPr>
            <a:endParaRPr lang="en-US" dirty="0" smtClean="0">
              <a:solidFill>
                <a:srgbClr val="0000FF"/>
              </a:solidFill>
              <a:latin typeface="Constantia" pitchFamily="18" charset="0"/>
            </a:endParaRPr>
          </a:p>
          <a:p>
            <a:pPr marL="571500" indent="-571500" algn="just" eaLnBrk="1" hangingPunct="1">
              <a:lnSpc>
                <a:spcPct val="90000"/>
              </a:lnSpc>
              <a:buAutoNum type="romanLcParenBoth"/>
            </a:pPr>
            <a:r>
              <a:rPr lang="en-US" dirty="0" smtClean="0">
                <a:solidFill>
                  <a:srgbClr val="0000FF"/>
                </a:solidFill>
                <a:latin typeface="Constantia" pitchFamily="18" charset="0"/>
              </a:rPr>
              <a:t>Vascular necrosis.</a:t>
            </a:r>
          </a:p>
          <a:p>
            <a:pPr marL="571500" indent="-571500" algn="just" eaLnBrk="1" hangingPunct="1">
              <a:lnSpc>
                <a:spcPct val="90000"/>
              </a:lnSpc>
              <a:buAutoNum type="romanLcParenBoth"/>
            </a:pPr>
            <a:endParaRPr lang="en-US" dirty="0" smtClean="0">
              <a:solidFill>
                <a:srgbClr val="0000FF"/>
              </a:solidFill>
              <a:latin typeface="Constantia" pitchFamily="18" charset="0"/>
            </a:endParaRPr>
          </a:p>
          <a:p>
            <a:pPr marL="571500" indent="-571500" algn="just" eaLnBrk="1" hangingPunct="1">
              <a:lnSpc>
                <a:spcPct val="90000"/>
              </a:lnSpc>
              <a:buAutoNum type="romanLcParenBoth"/>
            </a:pPr>
            <a:r>
              <a:rPr lang="en-US" dirty="0" smtClean="0">
                <a:solidFill>
                  <a:srgbClr val="0000FF"/>
                </a:solidFill>
                <a:latin typeface="Constantia" pitchFamily="18" charset="0"/>
              </a:rPr>
              <a:t>Loosening of the prosthesis.</a:t>
            </a:r>
          </a:p>
          <a:p>
            <a:pPr marL="469900" indent="-469900" algn="just" eaLnBrk="1" hangingPunct="1">
              <a:lnSpc>
                <a:spcPct val="90000"/>
              </a:lnSpc>
              <a:buNone/>
            </a:pPr>
            <a:endParaRPr lang="en-US" dirty="0" smtClean="0">
              <a:solidFill>
                <a:srgbClr val="0000FF"/>
              </a:solidFill>
              <a:latin typeface="Constantia" pitchFamily="18" charset="0"/>
            </a:endParaRPr>
          </a:p>
        </p:txBody>
      </p:sp>
      <p:sp>
        <p:nvSpPr>
          <p:cNvPr id="83970" name="Rectangle 6"/>
          <p:cNvSpPr>
            <a:spLocks noGrp="1" noChangeArrowheads="1"/>
          </p:cNvSpPr>
          <p:nvPr>
            <p:ph type="sldNum" sz="quarter" idx="12"/>
          </p:nvPr>
        </p:nvSpPr>
        <p:spPr>
          <a:noFill/>
        </p:spPr>
        <p:txBody>
          <a:bodyPr/>
          <a:lstStyle/>
          <a:p>
            <a:fld id="{E73EB8D8-AF8F-46E1-99C8-9360AD548E2B}" type="slidenum">
              <a:rPr lang="en-US" smtClean="0"/>
              <a:pPr/>
              <a:t>88</a:t>
            </a:fld>
            <a:endParaRPr lang="en-US" smtClean="0"/>
          </a:p>
        </p:txBody>
      </p:sp>
      <p:sp>
        <p:nvSpPr>
          <p:cNvPr id="131074" name="Rectangle 2"/>
          <p:cNvSpPr>
            <a:spLocks noGrp="1" noChangeArrowheads="1"/>
          </p:cNvSpPr>
          <p:nvPr>
            <p:ph type="title"/>
          </p:nvPr>
        </p:nvSpPr>
        <p:spPr/>
        <p:txBody>
          <a:bodyPr/>
          <a:lstStyle/>
          <a:p>
            <a:pPr algn="just" eaLnBrk="1" hangingPunct="1"/>
            <a:r>
              <a:rPr lang="en-US" dirty="0" smtClean="0">
                <a:solidFill>
                  <a:srgbClr val="FF0000"/>
                </a:solidFill>
                <a:latin typeface="Constantia" pitchFamily="18" charset="0"/>
              </a:rPr>
              <a:t>Nursing care cont’d</a:t>
            </a:r>
          </a:p>
        </p:txBody>
      </p:sp>
      <p:sp>
        <p:nvSpPr>
          <p:cNvPr id="8397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43A974FC-3F5B-49FF-AEB1-0F5504929464}" type="slidenum">
              <a:rPr lang="en-US" sz="1400"/>
              <a:pPr algn="r"/>
              <a:t>88</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131074"/>
                                        </p:tgtEl>
                                        <p:attrNameLst>
                                          <p:attrName>style.visibility</p:attrName>
                                        </p:attrNameLst>
                                      </p:cBhvr>
                                      <p:to>
                                        <p:strVal val="visible"/>
                                      </p:to>
                                    </p:set>
                                    <p:anim to="" calcmode="lin" valueType="num">
                                      <p:cBhvr>
                                        <p:cTn id="7" dur="1" fill="hold"/>
                                        <p:tgtEl>
                                          <p:spTgt spid="131074"/>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3107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31075">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31075">
                                            <p:txEl>
                                              <p:pRg st="4" end="4"/>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310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5" grpId="0" build="p" autoUpdateAnimBg="0"/>
      <p:bldP spid="131074"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686800" cy="5638800"/>
          </a:xfrm>
        </p:spPr>
        <p:txBody>
          <a:bodyPr>
            <a:normAutofit/>
          </a:bodyPr>
          <a:lstStyle/>
          <a:p>
            <a:pPr marL="469900" indent="-469900" algn="just">
              <a:lnSpc>
                <a:spcPct val="90000"/>
              </a:lnSpc>
              <a:buNone/>
            </a:pPr>
            <a:r>
              <a:rPr lang="en-US" sz="3600" b="1" dirty="0" smtClean="0">
                <a:solidFill>
                  <a:srgbClr val="0000FF"/>
                </a:solidFill>
                <a:latin typeface="Times New Roman" pitchFamily="18" charset="0"/>
                <a:cs typeface="Times New Roman" pitchFamily="18" charset="0"/>
              </a:rPr>
              <a:t>3.</a:t>
            </a:r>
            <a:r>
              <a:rPr lang="en-US" sz="4000" b="1" dirty="0" smtClean="0">
                <a:solidFill>
                  <a:srgbClr val="0000FF"/>
                </a:solidFill>
                <a:latin typeface="Times New Roman" pitchFamily="18" charset="0"/>
                <a:cs typeface="Times New Roman" pitchFamily="18" charset="0"/>
              </a:rPr>
              <a:t> </a:t>
            </a:r>
            <a:r>
              <a:rPr lang="en-US" dirty="0" smtClean="0">
                <a:solidFill>
                  <a:srgbClr val="0000FF"/>
                </a:solidFill>
                <a:latin typeface="Constantia" pitchFamily="18" charset="0"/>
              </a:rPr>
              <a:t>Prevent hip dislocation by;</a:t>
            </a:r>
          </a:p>
          <a:p>
            <a:pPr marL="469900" indent="-469900" algn="just">
              <a:lnSpc>
                <a:spcPct val="90000"/>
              </a:lnSpc>
              <a:buNone/>
            </a:pPr>
            <a:endParaRPr lang="en-US" dirty="0" smtClean="0">
              <a:solidFill>
                <a:srgbClr val="0000FF"/>
              </a:solidFill>
              <a:latin typeface="Constantia" pitchFamily="18" charset="0"/>
            </a:endParaRPr>
          </a:p>
          <a:p>
            <a:pPr marL="571500" indent="-571500" algn="just">
              <a:lnSpc>
                <a:spcPct val="90000"/>
              </a:lnSpc>
              <a:buAutoNum type="romanLcParenBoth"/>
            </a:pPr>
            <a:r>
              <a:rPr lang="en-US" dirty="0" smtClean="0">
                <a:solidFill>
                  <a:srgbClr val="0000FF"/>
                </a:solidFill>
                <a:latin typeface="Constantia" pitchFamily="18" charset="0"/>
              </a:rPr>
              <a:t>Maintaining the femoral head in the acetabulum.</a:t>
            </a:r>
          </a:p>
          <a:p>
            <a:pPr marL="571500" indent="-571500" algn="just">
              <a:lnSpc>
                <a:spcPct val="90000"/>
              </a:lnSpc>
              <a:buAutoNum type="romanLcParenBoth"/>
            </a:pPr>
            <a:endParaRPr lang="en-US" dirty="0" smtClean="0">
              <a:solidFill>
                <a:srgbClr val="0000FF"/>
              </a:solidFill>
              <a:latin typeface="Constantia" pitchFamily="18" charset="0"/>
            </a:endParaRPr>
          </a:p>
          <a:p>
            <a:pPr marL="571500" indent="-571500" algn="just">
              <a:lnSpc>
                <a:spcPct val="90000"/>
              </a:lnSpc>
              <a:buAutoNum type="romanLcParenBoth"/>
            </a:pPr>
            <a:r>
              <a:rPr lang="en-US" dirty="0" smtClean="0">
                <a:solidFill>
                  <a:srgbClr val="0000FF"/>
                </a:solidFill>
                <a:latin typeface="Constantia" pitchFamily="18" charset="0"/>
              </a:rPr>
              <a:t>Nursing the affected leg in a slightly abducted position.</a:t>
            </a:r>
          </a:p>
          <a:p>
            <a:pPr marL="571500" indent="-571500" algn="just">
              <a:lnSpc>
                <a:spcPct val="90000"/>
              </a:lnSpc>
              <a:buAutoNum type="romanLcParenBoth"/>
            </a:pPr>
            <a:endParaRPr lang="en-US" dirty="0" smtClean="0">
              <a:solidFill>
                <a:srgbClr val="0000FF"/>
              </a:solidFill>
              <a:latin typeface="Constantia" pitchFamily="18" charset="0"/>
            </a:endParaRPr>
          </a:p>
          <a:p>
            <a:pPr marL="571500" indent="-571500" algn="just">
              <a:lnSpc>
                <a:spcPct val="90000"/>
              </a:lnSpc>
              <a:buAutoNum type="romanLcParenBoth"/>
            </a:pPr>
            <a:r>
              <a:rPr lang="en-US" dirty="0" smtClean="0">
                <a:solidFill>
                  <a:srgbClr val="0000FF"/>
                </a:solidFill>
                <a:latin typeface="Constantia" pitchFamily="18" charset="0"/>
              </a:rPr>
              <a:t>Using an abduction splint or 2 – 3 pillows placed between the legs (wedge pillow).</a:t>
            </a:r>
          </a:p>
          <a:p>
            <a:pPr>
              <a:buNone/>
            </a:pPr>
            <a:endParaRPr lang="en-US" dirty="0"/>
          </a:p>
        </p:txBody>
      </p:sp>
      <p:sp>
        <p:nvSpPr>
          <p:cNvPr id="2" name="Title 1"/>
          <p:cNvSpPr>
            <a:spLocks noGrp="1"/>
          </p:cNvSpPr>
          <p:nvPr>
            <p:ph type="title"/>
          </p:nvPr>
        </p:nvSpPr>
        <p:spPr>
          <a:xfrm>
            <a:off x="457200" y="0"/>
            <a:ext cx="8229600" cy="1143000"/>
          </a:xfrm>
        </p:spPr>
        <p:txBody>
          <a:bodyPr/>
          <a:lstStyle/>
          <a:p>
            <a:pPr algn="just"/>
            <a:r>
              <a:rPr lang="en-US" dirty="0" smtClean="0">
                <a:solidFill>
                  <a:srgbClr val="FF0000"/>
                </a:solidFill>
                <a:latin typeface="Constantia" pitchFamily="18" charset="0"/>
              </a:rPr>
              <a:t>Nursing care cont’d</a:t>
            </a:r>
            <a:endParaRPr lang="en-US" dirty="0"/>
          </a:p>
        </p:txBody>
      </p:sp>
    </p:spTree>
  </p:cSld>
  <p:clrMapOvr>
    <a:masterClrMapping/>
  </p:clrMapOvr>
  <p:transition>
    <p:wheel spokes="8"/>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229600" cy="5257800"/>
          </a:xfrm>
        </p:spPr>
        <p:txBody>
          <a:bodyPr>
            <a:normAutofit/>
          </a:bodyPr>
          <a:lstStyle/>
          <a:p>
            <a:pPr algn="just"/>
            <a:r>
              <a:rPr lang="en-US" dirty="0" smtClean="0">
                <a:solidFill>
                  <a:srgbClr val="0000FF"/>
                </a:solidFill>
                <a:latin typeface="Constantia" pitchFamily="18" charset="0"/>
              </a:rPr>
              <a:t>Review of Anatomy and Physiology of the Musculoskeletal System, bone healing</a:t>
            </a:r>
          </a:p>
          <a:p>
            <a:pPr algn="just"/>
            <a:r>
              <a:rPr lang="en-US" dirty="0" smtClean="0">
                <a:solidFill>
                  <a:srgbClr val="0000FF"/>
                </a:solidFill>
                <a:latin typeface="Constantia" pitchFamily="18" charset="0"/>
              </a:rPr>
              <a:t>Fractures and Soft Tissue Injuries</a:t>
            </a:r>
          </a:p>
          <a:p>
            <a:pPr algn="just"/>
            <a:r>
              <a:rPr lang="en-US" dirty="0" smtClean="0">
                <a:solidFill>
                  <a:srgbClr val="0000FF"/>
                </a:solidFill>
                <a:latin typeface="Constantia" pitchFamily="18" charset="0"/>
              </a:rPr>
              <a:t>Orthopaedic Inflammatory Conditions</a:t>
            </a:r>
          </a:p>
          <a:p>
            <a:pPr lvl="1" algn="just"/>
            <a:r>
              <a:rPr lang="en-US" dirty="0" smtClean="0">
                <a:solidFill>
                  <a:srgbClr val="0000FF"/>
                </a:solidFill>
                <a:latin typeface="Constantia" pitchFamily="18" charset="0"/>
              </a:rPr>
              <a:t>Osteomyelitis</a:t>
            </a:r>
          </a:p>
          <a:p>
            <a:pPr lvl="1" algn="just"/>
            <a:r>
              <a:rPr lang="en-US" dirty="0" smtClean="0">
                <a:solidFill>
                  <a:srgbClr val="0000FF"/>
                </a:solidFill>
                <a:latin typeface="Constantia" pitchFamily="18" charset="0"/>
              </a:rPr>
              <a:t>Pyogenic Arthritis</a:t>
            </a:r>
          </a:p>
          <a:p>
            <a:pPr lvl="1" algn="just"/>
            <a:r>
              <a:rPr lang="en-US" dirty="0" smtClean="0">
                <a:solidFill>
                  <a:srgbClr val="0000FF"/>
                </a:solidFill>
                <a:latin typeface="Constantia" pitchFamily="18" charset="0"/>
              </a:rPr>
              <a:t>Rheumatoid arthritis and Osteoarthritis</a:t>
            </a:r>
          </a:p>
          <a:p>
            <a:pPr lvl="1" algn="just"/>
            <a:r>
              <a:rPr lang="en-US" dirty="0" smtClean="0">
                <a:solidFill>
                  <a:srgbClr val="0000FF"/>
                </a:solidFill>
                <a:latin typeface="Constantia" pitchFamily="18" charset="0"/>
              </a:rPr>
              <a:t>Gout</a:t>
            </a:r>
          </a:p>
          <a:p>
            <a:pPr lvl="1" algn="just"/>
            <a:r>
              <a:rPr lang="en-US" dirty="0" smtClean="0">
                <a:solidFill>
                  <a:srgbClr val="0000FF"/>
                </a:solidFill>
                <a:latin typeface="Constantia" pitchFamily="18" charset="0"/>
              </a:rPr>
              <a:t>Osteoporosis</a:t>
            </a:r>
            <a:endParaRPr lang="en-US" dirty="0">
              <a:solidFill>
                <a:srgbClr val="0000FF"/>
              </a:solidFill>
              <a:latin typeface="Constantia" pitchFamily="18" charset="0"/>
            </a:endParaRPr>
          </a:p>
        </p:txBody>
      </p:sp>
      <p:sp>
        <p:nvSpPr>
          <p:cNvPr id="2" name="Title 1"/>
          <p:cNvSpPr>
            <a:spLocks noGrp="1"/>
          </p:cNvSpPr>
          <p:nvPr>
            <p:ph type="title"/>
          </p:nvPr>
        </p:nvSpPr>
        <p:spPr/>
        <p:txBody>
          <a:bodyPr/>
          <a:lstStyle/>
          <a:p>
            <a:pPr algn="just"/>
            <a:r>
              <a:rPr lang="en-US" b="1" dirty="0" smtClean="0">
                <a:solidFill>
                  <a:srgbClr val="FF0000"/>
                </a:solidFill>
                <a:latin typeface="Constantia" pitchFamily="18" charset="0"/>
              </a:rPr>
              <a:t>COURSE CONTENT</a:t>
            </a:r>
            <a:endParaRPr lang="en-US" b="1" dirty="0">
              <a:solidFill>
                <a:srgbClr val="FF0000"/>
              </a:solidFill>
              <a:latin typeface="Constantia" pitchFamily="18" charset="0"/>
            </a:endParaRPr>
          </a:p>
        </p:txBody>
      </p:sp>
    </p:spTree>
  </p:cSld>
  <p:clrMapOvr>
    <a:masterClrMapping/>
  </p:clrMapOvr>
  <p:transition>
    <p:wheel spokes="8"/>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2099" name="Rectangle 3"/>
          <p:cNvSpPr>
            <a:spLocks noGrp="1" noChangeArrowheads="1"/>
          </p:cNvSpPr>
          <p:nvPr>
            <p:ph idx="1"/>
          </p:nvPr>
        </p:nvSpPr>
        <p:spPr>
          <a:xfrm>
            <a:off x="457200" y="1295400"/>
            <a:ext cx="8534400" cy="5562600"/>
          </a:xfrm>
        </p:spPr>
        <p:txBody>
          <a:bodyPr/>
          <a:lstStyle/>
          <a:p>
            <a:pPr marL="469900" indent="-469900" algn="just" eaLnBrk="1" hangingPunct="1">
              <a:buFontTx/>
              <a:buNone/>
            </a:pPr>
            <a:r>
              <a:rPr lang="en-US" sz="2800" dirty="0" smtClean="0">
                <a:solidFill>
                  <a:srgbClr val="0000FF"/>
                </a:solidFill>
                <a:latin typeface="Constantia" pitchFamily="18" charset="0"/>
              </a:rPr>
              <a:t>4. Pt’s hip is never flexed more than 60 degrees</a:t>
            </a:r>
          </a:p>
          <a:p>
            <a:pPr marL="469900" indent="-469900" algn="just" eaLnBrk="1" hangingPunct="1">
              <a:buFontTx/>
              <a:buNone/>
            </a:pPr>
            <a:endParaRPr lang="en-US" sz="2800" dirty="0" smtClean="0">
              <a:solidFill>
                <a:srgbClr val="0000FF"/>
              </a:solidFill>
              <a:latin typeface="Constantia" pitchFamily="18" charset="0"/>
            </a:endParaRPr>
          </a:p>
          <a:p>
            <a:pPr marL="469900" indent="-469900" algn="just" eaLnBrk="1" hangingPunct="1">
              <a:buFontTx/>
              <a:buNone/>
            </a:pPr>
            <a:r>
              <a:rPr lang="en-US" sz="2800" dirty="0" smtClean="0">
                <a:solidFill>
                  <a:srgbClr val="0000FF"/>
                </a:solidFill>
                <a:latin typeface="Constantia" pitchFamily="18" charset="0"/>
              </a:rPr>
              <a:t>5. Flex the unaffected hip and use trapeze when giving bed pan.</a:t>
            </a:r>
          </a:p>
          <a:p>
            <a:pPr marL="469900" indent="-469900" algn="just" eaLnBrk="1" hangingPunct="1">
              <a:buFontTx/>
              <a:buNone/>
            </a:pPr>
            <a:endParaRPr lang="en-US" sz="2800" dirty="0" smtClean="0">
              <a:solidFill>
                <a:srgbClr val="0000FF"/>
              </a:solidFill>
              <a:latin typeface="Constantia" pitchFamily="18" charset="0"/>
            </a:endParaRPr>
          </a:p>
          <a:p>
            <a:pPr marL="469900" indent="-469900" algn="just" eaLnBrk="1" hangingPunct="1">
              <a:buFontTx/>
              <a:buNone/>
            </a:pPr>
            <a:r>
              <a:rPr lang="en-US" sz="2800" dirty="0" smtClean="0">
                <a:solidFill>
                  <a:srgbClr val="0000FF"/>
                </a:solidFill>
                <a:latin typeface="Constantia" pitchFamily="18" charset="0"/>
              </a:rPr>
              <a:t>6. Teach the patient not to flex the affected hip.</a:t>
            </a:r>
          </a:p>
          <a:p>
            <a:pPr marL="469900" indent="-469900" algn="just" eaLnBrk="1" hangingPunct="1">
              <a:buFontTx/>
              <a:buNone/>
            </a:pPr>
            <a:endParaRPr lang="en-US" sz="2800" dirty="0" smtClean="0">
              <a:solidFill>
                <a:srgbClr val="0000FF"/>
              </a:solidFill>
              <a:latin typeface="Constantia" pitchFamily="18" charset="0"/>
            </a:endParaRPr>
          </a:p>
          <a:p>
            <a:pPr marL="469900" indent="-469900" algn="just" eaLnBrk="1" hangingPunct="1">
              <a:buFontTx/>
              <a:buNone/>
            </a:pPr>
            <a:r>
              <a:rPr lang="en-US" sz="2800" dirty="0" smtClean="0">
                <a:solidFill>
                  <a:srgbClr val="0000FF"/>
                </a:solidFill>
                <a:latin typeface="Constantia" pitchFamily="18" charset="0"/>
              </a:rPr>
              <a:t>7. Use an abduction splint when moving the patient out of bed.</a:t>
            </a:r>
          </a:p>
        </p:txBody>
      </p:sp>
      <p:sp>
        <p:nvSpPr>
          <p:cNvPr id="84994" name="Rectangle 6"/>
          <p:cNvSpPr>
            <a:spLocks noGrp="1" noChangeArrowheads="1"/>
          </p:cNvSpPr>
          <p:nvPr>
            <p:ph type="sldNum" sz="quarter" idx="12"/>
          </p:nvPr>
        </p:nvSpPr>
        <p:spPr>
          <a:noFill/>
        </p:spPr>
        <p:txBody>
          <a:bodyPr/>
          <a:lstStyle/>
          <a:p>
            <a:fld id="{43A42237-891F-4C40-9F5F-0FA13F842F23}" type="slidenum">
              <a:rPr lang="en-US" smtClean="0"/>
              <a:pPr/>
              <a:t>90</a:t>
            </a:fld>
            <a:endParaRPr lang="en-US" dirty="0" smtClean="0"/>
          </a:p>
        </p:txBody>
      </p:sp>
      <p:sp>
        <p:nvSpPr>
          <p:cNvPr id="132098" name="Rectangle 2"/>
          <p:cNvSpPr>
            <a:spLocks noGrp="1" noChangeArrowheads="1"/>
          </p:cNvSpPr>
          <p:nvPr>
            <p:ph type="title"/>
          </p:nvPr>
        </p:nvSpPr>
        <p:spPr>
          <a:xfrm>
            <a:off x="381000" y="0"/>
            <a:ext cx="8229600" cy="944562"/>
          </a:xfrm>
        </p:spPr>
        <p:txBody>
          <a:bodyPr/>
          <a:lstStyle/>
          <a:p>
            <a:pPr algn="just" eaLnBrk="1" hangingPunct="1"/>
            <a:r>
              <a:rPr lang="en-US" dirty="0" smtClean="0">
                <a:solidFill>
                  <a:srgbClr val="FF0000"/>
                </a:solidFill>
                <a:latin typeface="Constantia" pitchFamily="18" charset="0"/>
              </a:rPr>
              <a:t>Nursing care cont’d</a:t>
            </a:r>
          </a:p>
        </p:txBody>
      </p:sp>
      <p:sp>
        <p:nvSpPr>
          <p:cNvPr id="8499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0E9B19E8-A685-4AB9-9706-3BC77FF25775}" type="slidenum">
              <a:rPr lang="en-US" sz="1400"/>
              <a:pPr algn="r"/>
              <a:t>90</a:t>
            </a:fld>
            <a:endParaRPr lang="en-US" sz="1400" dirty="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2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4" presetClass="entr" presetSubtype="0" fill="hold" grpId="0" nodeType="clickEffect">
                                  <p:stCondLst>
                                    <p:cond delay="0"/>
                                  </p:stCondLst>
                                  <p:childTnLst>
                                    <p:set>
                                      <p:cBhvr>
                                        <p:cTn id="10" dur="1" fill="hold">
                                          <p:stCondLst>
                                            <p:cond delay="499"/>
                                          </p:stCondLst>
                                        </p:cTn>
                                        <p:tgtEl>
                                          <p:spTgt spid="132099">
                                            <p:txEl>
                                              <p:pRg st="0" end="0"/>
                                            </p:txEl>
                                          </p:spTgt>
                                        </p:tgtEl>
                                        <p:attrNameLst>
                                          <p:attrName>style.visibility</p:attrName>
                                        </p:attrNameLst>
                                      </p:cBhvr>
                                      <p:to>
                                        <p:strVal val="visible"/>
                                      </p:to>
                                    </p:set>
                                    <p:anim to="" calcmode="lin" valueType="num">
                                      <p:cBhvr>
                                        <p:cTn id="11" dur="1" fill="hold"/>
                                        <p:tgtEl>
                                          <p:spTgt spid="132099">
                                            <p:txEl>
                                              <p:pRg st="0" end="0"/>
                                            </p:txEl>
                                          </p:spTgt>
                                        </p:tgtEl>
                                        <p:attrNameLst>
                                          <p:attrName/>
                                        </p:attrNameLst>
                                      </p:cBhvr>
                                    </p:anim>
                                  </p:childTnLst>
                                </p:cTn>
                              </p:par>
                            </p:childTnLst>
                          </p:cTn>
                        </p:par>
                      </p:childTnLst>
                    </p:cTn>
                  </p:par>
                  <p:par>
                    <p:cTn id="12" fill="hold">
                      <p:stCondLst>
                        <p:cond delay="indefinite"/>
                      </p:stCondLst>
                      <p:childTnLst>
                        <p:par>
                          <p:cTn id="13" fill="hold">
                            <p:stCondLst>
                              <p:cond delay="0"/>
                            </p:stCondLst>
                            <p:childTnLst>
                              <p:par>
                                <p:cTn id="14" presetID="24" presetClass="entr" presetSubtype="0" fill="hold" grpId="0" nodeType="clickEffect">
                                  <p:stCondLst>
                                    <p:cond delay="0"/>
                                  </p:stCondLst>
                                  <p:childTnLst>
                                    <p:set>
                                      <p:cBhvr>
                                        <p:cTn id="15" dur="1" fill="hold">
                                          <p:stCondLst>
                                            <p:cond delay="499"/>
                                          </p:stCondLst>
                                        </p:cTn>
                                        <p:tgtEl>
                                          <p:spTgt spid="132099">
                                            <p:txEl>
                                              <p:pRg st="2" end="2"/>
                                            </p:txEl>
                                          </p:spTgt>
                                        </p:tgtEl>
                                        <p:attrNameLst>
                                          <p:attrName>style.visibility</p:attrName>
                                        </p:attrNameLst>
                                      </p:cBhvr>
                                      <p:to>
                                        <p:strVal val="visible"/>
                                      </p:to>
                                    </p:set>
                                    <p:anim to="" calcmode="lin" valueType="num">
                                      <p:cBhvr>
                                        <p:cTn id="16" dur="1" fill="hold"/>
                                        <p:tgtEl>
                                          <p:spTgt spid="132099">
                                            <p:txEl>
                                              <p:pRg st="2" end="2"/>
                                            </p:txEl>
                                          </p:spTgt>
                                        </p:tgtEl>
                                        <p:attrNameLst>
                                          <p:attrName/>
                                        </p:attrNameLst>
                                      </p:cBhvr>
                                    </p:anim>
                                  </p:childTnLst>
                                </p:cTn>
                              </p:par>
                            </p:childTnLst>
                          </p:cTn>
                        </p:par>
                      </p:childTnLst>
                    </p:cTn>
                  </p:par>
                  <p:par>
                    <p:cTn id="17" fill="hold">
                      <p:stCondLst>
                        <p:cond delay="indefinite"/>
                      </p:stCondLst>
                      <p:childTnLst>
                        <p:par>
                          <p:cTn id="18" fill="hold">
                            <p:stCondLst>
                              <p:cond delay="0"/>
                            </p:stCondLst>
                            <p:childTnLst>
                              <p:par>
                                <p:cTn id="19" presetID="24" presetClass="entr" presetSubtype="0" fill="hold" grpId="0" nodeType="clickEffect">
                                  <p:stCondLst>
                                    <p:cond delay="0"/>
                                  </p:stCondLst>
                                  <p:childTnLst>
                                    <p:set>
                                      <p:cBhvr>
                                        <p:cTn id="20" dur="1" fill="hold">
                                          <p:stCondLst>
                                            <p:cond delay="499"/>
                                          </p:stCondLst>
                                        </p:cTn>
                                        <p:tgtEl>
                                          <p:spTgt spid="132099">
                                            <p:txEl>
                                              <p:pRg st="4" end="4"/>
                                            </p:txEl>
                                          </p:spTgt>
                                        </p:tgtEl>
                                        <p:attrNameLst>
                                          <p:attrName>style.visibility</p:attrName>
                                        </p:attrNameLst>
                                      </p:cBhvr>
                                      <p:to>
                                        <p:strVal val="visible"/>
                                      </p:to>
                                    </p:set>
                                    <p:anim to="" calcmode="lin" valueType="num">
                                      <p:cBhvr>
                                        <p:cTn id="21" dur="1" fill="hold"/>
                                        <p:tgtEl>
                                          <p:spTgt spid="132099">
                                            <p:txEl>
                                              <p:pRg st="4" end="4"/>
                                            </p:txEl>
                                          </p:spTgt>
                                        </p:tgtEl>
                                        <p:attrNameLst>
                                          <p:attrName/>
                                        </p:attrNameLst>
                                      </p:cBhvr>
                                    </p:anim>
                                  </p:childTnLst>
                                </p:cTn>
                              </p:par>
                            </p:childTnLst>
                          </p:cTn>
                        </p:par>
                      </p:childTnLst>
                    </p:cTn>
                  </p:par>
                  <p:par>
                    <p:cTn id="22" fill="hold">
                      <p:stCondLst>
                        <p:cond delay="indefinite"/>
                      </p:stCondLst>
                      <p:childTnLst>
                        <p:par>
                          <p:cTn id="23" fill="hold">
                            <p:stCondLst>
                              <p:cond delay="0"/>
                            </p:stCondLst>
                            <p:childTnLst>
                              <p:par>
                                <p:cTn id="24" presetID="24" presetClass="entr" presetSubtype="0" fill="hold" grpId="0" nodeType="clickEffect">
                                  <p:stCondLst>
                                    <p:cond delay="0"/>
                                  </p:stCondLst>
                                  <p:childTnLst>
                                    <p:set>
                                      <p:cBhvr>
                                        <p:cTn id="25" dur="1" fill="hold">
                                          <p:stCondLst>
                                            <p:cond delay="499"/>
                                          </p:stCondLst>
                                        </p:cTn>
                                        <p:tgtEl>
                                          <p:spTgt spid="132099">
                                            <p:txEl>
                                              <p:pRg st="6" end="6"/>
                                            </p:txEl>
                                          </p:spTgt>
                                        </p:tgtEl>
                                        <p:attrNameLst>
                                          <p:attrName>style.visibility</p:attrName>
                                        </p:attrNameLst>
                                      </p:cBhvr>
                                      <p:to>
                                        <p:strVal val="visible"/>
                                      </p:to>
                                    </p:set>
                                    <p:anim to="" calcmode="lin" valueType="num">
                                      <p:cBhvr>
                                        <p:cTn id="26" dur="1" fill="hold"/>
                                        <p:tgtEl>
                                          <p:spTgt spid="132099">
                                            <p:txEl>
                                              <p:pRg st="6" end="6"/>
                                            </p:txEl>
                                          </p:spTgt>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9" grpId="0" build="p" autoUpdateAnimBg="0"/>
      <p:bldP spid="132098"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23" name="Rectangle 3"/>
          <p:cNvSpPr>
            <a:spLocks noGrp="1" noChangeArrowheads="1"/>
          </p:cNvSpPr>
          <p:nvPr>
            <p:ph idx="1"/>
          </p:nvPr>
        </p:nvSpPr>
        <p:spPr>
          <a:xfrm>
            <a:off x="457200" y="1066800"/>
            <a:ext cx="8686800" cy="5791200"/>
          </a:xfrm>
        </p:spPr>
        <p:txBody>
          <a:bodyPr>
            <a:normAutofit/>
          </a:bodyPr>
          <a:lstStyle/>
          <a:p>
            <a:pPr marL="571500" indent="-571500" algn="just" eaLnBrk="1" hangingPunct="1">
              <a:lnSpc>
                <a:spcPct val="90000"/>
              </a:lnSpc>
              <a:buAutoNum type="romanLcParenBoth"/>
            </a:pPr>
            <a:r>
              <a:rPr lang="en-US" dirty="0" smtClean="0">
                <a:solidFill>
                  <a:srgbClr val="0000FF"/>
                </a:solidFill>
                <a:latin typeface="Constantia" pitchFamily="18" charset="0"/>
              </a:rPr>
              <a:t>Increased pain at surgical site, swelling and immobilization.</a:t>
            </a:r>
          </a:p>
          <a:p>
            <a:pPr marL="571500" indent="-571500" algn="just" eaLnBrk="1" hangingPunct="1">
              <a:lnSpc>
                <a:spcPct val="90000"/>
              </a:lnSpc>
              <a:buAutoNum type="romanLcParenBoth"/>
            </a:pPr>
            <a:endParaRPr lang="en-US" dirty="0" smtClean="0">
              <a:solidFill>
                <a:srgbClr val="0000FF"/>
              </a:solidFill>
              <a:latin typeface="Constantia" pitchFamily="18" charset="0"/>
            </a:endParaRPr>
          </a:p>
          <a:p>
            <a:pPr marL="571500" indent="-571500" algn="just" eaLnBrk="1" hangingPunct="1">
              <a:lnSpc>
                <a:spcPct val="90000"/>
              </a:lnSpc>
              <a:buAutoNum type="romanLcParenBoth"/>
            </a:pPr>
            <a:r>
              <a:rPr lang="en-US" dirty="0" smtClean="0">
                <a:solidFill>
                  <a:srgbClr val="0000FF"/>
                </a:solidFill>
                <a:latin typeface="Constantia" pitchFamily="18" charset="0"/>
              </a:rPr>
              <a:t>Acute groin pain at the affected hip or increased discomfort.</a:t>
            </a:r>
          </a:p>
          <a:p>
            <a:pPr marL="571500" indent="-571500" algn="just" eaLnBrk="1" hangingPunct="1">
              <a:lnSpc>
                <a:spcPct val="90000"/>
              </a:lnSpc>
              <a:buAutoNum type="romanLcParenBoth"/>
            </a:pPr>
            <a:endParaRPr lang="en-US" dirty="0" smtClean="0">
              <a:solidFill>
                <a:srgbClr val="0000FF"/>
              </a:solidFill>
              <a:latin typeface="Constantia" pitchFamily="18" charset="0"/>
            </a:endParaRPr>
          </a:p>
          <a:p>
            <a:pPr marL="571500" indent="-571500" algn="just" eaLnBrk="1" hangingPunct="1">
              <a:lnSpc>
                <a:spcPct val="90000"/>
              </a:lnSpc>
              <a:buAutoNum type="romanLcParenBoth"/>
            </a:pPr>
            <a:r>
              <a:rPr lang="en-US" dirty="0" smtClean="0">
                <a:solidFill>
                  <a:srgbClr val="0000FF"/>
                </a:solidFill>
                <a:latin typeface="Constantia" pitchFamily="18" charset="0"/>
              </a:rPr>
              <a:t>Shortening of the affected leg.</a:t>
            </a:r>
          </a:p>
          <a:p>
            <a:pPr marL="571500" indent="-571500" algn="just" eaLnBrk="1" hangingPunct="1">
              <a:lnSpc>
                <a:spcPct val="90000"/>
              </a:lnSpc>
              <a:buAutoNum type="romanLcParenBoth"/>
            </a:pPr>
            <a:endParaRPr lang="en-US" dirty="0" smtClean="0">
              <a:solidFill>
                <a:srgbClr val="0000FF"/>
              </a:solidFill>
              <a:latin typeface="Constantia" pitchFamily="18" charset="0"/>
            </a:endParaRPr>
          </a:p>
          <a:p>
            <a:pPr marL="571500" indent="-571500" algn="just" eaLnBrk="1" hangingPunct="1">
              <a:lnSpc>
                <a:spcPct val="90000"/>
              </a:lnSpc>
              <a:buAutoNum type="romanLcParenBoth"/>
            </a:pPr>
            <a:r>
              <a:rPr lang="en-US" dirty="0" smtClean="0">
                <a:solidFill>
                  <a:srgbClr val="0000FF"/>
                </a:solidFill>
                <a:latin typeface="Constantia" pitchFamily="18" charset="0"/>
              </a:rPr>
              <a:t>Abnormal extension or internal rotation.</a:t>
            </a:r>
          </a:p>
          <a:p>
            <a:pPr marL="571500" indent="-571500" algn="just" eaLnBrk="1" hangingPunct="1">
              <a:lnSpc>
                <a:spcPct val="90000"/>
              </a:lnSpc>
              <a:buAutoNum type="romanLcParenBoth"/>
            </a:pPr>
            <a:endParaRPr lang="en-US" dirty="0" smtClean="0">
              <a:solidFill>
                <a:srgbClr val="0000FF"/>
              </a:solidFill>
              <a:latin typeface="Constantia" pitchFamily="18" charset="0"/>
            </a:endParaRPr>
          </a:p>
          <a:p>
            <a:pPr marL="571500" indent="-571500" algn="just" eaLnBrk="1" hangingPunct="1">
              <a:lnSpc>
                <a:spcPct val="90000"/>
              </a:lnSpc>
              <a:buAutoNum type="romanLcParenBoth"/>
            </a:pPr>
            <a:r>
              <a:rPr lang="en-US" dirty="0" smtClean="0">
                <a:solidFill>
                  <a:srgbClr val="0000FF"/>
                </a:solidFill>
                <a:latin typeface="Constantia" pitchFamily="18" charset="0"/>
              </a:rPr>
              <a:t>Restricted ability/inability to move.</a:t>
            </a:r>
          </a:p>
          <a:p>
            <a:pPr marL="571500" indent="-571500" algn="just" eaLnBrk="1" hangingPunct="1">
              <a:lnSpc>
                <a:spcPct val="90000"/>
              </a:lnSpc>
              <a:buAutoNum type="romanLcParenBoth"/>
            </a:pPr>
            <a:endParaRPr lang="en-US" dirty="0" smtClean="0">
              <a:solidFill>
                <a:srgbClr val="0000FF"/>
              </a:solidFill>
              <a:latin typeface="Constantia" pitchFamily="18" charset="0"/>
            </a:endParaRPr>
          </a:p>
          <a:p>
            <a:pPr marL="571500" indent="-571500" algn="just" eaLnBrk="1" hangingPunct="1">
              <a:lnSpc>
                <a:spcPct val="90000"/>
              </a:lnSpc>
              <a:buAutoNum type="romanLcParenBoth"/>
            </a:pPr>
            <a:r>
              <a:rPr lang="en-US" dirty="0" smtClean="0">
                <a:solidFill>
                  <a:srgbClr val="0000FF"/>
                </a:solidFill>
                <a:latin typeface="Constantia" pitchFamily="18" charset="0"/>
              </a:rPr>
              <a:t>Report of a “popping” sensation by the patient</a:t>
            </a:r>
          </a:p>
          <a:p>
            <a:pPr marL="469900" indent="-469900" algn="just" eaLnBrk="1" hangingPunct="1">
              <a:lnSpc>
                <a:spcPct val="90000"/>
              </a:lnSpc>
              <a:buFont typeface="Wingdings" pitchFamily="2" charset="2"/>
              <a:buChar char="v"/>
            </a:pPr>
            <a:endParaRPr lang="en-US" dirty="0" smtClean="0">
              <a:solidFill>
                <a:srgbClr val="0000FF"/>
              </a:solidFill>
              <a:latin typeface="Constantia" pitchFamily="18" charset="0"/>
            </a:endParaRPr>
          </a:p>
        </p:txBody>
      </p:sp>
      <p:sp>
        <p:nvSpPr>
          <p:cNvPr id="86018" name="Rectangle 6"/>
          <p:cNvSpPr>
            <a:spLocks noGrp="1" noChangeArrowheads="1"/>
          </p:cNvSpPr>
          <p:nvPr>
            <p:ph type="sldNum" sz="quarter" idx="12"/>
          </p:nvPr>
        </p:nvSpPr>
        <p:spPr>
          <a:noFill/>
        </p:spPr>
        <p:txBody>
          <a:bodyPr/>
          <a:lstStyle/>
          <a:p>
            <a:fld id="{5625C815-DE5A-42DB-B604-E6ECFC9B9D5E}" type="slidenum">
              <a:rPr lang="en-US" smtClean="0"/>
              <a:pPr/>
              <a:t>91</a:t>
            </a:fld>
            <a:endParaRPr lang="en-US" smtClean="0"/>
          </a:p>
        </p:txBody>
      </p:sp>
      <p:sp>
        <p:nvSpPr>
          <p:cNvPr id="133122" name="Rectangle 2"/>
          <p:cNvSpPr>
            <a:spLocks noGrp="1" noChangeArrowheads="1"/>
          </p:cNvSpPr>
          <p:nvPr>
            <p:ph type="title"/>
          </p:nvPr>
        </p:nvSpPr>
        <p:spPr>
          <a:xfrm>
            <a:off x="228600" y="0"/>
            <a:ext cx="8915400" cy="1143000"/>
          </a:xfrm>
        </p:spPr>
        <p:txBody>
          <a:bodyPr>
            <a:normAutofit fontScale="90000"/>
          </a:bodyPr>
          <a:lstStyle/>
          <a:p>
            <a:pPr algn="just" eaLnBrk="1" hangingPunct="1"/>
            <a:r>
              <a:rPr lang="en-US" dirty="0" smtClean="0">
                <a:solidFill>
                  <a:srgbClr val="FF0000"/>
                </a:solidFill>
                <a:latin typeface="Constantia" pitchFamily="18" charset="0"/>
              </a:rPr>
              <a:t>Signs of a possible dislocation include</a:t>
            </a:r>
          </a:p>
        </p:txBody>
      </p:sp>
      <p:sp>
        <p:nvSpPr>
          <p:cNvPr id="86020"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0E6FEB7A-D8D5-49F1-8855-7EEB091F7C72}" type="slidenum">
              <a:rPr lang="en-US" sz="1400"/>
              <a:pPr algn="r"/>
              <a:t>91</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22"/>
                                        </p:tgtEl>
                                        <p:attrNameLst>
                                          <p:attrName>style.visibility</p:attrName>
                                        </p:attrNameLst>
                                      </p:cBhvr>
                                      <p:to>
                                        <p:strVal val="visible"/>
                                      </p:to>
                                    </p:set>
                                    <p:anim calcmode="lin" valueType="num">
                                      <p:cBhvr additive="base">
                                        <p:cTn id="7" dur="500" fill="hold"/>
                                        <p:tgtEl>
                                          <p:spTgt spid="133122"/>
                                        </p:tgtEl>
                                        <p:attrNameLst>
                                          <p:attrName>ppt_x</p:attrName>
                                        </p:attrNameLst>
                                      </p:cBhvr>
                                      <p:tavLst>
                                        <p:tav tm="0">
                                          <p:val>
                                            <p:strVal val="#ppt_x"/>
                                          </p:val>
                                        </p:tav>
                                        <p:tav tm="100000">
                                          <p:val>
                                            <p:strVal val="#ppt_x"/>
                                          </p:val>
                                        </p:tav>
                                      </p:tavLst>
                                    </p:anim>
                                    <p:anim calcmode="lin" valueType="num">
                                      <p:cBhvr additive="base">
                                        <p:cTn id="8" dur="500" fill="hold"/>
                                        <p:tgtEl>
                                          <p:spTgt spid="13312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3312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3312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3312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3312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3312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3312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build="p" autoUpdateAnimBg="0"/>
      <p:bldP spid="133122" grpId="0"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ctr">
              <a:buNone/>
            </a:pPr>
            <a:endParaRPr lang="en-US" sz="5400" b="1" dirty="0" smtClean="0">
              <a:solidFill>
                <a:srgbClr val="0000FF"/>
              </a:solidFill>
              <a:latin typeface="Constantia" pitchFamily="18" charset="0"/>
            </a:endParaRPr>
          </a:p>
          <a:p>
            <a:pPr algn="ctr">
              <a:buNone/>
            </a:pPr>
            <a:r>
              <a:rPr lang="en-US" sz="5400" b="1" dirty="0" smtClean="0">
                <a:solidFill>
                  <a:srgbClr val="0000FF"/>
                </a:solidFill>
                <a:latin typeface="Constantia" pitchFamily="18" charset="0"/>
              </a:rPr>
              <a:t>SOFT TISSUE INJURIES</a:t>
            </a:r>
            <a:endParaRPr lang="en-US" sz="5400" b="1" dirty="0">
              <a:solidFill>
                <a:srgbClr val="0000FF"/>
              </a:solidFill>
              <a:latin typeface="Constantia" pitchFamily="18" charset="0"/>
            </a:endParaRPr>
          </a:p>
        </p:txBody>
      </p:sp>
      <p:sp>
        <p:nvSpPr>
          <p:cNvPr id="2" name="Title 1"/>
          <p:cNvSpPr>
            <a:spLocks noGrp="1"/>
          </p:cNvSpPr>
          <p:nvPr>
            <p:ph type="title"/>
          </p:nvPr>
        </p:nvSpPr>
        <p:spPr/>
        <p:txBody>
          <a:bodyPr/>
          <a:lstStyle/>
          <a:p>
            <a:endParaRPr lang="en-US"/>
          </a:p>
        </p:txBody>
      </p:sp>
    </p:spTree>
  </p:cSld>
  <p:clrMapOvr>
    <a:masterClrMapping/>
  </p:clrMapOvr>
  <p:transition>
    <p:wheel spokes="8"/>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ctr">
              <a:buNone/>
            </a:pPr>
            <a:r>
              <a:rPr lang="en-US" sz="4800" b="1" dirty="0" smtClean="0">
                <a:solidFill>
                  <a:srgbClr val="FF0000"/>
                </a:solidFill>
                <a:latin typeface="Constantia" pitchFamily="18" charset="0"/>
              </a:rPr>
              <a:t>Soft Tissue Injuries</a:t>
            </a:r>
          </a:p>
          <a:p>
            <a:pPr algn="ctr">
              <a:buNone/>
            </a:pPr>
            <a:r>
              <a:rPr lang="en-US" b="1" dirty="0" smtClean="0">
                <a:solidFill>
                  <a:srgbClr val="0000FF"/>
                </a:solidFill>
                <a:latin typeface="Constantia" pitchFamily="18" charset="0"/>
              </a:rPr>
              <a:t>Contusions</a:t>
            </a:r>
          </a:p>
          <a:p>
            <a:pPr algn="ctr">
              <a:buNone/>
            </a:pPr>
            <a:r>
              <a:rPr lang="en-US" b="1" dirty="0" smtClean="0">
                <a:solidFill>
                  <a:srgbClr val="0000FF"/>
                </a:solidFill>
                <a:latin typeface="Constantia" pitchFamily="18" charset="0"/>
              </a:rPr>
              <a:t>Strains</a:t>
            </a:r>
          </a:p>
          <a:p>
            <a:pPr algn="ctr">
              <a:buNone/>
            </a:pPr>
            <a:r>
              <a:rPr lang="en-US" b="1" dirty="0" smtClean="0">
                <a:solidFill>
                  <a:srgbClr val="0000FF"/>
                </a:solidFill>
                <a:latin typeface="Constantia" pitchFamily="18" charset="0"/>
              </a:rPr>
              <a:t>Sprains</a:t>
            </a:r>
            <a:endParaRPr lang="en-US" b="1" dirty="0">
              <a:solidFill>
                <a:srgbClr val="0000FF"/>
              </a:solidFill>
              <a:latin typeface="Constantia" pitchFamily="18" charset="0"/>
            </a:endParaRPr>
          </a:p>
        </p:txBody>
      </p:sp>
      <p:sp>
        <p:nvSpPr>
          <p:cNvPr id="2" name="Title 1"/>
          <p:cNvSpPr>
            <a:spLocks noGrp="1"/>
          </p:cNvSpPr>
          <p:nvPr>
            <p:ph type="title"/>
          </p:nvPr>
        </p:nvSpPr>
        <p:spPr/>
        <p:txBody>
          <a:bodyPr/>
          <a:lstStyle/>
          <a:p>
            <a:endParaRPr lang="en-US"/>
          </a:p>
        </p:txBody>
      </p:sp>
    </p:spTree>
  </p:cSld>
  <p:clrMapOvr>
    <a:masterClrMapping/>
  </p:clrMapOvr>
  <p:transition>
    <p:wheel spokes="8"/>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4147" name="Rectangle 3"/>
          <p:cNvSpPr>
            <a:spLocks noGrp="1" noChangeArrowheads="1"/>
          </p:cNvSpPr>
          <p:nvPr>
            <p:ph idx="1"/>
          </p:nvPr>
        </p:nvSpPr>
        <p:spPr>
          <a:xfrm>
            <a:off x="0" y="1600200"/>
            <a:ext cx="9144000" cy="5257800"/>
          </a:xfrm>
        </p:spPr>
        <p:txBody>
          <a:bodyPr/>
          <a:lstStyle/>
          <a:p>
            <a:pPr algn="just" eaLnBrk="1" hangingPunct="1">
              <a:buNone/>
            </a:pPr>
            <a:r>
              <a:rPr lang="en-US" b="1" dirty="0" smtClean="0">
                <a:solidFill>
                  <a:srgbClr val="0000FF"/>
                </a:solidFill>
                <a:latin typeface="Constantia" pitchFamily="18" charset="0"/>
              </a:rPr>
              <a:t>	A Contusion </a:t>
            </a:r>
            <a:r>
              <a:rPr lang="en-US" dirty="0" smtClean="0">
                <a:solidFill>
                  <a:srgbClr val="0000FF"/>
                </a:solidFill>
                <a:latin typeface="Constantia" pitchFamily="18" charset="0"/>
              </a:rPr>
              <a:t>is a soft tissue injury produced by a blunt force such as a blow, a kick or even a fall.</a:t>
            </a:r>
          </a:p>
          <a:p>
            <a:pPr algn="just" eaLnBrk="1" hangingPunct="1">
              <a:buFont typeface="Wingdings" pitchFamily="2" charset="2"/>
              <a:buChar char="v"/>
            </a:pPr>
            <a:endParaRPr lang="en-US" dirty="0" smtClean="0">
              <a:solidFill>
                <a:srgbClr val="0000FF"/>
              </a:solidFill>
              <a:latin typeface="Constantia" pitchFamily="18" charset="0"/>
            </a:endParaRPr>
          </a:p>
          <a:p>
            <a:pPr algn="just" eaLnBrk="1" hangingPunct="1">
              <a:buNone/>
            </a:pPr>
            <a:r>
              <a:rPr lang="en-US" dirty="0" smtClean="0">
                <a:solidFill>
                  <a:srgbClr val="0000FF"/>
                </a:solidFill>
                <a:latin typeface="Constantia" pitchFamily="18" charset="0"/>
              </a:rPr>
              <a:t>	The small blood vessels rupture and bleed into soft tissues leading to ecchymosis or a bruise.</a:t>
            </a:r>
          </a:p>
          <a:p>
            <a:pPr algn="just" eaLnBrk="1" hangingPunct="1">
              <a:buFont typeface="Wingdings" pitchFamily="2" charset="2"/>
              <a:buChar char="v"/>
            </a:pPr>
            <a:endParaRPr lang="en-US" dirty="0" smtClean="0">
              <a:solidFill>
                <a:srgbClr val="0000FF"/>
              </a:solidFill>
              <a:latin typeface="Constantia" pitchFamily="18" charset="0"/>
            </a:endParaRPr>
          </a:p>
          <a:p>
            <a:pPr algn="just" eaLnBrk="1" hangingPunct="1">
              <a:buNone/>
            </a:pPr>
            <a:r>
              <a:rPr lang="en-US" dirty="0" smtClean="0">
                <a:solidFill>
                  <a:srgbClr val="0000FF"/>
                </a:solidFill>
                <a:latin typeface="Constantia" pitchFamily="18" charset="0"/>
              </a:rPr>
              <a:t>	Hematoma may develop if bleeding is pronounced.</a:t>
            </a:r>
          </a:p>
        </p:txBody>
      </p:sp>
      <p:sp>
        <p:nvSpPr>
          <p:cNvPr id="87042" name="Rectangle 6"/>
          <p:cNvSpPr>
            <a:spLocks noGrp="1" noChangeArrowheads="1"/>
          </p:cNvSpPr>
          <p:nvPr>
            <p:ph type="sldNum" sz="quarter" idx="12"/>
          </p:nvPr>
        </p:nvSpPr>
        <p:spPr>
          <a:noFill/>
        </p:spPr>
        <p:txBody>
          <a:bodyPr/>
          <a:lstStyle/>
          <a:p>
            <a:fld id="{2F928717-776A-4A25-93AC-A9F73FB2A847}" type="slidenum">
              <a:rPr lang="en-US" smtClean="0"/>
              <a:pPr/>
              <a:t>94</a:t>
            </a:fld>
            <a:endParaRPr lang="en-US" smtClean="0"/>
          </a:p>
        </p:txBody>
      </p:sp>
      <p:sp>
        <p:nvSpPr>
          <p:cNvPr id="134146" name="Rectangle 2"/>
          <p:cNvSpPr>
            <a:spLocks noGrp="1" noChangeArrowheads="1"/>
          </p:cNvSpPr>
          <p:nvPr>
            <p:ph type="title"/>
          </p:nvPr>
        </p:nvSpPr>
        <p:spPr>
          <a:xfrm>
            <a:off x="457200" y="274638"/>
            <a:ext cx="8229600" cy="868362"/>
          </a:xfrm>
        </p:spPr>
        <p:txBody>
          <a:bodyPr/>
          <a:lstStyle/>
          <a:p>
            <a:pPr algn="just" eaLnBrk="1" hangingPunct="1"/>
            <a:r>
              <a:rPr lang="en-US" b="1" dirty="0" smtClean="0">
                <a:solidFill>
                  <a:srgbClr val="FF0000"/>
                </a:solidFill>
                <a:latin typeface="Constantia" pitchFamily="18" charset="0"/>
              </a:rPr>
              <a:t>Contusions</a:t>
            </a:r>
          </a:p>
        </p:txBody>
      </p:sp>
      <p:sp>
        <p:nvSpPr>
          <p:cNvPr id="87043"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547C0C7C-5EA6-486C-AA03-BF549FA00426}" type="slidenum">
              <a:rPr lang="en-US" sz="1400"/>
              <a:pPr algn="r"/>
              <a:t>94</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41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414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4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4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build="p" autoUpdateAnimBg="0"/>
      <p:bldP spid="134146" grpId="0" autoUpdateAnimBg="0"/>
    </p:bld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171" name="Rectangle 3"/>
          <p:cNvSpPr>
            <a:spLocks noGrp="1" noChangeArrowheads="1"/>
          </p:cNvSpPr>
          <p:nvPr>
            <p:ph idx="1"/>
          </p:nvPr>
        </p:nvSpPr>
        <p:spPr>
          <a:xfrm>
            <a:off x="228600" y="914400"/>
            <a:ext cx="8763000" cy="5943600"/>
          </a:xfrm>
        </p:spPr>
        <p:txBody>
          <a:bodyPr>
            <a:normAutofit/>
          </a:bodyPr>
          <a:lstStyle/>
          <a:p>
            <a:pPr marL="571500" indent="-571500" algn="just" eaLnBrk="1" hangingPunct="1">
              <a:buAutoNum type="romanLcParenBoth"/>
            </a:pPr>
            <a:r>
              <a:rPr lang="en-US" dirty="0" smtClean="0">
                <a:solidFill>
                  <a:srgbClr val="0000FF"/>
                </a:solidFill>
                <a:latin typeface="Constantia" pitchFamily="18" charset="0"/>
              </a:rPr>
              <a:t>Pain</a:t>
            </a:r>
          </a:p>
          <a:p>
            <a:pPr marL="571500" indent="-571500" algn="just" eaLnBrk="1" hangingPunct="1">
              <a:buAutoNum type="romanLcParenBoth"/>
            </a:pPr>
            <a:r>
              <a:rPr lang="en-US" dirty="0" smtClean="0">
                <a:solidFill>
                  <a:srgbClr val="0000FF"/>
                </a:solidFill>
                <a:latin typeface="Constantia" pitchFamily="18" charset="0"/>
              </a:rPr>
              <a:t>Swelling</a:t>
            </a:r>
          </a:p>
          <a:p>
            <a:pPr marL="571500" indent="-571500" algn="just" eaLnBrk="1" hangingPunct="1">
              <a:buAutoNum type="romanLcParenBoth"/>
            </a:pPr>
            <a:r>
              <a:rPr lang="en-US" dirty="0" smtClean="0">
                <a:solidFill>
                  <a:srgbClr val="0000FF"/>
                </a:solidFill>
                <a:latin typeface="Constantia" pitchFamily="18" charset="0"/>
              </a:rPr>
              <a:t>Joint dislocation</a:t>
            </a:r>
          </a:p>
          <a:p>
            <a:pPr marL="571500" indent="-571500" algn="just" eaLnBrk="1" hangingPunct="1">
              <a:buAutoNum type="romanLcParenBoth"/>
            </a:pPr>
            <a:endParaRPr lang="en-US" dirty="0" smtClean="0">
              <a:solidFill>
                <a:srgbClr val="0000FF"/>
              </a:solidFill>
              <a:latin typeface="Constantia" pitchFamily="18" charset="0"/>
            </a:endParaRPr>
          </a:p>
          <a:p>
            <a:pPr algn="just" eaLnBrk="1" hangingPunct="1">
              <a:buNone/>
            </a:pPr>
            <a:r>
              <a:rPr lang="en-US" sz="3600" b="1" dirty="0" smtClean="0">
                <a:solidFill>
                  <a:srgbClr val="FF0000"/>
                </a:solidFill>
                <a:latin typeface="Constantia" pitchFamily="18" charset="0"/>
              </a:rPr>
              <a:t>Management strategies include</a:t>
            </a:r>
          </a:p>
          <a:p>
            <a:pPr algn="just"/>
            <a:r>
              <a:rPr lang="en-US" dirty="0" smtClean="0">
                <a:solidFill>
                  <a:srgbClr val="0000FF"/>
                </a:solidFill>
                <a:latin typeface="Constantia" pitchFamily="18" charset="0"/>
              </a:rPr>
              <a:t>Intermittent application of cold compresses</a:t>
            </a:r>
          </a:p>
          <a:p>
            <a:pPr algn="just"/>
            <a:r>
              <a:rPr lang="en-US" dirty="0" smtClean="0">
                <a:solidFill>
                  <a:srgbClr val="0000FF"/>
                </a:solidFill>
                <a:latin typeface="Constantia" pitchFamily="18" charset="0"/>
              </a:rPr>
              <a:t>Resting the affected limb</a:t>
            </a:r>
          </a:p>
          <a:p>
            <a:pPr algn="just">
              <a:buNone/>
            </a:pPr>
            <a:endParaRPr lang="en-US" dirty="0" smtClean="0">
              <a:solidFill>
                <a:srgbClr val="0000FF"/>
              </a:solidFill>
              <a:latin typeface="Constantia" pitchFamily="18" charset="0"/>
            </a:endParaRPr>
          </a:p>
          <a:p>
            <a:pPr algn="just">
              <a:buNone/>
            </a:pPr>
            <a:r>
              <a:rPr lang="en-US" b="1" i="1" dirty="0" smtClean="0">
                <a:solidFill>
                  <a:srgbClr val="0000FF"/>
                </a:solidFill>
                <a:latin typeface="Constantia" pitchFamily="18" charset="0"/>
              </a:rPr>
              <a:t>Most contusion resolve within 1-2 weeks</a:t>
            </a:r>
          </a:p>
        </p:txBody>
      </p:sp>
      <p:sp>
        <p:nvSpPr>
          <p:cNvPr id="88066" name="Rectangle 6"/>
          <p:cNvSpPr>
            <a:spLocks noGrp="1" noChangeArrowheads="1"/>
          </p:cNvSpPr>
          <p:nvPr>
            <p:ph type="sldNum" sz="quarter" idx="12"/>
          </p:nvPr>
        </p:nvSpPr>
        <p:spPr>
          <a:noFill/>
        </p:spPr>
        <p:txBody>
          <a:bodyPr/>
          <a:lstStyle/>
          <a:p>
            <a:fld id="{E45A87E7-62E8-4FC7-9EC8-BF16B5F5E53D}" type="slidenum">
              <a:rPr lang="en-US" smtClean="0"/>
              <a:pPr/>
              <a:t>95</a:t>
            </a:fld>
            <a:endParaRPr lang="en-US" smtClean="0"/>
          </a:p>
        </p:txBody>
      </p:sp>
      <p:sp>
        <p:nvSpPr>
          <p:cNvPr id="135170" name="Rectangle 2"/>
          <p:cNvSpPr>
            <a:spLocks noGrp="1" noChangeArrowheads="1"/>
          </p:cNvSpPr>
          <p:nvPr>
            <p:ph type="title"/>
          </p:nvPr>
        </p:nvSpPr>
        <p:spPr>
          <a:xfrm>
            <a:off x="0" y="0"/>
            <a:ext cx="9144000" cy="868362"/>
          </a:xfrm>
        </p:spPr>
        <p:txBody>
          <a:bodyPr>
            <a:normAutofit/>
          </a:bodyPr>
          <a:lstStyle/>
          <a:p>
            <a:pPr algn="just" eaLnBrk="1" hangingPunct="1"/>
            <a:r>
              <a:rPr lang="en-US" sz="3600" b="1" dirty="0" smtClean="0">
                <a:solidFill>
                  <a:srgbClr val="FF0000"/>
                </a:solidFill>
                <a:latin typeface="Constantia" pitchFamily="18" charset="0"/>
              </a:rPr>
              <a:t>Symptoms of Contusion include</a:t>
            </a:r>
          </a:p>
        </p:txBody>
      </p:sp>
      <p:sp>
        <p:nvSpPr>
          <p:cNvPr id="88067"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09885066-6CC6-4F3A-80E7-E70B4C230B7B}" type="slidenum">
              <a:rPr lang="en-US" sz="1400"/>
              <a:pPr algn="r"/>
              <a:t>95</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5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517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5171">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517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51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517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3517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351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1" grpId="0" build="p" autoUpdateAnimBg="0"/>
      <p:bldP spid="135170"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5" name="Rectangle 3"/>
          <p:cNvSpPr>
            <a:spLocks noGrp="1" noChangeArrowheads="1"/>
          </p:cNvSpPr>
          <p:nvPr>
            <p:ph idx="1"/>
          </p:nvPr>
        </p:nvSpPr>
        <p:spPr>
          <a:xfrm>
            <a:off x="152400" y="1295400"/>
            <a:ext cx="8534400" cy="5410200"/>
          </a:xfrm>
        </p:spPr>
        <p:txBody>
          <a:bodyPr>
            <a:normAutofit/>
          </a:bodyPr>
          <a:lstStyle/>
          <a:p>
            <a:pPr algn="just" eaLnBrk="1" hangingPunct="1">
              <a:lnSpc>
                <a:spcPct val="90000"/>
              </a:lnSpc>
              <a:buNone/>
            </a:pPr>
            <a:r>
              <a:rPr lang="en-US" dirty="0" smtClean="0">
                <a:solidFill>
                  <a:srgbClr val="0000FF"/>
                </a:solidFill>
                <a:latin typeface="Constantia" pitchFamily="18" charset="0"/>
              </a:rPr>
              <a:t>A strain is a muscle pull caused by overuse, overstretching or excessive stress on a muscle.</a:t>
            </a:r>
          </a:p>
          <a:p>
            <a:pPr algn="just" eaLnBrk="1" hangingPunct="1">
              <a:lnSpc>
                <a:spcPct val="90000"/>
              </a:lnSpc>
            </a:pPr>
            <a:endParaRPr lang="en-US" dirty="0" smtClean="0">
              <a:solidFill>
                <a:srgbClr val="0000FF"/>
              </a:solidFill>
              <a:latin typeface="Constantia" pitchFamily="18" charset="0"/>
            </a:endParaRPr>
          </a:p>
          <a:p>
            <a:pPr algn="just" eaLnBrk="1" hangingPunct="1">
              <a:lnSpc>
                <a:spcPct val="90000"/>
              </a:lnSpc>
              <a:buNone/>
            </a:pPr>
            <a:r>
              <a:rPr lang="en-US" dirty="0" smtClean="0">
                <a:solidFill>
                  <a:srgbClr val="0000FF"/>
                </a:solidFill>
                <a:latin typeface="Constantia" pitchFamily="18" charset="0"/>
              </a:rPr>
              <a:t>It is a microscopic, incomplete muscle tear, with some bleeding into the tissue.</a:t>
            </a:r>
          </a:p>
          <a:p>
            <a:pPr algn="just" eaLnBrk="1" hangingPunct="1">
              <a:lnSpc>
                <a:spcPct val="90000"/>
              </a:lnSpc>
            </a:pPr>
            <a:endParaRPr lang="en-US" dirty="0" smtClean="0">
              <a:solidFill>
                <a:srgbClr val="0000FF"/>
              </a:solidFill>
              <a:latin typeface="Constantia" pitchFamily="18" charset="0"/>
            </a:endParaRPr>
          </a:p>
          <a:p>
            <a:pPr algn="just" eaLnBrk="1" hangingPunct="1">
              <a:lnSpc>
                <a:spcPct val="90000"/>
              </a:lnSpc>
              <a:buNone/>
            </a:pPr>
            <a:r>
              <a:rPr lang="en-US" dirty="0" smtClean="0">
                <a:solidFill>
                  <a:srgbClr val="0000FF"/>
                </a:solidFill>
                <a:latin typeface="Constantia" pitchFamily="18" charset="0"/>
              </a:rPr>
              <a:t>Signs may include</a:t>
            </a:r>
          </a:p>
          <a:p>
            <a:pPr marL="571500" indent="-571500" algn="just" eaLnBrk="1" hangingPunct="1">
              <a:lnSpc>
                <a:spcPct val="90000"/>
              </a:lnSpc>
              <a:buAutoNum type="romanLcParenBoth"/>
            </a:pPr>
            <a:r>
              <a:rPr lang="en-US" dirty="0" smtClean="0">
                <a:solidFill>
                  <a:srgbClr val="0000FF"/>
                </a:solidFill>
                <a:latin typeface="Constantia" pitchFamily="18" charset="0"/>
              </a:rPr>
              <a:t>Isometric muscle contraction</a:t>
            </a:r>
          </a:p>
          <a:p>
            <a:pPr marL="571500" indent="-571500" algn="just" eaLnBrk="1" hangingPunct="1">
              <a:lnSpc>
                <a:spcPct val="90000"/>
              </a:lnSpc>
              <a:buAutoNum type="romanLcParenBoth"/>
            </a:pPr>
            <a:r>
              <a:rPr lang="en-US" dirty="0" smtClean="0">
                <a:solidFill>
                  <a:srgbClr val="0000FF"/>
                </a:solidFill>
                <a:latin typeface="Constantia" pitchFamily="18" charset="0"/>
              </a:rPr>
              <a:t>Sudden pain with local tenderness on muscle.</a:t>
            </a:r>
          </a:p>
          <a:p>
            <a:pPr algn="just" eaLnBrk="1" hangingPunct="1">
              <a:lnSpc>
                <a:spcPct val="90000"/>
              </a:lnSpc>
              <a:buFont typeface="Wingdings" pitchFamily="2" charset="2"/>
              <a:buNone/>
            </a:pPr>
            <a:endParaRPr lang="en-US" dirty="0" smtClean="0">
              <a:solidFill>
                <a:srgbClr val="0000FF"/>
              </a:solidFill>
              <a:latin typeface="Constantia" pitchFamily="18" charset="0"/>
            </a:endParaRPr>
          </a:p>
        </p:txBody>
      </p:sp>
      <p:sp>
        <p:nvSpPr>
          <p:cNvPr id="89090" name="Rectangle 6"/>
          <p:cNvSpPr>
            <a:spLocks noGrp="1" noChangeArrowheads="1"/>
          </p:cNvSpPr>
          <p:nvPr>
            <p:ph type="sldNum" sz="quarter" idx="12"/>
          </p:nvPr>
        </p:nvSpPr>
        <p:spPr>
          <a:noFill/>
        </p:spPr>
        <p:txBody>
          <a:bodyPr/>
          <a:lstStyle/>
          <a:p>
            <a:fld id="{1C076EE5-137B-46BB-B975-AB3411DCEE98}" type="slidenum">
              <a:rPr lang="en-US" smtClean="0"/>
              <a:pPr/>
              <a:t>96</a:t>
            </a:fld>
            <a:endParaRPr lang="en-US" smtClean="0"/>
          </a:p>
        </p:txBody>
      </p:sp>
      <p:sp>
        <p:nvSpPr>
          <p:cNvPr id="136194" name="Rectangle 2"/>
          <p:cNvSpPr>
            <a:spLocks noGrp="1" noChangeArrowheads="1"/>
          </p:cNvSpPr>
          <p:nvPr>
            <p:ph type="title"/>
          </p:nvPr>
        </p:nvSpPr>
        <p:spPr>
          <a:xfrm>
            <a:off x="0" y="274638"/>
            <a:ext cx="8686800" cy="1143000"/>
          </a:xfrm>
        </p:spPr>
        <p:txBody>
          <a:bodyPr/>
          <a:lstStyle/>
          <a:p>
            <a:pPr algn="just" eaLnBrk="1" hangingPunct="1"/>
            <a:r>
              <a:rPr lang="en-US" b="1" dirty="0" smtClean="0">
                <a:solidFill>
                  <a:srgbClr val="FF0000"/>
                </a:solidFill>
                <a:latin typeface="Constantia" pitchFamily="18" charset="0"/>
              </a:rPr>
              <a:t>Strains</a:t>
            </a:r>
          </a:p>
        </p:txBody>
      </p:sp>
      <p:sp>
        <p:nvSpPr>
          <p:cNvPr id="89091"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42B4FACB-4496-4830-9FDB-88DA34AB0C89}" type="slidenum">
              <a:rPr lang="en-US" sz="1400"/>
              <a:pPr algn="r"/>
              <a:t>96</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61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619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6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619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619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36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5" grpId="0" build="p" autoUpdateAnimBg="0"/>
      <p:bldP spid="136194" grpId="0" autoUpdateAnimBg="0"/>
    </p:bldLst>
  </p:timing>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7219" name="Rectangle 3"/>
          <p:cNvSpPr>
            <a:spLocks noGrp="1" noChangeArrowheads="1"/>
          </p:cNvSpPr>
          <p:nvPr>
            <p:ph idx="1"/>
          </p:nvPr>
        </p:nvSpPr>
        <p:spPr>
          <a:xfrm>
            <a:off x="457200" y="838200"/>
            <a:ext cx="8686800" cy="6019800"/>
          </a:xfrm>
        </p:spPr>
        <p:txBody>
          <a:bodyPr>
            <a:normAutofit/>
          </a:bodyPr>
          <a:lstStyle/>
          <a:p>
            <a:pPr marL="571500" indent="-571500" algn="just" eaLnBrk="1" hangingPunct="1">
              <a:buNone/>
            </a:pPr>
            <a:r>
              <a:rPr lang="en-US" sz="2800" dirty="0" smtClean="0">
                <a:solidFill>
                  <a:srgbClr val="0000FF"/>
                </a:solidFill>
                <a:latin typeface="Constantia" pitchFamily="18" charset="0"/>
              </a:rPr>
              <a:t>A sprain refers to an injury to the ligaments surrounding a joint, commonly caused by a wrench or twisting.</a:t>
            </a:r>
          </a:p>
          <a:p>
            <a:pPr marL="571500" indent="-571500" algn="just" eaLnBrk="1" hangingPunct="1">
              <a:buNone/>
            </a:pPr>
            <a:r>
              <a:rPr lang="en-US" sz="2800" dirty="0" smtClean="0">
                <a:solidFill>
                  <a:srgbClr val="0000FF"/>
                </a:solidFill>
                <a:latin typeface="Constantia" pitchFamily="18" charset="0"/>
              </a:rPr>
              <a:t>A torn ligament loses its stabilizing ability</a:t>
            </a:r>
          </a:p>
          <a:p>
            <a:pPr marL="571500" indent="-571500" algn="just" eaLnBrk="1" hangingPunct="1">
              <a:buNone/>
            </a:pPr>
            <a:endParaRPr lang="en-US" sz="2800" dirty="0" smtClean="0">
              <a:solidFill>
                <a:srgbClr val="0000FF"/>
              </a:solidFill>
              <a:latin typeface="Constantia" pitchFamily="18" charset="0"/>
            </a:endParaRPr>
          </a:p>
          <a:p>
            <a:pPr marL="571500" indent="-571500" algn="just" eaLnBrk="1" hangingPunct="1">
              <a:buNone/>
            </a:pPr>
            <a:r>
              <a:rPr lang="en-US" sz="2800" dirty="0" smtClean="0">
                <a:solidFill>
                  <a:srgbClr val="0000FF"/>
                </a:solidFill>
                <a:latin typeface="Constantia" pitchFamily="18" charset="0"/>
              </a:rPr>
              <a:t> Common symptoms of sprain include:</a:t>
            </a:r>
          </a:p>
          <a:p>
            <a:pPr marL="469900" indent="-469900" algn="just"/>
            <a:r>
              <a:rPr lang="en-US" sz="2800" dirty="0" smtClean="0">
                <a:solidFill>
                  <a:srgbClr val="0000FF"/>
                </a:solidFill>
                <a:latin typeface="Constantia" pitchFamily="18" charset="0"/>
              </a:rPr>
              <a:t>Oedema</a:t>
            </a:r>
          </a:p>
          <a:p>
            <a:pPr marL="469900" indent="-469900" algn="just"/>
            <a:r>
              <a:rPr lang="en-US" sz="2800" dirty="0" smtClean="0">
                <a:solidFill>
                  <a:srgbClr val="0000FF"/>
                </a:solidFill>
                <a:latin typeface="Constantia" pitchFamily="18" charset="0"/>
              </a:rPr>
              <a:t>Tenderness  which increase within 2-3 hours</a:t>
            </a:r>
          </a:p>
          <a:p>
            <a:pPr marL="469900" indent="-469900" algn="just"/>
            <a:r>
              <a:rPr lang="en-US" sz="2800" dirty="0" smtClean="0">
                <a:solidFill>
                  <a:srgbClr val="0000FF"/>
                </a:solidFill>
                <a:latin typeface="Constantia" pitchFamily="18" charset="0"/>
              </a:rPr>
              <a:t>Decreased movement</a:t>
            </a:r>
          </a:p>
          <a:p>
            <a:pPr marL="469900" indent="-469900" algn="just">
              <a:buNone/>
            </a:pPr>
            <a:endParaRPr lang="en-US" sz="2800" i="1" dirty="0" smtClean="0">
              <a:solidFill>
                <a:srgbClr val="0000FF"/>
              </a:solidFill>
              <a:latin typeface="Constantia" pitchFamily="18" charset="0"/>
            </a:endParaRPr>
          </a:p>
          <a:p>
            <a:pPr marL="469900" indent="-469900" algn="just">
              <a:buNone/>
            </a:pPr>
            <a:r>
              <a:rPr lang="en-US" sz="2800" i="1" dirty="0" smtClean="0">
                <a:solidFill>
                  <a:srgbClr val="0000FF"/>
                </a:solidFill>
                <a:latin typeface="Constantia" pitchFamily="18" charset="0"/>
              </a:rPr>
              <a:t>An X-ray film should be taken to rule out an avulsion fracture</a:t>
            </a:r>
          </a:p>
        </p:txBody>
      </p:sp>
      <p:sp>
        <p:nvSpPr>
          <p:cNvPr id="90114" name="Rectangle 6"/>
          <p:cNvSpPr>
            <a:spLocks noGrp="1" noChangeArrowheads="1"/>
          </p:cNvSpPr>
          <p:nvPr>
            <p:ph type="sldNum" sz="quarter" idx="12"/>
          </p:nvPr>
        </p:nvSpPr>
        <p:spPr>
          <a:noFill/>
        </p:spPr>
        <p:txBody>
          <a:bodyPr/>
          <a:lstStyle/>
          <a:p>
            <a:fld id="{E9AA00A6-1765-4BCF-87DC-D0FAD5492FFD}" type="slidenum">
              <a:rPr lang="en-US" smtClean="0"/>
              <a:pPr/>
              <a:t>97</a:t>
            </a:fld>
            <a:endParaRPr lang="en-US" smtClean="0"/>
          </a:p>
        </p:txBody>
      </p:sp>
      <p:sp>
        <p:nvSpPr>
          <p:cNvPr id="137218" name="Rectangle 2"/>
          <p:cNvSpPr>
            <a:spLocks noGrp="1" noChangeArrowheads="1"/>
          </p:cNvSpPr>
          <p:nvPr>
            <p:ph type="title"/>
          </p:nvPr>
        </p:nvSpPr>
        <p:spPr>
          <a:xfrm>
            <a:off x="381000" y="0"/>
            <a:ext cx="8229600" cy="1143000"/>
          </a:xfrm>
        </p:spPr>
        <p:txBody>
          <a:bodyPr/>
          <a:lstStyle/>
          <a:p>
            <a:pPr algn="just" eaLnBrk="1" hangingPunct="1"/>
            <a:r>
              <a:rPr lang="en-US" b="1" dirty="0" smtClean="0">
                <a:solidFill>
                  <a:srgbClr val="FF0000"/>
                </a:solidFill>
                <a:latin typeface="Constantia" pitchFamily="18" charset="0"/>
              </a:rPr>
              <a:t>Sprains</a:t>
            </a:r>
          </a:p>
        </p:txBody>
      </p:sp>
      <p:sp>
        <p:nvSpPr>
          <p:cNvPr id="90115"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5971C6E8-9B65-41AF-B23E-67A9F0F70642}" type="slidenum">
              <a:rPr lang="en-US" sz="1400"/>
              <a:pPr algn="r"/>
              <a:t>97</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6" fill="hold" grpId="0" nodeType="clickEffect">
                                  <p:stCondLst>
                                    <p:cond delay="0"/>
                                  </p:stCondLst>
                                  <p:childTnLst>
                                    <p:set>
                                      <p:cBhvr>
                                        <p:cTn id="6" dur="1" fill="hold">
                                          <p:stCondLst>
                                            <p:cond delay="0"/>
                                          </p:stCondLst>
                                        </p:cTn>
                                        <p:tgtEl>
                                          <p:spTgt spid="137218"/>
                                        </p:tgtEl>
                                        <p:attrNameLst>
                                          <p:attrName>style.visibility</p:attrName>
                                        </p:attrNameLst>
                                      </p:cBhvr>
                                      <p:to>
                                        <p:strVal val="visible"/>
                                      </p:to>
                                    </p:set>
                                    <p:anim calcmode="lin" valueType="num">
                                      <p:cBhvr additive="base">
                                        <p:cTn id="7" dur="500" fill="hold"/>
                                        <p:tgtEl>
                                          <p:spTgt spid="137218"/>
                                        </p:tgtEl>
                                        <p:attrNameLst>
                                          <p:attrName>ppt_x</p:attrName>
                                        </p:attrNameLst>
                                      </p:cBhvr>
                                      <p:tavLst>
                                        <p:tav tm="0">
                                          <p:val>
                                            <p:strVal val="1+#ppt_w/2"/>
                                          </p:val>
                                        </p:tav>
                                        <p:tav tm="100000">
                                          <p:val>
                                            <p:strVal val="#ppt_x"/>
                                          </p:val>
                                        </p:tav>
                                      </p:tavLst>
                                    </p:anim>
                                    <p:anim calcmode="lin" valueType="num">
                                      <p:cBhvr additive="base">
                                        <p:cTn id="8" dur="500" fill="hold"/>
                                        <p:tgtEl>
                                          <p:spTgt spid="13721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37219">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37219">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3721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37219">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37219">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137219">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372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19" grpId="0" build="p" autoUpdateAnimBg="0"/>
      <p:bldP spid="137218"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8243" name="Rectangle 3"/>
          <p:cNvSpPr>
            <a:spLocks noGrp="1" noChangeArrowheads="1"/>
          </p:cNvSpPr>
          <p:nvPr>
            <p:ph idx="1"/>
          </p:nvPr>
        </p:nvSpPr>
        <p:spPr>
          <a:xfrm>
            <a:off x="457200" y="1600200"/>
            <a:ext cx="8686800" cy="5257800"/>
          </a:xfrm>
        </p:spPr>
        <p:txBody>
          <a:bodyPr>
            <a:noAutofit/>
          </a:bodyPr>
          <a:lstStyle/>
          <a:p>
            <a:pPr algn="just" eaLnBrk="1" hangingPunct="1">
              <a:lnSpc>
                <a:spcPct val="80000"/>
              </a:lnSpc>
              <a:buNone/>
            </a:pPr>
            <a:r>
              <a:rPr lang="en-US" dirty="0" smtClean="0">
                <a:solidFill>
                  <a:srgbClr val="0000FF"/>
                </a:solidFill>
                <a:latin typeface="Constantia" pitchFamily="18" charset="0"/>
              </a:rPr>
              <a:t>The management of contusions, strains and sprains can be summed up with the acronym “</a:t>
            </a:r>
            <a:r>
              <a:rPr lang="en-US" b="1" i="1" dirty="0" smtClean="0">
                <a:solidFill>
                  <a:srgbClr val="0000FF"/>
                </a:solidFill>
                <a:latin typeface="Constantia" pitchFamily="18" charset="0"/>
              </a:rPr>
              <a:t>RICE”</a:t>
            </a:r>
          </a:p>
          <a:p>
            <a:pPr algn="just" eaLnBrk="1" hangingPunct="1">
              <a:lnSpc>
                <a:spcPct val="80000"/>
              </a:lnSpc>
              <a:buNone/>
            </a:pPr>
            <a:endParaRPr lang="en-US" b="1" i="1" dirty="0" smtClean="0">
              <a:solidFill>
                <a:srgbClr val="0000FF"/>
              </a:solidFill>
              <a:latin typeface="Constantia" pitchFamily="18" charset="0"/>
            </a:endParaRPr>
          </a:p>
          <a:p>
            <a:pPr algn="just" eaLnBrk="1" hangingPunct="1">
              <a:lnSpc>
                <a:spcPct val="80000"/>
              </a:lnSpc>
              <a:buNone/>
            </a:pPr>
            <a:r>
              <a:rPr lang="en-US" b="1" i="1" dirty="0" smtClean="0">
                <a:solidFill>
                  <a:srgbClr val="0000FF"/>
                </a:solidFill>
                <a:latin typeface="Constantia" pitchFamily="18" charset="0"/>
              </a:rPr>
              <a:t>R = Rest</a:t>
            </a:r>
          </a:p>
          <a:p>
            <a:pPr algn="just" eaLnBrk="1" hangingPunct="1">
              <a:lnSpc>
                <a:spcPct val="80000"/>
              </a:lnSpc>
              <a:buNone/>
            </a:pPr>
            <a:endParaRPr lang="en-US" dirty="0" smtClean="0">
              <a:solidFill>
                <a:srgbClr val="0000FF"/>
              </a:solidFill>
              <a:latin typeface="Constantia" pitchFamily="18" charset="0"/>
            </a:endParaRPr>
          </a:p>
          <a:p>
            <a:pPr algn="just" eaLnBrk="1" hangingPunct="1">
              <a:lnSpc>
                <a:spcPct val="80000"/>
              </a:lnSpc>
              <a:buNone/>
            </a:pPr>
            <a:r>
              <a:rPr lang="en-US" dirty="0" smtClean="0">
                <a:solidFill>
                  <a:srgbClr val="0000FF"/>
                </a:solidFill>
                <a:latin typeface="Constantia" pitchFamily="18" charset="0"/>
              </a:rPr>
              <a:t>Resting the affected limb prevent additional injury and promote healing.</a:t>
            </a:r>
          </a:p>
          <a:p>
            <a:pPr algn="just" eaLnBrk="1" hangingPunct="1">
              <a:lnSpc>
                <a:spcPct val="80000"/>
              </a:lnSpc>
              <a:buNone/>
            </a:pPr>
            <a:endParaRPr lang="en-US" b="1" i="1" u="sng" dirty="0" smtClean="0">
              <a:solidFill>
                <a:srgbClr val="0000FF"/>
              </a:solidFill>
              <a:latin typeface="Constantia" pitchFamily="18" charset="0"/>
            </a:endParaRPr>
          </a:p>
        </p:txBody>
      </p:sp>
      <p:sp>
        <p:nvSpPr>
          <p:cNvPr id="91138" name="Rectangle 6"/>
          <p:cNvSpPr>
            <a:spLocks noGrp="1" noChangeArrowheads="1"/>
          </p:cNvSpPr>
          <p:nvPr>
            <p:ph type="sldNum" sz="quarter" idx="12"/>
          </p:nvPr>
        </p:nvSpPr>
        <p:spPr>
          <a:noFill/>
        </p:spPr>
        <p:txBody>
          <a:bodyPr/>
          <a:lstStyle/>
          <a:p>
            <a:fld id="{02260C4B-524B-4237-9685-99F3D1BBFD26}" type="slidenum">
              <a:rPr lang="en-US" smtClean="0"/>
              <a:pPr/>
              <a:t>98</a:t>
            </a:fld>
            <a:endParaRPr lang="en-US" smtClean="0"/>
          </a:p>
        </p:txBody>
      </p:sp>
      <p:sp>
        <p:nvSpPr>
          <p:cNvPr id="138242" name="Rectangle 2"/>
          <p:cNvSpPr>
            <a:spLocks noGrp="1" noChangeArrowheads="1"/>
          </p:cNvSpPr>
          <p:nvPr>
            <p:ph type="title"/>
          </p:nvPr>
        </p:nvSpPr>
        <p:spPr>
          <a:xfrm>
            <a:off x="0" y="274638"/>
            <a:ext cx="9144000" cy="1143000"/>
          </a:xfrm>
        </p:spPr>
        <p:txBody>
          <a:bodyPr>
            <a:normAutofit/>
          </a:bodyPr>
          <a:lstStyle/>
          <a:p>
            <a:pPr algn="just" eaLnBrk="1" hangingPunct="1"/>
            <a:r>
              <a:rPr lang="en-US" b="1" dirty="0" smtClean="0">
                <a:solidFill>
                  <a:srgbClr val="FF0000"/>
                </a:solidFill>
                <a:latin typeface="Constantia" pitchFamily="18" charset="0"/>
              </a:rPr>
              <a:t>Management of Soft tissue Injuries</a:t>
            </a:r>
          </a:p>
        </p:txBody>
      </p:sp>
      <p:sp>
        <p:nvSpPr>
          <p:cNvPr id="91139" name="Slide Number Placeholder 5"/>
          <p:cNvSpPr txBox="1">
            <a:spLocks noGrp="1"/>
          </p:cNvSpPr>
          <p:nvPr/>
        </p:nvSpPr>
        <p:spPr bwMode="auto">
          <a:xfrm>
            <a:off x="6553200" y="6248400"/>
            <a:ext cx="1905000" cy="457200"/>
          </a:xfrm>
          <a:prstGeom prst="rect">
            <a:avLst/>
          </a:prstGeom>
          <a:noFill/>
          <a:ln w="9525">
            <a:noFill/>
            <a:miter lim="800000"/>
            <a:headEnd/>
            <a:tailEnd/>
          </a:ln>
        </p:spPr>
        <p:txBody>
          <a:bodyPr/>
          <a:lstStyle/>
          <a:p>
            <a:pPr algn="r"/>
            <a:fld id="{7C76D21B-9FCA-48E2-A008-885BB2A64E74}" type="slidenum">
              <a:rPr lang="en-US" sz="1400"/>
              <a:pPr algn="r"/>
              <a:t>98</a:t>
            </a:fld>
            <a:endParaRPr lang="en-US" sz="1400"/>
          </a:p>
        </p:txBody>
      </p:sp>
    </p:spTree>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8242"/>
                                        </p:tgtEl>
                                        <p:attrNameLst>
                                          <p:attrName>style.visibility</p:attrName>
                                        </p:attrNameLst>
                                      </p:cBhvr>
                                      <p:to>
                                        <p:strVal val="visible"/>
                                      </p:to>
                                    </p:set>
                                    <p:anim calcmode="lin" valueType="num">
                                      <p:cBhvr additive="base">
                                        <p:cTn id="7" dur="500" fill="hold"/>
                                        <p:tgtEl>
                                          <p:spTgt spid="138242"/>
                                        </p:tgtEl>
                                        <p:attrNameLst>
                                          <p:attrName>ppt_x</p:attrName>
                                        </p:attrNameLst>
                                      </p:cBhvr>
                                      <p:tavLst>
                                        <p:tav tm="0">
                                          <p:val>
                                            <p:strVal val="#ppt_x"/>
                                          </p:val>
                                        </p:tav>
                                        <p:tav tm="100000">
                                          <p:val>
                                            <p:strVal val="#ppt_x"/>
                                          </p:val>
                                        </p:tav>
                                      </p:tavLst>
                                    </p:anim>
                                    <p:anim calcmode="lin" valueType="num">
                                      <p:cBhvr additive="base">
                                        <p:cTn id="8" dur="500" fill="hold"/>
                                        <p:tgtEl>
                                          <p:spTgt spid="13824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3824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3824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38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3" grpId="0" build="p" autoUpdateAnimBg="0"/>
      <p:bldP spid="138242"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304800"/>
            <a:ext cx="9144000" cy="6553200"/>
          </a:xfrm>
        </p:spPr>
        <p:txBody>
          <a:bodyPr>
            <a:normAutofit/>
          </a:bodyPr>
          <a:lstStyle/>
          <a:p>
            <a:pPr algn="just">
              <a:lnSpc>
                <a:spcPct val="80000"/>
              </a:lnSpc>
              <a:buNone/>
            </a:pPr>
            <a:r>
              <a:rPr lang="en-US" b="1" i="1" dirty="0" smtClean="0">
                <a:solidFill>
                  <a:srgbClr val="0000FF"/>
                </a:solidFill>
                <a:latin typeface="Constantia" pitchFamily="18" charset="0"/>
              </a:rPr>
              <a:t>	I = Ice</a:t>
            </a:r>
          </a:p>
          <a:p>
            <a:pPr algn="just">
              <a:lnSpc>
                <a:spcPct val="80000"/>
              </a:lnSpc>
              <a:buNone/>
            </a:pPr>
            <a:r>
              <a:rPr lang="en-US" dirty="0" smtClean="0">
                <a:solidFill>
                  <a:srgbClr val="0000FF"/>
                </a:solidFill>
                <a:latin typeface="Constantia" pitchFamily="18" charset="0"/>
              </a:rPr>
              <a:t>	Application of cold compresses produces  vasoconstriction hence decreasing the edema and discomfort associated with such injuries.</a:t>
            </a:r>
          </a:p>
          <a:p>
            <a:pPr algn="just">
              <a:lnSpc>
                <a:spcPct val="80000"/>
              </a:lnSpc>
              <a:buNone/>
            </a:pPr>
            <a:endParaRPr lang="en-US" dirty="0" smtClean="0">
              <a:solidFill>
                <a:srgbClr val="0000FF"/>
              </a:solidFill>
              <a:latin typeface="Constantia" pitchFamily="18" charset="0"/>
            </a:endParaRPr>
          </a:p>
          <a:p>
            <a:pPr algn="just">
              <a:lnSpc>
                <a:spcPct val="80000"/>
              </a:lnSpc>
              <a:buNone/>
            </a:pPr>
            <a:r>
              <a:rPr lang="en-US" b="1" i="1" dirty="0" smtClean="0">
                <a:solidFill>
                  <a:srgbClr val="0000FF"/>
                </a:solidFill>
                <a:latin typeface="Constantia" pitchFamily="18" charset="0"/>
              </a:rPr>
              <a:t>	C = Compression</a:t>
            </a:r>
          </a:p>
          <a:p>
            <a:pPr algn="just">
              <a:lnSpc>
                <a:spcPct val="80000"/>
              </a:lnSpc>
              <a:buNone/>
            </a:pPr>
            <a:r>
              <a:rPr lang="en-US" dirty="0" smtClean="0">
                <a:solidFill>
                  <a:srgbClr val="0000FF"/>
                </a:solidFill>
                <a:latin typeface="Constantia" pitchFamily="18" charset="0"/>
              </a:rPr>
              <a:t>	An elastic bandage provides pressure that controls bleeding, reduces edema and also supports the underlying structures.</a:t>
            </a:r>
          </a:p>
          <a:p>
            <a:pPr algn="just">
              <a:lnSpc>
                <a:spcPct val="80000"/>
              </a:lnSpc>
              <a:buNone/>
            </a:pPr>
            <a:endParaRPr lang="en-US" b="1" i="1" dirty="0" smtClean="0">
              <a:solidFill>
                <a:srgbClr val="0000FF"/>
              </a:solidFill>
              <a:latin typeface="Constantia" pitchFamily="18" charset="0"/>
            </a:endParaRPr>
          </a:p>
          <a:p>
            <a:pPr algn="just">
              <a:lnSpc>
                <a:spcPct val="80000"/>
              </a:lnSpc>
              <a:buNone/>
            </a:pPr>
            <a:r>
              <a:rPr lang="en-US" b="1" i="1" dirty="0" smtClean="0">
                <a:solidFill>
                  <a:srgbClr val="0000FF"/>
                </a:solidFill>
                <a:latin typeface="Constantia" pitchFamily="18" charset="0"/>
              </a:rPr>
              <a:t>	E = Elevation</a:t>
            </a:r>
          </a:p>
          <a:p>
            <a:pPr algn="just">
              <a:lnSpc>
                <a:spcPct val="80000"/>
              </a:lnSpc>
              <a:buNone/>
            </a:pPr>
            <a:r>
              <a:rPr lang="en-US" dirty="0" smtClean="0">
                <a:solidFill>
                  <a:srgbClr val="0000FF"/>
                </a:solidFill>
                <a:latin typeface="Constantia" pitchFamily="18" charset="0"/>
              </a:rPr>
              <a:t>	Elevating a limb controls swelling by increasing venous return to the central circulation.</a:t>
            </a:r>
          </a:p>
          <a:p>
            <a:pPr algn="just">
              <a:lnSpc>
                <a:spcPct val="80000"/>
              </a:lnSpc>
              <a:buNone/>
            </a:pPr>
            <a:endParaRPr lang="en-US" b="1" i="1" u="sng" dirty="0" smtClean="0">
              <a:solidFill>
                <a:srgbClr val="0000FF"/>
              </a:solidFill>
              <a:latin typeface="Constantia" pitchFamily="18" charset="0"/>
            </a:endParaRPr>
          </a:p>
          <a:p>
            <a:pPr algn="just">
              <a:lnSpc>
                <a:spcPct val="80000"/>
              </a:lnSpc>
              <a:buNone/>
            </a:pPr>
            <a:r>
              <a:rPr lang="en-US" b="1" i="1" dirty="0" smtClean="0">
                <a:solidFill>
                  <a:srgbClr val="0000FF"/>
                </a:solidFill>
                <a:latin typeface="Constantia" pitchFamily="18" charset="0"/>
              </a:rPr>
              <a:t>	Surgical repair is done for tone torn muscle and disrupted ligament.</a:t>
            </a:r>
          </a:p>
        </p:txBody>
      </p:sp>
      <p:sp>
        <p:nvSpPr>
          <p:cNvPr id="2" name="Title 1"/>
          <p:cNvSpPr>
            <a:spLocks noGrp="1"/>
          </p:cNvSpPr>
          <p:nvPr>
            <p:ph type="title"/>
          </p:nvPr>
        </p:nvSpPr>
        <p:spPr/>
        <p:txBody>
          <a:bodyPr/>
          <a:lstStyle/>
          <a:p>
            <a:endParaRPr lang="en-US" dirty="0"/>
          </a:p>
        </p:txBody>
      </p:sp>
    </p:spTree>
  </p:cSld>
  <p:clrMapOvr>
    <a:masterClrMapping/>
  </p:clrMapOvr>
  <p:transition>
    <p:wheel spokes="8"/>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5202</TotalTime>
  <Words>6702</Words>
  <Application>Microsoft Office PowerPoint</Application>
  <PresentationFormat>On-screen Show (4:3)</PresentationFormat>
  <Paragraphs>1996</Paragraphs>
  <Slides>260</Slides>
  <Notes>35</Notes>
  <HiddenSlides>0</HiddenSlides>
  <MMClips>0</MMClips>
  <ScaleCrop>false</ScaleCrop>
  <HeadingPairs>
    <vt:vector size="4" baseType="variant">
      <vt:variant>
        <vt:lpstr>Theme</vt:lpstr>
      </vt:variant>
      <vt:variant>
        <vt:i4>1</vt:i4>
      </vt:variant>
      <vt:variant>
        <vt:lpstr>Slide Titles</vt:lpstr>
      </vt:variant>
      <vt:variant>
        <vt:i4>260</vt:i4>
      </vt:variant>
    </vt:vector>
  </HeadingPairs>
  <TitlesOfParts>
    <vt:vector size="261" baseType="lpstr">
      <vt:lpstr>Concourse</vt:lpstr>
      <vt:lpstr>ORTHOPEDIC NURSING</vt:lpstr>
      <vt:lpstr>Slide 2</vt:lpstr>
      <vt:lpstr>Slide 3</vt:lpstr>
      <vt:lpstr>MAIN OBJECTIVE</vt:lpstr>
      <vt:lpstr>SPECIFIC  OBJECTIVES</vt:lpstr>
      <vt:lpstr>Specific  Objectives cont’d</vt:lpstr>
      <vt:lpstr>Slide 7</vt:lpstr>
      <vt:lpstr>Slide 8</vt:lpstr>
      <vt:lpstr>COURSE CONTENT</vt:lpstr>
      <vt:lpstr>Course Content cont’d</vt:lpstr>
      <vt:lpstr>REFERENCE  ITEMS</vt:lpstr>
      <vt:lpstr>REFERENCE  ITEMS  Cont’d</vt:lpstr>
      <vt:lpstr>INTRODUCTION</vt:lpstr>
      <vt:lpstr>Slide 14</vt:lpstr>
      <vt:lpstr>ANATOMY AND PHYSIOLOGY OVERVIEW</vt:lpstr>
      <vt:lpstr>Anatomy  and Physiology Overview cont’d</vt:lpstr>
      <vt:lpstr>Anat… and Physio… cont’d</vt:lpstr>
      <vt:lpstr>Other related concepts </vt:lpstr>
      <vt:lpstr> </vt:lpstr>
      <vt:lpstr> </vt:lpstr>
      <vt:lpstr>Slide 21</vt:lpstr>
      <vt:lpstr>Slide 22</vt:lpstr>
      <vt:lpstr>Factors affecting bone formation</vt:lpstr>
      <vt:lpstr>Factors enhancing bone formation cont’d</vt:lpstr>
      <vt:lpstr>PHYSIOLOGY OF BONE HEALING</vt:lpstr>
      <vt:lpstr>Hematoma formation</vt:lpstr>
      <vt:lpstr>Fibrin meshwork formation</vt:lpstr>
      <vt:lpstr>Invasion of oesteoblast</vt:lpstr>
      <vt:lpstr>Callus formation</vt:lpstr>
      <vt:lpstr>Remodeling</vt:lpstr>
      <vt:lpstr>Factors impeding callus formation</vt:lpstr>
      <vt:lpstr>Factors Impeding Callus formation Cont’d</vt:lpstr>
      <vt:lpstr>Slide 33</vt:lpstr>
      <vt:lpstr>Slide 34</vt:lpstr>
      <vt:lpstr>Slide 35</vt:lpstr>
      <vt:lpstr>Slide 36</vt:lpstr>
      <vt:lpstr>Slide 37</vt:lpstr>
      <vt:lpstr>FRACTURES</vt:lpstr>
      <vt:lpstr>Effects of fractures</vt:lpstr>
      <vt:lpstr>Classification/Types of fractures</vt:lpstr>
      <vt:lpstr>Complete fractures</vt:lpstr>
      <vt:lpstr>Complete fracture cont’d</vt:lpstr>
      <vt:lpstr>Incomplete fractures</vt:lpstr>
      <vt:lpstr>Incomplete fractures cont’d</vt:lpstr>
      <vt:lpstr>Grading of Open fractures</vt:lpstr>
      <vt:lpstr>CLINICAL FEATURES OF FRACTURES</vt:lpstr>
      <vt:lpstr>Clinical features of fractures cont’d</vt:lpstr>
      <vt:lpstr>DIAGNOSIS OF FRACTURES</vt:lpstr>
      <vt:lpstr>Slide 49</vt:lpstr>
      <vt:lpstr>Objectives of Fracture Management</vt:lpstr>
      <vt:lpstr>IMMEDIATE MANAGEMENT</vt:lpstr>
      <vt:lpstr>SECONDARY MANAGEMENT</vt:lpstr>
      <vt:lpstr>Compound fracture</vt:lpstr>
      <vt:lpstr>Reduction</vt:lpstr>
      <vt:lpstr>Disadvantages of internal fixation</vt:lpstr>
      <vt:lpstr>Immobilization</vt:lpstr>
      <vt:lpstr>Traction</vt:lpstr>
      <vt:lpstr>Types of traction</vt:lpstr>
      <vt:lpstr>Skin traction</vt:lpstr>
      <vt:lpstr>Skin traction</vt:lpstr>
      <vt:lpstr>Skeletal traction</vt:lpstr>
      <vt:lpstr>Skeletal traction</vt:lpstr>
      <vt:lpstr>Principles of effective traction</vt:lpstr>
      <vt:lpstr>Slide 64</vt:lpstr>
      <vt:lpstr>CAST</vt:lpstr>
      <vt:lpstr>Casting Materials</vt:lpstr>
      <vt:lpstr>Types of cast</vt:lpstr>
      <vt:lpstr>Types of casts</vt:lpstr>
      <vt:lpstr>Types of Casts cont’d</vt:lpstr>
      <vt:lpstr>Potential complications of a cast</vt:lpstr>
      <vt:lpstr>Care of the Patient on a cast</vt:lpstr>
      <vt:lpstr>Assessment of pt on cast</vt:lpstr>
      <vt:lpstr>Bad/Danger signs may include:</vt:lpstr>
      <vt:lpstr>Preoperative care of patient undergoing orthopedic surgery</vt:lpstr>
      <vt:lpstr>Pre-operative cont’d</vt:lpstr>
      <vt:lpstr>Post-operative care</vt:lpstr>
      <vt:lpstr>Compartment syndrome</vt:lpstr>
      <vt:lpstr>Compartment syndrome</vt:lpstr>
      <vt:lpstr>Compartment syndrome</vt:lpstr>
      <vt:lpstr>Pathophysiology</vt:lpstr>
      <vt:lpstr>Management of C. Syndrome</vt:lpstr>
      <vt:lpstr>Management cont.</vt:lpstr>
      <vt:lpstr>Total Hip Replacement</vt:lpstr>
      <vt:lpstr>Hip Replacement cont’d</vt:lpstr>
      <vt:lpstr>Hip Replacement cont’d</vt:lpstr>
      <vt:lpstr>Slide 86</vt:lpstr>
      <vt:lpstr>Nursing Care Cont’d</vt:lpstr>
      <vt:lpstr>Nursing care cont’d</vt:lpstr>
      <vt:lpstr>Nursing care cont’d</vt:lpstr>
      <vt:lpstr>Nursing care cont’d</vt:lpstr>
      <vt:lpstr>Signs of a possible dislocation include</vt:lpstr>
      <vt:lpstr>Slide 92</vt:lpstr>
      <vt:lpstr>Slide 93</vt:lpstr>
      <vt:lpstr>Contusions</vt:lpstr>
      <vt:lpstr>Symptoms of Contusion include</vt:lpstr>
      <vt:lpstr>Strains</vt:lpstr>
      <vt:lpstr>Sprains</vt:lpstr>
      <vt:lpstr>Management of Soft tissue Injuries</vt:lpstr>
      <vt:lpstr>Slide 99</vt:lpstr>
      <vt:lpstr>Slide 100</vt:lpstr>
      <vt:lpstr> Joint Dislocation cont’d</vt:lpstr>
      <vt:lpstr>Joint dislocation cont’d</vt:lpstr>
      <vt:lpstr>Joint dislocation commonly manifests with:</vt:lpstr>
      <vt:lpstr>Management of J. Dislocation</vt:lpstr>
      <vt:lpstr>Slide 105</vt:lpstr>
      <vt:lpstr> Common Inflammatory Conditions of Bones and Joints </vt:lpstr>
      <vt:lpstr>Slide 107</vt:lpstr>
      <vt:lpstr>Osteomyelitis</vt:lpstr>
      <vt:lpstr>Osteomyelitis</vt:lpstr>
      <vt:lpstr>Osteomyelitis</vt:lpstr>
      <vt:lpstr>Predisposing factor to Osteomyelitis</vt:lpstr>
      <vt:lpstr>Causative organisms of Osteomyelitis</vt:lpstr>
      <vt:lpstr>Osteomyelitis cont’d</vt:lpstr>
      <vt:lpstr>Pathophysiology of Osteomyelitis</vt:lpstr>
      <vt:lpstr>Pathophysiology cont’d</vt:lpstr>
      <vt:lpstr>Pathophysiology cont’d</vt:lpstr>
      <vt:lpstr>Clinical features of Osteomyelitis</vt:lpstr>
      <vt:lpstr>Clinical features cont’d</vt:lpstr>
      <vt:lpstr>Diagnosis</vt:lpstr>
      <vt:lpstr>Management of Osteomyelitis</vt:lpstr>
      <vt:lpstr>Management cont’d</vt:lpstr>
      <vt:lpstr>Slide 122</vt:lpstr>
      <vt:lpstr>Rheumatoid Arthritis</vt:lpstr>
      <vt:lpstr>Aetiology</vt:lpstr>
      <vt:lpstr>Pathophysiology of R. Arthritis</vt:lpstr>
      <vt:lpstr>Pathophysiology cont’d</vt:lpstr>
      <vt:lpstr>Systemic manifestations of R. Arthritis</vt:lpstr>
      <vt:lpstr>Clinical features of R. Arthritis</vt:lpstr>
      <vt:lpstr>Clinical features of RA cont’d</vt:lpstr>
      <vt:lpstr>Advanced stage of R. Arthritis</vt:lpstr>
      <vt:lpstr>Later symptoms</vt:lpstr>
      <vt:lpstr>Later symptoms of RA cont’d</vt:lpstr>
      <vt:lpstr>Diagnosis</vt:lpstr>
      <vt:lpstr>Management of Rheumatoid Arthritis</vt:lpstr>
      <vt:lpstr>Management of RA cont’d</vt:lpstr>
      <vt:lpstr>Management of RA cont’d</vt:lpstr>
      <vt:lpstr>Slide 137</vt:lpstr>
      <vt:lpstr>Septic Arthritis</vt:lpstr>
      <vt:lpstr>Causative organisms of septic arthritis</vt:lpstr>
      <vt:lpstr>Clinical Manifestations of S. Arthritis</vt:lpstr>
      <vt:lpstr>Diagnostic measures for S. Arthritis</vt:lpstr>
      <vt:lpstr>Management strategies of S. Arthritis</vt:lpstr>
      <vt:lpstr>S. Arthritis Management cont’d</vt:lpstr>
      <vt:lpstr>Osteoarthritis</vt:lpstr>
      <vt:lpstr>Aetiology of OA</vt:lpstr>
      <vt:lpstr>Aetiology  of OA cont’d</vt:lpstr>
      <vt:lpstr>Pathophysiology of OA</vt:lpstr>
      <vt:lpstr>Pathophysiology of OA cont’d</vt:lpstr>
      <vt:lpstr>Clinical manifestation of OA</vt:lpstr>
      <vt:lpstr>Management of OA</vt:lpstr>
      <vt:lpstr>GOUT</vt:lpstr>
      <vt:lpstr>Gout cont’d</vt:lpstr>
      <vt:lpstr>Gout Classification</vt:lpstr>
      <vt:lpstr>Classification of Gout cont’d</vt:lpstr>
      <vt:lpstr>Gout cont’d</vt:lpstr>
      <vt:lpstr>Causes of hyperuricemia</vt:lpstr>
      <vt:lpstr>Causes of hyperuriceamia cont’d</vt:lpstr>
      <vt:lpstr>Pathophysiology of Gout</vt:lpstr>
      <vt:lpstr>Clinical features of Gout</vt:lpstr>
      <vt:lpstr>Precipitating factors of Gout</vt:lpstr>
      <vt:lpstr>Diagnosis of Gout</vt:lpstr>
      <vt:lpstr>Management of Gout</vt:lpstr>
      <vt:lpstr>Management of Gout cont’d</vt:lpstr>
      <vt:lpstr>OSTEOPOROSIS</vt:lpstr>
      <vt:lpstr>Predisposing factors to Osteoporosis</vt:lpstr>
      <vt:lpstr>Pathophysiology of Osteoporosis</vt:lpstr>
      <vt:lpstr>Factors affecting bone mass</vt:lpstr>
      <vt:lpstr>Risk Factors</vt:lpstr>
      <vt:lpstr>Diagnosis</vt:lpstr>
      <vt:lpstr>Management of Osteoporosis</vt:lpstr>
      <vt:lpstr>Management of Osteoporosis cont’d</vt:lpstr>
      <vt:lpstr>Prevention of Osteoporosis</vt:lpstr>
      <vt:lpstr>Osteomalacia</vt:lpstr>
      <vt:lpstr>Pathophysiology of Osteomalacia</vt:lpstr>
      <vt:lpstr>Pathophysiology cont’d</vt:lpstr>
      <vt:lpstr>Clinical manifestations of Osteomalacia</vt:lpstr>
      <vt:lpstr>Diagnosis  for Osteomalacia</vt:lpstr>
      <vt:lpstr>Management of Osteomalacia</vt:lpstr>
      <vt:lpstr>Management of Osteomalacia cont’d</vt:lpstr>
      <vt:lpstr>Slide 180</vt:lpstr>
      <vt:lpstr>Bone tumors</vt:lpstr>
      <vt:lpstr>Benign Bone tumours</vt:lpstr>
      <vt:lpstr>Types of Benign Bone tumours</vt:lpstr>
      <vt:lpstr>Benign Tumours cont.</vt:lpstr>
      <vt:lpstr>Malignant Bone tumours </vt:lpstr>
      <vt:lpstr>Clinical manifestations of Bone tumors</vt:lpstr>
      <vt:lpstr>Malignant tumour types</vt:lpstr>
      <vt:lpstr>Nursing care of a patient with bone tumour</vt:lpstr>
      <vt:lpstr>Slide 189</vt:lpstr>
      <vt:lpstr>Amputation</vt:lpstr>
      <vt:lpstr>Causes of Amputation</vt:lpstr>
      <vt:lpstr>Slide 192</vt:lpstr>
      <vt:lpstr>Types of amputations</vt:lpstr>
      <vt:lpstr>Below knee amputation</vt:lpstr>
      <vt:lpstr>Slide 195</vt:lpstr>
      <vt:lpstr>Above knee amputation</vt:lpstr>
      <vt:lpstr>Amputation related Complications </vt:lpstr>
      <vt:lpstr>Assignment</vt:lpstr>
      <vt:lpstr>LOW BACK PAIN</vt:lpstr>
      <vt:lpstr>Low Back Pains</vt:lpstr>
      <vt:lpstr>Low Back Pains cont’d</vt:lpstr>
      <vt:lpstr>Low Back Pains cont’d</vt:lpstr>
      <vt:lpstr>Slide 203</vt:lpstr>
      <vt:lpstr>Diagnosis of Low Back Pain</vt:lpstr>
      <vt:lpstr>Diagnosis of Low Back Pain cont’d</vt:lpstr>
      <vt:lpstr>Diagnosis of Low Back Pain cont’d</vt:lpstr>
      <vt:lpstr>Diagnosis of Low Back Pain cont’d</vt:lpstr>
      <vt:lpstr>Physical Examination</vt:lpstr>
      <vt:lpstr>Physical examination</vt:lpstr>
      <vt:lpstr>Imaging</vt:lpstr>
      <vt:lpstr>Imaging</vt:lpstr>
      <vt:lpstr>Slide 212</vt:lpstr>
      <vt:lpstr>Natural History</vt:lpstr>
      <vt:lpstr>Management of Low Back Pain</vt:lpstr>
      <vt:lpstr>Therapy</vt:lpstr>
      <vt:lpstr>Therapy</vt:lpstr>
      <vt:lpstr>Therapy</vt:lpstr>
      <vt:lpstr>Therapy</vt:lpstr>
      <vt:lpstr>Therapy</vt:lpstr>
      <vt:lpstr> SPONDYLOARTHRITIS</vt:lpstr>
      <vt:lpstr>Introduction</vt:lpstr>
      <vt:lpstr>Slide 222</vt:lpstr>
      <vt:lpstr>Slide 223</vt:lpstr>
      <vt:lpstr>Slide 224</vt:lpstr>
      <vt:lpstr>Slide 225</vt:lpstr>
      <vt:lpstr>Slide 226</vt:lpstr>
      <vt:lpstr>Slide 227</vt:lpstr>
      <vt:lpstr>Slide 228</vt:lpstr>
      <vt:lpstr>Slide 229</vt:lpstr>
      <vt:lpstr>Slide 230</vt:lpstr>
      <vt:lpstr>Slide 231</vt:lpstr>
      <vt:lpstr>Musculoskeletal deformities</vt:lpstr>
      <vt:lpstr>CLUB FOOT</vt:lpstr>
      <vt:lpstr>CLUB FOOT</vt:lpstr>
      <vt:lpstr>THE NORMAL FOOT</vt:lpstr>
      <vt:lpstr>CLUB FOOT</vt:lpstr>
      <vt:lpstr>CLUB FOOT</vt:lpstr>
      <vt:lpstr>Slide 238</vt:lpstr>
      <vt:lpstr>CLUB FOOT</vt:lpstr>
      <vt:lpstr>Congenital Talipes Equino-Varus  CTEV</vt:lpstr>
      <vt:lpstr>Congenital Talipes Equino-Varus  CTEV</vt:lpstr>
      <vt:lpstr>Slide 242</vt:lpstr>
      <vt:lpstr>Congenital Talipes Equino-Varus  CTEV</vt:lpstr>
      <vt:lpstr>Congenital Talipes Equino-Varus  CTEV</vt:lpstr>
      <vt:lpstr>Congenital Talipes Equino-Varus  CTEV</vt:lpstr>
      <vt:lpstr>Congenital Talipes Equino-Varus  CTEV</vt:lpstr>
      <vt:lpstr>Slide 247</vt:lpstr>
      <vt:lpstr>Congenital Talipes Equino-Varus  CTEV</vt:lpstr>
      <vt:lpstr>Congenital Talipes Equino-Varus  CTEV</vt:lpstr>
      <vt:lpstr>Congenital Talipes Equino-Varus  CTEV</vt:lpstr>
      <vt:lpstr>Congenital Talipes Equino-Varus  CTEV</vt:lpstr>
      <vt:lpstr>Congenital Talipes Equino-Varus  CTEV</vt:lpstr>
      <vt:lpstr>Congenital Talipes Equino-Varus  CTEV</vt:lpstr>
      <vt:lpstr>Slide 254</vt:lpstr>
      <vt:lpstr>Congenital Talipes Equino-Varus  CTEV</vt:lpstr>
      <vt:lpstr>Congenital Talipes Equino-Varus  CTEV</vt:lpstr>
      <vt:lpstr>Congenital Talipes Equino-Varus  CTEV</vt:lpstr>
      <vt:lpstr>Congenital Talipes Equino-Varus  CTEV</vt:lpstr>
      <vt:lpstr>Congenital Talipes Equino-Varus  CTEV</vt:lpstr>
      <vt:lpstr>Congenital Talipes Equino-Varus  CTEV</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ORTHOPEADIC NURSING</dc:title>
  <dc:creator>KAJWANG SAMSON</dc:creator>
  <cp:lastModifiedBy>userpc</cp:lastModifiedBy>
  <cp:revision>410</cp:revision>
  <dcterms:created xsi:type="dcterms:W3CDTF">2012-07-03T06:17:00Z</dcterms:created>
  <dcterms:modified xsi:type="dcterms:W3CDTF">2016-11-09T12:59:20Z</dcterms:modified>
</cp:coreProperties>
</file>