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6"/>
  </p:notesMasterIdLst>
  <p:sldIdLst>
    <p:sldId id="256" r:id="rId2"/>
    <p:sldId id="593" r:id="rId3"/>
    <p:sldId id="337" r:id="rId4"/>
    <p:sldId id="339" r:id="rId5"/>
    <p:sldId id="340" r:id="rId6"/>
    <p:sldId id="341" r:id="rId7"/>
    <p:sldId id="342" r:id="rId8"/>
    <p:sldId id="343" r:id="rId9"/>
    <p:sldId id="594" r:id="rId10"/>
    <p:sldId id="595" r:id="rId11"/>
    <p:sldId id="344" r:id="rId12"/>
    <p:sldId id="345" r:id="rId13"/>
    <p:sldId id="348" r:id="rId14"/>
    <p:sldId id="351" r:id="rId15"/>
    <p:sldId id="349" r:id="rId16"/>
    <p:sldId id="352" r:id="rId17"/>
    <p:sldId id="575" r:id="rId18"/>
    <p:sldId id="601" r:id="rId19"/>
    <p:sldId id="602" r:id="rId20"/>
    <p:sldId id="583" r:id="rId21"/>
    <p:sldId id="577" r:id="rId22"/>
    <p:sldId id="589" r:id="rId23"/>
    <p:sldId id="579" r:id="rId24"/>
    <p:sldId id="573" r:id="rId25"/>
    <p:sldId id="580" r:id="rId26"/>
    <p:sldId id="581" r:id="rId27"/>
    <p:sldId id="603" r:id="rId28"/>
    <p:sldId id="604" r:id="rId29"/>
    <p:sldId id="605" r:id="rId30"/>
    <p:sldId id="574" r:id="rId31"/>
    <p:sldId id="354" r:id="rId32"/>
    <p:sldId id="600" r:id="rId33"/>
    <p:sldId id="436" r:id="rId34"/>
    <p:sldId id="437" r:id="rId35"/>
    <p:sldId id="438" r:id="rId36"/>
    <p:sldId id="439" r:id="rId37"/>
    <p:sldId id="514" r:id="rId38"/>
    <p:sldId id="515" r:id="rId39"/>
    <p:sldId id="445" r:id="rId40"/>
    <p:sldId id="559" r:id="rId41"/>
    <p:sldId id="440" r:id="rId42"/>
    <p:sldId id="443" r:id="rId43"/>
    <p:sldId id="444" r:id="rId44"/>
    <p:sldId id="356" r:id="rId45"/>
    <p:sldId id="558" r:id="rId46"/>
    <p:sldId id="357" r:id="rId47"/>
    <p:sldId id="556" r:id="rId48"/>
    <p:sldId id="557" r:id="rId49"/>
    <p:sldId id="560" r:id="rId50"/>
    <p:sldId id="561" r:id="rId51"/>
    <p:sldId id="562" r:id="rId52"/>
    <p:sldId id="563" r:id="rId53"/>
    <p:sldId id="591" r:id="rId54"/>
    <p:sldId id="566" r:id="rId55"/>
    <p:sldId id="564" r:id="rId56"/>
    <p:sldId id="597" r:id="rId57"/>
    <p:sldId id="598" r:id="rId58"/>
    <p:sldId id="599" r:id="rId59"/>
    <p:sldId id="565" r:id="rId60"/>
    <p:sldId id="567" r:id="rId61"/>
    <p:sldId id="359" r:id="rId62"/>
    <p:sldId id="361" r:id="rId63"/>
    <p:sldId id="363" r:id="rId64"/>
    <p:sldId id="592" r:id="rId65"/>
    <p:sldId id="360" r:id="rId66"/>
    <p:sldId id="607" r:id="rId67"/>
    <p:sldId id="608" r:id="rId68"/>
    <p:sldId id="365" r:id="rId69"/>
    <p:sldId id="609" r:id="rId70"/>
    <p:sldId id="614" r:id="rId71"/>
    <p:sldId id="615" r:id="rId72"/>
    <p:sldId id="610" r:id="rId73"/>
    <p:sldId id="611" r:id="rId74"/>
    <p:sldId id="612" r:id="rId75"/>
    <p:sldId id="367" r:id="rId76"/>
    <p:sldId id="371" r:id="rId77"/>
    <p:sldId id="368" r:id="rId78"/>
    <p:sldId id="619" r:id="rId79"/>
    <p:sldId id="620" r:id="rId80"/>
    <p:sldId id="621" r:id="rId81"/>
    <p:sldId id="622" r:id="rId82"/>
    <p:sldId id="623" r:id="rId83"/>
    <p:sldId id="369" r:id="rId84"/>
    <p:sldId id="626" r:id="rId85"/>
    <p:sldId id="624" r:id="rId86"/>
    <p:sldId id="625" r:id="rId87"/>
    <p:sldId id="370" r:id="rId88"/>
    <p:sldId id="627" r:id="rId89"/>
    <p:sldId id="628" r:id="rId90"/>
    <p:sldId id="629" r:id="rId91"/>
    <p:sldId id="632" r:id="rId92"/>
    <p:sldId id="630" r:id="rId93"/>
    <p:sldId id="631" r:id="rId94"/>
    <p:sldId id="372" r:id="rId95"/>
    <p:sldId id="634" r:id="rId96"/>
    <p:sldId id="613" r:id="rId97"/>
    <p:sldId id="373" r:id="rId98"/>
    <p:sldId id="376" r:id="rId99"/>
    <p:sldId id="490" r:id="rId100"/>
    <p:sldId id="491" r:id="rId101"/>
    <p:sldId id="492" r:id="rId102"/>
    <p:sldId id="493" r:id="rId103"/>
    <p:sldId id="494" r:id="rId104"/>
    <p:sldId id="633" r:id="rId105"/>
    <p:sldId id="500" r:id="rId106"/>
    <p:sldId id="501" r:id="rId107"/>
    <p:sldId id="510" r:id="rId108"/>
    <p:sldId id="502" r:id="rId109"/>
    <p:sldId id="503" r:id="rId110"/>
    <p:sldId id="511" r:id="rId111"/>
    <p:sldId id="506" r:id="rId112"/>
    <p:sldId id="507" r:id="rId113"/>
    <p:sldId id="508" r:id="rId114"/>
    <p:sldId id="509" r:id="rId115"/>
    <p:sldId id="495" r:id="rId116"/>
    <p:sldId id="380" r:id="rId117"/>
    <p:sldId id="505" r:id="rId118"/>
    <p:sldId id="381" r:id="rId119"/>
    <p:sldId id="512" r:id="rId120"/>
    <p:sldId id="496" r:id="rId121"/>
    <p:sldId id="387" r:id="rId122"/>
    <p:sldId id="390" r:id="rId123"/>
    <p:sldId id="386" r:id="rId124"/>
    <p:sldId id="388" r:id="rId125"/>
    <p:sldId id="389" r:id="rId126"/>
    <p:sldId id="391" r:id="rId127"/>
    <p:sldId id="392" r:id="rId128"/>
    <p:sldId id="393" r:id="rId129"/>
    <p:sldId id="394" r:id="rId130"/>
    <p:sldId id="395" r:id="rId131"/>
    <p:sldId id="396" r:id="rId132"/>
    <p:sldId id="397" r:id="rId133"/>
    <p:sldId id="398" r:id="rId134"/>
    <p:sldId id="401" r:id="rId135"/>
    <p:sldId id="399" r:id="rId136"/>
    <p:sldId id="400" r:id="rId137"/>
    <p:sldId id="402" r:id="rId138"/>
    <p:sldId id="403" r:id="rId139"/>
    <p:sldId id="404" r:id="rId140"/>
    <p:sldId id="406" r:id="rId141"/>
    <p:sldId id="405" r:id="rId142"/>
    <p:sldId id="407" r:id="rId143"/>
    <p:sldId id="408" r:id="rId144"/>
    <p:sldId id="413" r:id="rId145"/>
    <p:sldId id="411" r:id="rId146"/>
    <p:sldId id="409" r:id="rId147"/>
    <p:sldId id="410" r:id="rId148"/>
    <p:sldId id="412" r:id="rId149"/>
    <p:sldId id="414" r:id="rId150"/>
    <p:sldId id="415" r:id="rId151"/>
    <p:sldId id="416" r:id="rId152"/>
    <p:sldId id="417" r:id="rId153"/>
    <p:sldId id="418" r:id="rId154"/>
    <p:sldId id="582" r:id="rId1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p:cViewPr>
        <p:scale>
          <a:sx n="68" d="100"/>
          <a:sy n="68" d="100"/>
        </p:scale>
        <p:origin x="-1386" y="-108"/>
      </p:cViewPr>
      <p:guideLst>
        <p:guide orient="horz" pos="2160"/>
        <p:guide pos="288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7BE16A-3DD4-4B6C-B9DF-E842B33E8F8F}" type="datetimeFigureOut">
              <a:rPr lang="en-US" smtClean="0"/>
              <a:pPr/>
              <a:t>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4A46DA-BE4B-42B6-95D1-A0C1897ACA8B}" type="slidenum">
              <a:rPr lang="en-US" smtClean="0"/>
              <a:pPr/>
              <a:t>‹#›</a:t>
            </a:fld>
            <a:endParaRPr lang="en-US"/>
          </a:p>
        </p:txBody>
      </p:sp>
    </p:spTree>
    <p:extLst>
      <p:ext uri="{BB962C8B-B14F-4D97-AF65-F5344CB8AC3E}">
        <p14:creationId xmlns:p14="http://schemas.microsoft.com/office/powerpoint/2010/main" val="3311776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A46DA-BE4B-42B6-95D1-A0C1897ACA8B}" type="slidenum">
              <a:rPr lang="en-US" smtClean="0"/>
              <a:pPr/>
              <a:t>2</a:t>
            </a:fld>
            <a:endParaRPr lang="en-US"/>
          </a:p>
        </p:txBody>
      </p:sp>
    </p:spTree>
    <p:extLst>
      <p:ext uri="{BB962C8B-B14F-4D97-AF65-F5344CB8AC3E}">
        <p14:creationId xmlns:p14="http://schemas.microsoft.com/office/powerpoint/2010/main" val="1488294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Hip </a:t>
            </a:r>
            <a:r>
              <a:rPr lang="en-US" sz="1200" b="1" i="0" kern="1200" dirty="0" smtClean="0">
                <a:solidFill>
                  <a:schemeClr val="tx1"/>
                </a:solidFill>
                <a:effectLst/>
                <a:latin typeface="+mn-lt"/>
                <a:ea typeface="+mn-ea"/>
                <a:cs typeface="+mn-cs"/>
              </a:rPr>
              <a:t>disarticulation</a:t>
            </a:r>
            <a:r>
              <a:rPr lang="en-US" sz="1200" b="0" i="0" kern="1200" dirty="0" smtClean="0">
                <a:solidFill>
                  <a:schemeClr val="tx1"/>
                </a:solidFill>
                <a:effectLst/>
                <a:latin typeface="+mn-lt"/>
                <a:ea typeface="+mn-ea"/>
                <a:cs typeface="+mn-cs"/>
              </a:rPr>
              <a:t> is the amputation of the entire </a:t>
            </a:r>
            <a:r>
              <a:rPr lang="en-US" sz="1200" b="1" i="0" kern="1200" dirty="0" smtClean="0">
                <a:solidFill>
                  <a:schemeClr val="tx1"/>
                </a:solidFill>
                <a:effectLst/>
                <a:latin typeface="+mn-lt"/>
                <a:ea typeface="+mn-ea"/>
                <a:cs typeface="+mn-cs"/>
              </a:rPr>
              <a:t>lower limb</a:t>
            </a:r>
            <a:r>
              <a:rPr lang="en-US" sz="1200" b="0" i="0" kern="1200" dirty="0" smtClean="0">
                <a:solidFill>
                  <a:schemeClr val="tx1"/>
                </a:solidFill>
                <a:effectLst/>
                <a:latin typeface="+mn-lt"/>
                <a:ea typeface="+mn-ea"/>
                <a:cs typeface="+mn-cs"/>
              </a:rPr>
              <a:t> at the hip level</a:t>
            </a:r>
            <a:endParaRPr lang="en-US" dirty="0"/>
          </a:p>
        </p:txBody>
      </p:sp>
      <p:sp>
        <p:nvSpPr>
          <p:cNvPr id="4" name="Slide Number Placeholder 3"/>
          <p:cNvSpPr>
            <a:spLocks noGrp="1"/>
          </p:cNvSpPr>
          <p:nvPr>
            <p:ph type="sldNum" sz="quarter" idx="10"/>
          </p:nvPr>
        </p:nvSpPr>
        <p:spPr/>
        <p:txBody>
          <a:bodyPr/>
          <a:lstStyle/>
          <a:p>
            <a:fld id="{F44A46DA-BE4B-42B6-95D1-A0C1897ACA8B}" type="slidenum">
              <a:rPr lang="en-US" smtClean="0"/>
              <a:pPr/>
              <a:t>87</a:t>
            </a:fld>
            <a:endParaRPr lang="en-US"/>
          </a:p>
        </p:txBody>
      </p:sp>
    </p:spTree>
    <p:extLst>
      <p:ext uri="{BB962C8B-B14F-4D97-AF65-F5344CB8AC3E}">
        <p14:creationId xmlns:p14="http://schemas.microsoft.com/office/powerpoint/2010/main" val="784514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guillotine amputation is</a:t>
            </a:r>
            <a:r>
              <a:rPr lang="en-US" sz="1200" b="0" i="0" kern="1200" dirty="0" smtClean="0">
                <a:solidFill>
                  <a:schemeClr val="tx1"/>
                </a:solidFill>
                <a:effectLst/>
                <a:latin typeface="+mn-lt"/>
                <a:ea typeface="+mn-ea"/>
                <a:cs typeface="+mn-cs"/>
              </a:rPr>
              <a:t> an </a:t>
            </a:r>
            <a:r>
              <a:rPr lang="en-US" sz="1200" b="1" i="0" kern="1200" dirty="0" smtClean="0">
                <a:solidFill>
                  <a:schemeClr val="tx1"/>
                </a:solidFill>
                <a:effectLst/>
                <a:latin typeface="+mn-lt"/>
                <a:ea typeface="+mn-ea"/>
                <a:cs typeface="+mn-cs"/>
              </a:rPr>
              <a:t>amputation</a:t>
            </a:r>
            <a:r>
              <a:rPr lang="en-US" sz="1200" b="0" i="0" kern="1200" dirty="0" smtClean="0">
                <a:solidFill>
                  <a:schemeClr val="tx1"/>
                </a:solidFill>
                <a:effectLst/>
                <a:latin typeface="+mn-lt"/>
                <a:ea typeface="+mn-ea"/>
                <a:cs typeface="+mn-cs"/>
              </a:rPr>
              <a:t> performed without closure of the skin in an urgent setting. Amputation that is preformed over the course of several operations, usually to control the spread of infection or necrosis.</a:t>
            </a:r>
            <a:endParaRPr lang="en-US" dirty="0"/>
          </a:p>
        </p:txBody>
      </p:sp>
      <p:sp>
        <p:nvSpPr>
          <p:cNvPr id="4" name="Slide Number Placeholder 3"/>
          <p:cNvSpPr>
            <a:spLocks noGrp="1"/>
          </p:cNvSpPr>
          <p:nvPr>
            <p:ph type="sldNum" sz="quarter" idx="10"/>
          </p:nvPr>
        </p:nvSpPr>
        <p:spPr/>
        <p:txBody>
          <a:bodyPr/>
          <a:lstStyle/>
          <a:p>
            <a:fld id="{F44A46DA-BE4B-42B6-95D1-A0C1897ACA8B}" type="slidenum">
              <a:rPr lang="en-US" smtClean="0"/>
              <a:pPr/>
              <a:t>94</a:t>
            </a:fld>
            <a:endParaRPr lang="en-US"/>
          </a:p>
        </p:txBody>
      </p:sp>
    </p:spTree>
    <p:extLst>
      <p:ext uri="{BB962C8B-B14F-4D97-AF65-F5344CB8AC3E}">
        <p14:creationId xmlns:p14="http://schemas.microsoft.com/office/powerpoint/2010/main" val="3123465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p>
            <a:fld id="{79C22462-693C-492B-B4CA-E342069D8FA5}" type="slidenum">
              <a:rPr lang="en-US" smtClean="0"/>
              <a:pPr/>
              <a:t>104</a:t>
            </a:fld>
            <a:endParaRPr lang="en-US" smtClean="0"/>
          </a:p>
        </p:txBody>
      </p:sp>
      <p:sp>
        <p:nvSpPr>
          <p:cNvPr id="270339" name="Rectangle 2"/>
          <p:cNvSpPr>
            <a:spLocks noGrp="1" noRot="1" noChangeAspect="1" noChangeArrowheads="1" noTextEdit="1"/>
          </p:cNvSpPr>
          <p:nvPr>
            <p:ph type="sldImg"/>
          </p:nvPr>
        </p:nvSpPr>
        <p:spPr>
          <a:ln/>
        </p:spPr>
      </p:sp>
      <p:sp>
        <p:nvSpPr>
          <p:cNvPr id="270340"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661867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4A46DA-BE4B-42B6-95D1-A0C1897ACA8B}" type="slidenum">
              <a:rPr lang="en-US" smtClean="0"/>
              <a:pPr/>
              <a:t>106</a:t>
            </a:fld>
            <a:endParaRPr lang="en-US"/>
          </a:p>
        </p:txBody>
      </p:sp>
    </p:spTree>
    <p:extLst>
      <p:ext uri="{BB962C8B-B14F-4D97-AF65-F5344CB8AC3E}">
        <p14:creationId xmlns:p14="http://schemas.microsoft.com/office/powerpoint/2010/main" val="2265728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FEA504FF-D8CB-4052-9BEC-B878B25383F7}" type="slidenum">
              <a:rPr lang="en-US" smtClean="0"/>
              <a:pPr/>
              <a:t>119</a:t>
            </a:fld>
            <a:endParaRPr lang="en-US" smtClean="0"/>
          </a:p>
        </p:txBody>
      </p:sp>
      <p:sp>
        <p:nvSpPr>
          <p:cNvPr id="276483" name="Rectangle 2"/>
          <p:cNvSpPr>
            <a:spLocks noGrp="1" noRot="1" noChangeAspect="1" noChangeArrowheads="1" noTextEdit="1"/>
          </p:cNvSpPr>
          <p:nvPr>
            <p:ph type="sldImg"/>
          </p:nvPr>
        </p:nvSpPr>
        <p:spPr>
          <a:ln/>
        </p:spPr>
      </p:sp>
      <p:sp>
        <p:nvSpPr>
          <p:cNvPr id="276484"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2352417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4A46DA-BE4B-42B6-95D1-A0C1897ACA8B}" type="slidenum">
              <a:rPr lang="en-US" smtClean="0"/>
              <a:pPr/>
              <a:t>120</a:t>
            </a:fld>
            <a:endParaRPr lang="en-US"/>
          </a:p>
        </p:txBody>
      </p:sp>
    </p:spTree>
    <p:extLst>
      <p:ext uri="{BB962C8B-B14F-4D97-AF65-F5344CB8AC3E}">
        <p14:creationId xmlns:p14="http://schemas.microsoft.com/office/powerpoint/2010/main" val="170820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A46DA-BE4B-42B6-95D1-A0C1897ACA8B}" type="slidenum">
              <a:rPr lang="en-US" smtClean="0"/>
              <a:pPr/>
              <a:t>131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44A46DA-BE4B-42B6-95D1-A0C1897ACA8B}" type="slidenum">
              <a:rPr lang="en-US" smtClean="0"/>
              <a:pPr/>
              <a:t>137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4A46DA-BE4B-42B6-95D1-A0C1897ACA8B}" type="slidenum">
              <a:rPr lang="en-US" smtClean="0"/>
              <a:pPr/>
              <a:t>6</a:t>
            </a:fld>
            <a:endParaRPr lang="en-US"/>
          </a:p>
        </p:txBody>
      </p:sp>
    </p:spTree>
    <p:extLst>
      <p:ext uri="{BB962C8B-B14F-4D97-AF65-F5344CB8AC3E}">
        <p14:creationId xmlns:p14="http://schemas.microsoft.com/office/powerpoint/2010/main" val="2651790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dysesthesia,-  </a:t>
            </a:r>
            <a:r>
              <a:rPr lang="en-US" sz="1200" b="0" i="0" kern="1200" dirty="0" smtClean="0">
                <a:solidFill>
                  <a:schemeClr val="tx1"/>
                </a:solidFill>
                <a:effectLst/>
                <a:latin typeface="+mn-lt"/>
                <a:ea typeface="+mn-ea"/>
                <a:cs typeface="+mn-cs"/>
              </a:rPr>
              <a:t>painful, itchy, burning, or restrictive(“abnormal sensation.”)</a:t>
            </a:r>
            <a:endParaRPr lang="en-US" dirty="0"/>
          </a:p>
        </p:txBody>
      </p:sp>
      <p:sp>
        <p:nvSpPr>
          <p:cNvPr id="4" name="Slide Number Placeholder 3"/>
          <p:cNvSpPr>
            <a:spLocks noGrp="1"/>
          </p:cNvSpPr>
          <p:nvPr>
            <p:ph type="sldNum" sz="quarter" idx="10"/>
          </p:nvPr>
        </p:nvSpPr>
        <p:spPr/>
        <p:txBody>
          <a:bodyPr/>
          <a:lstStyle/>
          <a:p>
            <a:fld id="{F44A46DA-BE4B-42B6-95D1-A0C1897ACA8B}" type="slidenum">
              <a:rPr lang="en-US" smtClean="0"/>
              <a:pPr/>
              <a:t>30</a:t>
            </a:fld>
            <a:endParaRPr lang="en-US"/>
          </a:p>
        </p:txBody>
      </p:sp>
    </p:spTree>
    <p:extLst>
      <p:ext uri="{BB962C8B-B14F-4D97-AF65-F5344CB8AC3E}">
        <p14:creationId xmlns:p14="http://schemas.microsoft.com/office/powerpoint/2010/main" val="2073542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wrenching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1.</a:t>
            </a:r>
          </a:p>
          <a:p>
            <a:r>
              <a:rPr lang="en-US" sz="1200" dirty="0" smtClean="0"/>
              <a:t>wrenching ---</a:t>
            </a:r>
            <a:r>
              <a:rPr lang="en-US" sz="1200" b="0" i="0" kern="1200" dirty="0" smtClean="0">
                <a:solidFill>
                  <a:schemeClr val="tx1"/>
                </a:solidFill>
                <a:effectLst/>
                <a:latin typeface="+mn-lt"/>
                <a:ea typeface="+mn-ea"/>
                <a:cs typeface="+mn-cs"/>
              </a:rPr>
              <a:t>pull or twist suddenly and violently.</a:t>
            </a:r>
          </a:p>
          <a:p>
            <a:endParaRPr lang="en-US" dirty="0"/>
          </a:p>
        </p:txBody>
      </p:sp>
      <p:sp>
        <p:nvSpPr>
          <p:cNvPr id="4" name="Slide Number Placeholder 3"/>
          <p:cNvSpPr>
            <a:spLocks noGrp="1"/>
          </p:cNvSpPr>
          <p:nvPr>
            <p:ph type="sldNum" sz="quarter" idx="10"/>
          </p:nvPr>
        </p:nvSpPr>
        <p:spPr/>
        <p:txBody>
          <a:bodyPr/>
          <a:lstStyle/>
          <a:p>
            <a:fld id="{F44A46DA-BE4B-42B6-95D1-A0C1897ACA8B}" type="slidenum">
              <a:rPr lang="en-US" smtClean="0"/>
              <a:pPr/>
              <a:t>35</a:t>
            </a:fld>
            <a:endParaRPr lang="en-US"/>
          </a:p>
        </p:txBody>
      </p:sp>
    </p:spTree>
    <p:extLst>
      <p:ext uri="{BB962C8B-B14F-4D97-AF65-F5344CB8AC3E}">
        <p14:creationId xmlns:p14="http://schemas.microsoft.com/office/powerpoint/2010/main" val="39950282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Slide Image Placeholder 1"/>
          <p:cNvSpPr>
            <a:spLocks noGrp="1" noRot="1" noChangeAspect="1" noTextEdit="1"/>
          </p:cNvSpPr>
          <p:nvPr>
            <p:ph type="sldImg"/>
          </p:nvPr>
        </p:nvSpPr>
        <p:spPr>
          <a:ln/>
        </p:spPr>
      </p:sp>
      <p:sp>
        <p:nvSpPr>
          <p:cNvPr id="202755" name="Notes Placeholder 2"/>
          <p:cNvSpPr>
            <a:spLocks noGrp="1"/>
          </p:cNvSpPr>
          <p:nvPr>
            <p:ph type="body" idx="1"/>
          </p:nvPr>
        </p:nvSpPr>
        <p:spPr>
          <a:noFill/>
          <a:ln/>
        </p:spPr>
        <p:txBody>
          <a:bodyPr/>
          <a:lstStyle/>
          <a:p>
            <a:endParaRPr lang="en-GB" smtClean="0"/>
          </a:p>
        </p:txBody>
      </p:sp>
      <p:sp>
        <p:nvSpPr>
          <p:cNvPr id="202756" name="Slide Number Placeholder 3"/>
          <p:cNvSpPr>
            <a:spLocks noGrp="1"/>
          </p:cNvSpPr>
          <p:nvPr>
            <p:ph type="sldNum" sz="quarter" idx="5"/>
          </p:nvPr>
        </p:nvSpPr>
        <p:spPr>
          <a:noFill/>
        </p:spPr>
        <p:txBody>
          <a:bodyPr/>
          <a:lstStyle/>
          <a:p>
            <a:fld id="{CEFA9B91-931A-4B06-86F6-384916852F5B}" type="slidenum">
              <a:rPr lang="en-US" smtClean="0"/>
              <a:pPr/>
              <a:t>37</a:t>
            </a:fld>
            <a:endParaRPr lang="en-US" smtClean="0"/>
          </a:p>
        </p:txBody>
      </p:sp>
    </p:spTree>
    <p:extLst>
      <p:ext uri="{BB962C8B-B14F-4D97-AF65-F5344CB8AC3E}">
        <p14:creationId xmlns:p14="http://schemas.microsoft.com/office/powerpoint/2010/main" val="4174062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952CB62D-340D-4F7C-A769-B92617E4DCDC}" type="slidenum">
              <a:rPr lang="en-US" smtClean="0"/>
              <a:pPr/>
              <a:t>38</a:t>
            </a:fld>
            <a:endParaRPr lang="en-US" smtClean="0"/>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endParaRPr lang="en-GB" smtClean="0"/>
          </a:p>
        </p:txBody>
      </p:sp>
    </p:spTree>
    <p:extLst>
      <p:ext uri="{BB962C8B-B14F-4D97-AF65-F5344CB8AC3E}">
        <p14:creationId xmlns:p14="http://schemas.microsoft.com/office/powerpoint/2010/main" val="393276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a:t>
            </a:r>
            <a:r>
              <a:rPr lang="en-US" sz="1200" b="1" i="0" kern="1200" dirty="0" smtClean="0">
                <a:solidFill>
                  <a:schemeClr val="tx1"/>
                </a:solidFill>
                <a:effectLst/>
                <a:latin typeface="+mn-lt"/>
                <a:ea typeface="+mn-ea"/>
                <a:cs typeface="+mn-cs"/>
              </a:rPr>
              <a:t>concussion</a:t>
            </a:r>
            <a:r>
              <a:rPr lang="en-US" sz="1200" b="0" i="0" kern="1200" dirty="0" smtClean="0">
                <a:solidFill>
                  <a:schemeClr val="tx1"/>
                </a:solidFill>
                <a:effectLst/>
                <a:latin typeface="+mn-lt"/>
                <a:ea typeface="+mn-ea"/>
                <a:cs typeface="+mn-cs"/>
              </a:rPr>
              <a:t> is a traumatic brain injury that affects your brain function. </a:t>
            </a:r>
            <a:r>
              <a:rPr lang="en-US" sz="1200" b="1" i="0" kern="1200" dirty="0" smtClean="0">
                <a:solidFill>
                  <a:schemeClr val="tx1"/>
                </a:solidFill>
                <a:effectLst/>
                <a:latin typeface="+mn-lt"/>
                <a:ea typeface="+mn-ea"/>
                <a:cs typeface="+mn-cs"/>
              </a:rPr>
              <a:t>Concussions</a:t>
            </a:r>
            <a:r>
              <a:rPr lang="en-US" sz="1200" b="0" i="0" kern="1200" dirty="0" smtClean="0">
                <a:solidFill>
                  <a:schemeClr val="tx1"/>
                </a:solidFill>
                <a:effectLst/>
                <a:latin typeface="+mn-lt"/>
                <a:ea typeface="+mn-ea"/>
                <a:cs typeface="+mn-cs"/>
              </a:rPr>
              <a:t> are usually caused by a blow to the head. violent shaking of the head and body.</a:t>
            </a:r>
            <a:endParaRPr lang="en-US" dirty="0"/>
          </a:p>
        </p:txBody>
      </p:sp>
      <p:sp>
        <p:nvSpPr>
          <p:cNvPr id="4" name="Slide Number Placeholder 3"/>
          <p:cNvSpPr>
            <a:spLocks noGrp="1"/>
          </p:cNvSpPr>
          <p:nvPr>
            <p:ph type="sldNum" sz="quarter" idx="10"/>
          </p:nvPr>
        </p:nvSpPr>
        <p:spPr/>
        <p:txBody>
          <a:bodyPr/>
          <a:lstStyle/>
          <a:p>
            <a:fld id="{F44A46DA-BE4B-42B6-95D1-A0C1897ACA8B}" type="slidenum">
              <a:rPr lang="en-US" smtClean="0"/>
              <a:pPr/>
              <a:t>49</a:t>
            </a:fld>
            <a:endParaRPr lang="en-US"/>
          </a:p>
        </p:txBody>
      </p:sp>
    </p:spTree>
    <p:extLst>
      <p:ext uri="{BB962C8B-B14F-4D97-AF65-F5344CB8AC3E}">
        <p14:creationId xmlns:p14="http://schemas.microsoft.com/office/powerpoint/2010/main" val="3259077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Rotator cuff injuries</a:t>
            </a:r>
          </a:p>
          <a:p>
            <a:endParaRPr lang="en-US" dirty="0"/>
          </a:p>
        </p:txBody>
      </p:sp>
      <p:sp>
        <p:nvSpPr>
          <p:cNvPr id="4" name="Slide Number Placeholder 3"/>
          <p:cNvSpPr>
            <a:spLocks noGrp="1"/>
          </p:cNvSpPr>
          <p:nvPr>
            <p:ph type="sldNum" sz="quarter" idx="10"/>
          </p:nvPr>
        </p:nvSpPr>
        <p:spPr/>
        <p:txBody>
          <a:bodyPr/>
          <a:lstStyle/>
          <a:p>
            <a:fld id="{F44A46DA-BE4B-42B6-95D1-A0C1897ACA8B}" type="slidenum">
              <a:rPr lang="en-US" smtClean="0"/>
              <a:pPr/>
              <a:t>50</a:t>
            </a:fld>
            <a:endParaRPr lang="en-US"/>
          </a:p>
        </p:txBody>
      </p:sp>
    </p:spTree>
    <p:extLst>
      <p:ext uri="{BB962C8B-B14F-4D97-AF65-F5344CB8AC3E}">
        <p14:creationId xmlns:p14="http://schemas.microsoft.com/office/powerpoint/2010/main" val="1142750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t>Acclimate= adoption  </a:t>
            </a:r>
            <a:r>
              <a:rPr lang="en-US" sz="1200" b="0" i="0" kern="1200" dirty="0" smtClean="0">
                <a:solidFill>
                  <a:schemeClr val="tx1"/>
                </a:solidFill>
                <a:effectLst/>
                <a:latin typeface="+mn-lt"/>
                <a:ea typeface="+mn-ea"/>
                <a:cs typeface="+mn-cs"/>
              </a:rPr>
              <a:t> to a change in its environment, allowing it to maintain performance across a range of environmental conditions.</a:t>
            </a:r>
            <a:endParaRPr lang="en-US" dirty="0"/>
          </a:p>
        </p:txBody>
      </p:sp>
      <p:sp>
        <p:nvSpPr>
          <p:cNvPr id="4" name="Slide Number Placeholder 3"/>
          <p:cNvSpPr>
            <a:spLocks noGrp="1"/>
          </p:cNvSpPr>
          <p:nvPr>
            <p:ph type="sldNum" sz="quarter" idx="10"/>
          </p:nvPr>
        </p:nvSpPr>
        <p:spPr/>
        <p:txBody>
          <a:bodyPr/>
          <a:lstStyle/>
          <a:p>
            <a:fld id="{F44A46DA-BE4B-42B6-95D1-A0C1897ACA8B}" type="slidenum">
              <a:rPr lang="en-US" smtClean="0"/>
              <a:pPr/>
              <a:t>62</a:t>
            </a:fld>
            <a:endParaRPr lang="en-US"/>
          </a:p>
        </p:txBody>
      </p:sp>
    </p:spTree>
    <p:extLst>
      <p:ext uri="{BB962C8B-B14F-4D97-AF65-F5344CB8AC3E}">
        <p14:creationId xmlns:p14="http://schemas.microsoft.com/office/powerpoint/2010/main" val="3332378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75F7D6-3A56-4F76-B4D7-F3C503817F68}" type="datetimeFigureOut">
              <a:rPr lang="en-US" smtClean="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CC280-1CB5-4D28-B260-9573CA63A53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75F7D6-3A56-4F76-B4D7-F3C503817F68}" type="datetimeFigureOut">
              <a:rPr lang="en-US" smtClean="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CC280-1CB5-4D28-B260-9573CA63A53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75F7D6-3A56-4F76-B4D7-F3C503817F68}" type="datetimeFigureOut">
              <a:rPr lang="en-US" smtClean="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CC280-1CB5-4D28-B260-9573CA63A53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75F7D6-3A56-4F76-B4D7-F3C503817F68}" type="datetimeFigureOut">
              <a:rPr lang="en-US" smtClean="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CC280-1CB5-4D28-B260-9573CA63A53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75F7D6-3A56-4F76-B4D7-F3C503817F68}" type="datetimeFigureOut">
              <a:rPr lang="en-US" smtClean="0"/>
              <a:pPr/>
              <a:t>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8CC280-1CB5-4D28-B260-9573CA63A53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75F7D6-3A56-4F76-B4D7-F3C503817F68}" type="datetimeFigureOut">
              <a:rPr lang="en-US" smtClean="0"/>
              <a:pPr/>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8CC280-1CB5-4D28-B260-9573CA63A53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75F7D6-3A56-4F76-B4D7-F3C503817F68}" type="datetimeFigureOut">
              <a:rPr lang="en-US" smtClean="0"/>
              <a:pPr/>
              <a:t>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98CC280-1CB5-4D28-B260-9573CA63A53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75F7D6-3A56-4F76-B4D7-F3C503817F68}" type="datetimeFigureOut">
              <a:rPr lang="en-US" smtClean="0"/>
              <a:pPr/>
              <a:t>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98CC280-1CB5-4D28-B260-9573CA63A53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75F7D6-3A56-4F76-B4D7-F3C503817F68}" type="datetimeFigureOut">
              <a:rPr lang="en-US" smtClean="0"/>
              <a:pPr/>
              <a:t>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98CC280-1CB5-4D28-B260-9573CA63A53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75F7D6-3A56-4F76-B4D7-F3C503817F68}" type="datetimeFigureOut">
              <a:rPr lang="en-US" smtClean="0"/>
              <a:pPr/>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8CC280-1CB5-4D28-B260-9573CA63A53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75F7D6-3A56-4F76-B4D7-F3C503817F68}" type="datetimeFigureOut">
              <a:rPr lang="en-US" smtClean="0"/>
              <a:pPr/>
              <a:t>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98CC280-1CB5-4D28-B260-9573CA63A53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75F7D6-3A56-4F76-B4D7-F3C503817F68}" type="datetimeFigureOut">
              <a:rPr lang="en-US" smtClean="0"/>
              <a:pPr/>
              <a:t>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8CC280-1CB5-4D28-B260-9573CA63A53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Orthopedic 2B</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152400" y="1066800"/>
            <a:ext cx="7239000" cy="5562600"/>
          </a:xfrm>
        </p:spPr>
        <p:txBody>
          <a:bodyPr>
            <a:normAutofit lnSpcReduction="10000"/>
          </a:bodyPr>
          <a:lstStyle/>
          <a:p>
            <a:pPr>
              <a:buFont typeface="Wingdings" pitchFamily="2" charset="2"/>
              <a:buChar char="Ø"/>
            </a:pPr>
            <a:r>
              <a:rPr lang="en-US" sz="3600" b="1" dirty="0" smtClean="0"/>
              <a:t>Erythema</a:t>
            </a:r>
            <a:r>
              <a:rPr lang="en-US" sz="3600" dirty="0" smtClean="0"/>
              <a:t> and </a:t>
            </a:r>
            <a:r>
              <a:rPr lang="en-US" sz="3600" b="1" dirty="0" smtClean="0"/>
              <a:t>blistering of skin</a:t>
            </a:r>
          </a:p>
          <a:p>
            <a:pPr>
              <a:buFont typeface="Wingdings" pitchFamily="2" charset="2"/>
              <a:buChar char="Ø"/>
            </a:pPr>
            <a:r>
              <a:rPr lang="en-US" sz="3600" dirty="0" smtClean="0"/>
              <a:t>    </a:t>
            </a:r>
            <a:r>
              <a:rPr lang="en-US" sz="3600" b="1" dirty="0" smtClean="0"/>
              <a:t>Damaged body part </a:t>
            </a:r>
            <a:r>
              <a:rPr lang="en-US" sz="3600" dirty="0" smtClean="0"/>
              <a:t>(usually an extremity) appearing </a:t>
            </a:r>
            <a:r>
              <a:rPr lang="en-US" sz="3600" b="1" dirty="0" smtClean="0"/>
              <a:t>swollen, tense, and hard</a:t>
            </a:r>
          </a:p>
          <a:p>
            <a:pPr>
              <a:buFont typeface="Wingdings" pitchFamily="2" charset="2"/>
              <a:buChar char="Ø"/>
            </a:pPr>
            <a:r>
              <a:rPr lang="en-US" sz="3600" dirty="0" smtClean="0"/>
              <a:t>  </a:t>
            </a:r>
            <a:r>
              <a:rPr lang="en-US" sz="3600" b="1" dirty="0" smtClean="0"/>
              <a:t>Renal dysfunction </a:t>
            </a:r>
            <a:r>
              <a:rPr lang="en-US" sz="3600" dirty="0" smtClean="0"/>
              <a:t>(prolonged </a:t>
            </a:r>
            <a:r>
              <a:rPr lang="en-US" sz="3600" b="1" dirty="0" smtClean="0"/>
              <a:t>hypotension causes kidney damage </a:t>
            </a:r>
            <a:r>
              <a:rPr lang="en-US" sz="3600" dirty="0" smtClean="0"/>
              <a:t>and acute renal insufficiency; </a:t>
            </a:r>
            <a:r>
              <a:rPr lang="en-US" sz="3600" dirty="0" err="1" smtClean="0"/>
              <a:t>myoglobinuria</a:t>
            </a:r>
            <a:r>
              <a:rPr lang="en-US" sz="3600" dirty="0" smtClean="0"/>
              <a:t> secondary to muscle damage can cause acute tubular necrosis and </a:t>
            </a:r>
            <a:r>
              <a:rPr lang="en-US" sz="3600" b="1" dirty="0" smtClean="0"/>
              <a:t>acute renal failure</a:t>
            </a:r>
            <a:r>
              <a:rPr lang="en-US" sz="3600" dirty="0" smtClean="0"/>
              <a:t>)</a:t>
            </a:r>
          </a:p>
          <a:p>
            <a:pPr>
              <a:buNone/>
            </a:pPr>
            <a:endParaRPr lang="en-US" dirty="0" smtClean="0"/>
          </a:p>
          <a:p>
            <a:endParaRPr lang="en-US" dirty="0"/>
          </a:p>
        </p:txBody>
      </p:sp>
    </p:spTree>
    <p:extLst>
      <p:ext uri="{BB962C8B-B14F-4D97-AF65-F5344CB8AC3E}">
        <p14:creationId xmlns:p14="http://schemas.microsoft.com/office/powerpoint/2010/main" val="233364341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16" name="object 3"/>
          <p:cNvSpPr/>
          <p:nvPr/>
        </p:nvSpPr>
        <p:spPr>
          <a:xfrm>
            <a:off x="972311" y="3387852"/>
            <a:ext cx="82296" cy="82296"/>
          </a:xfrm>
          <a:prstGeom prst="rect">
            <a:avLst/>
          </a:prstGeom>
          <a:blipFill>
            <a:blip r:embed="rId2" cstate="print"/>
            <a:stretch>
              <a:fillRect/>
            </a:stretch>
          </a:blipFill>
        </p:spPr>
        <p:txBody>
          <a:bodyPr wrap="square" lIns="0" tIns="0" rIns="0" bIns="0" rtlCol="0"/>
          <a:lstStyle/>
          <a:p>
            <a:endParaRPr/>
          </a:p>
        </p:txBody>
      </p:sp>
      <p:sp>
        <p:nvSpPr>
          <p:cNvPr id="1049117" name="object 6"/>
          <p:cNvSpPr txBox="1">
            <a:spLocks noGrp="1"/>
          </p:cNvSpPr>
          <p:nvPr>
            <p:ph type="title"/>
          </p:nvPr>
        </p:nvSpPr>
        <p:spPr>
          <a:xfrm>
            <a:off x="0" y="-335577"/>
            <a:ext cx="8686800" cy="998991"/>
          </a:xfrm>
          <a:prstGeom prst="rect">
            <a:avLst/>
          </a:prstGeom>
        </p:spPr>
        <p:txBody>
          <a:bodyPr vert="horz" wrap="square" lIns="0" tIns="318770" rIns="0" bIns="0" rtlCol="0">
            <a:spAutoFit/>
          </a:bodyPr>
          <a:lstStyle/>
          <a:p>
            <a:pPr marL="1689100">
              <a:lnSpc>
                <a:spcPct val="100000"/>
              </a:lnSpc>
            </a:pPr>
            <a:r>
              <a:rPr dirty="0">
                <a:latin typeface="Times New Roman"/>
                <a:cs typeface="Times New Roman"/>
              </a:rPr>
              <a:t>Phantom Limb</a:t>
            </a:r>
            <a:r>
              <a:rPr spc="-105" dirty="0">
                <a:latin typeface="Times New Roman"/>
                <a:cs typeface="Times New Roman"/>
              </a:rPr>
              <a:t> </a:t>
            </a:r>
            <a:r>
              <a:rPr spc="-5" dirty="0">
                <a:latin typeface="Times New Roman"/>
                <a:cs typeface="Times New Roman"/>
              </a:rPr>
              <a:t>Pain</a:t>
            </a:r>
          </a:p>
        </p:txBody>
      </p:sp>
      <p:sp>
        <p:nvSpPr>
          <p:cNvPr id="1049118" name="object 7"/>
          <p:cNvSpPr txBox="1"/>
          <p:nvPr/>
        </p:nvSpPr>
        <p:spPr>
          <a:xfrm>
            <a:off x="304800" y="304800"/>
            <a:ext cx="9448800" cy="5970865"/>
          </a:xfrm>
          <a:prstGeom prst="rect">
            <a:avLst/>
          </a:prstGeom>
        </p:spPr>
        <p:txBody>
          <a:bodyPr vert="horz" wrap="square" lIns="0" tIns="0" rIns="0" bIns="0" rtlCol="0">
            <a:spAutoFit/>
          </a:bodyPr>
          <a:lstStyle/>
          <a:p>
            <a:pPr marL="295910" marR="568325" indent="-283210">
              <a:lnSpc>
                <a:spcPct val="100000"/>
              </a:lnSpc>
              <a:buClr>
                <a:srgbClr val="3891A7"/>
              </a:buClr>
              <a:buSzPct val="79687"/>
              <a:buFont typeface="Wingdings"/>
              <a:buChar char=""/>
              <a:tabLst>
                <a:tab pos="296545" algn="l"/>
              </a:tabLst>
            </a:pPr>
            <a:endParaRPr lang="en-US" sz="3200" b="1" dirty="0" smtClean="0">
              <a:latin typeface="Trebuchet MS"/>
              <a:cs typeface="Trebuchet MS"/>
            </a:endParaRPr>
          </a:p>
          <a:p>
            <a:pPr marL="295910" marR="568325" indent="-283210">
              <a:buClr>
                <a:srgbClr val="3891A7"/>
              </a:buClr>
              <a:buSzPct val="79687"/>
              <a:buFont typeface="Wingdings" pitchFamily="2" charset="2"/>
              <a:buChar char="§"/>
              <a:tabLst>
                <a:tab pos="296545" algn="l"/>
              </a:tabLst>
            </a:pPr>
            <a:r>
              <a:rPr lang="en-US" sz="3600" dirty="0" smtClean="0"/>
              <a:t>Occurs after surgical or traumatic amputation of a limb. </a:t>
            </a:r>
          </a:p>
          <a:p>
            <a:pPr marL="295910" marR="568325" indent="-283210">
              <a:buClr>
                <a:srgbClr val="3891A7"/>
              </a:buClr>
              <a:buSzPct val="79687"/>
              <a:buFont typeface="Wingdings" pitchFamily="2" charset="2"/>
              <a:buChar char="§"/>
              <a:tabLst>
                <a:tab pos="296545" algn="l"/>
              </a:tabLst>
            </a:pPr>
            <a:r>
              <a:rPr lang="en-US" sz="3600" dirty="0" smtClean="0"/>
              <a:t>Client experiences pain in the missing body part even though he is aware that the limb is gone. </a:t>
            </a:r>
          </a:p>
          <a:p>
            <a:pPr marL="295910" marR="568325" indent="-283210">
              <a:buClr>
                <a:srgbClr val="3891A7"/>
              </a:buClr>
              <a:buSzPct val="79687"/>
              <a:buFont typeface="Wingdings" pitchFamily="2" charset="2"/>
              <a:buChar char="§"/>
              <a:tabLst>
                <a:tab pos="296545" algn="l"/>
              </a:tabLst>
            </a:pPr>
            <a:r>
              <a:rPr lang="en-US" sz="3600" dirty="0" smtClean="0"/>
              <a:t>Pain may include itching, tingling, or pressure sensations, or it may be more severe, including burning or stabbing sensations. </a:t>
            </a:r>
          </a:p>
          <a:p>
            <a:pPr marL="295910" marR="568325" indent="-283210">
              <a:lnSpc>
                <a:spcPct val="100000"/>
              </a:lnSpc>
              <a:buClr>
                <a:srgbClr val="3891A7"/>
              </a:buClr>
              <a:buSzPct val="79687"/>
              <a:buFont typeface="Wingdings"/>
              <a:buChar char=""/>
              <a:tabLst>
                <a:tab pos="296545" algn="l"/>
              </a:tabLst>
            </a:pPr>
            <a:endParaRPr sz="3200" dirty="0">
              <a:latin typeface="Trebuchet MS"/>
              <a:cs typeface="Trebuchet MS"/>
            </a:endParaRPr>
          </a:p>
        </p:txBody>
      </p:sp>
    </p:spTree>
    <p:extLst>
      <p:ext uri="{BB962C8B-B14F-4D97-AF65-F5344CB8AC3E}">
        <p14:creationId xmlns:p14="http://schemas.microsoft.com/office/powerpoint/2010/main" val="316411107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19" name="Content Placeholder 2"/>
          <p:cNvSpPr>
            <a:spLocks noGrp="1"/>
          </p:cNvSpPr>
          <p:nvPr>
            <p:ph idx="4294967295"/>
          </p:nvPr>
        </p:nvSpPr>
        <p:spPr>
          <a:xfrm>
            <a:off x="304800" y="685800"/>
            <a:ext cx="8839200" cy="5670550"/>
          </a:xfrm>
        </p:spPr>
        <p:txBody>
          <a:bodyPr>
            <a:normAutofit lnSpcReduction="10000"/>
          </a:bodyPr>
          <a:lstStyle/>
          <a:p>
            <a:pPr marL="295910" marR="60325" indent="-283210">
              <a:spcBef>
                <a:spcPts val="600"/>
              </a:spcBef>
              <a:buClr>
                <a:srgbClr val="3891A7"/>
              </a:buClr>
              <a:buSzPct val="79687"/>
              <a:buFont typeface="Wingdings" pitchFamily="2" charset="2"/>
              <a:buChar char="§"/>
              <a:tabLst>
                <a:tab pos="296545" algn="l"/>
              </a:tabLst>
            </a:pPr>
            <a:endParaRPr lang="en-US" sz="4000" b="1" spc="45" dirty="0" smtClean="0">
              <a:latin typeface="Trebuchet MS"/>
              <a:cs typeface="Trebuchet MS"/>
            </a:endParaRPr>
          </a:p>
          <a:p>
            <a:pPr marL="295910" marR="60325" indent="-283210">
              <a:spcBef>
                <a:spcPts val="600"/>
              </a:spcBef>
              <a:buClr>
                <a:srgbClr val="3891A7"/>
              </a:buClr>
              <a:buSzPct val="79687"/>
              <a:buFont typeface="Wingdings" pitchFamily="2" charset="2"/>
              <a:buChar char="§"/>
              <a:tabLst>
                <a:tab pos="296545" algn="l"/>
              </a:tabLst>
            </a:pPr>
            <a:r>
              <a:rPr lang="en-US" sz="4000" dirty="0" smtClean="0"/>
              <a:t>It may be due to stimulation of the severed nerves at the site of the amputation.</a:t>
            </a:r>
            <a:endParaRPr lang="en-US" sz="4000" b="1" spc="45" dirty="0" smtClean="0">
              <a:latin typeface="Trebuchet MS"/>
              <a:cs typeface="Trebuchet MS"/>
            </a:endParaRPr>
          </a:p>
          <a:p>
            <a:pPr marL="295910" marR="60325" indent="-283210">
              <a:spcBef>
                <a:spcPts val="600"/>
              </a:spcBef>
              <a:buClr>
                <a:srgbClr val="3891A7"/>
              </a:buClr>
              <a:buSzPct val="79687"/>
              <a:buFont typeface="Wingdings" pitchFamily="2" charset="2"/>
              <a:buChar char="§"/>
              <a:tabLst>
                <a:tab pos="296545" algn="l"/>
              </a:tabLst>
            </a:pPr>
            <a:r>
              <a:rPr lang="en-US" sz="4000" spc="45" dirty="0" smtClean="0">
                <a:latin typeface="Calibri" pitchFamily="34" charset="0"/>
                <a:cs typeface="Trebuchet MS"/>
              </a:rPr>
              <a:t>Client </a:t>
            </a:r>
            <a:r>
              <a:rPr lang="en-US" sz="4000" spc="20" dirty="0" smtClean="0">
                <a:latin typeface="Calibri" pitchFamily="34" charset="0"/>
                <a:cs typeface="Trebuchet MS"/>
              </a:rPr>
              <a:t>complains </a:t>
            </a:r>
            <a:r>
              <a:rPr lang="en-US" sz="4000" spc="-65" dirty="0" smtClean="0">
                <a:latin typeface="Calibri" pitchFamily="34" charset="0"/>
                <a:cs typeface="Trebuchet MS"/>
              </a:rPr>
              <a:t>of </a:t>
            </a:r>
            <a:r>
              <a:rPr lang="en-US" sz="4000" spc="-30" dirty="0" smtClean="0">
                <a:latin typeface="Calibri" pitchFamily="34" charset="0"/>
                <a:cs typeface="Trebuchet MS"/>
              </a:rPr>
              <a:t>pain </a:t>
            </a:r>
            <a:r>
              <a:rPr lang="en-US" sz="4000" spc="10" dirty="0" smtClean="0">
                <a:latin typeface="Calibri" pitchFamily="34" charset="0"/>
                <a:cs typeface="Trebuchet MS"/>
              </a:rPr>
              <a:t>at </a:t>
            </a:r>
            <a:r>
              <a:rPr lang="en-US" sz="4000" spc="-30" dirty="0" smtClean="0">
                <a:latin typeface="Calibri" pitchFamily="34" charset="0"/>
                <a:cs typeface="Trebuchet MS"/>
              </a:rPr>
              <a:t>the</a:t>
            </a:r>
            <a:r>
              <a:rPr lang="en-US" sz="4000" spc="-620" dirty="0" smtClean="0">
                <a:latin typeface="Calibri" pitchFamily="34" charset="0"/>
                <a:cs typeface="Trebuchet MS"/>
              </a:rPr>
              <a:t> </a:t>
            </a:r>
            <a:r>
              <a:rPr lang="en-US" sz="4000" spc="-35" dirty="0" smtClean="0">
                <a:latin typeface="Calibri" pitchFamily="34" charset="0"/>
                <a:cs typeface="Trebuchet MS"/>
              </a:rPr>
              <a:t>site  </a:t>
            </a:r>
            <a:r>
              <a:rPr lang="en-US" sz="4000" spc="-65" dirty="0" smtClean="0">
                <a:latin typeface="Calibri" pitchFamily="34" charset="0"/>
                <a:cs typeface="Trebuchet MS"/>
              </a:rPr>
              <a:t>of </a:t>
            </a:r>
            <a:r>
              <a:rPr lang="en-US" sz="4000" spc="-25" dirty="0" smtClean="0">
                <a:latin typeface="Calibri" pitchFamily="34" charset="0"/>
                <a:cs typeface="Trebuchet MS"/>
              </a:rPr>
              <a:t>the </a:t>
            </a:r>
            <a:r>
              <a:rPr lang="en-US" sz="4000" spc="5" dirty="0" smtClean="0">
                <a:latin typeface="Calibri" pitchFamily="34" charset="0"/>
                <a:cs typeface="Trebuchet MS"/>
              </a:rPr>
              <a:t>removed </a:t>
            </a:r>
            <a:r>
              <a:rPr lang="en-US" sz="4000" spc="10" dirty="0" smtClean="0">
                <a:latin typeface="Calibri" pitchFamily="34" charset="0"/>
                <a:cs typeface="Trebuchet MS"/>
              </a:rPr>
              <a:t>body </a:t>
            </a:r>
            <a:r>
              <a:rPr lang="en-US" sz="4000" spc="-30" dirty="0" smtClean="0">
                <a:latin typeface="Calibri" pitchFamily="34" charset="0"/>
                <a:cs typeface="Trebuchet MS"/>
              </a:rPr>
              <a:t>part, </a:t>
            </a:r>
            <a:r>
              <a:rPr lang="en-US" sz="4000" spc="105" dirty="0" smtClean="0">
                <a:latin typeface="Calibri" pitchFamily="34" charset="0"/>
                <a:cs typeface="Trebuchet MS"/>
              </a:rPr>
              <a:t>most  </a:t>
            </a:r>
            <a:r>
              <a:rPr lang="en-US" sz="4000" spc="-45" dirty="0" smtClean="0">
                <a:latin typeface="Calibri" pitchFamily="34" charset="0"/>
                <a:cs typeface="Trebuchet MS"/>
              </a:rPr>
              <a:t>often </a:t>
            </a:r>
            <a:r>
              <a:rPr lang="en-US" sz="4000" dirty="0" smtClean="0">
                <a:latin typeface="Calibri" pitchFamily="34" charset="0"/>
                <a:cs typeface="Trebuchet MS"/>
              </a:rPr>
              <a:t>shortly </a:t>
            </a:r>
            <a:r>
              <a:rPr lang="en-US" sz="4000" spc="-40" dirty="0" smtClean="0">
                <a:latin typeface="Calibri" pitchFamily="34" charset="0"/>
                <a:cs typeface="Trebuchet MS"/>
              </a:rPr>
              <a:t>after</a:t>
            </a:r>
            <a:r>
              <a:rPr lang="en-US" sz="4000" spc="-270" dirty="0" smtClean="0">
                <a:latin typeface="Calibri" pitchFamily="34" charset="0"/>
                <a:cs typeface="Trebuchet MS"/>
              </a:rPr>
              <a:t> </a:t>
            </a:r>
            <a:r>
              <a:rPr lang="en-US" sz="4000" spc="-55" dirty="0" smtClean="0">
                <a:latin typeface="Calibri" pitchFamily="34" charset="0"/>
                <a:cs typeface="Trebuchet MS"/>
              </a:rPr>
              <a:t>surgery.</a:t>
            </a:r>
            <a:endParaRPr lang="en-US" sz="4000" dirty="0" smtClean="0">
              <a:latin typeface="Calibri" pitchFamily="34" charset="0"/>
              <a:cs typeface="Trebuchet MS"/>
            </a:endParaRPr>
          </a:p>
          <a:p>
            <a:pPr marL="295910" marR="5080" indent="-283210">
              <a:spcBef>
                <a:spcPts val="600"/>
              </a:spcBef>
              <a:buClr>
                <a:srgbClr val="3891A7"/>
              </a:buClr>
              <a:buSzPct val="79687"/>
              <a:buFont typeface="Wingdings" pitchFamily="2" charset="2"/>
              <a:buChar char="§"/>
              <a:tabLst>
                <a:tab pos="296545" algn="l"/>
              </a:tabLst>
            </a:pPr>
            <a:r>
              <a:rPr lang="en-US" sz="4000" spc="160" dirty="0" smtClean="0">
                <a:latin typeface="Calibri" pitchFamily="34" charset="0"/>
                <a:cs typeface="Trebuchet MS"/>
              </a:rPr>
              <a:t>Some </a:t>
            </a:r>
            <a:r>
              <a:rPr lang="en-US" sz="4000" spc="-40" dirty="0" smtClean="0">
                <a:latin typeface="Calibri" pitchFamily="34" charset="0"/>
                <a:cs typeface="Trebuchet MS"/>
              </a:rPr>
              <a:t>clients </a:t>
            </a:r>
            <a:r>
              <a:rPr lang="en-US" sz="4000" spc="-120" dirty="0" smtClean="0">
                <a:latin typeface="Calibri" pitchFamily="34" charset="0"/>
                <a:cs typeface="Trebuchet MS"/>
              </a:rPr>
              <a:t>feel </a:t>
            </a:r>
            <a:r>
              <a:rPr lang="en-US" sz="4000" spc="5" dirty="0" smtClean="0">
                <a:latin typeface="Calibri" pitchFamily="34" charset="0"/>
                <a:cs typeface="Trebuchet MS"/>
              </a:rPr>
              <a:t>that </a:t>
            </a:r>
            <a:r>
              <a:rPr lang="en-US" sz="4000" spc="-30" dirty="0" smtClean="0">
                <a:latin typeface="Calibri" pitchFamily="34" charset="0"/>
                <a:cs typeface="Trebuchet MS"/>
              </a:rPr>
              <a:t>the</a:t>
            </a:r>
            <a:r>
              <a:rPr lang="en-US" sz="4000" spc="-550" dirty="0" smtClean="0">
                <a:latin typeface="Calibri" pitchFamily="34" charset="0"/>
                <a:cs typeface="Trebuchet MS"/>
              </a:rPr>
              <a:t> </a:t>
            </a:r>
            <a:r>
              <a:rPr lang="en-US" sz="4000" spc="5" dirty="0" smtClean="0">
                <a:latin typeface="Calibri" pitchFamily="34" charset="0"/>
                <a:cs typeface="Trebuchet MS"/>
              </a:rPr>
              <a:t>removed  </a:t>
            </a:r>
            <a:r>
              <a:rPr lang="en-US" sz="4000" spc="10" dirty="0" smtClean="0">
                <a:latin typeface="Calibri" pitchFamily="34" charset="0"/>
                <a:cs typeface="Trebuchet MS"/>
              </a:rPr>
              <a:t>body </a:t>
            </a:r>
            <a:r>
              <a:rPr lang="en-US" sz="4000" spc="40" dirty="0" smtClean="0">
                <a:latin typeface="Calibri" pitchFamily="34" charset="0"/>
                <a:cs typeface="Trebuchet MS"/>
              </a:rPr>
              <a:t>part </a:t>
            </a:r>
            <a:r>
              <a:rPr lang="en-US" sz="4000" spc="-50" dirty="0" smtClean="0">
                <a:latin typeface="Calibri" pitchFamily="34" charset="0"/>
                <a:cs typeface="Trebuchet MS"/>
              </a:rPr>
              <a:t>is </a:t>
            </a:r>
            <a:r>
              <a:rPr lang="en-US" sz="4000" spc="-65" dirty="0" smtClean="0">
                <a:latin typeface="Calibri" pitchFamily="34" charset="0"/>
                <a:cs typeface="Trebuchet MS"/>
              </a:rPr>
              <a:t>in </a:t>
            </a:r>
            <a:r>
              <a:rPr lang="en-US" sz="4000" spc="-5" dirty="0" smtClean="0">
                <a:latin typeface="Calibri" pitchFamily="34" charset="0"/>
                <a:cs typeface="Trebuchet MS"/>
              </a:rPr>
              <a:t>a </a:t>
            </a:r>
            <a:r>
              <a:rPr lang="en-US" sz="4000" spc="15" dirty="0" smtClean="0">
                <a:latin typeface="Calibri" pitchFamily="34" charset="0"/>
                <a:cs typeface="Trebuchet MS"/>
              </a:rPr>
              <a:t>distorted</a:t>
            </a:r>
            <a:r>
              <a:rPr lang="en-US" sz="4000" spc="-555" dirty="0" smtClean="0">
                <a:latin typeface="Calibri" pitchFamily="34" charset="0"/>
                <a:cs typeface="Trebuchet MS"/>
              </a:rPr>
              <a:t> </a:t>
            </a:r>
            <a:r>
              <a:rPr lang="en-US" sz="4000" spc="-35" dirty="0" smtClean="0">
                <a:latin typeface="Calibri" pitchFamily="34" charset="0"/>
                <a:cs typeface="Trebuchet MS"/>
              </a:rPr>
              <a:t>position.</a:t>
            </a:r>
            <a:endParaRPr lang="en-US" sz="4000" dirty="0">
              <a:latin typeface="Calibri" pitchFamily="34" charset="0"/>
              <a:cs typeface="Trebuchet MS"/>
            </a:endParaRPr>
          </a:p>
        </p:txBody>
      </p:sp>
    </p:spTree>
    <p:extLst>
      <p:ext uri="{BB962C8B-B14F-4D97-AF65-F5344CB8AC3E}">
        <p14:creationId xmlns:p14="http://schemas.microsoft.com/office/powerpoint/2010/main" val="34742022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20" name="object 3"/>
          <p:cNvSpPr/>
          <p:nvPr/>
        </p:nvSpPr>
        <p:spPr>
          <a:xfrm>
            <a:off x="972311" y="3387852"/>
            <a:ext cx="82296" cy="82296"/>
          </a:xfrm>
          <a:prstGeom prst="rect">
            <a:avLst/>
          </a:prstGeom>
          <a:blipFill>
            <a:blip r:embed="rId2" cstate="print"/>
            <a:stretch>
              <a:fillRect/>
            </a:stretch>
          </a:blipFill>
        </p:spPr>
        <p:txBody>
          <a:bodyPr wrap="square" lIns="0" tIns="0" rIns="0" bIns="0" rtlCol="0"/>
          <a:lstStyle/>
          <a:p>
            <a:endParaRPr/>
          </a:p>
        </p:txBody>
      </p:sp>
      <p:sp>
        <p:nvSpPr>
          <p:cNvPr id="1049121" name="object 6"/>
          <p:cNvSpPr txBox="1">
            <a:spLocks noGrp="1"/>
          </p:cNvSpPr>
          <p:nvPr>
            <p:ph type="title"/>
          </p:nvPr>
        </p:nvSpPr>
        <p:spPr>
          <a:prstGeom prst="rect">
            <a:avLst/>
          </a:prstGeom>
        </p:spPr>
        <p:txBody>
          <a:bodyPr vert="horz" wrap="square" lIns="0" tIns="242570" rIns="0" bIns="0" rtlCol="0">
            <a:spAutoFit/>
          </a:bodyPr>
          <a:lstStyle/>
          <a:p>
            <a:pPr marL="692150">
              <a:lnSpc>
                <a:spcPct val="100000"/>
              </a:lnSpc>
            </a:pPr>
            <a:r>
              <a:rPr spc="-5" dirty="0">
                <a:latin typeface="Times New Roman"/>
                <a:cs typeface="Times New Roman"/>
              </a:rPr>
              <a:t>Management </a:t>
            </a:r>
            <a:r>
              <a:rPr dirty="0">
                <a:latin typeface="Times New Roman"/>
                <a:cs typeface="Times New Roman"/>
              </a:rPr>
              <a:t>of Phantom</a:t>
            </a:r>
            <a:r>
              <a:rPr spc="-50" dirty="0">
                <a:latin typeface="Times New Roman"/>
                <a:cs typeface="Times New Roman"/>
              </a:rPr>
              <a:t> </a:t>
            </a:r>
            <a:r>
              <a:rPr spc="-5" dirty="0">
                <a:latin typeface="Times New Roman"/>
                <a:cs typeface="Times New Roman"/>
              </a:rPr>
              <a:t>Pain</a:t>
            </a:r>
          </a:p>
        </p:txBody>
      </p:sp>
      <p:sp>
        <p:nvSpPr>
          <p:cNvPr id="1049122" name="object 7"/>
          <p:cNvSpPr txBox="1"/>
          <p:nvPr/>
        </p:nvSpPr>
        <p:spPr>
          <a:xfrm>
            <a:off x="76200" y="1554734"/>
            <a:ext cx="9067800" cy="4398640"/>
          </a:xfrm>
          <a:prstGeom prst="rect">
            <a:avLst/>
          </a:prstGeom>
        </p:spPr>
        <p:txBody>
          <a:bodyPr vert="horz" wrap="square" lIns="0" tIns="0" rIns="0" bIns="0" rtlCol="0">
            <a:spAutoFit/>
          </a:bodyPr>
          <a:lstStyle/>
          <a:p>
            <a:pPr marL="295910" marR="788670" indent="-283210">
              <a:buClr>
                <a:srgbClr val="3891A7"/>
              </a:buClr>
              <a:buSzPct val="80000"/>
              <a:buFont typeface="Wingdings" pitchFamily="2" charset="2"/>
              <a:buChar char="§"/>
              <a:tabLst>
                <a:tab pos="296545" algn="l"/>
              </a:tabLst>
            </a:pPr>
            <a:endParaRPr lang="en-US" sz="4000" spc="75" dirty="0" smtClean="0">
              <a:ea typeface="SimSun" pitchFamily="2" charset="-122"/>
              <a:cs typeface="Trebuchet MS"/>
            </a:endParaRPr>
          </a:p>
          <a:p>
            <a:pPr marL="295910" marR="788670" indent="-283210">
              <a:buClr>
                <a:srgbClr val="3891A7"/>
              </a:buClr>
              <a:buSzPct val="80000"/>
              <a:buFont typeface="Wingdings" pitchFamily="2" charset="2"/>
              <a:buChar char="§"/>
              <a:tabLst>
                <a:tab pos="296545" algn="l"/>
              </a:tabLst>
            </a:pPr>
            <a:r>
              <a:rPr sz="4000" spc="75" dirty="0" smtClean="0">
                <a:ea typeface="SimSun" pitchFamily="2" charset="-122"/>
                <a:cs typeface="Trebuchet MS"/>
              </a:rPr>
              <a:t>Phantom </a:t>
            </a:r>
            <a:r>
              <a:rPr sz="4000" spc="35" dirty="0">
                <a:ea typeface="SimSun" pitchFamily="2" charset="-122"/>
                <a:cs typeface="Trebuchet MS"/>
              </a:rPr>
              <a:t>limb </a:t>
            </a:r>
            <a:r>
              <a:rPr sz="4000" spc="-30" dirty="0">
                <a:ea typeface="SimSun" pitchFamily="2" charset="-122"/>
                <a:cs typeface="Trebuchet MS"/>
              </a:rPr>
              <a:t>pain </a:t>
            </a:r>
            <a:r>
              <a:rPr sz="4000" spc="65" dirty="0">
                <a:ea typeface="SimSun" pitchFamily="2" charset="-122"/>
                <a:cs typeface="Trebuchet MS"/>
              </a:rPr>
              <a:t>must </a:t>
            </a:r>
            <a:r>
              <a:rPr sz="4000" spc="-35" dirty="0">
                <a:ea typeface="SimSun" pitchFamily="2" charset="-122"/>
                <a:cs typeface="Trebuchet MS"/>
              </a:rPr>
              <a:t>be  </a:t>
            </a:r>
            <a:r>
              <a:rPr sz="4000" spc="-20" dirty="0">
                <a:ea typeface="SimSun" pitchFamily="2" charset="-122"/>
                <a:cs typeface="Trebuchet MS"/>
              </a:rPr>
              <a:t>distinguished </a:t>
            </a:r>
            <a:r>
              <a:rPr sz="4000" spc="35" dirty="0">
                <a:ea typeface="SimSun" pitchFamily="2" charset="-122"/>
                <a:cs typeface="Trebuchet MS"/>
              </a:rPr>
              <a:t>from </a:t>
            </a:r>
            <a:r>
              <a:rPr sz="4000" spc="55" dirty="0">
                <a:ea typeface="SimSun" pitchFamily="2" charset="-122"/>
                <a:cs typeface="Trebuchet MS"/>
              </a:rPr>
              <a:t>stump</a:t>
            </a:r>
            <a:r>
              <a:rPr sz="4000" spc="-290" dirty="0">
                <a:ea typeface="SimSun" pitchFamily="2" charset="-122"/>
                <a:cs typeface="Trebuchet MS"/>
              </a:rPr>
              <a:t> </a:t>
            </a:r>
            <a:r>
              <a:rPr sz="4000" spc="-30" dirty="0">
                <a:ea typeface="SimSun" pitchFamily="2" charset="-122"/>
                <a:cs typeface="Trebuchet MS"/>
              </a:rPr>
              <a:t>pain  because </a:t>
            </a:r>
            <a:r>
              <a:rPr sz="4000" spc="-50" dirty="0">
                <a:ea typeface="SimSun" pitchFamily="2" charset="-122"/>
                <a:cs typeface="Trebuchet MS"/>
              </a:rPr>
              <a:t>they </a:t>
            </a:r>
            <a:r>
              <a:rPr sz="4000" spc="-25" dirty="0">
                <a:ea typeface="SimSun" pitchFamily="2" charset="-122"/>
                <a:cs typeface="Trebuchet MS"/>
              </a:rPr>
              <a:t>are </a:t>
            </a:r>
            <a:r>
              <a:rPr sz="4000" spc="30" dirty="0">
                <a:ea typeface="SimSun" pitchFamily="2" charset="-122"/>
                <a:cs typeface="Trebuchet MS"/>
              </a:rPr>
              <a:t>managed  </a:t>
            </a:r>
            <a:r>
              <a:rPr sz="4000" spc="-114" dirty="0">
                <a:ea typeface="SimSun" pitchFamily="2" charset="-122"/>
                <a:cs typeface="Trebuchet MS"/>
              </a:rPr>
              <a:t>differently.</a:t>
            </a:r>
            <a:endParaRPr sz="4000" dirty="0">
              <a:ea typeface="SimSun" pitchFamily="2" charset="-122"/>
              <a:cs typeface="Trebuchet MS"/>
            </a:endParaRPr>
          </a:p>
          <a:p>
            <a:pPr marL="295910" marR="5080" indent="-283210">
              <a:spcBef>
                <a:spcPts val="650"/>
              </a:spcBef>
              <a:buClr>
                <a:srgbClr val="3891A7"/>
              </a:buClr>
              <a:buSzPct val="80000"/>
              <a:buFont typeface="Wingdings" pitchFamily="2" charset="2"/>
              <a:buChar char="§"/>
              <a:tabLst>
                <a:tab pos="296545" algn="l"/>
              </a:tabLst>
            </a:pPr>
            <a:r>
              <a:rPr sz="4000" spc="-5" dirty="0">
                <a:ea typeface="SimSun" pitchFamily="2" charset="-122"/>
                <a:cs typeface="Trebuchet MS"/>
              </a:rPr>
              <a:t>Recognize </a:t>
            </a:r>
            <a:r>
              <a:rPr sz="4000" spc="5" dirty="0">
                <a:ea typeface="SimSun" pitchFamily="2" charset="-122"/>
                <a:cs typeface="Trebuchet MS"/>
              </a:rPr>
              <a:t>that </a:t>
            </a:r>
            <a:r>
              <a:rPr sz="4000" spc="-30" dirty="0">
                <a:ea typeface="SimSun" pitchFamily="2" charset="-122"/>
                <a:cs typeface="Trebuchet MS"/>
              </a:rPr>
              <a:t>this pain </a:t>
            </a:r>
            <a:r>
              <a:rPr sz="4000" spc="-50" dirty="0">
                <a:ea typeface="SimSun" pitchFamily="2" charset="-122"/>
                <a:cs typeface="Trebuchet MS"/>
              </a:rPr>
              <a:t>is </a:t>
            </a:r>
            <a:r>
              <a:rPr sz="4000" spc="-40" dirty="0">
                <a:ea typeface="SimSun" pitchFamily="2" charset="-122"/>
                <a:cs typeface="Trebuchet MS"/>
              </a:rPr>
              <a:t>real</a:t>
            </a:r>
            <a:r>
              <a:rPr sz="4000" spc="-360" dirty="0">
                <a:ea typeface="SimSun" pitchFamily="2" charset="-122"/>
                <a:cs typeface="Trebuchet MS"/>
              </a:rPr>
              <a:t> </a:t>
            </a:r>
            <a:r>
              <a:rPr sz="4000" spc="-10" dirty="0">
                <a:ea typeface="SimSun" pitchFamily="2" charset="-122"/>
                <a:cs typeface="Trebuchet MS"/>
              </a:rPr>
              <a:t>and  </a:t>
            </a:r>
            <a:r>
              <a:rPr sz="4000" spc="-15" dirty="0">
                <a:ea typeface="SimSun" pitchFamily="2" charset="-122"/>
                <a:cs typeface="Arial"/>
              </a:rPr>
              <a:t>interferes </a:t>
            </a:r>
            <a:r>
              <a:rPr sz="4000" spc="30" dirty="0">
                <a:ea typeface="SimSun" pitchFamily="2" charset="-122"/>
                <a:cs typeface="Arial"/>
              </a:rPr>
              <a:t>with </a:t>
            </a:r>
            <a:r>
              <a:rPr sz="4000" spc="40" dirty="0">
                <a:ea typeface="SimSun" pitchFamily="2" charset="-122"/>
                <a:cs typeface="Arial"/>
              </a:rPr>
              <a:t>the </a:t>
            </a:r>
            <a:r>
              <a:rPr sz="4000" spc="-55" dirty="0" smtClean="0">
                <a:ea typeface="SimSun" pitchFamily="2" charset="-122"/>
                <a:cs typeface="Arial"/>
              </a:rPr>
              <a:t>amputee</a:t>
            </a:r>
            <a:r>
              <a:rPr lang="en-US" sz="4000" spc="-55" dirty="0" smtClean="0">
                <a:ea typeface="SimSun" pitchFamily="2" charset="-122"/>
                <a:cs typeface="Arial"/>
              </a:rPr>
              <a:t>'</a:t>
            </a:r>
            <a:r>
              <a:rPr sz="4000" spc="-55" dirty="0" smtClean="0">
                <a:ea typeface="SimSun" pitchFamily="2" charset="-122"/>
                <a:cs typeface="Arial"/>
              </a:rPr>
              <a:t>s  </a:t>
            </a:r>
            <a:r>
              <a:rPr sz="4000" spc="-40" dirty="0">
                <a:ea typeface="SimSun" pitchFamily="2" charset="-122"/>
                <a:cs typeface="Trebuchet MS"/>
              </a:rPr>
              <a:t>activities </a:t>
            </a:r>
            <a:r>
              <a:rPr sz="4000" spc="-65" dirty="0">
                <a:ea typeface="SimSun" pitchFamily="2" charset="-122"/>
                <a:cs typeface="Trebuchet MS"/>
              </a:rPr>
              <a:t>of </a:t>
            </a:r>
            <a:r>
              <a:rPr sz="4000" spc="-50" dirty="0">
                <a:ea typeface="SimSun" pitchFamily="2" charset="-122"/>
                <a:cs typeface="Trebuchet MS"/>
              </a:rPr>
              <a:t>daily</a:t>
            </a:r>
            <a:r>
              <a:rPr sz="4000" spc="-225" dirty="0">
                <a:ea typeface="SimSun" pitchFamily="2" charset="-122"/>
                <a:cs typeface="Trebuchet MS"/>
              </a:rPr>
              <a:t> </a:t>
            </a:r>
            <a:r>
              <a:rPr sz="4000" spc="-70" dirty="0">
                <a:ea typeface="SimSun" pitchFamily="2" charset="-122"/>
                <a:cs typeface="Trebuchet MS"/>
              </a:rPr>
              <a:t>living.</a:t>
            </a:r>
            <a:endParaRPr sz="4000" dirty="0">
              <a:ea typeface="SimSun" pitchFamily="2" charset="-122"/>
              <a:cs typeface="Trebuchet MS"/>
            </a:endParaRPr>
          </a:p>
        </p:txBody>
      </p:sp>
    </p:spTree>
    <p:extLst>
      <p:ext uri="{BB962C8B-B14F-4D97-AF65-F5344CB8AC3E}">
        <p14:creationId xmlns:p14="http://schemas.microsoft.com/office/powerpoint/2010/main" val="38062499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23" name="object 3"/>
          <p:cNvSpPr/>
          <p:nvPr/>
        </p:nvSpPr>
        <p:spPr>
          <a:xfrm>
            <a:off x="972311" y="3387852"/>
            <a:ext cx="82296" cy="82296"/>
          </a:xfrm>
          <a:prstGeom prst="rect">
            <a:avLst/>
          </a:prstGeom>
          <a:blipFill>
            <a:blip r:embed="rId2" cstate="print"/>
            <a:stretch>
              <a:fillRect/>
            </a:stretch>
          </a:blipFill>
        </p:spPr>
        <p:txBody>
          <a:bodyPr wrap="square" lIns="0" tIns="0" rIns="0" bIns="0" rtlCol="0"/>
          <a:lstStyle/>
          <a:p>
            <a:endParaRPr/>
          </a:p>
        </p:txBody>
      </p:sp>
      <p:sp>
        <p:nvSpPr>
          <p:cNvPr id="1049125" name="object 7"/>
          <p:cNvSpPr txBox="1">
            <a:spLocks noGrp="1"/>
          </p:cNvSpPr>
          <p:nvPr>
            <p:ph type="title"/>
          </p:nvPr>
        </p:nvSpPr>
        <p:spPr>
          <a:xfrm>
            <a:off x="228600" y="481286"/>
            <a:ext cx="8458200" cy="1106456"/>
          </a:xfrm>
          <a:prstGeom prst="rect">
            <a:avLst/>
          </a:prstGeom>
        </p:spPr>
        <p:txBody>
          <a:bodyPr vert="horz" wrap="square" lIns="0" tIns="59435" rIns="0" bIns="0" rtlCol="0">
            <a:spAutoFit/>
          </a:bodyPr>
          <a:lstStyle/>
          <a:p>
            <a:pPr marL="610235" algn="ctr">
              <a:lnSpc>
                <a:spcPct val="100000"/>
              </a:lnSpc>
            </a:pPr>
            <a:r>
              <a:rPr spc="-5" dirty="0">
                <a:latin typeface="Times New Roman"/>
                <a:cs typeface="Times New Roman"/>
              </a:rPr>
              <a:t>Management </a:t>
            </a:r>
            <a:r>
              <a:rPr dirty="0">
                <a:latin typeface="Times New Roman"/>
                <a:cs typeface="Times New Roman"/>
              </a:rPr>
              <a:t>of </a:t>
            </a:r>
            <a:r>
              <a:rPr spc="-5" dirty="0">
                <a:latin typeface="Times New Roman"/>
                <a:cs typeface="Times New Roman"/>
              </a:rPr>
              <a:t>Phantom</a:t>
            </a:r>
            <a:r>
              <a:rPr spc="-15" dirty="0">
                <a:latin typeface="Times New Roman"/>
                <a:cs typeface="Times New Roman"/>
              </a:rPr>
              <a:t> </a:t>
            </a:r>
            <a:r>
              <a:rPr spc="-5" dirty="0">
                <a:latin typeface="Times New Roman"/>
                <a:cs typeface="Times New Roman"/>
              </a:rPr>
              <a:t>Pain</a:t>
            </a:r>
          </a:p>
          <a:p>
            <a:pPr marL="610235" algn="ctr">
              <a:lnSpc>
                <a:spcPct val="100000"/>
              </a:lnSpc>
              <a:spcBef>
                <a:spcPts val="25"/>
              </a:spcBef>
            </a:pPr>
            <a:endParaRPr sz="2400" dirty="0">
              <a:latin typeface="Trebuchet MS"/>
              <a:cs typeface="Trebuchet MS"/>
            </a:endParaRPr>
          </a:p>
        </p:txBody>
      </p:sp>
      <p:sp>
        <p:nvSpPr>
          <p:cNvPr id="1049126" name="object 8"/>
          <p:cNvSpPr txBox="1"/>
          <p:nvPr/>
        </p:nvSpPr>
        <p:spPr>
          <a:xfrm>
            <a:off x="457200" y="1447801"/>
            <a:ext cx="8339455" cy="4977068"/>
          </a:xfrm>
          <a:prstGeom prst="rect">
            <a:avLst/>
          </a:prstGeom>
        </p:spPr>
        <p:txBody>
          <a:bodyPr vert="horz" wrap="square" lIns="0" tIns="0" rIns="0" bIns="0" rtlCol="0">
            <a:spAutoFit/>
          </a:bodyPr>
          <a:lstStyle/>
          <a:p>
            <a:pPr marL="295910" marR="485140" indent="-283210">
              <a:lnSpc>
                <a:spcPct val="150000"/>
              </a:lnSpc>
              <a:buClr>
                <a:srgbClr val="3891A7"/>
              </a:buClr>
              <a:buSzPct val="79687"/>
              <a:buFont typeface="Wingdings" pitchFamily="2" charset="2"/>
              <a:buChar char="§"/>
              <a:tabLst>
                <a:tab pos="296545" algn="l"/>
              </a:tabLst>
            </a:pPr>
            <a:r>
              <a:rPr sz="3600" spc="160" dirty="0">
                <a:cs typeface="Trebuchet MS"/>
              </a:rPr>
              <a:t>Some </a:t>
            </a:r>
            <a:r>
              <a:rPr sz="3600" spc="-25" dirty="0">
                <a:cs typeface="Trebuchet MS"/>
              </a:rPr>
              <a:t>studies </a:t>
            </a:r>
            <a:r>
              <a:rPr sz="3600" spc="-85" dirty="0">
                <a:cs typeface="Trebuchet MS"/>
              </a:rPr>
              <a:t>have </a:t>
            </a:r>
            <a:r>
              <a:rPr sz="3600" spc="-20" dirty="0">
                <a:cs typeface="Trebuchet MS"/>
              </a:rPr>
              <a:t>shown </a:t>
            </a:r>
            <a:r>
              <a:rPr sz="3600" spc="5" dirty="0">
                <a:cs typeface="Trebuchet MS"/>
              </a:rPr>
              <a:t>that  </a:t>
            </a:r>
            <a:r>
              <a:rPr sz="3600" spc="-5" dirty="0">
                <a:cs typeface="Trebuchet MS"/>
              </a:rPr>
              <a:t>opioids </a:t>
            </a:r>
            <a:r>
              <a:rPr sz="3600" spc="-25" dirty="0">
                <a:cs typeface="Trebuchet MS"/>
              </a:rPr>
              <a:t>are </a:t>
            </a:r>
            <a:r>
              <a:rPr sz="3600" spc="35" dirty="0">
                <a:cs typeface="Trebuchet MS"/>
              </a:rPr>
              <a:t>not </a:t>
            </a:r>
            <a:r>
              <a:rPr sz="3600" spc="-10" dirty="0">
                <a:cs typeface="Trebuchet MS"/>
              </a:rPr>
              <a:t>as </a:t>
            </a:r>
            <a:r>
              <a:rPr sz="3600" spc="-100" dirty="0">
                <a:cs typeface="Trebuchet MS"/>
              </a:rPr>
              <a:t>effective </a:t>
            </a:r>
            <a:r>
              <a:rPr sz="3600" spc="-35" dirty="0">
                <a:cs typeface="Trebuchet MS"/>
              </a:rPr>
              <a:t>for  </a:t>
            </a:r>
            <a:r>
              <a:rPr sz="3600" spc="55" dirty="0">
                <a:cs typeface="Trebuchet MS"/>
              </a:rPr>
              <a:t>phantom </a:t>
            </a:r>
            <a:r>
              <a:rPr sz="3600" spc="40" dirty="0">
                <a:cs typeface="Trebuchet MS"/>
              </a:rPr>
              <a:t>limb </a:t>
            </a:r>
            <a:r>
              <a:rPr sz="3600" spc="-30" dirty="0">
                <a:cs typeface="Trebuchet MS"/>
              </a:rPr>
              <a:t>pain </a:t>
            </a:r>
            <a:r>
              <a:rPr sz="3600" spc="-10" dirty="0">
                <a:cs typeface="Trebuchet MS"/>
              </a:rPr>
              <a:t>as </a:t>
            </a:r>
            <a:r>
              <a:rPr sz="3600" spc="-50" dirty="0">
                <a:cs typeface="Trebuchet MS"/>
              </a:rPr>
              <a:t>they </a:t>
            </a:r>
            <a:r>
              <a:rPr sz="3600" spc="-25" dirty="0">
                <a:cs typeface="Trebuchet MS"/>
              </a:rPr>
              <a:t>are</a:t>
            </a:r>
            <a:r>
              <a:rPr sz="3600" spc="-650" dirty="0">
                <a:cs typeface="Trebuchet MS"/>
              </a:rPr>
              <a:t> </a:t>
            </a:r>
            <a:r>
              <a:rPr sz="3600" spc="-35" dirty="0">
                <a:cs typeface="Trebuchet MS"/>
              </a:rPr>
              <a:t>for  residual </a:t>
            </a:r>
            <a:r>
              <a:rPr sz="3600" spc="40" dirty="0">
                <a:cs typeface="Trebuchet MS"/>
              </a:rPr>
              <a:t>limb</a:t>
            </a:r>
            <a:r>
              <a:rPr sz="3600" spc="-265" dirty="0">
                <a:cs typeface="Trebuchet MS"/>
              </a:rPr>
              <a:t> </a:t>
            </a:r>
            <a:r>
              <a:rPr sz="3600" spc="-85" dirty="0">
                <a:cs typeface="Trebuchet MS"/>
              </a:rPr>
              <a:t>pain.</a:t>
            </a:r>
            <a:endParaRPr sz="3600" dirty="0">
              <a:cs typeface="Trebuchet MS"/>
            </a:endParaRPr>
          </a:p>
          <a:p>
            <a:pPr marL="295910" marR="5080" indent="-283210">
              <a:lnSpc>
                <a:spcPct val="150000"/>
              </a:lnSpc>
              <a:spcBef>
                <a:spcPts val="600"/>
              </a:spcBef>
              <a:buClr>
                <a:srgbClr val="3891A7"/>
              </a:buClr>
              <a:buSzPct val="79687"/>
              <a:buFont typeface="Wingdings" pitchFamily="2" charset="2"/>
              <a:buChar char="§"/>
              <a:tabLst>
                <a:tab pos="296545" algn="l"/>
              </a:tabLst>
            </a:pPr>
            <a:r>
              <a:rPr sz="3600" spc="110" dirty="0">
                <a:cs typeface="Trebuchet MS"/>
              </a:rPr>
              <a:t>Other </a:t>
            </a:r>
            <a:r>
              <a:rPr sz="3600" spc="35" dirty="0">
                <a:cs typeface="Trebuchet MS"/>
              </a:rPr>
              <a:t>drugs </a:t>
            </a:r>
            <a:r>
              <a:rPr sz="3600" spc="-45" dirty="0">
                <a:cs typeface="Trebuchet MS"/>
              </a:rPr>
              <a:t>include </a:t>
            </a:r>
            <a:r>
              <a:rPr sz="3600" spc="-25" dirty="0">
                <a:cs typeface="Trebuchet MS"/>
              </a:rPr>
              <a:t>intravenous  </a:t>
            </a:r>
            <a:r>
              <a:rPr sz="3600" spc="-50" dirty="0">
                <a:cs typeface="Trebuchet MS"/>
              </a:rPr>
              <a:t>infusion calcitonin, </a:t>
            </a:r>
            <a:r>
              <a:rPr sz="3600" spc="-10" dirty="0">
                <a:cs typeface="Trebuchet MS"/>
              </a:rPr>
              <a:t>beta </a:t>
            </a:r>
            <a:r>
              <a:rPr sz="3600" spc="-50" dirty="0">
                <a:cs typeface="Trebuchet MS"/>
              </a:rPr>
              <a:t>blockers,  </a:t>
            </a:r>
            <a:r>
              <a:rPr sz="3600" spc="-40" dirty="0">
                <a:cs typeface="Trebuchet MS"/>
              </a:rPr>
              <a:t>anticonvulsants, </a:t>
            </a:r>
            <a:r>
              <a:rPr sz="3600" spc="-5" dirty="0">
                <a:cs typeface="Trebuchet MS"/>
              </a:rPr>
              <a:t>and</a:t>
            </a:r>
            <a:r>
              <a:rPr sz="3600" spc="-585" dirty="0">
                <a:cs typeface="Trebuchet MS"/>
              </a:rPr>
              <a:t> </a:t>
            </a:r>
            <a:r>
              <a:rPr sz="3600" spc="-10" dirty="0">
                <a:cs typeface="Trebuchet MS"/>
              </a:rPr>
              <a:t>antispasmodics.</a:t>
            </a:r>
            <a:endParaRPr sz="3600" dirty="0">
              <a:cs typeface="Trebuchet MS"/>
            </a:endParaRPr>
          </a:p>
        </p:txBody>
      </p:sp>
    </p:spTree>
    <p:extLst>
      <p:ext uri="{BB962C8B-B14F-4D97-AF65-F5344CB8AC3E}">
        <p14:creationId xmlns:p14="http://schemas.microsoft.com/office/powerpoint/2010/main" val="141347618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619125" y="152400"/>
            <a:ext cx="8220075" cy="1295400"/>
          </a:xfrm>
        </p:spPr>
        <p:txBody>
          <a:bodyPr>
            <a:normAutofit/>
          </a:bodyPr>
          <a:lstStyle/>
          <a:p>
            <a:pPr algn="ctr" eaLnBrk="1" fontAlgn="auto" hangingPunct="1">
              <a:spcAft>
                <a:spcPts val="0"/>
              </a:spcAft>
              <a:defRPr/>
            </a:pPr>
            <a:r>
              <a:rPr lang="en-US" sz="4400" b="1" dirty="0" smtClean="0">
                <a:latin typeface="Times New Roman" pitchFamily="18" charset="0"/>
                <a:cs typeface="Times New Roman" pitchFamily="18" charset="0"/>
              </a:rPr>
              <a:t>Amputation care</a:t>
            </a:r>
            <a:endParaRPr lang="en-US" sz="4400" b="1" dirty="0">
              <a:latin typeface="Times New Roman" pitchFamily="18" charset="0"/>
              <a:cs typeface="Times New Roman" pitchFamily="18" charset="0"/>
            </a:endParaRPr>
          </a:p>
        </p:txBody>
      </p:sp>
      <p:sp>
        <p:nvSpPr>
          <p:cNvPr id="118787" name="Rectangle 3"/>
          <p:cNvSpPr>
            <a:spLocks noGrp="1" noChangeArrowheads="1"/>
          </p:cNvSpPr>
          <p:nvPr>
            <p:ph idx="1"/>
          </p:nvPr>
        </p:nvSpPr>
        <p:spPr>
          <a:xfrm>
            <a:off x="76201" y="1828800"/>
            <a:ext cx="8001000" cy="4833938"/>
          </a:xfrm>
        </p:spPr>
        <p:txBody>
          <a:bodyPr>
            <a:normAutofit/>
          </a:bodyPr>
          <a:lstStyle/>
          <a:p>
            <a:pPr eaLnBrk="1" hangingPunct="1">
              <a:lnSpc>
                <a:spcPct val="80000"/>
              </a:lnSpc>
              <a:buFont typeface="Wingdings" pitchFamily="2" charset="2"/>
              <a:buNone/>
            </a:pPr>
            <a:r>
              <a:rPr lang="en-US" sz="3600" b="1" dirty="0" smtClean="0"/>
              <a:t>Nursing Management goals </a:t>
            </a:r>
          </a:p>
          <a:p>
            <a:pPr lvl="1" eaLnBrk="1" hangingPunct="1">
              <a:lnSpc>
                <a:spcPct val="80000"/>
              </a:lnSpc>
            </a:pPr>
            <a:r>
              <a:rPr lang="en-US" sz="3600" dirty="0" smtClean="0"/>
              <a:t>relieving pain</a:t>
            </a:r>
          </a:p>
          <a:p>
            <a:pPr lvl="1" eaLnBrk="1" hangingPunct="1">
              <a:lnSpc>
                <a:spcPct val="80000"/>
              </a:lnSpc>
            </a:pPr>
            <a:r>
              <a:rPr lang="en-US" sz="3600" dirty="0" smtClean="0"/>
              <a:t>minimizing altered sensory perception</a:t>
            </a:r>
          </a:p>
          <a:p>
            <a:pPr lvl="1" eaLnBrk="1" hangingPunct="1">
              <a:lnSpc>
                <a:spcPct val="80000"/>
              </a:lnSpc>
            </a:pPr>
            <a:r>
              <a:rPr lang="en-US" sz="3600" dirty="0" smtClean="0"/>
              <a:t>promoting wound healing</a:t>
            </a:r>
          </a:p>
          <a:p>
            <a:pPr lvl="1" eaLnBrk="1" hangingPunct="1">
              <a:lnSpc>
                <a:spcPct val="80000"/>
              </a:lnSpc>
            </a:pPr>
            <a:r>
              <a:rPr lang="en-US" sz="3600" dirty="0" smtClean="0"/>
              <a:t>enhancing body image</a:t>
            </a:r>
          </a:p>
          <a:p>
            <a:pPr lvl="1" eaLnBrk="1" hangingPunct="1">
              <a:lnSpc>
                <a:spcPct val="80000"/>
              </a:lnSpc>
            </a:pPr>
            <a:r>
              <a:rPr lang="en-US" sz="3600" dirty="0" smtClean="0"/>
              <a:t>self-care</a:t>
            </a:r>
          </a:p>
        </p:txBody>
      </p:sp>
    </p:spTree>
    <p:extLst>
      <p:ext uri="{BB962C8B-B14F-4D97-AF65-F5344CB8AC3E}">
        <p14:creationId xmlns:p14="http://schemas.microsoft.com/office/powerpoint/2010/main" val="3258495991"/>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3568" y="152401"/>
            <a:ext cx="7772400" cy="914400"/>
          </a:xfrm>
        </p:spPr>
        <p:txBody>
          <a:bodyPr>
            <a:normAutofit/>
          </a:bodyPr>
          <a:lstStyle/>
          <a:p>
            <a:r>
              <a:rPr lang="en-US" dirty="0" smtClean="0"/>
              <a:t>Pre-operative Care</a:t>
            </a:r>
            <a:endParaRPr lang="en-US" dirty="0"/>
          </a:p>
        </p:txBody>
      </p:sp>
      <p:sp>
        <p:nvSpPr>
          <p:cNvPr id="3" name="Content Placeholder 2"/>
          <p:cNvSpPr>
            <a:spLocks noGrp="1"/>
          </p:cNvSpPr>
          <p:nvPr>
            <p:ph idx="1"/>
          </p:nvPr>
        </p:nvSpPr>
        <p:spPr>
          <a:xfrm>
            <a:off x="228600" y="990600"/>
            <a:ext cx="6705600" cy="5105400"/>
          </a:xfrm>
        </p:spPr>
        <p:txBody>
          <a:bodyPr>
            <a:noAutofit/>
          </a:bodyPr>
          <a:lstStyle/>
          <a:p>
            <a:pPr marL="514350" indent="-514350">
              <a:lnSpc>
                <a:spcPct val="150000"/>
              </a:lnSpc>
              <a:buFont typeface="Wingdings" pitchFamily="2" charset="2"/>
              <a:buChar char="q"/>
            </a:pPr>
            <a:r>
              <a:rPr lang="en-US" sz="2800" dirty="0" smtClean="0"/>
              <a:t>Evaluate the neurovascular and functional status of the extremity, the nutritional status. </a:t>
            </a:r>
          </a:p>
          <a:p>
            <a:pPr marL="514350" indent="-514350">
              <a:lnSpc>
                <a:spcPct val="150000"/>
              </a:lnSpc>
              <a:buFont typeface="Wingdings" pitchFamily="2" charset="2"/>
              <a:buChar char="q"/>
            </a:pPr>
            <a:r>
              <a:rPr lang="en-US" sz="2800" dirty="0" smtClean="0"/>
              <a:t>Any concurrent health problems </a:t>
            </a:r>
            <a:r>
              <a:rPr lang="en-US" sz="2800" dirty="0" err="1" smtClean="0"/>
              <a:t>e.g</a:t>
            </a:r>
            <a:r>
              <a:rPr lang="en-US" sz="2800" dirty="0" smtClean="0"/>
              <a:t>,  cardiac insufficiency, chronic respiratory problems, diabetes mellitus.</a:t>
            </a:r>
          </a:p>
          <a:p>
            <a:pPr marL="514350" indent="-514350">
              <a:lnSpc>
                <a:spcPct val="150000"/>
              </a:lnSpc>
              <a:buFont typeface="Wingdings" pitchFamily="2" charset="2"/>
              <a:buChar char="q"/>
            </a:pPr>
            <a:r>
              <a:rPr lang="en-US" sz="2800" dirty="0" smtClean="0"/>
              <a:t>Assist the patient to undergo investigations, </a:t>
            </a:r>
            <a:r>
              <a:rPr lang="en-US" sz="2800" dirty="0" err="1" smtClean="0"/>
              <a:t>i.e</a:t>
            </a:r>
            <a:r>
              <a:rPr lang="en-US" sz="2800" dirty="0" smtClean="0"/>
              <a:t> blood grouping and cross-matching, blood culture</a:t>
            </a:r>
            <a:endParaRPr lang="en-US" sz="2800" dirty="0"/>
          </a:p>
        </p:txBody>
      </p:sp>
    </p:spTree>
    <p:extLst>
      <p:ext uri="{BB962C8B-B14F-4D97-AF65-F5344CB8AC3E}">
        <p14:creationId xmlns:p14="http://schemas.microsoft.com/office/powerpoint/2010/main" val="3633980406"/>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152401"/>
            <a:ext cx="7772400" cy="685800"/>
          </a:xfrm>
        </p:spPr>
        <p:txBody>
          <a:bodyPr>
            <a:normAutofit/>
          </a:bodyPr>
          <a:lstStyle/>
          <a:p>
            <a:r>
              <a:rPr lang="en-US" sz="3600" i="1" dirty="0" smtClean="0"/>
              <a:t>Cont’d…</a:t>
            </a:r>
            <a:endParaRPr lang="en-US" sz="3600" i="1" dirty="0"/>
          </a:p>
        </p:txBody>
      </p:sp>
      <p:sp>
        <p:nvSpPr>
          <p:cNvPr id="3" name="Content Placeholder 2"/>
          <p:cNvSpPr>
            <a:spLocks noGrp="1"/>
          </p:cNvSpPr>
          <p:nvPr>
            <p:ph idx="1"/>
          </p:nvPr>
        </p:nvSpPr>
        <p:spPr>
          <a:xfrm>
            <a:off x="467544" y="838201"/>
            <a:ext cx="6847656" cy="5257799"/>
          </a:xfrm>
        </p:spPr>
        <p:txBody>
          <a:bodyPr>
            <a:normAutofit fontScale="92500"/>
          </a:bodyPr>
          <a:lstStyle/>
          <a:p>
            <a:pPr marL="514350" indent="-514350">
              <a:lnSpc>
                <a:spcPct val="150000"/>
              </a:lnSpc>
              <a:buFont typeface="Wingdings" pitchFamily="2" charset="2"/>
              <a:buChar char="q"/>
            </a:pPr>
            <a:r>
              <a:rPr lang="en-US" sz="2800" dirty="0" smtClean="0"/>
              <a:t>Assesses the patient’s psychological status: emotional reaction, change in body image.</a:t>
            </a:r>
          </a:p>
          <a:p>
            <a:pPr marL="514350" indent="-514350">
              <a:lnSpc>
                <a:spcPct val="150000"/>
              </a:lnSpc>
              <a:buFont typeface="Wingdings" pitchFamily="2" charset="2"/>
              <a:buChar char="q"/>
            </a:pPr>
            <a:r>
              <a:rPr lang="en-US" sz="2800" dirty="0" smtClean="0"/>
              <a:t>Always give good nutrition, high in vitamins and proteins </a:t>
            </a:r>
          </a:p>
          <a:p>
            <a:pPr marL="514350" indent="-514350">
              <a:lnSpc>
                <a:spcPct val="150000"/>
              </a:lnSpc>
              <a:buFont typeface="Wingdings" pitchFamily="2" charset="2"/>
              <a:buChar char="q"/>
            </a:pPr>
            <a:r>
              <a:rPr lang="en-US" sz="2800" dirty="0" smtClean="0"/>
              <a:t>Correct and monitor </a:t>
            </a:r>
            <a:r>
              <a:rPr lang="en-US" sz="2800" dirty="0" err="1" smtClean="0"/>
              <a:t>Hb</a:t>
            </a:r>
            <a:endParaRPr lang="en-US" sz="2800" dirty="0" smtClean="0"/>
          </a:p>
          <a:p>
            <a:pPr marL="514350" indent="-514350">
              <a:lnSpc>
                <a:spcPct val="150000"/>
              </a:lnSpc>
              <a:buFont typeface="Wingdings" pitchFamily="2" charset="2"/>
              <a:buChar char="q"/>
            </a:pPr>
            <a:r>
              <a:rPr lang="en-US" sz="2800" dirty="0" smtClean="0"/>
              <a:t>Teach the patient how to use assistive devices such as crutches </a:t>
            </a:r>
          </a:p>
          <a:p>
            <a:pPr marL="514350" indent="-514350">
              <a:lnSpc>
                <a:spcPct val="150000"/>
              </a:lnSpc>
              <a:buFont typeface="Wingdings" pitchFamily="2" charset="2"/>
              <a:buChar char="q"/>
            </a:pPr>
            <a:r>
              <a:rPr lang="en-US" sz="2800" dirty="0" smtClean="0"/>
              <a:t>Involve the </a:t>
            </a:r>
            <a:r>
              <a:rPr lang="en-US" sz="2800" i="1" dirty="0" smtClean="0"/>
              <a:t>patient</a:t>
            </a:r>
            <a:r>
              <a:rPr lang="en-US" sz="2800" dirty="0" smtClean="0"/>
              <a:t> in exercise programs.</a:t>
            </a:r>
          </a:p>
        </p:txBody>
      </p:sp>
    </p:spTree>
    <p:extLst>
      <p:ext uri="{BB962C8B-B14F-4D97-AF65-F5344CB8AC3E}">
        <p14:creationId xmlns:p14="http://schemas.microsoft.com/office/powerpoint/2010/main" val="360397714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Post-operative Care</a:t>
            </a:r>
            <a:r>
              <a:rPr lang="en-US" b="1" dirty="0" smtClean="0"/>
              <a:t> Management</a:t>
            </a:r>
            <a:r>
              <a:rPr lang="en-US" dirty="0" smtClean="0"/>
              <a:t/>
            </a:r>
            <a:br>
              <a:rPr lang="en-US" dirty="0" smtClean="0"/>
            </a:br>
            <a:endParaRPr lang="en-US" dirty="0"/>
          </a:p>
        </p:txBody>
      </p:sp>
      <p:sp>
        <p:nvSpPr>
          <p:cNvPr id="3" name="Content Placeholder 2"/>
          <p:cNvSpPr>
            <a:spLocks noGrp="1"/>
          </p:cNvSpPr>
          <p:nvPr>
            <p:ph idx="1"/>
          </p:nvPr>
        </p:nvSpPr>
        <p:spPr>
          <a:xfrm>
            <a:off x="152400" y="1600200"/>
            <a:ext cx="7772400" cy="5029200"/>
          </a:xfrm>
        </p:spPr>
        <p:txBody>
          <a:bodyPr>
            <a:normAutofit/>
          </a:bodyPr>
          <a:lstStyle/>
          <a:p>
            <a:r>
              <a:rPr lang="en-US" dirty="0" smtClean="0"/>
              <a:t>The objective of treatment is to achieve healing of the amputation wound, the result being a non tender residual limb with healthy skin for prosthetic use. </a:t>
            </a:r>
          </a:p>
          <a:p>
            <a:r>
              <a:rPr lang="en-US" dirty="0" smtClean="0"/>
              <a:t>Healing is enhanced by gentle handling of the residual limb, control of residual limb edema through rigid or soft compression dressings, and use of aseptic technique in wound care to avoid infection.</a:t>
            </a:r>
          </a:p>
        </p:txBody>
      </p:sp>
    </p:spTree>
    <p:extLst>
      <p:ext uri="{BB962C8B-B14F-4D97-AF65-F5344CB8AC3E}">
        <p14:creationId xmlns:p14="http://schemas.microsoft.com/office/powerpoint/2010/main" val="31940111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55576" y="684659"/>
            <a:ext cx="7772400" cy="800125"/>
          </a:xfrm>
        </p:spPr>
        <p:txBody>
          <a:bodyPr/>
          <a:lstStyle/>
          <a:p>
            <a:r>
              <a:rPr lang="en-US" dirty="0" smtClean="0"/>
              <a:t>Post-operative Care</a:t>
            </a:r>
            <a:endParaRPr lang="en-US" dirty="0"/>
          </a:p>
        </p:txBody>
      </p:sp>
      <p:sp>
        <p:nvSpPr>
          <p:cNvPr id="3" name="Content Placeholder 2"/>
          <p:cNvSpPr>
            <a:spLocks noGrp="1"/>
          </p:cNvSpPr>
          <p:nvPr>
            <p:ph idx="1"/>
          </p:nvPr>
        </p:nvSpPr>
        <p:spPr>
          <a:xfrm>
            <a:off x="467544" y="1656184"/>
            <a:ext cx="7076256" cy="5013176"/>
          </a:xfrm>
        </p:spPr>
        <p:txBody>
          <a:bodyPr>
            <a:normAutofit/>
          </a:bodyPr>
          <a:lstStyle/>
          <a:p>
            <a:pPr>
              <a:lnSpc>
                <a:spcPct val="110000"/>
              </a:lnSpc>
            </a:pPr>
            <a:r>
              <a:rPr lang="en-US" dirty="0" smtClean="0"/>
              <a:t>Control surgical pain with </a:t>
            </a:r>
            <a:r>
              <a:rPr lang="en-US" dirty="0" err="1" smtClean="0"/>
              <a:t>opioid</a:t>
            </a:r>
            <a:r>
              <a:rPr lang="en-US" dirty="0" smtClean="0"/>
              <a:t> analgesics i.e. </a:t>
            </a:r>
            <a:r>
              <a:rPr lang="en-US" dirty="0" err="1" smtClean="0"/>
              <a:t>pethidine</a:t>
            </a:r>
            <a:r>
              <a:rPr lang="en-US" dirty="0" smtClean="0"/>
              <a:t> </a:t>
            </a:r>
          </a:p>
          <a:p>
            <a:pPr>
              <a:lnSpc>
                <a:spcPct val="110000"/>
              </a:lnSpc>
            </a:pPr>
            <a:r>
              <a:rPr lang="en-US" dirty="0" smtClean="0"/>
              <a:t>Closely monitor pt for hemorrhages, vital signs fluctuations</a:t>
            </a:r>
          </a:p>
          <a:p>
            <a:pPr>
              <a:lnSpc>
                <a:spcPct val="110000"/>
              </a:lnSpc>
            </a:pPr>
            <a:r>
              <a:rPr lang="en-US" dirty="0" smtClean="0"/>
              <a:t>Ensure good wound drainage, proper wound dressing</a:t>
            </a:r>
          </a:p>
          <a:p>
            <a:pPr>
              <a:lnSpc>
                <a:spcPct val="110000"/>
              </a:lnSpc>
            </a:pPr>
            <a:r>
              <a:rPr lang="en-US" dirty="0" smtClean="0"/>
              <a:t>Administration of antibiotics to decrease sepsis</a:t>
            </a:r>
          </a:p>
        </p:txBody>
      </p:sp>
    </p:spTree>
    <p:extLst>
      <p:ext uri="{BB962C8B-B14F-4D97-AF65-F5344CB8AC3E}">
        <p14:creationId xmlns:p14="http://schemas.microsoft.com/office/powerpoint/2010/main" val="84141038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888" y="152400"/>
            <a:ext cx="7581528" cy="533400"/>
          </a:xfrm>
        </p:spPr>
        <p:txBody>
          <a:bodyPr>
            <a:noAutofit/>
          </a:bodyPr>
          <a:lstStyle/>
          <a:p>
            <a:r>
              <a:rPr lang="en-US" sz="3600" i="1" dirty="0" smtClean="0"/>
              <a:t>Cont’d…</a:t>
            </a:r>
            <a:endParaRPr lang="en-US" sz="3600" i="1" dirty="0"/>
          </a:p>
        </p:txBody>
      </p:sp>
      <p:sp>
        <p:nvSpPr>
          <p:cNvPr id="3" name="Content Placeholder 2"/>
          <p:cNvSpPr>
            <a:spLocks noGrp="1"/>
          </p:cNvSpPr>
          <p:nvPr>
            <p:ph idx="1"/>
          </p:nvPr>
        </p:nvSpPr>
        <p:spPr>
          <a:xfrm>
            <a:off x="76200" y="1143000"/>
            <a:ext cx="8001000" cy="5410200"/>
          </a:xfrm>
        </p:spPr>
        <p:txBody>
          <a:bodyPr>
            <a:noAutofit/>
          </a:bodyPr>
          <a:lstStyle/>
          <a:p>
            <a:pPr>
              <a:lnSpc>
                <a:spcPct val="120000"/>
              </a:lnSpc>
            </a:pPr>
            <a:r>
              <a:rPr lang="en-US" sz="3600" dirty="0" smtClean="0"/>
              <a:t>Physiotherapy </a:t>
            </a:r>
            <a:r>
              <a:rPr lang="en-US" sz="3600" dirty="0"/>
              <a:t>to prevent the development of contractures. </a:t>
            </a:r>
          </a:p>
          <a:p>
            <a:pPr>
              <a:lnSpc>
                <a:spcPct val="120000"/>
              </a:lnSpc>
            </a:pPr>
            <a:r>
              <a:rPr lang="en-US" sz="3600" dirty="0" smtClean="0"/>
              <a:t>Care of the skin at the stump area, </a:t>
            </a:r>
          </a:p>
          <a:p>
            <a:pPr>
              <a:lnSpc>
                <a:spcPct val="120000"/>
              </a:lnSpc>
            </a:pPr>
            <a:r>
              <a:rPr lang="en-US" sz="3600" dirty="0" smtClean="0"/>
              <a:t>Enhance physical mobility by muscle strengthening and ROM exercise, position changes, elevation.</a:t>
            </a:r>
          </a:p>
        </p:txBody>
      </p:sp>
    </p:spTree>
    <p:extLst>
      <p:ext uri="{BB962C8B-B14F-4D97-AF65-F5344CB8AC3E}">
        <p14:creationId xmlns:p14="http://schemas.microsoft.com/office/powerpoint/2010/main" val="210077165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Management</a:t>
            </a:r>
            <a:endParaRPr lang="en-US" dirty="0" smtClean="0"/>
          </a:p>
        </p:txBody>
      </p:sp>
      <p:sp>
        <p:nvSpPr>
          <p:cNvPr id="3" name="Content Placeholder 2"/>
          <p:cNvSpPr>
            <a:spLocks noGrp="1"/>
          </p:cNvSpPr>
          <p:nvPr>
            <p:ph idx="1"/>
          </p:nvPr>
        </p:nvSpPr>
        <p:spPr>
          <a:xfrm>
            <a:off x="152400" y="1143000"/>
            <a:ext cx="7239000" cy="5486400"/>
          </a:xfrm>
        </p:spPr>
        <p:txBody>
          <a:bodyPr>
            <a:normAutofit/>
          </a:bodyPr>
          <a:lstStyle/>
          <a:p>
            <a:r>
              <a:rPr lang="en-US" dirty="0" smtClean="0"/>
              <a:t>The goals of treatment are to </a:t>
            </a:r>
            <a:r>
              <a:rPr lang="en-US" b="1" dirty="0" smtClean="0"/>
              <a:t>determine the extent of injuries </a:t>
            </a:r>
            <a:r>
              <a:rPr lang="en-US" dirty="0" smtClean="0"/>
              <a:t>and </a:t>
            </a:r>
            <a:r>
              <a:rPr lang="en-US" b="1" dirty="0" smtClean="0"/>
              <a:t>to establish priorities of treatment.</a:t>
            </a:r>
          </a:p>
          <a:p>
            <a:r>
              <a:rPr lang="en-US" dirty="0" smtClean="0"/>
              <a:t> Any injury interfering with a </a:t>
            </a:r>
            <a:r>
              <a:rPr lang="en-US" b="1" dirty="0" smtClean="0"/>
              <a:t>vital physiologic function </a:t>
            </a:r>
            <a:r>
              <a:rPr lang="en-US" dirty="0" smtClean="0"/>
              <a:t>(e.g., ABC)</a:t>
            </a:r>
          </a:p>
          <a:p>
            <a:r>
              <a:rPr lang="en-US" dirty="0"/>
              <a:t>A</a:t>
            </a:r>
            <a:r>
              <a:rPr lang="en-US" dirty="0" smtClean="0"/>
              <a:t>irway, </a:t>
            </a:r>
          </a:p>
          <a:p>
            <a:r>
              <a:rPr lang="en-US" dirty="0"/>
              <a:t>B</a:t>
            </a:r>
            <a:r>
              <a:rPr lang="en-US" dirty="0" smtClean="0"/>
              <a:t>reathing,</a:t>
            </a:r>
          </a:p>
          <a:p>
            <a:r>
              <a:rPr lang="en-US" dirty="0" smtClean="0"/>
              <a:t> </a:t>
            </a:r>
            <a:r>
              <a:rPr lang="en-US" dirty="0"/>
              <a:t>C</a:t>
            </a:r>
            <a:r>
              <a:rPr lang="en-US" dirty="0" smtClean="0"/>
              <a:t>irculation) is an immediate threat to life and has the highest priority for immediate treatment. </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US" dirty="0"/>
          </a:p>
        </p:txBody>
      </p:sp>
      <p:sp>
        <p:nvSpPr>
          <p:cNvPr id="3" name="Content Placeholder 2"/>
          <p:cNvSpPr>
            <a:spLocks noGrp="1"/>
          </p:cNvSpPr>
          <p:nvPr>
            <p:ph idx="1"/>
          </p:nvPr>
        </p:nvSpPr>
        <p:spPr>
          <a:xfrm>
            <a:off x="152400" y="1219200"/>
            <a:ext cx="7543800" cy="5410200"/>
          </a:xfrm>
        </p:spPr>
        <p:txBody>
          <a:bodyPr>
            <a:normAutofit/>
          </a:bodyPr>
          <a:lstStyle/>
          <a:p>
            <a:pPr>
              <a:lnSpc>
                <a:spcPct val="120000"/>
              </a:lnSpc>
            </a:pPr>
            <a:r>
              <a:rPr lang="en-US" dirty="0"/>
              <a:t>Enhance healing: gentle handling of the residual limb, control of residual limb edema(rigid or soft compression dressings</a:t>
            </a:r>
            <a:r>
              <a:rPr lang="en-US" dirty="0" smtClean="0"/>
              <a:t>)</a:t>
            </a:r>
          </a:p>
          <a:p>
            <a:pPr>
              <a:lnSpc>
                <a:spcPct val="120000"/>
              </a:lnSpc>
            </a:pPr>
            <a:r>
              <a:rPr lang="en-US" dirty="0" smtClean="0"/>
              <a:t>use </a:t>
            </a:r>
            <a:r>
              <a:rPr lang="en-US" dirty="0"/>
              <a:t>of aseptic technique in wound care to avoid infection.</a:t>
            </a:r>
          </a:p>
          <a:p>
            <a:pPr>
              <a:lnSpc>
                <a:spcPct val="120000"/>
              </a:lnSpc>
            </a:pPr>
            <a:r>
              <a:rPr lang="en-US" dirty="0"/>
              <a:t>Education on use of prostheses.</a:t>
            </a:r>
          </a:p>
          <a:p>
            <a:endParaRPr lang="en-US" dirty="0"/>
          </a:p>
        </p:txBody>
      </p:sp>
    </p:spTree>
    <p:extLst>
      <p:ext uri="{BB962C8B-B14F-4D97-AF65-F5344CB8AC3E}">
        <p14:creationId xmlns:p14="http://schemas.microsoft.com/office/powerpoint/2010/main" val="23814847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152400" y="1143000"/>
            <a:ext cx="7696200" cy="5486400"/>
          </a:xfrm>
        </p:spPr>
        <p:txBody>
          <a:bodyPr>
            <a:normAutofit fontScale="92500" lnSpcReduction="10000"/>
          </a:bodyPr>
          <a:lstStyle/>
          <a:p>
            <a:pPr marL="0" indent="0">
              <a:buNone/>
            </a:pPr>
            <a:r>
              <a:rPr lang="en-US" sz="3600" dirty="0" smtClean="0"/>
              <a:t>A </a:t>
            </a:r>
            <a:r>
              <a:rPr lang="en-US" sz="3600" b="1" dirty="0" smtClean="0"/>
              <a:t>closed rigid cast, dressing or an elastic residual limb shrinker </a:t>
            </a:r>
            <a:r>
              <a:rPr lang="en-US" sz="3600" dirty="0" smtClean="0"/>
              <a:t>that covers the residual limb may be used to provide:</a:t>
            </a:r>
          </a:p>
          <a:p>
            <a:pPr>
              <a:buFont typeface="Wingdings" panose="05000000000000000000" pitchFamily="2" charset="2"/>
              <a:buChar char="ü"/>
            </a:pPr>
            <a:r>
              <a:rPr lang="en-US" sz="3600" dirty="0" smtClean="0"/>
              <a:t> uniform compression</a:t>
            </a:r>
          </a:p>
          <a:p>
            <a:pPr>
              <a:buFont typeface="Wingdings" panose="05000000000000000000" pitchFamily="2" charset="2"/>
              <a:buChar char="ü"/>
            </a:pPr>
            <a:r>
              <a:rPr lang="en-US" sz="3600" dirty="0" smtClean="0"/>
              <a:t> to support soft tissues,</a:t>
            </a:r>
          </a:p>
          <a:p>
            <a:pPr>
              <a:buFont typeface="Wingdings" panose="05000000000000000000" pitchFamily="2" charset="2"/>
              <a:buChar char="ü"/>
            </a:pPr>
            <a:r>
              <a:rPr lang="en-US" sz="3600" dirty="0" smtClean="0"/>
              <a:t> to control pain, and </a:t>
            </a:r>
          </a:p>
          <a:p>
            <a:pPr>
              <a:buFont typeface="Wingdings" panose="05000000000000000000" pitchFamily="2" charset="2"/>
              <a:buChar char="ü"/>
            </a:pPr>
            <a:r>
              <a:rPr lang="en-US" sz="3600" dirty="0" smtClean="0"/>
              <a:t>to prevent joint contractures. </a:t>
            </a:r>
          </a:p>
          <a:p>
            <a:r>
              <a:rPr lang="en-US" sz="3600" dirty="0" smtClean="0"/>
              <a:t>This rigid dressing technique is used as a means of creating a socket for immediate postoperative prosthetic fitting. </a:t>
            </a:r>
          </a:p>
          <a:p>
            <a:endParaRPr lang="en-US" sz="3600" dirty="0"/>
          </a:p>
        </p:txBody>
      </p:sp>
    </p:spTree>
    <p:extLst>
      <p:ext uri="{BB962C8B-B14F-4D97-AF65-F5344CB8AC3E}">
        <p14:creationId xmlns:p14="http://schemas.microsoft.com/office/powerpoint/2010/main" val="353735515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228600" y="1447800"/>
            <a:ext cx="7696200" cy="5181600"/>
          </a:xfrm>
        </p:spPr>
        <p:txBody>
          <a:bodyPr>
            <a:normAutofit/>
          </a:bodyPr>
          <a:lstStyle/>
          <a:p>
            <a:r>
              <a:rPr lang="en-US" dirty="0" smtClean="0"/>
              <a:t>The length of the prosthesis is tailored to the individual patient. </a:t>
            </a:r>
          </a:p>
          <a:p>
            <a:r>
              <a:rPr lang="en-US" b="1" dirty="0" smtClean="0"/>
              <a:t>Early minimal weight bearing </a:t>
            </a:r>
            <a:r>
              <a:rPr lang="en-US" dirty="0" smtClean="0"/>
              <a:t>on the residual limb with a rigid cast dressing  produces </a:t>
            </a:r>
            <a:r>
              <a:rPr lang="en-US" b="1" dirty="0" smtClean="0"/>
              <a:t>little discomfort</a:t>
            </a:r>
            <a:r>
              <a:rPr lang="en-US" dirty="0" smtClean="0"/>
              <a:t>. </a:t>
            </a:r>
          </a:p>
          <a:p>
            <a:r>
              <a:rPr lang="en-US" dirty="0" smtClean="0"/>
              <a:t>The cast is changed in about 10 to 14 days. </a:t>
            </a:r>
          </a:p>
          <a:p>
            <a:r>
              <a:rPr lang="en-US" dirty="0" smtClean="0"/>
              <a:t>Fever, severe pain, or a loose-fitting cast may necessitate earlier replacement.</a:t>
            </a:r>
          </a:p>
        </p:txBody>
      </p:sp>
    </p:spTree>
    <p:extLst>
      <p:ext uri="{BB962C8B-B14F-4D97-AF65-F5344CB8AC3E}">
        <p14:creationId xmlns:p14="http://schemas.microsoft.com/office/powerpoint/2010/main" val="9807602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76200" y="1066800"/>
            <a:ext cx="7543800" cy="5638800"/>
          </a:xfrm>
        </p:spPr>
        <p:txBody>
          <a:bodyPr>
            <a:normAutofit/>
          </a:bodyPr>
          <a:lstStyle/>
          <a:p>
            <a:r>
              <a:rPr lang="en-US" sz="3000" dirty="0" smtClean="0"/>
              <a:t>A </a:t>
            </a:r>
            <a:r>
              <a:rPr lang="en-US" sz="3000" b="1" dirty="0" smtClean="0"/>
              <a:t>removable rigid dressing </a:t>
            </a:r>
            <a:r>
              <a:rPr lang="en-US" sz="3000" dirty="0" smtClean="0"/>
              <a:t>may be placed over a </a:t>
            </a:r>
            <a:r>
              <a:rPr lang="en-US" sz="3000" b="1" dirty="0" smtClean="0"/>
              <a:t>soft dressing </a:t>
            </a:r>
            <a:r>
              <a:rPr lang="en-US" sz="3000" dirty="0" smtClean="0"/>
              <a:t>to control </a:t>
            </a:r>
            <a:r>
              <a:rPr lang="en-US" sz="3000" b="1" dirty="0" smtClean="0"/>
              <a:t>edema, to prevent joint flexion contracture</a:t>
            </a:r>
            <a:r>
              <a:rPr lang="en-US" sz="3000" dirty="0" smtClean="0"/>
              <a:t>, and </a:t>
            </a:r>
            <a:r>
              <a:rPr lang="en-US" sz="3000" b="1" dirty="0" smtClean="0"/>
              <a:t>to protect the residual limb from unintentional trauma </a:t>
            </a:r>
            <a:r>
              <a:rPr lang="en-US" sz="3000" dirty="0" smtClean="0"/>
              <a:t>during transfer activities. </a:t>
            </a:r>
          </a:p>
          <a:p>
            <a:r>
              <a:rPr lang="en-US" sz="3000" dirty="0" smtClean="0"/>
              <a:t>This rigid dressing is removed several days after surgery for wound inspection </a:t>
            </a:r>
          </a:p>
          <a:p>
            <a:r>
              <a:rPr lang="en-US" sz="3000" dirty="0" smtClean="0"/>
              <a:t>Rigid </a:t>
            </a:r>
            <a:r>
              <a:rPr lang="en-US" sz="3000" dirty="0"/>
              <a:t>dressing </a:t>
            </a:r>
            <a:r>
              <a:rPr lang="en-US" sz="3000" dirty="0" smtClean="0"/>
              <a:t>replaced to: </a:t>
            </a:r>
          </a:p>
          <a:p>
            <a:pPr lvl="1">
              <a:buFont typeface="Wingdings" panose="05000000000000000000" pitchFamily="2" charset="2"/>
              <a:buChar char="ü"/>
            </a:pPr>
            <a:r>
              <a:rPr lang="en-US" sz="3000" dirty="0" smtClean="0"/>
              <a:t>control edema.</a:t>
            </a:r>
          </a:p>
          <a:p>
            <a:pPr lvl="1">
              <a:buFont typeface="Wingdings" panose="05000000000000000000" pitchFamily="2" charset="2"/>
              <a:buChar char="ü"/>
            </a:pPr>
            <a:r>
              <a:rPr lang="en-US" sz="3000" dirty="0" smtClean="0"/>
              <a:t> </a:t>
            </a:r>
            <a:r>
              <a:rPr lang="en-US" sz="3000" dirty="0"/>
              <a:t>F</a:t>
            </a:r>
            <a:r>
              <a:rPr lang="en-US" sz="3000" dirty="0" smtClean="0"/>
              <a:t>acilitates residual limb shaping.</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33605446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228600" y="1219200"/>
            <a:ext cx="7467600" cy="5334000"/>
          </a:xfrm>
        </p:spPr>
        <p:txBody>
          <a:bodyPr>
            <a:normAutofit/>
          </a:bodyPr>
          <a:lstStyle/>
          <a:p>
            <a:r>
              <a:rPr lang="en-US" dirty="0" smtClean="0"/>
              <a:t>A </a:t>
            </a:r>
            <a:r>
              <a:rPr lang="en-US" b="1" dirty="0" smtClean="0"/>
              <a:t>soft dressing</a:t>
            </a:r>
            <a:r>
              <a:rPr lang="en-US" dirty="0" smtClean="0"/>
              <a:t> with or without compression may be used if there is significant </a:t>
            </a:r>
            <a:r>
              <a:rPr lang="en-US" b="1" dirty="0" smtClean="0"/>
              <a:t>wound drainage </a:t>
            </a:r>
            <a:endParaRPr lang="en-US" dirty="0"/>
          </a:p>
          <a:p>
            <a:r>
              <a:rPr lang="en-US" b="1" dirty="0" smtClean="0"/>
              <a:t>Frequent inspection </a:t>
            </a:r>
            <a:r>
              <a:rPr lang="en-US" dirty="0" smtClean="0"/>
              <a:t>of the residual limb is required. </a:t>
            </a:r>
          </a:p>
          <a:p>
            <a:r>
              <a:rPr lang="en-US" b="1" dirty="0" smtClean="0"/>
              <a:t>Residual limb wound hematomas </a:t>
            </a:r>
            <a:r>
              <a:rPr lang="en-US" dirty="0" smtClean="0"/>
              <a:t>are controlled with </a:t>
            </a:r>
            <a:r>
              <a:rPr lang="en-US" b="1" dirty="0" smtClean="0"/>
              <a:t>wound drainage devices</a:t>
            </a:r>
            <a:r>
              <a:rPr lang="en-US" dirty="0" smtClean="0"/>
              <a:t> to minimize infection e.g.  Penrose tube.</a:t>
            </a:r>
          </a:p>
          <a:p>
            <a:r>
              <a:rPr lang="en-US" dirty="0"/>
              <a:t>Monitor for potential complication i.e. infections</a:t>
            </a:r>
          </a:p>
          <a:p>
            <a:endParaRPr lang="en-US" dirty="0"/>
          </a:p>
        </p:txBody>
      </p:sp>
    </p:spTree>
    <p:extLst>
      <p:ext uri="{BB962C8B-B14F-4D97-AF65-F5344CB8AC3E}">
        <p14:creationId xmlns:p14="http://schemas.microsoft.com/office/powerpoint/2010/main" val="407602197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27" name="object 3"/>
          <p:cNvSpPr/>
          <p:nvPr/>
        </p:nvSpPr>
        <p:spPr>
          <a:xfrm>
            <a:off x="972311" y="3387852"/>
            <a:ext cx="82296" cy="82296"/>
          </a:xfrm>
          <a:prstGeom prst="rect">
            <a:avLst/>
          </a:prstGeom>
          <a:blipFill>
            <a:blip r:embed="rId2" cstate="print"/>
            <a:stretch>
              <a:fillRect/>
            </a:stretch>
          </a:blipFill>
        </p:spPr>
        <p:txBody>
          <a:bodyPr wrap="square" lIns="0" tIns="0" rIns="0" bIns="0" rtlCol="0"/>
          <a:lstStyle/>
          <a:p>
            <a:endParaRPr/>
          </a:p>
        </p:txBody>
      </p:sp>
      <p:sp>
        <p:nvSpPr>
          <p:cNvPr id="1049129" name="object 6"/>
          <p:cNvSpPr txBox="1">
            <a:spLocks noGrp="1"/>
          </p:cNvSpPr>
          <p:nvPr>
            <p:ph type="title"/>
          </p:nvPr>
        </p:nvSpPr>
        <p:spPr>
          <a:xfrm>
            <a:off x="0" y="-30777"/>
            <a:ext cx="8686800" cy="952825"/>
          </a:xfrm>
          <a:prstGeom prst="rect">
            <a:avLst/>
          </a:prstGeom>
        </p:spPr>
        <p:txBody>
          <a:bodyPr vert="horz" wrap="square" lIns="0" tIns="273050" rIns="0" bIns="0" rtlCol="0">
            <a:spAutoFit/>
          </a:bodyPr>
          <a:lstStyle/>
          <a:p>
            <a:pPr marL="1061720">
              <a:lnSpc>
                <a:spcPct val="100000"/>
              </a:lnSpc>
            </a:pPr>
            <a:r>
              <a:rPr spc="-10" dirty="0">
                <a:latin typeface="Times New Roman"/>
                <a:cs typeface="Times New Roman"/>
              </a:rPr>
              <a:t>Exercise </a:t>
            </a:r>
            <a:r>
              <a:rPr dirty="0">
                <a:latin typeface="Times New Roman"/>
                <a:cs typeface="Times New Roman"/>
              </a:rPr>
              <a:t>After</a:t>
            </a:r>
            <a:r>
              <a:rPr spc="-535" dirty="0">
                <a:latin typeface="Times New Roman"/>
                <a:cs typeface="Times New Roman"/>
              </a:rPr>
              <a:t> </a:t>
            </a:r>
            <a:r>
              <a:rPr dirty="0">
                <a:latin typeface="Times New Roman"/>
                <a:cs typeface="Times New Roman"/>
              </a:rPr>
              <a:t>Amputation</a:t>
            </a:r>
          </a:p>
        </p:txBody>
      </p:sp>
      <p:sp>
        <p:nvSpPr>
          <p:cNvPr id="1049130" name="object 7"/>
          <p:cNvSpPr txBox="1"/>
          <p:nvPr/>
        </p:nvSpPr>
        <p:spPr>
          <a:xfrm>
            <a:off x="304801" y="1066800"/>
            <a:ext cx="6705600" cy="3754874"/>
          </a:xfrm>
          <a:prstGeom prst="rect">
            <a:avLst/>
          </a:prstGeom>
        </p:spPr>
        <p:txBody>
          <a:bodyPr vert="horz" wrap="square" lIns="0" tIns="0" rIns="0" bIns="0" rtlCol="0">
            <a:spAutoFit/>
          </a:bodyPr>
          <a:lstStyle/>
          <a:p>
            <a:pPr marL="295910" marR="5080" indent="-283210">
              <a:lnSpc>
                <a:spcPct val="100000"/>
              </a:lnSpc>
              <a:buClr>
                <a:srgbClr val="3891A7"/>
              </a:buClr>
              <a:buSzPct val="79687"/>
              <a:buFont typeface="Wingdings" pitchFamily="2" charset="2"/>
              <a:buChar char="§"/>
              <a:tabLst>
                <a:tab pos="296545" algn="l"/>
              </a:tabLst>
            </a:pPr>
            <a:r>
              <a:rPr sz="3200" spc="390" dirty="0">
                <a:cs typeface="Trebuchet MS"/>
              </a:rPr>
              <a:t>ROM </a:t>
            </a:r>
            <a:r>
              <a:rPr sz="3200" spc="60" dirty="0">
                <a:cs typeface="Trebuchet MS"/>
              </a:rPr>
              <a:t>to </a:t>
            </a:r>
            <a:r>
              <a:rPr sz="3200" spc="-50" dirty="0">
                <a:cs typeface="Trebuchet MS"/>
              </a:rPr>
              <a:t>prevent </a:t>
            </a:r>
            <a:r>
              <a:rPr sz="3200" spc="-65" dirty="0">
                <a:cs typeface="Trebuchet MS"/>
              </a:rPr>
              <a:t>flexion  </a:t>
            </a:r>
            <a:r>
              <a:rPr sz="3200" spc="-25" dirty="0">
                <a:cs typeface="Trebuchet MS"/>
              </a:rPr>
              <a:t>contractures, </a:t>
            </a:r>
            <a:r>
              <a:rPr sz="3200" spc="-15" dirty="0">
                <a:cs typeface="Trebuchet MS"/>
              </a:rPr>
              <a:t>particularly </a:t>
            </a:r>
            <a:r>
              <a:rPr sz="3200" spc="-65" dirty="0">
                <a:cs typeface="Trebuchet MS"/>
              </a:rPr>
              <a:t>of </a:t>
            </a:r>
            <a:r>
              <a:rPr sz="3200" spc="-30" dirty="0">
                <a:cs typeface="Trebuchet MS"/>
              </a:rPr>
              <a:t>the</a:t>
            </a:r>
            <a:r>
              <a:rPr sz="3200" spc="-660" dirty="0">
                <a:cs typeface="Trebuchet MS"/>
              </a:rPr>
              <a:t> </a:t>
            </a:r>
            <a:r>
              <a:rPr sz="3200" spc="-40" dirty="0">
                <a:cs typeface="Trebuchet MS"/>
              </a:rPr>
              <a:t>hip  </a:t>
            </a:r>
            <a:r>
              <a:rPr sz="3200" spc="-5" dirty="0">
                <a:cs typeface="Trebuchet MS"/>
              </a:rPr>
              <a:t>and</a:t>
            </a:r>
            <a:r>
              <a:rPr sz="3200" spc="-200" dirty="0">
                <a:cs typeface="Trebuchet MS"/>
              </a:rPr>
              <a:t> </a:t>
            </a:r>
            <a:r>
              <a:rPr sz="3200" spc="-40" dirty="0">
                <a:cs typeface="Trebuchet MS"/>
              </a:rPr>
              <a:t>knee</a:t>
            </a:r>
            <a:endParaRPr sz="3200" dirty="0">
              <a:cs typeface="Trebuchet MS"/>
            </a:endParaRPr>
          </a:p>
          <a:p>
            <a:pPr marL="295910" indent="-283210">
              <a:lnSpc>
                <a:spcPct val="100000"/>
              </a:lnSpc>
              <a:spcBef>
                <a:spcPts val="600"/>
              </a:spcBef>
              <a:buClr>
                <a:srgbClr val="3891A7"/>
              </a:buClr>
              <a:buSzPct val="79687"/>
              <a:buFont typeface="Wingdings" pitchFamily="2" charset="2"/>
              <a:buChar char="§"/>
              <a:tabLst>
                <a:tab pos="296545" algn="l"/>
              </a:tabLst>
            </a:pPr>
            <a:r>
              <a:rPr sz="3200" spc="-35" dirty="0">
                <a:cs typeface="Trebuchet MS"/>
              </a:rPr>
              <a:t>Trapeze </a:t>
            </a:r>
            <a:r>
              <a:rPr sz="3200" spc="-5" dirty="0">
                <a:cs typeface="Trebuchet MS"/>
              </a:rPr>
              <a:t>and </a:t>
            </a:r>
            <a:r>
              <a:rPr sz="3200" spc="-35" dirty="0">
                <a:cs typeface="Trebuchet MS"/>
              </a:rPr>
              <a:t>overhead</a:t>
            </a:r>
            <a:r>
              <a:rPr sz="3200" spc="-350" dirty="0">
                <a:cs typeface="Trebuchet MS"/>
              </a:rPr>
              <a:t> </a:t>
            </a:r>
            <a:r>
              <a:rPr sz="3200" spc="20" dirty="0">
                <a:cs typeface="Trebuchet MS"/>
              </a:rPr>
              <a:t>frame</a:t>
            </a:r>
            <a:endParaRPr sz="3200" dirty="0">
              <a:cs typeface="Trebuchet MS"/>
            </a:endParaRPr>
          </a:p>
          <a:p>
            <a:pPr marL="295910" indent="-283210">
              <a:lnSpc>
                <a:spcPct val="100000"/>
              </a:lnSpc>
              <a:spcBef>
                <a:spcPts val="600"/>
              </a:spcBef>
              <a:buClr>
                <a:srgbClr val="3891A7"/>
              </a:buClr>
              <a:buSzPct val="79687"/>
              <a:buFont typeface="Wingdings" pitchFamily="2" charset="2"/>
              <a:buChar char="§"/>
              <a:tabLst>
                <a:tab pos="296545" algn="l"/>
              </a:tabLst>
            </a:pPr>
            <a:r>
              <a:rPr sz="3200" spc="90" dirty="0">
                <a:cs typeface="Trebuchet MS"/>
              </a:rPr>
              <a:t>Firm</a:t>
            </a:r>
            <a:r>
              <a:rPr sz="3200" spc="-180" dirty="0">
                <a:cs typeface="Trebuchet MS"/>
              </a:rPr>
              <a:t> </a:t>
            </a:r>
            <a:r>
              <a:rPr sz="3200" spc="35" dirty="0">
                <a:cs typeface="Trebuchet MS"/>
              </a:rPr>
              <a:t>mattress</a:t>
            </a:r>
            <a:endParaRPr sz="3200" dirty="0">
              <a:cs typeface="Trebuchet MS"/>
            </a:endParaRPr>
          </a:p>
          <a:p>
            <a:pPr marL="295910" indent="-283210">
              <a:lnSpc>
                <a:spcPct val="100000"/>
              </a:lnSpc>
              <a:spcBef>
                <a:spcPts val="600"/>
              </a:spcBef>
              <a:buClr>
                <a:srgbClr val="3891A7"/>
              </a:buClr>
              <a:buSzPct val="79687"/>
              <a:buFont typeface="Wingdings" pitchFamily="2" charset="2"/>
              <a:buChar char="§"/>
              <a:tabLst>
                <a:tab pos="296545" algn="l"/>
              </a:tabLst>
            </a:pPr>
            <a:r>
              <a:rPr sz="3200" spc="35" dirty="0">
                <a:cs typeface="Trebuchet MS"/>
              </a:rPr>
              <a:t>Prone </a:t>
            </a:r>
            <a:r>
              <a:rPr sz="3200" dirty="0">
                <a:cs typeface="Trebuchet MS"/>
              </a:rPr>
              <a:t>position </a:t>
            </a:r>
            <a:r>
              <a:rPr sz="3200" spc="-60" dirty="0">
                <a:cs typeface="Trebuchet MS"/>
              </a:rPr>
              <a:t>every </a:t>
            </a:r>
            <a:r>
              <a:rPr sz="3200" spc="-110" dirty="0">
                <a:cs typeface="Trebuchet MS"/>
              </a:rPr>
              <a:t>3 </a:t>
            </a:r>
            <a:r>
              <a:rPr sz="3200" spc="60" dirty="0">
                <a:cs typeface="Trebuchet MS"/>
              </a:rPr>
              <a:t>to </a:t>
            </a:r>
            <a:r>
              <a:rPr sz="3200" spc="-110" dirty="0">
                <a:cs typeface="Trebuchet MS"/>
              </a:rPr>
              <a:t>4</a:t>
            </a:r>
            <a:r>
              <a:rPr sz="3200" spc="-475" dirty="0">
                <a:cs typeface="Trebuchet MS"/>
              </a:rPr>
              <a:t> </a:t>
            </a:r>
            <a:r>
              <a:rPr sz="3200" spc="15" dirty="0">
                <a:cs typeface="Trebuchet MS"/>
              </a:rPr>
              <a:t>hours</a:t>
            </a:r>
            <a:endParaRPr sz="3200" dirty="0">
              <a:cs typeface="Trebuchet MS"/>
            </a:endParaRPr>
          </a:p>
          <a:p>
            <a:pPr marL="295910" indent="-283210">
              <a:lnSpc>
                <a:spcPct val="100000"/>
              </a:lnSpc>
              <a:spcBef>
                <a:spcPts val="600"/>
              </a:spcBef>
              <a:buClr>
                <a:srgbClr val="3891A7"/>
              </a:buClr>
              <a:buSzPct val="79687"/>
              <a:buFont typeface="Wingdings" pitchFamily="2" charset="2"/>
              <a:buChar char="§"/>
              <a:tabLst>
                <a:tab pos="296545" algn="l"/>
              </a:tabLst>
            </a:pPr>
            <a:r>
              <a:rPr sz="3200" spc="-15" dirty="0">
                <a:cs typeface="Trebuchet MS"/>
              </a:rPr>
              <a:t>Elevation </a:t>
            </a:r>
            <a:r>
              <a:rPr sz="3200" spc="-65" dirty="0">
                <a:cs typeface="Trebuchet MS"/>
              </a:rPr>
              <a:t>of lower-leg </a:t>
            </a:r>
            <a:r>
              <a:rPr sz="3200" spc="-35" dirty="0">
                <a:cs typeface="Trebuchet MS"/>
              </a:rPr>
              <a:t>residual</a:t>
            </a:r>
            <a:r>
              <a:rPr sz="3200" spc="-260" dirty="0">
                <a:cs typeface="Trebuchet MS"/>
              </a:rPr>
              <a:t> </a:t>
            </a:r>
            <a:r>
              <a:rPr sz="3200" spc="35" dirty="0" smtClean="0">
                <a:cs typeface="Trebuchet MS"/>
              </a:rPr>
              <a:t>limb</a:t>
            </a:r>
            <a:r>
              <a:rPr lang="en-US" sz="3200" dirty="0" smtClean="0">
                <a:cs typeface="Trebuchet MS"/>
              </a:rPr>
              <a:t> </a:t>
            </a:r>
            <a:r>
              <a:rPr sz="3200" spc="-25" dirty="0" smtClean="0">
                <a:cs typeface="Trebuchet MS"/>
              </a:rPr>
              <a:t>controversial</a:t>
            </a:r>
            <a:endParaRPr sz="3200" dirty="0">
              <a:cs typeface="Trebuchet MS"/>
            </a:endParaRPr>
          </a:p>
        </p:txBody>
      </p:sp>
    </p:spTree>
    <p:extLst>
      <p:ext uri="{BB962C8B-B14F-4D97-AF65-F5344CB8AC3E}">
        <p14:creationId xmlns:p14="http://schemas.microsoft.com/office/powerpoint/2010/main" val="9621643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Rehabilitation</a:t>
            </a:r>
            <a:r>
              <a:rPr lang="en-US" dirty="0" smtClean="0"/>
              <a:t/>
            </a:r>
            <a:br>
              <a:rPr lang="en-US" dirty="0" smtClean="0"/>
            </a:br>
            <a:endParaRPr lang="en-US" dirty="0"/>
          </a:p>
        </p:txBody>
      </p:sp>
      <p:sp>
        <p:nvSpPr>
          <p:cNvPr id="3" name="Content Placeholder 2"/>
          <p:cNvSpPr>
            <a:spLocks noGrp="1"/>
          </p:cNvSpPr>
          <p:nvPr>
            <p:ph idx="1"/>
          </p:nvPr>
        </p:nvSpPr>
        <p:spPr>
          <a:xfrm>
            <a:off x="228600" y="1143000"/>
            <a:ext cx="7543800" cy="5486400"/>
          </a:xfrm>
        </p:spPr>
        <p:txBody>
          <a:bodyPr>
            <a:normAutofit/>
          </a:bodyPr>
          <a:lstStyle/>
          <a:p>
            <a:r>
              <a:rPr lang="en-US" dirty="0" smtClean="0"/>
              <a:t>The multidisciplinary rehabilitation team include(patient, nurse, physician, social worker, physical therapist, occupational  therapist, psychologist, prosthetist, vocational  rehabilitation worker) helps the patient achieve the highest possible level of function and participation in life activities  </a:t>
            </a:r>
          </a:p>
          <a:p>
            <a:r>
              <a:rPr lang="en-US" dirty="0" smtClean="0"/>
              <a:t>Prosthetic clinics and amputee support groups facilitate this rehabilitation process  </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152400" y="838200"/>
            <a:ext cx="6781800" cy="5943600"/>
          </a:xfrm>
        </p:spPr>
        <p:txBody>
          <a:bodyPr>
            <a:normAutofit fontScale="92500"/>
          </a:bodyPr>
          <a:lstStyle/>
          <a:p>
            <a:pPr>
              <a:lnSpc>
                <a:spcPct val="120000"/>
              </a:lnSpc>
            </a:pPr>
            <a:r>
              <a:rPr lang="en-US" dirty="0"/>
              <a:t>Rehabilitation of the patient</a:t>
            </a:r>
          </a:p>
          <a:p>
            <a:pPr>
              <a:buNone/>
            </a:pPr>
            <a:r>
              <a:rPr lang="en-US" b="1" dirty="0"/>
              <a:t>psychological support </a:t>
            </a:r>
            <a:r>
              <a:rPr lang="en-US" dirty="0"/>
              <a:t>in accepting the sudden change in body image in accepting the sudden change in body image </a:t>
            </a:r>
          </a:p>
          <a:p>
            <a:pPr lvl="1">
              <a:lnSpc>
                <a:spcPct val="120000"/>
              </a:lnSpc>
            </a:pPr>
            <a:r>
              <a:rPr lang="en-US" dirty="0"/>
              <a:t>The patient is encouraged to be an </a:t>
            </a:r>
            <a:r>
              <a:rPr lang="en-US" b="1" dirty="0"/>
              <a:t>active participant in self-care. </a:t>
            </a:r>
            <a:r>
              <a:rPr lang="en-US" dirty="0" smtClean="0"/>
              <a:t>physically be able </a:t>
            </a:r>
            <a:r>
              <a:rPr lang="en-US" dirty="0"/>
              <a:t>to participate in a vigorous rehabilitation program. </a:t>
            </a:r>
            <a:endParaRPr lang="en-US" b="1" dirty="0"/>
          </a:p>
          <a:p>
            <a:pPr lvl="1">
              <a:lnSpc>
                <a:spcPct val="120000"/>
              </a:lnSpc>
            </a:pPr>
            <a:r>
              <a:rPr lang="en-US" dirty="0"/>
              <a:t>dealing with the </a:t>
            </a:r>
            <a:r>
              <a:rPr lang="en-US" b="1" dirty="0"/>
              <a:t>stresses</a:t>
            </a:r>
            <a:r>
              <a:rPr lang="en-US" dirty="0"/>
              <a:t> of hospitalization, </a:t>
            </a:r>
          </a:p>
          <a:p>
            <a:pPr lvl="1">
              <a:lnSpc>
                <a:spcPct val="120000"/>
              </a:lnSpc>
            </a:pPr>
            <a:r>
              <a:rPr lang="en-US" dirty="0"/>
              <a:t>Modification of lifestyle. </a:t>
            </a:r>
          </a:p>
          <a:p>
            <a:endParaRPr lang="en-US" dirty="0"/>
          </a:p>
        </p:txBody>
      </p:sp>
    </p:spTree>
    <p:extLst>
      <p:ext uri="{BB962C8B-B14F-4D97-AF65-F5344CB8AC3E}">
        <p14:creationId xmlns:p14="http://schemas.microsoft.com/office/powerpoint/2010/main" val="65426991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228600" y="609600"/>
            <a:ext cx="7467600" cy="6096000"/>
          </a:xfrm>
        </p:spPr>
        <p:txBody>
          <a:bodyPr>
            <a:normAutofit lnSpcReduction="10000"/>
          </a:bodyPr>
          <a:lstStyle/>
          <a:p>
            <a:r>
              <a:rPr lang="en-US" dirty="0" smtClean="0"/>
              <a:t> </a:t>
            </a:r>
            <a:r>
              <a:rPr lang="en-US" b="1" dirty="0" smtClean="0"/>
              <a:t>need support </a:t>
            </a:r>
            <a:r>
              <a:rPr lang="en-US" dirty="0" smtClean="0"/>
              <a:t>as they grieve the loss and change in body image. Their reactions can include anger, bitterness, and hostility.</a:t>
            </a:r>
          </a:p>
          <a:p>
            <a:r>
              <a:rPr lang="en-US" dirty="0" smtClean="0"/>
              <a:t> </a:t>
            </a:r>
            <a:r>
              <a:rPr lang="en-US" b="1" dirty="0" smtClean="0"/>
              <a:t>Psychological issues </a:t>
            </a:r>
            <a:r>
              <a:rPr lang="en-US" dirty="0" smtClean="0"/>
              <a:t>(</a:t>
            </a:r>
            <a:r>
              <a:rPr lang="en-US" dirty="0" err="1" smtClean="0"/>
              <a:t>eg</a:t>
            </a:r>
            <a:r>
              <a:rPr lang="en-US" dirty="0" smtClean="0"/>
              <a:t>, denial, withdrawal) may be influenced by the type of support the patient receives from the rehabilitation team and by how quickly ADLs and use of the prosthesis are learned.</a:t>
            </a:r>
          </a:p>
          <a:p>
            <a:r>
              <a:rPr lang="en-US" b="1" dirty="0" smtClean="0"/>
              <a:t>Knowing the full options </a:t>
            </a:r>
            <a:r>
              <a:rPr lang="en-US" dirty="0" smtClean="0"/>
              <a:t>and capabilities available with the various prosthetic devices can give the patient a sense of control over the resulting disability  </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0" name="Picture 2" descr="amputations-nursing_care"/>
          <p:cNvPicPr>
            <a:picLocks noChangeAspect="1" noChangeArrowheads="1"/>
          </p:cNvPicPr>
          <p:nvPr/>
        </p:nvPicPr>
        <p:blipFill>
          <a:blip r:embed="rId3"/>
          <a:srcRect/>
          <a:stretch>
            <a:fillRect/>
          </a:stretch>
        </p:blipFill>
        <p:spPr bwMode="auto">
          <a:xfrm>
            <a:off x="152400" y="152400"/>
            <a:ext cx="8763000" cy="6553200"/>
          </a:xfrm>
          <a:prstGeom prst="rect">
            <a:avLst/>
          </a:prstGeom>
          <a:noFill/>
          <a:ln w="9525">
            <a:noFill/>
            <a:miter lim="800000"/>
            <a:headEnd/>
            <a:tailEnd/>
          </a:ln>
        </p:spPr>
      </p:pic>
    </p:spTree>
    <p:extLst>
      <p:ext uri="{BB962C8B-B14F-4D97-AF65-F5344CB8AC3E}">
        <p14:creationId xmlns:p14="http://schemas.microsoft.com/office/powerpoint/2010/main" val="23125696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Management</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r>
              <a:rPr lang="en-US" sz="3000" b="1" dirty="0" smtClean="0"/>
              <a:t>Essential life-saving procedures </a:t>
            </a:r>
            <a:r>
              <a:rPr lang="en-US" sz="3000" dirty="0" smtClean="0"/>
              <a:t>are performed simultaneously by the </a:t>
            </a:r>
            <a:r>
              <a:rPr lang="en-US" sz="3000" b="1" dirty="0" smtClean="0"/>
              <a:t>emergency team.</a:t>
            </a:r>
          </a:p>
          <a:p>
            <a:r>
              <a:rPr lang="en-US" sz="3000" dirty="0" smtClean="0"/>
              <a:t> As soon as the patient is </a:t>
            </a:r>
            <a:r>
              <a:rPr lang="en-US" sz="3000" b="1" dirty="0" smtClean="0"/>
              <a:t>resuscitated,</a:t>
            </a:r>
            <a:r>
              <a:rPr lang="en-US" sz="3000" dirty="0" smtClean="0"/>
              <a:t> clothes are removed or cut off and a rapid physical assessment is performed.</a:t>
            </a:r>
          </a:p>
          <a:p>
            <a:r>
              <a:rPr lang="en-US" sz="3000" b="1" dirty="0" smtClean="0"/>
              <a:t>Transfer from field management to the ED </a:t>
            </a:r>
            <a:r>
              <a:rPr lang="en-US" sz="3000" dirty="0" smtClean="0"/>
              <a:t>must be </a:t>
            </a:r>
            <a:r>
              <a:rPr lang="en-US" sz="3000" b="1" dirty="0" smtClean="0"/>
              <a:t>orderly   </a:t>
            </a:r>
            <a:r>
              <a:rPr lang="en-US" sz="3000" dirty="0" smtClean="0"/>
              <a:t>   and </a:t>
            </a:r>
            <a:r>
              <a:rPr lang="en-US" sz="3000" b="1" dirty="0" smtClean="0"/>
              <a:t>controlled</a:t>
            </a:r>
            <a:r>
              <a:rPr lang="en-US" sz="3000" dirty="0" smtClean="0"/>
              <a:t>, with </a:t>
            </a:r>
            <a:r>
              <a:rPr lang="en-US" sz="3000" b="1" dirty="0" smtClean="0"/>
              <a:t>attention given to the verbal report from emergency medical services</a:t>
            </a:r>
            <a:r>
              <a:rPr lang="en-US" sz="3000" dirty="0" smtClean="0"/>
              <a:t>. </a:t>
            </a:r>
          </a:p>
          <a:p>
            <a:r>
              <a:rPr lang="en-US" sz="3000" dirty="0" smtClean="0"/>
              <a:t>Treatment in a </a:t>
            </a:r>
            <a:r>
              <a:rPr lang="en-US" sz="3000" b="1" dirty="0" smtClean="0"/>
              <a:t>trauma center</a:t>
            </a:r>
            <a:r>
              <a:rPr lang="en-US" sz="3000" dirty="0" smtClean="0"/>
              <a:t> is appropriate for patients experiencing major trauma. </a:t>
            </a:r>
          </a:p>
          <a:p>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38" name="object 3"/>
          <p:cNvSpPr/>
          <p:nvPr/>
        </p:nvSpPr>
        <p:spPr>
          <a:xfrm>
            <a:off x="972311" y="3387852"/>
            <a:ext cx="82296" cy="82296"/>
          </a:xfrm>
          <a:prstGeom prst="rect">
            <a:avLst/>
          </a:prstGeom>
          <a:blipFill>
            <a:blip r:embed="rId3" cstate="print"/>
            <a:stretch>
              <a:fillRect/>
            </a:stretch>
          </a:blipFill>
        </p:spPr>
        <p:txBody>
          <a:bodyPr wrap="square" lIns="0" tIns="0" rIns="0" bIns="0" rtlCol="0"/>
          <a:lstStyle/>
          <a:p>
            <a:endParaRPr/>
          </a:p>
        </p:txBody>
      </p:sp>
      <p:sp>
        <p:nvSpPr>
          <p:cNvPr id="1049140" name="object 6"/>
          <p:cNvSpPr txBox="1">
            <a:spLocks noGrp="1"/>
          </p:cNvSpPr>
          <p:nvPr>
            <p:ph type="title"/>
          </p:nvPr>
        </p:nvSpPr>
        <p:spPr>
          <a:xfrm>
            <a:off x="1" y="-30778"/>
            <a:ext cx="8686800" cy="1230209"/>
          </a:xfrm>
          <a:prstGeom prst="rect">
            <a:avLst/>
          </a:prstGeom>
        </p:spPr>
        <p:txBody>
          <a:bodyPr vert="horz" wrap="square" lIns="0" tIns="547751" rIns="0" bIns="0" rtlCol="0">
            <a:spAutoFit/>
          </a:bodyPr>
          <a:lstStyle/>
          <a:p>
            <a:pPr marL="3089910">
              <a:lnSpc>
                <a:spcPct val="100000"/>
              </a:lnSpc>
            </a:pPr>
            <a:r>
              <a:rPr b="1" spc="-10" dirty="0">
                <a:latin typeface="Times New Roman"/>
                <a:cs typeface="Times New Roman"/>
              </a:rPr>
              <a:t>Prostheses</a:t>
            </a:r>
          </a:p>
        </p:txBody>
      </p:sp>
      <p:sp>
        <p:nvSpPr>
          <p:cNvPr id="1049141" name="object 7"/>
          <p:cNvSpPr txBox="1"/>
          <p:nvPr/>
        </p:nvSpPr>
        <p:spPr>
          <a:xfrm>
            <a:off x="304801" y="1219201"/>
            <a:ext cx="8503284" cy="3477875"/>
          </a:xfrm>
          <a:prstGeom prst="rect">
            <a:avLst/>
          </a:prstGeom>
        </p:spPr>
        <p:txBody>
          <a:bodyPr vert="horz" wrap="square" lIns="0" tIns="0" rIns="0" bIns="0" rtlCol="0">
            <a:spAutoFit/>
          </a:bodyPr>
          <a:lstStyle/>
          <a:p>
            <a:pPr marL="295910" indent="-283210">
              <a:lnSpc>
                <a:spcPct val="100000"/>
              </a:lnSpc>
              <a:buClr>
                <a:srgbClr val="3891A7"/>
              </a:buClr>
              <a:buSzPct val="79687"/>
              <a:buFont typeface="Wingdings" pitchFamily="2" charset="2"/>
              <a:buChar char="§"/>
              <a:tabLst>
                <a:tab pos="296545" algn="l"/>
              </a:tabLst>
            </a:pPr>
            <a:r>
              <a:rPr sz="3600" spc="10" dirty="0">
                <a:ea typeface="SimSun" pitchFamily="2" charset="-122"/>
                <a:cs typeface="Trebuchet MS"/>
              </a:rPr>
              <a:t>Devices </a:t>
            </a:r>
            <a:r>
              <a:rPr sz="3600" spc="60" dirty="0">
                <a:ea typeface="SimSun" pitchFamily="2" charset="-122"/>
                <a:cs typeface="Trebuchet MS"/>
              </a:rPr>
              <a:t>to </a:t>
            </a:r>
            <a:r>
              <a:rPr sz="3600" spc="-45" dirty="0">
                <a:ea typeface="SimSun" pitchFamily="2" charset="-122"/>
                <a:cs typeface="Trebuchet MS"/>
              </a:rPr>
              <a:t>help </a:t>
            </a:r>
            <a:r>
              <a:rPr sz="3600" spc="-30" dirty="0">
                <a:ea typeface="SimSun" pitchFamily="2" charset="-122"/>
                <a:cs typeface="Trebuchet MS"/>
              </a:rPr>
              <a:t>shape </a:t>
            </a:r>
            <a:r>
              <a:rPr sz="3600" spc="-5" dirty="0">
                <a:ea typeface="SimSun" pitchFamily="2" charset="-122"/>
                <a:cs typeface="Trebuchet MS"/>
              </a:rPr>
              <a:t>and </a:t>
            </a:r>
            <a:r>
              <a:rPr sz="3600" spc="-15" dirty="0">
                <a:ea typeface="SimSun" pitchFamily="2" charset="-122"/>
                <a:cs typeface="Trebuchet MS"/>
              </a:rPr>
              <a:t>shrink</a:t>
            </a:r>
            <a:r>
              <a:rPr sz="3600" spc="-645" dirty="0">
                <a:ea typeface="SimSun" pitchFamily="2" charset="-122"/>
                <a:cs typeface="Trebuchet MS"/>
              </a:rPr>
              <a:t> </a:t>
            </a:r>
            <a:r>
              <a:rPr sz="3600" spc="-25" dirty="0" smtClean="0">
                <a:ea typeface="SimSun" pitchFamily="2" charset="-122"/>
                <a:cs typeface="Trebuchet MS"/>
              </a:rPr>
              <a:t>the</a:t>
            </a:r>
            <a:r>
              <a:rPr lang="en-US" sz="3600" dirty="0" smtClean="0">
                <a:ea typeface="SimSun" pitchFamily="2" charset="-122"/>
                <a:cs typeface="Trebuchet MS"/>
              </a:rPr>
              <a:t> </a:t>
            </a:r>
            <a:r>
              <a:rPr sz="3600" spc="-35" dirty="0" smtClean="0">
                <a:ea typeface="SimSun" pitchFamily="2" charset="-122"/>
                <a:cs typeface="Trebuchet MS"/>
              </a:rPr>
              <a:t>residual </a:t>
            </a:r>
            <a:r>
              <a:rPr sz="3600" spc="35" dirty="0">
                <a:ea typeface="SimSun" pitchFamily="2" charset="-122"/>
                <a:cs typeface="Trebuchet MS"/>
              </a:rPr>
              <a:t>limb </a:t>
            </a:r>
            <a:r>
              <a:rPr sz="3600" spc="-5" dirty="0">
                <a:ea typeface="SimSun" pitchFamily="2" charset="-122"/>
                <a:cs typeface="Trebuchet MS"/>
              </a:rPr>
              <a:t>and </a:t>
            </a:r>
            <a:r>
              <a:rPr sz="3600" spc="-45" dirty="0">
                <a:ea typeface="SimSun" pitchFamily="2" charset="-122"/>
                <a:cs typeface="Trebuchet MS"/>
              </a:rPr>
              <a:t>help client</a:t>
            </a:r>
            <a:r>
              <a:rPr sz="3600" spc="-495" dirty="0">
                <a:ea typeface="SimSun" pitchFamily="2" charset="-122"/>
                <a:cs typeface="Trebuchet MS"/>
              </a:rPr>
              <a:t> </a:t>
            </a:r>
            <a:r>
              <a:rPr sz="3600" spc="-10" dirty="0" smtClean="0">
                <a:ea typeface="SimSun" pitchFamily="2" charset="-122"/>
                <a:cs typeface="Trebuchet MS"/>
              </a:rPr>
              <a:t>readapt</a:t>
            </a:r>
            <a:r>
              <a:rPr lang="en-US" sz="3600" spc="-10" dirty="0" smtClean="0">
                <a:ea typeface="SimSun" pitchFamily="2" charset="-122"/>
                <a:cs typeface="Trebuchet MS"/>
              </a:rPr>
              <a:t> to life</a:t>
            </a:r>
            <a:endParaRPr sz="3600" dirty="0">
              <a:ea typeface="SimSun" pitchFamily="2" charset="-122"/>
              <a:cs typeface="Trebuchet MS"/>
            </a:endParaRPr>
          </a:p>
          <a:p>
            <a:pPr marL="295910" indent="-283210">
              <a:lnSpc>
                <a:spcPct val="100000"/>
              </a:lnSpc>
              <a:spcBef>
                <a:spcPts val="600"/>
              </a:spcBef>
              <a:buClr>
                <a:srgbClr val="3891A7"/>
              </a:buClr>
              <a:buSzPct val="79687"/>
              <a:buFont typeface="Wingdings" pitchFamily="2" charset="2"/>
              <a:buChar char="§"/>
              <a:tabLst>
                <a:tab pos="296545" algn="l"/>
              </a:tabLst>
            </a:pPr>
            <a:r>
              <a:rPr sz="3600" spc="120" dirty="0">
                <a:ea typeface="SimSun" pitchFamily="2" charset="-122"/>
                <a:cs typeface="Trebuchet MS"/>
              </a:rPr>
              <a:t>Wrapping </a:t>
            </a:r>
            <a:r>
              <a:rPr sz="3600" spc="-65" dirty="0">
                <a:ea typeface="SimSun" pitchFamily="2" charset="-122"/>
                <a:cs typeface="Trebuchet MS"/>
              </a:rPr>
              <a:t>of </a:t>
            </a:r>
            <a:r>
              <a:rPr sz="3600" spc="-40" dirty="0">
                <a:ea typeface="SimSun" pitchFamily="2" charset="-122"/>
                <a:cs typeface="Trebuchet MS"/>
              </a:rPr>
              <a:t>elastic</a:t>
            </a:r>
            <a:r>
              <a:rPr sz="3600" spc="-380" dirty="0">
                <a:ea typeface="SimSun" pitchFamily="2" charset="-122"/>
                <a:cs typeface="Trebuchet MS"/>
              </a:rPr>
              <a:t> </a:t>
            </a:r>
            <a:r>
              <a:rPr sz="3600" spc="-10" dirty="0" smtClean="0">
                <a:ea typeface="SimSun" pitchFamily="2" charset="-122"/>
                <a:cs typeface="Trebuchet MS"/>
              </a:rPr>
              <a:t>bandages</a:t>
            </a:r>
            <a:r>
              <a:rPr lang="en-US" sz="3600" spc="-10" dirty="0" smtClean="0">
                <a:ea typeface="SimSun" pitchFamily="2" charset="-122"/>
                <a:cs typeface="Trebuchet MS"/>
              </a:rPr>
              <a:t> shapes the stump for fitting into a prostheses</a:t>
            </a:r>
            <a:endParaRPr sz="3600" dirty="0">
              <a:ea typeface="SimSun" pitchFamily="2" charset="-122"/>
              <a:cs typeface="Trebuchet MS"/>
            </a:endParaRPr>
          </a:p>
          <a:p>
            <a:pPr marL="295910" marR="486409" indent="-283210">
              <a:lnSpc>
                <a:spcPct val="100000"/>
              </a:lnSpc>
              <a:spcBef>
                <a:spcPts val="600"/>
              </a:spcBef>
              <a:buClr>
                <a:srgbClr val="3891A7"/>
              </a:buClr>
              <a:buSzPct val="79687"/>
              <a:buFont typeface="Wingdings" pitchFamily="2" charset="2"/>
              <a:buChar char="§"/>
              <a:tabLst>
                <a:tab pos="296545" algn="l"/>
              </a:tabLst>
            </a:pPr>
            <a:r>
              <a:rPr sz="3600" spc="-20" dirty="0">
                <a:ea typeface="SimSun" pitchFamily="2" charset="-122"/>
                <a:cs typeface="Trebuchet MS"/>
              </a:rPr>
              <a:t>Individual </a:t>
            </a:r>
            <a:r>
              <a:rPr sz="3600" spc="-35" dirty="0">
                <a:ea typeface="SimSun" pitchFamily="2" charset="-122"/>
                <a:cs typeface="Trebuchet MS"/>
              </a:rPr>
              <a:t>fitting </a:t>
            </a:r>
            <a:r>
              <a:rPr sz="3600" spc="-65" dirty="0">
                <a:ea typeface="SimSun" pitchFamily="2" charset="-122"/>
                <a:cs typeface="Trebuchet MS"/>
              </a:rPr>
              <a:t>of </a:t>
            </a:r>
            <a:r>
              <a:rPr sz="3600" spc="-25" dirty="0">
                <a:ea typeface="SimSun" pitchFamily="2" charset="-122"/>
                <a:cs typeface="Trebuchet MS"/>
              </a:rPr>
              <a:t>the</a:t>
            </a:r>
            <a:r>
              <a:rPr sz="3600" spc="-260" dirty="0">
                <a:ea typeface="SimSun" pitchFamily="2" charset="-122"/>
                <a:cs typeface="Trebuchet MS"/>
              </a:rPr>
              <a:t> </a:t>
            </a:r>
            <a:r>
              <a:rPr sz="3600" spc="-45" dirty="0">
                <a:ea typeface="SimSun" pitchFamily="2" charset="-122"/>
                <a:cs typeface="Trebuchet MS"/>
              </a:rPr>
              <a:t>prosthesis;  </a:t>
            </a:r>
            <a:r>
              <a:rPr sz="3600" spc="-40" dirty="0">
                <a:ea typeface="SimSun" pitchFamily="2" charset="-122"/>
                <a:cs typeface="Trebuchet MS"/>
              </a:rPr>
              <a:t>special</a:t>
            </a:r>
            <a:r>
              <a:rPr sz="3600" spc="-229" dirty="0">
                <a:ea typeface="SimSun" pitchFamily="2" charset="-122"/>
                <a:cs typeface="Trebuchet MS"/>
              </a:rPr>
              <a:t> </a:t>
            </a:r>
            <a:r>
              <a:rPr sz="3600" spc="-25" dirty="0">
                <a:ea typeface="SimSun" pitchFamily="2" charset="-122"/>
                <a:cs typeface="Trebuchet MS"/>
              </a:rPr>
              <a:t>care</a:t>
            </a:r>
            <a:endParaRPr sz="3600" dirty="0">
              <a:ea typeface="SimSun" pitchFamily="2" charset="-122"/>
              <a:cs typeface="Trebuchet MS"/>
            </a:endParaRPr>
          </a:p>
        </p:txBody>
      </p:sp>
    </p:spTree>
    <p:extLst>
      <p:ext uri="{BB962C8B-B14F-4D97-AF65-F5344CB8AC3E}">
        <p14:creationId xmlns:p14="http://schemas.microsoft.com/office/powerpoint/2010/main" val="130287538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01762"/>
          </a:xfrm>
        </p:spPr>
        <p:txBody>
          <a:bodyPr>
            <a:normAutofit fontScale="90000"/>
          </a:bodyPr>
          <a:lstStyle/>
          <a:p>
            <a:r>
              <a:rPr lang="en-US" b="1" dirty="0" smtClean="0"/>
              <a:t>NURSING PROCESS</a:t>
            </a:r>
            <a:r>
              <a:rPr lang="en-US" dirty="0" smtClean="0"/>
              <a:t/>
            </a:r>
            <a:br>
              <a:rPr lang="en-US" dirty="0" smtClean="0"/>
            </a:br>
            <a:r>
              <a:rPr lang="en-US" b="1" dirty="0" smtClean="0"/>
              <a:t>THE PATIENT UNDERGOING AN</a:t>
            </a:r>
            <a:r>
              <a:rPr lang="en-US" dirty="0" smtClean="0"/>
              <a:t/>
            </a:r>
            <a:br>
              <a:rPr lang="en-US" dirty="0" smtClean="0"/>
            </a:br>
            <a:r>
              <a:rPr lang="en-US" b="1" dirty="0" smtClean="0"/>
              <a:t>AMPUTATION</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b="1" dirty="0" smtClean="0"/>
              <a:t>Assessment</a:t>
            </a:r>
            <a:endParaRPr lang="en-US" dirty="0" smtClean="0"/>
          </a:p>
          <a:p>
            <a:r>
              <a:rPr lang="en-US" dirty="0" smtClean="0"/>
              <a:t>Before surgery, the nurse must evaluate the neurovascular and functional status of the extremity through history and physical assessment.</a:t>
            </a:r>
          </a:p>
          <a:p>
            <a:r>
              <a:rPr lang="en-US" dirty="0" smtClean="0"/>
              <a:t> If the patient has experienced a traumatic amputation, the nurse assesses the function and condition of the residual limb.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nurse also assesses the circulatory status and function of the unaffected extremity.</a:t>
            </a:r>
          </a:p>
          <a:p>
            <a:r>
              <a:rPr lang="en-US" dirty="0" smtClean="0"/>
              <a:t>If infection or gangrene develops, the patient may have associated enlarged lymph nodes, fever, and purulent drainage.</a:t>
            </a:r>
          </a:p>
          <a:p>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763000" cy="5029200"/>
          </a:xfrm>
        </p:spPr>
        <p:txBody>
          <a:bodyPr>
            <a:normAutofit/>
          </a:bodyPr>
          <a:lstStyle/>
          <a:p>
            <a:r>
              <a:rPr lang="en-US" dirty="0" smtClean="0"/>
              <a:t>A culture and sensitivity test is obtained to determine the appropriate antibiotic therapy.</a:t>
            </a:r>
          </a:p>
          <a:p>
            <a:r>
              <a:rPr lang="en-US" dirty="0" smtClean="0"/>
              <a:t>The nurse evaluates the patient’s nutritional status and develops a plan for nutritional care in consultation with a dietitian or metabolic support team, if indicated.</a:t>
            </a:r>
          </a:p>
          <a:p>
            <a:r>
              <a:rPr lang="en-US" dirty="0" smtClean="0"/>
              <a:t> A diet with adequate protein and vitamins is essential to promote wound healing.</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152400" y="990600"/>
            <a:ext cx="8763000" cy="5715000"/>
          </a:xfrm>
        </p:spPr>
        <p:txBody>
          <a:bodyPr>
            <a:normAutofit/>
          </a:bodyPr>
          <a:lstStyle/>
          <a:p>
            <a:r>
              <a:rPr lang="en-US" dirty="0" smtClean="0"/>
              <a:t>Any concurrent health problems (</a:t>
            </a:r>
            <a:r>
              <a:rPr lang="en-US" dirty="0" err="1" smtClean="0"/>
              <a:t>eg</a:t>
            </a:r>
            <a:r>
              <a:rPr lang="en-US" dirty="0" smtClean="0"/>
              <a:t>, dehydration, anemia, cardiac insufficiency, chronic respiratory problems, diabetes mellitus) need to be identified and treated so that the patient is in the best possible condition to withstand the surgical procedure.</a:t>
            </a:r>
          </a:p>
          <a:p>
            <a:r>
              <a:rPr lang="en-US" dirty="0" smtClean="0"/>
              <a:t> The use of corticosteroids, anticoagulants, vasoconstrictors, or vasodilators may influence management and prolong or delay wound healing.</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839200" cy="4525963"/>
          </a:xfrm>
        </p:spPr>
        <p:txBody>
          <a:bodyPr>
            <a:normAutofit/>
          </a:bodyPr>
          <a:lstStyle/>
          <a:p>
            <a:r>
              <a:rPr lang="en-US" dirty="0" smtClean="0"/>
              <a:t>The nurse assesses the patient’s psychological status.</a:t>
            </a:r>
          </a:p>
          <a:p>
            <a:r>
              <a:rPr lang="en-US" dirty="0" smtClean="0"/>
              <a:t>Evaluation of the patient’s emotional reaction to amputation is important. </a:t>
            </a:r>
          </a:p>
          <a:p>
            <a:r>
              <a:rPr lang="en-US" dirty="0" smtClean="0"/>
              <a:t>Grief responses to permanent alterations in body image, function, and mobility are likely. </a:t>
            </a:r>
          </a:p>
          <a:p>
            <a:r>
              <a:rPr lang="en-US" dirty="0" smtClean="0"/>
              <a:t>Professional counseling can help the patient cope in the aftermath of amputation surgery.</a:t>
            </a:r>
          </a:p>
          <a:p>
            <a:endParaRPr lang="en-US" dirty="0" smtClean="0"/>
          </a:p>
          <a:p>
            <a:endParaRPr lang="en-US" dirty="0" smtClean="0"/>
          </a:p>
          <a:p>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Diagnosis</a:t>
            </a:r>
            <a:r>
              <a:rPr lang="en-US" dirty="0" smtClean="0"/>
              <a:t/>
            </a:r>
            <a:br>
              <a:rPr lang="en-US" dirty="0" smtClean="0"/>
            </a:br>
            <a:r>
              <a:rPr lang="en-US" b="1" i="1" dirty="0" smtClean="0"/>
              <a:t>Nursing Diagnoses</a:t>
            </a:r>
            <a:r>
              <a:rPr lang="en-US" dirty="0" smtClean="0"/>
              <a:t/>
            </a:r>
            <a:br>
              <a:rPr lang="en-US" dirty="0" smtClean="0"/>
            </a:br>
            <a:endParaRPr lang="en-US" dirty="0"/>
          </a:p>
        </p:txBody>
      </p:sp>
      <p:sp>
        <p:nvSpPr>
          <p:cNvPr id="3" name="Content Placeholder 2"/>
          <p:cNvSpPr>
            <a:spLocks noGrp="1"/>
          </p:cNvSpPr>
          <p:nvPr>
            <p:ph idx="1"/>
          </p:nvPr>
        </p:nvSpPr>
        <p:spPr>
          <a:xfrm>
            <a:off x="152400" y="1600200"/>
            <a:ext cx="8839200" cy="5105400"/>
          </a:xfrm>
        </p:spPr>
        <p:txBody>
          <a:bodyPr>
            <a:normAutofit/>
          </a:bodyPr>
          <a:lstStyle/>
          <a:p>
            <a:pPr>
              <a:buNone/>
            </a:pPr>
            <a:r>
              <a:rPr lang="en-US" b="1" dirty="0" smtClean="0"/>
              <a:t>Based on the assessment data, the patient’s major nursing</a:t>
            </a:r>
          </a:p>
          <a:p>
            <a:pPr>
              <a:buNone/>
            </a:pPr>
            <a:r>
              <a:rPr lang="en-US" b="1" dirty="0" smtClean="0"/>
              <a:t>diagnoses may include the following:</a:t>
            </a:r>
          </a:p>
          <a:p>
            <a:pPr>
              <a:buFont typeface="Wingdings" pitchFamily="2" charset="2"/>
              <a:buChar char="§"/>
            </a:pPr>
            <a:r>
              <a:rPr lang="en-US" dirty="0" smtClean="0"/>
              <a:t> Acute pain related to amputation</a:t>
            </a:r>
          </a:p>
          <a:p>
            <a:pPr>
              <a:buFont typeface="Wingdings" pitchFamily="2" charset="2"/>
              <a:buChar char="§"/>
            </a:pPr>
            <a:r>
              <a:rPr lang="en-US" dirty="0" smtClean="0"/>
              <a:t>Disturbed sensory perception: phantom limb pain related</a:t>
            </a:r>
          </a:p>
          <a:p>
            <a:pPr>
              <a:buNone/>
            </a:pPr>
            <a:r>
              <a:rPr lang="en-US" dirty="0" smtClean="0"/>
              <a:t>       to amputation</a:t>
            </a:r>
          </a:p>
          <a:p>
            <a:pPr>
              <a:buFont typeface="Wingdings" pitchFamily="2" charset="2"/>
              <a:buChar char="§"/>
            </a:pPr>
            <a:r>
              <a:rPr lang="en-US" dirty="0" smtClean="0"/>
              <a:t> Impaired skin integrity related to surgical amputation</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152400" y="1600200"/>
            <a:ext cx="8839200" cy="5105400"/>
          </a:xfrm>
        </p:spPr>
        <p:txBody>
          <a:bodyPr>
            <a:normAutofit fontScale="92500"/>
          </a:bodyPr>
          <a:lstStyle/>
          <a:p>
            <a:pPr>
              <a:buFont typeface="Wingdings" pitchFamily="2" charset="2"/>
              <a:buChar char="§"/>
            </a:pPr>
            <a:r>
              <a:rPr lang="en-US" dirty="0" smtClean="0"/>
              <a:t> Disturbed body image related to amputation of body</a:t>
            </a:r>
          </a:p>
          <a:p>
            <a:pPr>
              <a:buNone/>
            </a:pPr>
            <a:r>
              <a:rPr lang="en-US" dirty="0" smtClean="0"/>
              <a:t>        part</a:t>
            </a:r>
          </a:p>
          <a:p>
            <a:pPr>
              <a:buFont typeface="Wingdings" pitchFamily="2" charset="2"/>
              <a:buChar char="§"/>
            </a:pPr>
            <a:r>
              <a:rPr lang="en-US" dirty="0" smtClean="0"/>
              <a:t>Grieving and/or risk for complicated grieving related</a:t>
            </a:r>
          </a:p>
          <a:p>
            <a:pPr>
              <a:buNone/>
            </a:pPr>
            <a:r>
              <a:rPr lang="en-US" dirty="0" smtClean="0"/>
              <a:t>       to loss of body part and resulting disability</a:t>
            </a:r>
          </a:p>
          <a:p>
            <a:pPr>
              <a:buFont typeface="Wingdings" pitchFamily="2" charset="2"/>
              <a:buChar char="§"/>
            </a:pPr>
            <a:r>
              <a:rPr lang="en-US" dirty="0" smtClean="0"/>
              <a:t> Self-care deficit: feeding, bathing/hygiene, dressing/</a:t>
            </a:r>
          </a:p>
          <a:p>
            <a:pPr>
              <a:buNone/>
            </a:pPr>
            <a:r>
              <a:rPr lang="en-US" dirty="0" smtClean="0"/>
              <a:t>      grooming, or toileting, related to loss of extremity</a:t>
            </a:r>
          </a:p>
          <a:p>
            <a:pPr>
              <a:buFont typeface="Wingdings" pitchFamily="2" charset="2"/>
              <a:buChar char="§"/>
            </a:pPr>
            <a:r>
              <a:rPr lang="en-US" dirty="0" smtClean="0"/>
              <a:t> Impaired physical mobility related to loss of extremity</a:t>
            </a:r>
          </a:p>
          <a:p>
            <a:endParaRPr lang="en-US" dirty="0" smtClean="0"/>
          </a:p>
          <a:p>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Collaborative Problems/Potential Complications</a:t>
            </a:r>
            <a:r>
              <a:rPr lang="en-US" dirty="0" smtClean="0"/>
              <a:t/>
            </a:r>
            <a:br>
              <a:rPr lang="en-US" dirty="0" smtClean="0"/>
            </a:br>
            <a:endParaRPr lang="en-US" dirty="0"/>
          </a:p>
        </p:txBody>
      </p:sp>
      <p:sp>
        <p:nvSpPr>
          <p:cNvPr id="3" name="Content Placeholder 2"/>
          <p:cNvSpPr>
            <a:spLocks noGrp="1"/>
          </p:cNvSpPr>
          <p:nvPr>
            <p:ph idx="1"/>
          </p:nvPr>
        </p:nvSpPr>
        <p:spPr>
          <a:xfrm>
            <a:off x="228600" y="1600200"/>
            <a:ext cx="8686800" cy="4953000"/>
          </a:xfrm>
        </p:spPr>
        <p:txBody>
          <a:bodyPr/>
          <a:lstStyle/>
          <a:p>
            <a:pPr>
              <a:buNone/>
            </a:pPr>
            <a:r>
              <a:rPr lang="en-US" sz="3600" dirty="0" smtClean="0"/>
              <a:t>Based on the assessment data, potential complications that may develop include the following:</a:t>
            </a:r>
          </a:p>
          <a:p>
            <a:pPr>
              <a:buNone/>
            </a:pPr>
            <a:r>
              <a:rPr lang="en-US" sz="3600" dirty="0" smtClean="0"/>
              <a:t>• Postoperative hemorrhage</a:t>
            </a:r>
          </a:p>
          <a:p>
            <a:pPr>
              <a:buNone/>
            </a:pPr>
            <a:r>
              <a:rPr lang="en-US" sz="3600" dirty="0" smtClean="0"/>
              <a:t>• Infection</a:t>
            </a:r>
          </a:p>
          <a:p>
            <a:pPr>
              <a:buNone/>
            </a:pPr>
            <a:r>
              <a:rPr lang="en-US" sz="3600" dirty="0" smtClean="0"/>
              <a:t>• Skin breakdown</a:t>
            </a:r>
          </a:p>
          <a:p>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t>Planning and Goals</a:t>
            </a:r>
            <a:endParaRPr lang="en-US" dirty="0" smtClean="0"/>
          </a:p>
          <a:p>
            <a:r>
              <a:rPr lang="en-US" dirty="0" smtClean="0"/>
              <a:t>The major goals of the patient may include </a:t>
            </a:r>
          </a:p>
          <a:p>
            <a:pPr>
              <a:buFont typeface="Wingdings" pitchFamily="2" charset="2"/>
              <a:buChar char="q"/>
            </a:pPr>
            <a:r>
              <a:rPr lang="en-US" dirty="0" smtClean="0"/>
              <a:t>relief of pain, </a:t>
            </a:r>
          </a:p>
          <a:p>
            <a:pPr>
              <a:buFont typeface="Wingdings" pitchFamily="2" charset="2"/>
              <a:buChar char="q"/>
            </a:pPr>
            <a:r>
              <a:rPr lang="en-US" dirty="0" smtClean="0"/>
              <a:t>absence of altered sensory perceptions, </a:t>
            </a:r>
          </a:p>
          <a:p>
            <a:pPr>
              <a:buFont typeface="Wingdings" pitchFamily="2" charset="2"/>
              <a:buChar char="q"/>
            </a:pPr>
            <a:r>
              <a:rPr lang="en-US" dirty="0" smtClean="0"/>
              <a:t>wound healing,</a:t>
            </a:r>
          </a:p>
          <a:p>
            <a:pPr>
              <a:buFont typeface="Wingdings" pitchFamily="2" charset="2"/>
              <a:buChar char="q"/>
            </a:pPr>
            <a:r>
              <a:rPr lang="en-US" dirty="0" smtClean="0"/>
              <a:t> acceptance of altered body image, </a:t>
            </a:r>
          </a:p>
          <a:p>
            <a:pPr>
              <a:buFont typeface="Wingdings" pitchFamily="2" charset="2"/>
              <a:buChar char="q"/>
            </a:pPr>
            <a:r>
              <a:rPr lang="en-US" dirty="0" smtClean="0"/>
              <a:t>resolution of the grieving process,</a:t>
            </a:r>
          </a:p>
          <a:p>
            <a:pPr>
              <a:buFont typeface="Wingdings" pitchFamily="2" charset="2"/>
              <a:buChar char="q"/>
            </a:pPr>
            <a:r>
              <a:rPr lang="en-US" dirty="0" smtClean="0"/>
              <a:t> independence in self-care,</a:t>
            </a:r>
          </a:p>
          <a:p>
            <a:pPr>
              <a:buFont typeface="Wingdings" pitchFamily="2" charset="2"/>
              <a:buChar char="q"/>
            </a:pPr>
            <a:r>
              <a:rPr lang="en-US" dirty="0" smtClean="0"/>
              <a:t> restoration of physical mobility, and </a:t>
            </a:r>
          </a:p>
          <a:p>
            <a:pPr>
              <a:buFont typeface="Wingdings" pitchFamily="2" charset="2"/>
              <a:buChar char="q"/>
            </a:pPr>
            <a:r>
              <a:rPr lang="en-US" dirty="0" smtClean="0"/>
              <a:t>absence of complications.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Management</a:t>
            </a:r>
            <a:r>
              <a:rPr lang="en-US" dirty="0" smtClean="0"/>
              <a:t/>
            </a:r>
            <a:br>
              <a:rPr lang="en-US" dirty="0" smtClean="0"/>
            </a:br>
            <a:endParaRPr lang="en-US" dirty="0"/>
          </a:p>
        </p:txBody>
      </p:sp>
      <p:sp>
        <p:nvSpPr>
          <p:cNvPr id="3" name="Content Placeholder 2"/>
          <p:cNvSpPr>
            <a:spLocks noGrp="1"/>
          </p:cNvSpPr>
          <p:nvPr>
            <p:ph idx="1"/>
          </p:nvPr>
        </p:nvSpPr>
        <p:spPr>
          <a:xfrm>
            <a:off x="228600" y="1066800"/>
            <a:ext cx="6934200" cy="5562600"/>
          </a:xfrm>
        </p:spPr>
        <p:txBody>
          <a:bodyPr>
            <a:normAutofit fontScale="92500"/>
          </a:bodyPr>
          <a:lstStyle/>
          <a:p>
            <a:pPr>
              <a:buNone/>
            </a:pPr>
            <a:r>
              <a:rPr lang="en-US" dirty="0" smtClean="0"/>
              <a:t>In conjunction with maintaining the  </a:t>
            </a:r>
            <a:r>
              <a:rPr lang="en-US" b="1" dirty="0" smtClean="0"/>
              <a:t>A B </a:t>
            </a:r>
            <a:r>
              <a:rPr lang="en-US" dirty="0" smtClean="0"/>
              <a:t>and</a:t>
            </a:r>
            <a:r>
              <a:rPr lang="en-US" b="1" dirty="0" smtClean="0"/>
              <a:t> C</a:t>
            </a:r>
            <a:r>
              <a:rPr lang="en-US" dirty="0" smtClean="0"/>
              <a:t> , the </a:t>
            </a:r>
            <a:r>
              <a:rPr lang="en-US" b="1" dirty="0" smtClean="0"/>
              <a:t>patient is observed for: </a:t>
            </a:r>
          </a:p>
          <a:p>
            <a:pPr>
              <a:buFont typeface="Wingdings" pitchFamily="2" charset="2"/>
              <a:buChar char="q"/>
            </a:pPr>
            <a:r>
              <a:rPr lang="en-US" dirty="0" smtClean="0"/>
              <a:t>acute renal insufficiency - Injury to the back can cause kidney damage. </a:t>
            </a:r>
          </a:p>
          <a:p>
            <a:pPr>
              <a:buFont typeface="Wingdings" pitchFamily="2" charset="2"/>
              <a:buChar char="q"/>
            </a:pPr>
            <a:r>
              <a:rPr lang="en-US" dirty="0" smtClean="0"/>
              <a:t>severe muscular damage - may cause rhabdomyolysis, which signifies a release of myoglobin from ischemic skeletal muscle, resulting in acute tubular necrosis. </a:t>
            </a:r>
          </a:p>
          <a:p>
            <a:pPr>
              <a:buFont typeface="Wingdings" pitchFamily="2" charset="2"/>
              <a:buChar char="q"/>
            </a:pPr>
            <a:r>
              <a:rPr lang="en-US" dirty="0" smtClean="0"/>
              <a:t> major soft tissue injuries are splinted </a:t>
            </a:r>
            <a:r>
              <a:rPr lang="en-US" b="1" dirty="0" smtClean="0"/>
              <a:t>promptly to control bleeding and pain. </a:t>
            </a:r>
            <a:endParaRPr lang="en-US" b="1"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Nursing Interventions</a:t>
            </a:r>
            <a:r>
              <a:rPr lang="en-US" dirty="0" smtClean="0"/>
              <a:t/>
            </a:r>
            <a:br>
              <a:rPr lang="en-US" dirty="0" smtClean="0"/>
            </a:br>
            <a:endParaRPr lang="en-US" dirty="0"/>
          </a:p>
        </p:txBody>
      </p:sp>
      <p:sp>
        <p:nvSpPr>
          <p:cNvPr id="3" name="Content Placeholder 2"/>
          <p:cNvSpPr>
            <a:spLocks noGrp="1"/>
          </p:cNvSpPr>
          <p:nvPr>
            <p:ph idx="1"/>
          </p:nvPr>
        </p:nvSpPr>
        <p:spPr>
          <a:xfrm>
            <a:off x="152400" y="914400"/>
            <a:ext cx="8763000" cy="5715000"/>
          </a:xfrm>
        </p:spPr>
        <p:txBody>
          <a:bodyPr>
            <a:normAutofit/>
          </a:bodyPr>
          <a:lstStyle/>
          <a:p>
            <a:pPr>
              <a:buNone/>
            </a:pPr>
            <a:r>
              <a:rPr lang="en-US" b="1" i="1" dirty="0" smtClean="0"/>
              <a:t> Relieving Pain</a:t>
            </a:r>
            <a:endParaRPr lang="en-US" dirty="0" smtClean="0"/>
          </a:p>
          <a:p>
            <a:r>
              <a:rPr lang="en-US" dirty="0" smtClean="0"/>
              <a:t>Pain may be </a:t>
            </a:r>
            <a:r>
              <a:rPr lang="en-US" dirty="0" err="1" smtClean="0"/>
              <a:t>incisional</a:t>
            </a:r>
            <a:r>
              <a:rPr lang="en-US" dirty="0" smtClean="0"/>
              <a:t> or may be caused by inflammation, infection, pressure on a bony prominence, or hematoma.</a:t>
            </a:r>
          </a:p>
          <a:p>
            <a:r>
              <a:rPr lang="en-US" dirty="0" smtClean="0"/>
              <a:t>Muscle spasms may add to the patient’s discomfort. </a:t>
            </a:r>
          </a:p>
          <a:p>
            <a:r>
              <a:rPr lang="en-US" dirty="0" smtClean="0"/>
              <a:t>Surgical pain can be effectively controlled with </a:t>
            </a:r>
            <a:r>
              <a:rPr lang="en-US" dirty="0" err="1" smtClean="0"/>
              <a:t>opioid</a:t>
            </a:r>
            <a:r>
              <a:rPr lang="en-US" dirty="0" smtClean="0"/>
              <a:t> analgesics that may be accompanied with evacuation of a hematoma or accumulated fluid.</a:t>
            </a:r>
          </a:p>
          <a:p>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152400" y="914400"/>
            <a:ext cx="8839200" cy="5715000"/>
          </a:xfrm>
        </p:spPr>
        <p:txBody>
          <a:bodyPr>
            <a:normAutofit/>
          </a:bodyPr>
          <a:lstStyle/>
          <a:p>
            <a:r>
              <a:rPr lang="en-US" dirty="0" smtClean="0"/>
              <a:t>Changing the patient’s position or placing a light sandbag on the residual limb to counteract the muscle spasm may improve the patient’s level of comfort.</a:t>
            </a:r>
          </a:p>
          <a:p>
            <a:r>
              <a:rPr lang="en-US" dirty="0" smtClean="0"/>
              <a:t>Evaluation of the patient’s pain and responses to interventions is an important component of pain management.</a:t>
            </a:r>
          </a:p>
          <a:p>
            <a:r>
              <a:rPr lang="en-US" dirty="0" smtClean="0"/>
              <a:t>The pain may be an expression of grief and alteration of body image.</a:t>
            </a:r>
          </a:p>
          <a:p>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Minimizing Altered Sensory Perceptions</a:t>
            </a:r>
            <a:r>
              <a:rPr lang="en-US" dirty="0" smtClean="0"/>
              <a:t/>
            </a:r>
            <a:br>
              <a:rPr lang="en-US" dirty="0" smtClean="0"/>
            </a:br>
            <a:endParaRPr lang="en-US" dirty="0"/>
          </a:p>
        </p:txBody>
      </p:sp>
      <p:sp>
        <p:nvSpPr>
          <p:cNvPr id="3" name="Content Placeholder 2"/>
          <p:cNvSpPr>
            <a:spLocks noGrp="1"/>
          </p:cNvSpPr>
          <p:nvPr>
            <p:ph idx="1"/>
          </p:nvPr>
        </p:nvSpPr>
        <p:spPr>
          <a:xfrm>
            <a:off x="152400" y="1219200"/>
            <a:ext cx="8839200" cy="5410200"/>
          </a:xfrm>
        </p:spPr>
        <p:txBody>
          <a:bodyPr>
            <a:normAutofit/>
          </a:bodyPr>
          <a:lstStyle/>
          <a:p>
            <a:r>
              <a:rPr lang="en-US" dirty="0" smtClean="0"/>
              <a:t>A person who has had an amputation may begin to experience phantom limb pain soon after surgery or 2 to 3 months after amputation. </a:t>
            </a:r>
          </a:p>
          <a:p>
            <a:r>
              <a:rPr lang="en-US" dirty="0" smtClean="0"/>
              <a:t>It occurs more frequently in patients who have had AKAs.</a:t>
            </a:r>
          </a:p>
          <a:p>
            <a:r>
              <a:rPr lang="en-US" dirty="0" smtClean="0"/>
              <a:t> The patient describes pain or unusual sensations,</a:t>
            </a:r>
          </a:p>
          <a:p>
            <a:pPr>
              <a:buNone/>
            </a:pPr>
            <a:r>
              <a:rPr lang="en-US" dirty="0" smtClean="0"/>
              <a:t>    such as numbness, tingling, or muscle cramps, as</a:t>
            </a:r>
          </a:p>
          <a:p>
            <a:pPr>
              <a:buNone/>
            </a:pPr>
            <a:r>
              <a:rPr lang="en-US" dirty="0" smtClean="0"/>
              <a:t> well as a feeling that the extremity is present, crushed, cramped, or twisted in an abnormal position. </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228600" y="914400"/>
            <a:ext cx="8686800" cy="5715000"/>
          </a:xfrm>
        </p:spPr>
        <p:txBody>
          <a:bodyPr>
            <a:normAutofit/>
          </a:bodyPr>
          <a:lstStyle/>
          <a:p>
            <a:r>
              <a:rPr lang="en-US" dirty="0" smtClean="0"/>
              <a:t>When a patient describes phantom pains or sensations, the nurse acknowledges these feelings as real and encourages the patient to verbalize when in pain so that effective treatment may be given. </a:t>
            </a:r>
          </a:p>
          <a:p>
            <a:r>
              <a:rPr lang="en-US" dirty="0" smtClean="0"/>
              <a:t>Although phantom sensations diminish over time for many patients, they do not occur in all patients with amputations  </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228600" y="1143000"/>
            <a:ext cx="8686800" cy="5486400"/>
          </a:xfrm>
        </p:spPr>
        <p:txBody>
          <a:bodyPr>
            <a:normAutofit/>
          </a:bodyPr>
          <a:lstStyle/>
          <a:p>
            <a:r>
              <a:rPr lang="en-US" sz="3600" dirty="0" smtClean="0"/>
              <a:t>The pathogenesis of the phantom limb phenomenon is  unknown. </a:t>
            </a:r>
          </a:p>
          <a:p>
            <a:r>
              <a:rPr lang="en-US" sz="3600" dirty="0" smtClean="0"/>
              <a:t>Keeping the patient active helps decrease the occurrence of phantom limb pain. </a:t>
            </a:r>
          </a:p>
          <a:p>
            <a:r>
              <a:rPr lang="en-US" sz="3600" dirty="0" smtClean="0"/>
              <a:t>Early intensive rehabilitation and residual limb desensitization with kneading massage bring relief.</a:t>
            </a:r>
          </a:p>
          <a:p>
            <a:endParaRPr lang="en-US" sz="3600"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152400" y="1066800"/>
            <a:ext cx="8839200" cy="5638800"/>
          </a:xfrm>
        </p:spPr>
        <p:txBody>
          <a:bodyPr>
            <a:normAutofit/>
          </a:bodyPr>
          <a:lstStyle/>
          <a:p>
            <a:r>
              <a:rPr lang="en-US" sz="4000" dirty="0" smtClean="0"/>
              <a:t>Distraction techniques and activity are helpful.</a:t>
            </a:r>
          </a:p>
          <a:p>
            <a:r>
              <a:rPr lang="en-US" sz="4000" dirty="0" smtClean="0"/>
              <a:t> Transcutaneous electrical nerve stimulation (TENS), ultrasound, or</a:t>
            </a:r>
          </a:p>
          <a:p>
            <a:r>
              <a:rPr lang="en-US" sz="4000" dirty="0" smtClean="0"/>
              <a:t> Local anesthetics may provide relief for some patients. </a:t>
            </a:r>
          </a:p>
          <a:p>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152400" y="1066800"/>
            <a:ext cx="8763000" cy="5562600"/>
          </a:xfrm>
        </p:spPr>
        <p:txBody>
          <a:bodyPr>
            <a:normAutofit/>
          </a:bodyPr>
          <a:lstStyle/>
          <a:p>
            <a:r>
              <a:rPr lang="en-US" b="1" dirty="0" smtClean="0"/>
              <a:t> </a:t>
            </a:r>
            <a:r>
              <a:rPr lang="en-US" sz="3600" b="1" dirty="0" smtClean="0"/>
              <a:t>Beta-blockers </a:t>
            </a:r>
            <a:r>
              <a:rPr lang="en-US" sz="3600" dirty="0" smtClean="0"/>
              <a:t>may relieve dull, burning discomfort;</a:t>
            </a:r>
          </a:p>
          <a:p>
            <a:r>
              <a:rPr lang="en-US" sz="3600" dirty="0" smtClean="0"/>
              <a:t> </a:t>
            </a:r>
            <a:r>
              <a:rPr lang="en-US" sz="3600" b="1" dirty="0" err="1" smtClean="0"/>
              <a:t>Antiseizure</a:t>
            </a:r>
            <a:r>
              <a:rPr lang="en-US" sz="3600" dirty="0" smtClean="0"/>
              <a:t> medications control stabbing and cramping pain; and </a:t>
            </a:r>
          </a:p>
          <a:p>
            <a:r>
              <a:rPr lang="en-US" sz="3600" b="1" dirty="0" smtClean="0"/>
              <a:t>Tricyclic antidepressants </a:t>
            </a:r>
            <a:r>
              <a:rPr lang="en-US" sz="3600" dirty="0" smtClean="0"/>
              <a:t>may not only alleviate   phantom pain, they may also be prescribed to improve mood and coping ability.</a:t>
            </a:r>
          </a:p>
          <a:p>
            <a:endParaRPr lang="en-US" sz="3600"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Promoting Wound Healing</a:t>
            </a:r>
            <a:r>
              <a:rPr lang="en-US" dirty="0" smtClean="0"/>
              <a:t/>
            </a:r>
            <a:br>
              <a:rPr lang="en-US" dirty="0" smtClean="0"/>
            </a:br>
            <a:endParaRPr lang="en-US" dirty="0"/>
          </a:p>
        </p:txBody>
      </p:sp>
      <p:sp>
        <p:nvSpPr>
          <p:cNvPr id="3" name="Content Placeholder 2"/>
          <p:cNvSpPr>
            <a:spLocks noGrp="1"/>
          </p:cNvSpPr>
          <p:nvPr>
            <p:ph idx="1"/>
          </p:nvPr>
        </p:nvSpPr>
        <p:spPr>
          <a:xfrm>
            <a:off x="228600" y="1600200"/>
            <a:ext cx="8686800" cy="5105400"/>
          </a:xfrm>
        </p:spPr>
        <p:txBody>
          <a:bodyPr>
            <a:noAutofit/>
          </a:bodyPr>
          <a:lstStyle/>
          <a:p>
            <a:r>
              <a:rPr lang="en-US" sz="4000" dirty="0" smtClean="0"/>
              <a:t>The residual limb must be handled gently. </a:t>
            </a:r>
          </a:p>
          <a:p>
            <a:r>
              <a:rPr lang="en-US" sz="4000" dirty="0" smtClean="0"/>
              <a:t>Whenever the dressing is changed, aseptic technique is required to prevent wound infection and possible </a:t>
            </a:r>
            <a:r>
              <a:rPr lang="en-US" sz="4000" dirty="0" err="1" smtClean="0"/>
              <a:t>osteomyelitis</a:t>
            </a:r>
            <a:endParaRPr lang="en-US" sz="4000" dirty="0" smtClean="0"/>
          </a:p>
          <a:p>
            <a:r>
              <a:rPr lang="en-US" sz="4000" dirty="0" smtClean="0"/>
              <a:t>Residual limb shaping is important for prosthesis fitting.</a:t>
            </a:r>
          </a:p>
          <a:p>
            <a:endParaRPr lang="en-US" sz="4000" dirty="0" smtClean="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447800"/>
            <a:ext cx="8686800" cy="5410200"/>
          </a:xfrm>
        </p:spPr>
        <p:txBody>
          <a:bodyPr>
            <a:noAutofit/>
          </a:bodyPr>
          <a:lstStyle/>
          <a:p>
            <a:r>
              <a:rPr lang="en-US" sz="3600" dirty="0" smtClean="0"/>
              <a:t>The nurse instructs the patient and family to apply elastic  wraps on the residual limb.</a:t>
            </a:r>
          </a:p>
          <a:p>
            <a:r>
              <a:rPr lang="en-US" sz="3600" dirty="0" smtClean="0"/>
              <a:t> Using ace wraps on the residual limb is discouraged because they may apply inconsistent pressure on the residual limb, causing problems with shaping it to fit a prosthetic. </a:t>
            </a:r>
          </a:p>
          <a:p>
            <a:r>
              <a:rPr lang="en-US" sz="3600" dirty="0" smtClean="0"/>
              <a:t>After the incision is healed, the patient is instructed how to care for the residual limb.</a:t>
            </a:r>
          </a:p>
          <a:p>
            <a:endParaRPr lang="en-US" sz="3600"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Enhancing Body Image</a:t>
            </a:r>
            <a:r>
              <a:rPr lang="en-US" dirty="0" smtClean="0"/>
              <a:t/>
            </a:r>
            <a:br>
              <a:rPr lang="en-US" dirty="0" smtClean="0"/>
            </a:br>
            <a:endParaRPr lang="en-US" dirty="0"/>
          </a:p>
        </p:txBody>
      </p:sp>
      <p:sp>
        <p:nvSpPr>
          <p:cNvPr id="3" name="Content Placeholder 2"/>
          <p:cNvSpPr>
            <a:spLocks noGrp="1"/>
          </p:cNvSpPr>
          <p:nvPr>
            <p:ph idx="1"/>
          </p:nvPr>
        </p:nvSpPr>
        <p:spPr>
          <a:xfrm>
            <a:off x="228600" y="1143000"/>
            <a:ext cx="8763000" cy="5410200"/>
          </a:xfrm>
        </p:spPr>
        <p:txBody>
          <a:bodyPr>
            <a:noAutofit/>
          </a:bodyPr>
          <a:lstStyle/>
          <a:p>
            <a:r>
              <a:rPr lang="en-US" sz="3600" dirty="0" smtClean="0"/>
              <a:t>Amputation is a procedure that alters the patient’s body image.</a:t>
            </a:r>
          </a:p>
          <a:p>
            <a:r>
              <a:rPr lang="en-US" sz="3600" dirty="0" smtClean="0"/>
              <a:t>The nurse who has established a trusting relationship with the patient is better able to communicate acceptance of the patient who has experienced an amputation. </a:t>
            </a:r>
          </a:p>
          <a:p>
            <a:r>
              <a:rPr lang="en-US" sz="3600" dirty="0" smtClean="0"/>
              <a:t>The nurse encourages the patient to look at, feel, and care for the residual limb.</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endParaRPr lang="en-US" dirty="0"/>
          </a:p>
        </p:txBody>
      </p:sp>
      <p:sp>
        <p:nvSpPr>
          <p:cNvPr id="3" name="Content Placeholder 2"/>
          <p:cNvSpPr>
            <a:spLocks noGrp="1"/>
          </p:cNvSpPr>
          <p:nvPr>
            <p:ph idx="1"/>
          </p:nvPr>
        </p:nvSpPr>
        <p:spPr>
          <a:xfrm>
            <a:off x="152400" y="1143000"/>
            <a:ext cx="7162800" cy="5486400"/>
          </a:xfrm>
        </p:spPr>
        <p:txBody>
          <a:bodyPr>
            <a:normAutofit/>
          </a:bodyPr>
          <a:lstStyle/>
          <a:p>
            <a:pPr>
              <a:buFont typeface="Wingdings" pitchFamily="2" charset="2"/>
              <a:buChar char="q"/>
            </a:pPr>
            <a:r>
              <a:rPr lang="en-US" sz="3600" b="1" dirty="0" smtClean="0"/>
              <a:t>Medications for pain </a:t>
            </a:r>
            <a:r>
              <a:rPr lang="en-US" sz="3600" dirty="0" smtClean="0"/>
              <a:t>and anxiety are then administered  </a:t>
            </a:r>
          </a:p>
          <a:p>
            <a:pPr>
              <a:buFont typeface="Wingdings" pitchFamily="2" charset="2"/>
              <a:buChar char="q"/>
            </a:pPr>
            <a:r>
              <a:rPr lang="en-US" sz="3600" dirty="0" smtClean="0"/>
              <a:t> Patient is quickly </a:t>
            </a:r>
            <a:r>
              <a:rPr lang="en-US" sz="3600" b="1" dirty="0" smtClean="0"/>
              <a:t>transported to the operating suite </a:t>
            </a:r>
            <a:r>
              <a:rPr lang="en-US" sz="3600" dirty="0" smtClean="0"/>
              <a:t>for wound débridement and fracture repair.</a:t>
            </a:r>
          </a:p>
          <a:p>
            <a:pPr>
              <a:buFont typeface="Wingdings" pitchFamily="2" charset="2"/>
              <a:buChar char="q"/>
            </a:pPr>
            <a:r>
              <a:rPr lang="en-US" sz="3600" dirty="0" smtClean="0"/>
              <a:t> A </a:t>
            </a:r>
            <a:r>
              <a:rPr lang="en-US" sz="3600" b="1" dirty="0" smtClean="0"/>
              <a:t>hyperbaric oxygen chamber </a:t>
            </a:r>
            <a:r>
              <a:rPr lang="en-US" sz="3600" dirty="0" smtClean="0"/>
              <a:t>(if available) may be used to </a:t>
            </a:r>
            <a:r>
              <a:rPr lang="en-US" sz="3600" dirty="0" err="1" smtClean="0"/>
              <a:t>hyperoxygenate</a:t>
            </a:r>
            <a:r>
              <a:rPr lang="en-US" sz="3600" dirty="0" smtClean="0"/>
              <a:t> crushed tissue </a:t>
            </a:r>
          </a:p>
          <a:p>
            <a:endParaRPr lang="en-US" sz="36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28600" y="1600200"/>
            <a:ext cx="8686800" cy="4525963"/>
          </a:xfrm>
        </p:spPr>
        <p:txBody>
          <a:bodyPr>
            <a:normAutofit/>
          </a:bodyPr>
          <a:lstStyle/>
          <a:p>
            <a:r>
              <a:rPr lang="en-US" sz="3600" dirty="0" smtClean="0"/>
              <a:t> It is important to identify the patient’s strengths and resources to facilitate rehabilitation. </a:t>
            </a:r>
          </a:p>
          <a:p>
            <a:r>
              <a:rPr lang="en-US" sz="3600" dirty="0" smtClean="0"/>
              <a:t>The nurse helps the patient regain the previous level of independent functioning.</a:t>
            </a:r>
          </a:p>
          <a:p>
            <a:endParaRPr lang="en-US" sz="3600"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839200" cy="5029200"/>
          </a:xfrm>
        </p:spPr>
        <p:txBody>
          <a:bodyPr>
            <a:normAutofit/>
          </a:bodyPr>
          <a:lstStyle/>
          <a:p>
            <a:r>
              <a:rPr lang="en-US" sz="3600" dirty="0" smtClean="0"/>
              <a:t>The patient who is accepted as a whole person is more readily able to resume responsibility for self-care; self-concept improves, and body-image changes are accepted. </a:t>
            </a:r>
          </a:p>
          <a:p>
            <a:r>
              <a:rPr lang="en-US" sz="3600" dirty="0" smtClean="0"/>
              <a:t>Even with highly motivated patients, this process may take months.</a:t>
            </a:r>
          </a:p>
          <a:p>
            <a:endParaRPr lang="en-US" dirty="0" smtClean="0"/>
          </a:p>
          <a:p>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Helping the Patient to Resolve Grieving</a:t>
            </a:r>
            <a:r>
              <a:rPr lang="en-US" dirty="0" smtClean="0"/>
              <a:t/>
            </a:r>
            <a:br>
              <a:rPr lang="en-US" dirty="0" smtClean="0"/>
            </a:br>
            <a:endParaRPr lang="en-US" dirty="0"/>
          </a:p>
        </p:txBody>
      </p:sp>
      <p:sp>
        <p:nvSpPr>
          <p:cNvPr id="3" name="Content Placeholder 2"/>
          <p:cNvSpPr>
            <a:spLocks noGrp="1"/>
          </p:cNvSpPr>
          <p:nvPr>
            <p:ph idx="1"/>
          </p:nvPr>
        </p:nvSpPr>
        <p:spPr>
          <a:xfrm>
            <a:off x="152400" y="1600200"/>
            <a:ext cx="8763000" cy="4876800"/>
          </a:xfrm>
        </p:spPr>
        <p:txBody>
          <a:bodyPr>
            <a:normAutofit/>
          </a:bodyPr>
          <a:lstStyle/>
          <a:p>
            <a:r>
              <a:rPr lang="en-US" dirty="0" smtClean="0"/>
              <a:t>The loss of an extremity (or part of one) may come as a shock even if the patient was prepared preoperatively. </a:t>
            </a:r>
          </a:p>
          <a:p>
            <a:r>
              <a:rPr lang="en-US" dirty="0" smtClean="0"/>
              <a:t>The patient’s behavior (</a:t>
            </a:r>
            <a:r>
              <a:rPr lang="en-US" dirty="0" err="1" smtClean="0"/>
              <a:t>eg</a:t>
            </a:r>
            <a:r>
              <a:rPr lang="en-US" dirty="0" smtClean="0"/>
              <a:t>, crying, withdrawal, apathy, anger) and expressed feelings (</a:t>
            </a:r>
            <a:r>
              <a:rPr lang="en-US" dirty="0" err="1" smtClean="0"/>
              <a:t>eg</a:t>
            </a:r>
            <a:r>
              <a:rPr lang="en-US" dirty="0" smtClean="0"/>
              <a:t>, depression, fear, helplessness) reveal how the patient is coping with the loss and working</a:t>
            </a:r>
          </a:p>
          <a:p>
            <a:pPr>
              <a:buNone/>
            </a:pPr>
            <a:r>
              <a:rPr lang="en-US" dirty="0" smtClean="0"/>
              <a:t>    through the grieving process.</a:t>
            </a:r>
          </a:p>
          <a:p>
            <a:endParaRPr lang="en-US" dirty="0" smtClean="0"/>
          </a:p>
          <a:p>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839200" cy="4525963"/>
          </a:xfrm>
        </p:spPr>
        <p:txBody>
          <a:bodyPr>
            <a:noAutofit/>
          </a:bodyPr>
          <a:lstStyle/>
          <a:p>
            <a:r>
              <a:rPr lang="en-US" sz="3600" dirty="0" smtClean="0"/>
              <a:t>The nurse creates an accepting and supportive atmosphere in which the patient and family are encouraged to express and share their feelings and work through the grief  process. </a:t>
            </a:r>
          </a:p>
          <a:p>
            <a:r>
              <a:rPr lang="en-US" sz="3600" dirty="0" smtClean="0"/>
              <a:t>The support from family and friends promotes the patient’s acceptance of the loss.</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839200" cy="4525963"/>
          </a:xfrm>
        </p:spPr>
        <p:txBody>
          <a:bodyPr>
            <a:normAutofit/>
          </a:bodyPr>
          <a:lstStyle/>
          <a:p>
            <a:r>
              <a:rPr lang="en-US" sz="3600" dirty="0" smtClean="0"/>
              <a:t>The nurse helps the patient deal with immediate needs and become oriented to realistic rehabilitation goals and future independent functioning.</a:t>
            </a:r>
          </a:p>
          <a:p>
            <a:r>
              <a:rPr lang="en-US" sz="3600" dirty="0" smtClean="0"/>
              <a:t>Mental health and support group referrals may be appropriate</a:t>
            </a:r>
          </a:p>
          <a:p>
            <a:endParaRPr lang="en-US" sz="3600"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Promoting Independent Self-Care</a:t>
            </a:r>
            <a:r>
              <a:rPr lang="en-US" dirty="0" smtClean="0"/>
              <a:t/>
            </a:r>
            <a:br>
              <a:rPr lang="en-US" dirty="0" smtClean="0"/>
            </a:br>
            <a:endParaRPr lang="en-US" dirty="0"/>
          </a:p>
        </p:txBody>
      </p:sp>
      <p:sp>
        <p:nvSpPr>
          <p:cNvPr id="3" name="Content Placeholder 2"/>
          <p:cNvSpPr>
            <a:spLocks noGrp="1"/>
          </p:cNvSpPr>
          <p:nvPr>
            <p:ph idx="1"/>
          </p:nvPr>
        </p:nvSpPr>
        <p:spPr>
          <a:xfrm>
            <a:off x="152400" y="1600200"/>
            <a:ext cx="8763000" cy="5029200"/>
          </a:xfrm>
        </p:spPr>
        <p:txBody>
          <a:bodyPr>
            <a:normAutofit/>
          </a:bodyPr>
          <a:lstStyle/>
          <a:p>
            <a:r>
              <a:rPr lang="en-US" dirty="0" smtClean="0"/>
              <a:t>Amputation of an extremity affects the patient’s ability to provide adequate self-care. </a:t>
            </a:r>
          </a:p>
          <a:p>
            <a:r>
              <a:rPr lang="en-US" dirty="0" smtClean="0"/>
              <a:t>The patient is encouraged to be an active participant in self-care. </a:t>
            </a:r>
          </a:p>
          <a:p>
            <a:r>
              <a:rPr lang="en-US" dirty="0" smtClean="0"/>
              <a:t>The patient needs time to accomplish these tasks and must not be rushed. </a:t>
            </a:r>
          </a:p>
          <a:p>
            <a:r>
              <a:rPr lang="en-US" dirty="0" smtClean="0"/>
              <a:t>Practicing an activity with consistent, supportive supervision in a relaxed environment enables the patient to learn self-care skills. </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839200" cy="4525963"/>
          </a:xfrm>
        </p:spPr>
        <p:txBody>
          <a:bodyPr>
            <a:noAutofit/>
          </a:bodyPr>
          <a:lstStyle/>
          <a:p>
            <a:r>
              <a:rPr lang="en-US" sz="3600" dirty="0" smtClean="0"/>
              <a:t>The patient and the nurse need to maintain positive attitudes and to minimize fatigue and frustration during the learning process.</a:t>
            </a:r>
          </a:p>
          <a:p>
            <a:r>
              <a:rPr lang="en-US" sz="3600" dirty="0" smtClean="0"/>
              <a:t>Independence in dressing, toileting, and bathing depends on balance, transfer abilities, and physiologic tolerance of the activities. </a:t>
            </a:r>
          </a:p>
          <a:p>
            <a:endParaRPr lang="en-US" sz="3600"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763000" cy="4525963"/>
          </a:xfrm>
        </p:spPr>
        <p:txBody>
          <a:bodyPr>
            <a:normAutofit/>
          </a:bodyPr>
          <a:lstStyle/>
          <a:p>
            <a:r>
              <a:rPr lang="en-US" sz="3600" dirty="0" smtClean="0"/>
              <a:t>The nurse works with the physical therapist and occupational therapist to teach and supervise the patient in these self-care activities.</a:t>
            </a:r>
          </a:p>
          <a:p>
            <a:r>
              <a:rPr lang="en-US" sz="3600" dirty="0" smtClean="0"/>
              <a:t>The patient with an upper extremity amputation has self-care deficits in feeding, bathing, and dressing. </a:t>
            </a:r>
            <a:endParaRPr lang="en-US" sz="3600"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610600" cy="4525963"/>
          </a:xfrm>
        </p:spPr>
        <p:txBody>
          <a:bodyPr>
            <a:normAutofit/>
          </a:bodyPr>
          <a:lstStyle/>
          <a:p>
            <a:r>
              <a:rPr lang="en-US" sz="3600" dirty="0" smtClean="0"/>
              <a:t>Assistance is provided only as needed; the nurse encourages the patient to learn to do these tasks, using assistive feeding and dressing aids when needed.</a:t>
            </a:r>
          </a:p>
          <a:p>
            <a:r>
              <a:rPr lang="en-US" sz="3600" dirty="0" smtClean="0"/>
              <a:t> The nurse, therapists, and prosthetist work with the patient to achieve maximum independence.</a:t>
            </a:r>
          </a:p>
          <a:p>
            <a:endParaRPr lang="en-US" dirty="0" smtClean="0"/>
          </a:p>
          <a:p>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Helping the Patient to Achieve Physical Mobility</a:t>
            </a:r>
            <a:r>
              <a:rPr lang="en-US" dirty="0" smtClean="0"/>
              <a:t/>
            </a:r>
            <a:br>
              <a:rPr lang="en-US" dirty="0" smtClean="0"/>
            </a:br>
            <a:endParaRPr lang="en-US" dirty="0"/>
          </a:p>
        </p:txBody>
      </p:sp>
      <p:sp>
        <p:nvSpPr>
          <p:cNvPr id="3" name="Content Placeholder 2"/>
          <p:cNvSpPr>
            <a:spLocks noGrp="1"/>
          </p:cNvSpPr>
          <p:nvPr>
            <p:ph idx="1"/>
          </p:nvPr>
        </p:nvSpPr>
        <p:spPr>
          <a:xfrm>
            <a:off x="228600" y="1066800"/>
            <a:ext cx="8686800" cy="5638800"/>
          </a:xfrm>
        </p:spPr>
        <p:txBody>
          <a:bodyPr>
            <a:normAutofit/>
          </a:bodyPr>
          <a:lstStyle/>
          <a:p>
            <a:r>
              <a:rPr lang="en-US" dirty="0" smtClean="0"/>
              <a:t>Proper positioning prevents the development of hip or knee</a:t>
            </a:r>
          </a:p>
          <a:p>
            <a:r>
              <a:rPr lang="en-US" dirty="0" smtClean="0"/>
              <a:t>joint contracture in the patient with a lower extremity amputation.</a:t>
            </a:r>
          </a:p>
          <a:p>
            <a:r>
              <a:rPr lang="en-US" dirty="0" smtClean="0"/>
              <a:t>Abduction, external rotation, and flexion of the lower extremity are avoided. </a:t>
            </a:r>
          </a:p>
          <a:p>
            <a:r>
              <a:rPr lang="en-US" dirty="0" smtClean="0"/>
              <a:t>The residual limb may be placed in an extended position or elevated for a brief period after surgery.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457200" y="1219200"/>
            <a:ext cx="7010400" cy="4983163"/>
          </a:xfrm>
        </p:spPr>
        <p:txBody>
          <a:bodyPr>
            <a:normAutofit lnSpcReduction="10000"/>
          </a:bodyPr>
          <a:lstStyle/>
          <a:p>
            <a:pPr>
              <a:buFont typeface="Wingdings" pitchFamily="2" charset="2"/>
              <a:buChar char="q"/>
            </a:pPr>
            <a:r>
              <a:rPr lang="en-US" dirty="0" smtClean="0"/>
              <a:t>The </a:t>
            </a:r>
            <a:r>
              <a:rPr lang="en-US" b="1" dirty="0" smtClean="0"/>
              <a:t>serum lactic acid level</a:t>
            </a:r>
            <a:r>
              <a:rPr lang="en-US" dirty="0" smtClean="0"/>
              <a:t> is monitored; a </a:t>
            </a:r>
            <a:r>
              <a:rPr lang="en-US" b="1" dirty="0" smtClean="0"/>
              <a:t>decrease to less than 2.5 </a:t>
            </a:r>
            <a:r>
              <a:rPr lang="en-US" b="1" dirty="0" err="1" smtClean="0"/>
              <a:t>mmol</a:t>
            </a:r>
            <a:r>
              <a:rPr lang="en-US" b="1" dirty="0" smtClean="0"/>
              <a:t>/L is an indication of successful resuscitation</a:t>
            </a:r>
          </a:p>
          <a:p>
            <a:pPr>
              <a:buFont typeface="Wingdings" pitchFamily="2" charset="2"/>
              <a:buChar char="q"/>
            </a:pPr>
            <a:r>
              <a:rPr lang="en-US" dirty="0" smtClean="0"/>
              <a:t> </a:t>
            </a:r>
            <a:r>
              <a:rPr lang="en-US" b="1" dirty="0" smtClean="0"/>
              <a:t>Injured extremity  </a:t>
            </a:r>
            <a:r>
              <a:rPr lang="en-US" dirty="0" smtClean="0"/>
              <a:t>is </a:t>
            </a:r>
            <a:r>
              <a:rPr lang="en-US" b="1" dirty="0" smtClean="0"/>
              <a:t>elevated </a:t>
            </a:r>
            <a:r>
              <a:rPr lang="en-US" dirty="0" smtClean="0"/>
              <a:t>to </a:t>
            </a:r>
            <a:r>
              <a:rPr lang="en-US" b="1" dirty="0" smtClean="0"/>
              <a:t>relieve swelling and pressure</a:t>
            </a:r>
            <a:r>
              <a:rPr lang="en-US" dirty="0" smtClean="0"/>
              <a:t>.</a:t>
            </a:r>
          </a:p>
          <a:p>
            <a:pPr>
              <a:buFont typeface="Wingdings" pitchFamily="2" charset="2"/>
              <a:buChar char="q"/>
            </a:pPr>
            <a:r>
              <a:rPr lang="en-US" b="1" dirty="0" smtClean="0"/>
              <a:t>Fasciotomy </a:t>
            </a:r>
            <a:r>
              <a:rPr lang="en-US" dirty="0" smtClean="0"/>
              <a:t>(</a:t>
            </a:r>
            <a:r>
              <a:rPr lang="en-US" dirty="0" err="1" smtClean="0"/>
              <a:t>ie</a:t>
            </a:r>
            <a:r>
              <a:rPr lang="en-US" dirty="0" smtClean="0"/>
              <a:t>, surgical incision to the level of the fascia) to restore neurovascular function  done  if compartment syndrome develops </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sz="3600" dirty="0" smtClean="0"/>
              <a:t>The nurse encourages the patient to turn from side to side and to assume a prone position, if possible, to stretch the flexor muscles and to prevent flexion contracture of the hip. </a:t>
            </a:r>
          </a:p>
          <a:p>
            <a:r>
              <a:rPr lang="en-US" sz="3600" dirty="0" smtClean="0"/>
              <a:t>The patient is encouraged not to sit for long periods of time to prevent flexion contracture</a:t>
            </a:r>
            <a:r>
              <a:rPr lang="en-US" dirty="0" smtClean="0"/>
              <a:t>. </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3600" dirty="0" smtClean="0"/>
              <a:t>The legs should remain close together to prevent an abduction deformity.</a:t>
            </a:r>
          </a:p>
          <a:p>
            <a:r>
              <a:rPr lang="en-US" sz="3600" dirty="0" smtClean="0"/>
              <a:t> The nurse encourages the patient to use assistive devices to more readily perform self-care activities and to identify what home modifications, if any, should be made to perform these activities in the home environment.</a:t>
            </a:r>
          </a:p>
          <a:p>
            <a:endParaRPr lang="en-US" sz="3600"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029200"/>
          </a:xfrm>
        </p:spPr>
        <p:txBody>
          <a:bodyPr>
            <a:noAutofit/>
          </a:bodyPr>
          <a:lstStyle/>
          <a:p>
            <a:r>
              <a:rPr lang="en-US" sz="3600" dirty="0" smtClean="0"/>
              <a:t>Postoperative ROM exercises are started early because contracture deformities develop rapidly. ROM exercises include hip and knee exercises for patients with BKAs and hip exercises for patients with AKAs.</a:t>
            </a:r>
          </a:p>
          <a:p>
            <a:r>
              <a:rPr lang="en-US" sz="3600" dirty="0" smtClean="0"/>
              <a:t> It is important that the patient understand the importance of exercising the residual limb.</a:t>
            </a:r>
          </a:p>
          <a:p>
            <a:endParaRPr lang="en-US" sz="3600"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Evaluation</a:t>
            </a:r>
            <a:endParaRPr lang="en-US" dirty="0" smtClean="0"/>
          </a:p>
        </p:txBody>
      </p:sp>
      <p:sp>
        <p:nvSpPr>
          <p:cNvPr id="3" name="Content Placeholder 2"/>
          <p:cNvSpPr>
            <a:spLocks noGrp="1"/>
          </p:cNvSpPr>
          <p:nvPr>
            <p:ph idx="1"/>
          </p:nvPr>
        </p:nvSpPr>
        <p:spPr>
          <a:xfrm>
            <a:off x="152400" y="1600200"/>
            <a:ext cx="8763000" cy="5029200"/>
          </a:xfrm>
        </p:spPr>
        <p:txBody>
          <a:bodyPr>
            <a:normAutofit fontScale="92500" lnSpcReduction="20000"/>
          </a:bodyPr>
          <a:lstStyle/>
          <a:p>
            <a:pPr>
              <a:buNone/>
            </a:pPr>
            <a:r>
              <a:rPr lang="en-US" b="1" i="1" dirty="0" smtClean="0"/>
              <a:t>Expected Patient Outcomes</a:t>
            </a:r>
            <a:endParaRPr lang="en-US" dirty="0" smtClean="0"/>
          </a:p>
          <a:p>
            <a:pPr>
              <a:buNone/>
            </a:pPr>
            <a:r>
              <a:rPr lang="en-US" dirty="0" smtClean="0"/>
              <a:t>Expected patient outcomes may include:</a:t>
            </a:r>
          </a:p>
          <a:p>
            <a:pPr>
              <a:buNone/>
            </a:pPr>
            <a:r>
              <a:rPr lang="en-US" dirty="0" smtClean="0"/>
              <a:t>1. Experiences no pain</a:t>
            </a:r>
          </a:p>
          <a:p>
            <a:pPr>
              <a:buNone/>
            </a:pPr>
            <a:r>
              <a:rPr lang="en-US" dirty="0" smtClean="0"/>
              <a:t>a. Appears relaxed</a:t>
            </a:r>
          </a:p>
          <a:p>
            <a:pPr>
              <a:buNone/>
            </a:pPr>
            <a:r>
              <a:rPr lang="en-US" dirty="0" smtClean="0"/>
              <a:t>b. Verbalizes comfort</a:t>
            </a:r>
          </a:p>
          <a:p>
            <a:pPr>
              <a:buNone/>
            </a:pPr>
            <a:r>
              <a:rPr lang="en-US" dirty="0" smtClean="0"/>
              <a:t>c. Uses measures to increase comfort</a:t>
            </a:r>
          </a:p>
          <a:p>
            <a:pPr>
              <a:buNone/>
            </a:pPr>
            <a:r>
              <a:rPr lang="en-US" dirty="0" smtClean="0"/>
              <a:t>d. Participates in self-care and rehabilitative activities</a:t>
            </a:r>
          </a:p>
          <a:p>
            <a:pPr>
              <a:buNone/>
            </a:pPr>
            <a:r>
              <a:rPr lang="en-US" dirty="0" smtClean="0"/>
              <a:t>2. Experiences no phantom limb pain</a:t>
            </a:r>
          </a:p>
          <a:p>
            <a:pPr>
              <a:buNone/>
            </a:pPr>
            <a:r>
              <a:rPr lang="en-US" dirty="0" smtClean="0"/>
              <a:t>a. Reports diminished phantom sensations</a:t>
            </a:r>
          </a:p>
          <a:p>
            <a:pPr>
              <a:buNone/>
            </a:pPr>
            <a:r>
              <a:rPr lang="en-US" dirty="0" smtClean="0"/>
              <a:t>b. Uses distraction techniques</a:t>
            </a:r>
          </a:p>
          <a:p>
            <a:pPr>
              <a:buNone/>
            </a:pPr>
            <a:r>
              <a:rPr lang="en-US" dirty="0" smtClean="0"/>
              <a:t>c. Performs residual limb desensitization massage</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END</a:t>
            </a:r>
            <a:endParaRPr lang="en-US" dirty="0">
              <a:latin typeface="Algerian" pitchFamily="82" charset="0"/>
            </a:endParaRPr>
          </a:p>
        </p:txBody>
      </p:sp>
      <p:sp>
        <p:nvSpPr>
          <p:cNvPr id="3" name="Content Placeholder 2"/>
          <p:cNvSpPr>
            <a:spLocks noGrp="1"/>
          </p:cNvSpPr>
          <p:nvPr>
            <p:ph idx="1"/>
          </p:nvPr>
        </p:nvSpPr>
        <p:spPr/>
        <p:txBody>
          <a:bodyPr>
            <a:normAutofit/>
          </a:bodyPr>
          <a:lstStyle/>
          <a:p>
            <a:pPr>
              <a:buNone/>
            </a:pPr>
            <a:r>
              <a:rPr lang="en-US" dirty="0" smtClean="0"/>
              <a:t> </a:t>
            </a:r>
          </a:p>
          <a:p>
            <a:endParaRPr lang="en-US" dirty="0" smtClean="0"/>
          </a:p>
          <a:p>
            <a:pPr>
              <a:buNone/>
            </a:pPr>
            <a:r>
              <a:rPr lang="en-US" dirty="0" smtClean="0">
                <a:latin typeface="Algerian" pitchFamily="82" charset="0"/>
              </a:rPr>
              <a:t>                                 Thanks</a:t>
            </a:r>
          </a:p>
          <a:p>
            <a:endParaRPr lang="en-US" dirty="0" smtClean="0"/>
          </a:p>
          <a:p>
            <a:endParaRPr lang="en-US" dirty="0"/>
          </a:p>
        </p:txBody>
      </p:sp>
    </p:spTree>
    <p:extLst>
      <p:ext uri="{BB962C8B-B14F-4D97-AF65-F5344CB8AC3E}">
        <p14:creationId xmlns:p14="http://schemas.microsoft.com/office/powerpoint/2010/main" val="2971194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lvl="0"/>
            <a:r>
              <a:rPr lang="en-US" b="1" dirty="0" smtClean="0"/>
              <a:t>3. NERVE INJURIES AND VASCULAR INJURIES</a:t>
            </a:r>
            <a:endParaRPr lang="en-US" dirty="0"/>
          </a:p>
        </p:txBody>
      </p:sp>
      <p:sp>
        <p:nvSpPr>
          <p:cNvPr id="4" name="Subtitle 3"/>
          <p:cNvSpPr>
            <a:spLocks noGrp="1"/>
          </p:cNvSpPr>
          <p:nvPr>
            <p:ph type="subTitle" idx="1"/>
          </p:nvPr>
        </p:nvSpPr>
        <p:spPr/>
        <p:txBody>
          <a:bodyPr/>
          <a:lstStyle/>
          <a:p>
            <a:r>
              <a:rPr lang="en-US" dirty="0" smtClean="0"/>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Introduction</a:t>
            </a:r>
            <a:r>
              <a:rPr lang="en-US" dirty="0"/>
              <a:t/>
            </a:r>
            <a:br>
              <a:rPr lang="en-US" dirty="0"/>
            </a:br>
            <a:endParaRPr lang="en-US" dirty="0"/>
          </a:p>
        </p:txBody>
      </p:sp>
      <p:sp>
        <p:nvSpPr>
          <p:cNvPr id="3" name="Content Placeholder 2"/>
          <p:cNvSpPr>
            <a:spLocks noGrp="1"/>
          </p:cNvSpPr>
          <p:nvPr>
            <p:ph idx="1"/>
          </p:nvPr>
        </p:nvSpPr>
        <p:spPr>
          <a:xfrm>
            <a:off x="457200" y="1524000"/>
            <a:ext cx="6705600" cy="4876800"/>
          </a:xfrm>
        </p:spPr>
        <p:txBody>
          <a:bodyPr>
            <a:normAutofit fontScale="92500"/>
          </a:bodyPr>
          <a:lstStyle/>
          <a:p>
            <a:r>
              <a:rPr lang="en-US" dirty="0" smtClean="0"/>
              <a:t>Assessment </a:t>
            </a:r>
            <a:r>
              <a:rPr lang="en-US" dirty="0"/>
              <a:t>of neurovascular status is </a:t>
            </a:r>
            <a:r>
              <a:rPr lang="en-US" b="1" dirty="0"/>
              <a:t>essential for the early recognition of neurovascular deterioration or compromise</a:t>
            </a:r>
            <a:r>
              <a:rPr lang="en-US" b="1" dirty="0" smtClean="0"/>
              <a:t>.</a:t>
            </a:r>
          </a:p>
          <a:p>
            <a:r>
              <a:rPr lang="en-US" dirty="0" smtClean="0"/>
              <a:t> </a:t>
            </a:r>
            <a:r>
              <a:rPr lang="en-US" b="1" dirty="0"/>
              <a:t>Delays</a:t>
            </a:r>
            <a:r>
              <a:rPr lang="en-US" dirty="0"/>
              <a:t> in </a:t>
            </a:r>
            <a:r>
              <a:rPr lang="en-US" dirty="0" err="1"/>
              <a:t>recognising</a:t>
            </a:r>
            <a:r>
              <a:rPr lang="en-US" dirty="0"/>
              <a:t> neurovascular compromise can </a:t>
            </a:r>
            <a:r>
              <a:rPr lang="en-US" b="1" dirty="0"/>
              <a:t>lead to permanent deficits, loss of a limb and even death</a:t>
            </a:r>
            <a:r>
              <a:rPr lang="en-US" dirty="0"/>
              <a:t>. </a:t>
            </a:r>
            <a:endParaRPr lang="en-US" dirty="0" smtClean="0"/>
          </a:p>
          <a:p>
            <a:r>
              <a:rPr lang="en-US" dirty="0" smtClean="0"/>
              <a:t>Neurovascular </a:t>
            </a:r>
            <a:r>
              <a:rPr lang="en-US" dirty="0"/>
              <a:t>deterioration can occur late after trauma, surgery or cast application. </a:t>
            </a:r>
            <a:endParaRPr lang="en-US" dirty="0" smtClean="0"/>
          </a:p>
          <a:p>
            <a:pPr marL="0" indent="0">
              <a:buNone/>
            </a:pPr>
            <a:endParaRPr lang="en-US" dirty="0"/>
          </a:p>
        </p:txBody>
      </p:sp>
    </p:spTree>
    <p:extLst>
      <p:ext uri="{BB962C8B-B14F-4D97-AF65-F5344CB8AC3E}">
        <p14:creationId xmlns:p14="http://schemas.microsoft.com/office/powerpoint/2010/main" val="439422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t>
            </a:r>
            <a:r>
              <a:rPr lang="en-US" sz="3100" b="1" dirty="0" smtClean="0"/>
              <a:t>causes of nerve injuries and vascular injuries</a:t>
            </a:r>
            <a:r>
              <a:rPr lang="en-US" sz="3100" dirty="0" smtClean="0"/>
              <a:t/>
            </a:r>
            <a:br>
              <a:rPr lang="en-US" sz="3100" dirty="0" smtClean="0"/>
            </a:br>
            <a:endParaRPr lang="en-US" sz="3100" dirty="0"/>
          </a:p>
        </p:txBody>
      </p:sp>
      <p:sp>
        <p:nvSpPr>
          <p:cNvPr id="3" name="Content Placeholder 2"/>
          <p:cNvSpPr>
            <a:spLocks noGrp="1"/>
          </p:cNvSpPr>
          <p:nvPr>
            <p:ph idx="1"/>
          </p:nvPr>
        </p:nvSpPr>
        <p:spPr>
          <a:xfrm>
            <a:off x="304800" y="1046018"/>
            <a:ext cx="7239000" cy="5354782"/>
          </a:xfrm>
        </p:spPr>
        <p:txBody>
          <a:bodyPr>
            <a:normAutofit lnSpcReduction="10000"/>
          </a:bodyPr>
          <a:lstStyle/>
          <a:p>
            <a:pPr marL="0" indent="0">
              <a:buNone/>
            </a:pPr>
            <a:endParaRPr lang="en-US" sz="2800" b="1" dirty="0"/>
          </a:p>
          <a:p>
            <a:pPr lvl="1"/>
            <a:r>
              <a:rPr lang="en-US" dirty="0"/>
              <a:t>Musculoskeletal trauma to the extremities</a:t>
            </a:r>
            <a:br>
              <a:rPr lang="en-US" dirty="0"/>
            </a:br>
            <a:endParaRPr lang="en-US" sz="2400" dirty="0"/>
          </a:p>
          <a:p>
            <a:pPr lvl="2"/>
            <a:r>
              <a:rPr lang="en-US" dirty="0"/>
              <a:t>Fracture </a:t>
            </a:r>
            <a:endParaRPr lang="en-US" sz="2000" dirty="0"/>
          </a:p>
          <a:p>
            <a:pPr lvl="2"/>
            <a:r>
              <a:rPr lang="en-US" dirty="0"/>
              <a:t>Crush injury </a:t>
            </a:r>
            <a:endParaRPr lang="en-US" sz="2000" dirty="0"/>
          </a:p>
          <a:p>
            <a:pPr lvl="1"/>
            <a:r>
              <a:rPr lang="en-US" dirty="0"/>
              <a:t>Post-operative</a:t>
            </a:r>
            <a:br>
              <a:rPr lang="en-US" dirty="0"/>
            </a:br>
            <a:endParaRPr lang="en-US" sz="2400" dirty="0"/>
          </a:p>
          <a:p>
            <a:pPr lvl="2"/>
            <a:r>
              <a:rPr lang="en-US" dirty="0"/>
              <a:t>Internal or external fixation or fractures </a:t>
            </a:r>
            <a:endParaRPr lang="en-US" sz="2000" dirty="0"/>
          </a:p>
          <a:p>
            <a:pPr lvl="2"/>
            <a:r>
              <a:rPr lang="en-US" dirty="0" err="1"/>
              <a:t>Orthopaedic</a:t>
            </a:r>
            <a:r>
              <a:rPr lang="en-US" dirty="0"/>
              <a:t> surgery </a:t>
            </a:r>
            <a:endParaRPr lang="en-US" sz="2000" dirty="0"/>
          </a:p>
          <a:p>
            <a:pPr lvl="2"/>
            <a:r>
              <a:rPr lang="en-US" dirty="0"/>
              <a:t>Spinal surgery </a:t>
            </a:r>
            <a:endParaRPr lang="en-US" sz="2000" dirty="0"/>
          </a:p>
          <a:p>
            <a:pPr lvl="2"/>
            <a:r>
              <a:rPr lang="en-US" dirty="0"/>
              <a:t>Plastic surgery on extremities or phalanges </a:t>
            </a:r>
            <a:endParaRPr lang="en-US" sz="2000" dirty="0"/>
          </a:p>
          <a:p>
            <a:pPr lvl="2"/>
            <a:r>
              <a:rPr lang="en-US" dirty="0"/>
              <a:t>Cardiac </a:t>
            </a:r>
            <a:r>
              <a:rPr lang="en-US" dirty="0" err="1"/>
              <a:t>catheterisation</a:t>
            </a:r>
            <a:endParaRPr lang="en-US" sz="2000" dirty="0"/>
          </a:p>
          <a:p>
            <a:pPr lvl="2"/>
            <a:r>
              <a:rPr lang="en-US" dirty="0"/>
              <a:t>Tourniquet applied for long periods </a:t>
            </a:r>
            <a:endParaRPr lang="en-US" sz="2000" dirty="0"/>
          </a:p>
        </p:txBody>
      </p:sp>
    </p:spTree>
    <p:extLst>
      <p:ext uri="{BB962C8B-B14F-4D97-AF65-F5344CB8AC3E}">
        <p14:creationId xmlns:p14="http://schemas.microsoft.com/office/powerpoint/2010/main" val="17956621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610600" cy="1143000"/>
          </a:xfrm>
        </p:spPr>
        <p:txBody>
          <a:bodyPr>
            <a:normAutofit fontScale="90000"/>
          </a:bodyPr>
          <a:lstStyle/>
          <a:p>
            <a:r>
              <a:rPr lang="en-US" b="1" dirty="0"/>
              <a:t>causes of nerve injuries and vascular injuries</a:t>
            </a:r>
            <a:r>
              <a:rPr lang="en-US" dirty="0"/>
              <a:t/>
            </a:r>
            <a:br>
              <a:rPr lang="en-US" dirty="0"/>
            </a:br>
            <a:r>
              <a:rPr lang="en-US" b="1" dirty="0" smtClean="0"/>
              <a:t> </a:t>
            </a:r>
            <a:endParaRPr lang="en-US" dirty="0"/>
          </a:p>
        </p:txBody>
      </p:sp>
      <p:sp>
        <p:nvSpPr>
          <p:cNvPr id="3" name="Content Placeholder 2"/>
          <p:cNvSpPr>
            <a:spLocks noGrp="1"/>
          </p:cNvSpPr>
          <p:nvPr>
            <p:ph idx="1"/>
          </p:nvPr>
        </p:nvSpPr>
        <p:spPr>
          <a:xfrm>
            <a:off x="457200" y="1295400"/>
            <a:ext cx="6934200" cy="5105400"/>
          </a:xfrm>
        </p:spPr>
        <p:txBody>
          <a:bodyPr>
            <a:normAutofit/>
          </a:bodyPr>
          <a:lstStyle/>
          <a:p>
            <a:pPr lvl="1"/>
            <a:r>
              <a:rPr lang="en-US" dirty="0"/>
              <a:t>Application of plaster cast</a:t>
            </a:r>
            <a:br>
              <a:rPr lang="en-US" dirty="0"/>
            </a:br>
            <a:endParaRPr lang="en-US" sz="2400" dirty="0"/>
          </a:p>
          <a:p>
            <a:pPr lvl="2"/>
            <a:r>
              <a:rPr lang="en-US" dirty="0"/>
              <a:t>Restrictive dressing </a:t>
            </a:r>
            <a:endParaRPr lang="en-US" sz="2000" dirty="0"/>
          </a:p>
          <a:p>
            <a:pPr lvl="1"/>
            <a:r>
              <a:rPr lang="en-US" dirty="0"/>
              <a:t>Application of traction (skin and skeletal) </a:t>
            </a:r>
            <a:endParaRPr lang="en-US" sz="2400" dirty="0"/>
          </a:p>
          <a:p>
            <a:pPr lvl="1"/>
            <a:r>
              <a:rPr lang="en-US" dirty="0"/>
              <a:t>Burns patients </a:t>
            </a:r>
            <a:br>
              <a:rPr lang="en-US" dirty="0"/>
            </a:br>
            <a:endParaRPr lang="en-US" sz="2400" dirty="0"/>
          </a:p>
          <a:p>
            <a:pPr lvl="2"/>
            <a:r>
              <a:rPr lang="en-US" dirty="0"/>
              <a:t>Circumferential burns </a:t>
            </a:r>
            <a:endParaRPr lang="en-US" sz="2000" dirty="0"/>
          </a:p>
          <a:p>
            <a:pPr lvl="1"/>
            <a:r>
              <a:rPr lang="en-US" dirty="0"/>
              <a:t>Signs of infection in the limb</a:t>
            </a:r>
            <a:endParaRPr lang="en-US" sz="2400" dirty="0"/>
          </a:p>
          <a:p>
            <a:endParaRPr lang="en-US" dirty="0"/>
          </a:p>
          <a:p>
            <a:endParaRPr lang="en-US" dirty="0"/>
          </a:p>
        </p:txBody>
      </p:sp>
    </p:spTree>
    <p:extLst>
      <p:ext uri="{BB962C8B-B14F-4D97-AF65-F5344CB8AC3E}">
        <p14:creationId xmlns:p14="http://schemas.microsoft.com/office/powerpoint/2010/main" val="135420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TRAUMA AND INJURIES </a:t>
            </a:r>
            <a:endParaRPr lang="en-US" b="1" dirty="0"/>
          </a:p>
        </p:txBody>
      </p:sp>
      <p:sp>
        <p:nvSpPr>
          <p:cNvPr id="3" name="Content Placeholder 2"/>
          <p:cNvSpPr>
            <a:spLocks noGrp="1"/>
          </p:cNvSpPr>
          <p:nvPr>
            <p:ph sz="half" idx="1"/>
          </p:nvPr>
        </p:nvSpPr>
        <p:spPr>
          <a:xfrm>
            <a:off x="76200" y="1600200"/>
            <a:ext cx="3733800" cy="4525963"/>
          </a:xfrm>
        </p:spPr>
        <p:txBody>
          <a:bodyPr>
            <a:normAutofit/>
          </a:bodyPr>
          <a:lstStyle/>
          <a:p>
            <a:pPr>
              <a:buNone/>
            </a:pPr>
            <a:r>
              <a:rPr lang="en-US" sz="3600" b="1" dirty="0" smtClean="0"/>
              <a:t>To include</a:t>
            </a:r>
            <a:r>
              <a:rPr lang="en-US" sz="3600" dirty="0" smtClean="0"/>
              <a:t>:</a:t>
            </a:r>
          </a:p>
          <a:p>
            <a:pPr lvl="0"/>
            <a:r>
              <a:rPr lang="en-US" sz="3600" dirty="0" smtClean="0"/>
              <a:t> Fractures   </a:t>
            </a:r>
          </a:p>
          <a:p>
            <a:pPr lvl="0"/>
            <a:r>
              <a:rPr lang="en-US" sz="3600" dirty="0" smtClean="0"/>
              <a:t>polytrauma</a:t>
            </a:r>
          </a:p>
          <a:p>
            <a:pPr lvl="0"/>
            <a:r>
              <a:rPr lang="en-US" sz="3600" b="1" dirty="0" smtClean="0"/>
              <a:t>Nerve injuries </a:t>
            </a:r>
          </a:p>
          <a:p>
            <a:r>
              <a:rPr lang="en-US" sz="3600" b="1" dirty="0" smtClean="0"/>
              <a:t> vascular injuries</a:t>
            </a:r>
            <a:endParaRPr lang="en-US" sz="3600" dirty="0" smtClean="0"/>
          </a:p>
          <a:p>
            <a:pPr lvl="0">
              <a:buNone/>
            </a:pPr>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Content Placeholder 3"/>
          <p:cNvSpPr>
            <a:spLocks noGrp="1"/>
          </p:cNvSpPr>
          <p:nvPr>
            <p:ph sz="half" idx="2"/>
          </p:nvPr>
        </p:nvSpPr>
        <p:spPr>
          <a:xfrm>
            <a:off x="3810000" y="1600200"/>
            <a:ext cx="3810000" cy="4525963"/>
          </a:xfrm>
        </p:spPr>
        <p:txBody>
          <a:bodyPr>
            <a:normAutofit/>
          </a:bodyPr>
          <a:lstStyle/>
          <a:p>
            <a:pPr lvl="0"/>
            <a:endParaRPr lang="en-US" b="1" dirty="0" smtClean="0"/>
          </a:p>
          <a:p>
            <a:pPr lvl="0"/>
            <a:r>
              <a:rPr lang="en-US" sz="3600" dirty="0" smtClean="0"/>
              <a:t>Soft tissue injuries   </a:t>
            </a:r>
          </a:p>
          <a:p>
            <a:pPr lvl="0"/>
            <a:r>
              <a:rPr lang="en-US" sz="3600" dirty="0" smtClean="0"/>
              <a:t>sport injuries </a:t>
            </a:r>
          </a:p>
          <a:p>
            <a:pPr lvl="0"/>
            <a:r>
              <a:rPr lang="en-US" sz="3600" dirty="0" smtClean="0"/>
              <a:t>Amputation</a:t>
            </a:r>
            <a:endParaRPr lang="en-US" sz="3600" dirty="0"/>
          </a:p>
        </p:txBody>
      </p:sp>
    </p:spTree>
    <p:extLst>
      <p:ext uri="{BB962C8B-B14F-4D97-AF65-F5344CB8AC3E}">
        <p14:creationId xmlns:p14="http://schemas.microsoft.com/office/powerpoint/2010/main" val="21805239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58962"/>
          </a:xfrm>
        </p:spPr>
        <p:txBody>
          <a:bodyPr>
            <a:normAutofit fontScale="90000"/>
          </a:bodyPr>
          <a:lstStyle/>
          <a:p>
            <a:r>
              <a:rPr lang="en-US" b="1" dirty="0" smtClean="0"/>
              <a:t>Aim</a:t>
            </a:r>
            <a:r>
              <a:rPr lang="en-US" dirty="0"/>
              <a:t> </a:t>
            </a:r>
            <a:r>
              <a:rPr lang="en-US" b="1" dirty="0"/>
              <a:t>Assessment of neurovascular status </a:t>
            </a:r>
            <a:br>
              <a:rPr lang="en-US" b="1" dirty="0"/>
            </a:br>
            <a:endParaRPr lang="en-US" b="1" dirty="0"/>
          </a:p>
        </p:txBody>
      </p:sp>
      <p:sp>
        <p:nvSpPr>
          <p:cNvPr id="3" name="Content Placeholder 2"/>
          <p:cNvSpPr>
            <a:spLocks noGrp="1"/>
          </p:cNvSpPr>
          <p:nvPr>
            <p:ph idx="1"/>
          </p:nvPr>
        </p:nvSpPr>
        <p:spPr>
          <a:xfrm>
            <a:off x="457200" y="2362200"/>
            <a:ext cx="6858000" cy="3763963"/>
          </a:xfrm>
        </p:spPr>
        <p:txBody>
          <a:bodyPr>
            <a:normAutofit lnSpcReduction="10000"/>
          </a:bodyPr>
          <a:lstStyle/>
          <a:p>
            <a:r>
              <a:rPr lang="en-US" sz="3600" dirty="0" smtClean="0"/>
              <a:t>The </a:t>
            </a:r>
            <a:r>
              <a:rPr lang="en-US" sz="3600" dirty="0"/>
              <a:t>aim of this </a:t>
            </a:r>
            <a:r>
              <a:rPr lang="en-US" sz="3600" b="1" dirty="0"/>
              <a:t>clinical practice guideline </a:t>
            </a:r>
            <a:r>
              <a:rPr lang="en-US" sz="3600" dirty="0"/>
              <a:t>is to outline the required neurovascular assessment to </a:t>
            </a:r>
            <a:r>
              <a:rPr lang="en-US" sz="3600" b="1" dirty="0" err="1"/>
              <a:t>recognise</a:t>
            </a:r>
            <a:r>
              <a:rPr lang="en-US" sz="3600" b="1" dirty="0"/>
              <a:t> early compromise and prevent permanent damage to the limb(s). </a:t>
            </a:r>
          </a:p>
          <a:p>
            <a:endParaRPr lang="en-US" sz="3600" dirty="0"/>
          </a:p>
          <a:p>
            <a:endParaRPr lang="en-US" sz="3600" dirty="0"/>
          </a:p>
        </p:txBody>
      </p:sp>
    </p:spTree>
    <p:extLst>
      <p:ext uri="{BB962C8B-B14F-4D97-AF65-F5344CB8AC3E}">
        <p14:creationId xmlns:p14="http://schemas.microsoft.com/office/powerpoint/2010/main" val="2567694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Definition of Terms</a:t>
            </a:r>
            <a:r>
              <a:rPr lang="en-US" sz="3200" dirty="0"/>
              <a:t/>
            </a:r>
            <a:br>
              <a:rPr lang="en-US" sz="3200" dirty="0"/>
            </a:br>
            <a:endParaRPr lang="en-US" dirty="0"/>
          </a:p>
        </p:txBody>
      </p:sp>
      <p:sp>
        <p:nvSpPr>
          <p:cNvPr id="3" name="Content Placeholder 2"/>
          <p:cNvSpPr>
            <a:spLocks noGrp="1"/>
          </p:cNvSpPr>
          <p:nvPr>
            <p:ph idx="1"/>
          </p:nvPr>
        </p:nvSpPr>
        <p:spPr>
          <a:xfrm>
            <a:off x="457200" y="1066800"/>
            <a:ext cx="7086600" cy="5334000"/>
          </a:xfrm>
        </p:spPr>
        <p:txBody>
          <a:bodyPr>
            <a:normAutofit lnSpcReduction="10000"/>
          </a:bodyPr>
          <a:lstStyle/>
          <a:p>
            <a:pPr lvl="1"/>
            <a:r>
              <a:rPr lang="en-US" b="1" dirty="0"/>
              <a:t>Muscle compartment</a:t>
            </a:r>
            <a:r>
              <a:rPr lang="en-US" dirty="0"/>
              <a:t>: A well-defined space in the body that consists of a group of muscles in a particular segment, the muscle compartment is bound by </a:t>
            </a:r>
            <a:r>
              <a:rPr lang="en-US" dirty="0" smtClean="0"/>
              <a:t>fascia </a:t>
            </a:r>
            <a:endParaRPr lang="en-US" sz="2400" dirty="0"/>
          </a:p>
          <a:p>
            <a:pPr lvl="1"/>
            <a:r>
              <a:rPr lang="en-US" b="1" dirty="0"/>
              <a:t>Fasciotomy</a:t>
            </a:r>
            <a:r>
              <a:rPr lang="en-US" dirty="0"/>
              <a:t>: </a:t>
            </a:r>
            <a:endParaRPr lang="en-US" dirty="0" smtClean="0"/>
          </a:p>
          <a:p>
            <a:pPr lvl="1">
              <a:buFont typeface="Wingdings" panose="05000000000000000000" pitchFamily="2" charset="2"/>
              <a:buChar char="v"/>
            </a:pPr>
            <a:r>
              <a:rPr lang="en-US" b="1" dirty="0" smtClean="0"/>
              <a:t>Surgical </a:t>
            </a:r>
            <a:r>
              <a:rPr lang="en-US" b="1" dirty="0"/>
              <a:t>incision made through the fascia </a:t>
            </a:r>
            <a:r>
              <a:rPr lang="en-US" dirty="0"/>
              <a:t>and </a:t>
            </a:r>
            <a:r>
              <a:rPr lang="en-US" b="1" dirty="0"/>
              <a:t>into a compartment</a:t>
            </a:r>
            <a:r>
              <a:rPr lang="en-US" dirty="0"/>
              <a:t> due to increasing pressure. </a:t>
            </a:r>
            <a:endParaRPr lang="en-US" dirty="0" smtClean="0"/>
          </a:p>
          <a:p>
            <a:pPr lvl="1">
              <a:buFont typeface="Wingdings" panose="05000000000000000000" pitchFamily="2" charset="2"/>
              <a:buChar char="v"/>
            </a:pPr>
            <a:r>
              <a:rPr lang="en-US" dirty="0" smtClean="0"/>
              <a:t>The </a:t>
            </a:r>
            <a:r>
              <a:rPr lang="en-US" dirty="0"/>
              <a:t>aim of the procedure is to release pressure to improve peripheral neurovascular status and prevent long term complications. </a:t>
            </a:r>
          </a:p>
        </p:txBody>
      </p:sp>
    </p:spTree>
    <p:extLst>
      <p:ext uri="{BB962C8B-B14F-4D97-AF65-F5344CB8AC3E}">
        <p14:creationId xmlns:p14="http://schemas.microsoft.com/office/powerpoint/2010/main" val="4161220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7010400" cy="4876800"/>
          </a:xfrm>
        </p:spPr>
        <p:txBody>
          <a:bodyPr/>
          <a:lstStyle/>
          <a:p>
            <a:pPr lvl="1"/>
            <a:r>
              <a:rPr lang="en-US" sz="3200" b="1" dirty="0"/>
              <a:t>Compartment syndrome</a:t>
            </a:r>
            <a:r>
              <a:rPr lang="en-US" sz="3200" dirty="0"/>
              <a:t>: Increase in pressure of a closed muscle compartment that causes muscle and nerve ischemia.</a:t>
            </a:r>
          </a:p>
          <a:p>
            <a:pPr lvl="1"/>
            <a:r>
              <a:rPr lang="en-US" sz="3200" b="1" dirty="0"/>
              <a:t>Active movement</a:t>
            </a:r>
            <a:r>
              <a:rPr lang="en-US" sz="3200" dirty="0"/>
              <a:t>: Ability to voluntarily extend and flex an extremity or digit.</a:t>
            </a:r>
          </a:p>
          <a:p>
            <a:pPr lvl="1"/>
            <a:r>
              <a:rPr lang="en-US" sz="3200" b="1" dirty="0"/>
              <a:t>Passive movement</a:t>
            </a:r>
            <a:r>
              <a:rPr lang="en-US" sz="3200" dirty="0"/>
              <a:t>: Assessor able to extend and flex an extremity or digit</a:t>
            </a:r>
          </a:p>
          <a:p>
            <a:endParaRPr lang="en-US" dirty="0"/>
          </a:p>
          <a:p>
            <a:endParaRPr lang="en-US" dirty="0"/>
          </a:p>
        </p:txBody>
      </p:sp>
    </p:spTree>
    <p:extLst>
      <p:ext uri="{BB962C8B-B14F-4D97-AF65-F5344CB8AC3E}">
        <p14:creationId xmlns:p14="http://schemas.microsoft.com/office/powerpoint/2010/main" val="456069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Neurovascular assessment</a:t>
            </a:r>
            <a:r>
              <a:rPr lang="en-US" sz="3600" dirty="0"/>
              <a:t/>
            </a:r>
            <a:br>
              <a:rPr lang="en-US" sz="3600" dirty="0"/>
            </a:br>
            <a:endParaRPr lang="en-US" dirty="0"/>
          </a:p>
        </p:txBody>
      </p:sp>
      <p:sp>
        <p:nvSpPr>
          <p:cNvPr id="3" name="Content Placeholder 2"/>
          <p:cNvSpPr>
            <a:spLocks noGrp="1"/>
          </p:cNvSpPr>
          <p:nvPr>
            <p:ph idx="1"/>
          </p:nvPr>
        </p:nvSpPr>
        <p:spPr>
          <a:xfrm>
            <a:off x="457200" y="1600200"/>
            <a:ext cx="6858000" cy="4876800"/>
          </a:xfrm>
        </p:spPr>
        <p:txBody>
          <a:bodyPr/>
          <a:lstStyle/>
          <a:p>
            <a:r>
              <a:rPr lang="en-US" b="1" dirty="0" smtClean="0"/>
              <a:t>A </a:t>
            </a:r>
            <a:r>
              <a:rPr lang="en-US" b="1" dirty="0"/>
              <a:t>neurovascular assessment is required for each affected limb and includes assessment of</a:t>
            </a:r>
            <a:endParaRPr lang="en-US" sz="2800" b="1" dirty="0"/>
          </a:p>
          <a:p>
            <a:pPr lvl="1"/>
            <a:r>
              <a:rPr lang="en-US" dirty="0"/>
              <a:t>Pain</a:t>
            </a:r>
            <a:endParaRPr lang="en-US" sz="2400" dirty="0"/>
          </a:p>
          <a:p>
            <a:pPr lvl="1"/>
            <a:r>
              <a:rPr lang="en-US" dirty="0"/>
              <a:t>Sensation</a:t>
            </a:r>
            <a:endParaRPr lang="en-US" sz="2400" dirty="0"/>
          </a:p>
          <a:p>
            <a:pPr lvl="1"/>
            <a:r>
              <a:rPr lang="en-US" dirty="0"/>
              <a:t>Motor function</a:t>
            </a:r>
            <a:endParaRPr lang="en-US" sz="2400" dirty="0"/>
          </a:p>
          <a:p>
            <a:pPr lvl="1"/>
            <a:r>
              <a:rPr lang="en-US" dirty="0"/>
              <a:t>Perfusion (</a:t>
            </a:r>
            <a:r>
              <a:rPr lang="en-US" dirty="0" err="1"/>
              <a:t>colour</a:t>
            </a:r>
            <a:r>
              <a:rPr lang="en-US" dirty="0"/>
              <a:t>, temperature, capillary refill, swelling, pulses)</a:t>
            </a:r>
            <a:endParaRPr lang="en-US" sz="2400" dirty="0"/>
          </a:p>
          <a:p>
            <a:endParaRPr lang="en-US" dirty="0"/>
          </a:p>
        </p:txBody>
      </p:sp>
    </p:spTree>
    <p:extLst>
      <p:ext uri="{BB962C8B-B14F-4D97-AF65-F5344CB8AC3E}">
        <p14:creationId xmlns:p14="http://schemas.microsoft.com/office/powerpoint/2010/main" val="1904463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5-Ps Neurovascular </a:t>
            </a:r>
            <a:r>
              <a:rPr lang="en-US" b="1" dirty="0"/>
              <a:t>assessment</a:t>
            </a:r>
            <a:endParaRPr lang="en-US" dirty="0"/>
          </a:p>
        </p:txBody>
      </p:sp>
      <p:pic>
        <p:nvPicPr>
          <p:cNvPr id="5122" name="Picture 2" descr="The 5 'P's of neurovascular assessm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60198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0001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Management</a:t>
            </a:r>
            <a:r>
              <a:rPr lang="en-US" sz="3200" dirty="0"/>
              <a:t/>
            </a:r>
            <a:br>
              <a:rPr lang="en-US" sz="3200" dirty="0"/>
            </a:br>
            <a:endParaRPr lang="en-US" dirty="0"/>
          </a:p>
        </p:txBody>
      </p:sp>
      <p:sp>
        <p:nvSpPr>
          <p:cNvPr id="3" name="Content Placeholder 2"/>
          <p:cNvSpPr>
            <a:spLocks noGrp="1"/>
          </p:cNvSpPr>
          <p:nvPr>
            <p:ph idx="1"/>
          </p:nvPr>
        </p:nvSpPr>
        <p:spPr>
          <a:xfrm>
            <a:off x="457200" y="1600200"/>
            <a:ext cx="7315200" cy="5105400"/>
          </a:xfrm>
        </p:spPr>
        <p:txBody>
          <a:bodyPr>
            <a:normAutofit/>
          </a:bodyPr>
          <a:lstStyle/>
          <a:p>
            <a:r>
              <a:rPr lang="en-US" sz="3600" dirty="0" smtClean="0"/>
              <a:t>Ensure </a:t>
            </a:r>
            <a:r>
              <a:rPr lang="en-US" sz="3600" dirty="0"/>
              <a:t>affected limb </a:t>
            </a:r>
            <a:r>
              <a:rPr lang="en-US" sz="3600" b="1" dirty="0"/>
              <a:t>is elevated to </a:t>
            </a:r>
            <a:r>
              <a:rPr lang="en-US" sz="3600" b="1" dirty="0" err="1"/>
              <a:t>minimise</a:t>
            </a:r>
            <a:r>
              <a:rPr lang="en-US" sz="3600" b="1" dirty="0"/>
              <a:t> the risk of compartment syndrome</a:t>
            </a:r>
            <a:r>
              <a:rPr lang="en-US" sz="3600" dirty="0"/>
              <a:t>. </a:t>
            </a:r>
            <a:endParaRPr lang="en-US" sz="3600" dirty="0" smtClean="0"/>
          </a:p>
          <a:p>
            <a:r>
              <a:rPr lang="en-US" sz="3600" dirty="0" smtClean="0"/>
              <a:t>Lower </a:t>
            </a:r>
            <a:r>
              <a:rPr lang="en-US" sz="3600" dirty="0"/>
              <a:t>extremities can be elevated with pillows or using bed mechanics; </a:t>
            </a:r>
            <a:endParaRPr lang="en-US" sz="3600" dirty="0" smtClean="0"/>
          </a:p>
          <a:p>
            <a:r>
              <a:rPr lang="en-US" sz="3600" dirty="0" smtClean="0"/>
              <a:t>upper </a:t>
            </a:r>
            <a:r>
              <a:rPr lang="en-US" sz="3600" dirty="0"/>
              <a:t>extremities can be elevated on either a pillow, sling or box sling. </a:t>
            </a:r>
          </a:p>
        </p:txBody>
      </p:sp>
    </p:spTree>
    <p:extLst>
      <p:ext uri="{BB962C8B-B14F-4D97-AF65-F5344CB8AC3E}">
        <p14:creationId xmlns:p14="http://schemas.microsoft.com/office/powerpoint/2010/main" val="886034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30362"/>
          </a:xfrm>
        </p:spPr>
        <p:txBody>
          <a:bodyPr>
            <a:normAutofit fontScale="90000"/>
          </a:bodyPr>
          <a:lstStyle/>
          <a:p>
            <a:r>
              <a:rPr lang="en-US" b="1" dirty="0"/>
              <a:t>Management of Neurovascular Compromise </a:t>
            </a:r>
            <a:r>
              <a:rPr lang="en-US" sz="3600" dirty="0"/>
              <a:t/>
            </a:r>
            <a:br>
              <a:rPr lang="en-US" sz="3600" dirty="0"/>
            </a:br>
            <a:endParaRPr lang="en-US" dirty="0"/>
          </a:p>
        </p:txBody>
      </p:sp>
      <p:sp>
        <p:nvSpPr>
          <p:cNvPr id="3" name="Content Placeholder 2"/>
          <p:cNvSpPr>
            <a:spLocks noGrp="1"/>
          </p:cNvSpPr>
          <p:nvPr>
            <p:ph idx="1"/>
          </p:nvPr>
        </p:nvSpPr>
        <p:spPr>
          <a:xfrm>
            <a:off x="152400" y="1524000"/>
            <a:ext cx="7391400" cy="4648200"/>
          </a:xfrm>
        </p:spPr>
        <p:txBody>
          <a:bodyPr>
            <a:normAutofit fontScale="92500" lnSpcReduction="10000"/>
          </a:bodyPr>
          <a:lstStyle/>
          <a:p>
            <a:r>
              <a:rPr lang="en-US" sz="2800" dirty="0" smtClean="0"/>
              <a:t>Management include: </a:t>
            </a:r>
          </a:p>
          <a:p>
            <a:pPr lvl="1"/>
            <a:r>
              <a:rPr lang="en-US" b="1" dirty="0" smtClean="0"/>
              <a:t>Elevate </a:t>
            </a:r>
            <a:r>
              <a:rPr lang="en-US" b="1" dirty="0"/>
              <a:t>limb</a:t>
            </a:r>
            <a:r>
              <a:rPr lang="en-US" dirty="0"/>
              <a:t>, no higher than heart level.</a:t>
            </a:r>
          </a:p>
          <a:p>
            <a:pPr lvl="1"/>
            <a:r>
              <a:rPr lang="en-US" b="1" dirty="0"/>
              <a:t>Split </a:t>
            </a:r>
            <a:r>
              <a:rPr lang="en-US" b="1" dirty="0" smtClean="0"/>
              <a:t>plaster, </a:t>
            </a:r>
            <a:r>
              <a:rPr lang="en-US" b="1" dirty="0"/>
              <a:t>casts </a:t>
            </a:r>
            <a:r>
              <a:rPr lang="en-US" dirty="0"/>
              <a:t>or cut/remove bandage.</a:t>
            </a:r>
          </a:p>
          <a:p>
            <a:pPr lvl="1"/>
            <a:r>
              <a:rPr lang="en-US" dirty="0"/>
              <a:t>Maintain limb </a:t>
            </a:r>
            <a:r>
              <a:rPr lang="en-US" b="1" dirty="0"/>
              <a:t>alignment</a:t>
            </a:r>
            <a:r>
              <a:rPr lang="en-US" dirty="0"/>
              <a:t>.</a:t>
            </a:r>
          </a:p>
          <a:p>
            <a:pPr lvl="1"/>
            <a:r>
              <a:rPr lang="en-US" b="1" dirty="0"/>
              <a:t>Notify </a:t>
            </a:r>
            <a:r>
              <a:rPr lang="en-US" b="1" dirty="0" smtClean="0"/>
              <a:t>surgeon </a:t>
            </a:r>
            <a:r>
              <a:rPr lang="en-US" dirty="0" smtClean="0"/>
              <a:t>and treating </a:t>
            </a:r>
            <a:r>
              <a:rPr lang="en-US" dirty="0"/>
              <a:t>team.</a:t>
            </a:r>
          </a:p>
          <a:p>
            <a:r>
              <a:rPr lang="en-US" sz="2800" b="1" dirty="0"/>
              <a:t>If neurovascular status improves </a:t>
            </a:r>
            <a:r>
              <a:rPr lang="en-US" sz="2800" dirty="0"/>
              <a:t>keep affected limb </a:t>
            </a:r>
            <a:r>
              <a:rPr lang="en-US" sz="2800" b="1" dirty="0"/>
              <a:t>elevated and continue to monitor closely.</a:t>
            </a:r>
            <a:r>
              <a:rPr lang="en-US" sz="2800" dirty="0"/>
              <a:t> </a:t>
            </a:r>
          </a:p>
          <a:p>
            <a:r>
              <a:rPr lang="en-US" sz="2800" b="1" dirty="0"/>
              <a:t>If neurovascular status does not improve </a:t>
            </a:r>
            <a:r>
              <a:rPr lang="en-US" sz="2800" dirty="0"/>
              <a:t>or </a:t>
            </a:r>
            <a:r>
              <a:rPr lang="en-US" sz="2800" b="1" dirty="0"/>
              <a:t>continues to deteriorate</a:t>
            </a:r>
            <a:r>
              <a:rPr lang="en-US" sz="2800" dirty="0"/>
              <a:t>, the patient may </a:t>
            </a:r>
            <a:r>
              <a:rPr lang="en-US" sz="2800" b="1" dirty="0"/>
              <a:t>need to </a:t>
            </a:r>
            <a:r>
              <a:rPr lang="en-US" sz="2800" b="1" dirty="0" smtClean="0"/>
              <a:t> go to theatre </a:t>
            </a:r>
            <a:r>
              <a:rPr lang="en-US" sz="2800" b="1" dirty="0"/>
              <a:t>for pressure monitoring </a:t>
            </a:r>
            <a:r>
              <a:rPr lang="en-US" sz="2800" b="1" dirty="0" smtClean="0"/>
              <a:t>and  </a:t>
            </a:r>
            <a:r>
              <a:rPr lang="en-US" sz="2800" b="1" dirty="0"/>
              <a:t>fasciotomy. </a:t>
            </a:r>
          </a:p>
          <a:p>
            <a:endParaRPr lang="en-US" sz="2400" dirty="0"/>
          </a:p>
        </p:txBody>
      </p:sp>
    </p:spTree>
    <p:extLst>
      <p:ext uri="{BB962C8B-B14F-4D97-AF65-F5344CB8AC3E}">
        <p14:creationId xmlns:p14="http://schemas.microsoft.com/office/powerpoint/2010/main" val="13369094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Compartment Syndrome</a:t>
            </a:r>
            <a:r>
              <a:rPr lang="en-US" dirty="0" smtClean="0"/>
              <a:t/>
            </a:r>
            <a:br>
              <a:rPr lang="en-US" dirty="0" smtClean="0"/>
            </a:b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533400" y="1295400"/>
            <a:ext cx="8077199" cy="5334000"/>
          </a:xfrm>
          <a:prstGeom prst="rect">
            <a:avLst/>
          </a:prstGeom>
          <a:noFill/>
          <a:ln w="9525">
            <a:noFill/>
            <a:miter lim="800000"/>
            <a:headEnd/>
            <a:tailEnd/>
          </a:ln>
          <a:effectLst/>
        </p:spPr>
      </p:pic>
    </p:spTree>
    <p:extLst>
      <p:ext uri="{BB962C8B-B14F-4D97-AF65-F5344CB8AC3E}">
        <p14:creationId xmlns:p14="http://schemas.microsoft.com/office/powerpoint/2010/main" val="25062906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sz="5400" b="1" dirty="0" smtClean="0">
                <a:latin typeface="Times New Roman" pitchFamily="18" charset="0"/>
                <a:cs typeface="Times New Roman" pitchFamily="18" charset="0"/>
              </a:rPr>
              <a:t> </a:t>
            </a:r>
            <a:endParaRPr lang="en-US" dirty="0"/>
          </a:p>
        </p:txBody>
      </p:sp>
      <p:sp>
        <p:nvSpPr>
          <p:cNvPr id="3" name="Content Placeholder 2"/>
          <p:cNvSpPr>
            <a:spLocks noGrp="1"/>
          </p:cNvSpPr>
          <p:nvPr>
            <p:ph idx="1"/>
          </p:nvPr>
        </p:nvSpPr>
        <p:spPr>
          <a:xfrm>
            <a:off x="228600" y="838200"/>
            <a:ext cx="8686800" cy="5791200"/>
          </a:xfrm>
        </p:spPr>
        <p:txBody>
          <a:bodyPr>
            <a:normAutofit/>
          </a:bodyPr>
          <a:lstStyle/>
          <a:p>
            <a:r>
              <a:rPr lang="en-US" sz="3200" dirty="0" smtClean="0"/>
              <a:t>Fasciotomy may be performed to relieve pressure.</a:t>
            </a:r>
          </a:p>
          <a:p>
            <a:r>
              <a:rPr lang="en-US" sz="3200" dirty="0" smtClean="0"/>
              <a:t>Pack and dress the wound after fasciotomy.</a:t>
            </a:r>
            <a:endParaRPr lang="en-GB" sz="3200" dirty="0" smtClean="0"/>
          </a:p>
          <a:p>
            <a:endParaRPr lang="en-US" sz="3200" dirty="0"/>
          </a:p>
        </p:txBody>
      </p:sp>
      <p:pic>
        <p:nvPicPr>
          <p:cNvPr id="4" name="Picture 4"/>
          <p:cNvPicPr>
            <a:picLocks noChangeAspect="1" noChangeArrowheads="1"/>
          </p:cNvPicPr>
          <p:nvPr/>
        </p:nvPicPr>
        <p:blipFill>
          <a:blip r:embed="rId2"/>
          <a:srcRect/>
          <a:stretch>
            <a:fillRect/>
          </a:stretch>
        </p:blipFill>
        <p:spPr bwMode="auto">
          <a:xfrm>
            <a:off x="381000" y="2743200"/>
            <a:ext cx="8382000" cy="3733800"/>
          </a:xfrm>
          <a:prstGeom prst="rect">
            <a:avLst/>
          </a:prstGeom>
          <a:noFill/>
          <a:ln w="12700" cap="sq">
            <a:noFill/>
            <a:miter lim="800000"/>
            <a:headEnd type="none" w="sm" len="sm"/>
            <a:tailEnd type="none" w="sm" len="sm"/>
          </a:ln>
        </p:spPr>
      </p:pic>
    </p:spTree>
    <p:extLst>
      <p:ext uri="{BB962C8B-B14F-4D97-AF65-F5344CB8AC3E}">
        <p14:creationId xmlns:p14="http://schemas.microsoft.com/office/powerpoint/2010/main" val="5889672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Frequency of observations</a:t>
            </a:r>
            <a:r>
              <a:rPr lang="en-US" sz="4000" dirty="0"/>
              <a:t/>
            </a:r>
            <a:br>
              <a:rPr lang="en-US" sz="4000" dirty="0"/>
            </a:br>
            <a:endParaRPr lang="en-US" dirty="0"/>
          </a:p>
        </p:txBody>
      </p:sp>
      <p:sp>
        <p:nvSpPr>
          <p:cNvPr id="3" name="Content Placeholder 2"/>
          <p:cNvSpPr>
            <a:spLocks noGrp="1"/>
          </p:cNvSpPr>
          <p:nvPr>
            <p:ph idx="1"/>
          </p:nvPr>
        </p:nvSpPr>
        <p:spPr/>
        <p:txBody>
          <a:bodyPr>
            <a:normAutofit/>
          </a:bodyPr>
          <a:lstStyle/>
          <a:p>
            <a:pPr lvl="1"/>
            <a:r>
              <a:rPr lang="en-US" sz="3600" dirty="0" smtClean="0"/>
              <a:t>1 </a:t>
            </a:r>
            <a:r>
              <a:rPr lang="en-US" sz="3600" dirty="0"/>
              <a:t>hourly for the first 24 hours post injury, surgery or application of cast.</a:t>
            </a:r>
          </a:p>
          <a:p>
            <a:pPr lvl="1"/>
            <a:r>
              <a:rPr lang="en-US" sz="3600" dirty="0"/>
              <a:t>Then 4 hourly for a further 48 hours or as specified by the treating medical team. </a:t>
            </a:r>
          </a:p>
          <a:p>
            <a:pPr lvl="1"/>
            <a:r>
              <a:rPr lang="en-US" sz="3600" dirty="0"/>
              <a:t>More frequently if any deviations from baseline observations.</a:t>
            </a:r>
          </a:p>
          <a:p>
            <a:endParaRPr lang="en-US" sz="3600" dirty="0"/>
          </a:p>
        </p:txBody>
      </p:sp>
    </p:spTree>
    <p:extLst>
      <p:ext uri="{BB962C8B-B14F-4D97-AF65-F5344CB8AC3E}">
        <p14:creationId xmlns:p14="http://schemas.microsoft.com/office/powerpoint/2010/main" val="139936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i="1" dirty="0" smtClean="0"/>
              <a:t>2. MULTIPLE(POLYTRAUMA)</a:t>
            </a:r>
            <a:r>
              <a:rPr lang="en-US" dirty="0" smtClean="0"/>
              <a:t/>
            </a:r>
            <a:br>
              <a:rPr lang="en-US" dirty="0" smtClean="0"/>
            </a:br>
            <a:endParaRPr lang="en-US" dirty="0"/>
          </a:p>
        </p:txBody>
      </p:sp>
      <p:sp>
        <p:nvSpPr>
          <p:cNvPr id="5" name="Subtitle 4"/>
          <p:cNvSpPr>
            <a:spLocks noGrp="1"/>
          </p:cNvSpPr>
          <p:nvPr>
            <p:ph type="subTitle" idx="1"/>
          </p:nvPr>
        </p:nvSpPr>
        <p:spPr/>
        <p:txBody>
          <a:bodyPr/>
          <a:lstStyle/>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US" b="1" dirty="0" smtClean="0"/>
              <a:t>Neurovascular complications</a:t>
            </a:r>
            <a:r>
              <a:rPr lang="en-US" b="1" dirty="0"/>
              <a:t/>
            </a:r>
            <a:br>
              <a:rPr lang="en-US" b="1" dirty="0"/>
            </a:br>
            <a:endParaRPr lang="en-US" b="1" dirty="0"/>
          </a:p>
        </p:txBody>
      </p:sp>
      <p:sp>
        <p:nvSpPr>
          <p:cNvPr id="3" name="Content Placeholder 2"/>
          <p:cNvSpPr>
            <a:spLocks noGrp="1"/>
          </p:cNvSpPr>
          <p:nvPr>
            <p:ph idx="1"/>
          </p:nvPr>
        </p:nvSpPr>
        <p:spPr>
          <a:xfrm>
            <a:off x="457200" y="1417638"/>
            <a:ext cx="6705600" cy="5135562"/>
          </a:xfrm>
        </p:spPr>
        <p:txBody>
          <a:bodyPr>
            <a:normAutofit/>
          </a:bodyPr>
          <a:lstStyle/>
          <a:p>
            <a:r>
              <a:rPr lang="en-US" b="1" dirty="0" smtClean="0"/>
              <a:t>If</a:t>
            </a:r>
            <a:r>
              <a:rPr lang="en-US" b="1" dirty="0"/>
              <a:t> neurovascular status is compromised, patients may report </a:t>
            </a:r>
            <a:endParaRPr lang="en-US" b="1" dirty="0" smtClean="0"/>
          </a:p>
          <a:p>
            <a:pPr>
              <a:buFont typeface="Wingdings" panose="05000000000000000000" pitchFamily="2" charset="2"/>
              <a:buChar char="ü"/>
            </a:pPr>
            <a:r>
              <a:rPr lang="en-US" dirty="0" smtClean="0"/>
              <a:t>decreased </a:t>
            </a:r>
            <a:r>
              <a:rPr lang="en-US" dirty="0"/>
              <a:t>sensation</a:t>
            </a:r>
            <a:r>
              <a:rPr lang="en-US" dirty="0" smtClean="0"/>
              <a:t>,</a:t>
            </a:r>
          </a:p>
          <a:p>
            <a:pPr>
              <a:buFont typeface="Wingdings" panose="05000000000000000000" pitchFamily="2" charset="2"/>
              <a:buChar char="ü"/>
            </a:pPr>
            <a:r>
              <a:rPr lang="en-US" dirty="0" smtClean="0"/>
              <a:t> </a:t>
            </a:r>
            <a:r>
              <a:rPr lang="en-US" dirty="0"/>
              <a:t>loss of sensation</a:t>
            </a:r>
            <a:r>
              <a:rPr lang="en-US" dirty="0" smtClean="0"/>
              <a:t>,</a:t>
            </a:r>
          </a:p>
          <a:p>
            <a:pPr>
              <a:buFont typeface="Wingdings" panose="05000000000000000000" pitchFamily="2" charset="2"/>
              <a:buChar char="ü"/>
            </a:pPr>
            <a:r>
              <a:rPr lang="en-US" dirty="0" smtClean="0"/>
              <a:t> </a:t>
            </a:r>
            <a:r>
              <a:rPr lang="en-US" dirty="0"/>
              <a:t>dysesthesia, </a:t>
            </a:r>
            <a:endParaRPr lang="en-US" dirty="0" smtClean="0"/>
          </a:p>
          <a:p>
            <a:pPr>
              <a:buFont typeface="Wingdings" panose="05000000000000000000" pitchFamily="2" charset="2"/>
              <a:buChar char="ü"/>
            </a:pPr>
            <a:r>
              <a:rPr lang="en-US" dirty="0" smtClean="0"/>
              <a:t>numbness</a:t>
            </a:r>
            <a:r>
              <a:rPr lang="en-US" dirty="0"/>
              <a:t>, </a:t>
            </a:r>
            <a:endParaRPr lang="en-US" dirty="0" smtClean="0"/>
          </a:p>
          <a:p>
            <a:pPr>
              <a:buFont typeface="Wingdings" panose="05000000000000000000" pitchFamily="2" charset="2"/>
              <a:buChar char="ü"/>
            </a:pPr>
            <a:r>
              <a:rPr lang="en-US" dirty="0" smtClean="0"/>
              <a:t>tingling </a:t>
            </a:r>
            <a:r>
              <a:rPr lang="en-US" dirty="0"/>
              <a:t>or pins and needles. </a:t>
            </a:r>
            <a:endParaRPr lang="en-US" dirty="0" smtClean="0"/>
          </a:p>
          <a:p>
            <a:pPr>
              <a:buFont typeface="Wingdings" panose="05000000000000000000" pitchFamily="2" charset="2"/>
              <a:buChar char="ü"/>
            </a:pPr>
            <a:r>
              <a:rPr lang="en-US" dirty="0" smtClean="0"/>
              <a:t>Altered </a:t>
            </a:r>
            <a:r>
              <a:rPr lang="en-US" dirty="0"/>
              <a:t>sensation may be a result of a nerve block </a:t>
            </a:r>
            <a:r>
              <a:rPr lang="en-US" dirty="0" smtClean="0"/>
              <a:t> </a:t>
            </a:r>
            <a:endParaRPr lang="en-US" dirty="0"/>
          </a:p>
          <a:p>
            <a:endParaRPr lang="en-US" dirty="0"/>
          </a:p>
        </p:txBody>
      </p:sp>
    </p:spTree>
    <p:extLst>
      <p:ext uri="{BB962C8B-B14F-4D97-AF65-F5344CB8AC3E}">
        <p14:creationId xmlns:p14="http://schemas.microsoft.com/office/powerpoint/2010/main" val="28119402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dirty="0" smtClean="0"/>
              <a:t>4. SOFT TISSUE INJURIES</a:t>
            </a:r>
            <a:endParaRPr lang="en-US" b="1" dirty="0"/>
          </a:p>
        </p:txBody>
      </p:sp>
      <p:sp>
        <p:nvSpPr>
          <p:cNvPr id="5" name="Subtitle 4"/>
          <p:cNvSpPr>
            <a:spLocks noGrp="1"/>
          </p:cNvSpPr>
          <p:nvPr>
            <p:ph type="subTitle" idx="1"/>
          </p:nvPr>
        </p:nvSpPr>
        <p:spPr/>
        <p:txBody>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 TISSUE INJURIES</a:t>
            </a:r>
          </a:p>
        </p:txBody>
      </p:sp>
      <p:sp>
        <p:nvSpPr>
          <p:cNvPr id="3" name="Content Placeholder 2"/>
          <p:cNvSpPr>
            <a:spLocks noGrp="1"/>
          </p:cNvSpPr>
          <p:nvPr>
            <p:ph idx="1"/>
          </p:nvPr>
        </p:nvSpPr>
        <p:spPr/>
        <p:txBody>
          <a:bodyPr/>
          <a:lstStyle/>
          <a:p>
            <a:pPr>
              <a:buFont typeface="Wingdings" panose="05000000000000000000" pitchFamily="2" charset="2"/>
              <a:buChar char="q"/>
            </a:pPr>
            <a:r>
              <a:rPr lang="en-US" b="1" dirty="0" smtClean="0"/>
              <a:t>Caused  by the following</a:t>
            </a:r>
          </a:p>
          <a:p>
            <a:r>
              <a:rPr lang="en-US" b="1" dirty="0" smtClean="0"/>
              <a:t>Contusion</a:t>
            </a:r>
            <a:r>
              <a:rPr lang="en-US" dirty="0" smtClean="0"/>
              <a:t> - </a:t>
            </a:r>
            <a:r>
              <a:rPr lang="en-US" dirty="0"/>
              <a:t>bruising</a:t>
            </a:r>
            <a:r>
              <a:rPr lang="en-US" dirty="0" smtClean="0"/>
              <a:t> </a:t>
            </a:r>
            <a:r>
              <a:rPr lang="en-US" dirty="0"/>
              <a:t>Injury caused by blunt force</a:t>
            </a:r>
            <a:endParaRPr lang="en-US" dirty="0" smtClean="0"/>
          </a:p>
          <a:p>
            <a:r>
              <a:rPr lang="en-US" b="1" dirty="0" smtClean="0"/>
              <a:t>Strain - </a:t>
            </a:r>
            <a:r>
              <a:rPr lang="en-US" spc="-85" dirty="0" smtClean="0">
                <a:cs typeface="Trebuchet MS"/>
              </a:rPr>
              <a:t>Microscopic </a:t>
            </a:r>
            <a:r>
              <a:rPr lang="en-US" spc="-180" dirty="0">
                <a:cs typeface="Trebuchet MS"/>
              </a:rPr>
              <a:t>tear </a:t>
            </a:r>
            <a:r>
              <a:rPr lang="en-US" spc="-185" dirty="0">
                <a:cs typeface="Trebuchet MS"/>
              </a:rPr>
              <a:t>in </a:t>
            </a:r>
            <a:r>
              <a:rPr lang="en-US" spc="-190" dirty="0">
                <a:cs typeface="Trebuchet MS"/>
              </a:rPr>
              <a:t>the</a:t>
            </a:r>
            <a:r>
              <a:rPr lang="en-US" spc="25" dirty="0">
                <a:cs typeface="Trebuchet MS"/>
              </a:rPr>
              <a:t> </a:t>
            </a:r>
            <a:r>
              <a:rPr lang="en-US" spc="-180" dirty="0" smtClean="0">
                <a:cs typeface="Trebuchet MS"/>
              </a:rPr>
              <a:t>muscle</a:t>
            </a:r>
            <a:r>
              <a:rPr lang="en-US" spc="-260" dirty="0" smtClean="0">
                <a:cs typeface="Calibri"/>
              </a:rPr>
              <a:t> caused by excessive Pull  or stretching</a:t>
            </a:r>
            <a:endParaRPr lang="en-US" dirty="0"/>
          </a:p>
          <a:p>
            <a:r>
              <a:rPr lang="en-US" b="1" dirty="0" smtClean="0"/>
              <a:t>Sprain </a:t>
            </a:r>
            <a:r>
              <a:rPr lang="en-US" dirty="0" smtClean="0"/>
              <a:t>-  Injury from e</a:t>
            </a:r>
            <a:r>
              <a:rPr lang="en-US" spc="-35" dirty="0" smtClean="0">
                <a:cs typeface="Trebuchet MS"/>
              </a:rPr>
              <a:t>xcessive </a:t>
            </a:r>
            <a:r>
              <a:rPr lang="en-US" spc="-10" dirty="0">
                <a:cs typeface="Trebuchet MS"/>
              </a:rPr>
              <a:t>stretching</a:t>
            </a:r>
            <a:r>
              <a:rPr lang="en-US" spc="-15" dirty="0">
                <a:cs typeface="Trebuchet MS"/>
              </a:rPr>
              <a:t> </a:t>
            </a:r>
            <a:r>
              <a:rPr lang="en-US" spc="-70" dirty="0">
                <a:cs typeface="Trebuchet MS"/>
              </a:rPr>
              <a:t>of</a:t>
            </a:r>
            <a:r>
              <a:rPr lang="en-US" dirty="0">
                <a:cs typeface="Trebuchet MS"/>
              </a:rPr>
              <a:t> </a:t>
            </a:r>
            <a:r>
              <a:rPr lang="en-US" spc="-5" dirty="0">
                <a:cs typeface="Trebuchet MS"/>
              </a:rPr>
              <a:t>a</a:t>
            </a:r>
            <a:r>
              <a:rPr lang="en-US" spc="-180" dirty="0">
                <a:cs typeface="Trebuchet MS"/>
              </a:rPr>
              <a:t> </a:t>
            </a:r>
            <a:r>
              <a:rPr lang="en-US" spc="30" dirty="0" smtClean="0">
                <a:cs typeface="Trebuchet MS"/>
              </a:rPr>
              <a:t>ligament</a:t>
            </a:r>
            <a:r>
              <a:rPr lang="en-US" dirty="0"/>
              <a:t> </a:t>
            </a:r>
            <a:r>
              <a:rPr lang="en-US" dirty="0" smtClean="0"/>
              <a:t>surrounding </a:t>
            </a:r>
            <a:r>
              <a:rPr lang="en-US" dirty="0"/>
              <a:t>a joint </a:t>
            </a:r>
          </a:p>
        </p:txBody>
      </p:sp>
    </p:spTree>
    <p:extLst>
      <p:ext uri="{BB962C8B-B14F-4D97-AF65-F5344CB8AC3E}">
        <p14:creationId xmlns:p14="http://schemas.microsoft.com/office/powerpoint/2010/main" val="213352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66800" y="381000"/>
            <a:ext cx="6620272" cy="457200"/>
          </a:xfrm>
        </p:spPr>
        <p:txBody>
          <a:bodyPr>
            <a:normAutofit fontScale="90000"/>
          </a:bodyPr>
          <a:lstStyle/>
          <a:p>
            <a:r>
              <a:rPr lang="en-US" dirty="0" smtClean="0"/>
              <a:t>SOFT TISSUE INJURIES</a:t>
            </a:r>
            <a:endParaRPr lang="en-US" dirty="0"/>
          </a:p>
        </p:txBody>
      </p:sp>
      <p:sp>
        <p:nvSpPr>
          <p:cNvPr id="3" name="Content Placeholder 2"/>
          <p:cNvSpPr>
            <a:spLocks noGrp="1"/>
          </p:cNvSpPr>
          <p:nvPr>
            <p:ph idx="1"/>
          </p:nvPr>
        </p:nvSpPr>
        <p:spPr>
          <a:xfrm>
            <a:off x="228600" y="838200"/>
            <a:ext cx="7162800" cy="6400800"/>
          </a:xfrm>
        </p:spPr>
        <p:txBody>
          <a:bodyPr>
            <a:noAutofit/>
          </a:bodyPr>
          <a:lstStyle/>
          <a:p>
            <a:pPr marL="514350" indent="-514350">
              <a:lnSpc>
                <a:spcPct val="150000"/>
              </a:lnSpc>
              <a:buNone/>
            </a:pPr>
            <a:r>
              <a:rPr lang="en-US" sz="2400" b="1" dirty="0" smtClean="0"/>
              <a:t>Contusion</a:t>
            </a:r>
            <a:r>
              <a:rPr lang="en-US" sz="2400" dirty="0" smtClean="0"/>
              <a:t> </a:t>
            </a:r>
          </a:p>
          <a:p>
            <a:pPr marL="514350" indent="-514350">
              <a:lnSpc>
                <a:spcPct val="150000"/>
              </a:lnSpc>
              <a:buNone/>
            </a:pPr>
            <a:r>
              <a:rPr lang="en-US" sz="2400" b="1" dirty="0" smtClean="0"/>
              <a:t>- Injury caused by blunt force</a:t>
            </a:r>
            <a:r>
              <a:rPr lang="en-US" sz="2400" dirty="0" smtClean="0"/>
              <a:t>, such as a blow, kick, or fall. </a:t>
            </a:r>
          </a:p>
          <a:p>
            <a:pPr marL="344488" indent="-344488">
              <a:lnSpc>
                <a:spcPct val="150000"/>
              </a:lnSpc>
            </a:pPr>
            <a:r>
              <a:rPr lang="en-US" sz="2400" dirty="0" smtClean="0"/>
              <a:t>Many </a:t>
            </a:r>
            <a:r>
              <a:rPr lang="en-US" sz="2400" b="1" dirty="0" smtClean="0"/>
              <a:t>small blood vessels rupture </a:t>
            </a:r>
            <a:r>
              <a:rPr lang="en-US" sz="2400" dirty="0" smtClean="0"/>
              <a:t>and </a:t>
            </a:r>
            <a:r>
              <a:rPr lang="en-US" sz="2400" b="1" dirty="0" smtClean="0"/>
              <a:t>bleed into soft tissues</a:t>
            </a:r>
            <a:r>
              <a:rPr lang="en-US" sz="2400" dirty="0" smtClean="0"/>
              <a:t> (ecchymosis, or bruising). A hematoma may develop.</a:t>
            </a:r>
          </a:p>
          <a:p>
            <a:pPr marL="344488" indent="-344488">
              <a:lnSpc>
                <a:spcPct val="150000"/>
              </a:lnSpc>
            </a:pPr>
            <a:r>
              <a:rPr lang="en-US" sz="2400" dirty="0" smtClean="0"/>
              <a:t>Local symptoms (pain, swelling, and discoloration) are controlled with intermittent application of cold. </a:t>
            </a:r>
          </a:p>
          <a:p>
            <a:pPr marL="344488" indent="-344488">
              <a:lnSpc>
                <a:spcPct val="150000"/>
              </a:lnSpc>
            </a:pPr>
            <a:r>
              <a:rPr lang="en-US" sz="2400" dirty="0" smtClean="0"/>
              <a:t>Most resolve in 1 to 2 weeks</a:t>
            </a:r>
            <a:r>
              <a:rPr lang="en-US" dirty="0" smtClean="0"/>
              <a:t>.</a:t>
            </a:r>
          </a:p>
        </p:txBody>
      </p:sp>
    </p:spTree>
    <p:extLst>
      <p:ext uri="{BB962C8B-B14F-4D97-AF65-F5344CB8AC3E}">
        <p14:creationId xmlns:p14="http://schemas.microsoft.com/office/powerpoint/2010/main" val="156724204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772400" cy="963612"/>
          </a:xfrm>
        </p:spPr>
        <p:txBody>
          <a:bodyPr>
            <a:normAutofit fontScale="90000"/>
          </a:bodyPr>
          <a:lstStyle/>
          <a:p>
            <a:r>
              <a:rPr lang="en-US" sz="3600" b="1" dirty="0" smtClean="0"/>
              <a:t>A  strain </a:t>
            </a:r>
            <a:r>
              <a:rPr lang="en-US" sz="3600" b="1" dirty="0"/>
              <a:t/>
            </a:r>
            <a:br>
              <a:rPr lang="en-US" sz="3600" b="1" dirty="0"/>
            </a:br>
            <a:r>
              <a:rPr lang="en-US" sz="3600" i="1" dirty="0" smtClean="0"/>
              <a:t> </a:t>
            </a:r>
            <a:endParaRPr lang="en-US" sz="3600" i="1" dirty="0"/>
          </a:p>
        </p:txBody>
      </p:sp>
      <p:sp>
        <p:nvSpPr>
          <p:cNvPr id="3" name="Content Placeholder 2"/>
          <p:cNvSpPr>
            <a:spLocks noGrp="1"/>
          </p:cNvSpPr>
          <p:nvPr>
            <p:ph idx="1"/>
          </p:nvPr>
        </p:nvSpPr>
        <p:spPr>
          <a:xfrm>
            <a:off x="304800" y="1600200"/>
            <a:ext cx="6781800" cy="4648200"/>
          </a:xfrm>
        </p:spPr>
        <p:txBody>
          <a:bodyPr>
            <a:normAutofit fontScale="92500" lnSpcReduction="20000"/>
          </a:bodyPr>
          <a:lstStyle/>
          <a:p>
            <a:pPr>
              <a:buNone/>
            </a:pPr>
            <a:endParaRPr lang="en-US" b="1" spc="-85" dirty="0">
              <a:latin typeface="Trebuchet MS"/>
              <a:cs typeface="Trebuchet MS"/>
            </a:endParaRPr>
          </a:p>
          <a:p>
            <a:pPr>
              <a:buNone/>
            </a:pPr>
            <a:r>
              <a:rPr lang="en-US" b="1" spc="-85" dirty="0" smtClean="0">
                <a:cs typeface="Trebuchet MS"/>
              </a:rPr>
              <a:t>Microscopic </a:t>
            </a:r>
            <a:r>
              <a:rPr lang="en-US" b="1" spc="-180" dirty="0">
                <a:cs typeface="Trebuchet MS"/>
              </a:rPr>
              <a:t>tear </a:t>
            </a:r>
            <a:r>
              <a:rPr lang="en-US" b="1" spc="-185" dirty="0">
                <a:cs typeface="Trebuchet MS"/>
              </a:rPr>
              <a:t>in </a:t>
            </a:r>
            <a:r>
              <a:rPr lang="en-US" b="1" spc="-190" dirty="0">
                <a:cs typeface="Trebuchet MS"/>
              </a:rPr>
              <a:t>the</a:t>
            </a:r>
            <a:r>
              <a:rPr lang="en-US" b="1" spc="25" dirty="0">
                <a:cs typeface="Trebuchet MS"/>
              </a:rPr>
              <a:t> </a:t>
            </a:r>
            <a:r>
              <a:rPr lang="en-US" b="1" spc="-180" dirty="0">
                <a:cs typeface="Trebuchet MS"/>
              </a:rPr>
              <a:t>muscle</a:t>
            </a:r>
            <a:r>
              <a:rPr lang="en-US" spc="-260" dirty="0">
                <a:cs typeface="Calibri"/>
              </a:rPr>
              <a:t>―Pulled</a:t>
            </a:r>
            <a:r>
              <a:rPr lang="en-US" spc="90" dirty="0">
                <a:cs typeface="Calibri"/>
              </a:rPr>
              <a:t> </a:t>
            </a:r>
            <a:r>
              <a:rPr lang="en-US" spc="-25" dirty="0" smtClean="0">
                <a:cs typeface="Calibri"/>
              </a:rPr>
              <a:t>muscle</a:t>
            </a:r>
            <a:endParaRPr lang="en-US" b="1" dirty="0" smtClean="0"/>
          </a:p>
          <a:p>
            <a:pPr>
              <a:buNone/>
            </a:pPr>
            <a:r>
              <a:rPr lang="en-US" dirty="0" smtClean="0"/>
              <a:t>A </a:t>
            </a:r>
            <a:r>
              <a:rPr lang="en-US" b="1" dirty="0" smtClean="0"/>
              <a:t>“muscle pull” </a:t>
            </a:r>
            <a:r>
              <a:rPr lang="en-US" dirty="0" smtClean="0"/>
              <a:t>caused by </a:t>
            </a:r>
            <a:r>
              <a:rPr lang="en-US" b="1" dirty="0" smtClean="0"/>
              <a:t>overuse, overstretching, or excessive stress. </a:t>
            </a:r>
          </a:p>
          <a:p>
            <a:pPr>
              <a:buNone/>
            </a:pPr>
            <a:endParaRPr lang="en-US" sz="1600" dirty="0" smtClean="0"/>
          </a:p>
          <a:p>
            <a:pPr>
              <a:buNone/>
            </a:pPr>
            <a:r>
              <a:rPr lang="en-US" dirty="0" smtClean="0"/>
              <a:t>Strains are microscopic, incomplete muscle </a:t>
            </a:r>
            <a:r>
              <a:rPr lang="en-US" b="1" dirty="0" smtClean="0"/>
              <a:t>tears with some bleeding into the tissue. </a:t>
            </a:r>
          </a:p>
          <a:p>
            <a:pPr>
              <a:buNone/>
            </a:pPr>
            <a:endParaRPr lang="en-US" sz="1600" dirty="0" smtClean="0"/>
          </a:p>
          <a:p>
            <a:r>
              <a:rPr lang="en-US" dirty="0" smtClean="0"/>
              <a:t>The patient experiences soreness or sudden pain, with local tenderness on muscle use and isometric contraction.</a:t>
            </a:r>
          </a:p>
          <a:p>
            <a:endParaRPr lang="en-US" dirty="0"/>
          </a:p>
        </p:txBody>
      </p:sp>
    </p:spTree>
    <p:extLst>
      <p:ext uri="{BB962C8B-B14F-4D97-AF65-F5344CB8AC3E}">
        <p14:creationId xmlns:p14="http://schemas.microsoft.com/office/powerpoint/2010/main" val="3637599696"/>
      </p:ext>
    </p:extLst>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880" y="228600"/>
            <a:ext cx="8013576" cy="1112168"/>
          </a:xfrm>
        </p:spPr>
        <p:txBody>
          <a:bodyPr>
            <a:noAutofit/>
          </a:bodyPr>
          <a:lstStyle/>
          <a:p>
            <a:r>
              <a:rPr lang="en-US" sz="3600" b="1" dirty="0"/>
              <a:t>A</a:t>
            </a:r>
            <a:r>
              <a:rPr lang="en-US" sz="3600" dirty="0"/>
              <a:t> </a:t>
            </a:r>
            <a:r>
              <a:rPr lang="en-US" sz="3600" dirty="0" smtClean="0"/>
              <a:t> </a:t>
            </a:r>
            <a:r>
              <a:rPr lang="en-US" sz="3600" b="1" dirty="0" smtClean="0"/>
              <a:t>sprain </a:t>
            </a:r>
            <a:r>
              <a:rPr lang="en-US" sz="3600" b="1" dirty="0"/>
              <a:t/>
            </a:r>
            <a:br>
              <a:rPr lang="en-US" sz="3600" b="1" dirty="0"/>
            </a:br>
            <a:r>
              <a:rPr lang="en-US" sz="3600" i="1" dirty="0" smtClean="0"/>
              <a:t> </a:t>
            </a:r>
            <a:endParaRPr lang="en-US" sz="3600" i="1" dirty="0"/>
          </a:p>
        </p:txBody>
      </p:sp>
      <p:sp>
        <p:nvSpPr>
          <p:cNvPr id="3" name="Content Placeholder 2"/>
          <p:cNvSpPr>
            <a:spLocks noGrp="1"/>
          </p:cNvSpPr>
          <p:nvPr>
            <p:ph idx="1"/>
          </p:nvPr>
        </p:nvSpPr>
        <p:spPr>
          <a:xfrm>
            <a:off x="467544" y="1143000"/>
            <a:ext cx="6542856" cy="4953000"/>
          </a:xfrm>
        </p:spPr>
        <p:txBody>
          <a:bodyPr>
            <a:normAutofit fontScale="70000" lnSpcReduction="20000"/>
          </a:bodyPr>
          <a:lstStyle/>
          <a:p>
            <a:pPr>
              <a:lnSpc>
                <a:spcPct val="150000"/>
              </a:lnSpc>
              <a:buNone/>
            </a:pPr>
            <a:r>
              <a:rPr lang="en-US" sz="3500" b="1" spc="-200" dirty="0" smtClean="0">
                <a:latin typeface="+mj-lt"/>
                <a:cs typeface="Trebuchet MS"/>
              </a:rPr>
              <a:t>Ligament </a:t>
            </a:r>
            <a:r>
              <a:rPr lang="en-US" sz="3500" b="1" spc="-175" dirty="0">
                <a:latin typeface="+mj-lt"/>
                <a:cs typeface="Trebuchet MS"/>
              </a:rPr>
              <a:t>injury </a:t>
            </a:r>
            <a:r>
              <a:rPr lang="en-US" sz="3500" spc="-35" dirty="0">
                <a:latin typeface="+mj-lt"/>
                <a:cs typeface="Trebuchet MS"/>
              </a:rPr>
              <a:t>(</a:t>
            </a:r>
            <a:r>
              <a:rPr lang="en-US" sz="3500" b="1" spc="-35" dirty="0">
                <a:cs typeface="Trebuchet MS"/>
              </a:rPr>
              <a:t>Excessive </a:t>
            </a:r>
            <a:r>
              <a:rPr lang="en-US" sz="3500" b="1" spc="-10" dirty="0">
                <a:cs typeface="Trebuchet MS"/>
              </a:rPr>
              <a:t>stretching</a:t>
            </a:r>
            <a:r>
              <a:rPr lang="en-US" sz="3500" b="1" spc="-15" dirty="0">
                <a:cs typeface="Trebuchet MS"/>
              </a:rPr>
              <a:t> </a:t>
            </a:r>
            <a:r>
              <a:rPr lang="en-US" sz="3500" b="1" spc="-70" dirty="0">
                <a:cs typeface="Trebuchet MS"/>
              </a:rPr>
              <a:t>of</a:t>
            </a:r>
            <a:r>
              <a:rPr lang="en-US" sz="3500" dirty="0">
                <a:cs typeface="Trebuchet MS"/>
              </a:rPr>
              <a:t> </a:t>
            </a:r>
            <a:r>
              <a:rPr lang="en-US" sz="3500" b="1" spc="-5" dirty="0">
                <a:cs typeface="Trebuchet MS"/>
              </a:rPr>
              <a:t>a</a:t>
            </a:r>
            <a:r>
              <a:rPr lang="en-US" sz="3500" b="1" spc="-180" dirty="0">
                <a:cs typeface="Trebuchet MS"/>
              </a:rPr>
              <a:t> </a:t>
            </a:r>
            <a:r>
              <a:rPr lang="en-US" sz="3500" b="1" spc="30" dirty="0">
                <a:cs typeface="Trebuchet MS"/>
              </a:rPr>
              <a:t>ligament</a:t>
            </a:r>
            <a:r>
              <a:rPr lang="en-US" sz="3500" b="1" spc="30" dirty="0" smtClean="0">
                <a:cs typeface="Trebuchet MS"/>
              </a:rPr>
              <a:t>)</a:t>
            </a:r>
            <a:endParaRPr lang="en-US" sz="3500" b="1" dirty="0" smtClean="0"/>
          </a:p>
          <a:p>
            <a:pPr>
              <a:lnSpc>
                <a:spcPct val="150000"/>
              </a:lnSpc>
              <a:buFontTx/>
              <a:buChar char="-"/>
            </a:pPr>
            <a:r>
              <a:rPr lang="en-US" sz="3500" b="1" dirty="0" smtClean="0"/>
              <a:t>Injury to the ligaments surrounding a joint caused by: </a:t>
            </a:r>
          </a:p>
          <a:p>
            <a:pPr>
              <a:lnSpc>
                <a:spcPct val="150000"/>
              </a:lnSpc>
              <a:buFont typeface="Wingdings" panose="05000000000000000000" pitchFamily="2" charset="2"/>
              <a:buChar char="Ø"/>
            </a:pPr>
            <a:r>
              <a:rPr lang="en-US" sz="3500" dirty="0" smtClean="0"/>
              <a:t> wrenching -  </a:t>
            </a:r>
            <a:r>
              <a:rPr lang="en-US" sz="3600" dirty="0" smtClean="0"/>
              <a:t>twisting  </a:t>
            </a:r>
            <a:r>
              <a:rPr lang="en-US" sz="3600" dirty="0"/>
              <a:t>suddenly and violently </a:t>
            </a:r>
            <a:r>
              <a:rPr lang="en-US" sz="3500" dirty="0" smtClean="0"/>
              <a:t>or pulling </a:t>
            </a:r>
          </a:p>
          <a:p>
            <a:pPr>
              <a:lnSpc>
                <a:spcPct val="150000"/>
              </a:lnSpc>
            </a:pPr>
            <a:r>
              <a:rPr lang="en-US" sz="3500" dirty="0" smtClean="0"/>
              <a:t>A torn ligament loses its stabilizing ability. </a:t>
            </a:r>
          </a:p>
          <a:p>
            <a:pPr>
              <a:lnSpc>
                <a:spcPct val="150000"/>
              </a:lnSpc>
            </a:pPr>
            <a:r>
              <a:rPr lang="en-US" sz="3500" dirty="0" smtClean="0"/>
              <a:t>Blood vessels rupture and </a:t>
            </a:r>
            <a:r>
              <a:rPr lang="en-US" sz="3500" b="1" dirty="0" smtClean="0"/>
              <a:t>edema </a:t>
            </a:r>
            <a:r>
              <a:rPr lang="en-US" sz="3500" dirty="0" smtClean="0"/>
              <a:t>occurs; the </a:t>
            </a:r>
            <a:r>
              <a:rPr lang="en-US" sz="3500" b="1" dirty="0" smtClean="0"/>
              <a:t>joint is tender</a:t>
            </a:r>
            <a:r>
              <a:rPr lang="en-US" sz="3500" dirty="0" smtClean="0"/>
              <a:t>, and movement of the joint becomes </a:t>
            </a:r>
            <a:r>
              <a:rPr lang="en-US" sz="3500" b="1" dirty="0" smtClean="0"/>
              <a:t>painful</a:t>
            </a:r>
            <a:r>
              <a:rPr lang="en-US" sz="3500" dirty="0" smtClean="0"/>
              <a:t>.</a:t>
            </a:r>
          </a:p>
        </p:txBody>
      </p:sp>
    </p:spTree>
    <p:extLst>
      <p:ext uri="{BB962C8B-B14F-4D97-AF65-F5344CB8AC3E}">
        <p14:creationId xmlns:p14="http://schemas.microsoft.com/office/powerpoint/2010/main" val="132056036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04800"/>
            <a:ext cx="7772400" cy="685800"/>
          </a:xfrm>
        </p:spPr>
        <p:txBody>
          <a:bodyPr>
            <a:normAutofit/>
          </a:bodyPr>
          <a:lstStyle/>
          <a:p>
            <a:r>
              <a:rPr lang="en-US" sz="3600" i="1" dirty="0" smtClean="0"/>
              <a:t>Cont’d…</a:t>
            </a:r>
            <a:endParaRPr lang="en-US" sz="3600" i="1" dirty="0"/>
          </a:p>
        </p:txBody>
      </p:sp>
      <p:sp>
        <p:nvSpPr>
          <p:cNvPr id="3" name="Content Placeholder 2"/>
          <p:cNvSpPr>
            <a:spLocks noGrp="1"/>
          </p:cNvSpPr>
          <p:nvPr>
            <p:ph idx="1"/>
          </p:nvPr>
        </p:nvSpPr>
        <p:spPr>
          <a:xfrm>
            <a:off x="395536" y="1412776"/>
            <a:ext cx="7681664" cy="5216624"/>
          </a:xfrm>
        </p:spPr>
        <p:txBody>
          <a:bodyPr>
            <a:normAutofit fontScale="85000" lnSpcReduction="10000"/>
          </a:bodyPr>
          <a:lstStyle/>
          <a:p>
            <a:pPr>
              <a:lnSpc>
                <a:spcPct val="150000"/>
              </a:lnSpc>
            </a:pPr>
            <a:r>
              <a:rPr lang="en-US" dirty="0" smtClean="0"/>
              <a:t>The degree of </a:t>
            </a:r>
            <a:r>
              <a:rPr lang="en-US" b="1" dirty="0" smtClean="0"/>
              <a:t>disability and pain </a:t>
            </a:r>
            <a:r>
              <a:rPr lang="en-US" dirty="0" smtClean="0"/>
              <a:t>increases during the first 2 to 3 hours after the injury because of the associated </a:t>
            </a:r>
            <a:r>
              <a:rPr lang="en-US" b="1" dirty="0" smtClean="0"/>
              <a:t>swelling and bleeding. </a:t>
            </a:r>
          </a:p>
          <a:p>
            <a:pPr>
              <a:lnSpc>
                <a:spcPct val="150000"/>
              </a:lnSpc>
            </a:pPr>
            <a:r>
              <a:rPr lang="en-US" dirty="0" smtClean="0"/>
              <a:t>An x-ray should be obtained to rule out bone injury. </a:t>
            </a:r>
          </a:p>
          <a:p>
            <a:pPr>
              <a:lnSpc>
                <a:spcPct val="150000"/>
              </a:lnSpc>
            </a:pPr>
            <a:r>
              <a:rPr lang="en-US" b="1" dirty="0" smtClean="0"/>
              <a:t>Avulsion</a:t>
            </a:r>
            <a:r>
              <a:rPr lang="en-US" dirty="0" smtClean="0"/>
              <a:t> fracture (in which a bone fragment is pulled away by a ligament or tendon) may be associated with a sprain.</a:t>
            </a:r>
            <a:endParaRPr lang="en-US" dirty="0"/>
          </a:p>
        </p:txBody>
      </p:sp>
    </p:spTree>
    <p:extLst>
      <p:ext uri="{BB962C8B-B14F-4D97-AF65-F5344CB8AC3E}">
        <p14:creationId xmlns:p14="http://schemas.microsoft.com/office/powerpoint/2010/main" val="31752209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152400"/>
            <a:ext cx="8229600" cy="990600"/>
          </a:xfrm>
        </p:spPr>
        <p:txBody>
          <a:bodyPr>
            <a:normAutofit/>
          </a:bodyPr>
          <a:lstStyle/>
          <a:p>
            <a:pPr eaLnBrk="1" fontAlgn="auto" hangingPunct="1">
              <a:spcAft>
                <a:spcPts val="0"/>
              </a:spcAft>
              <a:defRPr/>
            </a:pPr>
            <a:r>
              <a:rPr lang="en-US" dirty="0" smtClean="0">
                <a:solidFill>
                  <a:schemeClr val="tx2">
                    <a:satMod val="130000"/>
                  </a:schemeClr>
                </a:solidFill>
                <a:latin typeface="Arial" charset="0"/>
              </a:rPr>
              <a:t> </a:t>
            </a:r>
            <a:r>
              <a:rPr lang="en-US" dirty="0" smtClean="0">
                <a:latin typeface="Arial" charset="0"/>
              </a:rPr>
              <a:t>Sprain grading </a:t>
            </a:r>
          </a:p>
        </p:txBody>
      </p:sp>
      <p:sp>
        <p:nvSpPr>
          <p:cNvPr id="34819" name="Rectangle 3"/>
          <p:cNvSpPr>
            <a:spLocks noGrp="1" noChangeArrowheads="1"/>
          </p:cNvSpPr>
          <p:nvPr>
            <p:ph idx="1"/>
          </p:nvPr>
        </p:nvSpPr>
        <p:spPr>
          <a:xfrm>
            <a:off x="152400" y="1447800"/>
            <a:ext cx="6781800" cy="4800600"/>
          </a:xfrm>
        </p:spPr>
        <p:txBody>
          <a:bodyPr>
            <a:normAutofit/>
          </a:bodyPr>
          <a:lstStyle/>
          <a:p>
            <a:pPr marL="640080" lvl="1" indent="-237744" eaLnBrk="1" fontAlgn="auto" hangingPunct="1">
              <a:spcAft>
                <a:spcPts val="0"/>
              </a:spcAft>
              <a:buFont typeface="Verdana"/>
              <a:buChar char="◦"/>
              <a:defRPr/>
            </a:pPr>
            <a:r>
              <a:rPr lang="en-US" sz="3200" dirty="0" smtClean="0"/>
              <a:t>Grade I—mild bleeding and inflammation</a:t>
            </a:r>
          </a:p>
          <a:p>
            <a:pPr marL="640080" lvl="1" indent="-237744" eaLnBrk="1" fontAlgn="auto" hangingPunct="1">
              <a:spcAft>
                <a:spcPts val="0"/>
              </a:spcAft>
              <a:buFont typeface="Verdana"/>
              <a:buChar char="◦"/>
              <a:defRPr/>
            </a:pPr>
            <a:r>
              <a:rPr lang="en-US" sz="3200" dirty="0" smtClean="0"/>
              <a:t>Grade II—severe stretching and some tearing and inflammation and hematoma</a:t>
            </a:r>
          </a:p>
          <a:p>
            <a:pPr marL="640080" lvl="1" indent="-237744" eaLnBrk="1" fontAlgn="auto" hangingPunct="1">
              <a:spcAft>
                <a:spcPts val="0"/>
              </a:spcAft>
              <a:buFont typeface="Verdana"/>
              <a:buChar char="◦"/>
              <a:defRPr/>
            </a:pPr>
            <a:r>
              <a:rPr lang="en-US" sz="3200" dirty="0" smtClean="0"/>
              <a:t>Grade III—complete tearing of ligament</a:t>
            </a:r>
          </a:p>
          <a:p>
            <a:pPr marL="640080" lvl="1" indent="-237744" eaLnBrk="1" fontAlgn="auto" hangingPunct="1">
              <a:spcAft>
                <a:spcPts val="0"/>
              </a:spcAft>
              <a:buFont typeface="Verdana"/>
              <a:buChar char="◦"/>
              <a:defRPr/>
            </a:pPr>
            <a:r>
              <a:rPr lang="en-US" sz="3200" dirty="0" smtClean="0"/>
              <a:t>Grade IV—bony attachment of ligament broken away</a:t>
            </a:r>
          </a:p>
        </p:txBody>
      </p:sp>
    </p:spTree>
    <p:extLst>
      <p:ext uri="{BB962C8B-B14F-4D97-AF65-F5344CB8AC3E}">
        <p14:creationId xmlns:p14="http://schemas.microsoft.com/office/powerpoint/2010/main" val="2887328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title"/>
          </p:nvPr>
        </p:nvSpPr>
        <p:spPr>
          <a:xfrm>
            <a:off x="457200" y="152400"/>
            <a:ext cx="8229600" cy="685800"/>
          </a:xfrm>
        </p:spPr>
        <p:txBody>
          <a:bodyPr>
            <a:noAutofit/>
          </a:bodyPr>
          <a:lstStyle/>
          <a:p>
            <a:pPr algn="ctr" eaLnBrk="1" fontAlgn="auto" hangingPunct="1">
              <a:spcAft>
                <a:spcPts val="0"/>
              </a:spcAft>
              <a:defRPr/>
            </a:pPr>
            <a:r>
              <a:rPr lang="en-US" sz="4400" b="1" dirty="0">
                <a:solidFill>
                  <a:schemeClr val="tx1"/>
                </a:solidFill>
                <a:latin typeface="Times New Roman" pitchFamily="18" charset="0"/>
                <a:cs typeface="Times New Roman" pitchFamily="18" charset="0"/>
              </a:rPr>
              <a:t>Sprains</a:t>
            </a:r>
            <a:r>
              <a:rPr lang="en-US" sz="4400" b="1" dirty="0">
                <a:solidFill>
                  <a:schemeClr val="tx1"/>
                </a:solidFill>
              </a:rPr>
              <a:t> </a:t>
            </a:r>
          </a:p>
        </p:txBody>
      </p:sp>
      <p:sp>
        <p:nvSpPr>
          <p:cNvPr id="53251" name="Rectangle 3"/>
          <p:cNvSpPr>
            <a:spLocks noGrp="1" noChangeArrowheads="1"/>
          </p:cNvSpPr>
          <p:nvPr>
            <p:ph idx="1"/>
          </p:nvPr>
        </p:nvSpPr>
        <p:spPr>
          <a:xfrm>
            <a:off x="152400" y="914400"/>
            <a:ext cx="6858000" cy="5105400"/>
          </a:xfrm>
        </p:spPr>
        <p:txBody>
          <a:bodyPr>
            <a:normAutofit/>
          </a:bodyPr>
          <a:lstStyle/>
          <a:p>
            <a:pPr eaLnBrk="1" hangingPunct="1"/>
            <a:r>
              <a:rPr lang="en-US" sz="3200" b="1" dirty="0" smtClean="0"/>
              <a:t>Treatment of sprains:</a:t>
            </a:r>
          </a:p>
          <a:p>
            <a:pPr lvl="1" eaLnBrk="1" hangingPunct="1"/>
            <a:r>
              <a:rPr lang="en-US" sz="3200" b="1" dirty="0" smtClean="0"/>
              <a:t>first-degree:</a:t>
            </a:r>
            <a:r>
              <a:rPr lang="en-US" sz="3200" dirty="0" smtClean="0"/>
              <a:t> rest, ice for 24 to 48 hr, compression bandage, and elevation</a:t>
            </a:r>
          </a:p>
          <a:p>
            <a:pPr lvl="1" eaLnBrk="1" hangingPunct="1"/>
            <a:r>
              <a:rPr lang="en-US" sz="3200" b="1" dirty="0" smtClean="0"/>
              <a:t>second-degree</a:t>
            </a:r>
            <a:r>
              <a:rPr lang="en-US" sz="3200" dirty="0" smtClean="0"/>
              <a:t>: immobilization, partial weight bearing as tear heals</a:t>
            </a:r>
          </a:p>
          <a:p>
            <a:pPr lvl="1" eaLnBrk="1" hangingPunct="1"/>
            <a:r>
              <a:rPr lang="en-US" sz="3200" b="1" dirty="0" smtClean="0"/>
              <a:t>third-degree and 4</a:t>
            </a:r>
            <a:r>
              <a:rPr lang="en-US" sz="3200" b="1" baseline="30000" dirty="0" smtClean="0"/>
              <a:t>th</a:t>
            </a:r>
            <a:r>
              <a:rPr lang="en-US" sz="3200" b="1" dirty="0" smtClean="0"/>
              <a:t> degree:</a:t>
            </a:r>
            <a:r>
              <a:rPr lang="en-US" sz="3200" dirty="0" smtClean="0"/>
              <a:t> immobilization for 4 to 6 weeks, possible surgery</a:t>
            </a:r>
          </a:p>
        </p:txBody>
      </p:sp>
    </p:spTree>
    <p:extLst>
      <p:ext uri="{BB962C8B-B14F-4D97-AF65-F5344CB8AC3E}">
        <p14:creationId xmlns:p14="http://schemas.microsoft.com/office/powerpoint/2010/main" val="14019642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2" name="object 3"/>
          <p:cNvSpPr/>
          <p:nvPr/>
        </p:nvSpPr>
        <p:spPr>
          <a:xfrm>
            <a:off x="972311" y="3387852"/>
            <a:ext cx="82296" cy="82296"/>
          </a:xfrm>
          <a:prstGeom prst="rect">
            <a:avLst/>
          </a:prstGeom>
          <a:blipFill>
            <a:blip r:embed="rId2" cstate="print"/>
            <a:stretch>
              <a:fillRect/>
            </a:stretch>
          </a:blipFill>
        </p:spPr>
        <p:txBody>
          <a:bodyPr wrap="square" lIns="0" tIns="0" rIns="0" bIns="0" rtlCol="0"/>
          <a:lstStyle/>
          <a:p>
            <a:endParaRPr/>
          </a:p>
        </p:txBody>
      </p:sp>
      <p:sp>
        <p:nvSpPr>
          <p:cNvPr id="1048793" name="object 6"/>
          <p:cNvSpPr txBox="1">
            <a:spLocks noGrp="1"/>
          </p:cNvSpPr>
          <p:nvPr>
            <p:ph type="title"/>
          </p:nvPr>
        </p:nvSpPr>
        <p:spPr>
          <a:xfrm>
            <a:off x="304800" y="-289695"/>
            <a:ext cx="8686800" cy="960390"/>
          </a:xfrm>
          <a:prstGeom prst="rect">
            <a:avLst/>
          </a:prstGeom>
        </p:spPr>
        <p:txBody>
          <a:bodyPr vert="horz" wrap="square" lIns="0" tIns="463422" rIns="0" bIns="0" rtlCol="0">
            <a:spAutoFit/>
          </a:bodyPr>
          <a:lstStyle/>
          <a:p>
            <a:pPr marL="456565">
              <a:lnSpc>
                <a:spcPct val="100000"/>
              </a:lnSpc>
            </a:pPr>
            <a:r>
              <a:rPr lang="en-US" sz="3200" b="1" dirty="0"/>
              <a:t>Soft Tissue Injury Step-By-Step </a:t>
            </a:r>
            <a:r>
              <a:rPr lang="en-US" sz="3200" b="1" spc="-5" dirty="0" smtClean="0">
                <a:cs typeface="Arial"/>
              </a:rPr>
              <a:t> </a:t>
            </a:r>
            <a:r>
              <a:rPr sz="3200" b="1" spc="-30" dirty="0" smtClean="0">
                <a:cs typeface="Arial"/>
              </a:rPr>
              <a:t>Trauma</a:t>
            </a:r>
            <a:r>
              <a:rPr lang="en-US" sz="3200" b="1" spc="-30" dirty="0" smtClean="0">
                <a:cs typeface="Arial"/>
              </a:rPr>
              <a:t> Mngt</a:t>
            </a:r>
            <a:endParaRPr sz="3200" b="1" dirty="0">
              <a:cs typeface="Arial"/>
            </a:endParaRPr>
          </a:p>
        </p:txBody>
      </p:sp>
      <p:sp>
        <p:nvSpPr>
          <p:cNvPr id="1048794" name="object 7"/>
          <p:cNvSpPr txBox="1"/>
          <p:nvPr/>
        </p:nvSpPr>
        <p:spPr>
          <a:xfrm>
            <a:off x="533400" y="1143000"/>
            <a:ext cx="6781800" cy="5247590"/>
          </a:xfrm>
          <a:prstGeom prst="rect">
            <a:avLst/>
          </a:prstGeom>
        </p:spPr>
        <p:txBody>
          <a:bodyPr vert="horz" wrap="square" lIns="0" tIns="0" rIns="0" bIns="0" rtlCol="0">
            <a:spAutoFit/>
          </a:bodyPr>
          <a:lstStyle/>
          <a:p>
            <a:pPr marL="295910" indent="-283210">
              <a:lnSpc>
                <a:spcPct val="100000"/>
              </a:lnSpc>
              <a:buClr>
                <a:srgbClr val="3891A7"/>
              </a:buClr>
              <a:buSzPct val="79687"/>
              <a:tabLst>
                <a:tab pos="296545" algn="l"/>
              </a:tabLst>
            </a:pPr>
            <a:r>
              <a:rPr lang="en-US" sz="2800" spc="-180" dirty="0" smtClean="0">
                <a:cs typeface="Trebuchet MS"/>
              </a:rPr>
              <a:t>AIM: </a:t>
            </a:r>
            <a:r>
              <a:rPr sz="2800" spc="-180" dirty="0" smtClean="0">
                <a:cs typeface="Trebuchet MS"/>
              </a:rPr>
              <a:t>To </a:t>
            </a:r>
            <a:r>
              <a:rPr sz="2800" spc="-175" dirty="0">
                <a:cs typeface="Trebuchet MS"/>
              </a:rPr>
              <a:t>decrease </a:t>
            </a:r>
            <a:r>
              <a:rPr sz="2800" spc="-195" dirty="0">
                <a:cs typeface="Trebuchet MS"/>
              </a:rPr>
              <a:t>swelling </a:t>
            </a:r>
            <a:r>
              <a:rPr sz="2800" spc="-204" dirty="0">
                <a:cs typeface="Trebuchet MS"/>
              </a:rPr>
              <a:t>and </a:t>
            </a:r>
            <a:r>
              <a:rPr sz="2800" spc="-265" dirty="0">
                <a:cs typeface="Trebuchet MS"/>
              </a:rPr>
              <a:t>pain,</a:t>
            </a:r>
            <a:r>
              <a:rPr sz="2800" spc="-60" dirty="0">
                <a:cs typeface="Trebuchet MS"/>
              </a:rPr>
              <a:t> </a:t>
            </a:r>
            <a:r>
              <a:rPr sz="2800" spc="-204" dirty="0">
                <a:cs typeface="Trebuchet MS"/>
              </a:rPr>
              <a:t>and</a:t>
            </a:r>
            <a:endParaRPr sz="2800" dirty="0">
              <a:cs typeface="Trebuchet MS"/>
            </a:endParaRPr>
          </a:p>
          <a:p>
            <a:pPr marL="295910">
              <a:lnSpc>
                <a:spcPct val="100000"/>
              </a:lnSpc>
            </a:pPr>
            <a:r>
              <a:rPr sz="2800" spc="-155" dirty="0" smtClean="0">
                <a:cs typeface="Trebuchet MS"/>
              </a:rPr>
              <a:t>encourage</a:t>
            </a:r>
            <a:r>
              <a:rPr sz="2800" spc="-175" dirty="0" smtClean="0">
                <a:cs typeface="Trebuchet MS"/>
              </a:rPr>
              <a:t> </a:t>
            </a:r>
            <a:r>
              <a:rPr sz="2800" spc="-130" dirty="0">
                <a:cs typeface="Trebuchet MS"/>
              </a:rPr>
              <a:t>rest</a:t>
            </a:r>
            <a:endParaRPr sz="2800" dirty="0">
              <a:cs typeface="Trebuchet MS"/>
            </a:endParaRPr>
          </a:p>
          <a:p>
            <a:pPr lvl="0" fontAlgn="base">
              <a:buFont typeface="Wingdings" panose="05000000000000000000" pitchFamily="2" charset="2"/>
              <a:buChar char="q"/>
            </a:pPr>
            <a:r>
              <a:rPr lang="en-US" sz="2800" dirty="0"/>
              <a:t>Treatment of contusions, strains, and sprains consists of the </a:t>
            </a:r>
            <a:r>
              <a:rPr lang="en-US" sz="2800" b="1" dirty="0"/>
              <a:t>acronym RICE—</a:t>
            </a:r>
            <a:r>
              <a:rPr lang="en-US" sz="2800" b="1" i="1" dirty="0"/>
              <a:t>Rest, Ice, Compression, Elevation)</a:t>
            </a:r>
            <a:endParaRPr lang="en-US" sz="2800" b="1" dirty="0"/>
          </a:p>
          <a:p>
            <a:pPr fontAlgn="base">
              <a:buFont typeface="Wingdings" panose="05000000000000000000" pitchFamily="2" charset="2"/>
              <a:buChar char="v"/>
            </a:pPr>
            <a:r>
              <a:rPr lang="en-US" sz="2800" b="1" dirty="0"/>
              <a:t>R=Stop the activity </a:t>
            </a:r>
            <a:r>
              <a:rPr lang="en-US" sz="2800" dirty="0"/>
              <a:t>immediately.</a:t>
            </a:r>
            <a:r>
              <a:rPr lang="en-US" sz="2800" spc="-160" dirty="0">
                <a:cs typeface="Trebuchet MS"/>
              </a:rPr>
              <a:t> Splint </a:t>
            </a:r>
            <a:r>
              <a:rPr lang="en-US" sz="2800" spc="-70" dirty="0">
                <a:cs typeface="Trebuchet MS"/>
              </a:rPr>
              <a:t>to </a:t>
            </a:r>
            <a:r>
              <a:rPr lang="en-US" sz="2800" spc="-85" dirty="0">
                <a:cs typeface="Trebuchet MS"/>
              </a:rPr>
              <a:t>support </a:t>
            </a:r>
            <a:r>
              <a:rPr lang="en-US" sz="2800" spc="-145" dirty="0">
                <a:cs typeface="Trebuchet MS"/>
              </a:rPr>
              <a:t>extremities </a:t>
            </a:r>
            <a:r>
              <a:rPr lang="en-US" sz="2800" spc="-190" dirty="0">
                <a:cs typeface="Trebuchet MS"/>
              </a:rPr>
              <a:t>and</a:t>
            </a:r>
            <a:r>
              <a:rPr lang="en-US" sz="2800" spc="114" dirty="0">
                <a:cs typeface="Trebuchet MS"/>
              </a:rPr>
              <a:t> </a:t>
            </a:r>
            <a:r>
              <a:rPr lang="en-US" sz="2800" spc="-195" dirty="0">
                <a:cs typeface="Trebuchet MS"/>
              </a:rPr>
              <a:t>limit </a:t>
            </a:r>
            <a:r>
              <a:rPr lang="en-US" sz="2800" spc="-150" dirty="0">
                <a:cs typeface="Trebuchet MS"/>
              </a:rPr>
              <a:t>movement</a:t>
            </a:r>
            <a:endParaRPr lang="en-US" sz="2800" dirty="0">
              <a:cs typeface="Trebuchet MS"/>
            </a:endParaRPr>
          </a:p>
          <a:p>
            <a:pPr fontAlgn="base">
              <a:buFont typeface="Wingdings" panose="05000000000000000000" pitchFamily="2" charset="2"/>
              <a:buChar char="v"/>
            </a:pPr>
            <a:r>
              <a:rPr lang="en-US" sz="2800" b="1" dirty="0" smtClean="0"/>
              <a:t>I=Apply </a:t>
            </a:r>
            <a:r>
              <a:rPr lang="en-US" sz="2800" b="1" dirty="0"/>
              <a:t>ice to the injured part </a:t>
            </a:r>
            <a:r>
              <a:rPr lang="en-US" sz="2800" dirty="0"/>
              <a:t>for 10 to 15 minutes</a:t>
            </a:r>
            <a:r>
              <a:rPr lang="en-US" sz="2800" spc="-105" dirty="0">
                <a:cs typeface="Trebuchet MS"/>
              </a:rPr>
              <a:t> for </a:t>
            </a:r>
            <a:r>
              <a:rPr lang="en-US" sz="2800" spc="-150" dirty="0">
                <a:cs typeface="Trebuchet MS"/>
              </a:rPr>
              <a:t>first </a:t>
            </a:r>
            <a:r>
              <a:rPr lang="en-US" sz="2800" spc="-70" dirty="0">
                <a:cs typeface="Trebuchet MS"/>
              </a:rPr>
              <a:t>48</a:t>
            </a:r>
            <a:r>
              <a:rPr lang="en-US" sz="2800" spc="65" dirty="0">
                <a:cs typeface="Trebuchet MS"/>
              </a:rPr>
              <a:t> </a:t>
            </a:r>
            <a:r>
              <a:rPr lang="en-US" sz="2800" spc="-55" dirty="0">
                <a:cs typeface="Trebuchet MS"/>
              </a:rPr>
              <a:t>hours</a:t>
            </a:r>
            <a:r>
              <a:rPr lang="en-US" sz="2800" dirty="0"/>
              <a:t>. Let the area warm completely before applying ice again  to </a:t>
            </a:r>
            <a:r>
              <a:rPr lang="en-US" sz="2800" b="1" dirty="0"/>
              <a:t>prevent frost bite</a:t>
            </a:r>
          </a:p>
          <a:p>
            <a:pPr marL="334010" lvl="1">
              <a:lnSpc>
                <a:spcPct val="100000"/>
              </a:lnSpc>
              <a:spcBef>
                <a:spcPts val="615"/>
              </a:spcBef>
              <a:buClr>
                <a:srgbClr val="3891A7"/>
              </a:buClr>
              <a:tabLst>
                <a:tab pos="570865" algn="l"/>
              </a:tabLst>
            </a:pPr>
            <a:endParaRPr sz="2800" dirty="0">
              <a:cs typeface="Trebuchet MS"/>
            </a:endParaRPr>
          </a:p>
        </p:txBody>
      </p:sp>
    </p:spTree>
    <p:extLst>
      <p:ext uri="{BB962C8B-B14F-4D97-AF65-F5344CB8AC3E}">
        <p14:creationId xmlns:p14="http://schemas.microsoft.com/office/powerpoint/2010/main" val="1035817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i="1" dirty="0" smtClean="0"/>
              <a:t>Multiple(</a:t>
            </a:r>
            <a:r>
              <a:rPr lang="en-US" b="1" i="1" dirty="0" err="1" smtClean="0"/>
              <a:t>polytrauma</a:t>
            </a:r>
            <a:r>
              <a:rPr lang="en-US" b="1" i="1" dirty="0" smtClean="0"/>
              <a:t>)</a:t>
            </a:r>
            <a:r>
              <a:rPr lang="en-US" dirty="0" smtClean="0"/>
              <a:t/>
            </a:r>
            <a:br>
              <a:rPr lang="en-US" dirty="0" smtClean="0"/>
            </a:br>
            <a:endParaRPr lang="en-US" dirty="0"/>
          </a:p>
        </p:txBody>
      </p:sp>
      <p:sp>
        <p:nvSpPr>
          <p:cNvPr id="3" name="Content Placeholder 2"/>
          <p:cNvSpPr>
            <a:spLocks noGrp="1"/>
          </p:cNvSpPr>
          <p:nvPr>
            <p:ph idx="1"/>
          </p:nvPr>
        </p:nvSpPr>
        <p:spPr>
          <a:xfrm>
            <a:off x="152400" y="1066800"/>
            <a:ext cx="7391400" cy="5592763"/>
          </a:xfrm>
        </p:spPr>
        <p:txBody>
          <a:bodyPr>
            <a:normAutofit/>
          </a:bodyPr>
          <a:lstStyle/>
          <a:p>
            <a:pPr>
              <a:buNone/>
            </a:pPr>
            <a:endParaRPr lang="en-US" dirty="0" smtClean="0"/>
          </a:p>
          <a:p>
            <a:r>
              <a:rPr lang="en-US" b="1" i="1" dirty="0" err="1" smtClean="0"/>
              <a:t>polytrauma</a:t>
            </a:r>
            <a:r>
              <a:rPr lang="en-US" b="1" i="1" dirty="0" smtClean="0"/>
              <a:t>(</a:t>
            </a:r>
            <a:r>
              <a:rPr lang="en-US" b="1" dirty="0" smtClean="0"/>
              <a:t>Multiple trauma) </a:t>
            </a:r>
            <a:r>
              <a:rPr lang="en-US" dirty="0" smtClean="0"/>
              <a:t>is caused by a single catastrophic event that causes life-threatening injuries to at least two distinct organs or organ systems. </a:t>
            </a:r>
          </a:p>
          <a:p>
            <a:r>
              <a:rPr lang="en-US" dirty="0" smtClean="0"/>
              <a:t>Patients with single-system trauma still receive</a:t>
            </a:r>
          </a:p>
          <a:p>
            <a:pPr>
              <a:buNone/>
            </a:pPr>
            <a:r>
              <a:rPr lang="en-US" dirty="0" smtClean="0"/>
              <a:t>     full assessment, because even single-system injuries can be life-threatening or more severe than they initially appear.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8763000" cy="1371600"/>
          </a:xfrm>
        </p:spPr>
        <p:txBody>
          <a:bodyPr>
            <a:normAutofit fontScale="90000"/>
          </a:bodyPr>
          <a:lstStyle/>
          <a:p>
            <a:r>
              <a:rPr lang="en-US" b="1" dirty="0"/>
              <a:t>Soft Tissue Injury Step-By-Step </a:t>
            </a:r>
            <a:r>
              <a:rPr lang="en-US" b="1" spc="-5" dirty="0">
                <a:cs typeface="Arial"/>
              </a:rPr>
              <a:t> </a:t>
            </a:r>
            <a:r>
              <a:rPr lang="en-US" b="1" spc="-30" dirty="0">
                <a:cs typeface="Arial"/>
              </a:rPr>
              <a:t>Trauma </a:t>
            </a:r>
            <a:r>
              <a:rPr lang="en-US" b="1" spc="-30" dirty="0" err="1">
                <a:cs typeface="Arial"/>
              </a:rPr>
              <a:t>Mngt</a:t>
            </a:r>
            <a:r>
              <a:rPr lang="en-US" b="1" dirty="0"/>
              <a:t/>
            </a:r>
            <a:br>
              <a:rPr lang="en-US" b="1" dirty="0"/>
            </a:br>
            <a:endParaRPr lang="en-US" b="1" dirty="0"/>
          </a:p>
        </p:txBody>
      </p:sp>
      <p:sp>
        <p:nvSpPr>
          <p:cNvPr id="3" name="Content Placeholder 2"/>
          <p:cNvSpPr>
            <a:spLocks noGrp="1"/>
          </p:cNvSpPr>
          <p:nvPr>
            <p:ph idx="1"/>
          </p:nvPr>
        </p:nvSpPr>
        <p:spPr>
          <a:xfrm>
            <a:off x="304800" y="2057400"/>
            <a:ext cx="7010400" cy="4267200"/>
          </a:xfrm>
        </p:spPr>
        <p:txBody>
          <a:bodyPr>
            <a:normAutofit lnSpcReduction="10000"/>
          </a:bodyPr>
          <a:lstStyle/>
          <a:p>
            <a:pPr fontAlgn="base">
              <a:buFont typeface="Wingdings" panose="05000000000000000000" pitchFamily="2" charset="2"/>
              <a:buChar char="v"/>
            </a:pPr>
            <a:r>
              <a:rPr lang="en-US" b="1" dirty="0" smtClean="0"/>
              <a:t>C=Wrap </a:t>
            </a:r>
            <a:r>
              <a:rPr lang="en-US" b="1" dirty="0"/>
              <a:t>the injured part </a:t>
            </a:r>
            <a:r>
              <a:rPr lang="en-US" dirty="0"/>
              <a:t>in a </a:t>
            </a:r>
            <a:r>
              <a:rPr lang="en-US" dirty="0" smtClean="0"/>
              <a:t>elastic </a:t>
            </a:r>
            <a:r>
              <a:rPr lang="en-US" b="1" dirty="0" smtClean="0"/>
              <a:t>compression bandage/</a:t>
            </a:r>
            <a:r>
              <a:rPr lang="en-US" b="1" spc="-60" dirty="0" smtClean="0">
                <a:cs typeface="Trebuchet MS"/>
              </a:rPr>
              <a:t>Compression</a:t>
            </a:r>
            <a:r>
              <a:rPr lang="en-US" b="1" spc="-95" dirty="0" smtClean="0">
                <a:cs typeface="Trebuchet MS"/>
              </a:rPr>
              <a:t> </a:t>
            </a:r>
            <a:r>
              <a:rPr lang="en-US" b="1" spc="-130" dirty="0">
                <a:cs typeface="Trebuchet MS"/>
              </a:rPr>
              <a:t>dressing</a:t>
            </a:r>
            <a:endParaRPr lang="en-US" b="1" dirty="0">
              <a:cs typeface="Trebuchet MS"/>
            </a:endParaRPr>
          </a:p>
          <a:p>
            <a:pPr lvl="0" fontAlgn="base">
              <a:buFont typeface="Wingdings" panose="05000000000000000000" pitchFamily="2" charset="2"/>
              <a:buChar char="v"/>
            </a:pPr>
            <a:r>
              <a:rPr lang="en-US" b="1" dirty="0" smtClean="0"/>
              <a:t>E=Elevate </a:t>
            </a:r>
            <a:r>
              <a:rPr lang="en-US" b="1" dirty="0"/>
              <a:t>the </a:t>
            </a:r>
            <a:r>
              <a:rPr lang="en-US" dirty="0"/>
              <a:t>injured part </a:t>
            </a:r>
            <a:r>
              <a:rPr lang="en-US" dirty="0" smtClean="0"/>
              <a:t>to </a:t>
            </a:r>
            <a:r>
              <a:rPr lang="en-US" b="1" spc="-155" dirty="0" smtClean="0">
                <a:cs typeface="Trebuchet MS"/>
              </a:rPr>
              <a:t>increase </a:t>
            </a:r>
            <a:r>
              <a:rPr lang="en-US" b="1" spc="-114" dirty="0">
                <a:cs typeface="Trebuchet MS"/>
              </a:rPr>
              <a:t>venous </a:t>
            </a:r>
            <a:r>
              <a:rPr lang="en-US" b="1" spc="-110" dirty="0">
                <a:cs typeface="Trebuchet MS"/>
              </a:rPr>
              <a:t>return </a:t>
            </a:r>
            <a:r>
              <a:rPr lang="en-US" b="1" spc="-185" dirty="0">
                <a:cs typeface="Trebuchet MS"/>
              </a:rPr>
              <a:t>and  </a:t>
            </a:r>
            <a:r>
              <a:rPr lang="en-US" b="1" spc="-155" dirty="0" smtClean="0">
                <a:cs typeface="Trebuchet MS"/>
              </a:rPr>
              <a:t> </a:t>
            </a:r>
            <a:r>
              <a:rPr lang="en-US" b="1" dirty="0" smtClean="0"/>
              <a:t> </a:t>
            </a:r>
            <a:r>
              <a:rPr lang="en-US" b="1" dirty="0"/>
              <a:t>reduce swelling</a:t>
            </a:r>
            <a:r>
              <a:rPr lang="en-US" b="1" dirty="0" smtClean="0"/>
              <a:t>.</a:t>
            </a:r>
          </a:p>
          <a:p>
            <a:pPr fontAlgn="base">
              <a:buFont typeface="Wingdings" panose="05000000000000000000" pitchFamily="2" charset="2"/>
              <a:buChar char="q"/>
            </a:pPr>
            <a:r>
              <a:rPr lang="en-US" spc="130" dirty="0">
                <a:cs typeface="Trebuchet MS"/>
              </a:rPr>
              <a:t>NSAIDs</a:t>
            </a:r>
            <a:endParaRPr lang="en-US" dirty="0">
              <a:cs typeface="Trebuchet MS"/>
            </a:endParaRPr>
          </a:p>
          <a:p>
            <a:pPr lvl="0" fontAlgn="base">
              <a:buFont typeface="Wingdings" panose="05000000000000000000" pitchFamily="2" charset="2"/>
              <a:buChar char="q"/>
            </a:pPr>
            <a:r>
              <a:rPr lang="en-US" dirty="0" smtClean="0"/>
              <a:t>See </a:t>
            </a:r>
            <a:r>
              <a:rPr lang="en-US" dirty="0"/>
              <a:t>a physician for a proper diagnosis of any serious injury.</a:t>
            </a:r>
          </a:p>
          <a:p>
            <a:pPr>
              <a:buFont typeface="Wingdings" panose="05000000000000000000" pitchFamily="2" charset="2"/>
              <a:buChar char="q"/>
            </a:pPr>
            <a:endParaRPr lang="en-US" dirty="0"/>
          </a:p>
        </p:txBody>
      </p:sp>
    </p:spTree>
    <p:extLst>
      <p:ext uri="{BB962C8B-B14F-4D97-AF65-F5344CB8AC3E}">
        <p14:creationId xmlns:p14="http://schemas.microsoft.com/office/powerpoint/2010/main" val="28444260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692695"/>
            <a:ext cx="7772400" cy="728117"/>
          </a:xfrm>
        </p:spPr>
        <p:txBody>
          <a:bodyPr>
            <a:normAutofit fontScale="90000"/>
          </a:bodyPr>
          <a:lstStyle/>
          <a:p>
            <a:r>
              <a:rPr lang="en-US" dirty="0" smtClean="0"/>
              <a:t> Management</a:t>
            </a:r>
            <a:endParaRPr lang="en-US" dirty="0"/>
          </a:p>
        </p:txBody>
      </p:sp>
      <p:sp>
        <p:nvSpPr>
          <p:cNvPr id="3" name="Content Placeholder 2"/>
          <p:cNvSpPr>
            <a:spLocks noGrp="1"/>
          </p:cNvSpPr>
          <p:nvPr>
            <p:ph idx="1"/>
          </p:nvPr>
        </p:nvSpPr>
        <p:spPr>
          <a:xfrm>
            <a:off x="395536" y="1600200"/>
            <a:ext cx="7148264" cy="4267200"/>
          </a:xfrm>
        </p:spPr>
        <p:txBody>
          <a:bodyPr>
            <a:normAutofit fontScale="92500" lnSpcReduction="20000"/>
          </a:bodyPr>
          <a:lstStyle/>
          <a:p>
            <a:pPr lvl="1"/>
            <a:r>
              <a:rPr lang="en-US" sz="3200" b="1" dirty="0" smtClean="0"/>
              <a:t>Rest </a:t>
            </a:r>
            <a:r>
              <a:rPr lang="en-US" sz="3200" dirty="0" smtClean="0"/>
              <a:t>prevents additional injury and promotes healing. </a:t>
            </a:r>
          </a:p>
          <a:p>
            <a:pPr lvl="1"/>
            <a:r>
              <a:rPr lang="en-US" sz="3200" b="1" dirty="0" smtClean="0"/>
              <a:t>Moist or dry cold compression </a:t>
            </a:r>
            <a:r>
              <a:rPr lang="en-US" sz="3200" dirty="0" smtClean="0"/>
              <a:t>applied intermittently for 20 -30 minutes during the first 24 to 48 hours after injury produces vasoconstriction, which decreases bleeding, edema, and discomfort.</a:t>
            </a:r>
          </a:p>
          <a:p>
            <a:pPr lvl="1"/>
            <a:r>
              <a:rPr lang="en-US" sz="3200" dirty="0" smtClean="0"/>
              <a:t> Care must be taken </a:t>
            </a:r>
            <a:r>
              <a:rPr lang="en-US" sz="3200" b="1" dirty="0" smtClean="0"/>
              <a:t>to avoid skin and tissue damage from excessive cold. </a:t>
            </a:r>
          </a:p>
        </p:txBody>
      </p:sp>
    </p:spTree>
    <p:extLst>
      <p:ext uri="{BB962C8B-B14F-4D97-AF65-F5344CB8AC3E}">
        <p14:creationId xmlns:p14="http://schemas.microsoft.com/office/powerpoint/2010/main" val="295213100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5" name="object 2"/>
          <p:cNvSpPr/>
          <p:nvPr/>
        </p:nvSpPr>
        <p:spPr>
          <a:xfrm>
            <a:off x="1087437" y="0"/>
            <a:ext cx="8056880" cy="6858000"/>
          </a:xfrm>
          <a:custGeom>
            <a:avLst/>
            <a:gdLst/>
            <a:ahLst/>
            <a:cxnLst/>
            <a:rect l="l" t="t" r="r" b="b"/>
            <a:pathLst>
              <a:path w="8056880" h="6858000">
                <a:moveTo>
                  <a:pt x="0" y="6858000"/>
                </a:moveTo>
                <a:lnTo>
                  <a:pt x="8056499" y="6858000"/>
                </a:lnTo>
                <a:lnTo>
                  <a:pt x="8056499" y="0"/>
                </a:lnTo>
                <a:lnTo>
                  <a:pt x="0" y="0"/>
                </a:lnTo>
                <a:lnTo>
                  <a:pt x="0" y="6858000"/>
                </a:lnTo>
                <a:close/>
              </a:path>
            </a:pathLst>
          </a:custGeom>
          <a:solidFill>
            <a:srgbClr val="FFFFFF"/>
          </a:solidFill>
        </p:spPr>
        <p:txBody>
          <a:bodyPr wrap="square" lIns="0" tIns="0" rIns="0" bIns="0" rtlCol="0"/>
          <a:lstStyle/>
          <a:p>
            <a:endParaRPr/>
          </a:p>
        </p:txBody>
      </p:sp>
      <p:sp>
        <p:nvSpPr>
          <p:cNvPr id="1048796" name="object 3"/>
          <p:cNvSpPr/>
          <p:nvPr/>
        </p:nvSpPr>
        <p:spPr>
          <a:xfrm>
            <a:off x="935736" y="0"/>
            <a:ext cx="155447" cy="6857999"/>
          </a:xfrm>
          <a:prstGeom prst="rect">
            <a:avLst/>
          </a:prstGeom>
          <a:blipFill>
            <a:blip r:embed="rId2" cstate="print"/>
            <a:stretch>
              <a:fillRect/>
            </a:stretch>
          </a:blipFill>
        </p:spPr>
        <p:txBody>
          <a:bodyPr wrap="square" lIns="0" tIns="0" rIns="0" bIns="0" rtlCol="0"/>
          <a:lstStyle/>
          <a:p>
            <a:endParaRPr/>
          </a:p>
        </p:txBody>
      </p:sp>
      <p:sp>
        <p:nvSpPr>
          <p:cNvPr id="1048797" name="object 4"/>
          <p:cNvSpPr/>
          <p:nvPr/>
        </p:nvSpPr>
        <p:spPr>
          <a:xfrm>
            <a:off x="972311" y="3387852"/>
            <a:ext cx="82296" cy="82296"/>
          </a:xfrm>
          <a:prstGeom prst="rect">
            <a:avLst/>
          </a:prstGeom>
          <a:blipFill>
            <a:blip r:embed="rId3" cstate="print"/>
            <a:stretch>
              <a:fillRect/>
            </a:stretch>
          </a:blipFill>
        </p:spPr>
        <p:txBody>
          <a:bodyPr wrap="square" lIns="0" tIns="0" rIns="0" bIns="0" rtlCol="0"/>
          <a:lstStyle/>
          <a:p>
            <a:endParaRPr/>
          </a:p>
        </p:txBody>
      </p:sp>
      <p:sp>
        <p:nvSpPr>
          <p:cNvPr id="1048798" name="object 5"/>
          <p:cNvSpPr/>
          <p:nvPr/>
        </p:nvSpPr>
        <p:spPr>
          <a:xfrm>
            <a:off x="990600" y="1371600"/>
            <a:ext cx="8153399" cy="685800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861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9" name="Title 1"/>
          <p:cNvSpPr>
            <a:spLocks noGrp="1"/>
          </p:cNvSpPr>
          <p:nvPr>
            <p:ph type="title"/>
          </p:nvPr>
        </p:nvSpPr>
        <p:spPr/>
        <p:txBody>
          <a:bodyPr/>
          <a:lstStyle/>
          <a:p>
            <a:r>
              <a:rPr lang="en-US" dirty="0" smtClean="0"/>
              <a:t>Icepacks</a:t>
            </a:r>
            <a:endParaRPr lang="en-US" dirty="0"/>
          </a:p>
        </p:txBody>
      </p:sp>
      <p:pic>
        <p:nvPicPr>
          <p:cNvPr id="2097155" name="Content Placeholder 3" descr="Image result for medical ice packs"/>
          <p:cNvPicPr>
            <a:picLocks noGrp="1"/>
          </p:cNvPicPr>
          <p:nvPr>
            <p:ph idx="1"/>
          </p:nvPr>
        </p:nvPicPr>
        <p:blipFill>
          <a:blip r:embed="rId2" cstate="print"/>
          <a:srcRect/>
          <a:stretch>
            <a:fillRect/>
          </a:stretch>
        </p:blipFill>
        <p:spPr bwMode="auto">
          <a:xfrm>
            <a:off x="0" y="2057400"/>
            <a:ext cx="5029200" cy="3540125"/>
          </a:xfrm>
          <a:prstGeom prst="rect">
            <a:avLst/>
          </a:prstGeom>
          <a:noFill/>
          <a:ln w="9525">
            <a:noFill/>
            <a:miter lim="800000"/>
            <a:headEnd/>
            <a:tailEnd/>
          </a:ln>
        </p:spPr>
      </p:pic>
      <p:pic>
        <p:nvPicPr>
          <p:cNvPr id="2097156" name="Picture 4" descr="Image result for medical ice packs"/>
          <p:cNvPicPr>
            <a:picLocks/>
          </p:cNvPicPr>
          <p:nvPr/>
        </p:nvPicPr>
        <p:blipFill>
          <a:blip r:embed="rId3" cstate="print"/>
          <a:srcRect/>
          <a:stretch>
            <a:fillRect/>
          </a:stretch>
        </p:blipFill>
        <p:spPr bwMode="auto">
          <a:xfrm>
            <a:off x="4876800" y="914400"/>
            <a:ext cx="4267200" cy="5486400"/>
          </a:xfrm>
          <a:prstGeom prst="rect">
            <a:avLst/>
          </a:prstGeom>
          <a:noFill/>
          <a:ln w="9525">
            <a:noFill/>
            <a:miter lim="800000"/>
            <a:headEnd/>
            <a:tailEnd/>
          </a:ln>
        </p:spPr>
      </p:pic>
    </p:spTree>
    <p:extLst>
      <p:ext uri="{BB962C8B-B14F-4D97-AF65-F5344CB8AC3E}">
        <p14:creationId xmlns:p14="http://schemas.microsoft.com/office/powerpoint/2010/main" val="34739533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b="1" i="1" dirty="0" smtClean="0"/>
              <a:t>5. SPORTS-RELATED INJURIES</a:t>
            </a:r>
            <a:r>
              <a:rPr lang="en-US" dirty="0" smtClean="0"/>
              <a:t/>
            </a:r>
            <a:br>
              <a:rPr lang="en-US" dirty="0" smtClean="0"/>
            </a:br>
            <a:endParaRPr lang="en-US" dirty="0"/>
          </a:p>
        </p:txBody>
      </p:sp>
      <p:sp>
        <p:nvSpPr>
          <p:cNvPr id="5" name="Subtitle 4"/>
          <p:cNvSpPr>
            <a:spLocks noGrp="1"/>
          </p:cNvSpPr>
          <p:nvPr>
            <p:ph type="subTitle" idx="1"/>
          </p:nvPr>
        </p:nvSpPr>
        <p:spPr/>
        <p:txBody>
          <a:bodyPr/>
          <a:lstStyle/>
          <a:p>
            <a:r>
              <a:rPr lang="en-US" dirty="0" smtClean="0"/>
              <a:t>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Sports </a:t>
            </a:r>
            <a:endParaRPr lang="en-US" dirty="0"/>
          </a:p>
        </p:txBody>
      </p:sp>
      <p:pic>
        <p:nvPicPr>
          <p:cNvPr id="4" name="Content Placeholder 3" descr="knock knees and bow legs, orthopedic surgeon in Kenya, pediatric orthopedic surgeon in Nairobi, Kenya,knee pain,conservative treatments in kenya, orthopedic surgeon in kenya, minimally invasive surgery"/>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7239000" cy="4525963"/>
          </a:xfrm>
          <a:prstGeom prst="rect">
            <a:avLst/>
          </a:prstGeom>
          <a:noFill/>
          <a:ln>
            <a:noFill/>
          </a:ln>
        </p:spPr>
      </p:pic>
    </p:spTree>
    <p:extLst>
      <p:ext uri="{BB962C8B-B14F-4D97-AF65-F5344CB8AC3E}">
        <p14:creationId xmlns:p14="http://schemas.microsoft.com/office/powerpoint/2010/main" val="27004050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t>Sports-Related Injuries</a:t>
            </a:r>
            <a:endParaRPr lang="en-US" dirty="0"/>
          </a:p>
        </p:txBody>
      </p:sp>
      <p:sp>
        <p:nvSpPr>
          <p:cNvPr id="3" name="Content Placeholder 2"/>
          <p:cNvSpPr>
            <a:spLocks noGrp="1"/>
          </p:cNvSpPr>
          <p:nvPr>
            <p:ph idx="1"/>
          </p:nvPr>
        </p:nvSpPr>
        <p:spPr>
          <a:xfrm>
            <a:off x="457200" y="1600200"/>
            <a:ext cx="6172200" cy="4572000"/>
          </a:xfrm>
        </p:spPr>
        <p:txBody>
          <a:bodyPr>
            <a:normAutofit/>
          </a:bodyPr>
          <a:lstStyle/>
          <a:p>
            <a:r>
              <a:rPr lang="en-US" dirty="0" smtClean="0"/>
              <a:t>Sport activities are very common, and, unfortunately, sports related injuries are also common consequences.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Different Types of Sports Injuries</a:t>
            </a:r>
            <a:r>
              <a:rPr lang="en-US" dirty="0"/>
              <a:t/>
            </a:r>
            <a:br>
              <a:rPr lang="en-US" dirty="0"/>
            </a:br>
            <a:endParaRPr lang="en-US" dirty="0"/>
          </a:p>
        </p:txBody>
      </p:sp>
      <p:sp>
        <p:nvSpPr>
          <p:cNvPr id="3" name="Content Placeholder 2"/>
          <p:cNvSpPr>
            <a:spLocks noGrp="1"/>
          </p:cNvSpPr>
          <p:nvPr>
            <p:ph idx="1"/>
          </p:nvPr>
        </p:nvSpPr>
        <p:spPr>
          <a:xfrm>
            <a:off x="457200" y="1295400"/>
            <a:ext cx="6629400" cy="5486399"/>
          </a:xfrm>
        </p:spPr>
        <p:txBody>
          <a:bodyPr>
            <a:normAutofit/>
          </a:bodyPr>
          <a:lstStyle/>
          <a:p>
            <a:pPr fontAlgn="base">
              <a:buFont typeface="Wingdings" panose="05000000000000000000" pitchFamily="2" charset="2"/>
              <a:buChar char="q"/>
            </a:pPr>
            <a:r>
              <a:rPr lang="en-US" dirty="0" smtClean="0"/>
              <a:t> </a:t>
            </a:r>
            <a:r>
              <a:rPr lang="en-US" sz="3600" b="1" dirty="0"/>
              <a:t>These injuries may be classified as acute or chronic.</a:t>
            </a:r>
          </a:p>
          <a:p>
            <a:pPr fontAlgn="base">
              <a:buFont typeface="Wingdings" panose="05000000000000000000" pitchFamily="2" charset="2"/>
              <a:buChar char="ü"/>
            </a:pPr>
            <a:r>
              <a:rPr lang="en-US" sz="3600" b="1" dirty="0"/>
              <a:t>Acute injuries</a:t>
            </a:r>
            <a:r>
              <a:rPr lang="en-US" sz="3600" dirty="0"/>
              <a:t> are those injuries that occur suddenly.</a:t>
            </a:r>
          </a:p>
          <a:p>
            <a:pPr fontAlgn="base">
              <a:buFont typeface="Wingdings" panose="05000000000000000000" pitchFamily="2" charset="2"/>
              <a:buChar char="ü"/>
            </a:pPr>
            <a:r>
              <a:rPr lang="en-US" sz="3600" b="1" dirty="0"/>
              <a:t>Chronic injuries</a:t>
            </a:r>
            <a:r>
              <a:rPr lang="en-US" sz="3600" dirty="0"/>
              <a:t> happen over time and are also commonly called overuse injuries.</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16628419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Different Types of Sports Injuries</a:t>
            </a:r>
            <a:r>
              <a:rPr lang="en-US" dirty="0"/>
              <a:t/>
            </a:r>
            <a:br>
              <a:rPr lang="en-US" dirty="0"/>
            </a:br>
            <a:endParaRPr lang="en-US" dirty="0"/>
          </a:p>
        </p:txBody>
      </p:sp>
      <p:sp>
        <p:nvSpPr>
          <p:cNvPr id="3" name="Content Placeholder 2"/>
          <p:cNvSpPr>
            <a:spLocks noGrp="1"/>
          </p:cNvSpPr>
          <p:nvPr>
            <p:ph idx="1"/>
          </p:nvPr>
        </p:nvSpPr>
        <p:spPr>
          <a:xfrm>
            <a:off x="457200" y="1219201"/>
            <a:ext cx="7010400" cy="5334000"/>
          </a:xfrm>
        </p:spPr>
        <p:txBody>
          <a:bodyPr>
            <a:normAutofit/>
          </a:bodyPr>
          <a:lstStyle/>
          <a:p>
            <a:r>
              <a:rPr lang="en-US" sz="3600" dirty="0"/>
              <a:t>I</a:t>
            </a:r>
            <a:r>
              <a:rPr lang="en-US" sz="3600" dirty="0" smtClean="0"/>
              <a:t>t </a:t>
            </a:r>
            <a:r>
              <a:rPr lang="en-US" sz="3600" dirty="0"/>
              <a:t>is important to have knowledge of </a:t>
            </a:r>
            <a:r>
              <a:rPr lang="en-US" sz="3600" b="1" dirty="0"/>
              <a:t>first aid procedures. </a:t>
            </a:r>
            <a:r>
              <a:rPr lang="en-US" sz="3600" b="1" dirty="0" smtClean="0"/>
              <a:t> </a:t>
            </a:r>
          </a:p>
          <a:p>
            <a:pPr>
              <a:buFont typeface="Wingdings" panose="05000000000000000000" pitchFamily="2" charset="2"/>
              <a:buChar char="q"/>
            </a:pPr>
            <a:r>
              <a:rPr lang="en-US" sz="3600" b="1" dirty="0"/>
              <a:t> first aid supplies  </a:t>
            </a:r>
            <a:r>
              <a:rPr lang="en-US" sz="3600" b="1" dirty="0" smtClean="0"/>
              <a:t>include</a:t>
            </a:r>
          </a:p>
          <a:p>
            <a:r>
              <a:rPr lang="en-US" sz="3600" dirty="0" smtClean="0"/>
              <a:t> </a:t>
            </a:r>
            <a:r>
              <a:rPr lang="en-US" sz="3600" dirty="0"/>
              <a:t>I</a:t>
            </a:r>
            <a:r>
              <a:rPr lang="en-US" sz="3600" dirty="0" smtClean="0"/>
              <a:t>ce </a:t>
            </a:r>
            <a:r>
              <a:rPr lang="en-US" sz="3600" dirty="0"/>
              <a:t>packs</a:t>
            </a:r>
            <a:r>
              <a:rPr lang="en-US" sz="3600" dirty="0" smtClean="0"/>
              <a:t>,</a:t>
            </a:r>
          </a:p>
          <a:p>
            <a:r>
              <a:rPr lang="en-US" sz="3600" dirty="0" smtClean="0"/>
              <a:t> </a:t>
            </a:r>
            <a:r>
              <a:rPr lang="en-US" sz="3600" dirty="0"/>
              <a:t>B</a:t>
            </a:r>
            <a:r>
              <a:rPr lang="en-US" sz="3600" dirty="0" smtClean="0"/>
              <a:t>andages,</a:t>
            </a:r>
          </a:p>
          <a:p>
            <a:r>
              <a:rPr lang="en-US" sz="3600" dirty="0" smtClean="0"/>
              <a:t> </a:t>
            </a:r>
            <a:r>
              <a:rPr lang="en-US" sz="3600" dirty="0"/>
              <a:t>A</a:t>
            </a:r>
            <a:r>
              <a:rPr lang="en-US" sz="3600" dirty="0" smtClean="0"/>
              <a:t> </a:t>
            </a:r>
            <a:r>
              <a:rPr lang="en-US" sz="3600" dirty="0"/>
              <a:t>finger splint</a:t>
            </a:r>
            <a:r>
              <a:rPr lang="en-US" sz="3600" dirty="0" smtClean="0"/>
              <a:t>,</a:t>
            </a:r>
          </a:p>
          <a:p>
            <a:r>
              <a:rPr lang="en-US" sz="3600" dirty="0" smtClean="0"/>
              <a:t> </a:t>
            </a:r>
            <a:r>
              <a:rPr lang="en-US" sz="3600" dirty="0"/>
              <a:t>H</a:t>
            </a:r>
            <a:r>
              <a:rPr lang="en-US" sz="3600" dirty="0" smtClean="0"/>
              <a:t>and </a:t>
            </a:r>
            <a:r>
              <a:rPr lang="en-US" sz="3600" dirty="0"/>
              <a:t>sanitizer </a:t>
            </a:r>
            <a:endParaRPr lang="en-US" sz="3600" dirty="0" smtClean="0"/>
          </a:p>
          <a:p>
            <a:r>
              <a:rPr lang="en-US" sz="3600" dirty="0" smtClean="0"/>
              <a:t> </a:t>
            </a:r>
            <a:r>
              <a:rPr lang="en-US" sz="3600" dirty="0"/>
              <a:t>A</a:t>
            </a:r>
            <a:r>
              <a:rPr lang="en-US" sz="3600" dirty="0" smtClean="0"/>
              <a:t>lcohol wipes</a:t>
            </a:r>
          </a:p>
        </p:txBody>
      </p:sp>
    </p:spTree>
    <p:extLst>
      <p:ext uri="{BB962C8B-B14F-4D97-AF65-F5344CB8AC3E}">
        <p14:creationId xmlns:p14="http://schemas.microsoft.com/office/powerpoint/2010/main" val="23634410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066800"/>
          </a:xfrm>
        </p:spPr>
        <p:txBody>
          <a:bodyPr>
            <a:normAutofit fontScale="90000"/>
          </a:bodyPr>
          <a:lstStyle/>
          <a:p>
            <a:r>
              <a:rPr lang="en-US" b="1" dirty="0"/>
              <a:t>First Aid for Acute Sports Injuries</a:t>
            </a:r>
            <a:br>
              <a:rPr lang="en-US" b="1" dirty="0"/>
            </a:br>
            <a:endParaRPr lang="en-US" b="1" dirty="0"/>
          </a:p>
        </p:txBody>
      </p:sp>
      <p:sp>
        <p:nvSpPr>
          <p:cNvPr id="3" name="Content Placeholder 2"/>
          <p:cNvSpPr>
            <a:spLocks noGrp="1"/>
          </p:cNvSpPr>
          <p:nvPr>
            <p:ph idx="1"/>
          </p:nvPr>
        </p:nvSpPr>
        <p:spPr>
          <a:xfrm>
            <a:off x="457200" y="1066800"/>
            <a:ext cx="7010400" cy="5638800"/>
          </a:xfrm>
        </p:spPr>
        <p:txBody>
          <a:bodyPr>
            <a:normAutofit lnSpcReduction="10000"/>
          </a:bodyPr>
          <a:lstStyle/>
          <a:p>
            <a:pPr fontAlgn="base">
              <a:buFont typeface="Wingdings" panose="05000000000000000000" pitchFamily="2" charset="2"/>
              <a:buChar char="q"/>
            </a:pPr>
            <a:r>
              <a:rPr lang="en-US" dirty="0" smtClean="0"/>
              <a:t>The </a:t>
            </a:r>
            <a:r>
              <a:rPr lang="en-US" dirty="0"/>
              <a:t>most</a:t>
            </a:r>
            <a:r>
              <a:rPr lang="en-US" u="sng" dirty="0"/>
              <a:t> common </a:t>
            </a:r>
            <a:r>
              <a:rPr lang="en-US" dirty="0"/>
              <a:t>acute sports-related injuries vary by age</a:t>
            </a:r>
            <a:r>
              <a:rPr lang="en-US" dirty="0" smtClean="0"/>
              <a:t>.</a:t>
            </a:r>
          </a:p>
          <a:p>
            <a:pPr fontAlgn="base">
              <a:buFont typeface="Wingdings" panose="05000000000000000000" pitchFamily="2" charset="2"/>
              <a:buChar char="q"/>
            </a:pPr>
            <a:r>
              <a:rPr lang="en-US" dirty="0" smtClean="0"/>
              <a:t> </a:t>
            </a:r>
            <a:r>
              <a:rPr lang="en-US" b="1" dirty="0" smtClean="0"/>
              <a:t>younger </a:t>
            </a:r>
            <a:r>
              <a:rPr lang="en-US" b="1" dirty="0"/>
              <a:t>athletes </a:t>
            </a:r>
            <a:r>
              <a:rPr lang="en-US" dirty="0"/>
              <a:t>are at higher risk </a:t>
            </a:r>
            <a:r>
              <a:rPr lang="en-US" dirty="0" smtClean="0"/>
              <a:t>for</a:t>
            </a:r>
          </a:p>
          <a:p>
            <a:pPr fontAlgn="base">
              <a:buFont typeface="Wingdings" panose="05000000000000000000" pitchFamily="2" charset="2"/>
              <a:buChar char="ü"/>
            </a:pPr>
            <a:r>
              <a:rPr lang="en-US" dirty="0" smtClean="0"/>
              <a:t> </a:t>
            </a:r>
            <a:r>
              <a:rPr lang="en-US" dirty="0"/>
              <a:t>fractures and </a:t>
            </a:r>
            <a:endParaRPr lang="en-US" dirty="0" smtClean="0"/>
          </a:p>
          <a:p>
            <a:pPr fontAlgn="base">
              <a:buFont typeface="Wingdings" panose="05000000000000000000" pitchFamily="2" charset="2"/>
              <a:buChar char="ü"/>
            </a:pPr>
            <a:r>
              <a:rPr lang="en-US" dirty="0" smtClean="0"/>
              <a:t>dislocations</a:t>
            </a:r>
            <a:r>
              <a:rPr lang="en-US" dirty="0"/>
              <a:t>. </a:t>
            </a:r>
            <a:endParaRPr lang="en-US" dirty="0" smtClean="0"/>
          </a:p>
          <a:p>
            <a:pPr fontAlgn="base">
              <a:buFont typeface="Wingdings" panose="05000000000000000000" pitchFamily="2" charset="2"/>
              <a:buChar char="ü"/>
            </a:pPr>
            <a:r>
              <a:rPr lang="en-US" dirty="0" smtClean="0"/>
              <a:t>Concussions – </a:t>
            </a:r>
            <a:r>
              <a:rPr lang="en-US" dirty="0"/>
              <a:t>traumatic brain injury </a:t>
            </a:r>
            <a:r>
              <a:rPr lang="en-US" dirty="0" smtClean="0"/>
              <a:t>due blow</a:t>
            </a:r>
          </a:p>
          <a:p>
            <a:pPr fontAlgn="base">
              <a:buFont typeface="Wingdings" panose="05000000000000000000" pitchFamily="2" charset="2"/>
              <a:buChar char="v"/>
            </a:pPr>
            <a:r>
              <a:rPr lang="en-US" dirty="0"/>
              <a:t>F</a:t>
            </a:r>
            <a:r>
              <a:rPr lang="en-US" dirty="0" smtClean="0"/>
              <a:t>or  who </a:t>
            </a:r>
            <a:r>
              <a:rPr lang="en-US" dirty="0"/>
              <a:t>participate in contact sports such as football, rugby, ice hockey, and wrestling (for males) and soccer and basketball (for females</a:t>
            </a:r>
            <a:r>
              <a:rPr lang="en-US" dirty="0" smtClean="0"/>
              <a:t>) </a:t>
            </a:r>
          </a:p>
          <a:p>
            <a:pPr fontAlgn="base"/>
            <a:endParaRPr lang="en-US" dirty="0"/>
          </a:p>
        </p:txBody>
      </p:sp>
    </p:spTree>
    <p:extLst>
      <p:ext uri="{BB962C8B-B14F-4D97-AF65-F5344CB8AC3E}">
        <p14:creationId xmlns:p14="http://schemas.microsoft.com/office/powerpoint/2010/main" val="1479731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7239000" cy="4525963"/>
          </a:xfrm>
        </p:spPr>
        <p:txBody>
          <a:bodyPr>
            <a:normAutofit/>
          </a:bodyPr>
          <a:lstStyle/>
          <a:p>
            <a:r>
              <a:rPr lang="en-US" dirty="0" smtClean="0"/>
              <a:t>Mortality in patients with multiple trauma is related to the severity of the injuries and the number of systems and organs involved.  </a:t>
            </a:r>
          </a:p>
          <a:p>
            <a:r>
              <a:rPr lang="en-US" dirty="0" smtClean="0"/>
              <a:t>Immediately after injury, the body is </a:t>
            </a:r>
            <a:r>
              <a:rPr lang="en-US" dirty="0" err="1" smtClean="0"/>
              <a:t>hypermetabolic</a:t>
            </a:r>
            <a:r>
              <a:rPr lang="en-US" dirty="0" smtClean="0"/>
              <a:t>, </a:t>
            </a:r>
            <a:r>
              <a:rPr lang="en-US" dirty="0" err="1" smtClean="0"/>
              <a:t>hypercoagulable</a:t>
            </a:r>
            <a:r>
              <a:rPr lang="en-US" dirty="0" smtClean="0"/>
              <a:t>, and severely stressed.</a:t>
            </a:r>
          </a:p>
          <a:p>
            <a:endParaRPr lang="en-US" dirty="0" smtClean="0"/>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2011362"/>
          </a:xfrm>
        </p:spPr>
        <p:txBody>
          <a:bodyPr>
            <a:normAutofit fontScale="90000"/>
          </a:bodyPr>
          <a:lstStyle/>
          <a:p>
            <a:r>
              <a:rPr lang="en-US" b="1" dirty="0" smtClean="0"/>
              <a:t>  </a:t>
            </a:r>
            <a:r>
              <a:rPr lang="en-US" b="1" dirty="0"/>
              <a:t>common acute sports injuries </a:t>
            </a:r>
            <a:r>
              <a:rPr lang="en-US" b="1" dirty="0" smtClean="0"/>
              <a:t>include:</a:t>
            </a:r>
            <a:r>
              <a:rPr lang="en-US" b="1" baseline="30000" dirty="0" smtClean="0"/>
              <a:t> </a:t>
            </a:r>
            <a:r>
              <a:rPr lang="en-US" b="1" dirty="0" smtClean="0"/>
              <a:t> </a:t>
            </a:r>
            <a:r>
              <a:rPr lang="en-US" b="1" dirty="0"/>
              <a:t/>
            </a:r>
            <a:br>
              <a:rPr lang="en-US" b="1" dirty="0"/>
            </a:br>
            <a:endParaRPr lang="en-US" b="1" dirty="0"/>
          </a:p>
        </p:txBody>
      </p:sp>
      <p:sp>
        <p:nvSpPr>
          <p:cNvPr id="3" name="Content Placeholder 2"/>
          <p:cNvSpPr>
            <a:spLocks noGrp="1"/>
          </p:cNvSpPr>
          <p:nvPr>
            <p:ph idx="1"/>
          </p:nvPr>
        </p:nvSpPr>
        <p:spPr>
          <a:xfrm>
            <a:off x="457200" y="2438400"/>
            <a:ext cx="8229600" cy="3962400"/>
          </a:xfrm>
        </p:spPr>
        <p:txBody>
          <a:bodyPr/>
          <a:lstStyle/>
          <a:p>
            <a:pPr lvl="0" fontAlgn="base"/>
            <a:r>
              <a:rPr lang="en-US" dirty="0" smtClean="0"/>
              <a:t>Dislocations</a:t>
            </a:r>
            <a:endParaRPr lang="en-US" dirty="0"/>
          </a:p>
          <a:p>
            <a:pPr lvl="0" fontAlgn="base"/>
            <a:r>
              <a:rPr lang="en-US" dirty="0"/>
              <a:t>Fractures</a:t>
            </a:r>
          </a:p>
          <a:p>
            <a:pPr lvl="0" fontAlgn="base"/>
            <a:r>
              <a:rPr lang="en-US" dirty="0"/>
              <a:t>Knee injuries</a:t>
            </a:r>
          </a:p>
          <a:p>
            <a:pPr lvl="0" fontAlgn="base"/>
            <a:r>
              <a:rPr lang="en-US" dirty="0"/>
              <a:t>Rotator cuff injuries</a:t>
            </a:r>
          </a:p>
          <a:p>
            <a:pPr lvl="0" fontAlgn="base"/>
            <a:r>
              <a:rPr lang="en-US" dirty="0"/>
              <a:t>Sprains and strains</a:t>
            </a:r>
          </a:p>
          <a:p>
            <a:endParaRPr lang="en-US" dirty="0"/>
          </a:p>
          <a:p>
            <a:endParaRPr lang="en-US" dirty="0"/>
          </a:p>
        </p:txBody>
      </p:sp>
    </p:spTree>
    <p:extLst>
      <p:ext uri="{BB962C8B-B14F-4D97-AF65-F5344CB8AC3E}">
        <p14:creationId xmlns:p14="http://schemas.microsoft.com/office/powerpoint/2010/main" val="7769574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Common symptoms of acute injuries include</a:t>
            </a:r>
          </a:p>
        </p:txBody>
      </p:sp>
      <p:sp>
        <p:nvSpPr>
          <p:cNvPr id="3" name="Content Placeholder 2"/>
          <p:cNvSpPr>
            <a:spLocks noGrp="1"/>
          </p:cNvSpPr>
          <p:nvPr>
            <p:ph idx="1"/>
          </p:nvPr>
        </p:nvSpPr>
        <p:spPr>
          <a:xfrm>
            <a:off x="457200" y="1600200"/>
            <a:ext cx="6934200" cy="4572000"/>
          </a:xfrm>
        </p:spPr>
        <p:txBody>
          <a:bodyPr>
            <a:normAutofit lnSpcReduction="10000"/>
          </a:bodyPr>
          <a:lstStyle/>
          <a:p>
            <a:pPr lvl="0" fontAlgn="base"/>
            <a:r>
              <a:rPr lang="en-US" dirty="0" smtClean="0"/>
              <a:t>Bone </a:t>
            </a:r>
            <a:r>
              <a:rPr lang="en-US" dirty="0"/>
              <a:t>or joint that is visibly out of </a:t>
            </a:r>
            <a:r>
              <a:rPr lang="en-US" dirty="0" smtClean="0"/>
              <a:t>place- </a:t>
            </a:r>
            <a:r>
              <a:rPr lang="en-US" dirty="0" err="1" smtClean="0"/>
              <a:t>fxture</a:t>
            </a:r>
            <a:endParaRPr lang="en-US" dirty="0"/>
          </a:p>
          <a:p>
            <a:pPr lvl="0" fontAlgn="base"/>
            <a:r>
              <a:rPr lang="en-US" dirty="0" smtClean="0"/>
              <a:t> cuts and abrasions </a:t>
            </a:r>
            <a:endParaRPr lang="en-US" dirty="0"/>
          </a:p>
          <a:p>
            <a:pPr lvl="0" fontAlgn="base"/>
            <a:r>
              <a:rPr lang="en-US" dirty="0"/>
              <a:t>Extreme leg or arm weakness</a:t>
            </a:r>
          </a:p>
          <a:p>
            <a:pPr lvl="0" fontAlgn="base"/>
            <a:r>
              <a:rPr lang="en-US" dirty="0"/>
              <a:t>Joint weakness or inability to move a joint</a:t>
            </a:r>
          </a:p>
          <a:p>
            <a:pPr lvl="0" fontAlgn="base"/>
            <a:r>
              <a:rPr lang="en-US" dirty="0"/>
              <a:t>Not being able to place weight on a leg, knee, ankle, or foot</a:t>
            </a:r>
          </a:p>
          <a:p>
            <a:pPr lvl="0" fontAlgn="base"/>
            <a:r>
              <a:rPr lang="en-US" dirty="0"/>
              <a:t>Sudden pain and swelling</a:t>
            </a:r>
          </a:p>
          <a:p>
            <a:endParaRPr lang="en-US" dirty="0"/>
          </a:p>
        </p:txBody>
      </p:sp>
    </p:spTree>
    <p:extLst>
      <p:ext uri="{BB962C8B-B14F-4D97-AF65-F5344CB8AC3E}">
        <p14:creationId xmlns:p14="http://schemas.microsoft.com/office/powerpoint/2010/main" val="8087579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Management</a:t>
            </a:r>
            <a:r>
              <a:rPr lang="en-US" dirty="0"/>
              <a:t/>
            </a:r>
            <a:br>
              <a:rPr lang="en-US" dirty="0"/>
            </a:br>
            <a:endParaRPr lang="en-US" dirty="0"/>
          </a:p>
        </p:txBody>
      </p:sp>
      <p:sp>
        <p:nvSpPr>
          <p:cNvPr id="3" name="Content Placeholder 2"/>
          <p:cNvSpPr>
            <a:spLocks noGrp="1"/>
          </p:cNvSpPr>
          <p:nvPr>
            <p:ph idx="1"/>
          </p:nvPr>
        </p:nvSpPr>
        <p:spPr>
          <a:xfrm>
            <a:off x="304800" y="846139"/>
            <a:ext cx="7391400" cy="5097462"/>
          </a:xfrm>
        </p:spPr>
        <p:txBody>
          <a:bodyPr>
            <a:normAutofit fontScale="85000" lnSpcReduction="20000"/>
          </a:bodyPr>
          <a:lstStyle/>
          <a:p>
            <a:pPr marL="0" lvl="0" indent="0" eaLnBrk="0" fontAlgn="base" hangingPunct="0">
              <a:spcBef>
                <a:spcPct val="0"/>
              </a:spcBef>
              <a:spcAft>
                <a:spcPct val="0"/>
              </a:spcAft>
              <a:buNone/>
              <a:tabLst>
                <a:tab pos="457200" algn="l"/>
              </a:tabLst>
            </a:pPr>
            <a:r>
              <a:rPr lang="en-US" altLang="en-US" sz="2900" b="1" dirty="0">
                <a:solidFill>
                  <a:schemeClr val="tx2">
                    <a:lumMod val="50000"/>
                  </a:schemeClr>
                </a:solidFill>
                <a:latin typeface="Arial" panose="020B0604020202020204" pitchFamily="34" charset="0"/>
                <a:ea typeface="Times New Roman" panose="02020603050405020304" pitchFamily="18" charset="0"/>
                <a:cs typeface="Arial" panose="020B0604020202020204" pitchFamily="34" charset="0"/>
              </a:rPr>
              <a:t>Non- Invasive procedures</a:t>
            </a:r>
            <a:endParaRPr lang="en-US" altLang="en-US" sz="2900" dirty="0">
              <a:solidFill>
                <a:schemeClr val="tx2">
                  <a:lumMod val="50000"/>
                </a:schemeClr>
              </a:solidFill>
              <a:latin typeface="Arial" panose="020B0604020202020204" pitchFamily="34" charset="0"/>
              <a:cs typeface="Arial" panose="020B0604020202020204" pitchFamily="34" charset="0"/>
            </a:endParaRPr>
          </a:p>
          <a:p>
            <a:pPr marL="0" lvl="0" indent="0" eaLnBrk="0" fontAlgn="base" hangingPunct="0">
              <a:spcBef>
                <a:spcPct val="0"/>
              </a:spcBef>
              <a:spcAft>
                <a:spcPct val="0"/>
              </a:spcAft>
              <a:buNone/>
              <a:tabLst>
                <a:tab pos="457200" algn="l"/>
              </a:tabLst>
            </a:pPr>
            <a:r>
              <a:rPr lang="en-US" altLang="en-US" sz="2900" dirty="0">
                <a:solidFill>
                  <a:schemeClr val="tx2">
                    <a:lumMod val="50000"/>
                  </a:schemeClr>
                </a:solidFill>
                <a:latin typeface="Arial" panose="020B0604020202020204" pitchFamily="34" charset="0"/>
                <a:ea typeface="Times New Roman" panose="02020603050405020304" pitchFamily="18" charset="0"/>
                <a:cs typeface="Arial" panose="020B0604020202020204" pitchFamily="34" charset="0"/>
              </a:rPr>
              <a:t>Many Sport-related problems can be successfully treated without surgery, as surgery is rarely the first line of treatment for most patients.</a:t>
            </a:r>
            <a:endParaRPr lang="en-US" altLang="en-US" sz="2900" dirty="0">
              <a:solidFill>
                <a:schemeClr val="tx2">
                  <a:lumMod val="50000"/>
                </a:schemeClr>
              </a:solidFill>
              <a:latin typeface="Arial" panose="020B0604020202020204" pitchFamily="34" charset="0"/>
              <a:cs typeface="Arial" panose="020B0604020202020204" pitchFamily="34" charset="0"/>
            </a:endParaRPr>
          </a:p>
          <a:p>
            <a:pPr marL="0" lvl="0" indent="0" eaLnBrk="0" fontAlgn="base" hangingPunct="0">
              <a:spcBef>
                <a:spcPct val="0"/>
              </a:spcBef>
              <a:spcAft>
                <a:spcPct val="0"/>
              </a:spcAft>
              <a:buNone/>
              <a:tabLst>
                <a:tab pos="457200" algn="l"/>
              </a:tabLst>
            </a:pPr>
            <a:r>
              <a:rPr lang="en-US" altLang="en-US" sz="2900" b="1" dirty="0">
                <a:solidFill>
                  <a:schemeClr val="tx2">
                    <a:lumMod val="50000"/>
                  </a:schemeClr>
                </a:solidFill>
                <a:latin typeface="Arial" panose="020B0604020202020204" pitchFamily="34" charset="0"/>
                <a:ea typeface="Times New Roman" panose="02020603050405020304" pitchFamily="18" charset="0"/>
                <a:cs typeface="Arial" panose="020B0604020202020204" pitchFamily="34" charset="0"/>
              </a:rPr>
              <a:t>PRICE Therapy</a:t>
            </a:r>
            <a:endParaRPr lang="en-US" altLang="en-US" sz="2900" dirty="0">
              <a:solidFill>
                <a:schemeClr val="tx2">
                  <a:lumMod val="50000"/>
                </a:schemeClr>
              </a:solidFill>
              <a:latin typeface="Arial" panose="020B0604020202020204" pitchFamily="34" charset="0"/>
              <a:cs typeface="Arial" panose="020B0604020202020204" pitchFamily="34" charset="0"/>
            </a:endParaRPr>
          </a:p>
          <a:p>
            <a:pPr marL="0" lvl="0" indent="0" eaLnBrk="0" fontAlgn="base" hangingPunct="0">
              <a:spcBef>
                <a:spcPct val="0"/>
              </a:spcBef>
              <a:spcAft>
                <a:spcPct val="0"/>
              </a:spcAft>
              <a:buNone/>
              <a:tabLst>
                <a:tab pos="457200" algn="l"/>
              </a:tabLst>
            </a:pPr>
            <a:r>
              <a:rPr lang="en-US" altLang="en-US" sz="2900" dirty="0">
                <a:solidFill>
                  <a:schemeClr val="tx2">
                    <a:lumMod val="50000"/>
                  </a:schemeClr>
                </a:solidFill>
                <a:latin typeface="Arial" panose="020B0604020202020204" pitchFamily="34" charset="0"/>
                <a:ea typeface="Times New Roman" panose="02020603050405020304" pitchFamily="18" charset="0"/>
                <a:cs typeface="Arial" panose="020B0604020202020204" pitchFamily="34" charset="0"/>
              </a:rPr>
              <a:t>If your injury does not require medical treatment, for example a mild sprain or other minor muscle or ligament damage, you can treat it at home using PRICE therapy.</a:t>
            </a:r>
            <a:endParaRPr lang="en-US" altLang="en-US" sz="2900" dirty="0">
              <a:solidFill>
                <a:schemeClr val="tx2">
                  <a:lumMod val="50000"/>
                </a:schemeClr>
              </a:solidFill>
              <a:latin typeface="Arial" panose="020B0604020202020204" pitchFamily="34" charset="0"/>
              <a:cs typeface="Arial" panose="020B0604020202020204" pitchFamily="34" charset="0"/>
            </a:endParaRPr>
          </a:p>
          <a:p>
            <a:pPr marL="0" lvl="0" indent="0" eaLnBrk="0" fontAlgn="base" hangingPunct="0">
              <a:spcBef>
                <a:spcPct val="0"/>
              </a:spcBef>
              <a:spcAft>
                <a:spcPct val="0"/>
              </a:spcAft>
              <a:buNone/>
              <a:tabLst>
                <a:tab pos="457200" algn="l"/>
              </a:tabLst>
            </a:pPr>
            <a:r>
              <a:rPr lang="en-US" altLang="en-US" sz="2900" b="1" dirty="0" smtClean="0">
                <a:solidFill>
                  <a:schemeClr val="tx2">
                    <a:lumMod val="50000"/>
                  </a:schemeClr>
                </a:solidFill>
                <a:latin typeface="Arial" panose="020B0604020202020204" pitchFamily="34" charset="0"/>
                <a:ea typeface="Times New Roman" panose="02020603050405020304" pitchFamily="18" charset="0"/>
                <a:cs typeface="Arial" panose="020B0604020202020204" pitchFamily="34" charset="0"/>
              </a:rPr>
              <a:t>PRICE </a:t>
            </a:r>
            <a:r>
              <a:rPr lang="en-US" altLang="en-US" sz="2900" b="1" dirty="0">
                <a:solidFill>
                  <a:schemeClr val="tx2">
                    <a:lumMod val="50000"/>
                  </a:schemeClr>
                </a:solidFill>
                <a:latin typeface="Arial" panose="020B0604020202020204" pitchFamily="34" charset="0"/>
                <a:ea typeface="Times New Roman" panose="02020603050405020304" pitchFamily="18" charset="0"/>
                <a:cs typeface="Arial" panose="020B0604020202020204" pitchFamily="34" charset="0"/>
              </a:rPr>
              <a:t>stands for:</a:t>
            </a:r>
            <a:endParaRPr lang="en-US" altLang="en-US" sz="2900" dirty="0">
              <a:solidFill>
                <a:schemeClr val="tx2">
                  <a:lumMod val="50000"/>
                </a:schemeClr>
              </a:solidFill>
              <a:latin typeface="Arial" panose="020B0604020202020204" pitchFamily="34" charset="0"/>
              <a:cs typeface="Arial" panose="020B0604020202020204" pitchFamily="34" charset="0"/>
            </a:endParaRPr>
          </a:p>
          <a:p>
            <a:pPr marL="0" lvl="0" indent="0" eaLnBrk="0" fontAlgn="base" hangingPunct="0">
              <a:spcBef>
                <a:spcPct val="0"/>
              </a:spcBef>
              <a:spcAft>
                <a:spcPct val="0"/>
              </a:spcAft>
              <a:buFontTx/>
              <a:buChar char="•"/>
              <a:tabLst>
                <a:tab pos="457200" algn="l"/>
              </a:tabLst>
            </a:pPr>
            <a:r>
              <a:rPr lang="en-US" altLang="en-US" sz="2900" b="1" dirty="0" smtClean="0">
                <a:solidFill>
                  <a:schemeClr val="tx2">
                    <a:lumMod val="50000"/>
                  </a:schemeClr>
                </a:solidFill>
                <a:latin typeface="Arial" panose="020B0604020202020204" pitchFamily="34" charset="0"/>
                <a:ea typeface="Times New Roman" panose="02020603050405020304" pitchFamily="18" charset="0"/>
                <a:cs typeface="Arial" panose="020B0604020202020204" pitchFamily="34" charset="0"/>
              </a:rPr>
              <a:t>Protect</a:t>
            </a:r>
            <a:r>
              <a:rPr lang="en-US" altLang="en-US" sz="2900" dirty="0" smtClean="0">
                <a:solidFill>
                  <a:schemeClr val="tx2">
                    <a:lumMod val="50000"/>
                  </a:schemeClr>
                </a:solidFill>
                <a:latin typeface="Arial" panose="020B0604020202020204" pitchFamily="34" charset="0"/>
                <a:ea typeface="Times New Roman" panose="02020603050405020304" pitchFamily="18" charset="0"/>
                <a:cs typeface="Arial" panose="020B0604020202020204" pitchFamily="34" charset="0"/>
              </a:rPr>
              <a:t> the injured area from </a:t>
            </a:r>
            <a:r>
              <a:rPr lang="en-US" altLang="en-US" sz="2900" dirty="0">
                <a:solidFill>
                  <a:schemeClr val="tx2">
                    <a:lumMod val="50000"/>
                  </a:schemeClr>
                </a:solidFill>
                <a:latin typeface="Arial" panose="020B0604020202020204" pitchFamily="34" charset="0"/>
                <a:ea typeface="Times New Roman" panose="02020603050405020304" pitchFamily="18" charset="0"/>
                <a:cs typeface="Arial" panose="020B0604020202020204" pitchFamily="34" charset="0"/>
              </a:rPr>
              <a:t>further </a:t>
            </a:r>
            <a:r>
              <a:rPr lang="en-US" altLang="en-US" sz="2900" dirty="0" err="1">
                <a:solidFill>
                  <a:schemeClr val="tx2">
                    <a:lumMod val="50000"/>
                  </a:schemeClr>
                </a:solidFill>
                <a:latin typeface="Arial" panose="020B0604020202020204" pitchFamily="34" charset="0"/>
                <a:ea typeface="Times New Roman" panose="02020603050405020304" pitchFamily="18" charset="0"/>
                <a:cs typeface="Arial" panose="020B0604020202020204" pitchFamily="34" charset="0"/>
              </a:rPr>
              <a:t>injury,for</a:t>
            </a:r>
            <a:r>
              <a:rPr lang="en-US" altLang="en-US" sz="2900" dirty="0">
                <a:solidFill>
                  <a:schemeClr val="tx2">
                    <a:lumMod val="50000"/>
                  </a:schemeClr>
                </a:solidFill>
                <a:latin typeface="Arial" panose="020B0604020202020204" pitchFamily="34" charset="0"/>
                <a:ea typeface="Times New Roman" panose="02020603050405020304" pitchFamily="18" charset="0"/>
                <a:cs typeface="Arial" panose="020B0604020202020204" pitchFamily="34" charset="0"/>
              </a:rPr>
              <a:t> example ,by using a support ,or in the case of an ankle injury ,wearing shoes that enclose and support your feet ,such as lace ups.</a:t>
            </a:r>
            <a:endParaRPr lang="en-US" altLang="en-US" sz="2900" dirty="0">
              <a:solidFill>
                <a:schemeClr val="tx2">
                  <a:lumMod val="50000"/>
                </a:schemeClr>
              </a:solidFill>
              <a:latin typeface="Arial" panose="020B0604020202020204" pitchFamily="34" charset="0"/>
              <a:cs typeface="Arial" panose="020B0604020202020204" pitchFamily="34" charset="0"/>
            </a:endParaRPr>
          </a:p>
          <a:p>
            <a:pPr marL="0" lvl="0" indent="0" eaLnBrk="0" fontAlgn="base" hangingPunct="0">
              <a:spcBef>
                <a:spcPct val="0"/>
              </a:spcBef>
              <a:spcAft>
                <a:spcPct val="0"/>
              </a:spcAft>
              <a:buNone/>
              <a:tabLst>
                <a:tab pos="457200" algn="l"/>
              </a:tabLst>
            </a:pPr>
            <a:r>
              <a:rPr lang="en-US" altLang="en-US" sz="2900" b="1" dirty="0">
                <a:solidFill>
                  <a:schemeClr val="tx2">
                    <a:lumMod val="50000"/>
                  </a:schemeClr>
                </a:solidFill>
                <a:latin typeface="Arial" panose="020B0604020202020204" pitchFamily="34" charset="0"/>
                <a:ea typeface="Times New Roman" panose="02020603050405020304" pitchFamily="18" charset="0"/>
                <a:cs typeface="Arial" panose="020B0604020202020204" pitchFamily="34" charset="0"/>
              </a:rPr>
              <a:t> </a:t>
            </a:r>
            <a:endParaRPr lang="en-US" altLang="en-US" sz="2900" b="1" dirty="0">
              <a:solidFill>
                <a:schemeClr val="tx2">
                  <a:lumMod val="50000"/>
                </a:schemeClr>
              </a:solidFill>
              <a:latin typeface="Arial" panose="020B0604020202020204" pitchFamily="34" charset="0"/>
              <a:cs typeface="Arial" panose="020B0604020202020204" pitchFamily="34" charset="0"/>
            </a:endParaRPr>
          </a:p>
        </p:txBody>
      </p:sp>
      <p:sp>
        <p:nvSpPr>
          <p:cNvPr id="6" name="Rectangle 6"/>
          <p:cNvSpPr>
            <a:spLocks noChangeArrowheads="1"/>
          </p:cNvSpPr>
          <p:nvPr/>
        </p:nvSpPr>
        <p:spPr bwMode="auto">
          <a:xfrm>
            <a:off x="0" y="10763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endParaRPr lang="en-US"/>
          </a:p>
        </p:txBody>
      </p:sp>
    </p:spTree>
    <p:extLst>
      <p:ext uri="{BB962C8B-B14F-4D97-AF65-F5344CB8AC3E}">
        <p14:creationId xmlns:p14="http://schemas.microsoft.com/office/powerpoint/2010/main" val="20677678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Management</a:t>
            </a:r>
            <a:r>
              <a:rPr lang="en-US" dirty="0"/>
              <a:t/>
            </a:r>
            <a:br>
              <a:rPr lang="en-US" dirty="0"/>
            </a:br>
            <a:endParaRPr lang="en-US" dirty="0"/>
          </a:p>
        </p:txBody>
      </p:sp>
      <p:sp>
        <p:nvSpPr>
          <p:cNvPr id="3" name="Content Placeholder 2"/>
          <p:cNvSpPr>
            <a:spLocks noGrp="1"/>
          </p:cNvSpPr>
          <p:nvPr>
            <p:ph idx="1"/>
          </p:nvPr>
        </p:nvSpPr>
        <p:spPr>
          <a:xfrm>
            <a:off x="457200" y="1219200"/>
            <a:ext cx="7086600" cy="5105400"/>
          </a:xfrm>
        </p:spPr>
        <p:txBody>
          <a:bodyPr>
            <a:normAutofit fontScale="92500" lnSpcReduction="10000"/>
          </a:bodyPr>
          <a:lstStyle/>
          <a:p>
            <a:pPr marL="0" lvl="0" indent="0" eaLnBrk="0" fontAlgn="base" hangingPunct="0">
              <a:spcBef>
                <a:spcPct val="0"/>
              </a:spcBef>
              <a:spcAft>
                <a:spcPct val="0"/>
              </a:spcAft>
              <a:buFontTx/>
              <a:buChar char="•"/>
              <a:tabLst>
                <a:tab pos="457200" algn="l"/>
              </a:tabLst>
            </a:pPr>
            <a:r>
              <a:rPr lang="en-US" altLang="en-US" b="1" dirty="0">
                <a:solidFill>
                  <a:schemeClr val="tx2">
                    <a:lumMod val="50000"/>
                  </a:schemeClr>
                </a:solidFill>
                <a:latin typeface="Arial" panose="020B0604020202020204" pitchFamily="34" charset="0"/>
                <a:ea typeface="Times New Roman" panose="02020603050405020304" pitchFamily="18" charset="0"/>
                <a:cs typeface="Arial" panose="020B0604020202020204" pitchFamily="34" charset="0"/>
              </a:rPr>
              <a:t>Rest: </a:t>
            </a:r>
            <a:r>
              <a:rPr lang="en-US" altLang="en-US" dirty="0">
                <a:solidFill>
                  <a:schemeClr val="tx2">
                    <a:lumMod val="50000"/>
                  </a:schemeClr>
                </a:solidFill>
                <a:latin typeface="Arial" panose="020B0604020202020204" pitchFamily="34" charset="0"/>
                <a:ea typeface="Times New Roman" panose="02020603050405020304" pitchFamily="18" charset="0"/>
                <a:cs typeface="Arial" panose="020B0604020202020204" pitchFamily="34" charset="0"/>
              </a:rPr>
              <a:t>avoid regular exercise and reduce daily physical activity.</a:t>
            </a:r>
            <a:endParaRPr lang="en-US" altLang="en-US" dirty="0">
              <a:solidFill>
                <a:schemeClr val="tx2">
                  <a:lumMod val="50000"/>
                </a:schemeClr>
              </a:solidFill>
              <a:latin typeface="Arial" panose="020B0604020202020204" pitchFamily="34" charset="0"/>
              <a:cs typeface="Arial" panose="020B0604020202020204" pitchFamily="34" charset="0"/>
            </a:endParaRPr>
          </a:p>
          <a:p>
            <a:pPr marL="0" lvl="0" indent="0" eaLnBrk="0" fontAlgn="base" hangingPunct="0">
              <a:spcBef>
                <a:spcPct val="0"/>
              </a:spcBef>
              <a:spcAft>
                <a:spcPct val="0"/>
              </a:spcAft>
              <a:buNone/>
              <a:tabLst>
                <a:tab pos="457200" algn="l"/>
              </a:tabLst>
            </a:pPr>
            <a:r>
              <a:rPr lang="en-US" altLang="en-US" dirty="0">
                <a:solidFill>
                  <a:schemeClr val="tx2">
                    <a:lumMod val="50000"/>
                  </a:schemeClr>
                </a:solidFill>
                <a:latin typeface="Arial" panose="020B0604020202020204" pitchFamily="34" charset="0"/>
                <a:ea typeface="Times New Roman" panose="02020603050405020304" pitchFamily="18" charset="0"/>
                <a:cs typeface="Arial" panose="020B0604020202020204" pitchFamily="34" charset="0"/>
              </a:rPr>
              <a:t>Using crutches or a walking stick may help if you are unable to put weight on your ankle or knee.</a:t>
            </a:r>
            <a:endParaRPr lang="en-US" altLang="en-US" dirty="0">
              <a:solidFill>
                <a:schemeClr val="tx2">
                  <a:lumMod val="50000"/>
                </a:schemeClr>
              </a:solidFill>
              <a:latin typeface="Arial" panose="020B0604020202020204" pitchFamily="34" charset="0"/>
              <a:cs typeface="Arial" panose="020B0604020202020204" pitchFamily="34" charset="0"/>
            </a:endParaRPr>
          </a:p>
          <a:p>
            <a:pPr marL="0" indent="0" eaLnBrk="0" fontAlgn="base" hangingPunct="0">
              <a:spcBef>
                <a:spcPct val="0"/>
              </a:spcBef>
              <a:spcAft>
                <a:spcPct val="0"/>
              </a:spcAft>
              <a:buFontTx/>
              <a:buChar char="•"/>
              <a:tabLst>
                <a:tab pos="457200" algn="l"/>
              </a:tabLst>
            </a:pPr>
            <a:r>
              <a:rPr lang="en-US" altLang="en-US" b="1" dirty="0">
                <a:solidFill>
                  <a:schemeClr val="tx2">
                    <a:lumMod val="50000"/>
                  </a:schemeClr>
                </a:solidFill>
                <a:latin typeface="Arial" panose="020B0604020202020204" pitchFamily="34" charset="0"/>
                <a:ea typeface="Times New Roman" panose="02020603050405020304" pitchFamily="18" charset="0"/>
                <a:cs typeface="Arial" panose="020B0604020202020204" pitchFamily="34" charset="0"/>
              </a:rPr>
              <a:t>Ice: </a:t>
            </a:r>
            <a:r>
              <a:rPr lang="en-US" altLang="en-US" dirty="0">
                <a:solidFill>
                  <a:schemeClr val="tx2">
                    <a:lumMod val="50000"/>
                  </a:schemeClr>
                </a:solidFill>
                <a:latin typeface="Arial" panose="020B0604020202020204" pitchFamily="34" charset="0"/>
                <a:ea typeface="Times New Roman" panose="02020603050405020304" pitchFamily="18" charset="0"/>
                <a:cs typeface="Arial" panose="020B0604020202020204" pitchFamily="34" charset="0"/>
              </a:rPr>
              <a:t>apply an ice pack to the affected area for 10 to 30 minutes. Do not allow the ice to touch your skin directly as this may cause a cold burn</a:t>
            </a:r>
            <a:r>
              <a:rPr lang="en-US" altLang="en-US" dirty="0" smtClean="0">
                <a:solidFill>
                  <a:schemeClr val="tx2">
                    <a:lumMod val="50000"/>
                  </a:schemeClr>
                </a:solidFill>
                <a:latin typeface="Arial" panose="020B0604020202020204" pitchFamily="34" charset="0"/>
                <a:ea typeface="Times New Roman" panose="02020603050405020304" pitchFamily="18" charset="0"/>
                <a:cs typeface="Arial" panose="020B0604020202020204" pitchFamily="34" charset="0"/>
              </a:rPr>
              <a:t>.</a:t>
            </a:r>
            <a:r>
              <a:rPr lang="en-US" altLang="en-US" dirty="0">
                <a:solidFill>
                  <a:schemeClr val="tx2">
                    <a:lumMod val="50000"/>
                  </a:schemeClr>
                </a:solidFill>
                <a:ea typeface="Times New Roman" panose="02020603050405020304" pitchFamily="18" charset="0"/>
                <a:cs typeface="Arial" panose="020B0604020202020204" pitchFamily="34" charset="0"/>
              </a:rPr>
              <a:t> </a:t>
            </a:r>
            <a:r>
              <a:rPr lang="en-US" altLang="en-US" dirty="0" smtClean="0">
                <a:solidFill>
                  <a:schemeClr val="tx2">
                    <a:lumMod val="50000"/>
                  </a:schemeClr>
                </a:solidFill>
                <a:ea typeface="Times New Roman" panose="02020603050405020304" pitchFamily="18" charset="0"/>
                <a:cs typeface="Arial" panose="020B0604020202020204" pitchFamily="34" charset="0"/>
              </a:rPr>
              <a:t>Before </a:t>
            </a:r>
            <a:r>
              <a:rPr lang="en-US" altLang="en-US" dirty="0">
                <a:solidFill>
                  <a:schemeClr val="tx2">
                    <a:lumMod val="50000"/>
                  </a:schemeClr>
                </a:solidFill>
                <a:ea typeface="Times New Roman" panose="02020603050405020304" pitchFamily="18" charset="0"/>
                <a:cs typeface="Arial" panose="020B0604020202020204" pitchFamily="34" charset="0"/>
              </a:rPr>
              <a:t>applying ice, wrap it in a wet towel or put a wet towel over the injured area.</a:t>
            </a:r>
            <a:endParaRPr lang="en-US" altLang="en-US" dirty="0">
              <a:solidFill>
                <a:schemeClr val="tx2">
                  <a:lumMod val="50000"/>
                </a:schemeClr>
              </a:solidFill>
              <a:cs typeface="Arial" panose="020B0604020202020204" pitchFamily="34" charset="0"/>
            </a:endParaRPr>
          </a:p>
          <a:p>
            <a:pPr marL="0" lvl="0" indent="0" eaLnBrk="0" fontAlgn="base" hangingPunct="0">
              <a:spcBef>
                <a:spcPct val="0"/>
              </a:spcBef>
              <a:spcAft>
                <a:spcPct val="0"/>
              </a:spcAft>
              <a:buFontTx/>
              <a:buChar char="•"/>
              <a:tabLst>
                <a:tab pos="457200" algn="l"/>
              </a:tabLst>
            </a:pPr>
            <a:endParaRPr lang="en-US" altLang="en-US" dirty="0">
              <a:solidFill>
                <a:schemeClr val="tx2">
                  <a:lumMod val="50000"/>
                </a:schemeClr>
              </a:solidFill>
              <a:latin typeface="Arial" panose="020B0604020202020204" pitchFamily="34" charset="0"/>
              <a:cs typeface="Arial" panose="020B0604020202020204" pitchFamily="34" charset="0"/>
            </a:endParaRPr>
          </a:p>
          <a:p>
            <a:pPr marL="0" lvl="0" indent="0" eaLnBrk="0" fontAlgn="base" hangingPunct="0">
              <a:spcBef>
                <a:spcPct val="0"/>
              </a:spcBef>
              <a:spcAft>
                <a:spcPct val="0"/>
              </a:spcAft>
              <a:buNone/>
              <a:tabLst>
                <a:tab pos="457200" algn="l"/>
              </a:tabLst>
            </a:pPr>
            <a:endParaRPr lang="en-US" altLang="en-US" sz="5400" dirty="0">
              <a:latin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9316331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Management</a:t>
            </a:r>
            <a:r>
              <a:rPr lang="en-US" dirty="0"/>
              <a:t/>
            </a:r>
            <a:br>
              <a:rPr lang="en-US" dirty="0"/>
            </a:br>
            <a:endParaRPr lang="en-US" dirty="0"/>
          </a:p>
        </p:txBody>
      </p:sp>
      <p:sp>
        <p:nvSpPr>
          <p:cNvPr id="4" name="Rectangle 7"/>
          <p:cNvSpPr>
            <a:spLocks noGrp="1" noChangeArrowheads="1"/>
          </p:cNvSpPr>
          <p:nvPr>
            <p:ph idx="1"/>
          </p:nvPr>
        </p:nvSpPr>
        <p:spPr bwMode="auto">
          <a:xfrm>
            <a:off x="381000" y="973015"/>
            <a:ext cx="67056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1" i="0" u="none" strike="noStrike" cap="none" normalizeH="0" baseline="0" dirty="0" smtClean="0">
                <a:ln>
                  <a:noFill/>
                </a:ln>
                <a:solidFill>
                  <a:schemeClr val="tx2">
                    <a:lumMod val="50000"/>
                  </a:schemeClr>
                </a:solidFill>
                <a:effectLst/>
                <a:ea typeface="Times New Roman" panose="02020603050405020304" pitchFamily="18" charset="0"/>
                <a:cs typeface="Arial" panose="020B0604020202020204" pitchFamily="34" charset="0"/>
              </a:rPr>
              <a:t>Compression: </a:t>
            </a:r>
            <a:r>
              <a:rPr kumimoji="0" lang="en-US" altLang="en-US" sz="2000" b="0" i="0" u="none" strike="noStrike" cap="none" normalizeH="0" baseline="0" dirty="0" smtClean="0">
                <a:ln>
                  <a:noFill/>
                </a:ln>
                <a:solidFill>
                  <a:schemeClr val="tx2">
                    <a:lumMod val="50000"/>
                  </a:schemeClr>
                </a:solidFill>
                <a:effectLst/>
                <a:ea typeface="Times New Roman" panose="02020603050405020304" pitchFamily="18" charset="0"/>
                <a:cs typeface="Arial" panose="020B0604020202020204" pitchFamily="34" charset="0"/>
              </a:rPr>
              <a:t>apply pressure (compression) using elastic compression bandages. This may help to limit swelling.</a:t>
            </a:r>
            <a:endParaRPr kumimoji="0" lang="en-US" altLang="en-US" sz="2000" b="0" i="0" u="none" strike="noStrike" cap="none" normalizeH="0" baseline="0" dirty="0" smtClean="0">
              <a:ln>
                <a:noFill/>
              </a:ln>
              <a:solidFill>
                <a:schemeClr val="tx2">
                  <a:lumMod val="50000"/>
                </a:schemeClr>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1" i="0" u="none" strike="noStrike" cap="none" normalizeH="0" baseline="0" dirty="0" smtClean="0">
                <a:ln>
                  <a:noFill/>
                </a:ln>
                <a:solidFill>
                  <a:schemeClr val="tx2">
                    <a:lumMod val="50000"/>
                  </a:schemeClr>
                </a:solidFill>
                <a:effectLst/>
                <a:ea typeface="Times New Roman" panose="02020603050405020304" pitchFamily="18" charset="0"/>
                <a:cs typeface="Arial" panose="020B0604020202020204" pitchFamily="34" charset="0"/>
              </a:rPr>
              <a:t> </a:t>
            </a:r>
            <a:endParaRPr kumimoji="0" lang="en-US" altLang="en-US" sz="2000" b="1" i="0" u="none" strike="noStrike" cap="none" normalizeH="0" baseline="0" dirty="0" smtClean="0">
              <a:ln>
                <a:noFill/>
              </a:ln>
              <a:solidFill>
                <a:schemeClr val="tx2">
                  <a:lumMod val="50000"/>
                </a:schemeClr>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000" b="1" i="0" u="none" strike="noStrike" cap="none" normalizeH="0" baseline="0" dirty="0" smtClean="0">
                <a:ln>
                  <a:noFill/>
                </a:ln>
                <a:solidFill>
                  <a:schemeClr val="tx2">
                    <a:lumMod val="50000"/>
                  </a:schemeClr>
                </a:solidFill>
                <a:effectLst/>
                <a:ea typeface="Times New Roman" panose="02020603050405020304" pitchFamily="18" charset="0"/>
                <a:cs typeface="Arial" panose="020B0604020202020204" pitchFamily="34" charset="0"/>
              </a:rPr>
              <a:t>Elevation: </a:t>
            </a:r>
            <a:r>
              <a:rPr kumimoji="0" lang="en-US" altLang="en-US" sz="2000" b="0" i="0" u="none" strike="noStrike" cap="none" normalizeH="0" baseline="0" dirty="0" smtClean="0">
                <a:ln>
                  <a:noFill/>
                </a:ln>
                <a:solidFill>
                  <a:schemeClr val="tx2">
                    <a:lumMod val="50000"/>
                  </a:schemeClr>
                </a:solidFill>
                <a:effectLst/>
                <a:ea typeface="Times New Roman" panose="02020603050405020304" pitchFamily="18" charset="0"/>
                <a:cs typeface="Arial" panose="020B0604020202020204" pitchFamily="34" charset="0"/>
              </a:rPr>
              <a:t>keep the injured leg, knee, arm, elbow or wrist raised above the level of the heart as this may also help reduce swelling.</a:t>
            </a:r>
            <a:endParaRPr kumimoji="0" lang="en-US" altLang="en-US" sz="2000" b="0" i="0" u="none" strike="noStrike" cap="none" normalizeH="0" baseline="0" dirty="0" smtClean="0">
              <a:ln>
                <a:noFill/>
              </a:ln>
              <a:solidFill>
                <a:schemeClr val="tx2">
                  <a:lumMod val="50000"/>
                </a:schemeClr>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0" i="0" u="none" strike="noStrike" cap="none" normalizeH="0" baseline="0" dirty="0" smtClean="0">
                <a:ln>
                  <a:noFill/>
                </a:ln>
                <a:solidFill>
                  <a:schemeClr val="tx2">
                    <a:lumMod val="50000"/>
                  </a:schemeClr>
                </a:solidFill>
                <a:effectLst/>
                <a:ea typeface="Times New Roman" panose="02020603050405020304" pitchFamily="18" charset="0"/>
                <a:cs typeface="Arial" panose="020B0604020202020204" pitchFamily="34" charset="0"/>
              </a:rPr>
              <a:t> </a:t>
            </a:r>
            <a:endParaRPr kumimoji="0" lang="en-US" altLang="en-US" sz="2000" b="0" i="0" u="none" strike="noStrike" cap="none" normalizeH="0" baseline="0" dirty="0" smtClean="0">
              <a:ln>
                <a:noFill/>
              </a:ln>
              <a:solidFill>
                <a:schemeClr val="tx2">
                  <a:lumMod val="50000"/>
                </a:schemeClr>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0" i="0" u="none" strike="noStrike" cap="none" normalizeH="0" baseline="0" dirty="0" smtClean="0">
                <a:ln>
                  <a:noFill/>
                </a:ln>
                <a:solidFill>
                  <a:schemeClr val="tx2">
                    <a:lumMod val="50000"/>
                  </a:schemeClr>
                </a:solidFill>
                <a:effectLst/>
                <a:ea typeface="Times New Roman" panose="02020603050405020304" pitchFamily="18" charset="0"/>
                <a:cs typeface="Arial" panose="020B0604020202020204" pitchFamily="34" charset="0"/>
              </a:rPr>
              <a:t>After 48 hours of PRICE therapy, stop compression and try moving the injured area.</a:t>
            </a:r>
            <a:endParaRPr kumimoji="0" lang="en-US" altLang="en-US" sz="2000" b="0" i="0" u="none" strike="noStrike" cap="none" normalizeH="0" baseline="0" dirty="0" smtClean="0">
              <a:ln>
                <a:noFill/>
              </a:ln>
              <a:solidFill>
                <a:schemeClr val="tx2">
                  <a:lumMod val="50000"/>
                </a:schemeClr>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0" i="0" u="none" strike="noStrike" cap="none" normalizeH="0" baseline="0" dirty="0" smtClean="0">
                <a:ln>
                  <a:noFill/>
                </a:ln>
                <a:solidFill>
                  <a:schemeClr val="tx2">
                    <a:lumMod val="50000"/>
                  </a:schemeClr>
                </a:solidFill>
                <a:effectLst/>
                <a:ea typeface="Times New Roman" panose="02020603050405020304" pitchFamily="18" charset="0"/>
                <a:cs typeface="Arial" panose="020B0604020202020204" pitchFamily="34" charset="0"/>
              </a:rPr>
              <a:t> </a:t>
            </a:r>
            <a:endParaRPr kumimoji="0" lang="en-US" altLang="en-US" sz="2000" b="0" i="0" u="none" strike="noStrike" cap="none" normalizeH="0" baseline="0" dirty="0" smtClean="0">
              <a:ln>
                <a:noFill/>
              </a:ln>
              <a:solidFill>
                <a:schemeClr val="tx2">
                  <a:lumMod val="50000"/>
                </a:schemeClr>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000" b="0" i="0" u="none" strike="noStrike" cap="none" normalizeH="0" baseline="0" dirty="0" smtClean="0">
                <a:ln>
                  <a:noFill/>
                </a:ln>
                <a:solidFill>
                  <a:schemeClr val="tx2">
                    <a:lumMod val="50000"/>
                  </a:schemeClr>
                </a:solidFill>
                <a:effectLst/>
                <a:ea typeface="Times New Roman" panose="02020603050405020304" pitchFamily="18" charset="0"/>
                <a:cs typeface="Arial" panose="020B0604020202020204" pitchFamily="34" charset="0"/>
              </a:rPr>
              <a:t>If, after this time, your symptoms are worse, get advice from a healthcare professional.</a:t>
            </a:r>
            <a:endParaRPr kumimoji="0" lang="en-US" altLang="en-US" sz="2000" b="0" i="0" u="none" strike="noStrike" cap="none" normalizeH="0" baseline="0" dirty="0" smtClean="0">
              <a:ln>
                <a:noFill/>
              </a:ln>
              <a:solidFill>
                <a:schemeClr val="tx2">
                  <a:lumMod val="50000"/>
                </a:schemeClr>
              </a:solidFill>
              <a:effectLst/>
              <a:cs typeface="Arial" panose="020B0604020202020204" pitchFamily="34" charset="0"/>
            </a:endParaRPr>
          </a:p>
        </p:txBody>
      </p:sp>
    </p:spTree>
    <p:extLst>
      <p:ext uri="{BB962C8B-B14F-4D97-AF65-F5344CB8AC3E}">
        <p14:creationId xmlns:p14="http://schemas.microsoft.com/office/powerpoint/2010/main" val="31192317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b="1" dirty="0">
                <a:solidFill>
                  <a:srgbClr val="222222"/>
                </a:solidFill>
                <a:ea typeface="Times New Roman" panose="02020603050405020304" pitchFamily="18" charset="0"/>
                <a:cs typeface="Arial" panose="020B0604020202020204" pitchFamily="34" charset="0"/>
              </a:rPr>
              <a:t>wet </a:t>
            </a:r>
            <a:r>
              <a:rPr lang="en-US" altLang="en-US" b="1" dirty="0" smtClean="0">
                <a:solidFill>
                  <a:srgbClr val="222222"/>
                </a:solidFill>
                <a:ea typeface="Times New Roman" panose="02020603050405020304" pitchFamily="18" charset="0"/>
                <a:cs typeface="Arial" panose="020B0604020202020204" pitchFamily="34" charset="0"/>
              </a:rPr>
              <a:t>towel </a:t>
            </a:r>
            <a:r>
              <a:rPr lang="en-US" altLang="en-US" b="1" dirty="0">
                <a:solidFill>
                  <a:srgbClr val="222222"/>
                </a:solidFill>
                <a:ea typeface="Times New Roman" panose="02020603050405020304" pitchFamily="18" charset="0"/>
                <a:cs typeface="Arial" panose="020B0604020202020204" pitchFamily="34" charset="0"/>
              </a:rPr>
              <a:t>put </a:t>
            </a:r>
            <a:r>
              <a:rPr lang="en-US" altLang="en-US" b="1" dirty="0" smtClean="0">
                <a:solidFill>
                  <a:srgbClr val="222222"/>
                </a:solidFill>
                <a:ea typeface="Times New Roman" panose="02020603050405020304" pitchFamily="18" charset="0"/>
                <a:cs typeface="Arial" panose="020B0604020202020204" pitchFamily="34" charset="0"/>
              </a:rPr>
              <a:t> over </a:t>
            </a:r>
            <a:r>
              <a:rPr lang="en-US" altLang="en-US" b="1" dirty="0">
                <a:solidFill>
                  <a:srgbClr val="222222"/>
                </a:solidFill>
                <a:ea typeface="Times New Roman" panose="02020603050405020304" pitchFamily="18" charset="0"/>
                <a:cs typeface="Arial" panose="020B0604020202020204" pitchFamily="34" charset="0"/>
              </a:rPr>
              <a:t>the injured area.</a:t>
            </a:r>
            <a:r>
              <a:rPr lang="en-US" altLang="en-US" b="1" dirty="0"/>
              <a:t/>
            </a:r>
            <a:br>
              <a:rPr lang="en-US" altLang="en-US" b="1" dirty="0"/>
            </a:br>
            <a:endParaRPr lang="en-US" b="1" dirty="0"/>
          </a:p>
        </p:txBody>
      </p:sp>
      <p:pic>
        <p:nvPicPr>
          <p:cNvPr id="4" name="Picture 4" descr="sports injuries,elbow conditions, elbow pain,pan management, sports medicine, orthopedic surgeon kenya, dr.adar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7461168" cy="498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4985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Management</a:t>
            </a:r>
            <a:r>
              <a:rPr lang="en-US" dirty="0"/>
              <a:t/>
            </a:r>
            <a:br>
              <a:rPr lang="en-US" dirty="0"/>
            </a:br>
            <a:endParaRPr lang="en-US" b="1" dirty="0"/>
          </a:p>
        </p:txBody>
      </p:sp>
      <p:sp>
        <p:nvSpPr>
          <p:cNvPr id="3" name="Content Placeholder 2"/>
          <p:cNvSpPr>
            <a:spLocks noGrp="1"/>
          </p:cNvSpPr>
          <p:nvPr>
            <p:ph idx="1"/>
          </p:nvPr>
        </p:nvSpPr>
        <p:spPr>
          <a:xfrm>
            <a:off x="457200" y="1600200"/>
            <a:ext cx="7162800" cy="4724400"/>
          </a:xfrm>
        </p:spPr>
        <p:txBody>
          <a:bodyPr>
            <a:normAutofit/>
          </a:bodyPr>
          <a:lstStyle/>
          <a:p>
            <a:pPr lvl="0" fontAlgn="base"/>
            <a:r>
              <a:rPr lang="en-US" b="1" dirty="0" err="1"/>
              <a:t>Viscosupplementation</a:t>
            </a:r>
            <a:r>
              <a:rPr lang="en-US" dirty="0"/>
              <a:t>: A fluid naturally occurring in human joints that coats and lubricates the joint </a:t>
            </a:r>
            <a:r>
              <a:rPr lang="en-US" dirty="0" smtClean="0"/>
              <a:t>.</a:t>
            </a:r>
            <a:endParaRPr lang="en-US" dirty="0"/>
          </a:p>
          <a:p>
            <a:pPr fontAlgn="base"/>
            <a:r>
              <a:rPr lang="en-US" b="1" dirty="0" err="1"/>
              <a:t>Hyaluronate</a:t>
            </a:r>
            <a:r>
              <a:rPr lang="en-US" b="1" dirty="0"/>
              <a:t> (</a:t>
            </a:r>
            <a:r>
              <a:rPr lang="en-US" dirty="0"/>
              <a:t>acts as a lubricant) is injected into the joint easing the pain of moderate to severe degenerative arthritis </a:t>
            </a:r>
          </a:p>
        </p:txBody>
      </p:sp>
    </p:spTree>
    <p:extLst>
      <p:ext uri="{BB962C8B-B14F-4D97-AF65-F5344CB8AC3E}">
        <p14:creationId xmlns:p14="http://schemas.microsoft.com/office/powerpoint/2010/main" val="6918652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222222"/>
                </a:solidFill>
                <a:latin typeface="Arial" panose="020B0604020202020204" pitchFamily="34" charset="0"/>
                <a:ea typeface="Times New Roman" panose="02020603050405020304" pitchFamily="18" charset="0"/>
                <a:cs typeface="Arial" panose="020B0604020202020204" pitchFamily="34" charset="0"/>
              </a:rPr>
              <a:t>Steroid Injections:</a:t>
            </a:r>
            <a:endParaRPr lang="en-US" b="1" dirty="0"/>
          </a:p>
        </p:txBody>
      </p:sp>
      <p:sp>
        <p:nvSpPr>
          <p:cNvPr id="3" name="Content Placeholder 2"/>
          <p:cNvSpPr>
            <a:spLocks noGrp="1"/>
          </p:cNvSpPr>
          <p:nvPr>
            <p:ph idx="1"/>
          </p:nvPr>
        </p:nvSpPr>
        <p:spPr>
          <a:xfrm>
            <a:off x="457200" y="1600200"/>
            <a:ext cx="7086600" cy="4572000"/>
          </a:xfrm>
        </p:spPr>
        <p:txBody>
          <a:bodyPr>
            <a:normAutofit lnSpcReduction="10000"/>
          </a:bodyPr>
          <a:lstStyle/>
          <a:p>
            <a:pPr marL="0" lvl="0" indent="0" eaLnBrk="0" fontAlgn="base" hangingPunct="0">
              <a:spcBef>
                <a:spcPct val="0"/>
              </a:spcBef>
              <a:spcAft>
                <a:spcPct val="0"/>
              </a:spcAft>
              <a:buFontTx/>
              <a:buChar char="•"/>
              <a:tabLst>
                <a:tab pos="457200" algn="l"/>
              </a:tabLst>
            </a:pPr>
            <a:r>
              <a:rPr lang="en-US" altLang="en-US" dirty="0" smtClean="0">
                <a:solidFill>
                  <a:srgbClr val="222222"/>
                </a:solidFill>
                <a:latin typeface="Arial" panose="020B0604020202020204" pitchFamily="34" charset="0"/>
                <a:ea typeface="Times New Roman" panose="02020603050405020304" pitchFamily="18" charset="0"/>
                <a:cs typeface="Arial" panose="020B0604020202020204" pitchFamily="34" charset="0"/>
              </a:rPr>
              <a:t> N</a:t>
            </a:r>
            <a:r>
              <a:rPr lang="en-US" altLang="en-US" b="1" dirty="0" smtClean="0">
                <a:solidFill>
                  <a:srgbClr val="222222"/>
                </a:solidFill>
                <a:latin typeface="Arial" panose="020B0604020202020204" pitchFamily="34" charset="0"/>
                <a:ea typeface="Times New Roman" panose="02020603050405020304" pitchFamily="18" charset="0"/>
                <a:cs typeface="Arial" panose="020B0604020202020204" pitchFamily="34" charset="0"/>
              </a:rPr>
              <a:t>on-surgical </a:t>
            </a:r>
            <a:r>
              <a:rPr lang="en-US" altLang="en-US" b="1" dirty="0">
                <a:solidFill>
                  <a:srgbClr val="222222"/>
                </a:solidFill>
                <a:latin typeface="Arial" panose="020B0604020202020204" pitchFamily="34" charset="0"/>
                <a:ea typeface="Times New Roman" panose="02020603050405020304" pitchFamily="18" charset="0"/>
                <a:cs typeface="Arial" panose="020B0604020202020204" pitchFamily="34" charset="0"/>
              </a:rPr>
              <a:t>pain management </a:t>
            </a:r>
            <a:r>
              <a:rPr lang="en-US" altLang="en-US" dirty="0">
                <a:solidFill>
                  <a:srgbClr val="222222"/>
                </a:solidFill>
                <a:latin typeface="Arial" panose="020B0604020202020204" pitchFamily="34" charset="0"/>
                <a:ea typeface="Times New Roman" panose="02020603050405020304" pitchFamily="18" charset="0"/>
                <a:cs typeface="Arial" panose="020B0604020202020204" pitchFamily="34" charset="0"/>
              </a:rPr>
              <a:t>and critical to </a:t>
            </a:r>
            <a:r>
              <a:rPr lang="en-US" altLang="en-US" b="1" dirty="0">
                <a:solidFill>
                  <a:srgbClr val="222222"/>
                </a:solidFill>
                <a:latin typeface="Arial" panose="020B0604020202020204" pitchFamily="34" charset="0"/>
                <a:ea typeface="Times New Roman" panose="02020603050405020304" pitchFamily="18" charset="0"/>
                <a:cs typeface="Arial" panose="020B0604020202020204" pitchFamily="34" charset="0"/>
              </a:rPr>
              <a:t>successful long-term management of recurrent back and joint pain</a:t>
            </a:r>
            <a:r>
              <a:rPr lang="en-US" altLang="en-US" b="1" dirty="0" smtClean="0">
                <a:solidFill>
                  <a:srgbClr val="222222"/>
                </a:solidFill>
                <a:latin typeface="Arial" panose="020B0604020202020204" pitchFamily="34" charset="0"/>
                <a:ea typeface="Times New Roman" panose="02020603050405020304" pitchFamily="18" charset="0"/>
                <a:cs typeface="Arial" panose="020B0604020202020204" pitchFamily="34" charset="0"/>
              </a:rPr>
              <a:t>.</a:t>
            </a:r>
          </a:p>
          <a:p>
            <a:pPr marL="0" lvl="0" indent="0" eaLnBrk="0" fontAlgn="base" hangingPunct="0">
              <a:spcBef>
                <a:spcPct val="0"/>
              </a:spcBef>
              <a:spcAft>
                <a:spcPct val="0"/>
              </a:spcAft>
              <a:buFontTx/>
              <a:buChar char="•"/>
              <a:tabLst>
                <a:tab pos="457200" algn="l"/>
              </a:tabLst>
            </a:pPr>
            <a:r>
              <a:rPr lang="en-US" altLang="en-US" dirty="0">
                <a:solidFill>
                  <a:srgbClr val="222222"/>
                </a:solidFill>
                <a:latin typeface="Calibri" panose="020F0502020204030204" pitchFamily="34" charset="0"/>
                <a:ea typeface="Times New Roman" panose="02020603050405020304" pitchFamily="18" charset="0"/>
                <a:cs typeface="Arial" panose="020B0604020202020204" pitchFamily="34" charset="0"/>
              </a:rPr>
              <a:t> </a:t>
            </a:r>
            <a:r>
              <a:rPr lang="en-US" altLang="en-US" dirty="0" smtClean="0">
                <a:solidFill>
                  <a:srgbClr val="222222"/>
                </a:solidFill>
                <a:latin typeface="Arial" panose="020B0604020202020204" pitchFamily="34" charset="0"/>
                <a:ea typeface="Times New Roman" panose="02020603050405020304" pitchFamily="18" charset="0"/>
                <a:cs typeface="Arial" panose="020B0604020202020204" pitchFamily="34" charset="0"/>
              </a:rPr>
              <a:t>These </a:t>
            </a:r>
            <a:r>
              <a:rPr lang="en-US" altLang="en-US" dirty="0">
                <a:solidFill>
                  <a:srgbClr val="222222"/>
                </a:solidFill>
                <a:latin typeface="Arial" panose="020B0604020202020204" pitchFamily="34" charset="0"/>
                <a:ea typeface="Times New Roman" panose="02020603050405020304" pitchFamily="18" charset="0"/>
                <a:cs typeface="Arial" panose="020B0604020202020204" pitchFamily="34" charset="0"/>
              </a:rPr>
              <a:t>injections </a:t>
            </a:r>
            <a:r>
              <a:rPr lang="en-US" altLang="en-US" dirty="0" smtClean="0">
                <a:solidFill>
                  <a:srgbClr val="222222"/>
                </a:solidFill>
                <a:latin typeface="Arial" panose="020B0604020202020204" pitchFamily="34" charset="0"/>
                <a:ea typeface="Times New Roman" panose="02020603050405020304" pitchFamily="18" charset="0"/>
                <a:cs typeface="Arial" panose="020B0604020202020204" pitchFamily="34" charset="0"/>
              </a:rPr>
              <a:t> offer </a:t>
            </a:r>
            <a:r>
              <a:rPr lang="en-US" altLang="en-US" dirty="0">
                <a:solidFill>
                  <a:srgbClr val="222222"/>
                </a:solidFill>
                <a:latin typeface="Arial" panose="020B0604020202020204" pitchFamily="34" charset="0"/>
                <a:ea typeface="Times New Roman" panose="02020603050405020304" pitchFamily="18" charset="0"/>
                <a:cs typeface="Arial" panose="020B0604020202020204" pitchFamily="34" charset="0"/>
              </a:rPr>
              <a:t>immediate relief for severe pain. </a:t>
            </a:r>
            <a:r>
              <a:rPr lang="en-US" altLang="en-US" dirty="0" smtClean="0">
                <a:solidFill>
                  <a:srgbClr val="222222"/>
                </a:solidFill>
                <a:latin typeface="Arial" panose="020B0604020202020204" pitchFamily="34" charset="0"/>
                <a:ea typeface="Times New Roman" panose="02020603050405020304" pitchFamily="18" charset="0"/>
                <a:cs typeface="Arial" panose="020B0604020202020204" pitchFamily="34" charset="0"/>
              </a:rPr>
              <a:t> </a:t>
            </a:r>
            <a:endParaRPr lang="en-US" altLang="en-US" sz="1800" dirty="0"/>
          </a:p>
          <a:p>
            <a:pPr marL="0" lvl="0" indent="0" eaLnBrk="0" fontAlgn="base" hangingPunct="0">
              <a:spcBef>
                <a:spcPct val="0"/>
              </a:spcBef>
              <a:spcAft>
                <a:spcPct val="0"/>
              </a:spcAft>
              <a:buNone/>
              <a:tabLst>
                <a:tab pos="457200" algn="l"/>
              </a:tabLst>
            </a:pPr>
            <a:r>
              <a:rPr lang="en-US" altLang="en-US" dirty="0">
                <a:solidFill>
                  <a:srgbClr val="222222"/>
                </a:solidFill>
                <a:latin typeface="Calibri" panose="020F0502020204030204" pitchFamily="34" charset="0"/>
                <a:ea typeface="Times New Roman" panose="02020603050405020304" pitchFamily="18" charset="0"/>
                <a:cs typeface="Arial" panose="020B0604020202020204" pitchFamily="34" charset="0"/>
              </a:rPr>
              <a:t> </a:t>
            </a:r>
            <a:r>
              <a:rPr lang="en-US" altLang="en-US" b="1" dirty="0" smtClean="0">
                <a:solidFill>
                  <a:srgbClr val="222222"/>
                </a:solidFill>
                <a:latin typeface="Arial" panose="020B0604020202020204" pitchFamily="34" charset="0"/>
                <a:ea typeface="Times New Roman" panose="02020603050405020304" pitchFamily="18" charset="0"/>
                <a:cs typeface="Arial" panose="020B0604020202020204" pitchFamily="34" charset="0"/>
              </a:rPr>
              <a:t>Ultrasound </a:t>
            </a:r>
            <a:r>
              <a:rPr lang="en-US" altLang="en-US" b="1" dirty="0">
                <a:solidFill>
                  <a:srgbClr val="222222"/>
                </a:solidFill>
                <a:latin typeface="Arial" panose="020B0604020202020204" pitchFamily="34" charset="0"/>
                <a:ea typeface="Times New Roman" panose="02020603050405020304" pitchFamily="18" charset="0"/>
                <a:cs typeface="Arial" panose="020B0604020202020204" pitchFamily="34" charset="0"/>
              </a:rPr>
              <a:t>Guided Hip Injections: </a:t>
            </a:r>
            <a:r>
              <a:rPr lang="en-US" altLang="en-US" dirty="0">
                <a:solidFill>
                  <a:srgbClr val="222222"/>
                </a:solidFill>
                <a:latin typeface="Arial" panose="020B0604020202020204" pitchFamily="34" charset="0"/>
                <a:ea typeface="Times New Roman" panose="02020603050405020304" pitchFamily="18" charset="0"/>
                <a:cs typeface="Arial" panose="020B0604020202020204" pitchFamily="34" charset="0"/>
              </a:rPr>
              <a:t>For the athlete that develops </a:t>
            </a:r>
            <a:r>
              <a:rPr lang="en-US" altLang="en-US" b="1" dirty="0">
                <a:solidFill>
                  <a:srgbClr val="222222"/>
                </a:solidFill>
                <a:latin typeface="Arial" panose="020B0604020202020204" pitchFamily="34" charset="0"/>
                <a:ea typeface="Times New Roman" panose="02020603050405020304" pitchFamily="18" charset="0"/>
                <a:cs typeface="Arial" panose="020B0604020202020204" pitchFamily="34" charset="0"/>
              </a:rPr>
              <a:t>hip pain </a:t>
            </a:r>
            <a:r>
              <a:rPr lang="en-US" altLang="en-US" dirty="0">
                <a:solidFill>
                  <a:srgbClr val="222222"/>
                </a:solidFill>
                <a:latin typeface="Arial" panose="020B0604020202020204" pitchFamily="34" charset="0"/>
                <a:ea typeface="Times New Roman" panose="02020603050405020304" pitchFamily="18" charset="0"/>
                <a:cs typeface="Arial" panose="020B0604020202020204" pitchFamily="34" charset="0"/>
              </a:rPr>
              <a:t>from running or overuse to the arthritic hip, </a:t>
            </a:r>
            <a:endParaRPr lang="en-US" altLang="en-US" dirty="0" smtClean="0">
              <a:solidFill>
                <a:srgbClr val="222222"/>
              </a:solidFill>
              <a:latin typeface="Arial" panose="020B0604020202020204" pitchFamily="34" charset="0"/>
              <a:ea typeface="Times New Roman" panose="02020603050405020304" pitchFamily="18" charset="0"/>
              <a:cs typeface="Arial" panose="020B0604020202020204" pitchFamily="34" charset="0"/>
            </a:endParaRPr>
          </a:p>
          <a:p>
            <a:pPr marL="0" lvl="0" indent="0" eaLnBrk="0" fontAlgn="base" hangingPunct="0">
              <a:spcBef>
                <a:spcPct val="0"/>
              </a:spcBef>
              <a:spcAft>
                <a:spcPct val="0"/>
              </a:spcAft>
              <a:buNone/>
              <a:tabLst>
                <a:tab pos="457200" algn="l"/>
              </a:tabLst>
            </a:pPr>
            <a:endParaRPr lang="en-US" altLang="en-US" sz="1800" dirty="0"/>
          </a:p>
        </p:txBody>
      </p:sp>
    </p:spTree>
    <p:extLst>
      <p:ext uri="{BB962C8B-B14F-4D97-AF65-F5344CB8AC3E}">
        <p14:creationId xmlns:p14="http://schemas.microsoft.com/office/powerpoint/2010/main" val="23847738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solidFill>
                  <a:srgbClr val="222222"/>
                </a:solidFill>
                <a:latin typeface="Arial" panose="020B0604020202020204" pitchFamily="34" charset="0"/>
                <a:ea typeface="Times New Roman" panose="02020603050405020304" pitchFamily="18" charset="0"/>
                <a:cs typeface="Arial" panose="020B0604020202020204" pitchFamily="34" charset="0"/>
              </a:rPr>
              <a:t>Steroid Injections:</a:t>
            </a:r>
            <a:endParaRPr lang="en-US" dirty="0"/>
          </a:p>
        </p:txBody>
      </p:sp>
      <p:sp>
        <p:nvSpPr>
          <p:cNvPr id="3" name="Content Placeholder 2"/>
          <p:cNvSpPr>
            <a:spLocks noGrp="1"/>
          </p:cNvSpPr>
          <p:nvPr>
            <p:ph idx="1"/>
          </p:nvPr>
        </p:nvSpPr>
        <p:spPr/>
        <p:txBody>
          <a:bodyPr/>
          <a:lstStyle/>
          <a:p>
            <a:endParaRPr 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8" descr="sports injuries,elbow conditions, elbow pain,pan management, sports medicine, orthopedic surgeon kenya, dr.adar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7543800"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05354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12838"/>
          </a:xfrm>
        </p:spPr>
        <p:txBody>
          <a:bodyPr>
            <a:normAutofit fontScale="90000"/>
          </a:bodyPr>
          <a:lstStyle/>
          <a:p>
            <a:r>
              <a:rPr lang="en-US" b="1" dirty="0"/>
              <a:t>Physical Therapy</a:t>
            </a:r>
            <a:r>
              <a:rPr lang="en-US" dirty="0"/>
              <a:t/>
            </a:r>
            <a:br>
              <a:rPr lang="en-US" dirty="0"/>
            </a:br>
            <a:endParaRPr lang="en-US" dirty="0"/>
          </a:p>
        </p:txBody>
      </p:sp>
      <p:sp>
        <p:nvSpPr>
          <p:cNvPr id="3" name="Content Placeholder 2"/>
          <p:cNvSpPr>
            <a:spLocks noGrp="1"/>
          </p:cNvSpPr>
          <p:nvPr>
            <p:ph idx="1"/>
          </p:nvPr>
        </p:nvSpPr>
        <p:spPr>
          <a:xfrm>
            <a:off x="457200" y="1219200"/>
            <a:ext cx="7010400" cy="4953000"/>
          </a:xfrm>
        </p:spPr>
        <p:txBody>
          <a:bodyPr>
            <a:normAutofit fontScale="92500" lnSpcReduction="20000"/>
          </a:bodyPr>
          <a:lstStyle/>
          <a:p>
            <a:pPr fontAlgn="base"/>
            <a:r>
              <a:rPr lang="en-US" dirty="0" smtClean="0"/>
              <a:t>The </a:t>
            </a:r>
            <a:r>
              <a:rPr lang="en-US" dirty="0"/>
              <a:t>goal of physical therapy treatments is to help patients return to complete independence as soon as possible.</a:t>
            </a:r>
          </a:p>
          <a:p>
            <a:pPr fontAlgn="base"/>
            <a:r>
              <a:rPr lang="en-US" dirty="0"/>
              <a:t>Physicians concentrate on </a:t>
            </a:r>
            <a:r>
              <a:rPr lang="en-US" b="1" dirty="0"/>
              <a:t>prescribing physical therapy exercises.</a:t>
            </a:r>
          </a:p>
          <a:p>
            <a:pPr fontAlgn="base"/>
            <a:r>
              <a:rPr lang="en-US" dirty="0"/>
              <a:t>These exercises enable patients to </a:t>
            </a:r>
            <a:r>
              <a:rPr lang="en-US" b="1" dirty="0"/>
              <a:t>resume regular </a:t>
            </a:r>
            <a:r>
              <a:rPr lang="en-US" b="1" dirty="0" smtClean="0"/>
              <a:t>movement and control inflammation</a:t>
            </a:r>
            <a:r>
              <a:rPr lang="en-US" dirty="0" smtClean="0"/>
              <a:t> </a:t>
            </a:r>
          </a:p>
          <a:p>
            <a:pPr fontAlgn="base"/>
            <a:r>
              <a:rPr lang="en-US" b="1" dirty="0" smtClean="0"/>
              <a:t>Massage</a:t>
            </a:r>
            <a:r>
              <a:rPr lang="en-US" dirty="0" smtClean="0"/>
              <a:t> </a:t>
            </a:r>
            <a:r>
              <a:rPr lang="en-US" dirty="0"/>
              <a:t>using the hands to apply pressure to the affected </a:t>
            </a:r>
            <a:r>
              <a:rPr lang="en-US" dirty="0" smtClean="0"/>
              <a:t>area -  </a:t>
            </a:r>
            <a:r>
              <a:rPr lang="en-US" b="1" dirty="0" smtClean="0"/>
              <a:t>encourage </a:t>
            </a:r>
            <a:r>
              <a:rPr lang="en-US" b="1" dirty="0"/>
              <a:t>blood to flow to the site of the injury </a:t>
            </a:r>
            <a:r>
              <a:rPr lang="en-US" dirty="0"/>
              <a:t>to help the healing process </a:t>
            </a:r>
            <a:r>
              <a:rPr lang="en-US" dirty="0" smtClean="0"/>
              <a:t> </a:t>
            </a:r>
            <a:endParaRPr lang="en-US" dirty="0"/>
          </a:p>
          <a:p>
            <a:endParaRPr lang="en-US" dirty="0"/>
          </a:p>
        </p:txBody>
      </p:sp>
    </p:spTree>
    <p:extLst>
      <p:ext uri="{BB962C8B-B14F-4D97-AF65-F5344CB8AC3E}">
        <p14:creationId xmlns:p14="http://schemas.microsoft.com/office/powerpoint/2010/main" val="3427791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228600" y="838200"/>
            <a:ext cx="7391400" cy="5791200"/>
          </a:xfrm>
        </p:spPr>
        <p:txBody>
          <a:bodyPr>
            <a:normAutofit/>
          </a:bodyPr>
          <a:lstStyle/>
          <a:p>
            <a:r>
              <a:rPr lang="en-US" sz="3000" dirty="0" smtClean="0"/>
              <a:t>Care of the patient with multiple injuries requires a </a:t>
            </a:r>
            <a:r>
              <a:rPr lang="en-US" sz="3000" b="1" dirty="0" smtClean="0"/>
              <a:t>team approach</a:t>
            </a:r>
            <a:r>
              <a:rPr lang="en-US" sz="3000" dirty="0" smtClean="0"/>
              <a:t>, with </a:t>
            </a:r>
            <a:r>
              <a:rPr lang="en-US" sz="3000" b="1" dirty="0" smtClean="0"/>
              <a:t>one person responsible for coordinating the treatment.</a:t>
            </a:r>
          </a:p>
          <a:p>
            <a:r>
              <a:rPr lang="en-US" sz="3000" b="1" dirty="0" smtClean="0"/>
              <a:t>The nursing staff assumes responsibility  of: </a:t>
            </a:r>
          </a:p>
          <a:p>
            <a:pPr>
              <a:buFont typeface="Wingdings" panose="05000000000000000000" pitchFamily="2" charset="2"/>
              <a:buChar char="ü"/>
            </a:pPr>
            <a:r>
              <a:rPr lang="en-US" sz="3000" dirty="0" smtClean="0"/>
              <a:t>assessing  and monitoring the patient, ensuring airway and IV `access, </a:t>
            </a:r>
          </a:p>
          <a:p>
            <a:pPr>
              <a:buFont typeface="Wingdings" panose="05000000000000000000" pitchFamily="2" charset="2"/>
              <a:buChar char="ü"/>
            </a:pPr>
            <a:r>
              <a:rPr lang="en-US" sz="3000" dirty="0" smtClean="0"/>
              <a:t>administering prescribed medications,</a:t>
            </a:r>
          </a:p>
          <a:p>
            <a:pPr>
              <a:buFont typeface="Wingdings" panose="05000000000000000000" pitchFamily="2" charset="2"/>
              <a:buChar char="ü"/>
            </a:pPr>
            <a:r>
              <a:rPr lang="en-US" sz="3000" dirty="0" smtClean="0"/>
              <a:t> collecting laboratory specimens, and</a:t>
            </a:r>
          </a:p>
          <a:p>
            <a:pPr>
              <a:buFont typeface="Wingdings" panose="05000000000000000000" pitchFamily="2" charset="2"/>
              <a:buChar char="ü"/>
            </a:pPr>
            <a:r>
              <a:rPr lang="en-US" sz="3000" dirty="0" smtClean="0"/>
              <a:t> documenting activities and the patient’s subsequent responses.</a:t>
            </a:r>
          </a:p>
          <a:p>
            <a:pPr>
              <a:buFont typeface="Wingdings" panose="05000000000000000000" pitchFamily="2" charset="2"/>
              <a:buChar char="ü"/>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Physical Therapy</a:t>
            </a:r>
            <a:endParaRPr lang="en-US" dirty="0"/>
          </a:p>
        </p:txBody>
      </p:sp>
      <p:pic>
        <p:nvPicPr>
          <p:cNvPr id="4" name="Content Placeholder 3" descr="Col (Dr) Adari, orthopedic surgeon in Kenya, orthopedic doctor in Kenya,Trigger Finger, Trigger Finger Treatment in Kenya,knee replacement surgery,knee arthroscopy,joint reconstructive surgery, sports medicine, (Col) Dr Adari,Orthopedic Surgeon in Nairobi, Kenya"/>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6477000" cy="4648200"/>
          </a:xfrm>
          <a:prstGeom prst="rect">
            <a:avLst/>
          </a:prstGeom>
          <a:noFill/>
          <a:ln>
            <a:noFill/>
          </a:ln>
        </p:spPr>
      </p:pic>
    </p:spTree>
    <p:extLst>
      <p:ext uri="{BB962C8B-B14F-4D97-AF65-F5344CB8AC3E}">
        <p14:creationId xmlns:p14="http://schemas.microsoft.com/office/powerpoint/2010/main" val="22116376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Physical Therapy </a:t>
            </a:r>
            <a:endParaRPr lang="en-US" dirty="0"/>
          </a:p>
        </p:txBody>
      </p:sp>
      <p:sp>
        <p:nvSpPr>
          <p:cNvPr id="3" name="Content Placeholder 2"/>
          <p:cNvSpPr>
            <a:spLocks noGrp="1"/>
          </p:cNvSpPr>
          <p:nvPr>
            <p:ph idx="1"/>
          </p:nvPr>
        </p:nvSpPr>
        <p:spPr>
          <a:xfrm>
            <a:off x="457200" y="1600200"/>
            <a:ext cx="7086600" cy="4724400"/>
          </a:xfrm>
        </p:spPr>
        <p:txBody>
          <a:bodyPr>
            <a:normAutofit/>
          </a:bodyPr>
          <a:lstStyle/>
          <a:p>
            <a:r>
              <a:rPr lang="en-US" dirty="0" smtClean="0"/>
              <a:t> Motivate  </a:t>
            </a:r>
            <a:r>
              <a:rPr lang="en-US" dirty="0" err="1" smtClean="0"/>
              <a:t>pt</a:t>
            </a:r>
            <a:r>
              <a:rPr lang="en-US" dirty="0" smtClean="0"/>
              <a:t>  to return to their previous level of activity. </a:t>
            </a:r>
          </a:p>
          <a:p>
            <a:r>
              <a:rPr lang="en-US" b="1" dirty="0" smtClean="0"/>
              <a:t>Compliance with restriction of activities  </a:t>
            </a:r>
          </a:p>
          <a:p>
            <a:r>
              <a:rPr lang="en-US" b="1" dirty="0" smtClean="0"/>
              <a:t>gradual resumption of activities</a:t>
            </a:r>
            <a:r>
              <a:rPr lang="en-US" dirty="0" smtClean="0"/>
              <a:t> need to be reinforced. </a:t>
            </a:r>
          </a:p>
          <a:p>
            <a:r>
              <a:rPr lang="en-US" dirty="0" smtClean="0"/>
              <a:t>Injured athletes are at risk for re injury and require </a:t>
            </a:r>
            <a:r>
              <a:rPr lang="en-US" b="1" dirty="0" smtClean="0"/>
              <a:t>follow-up and monitoring. </a:t>
            </a:r>
          </a:p>
          <a:p>
            <a:endParaRPr lang="en-US" dirty="0" smtClean="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 </a:t>
            </a:r>
            <a:endParaRPr lang="en-US" dirty="0"/>
          </a:p>
        </p:txBody>
      </p:sp>
      <p:sp>
        <p:nvSpPr>
          <p:cNvPr id="3" name="Content Placeholder 2"/>
          <p:cNvSpPr>
            <a:spLocks noGrp="1"/>
          </p:cNvSpPr>
          <p:nvPr>
            <p:ph idx="1"/>
          </p:nvPr>
        </p:nvSpPr>
        <p:spPr>
          <a:xfrm>
            <a:off x="152400" y="1219200"/>
            <a:ext cx="7162800" cy="5029200"/>
          </a:xfrm>
        </p:spPr>
        <p:txBody>
          <a:bodyPr>
            <a:normAutofit/>
          </a:bodyPr>
          <a:lstStyle/>
          <a:p>
            <a:r>
              <a:rPr lang="en-US" sz="3600" dirty="0" smtClean="0"/>
              <a:t>  Diminish   level and intensity of activity to a comfortable level. </a:t>
            </a:r>
          </a:p>
          <a:p>
            <a:r>
              <a:rPr lang="en-US" sz="3600" dirty="0" smtClean="0"/>
              <a:t> </a:t>
            </a:r>
            <a:r>
              <a:rPr lang="en-US" sz="3600" b="1" dirty="0" smtClean="0"/>
              <a:t>Gradual increase of activities </a:t>
            </a:r>
            <a:r>
              <a:rPr lang="en-US" sz="3600" dirty="0" smtClean="0"/>
              <a:t>to </a:t>
            </a:r>
            <a:r>
              <a:rPr lang="en-US" sz="3600" b="1" dirty="0" smtClean="0"/>
              <a:t>acclimate </a:t>
            </a:r>
            <a:r>
              <a:rPr lang="en-US" sz="3600" dirty="0" smtClean="0"/>
              <a:t>the muscles, tendons, and joints to the </a:t>
            </a:r>
            <a:r>
              <a:rPr lang="en-US" sz="3600" b="1" dirty="0" smtClean="0"/>
              <a:t>sport motions </a:t>
            </a:r>
            <a:r>
              <a:rPr lang="en-US" sz="3600" dirty="0" smtClean="0"/>
              <a:t>will </a:t>
            </a:r>
            <a:r>
              <a:rPr lang="en-US" sz="3600" b="1" dirty="0" smtClean="0"/>
              <a:t>assist in recovery and rehabilitation.</a:t>
            </a:r>
            <a:endParaRPr lang="en-US" sz="3600"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Prevention Sports-related injuries </a:t>
            </a:r>
            <a:r>
              <a:rPr lang="en-US" dirty="0" smtClean="0"/>
              <a:t/>
            </a:r>
            <a:br>
              <a:rPr lang="en-US" dirty="0" smtClean="0"/>
            </a:br>
            <a:endParaRPr lang="en-US" dirty="0"/>
          </a:p>
        </p:txBody>
      </p:sp>
      <p:sp>
        <p:nvSpPr>
          <p:cNvPr id="3" name="Content Placeholder 2"/>
          <p:cNvSpPr>
            <a:spLocks noGrp="1"/>
          </p:cNvSpPr>
          <p:nvPr>
            <p:ph idx="1"/>
          </p:nvPr>
        </p:nvSpPr>
        <p:spPr>
          <a:xfrm>
            <a:off x="457200" y="990600"/>
            <a:ext cx="7239000" cy="4876800"/>
          </a:xfrm>
        </p:spPr>
        <p:txBody>
          <a:bodyPr>
            <a:normAutofit/>
          </a:bodyPr>
          <a:lstStyle/>
          <a:p>
            <a:pPr>
              <a:buFont typeface="Wingdings" pitchFamily="2" charset="2"/>
              <a:buChar char="Ø"/>
            </a:pPr>
            <a:r>
              <a:rPr lang="en-US" dirty="0" smtClean="0"/>
              <a:t>using </a:t>
            </a:r>
            <a:r>
              <a:rPr lang="en-US" b="1" dirty="0" smtClean="0"/>
              <a:t>proper equipment </a:t>
            </a:r>
            <a:r>
              <a:rPr lang="en-US" dirty="0" smtClean="0"/>
              <a:t>(</a:t>
            </a:r>
            <a:r>
              <a:rPr lang="en-US" dirty="0" err="1" smtClean="0"/>
              <a:t>eg</a:t>
            </a:r>
            <a:r>
              <a:rPr lang="en-US" dirty="0" smtClean="0"/>
              <a:t>, running shoes for joggers, wrist guards for skaters) and </a:t>
            </a:r>
          </a:p>
          <a:p>
            <a:pPr>
              <a:buFont typeface="Wingdings" pitchFamily="2" charset="2"/>
              <a:buChar char="Ø"/>
            </a:pPr>
            <a:r>
              <a:rPr lang="en-US" b="1" dirty="0" smtClean="0"/>
              <a:t>effectively training and conditioning the body</a:t>
            </a:r>
            <a:r>
              <a:rPr lang="en-US" dirty="0" smtClean="0"/>
              <a:t>. </a:t>
            </a:r>
          </a:p>
          <a:p>
            <a:pPr>
              <a:buFont typeface="Wingdings" pitchFamily="2" charset="2"/>
              <a:buChar char="Ø"/>
            </a:pPr>
            <a:r>
              <a:rPr lang="en-US" b="1" dirty="0" smtClean="0"/>
              <a:t>Specific training needs </a:t>
            </a:r>
            <a:r>
              <a:rPr lang="en-US" dirty="0" smtClean="0"/>
              <a:t>to be tailored to the </a:t>
            </a:r>
            <a:r>
              <a:rPr lang="en-US" b="1" dirty="0" smtClean="0"/>
              <a:t>person and the sport</a:t>
            </a:r>
            <a:r>
              <a:rPr lang="en-US" dirty="0" smtClean="0"/>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idx="1"/>
          </p:nvPr>
        </p:nvSpPr>
        <p:spPr/>
        <p:txBody>
          <a:bodyPr/>
          <a:lstStyle/>
          <a:p>
            <a:pPr marL="0" indent="0">
              <a:buNone/>
            </a:pPr>
            <a:r>
              <a:rPr lang="en-US" dirty="0" smtClean="0"/>
              <a:t>                                   THANKS</a:t>
            </a:r>
            <a:endParaRPr lang="en-US" dirty="0"/>
          </a:p>
        </p:txBody>
      </p:sp>
    </p:spTree>
    <p:extLst>
      <p:ext uri="{BB962C8B-B14F-4D97-AF65-F5344CB8AC3E}">
        <p14:creationId xmlns:p14="http://schemas.microsoft.com/office/powerpoint/2010/main" val="17215829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latin typeface="Algerian" panose="04020705040A02060702" pitchFamily="82" charset="0"/>
              </a:rPr>
              <a:t>6. AMPUTATION </a:t>
            </a:r>
            <a:endParaRPr lang="en-US" dirty="0">
              <a:latin typeface="Algerian" panose="04020705040A02060702" pitchFamily="82" charset="0"/>
            </a:endParaRPr>
          </a:p>
        </p:txBody>
      </p:sp>
      <p:sp>
        <p:nvSpPr>
          <p:cNvPr id="5" name="Subtitle 4"/>
          <p:cNvSpPr>
            <a:spLocks noGrp="1"/>
          </p:cNvSpPr>
          <p:nvPr>
            <p:ph type="subTitle" idx="1"/>
          </p:nvPr>
        </p:nvSpPr>
        <p:spPr/>
        <p:txBody>
          <a:bodyPr/>
          <a:lstStyle/>
          <a:p>
            <a:r>
              <a:rPr lang="en-US" smtClean="0"/>
              <a:t> </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a:xfrm>
            <a:off x="457200" y="1600200"/>
            <a:ext cx="7010400" cy="4525963"/>
          </a:xfrm>
        </p:spPr>
        <p:txBody>
          <a:bodyPr/>
          <a:lstStyle/>
          <a:p>
            <a:r>
              <a:rPr lang="en-US" b="1" dirty="0" smtClean="0"/>
              <a:t>Amputation</a:t>
            </a:r>
            <a:r>
              <a:rPr lang="en-US" dirty="0" smtClean="0"/>
              <a:t> </a:t>
            </a:r>
            <a:r>
              <a:rPr lang="en-US" dirty="0"/>
              <a:t>is the removal of limb, part or total from the body</a:t>
            </a:r>
            <a:r>
              <a:rPr lang="en-US" dirty="0" smtClean="0"/>
              <a:t>.</a:t>
            </a:r>
          </a:p>
          <a:p>
            <a:r>
              <a:rPr lang="en-US" dirty="0" smtClean="0"/>
              <a:t> </a:t>
            </a:r>
            <a:r>
              <a:rPr lang="en-US" b="1" dirty="0"/>
              <a:t>Disarticulation </a:t>
            </a:r>
            <a:r>
              <a:rPr lang="en-US" dirty="0"/>
              <a:t>is removing the limb through a </a:t>
            </a:r>
            <a:r>
              <a:rPr lang="en-US" dirty="0" smtClean="0"/>
              <a:t>joint</a:t>
            </a:r>
          </a:p>
          <a:p>
            <a:r>
              <a:rPr lang="en-US" dirty="0" smtClean="0"/>
              <a:t>Generally </a:t>
            </a:r>
            <a:r>
              <a:rPr lang="en-US" dirty="0"/>
              <a:t>the amputation of Lower Limb are more common than those of upper limb.</a:t>
            </a:r>
          </a:p>
        </p:txBody>
      </p:sp>
    </p:spTree>
    <p:extLst>
      <p:ext uri="{BB962C8B-B14F-4D97-AF65-F5344CB8AC3E}">
        <p14:creationId xmlns:p14="http://schemas.microsoft.com/office/powerpoint/2010/main" val="29440155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Indications of Amputation</a:t>
            </a:r>
            <a:endParaRPr lang="en-US" dirty="0"/>
          </a:p>
        </p:txBody>
      </p:sp>
      <p:sp>
        <p:nvSpPr>
          <p:cNvPr id="3" name="Content Placeholder 2"/>
          <p:cNvSpPr>
            <a:spLocks noGrp="1"/>
          </p:cNvSpPr>
          <p:nvPr>
            <p:ph idx="1"/>
          </p:nvPr>
        </p:nvSpPr>
        <p:spPr>
          <a:xfrm>
            <a:off x="457200" y="1600200"/>
            <a:ext cx="7010400" cy="4525963"/>
          </a:xfrm>
        </p:spPr>
        <p:txBody>
          <a:bodyPr>
            <a:normAutofit fontScale="92500" lnSpcReduction="10000"/>
          </a:bodyPr>
          <a:lstStyle/>
          <a:p>
            <a:r>
              <a:rPr lang="en-US" dirty="0" smtClean="0"/>
              <a:t>Trauma </a:t>
            </a:r>
            <a:r>
              <a:rPr lang="en-US" dirty="0"/>
              <a:t>– RTA, </a:t>
            </a:r>
            <a:endParaRPr lang="en-US" dirty="0" smtClean="0"/>
          </a:p>
          <a:p>
            <a:r>
              <a:rPr lang="en-US" dirty="0" smtClean="0"/>
              <a:t>Gun </a:t>
            </a:r>
            <a:r>
              <a:rPr lang="en-US" dirty="0"/>
              <a:t>shot </a:t>
            </a:r>
            <a:endParaRPr lang="en-US" dirty="0" smtClean="0"/>
          </a:p>
          <a:p>
            <a:r>
              <a:rPr lang="en-US" dirty="0" smtClean="0"/>
              <a:t> </a:t>
            </a:r>
            <a:r>
              <a:rPr lang="en-US" dirty="0"/>
              <a:t>Malignant tumors </a:t>
            </a:r>
            <a:endParaRPr lang="en-US" dirty="0" smtClean="0"/>
          </a:p>
          <a:p>
            <a:r>
              <a:rPr lang="en-US" dirty="0" smtClean="0"/>
              <a:t>Nerve </a:t>
            </a:r>
            <a:r>
              <a:rPr lang="en-US" dirty="0"/>
              <a:t>injuries &amp; </a:t>
            </a:r>
            <a:r>
              <a:rPr lang="en-US" dirty="0" smtClean="0"/>
              <a:t>infection</a:t>
            </a:r>
          </a:p>
          <a:p>
            <a:r>
              <a:rPr lang="en-US" dirty="0" smtClean="0"/>
              <a:t> Extreme </a:t>
            </a:r>
            <a:r>
              <a:rPr lang="en-US" dirty="0"/>
              <a:t>heat &amp; cold – burn, gangrene </a:t>
            </a:r>
            <a:endParaRPr lang="en-US" dirty="0" smtClean="0"/>
          </a:p>
          <a:p>
            <a:r>
              <a:rPr lang="en-US" dirty="0" smtClean="0"/>
              <a:t>Peripheral </a:t>
            </a:r>
            <a:r>
              <a:rPr lang="en-US" dirty="0"/>
              <a:t>vascular </a:t>
            </a:r>
            <a:r>
              <a:rPr lang="en-US" dirty="0" smtClean="0"/>
              <a:t>insufficiency</a:t>
            </a:r>
          </a:p>
          <a:p>
            <a:r>
              <a:rPr lang="en-US" dirty="0" smtClean="0"/>
              <a:t> Congenital </a:t>
            </a:r>
            <a:r>
              <a:rPr lang="en-US" dirty="0"/>
              <a:t>absence of limbs or </a:t>
            </a:r>
            <a:r>
              <a:rPr lang="en-US" dirty="0" smtClean="0"/>
              <a:t>malformation</a:t>
            </a:r>
          </a:p>
          <a:p>
            <a:r>
              <a:rPr lang="en-US" dirty="0" smtClean="0"/>
              <a:t> Severe </a:t>
            </a:r>
            <a:r>
              <a:rPr lang="en-US" dirty="0"/>
              <a:t>infection </a:t>
            </a:r>
          </a:p>
        </p:txBody>
      </p:sp>
    </p:spTree>
    <p:extLst>
      <p:ext uri="{BB962C8B-B14F-4D97-AF65-F5344CB8AC3E}">
        <p14:creationId xmlns:p14="http://schemas.microsoft.com/office/powerpoint/2010/main" val="18826836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Cont…..</a:t>
            </a:r>
            <a:endParaRPr lang="en-US" dirty="0"/>
          </a:p>
        </p:txBody>
      </p:sp>
      <p:sp>
        <p:nvSpPr>
          <p:cNvPr id="3" name="Content Placeholder 2"/>
          <p:cNvSpPr>
            <a:spLocks noGrp="1"/>
          </p:cNvSpPr>
          <p:nvPr>
            <p:ph idx="1"/>
          </p:nvPr>
        </p:nvSpPr>
        <p:spPr>
          <a:xfrm>
            <a:off x="152400" y="1066800"/>
            <a:ext cx="7772400" cy="5059363"/>
          </a:xfrm>
        </p:spPr>
        <p:txBody>
          <a:bodyPr>
            <a:normAutofit fontScale="92500" lnSpcReduction="10000"/>
          </a:bodyPr>
          <a:lstStyle/>
          <a:p>
            <a:r>
              <a:rPr lang="en-US" sz="4000" dirty="0" smtClean="0"/>
              <a:t>Of all these causes, </a:t>
            </a:r>
            <a:r>
              <a:rPr lang="en-US" sz="4000" b="1" dirty="0" smtClean="0"/>
              <a:t>peripheral vascular disease accounts for most amputations of lower extremities</a:t>
            </a:r>
          </a:p>
          <a:p>
            <a:r>
              <a:rPr lang="en-US" sz="4000" dirty="0" smtClean="0"/>
              <a:t> Amputation of an upper extremity occurs less frequently than a lower extremity and is most often  necessary because of either traumatic injury or a malignant tumor.</a:t>
            </a:r>
          </a:p>
          <a:p>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762000"/>
          </a:xfrm>
        </p:spPr>
        <p:txBody>
          <a:bodyPr>
            <a:normAutofit fontScale="90000"/>
          </a:bodyPr>
          <a:lstStyle/>
          <a:p>
            <a:r>
              <a:rPr lang="en-US" b="1" dirty="0"/>
              <a:t>Principle consideration to amputate</a:t>
            </a:r>
            <a:br>
              <a:rPr lang="en-US" b="1" dirty="0"/>
            </a:br>
            <a:endParaRPr lang="en-US" b="1" dirty="0"/>
          </a:p>
        </p:txBody>
      </p:sp>
      <p:sp>
        <p:nvSpPr>
          <p:cNvPr id="3" name="Content Placeholder 2"/>
          <p:cNvSpPr>
            <a:spLocks noGrp="1"/>
          </p:cNvSpPr>
          <p:nvPr>
            <p:ph idx="1"/>
          </p:nvPr>
        </p:nvSpPr>
        <p:spPr>
          <a:xfrm>
            <a:off x="457200" y="2057400"/>
            <a:ext cx="7162800" cy="4068763"/>
          </a:xfrm>
        </p:spPr>
        <p:txBody>
          <a:bodyPr>
            <a:normAutofit lnSpcReduction="10000"/>
          </a:bodyPr>
          <a:lstStyle/>
          <a:p>
            <a:r>
              <a:rPr lang="en-US" sz="3600" b="1" dirty="0" smtClean="0"/>
              <a:t>Preservation </a:t>
            </a:r>
            <a:r>
              <a:rPr lang="en-US" sz="3600" b="1" dirty="0"/>
              <a:t>of </a:t>
            </a:r>
            <a:r>
              <a:rPr lang="en-US" sz="3600" b="1" dirty="0" smtClean="0"/>
              <a:t>life </a:t>
            </a:r>
            <a:r>
              <a:rPr lang="en-US" sz="3600" dirty="0" smtClean="0"/>
              <a:t>-  </a:t>
            </a:r>
            <a:r>
              <a:rPr lang="en-US" sz="3600" dirty="0"/>
              <a:t>to save </a:t>
            </a:r>
            <a:r>
              <a:rPr lang="en-US" sz="3600" dirty="0" smtClean="0"/>
              <a:t>life</a:t>
            </a:r>
          </a:p>
          <a:p>
            <a:r>
              <a:rPr lang="en-US" sz="3600" dirty="0" smtClean="0"/>
              <a:t> </a:t>
            </a:r>
            <a:r>
              <a:rPr lang="en-US" sz="3600" b="1" dirty="0" smtClean="0"/>
              <a:t>Improvement </a:t>
            </a:r>
            <a:r>
              <a:rPr lang="en-US" sz="3600" b="1" dirty="0"/>
              <a:t>of general </a:t>
            </a:r>
            <a:r>
              <a:rPr lang="en-US" sz="3600" b="1" dirty="0" smtClean="0"/>
              <a:t>health</a:t>
            </a:r>
            <a:r>
              <a:rPr lang="en-US" sz="3600" dirty="0" smtClean="0"/>
              <a:t>-</a:t>
            </a:r>
            <a:r>
              <a:rPr lang="en-US" sz="3600" dirty="0"/>
              <a:t>improve the patient’s quality of life.</a:t>
            </a:r>
          </a:p>
          <a:p>
            <a:r>
              <a:rPr lang="en-US" sz="3600" dirty="0" smtClean="0"/>
              <a:t> </a:t>
            </a:r>
            <a:r>
              <a:rPr lang="en-US" sz="3600" b="1" dirty="0" smtClean="0"/>
              <a:t>Restoration </a:t>
            </a:r>
            <a:r>
              <a:rPr lang="en-US" sz="3600" b="1" dirty="0"/>
              <a:t>of function </a:t>
            </a:r>
            <a:r>
              <a:rPr lang="en-US" sz="3600" b="1" dirty="0" smtClean="0"/>
              <a:t>or to </a:t>
            </a:r>
            <a:r>
              <a:rPr lang="en-US" sz="3600" b="1" dirty="0"/>
              <a:t>improve function</a:t>
            </a:r>
            <a:endParaRPr lang="en-US" sz="3600" b="1" dirty="0" smtClean="0"/>
          </a:p>
          <a:p>
            <a:r>
              <a:rPr lang="en-US" sz="3600" b="1" dirty="0" smtClean="0"/>
              <a:t>Reduction </a:t>
            </a:r>
            <a:r>
              <a:rPr lang="en-US" sz="3600" b="1" dirty="0"/>
              <a:t>of </a:t>
            </a:r>
            <a:r>
              <a:rPr lang="en-US" sz="3600" b="1" dirty="0" smtClean="0"/>
              <a:t>pain </a:t>
            </a:r>
            <a:r>
              <a:rPr lang="en-US" sz="3600" dirty="0" smtClean="0"/>
              <a:t>and other symptoms</a:t>
            </a:r>
            <a:endParaRPr lang="en-US" sz="3600" dirty="0"/>
          </a:p>
        </p:txBody>
      </p:sp>
    </p:spTree>
    <p:extLst>
      <p:ext uri="{BB962C8B-B14F-4D97-AF65-F5344CB8AC3E}">
        <p14:creationId xmlns:p14="http://schemas.microsoft.com/office/powerpoint/2010/main" val="2474952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Assessment and Diagnostic Findings</a:t>
            </a:r>
            <a:r>
              <a:rPr lang="en-US" dirty="0" smtClean="0"/>
              <a:t/>
            </a:r>
            <a:br>
              <a:rPr lang="en-US" dirty="0" smtClean="0"/>
            </a:br>
            <a:endParaRPr lang="en-US" dirty="0"/>
          </a:p>
        </p:txBody>
      </p:sp>
      <p:sp>
        <p:nvSpPr>
          <p:cNvPr id="3" name="Content Placeholder 2"/>
          <p:cNvSpPr>
            <a:spLocks noGrp="1"/>
          </p:cNvSpPr>
          <p:nvPr>
            <p:ph idx="1"/>
          </p:nvPr>
        </p:nvSpPr>
        <p:spPr>
          <a:xfrm>
            <a:off x="228600" y="1143000"/>
            <a:ext cx="6705600" cy="5486400"/>
          </a:xfrm>
        </p:spPr>
        <p:txBody>
          <a:bodyPr>
            <a:noAutofit/>
          </a:bodyPr>
          <a:lstStyle/>
          <a:p>
            <a:r>
              <a:rPr lang="en-US" dirty="0" smtClean="0"/>
              <a:t>Evidence of trauma may be sparse or absent.</a:t>
            </a:r>
          </a:p>
          <a:p>
            <a:r>
              <a:rPr lang="en-US" dirty="0" smtClean="0"/>
              <a:t> Patients with multiple trauma should be </a:t>
            </a:r>
            <a:r>
              <a:rPr lang="en-US" b="1" dirty="0" smtClean="0"/>
              <a:t>assumed to have a spinal cord injury until it is proven </a:t>
            </a:r>
            <a:r>
              <a:rPr lang="en-US" dirty="0" smtClean="0"/>
              <a:t>otherwise.</a:t>
            </a:r>
          </a:p>
          <a:p>
            <a:r>
              <a:rPr lang="en-US" dirty="0" smtClean="0"/>
              <a:t> The </a:t>
            </a:r>
            <a:r>
              <a:rPr lang="en-US" b="1" dirty="0" smtClean="0"/>
              <a:t>injury regarded as the least significa</a:t>
            </a:r>
            <a:r>
              <a:rPr lang="en-US" dirty="0" smtClean="0"/>
              <a:t>nt in appearance may be the </a:t>
            </a:r>
            <a:r>
              <a:rPr lang="en-US" b="1" dirty="0" smtClean="0"/>
              <a:t>most lethal. </a:t>
            </a:r>
            <a:r>
              <a:rPr lang="en-US" sz="4400" b="1" dirty="0" smtClean="0"/>
              <a:t> </a:t>
            </a:r>
            <a:r>
              <a:rPr lang="en-US" sz="4400" dirty="0" smtClean="0"/>
              <a:t> </a:t>
            </a:r>
            <a:endParaRPr lang="en-US" sz="4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Causes of Amputation</a:t>
            </a:r>
          </a:p>
        </p:txBody>
      </p:sp>
      <p:sp>
        <p:nvSpPr>
          <p:cNvPr id="3" name="Content Placeholder 2"/>
          <p:cNvSpPr>
            <a:spLocks noGrp="1"/>
          </p:cNvSpPr>
          <p:nvPr>
            <p:ph idx="1"/>
          </p:nvPr>
        </p:nvSpPr>
        <p:spPr>
          <a:xfrm>
            <a:off x="457200" y="1600200"/>
            <a:ext cx="7391400" cy="4525963"/>
          </a:xfrm>
        </p:spPr>
        <p:txBody>
          <a:bodyPr>
            <a:normAutofit fontScale="85000" lnSpcReduction="20000"/>
          </a:bodyPr>
          <a:lstStyle/>
          <a:p>
            <a:pPr>
              <a:buFont typeface="Wingdings" panose="05000000000000000000" pitchFamily="2" charset="2"/>
              <a:buChar char="q"/>
            </a:pPr>
            <a:r>
              <a:rPr lang="en-US" sz="3600" b="1" dirty="0" smtClean="0"/>
              <a:t> </a:t>
            </a:r>
            <a:r>
              <a:rPr lang="en-US" sz="3600" b="1" dirty="0"/>
              <a:t>Natural causes </a:t>
            </a:r>
            <a:r>
              <a:rPr lang="en-US" sz="3600" dirty="0" smtClean="0"/>
              <a:t>e.g. </a:t>
            </a:r>
            <a:r>
              <a:rPr lang="en-US" sz="3600" dirty="0"/>
              <a:t>Congenital </a:t>
            </a:r>
            <a:r>
              <a:rPr lang="en-US" sz="3600" dirty="0" smtClean="0"/>
              <a:t>absence,  </a:t>
            </a:r>
            <a:r>
              <a:rPr lang="en-US" sz="3600" dirty="0"/>
              <a:t>Arterial </a:t>
            </a:r>
            <a:r>
              <a:rPr lang="en-US" sz="3600" dirty="0" smtClean="0"/>
              <a:t>disease, Frostbite,  </a:t>
            </a:r>
            <a:r>
              <a:rPr lang="en-US" sz="3600" dirty="0"/>
              <a:t>Wound </a:t>
            </a:r>
            <a:r>
              <a:rPr lang="en-US" sz="3600" dirty="0" smtClean="0"/>
              <a:t>infections, Diabetes mellitus,  </a:t>
            </a:r>
            <a:r>
              <a:rPr lang="en-US" sz="3600" dirty="0"/>
              <a:t>Dietary deficiencies</a:t>
            </a:r>
            <a:endParaRPr lang="en-US" sz="3600" dirty="0" smtClean="0"/>
          </a:p>
          <a:p>
            <a:pPr>
              <a:buFont typeface="Wingdings" panose="05000000000000000000" pitchFamily="2" charset="2"/>
              <a:buChar char="q"/>
            </a:pPr>
            <a:r>
              <a:rPr lang="en-US" sz="3600" b="1" dirty="0"/>
              <a:t>Accidental </a:t>
            </a:r>
            <a:r>
              <a:rPr lang="en-US" sz="3600" b="1" dirty="0" smtClean="0"/>
              <a:t>causes</a:t>
            </a:r>
          </a:p>
          <a:p>
            <a:r>
              <a:rPr lang="en-US" sz="3600" dirty="0" smtClean="0"/>
              <a:t>Falls </a:t>
            </a:r>
            <a:r>
              <a:rPr lang="en-US" sz="3600" dirty="0"/>
              <a:t>when running or from heights </a:t>
            </a:r>
            <a:r>
              <a:rPr lang="en-US" sz="3600" dirty="0" smtClean="0"/>
              <a:t> </a:t>
            </a:r>
          </a:p>
          <a:p>
            <a:r>
              <a:rPr lang="en-US" sz="3600" dirty="0" smtClean="0"/>
              <a:t>Crushing </a:t>
            </a:r>
            <a:r>
              <a:rPr lang="en-US" sz="3600" dirty="0"/>
              <a:t>by trees </a:t>
            </a:r>
            <a:endParaRPr lang="en-US" sz="3600" dirty="0" smtClean="0"/>
          </a:p>
          <a:p>
            <a:r>
              <a:rPr lang="en-US" sz="3600" dirty="0" smtClean="0"/>
              <a:t> </a:t>
            </a:r>
            <a:r>
              <a:rPr lang="en-US" sz="3600" dirty="0"/>
              <a:t>Savaging by crocodiles and </a:t>
            </a:r>
            <a:r>
              <a:rPr lang="en-US" sz="3600" dirty="0" smtClean="0"/>
              <a:t>sharks</a:t>
            </a:r>
          </a:p>
          <a:p>
            <a:r>
              <a:rPr lang="en-US" sz="3600" dirty="0" smtClean="0"/>
              <a:t>Effects </a:t>
            </a:r>
            <a:r>
              <a:rPr lang="en-US" sz="3600" dirty="0"/>
              <a:t>of earthquakes, tsunamis and Violent storms </a:t>
            </a:r>
            <a:endParaRPr lang="en-US" sz="3600" dirty="0" smtClean="0"/>
          </a:p>
          <a:p>
            <a:endParaRPr lang="en-US" sz="3600" dirty="0"/>
          </a:p>
        </p:txBody>
      </p:sp>
    </p:spTree>
    <p:extLst>
      <p:ext uri="{BB962C8B-B14F-4D97-AF65-F5344CB8AC3E}">
        <p14:creationId xmlns:p14="http://schemas.microsoft.com/office/powerpoint/2010/main" val="36875192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1600200"/>
            <a:ext cx="6934200" cy="4525963"/>
          </a:xfrm>
        </p:spPr>
        <p:txBody>
          <a:bodyPr>
            <a:normAutofit fontScale="92500" lnSpcReduction="10000"/>
          </a:bodyPr>
          <a:lstStyle/>
          <a:p>
            <a:pPr>
              <a:buFont typeface="Wingdings" panose="05000000000000000000" pitchFamily="2" charset="2"/>
              <a:buChar char="q"/>
            </a:pPr>
            <a:r>
              <a:rPr lang="en-US" b="1" dirty="0"/>
              <a:t>Ritual, Punitive &amp; Legal Amputations </a:t>
            </a:r>
            <a:endParaRPr lang="en-US" b="1" dirty="0" smtClean="0"/>
          </a:p>
          <a:p>
            <a:r>
              <a:rPr lang="en-US" dirty="0" smtClean="0"/>
              <a:t>Curing </a:t>
            </a:r>
            <a:r>
              <a:rPr lang="en-US" dirty="0"/>
              <a:t>local </a:t>
            </a:r>
            <a:r>
              <a:rPr lang="en-US" dirty="0" smtClean="0"/>
              <a:t>pain</a:t>
            </a:r>
          </a:p>
          <a:p>
            <a:r>
              <a:rPr lang="en-US" dirty="0" smtClean="0"/>
              <a:t> In </a:t>
            </a:r>
            <a:r>
              <a:rPr lang="en-US" dirty="0"/>
              <a:t>removing </a:t>
            </a:r>
            <a:r>
              <a:rPr lang="en-US" dirty="0" smtClean="0"/>
              <a:t>deformity</a:t>
            </a:r>
          </a:p>
          <a:p>
            <a:r>
              <a:rPr lang="en-US" dirty="0" smtClean="0"/>
              <a:t> Infection </a:t>
            </a:r>
            <a:r>
              <a:rPr lang="en-US" dirty="0"/>
              <a:t>or </a:t>
            </a:r>
            <a:r>
              <a:rPr lang="en-US" dirty="0" smtClean="0"/>
              <a:t>gangrene</a:t>
            </a:r>
          </a:p>
          <a:p>
            <a:r>
              <a:rPr lang="en-US" dirty="0" smtClean="0"/>
              <a:t>  </a:t>
            </a:r>
            <a:r>
              <a:rPr lang="en-US" dirty="0"/>
              <a:t>In saving lives </a:t>
            </a:r>
            <a:endParaRPr lang="en-US" dirty="0" smtClean="0"/>
          </a:p>
          <a:p>
            <a:pPr>
              <a:buFont typeface="Wingdings" panose="05000000000000000000" pitchFamily="2" charset="2"/>
              <a:buChar char="q"/>
            </a:pPr>
            <a:r>
              <a:rPr lang="en-US" b="1" dirty="0" smtClean="0"/>
              <a:t>Cold </a:t>
            </a:r>
            <a:r>
              <a:rPr lang="en-US" b="1" dirty="0"/>
              <a:t>steel &amp; Gunshot causes </a:t>
            </a:r>
            <a:endParaRPr lang="en-US" b="1" dirty="0" smtClean="0"/>
          </a:p>
          <a:p>
            <a:r>
              <a:rPr lang="en-US" dirty="0" smtClean="0"/>
              <a:t> </a:t>
            </a:r>
            <a:r>
              <a:rPr lang="en-US" dirty="0"/>
              <a:t>Iron &amp; steel weapons evolved fingers &amp; hands </a:t>
            </a:r>
            <a:endParaRPr lang="en-US" dirty="0" smtClean="0"/>
          </a:p>
          <a:p>
            <a:r>
              <a:rPr lang="en-US" dirty="0" smtClean="0"/>
              <a:t>Destructive </a:t>
            </a:r>
            <a:r>
              <a:rPr lang="en-US" dirty="0"/>
              <a:t>gunshot wounding</a:t>
            </a:r>
          </a:p>
        </p:txBody>
      </p:sp>
    </p:spTree>
    <p:extLst>
      <p:ext uri="{BB962C8B-B14F-4D97-AF65-F5344CB8AC3E}">
        <p14:creationId xmlns:p14="http://schemas.microsoft.com/office/powerpoint/2010/main" val="39231334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Types of amputation</a:t>
            </a:r>
            <a:br>
              <a:rPr lang="en-US" b="1" dirty="0"/>
            </a:br>
            <a:endParaRPr lang="en-US" b="1" dirty="0"/>
          </a:p>
        </p:txBody>
      </p:sp>
      <p:sp>
        <p:nvSpPr>
          <p:cNvPr id="3" name="Content Placeholder 2"/>
          <p:cNvSpPr>
            <a:spLocks noGrp="1"/>
          </p:cNvSpPr>
          <p:nvPr>
            <p:ph idx="1"/>
          </p:nvPr>
        </p:nvSpPr>
        <p:spPr>
          <a:xfrm>
            <a:off x="457200" y="2057401"/>
            <a:ext cx="8229600" cy="3733800"/>
          </a:xfrm>
        </p:spPr>
        <p:txBody>
          <a:bodyPr/>
          <a:lstStyle/>
          <a:p>
            <a:r>
              <a:rPr lang="en-US" dirty="0" smtClean="0"/>
              <a:t>Closed Amputation</a:t>
            </a:r>
          </a:p>
          <a:p>
            <a:r>
              <a:rPr lang="en-US" dirty="0" smtClean="0"/>
              <a:t> Open </a:t>
            </a:r>
            <a:r>
              <a:rPr lang="en-US" dirty="0"/>
              <a:t>Amputation (Guillotine Operation)</a:t>
            </a:r>
          </a:p>
        </p:txBody>
      </p:sp>
    </p:spTree>
    <p:extLst>
      <p:ext uri="{BB962C8B-B14F-4D97-AF65-F5344CB8AC3E}">
        <p14:creationId xmlns:p14="http://schemas.microsoft.com/office/powerpoint/2010/main" val="27832807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Closed Amputation</a:t>
            </a:r>
          </a:p>
        </p:txBody>
      </p:sp>
      <p:sp>
        <p:nvSpPr>
          <p:cNvPr id="3" name="Content Placeholder 2"/>
          <p:cNvSpPr>
            <a:spLocks noGrp="1"/>
          </p:cNvSpPr>
          <p:nvPr>
            <p:ph idx="1"/>
          </p:nvPr>
        </p:nvSpPr>
        <p:spPr>
          <a:xfrm>
            <a:off x="457200" y="1600200"/>
            <a:ext cx="6400800" cy="4525963"/>
          </a:xfrm>
        </p:spPr>
        <p:txBody>
          <a:bodyPr/>
          <a:lstStyle/>
          <a:p>
            <a:r>
              <a:rPr lang="en-US" dirty="0" smtClean="0"/>
              <a:t>It </a:t>
            </a:r>
            <a:r>
              <a:rPr lang="en-US" dirty="0"/>
              <a:t>is done as an elective </a:t>
            </a:r>
            <a:r>
              <a:rPr lang="en-US" dirty="0" smtClean="0"/>
              <a:t>procedure</a:t>
            </a:r>
          </a:p>
          <a:p>
            <a:r>
              <a:rPr lang="en-US" dirty="0" smtClean="0"/>
              <a:t> </a:t>
            </a:r>
            <a:r>
              <a:rPr lang="en-US" dirty="0"/>
              <a:t>After amputations, the soft tissues are closed primarily over the bony stump</a:t>
            </a:r>
            <a:r>
              <a:rPr lang="en-US" dirty="0" smtClean="0"/>
              <a:t>. </a:t>
            </a:r>
            <a:r>
              <a:rPr lang="en-US" dirty="0"/>
              <a:t>E.g., above knee, below knee etc.</a:t>
            </a:r>
          </a:p>
        </p:txBody>
      </p:sp>
    </p:spTree>
    <p:extLst>
      <p:ext uri="{BB962C8B-B14F-4D97-AF65-F5344CB8AC3E}">
        <p14:creationId xmlns:p14="http://schemas.microsoft.com/office/powerpoint/2010/main" val="25713474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Open Amputation (Guillotine Operation)</a:t>
            </a:r>
          </a:p>
        </p:txBody>
      </p:sp>
      <p:sp>
        <p:nvSpPr>
          <p:cNvPr id="3" name="Content Placeholder 2"/>
          <p:cNvSpPr>
            <a:spLocks noGrp="1"/>
          </p:cNvSpPr>
          <p:nvPr>
            <p:ph idx="1"/>
          </p:nvPr>
        </p:nvSpPr>
        <p:spPr>
          <a:xfrm>
            <a:off x="457200" y="1600200"/>
            <a:ext cx="7315200" cy="4525963"/>
          </a:xfrm>
        </p:spPr>
        <p:txBody>
          <a:bodyPr/>
          <a:lstStyle/>
          <a:p>
            <a:r>
              <a:rPr lang="en-US" dirty="0" smtClean="0"/>
              <a:t> </a:t>
            </a:r>
            <a:r>
              <a:rPr lang="en-US" sz="3600" dirty="0"/>
              <a:t>It is done as an emergency procedure</a:t>
            </a:r>
            <a:r>
              <a:rPr lang="en-US" sz="3600" dirty="0" smtClean="0"/>
              <a:t>. </a:t>
            </a:r>
            <a:r>
              <a:rPr lang="en-US" sz="3600" dirty="0"/>
              <a:t>E.g. life threatening </a:t>
            </a:r>
            <a:r>
              <a:rPr lang="en-US" sz="3600" dirty="0" smtClean="0"/>
              <a:t>infections</a:t>
            </a:r>
          </a:p>
          <a:p>
            <a:r>
              <a:rPr lang="en-US" sz="3600" dirty="0" smtClean="0"/>
              <a:t> </a:t>
            </a:r>
            <a:r>
              <a:rPr lang="en-US" sz="3600" dirty="0"/>
              <a:t>After amputations, the wound is left open &amp; not closed</a:t>
            </a:r>
            <a:r>
              <a:rPr lang="en-US" sz="3600" dirty="0" smtClean="0"/>
              <a:t>.</a:t>
            </a:r>
          </a:p>
          <a:p>
            <a:pPr marL="0" indent="0">
              <a:buNone/>
            </a:pPr>
            <a:endParaRPr lang="en-US" sz="3600" dirty="0"/>
          </a:p>
        </p:txBody>
      </p:sp>
    </p:spTree>
    <p:extLst>
      <p:ext uri="{BB962C8B-B14F-4D97-AF65-F5344CB8AC3E}">
        <p14:creationId xmlns:p14="http://schemas.microsoft.com/office/powerpoint/2010/main" val="35072388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r>
              <a:rPr lang="en-US" b="1" dirty="0" smtClean="0"/>
              <a:t>Levels of Amputation</a:t>
            </a:r>
            <a:r>
              <a:rPr lang="en-US" dirty="0" smtClean="0"/>
              <a:t/>
            </a:r>
            <a:br>
              <a:rPr lang="en-US" dirty="0" smtClean="0"/>
            </a:br>
            <a:r>
              <a:rPr lang="en-US" dirty="0" smtClean="0"/>
              <a:t> </a:t>
            </a:r>
            <a:endParaRPr lang="en-US" dirty="0"/>
          </a:p>
        </p:txBody>
      </p:sp>
      <p:sp>
        <p:nvSpPr>
          <p:cNvPr id="3" name="Content Placeholder 2"/>
          <p:cNvSpPr>
            <a:spLocks noGrp="1"/>
          </p:cNvSpPr>
          <p:nvPr>
            <p:ph idx="1"/>
          </p:nvPr>
        </p:nvSpPr>
        <p:spPr>
          <a:xfrm>
            <a:off x="152400" y="1447800"/>
            <a:ext cx="7772400" cy="5181600"/>
          </a:xfrm>
        </p:spPr>
        <p:txBody>
          <a:bodyPr>
            <a:normAutofit/>
          </a:bodyPr>
          <a:lstStyle/>
          <a:p>
            <a:r>
              <a:rPr lang="en-US" dirty="0" smtClean="0"/>
              <a:t>Amputation is performed at the most distal point that will heal successfully. </a:t>
            </a:r>
          </a:p>
          <a:p>
            <a:pPr>
              <a:buNone/>
            </a:pPr>
            <a:r>
              <a:rPr lang="en-US" b="1" dirty="0" smtClean="0"/>
              <a:t>The site of amputation is determined by two factors: </a:t>
            </a:r>
          </a:p>
          <a:p>
            <a:pPr>
              <a:buFont typeface="Wingdings" pitchFamily="2" charset="2"/>
              <a:buChar char="Ø"/>
            </a:pPr>
            <a:r>
              <a:rPr lang="en-US" dirty="0" smtClean="0"/>
              <a:t>Circulation in the part </a:t>
            </a:r>
          </a:p>
          <a:p>
            <a:pPr>
              <a:buFont typeface="Wingdings" pitchFamily="2" charset="2"/>
              <a:buChar char="Ø"/>
            </a:pPr>
            <a:r>
              <a:rPr lang="en-US" dirty="0" smtClean="0"/>
              <a:t> functional usefulness (i.e., meets the requirements for the use of a prosthesis).</a:t>
            </a:r>
          </a:p>
          <a:p>
            <a:pPr>
              <a:buNone/>
            </a:pPr>
            <a:endParaRPr lang="en-US" dirty="0"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The circulatory status of the extremity is evaluated </a:t>
            </a:r>
            <a:r>
              <a:rPr lang="en-US" b="1" dirty="0" smtClean="0"/>
              <a:t>through</a:t>
            </a:r>
            <a:endParaRPr lang="en-US" b="1" dirty="0"/>
          </a:p>
        </p:txBody>
      </p:sp>
      <p:sp>
        <p:nvSpPr>
          <p:cNvPr id="3" name="Content Placeholder 2"/>
          <p:cNvSpPr>
            <a:spLocks noGrp="1"/>
          </p:cNvSpPr>
          <p:nvPr>
            <p:ph idx="1"/>
          </p:nvPr>
        </p:nvSpPr>
        <p:spPr>
          <a:xfrm>
            <a:off x="152400" y="1371600"/>
            <a:ext cx="7467600" cy="5257800"/>
          </a:xfrm>
        </p:spPr>
        <p:txBody>
          <a:bodyPr>
            <a:normAutofit lnSpcReduction="10000"/>
          </a:bodyPr>
          <a:lstStyle/>
          <a:p>
            <a:r>
              <a:rPr lang="en-US" dirty="0"/>
              <a:t>physical examination and diagnostic studies. </a:t>
            </a:r>
          </a:p>
          <a:p>
            <a:r>
              <a:rPr lang="en-US" dirty="0" smtClean="0"/>
              <a:t>Doppler flow studies with duplex ultrasound</a:t>
            </a:r>
          </a:p>
          <a:p>
            <a:r>
              <a:rPr lang="en-US" dirty="0" smtClean="0"/>
              <a:t>segmental blood pressure determinations </a:t>
            </a:r>
          </a:p>
          <a:p>
            <a:r>
              <a:rPr lang="en-US" dirty="0" smtClean="0"/>
              <a:t>transcutaneous PaO2 of the extremity  </a:t>
            </a:r>
          </a:p>
          <a:p>
            <a:r>
              <a:rPr lang="en-US" dirty="0" smtClean="0"/>
              <a:t>Angiography is performed if revascularization is considered an option</a:t>
            </a:r>
            <a:r>
              <a:rPr lang="en-US" sz="3600" dirty="0" smtClean="0"/>
              <a:t>.</a:t>
            </a:r>
          </a:p>
          <a:p>
            <a:pPr marL="0" indent="0">
              <a:buNone/>
            </a:pPr>
            <a:r>
              <a:rPr lang="en-US" sz="3600" dirty="0" smtClean="0"/>
              <a:t>NB:Muscle </a:t>
            </a:r>
            <a:r>
              <a:rPr lang="en-US" sz="3600" dirty="0"/>
              <a:t>and skin perfusion is important for healing. </a:t>
            </a:r>
          </a:p>
          <a:p>
            <a:endParaRPr lang="en-US" sz="3600" dirty="0"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endParaRPr lang="en-US" dirty="0"/>
          </a:p>
        </p:txBody>
      </p:sp>
      <p:sp>
        <p:nvSpPr>
          <p:cNvPr id="3" name="Content Placeholder 2"/>
          <p:cNvSpPr>
            <a:spLocks noGrp="1"/>
          </p:cNvSpPr>
          <p:nvPr>
            <p:ph idx="1"/>
          </p:nvPr>
        </p:nvSpPr>
        <p:spPr>
          <a:xfrm>
            <a:off x="152400" y="1143000"/>
            <a:ext cx="7391400" cy="5486400"/>
          </a:xfrm>
        </p:spPr>
        <p:txBody>
          <a:bodyPr>
            <a:normAutofit fontScale="92500"/>
          </a:bodyPr>
          <a:lstStyle/>
          <a:p>
            <a:r>
              <a:rPr lang="en-US" dirty="0" smtClean="0"/>
              <a:t>The </a:t>
            </a:r>
            <a:r>
              <a:rPr lang="en-US" b="1" dirty="0" smtClean="0"/>
              <a:t>objective of surgery </a:t>
            </a:r>
            <a:r>
              <a:rPr lang="en-US" dirty="0" smtClean="0"/>
              <a:t>is to </a:t>
            </a:r>
            <a:r>
              <a:rPr lang="en-US" b="1" dirty="0" smtClean="0"/>
              <a:t>conserve as much extremity length as needed to preserve function </a:t>
            </a:r>
            <a:r>
              <a:rPr lang="en-US" dirty="0" smtClean="0"/>
              <a:t>and possibly to achieve a good prosthetic fit. Preservation of knee and elbow joints is desirable. </a:t>
            </a:r>
          </a:p>
          <a:p>
            <a:r>
              <a:rPr lang="en-US" dirty="0" smtClean="0"/>
              <a:t>  Most amputations involving extremities can be eventually fitted with a prosthesis.</a:t>
            </a:r>
          </a:p>
          <a:p>
            <a:r>
              <a:rPr lang="en-US" dirty="0" smtClean="0"/>
              <a:t>The amputation of toes and portions of the foot can cause changes in gait and balance. </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764704"/>
            <a:ext cx="7772400" cy="656108"/>
          </a:xfrm>
        </p:spPr>
        <p:txBody>
          <a:bodyPr/>
          <a:lstStyle/>
          <a:p>
            <a:r>
              <a:rPr lang="en-US" sz="3600" i="1" dirty="0" smtClean="0"/>
              <a:t>Levels of Amputation</a:t>
            </a:r>
            <a:endParaRPr lang="en-US" sz="3600" i="1"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115616" y="1556792"/>
            <a:ext cx="6768752" cy="5040560"/>
          </a:xfrm>
          <a:prstGeom prst="rect">
            <a:avLst/>
          </a:prstGeom>
          <a:noFill/>
          <a:ln w="9525">
            <a:noFill/>
            <a:miter lim="800000"/>
            <a:headEnd/>
            <a:tailEnd/>
          </a:ln>
        </p:spPr>
      </p:pic>
    </p:spTree>
    <p:extLst>
      <p:ext uri="{BB962C8B-B14F-4D97-AF65-F5344CB8AC3E}">
        <p14:creationId xmlns:p14="http://schemas.microsoft.com/office/powerpoint/2010/main" val="3130835628"/>
      </p:ext>
    </p:extLst>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Levels of Amputation</a:t>
            </a:r>
            <a:endParaRPr lang="en-US" dirty="0"/>
          </a:p>
        </p:txBody>
      </p:sp>
      <p:pic>
        <p:nvPicPr>
          <p:cNvPr id="1026" name="Picture 2" descr="https://www.physio-pedia.com/images/f/fb/Upper_limb_amputation.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417638"/>
            <a:ext cx="5825898" cy="5059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6187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Assessment and Diagnostic Findings</a:t>
            </a:r>
            <a:r>
              <a:rPr lang="en-US" dirty="0"/>
              <a:t/>
            </a:r>
            <a:br>
              <a:rPr lang="en-US" dirty="0"/>
            </a:br>
            <a:r>
              <a:rPr lang="en-US" dirty="0"/>
              <a:t> </a:t>
            </a:r>
          </a:p>
        </p:txBody>
      </p:sp>
      <p:sp>
        <p:nvSpPr>
          <p:cNvPr id="3" name="Content Placeholder 2"/>
          <p:cNvSpPr>
            <a:spLocks noGrp="1"/>
          </p:cNvSpPr>
          <p:nvPr>
            <p:ph idx="1"/>
          </p:nvPr>
        </p:nvSpPr>
        <p:spPr>
          <a:xfrm>
            <a:off x="228600" y="1600200"/>
            <a:ext cx="7239000" cy="5029200"/>
          </a:xfrm>
        </p:spPr>
        <p:txBody>
          <a:bodyPr>
            <a:normAutofit fontScale="92500" lnSpcReduction="10000"/>
          </a:bodyPr>
          <a:lstStyle/>
          <a:p>
            <a:r>
              <a:rPr lang="en-US" sz="4000" dirty="0" smtClean="0"/>
              <a:t>For example, the </a:t>
            </a:r>
            <a:r>
              <a:rPr lang="en-US" sz="4000" b="1" dirty="0" smtClean="0"/>
              <a:t>pelvic fracture </a:t>
            </a:r>
            <a:r>
              <a:rPr lang="en-US" sz="4000" dirty="0" smtClean="0"/>
              <a:t>not identified until an x-ray is obtained may </a:t>
            </a:r>
            <a:r>
              <a:rPr lang="en-US" sz="4000" b="1" dirty="0" smtClean="0"/>
              <a:t>cause rapid and massive hemorrhage</a:t>
            </a:r>
            <a:r>
              <a:rPr lang="en-US" sz="4000" dirty="0" smtClean="0"/>
              <a:t> into the pelvic cavity, but an </a:t>
            </a:r>
            <a:r>
              <a:rPr lang="en-US" sz="4000" b="1" dirty="0" smtClean="0"/>
              <a:t>obvious amputation of the arm </a:t>
            </a:r>
            <a:r>
              <a:rPr lang="en-US" sz="4000" dirty="0" smtClean="0"/>
              <a:t>may have already stopped bleeding from the body’s normal response of vasoconstriction.</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Above knee amputation</a:t>
            </a:r>
            <a:r>
              <a:rPr lang="en-US" i="1" dirty="0" smtClean="0"/>
              <a:t> </a:t>
            </a:r>
            <a:r>
              <a:rPr lang="en-US" dirty="0"/>
              <a:t/>
            </a:r>
            <a:br>
              <a:rPr lang="en-US" dirty="0"/>
            </a:br>
            <a:endParaRPr lang="en-US" dirty="0"/>
          </a:p>
        </p:txBody>
      </p:sp>
      <p:sp>
        <p:nvSpPr>
          <p:cNvPr id="3" name="Content Placeholder 2"/>
          <p:cNvSpPr>
            <a:spLocks noGrp="1"/>
          </p:cNvSpPr>
          <p:nvPr>
            <p:ph idx="1"/>
          </p:nvPr>
        </p:nvSpPr>
        <p:spPr>
          <a:xfrm>
            <a:off x="457200" y="1600200"/>
            <a:ext cx="8229600" cy="8033500"/>
          </a:xfrm>
        </p:spPr>
        <p:txBody>
          <a:bodyPr/>
          <a:lstStyle/>
          <a:p>
            <a:endParaRPr lang="en-US" dirty="0"/>
          </a:p>
        </p:txBody>
      </p:sp>
      <p:pic>
        <p:nvPicPr>
          <p:cNvPr id="2050" name="Picture 2" descr="https://www.physio-pedia.com/images/f/f2/TF_amputatio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752600"/>
            <a:ext cx="5257799"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54012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Above knee amputation</a:t>
            </a:r>
            <a:endParaRPr lang="en-US" dirty="0"/>
          </a:p>
        </p:txBody>
      </p:sp>
      <p:sp>
        <p:nvSpPr>
          <p:cNvPr id="3" name="Content Placeholder 2"/>
          <p:cNvSpPr>
            <a:spLocks noGrp="1"/>
          </p:cNvSpPr>
          <p:nvPr>
            <p:ph idx="1"/>
          </p:nvPr>
        </p:nvSpPr>
        <p:spPr>
          <a:xfrm>
            <a:off x="939800" y="4833938"/>
            <a:ext cx="8229600" cy="4525963"/>
          </a:xfrm>
        </p:spPr>
        <p:txBody>
          <a:bodyPr/>
          <a:lstStyle/>
          <a:p>
            <a:r>
              <a:rPr lang="en-US" i="1" dirty="0"/>
              <a:t>Levels of Amputation</a:t>
            </a:r>
            <a:endParaRPr lang="en-US" dirty="0"/>
          </a:p>
          <a:p>
            <a:endParaRPr lang="en-US" dirty="0"/>
          </a:p>
        </p:txBody>
      </p:sp>
      <p:pic>
        <p:nvPicPr>
          <p:cNvPr id="3074" name="Picture 2" descr="https://www.physio-pedia.com/images/3/36/TF_amputation_level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 y="1404938"/>
            <a:ext cx="67056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285221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31" name="object 2"/>
          <p:cNvSpPr/>
          <p:nvPr/>
        </p:nvSpPr>
        <p:spPr>
          <a:xfrm>
            <a:off x="1087437" y="1295400"/>
            <a:ext cx="8056880" cy="5562600"/>
          </a:xfrm>
          <a:custGeom>
            <a:avLst/>
            <a:gdLst/>
            <a:ahLst/>
            <a:cxnLst/>
            <a:rect l="l" t="t" r="r" b="b"/>
            <a:pathLst>
              <a:path w="8056880" h="6858000">
                <a:moveTo>
                  <a:pt x="0" y="6858000"/>
                </a:moveTo>
                <a:lnTo>
                  <a:pt x="8056499" y="6858000"/>
                </a:lnTo>
                <a:lnTo>
                  <a:pt x="8056499" y="0"/>
                </a:lnTo>
                <a:lnTo>
                  <a:pt x="0" y="0"/>
                </a:lnTo>
                <a:lnTo>
                  <a:pt x="0" y="6858000"/>
                </a:lnTo>
                <a:close/>
              </a:path>
            </a:pathLst>
          </a:custGeom>
          <a:solidFill>
            <a:srgbClr val="FFFFFF"/>
          </a:solidFill>
        </p:spPr>
        <p:txBody>
          <a:bodyPr wrap="square" lIns="0" tIns="0" rIns="0" bIns="0" rtlCol="0"/>
          <a:lstStyle/>
          <a:p>
            <a:endParaRPr/>
          </a:p>
        </p:txBody>
      </p:sp>
      <p:sp>
        <p:nvSpPr>
          <p:cNvPr id="1049132" name="object 3"/>
          <p:cNvSpPr/>
          <p:nvPr/>
        </p:nvSpPr>
        <p:spPr>
          <a:xfrm>
            <a:off x="935736" y="0"/>
            <a:ext cx="155447" cy="6857999"/>
          </a:xfrm>
          <a:prstGeom prst="rect">
            <a:avLst/>
          </a:prstGeom>
          <a:blipFill>
            <a:blip r:embed="rId2" cstate="print"/>
            <a:stretch>
              <a:fillRect/>
            </a:stretch>
          </a:blipFill>
        </p:spPr>
        <p:txBody>
          <a:bodyPr wrap="square" lIns="0" tIns="0" rIns="0" bIns="0" rtlCol="0"/>
          <a:lstStyle/>
          <a:p>
            <a:endParaRPr/>
          </a:p>
        </p:txBody>
      </p:sp>
      <p:sp>
        <p:nvSpPr>
          <p:cNvPr id="1049133" name="object 4"/>
          <p:cNvSpPr/>
          <p:nvPr/>
        </p:nvSpPr>
        <p:spPr>
          <a:xfrm>
            <a:off x="972311" y="3387852"/>
            <a:ext cx="82296" cy="82296"/>
          </a:xfrm>
          <a:prstGeom prst="rect">
            <a:avLst/>
          </a:prstGeom>
          <a:blipFill>
            <a:blip r:embed="rId3" cstate="print"/>
            <a:stretch>
              <a:fillRect/>
            </a:stretch>
          </a:blipFill>
        </p:spPr>
        <p:txBody>
          <a:bodyPr wrap="square" lIns="0" tIns="0" rIns="0" bIns="0" rtlCol="0"/>
          <a:lstStyle/>
          <a:p>
            <a:endParaRPr/>
          </a:p>
        </p:txBody>
      </p:sp>
      <p:sp>
        <p:nvSpPr>
          <p:cNvPr id="1049134" name="object 5"/>
          <p:cNvSpPr/>
          <p:nvPr/>
        </p:nvSpPr>
        <p:spPr>
          <a:xfrm>
            <a:off x="1014412" y="0"/>
            <a:ext cx="73025" cy="6858000"/>
          </a:xfrm>
          <a:custGeom>
            <a:avLst/>
            <a:gdLst/>
            <a:ahLst/>
            <a:cxnLst/>
            <a:rect l="l" t="t" r="r" b="b"/>
            <a:pathLst>
              <a:path w="73025" h="6858000">
                <a:moveTo>
                  <a:pt x="0" y="6858000"/>
                </a:moveTo>
                <a:lnTo>
                  <a:pt x="73025" y="6858000"/>
                </a:lnTo>
                <a:lnTo>
                  <a:pt x="73025" y="0"/>
                </a:lnTo>
                <a:lnTo>
                  <a:pt x="0" y="0"/>
                </a:lnTo>
                <a:lnTo>
                  <a:pt x="0" y="6858000"/>
                </a:lnTo>
                <a:close/>
              </a:path>
            </a:pathLst>
          </a:custGeom>
          <a:solidFill>
            <a:srgbClr val="FFFFFF"/>
          </a:solidFill>
        </p:spPr>
        <p:txBody>
          <a:bodyPr wrap="square" lIns="0" tIns="0" rIns="0" bIns="0" rtlCol="0"/>
          <a:lstStyle/>
          <a:p>
            <a:endParaRPr/>
          </a:p>
        </p:txBody>
      </p:sp>
      <p:sp>
        <p:nvSpPr>
          <p:cNvPr id="1049135" name="object 6"/>
          <p:cNvSpPr/>
          <p:nvPr/>
        </p:nvSpPr>
        <p:spPr>
          <a:xfrm>
            <a:off x="1447800" y="1295400"/>
            <a:ext cx="5867400" cy="5159375"/>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870277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228600" y="990600"/>
            <a:ext cx="7391400" cy="5638800"/>
          </a:xfrm>
        </p:spPr>
        <p:txBody>
          <a:bodyPr>
            <a:normAutofit/>
          </a:bodyPr>
          <a:lstStyle/>
          <a:p>
            <a:r>
              <a:rPr lang="en-US" dirty="0" smtClean="0"/>
              <a:t>A </a:t>
            </a:r>
            <a:r>
              <a:rPr lang="en-US" b="1" dirty="0" smtClean="0"/>
              <a:t>Syme amputation </a:t>
            </a:r>
            <a:r>
              <a:rPr lang="en-US" dirty="0" smtClean="0"/>
              <a:t>(modified ankle </a:t>
            </a:r>
            <a:r>
              <a:rPr lang="en-US" b="1" dirty="0" smtClean="0"/>
              <a:t>disarticulation </a:t>
            </a:r>
            <a:r>
              <a:rPr lang="en-US" dirty="0" smtClean="0"/>
              <a:t>amputation) is performed most frequently for extensive foot trauma and aims to produce a durable extremity end that can withstand full weight bearing.</a:t>
            </a:r>
          </a:p>
          <a:p>
            <a:r>
              <a:rPr lang="en-US" dirty="0" smtClean="0"/>
              <a:t> </a:t>
            </a:r>
            <a:r>
              <a:rPr lang="en-US" b="1" dirty="0" smtClean="0"/>
              <a:t>Below-knee amputation (BKA) </a:t>
            </a:r>
            <a:r>
              <a:rPr lang="en-US" dirty="0" smtClean="0"/>
              <a:t>is preferred to </a:t>
            </a:r>
            <a:r>
              <a:rPr lang="en-US" b="1" dirty="0" smtClean="0"/>
              <a:t>above-knee amputation (AKA) </a:t>
            </a:r>
            <a:r>
              <a:rPr lang="en-US" dirty="0" smtClean="0"/>
              <a:t>because of the importance of the knee joint and the energy requirements for walking.</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8" name="Picture 2" descr="JaypeeDigital | eBook Read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6858000" cy="6019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06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Syme</a:t>
            </a:r>
            <a:r>
              <a:rPr lang="en-US" b="1" dirty="0"/>
              <a:t> amputation</a:t>
            </a:r>
            <a:endParaRPr lang="en-US" dirty="0"/>
          </a:p>
        </p:txBody>
      </p:sp>
      <p:pic>
        <p:nvPicPr>
          <p:cNvPr id="4098" name="Picture 2" descr="Syme and Boyd Amputations for Fibular Deficiency | Musculoskeletal Ke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600201"/>
            <a:ext cx="672465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937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6" name="Picture 4" descr="Lower limb amputa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274638"/>
            <a:ext cx="7381875" cy="6583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3956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76400"/>
            <a:ext cx="7391400" cy="5181600"/>
          </a:xfrm>
        </p:spPr>
        <p:txBody>
          <a:bodyPr>
            <a:normAutofit fontScale="92500" lnSpcReduction="10000"/>
          </a:bodyPr>
          <a:lstStyle/>
          <a:p>
            <a:r>
              <a:rPr lang="en-US" b="1" dirty="0" smtClean="0"/>
              <a:t>Knee disarticulations </a:t>
            </a:r>
            <a:r>
              <a:rPr lang="en-US" dirty="0" smtClean="0"/>
              <a:t>are most successful with young, active patients who can </a:t>
            </a:r>
            <a:r>
              <a:rPr lang="en-US" b="1" dirty="0" smtClean="0"/>
              <a:t>develop precise control of the prosthesis.</a:t>
            </a:r>
          </a:p>
          <a:p>
            <a:r>
              <a:rPr lang="en-US" dirty="0" smtClean="0"/>
              <a:t>When AKAs are performed, all possible length is preserved,</a:t>
            </a:r>
            <a:r>
              <a:rPr lang="en-US" b="1" dirty="0" smtClean="0"/>
              <a:t> </a:t>
            </a:r>
            <a:r>
              <a:rPr lang="en-US" dirty="0" smtClean="0"/>
              <a:t>muscles are stabilized and shaped, and hip contractures are prevented to maximize ambulatory potential.</a:t>
            </a:r>
          </a:p>
          <a:p>
            <a:r>
              <a:rPr lang="en-US" dirty="0" smtClean="0"/>
              <a:t> </a:t>
            </a:r>
            <a:r>
              <a:rPr lang="en-US" b="1" dirty="0" smtClean="0"/>
              <a:t>Most people who have a hip disarticulation amputation</a:t>
            </a:r>
            <a:r>
              <a:rPr lang="en-US" dirty="0" smtClean="0"/>
              <a:t> must rely on a </a:t>
            </a:r>
            <a:r>
              <a:rPr lang="en-US" b="1" dirty="0" smtClean="0"/>
              <a:t>wheelchair for mobility.</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descr="KNEE DISARTICULATION PROSTHESIS SOCKET DESIGN (KD) |authorSTREA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6934200" cy="620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7471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Knee </a:t>
            </a:r>
            <a:r>
              <a:rPr lang="en-US" b="1" dirty="0" smtClean="0"/>
              <a:t>disarticulation prosthesis</a:t>
            </a:r>
            <a:endParaRPr lang="en-US" dirty="0"/>
          </a:p>
        </p:txBody>
      </p:sp>
      <p:pic>
        <p:nvPicPr>
          <p:cNvPr id="11268" name="Picture 4" descr="Parametric Design and Hybrid Fabrication of Above-Knee Prosthesis |  SpringerLin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6248399"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523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Assessment and Diagnostic Findings</a:t>
            </a:r>
            <a:r>
              <a:rPr lang="en-US" dirty="0" smtClean="0"/>
              <a:t/>
            </a:r>
            <a:br>
              <a:rPr lang="en-US" dirty="0" smtClean="0"/>
            </a:br>
            <a:endParaRPr lang="en-US" dirty="0"/>
          </a:p>
        </p:txBody>
      </p:sp>
      <p:sp>
        <p:nvSpPr>
          <p:cNvPr id="3" name="Content Placeholder 2"/>
          <p:cNvSpPr>
            <a:spLocks noGrp="1"/>
          </p:cNvSpPr>
          <p:nvPr>
            <p:ph idx="1"/>
          </p:nvPr>
        </p:nvSpPr>
        <p:spPr>
          <a:xfrm>
            <a:off x="228600" y="1600200"/>
            <a:ext cx="7467600" cy="5029200"/>
          </a:xfrm>
        </p:spPr>
        <p:txBody>
          <a:bodyPr>
            <a:normAutofit/>
          </a:bodyPr>
          <a:lstStyle/>
          <a:p>
            <a:pPr>
              <a:buNone/>
            </a:pPr>
            <a:r>
              <a:rPr lang="en-US" dirty="0" smtClean="0"/>
              <a:t>The patient is observed for the following:</a:t>
            </a:r>
          </a:p>
          <a:p>
            <a:pPr>
              <a:buFont typeface="Wingdings" pitchFamily="2" charset="2"/>
              <a:buChar char="Ø"/>
            </a:pPr>
            <a:r>
              <a:rPr lang="en-US" b="1" dirty="0" smtClean="0"/>
              <a:t>     </a:t>
            </a:r>
            <a:r>
              <a:rPr lang="en-US" b="1" dirty="0" err="1" smtClean="0"/>
              <a:t>Hypovolemic</a:t>
            </a:r>
            <a:r>
              <a:rPr lang="en-US" b="1" dirty="0" smtClean="0"/>
              <a:t> shock </a:t>
            </a:r>
            <a:r>
              <a:rPr lang="en-US" dirty="0" smtClean="0"/>
              <a:t>resulting from </a:t>
            </a:r>
            <a:r>
              <a:rPr lang="en-US" dirty="0" err="1" smtClean="0"/>
              <a:t>extravasation</a:t>
            </a:r>
            <a:r>
              <a:rPr lang="en-US" dirty="0" smtClean="0"/>
              <a:t> of blood and plasma into injured tissues after compression has been released</a:t>
            </a:r>
          </a:p>
          <a:p>
            <a:pPr>
              <a:buFont typeface="Wingdings" pitchFamily="2" charset="2"/>
              <a:buChar char="Ø"/>
            </a:pPr>
            <a:r>
              <a:rPr lang="en-US" dirty="0" smtClean="0"/>
              <a:t>  </a:t>
            </a:r>
            <a:r>
              <a:rPr lang="en-US" b="1" dirty="0" smtClean="0"/>
              <a:t>Paralysis of a body part</a:t>
            </a:r>
          </a:p>
        </p:txBody>
      </p:sp>
    </p:spTree>
    <p:extLst>
      <p:ext uri="{BB962C8B-B14F-4D97-AF65-F5344CB8AC3E}">
        <p14:creationId xmlns:p14="http://schemas.microsoft.com/office/powerpoint/2010/main" val="19287020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Knee </a:t>
            </a:r>
            <a:r>
              <a:rPr lang="en-US" b="1" dirty="0" smtClean="0"/>
              <a:t>disarticulation prosthesis</a:t>
            </a:r>
            <a:endParaRPr lang="en-US" dirty="0"/>
          </a:p>
        </p:txBody>
      </p:sp>
      <p:pic>
        <p:nvPicPr>
          <p:cNvPr id="12290" name="Picture 2" descr="knee disarticulation prosthesis The knee disarticulation prosthetic system  was designed taking into account that the amputee is able to bear weight on  the end of their residual limb, and long length of the limb increases their  control of the prosthesis. Therefore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74676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844463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hip disarticulation amputation</a:t>
            </a:r>
            <a:endParaRPr lang="en-US" dirty="0"/>
          </a:p>
        </p:txBody>
      </p:sp>
      <p:pic>
        <p:nvPicPr>
          <p:cNvPr id="15366" name="Picture 6" descr="Above-Knee Amputation - Disarticulation at the Hi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417638"/>
            <a:ext cx="6781800" cy="4983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5603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hip disarticulation amputation</a:t>
            </a:r>
            <a:endParaRPr lang="en-US" dirty="0"/>
          </a:p>
        </p:txBody>
      </p:sp>
      <p:pic>
        <p:nvPicPr>
          <p:cNvPr id="13314" name="Picture 2" descr="https://www.kenneyorthopedics.com/storage/images/yoga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7660611"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9700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hip disarticulation amputation</a:t>
            </a:r>
            <a:endParaRPr lang="en-US" dirty="0"/>
          </a:p>
        </p:txBody>
      </p:sp>
      <p:pic>
        <p:nvPicPr>
          <p:cNvPr id="14338" name="Picture 2" descr="https://3.imimg.com/data3/XW/SS/MY-10087790/hip-disarticulation-prosthesis-500x50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1417638"/>
            <a:ext cx="7620000" cy="513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89572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152400" y="990600"/>
            <a:ext cx="7467600" cy="5638800"/>
          </a:xfrm>
        </p:spPr>
        <p:txBody>
          <a:bodyPr>
            <a:normAutofit/>
          </a:bodyPr>
          <a:lstStyle/>
          <a:p>
            <a:r>
              <a:rPr lang="en-US" dirty="0" smtClean="0"/>
              <a:t>Upper extremity amputations are performed with the goal of preserving maximal functional length. </a:t>
            </a:r>
          </a:p>
          <a:p>
            <a:r>
              <a:rPr lang="en-US" dirty="0" smtClean="0"/>
              <a:t>The prosthesis is fitted early to ensure maximum function.</a:t>
            </a:r>
          </a:p>
          <a:p>
            <a:pPr>
              <a:tabLst>
                <a:tab pos="7029450" algn="l"/>
              </a:tabLst>
            </a:pPr>
            <a:r>
              <a:rPr lang="en-US" dirty="0" smtClean="0"/>
              <a:t>A </a:t>
            </a:r>
            <a:r>
              <a:rPr lang="en-US" b="1" i="1" dirty="0" smtClean="0"/>
              <a:t>staged amputation </a:t>
            </a:r>
            <a:r>
              <a:rPr lang="en-US" dirty="0" smtClean="0"/>
              <a:t>may be used when </a:t>
            </a:r>
            <a:r>
              <a:rPr lang="en-US" b="1" dirty="0" smtClean="0"/>
              <a:t>gangrene and infection exist. </a:t>
            </a:r>
          </a:p>
          <a:p>
            <a:r>
              <a:rPr lang="en-US" dirty="0" smtClean="0"/>
              <a:t>Initially, a </a:t>
            </a:r>
            <a:r>
              <a:rPr lang="en-US" b="1" dirty="0" smtClean="0"/>
              <a:t>guillotine amputation </a:t>
            </a:r>
            <a:r>
              <a:rPr lang="en-US" dirty="0" smtClean="0"/>
              <a:t>(</a:t>
            </a:r>
            <a:r>
              <a:rPr lang="en-US" dirty="0" err="1" smtClean="0"/>
              <a:t>eg</a:t>
            </a:r>
            <a:r>
              <a:rPr lang="en-US" dirty="0" smtClean="0"/>
              <a:t>, nonclosed residual limb) is performed to remove the necrotic and infected tissue</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7086600" cy="4876800"/>
          </a:xfrm>
        </p:spPr>
        <p:txBody>
          <a:bodyPr>
            <a:normAutofit/>
          </a:bodyPr>
          <a:lstStyle/>
          <a:p>
            <a:r>
              <a:rPr lang="en-US" dirty="0" smtClean="0"/>
              <a:t>The </a:t>
            </a:r>
            <a:r>
              <a:rPr lang="en-US" dirty="0"/>
              <a:t>wound is </a:t>
            </a:r>
            <a:r>
              <a:rPr lang="en-US" dirty="0" err="1"/>
              <a:t>débrided</a:t>
            </a:r>
            <a:r>
              <a:rPr lang="en-US" dirty="0"/>
              <a:t> and allowed to drain.</a:t>
            </a:r>
            <a:endParaRPr lang="en-US" dirty="0" smtClean="0"/>
          </a:p>
          <a:p>
            <a:r>
              <a:rPr lang="en-US" dirty="0" smtClean="0"/>
              <a:t>Sepsis </a:t>
            </a:r>
            <a:r>
              <a:rPr lang="en-US" dirty="0"/>
              <a:t>is treated with systemic antibiotics.</a:t>
            </a:r>
          </a:p>
          <a:p>
            <a:r>
              <a:rPr lang="en-US" dirty="0"/>
              <a:t> In a few days, after the infection has been controlled and the patient’s condition has stabilized, a definitive amputation with skin closure is performed.</a:t>
            </a:r>
          </a:p>
          <a:p>
            <a:endParaRPr lang="en-US" dirty="0"/>
          </a:p>
        </p:txBody>
      </p:sp>
    </p:spTree>
    <p:extLst>
      <p:ext uri="{BB962C8B-B14F-4D97-AF65-F5344CB8AC3E}">
        <p14:creationId xmlns:p14="http://schemas.microsoft.com/office/powerpoint/2010/main" val="3717855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Complication of amputation</a:t>
            </a:r>
          </a:p>
        </p:txBody>
      </p:sp>
      <p:sp>
        <p:nvSpPr>
          <p:cNvPr id="3" name="Content Placeholder 2"/>
          <p:cNvSpPr>
            <a:spLocks noGrp="1"/>
          </p:cNvSpPr>
          <p:nvPr>
            <p:ph idx="1"/>
          </p:nvPr>
        </p:nvSpPr>
        <p:spPr>
          <a:xfrm>
            <a:off x="457200" y="1600200"/>
            <a:ext cx="6705600" cy="4525963"/>
          </a:xfrm>
        </p:spPr>
        <p:txBody>
          <a:bodyPr>
            <a:normAutofit fontScale="92500" lnSpcReduction="20000"/>
          </a:bodyPr>
          <a:lstStyle/>
          <a:p>
            <a:pPr>
              <a:buFont typeface="Wingdings" panose="05000000000000000000" pitchFamily="2" charset="2"/>
              <a:buChar char="Ø"/>
            </a:pPr>
            <a:r>
              <a:rPr lang="en-US" dirty="0" err="1" smtClean="0"/>
              <a:t>Haematomas</a:t>
            </a:r>
            <a:endParaRPr lang="en-US" dirty="0" smtClean="0"/>
          </a:p>
          <a:p>
            <a:pPr>
              <a:buFont typeface="Wingdings" panose="05000000000000000000" pitchFamily="2" charset="2"/>
              <a:buChar char="Ø"/>
            </a:pPr>
            <a:r>
              <a:rPr lang="en-US" dirty="0" smtClean="0"/>
              <a:t>Necrosis </a:t>
            </a:r>
          </a:p>
          <a:p>
            <a:pPr>
              <a:buFont typeface="Wingdings" panose="05000000000000000000" pitchFamily="2" charset="2"/>
              <a:buChar char="Ø"/>
            </a:pPr>
            <a:r>
              <a:rPr lang="en-US" dirty="0" smtClean="0"/>
              <a:t>Stump pain</a:t>
            </a:r>
          </a:p>
          <a:p>
            <a:pPr>
              <a:buFont typeface="Wingdings" panose="05000000000000000000" pitchFamily="2" charset="2"/>
              <a:buChar char="Ø"/>
            </a:pPr>
            <a:r>
              <a:rPr lang="en-US" dirty="0" smtClean="0"/>
              <a:t>Hyperesthesia </a:t>
            </a:r>
            <a:r>
              <a:rPr lang="en-US" dirty="0"/>
              <a:t>of </a:t>
            </a:r>
            <a:r>
              <a:rPr lang="en-US" dirty="0" smtClean="0"/>
              <a:t>stump -  </a:t>
            </a:r>
            <a:r>
              <a:rPr lang="en-US" dirty="0"/>
              <a:t>excessive physical sensitivity, especially of the skin.</a:t>
            </a:r>
            <a:endParaRPr lang="en-US" dirty="0" smtClean="0"/>
          </a:p>
          <a:p>
            <a:pPr>
              <a:buFont typeface="Wingdings" panose="05000000000000000000" pitchFamily="2" charset="2"/>
              <a:buChar char="Ø"/>
            </a:pPr>
            <a:r>
              <a:rPr lang="en-US" dirty="0" smtClean="0"/>
              <a:t>Stump edema</a:t>
            </a:r>
          </a:p>
          <a:p>
            <a:pPr>
              <a:buFont typeface="Wingdings" panose="05000000000000000000" pitchFamily="2" charset="2"/>
              <a:buChar char="Ø"/>
            </a:pPr>
            <a:r>
              <a:rPr lang="en-US" dirty="0" smtClean="0"/>
              <a:t>Bone </a:t>
            </a:r>
            <a:r>
              <a:rPr lang="en-US" dirty="0"/>
              <a:t>overgrowth </a:t>
            </a:r>
            <a:endParaRPr lang="en-US" dirty="0" smtClean="0"/>
          </a:p>
          <a:p>
            <a:pPr>
              <a:buFont typeface="Wingdings" panose="05000000000000000000" pitchFamily="2" charset="2"/>
              <a:buChar char="Ø"/>
            </a:pPr>
            <a:r>
              <a:rPr lang="en-US" dirty="0" smtClean="0"/>
              <a:t>Causalgia- severe </a:t>
            </a:r>
            <a:r>
              <a:rPr lang="en-US" dirty="0"/>
              <a:t>burning pain in a limb caused by injury to a peripheral nerve.</a:t>
            </a:r>
          </a:p>
        </p:txBody>
      </p:sp>
    </p:spTree>
    <p:extLst>
      <p:ext uri="{BB962C8B-B14F-4D97-AF65-F5344CB8AC3E}">
        <p14:creationId xmlns:p14="http://schemas.microsoft.com/office/powerpoint/2010/main" val="135145162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Complications</a:t>
            </a:r>
            <a:endParaRPr lang="en-US" dirty="0" smtClean="0"/>
          </a:p>
        </p:txBody>
      </p:sp>
      <p:sp>
        <p:nvSpPr>
          <p:cNvPr id="3" name="Content Placeholder 2"/>
          <p:cNvSpPr>
            <a:spLocks noGrp="1"/>
          </p:cNvSpPr>
          <p:nvPr>
            <p:ph idx="1"/>
          </p:nvPr>
        </p:nvSpPr>
        <p:spPr>
          <a:xfrm>
            <a:off x="152400" y="1219200"/>
            <a:ext cx="8763000" cy="5410200"/>
          </a:xfrm>
        </p:spPr>
        <p:txBody>
          <a:bodyPr>
            <a:normAutofit/>
          </a:bodyPr>
          <a:lstStyle/>
          <a:p>
            <a:pPr>
              <a:buFont typeface="Wingdings" pitchFamily="2" charset="2"/>
              <a:buChar char="Ø"/>
            </a:pPr>
            <a:r>
              <a:rPr lang="en-US" sz="3400" dirty="0" smtClean="0"/>
              <a:t> hemorrhage - Because </a:t>
            </a:r>
            <a:r>
              <a:rPr lang="en-US" sz="3400" dirty="0"/>
              <a:t>major blood vessels have been severed, massive bleeding may occur. </a:t>
            </a:r>
            <a:endParaRPr lang="en-US" sz="3400" dirty="0" smtClean="0"/>
          </a:p>
          <a:p>
            <a:pPr>
              <a:buFont typeface="Wingdings" pitchFamily="2" charset="2"/>
              <a:buChar char="Ø"/>
            </a:pPr>
            <a:r>
              <a:rPr lang="en-US" sz="3400" dirty="0" smtClean="0"/>
              <a:t>Infection - </a:t>
            </a:r>
            <a:r>
              <a:rPr lang="en-US" sz="3400" dirty="0"/>
              <a:t>risk with all surgical procedures.</a:t>
            </a:r>
          </a:p>
          <a:p>
            <a:pPr>
              <a:buFont typeface="Wingdings" pitchFamily="2" charset="2"/>
              <a:buChar char="Ø"/>
            </a:pPr>
            <a:r>
              <a:rPr lang="en-US" sz="3400" dirty="0" smtClean="0"/>
              <a:t>skin breakdown, </a:t>
            </a:r>
          </a:p>
          <a:p>
            <a:pPr>
              <a:buFont typeface="Wingdings" pitchFamily="2" charset="2"/>
              <a:buChar char="Ø"/>
            </a:pPr>
            <a:r>
              <a:rPr lang="en-US" sz="3400" dirty="0" smtClean="0"/>
              <a:t>phantom limb pain, </a:t>
            </a:r>
          </a:p>
          <a:p>
            <a:pPr>
              <a:buFont typeface="Wingdings" pitchFamily="2" charset="2"/>
              <a:buChar char="Ø"/>
            </a:pPr>
            <a:r>
              <a:rPr lang="en-US" sz="3400" dirty="0" smtClean="0"/>
              <a:t> joint contracture.</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417638"/>
            <a:ext cx="7391400" cy="5059362"/>
          </a:xfrm>
        </p:spPr>
        <p:txBody>
          <a:bodyPr>
            <a:normAutofit fontScale="92500"/>
          </a:bodyPr>
          <a:lstStyle/>
          <a:p>
            <a:r>
              <a:rPr lang="en-US" dirty="0" smtClean="0"/>
              <a:t>The risk of </a:t>
            </a:r>
            <a:r>
              <a:rPr lang="en-US" b="1" dirty="0" smtClean="0"/>
              <a:t>infection</a:t>
            </a:r>
            <a:r>
              <a:rPr lang="en-US" dirty="0" smtClean="0"/>
              <a:t> increases with contaminated wounds after traumatic amputation.</a:t>
            </a:r>
          </a:p>
          <a:p>
            <a:r>
              <a:rPr lang="en-US" b="1" dirty="0" smtClean="0"/>
              <a:t>Skin irritation</a:t>
            </a:r>
            <a:r>
              <a:rPr lang="en-US" dirty="0" smtClean="0"/>
              <a:t> caused by the prosthesis may result in skin breakdown. </a:t>
            </a:r>
          </a:p>
          <a:p>
            <a:r>
              <a:rPr lang="en-US" b="1" dirty="0" smtClean="0"/>
              <a:t>Phantom limb pain </a:t>
            </a:r>
            <a:r>
              <a:rPr lang="en-US" dirty="0" smtClean="0"/>
              <a:t>is caused by the severing of peripheral nerves. </a:t>
            </a:r>
          </a:p>
          <a:p>
            <a:r>
              <a:rPr lang="en-US" b="1" dirty="0" smtClean="0"/>
              <a:t>Joint contracture </a:t>
            </a:r>
            <a:r>
              <a:rPr lang="en-US" dirty="0" smtClean="0"/>
              <a:t>is caused by positioning and a protective flexion withdrawal pattern associated with pain and muscle imbalance.</a:t>
            </a:r>
          </a:p>
          <a:p>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Assignment </a:t>
            </a:r>
            <a:endParaRPr lang="en-US" dirty="0"/>
          </a:p>
        </p:txBody>
      </p:sp>
      <p:sp>
        <p:nvSpPr>
          <p:cNvPr id="3" name="Content Placeholder 2"/>
          <p:cNvSpPr>
            <a:spLocks noGrp="1"/>
          </p:cNvSpPr>
          <p:nvPr>
            <p:ph idx="1"/>
          </p:nvPr>
        </p:nvSpPr>
        <p:spPr/>
        <p:txBody>
          <a:bodyPr/>
          <a:lstStyle/>
          <a:p>
            <a:r>
              <a:rPr lang="en-US" dirty="0"/>
              <a:t>Make notes on Complications  of amputation </a:t>
            </a:r>
          </a:p>
        </p:txBody>
      </p:sp>
    </p:spTree>
    <p:extLst>
      <p:ext uri="{BB962C8B-B14F-4D97-AF65-F5344CB8AC3E}">
        <p14:creationId xmlns:p14="http://schemas.microsoft.com/office/powerpoint/2010/main" val="1664886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4399</TotalTime>
  <Words>5653</Words>
  <Application>Microsoft Office PowerPoint</Application>
  <PresentationFormat>On-screen Show (4:3)</PresentationFormat>
  <Paragraphs>631</Paragraphs>
  <Slides>154</Slides>
  <Notes>17</Notes>
  <HiddenSlides>0</HiddenSlides>
  <MMClips>0</MMClips>
  <ScaleCrop>false</ScaleCrop>
  <HeadingPairs>
    <vt:vector size="4" baseType="variant">
      <vt:variant>
        <vt:lpstr>Theme</vt:lpstr>
      </vt:variant>
      <vt:variant>
        <vt:i4>1</vt:i4>
      </vt:variant>
      <vt:variant>
        <vt:lpstr>Slide Titles</vt:lpstr>
      </vt:variant>
      <vt:variant>
        <vt:i4>154</vt:i4>
      </vt:variant>
    </vt:vector>
  </HeadingPairs>
  <TitlesOfParts>
    <vt:vector size="155" baseType="lpstr">
      <vt:lpstr>Office Theme</vt:lpstr>
      <vt:lpstr>Orthopedic 2B</vt:lpstr>
      <vt:lpstr>TRAUMA AND INJURIES </vt:lpstr>
      <vt:lpstr>2. MULTIPLE(POLYTRAUMA) </vt:lpstr>
      <vt:lpstr>Multiple(polytrauma) </vt:lpstr>
      <vt:lpstr>PowerPoint Presentation</vt:lpstr>
      <vt:lpstr>PowerPoint Presentation</vt:lpstr>
      <vt:lpstr>Assessment and Diagnostic Findings </vt:lpstr>
      <vt:lpstr>Assessment and Diagnostic Findings  </vt:lpstr>
      <vt:lpstr>Assessment and Diagnostic Findings </vt:lpstr>
      <vt:lpstr>Cont…….</vt:lpstr>
      <vt:lpstr>Management</vt:lpstr>
      <vt:lpstr>Management </vt:lpstr>
      <vt:lpstr>Management </vt:lpstr>
      <vt:lpstr>PowerPoint Presentation</vt:lpstr>
      <vt:lpstr>PowerPoint Presentation</vt:lpstr>
      <vt:lpstr>3. NERVE INJURIES AND VASCULAR INJURIES</vt:lpstr>
      <vt:lpstr>Introduction </vt:lpstr>
      <vt:lpstr> causes of nerve injuries and vascular injuries </vt:lpstr>
      <vt:lpstr>causes of nerve injuries and vascular injuries  </vt:lpstr>
      <vt:lpstr>Aim Assessment of neurovascular status  </vt:lpstr>
      <vt:lpstr>Definition of Terms </vt:lpstr>
      <vt:lpstr>PowerPoint Presentation</vt:lpstr>
      <vt:lpstr>Neurovascular assessment </vt:lpstr>
      <vt:lpstr>5-Ps Neurovascular assessment</vt:lpstr>
      <vt:lpstr>Management </vt:lpstr>
      <vt:lpstr>Management of Neurovascular Compromise  </vt:lpstr>
      <vt:lpstr>Compartment Syndrome </vt:lpstr>
      <vt:lpstr> </vt:lpstr>
      <vt:lpstr>Frequency of observations </vt:lpstr>
      <vt:lpstr> Neurovascular complications </vt:lpstr>
      <vt:lpstr>4. SOFT TISSUE INJURIES</vt:lpstr>
      <vt:lpstr>SOFT TISSUE INJURIES</vt:lpstr>
      <vt:lpstr>SOFT TISSUE INJURIES</vt:lpstr>
      <vt:lpstr>A  strain   </vt:lpstr>
      <vt:lpstr>A  sprain   </vt:lpstr>
      <vt:lpstr>Cont’d…</vt:lpstr>
      <vt:lpstr> Sprain grading </vt:lpstr>
      <vt:lpstr>Sprains </vt:lpstr>
      <vt:lpstr>Soft Tissue Injury Step-By-Step  Trauma Mngt</vt:lpstr>
      <vt:lpstr>Soft Tissue Injury Step-By-Step  Trauma Mngt </vt:lpstr>
      <vt:lpstr> Management</vt:lpstr>
      <vt:lpstr>PowerPoint Presentation</vt:lpstr>
      <vt:lpstr>Icepacks</vt:lpstr>
      <vt:lpstr>5. SPORTS-RELATED INJURIES </vt:lpstr>
      <vt:lpstr>Sports </vt:lpstr>
      <vt:lpstr>Sports-Related Injuries</vt:lpstr>
      <vt:lpstr>Different Types of Sports Injuries </vt:lpstr>
      <vt:lpstr>Different Types of Sports Injuries </vt:lpstr>
      <vt:lpstr>First Aid for Acute Sports Injuries </vt:lpstr>
      <vt:lpstr>  common acute sports injuries include:   </vt:lpstr>
      <vt:lpstr>Common symptoms of acute injuries include</vt:lpstr>
      <vt:lpstr>Management </vt:lpstr>
      <vt:lpstr>Management </vt:lpstr>
      <vt:lpstr>Management </vt:lpstr>
      <vt:lpstr>wet towel put  over the injured area. </vt:lpstr>
      <vt:lpstr>Management </vt:lpstr>
      <vt:lpstr>Steroid Injections:</vt:lpstr>
      <vt:lpstr>Steroid Injections:</vt:lpstr>
      <vt:lpstr>Physical Therapy </vt:lpstr>
      <vt:lpstr>Physical Therapy</vt:lpstr>
      <vt:lpstr>Physical Therapy </vt:lpstr>
      <vt:lpstr> </vt:lpstr>
      <vt:lpstr>Prevention Sports-related injuries  </vt:lpstr>
      <vt:lpstr>END</vt:lpstr>
      <vt:lpstr>6. AMPUTATION </vt:lpstr>
      <vt:lpstr>Definition</vt:lpstr>
      <vt:lpstr>Indications of Amputation</vt:lpstr>
      <vt:lpstr>Cont…..</vt:lpstr>
      <vt:lpstr>Principle consideration to amputate </vt:lpstr>
      <vt:lpstr>Causes of Amputation</vt:lpstr>
      <vt:lpstr>PowerPoint Presentation</vt:lpstr>
      <vt:lpstr>Types of amputation </vt:lpstr>
      <vt:lpstr>Closed Amputation</vt:lpstr>
      <vt:lpstr>Open Amputation (Guillotine Operation)</vt:lpstr>
      <vt:lpstr>Levels of Amputation  </vt:lpstr>
      <vt:lpstr>The circulatory status of the extremity is evaluated through</vt:lpstr>
      <vt:lpstr>PowerPoint Presentation</vt:lpstr>
      <vt:lpstr>Levels of Amputation</vt:lpstr>
      <vt:lpstr>Levels of Amputation</vt:lpstr>
      <vt:lpstr>Above knee amputation  </vt:lpstr>
      <vt:lpstr>Above knee amputation</vt:lpstr>
      <vt:lpstr>PowerPoint Presentation</vt:lpstr>
      <vt:lpstr>PowerPoint Presentation</vt:lpstr>
      <vt:lpstr>PowerPoint Presentation</vt:lpstr>
      <vt:lpstr>Syme amputation</vt:lpstr>
      <vt:lpstr>PowerPoint Presentation</vt:lpstr>
      <vt:lpstr>PowerPoint Presentation</vt:lpstr>
      <vt:lpstr>PowerPoint Presentation</vt:lpstr>
      <vt:lpstr>Knee disarticulation prosthesis</vt:lpstr>
      <vt:lpstr>Knee disarticulation prosthesis</vt:lpstr>
      <vt:lpstr>hip disarticulation amputation</vt:lpstr>
      <vt:lpstr>hip disarticulation amputation</vt:lpstr>
      <vt:lpstr>hip disarticulation amputation</vt:lpstr>
      <vt:lpstr>PowerPoint Presentation</vt:lpstr>
      <vt:lpstr>PowerPoint Presentation</vt:lpstr>
      <vt:lpstr>Complication of amputation</vt:lpstr>
      <vt:lpstr>Complications</vt:lpstr>
      <vt:lpstr>PowerPoint Presentation</vt:lpstr>
      <vt:lpstr>Assignment </vt:lpstr>
      <vt:lpstr>Phantom Limb Pain</vt:lpstr>
      <vt:lpstr>PowerPoint Presentation</vt:lpstr>
      <vt:lpstr>Management of Phantom Pain</vt:lpstr>
      <vt:lpstr>Management of Phantom Pain </vt:lpstr>
      <vt:lpstr>Amputation care</vt:lpstr>
      <vt:lpstr>Pre-operative Care</vt:lpstr>
      <vt:lpstr>Cont’d…</vt:lpstr>
      <vt:lpstr>Post-operative Care Management </vt:lpstr>
      <vt:lpstr>Post-operative Care</vt:lpstr>
      <vt:lpstr>Cont’d…</vt:lpstr>
      <vt:lpstr>PowerPoint Presentation</vt:lpstr>
      <vt:lpstr>PowerPoint Presentation</vt:lpstr>
      <vt:lpstr>PowerPoint Presentation</vt:lpstr>
      <vt:lpstr>PowerPoint Presentation</vt:lpstr>
      <vt:lpstr>PowerPoint Presentation</vt:lpstr>
      <vt:lpstr>Exercise After Amputation</vt:lpstr>
      <vt:lpstr>Rehabilitation </vt:lpstr>
      <vt:lpstr>PowerPoint Presentation</vt:lpstr>
      <vt:lpstr>PowerPoint Presentation</vt:lpstr>
      <vt:lpstr>PowerPoint Presentation</vt:lpstr>
      <vt:lpstr>Prostheses</vt:lpstr>
      <vt:lpstr>NURSING PROCESS THE PATIENT UNDERGOING AN AMPUTATION </vt:lpstr>
      <vt:lpstr>PowerPoint Presentation</vt:lpstr>
      <vt:lpstr>PowerPoint Presentation</vt:lpstr>
      <vt:lpstr>PowerPoint Presentation</vt:lpstr>
      <vt:lpstr>PowerPoint Presentation</vt:lpstr>
      <vt:lpstr>Diagnosis Nursing Diagnoses </vt:lpstr>
      <vt:lpstr>PowerPoint Presentation</vt:lpstr>
      <vt:lpstr>Collaborative Problems/Potential Complications </vt:lpstr>
      <vt:lpstr>PowerPoint Presentation</vt:lpstr>
      <vt:lpstr>Nursing Interventions </vt:lpstr>
      <vt:lpstr>PowerPoint Presentation</vt:lpstr>
      <vt:lpstr>Minimizing Altered Sensory Perceptions </vt:lpstr>
      <vt:lpstr>PowerPoint Presentation</vt:lpstr>
      <vt:lpstr>PowerPoint Presentation</vt:lpstr>
      <vt:lpstr>PowerPoint Presentation</vt:lpstr>
      <vt:lpstr>PowerPoint Presentation</vt:lpstr>
      <vt:lpstr>Promoting Wound Healing </vt:lpstr>
      <vt:lpstr>PowerPoint Presentation</vt:lpstr>
      <vt:lpstr>Enhancing Body Image </vt:lpstr>
      <vt:lpstr>PowerPoint Presentation</vt:lpstr>
      <vt:lpstr>PowerPoint Presentation</vt:lpstr>
      <vt:lpstr>Helping the Patient to Resolve Grieving </vt:lpstr>
      <vt:lpstr>PowerPoint Presentation</vt:lpstr>
      <vt:lpstr>PowerPoint Presentation</vt:lpstr>
      <vt:lpstr>Promoting Independent Self-Care </vt:lpstr>
      <vt:lpstr>PowerPoint Presentation</vt:lpstr>
      <vt:lpstr>PowerPoint Presentation</vt:lpstr>
      <vt:lpstr>PowerPoint Presentation</vt:lpstr>
      <vt:lpstr>Helping the Patient to Achieve Physical Mobility </vt:lpstr>
      <vt:lpstr>PowerPoint Presentation</vt:lpstr>
      <vt:lpstr>PowerPoint Presentation</vt:lpstr>
      <vt:lpstr>PowerPoint Presentation</vt:lpstr>
      <vt:lpstr>Evaluation</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Orthopedic</dc:title>
  <dc:creator>Samuel Musau</dc:creator>
  <cp:lastModifiedBy>Joash</cp:lastModifiedBy>
  <cp:revision>316</cp:revision>
  <dcterms:created xsi:type="dcterms:W3CDTF">2019-01-14T12:20:26Z</dcterms:created>
  <dcterms:modified xsi:type="dcterms:W3CDTF">2021-02-03T11:36:06Z</dcterms:modified>
</cp:coreProperties>
</file>