
<file path=[Content_Types].xml><?xml version="1.0" encoding="utf-8"?>
<Types xmlns="http://schemas.openxmlformats.org/package/2006/content-types">
  <Default ContentType="image/gif" Extension="gif"/>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38.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07.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11.xml"/>
  <Override ContentType="application/vnd.openxmlformats-officedocument.presentationml.slide+xml" PartName="/ppt/slides/slide10.xml"/>
  <Override ContentType="application/vnd.openxmlformats-officedocument.presentationml.slide+xml" PartName="/ppt/slides/slide14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08.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63.xml"/>
  <Override ContentType="application/vnd.openxmlformats-officedocument.presentationml.slide+xml" PartName="/ppt/slides/slide116.xml"/>
  <Override ContentType="application/vnd.openxmlformats-officedocument.presentationml.slide+xml" PartName="/ppt/slides/slide101.xml"/>
  <Override ContentType="application/vnd.openxmlformats-officedocument.presentationml.slide+xml" PartName="/ppt/slides/slide93.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13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91.xml"/>
  <Override ContentType="application/vnd.openxmlformats-officedocument.presentationml.slide+xml" PartName="/ppt/slides/slide127.xml"/>
  <Override ContentType="application/vnd.openxmlformats-officedocument.presentationml.slide+xml" PartName="/ppt/slides/slide31.xml"/>
  <Override ContentType="application/vnd.openxmlformats-officedocument.presentationml.slide+xml" PartName="/ppt/slides/slide146.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97.xml"/>
  <Override ContentType="application/vnd.openxmlformats-officedocument.presentationml.slide+xml" PartName="/ppt/slides/slide24.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26.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15.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Lst>
  <p:sldSz cy="6858000" cx="9144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1.xml><?xml version="1.0" encoding="utf-8"?>
<a:tblStyleLst xmlns:a="http://schemas.openxmlformats.org/drawingml/2006/main" xmlns:r="http://schemas.openxmlformats.org/officeDocument/2006/relationships" def="{90651C3A-4460-11DB-9652-00E08161165F}">
  <a:tblStyle styleId="{5C22544A-7EE6-4342-B048-85BDC9FD1C3A}" styleName="Medium Style 2 - Accent 1">
    <a:wholeTbl>
      <a:tcTxStyle>
        <a:fontRef idx="minor">
          <a:prstClr val="black"/>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cmpd="sng" w="38100">
              <a:solidFill>
                <a:schemeClr val="lt1"/>
              </a:solidFill>
            </a:ln>
          </a:top>
        </a:tcBdr>
        <a:fill>
          <a:solidFill>
            <a:schemeClr val="accent1"/>
          </a:solidFill>
        </a:fill>
      </a:tcStyle>
    </a:lastRow>
    <a:firstRow>
      <a:tcTxStyle b="on">
        <a:fontRef idx="minor">
          <a:prstClr val="black"/>
        </a:fontRef>
        <a:schemeClr val="lt1"/>
      </a:tcTxStyle>
      <a:tcStyle>
        <a:tcBdr>
          <a:bottom>
            <a:ln cmpd="sng" w="38100">
              <a:solidFill>
                <a:schemeClr val="lt1"/>
              </a:solidFill>
            </a:ln>
          </a:bottom>
        </a:tcBdr>
        <a:fill>
          <a:solidFill>
            <a:schemeClr val="accent1"/>
          </a:solidFill>
        </a:fill>
      </a:tcStyle>
    </a:firstRow>
  </a:tblStyle>
</a:tblStyleLst>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149" Type="http://schemas.openxmlformats.org/officeDocument/2006/relationships/slide" Target="slides/slide143.xml"/><Relationship Id="rId4" Type="http://schemas.openxmlformats.org/officeDocument/2006/relationships/tableStyles" Target="tableStyles1.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A9788B-688E-414D-AD21-CE23D8589B7B}" type="datetimeFigureOut">
              <a:rPr lang="en-US" smtClean="0"/>
              <a:pPr/>
              <a:t>10/23/2014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8882A5-E6F3-421B-8B61-F5D486AC97A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28882A5-E6F3-421B-8B61-F5D486AC97AB}"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
        <p:nvSpPr>
          <p:cNvPr id="4" name="Slide Number Placeholder 3"/>
          <p:cNvSpPr>
            <a:spLocks noGrp="1"/>
          </p:cNvSpPr>
          <p:nvPr>
            <p:ph type="sldNum" sz="quarter" idx="10"/>
          </p:nvPr>
        </p:nvSpPr>
        <p:spPr/>
        <p:txBody>
          <a:bodyPr/>
          <a:lstStyle/>
          <a:p>
            <a:fld id="{028882A5-E6F3-421B-8B61-F5D486AC97AB}"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
        <p:nvSpPr>
          <p:cNvPr id="4" name="Slide Number Placeholder 3"/>
          <p:cNvSpPr>
            <a:spLocks noGrp="1"/>
          </p:cNvSpPr>
          <p:nvPr>
            <p:ph type="sldNum" sz="quarter" idx="10"/>
          </p:nvPr>
        </p:nvSpPr>
        <p:spPr/>
        <p:txBody>
          <a:bodyPr/>
          <a:lstStyle/>
          <a:p>
            <a:fld id="{028882A5-E6F3-421B-8B61-F5D486AC97AB}" type="slidenum">
              <a:rPr lang="en-US" smtClean="0"/>
              <a:pPr/>
              <a:t>15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
        <p:nvSpPr>
          <p:cNvPr id="4" name="Slide Number Placeholder 3"/>
          <p:cNvSpPr>
            <a:spLocks noGrp="1"/>
          </p:cNvSpPr>
          <p:nvPr>
            <p:ph type="sldNum" sz="quarter" idx="10"/>
          </p:nvPr>
        </p:nvSpPr>
        <p:spPr/>
        <p:txBody>
          <a:bodyPr/>
          <a:lstStyle/>
          <a:p>
            <a:fld id="{028882A5-E6F3-421B-8B61-F5D486AC97AB}" type="slidenum">
              <a:rPr lang="en-US" smtClean="0"/>
              <a:pPr/>
              <a:t>30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
        <p:nvSpPr>
          <p:cNvPr id="4" name="Slide Number Placeholder 3"/>
          <p:cNvSpPr>
            <a:spLocks noGrp="1"/>
          </p:cNvSpPr>
          <p:nvPr>
            <p:ph type="sldNum" sz="quarter" idx="10"/>
          </p:nvPr>
        </p:nvSpPr>
        <p:spPr/>
        <p:txBody>
          <a:bodyPr/>
          <a:lstStyle/>
          <a:p>
            <a:fld id="{028882A5-E6F3-421B-8B61-F5D486AC97AB}" type="slidenum">
              <a:rPr lang="en-US" smtClean="0"/>
              <a:pPr/>
              <a:t>43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
        <p:nvSpPr>
          <p:cNvPr id="4" name="Slide Number Placeholder 3"/>
          <p:cNvSpPr>
            <a:spLocks noGrp="1"/>
          </p:cNvSpPr>
          <p:nvPr>
            <p:ph type="sldNum" sz="quarter" idx="10"/>
          </p:nvPr>
        </p:nvSpPr>
        <p:spPr/>
        <p:txBody>
          <a:bodyPr/>
          <a:lstStyle/>
          <a:p>
            <a:fld id="{028882A5-E6F3-421B-8B61-F5D486AC97AB}" type="slidenum">
              <a:rPr lang="en-US" smtClean="0"/>
              <a:pPr/>
              <a:t>52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 </a:t>
            </a:r>
            <a:endParaRPr lang="fr-FR" dirty="0"/>
          </a:p>
        </p:txBody>
      </p:sp>
      <p:sp>
        <p:nvSpPr>
          <p:cNvPr id="4" name="Slide Number Placeholder 3"/>
          <p:cNvSpPr>
            <a:spLocks noGrp="1"/>
          </p:cNvSpPr>
          <p:nvPr>
            <p:ph type="sldNum" sz="quarter" idx="10"/>
          </p:nvPr>
        </p:nvSpPr>
        <p:spPr/>
        <p:txBody>
          <a:bodyPr/>
          <a:lstStyle/>
          <a:p>
            <a:fld id="{028882A5-E6F3-421B-8B61-F5D486AC97AB}" type="slidenum">
              <a:rPr lang="en-US" smtClean="0"/>
              <a:pPr/>
              <a:t>115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fr-FR" dirty="0"/>
          </a:p>
        </p:txBody>
      </p:sp>
      <p:sp>
        <p:nvSpPr>
          <p:cNvPr id="4" name="Slide Number Placeholder 3"/>
          <p:cNvSpPr>
            <a:spLocks noGrp="1"/>
          </p:cNvSpPr>
          <p:nvPr>
            <p:ph type="sldNum" sz="quarter" idx="10"/>
          </p:nvPr>
        </p:nvSpPr>
        <p:spPr/>
        <p:txBody>
          <a:bodyPr/>
          <a:lstStyle/>
          <a:p>
            <a:fld id="{028882A5-E6F3-421B-8B61-F5D486AC97AB}" type="slidenum">
              <a:rPr lang="en-US" smtClean="0"/>
              <a:pPr/>
              <a:t>141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a:t>
            </a:r>
            <a:endParaRPr lang="fr-FR" sz="1200" kern="1200" dirty="0" smtClean="0">
              <a:solidFill>
                <a:schemeClr val="tx1"/>
              </a:solidFill>
              <a:latin typeface="+mn-lt"/>
              <a:ea typeface="+mn-ea"/>
              <a:cs typeface="+mn-cs"/>
            </a:endParaRPr>
          </a:p>
          <a:p>
            <a:endParaRPr lang="fr-FR" dirty="0"/>
          </a:p>
        </p:txBody>
      </p:sp>
      <p:sp>
        <p:nvSpPr>
          <p:cNvPr id="4" name="Slide Number Placeholder 3"/>
          <p:cNvSpPr>
            <a:spLocks noGrp="1"/>
          </p:cNvSpPr>
          <p:nvPr>
            <p:ph type="sldNum" sz="quarter" idx="10"/>
          </p:nvPr>
        </p:nvSpPr>
        <p:spPr/>
        <p:txBody>
          <a:bodyPr/>
          <a:lstStyle/>
          <a:p>
            <a:fld id="{028882A5-E6F3-421B-8B61-F5D486AC97AB}" type="slidenum">
              <a:rPr lang="en-US" smtClean="0"/>
              <a:pPr/>
              <a:t>142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B324BA-1FC9-4964-B811-809F7FBC5696}" type="datetimeFigureOut">
              <a:rPr lang="en-US" smtClean="0"/>
              <a:pPr/>
              <a:t>10/23/2014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C2FF3-4155-408A-9A31-FFF7E1C068A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324BA-1FC9-4964-B811-809F7FBC5696}" type="datetimeFigureOut">
              <a:rPr lang="en-US" smtClean="0"/>
              <a:pPr/>
              <a:t>10/23/2014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C2FF3-4155-408A-9A31-FFF7E1C068A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324BA-1FC9-4964-B811-809F7FBC5696}" type="datetimeFigureOut">
              <a:rPr lang="en-US" smtClean="0"/>
              <a:pPr/>
              <a:t>10/23/2014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C2FF3-4155-408A-9A31-FFF7E1C068A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B324BA-1FC9-4964-B811-809F7FBC5696}" type="datetimeFigureOut">
              <a:rPr lang="en-US" smtClean="0"/>
              <a:pPr/>
              <a:t>10/23/2014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C2FF3-4155-408A-9A31-FFF7E1C068A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B324BA-1FC9-4964-B811-809F7FBC5696}" type="datetimeFigureOut">
              <a:rPr lang="en-US" smtClean="0"/>
              <a:pPr/>
              <a:t>10/23/2014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9C2FF3-4155-408A-9A31-FFF7E1C068A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B324BA-1FC9-4964-B811-809F7FBC5696}" type="datetimeFigureOut">
              <a:rPr lang="en-US" smtClean="0"/>
              <a:pPr/>
              <a:t>10/23/2014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C2FF3-4155-408A-9A31-FFF7E1C068A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B324BA-1FC9-4964-B811-809F7FBC5696}" type="datetimeFigureOut">
              <a:rPr lang="en-US" smtClean="0"/>
              <a:pPr/>
              <a:t>10/23/2014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9C2FF3-4155-408A-9A31-FFF7E1C068A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B324BA-1FC9-4964-B811-809F7FBC5696}" type="datetimeFigureOut">
              <a:rPr lang="en-US" smtClean="0"/>
              <a:pPr/>
              <a:t>10/23/2014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9C2FF3-4155-408A-9A31-FFF7E1C068A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B324BA-1FC9-4964-B811-809F7FBC5696}" type="datetimeFigureOut">
              <a:rPr lang="en-US" smtClean="0"/>
              <a:pPr/>
              <a:t>10/23/2014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9C2FF3-4155-408A-9A31-FFF7E1C068A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B324BA-1FC9-4964-B811-809F7FBC5696}" type="datetimeFigureOut">
              <a:rPr lang="en-US" smtClean="0"/>
              <a:pPr/>
              <a:t>10/23/2014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C2FF3-4155-408A-9A31-FFF7E1C068A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B324BA-1FC9-4964-B811-809F7FBC5696}" type="datetimeFigureOut">
              <a:rPr lang="en-US" smtClean="0"/>
              <a:pPr/>
              <a:t>10/23/2014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9C2FF3-4155-408A-9A31-FFF7E1C068A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B324BA-1FC9-4964-B811-809F7FBC5696}" type="datetimeFigureOut">
              <a:rPr lang="en-US" smtClean="0"/>
              <a:pPr/>
              <a:t>10/23/2014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9C2FF3-4155-408A-9A31-FFF7E1C068A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9.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hyperlink" Target="http://www.wikinfo.org/index.php?title=Kidney_stone&amp;action=edit&amp;redlink=1" TargetMode="External"/><Relationship Id="rId2" Type="http://schemas.openxmlformats.org/officeDocument/2006/relationships/hyperlink" Target="http://www.wikinfo.org/index.php/Blood" TargetMode="Externa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0">
            <a:schemeClr val="accent5"/>
          </a:lnRef>
          <a:fillRef idx="3">
            <a:schemeClr val="accent5"/>
          </a:fillRef>
          <a:effectRef idx="3">
            <a:schemeClr val="accent5"/>
          </a:effectRef>
          <a:fontRef idx="minor">
            <a:schemeClr val="lt1"/>
          </a:fontRef>
        </p:style>
        <p:txBody>
          <a:bodyPr/>
          <a:lstStyle/>
          <a:p>
            <a:r>
              <a:rPr lang="en-US" b="1" dirty="0" smtClean="0">
                <a:solidFill>
                  <a:srgbClr val="002060"/>
                </a:solidFill>
              </a:rPr>
              <a:t>ORTHOPEDIC NURSING</a:t>
            </a:r>
            <a:endParaRPr lang="en-US" b="1" dirty="0">
              <a:solidFill>
                <a:srgbClr val="002060"/>
              </a:solidFill>
            </a:endParaRPr>
          </a:p>
        </p:txBody>
      </p:sp>
      <p:sp>
        <p:nvSpPr>
          <p:cNvPr id="3" name="Subtitle 2"/>
          <p:cNvSpPr>
            <a:spLocks noGrp="1"/>
          </p:cNvSpPr>
          <p:nvPr>
            <p:ph type="subTitle" idx="1"/>
          </p:nvPr>
        </p:nvSpPr>
        <p:spPr/>
        <p:txBody>
          <a:bodyPr/>
          <a:lstStyle/>
          <a:p>
            <a:r>
              <a:rPr lang="en-US" dirty="0" smtClean="0"/>
              <a:t>By</a:t>
            </a:r>
          </a:p>
          <a:p>
            <a:r>
              <a:rPr lang="en-US" dirty="0" smtClean="0"/>
              <a:t>MISS.WANYONYI</a:t>
            </a:r>
            <a:endParaRPr lang="en-US" dirty="0"/>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flipV="1">
            <a:off x="1792288" y="6812280"/>
            <a:ext cx="5486400" cy="45719"/>
          </a:xfrm>
        </p:spPr>
        <p:txBody>
          <a:bodyPr>
            <a:normAutofit fontScale="90000"/>
          </a:bodyPr>
          <a:lstStyle/>
          <a:p>
            <a:endParaRPr lang="en-US" dirty="0"/>
          </a:p>
        </p:txBody>
      </p:sp>
      <p:sp>
        <p:nvSpPr>
          <p:cNvPr id="5" name="Picture Placeholder 4"/>
          <p:cNvSpPr>
            <a:spLocks noGrp="1"/>
          </p:cNvSpPr>
          <p:nvPr>
            <p:ph type="pic" idx="1"/>
          </p:nvPr>
        </p:nvSpPr>
        <p:spPr>
          <a:xfrm>
            <a:off x="0" y="609600"/>
            <a:ext cx="9144000" cy="6248400"/>
          </a:xfrm>
        </p:spPr>
      </p:sp>
      <p:sp>
        <p:nvSpPr>
          <p:cNvPr id="6" name="Text Placeholder 5"/>
          <p:cNvSpPr>
            <a:spLocks noGrp="1"/>
          </p:cNvSpPr>
          <p:nvPr>
            <p:ph type="body" sz="half" idx="2"/>
          </p:nvPr>
        </p:nvSpPr>
        <p:spPr>
          <a:xfrm>
            <a:off x="1792288" y="6857997"/>
            <a:ext cx="5486400" cy="45719"/>
          </a:xfrm>
        </p:spPr>
        <p:txBody>
          <a:bodyPr>
            <a:normAutofit fontScale="25000" lnSpcReduction="20000"/>
          </a:bodyPr>
          <a:lstStyle/>
          <a:p>
            <a:endParaRPr lang="en-US" dirty="0"/>
          </a:p>
        </p:txBody>
      </p:sp>
      <p:sp>
        <p:nvSpPr>
          <p:cNvPr id="16385" name="Rectangle 1"/>
          <p:cNvSpPr>
            <a:spLocks noChangeArrowheads="1"/>
          </p:cNvSpPr>
          <p:nvPr/>
        </p:nvSpPr>
        <p:spPr bwMode="auto">
          <a:xfrm>
            <a:off x="1177925" y="976997"/>
            <a:ext cx="248786"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1" u="none" strike="noStrike" cap="none" normalizeH="0" baseline="0" dirty="0" smtClean="0">
                <a:ln>
                  <a:noFill/>
                </a:ln>
                <a:solidFill>
                  <a:srgbClr val="990000"/>
                </a:solidFill>
                <a:effectLst/>
                <a:latin typeface="Arial" charset="0"/>
                <a:cs typeface="Arial" charset="0"/>
              </a:rPr>
              <a:t>.</a:t>
            </a: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16386" name="Rectangle 2"/>
          <p:cNvSpPr>
            <a:spLocks noChangeArrowheads="1"/>
          </p:cNvSpPr>
          <p:nvPr/>
        </p:nvSpPr>
        <p:spPr bwMode="auto">
          <a:xfrm>
            <a:off x="47625" y="1503660"/>
            <a:ext cx="184731" cy="92333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Arial" charset="0"/>
                <a:cs typeface="Arial" charset="0"/>
              </a:rPr>
              <a:t/>
            </a:r>
            <a:br>
              <a:rPr kumimoji="0" lang="en-US" sz="1800" b="1" i="0" u="none" strike="noStrike" cap="none" normalizeH="0" baseline="0" dirty="0" smtClean="0">
                <a:ln>
                  <a:noFill/>
                </a:ln>
                <a:solidFill>
                  <a:schemeClr val="tx1"/>
                </a:solidFill>
                <a:effectLst/>
                <a:latin typeface="Arial" charset="0"/>
                <a:cs typeface="Arial" charset="0"/>
              </a:rPr>
            </a:b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pic>
        <p:nvPicPr>
          <p:cNvPr id="16387" name="Picture 3" descr="The Human Skeleton"/>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transition>
    <p:wipe dir="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91600" cy="762000"/>
          </a:xfrm>
        </p:spPr>
        <p:style>
          <a:lnRef idx="1">
            <a:schemeClr val="accent3"/>
          </a:lnRef>
          <a:fillRef idx="3">
            <a:schemeClr val="accent3"/>
          </a:fillRef>
          <a:effectRef idx="2">
            <a:schemeClr val="accent3"/>
          </a:effectRef>
          <a:fontRef idx="minor">
            <a:schemeClr val="lt1"/>
          </a:fontRef>
        </p:style>
        <p:txBody>
          <a:bodyPr>
            <a:normAutofit/>
          </a:bodyPr>
          <a:lstStyle/>
          <a:p>
            <a:r>
              <a:rPr lang="en-US" b="1" u="sng" dirty="0" smtClean="0"/>
              <a:t>Specific casts  </a:t>
            </a:r>
            <a:r>
              <a:rPr lang="en-US" b="1" u="sng" dirty="0" err="1" smtClean="0"/>
              <a:t>mngt</a:t>
            </a:r>
            <a:r>
              <a:rPr lang="en-US" b="1" u="sng" dirty="0" smtClean="0"/>
              <a:t> considerations </a:t>
            </a:r>
            <a:endParaRPr lang="en-US" b="1" u="sng" dirty="0"/>
          </a:p>
        </p:txBody>
      </p:sp>
      <p:sp>
        <p:nvSpPr>
          <p:cNvPr id="3" name="Content Placeholder 2"/>
          <p:cNvSpPr>
            <a:spLocks noGrp="1"/>
          </p:cNvSpPr>
          <p:nvPr>
            <p:ph idx="1"/>
          </p:nvPr>
        </p:nvSpPr>
        <p:spPr>
          <a:xfrm>
            <a:off x="0" y="762000"/>
            <a:ext cx="9144000" cy="6096000"/>
          </a:xfrm>
        </p:spPr>
        <p:txBody>
          <a:bodyPr>
            <a:normAutofit fontScale="92500" lnSpcReduction="20000"/>
          </a:bodyPr>
          <a:lstStyle/>
          <a:p>
            <a:pPr>
              <a:buNone/>
            </a:pPr>
            <a:r>
              <a:rPr lang="en-US" b="1" dirty="0" smtClean="0"/>
              <a:t>1. Arm casts</a:t>
            </a:r>
          </a:p>
          <a:p>
            <a:pPr>
              <a:buNone/>
            </a:pPr>
            <a:r>
              <a:rPr lang="en-US" b="1" i="1" u="sng" dirty="0" smtClean="0"/>
              <a:t>Nursing interventions</a:t>
            </a:r>
          </a:p>
          <a:p>
            <a:pPr marL="514350" indent="-514350">
              <a:buFont typeface="+mj-lt"/>
              <a:buAutoNum type="arabicPeriod"/>
            </a:pPr>
            <a:r>
              <a:rPr lang="en-US" dirty="0" smtClean="0"/>
              <a:t>Elevating the immobilized arm to control swelling.</a:t>
            </a:r>
          </a:p>
          <a:p>
            <a:pPr marL="514350" indent="-514350">
              <a:buFont typeface="+mj-lt"/>
              <a:buAutoNum type="arabicPeriod"/>
            </a:pPr>
            <a:r>
              <a:rPr lang="en-US" dirty="0" smtClean="0"/>
              <a:t>When the patient is lying down, the arm is elevated so that each joint is positioned higher than the preceding proximal joint</a:t>
            </a:r>
          </a:p>
          <a:p>
            <a:pPr marL="514350" indent="-514350">
              <a:buFont typeface="+mj-lt"/>
              <a:buAutoNum type="arabicPeriod"/>
            </a:pPr>
            <a:r>
              <a:rPr lang="en-US" dirty="0" smtClean="0"/>
              <a:t>A sling may be used when the patient ambulates. </a:t>
            </a:r>
          </a:p>
          <a:p>
            <a:pPr marL="514350" indent="-514350">
              <a:buFont typeface="+mj-lt"/>
              <a:buAutoNum type="arabicPeriod"/>
            </a:pPr>
            <a:r>
              <a:rPr lang="en-US" dirty="0" smtClean="0"/>
              <a:t>To prevent pressure on the cervical spinal nerves, the sling should distribute the supported weight over a large area and not on the back of the neck. </a:t>
            </a:r>
          </a:p>
          <a:p>
            <a:pPr marL="514350" indent="-514350">
              <a:buFont typeface="+mj-lt"/>
              <a:buAutoNum type="arabicPeriod"/>
            </a:pPr>
            <a:r>
              <a:rPr lang="en-US" dirty="0" smtClean="0"/>
              <a:t>Encouraging  the patient to remove the arm from the sling and elevate it frequently.</a:t>
            </a:r>
          </a:p>
          <a:p>
            <a:pPr marL="514350" indent="-514350">
              <a:buNone/>
            </a:pPr>
            <a:r>
              <a:rPr lang="en-US" dirty="0" smtClean="0"/>
              <a:t>6.Prevent circulatory problems(</a:t>
            </a:r>
            <a:r>
              <a:rPr lang="en-US" dirty="0" err="1" smtClean="0"/>
              <a:t>volkmans</a:t>
            </a:r>
            <a:r>
              <a:rPr lang="en-US" dirty="0" smtClean="0"/>
              <a:t> contractures)through frequent neurovascular checks</a:t>
            </a:r>
            <a:endParaRPr lang="en-US" dirty="0"/>
          </a:p>
        </p:txBody>
      </p:sp>
    </p:spTree>
  </p:cSld>
  <p:clrMapOvr>
    <a:masterClrMapping/>
  </p:clrMapOvr>
  <p:transition>
    <p:wipe dir="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rmAutofit fontScale="77500" lnSpcReduction="20000"/>
          </a:bodyPr>
          <a:lstStyle/>
          <a:p>
            <a:pPr>
              <a:buNone/>
            </a:pPr>
            <a:r>
              <a:rPr lang="en-US" b="1" dirty="0" smtClean="0"/>
              <a:t>2. Leg casts</a:t>
            </a:r>
          </a:p>
          <a:p>
            <a:pPr>
              <a:buNone/>
            </a:pPr>
            <a:r>
              <a:rPr lang="en-US" b="1" i="1" u="sng" dirty="0" smtClean="0"/>
              <a:t>Nursing interventions </a:t>
            </a:r>
          </a:p>
          <a:p>
            <a:r>
              <a:rPr lang="en-US" dirty="0" smtClean="0"/>
              <a:t>Supporting the patient’s leg on pillows to heart level to control swelling and applies ice packs as prescribed over the fracture site for 1 or 2 days. </a:t>
            </a:r>
          </a:p>
          <a:p>
            <a:r>
              <a:rPr lang="en-US" dirty="0" smtClean="0"/>
              <a:t>Teaching the patient to elevate the casted leg when seated. </a:t>
            </a:r>
          </a:p>
          <a:p>
            <a:r>
              <a:rPr lang="en-US" dirty="0" smtClean="0"/>
              <a:t>The patient should also assume a recumbent position several times a day with the casted leg elevated to promote venous return &amp; control swelling.</a:t>
            </a:r>
          </a:p>
          <a:p>
            <a:r>
              <a:rPr lang="en-US" dirty="0" smtClean="0"/>
              <a:t>Assessing circulation by observing the color, temperature, and capillary refill of the exposed toes. </a:t>
            </a:r>
          </a:p>
          <a:p>
            <a:r>
              <a:rPr lang="en-US" dirty="0" smtClean="0"/>
              <a:t>Nerve function is assessed by observing the patient’s ability to move the toes and by asking about the sensations in the foot. Numbness, tingling, and burning may be caused by </a:t>
            </a:r>
            <a:r>
              <a:rPr lang="en-US" dirty="0" err="1" smtClean="0"/>
              <a:t>peroneal</a:t>
            </a:r>
            <a:r>
              <a:rPr lang="en-US" dirty="0" smtClean="0"/>
              <a:t> nerve injury from pressure at the head of the fibula.</a:t>
            </a:r>
          </a:p>
          <a:p>
            <a:r>
              <a:rPr lang="en-US" dirty="0" smtClean="0"/>
              <a:t>When the cast is hard and dry, the nurse teaches the patient how to transfer and ambulate safely with assistive devices (</a:t>
            </a:r>
            <a:r>
              <a:rPr lang="en-US" dirty="0" err="1" smtClean="0"/>
              <a:t>eg</a:t>
            </a:r>
            <a:r>
              <a:rPr lang="en-US" dirty="0" smtClean="0"/>
              <a:t>, crutches, walker).</a:t>
            </a:r>
          </a:p>
          <a:p>
            <a:r>
              <a:rPr lang="en-US" dirty="0" smtClean="0"/>
              <a:t>If weight bearing is allowed, the cast is reinforced to withstand the body weight.</a:t>
            </a:r>
            <a:endParaRPr lang="en-US" dirty="0"/>
          </a:p>
        </p:txBody>
      </p:sp>
    </p:spTree>
  </p:cSld>
  <p:clrMapOvr>
    <a:masterClrMapping/>
  </p:clrMapOvr>
  <p:transition>
    <p:wipe dir="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rmAutofit fontScale="92500" lnSpcReduction="10000"/>
          </a:bodyPr>
          <a:lstStyle/>
          <a:p>
            <a:pPr>
              <a:buNone/>
            </a:pPr>
            <a:r>
              <a:rPr lang="en-US" b="1" dirty="0" smtClean="0"/>
              <a:t>3. Body or </a:t>
            </a:r>
            <a:r>
              <a:rPr lang="en-US" b="1" dirty="0" err="1" smtClean="0"/>
              <a:t>spica</a:t>
            </a:r>
            <a:r>
              <a:rPr lang="en-US" b="1" dirty="0" smtClean="0"/>
              <a:t> casts</a:t>
            </a:r>
          </a:p>
          <a:p>
            <a:r>
              <a:rPr lang="en-US" dirty="0" smtClean="0"/>
              <a:t>Casts that encase the trunk (body cast) and portions of one or two extremities (</a:t>
            </a:r>
            <a:r>
              <a:rPr lang="en-US" dirty="0" err="1" smtClean="0"/>
              <a:t>spica</a:t>
            </a:r>
            <a:r>
              <a:rPr lang="en-US" dirty="0" smtClean="0"/>
              <a:t> cast) require special nursing strategies.</a:t>
            </a:r>
          </a:p>
          <a:p>
            <a:pPr>
              <a:buNone/>
            </a:pPr>
            <a:r>
              <a:rPr lang="en-US" b="1" i="1" u="sng" dirty="0" smtClean="0"/>
              <a:t>Nursing interventions</a:t>
            </a:r>
          </a:p>
          <a:p>
            <a:pPr>
              <a:buFont typeface="Wingdings" pitchFamily="2" charset="2"/>
              <a:buChar char="ü"/>
            </a:pPr>
            <a:r>
              <a:rPr lang="en-US" dirty="0" smtClean="0"/>
              <a:t>Preparing and positioning the patient, assisting with skin care and hygiene, and monitoring for cast syndrome. </a:t>
            </a:r>
          </a:p>
          <a:p>
            <a:pPr>
              <a:buFont typeface="Wingdings" pitchFamily="2" charset="2"/>
              <a:buChar char="ü"/>
            </a:pPr>
            <a:r>
              <a:rPr lang="en-US" dirty="0" smtClean="0"/>
              <a:t>Explaining the procedure helps reduce the patient’s apprehension about being encased in a large cast. </a:t>
            </a:r>
          </a:p>
          <a:p>
            <a:pPr>
              <a:buFont typeface="Wingdings" pitchFamily="2" charset="2"/>
              <a:buChar char="ü"/>
            </a:pPr>
            <a:r>
              <a:rPr lang="en-US" dirty="0" smtClean="0"/>
              <a:t>Reassuring the patient that several people will provide care during the application.</a:t>
            </a:r>
          </a:p>
          <a:p>
            <a:pPr>
              <a:buFont typeface="Wingdings" pitchFamily="2" charset="2"/>
              <a:buChar char="ü"/>
            </a:pPr>
            <a:r>
              <a:rPr lang="en-US" dirty="0" smtClean="0"/>
              <a:t>Medications for pain relief and relaxation administered before the procedure enable the patient to cooperate during application of the cast.</a:t>
            </a:r>
            <a:endParaRPr lang="en-US" dirty="0"/>
          </a:p>
        </p:txBody>
      </p:sp>
    </p:spTree>
  </p:cSld>
  <p:clrMapOvr>
    <a:masterClrMapping/>
  </p:clrMapOvr>
  <p:transition>
    <p:wipe dir="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rmAutofit fontScale="92500" lnSpcReduction="10000"/>
          </a:bodyPr>
          <a:lstStyle/>
          <a:p>
            <a:pPr>
              <a:buFont typeface="Wingdings" pitchFamily="2" charset="2"/>
              <a:buChar char="ü"/>
            </a:pPr>
            <a:r>
              <a:rPr lang="en-US" dirty="0" smtClean="0"/>
              <a:t>The  pillows are positioned next to each other, because spaces between pillows allow the damp cast to sag, become weak, and possibly break.</a:t>
            </a:r>
          </a:p>
          <a:p>
            <a:pPr>
              <a:buFont typeface="Wingdings" pitchFamily="2" charset="2"/>
              <a:buChar char="ü"/>
            </a:pPr>
            <a:r>
              <a:rPr lang="en-US" dirty="0" smtClean="0"/>
              <a:t> A pillow is not placed under the head and shoulders of a patient in a body cast while the cast is drying, because doing so causes pressure on the chest.</a:t>
            </a:r>
          </a:p>
          <a:p>
            <a:pPr>
              <a:buFont typeface="Wingdings" pitchFamily="2" charset="2"/>
              <a:buChar char="ü"/>
            </a:pPr>
            <a:r>
              <a:rPr lang="en-US" dirty="0" smtClean="0"/>
              <a:t>Turning the patient as a unit toward the uninjured side every 2 hours to relieve pressure and to allow the cast to dry. </a:t>
            </a:r>
          </a:p>
          <a:p>
            <a:pPr>
              <a:buFont typeface="Wingdings" pitchFamily="2" charset="2"/>
              <a:buChar char="ü"/>
            </a:pPr>
            <a:r>
              <a:rPr lang="en-US" dirty="0" smtClean="0"/>
              <a:t>Avoid twisting the patient’s body within the cast. </a:t>
            </a:r>
          </a:p>
          <a:p>
            <a:pPr>
              <a:buFont typeface="Wingdings" pitchFamily="2" charset="2"/>
              <a:buChar char="ü"/>
            </a:pPr>
            <a:r>
              <a:rPr lang="en-US" dirty="0" smtClean="0"/>
              <a:t>Cracking or denting of the cast is prevented by supporting the patient on a firm mattress and with flexible, waterproof pillows until the cast dries.</a:t>
            </a:r>
          </a:p>
          <a:p>
            <a:pPr>
              <a:buFont typeface="Wingdings" pitchFamily="2" charset="2"/>
              <a:buChar char="ü"/>
            </a:pPr>
            <a:r>
              <a:rPr lang="en-US" dirty="0" smtClean="0"/>
              <a:t>Encouraging  the patient to assist in the repositioning, if not contraindicated, by use of the </a:t>
            </a:r>
            <a:r>
              <a:rPr lang="en-US" b="1" dirty="0" smtClean="0"/>
              <a:t>trapeze or </a:t>
            </a:r>
            <a:r>
              <a:rPr lang="en-US" dirty="0" smtClean="0"/>
              <a:t>bed rail.</a:t>
            </a:r>
          </a:p>
          <a:p>
            <a:endParaRPr lang="en-US" dirty="0"/>
          </a:p>
        </p:txBody>
      </p:sp>
    </p:spTree>
  </p:cSld>
  <p:clrMapOvr>
    <a:masterClrMapping/>
  </p:clrMapOvr>
  <p:transition>
    <p:wipe dir="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0" y="0"/>
            <a:ext cx="9144000" cy="6858000"/>
          </a:xfrm>
        </p:spPr>
        <p:txBody>
          <a:bodyPr>
            <a:normAutofit/>
          </a:bodyPr>
          <a:lstStyle/>
          <a:p>
            <a:pPr>
              <a:buFont typeface="Wingdings" pitchFamily="2" charset="2"/>
              <a:buChar char="ü"/>
            </a:pPr>
            <a:r>
              <a:rPr lang="en-US" dirty="0" smtClean="0"/>
              <a:t>Turning the patient to a prone position, twice daily if tolerated, to provide postural drainage of the bronchial tree and to relieve pressure on the back. </a:t>
            </a:r>
          </a:p>
          <a:p>
            <a:pPr>
              <a:buFont typeface="Wingdings" pitchFamily="2" charset="2"/>
              <a:buChar char="ü"/>
            </a:pPr>
            <a:r>
              <a:rPr lang="en-US" dirty="0" smtClean="0"/>
              <a:t> Placing a pillow lengthwise under the dorsa of the feet or allowing the toes to hang over the edge of the bed to prevent the toes from being forced into the mattress.</a:t>
            </a:r>
          </a:p>
          <a:p>
            <a:pPr>
              <a:buFont typeface="Wingdings" pitchFamily="2" charset="2"/>
              <a:buChar char="ü"/>
            </a:pPr>
            <a:r>
              <a:rPr lang="en-US" dirty="0" smtClean="0"/>
              <a:t>Inspecting the skin around the edges of the cast frequently for signs of irritation. </a:t>
            </a:r>
          </a:p>
          <a:p>
            <a:pPr>
              <a:buFont typeface="Wingdings" pitchFamily="2" charset="2"/>
              <a:buChar char="ü"/>
            </a:pPr>
            <a:r>
              <a:rPr lang="en-US" dirty="0" smtClean="0"/>
              <a:t>The skin can be bathed and massaged by reaching under the cast edges with the fingers.</a:t>
            </a:r>
          </a:p>
          <a:p>
            <a:pPr>
              <a:buNone/>
            </a:pPr>
            <a:endParaRPr lang="en-US" dirty="0" smtClean="0"/>
          </a:p>
        </p:txBody>
      </p:sp>
    </p:spTree>
  </p:cSld>
  <p:clrMapOvr>
    <a:masterClrMapping/>
  </p:clrMapOvr>
  <p:transition>
    <p:wipe dir="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rmAutofit/>
          </a:bodyPr>
          <a:lstStyle/>
          <a:p>
            <a:pPr>
              <a:buFont typeface="Wingdings" pitchFamily="2" charset="2"/>
              <a:buChar char="ü"/>
            </a:pPr>
            <a:r>
              <a:rPr lang="en-US" dirty="0" smtClean="0"/>
              <a:t>To protect the cast from soiling, the nurse can insert clean dry plastic sheeting under the cast and over the cast edge before elimination by the patient. </a:t>
            </a:r>
          </a:p>
          <a:p>
            <a:pPr>
              <a:buFont typeface="Wingdings" pitchFamily="2" charset="2"/>
              <a:buChar char="ü"/>
            </a:pPr>
            <a:r>
              <a:rPr lang="en-US" dirty="0" smtClean="0"/>
              <a:t>Teaching the family members how to care for the patient at home on providing hygienic and skin care, ensuring proper positioning, preventing complications, and recognizing symptoms that should be reported to the health care provider.</a:t>
            </a:r>
            <a:endParaRPr lang="en-US" dirty="0"/>
          </a:p>
        </p:txBody>
      </p:sp>
    </p:spTree>
  </p:cSld>
  <p:clrMapOvr>
    <a:masterClrMapping/>
  </p:clrMapOvr>
  <p:transition>
    <p:wipe dir="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style>
          <a:lnRef idx="0">
            <a:schemeClr val="accent5"/>
          </a:lnRef>
          <a:fillRef idx="3">
            <a:schemeClr val="accent5"/>
          </a:fillRef>
          <a:effectRef idx="3">
            <a:schemeClr val="accent5"/>
          </a:effectRef>
          <a:fontRef idx="minor">
            <a:schemeClr val="lt1"/>
          </a:fontRef>
        </p:style>
        <p:txBody>
          <a:bodyPr>
            <a:normAutofit fontScale="90000"/>
          </a:bodyPr>
          <a:lstStyle/>
          <a:p>
            <a:r>
              <a:rPr lang="en-US" sz="3600" b="1" u="sng" dirty="0" smtClean="0"/>
              <a:t>Managing a patient with splints and braces</a:t>
            </a:r>
            <a:endParaRPr lang="en-US" sz="3600" b="1" u="sng" dirty="0"/>
          </a:p>
        </p:txBody>
      </p:sp>
      <p:sp>
        <p:nvSpPr>
          <p:cNvPr id="3" name="Content Placeholder 2"/>
          <p:cNvSpPr>
            <a:spLocks noGrp="1"/>
          </p:cNvSpPr>
          <p:nvPr>
            <p:ph idx="1"/>
          </p:nvPr>
        </p:nvSpPr>
        <p:spPr>
          <a:xfrm>
            <a:off x="0" y="609600"/>
            <a:ext cx="9144000" cy="6248400"/>
          </a:xfrm>
        </p:spPr>
        <p:txBody>
          <a:bodyPr>
            <a:normAutofit fontScale="92500" lnSpcReduction="10000"/>
          </a:bodyPr>
          <a:lstStyle/>
          <a:p>
            <a:r>
              <a:rPr lang="en-US" dirty="0" smtClean="0"/>
              <a:t>Contoured splints of plaster or pliable thermoplastic may be used for conditions </a:t>
            </a:r>
          </a:p>
          <a:p>
            <a:pPr lvl="1"/>
            <a:r>
              <a:rPr lang="en-US" dirty="0" smtClean="0"/>
              <a:t>that do not require rigid immobilization, </a:t>
            </a:r>
          </a:p>
          <a:p>
            <a:pPr lvl="1"/>
            <a:r>
              <a:rPr lang="en-US" dirty="0" smtClean="0"/>
              <a:t>for those in which swelling may be anticipated, and </a:t>
            </a:r>
          </a:p>
          <a:p>
            <a:pPr lvl="1"/>
            <a:r>
              <a:rPr lang="en-US" dirty="0" smtClean="0"/>
              <a:t>for those that require special skin care. </a:t>
            </a:r>
          </a:p>
          <a:p>
            <a:r>
              <a:rPr lang="en-US" dirty="0" smtClean="0"/>
              <a:t>The splint must be well padded to prevent pressure, skin abrasion, and skin breakdown.</a:t>
            </a:r>
          </a:p>
          <a:p>
            <a:r>
              <a:rPr lang="en-US" dirty="0" smtClean="0"/>
              <a:t>The splint is overwrapped with an elastic bandage applied in a spiral fashion and with pressure uniformly distributed so that the circulation is not restricted. </a:t>
            </a:r>
          </a:p>
          <a:p>
            <a:r>
              <a:rPr lang="en-US" dirty="0" smtClean="0"/>
              <a:t>Assessment of the neurovascular status and skin integrity of the splinted extremity should be done frequently.</a:t>
            </a:r>
          </a:p>
        </p:txBody>
      </p:sp>
    </p:spTree>
  </p:cSld>
  <p:clrMapOvr>
    <a:masterClrMapping/>
  </p:clrMapOvr>
  <p:transition>
    <p:wipe dir="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smtClean="0"/>
              <a:t>For long-term use, </a:t>
            </a:r>
            <a:r>
              <a:rPr lang="en-US" b="1" dirty="0" smtClean="0"/>
              <a:t>braces (</a:t>
            </a:r>
            <a:r>
              <a:rPr lang="en-US" b="1" dirty="0" err="1" smtClean="0"/>
              <a:t>orthoses</a:t>
            </a:r>
            <a:r>
              <a:rPr lang="en-US" b="1" dirty="0" smtClean="0"/>
              <a:t>) </a:t>
            </a:r>
            <a:r>
              <a:rPr lang="en-US" dirty="0" smtClean="0"/>
              <a:t>are used to </a:t>
            </a:r>
          </a:p>
          <a:p>
            <a:pPr lvl="1"/>
            <a:r>
              <a:rPr lang="en-US" dirty="0" smtClean="0"/>
              <a:t>provide support, </a:t>
            </a:r>
          </a:p>
          <a:p>
            <a:pPr lvl="1"/>
            <a:r>
              <a:rPr lang="en-US" dirty="0" smtClean="0"/>
              <a:t>control movement, and </a:t>
            </a:r>
          </a:p>
          <a:p>
            <a:pPr lvl="1"/>
            <a:r>
              <a:rPr lang="en-US" dirty="0" smtClean="0"/>
              <a:t>prevent additional injury. </a:t>
            </a:r>
          </a:p>
          <a:p>
            <a:r>
              <a:rPr lang="en-US" dirty="0" smtClean="0"/>
              <a:t>Braces may be constructed of plastic materials, canvas, leather, or metal. </a:t>
            </a:r>
          </a:p>
          <a:p>
            <a:r>
              <a:rPr lang="en-US" dirty="0" smtClean="0"/>
              <a:t>The </a:t>
            </a:r>
            <a:r>
              <a:rPr lang="en-US" dirty="0" err="1" smtClean="0"/>
              <a:t>orthotist</a:t>
            </a:r>
            <a:r>
              <a:rPr lang="en-US" dirty="0" smtClean="0"/>
              <a:t> adjusts the brace for fit, positioning, and motion.</a:t>
            </a:r>
          </a:p>
          <a:p>
            <a:r>
              <a:rPr lang="en-US" dirty="0" smtClean="0"/>
              <a:t>The nurse </a:t>
            </a:r>
          </a:p>
          <a:p>
            <a:pPr lvl="1"/>
            <a:r>
              <a:rPr lang="en-US" dirty="0" smtClean="0"/>
              <a:t>helps the patient learn to apply the brace and to protect the skin from irritation and breakdown. </a:t>
            </a:r>
          </a:p>
          <a:p>
            <a:pPr lvl="1"/>
            <a:r>
              <a:rPr lang="en-US" dirty="0" smtClean="0"/>
              <a:t>assesses neurovascular integrity and comfort when the patient is wearing the brace, </a:t>
            </a:r>
          </a:p>
          <a:p>
            <a:pPr lvl="1"/>
            <a:r>
              <a:rPr lang="en-US" dirty="0" smtClean="0"/>
              <a:t>encourages the patient to wear the brace as prescribed, and</a:t>
            </a:r>
          </a:p>
          <a:p>
            <a:pPr lvl="1"/>
            <a:r>
              <a:rPr lang="en-US" dirty="0" smtClean="0"/>
              <a:t>reassures the patient that minor adjustments of the brace by the </a:t>
            </a:r>
            <a:r>
              <a:rPr lang="en-US" dirty="0" err="1" smtClean="0"/>
              <a:t>orthotist</a:t>
            </a:r>
            <a:r>
              <a:rPr lang="en-US" dirty="0" smtClean="0"/>
              <a:t> will increase comfort and minimize problems associated with its long-term use.</a:t>
            </a:r>
            <a:endParaRPr lang="en-US" dirty="0"/>
          </a:p>
        </p:txBody>
      </p:sp>
    </p:spTree>
  </p:cSld>
  <p:clrMapOvr>
    <a:masterClrMapping/>
  </p:clrMapOvr>
  <p:transition>
    <p:wipe dir="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style>
          <a:lnRef idx="0">
            <a:schemeClr val="accent6"/>
          </a:lnRef>
          <a:fillRef idx="3">
            <a:schemeClr val="accent6"/>
          </a:fillRef>
          <a:effectRef idx="3">
            <a:schemeClr val="accent6"/>
          </a:effectRef>
          <a:fontRef idx="minor">
            <a:schemeClr val="lt1"/>
          </a:fontRef>
        </p:style>
        <p:txBody>
          <a:bodyPr/>
          <a:lstStyle/>
          <a:p>
            <a:r>
              <a:rPr lang="en-US" b="1" u="sng" dirty="0" smtClean="0"/>
              <a:t>Complications of fractures</a:t>
            </a:r>
            <a:endParaRPr lang="en-US" b="1" u="sng" dirty="0"/>
          </a:p>
        </p:txBody>
      </p:sp>
      <p:sp>
        <p:nvSpPr>
          <p:cNvPr id="3" name="Content Placeholder 2"/>
          <p:cNvSpPr>
            <a:spLocks noGrp="1"/>
          </p:cNvSpPr>
          <p:nvPr>
            <p:ph idx="1"/>
          </p:nvPr>
        </p:nvSpPr>
        <p:spPr>
          <a:xfrm>
            <a:off x="0" y="762000"/>
            <a:ext cx="9144000" cy="6096000"/>
          </a:xfrm>
        </p:spPr>
        <p:txBody>
          <a:bodyPr>
            <a:normAutofit fontScale="85000" lnSpcReduction="20000"/>
          </a:bodyPr>
          <a:lstStyle/>
          <a:p>
            <a:pPr>
              <a:buNone/>
            </a:pPr>
            <a:r>
              <a:rPr lang="en-US" dirty="0" smtClean="0"/>
              <a:t>Two categories—early and delayed . </a:t>
            </a:r>
          </a:p>
          <a:p>
            <a:r>
              <a:rPr lang="en-US" dirty="0" smtClean="0"/>
              <a:t>Early complications include </a:t>
            </a:r>
          </a:p>
          <a:p>
            <a:pPr lvl="1"/>
            <a:r>
              <a:rPr lang="en-US" dirty="0" smtClean="0"/>
              <a:t>shock, </a:t>
            </a:r>
          </a:p>
          <a:p>
            <a:pPr lvl="1"/>
            <a:r>
              <a:rPr lang="en-US" dirty="0" smtClean="0"/>
              <a:t>fat embolism, </a:t>
            </a:r>
          </a:p>
          <a:p>
            <a:pPr lvl="1"/>
            <a:r>
              <a:rPr lang="en-US" dirty="0" smtClean="0"/>
              <a:t>Compartment syndrome, </a:t>
            </a:r>
          </a:p>
          <a:p>
            <a:pPr lvl="1"/>
            <a:r>
              <a:rPr lang="en-US" dirty="0" smtClean="0"/>
              <a:t>deep vein thrombosis, </a:t>
            </a:r>
          </a:p>
          <a:p>
            <a:pPr lvl="1"/>
            <a:r>
              <a:rPr lang="en-US" dirty="0" smtClean="0"/>
              <a:t>Thrombo-embolism(pulmonary embolism), </a:t>
            </a:r>
          </a:p>
          <a:p>
            <a:pPr lvl="1"/>
            <a:r>
              <a:rPr lang="en-US" dirty="0" smtClean="0"/>
              <a:t>disseminated intravascular </a:t>
            </a:r>
            <a:r>
              <a:rPr lang="en-US" dirty="0" err="1" smtClean="0"/>
              <a:t>coagulopathy</a:t>
            </a:r>
            <a:r>
              <a:rPr lang="en-US" dirty="0" smtClean="0"/>
              <a:t>, (DIC),</a:t>
            </a:r>
          </a:p>
          <a:p>
            <a:pPr lvl="1"/>
            <a:r>
              <a:rPr lang="en-US" dirty="0" smtClean="0"/>
              <a:t>infection. </a:t>
            </a:r>
          </a:p>
          <a:p>
            <a:r>
              <a:rPr lang="en-US" dirty="0" smtClean="0"/>
              <a:t>Delayed complications include </a:t>
            </a:r>
          </a:p>
          <a:p>
            <a:pPr lvl="1"/>
            <a:r>
              <a:rPr lang="en-US" dirty="0" smtClean="0"/>
              <a:t>delayed union and nonunion,</a:t>
            </a:r>
          </a:p>
          <a:p>
            <a:pPr lvl="1"/>
            <a:r>
              <a:rPr lang="en-US" dirty="0" smtClean="0"/>
              <a:t>avascular necrosis of bone, </a:t>
            </a:r>
          </a:p>
          <a:p>
            <a:pPr lvl="1"/>
            <a:r>
              <a:rPr lang="en-US" dirty="0" smtClean="0"/>
              <a:t>reaction to internal fixation devices, </a:t>
            </a:r>
          </a:p>
          <a:p>
            <a:pPr lvl="1"/>
            <a:r>
              <a:rPr lang="en-US" dirty="0" smtClean="0"/>
              <a:t>complex regional pain syndrome (formerly called reflex sympathetic dystrophy), and </a:t>
            </a:r>
          </a:p>
          <a:p>
            <a:pPr lvl="1"/>
            <a:r>
              <a:rPr lang="en-US" dirty="0" smtClean="0"/>
              <a:t>heterotrophic ossification.</a:t>
            </a:r>
            <a:endParaRPr lang="en-US" dirty="0"/>
          </a:p>
        </p:txBody>
      </p:sp>
    </p:spTree>
  </p:cSld>
  <p:clrMapOvr>
    <a:masterClrMapping/>
  </p:clrMapOvr>
  <p:transition>
    <p:wipe dir="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066800"/>
          </a:xfrm>
        </p:spPr>
        <p:style>
          <a:lnRef idx="1">
            <a:schemeClr val="accent4"/>
          </a:lnRef>
          <a:fillRef idx="2">
            <a:schemeClr val="accent4"/>
          </a:fillRef>
          <a:effectRef idx="1">
            <a:schemeClr val="accent4"/>
          </a:effectRef>
          <a:fontRef idx="minor">
            <a:schemeClr val="dk1"/>
          </a:fontRef>
        </p:style>
        <p:txBody>
          <a:bodyPr>
            <a:normAutofit fontScale="90000"/>
          </a:bodyPr>
          <a:lstStyle/>
          <a:p>
            <a:r>
              <a:rPr lang="en-US" b="1" u="sng" dirty="0" smtClean="0"/>
              <a:t>Nursing intervention to prevent fracture complications</a:t>
            </a:r>
            <a:endParaRPr lang="en-US" b="1" u="sng" dirty="0"/>
          </a:p>
        </p:txBody>
      </p:sp>
      <p:sp>
        <p:nvSpPr>
          <p:cNvPr id="3" name="Content Placeholder 2"/>
          <p:cNvSpPr>
            <a:spLocks noGrp="1"/>
          </p:cNvSpPr>
          <p:nvPr>
            <p:ph idx="1"/>
          </p:nvPr>
        </p:nvSpPr>
        <p:spPr>
          <a:xfrm>
            <a:off x="0" y="1066800"/>
            <a:ext cx="9144000" cy="5791200"/>
          </a:xfrm>
        </p:spPr>
        <p:txBody>
          <a:bodyPr>
            <a:normAutofit fontScale="92500"/>
          </a:bodyPr>
          <a:lstStyle/>
          <a:p>
            <a:pPr>
              <a:buNone/>
            </a:pPr>
            <a:r>
              <a:rPr lang="en-US" dirty="0" smtClean="0"/>
              <a:t>1) Preventing trauma and injury/promoting self-care</a:t>
            </a:r>
          </a:p>
          <a:p>
            <a:r>
              <a:rPr lang="en-US" dirty="0" smtClean="0"/>
              <a:t>Advise the patient on</a:t>
            </a:r>
          </a:p>
          <a:p>
            <a:pPr lvl="1"/>
            <a:r>
              <a:rPr lang="en-US" dirty="0" smtClean="0"/>
              <a:t>Self transfer technique</a:t>
            </a:r>
          </a:p>
          <a:p>
            <a:pPr lvl="1"/>
            <a:r>
              <a:rPr lang="en-US" dirty="0" smtClean="0"/>
              <a:t>Proper use of ambulatory aids</a:t>
            </a:r>
          </a:p>
          <a:p>
            <a:pPr lvl="1"/>
            <a:r>
              <a:rPr lang="en-US" dirty="0" smtClean="0"/>
              <a:t>Proper positioning of the affected extremity</a:t>
            </a:r>
          </a:p>
          <a:p>
            <a:pPr lvl="1"/>
            <a:r>
              <a:rPr lang="en-US" dirty="0" smtClean="0"/>
              <a:t>Pain and discomfort relief measures</a:t>
            </a:r>
          </a:p>
          <a:p>
            <a:pPr>
              <a:buNone/>
            </a:pPr>
            <a:r>
              <a:rPr lang="en-US" dirty="0" smtClean="0"/>
              <a:t>2) Maintaining strength and mobility/promoting activity</a:t>
            </a:r>
          </a:p>
          <a:p>
            <a:r>
              <a:rPr lang="en-US" dirty="0" smtClean="0"/>
              <a:t>Encourage the patient to perform muscle toning exercises on a regular basis</a:t>
            </a:r>
          </a:p>
          <a:p>
            <a:r>
              <a:rPr lang="en-US" dirty="0" smtClean="0"/>
              <a:t>Encourage and assist the patient </a:t>
            </a:r>
            <a:r>
              <a:rPr lang="en-US" dirty="0" err="1" smtClean="0"/>
              <a:t>ot</a:t>
            </a:r>
            <a:r>
              <a:rPr lang="en-US" dirty="0" smtClean="0"/>
              <a:t> resume to normal functioning of all ADL within limits of immobilization.</a:t>
            </a:r>
          </a:p>
          <a:p>
            <a:endParaRPr lang="en-US" dirty="0"/>
          </a:p>
        </p:txBody>
      </p:sp>
    </p:spTree>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914400"/>
          </a:xfrm>
        </p:spPr>
        <p:style>
          <a:lnRef idx="0">
            <a:schemeClr val="accent6"/>
          </a:lnRef>
          <a:fillRef idx="3">
            <a:schemeClr val="accent6"/>
          </a:fillRef>
          <a:effectRef idx="3">
            <a:schemeClr val="accent6"/>
          </a:effectRef>
          <a:fontRef idx="minor">
            <a:schemeClr val="lt1"/>
          </a:fontRef>
        </p:style>
        <p:txBody>
          <a:bodyPr/>
          <a:lstStyle/>
          <a:p>
            <a:r>
              <a:rPr lang="en-US" b="1" dirty="0" smtClean="0"/>
              <a:t>FUNCTIONS OF BONES</a:t>
            </a:r>
            <a:endParaRPr lang="en-US" b="1" dirty="0"/>
          </a:p>
        </p:txBody>
      </p:sp>
      <p:sp>
        <p:nvSpPr>
          <p:cNvPr id="6" name="Content Placeholder 5"/>
          <p:cNvSpPr>
            <a:spLocks noGrp="1"/>
          </p:cNvSpPr>
          <p:nvPr>
            <p:ph idx="1"/>
          </p:nvPr>
        </p:nvSpPr>
        <p:spPr>
          <a:xfrm>
            <a:off x="0" y="914400"/>
            <a:ext cx="9144000" cy="5943600"/>
          </a:xfrm>
        </p:spPr>
        <p:txBody>
          <a:bodyPr>
            <a:normAutofit/>
          </a:bodyPr>
          <a:lstStyle/>
          <a:p>
            <a:pPr>
              <a:buFont typeface="Wingdings" pitchFamily="2" charset="2"/>
              <a:buChar char="ü"/>
            </a:pPr>
            <a:r>
              <a:rPr lang="en-US" dirty="0" smtClean="0"/>
              <a:t>Provide the basic framework of the body</a:t>
            </a:r>
          </a:p>
          <a:p>
            <a:pPr>
              <a:buFont typeface="Wingdings" pitchFamily="2" charset="2"/>
              <a:buChar char="ü"/>
            </a:pPr>
            <a:r>
              <a:rPr lang="en-US" dirty="0" smtClean="0"/>
              <a:t>Provide points of attachments to muscles and tendons</a:t>
            </a:r>
          </a:p>
          <a:p>
            <a:pPr>
              <a:buFont typeface="Wingdings" pitchFamily="2" charset="2"/>
              <a:buChar char="ü"/>
            </a:pPr>
            <a:r>
              <a:rPr lang="en-US" dirty="0" smtClean="0"/>
              <a:t>Form a reservoir for calcium</a:t>
            </a:r>
          </a:p>
          <a:p>
            <a:pPr>
              <a:buFont typeface="Wingdings" pitchFamily="2" charset="2"/>
              <a:buChar char="ü"/>
            </a:pPr>
            <a:r>
              <a:rPr lang="en-US" dirty="0" smtClean="0"/>
              <a:t>Permit movement of the body as a whole by forming joints</a:t>
            </a:r>
          </a:p>
          <a:p>
            <a:pPr>
              <a:buFont typeface="Wingdings" pitchFamily="2" charset="2"/>
              <a:buChar char="ü"/>
            </a:pPr>
            <a:r>
              <a:rPr lang="en-US" dirty="0" smtClean="0"/>
              <a:t>Form boundaries of many cavities, which provides protection to organs within</a:t>
            </a:r>
          </a:p>
          <a:p>
            <a:pPr>
              <a:buFont typeface="Wingdings" pitchFamily="2" charset="2"/>
              <a:buChar char="ü"/>
            </a:pPr>
            <a:r>
              <a:rPr lang="en-US" dirty="0" smtClean="0"/>
              <a:t>Contain red bone marrow, which is involved in the production of blood cells</a:t>
            </a:r>
          </a:p>
          <a:p>
            <a:endParaRPr lang="en-US" dirty="0"/>
          </a:p>
        </p:txBody>
      </p:sp>
    </p:spTree>
  </p:cSld>
  <p:clrMapOvr>
    <a:masterClrMapping/>
  </p:clrMapOvr>
  <p:transition>
    <p:wipe dir="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rmAutofit fontScale="85000" lnSpcReduction="10000"/>
          </a:bodyPr>
          <a:lstStyle/>
          <a:p>
            <a:pPr>
              <a:buNone/>
            </a:pPr>
            <a:r>
              <a:rPr lang="en-US" dirty="0" smtClean="0"/>
              <a:t>3) Promoting comfort</a:t>
            </a:r>
          </a:p>
          <a:p>
            <a:r>
              <a:rPr lang="en-US" dirty="0" smtClean="0"/>
              <a:t>Admininister the prescribed antispasmodics</a:t>
            </a:r>
          </a:p>
          <a:p>
            <a:r>
              <a:rPr lang="en-US" dirty="0" smtClean="0"/>
              <a:t>Reposition the patient frequently with the prescribed position to avoid prolonged pressure over bony prominences</a:t>
            </a:r>
          </a:p>
          <a:p>
            <a:r>
              <a:rPr lang="en-US" dirty="0" smtClean="0"/>
              <a:t>Apply ice compresses as ordered to the affected part to reduce swelling and relieve pain</a:t>
            </a:r>
          </a:p>
          <a:p>
            <a:pPr>
              <a:buNone/>
            </a:pPr>
            <a:r>
              <a:rPr lang="en-US" dirty="0" smtClean="0"/>
              <a:t>4) Maintaining intact neurovascular status and tissue perfusion</a:t>
            </a:r>
          </a:p>
          <a:p>
            <a:r>
              <a:rPr lang="en-US" dirty="0" smtClean="0"/>
              <a:t>Palpating for warmth and observing for colour in the affected part</a:t>
            </a:r>
          </a:p>
          <a:p>
            <a:r>
              <a:rPr lang="en-US" dirty="0" smtClean="0"/>
              <a:t>Assessing for presence of positive Homan’s sign</a:t>
            </a:r>
          </a:p>
          <a:p>
            <a:r>
              <a:rPr lang="en-US" dirty="0" smtClean="0"/>
              <a:t>Instituting measures to promote venous blood flow</a:t>
            </a:r>
          </a:p>
          <a:p>
            <a:pPr lvl="1"/>
            <a:r>
              <a:rPr lang="en-US" dirty="0" smtClean="0"/>
              <a:t>Elevate the extremity to a level above the heart</a:t>
            </a:r>
          </a:p>
          <a:p>
            <a:pPr lvl="1"/>
            <a:r>
              <a:rPr lang="en-US" dirty="0" smtClean="0"/>
              <a:t>Use proper positioning techniques</a:t>
            </a:r>
          </a:p>
          <a:p>
            <a:pPr lvl="1"/>
            <a:r>
              <a:rPr lang="en-US" dirty="0" smtClean="0"/>
              <a:t>Avoid external compression on pressure sites</a:t>
            </a:r>
          </a:p>
          <a:p>
            <a:pPr lvl="1"/>
            <a:r>
              <a:rPr lang="en-US" dirty="0" smtClean="0"/>
              <a:t>Encourage ROM and isometric exercises</a:t>
            </a:r>
          </a:p>
          <a:p>
            <a:endParaRPr lang="en-US" dirty="0"/>
          </a:p>
        </p:txBody>
      </p:sp>
    </p:spTree>
  </p:cSld>
  <p:clrMapOvr>
    <a:masterClrMapping/>
  </p:clrMapOvr>
  <p:transition>
    <p:wipe dir="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rmAutofit fontScale="92500" lnSpcReduction="10000"/>
          </a:bodyPr>
          <a:lstStyle/>
          <a:p>
            <a:pPr>
              <a:buNone/>
            </a:pPr>
            <a:r>
              <a:rPr lang="en-US" dirty="0" smtClean="0"/>
              <a:t>5) Preventing infection</a:t>
            </a:r>
          </a:p>
          <a:p>
            <a:r>
              <a:rPr lang="en-US" dirty="0" smtClean="0"/>
              <a:t>Observe aseptic technique during dressing changes to prevent infection</a:t>
            </a:r>
          </a:p>
          <a:p>
            <a:r>
              <a:rPr lang="en-US" dirty="0" smtClean="0"/>
              <a:t>Monitoring drains for correct placement</a:t>
            </a:r>
          </a:p>
          <a:p>
            <a:r>
              <a:rPr lang="en-US" dirty="0" smtClean="0"/>
              <a:t>Performing pin site care to prevent infection</a:t>
            </a:r>
          </a:p>
          <a:p>
            <a:r>
              <a:rPr lang="en-US" dirty="0" smtClean="0"/>
              <a:t>Providing and encouraging the patient to eat a well balanced diet to provide nutritional elements necessary for wound healing.</a:t>
            </a:r>
          </a:p>
          <a:p>
            <a:pPr>
              <a:buNone/>
            </a:pPr>
            <a:r>
              <a:rPr lang="en-US" dirty="0" smtClean="0"/>
              <a:t>6)Maintaining skin integrity</a:t>
            </a:r>
          </a:p>
          <a:p>
            <a:r>
              <a:rPr lang="en-US" dirty="0" smtClean="0"/>
              <a:t>Identifying skin areas at risk especially over bony prominences</a:t>
            </a:r>
          </a:p>
          <a:p>
            <a:r>
              <a:rPr lang="en-US" dirty="0" smtClean="0"/>
              <a:t>Inspecting the skin for signs of pressure</a:t>
            </a:r>
          </a:p>
          <a:p>
            <a:r>
              <a:rPr lang="en-US" dirty="0" smtClean="0"/>
              <a:t>Turning the patient 2 hourly while fracture </a:t>
            </a:r>
            <a:r>
              <a:rPr lang="en-US" dirty="0" err="1" smtClean="0"/>
              <a:t>immobilisation</a:t>
            </a:r>
            <a:r>
              <a:rPr lang="en-US" dirty="0" smtClean="0"/>
              <a:t> using a turning sheet</a:t>
            </a:r>
          </a:p>
          <a:p>
            <a:endParaRPr lang="en-US" dirty="0"/>
          </a:p>
        </p:txBody>
      </p:sp>
    </p:spTree>
  </p:cSld>
  <p:clrMapOvr>
    <a:masterClrMapping/>
  </p:clrMapOvr>
  <p:transition>
    <p:wipe dir="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style>
          <a:lnRef idx="0">
            <a:schemeClr val="accent5"/>
          </a:lnRef>
          <a:fillRef idx="3">
            <a:schemeClr val="accent5"/>
          </a:fillRef>
          <a:effectRef idx="3">
            <a:schemeClr val="accent5"/>
          </a:effectRef>
          <a:fontRef idx="minor">
            <a:schemeClr val="lt1"/>
          </a:fontRef>
        </p:style>
        <p:txBody>
          <a:bodyPr/>
          <a:lstStyle/>
          <a:p>
            <a:r>
              <a:rPr lang="en-US" b="1" u="sng" dirty="0" smtClean="0"/>
              <a:t>Soft tissue injuries</a:t>
            </a:r>
            <a:endParaRPr lang="en-US" b="1" u="sng" dirty="0"/>
          </a:p>
        </p:txBody>
      </p:sp>
      <p:sp>
        <p:nvSpPr>
          <p:cNvPr id="3" name="Content Placeholder 2"/>
          <p:cNvSpPr>
            <a:spLocks noGrp="1"/>
          </p:cNvSpPr>
          <p:nvPr>
            <p:ph idx="1"/>
          </p:nvPr>
        </p:nvSpPr>
        <p:spPr>
          <a:xfrm>
            <a:off x="0" y="762000"/>
            <a:ext cx="9144000" cy="6096000"/>
          </a:xfrm>
        </p:spPr>
        <p:txBody>
          <a:bodyPr>
            <a:normAutofit fontScale="85000" lnSpcReduction="10000"/>
          </a:bodyPr>
          <a:lstStyle/>
          <a:p>
            <a:pPr marL="514350" indent="-514350">
              <a:buAutoNum type="arabicPeriod"/>
            </a:pPr>
            <a:r>
              <a:rPr lang="en-US" b="1" dirty="0" smtClean="0"/>
              <a:t>Contusion</a:t>
            </a:r>
            <a:r>
              <a:rPr lang="en-US" dirty="0" smtClean="0"/>
              <a:t> is a soft tissue injury produced by blunt force, such as a blow, kick, or fall. </a:t>
            </a:r>
          </a:p>
          <a:p>
            <a:pPr marL="344488" indent="-344488"/>
            <a:r>
              <a:rPr lang="en-US" dirty="0" smtClean="0"/>
              <a:t>Many small blood vessels rupture and bleed into soft tissues (ecchymosis, or bruising). A hematoma develops when the bleeding is sufficient to cause an appreciable collection of blood.</a:t>
            </a:r>
          </a:p>
          <a:p>
            <a:pPr marL="344488" indent="-344488"/>
            <a:r>
              <a:rPr lang="en-US" dirty="0" smtClean="0"/>
              <a:t>Local symptoms (pain, swelling, and discoloration) are controlled with intermittent application of cold. Most contusions resolve in 1 to 2 weeks.</a:t>
            </a:r>
          </a:p>
          <a:p>
            <a:pPr>
              <a:buNone/>
            </a:pPr>
            <a:r>
              <a:rPr lang="en-US" dirty="0" smtClean="0"/>
              <a:t>2. A </a:t>
            </a:r>
            <a:r>
              <a:rPr lang="en-US" b="1" dirty="0" smtClean="0"/>
              <a:t>strain </a:t>
            </a:r>
            <a:r>
              <a:rPr lang="en-US" dirty="0" smtClean="0"/>
              <a:t>is a </a:t>
            </a:r>
            <a:r>
              <a:rPr lang="en-US" b="1" dirty="0" smtClean="0"/>
              <a:t>“muscle pull” </a:t>
            </a:r>
            <a:r>
              <a:rPr lang="en-US" dirty="0" smtClean="0"/>
              <a:t>caused by overuse, overstretching, or excessive stress. Strains are microscopic, incomplete muscle tears with some bleeding into the tissue. </a:t>
            </a:r>
          </a:p>
          <a:p>
            <a:r>
              <a:rPr lang="en-US" dirty="0" smtClean="0"/>
              <a:t>The patient experiences soreness or sudden pain, with local tenderness on muscle use and isometric contraction.</a:t>
            </a:r>
            <a:endParaRPr lang="en-US" dirty="0"/>
          </a:p>
        </p:txBody>
      </p:sp>
    </p:spTree>
  </p:cSld>
  <p:clrMapOvr>
    <a:masterClrMapping/>
  </p:clrMapOvr>
  <p:transition>
    <p:wipe dir="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rmAutofit fontScale="92500" lnSpcReduction="10000"/>
          </a:bodyPr>
          <a:lstStyle/>
          <a:p>
            <a:pPr>
              <a:buNone/>
            </a:pPr>
            <a:r>
              <a:rPr lang="en-US" dirty="0" smtClean="0"/>
              <a:t>3. A </a:t>
            </a:r>
            <a:r>
              <a:rPr lang="en-US" b="1" dirty="0" smtClean="0"/>
              <a:t>sprain </a:t>
            </a:r>
            <a:r>
              <a:rPr lang="en-US" dirty="0" smtClean="0"/>
              <a:t>is an injury to the ligaments surrounding a joint that is caused by a wrenching or twisting motion. </a:t>
            </a:r>
          </a:p>
          <a:p>
            <a:r>
              <a:rPr lang="en-US" dirty="0" smtClean="0"/>
              <a:t>The function of a ligament is to maintain stability while permitting mobility. A torn ligament loses its stabilizing ability. </a:t>
            </a:r>
          </a:p>
          <a:p>
            <a:r>
              <a:rPr lang="en-US" dirty="0" smtClean="0"/>
              <a:t>Blood vessels rupture and edema occurs; the joint is tender, and movement of the joint becomes painful.</a:t>
            </a:r>
          </a:p>
          <a:p>
            <a:r>
              <a:rPr lang="en-US" dirty="0" smtClean="0"/>
              <a:t>The degree of disability and pain increases during the first 2 to 3 hours after the injury because of the associated swelling and bleeding. </a:t>
            </a:r>
          </a:p>
          <a:p>
            <a:r>
              <a:rPr lang="en-US" dirty="0" smtClean="0"/>
              <a:t>An x-ray should be obtained to rule out bone injury.</a:t>
            </a:r>
          </a:p>
          <a:p>
            <a:pPr>
              <a:buNone/>
            </a:pPr>
            <a:r>
              <a:rPr lang="en-US" dirty="0" smtClean="0"/>
              <a:t> 4. </a:t>
            </a:r>
            <a:r>
              <a:rPr lang="en-US" b="1" dirty="0" smtClean="0"/>
              <a:t>Avulsion</a:t>
            </a:r>
            <a:r>
              <a:rPr lang="en-US" dirty="0" smtClean="0"/>
              <a:t> fracture (in which a bone fragment is pulled away by a ligament or tendon) may be associated with a sprain.</a:t>
            </a:r>
            <a:endParaRPr lang="en-US" dirty="0"/>
          </a:p>
        </p:txBody>
      </p:sp>
    </p:spTree>
  </p:cSld>
  <p:clrMapOvr>
    <a:masterClrMapping/>
  </p:clrMapOvr>
  <p:transition>
    <p:wipe dir="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0" y="0"/>
            <a:ext cx="9144000" cy="6858000"/>
          </a:xfrm>
        </p:spPr>
        <p:txBody>
          <a:bodyPr>
            <a:normAutofit fontScale="92500" lnSpcReduction="10000"/>
          </a:bodyPr>
          <a:lstStyle/>
          <a:p>
            <a:r>
              <a:rPr lang="en-US" dirty="0" smtClean="0"/>
              <a:t>Treatment of contusions, strains, and sprains consists of </a:t>
            </a:r>
          </a:p>
          <a:p>
            <a:pPr lvl="1"/>
            <a:r>
              <a:rPr lang="en-US" dirty="0" smtClean="0"/>
              <a:t>The acronym </a:t>
            </a:r>
            <a:r>
              <a:rPr lang="en-US" b="1" dirty="0" smtClean="0"/>
              <a:t>RICE—</a:t>
            </a:r>
            <a:r>
              <a:rPr lang="en-US" b="1" i="1" dirty="0" smtClean="0"/>
              <a:t>Rest, Ice, Compression, Elevation)</a:t>
            </a:r>
            <a:endParaRPr lang="en-US" i="1" dirty="0" smtClean="0"/>
          </a:p>
          <a:p>
            <a:pPr lvl="1"/>
            <a:r>
              <a:rPr lang="en-US" dirty="0" smtClean="0"/>
              <a:t>Rest prevents additional injury and promotes healing. </a:t>
            </a:r>
          </a:p>
          <a:p>
            <a:pPr lvl="1"/>
            <a:r>
              <a:rPr lang="en-US" dirty="0" smtClean="0"/>
              <a:t>Moist or dry cold applied intermittently for 20 to 30 minutes during the first 24 to 48 hours after injury produces vasoconstriction, which decreases bleeding, edema, and discomfort. Care must be taken to avoid skin and tissue damage from excessive cold. </a:t>
            </a:r>
          </a:p>
          <a:p>
            <a:pPr lvl="1"/>
            <a:r>
              <a:rPr lang="en-US" dirty="0" smtClean="0"/>
              <a:t>An elastic compression bandage controls bleeding, reduces edema, and provides support for the injured tissues. </a:t>
            </a:r>
          </a:p>
          <a:p>
            <a:pPr lvl="1"/>
            <a:r>
              <a:rPr lang="en-US" dirty="0" smtClean="0"/>
              <a:t>Elevation controls the swelling. </a:t>
            </a:r>
          </a:p>
          <a:p>
            <a:r>
              <a:rPr lang="en-US" dirty="0" smtClean="0"/>
              <a:t>If the sprain is severe, surgical repair or cast immobilization may be necessary so that the joint will not lose its stability. The neurovascular status (circulation, motion, sensation) of the injured extremity is monitored frequently.</a:t>
            </a:r>
            <a:endParaRPr lang="en-US" dirty="0"/>
          </a:p>
        </p:txBody>
      </p:sp>
    </p:spTree>
  </p:cSld>
  <p:clrMapOvr>
    <a:masterClrMapping/>
  </p:clrMapOvr>
  <p:transition>
    <p:wipe dir="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u="sng" dirty="0" smtClean="0"/>
              <a:t>JOINT DISORDERS </a:t>
            </a:r>
            <a:endParaRPr lang="en-US" b="1" u="sng" dirty="0"/>
          </a:p>
        </p:txBody>
      </p:sp>
      <p:sp>
        <p:nvSpPr>
          <p:cNvPr id="3" name="Content Placeholder 2"/>
          <p:cNvSpPr>
            <a:spLocks noGrp="1"/>
          </p:cNvSpPr>
          <p:nvPr>
            <p:ph idx="1"/>
          </p:nvPr>
        </p:nvSpPr>
        <p:spPr>
          <a:xfrm>
            <a:off x="0" y="685800"/>
            <a:ext cx="9144000" cy="6172200"/>
          </a:xfrm>
        </p:spPr>
        <p:txBody>
          <a:bodyPr>
            <a:noAutofit/>
          </a:bodyPr>
          <a:lstStyle/>
          <a:p>
            <a:pPr>
              <a:buNone/>
            </a:pPr>
            <a:r>
              <a:rPr lang="en-US" sz="2800" b="1" u="sng" dirty="0" smtClean="0"/>
              <a:t>RHEUMATOID ARTHRITIS</a:t>
            </a:r>
            <a:r>
              <a:rPr lang="en-US" sz="2800" b="1" dirty="0" smtClean="0"/>
              <a:t/>
            </a:r>
            <a:br>
              <a:rPr lang="en-US" sz="2800" b="1" dirty="0" smtClean="0"/>
            </a:br>
            <a:r>
              <a:rPr lang="en-US" sz="2800" dirty="0" smtClean="0"/>
              <a:t>Rheumatoid Arthritis is a systemic inflammatory diseases affecting synovial joints.</a:t>
            </a:r>
          </a:p>
          <a:p>
            <a:r>
              <a:rPr lang="en-US" sz="2800" b="1" dirty="0" smtClean="0"/>
              <a:t>Pathophysiology</a:t>
            </a:r>
            <a:br>
              <a:rPr lang="en-US" sz="2800" b="1" dirty="0" smtClean="0"/>
            </a:br>
            <a:r>
              <a:rPr lang="en-US" sz="2800" dirty="0" smtClean="0"/>
              <a:t> The autoimmune reaction within synovial membrane  leads to an inflammatory process, that damages or irritates the joint tissues.</a:t>
            </a:r>
          </a:p>
          <a:p>
            <a:r>
              <a:rPr lang="en-US" sz="2800" dirty="0" smtClean="0"/>
              <a:t>Continued inflammation leads to thickening of the synovium especially where it joins the articular cartilage.</a:t>
            </a:r>
          </a:p>
          <a:p>
            <a:r>
              <a:rPr lang="en-US" sz="2800" dirty="0" smtClean="0"/>
              <a:t>At this point, fibrin develops into a granulation tissue known as  </a:t>
            </a:r>
            <a:r>
              <a:rPr lang="en-US" sz="2800" b="1" dirty="0" err="1" smtClean="0"/>
              <a:t>pannus</a:t>
            </a:r>
            <a:r>
              <a:rPr lang="en-US" sz="2800" b="1" dirty="0" smtClean="0"/>
              <a:t> </a:t>
            </a:r>
            <a:r>
              <a:rPr lang="en-US" sz="2800" dirty="0" smtClean="0"/>
              <a:t>which destroys cartilage and erodes the bones. This leads to adhesions between joint surfaces and fibrous or bony </a:t>
            </a:r>
            <a:r>
              <a:rPr lang="en-US" sz="2800" dirty="0" err="1" smtClean="0"/>
              <a:t>ankylosis</a:t>
            </a:r>
            <a:r>
              <a:rPr lang="en-US" sz="2800" dirty="0" smtClean="0"/>
              <a:t>. Pain occurs as a result of cartilage degeneration due to erosion.</a:t>
            </a:r>
          </a:p>
          <a:p>
            <a:endParaRPr lang="en-US" sz="2800" dirty="0"/>
          </a:p>
        </p:txBody>
      </p:sp>
    </p:spTree>
  </p:cSld>
  <p:clrMapOvr>
    <a:masterClrMapping/>
  </p:clrMapOvr>
  <p:transition>
    <p:wipe dir="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style>
          <a:lnRef idx="0">
            <a:schemeClr val="accent2"/>
          </a:lnRef>
          <a:fillRef idx="3">
            <a:schemeClr val="accent2"/>
          </a:fillRef>
          <a:effectRef idx="3">
            <a:schemeClr val="accent2"/>
          </a:effectRef>
          <a:fontRef idx="minor">
            <a:schemeClr val="lt1"/>
          </a:fontRef>
        </p:style>
        <p:txBody>
          <a:bodyPr/>
          <a:lstStyle/>
          <a:p>
            <a:r>
              <a:rPr lang="en-US" b="1" u="sng" dirty="0" smtClean="0"/>
              <a:t>Clinical features of arthritis</a:t>
            </a:r>
            <a:endParaRPr lang="en-US" b="1" u="sng"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a:p>
        </p:txBody>
      </p:sp>
      <p:graphicFrame>
        <p:nvGraphicFramePr>
          <p:cNvPr id="4" name="Table 3"/>
          <p:cNvGraphicFramePr>
            <a:graphicFrameLocks noGrp="1"/>
          </p:cNvGraphicFramePr>
          <p:nvPr/>
        </p:nvGraphicFramePr>
        <p:xfrm>
          <a:off x="0" y="914399"/>
          <a:ext cx="9144000" cy="6094322"/>
        </p:xfrm>
        <a:graphic>
          <a:graphicData uri="http://schemas.openxmlformats.org/drawingml/2006/table">
            <a:tbl>
              <a:tblPr firstRow="1" bandRow="1">
                <a:tableStyleId>{5C22544A-7EE6-4342-B048-85BDC9FD1C3A}</a:tableStyleId>
              </a:tblPr>
              <a:tblGrid>
                <a:gridCol w="3048000"/>
                <a:gridCol w="3048000"/>
                <a:gridCol w="3048000"/>
              </a:tblGrid>
              <a:tr h="1037997">
                <a:tc>
                  <a:txBody>
                    <a:bodyPr/>
                    <a:lstStyle/>
                    <a:p>
                      <a:r>
                        <a:rPr lang="en-US" b="1" dirty="0"/>
                        <a:t>Early Signs</a:t>
                      </a:r>
                      <a:endParaRPr lang="en-US" dirty="0"/>
                    </a:p>
                  </a:txBody>
                  <a:tcPr anchor="ctr"/>
                </a:tc>
                <a:tc>
                  <a:txBody>
                    <a:bodyPr/>
                    <a:lstStyle/>
                    <a:p>
                      <a:r>
                        <a:rPr lang="en-US" b="1"/>
                        <a:t>Late Signs</a:t>
                      </a:r>
                      <a:endParaRPr lang="en-US"/>
                    </a:p>
                  </a:txBody>
                  <a:tcPr anchor="ctr"/>
                </a:tc>
                <a:tc>
                  <a:txBody>
                    <a:bodyPr/>
                    <a:lstStyle/>
                    <a:p>
                      <a:r>
                        <a:rPr lang="en-US" b="1"/>
                        <a:t>Other Signs</a:t>
                      </a:r>
                      <a:endParaRPr lang="en-US"/>
                    </a:p>
                  </a:txBody>
                  <a:tcPr anchor="ctr"/>
                </a:tc>
              </a:tr>
              <a:tr h="1037997">
                <a:tc>
                  <a:txBody>
                    <a:bodyPr/>
                    <a:lstStyle/>
                    <a:p>
                      <a:r>
                        <a:rPr lang="en-US" dirty="0" smtClean="0"/>
                        <a:t>Warm, swollen and painful joints</a:t>
                      </a:r>
                      <a:endParaRPr lang="en-US" dirty="0"/>
                    </a:p>
                  </a:txBody>
                  <a:tcPr anchor="ctr"/>
                </a:tc>
                <a:tc>
                  <a:txBody>
                    <a:bodyPr/>
                    <a:lstStyle/>
                    <a:p>
                      <a:r>
                        <a:rPr lang="en-US"/>
                        <a:t>Pallor </a:t>
                      </a:r>
                    </a:p>
                  </a:txBody>
                  <a:tcPr anchor="ctr"/>
                </a:tc>
                <a:tc>
                  <a:txBody>
                    <a:bodyPr/>
                    <a:lstStyle/>
                    <a:p>
                      <a:r>
                        <a:rPr lang="en-US"/>
                        <a:t>Increasing pain</a:t>
                      </a:r>
                    </a:p>
                  </a:txBody>
                  <a:tcPr anchor="ctr"/>
                </a:tc>
              </a:tr>
              <a:tr h="10379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Morning stiffness lasting 30 minutes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a:txBody>
                  <a:tcPr anchor="ctr"/>
                </a:tc>
                <a:tc>
                  <a:txBody>
                    <a:bodyPr/>
                    <a:lstStyle/>
                    <a:p>
                      <a:r>
                        <a:rPr lang="en-US"/>
                        <a:t>Anaemia</a:t>
                      </a:r>
                    </a:p>
                  </a:txBody>
                  <a:tcPr anchor="ctr"/>
                </a:tc>
                <a:tc>
                  <a:txBody>
                    <a:bodyPr/>
                    <a:lstStyle/>
                    <a:p>
                      <a:r>
                        <a:rPr lang="en-US"/>
                        <a:t>Paraesthesia</a:t>
                      </a:r>
                    </a:p>
                  </a:txBody>
                  <a:tcPr anchor="ctr"/>
                </a:tc>
              </a:tr>
              <a:tr h="1791611">
                <a:tc>
                  <a:txBody>
                    <a:bodyPr/>
                    <a:lstStyle/>
                    <a:p>
                      <a:r>
                        <a:rPr lang="en-US"/>
                        <a:t>Pain at rest and with movement</a:t>
                      </a:r>
                    </a:p>
                  </a:txBody>
                  <a:tcPr anchor="ctr"/>
                </a:tc>
                <a:tc>
                  <a:txBody>
                    <a:bodyPr/>
                    <a:lstStyle/>
                    <a:p>
                      <a:r>
                        <a:rPr lang="en-US"/>
                        <a:t>Joint deformities</a:t>
                      </a:r>
                    </a:p>
                  </a:txBody>
                  <a:tcPr anchor="ctr"/>
                </a:tc>
                <a:tc>
                  <a:txBody>
                    <a:bodyPr/>
                    <a:lstStyle/>
                    <a:p>
                      <a:r>
                        <a:rPr lang="en-US"/>
                        <a:t>Dislocation</a:t>
                      </a:r>
                    </a:p>
                  </a:txBody>
                  <a:tcPr anchor="ctr"/>
                </a:tc>
              </a:tr>
              <a:tr h="1037997">
                <a:tc>
                  <a:txBody>
                    <a:bodyPr/>
                    <a:lstStyle/>
                    <a:p>
                      <a:r>
                        <a:rPr lang="en-US" dirty="0" smtClean="0"/>
                        <a:t>Weight loss, Fatigue, malaise</a:t>
                      </a:r>
                      <a:endParaRPr lang="en-US" dirty="0"/>
                    </a:p>
                  </a:txBody>
                  <a:tcPr anchor="ctr"/>
                </a:tc>
                <a:tc>
                  <a:txBody>
                    <a:bodyPr/>
                    <a:lstStyle/>
                    <a:p>
                      <a:r>
                        <a:rPr lang="en-US" dirty="0" smtClean="0"/>
                        <a:t>Contractures, rheumatoid nodules</a:t>
                      </a:r>
                      <a:endParaRPr lang="en-US" dirty="0"/>
                    </a:p>
                  </a:txBody>
                  <a:tcPr anchor="ctr"/>
                </a:tc>
                <a:tc>
                  <a:txBody>
                    <a:bodyPr/>
                    <a:lstStyle/>
                    <a:p>
                      <a:r>
                        <a:rPr lang="en-US" dirty="0"/>
                        <a:t>  </a:t>
                      </a:r>
                    </a:p>
                  </a:txBody>
                  <a:tcPr anchor="ctr"/>
                </a:tc>
              </a:tr>
            </a:tbl>
          </a:graphicData>
        </a:graphic>
      </p:graphicFrame>
    </p:spTree>
  </p:cSld>
  <p:clrMapOvr>
    <a:masterClrMapping/>
  </p:clrMapOvr>
  <p:transition>
    <p:wipe dir="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0" y="0"/>
            <a:ext cx="9144000" cy="6629400"/>
          </a:xfrm>
        </p:spPr>
        <p:txBody>
          <a:bodyPr>
            <a:normAutofit lnSpcReduction="10000"/>
          </a:bodyPr>
          <a:lstStyle/>
          <a:p>
            <a:pPr>
              <a:buNone/>
            </a:pPr>
            <a:r>
              <a:rPr lang="en-US" b="1" dirty="0" smtClean="0"/>
              <a:t>Diagnosis</a:t>
            </a:r>
          </a:p>
          <a:p>
            <a:r>
              <a:rPr lang="en-US" dirty="0" smtClean="0"/>
              <a:t>This is made from the history and presence of : </a:t>
            </a:r>
          </a:p>
          <a:p>
            <a:pPr lvl="1"/>
            <a:r>
              <a:rPr lang="en-US" dirty="0" smtClean="0"/>
              <a:t>Stiffness, joint pain and swelling</a:t>
            </a:r>
          </a:p>
          <a:p>
            <a:pPr lvl="1"/>
            <a:r>
              <a:rPr lang="en-US" dirty="0" smtClean="0"/>
              <a:t>Narrowing of the joint spaces seen on x-ray</a:t>
            </a:r>
          </a:p>
          <a:p>
            <a:pPr lvl="1"/>
            <a:r>
              <a:rPr lang="en-US" dirty="0" smtClean="0"/>
              <a:t>Mild leucocytosis</a:t>
            </a:r>
          </a:p>
          <a:p>
            <a:pPr lvl="1"/>
            <a:r>
              <a:rPr lang="en-US" dirty="0" smtClean="0"/>
              <a:t>Rheumatoid factor </a:t>
            </a:r>
          </a:p>
          <a:p>
            <a:pPr lvl="1">
              <a:buNone/>
            </a:pPr>
            <a:r>
              <a:rPr lang="en-US" dirty="0" smtClean="0"/>
              <a:t>The red blood cell count and CD4 complement component are decreased</a:t>
            </a:r>
          </a:p>
          <a:p>
            <a:pPr>
              <a:buNone/>
            </a:pPr>
            <a:r>
              <a:rPr lang="en-US" b="1" dirty="0" smtClean="0"/>
              <a:t>Arthritis</a:t>
            </a:r>
            <a:r>
              <a:rPr lang="en-US" dirty="0" smtClean="0"/>
              <a:t> </a:t>
            </a:r>
            <a:r>
              <a:rPr lang="en-US" b="1" dirty="0" smtClean="0"/>
              <a:t>Assessment</a:t>
            </a:r>
            <a:endParaRPr lang="en-US" dirty="0" smtClean="0"/>
          </a:p>
          <a:p>
            <a:r>
              <a:rPr lang="en-US" dirty="0" smtClean="0"/>
              <a:t>Inspection and palpation of the same joints on both sides of the body for asymmetry, skin color, size, shape, tenderness, swelling </a:t>
            </a:r>
          </a:p>
          <a:p>
            <a:r>
              <a:rPr lang="en-US" dirty="0" smtClean="0"/>
              <a:t>Limitation of active joint movement</a:t>
            </a:r>
          </a:p>
          <a:p>
            <a:endParaRPr lang="en-US" dirty="0"/>
          </a:p>
        </p:txBody>
      </p:sp>
    </p:spTree>
  </p:cSld>
  <p:clrMapOvr>
    <a:masterClrMapping/>
  </p:clrMapOvr>
  <p:transition>
    <p:wipe dir="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Medical management</a:t>
            </a:r>
            <a:endParaRPr lang="fr-FR" dirty="0"/>
          </a:p>
        </p:txBody>
      </p:sp>
      <p:sp>
        <p:nvSpPr>
          <p:cNvPr id="3" name="Content Placeholder 2"/>
          <p:cNvSpPr>
            <a:spLocks noGrp="1"/>
          </p:cNvSpPr>
          <p:nvPr>
            <p:ph idx="1"/>
          </p:nvPr>
        </p:nvSpPr>
        <p:spPr/>
        <p:txBody>
          <a:bodyPr>
            <a:normAutofit fontScale="85000" lnSpcReduction="10000"/>
          </a:bodyPr>
          <a:lstStyle/>
          <a:p>
            <a:r>
              <a:rPr lang="en-US" b="1" dirty="0" smtClean="0"/>
              <a:t>Administering of  medications </a:t>
            </a:r>
            <a:r>
              <a:rPr lang="en-US" dirty="0" smtClean="0"/>
              <a:t>e.g. </a:t>
            </a:r>
            <a:r>
              <a:rPr lang="en-US" dirty="0" err="1" smtClean="0"/>
              <a:t>indocid</a:t>
            </a:r>
            <a:r>
              <a:rPr lang="en-US" dirty="0" smtClean="0"/>
              <a:t> 50-75mg </a:t>
            </a:r>
            <a:r>
              <a:rPr lang="en-US" dirty="0" err="1" smtClean="0"/>
              <a:t>tds</a:t>
            </a:r>
            <a:r>
              <a:rPr lang="en-US" dirty="0" smtClean="0"/>
              <a:t>, </a:t>
            </a:r>
            <a:r>
              <a:rPr lang="en-US" dirty="0" err="1" smtClean="0"/>
              <a:t>naprosyn</a:t>
            </a:r>
            <a:r>
              <a:rPr lang="en-US" dirty="0" smtClean="0"/>
              <a:t> 100mg </a:t>
            </a:r>
            <a:r>
              <a:rPr lang="en-US" dirty="0" err="1" smtClean="0"/>
              <a:t>bd</a:t>
            </a:r>
            <a:endParaRPr lang="en-US" dirty="0" smtClean="0"/>
          </a:p>
          <a:p>
            <a:r>
              <a:rPr lang="en-US" b="1" dirty="0" smtClean="0"/>
              <a:t>Steroids </a:t>
            </a:r>
            <a:r>
              <a:rPr lang="en-US" dirty="0" err="1" smtClean="0"/>
              <a:t>i.e</a:t>
            </a:r>
            <a:r>
              <a:rPr lang="en-US" dirty="0" smtClean="0"/>
              <a:t> </a:t>
            </a:r>
            <a:r>
              <a:rPr lang="en-US" dirty="0" err="1" smtClean="0"/>
              <a:t>predinsolone</a:t>
            </a:r>
            <a:r>
              <a:rPr lang="en-US" dirty="0" smtClean="0"/>
              <a:t> reduce inflammation</a:t>
            </a:r>
          </a:p>
          <a:p>
            <a:r>
              <a:rPr lang="en-US" b="1" dirty="0" smtClean="0"/>
              <a:t>Disease modifying anti-rheumatoid drugs </a:t>
            </a:r>
            <a:r>
              <a:rPr lang="en-US" dirty="0" err="1" smtClean="0"/>
              <a:t>i.e</a:t>
            </a:r>
            <a:r>
              <a:rPr lang="en-US" dirty="0" smtClean="0"/>
              <a:t> </a:t>
            </a:r>
            <a:r>
              <a:rPr lang="en-US" dirty="0" err="1" smtClean="0"/>
              <a:t>methotrexate,sulfasalzine</a:t>
            </a:r>
            <a:r>
              <a:rPr lang="en-US" dirty="0" smtClean="0"/>
              <a:t> slow progression of disease</a:t>
            </a:r>
          </a:p>
          <a:p>
            <a:r>
              <a:rPr lang="en-US" b="1" dirty="0" err="1" smtClean="0"/>
              <a:t>Immunosupressants</a:t>
            </a:r>
            <a:r>
              <a:rPr lang="en-US" dirty="0" smtClean="0"/>
              <a:t>  </a:t>
            </a:r>
            <a:r>
              <a:rPr lang="en-US" dirty="0" err="1" smtClean="0"/>
              <a:t>i.e</a:t>
            </a:r>
            <a:r>
              <a:rPr lang="en-US" dirty="0" smtClean="0"/>
              <a:t> cyclosporine </a:t>
            </a:r>
          </a:p>
          <a:p>
            <a:r>
              <a:rPr lang="en-US" b="1" dirty="0" smtClean="0"/>
              <a:t>Surgical procedures</a:t>
            </a:r>
            <a:r>
              <a:rPr lang="en-US" dirty="0" smtClean="0"/>
              <a:t> include </a:t>
            </a:r>
            <a:r>
              <a:rPr lang="en-US" dirty="0" err="1" smtClean="0"/>
              <a:t>synovectomy</a:t>
            </a:r>
            <a:r>
              <a:rPr lang="en-US" dirty="0" smtClean="0"/>
              <a:t> (excision of the synovial membrane), </a:t>
            </a:r>
            <a:r>
              <a:rPr lang="en-US" dirty="0" err="1" smtClean="0"/>
              <a:t>tenorrhaphy</a:t>
            </a:r>
            <a:r>
              <a:rPr lang="en-US" dirty="0" smtClean="0"/>
              <a:t> (suturing a tendon), </a:t>
            </a:r>
            <a:r>
              <a:rPr lang="en-US" dirty="0" err="1" smtClean="0"/>
              <a:t>arthrodesis</a:t>
            </a:r>
            <a:r>
              <a:rPr lang="en-US" dirty="0" smtClean="0"/>
              <a:t> (surgical fusion of the joint), and </a:t>
            </a:r>
            <a:r>
              <a:rPr lang="en-US" dirty="0" err="1" smtClean="0"/>
              <a:t>arthroplasty</a:t>
            </a:r>
            <a:r>
              <a:rPr lang="en-US" dirty="0" smtClean="0"/>
              <a:t> (surgical repair and replacement of the joint).</a:t>
            </a:r>
          </a:p>
          <a:p>
            <a:endParaRPr lang="en-US" dirty="0" smtClean="0"/>
          </a:p>
          <a:p>
            <a:endParaRPr lang="fr-FR"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style>
          <a:lnRef idx="0">
            <a:schemeClr val="accent5"/>
          </a:lnRef>
          <a:fillRef idx="3">
            <a:schemeClr val="accent5"/>
          </a:fillRef>
          <a:effectRef idx="3">
            <a:schemeClr val="accent5"/>
          </a:effectRef>
          <a:fontRef idx="minor">
            <a:schemeClr val="lt1"/>
          </a:fontRef>
        </p:style>
        <p:txBody>
          <a:bodyPr>
            <a:normAutofit fontScale="90000"/>
          </a:bodyPr>
          <a:lstStyle/>
          <a:p>
            <a:r>
              <a:rPr lang="en-US" b="1" u="sng" dirty="0" smtClean="0"/>
              <a:t>Nursing interventions</a:t>
            </a:r>
            <a:endParaRPr lang="en-US" b="1" u="sng" dirty="0"/>
          </a:p>
        </p:txBody>
      </p:sp>
      <p:sp>
        <p:nvSpPr>
          <p:cNvPr id="3" name="Content Placeholder 2"/>
          <p:cNvSpPr>
            <a:spLocks noGrp="1"/>
          </p:cNvSpPr>
          <p:nvPr>
            <p:ph idx="1"/>
          </p:nvPr>
        </p:nvSpPr>
        <p:spPr>
          <a:xfrm>
            <a:off x="0" y="609600"/>
            <a:ext cx="9144000" cy="6248400"/>
          </a:xfrm>
        </p:spPr>
        <p:txBody>
          <a:bodyPr>
            <a:noAutofit/>
          </a:bodyPr>
          <a:lstStyle/>
          <a:p>
            <a:pPr>
              <a:buNone/>
            </a:pPr>
            <a:r>
              <a:rPr lang="en-US" sz="2400" dirty="0" smtClean="0"/>
              <a:t>1</a:t>
            </a:r>
            <a:r>
              <a:rPr lang="en-US" sz="2000" dirty="0" smtClean="0"/>
              <a:t>) Comfort/ Proper positioning of limb  </a:t>
            </a:r>
          </a:p>
          <a:p>
            <a:r>
              <a:rPr lang="en-US" sz="2000" dirty="0" smtClean="0"/>
              <a:t>Providing heat or cold treatments on the affected joints according</a:t>
            </a:r>
          </a:p>
          <a:p>
            <a:r>
              <a:rPr lang="en-US" sz="2000" dirty="0" smtClean="0"/>
              <a:t>Encouraging the use of resting splints</a:t>
            </a:r>
          </a:p>
          <a:p>
            <a:pPr>
              <a:buNone/>
            </a:pPr>
            <a:r>
              <a:rPr lang="en-US" sz="2000" dirty="0" smtClean="0"/>
              <a:t>2) Independence</a:t>
            </a:r>
          </a:p>
          <a:p>
            <a:r>
              <a:rPr lang="en-US" sz="2000" dirty="0" smtClean="0"/>
              <a:t>Assist in activities of daily living as needed</a:t>
            </a:r>
          </a:p>
          <a:p>
            <a:r>
              <a:rPr lang="en-US" sz="2000" dirty="0" smtClean="0"/>
              <a:t>Encourage use of supportive devices e.g. trapeze to move up the bed</a:t>
            </a:r>
          </a:p>
          <a:p>
            <a:pPr>
              <a:buNone/>
            </a:pPr>
            <a:r>
              <a:rPr lang="en-US" sz="2000" dirty="0" smtClean="0"/>
              <a:t>3) Reducing fatigue by for example, providing frequent rest periods. Instruct patient on how to conserve energy.</a:t>
            </a:r>
          </a:p>
          <a:p>
            <a:pPr>
              <a:buNone/>
            </a:pPr>
            <a:r>
              <a:rPr lang="en-US" sz="2000" dirty="0" smtClean="0"/>
              <a:t>4) Mobility and prevention of injury by:</a:t>
            </a:r>
          </a:p>
          <a:p>
            <a:r>
              <a:rPr lang="en-US" sz="2000" dirty="0" smtClean="0"/>
              <a:t>Assessing all joints for signs of inflammation and deformity</a:t>
            </a:r>
          </a:p>
          <a:p>
            <a:r>
              <a:rPr lang="en-US" sz="2000" dirty="0" smtClean="0"/>
              <a:t>Avoiding positions that can lead to formation of contractures</a:t>
            </a:r>
          </a:p>
          <a:p>
            <a:r>
              <a:rPr lang="en-US" sz="2000" dirty="0" smtClean="0"/>
              <a:t>Encouraging patient to wear flat shoes and not slippers for ambulation</a:t>
            </a:r>
          </a:p>
          <a:p>
            <a:pPr>
              <a:buNone/>
            </a:pPr>
            <a:r>
              <a:rPr lang="en-US" sz="2000" dirty="0" smtClean="0"/>
              <a:t>5. Nutrition- </a:t>
            </a:r>
          </a:p>
          <a:p>
            <a:r>
              <a:rPr lang="en-US" sz="2000" dirty="0" smtClean="0"/>
              <a:t> with emphasis on foods high in vitamins, protein, and iron for tissue building and repair. For the extremely anorexic patient, small, frequent feedings</a:t>
            </a:r>
          </a:p>
          <a:p>
            <a:r>
              <a:rPr lang="en-US" sz="2000" dirty="0" smtClean="0"/>
              <a:t>6. patient education on the disease </a:t>
            </a:r>
            <a:endParaRPr lang="en-US" sz="2000" dirty="0"/>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style>
          <a:lnRef idx="0">
            <a:schemeClr val="accent1"/>
          </a:lnRef>
          <a:fillRef idx="3">
            <a:schemeClr val="accent1"/>
          </a:fillRef>
          <a:effectRef idx="3">
            <a:schemeClr val="accent1"/>
          </a:effectRef>
          <a:fontRef idx="minor">
            <a:schemeClr val="lt1"/>
          </a:fontRef>
        </p:style>
        <p:txBody>
          <a:bodyPr/>
          <a:lstStyle/>
          <a:p>
            <a:r>
              <a:rPr lang="en-US" b="1" dirty="0" smtClean="0"/>
              <a:t>JOINTS </a:t>
            </a:r>
            <a:endParaRPr lang="en-US" b="1" dirty="0"/>
          </a:p>
        </p:txBody>
      </p:sp>
      <p:sp>
        <p:nvSpPr>
          <p:cNvPr id="3" name="Content Placeholder 2"/>
          <p:cNvSpPr>
            <a:spLocks noGrp="1"/>
          </p:cNvSpPr>
          <p:nvPr>
            <p:ph idx="1"/>
          </p:nvPr>
        </p:nvSpPr>
        <p:spPr>
          <a:xfrm>
            <a:off x="0" y="914400"/>
            <a:ext cx="9144000" cy="5943600"/>
          </a:xfrm>
        </p:spPr>
        <p:txBody>
          <a:bodyPr>
            <a:normAutofit lnSpcReduction="10000"/>
          </a:bodyPr>
          <a:lstStyle/>
          <a:p>
            <a:pPr>
              <a:buNone/>
            </a:pPr>
            <a:r>
              <a:rPr lang="en-US" b="1" dirty="0" smtClean="0"/>
              <a:t>Def</a:t>
            </a:r>
            <a:r>
              <a:rPr lang="en-US" dirty="0" smtClean="0"/>
              <a:t>: they are points in the body at which bones attach to each other. They form the points at which many movements can be made and positions changed.</a:t>
            </a:r>
            <a:endParaRPr lang="en-US" dirty="0"/>
          </a:p>
          <a:p>
            <a:r>
              <a:rPr lang="en-US" dirty="0" smtClean="0"/>
              <a:t>3 main types of joints: </a:t>
            </a:r>
          </a:p>
          <a:p>
            <a:pPr marL="514350" indent="-514350">
              <a:buFont typeface="+mj-lt"/>
              <a:buAutoNum type="arabicPeriod"/>
            </a:pPr>
            <a:r>
              <a:rPr lang="en-US" b="1" dirty="0" smtClean="0"/>
              <a:t>Fibrous</a:t>
            </a:r>
            <a:r>
              <a:rPr lang="en-US" dirty="0" smtClean="0"/>
              <a:t> joints, are fixed and immovable joints. </a:t>
            </a:r>
            <a:r>
              <a:rPr lang="en-US" dirty="0" err="1" smtClean="0"/>
              <a:t>E.g</a:t>
            </a:r>
            <a:r>
              <a:rPr lang="en-US" dirty="0" smtClean="0"/>
              <a:t> joints between skull bones (or sutures). </a:t>
            </a:r>
            <a:endParaRPr lang="en-US" dirty="0"/>
          </a:p>
          <a:p>
            <a:pPr marL="514350" indent="-514350">
              <a:buFont typeface="+mj-lt"/>
              <a:buAutoNum type="arabicPeriod"/>
            </a:pPr>
            <a:r>
              <a:rPr lang="en-US" b="1" dirty="0" smtClean="0"/>
              <a:t>Cartilaginous</a:t>
            </a:r>
            <a:r>
              <a:rPr lang="en-US" dirty="0" smtClean="0"/>
              <a:t> joints, are slightly movable. They have cartilage between two bones. </a:t>
            </a:r>
            <a:r>
              <a:rPr lang="en-US" dirty="0" err="1" smtClean="0"/>
              <a:t>E.g</a:t>
            </a:r>
            <a:r>
              <a:rPr lang="en-US" dirty="0" smtClean="0"/>
              <a:t> joints between the vertebral bones.</a:t>
            </a:r>
            <a:endParaRPr lang="en-US" dirty="0"/>
          </a:p>
          <a:p>
            <a:pPr marL="514350" indent="-514350">
              <a:buFont typeface="+mj-lt"/>
              <a:buAutoNum type="arabicPeriod"/>
            </a:pPr>
            <a:r>
              <a:rPr lang="en-US" b="1" dirty="0" smtClean="0"/>
              <a:t>Synovial</a:t>
            </a:r>
            <a:r>
              <a:rPr lang="en-US" dirty="0" smtClean="0"/>
              <a:t> (</a:t>
            </a:r>
            <a:r>
              <a:rPr lang="en-US" dirty="0" err="1" smtClean="0"/>
              <a:t>diarthrosisl</a:t>
            </a:r>
            <a:r>
              <a:rPr lang="en-US" dirty="0" smtClean="0"/>
              <a:t>) joints, are freely movable. Further subdivided into ball and socket joints, hinge joints, gliding joints, pivot and saddle joints.</a:t>
            </a:r>
          </a:p>
          <a:p>
            <a:endParaRPr lang="en-US" dirty="0"/>
          </a:p>
        </p:txBody>
      </p:sp>
    </p:spTree>
  </p:cSld>
  <p:clrMapOvr>
    <a:masterClrMapping/>
  </p:clrMapOvr>
  <p:transition>
    <p:wipe dir="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style>
          <a:lnRef idx="0">
            <a:schemeClr val="accent2"/>
          </a:lnRef>
          <a:fillRef idx="3">
            <a:schemeClr val="accent2"/>
          </a:fillRef>
          <a:effectRef idx="3">
            <a:schemeClr val="accent2"/>
          </a:effectRef>
          <a:fontRef idx="minor">
            <a:schemeClr val="lt1"/>
          </a:fontRef>
        </p:style>
        <p:txBody>
          <a:bodyPr>
            <a:normAutofit fontScale="90000"/>
          </a:bodyPr>
          <a:lstStyle/>
          <a:p>
            <a:r>
              <a:rPr lang="en-US" b="1" u="sng" dirty="0" smtClean="0"/>
              <a:t>Degenerative joint disease(osteoarthritis)</a:t>
            </a:r>
            <a:endParaRPr lang="en-US" b="1" u="sng" dirty="0"/>
          </a:p>
        </p:txBody>
      </p:sp>
      <p:sp>
        <p:nvSpPr>
          <p:cNvPr id="3" name="Content Placeholder 2"/>
          <p:cNvSpPr>
            <a:spLocks noGrp="1"/>
          </p:cNvSpPr>
          <p:nvPr>
            <p:ph idx="1"/>
          </p:nvPr>
        </p:nvSpPr>
        <p:spPr>
          <a:xfrm>
            <a:off x="0" y="762000"/>
            <a:ext cx="9144000" cy="6096000"/>
          </a:xfrm>
        </p:spPr>
        <p:txBody>
          <a:bodyPr>
            <a:normAutofit fontScale="92500" lnSpcReduction="20000"/>
          </a:bodyPr>
          <a:lstStyle/>
          <a:p>
            <a:pPr>
              <a:buNone/>
            </a:pPr>
            <a:r>
              <a:rPr lang="en-US" dirty="0" smtClean="0"/>
              <a:t>Def: A condition affecting one or more joints characterised by degeneration of joint tissue or a non-inflammatory condition of the joint characterised by degeneration of joint tissue.</a:t>
            </a:r>
          </a:p>
          <a:p>
            <a:pPr>
              <a:buNone/>
            </a:pPr>
            <a:r>
              <a:rPr lang="en-US" b="1" dirty="0" smtClean="0"/>
              <a:t>Pathophysiology</a:t>
            </a:r>
            <a:endParaRPr lang="en-US" dirty="0" smtClean="0"/>
          </a:p>
          <a:p>
            <a:r>
              <a:rPr lang="en-US" dirty="0" smtClean="0"/>
              <a:t>The onset is slow with erosion of articular cartilage, thickening of sub-</a:t>
            </a:r>
            <a:r>
              <a:rPr lang="en-US" dirty="0" err="1" smtClean="0"/>
              <a:t>chondral</a:t>
            </a:r>
            <a:r>
              <a:rPr lang="en-US" dirty="0" smtClean="0"/>
              <a:t> bone and formation of osteophytes or bone spurs. </a:t>
            </a:r>
          </a:p>
          <a:p>
            <a:r>
              <a:rPr lang="en-US" dirty="0" smtClean="0"/>
              <a:t>. The area of the cartilage becomes soft and the surface becomes rough and cracks. Eventually the cartilage is destroyed and the underlying bone goes through a remodeling process. </a:t>
            </a:r>
          </a:p>
          <a:p>
            <a:r>
              <a:rPr lang="en-US" dirty="0" smtClean="0"/>
              <a:t>Osteophytes or bone spurs appear at the joint margin at the sites of attachment. These may break off and appear in the joints as joint mice.</a:t>
            </a:r>
          </a:p>
          <a:p>
            <a:endParaRPr lang="en-US" dirty="0"/>
          </a:p>
        </p:txBody>
      </p:sp>
    </p:spTree>
  </p:cSld>
  <p:clrMapOvr>
    <a:masterClrMapping/>
  </p:clrMapOvr>
  <p:transition>
    <p:wipe dir="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rmAutofit/>
          </a:bodyPr>
          <a:lstStyle/>
          <a:p>
            <a:pPr>
              <a:buNone/>
            </a:pPr>
            <a:r>
              <a:rPr lang="en-US" b="1" u="sng" dirty="0" smtClean="0"/>
              <a:t>Classification </a:t>
            </a:r>
          </a:p>
          <a:p>
            <a:r>
              <a:rPr lang="en-US" dirty="0" smtClean="0"/>
              <a:t>Primary (idiopathic)…no prior event or disease related to the OA, and </a:t>
            </a:r>
          </a:p>
          <a:p>
            <a:r>
              <a:rPr lang="en-US" dirty="0" smtClean="0"/>
              <a:t>Secondary….resulting from previous joint injury or inflammatory disease.</a:t>
            </a:r>
          </a:p>
          <a:p>
            <a:pPr>
              <a:buNone/>
            </a:pPr>
            <a:r>
              <a:rPr lang="en-US" b="1" u="sng" dirty="0" smtClean="0"/>
              <a:t>Risk factors </a:t>
            </a:r>
          </a:p>
          <a:p>
            <a:pPr>
              <a:buFont typeface="Wingdings" pitchFamily="2" charset="2"/>
              <a:buChar char="ü"/>
            </a:pPr>
            <a:r>
              <a:rPr lang="en-US" dirty="0" smtClean="0"/>
              <a:t>Increased age</a:t>
            </a:r>
          </a:p>
          <a:p>
            <a:pPr>
              <a:buFont typeface="Wingdings" pitchFamily="2" charset="2"/>
              <a:buChar char="ü"/>
            </a:pPr>
            <a:r>
              <a:rPr lang="en-US" dirty="0" smtClean="0"/>
              <a:t>Obesity</a:t>
            </a:r>
          </a:p>
          <a:p>
            <a:pPr>
              <a:buFont typeface="Wingdings" pitchFamily="2" charset="2"/>
              <a:buChar char="ü"/>
            </a:pPr>
            <a:r>
              <a:rPr lang="en-US" dirty="0" smtClean="0"/>
              <a:t>Previous joint damage</a:t>
            </a:r>
          </a:p>
          <a:p>
            <a:pPr>
              <a:buFont typeface="Wingdings" pitchFamily="2" charset="2"/>
              <a:buChar char="ü"/>
            </a:pPr>
            <a:r>
              <a:rPr lang="en-US" dirty="0" smtClean="0"/>
              <a:t>Repetitive use (occupational or recreational)</a:t>
            </a:r>
          </a:p>
          <a:p>
            <a:pPr>
              <a:buFont typeface="Wingdings" pitchFamily="2" charset="2"/>
              <a:buChar char="ü"/>
            </a:pPr>
            <a:r>
              <a:rPr lang="en-US" dirty="0" smtClean="0"/>
              <a:t>Anatomic deformity</a:t>
            </a:r>
          </a:p>
          <a:p>
            <a:pPr>
              <a:buFont typeface="Wingdings" pitchFamily="2" charset="2"/>
              <a:buChar char="ü"/>
            </a:pPr>
            <a:r>
              <a:rPr lang="en-US" dirty="0" smtClean="0"/>
              <a:t>Genetic susceptibility</a:t>
            </a:r>
            <a:endParaRPr lang="en-US" dirty="0"/>
          </a:p>
        </p:txBody>
      </p:sp>
    </p:spTree>
  </p:cSld>
  <p:clrMapOvr>
    <a:masterClrMapping/>
  </p:clrMapOvr>
  <p:transition>
    <p:wipe dir="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rmAutofit fontScale="85000" lnSpcReduction="10000"/>
          </a:bodyPr>
          <a:lstStyle/>
          <a:p>
            <a:pPr>
              <a:buNone/>
            </a:pPr>
            <a:r>
              <a:rPr lang="en-US" b="1" dirty="0" smtClean="0"/>
              <a:t>Clinical Features</a:t>
            </a:r>
          </a:p>
          <a:p>
            <a:pPr>
              <a:buFont typeface="Wingdings" pitchFamily="2" charset="2"/>
              <a:buChar char="ü"/>
            </a:pPr>
            <a:r>
              <a:rPr lang="en-US" dirty="0" smtClean="0"/>
              <a:t>Pain in affected joint (due to an inflamed synovium, stretching of the joint capsule or ligaments) which increases with weather changes or increased activity</a:t>
            </a:r>
          </a:p>
          <a:p>
            <a:pPr>
              <a:buFont typeface="Wingdings" pitchFamily="2" charset="2"/>
              <a:buChar char="ü"/>
            </a:pPr>
            <a:r>
              <a:rPr lang="en-US" dirty="0" smtClean="0"/>
              <a:t>Muscle spasms</a:t>
            </a:r>
          </a:p>
          <a:p>
            <a:pPr>
              <a:buFont typeface="Wingdings" pitchFamily="2" charset="2"/>
              <a:buChar char="ü"/>
            </a:pPr>
            <a:r>
              <a:rPr lang="en-US" dirty="0" smtClean="0"/>
              <a:t>Stiffness (morning or on awakening)</a:t>
            </a:r>
          </a:p>
          <a:p>
            <a:pPr>
              <a:buFont typeface="Wingdings" pitchFamily="2" charset="2"/>
              <a:buChar char="ü"/>
            </a:pPr>
            <a:r>
              <a:rPr lang="en-US" dirty="0" smtClean="0"/>
              <a:t>Shortening ligaments</a:t>
            </a:r>
          </a:p>
          <a:p>
            <a:pPr>
              <a:buFont typeface="Wingdings" pitchFamily="2" charset="2"/>
              <a:buChar char="ü"/>
            </a:pPr>
            <a:r>
              <a:rPr lang="en-US" dirty="0" smtClean="0"/>
              <a:t>Joint deformity</a:t>
            </a:r>
          </a:p>
          <a:p>
            <a:pPr>
              <a:buFont typeface="Wingdings" pitchFamily="2" charset="2"/>
              <a:buChar char="ü"/>
            </a:pPr>
            <a:r>
              <a:rPr lang="en-US" dirty="0" smtClean="0"/>
              <a:t>Functional impairment(due to pain on movement and limited motion caused by structural changes in the joints.</a:t>
            </a:r>
          </a:p>
          <a:p>
            <a:pPr>
              <a:buFont typeface="Wingdings" pitchFamily="2" charset="2"/>
              <a:buChar char="ü"/>
            </a:pPr>
            <a:r>
              <a:rPr lang="en-US" dirty="0" smtClean="0"/>
              <a:t>Characteristic bony nodes may be present; on inspection and palpation(usually painless, unless inflammation is present.</a:t>
            </a:r>
          </a:p>
          <a:p>
            <a:pPr>
              <a:buNone/>
            </a:pPr>
            <a:r>
              <a:rPr lang="en-US" b="1" dirty="0" smtClean="0"/>
              <a:t>Diagnosis</a:t>
            </a:r>
            <a:endParaRPr lang="en-US" dirty="0" smtClean="0"/>
          </a:p>
          <a:p>
            <a:r>
              <a:rPr lang="en-US" dirty="0" smtClean="0"/>
              <a:t>Based on evaluation and history </a:t>
            </a:r>
          </a:p>
          <a:p>
            <a:r>
              <a:rPr lang="en-US" dirty="0" smtClean="0"/>
              <a:t>X-ray films show narrowing of joint space</a:t>
            </a:r>
            <a:br>
              <a:rPr lang="en-US" dirty="0" smtClean="0"/>
            </a:br>
            <a:endParaRPr lang="en-US" dirty="0" smtClean="0"/>
          </a:p>
          <a:p>
            <a:endParaRPr lang="en-US" dirty="0"/>
          </a:p>
        </p:txBody>
      </p:sp>
    </p:spTree>
  </p:cSld>
  <p:clrMapOvr>
    <a:masterClrMapping/>
  </p:clrMapOvr>
  <p:transition>
    <p:wipe dir="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b="1" u="sng" dirty="0" smtClean="0"/>
              <a:t>Medical management</a:t>
            </a:r>
            <a:endParaRPr lang="en-US" b="1" u="sng" dirty="0"/>
          </a:p>
        </p:txBody>
      </p:sp>
      <p:sp>
        <p:nvSpPr>
          <p:cNvPr id="3" name="Content Placeholder 2"/>
          <p:cNvSpPr>
            <a:spLocks noGrp="1"/>
          </p:cNvSpPr>
          <p:nvPr>
            <p:ph idx="1"/>
          </p:nvPr>
        </p:nvSpPr>
        <p:spPr>
          <a:xfrm>
            <a:off x="0" y="762000"/>
            <a:ext cx="9144000" cy="6096000"/>
          </a:xfrm>
        </p:spPr>
        <p:txBody>
          <a:bodyPr>
            <a:normAutofit fontScale="85000" lnSpcReduction="20000"/>
          </a:bodyPr>
          <a:lstStyle/>
          <a:p>
            <a:pPr>
              <a:buNone/>
            </a:pPr>
            <a:r>
              <a:rPr lang="en-US" b="1" dirty="0" smtClean="0"/>
              <a:t>NOTE</a:t>
            </a:r>
            <a:r>
              <a:rPr lang="en-US" dirty="0" smtClean="0"/>
              <a:t>: no treatment halts the degenerative process, certain preventive measures can slow the progress if undertaken early enough.  These include </a:t>
            </a:r>
          </a:p>
          <a:p>
            <a:pPr lvl="1"/>
            <a:r>
              <a:rPr lang="en-US" dirty="0" smtClean="0"/>
              <a:t>weight reduction, </a:t>
            </a:r>
          </a:p>
          <a:p>
            <a:pPr lvl="1"/>
            <a:r>
              <a:rPr lang="en-US" dirty="0" smtClean="0"/>
              <a:t>prevention of injuries, </a:t>
            </a:r>
          </a:p>
          <a:p>
            <a:pPr lvl="1"/>
            <a:r>
              <a:rPr lang="en-US" dirty="0" smtClean="0"/>
              <a:t>perinatal screening for congenital hip disease, and </a:t>
            </a:r>
          </a:p>
          <a:p>
            <a:pPr lvl="1"/>
            <a:r>
              <a:rPr lang="en-US" dirty="0" smtClean="0"/>
              <a:t>ergonomic modifications.</a:t>
            </a:r>
          </a:p>
          <a:p>
            <a:r>
              <a:rPr lang="en-US" dirty="0" smtClean="0"/>
              <a:t>Conservative treatment measures include the </a:t>
            </a:r>
          </a:p>
          <a:p>
            <a:pPr lvl="1">
              <a:buFont typeface="Wingdings" pitchFamily="2" charset="2"/>
              <a:buChar char="Ø"/>
            </a:pPr>
            <a:r>
              <a:rPr lang="en-US" dirty="0" smtClean="0"/>
              <a:t>use of heat,</a:t>
            </a:r>
          </a:p>
          <a:p>
            <a:pPr lvl="1">
              <a:buFont typeface="Wingdings" pitchFamily="2" charset="2"/>
              <a:buChar char="Ø"/>
            </a:pPr>
            <a:r>
              <a:rPr lang="en-US" dirty="0" smtClean="0"/>
              <a:t>weight reduction,</a:t>
            </a:r>
          </a:p>
          <a:p>
            <a:pPr lvl="1">
              <a:buFont typeface="Wingdings" pitchFamily="2" charset="2"/>
              <a:buChar char="Ø"/>
            </a:pPr>
            <a:r>
              <a:rPr lang="en-US" dirty="0" smtClean="0"/>
              <a:t> joint rest and </a:t>
            </a:r>
          </a:p>
          <a:p>
            <a:pPr lvl="1">
              <a:buFont typeface="Wingdings" pitchFamily="2" charset="2"/>
              <a:buChar char="Ø"/>
            </a:pPr>
            <a:r>
              <a:rPr lang="en-US" dirty="0" smtClean="0"/>
              <a:t>avoidance of joint overuse,</a:t>
            </a:r>
          </a:p>
          <a:p>
            <a:pPr lvl="1">
              <a:buFont typeface="Wingdings" pitchFamily="2" charset="2"/>
              <a:buChar char="Ø"/>
            </a:pPr>
            <a:r>
              <a:rPr lang="en-US" dirty="0" smtClean="0"/>
              <a:t> orthotic devices to support inflamed joints (splints, braces),</a:t>
            </a:r>
          </a:p>
          <a:p>
            <a:pPr lvl="1">
              <a:buFont typeface="Wingdings" pitchFamily="2" charset="2"/>
              <a:buChar char="Ø"/>
            </a:pPr>
            <a:r>
              <a:rPr lang="en-US" dirty="0" smtClean="0"/>
              <a:t>isometric and postural exercises, and aerobic exercise. </a:t>
            </a:r>
          </a:p>
          <a:p>
            <a:r>
              <a:rPr lang="en-US" dirty="0" smtClean="0"/>
              <a:t>Occupational and physical therapy can help the patient adopt self-management strategies.</a:t>
            </a:r>
          </a:p>
        </p:txBody>
      </p:sp>
    </p:spTree>
  </p:cSld>
  <p:clrMapOvr>
    <a:masterClrMapping/>
  </p:clrMapOvr>
  <p:transition>
    <p:wipe dir="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rmAutofit/>
          </a:bodyPr>
          <a:lstStyle/>
          <a:p>
            <a:pPr>
              <a:buNone/>
            </a:pPr>
            <a:r>
              <a:rPr lang="en-US" b="1" dirty="0" smtClean="0"/>
              <a:t>Pharmacologic management</a:t>
            </a:r>
          </a:p>
          <a:p>
            <a:r>
              <a:rPr lang="en-US" dirty="0" smtClean="0"/>
              <a:t>Directed toward symptom management and pain control.</a:t>
            </a:r>
          </a:p>
          <a:p>
            <a:r>
              <a:rPr lang="en-US" dirty="0" smtClean="0"/>
              <a:t>Use of analgesics, </a:t>
            </a:r>
            <a:r>
              <a:rPr lang="en-US" dirty="0" err="1" smtClean="0"/>
              <a:t>opioids</a:t>
            </a:r>
            <a:r>
              <a:rPr lang="en-US" dirty="0" smtClean="0"/>
              <a:t> and intra-articular corticosteroids.</a:t>
            </a:r>
          </a:p>
          <a:p>
            <a:r>
              <a:rPr lang="en-US" dirty="0" smtClean="0"/>
              <a:t>Newer therapeutic approaches include glucosamine and chondroitin, which are thought to improve tissue function and retard breakdown of cartilage</a:t>
            </a:r>
          </a:p>
          <a:p>
            <a:r>
              <a:rPr lang="en-US" dirty="0" smtClean="0"/>
              <a:t>Viscosupplementation, the intra-articular injection of hyaluronic acid, is thought to improve cartilage function and retard degradation; it may also have some anti-inflammatory effects</a:t>
            </a:r>
            <a:endParaRPr lang="en-US" dirty="0"/>
          </a:p>
        </p:txBody>
      </p:sp>
    </p:spTree>
  </p:cSld>
  <p:clrMapOvr>
    <a:masterClrMapping/>
  </p:clrMapOvr>
  <p:transition>
    <p:wipe dir="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rmAutofit/>
          </a:bodyPr>
          <a:lstStyle/>
          <a:p>
            <a:r>
              <a:rPr lang="en-US" b="1" dirty="0" smtClean="0"/>
              <a:t>Surgical management</a:t>
            </a:r>
          </a:p>
          <a:p>
            <a:pPr lvl="1"/>
            <a:r>
              <a:rPr lang="en-US" b="1" dirty="0" smtClean="0"/>
              <a:t>osteotomy </a:t>
            </a:r>
            <a:r>
              <a:rPr lang="en-US" dirty="0" smtClean="0"/>
              <a:t>(to alter the force distribution in the joint) </a:t>
            </a:r>
          </a:p>
          <a:p>
            <a:pPr lvl="1"/>
            <a:r>
              <a:rPr lang="en-US" b="1" dirty="0" smtClean="0"/>
              <a:t>arthroplasty</a:t>
            </a:r>
            <a:r>
              <a:rPr lang="en-US" dirty="0" smtClean="0"/>
              <a:t>.</a:t>
            </a:r>
          </a:p>
          <a:p>
            <a:pPr lvl="1"/>
            <a:r>
              <a:rPr lang="en-US" b="1" dirty="0" smtClean="0"/>
              <a:t>Viscosupplementation (the reconstitution of synovial fluid </a:t>
            </a:r>
            <a:r>
              <a:rPr lang="en-US" b="1" smtClean="0"/>
              <a:t>viscosity)</a:t>
            </a:r>
            <a:r>
              <a:rPr lang="en-US" smtClean="0"/>
              <a:t>. </a:t>
            </a:r>
            <a:endParaRPr lang="en-US" dirty="0" smtClean="0"/>
          </a:p>
          <a:p>
            <a:pPr lvl="1"/>
            <a:r>
              <a:rPr lang="en-US" b="1" dirty="0" smtClean="0"/>
              <a:t>Tidal irrigation (lavage) </a:t>
            </a:r>
            <a:r>
              <a:rPr lang="en-US" dirty="0" smtClean="0"/>
              <a:t>of the knee involves the introduction and then removal of a large volume of saline into the joint through cannulas.</a:t>
            </a:r>
            <a:endParaRPr lang="en-US" dirty="0"/>
          </a:p>
        </p:txBody>
      </p:sp>
    </p:spTree>
  </p:cSld>
  <p:clrMapOvr>
    <a:masterClrMapping/>
  </p:clrMapOvr>
  <p:transition>
    <p:wipe dir="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b="1" u="sng" dirty="0" smtClean="0">
                <a:solidFill>
                  <a:schemeClr val="tx1"/>
                </a:solidFill>
              </a:rPr>
              <a:t>Post-operative management</a:t>
            </a:r>
            <a:endParaRPr lang="en-US" b="1" u="sng" dirty="0">
              <a:solidFill>
                <a:schemeClr val="tx1"/>
              </a:solidFill>
            </a:endParaRPr>
          </a:p>
        </p:txBody>
      </p:sp>
      <p:sp>
        <p:nvSpPr>
          <p:cNvPr id="3" name="Content Placeholder 2"/>
          <p:cNvSpPr>
            <a:spLocks noGrp="1"/>
          </p:cNvSpPr>
          <p:nvPr>
            <p:ph idx="1"/>
          </p:nvPr>
        </p:nvSpPr>
        <p:spPr>
          <a:xfrm>
            <a:off x="0" y="609600"/>
            <a:ext cx="9144000" cy="6248400"/>
          </a:xfrm>
        </p:spPr>
        <p:txBody>
          <a:bodyPr>
            <a:normAutofit fontScale="92500" lnSpcReduction="20000"/>
          </a:bodyPr>
          <a:lstStyle/>
          <a:p>
            <a:pPr>
              <a:buFont typeface="Wingdings" pitchFamily="2" charset="2"/>
              <a:buChar char="ü"/>
            </a:pPr>
            <a:r>
              <a:rPr lang="en-US" dirty="0" smtClean="0"/>
              <a:t>Proper positioning of the patient in bed to avoid hip dislocation. A wedge pillow maybe used between the limbs.</a:t>
            </a:r>
          </a:p>
          <a:p>
            <a:pPr>
              <a:buFont typeface="Wingdings" pitchFamily="2" charset="2"/>
              <a:buChar char="ü"/>
            </a:pPr>
            <a:r>
              <a:rPr lang="en-US" dirty="0" smtClean="0"/>
              <a:t>Vital signs observation four hourly to assess the patient's progress. </a:t>
            </a:r>
          </a:p>
          <a:p>
            <a:pPr>
              <a:buFont typeface="Wingdings" pitchFamily="2" charset="2"/>
              <a:buChar char="ü"/>
            </a:pPr>
            <a:r>
              <a:rPr lang="en-US" dirty="0" smtClean="0"/>
              <a:t>Oxygen may be administered for the first six hours to improve perfusion. </a:t>
            </a:r>
          </a:p>
          <a:p>
            <a:pPr>
              <a:buFont typeface="Wingdings" pitchFamily="2" charset="2"/>
              <a:buChar char="ü"/>
            </a:pPr>
            <a:r>
              <a:rPr lang="en-US" dirty="0" smtClean="0"/>
              <a:t>Observations are of the incision site for bleeding and drainage if drain is in situ. If the drainage is minimal the drains should be removed 48 to 72 hours post operatively.</a:t>
            </a:r>
          </a:p>
          <a:p>
            <a:pPr>
              <a:buFont typeface="Wingdings" pitchFamily="2" charset="2"/>
              <a:buChar char="ü"/>
            </a:pPr>
            <a:r>
              <a:rPr lang="en-US" dirty="0" smtClean="0"/>
              <a:t>Pain management control should be maintained throughout the recovery period e.g. </a:t>
            </a:r>
            <a:r>
              <a:rPr lang="en-US" dirty="0" err="1" smtClean="0"/>
              <a:t>pethidine</a:t>
            </a:r>
            <a:r>
              <a:rPr lang="en-US" dirty="0" smtClean="0"/>
              <a:t> 75mg IV eight hourly and as needed followed by oral </a:t>
            </a:r>
            <a:r>
              <a:rPr lang="en-US" dirty="0" err="1" smtClean="0"/>
              <a:t>diclofenac</a:t>
            </a:r>
            <a:r>
              <a:rPr lang="en-US" dirty="0" smtClean="0"/>
              <a:t> 100mg </a:t>
            </a:r>
            <a:r>
              <a:rPr lang="en-US" dirty="0" err="1" smtClean="0"/>
              <a:t>bd</a:t>
            </a:r>
            <a:r>
              <a:rPr lang="en-US" dirty="0" smtClean="0"/>
              <a:t> for 14-21 days.</a:t>
            </a:r>
          </a:p>
          <a:p>
            <a:endParaRPr lang="en-US" dirty="0"/>
          </a:p>
        </p:txBody>
      </p:sp>
    </p:spTree>
  </p:cSld>
  <p:clrMapOvr>
    <a:masterClrMapping/>
  </p:clrMapOvr>
  <p:transition>
    <p:blinds dir="vert"/>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rmAutofit/>
          </a:bodyPr>
          <a:lstStyle/>
          <a:p>
            <a:pPr>
              <a:buFont typeface="Wingdings" pitchFamily="2" charset="2"/>
              <a:buChar char="ü"/>
            </a:pPr>
            <a:r>
              <a:rPr lang="en-US" dirty="0" smtClean="0"/>
              <a:t>Ambulation. The patient starts on passive exercises as soon as the pain is controlled to avoid complications e.g. deep venous thrombosis.</a:t>
            </a:r>
          </a:p>
          <a:p>
            <a:pPr>
              <a:buFont typeface="Wingdings" pitchFamily="2" charset="2"/>
              <a:buChar char="ü"/>
            </a:pPr>
            <a:r>
              <a:rPr lang="en-US" dirty="0" smtClean="0"/>
              <a:t>Nutrition. patients may be allowed to take oral sips six hours after surgery. </a:t>
            </a:r>
          </a:p>
          <a:p>
            <a:pPr lvl="1"/>
            <a:r>
              <a:rPr lang="en-US" sz="3200" dirty="0" smtClean="0"/>
              <a:t>If they had intravenous infusions running, these should be allowed to go through and the input and output chart should be maintained to monitor fluids. </a:t>
            </a:r>
          </a:p>
          <a:p>
            <a:pPr lvl="1"/>
            <a:r>
              <a:rPr lang="en-US" sz="3200" dirty="0" smtClean="0"/>
              <a:t>The patient should be allowed to feed on a well balanced diet soon after they can tolerate fluids.</a:t>
            </a:r>
          </a:p>
          <a:p>
            <a:endParaRPr lang="en-US" dirty="0"/>
          </a:p>
        </p:txBody>
      </p:sp>
    </p:spTree>
  </p:cSld>
  <p:clrMapOvr>
    <a:masterClrMapping/>
  </p:clrMapOvr>
  <p:transition>
    <p:blinds dir="vert"/>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style>
          <a:lnRef idx="0">
            <a:schemeClr val="accent4"/>
          </a:lnRef>
          <a:fillRef idx="3">
            <a:schemeClr val="accent4"/>
          </a:fillRef>
          <a:effectRef idx="3">
            <a:schemeClr val="accent4"/>
          </a:effectRef>
          <a:fontRef idx="minor">
            <a:schemeClr val="lt1"/>
          </a:fontRef>
        </p:style>
        <p:txBody>
          <a:bodyPr>
            <a:normAutofit fontScale="90000"/>
          </a:bodyPr>
          <a:lstStyle/>
          <a:p>
            <a:r>
              <a:rPr lang="en-US" b="1" u="sng" dirty="0" smtClean="0"/>
              <a:t>Nursing management</a:t>
            </a:r>
            <a:endParaRPr lang="en-US" b="1" u="sng" dirty="0"/>
          </a:p>
        </p:txBody>
      </p:sp>
      <p:sp>
        <p:nvSpPr>
          <p:cNvPr id="3" name="Content Placeholder 2"/>
          <p:cNvSpPr>
            <a:spLocks noGrp="1"/>
          </p:cNvSpPr>
          <p:nvPr>
            <p:ph idx="1"/>
          </p:nvPr>
        </p:nvSpPr>
        <p:spPr>
          <a:xfrm>
            <a:off x="0" y="685800"/>
            <a:ext cx="9144000" cy="6172200"/>
          </a:xfrm>
        </p:spPr>
        <p:txBody>
          <a:bodyPr>
            <a:normAutofit fontScale="92500" lnSpcReduction="10000"/>
          </a:bodyPr>
          <a:lstStyle/>
          <a:p>
            <a:pPr>
              <a:buNone/>
            </a:pPr>
            <a:r>
              <a:rPr lang="en-US" dirty="0" smtClean="0"/>
              <a:t>1. Relief of pain by  </a:t>
            </a:r>
          </a:p>
          <a:p>
            <a:pPr lvl="1"/>
            <a:r>
              <a:rPr lang="en-US" dirty="0" smtClean="0"/>
              <a:t>resting the involved joints, </a:t>
            </a:r>
          </a:p>
          <a:p>
            <a:pPr lvl="1"/>
            <a:r>
              <a:rPr lang="en-US" dirty="0" smtClean="0"/>
              <a:t>advising the patient to avoid activities that precipitate pain, </a:t>
            </a:r>
          </a:p>
          <a:p>
            <a:pPr lvl="1"/>
            <a:r>
              <a:rPr lang="en-US" dirty="0" smtClean="0"/>
              <a:t>use of heat, </a:t>
            </a:r>
          </a:p>
          <a:p>
            <a:pPr lvl="1"/>
            <a:r>
              <a:rPr lang="en-US" dirty="0" smtClean="0"/>
              <a:t>analgesics and anti-inflammatory drugs, </a:t>
            </a:r>
          </a:p>
          <a:p>
            <a:pPr lvl="1"/>
            <a:r>
              <a:rPr lang="en-US" dirty="0" smtClean="0"/>
              <a:t>The use of correct body mechanics and assistive devises </a:t>
            </a:r>
          </a:p>
          <a:p>
            <a:pPr lvl="1"/>
            <a:r>
              <a:rPr lang="en-US" dirty="0" smtClean="0"/>
              <a:t>avoidance of heavy weight bearing is also helpful.</a:t>
            </a:r>
          </a:p>
          <a:p>
            <a:pPr>
              <a:buNone/>
            </a:pPr>
            <a:r>
              <a:rPr lang="en-US" dirty="0" smtClean="0"/>
              <a:t>2. Optimizing functional ability</a:t>
            </a:r>
          </a:p>
          <a:p>
            <a:pPr lvl="1"/>
            <a:r>
              <a:rPr lang="en-US" dirty="0" smtClean="0"/>
              <a:t>Canes or other assistive devices for ambulation should be considered. </a:t>
            </a:r>
          </a:p>
          <a:p>
            <a:pPr lvl="1"/>
            <a:r>
              <a:rPr lang="en-US" dirty="0" smtClean="0"/>
              <a:t>Exercises such as walking should be begun in moderation and increased gradually.</a:t>
            </a:r>
          </a:p>
          <a:p>
            <a:pPr lvl="1"/>
            <a:r>
              <a:rPr lang="en-US" dirty="0" smtClean="0"/>
              <a:t>Progressive range of motion exercises, avoiding flexion deformities</a:t>
            </a:r>
          </a:p>
          <a:p>
            <a:pPr>
              <a:buNone/>
            </a:pPr>
            <a:endParaRPr lang="en-US" dirty="0" smtClean="0"/>
          </a:p>
          <a:p>
            <a:endParaRPr lang="en-US" dirty="0"/>
          </a:p>
        </p:txBody>
      </p:sp>
    </p:spTree>
  </p:cSld>
  <p:clrMapOvr>
    <a:masterClrMapping/>
  </p:clrMapOvr>
  <p:transition>
    <p:blinds dir="vert"/>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style>
          <a:lnRef idx="0">
            <a:schemeClr val="accent4"/>
          </a:lnRef>
          <a:fillRef idx="3">
            <a:schemeClr val="accent4"/>
          </a:fillRef>
          <a:effectRef idx="3">
            <a:schemeClr val="accent4"/>
          </a:effectRef>
          <a:fontRef idx="minor">
            <a:schemeClr val="lt1"/>
          </a:fontRef>
        </p:style>
        <p:txBody>
          <a:bodyPr/>
          <a:lstStyle/>
          <a:p>
            <a:r>
              <a:rPr lang="en-US" b="1" u="sng" dirty="0" smtClean="0"/>
              <a:t>JOINT DISLOCATION</a:t>
            </a:r>
            <a:endParaRPr lang="en-US" b="1" u="sng" dirty="0"/>
          </a:p>
        </p:txBody>
      </p:sp>
      <p:sp>
        <p:nvSpPr>
          <p:cNvPr id="3" name="Content Placeholder 2"/>
          <p:cNvSpPr>
            <a:spLocks noGrp="1"/>
          </p:cNvSpPr>
          <p:nvPr>
            <p:ph idx="1"/>
          </p:nvPr>
        </p:nvSpPr>
        <p:spPr>
          <a:xfrm>
            <a:off x="0" y="838200"/>
            <a:ext cx="9144000" cy="6019800"/>
          </a:xfrm>
        </p:spPr>
        <p:txBody>
          <a:bodyPr>
            <a:normAutofit lnSpcReduction="10000"/>
          </a:bodyPr>
          <a:lstStyle/>
          <a:p>
            <a:pPr>
              <a:buNone/>
            </a:pPr>
            <a:r>
              <a:rPr lang="en-US" dirty="0" smtClean="0"/>
              <a:t>Def: a condition in which the articular surfaces of the bones forming the joint are no longer in anatomic contact. The bones are literally “out of joint.” </a:t>
            </a:r>
          </a:p>
          <a:p>
            <a:r>
              <a:rPr lang="en-US" dirty="0" smtClean="0"/>
              <a:t>A </a:t>
            </a:r>
            <a:r>
              <a:rPr lang="en-US" b="1" dirty="0" smtClean="0"/>
              <a:t>sub-</a:t>
            </a:r>
            <a:r>
              <a:rPr lang="en-US" b="1" dirty="0" err="1" smtClean="0"/>
              <a:t>luxation</a:t>
            </a:r>
            <a:r>
              <a:rPr lang="en-US" b="1" dirty="0" smtClean="0"/>
              <a:t> is a </a:t>
            </a:r>
            <a:r>
              <a:rPr lang="en-US" dirty="0" smtClean="0"/>
              <a:t>partial dislocation of the articulating surfaces. </a:t>
            </a:r>
          </a:p>
          <a:p>
            <a:r>
              <a:rPr lang="en-US" dirty="0" smtClean="0"/>
              <a:t>Traumatic dislocations are orthopedic emergencies because the associated joint structures, blood supply, and nerves are distorted and severely stressed. </a:t>
            </a:r>
          </a:p>
          <a:p>
            <a:r>
              <a:rPr lang="en-US" dirty="0" smtClean="0"/>
              <a:t>If the dislocation is not treated promptly, </a:t>
            </a:r>
            <a:r>
              <a:rPr lang="en-US" i="1" dirty="0" smtClean="0"/>
              <a:t>avascular necrosis </a:t>
            </a:r>
            <a:r>
              <a:rPr lang="en-US" dirty="0" smtClean="0"/>
              <a:t>(tissue death due to anoxia and diminished blood supply) and nerve palsy may occur.</a:t>
            </a:r>
          </a:p>
        </p:txBody>
      </p:sp>
    </p:spTree>
  </p:cSld>
  <p:clrMapOvr>
    <a:masterClrMapping/>
  </p:clrMapOvr>
  <p:transition>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style>
          <a:lnRef idx="1">
            <a:schemeClr val="accent3"/>
          </a:lnRef>
          <a:fillRef idx="2">
            <a:schemeClr val="accent3"/>
          </a:fillRef>
          <a:effectRef idx="1">
            <a:schemeClr val="accent3"/>
          </a:effectRef>
          <a:fontRef idx="minor">
            <a:schemeClr val="dk1"/>
          </a:fontRef>
        </p:style>
        <p:txBody>
          <a:bodyPr/>
          <a:lstStyle/>
          <a:p>
            <a:r>
              <a:rPr lang="en-US" b="1" dirty="0" smtClean="0"/>
              <a:t>MOVEMENTS OF JOINTS</a:t>
            </a:r>
            <a:endParaRPr lang="en-US" b="1" dirty="0"/>
          </a:p>
        </p:txBody>
      </p:sp>
      <p:sp>
        <p:nvSpPr>
          <p:cNvPr id="3" name="Content Placeholder 2"/>
          <p:cNvSpPr>
            <a:spLocks noGrp="1"/>
          </p:cNvSpPr>
          <p:nvPr>
            <p:ph idx="1"/>
          </p:nvPr>
        </p:nvSpPr>
        <p:spPr>
          <a:xfrm>
            <a:off x="0" y="838200"/>
            <a:ext cx="9144000" cy="6019800"/>
          </a:xfrm>
        </p:spPr>
        <p:txBody>
          <a:bodyPr>
            <a:normAutofit fontScale="92500" lnSpcReduction="20000"/>
          </a:bodyPr>
          <a:lstStyle/>
          <a:p>
            <a:r>
              <a:rPr lang="en-US" b="1" dirty="0" smtClean="0"/>
              <a:t>Flexion</a:t>
            </a:r>
            <a:r>
              <a:rPr lang="en-US" dirty="0" smtClean="0"/>
              <a:t>: bending forward and backward. </a:t>
            </a:r>
            <a:r>
              <a:rPr lang="en-US" dirty="0" err="1" smtClean="0"/>
              <a:t>E.g</a:t>
            </a:r>
            <a:r>
              <a:rPr lang="en-US" dirty="0" smtClean="0"/>
              <a:t> knee joint.</a:t>
            </a:r>
          </a:p>
          <a:p>
            <a:r>
              <a:rPr lang="en-US" b="1" dirty="0" smtClean="0"/>
              <a:t>Extension</a:t>
            </a:r>
            <a:r>
              <a:rPr lang="en-US" dirty="0" smtClean="0"/>
              <a:t>: straightening or bending backwards.</a:t>
            </a:r>
          </a:p>
          <a:p>
            <a:r>
              <a:rPr lang="en-US" b="1" dirty="0" smtClean="0"/>
              <a:t>Abduction</a:t>
            </a:r>
            <a:r>
              <a:rPr lang="en-US" dirty="0" smtClean="0"/>
              <a:t>: movement away from the midline. </a:t>
            </a:r>
            <a:r>
              <a:rPr lang="en-US" dirty="0" err="1" smtClean="0"/>
              <a:t>E.g</a:t>
            </a:r>
            <a:r>
              <a:rPr lang="en-US" dirty="0" smtClean="0"/>
              <a:t> moving the arm or leg away from the body laterally.</a:t>
            </a:r>
          </a:p>
          <a:p>
            <a:r>
              <a:rPr lang="en-US" b="1" dirty="0" smtClean="0"/>
              <a:t>Adduction</a:t>
            </a:r>
            <a:r>
              <a:rPr lang="en-US" dirty="0" smtClean="0"/>
              <a:t>: movement towards the middle of body.</a:t>
            </a:r>
          </a:p>
          <a:p>
            <a:r>
              <a:rPr lang="en-US" b="1" dirty="0" smtClean="0"/>
              <a:t>Eversion</a:t>
            </a:r>
            <a:r>
              <a:rPr lang="en-US" dirty="0" smtClean="0"/>
              <a:t>: turning the sole of the foot outwards.</a:t>
            </a:r>
          </a:p>
          <a:p>
            <a:r>
              <a:rPr lang="en-US" b="1" dirty="0" smtClean="0"/>
              <a:t>Inversion</a:t>
            </a:r>
            <a:r>
              <a:rPr lang="en-US" dirty="0" smtClean="0"/>
              <a:t>: turning the sole of foot inwards.</a:t>
            </a:r>
          </a:p>
          <a:p>
            <a:r>
              <a:rPr lang="en-US" b="1" dirty="0" smtClean="0"/>
              <a:t>Supination</a:t>
            </a:r>
            <a:r>
              <a:rPr lang="en-US" dirty="0" smtClean="0"/>
              <a:t>: turning the palm up.</a:t>
            </a:r>
          </a:p>
          <a:p>
            <a:r>
              <a:rPr lang="en-US" b="1" dirty="0" smtClean="0"/>
              <a:t>Pronation</a:t>
            </a:r>
            <a:r>
              <a:rPr lang="en-US" dirty="0" smtClean="0"/>
              <a:t>: turning the palm downwards.</a:t>
            </a:r>
          </a:p>
          <a:p>
            <a:r>
              <a:rPr lang="en-US" b="1" dirty="0" smtClean="0"/>
              <a:t>Rotation</a:t>
            </a:r>
            <a:r>
              <a:rPr lang="en-US" dirty="0" smtClean="0"/>
              <a:t>: movement around the long axis. </a:t>
            </a:r>
            <a:r>
              <a:rPr lang="en-US" dirty="0" err="1" smtClean="0"/>
              <a:t>E.g</a:t>
            </a:r>
            <a:r>
              <a:rPr lang="en-US" dirty="0" smtClean="0"/>
              <a:t> the lower limb or the upper limb.</a:t>
            </a:r>
          </a:p>
          <a:p>
            <a:r>
              <a:rPr lang="en-US" b="1" dirty="0" smtClean="0"/>
              <a:t>Circumduction</a:t>
            </a:r>
            <a:r>
              <a:rPr lang="en-US" dirty="0" smtClean="0"/>
              <a:t>: a combination of adduction, flexion and extension.</a:t>
            </a:r>
          </a:p>
          <a:p>
            <a:endParaRPr lang="en-US" dirty="0"/>
          </a:p>
        </p:txBody>
      </p:sp>
    </p:spTree>
  </p:cSld>
  <p:clrMapOvr>
    <a:masterClrMapping/>
  </p:clrMapOvr>
  <p:transition>
    <p:wipe dir="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rmAutofit lnSpcReduction="10000"/>
          </a:bodyPr>
          <a:lstStyle/>
          <a:p>
            <a:r>
              <a:rPr lang="en-US" dirty="0" smtClean="0"/>
              <a:t>Dislocations may be </a:t>
            </a:r>
          </a:p>
          <a:p>
            <a:pPr lvl="1"/>
            <a:r>
              <a:rPr lang="en-US" dirty="0" smtClean="0"/>
              <a:t>congenital, or present at birth (most often the hip);</a:t>
            </a:r>
          </a:p>
          <a:p>
            <a:pPr lvl="1"/>
            <a:r>
              <a:rPr lang="en-US" dirty="0" smtClean="0"/>
              <a:t>spontaneous or pathologic, </a:t>
            </a:r>
          </a:p>
          <a:p>
            <a:pPr lvl="1"/>
            <a:r>
              <a:rPr lang="en-US" dirty="0" smtClean="0"/>
              <a:t>caused by disease of the articular or </a:t>
            </a:r>
            <a:r>
              <a:rPr lang="en-US" dirty="0" err="1" smtClean="0"/>
              <a:t>peri</a:t>
            </a:r>
            <a:r>
              <a:rPr lang="en-US" dirty="0" smtClean="0"/>
              <a:t>-articular structures;</a:t>
            </a:r>
          </a:p>
          <a:p>
            <a:pPr lvl="1"/>
            <a:r>
              <a:rPr lang="en-US" dirty="0" smtClean="0"/>
              <a:t> traumatic, resulting from injury in which the joint is disrupted by force.</a:t>
            </a:r>
          </a:p>
          <a:p>
            <a:r>
              <a:rPr lang="en-US" dirty="0" smtClean="0"/>
              <a:t>Signs and symptoms of a traumatic dislocation are </a:t>
            </a:r>
          </a:p>
          <a:p>
            <a:pPr lvl="1"/>
            <a:r>
              <a:rPr lang="en-US" dirty="0" smtClean="0"/>
              <a:t>pain, </a:t>
            </a:r>
          </a:p>
          <a:p>
            <a:pPr lvl="1"/>
            <a:r>
              <a:rPr lang="en-US" dirty="0" smtClean="0"/>
              <a:t>change in contour of the joint, </a:t>
            </a:r>
          </a:p>
          <a:p>
            <a:pPr lvl="1"/>
            <a:r>
              <a:rPr lang="en-US" dirty="0" smtClean="0"/>
              <a:t>change in the length of the extremity,</a:t>
            </a:r>
          </a:p>
          <a:p>
            <a:pPr lvl="1"/>
            <a:r>
              <a:rPr lang="en-US" dirty="0" smtClean="0"/>
              <a:t>loss of normal mobility, and </a:t>
            </a:r>
          </a:p>
          <a:p>
            <a:pPr lvl="1"/>
            <a:r>
              <a:rPr lang="en-US" dirty="0" smtClean="0"/>
              <a:t>change in the axis of the dislocated bones. </a:t>
            </a:r>
          </a:p>
          <a:p>
            <a:r>
              <a:rPr lang="en-US" dirty="0" smtClean="0"/>
              <a:t>X-rays confirm the diagnosis</a:t>
            </a:r>
            <a:endParaRPr lang="en-US" dirty="0"/>
          </a:p>
        </p:txBody>
      </p:sp>
    </p:spTree>
  </p:cSld>
  <p:clrMapOvr>
    <a:masterClrMapping/>
  </p:clrMapOvr>
  <p:transition>
    <p:blinds dir="vert"/>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style>
          <a:lnRef idx="1">
            <a:schemeClr val="accent3"/>
          </a:lnRef>
          <a:fillRef idx="2">
            <a:schemeClr val="accent3"/>
          </a:fillRef>
          <a:effectRef idx="1">
            <a:schemeClr val="accent3"/>
          </a:effectRef>
          <a:fontRef idx="minor">
            <a:schemeClr val="dk1"/>
          </a:fontRef>
        </p:style>
        <p:txBody>
          <a:bodyPr/>
          <a:lstStyle/>
          <a:p>
            <a:r>
              <a:rPr lang="en-US" b="1" u="sng" dirty="0" smtClean="0"/>
              <a:t>Medical management</a:t>
            </a:r>
            <a:endParaRPr lang="en-US" b="1" u="sng" dirty="0"/>
          </a:p>
        </p:txBody>
      </p:sp>
      <p:sp>
        <p:nvSpPr>
          <p:cNvPr id="3" name="Content Placeholder 2"/>
          <p:cNvSpPr>
            <a:spLocks noGrp="1"/>
          </p:cNvSpPr>
          <p:nvPr>
            <p:ph idx="1"/>
          </p:nvPr>
        </p:nvSpPr>
        <p:spPr>
          <a:xfrm>
            <a:off x="0" y="762000"/>
            <a:ext cx="9144000" cy="6096000"/>
          </a:xfrm>
        </p:spPr>
        <p:txBody>
          <a:bodyPr>
            <a:normAutofit fontScale="92500" lnSpcReduction="20000"/>
          </a:bodyPr>
          <a:lstStyle/>
          <a:p>
            <a:pPr marL="514350" indent="-514350">
              <a:buFont typeface="+mj-lt"/>
              <a:buAutoNum type="arabicPeriod"/>
            </a:pPr>
            <a:r>
              <a:rPr lang="en-US" dirty="0" smtClean="0"/>
              <a:t>Immobilization of the affected joint while the patient is transported to the hospital. </a:t>
            </a:r>
          </a:p>
          <a:p>
            <a:pPr marL="514350" indent="-514350">
              <a:buFont typeface="+mj-lt"/>
              <a:buAutoNum type="arabicPeriod"/>
            </a:pPr>
            <a:r>
              <a:rPr lang="en-US" dirty="0" smtClean="0"/>
              <a:t>Prompt reduction of the dislocation i.e., (displaced parts are brought into normal position) to preserve joint function.</a:t>
            </a:r>
          </a:p>
          <a:p>
            <a:pPr marL="514350" indent="-514350">
              <a:buFont typeface="+mj-lt"/>
              <a:buAutoNum type="arabicPeriod"/>
            </a:pPr>
            <a:r>
              <a:rPr lang="en-US" dirty="0" smtClean="0"/>
              <a:t>Analgesia, muscle relaxants, and possibly anesthesia are used to facilitate closed reduction. </a:t>
            </a:r>
          </a:p>
          <a:p>
            <a:pPr marL="514350" indent="-514350">
              <a:buFont typeface="+mj-lt"/>
              <a:buAutoNum type="arabicPeriod"/>
            </a:pPr>
            <a:r>
              <a:rPr lang="en-US" dirty="0" smtClean="0"/>
              <a:t>The joint is immobilized by bandages, splints, casts, or traction and is maintained in a stable position. </a:t>
            </a:r>
          </a:p>
          <a:p>
            <a:pPr marL="514350" indent="-514350">
              <a:buFont typeface="+mj-lt"/>
              <a:buAutoNum type="arabicPeriod"/>
            </a:pPr>
            <a:r>
              <a:rPr lang="en-US" dirty="0" smtClean="0"/>
              <a:t>Neurovascular status is monitored. </a:t>
            </a:r>
          </a:p>
          <a:p>
            <a:pPr marL="514350" indent="-514350">
              <a:buFont typeface="+mj-lt"/>
              <a:buAutoNum type="arabicPeriod"/>
            </a:pPr>
            <a:r>
              <a:rPr lang="en-US" dirty="0" smtClean="0"/>
              <a:t>After reduction, if the joint is stable, gentle, progressive, active and passive movement is begun to preserve range of motion (ROM) and restore strength.</a:t>
            </a:r>
          </a:p>
          <a:p>
            <a:pPr marL="514350" indent="-514350">
              <a:buFont typeface="+mj-lt"/>
              <a:buAutoNum type="arabicPeriod"/>
            </a:pPr>
            <a:r>
              <a:rPr lang="en-US" dirty="0" smtClean="0"/>
              <a:t>The joint is supported between exercise sessions.</a:t>
            </a:r>
            <a:endParaRPr lang="en-US" dirty="0"/>
          </a:p>
        </p:txBody>
      </p:sp>
    </p:spTree>
  </p:cSld>
  <p:clrMapOvr>
    <a:masterClrMapping/>
  </p:clrMapOvr>
  <p:transition>
    <p:blinds dir="vert"/>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style>
          <a:lnRef idx="1">
            <a:schemeClr val="accent6"/>
          </a:lnRef>
          <a:fillRef idx="2">
            <a:schemeClr val="accent6"/>
          </a:fillRef>
          <a:effectRef idx="1">
            <a:schemeClr val="accent6"/>
          </a:effectRef>
          <a:fontRef idx="minor">
            <a:schemeClr val="dk1"/>
          </a:fontRef>
        </p:style>
        <p:txBody>
          <a:bodyPr/>
          <a:lstStyle/>
          <a:p>
            <a:r>
              <a:rPr lang="en-US" b="1" u="sng" dirty="0" smtClean="0"/>
              <a:t>Nursing management</a:t>
            </a:r>
            <a:endParaRPr lang="en-US" b="1" u="sng" dirty="0"/>
          </a:p>
        </p:txBody>
      </p:sp>
      <p:sp>
        <p:nvSpPr>
          <p:cNvPr id="3" name="Content Placeholder 2"/>
          <p:cNvSpPr>
            <a:spLocks noGrp="1"/>
          </p:cNvSpPr>
          <p:nvPr>
            <p:ph idx="1"/>
          </p:nvPr>
        </p:nvSpPr>
        <p:spPr>
          <a:xfrm>
            <a:off x="457200" y="838200"/>
            <a:ext cx="8229600" cy="5287963"/>
          </a:xfrm>
        </p:spPr>
        <p:txBody>
          <a:bodyPr/>
          <a:lstStyle/>
          <a:p>
            <a:r>
              <a:rPr lang="en-US" dirty="0" smtClean="0"/>
              <a:t>Providing comfort, </a:t>
            </a:r>
          </a:p>
          <a:p>
            <a:r>
              <a:rPr lang="en-US" dirty="0" smtClean="0"/>
              <a:t>Evaluating the patient’s neurovascular status,</a:t>
            </a:r>
          </a:p>
          <a:p>
            <a:r>
              <a:rPr lang="en-US" dirty="0" smtClean="0"/>
              <a:t>Protecting the joint during healing.</a:t>
            </a:r>
          </a:p>
          <a:p>
            <a:r>
              <a:rPr lang="en-US" dirty="0" smtClean="0"/>
              <a:t>Teaching the patient how to manage the immobilizing devices and how to protect the joint from re-injury.</a:t>
            </a:r>
            <a:endParaRPr lang="en-US" dirty="0"/>
          </a:p>
        </p:txBody>
      </p:sp>
    </p:spTree>
  </p:cSld>
  <p:clrMapOvr>
    <a:masterClrMapping/>
  </p:clrMapOvr>
  <p:transition>
    <p:blinds dir="vert"/>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style>
          <a:lnRef idx="0">
            <a:schemeClr val="accent2"/>
          </a:lnRef>
          <a:fillRef idx="3">
            <a:schemeClr val="accent2"/>
          </a:fillRef>
          <a:effectRef idx="3">
            <a:schemeClr val="accent2"/>
          </a:effectRef>
          <a:fontRef idx="minor">
            <a:schemeClr val="lt1"/>
          </a:fontRef>
        </p:style>
        <p:txBody>
          <a:bodyPr/>
          <a:lstStyle/>
          <a:p>
            <a:r>
              <a:rPr lang="en-US" b="1" u="sng" dirty="0" smtClean="0"/>
              <a:t>AMPUTATION</a:t>
            </a:r>
            <a:endParaRPr lang="en-US" b="1" u="sng" dirty="0"/>
          </a:p>
        </p:txBody>
      </p:sp>
      <p:sp>
        <p:nvSpPr>
          <p:cNvPr id="3" name="Content Placeholder 2"/>
          <p:cNvSpPr>
            <a:spLocks noGrp="1"/>
          </p:cNvSpPr>
          <p:nvPr>
            <p:ph idx="1"/>
          </p:nvPr>
        </p:nvSpPr>
        <p:spPr>
          <a:xfrm>
            <a:off x="0" y="838200"/>
            <a:ext cx="9144000" cy="6019800"/>
          </a:xfrm>
        </p:spPr>
        <p:txBody>
          <a:bodyPr>
            <a:normAutofit fontScale="92500" lnSpcReduction="20000"/>
          </a:bodyPr>
          <a:lstStyle/>
          <a:p>
            <a:pPr>
              <a:buNone/>
            </a:pPr>
            <a:r>
              <a:rPr lang="en-US" dirty="0" smtClean="0"/>
              <a:t>Def: removal of a body part, usually a limb or part of a limb</a:t>
            </a:r>
          </a:p>
          <a:p>
            <a:r>
              <a:rPr lang="en-US" dirty="0" smtClean="0"/>
              <a:t>Amputation is often necessary as a result of:</a:t>
            </a:r>
          </a:p>
          <a:p>
            <a:pPr lvl="1">
              <a:buFont typeface="Wingdings" pitchFamily="2" charset="2"/>
              <a:buChar char="Ø"/>
            </a:pPr>
            <a:r>
              <a:rPr lang="en-US" dirty="0" smtClean="0"/>
              <a:t>Progressive peripheral vascular disease(often a sequelae of DM) </a:t>
            </a:r>
          </a:p>
          <a:p>
            <a:pPr lvl="1">
              <a:buFont typeface="Wingdings" pitchFamily="2" charset="2"/>
              <a:buChar char="Ø"/>
            </a:pPr>
            <a:r>
              <a:rPr lang="en-US" dirty="0" smtClean="0"/>
              <a:t>Severe burns</a:t>
            </a:r>
          </a:p>
          <a:p>
            <a:pPr lvl="1">
              <a:buFont typeface="Wingdings" pitchFamily="2" charset="2"/>
              <a:buChar char="Ø"/>
            </a:pPr>
            <a:r>
              <a:rPr lang="en-US" dirty="0" smtClean="0"/>
              <a:t>Severe congenital deformities  </a:t>
            </a:r>
          </a:p>
          <a:p>
            <a:pPr lvl="1">
              <a:buFont typeface="Wingdings" pitchFamily="2" charset="2"/>
              <a:buChar char="Ø"/>
            </a:pPr>
            <a:r>
              <a:rPr lang="en-US" dirty="0" smtClean="0"/>
              <a:t>malignant tumours</a:t>
            </a:r>
          </a:p>
          <a:p>
            <a:pPr lvl="1">
              <a:buFont typeface="Wingdings" pitchFamily="2" charset="2"/>
              <a:buChar char="Ø"/>
            </a:pPr>
            <a:r>
              <a:rPr lang="en-US" dirty="0" smtClean="0"/>
              <a:t>fulminating gas gangrene, </a:t>
            </a:r>
          </a:p>
          <a:p>
            <a:pPr lvl="1">
              <a:buFont typeface="Wingdings" pitchFamily="2" charset="2"/>
              <a:buChar char="Ø"/>
            </a:pPr>
            <a:r>
              <a:rPr lang="en-US" dirty="0" smtClean="0"/>
              <a:t>trauma (crushing injuries, burns, frostbite, electrical burns),</a:t>
            </a:r>
          </a:p>
          <a:p>
            <a:pPr lvl="1">
              <a:buFont typeface="Wingdings" pitchFamily="2" charset="2"/>
              <a:buChar char="Ø"/>
            </a:pPr>
            <a:r>
              <a:rPr lang="en-US" dirty="0" smtClean="0"/>
              <a:t>Chronic osteomyelitis.</a:t>
            </a:r>
          </a:p>
          <a:p>
            <a:r>
              <a:rPr lang="en-US" dirty="0" smtClean="0"/>
              <a:t>Amputation is used to </a:t>
            </a:r>
          </a:p>
          <a:p>
            <a:pPr lvl="1"/>
            <a:r>
              <a:rPr lang="en-US" dirty="0" smtClean="0"/>
              <a:t>relieve symptoms, </a:t>
            </a:r>
          </a:p>
          <a:p>
            <a:pPr lvl="1"/>
            <a:r>
              <a:rPr lang="en-US" dirty="0" smtClean="0"/>
              <a:t>improve function,</a:t>
            </a:r>
          </a:p>
          <a:p>
            <a:pPr lvl="1"/>
            <a:r>
              <a:rPr lang="en-US" dirty="0" smtClean="0"/>
              <a:t>save or improve the patient’s quality of life.</a:t>
            </a:r>
          </a:p>
          <a:p>
            <a:endParaRPr lang="en-US" dirty="0"/>
          </a:p>
        </p:txBody>
      </p:sp>
    </p:spTree>
  </p:cSld>
  <p:clrMapOvr>
    <a:masterClrMapping/>
  </p:clrMapOvr>
  <p:transition>
    <p:blinds dir="vert"/>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style>
          <a:lnRef idx="1">
            <a:schemeClr val="accent6"/>
          </a:lnRef>
          <a:fillRef idx="2">
            <a:schemeClr val="accent6"/>
          </a:fillRef>
          <a:effectRef idx="1">
            <a:schemeClr val="accent6"/>
          </a:effectRef>
          <a:fontRef idx="minor">
            <a:schemeClr val="dk1"/>
          </a:fontRef>
        </p:style>
        <p:txBody>
          <a:bodyPr>
            <a:normAutofit fontScale="90000"/>
          </a:bodyPr>
          <a:lstStyle/>
          <a:p>
            <a:r>
              <a:rPr lang="en-US" b="1" u="sng" dirty="0" smtClean="0"/>
              <a:t>Levels of amputation</a:t>
            </a:r>
            <a:endParaRPr lang="en-US" b="1" u="sng" dirty="0"/>
          </a:p>
        </p:txBody>
      </p:sp>
      <p:sp>
        <p:nvSpPr>
          <p:cNvPr id="3" name="Content Placeholder 2"/>
          <p:cNvSpPr>
            <a:spLocks noGrp="1"/>
          </p:cNvSpPr>
          <p:nvPr>
            <p:ph idx="1"/>
          </p:nvPr>
        </p:nvSpPr>
        <p:spPr>
          <a:xfrm>
            <a:off x="0" y="685800"/>
            <a:ext cx="9144000" cy="6172200"/>
          </a:xfrm>
        </p:spPr>
        <p:txBody>
          <a:bodyPr>
            <a:normAutofit fontScale="92500" lnSpcReduction="10000"/>
          </a:bodyPr>
          <a:lstStyle/>
          <a:p>
            <a:r>
              <a:rPr lang="en-US" dirty="0" smtClean="0"/>
              <a:t>Amputation is performed at the most distal point that will heal successfully. The site of amputation is determined by two factors:</a:t>
            </a:r>
          </a:p>
          <a:p>
            <a:pPr lvl="1"/>
            <a:r>
              <a:rPr lang="en-US" dirty="0" smtClean="0"/>
              <a:t>circulation in the part, and </a:t>
            </a:r>
          </a:p>
          <a:p>
            <a:pPr lvl="1"/>
            <a:r>
              <a:rPr lang="en-US" dirty="0" smtClean="0"/>
              <a:t>functional usefulness (i.e., meets the requirements for the use of the prosthesis).</a:t>
            </a:r>
          </a:p>
          <a:p>
            <a:r>
              <a:rPr lang="en-US" dirty="0" smtClean="0"/>
              <a:t>The circulatory status of the extremity is evaluated through</a:t>
            </a:r>
          </a:p>
          <a:p>
            <a:pPr lvl="1"/>
            <a:r>
              <a:rPr lang="en-US" dirty="0" smtClean="0"/>
              <a:t>physical examination </a:t>
            </a:r>
          </a:p>
          <a:p>
            <a:pPr lvl="1"/>
            <a:r>
              <a:rPr lang="en-US" dirty="0" smtClean="0"/>
              <a:t>Doppler flow-</a:t>
            </a:r>
            <a:r>
              <a:rPr lang="en-US" dirty="0" err="1" smtClean="0"/>
              <a:t>metry</a:t>
            </a:r>
            <a:r>
              <a:rPr lang="en-US" dirty="0" smtClean="0"/>
              <a:t>, </a:t>
            </a:r>
          </a:p>
          <a:p>
            <a:pPr lvl="1"/>
            <a:r>
              <a:rPr lang="en-US" dirty="0" smtClean="0"/>
              <a:t>Segmental blood pressure determinations, and </a:t>
            </a:r>
          </a:p>
          <a:p>
            <a:pPr lvl="1"/>
            <a:r>
              <a:rPr lang="en-US" dirty="0" smtClean="0"/>
              <a:t>Transcutaneous partial pressure of oxygen (PaO2)</a:t>
            </a:r>
          </a:p>
          <a:p>
            <a:pPr lvl="1"/>
            <a:r>
              <a:rPr lang="en-US" dirty="0" smtClean="0"/>
              <a:t>Angiography (if revascularization is considered an option).</a:t>
            </a:r>
            <a:endParaRPr lang="en-US" dirty="0"/>
          </a:p>
        </p:txBody>
      </p:sp>
    </p:spTree>
  </p:cSld>
  <p:clrMapOvr>
    <a:masterClrMapping/>
  </p:clrMapOvr>
  <p:transition>
    <p:blinds dir="vert"/>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rmAutofit fontScale="92500" lnSpcReduction="20000"/>
          </a:bodyPr>
          <a:lstStyle/>
          <a:p>
            <a:r>
              <a:rPr lang="en-US" dirty="0" smtClean="0"/>
              <a:t>The </a:t>
            </a:r>
            <a:r>
              <a:rPr lang="en-US" b="1" dirty="0" smtClean="0"/>
              <a:t>objective</a:t>
            </a:r>
            <a:r>
              <a:rPr lang="en-US" dirty="0" smtClean="0"/>
              <a:t> of surgery is to </a:t>
            </a:r>
            <a:r>
              <a:rPr lang="en-US" b="1" dirty="0" smtClean="0"/>
              <a:t>conserve as much extremity length as possible</a:t>
            </a:r>
            <a:r>
              <a:rPr lang="en-US" dirty="0" smtClean="0"/>
              <a:t>. Preservation of knee and elbow joints is desired.</a:t>
            </a:r>
          </a:p>
          <a:p>
            <a:r>
              <a:rPr lang="en-US" b="1" dirty="0" smtClean="0"/>
              <a:t>Below-knee amputations </a:t>
            </a:r>
            <a:r>
              <a:rPr lang="en-US" dirty="0" smtClean="0"/>
              <a:t>are preferred to above-knee amputations because of the importance of the knee joint and the energy requirements for walking.</a:t>
            </a:r>
          </a:p>
          <a:p>
            <a:r>
              <a:rPr lang="en-US" b="1" dirty="0" smtClean="0"/>
              <a:t>Knee disarticulations </a:t>
            </a:r>
            <a:r>
              <a:rPr lang="en-US" dirty="0" smtClean="0"/>
              <a:t>are most successful with young, active patients who are able to develop precise control of the prosthesis.</a:t>
            </a:r>
          </a:p>
          <a:p>
            <a:r>
              <a:rPr lang="en-US" dirty="0" smtClean="0"/>
              <a:t>When </a:t>
            </a:r>
            <a:r>
              <a:rPr lang="en-US" b="1" dirty="0" smtClean="0"/>
              <a:t>above-knee amputations </a:t>
            </a:r>
            <a:r>
              <a:rPr lang="en-US" dirty="0" smtClean="0"/>
              <a:t>are performed, all possible length is preserved, muscles are stabilized and shaped, and hip contractures are prevented for maximum ambulatory potential.</a:t>
            </a:r>
          </a:p>
          <a:p>
            <a:r>
              <a:rPr lang="en-US" dirty="0" smtClean="0"/>
              <a:t>Most people who have a </a:t>
            </a:r>
            <a:r>
              <a:rPr lang="en-US" b="1" dirty="0" smtClean="0"/>
              <a:t>hip disarticulation </a:t>
            </a:r>
            <a:r>
              <a:rPr lang="en-US" dirty="0" smtClean="0"/>
              <a:t>amputation must rely on a wheelchair for mobility.</a:t>
            </a:r>
          </a:p>
          <a:p>
            <a:r>
              <a:rPr lang="en-US" dirty="0" smtClean="0"/>
              <a:t>A </a:t>
            </a:r>
            <a:r>
              <a:rPr lang="en-US" b="1" i="1" dirty="0" smtClean="0"/>
              <a:t>staged amputation </a:t>
            </a:r>
            <a:r>
              <a:rPr lang="en-US" dirty="0" smtClean="0"/>
              <a:t>may be used when gangrene and infection exist</a:t>
            </a:r>
            <a:endParaRPr lang="en-US" dirty="0"/>
          </a:p>
        </p:txBody>
      </p:sp>
    </p:spTree>
  </p:cSld>
  <p:clrMapOvr>
    <a:masterClrMapping/>
  </p:clrMapOvr>
  <p:transition>
    <p:blinds dir="vert"/>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style>
          <a:lnRef idx="0">
            <a:schemeClr val="accent3"/>
          </a:lnRef>
          <a:fillRef idx="3">
            <a:schemeClr val="accent3"/>
          </a:fillRef>
          <a:effectRef idx="3">
            <a:schemeClr val="accent3"/>
          </a:effectRef>
          <a:fontRef idx="minor">
            <a:schemeClr val="lt1"/>
          </a:fontRef>
        </p:style>
        <p:txBody>
          <a:bodyPr/>
          <a:lstStyle/>
          <a:p>
            <a:r>
              <a:rPr lang="en-US" b="1" u="sng" dirty="0" smtClean="0"/>
              <a:t>Pre-operative care</a:t>
            </a:r>
            <a:endParaRPr lang="en-US" b="1" u="sng" dirty="0"/>
          </a:p>
        </p:txBody>
      </p:sp>
      <p:sp>
        <p:nvSpPr>
          <p:cNvPr id="3" name="Content Placeholder 2"/>
          <p:cNvSpPr>
            <a:spLocks noGrp="1"/>
          </p:cNvSpPr>
          <p:nvPr>
            <p:ph idx="1"/>
          </p:nvPr>
        </p:nvSpPr>
        <p:spPr>
          <a:xfrm>
            <a:off x="0" y="990600"/>
            <a:ext cx="9144000" cy="5867400"/>
          </a:xfrm>
        </p:spPr>
        <p:txBody>
          <a:bodyPr>
            <a:normAutofit lnSpcReduction="10000"/>
          </a:bodyPr>
          <a:lstStyle/>
          <a:p>
            <a:pPr marL="514350" indent="-514350">
              <a:buFont typeface="+mj-lt"/>
              <a:buAutoNum type="arabicPeriod"/>
            </a:pPr>
            <a:r>
              <a:rPr lang="en-US" sz="2400" dirty="0" smtClean="0"/>
              <a:t> the nurse must evaluate the neurovascular and functional status of the extremity, the circulatory status nutritional status, Any concurrent health problems , cardiac insufficiency, chronic respiratory problems, diabetes mellitus.</a:t>
            </a:r>
          </a:p>
          <a:p>
            <a:pPr marL="514350" indent="-514350">
              <a:buFont typeface="+mj-lt"/>
              <a:buAutoNum type="arabicPeriod"/>
            </a:pPr>
            <a:r>
              <a:rPr lang="en-US" sz="2400" dirty="0" smtClean="0"/>
              <a:t>Assist the patient to undergo investigations and </a:t>
            </a:r>
            <a:r>
              <a:rPr lang="en-US" sz="2400" dirty="0" err="1" smtClean="0"/>
              <a:t>i.e</a:t>
            </a:r>
            <a:r>
              <a:rPr lang="en-US" sz="2400" dirty="0" smtClean="0"/>
              <a:t> blood grouping and </a:t>
            </a:r>
            <a:r>
              <a:rPr lang="en-US" sz="2400" dirty="0" err="1" smtClean="0"/>
              <a:t>crossmatching</a:t>
            </a:r>
            <a:r>
              <a:rPr lang="en-US" sz="2400" dirty="0" smtClean="0"/>
              <a:t> </a:t>
            </a:r>
          </a:p>
          <a:p>
            <a:pPr marL="514350" indent="-514350">
              <a:buFont typeface="+mj-lt"/>
              <a:buAutoNum type="arabicPeriod"/>
            </a:pPr>
            <a:r>
              <a:rPr lang="en-US" sz="2400" dirty="0" smtClean="0"/>
              <a:t>provide psychological support that will help to deal with sudden change in body image.</a:t>
            </a:r>
          </a:p>
          <a:p>
            <a:pPr marL="514350" indent="-514350">
              <a:buFont typeface="+mj-lt"/>
              <a:buAutoNum type="arabicPeriod"/>
            </a:pPr>
            <a:r>
              <a:rPr lang="en-US" sz="2400" dirty="0" smtClean="0"/>
              <a:t>Always give good nutrition, high in vitamins and proteins </a:t>
            </a:r>
          </a:p>
          <a:p>
            <a:pPr marL="514350" indent="-514350">
              <a:buFont typeface="+mj-lt"/>
              <a:buAutoNum type="arabicPeriod"/>
            </a:pPr>
            <a:r>
              <a:rPr lang="en-US" sz="2400" dirty="0" smtClean="0"/>
              <a:t>Correct and monitor </a:t>
            </a:r>
            <a:r>
              <a:rPr lang="en-US" sz="2400" dirty="0" err="1" smtClean="0"/>
              <a:t>Hb</a:t>
            </a:r>
            <a:r>
              <a:rPr lang="en-US" sz="2400" dirty="0" smtClean="0"/>
              <a:t>, </a:t>
            </a:r>
          </a:p>
          <a:p>
            <a:pPr marL="514350" indent="-514350">
              <a:buFont typeface="+mj-lt"/>
              <a:buAutoNum type="arabicPeriod"/>
            </a:pPr>
            <a:r>
              <a:rPr lang="en-US" sz="2400" dirty="0" smtClean="0"/>
              <a:t>Teach the patient how to use assistive devices such as crutches </a:t>
            </a:r>
          </a:p>
          <a:p>
            <a:pPr marL="514350" indent="-514350">
              <a:buFont typeface="+mj-lt"/>
              <a:buAutoNum type="arabicPeriod"/>
            </a:pPr>
            <a:r>
              <a:rPr lang="en-US" sz="2400" dirty="0" smtClean="0"/>
              <a:t>Involve the patient in exercise programmes.</a:t>
            </a:r>
          </a:p>
          <a:p>
            <a:pPr marL="514350" indent="-514350">
              <a:buNone/>
            </a:pPr>
            <a:r>
              <a:rPr lang="en-US" sz="2400" dirty="0" smtClean="0"/>
              <a:t>   </a:t>
            </a:r>
            <a:r>
              <a:rPr lang="en-US" sz="2400" b="1" dirty="0" smtClean="0"/>
              <a:t>Complications</a:t>
            </a:r>
          </a:p>
          <a:p>
            <a:pPr marL="514350" indent="-514350">
              <a:buNone/>
            </a:pPr>
            <a:r>
              <a:rPr lang="en-US" sz="2400" dirty="0" smtClean="0"/>
              <a:t>    They include hemorrhage, infection, skin breakdown, phantom limb pain and joint contracture.</a:t>
            </a:r>
          </a:p>
          <a:p>
            <a:endParaRPr lang="en-US" dirty="0"/>
          </a:p>
        </p:txBody>
      </p:sp>
    </p:spTree>
  </p:cSld>
  <p:clrMapOvr>
    <a:masterClrMapping/>
  </p:clrMapOvr>
  <p:transition>
    <p:blinds dir="vert"/>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style>
          <a:lnRef idx="0">
            <a:schemeClr val="accent6"/>
          </a:lnRef>
          <a:fillRef idx="3">
            <a:schemeClr val="accent6"/>
          </a:fillRef>
          <a:effectRef idx="3">
            <a:schemeClr val="accent6"/>
          </a:effectRef>
          <a:fontRef idx="minor">
            <a:schemeClr val="lt1"/>
          </a:fontRef>
        </p:style>
        <p:txBody>
          <a:bodyPr/>
          <a:lstStyle/>
          <a:p>
            <a:r>
              <a:rPr lang="en-US" b="1" u="sng" dirty="0" smtClean="0"/>
              <a:t>Post-operative care</a:t>
            </a:r>
            <a:endParaRPr lang="en-US" b="1" u="sng" dirty="0"/>
          </a:p>
        </p:txBody>
      </p:sp>
      <p:sp>
        <p:nvSpPr>
          <p:cNvPr id="3" name="Content Placeholder 2"/>
          <p:cNvSpPr>
            <a:spLocks noGrp="1"/>
          </p:cNvSpPr>
          <p:nvPr>
            <p:ph idx="1"/>
          </p:nvPr>
        </p:nvSpPr>
        <p:spPr>
          <a:xfrm>
            <a:off x="0" y="838200"/>
            <a:ext cx="9144000" cy="6019800"/>
          </a:xfrm>
        </p:spPr>
        <p:txBody>
          <a:bodyPr>
            <a:normAutofit fontScale="92500" lnSpcReduction="20000"/>
          </a:bodyPr>
          <a:lstStyle/>
          <a:p>
            <a:r>
              <a:rPr lang="en-US" dirty="0" smtClean="0"/>
              <a:t>Surgical pain can be effectively controlled with </a:t>
            </a:r>
            <a:r>
              <a:rPr lang="en-US" dirty="0" err="1" smtClean="0"/>
              <a:t>opioid</a:t>
            </a:r>
            <a:r>
              <a:rPr lang="en-US" dirty="0" smtClean="0"/>
              <a:t> analgesics </a:t>
            </a:r>
            <a:r>
              <a:rPr lang="en-US" dirty="0" err="1" smtClean="0"/>
              <a:t>i.e</a:t>
            </a:r>
            <a:r>
              <a:rPr lang="en-US" dirty="0" smtClean="0"/>
              <a:t> </a:t>
            </a:r>
            <a:r>
              <a:rPr lang="en-US" dirty="0" err="1" smtClean="0"/>
              <a:t>pethidine</a:t>
            </a:r>
            <a:r>
              <a:rPr lang="en-US" dirty="0" smtClean="0"/>
              <a:t> </a:t>
            </a:r>
          </a:p>
          <a:p>
            <a:r>
              <a:rPr lang="en-US" dirty="0" smtClean="0"/>
              <a:t>Immediately after surgery, the patient should be closely monitored for hemorrhages, vital signs fluctuations .</a:t>
            </a:r>
          </a:p>
          <a:p>
            <a:r>
              <a:rPr lang="en-US" dirty="0" smtClean="0"/>
              <a:t> Ensure good wound drainage as well as proper wound dressing</a:t>
            </a:r>
          </a:p>
          <a:p>
            <a:r>
              <a:rPr lang="en-US" dirty="0" smtClean="0"/>
              <a:t>Administration of antibiotics to decrease sepsis</a:t>
            </a:r>
          </a:p>
          <a:p>
            <a:r>
              <a:rPr lang="en-US" dirty="0" smtClean="0"/>
              <a:t>Physiotherapy to prevent the development of contractures. </a:t>
            </a:r>
          </a:p>
          <a:p>
            <a:pPr>
              <a:buNone/>
            </a:pPr>
            <a:r>
              <a:rPr lang="en-US" dirty="0" smtClean="0"/>
              <a:t>.  </a:t>
            </a:r>
            <a:r>
              <a:rPr lang="en-US" b="1" dirty="0" smtClean="0"/>
              <a:t>Phantom pain (</a:t>
            </a:r>
            <a:r>
              <a:rPr lang="en-US" dirty="0" smtClean="0"/>
              <a:t>when a patient reports pain in an area distal to a point of amputation)</a:t>
            </a:r>
            <a:r>
              <a:rPr lang="en-US" b="1" dirty="0" smtClean="0"/>
              <a:t> </a:t>
            </a:r>
            <a:r>
              <a:rPr lang="en-US" dirty="0" smtClean="0"/>
              <a:t>often occurs as a result of the missing limb and psychotherapy is recommended. </a:t>
            </a:r>
            <a:r>
              <a:rPr lang="en-US" dirty="0" err="1" smtClean="0"/>
              <a:t>i.e</a:t>
            </a:r>
            <a:r>
              <a:rPr lang="en-US" dirty="0" smtClean="0"/>
              <a:t> a patient may report pain on missing toes. </a:t>
            </a:r>
          </a:p>
          <a:p>
            <a:endParaRPr lang="en-US" dirty="0"/>
          </a:p>
        </p:txBody>
      </p:sp>
    </p:spTree>
  </p:cSld>
  <p:clrMapOvr>
    <a:masterClrMapping/>
  </p:clrMapOvr>
  <p:transition>
    <p:blinds dir="vert"/>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rmAutofit/>
          </a:bodyPr>
          <a:lstStyle/>
          <a:p>
            <a:r>
              <a:rPr lang="en-US" sz="2400" dirty="0" smtClean="0"/>
              <a:t>Care of the skin at the stump area, </a:t>
            </a:r>
          </a:p>
          <a:p>
            <a:r>
              <a:rPr lang="en-US" sz="2400" dirty="0" smtClean="0"/>
              <a:t>help the patient to achieve physical mobility by Muscle strengthening and ROM exercise, position changes, elevation of extremity.</a:t>
            </a:r>
          </a:p>
          <a:p>
            <a:r>
              <a:rPr lang="en-US" sz="2400" dirty="0" smtClean="0"/>
              <a:t>Enhancing healing by gentle handling of the residual limb, control of residual limb edema through rigid or soft compression dressings, and use of aseptic technique in wound care to avoid infection.</a:t>
            </a:r>
          </a:p>
          <a:p>
            <a:r>
              <a:rPr lang="en-US" sz="2400" dirty="0" smtClean="0"/>
              <a:t>Education on use of prostheses </a:t>
            </a:r>
          </a:p>
          <a:p>
            <a:r>
              <a:rPr lang="en-US" sz="2400" dirty="0" smtClean="0"/>
              <a:t>Monitor for potential </a:t>
            </a:r>
            <a:r>
              <a:rPr lang="en-US" sz="2400" dirty="0" err="1" smtClean="0"/>
              <a:t>complicationi</a:t>
            </a:r>
            <a:r>
              <a:rPr lang="en-US" sz="2400" dirty="0" smtClean="0"/>
              <a:t> 1.e infections</a:t>
            </a:r>
          </a:p>
          <a:p>
            <a:r>
              <a:rPr lang="en-US" sz="2400" dirty="0" smtClean="0"/>
              <a:t>Rehabilitation of the patient</a:t>
            </a:r>
          </a:p>
          <a:p>
            <a:pPr lvl="1"/>
            <a:r>
              <a:rPr lang="en-US" sz="2400" dirty="0" smtClean="0"/>
              <a:t>psychological support in accepting the sudden change in body image </a:t>
            </a:r>
          </a:p>
          <a:p>
            <a:pPr lvl="1"/>
            <a:r>
              <a:rPr lang="en-US" sz="2400" dirty="0" smtClean="0"/>
              <a:t>The patient is encouraged to be an active participant in self-care. </a:t>
            </a:r>
          </a:p>
          <a:p>
            <a:pPr lvl="1"/>
            <a:r>
              <a:rPr lang="en-US" sz="2400" dirty="0" smtClean="0"/>
              <a:t>dealing with the stresses of hospitalization, </a:t>
            </a:r>
          </a:p>
          <a:p>
            <a:pPr lvl="1"/>
            <a:r>
              <a:rPr lang="en-US" sz="2400" dirty="0" smtClean="0"/>
              <a:t>Modification of lifestyle. </a:t>
            </a:r>
          </a:p>
          <a:p>
            <a:pPr lvl="1">
              <a:buNone/>
            </a:pPr>
            <a:endParaRPr lang="en-US" sz="2400" dirty="0" smtClean="0"/>
          </a:p>
          <a:p>
            <a:endParaRPr lang="en-US" sz="2400" dirty="0"/>
          </a:p>
        </p:txBody>
      </p:sp>
    </p:spTree>
  </p:cSld>
  <p:clrMapOvr>
    <a:masterClrMapping/>
  </p:clrMapOvr>
  <p:transition>
    <p:blinds dir="vert"/>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Picture Placeholder 4"/>
          <p:cNvSpPr>
            <a:spLocks noGrp="1"/>
          </p:cNvSpPr>
          <p:nvPr>
            <p:ph type="pic" idx="1"/>
          </p:nvPr>
        </p:nvSpPr>
        <p:spPr/>
      </p:sp>
      <p:sp>
        <p:nvSpPr>
          <p:cNvPr id="6" name="Text Placeholder 5"/>
          <p:cNvSpPr>
            <a:spLocks noGrp="1"/>
          </p:cNvSpPr>
          <p:nvPr>
            <p:ph type="body" sz="half" idx="2"/>
          </p:nvPr>
        </p:nvSpPr>
        <p:spPr>
          <a:xfrm>
            <a:off x="228600" y="6053138"/>
            <a:ext cx="8153400" cy="804862"/>
          </a:xfrm>
        </p:spPr>
        <p:txBody>
          <a:bodyPr>
            <a:normAutofit/>
          </a:bodyPr>
          <a:lstStyle/>
          <a:p>
            <a:r>
              <a:rPr lang="en-US" sz="3200" b="1" dirty="0" smtClean="0"/>
              <a:t>Levels of amputation </a:t>
            </a:r>
            <a:endParaRPr lang="en-US" sz="3200" b="1" dirty="0"/>
          </a:p>
        </p:txBody>
      </p:sp>
      <p:pic>
        <p:nvPicPr>
          <p:cNvPr id="51201" name="Picture 1" descr="Common points of amputation"/>
          <p:cNvPicPr>
            <a:picLocks noChangeAspect="1" noChangeArrowheads="1"/>
          </p:cNvPicPr>
          <p:nvPr/>
        </p:nvPicPr>
        <p:blipFill>
          <a:blip r:embed="rId2" cstate="print"/>
          <a:srcRect/>
          <a:stretch>
            <a:fillRect/>
          </a:stretch>
        </p:blipFill>
        <p:spPr bwMode="auto">
          <a:xfrm>
            <a:off x="0" y="0"/>
            <a:ext cx="9144000" cy="6096000"/>
          </a:xfrm>
          <a:prstGeom prst="rect">
            <a:avLst/>
          </a:prstGeom>
          <a:noFill/>
        </p:spPr>
      </p:pic>
    </p:spTree>
  </p:cSld>
  <p:clrMapOvr>
    <a:masterClrMapping/>
  </p:clrMapOvr>
  <p:transition>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style>
          <a:lnRef idx="0">
            <a:schemeClr val="accent2"/>
          </a:lnRef>
          <a:fillRef idx="3">
            <a:schemeClr val="accent2"/>
          </a:fillRef>
          <a:effectRef idx="3">
            <a:schemeClr val="accent2"/>
          </a:effectRef>
          <a:fontRef idx="minor">
            <a:schemeClr val="lt1"/>
          </a:fontRef>
        </p:style>
        <p:txBody>
          <a:bodyPr/>
          <a:lstStyle/>
          <a:p>
            <a:r>
              <a:rPr lang="en-US" b="1" dirty="0" smtClean="0"/>
              <a:t>DISORDERS OF BONES</a:t>
            </a:r>
            <a:endParaRPr lang="en-US" b="1" dirty="0"/>
          </a:p>
        </p:txBody>
      </p:sp>
      <p:sp>
        <p:nvSpPr>
          <p:cNvPr id="3" name="Content Placeholder 2"/>
          <p:cNvSpPr>
            <a:spLocks noGrp="1"/>
          </p:cNvSpPr>
          <p:nvPr>
            <p:ph idx="1"/>
          </p:nvPr>
        </p:nvSpPr>
        <p:spPr>
          <a:xfrm>
            <a:off x="0" y="990600"/>
            <a:ext cx="9144000" cy="5867400"/>
          </a:xfrm>
        </p:spPr>
        <p:txBody>
          <a:bodyPr>
            <a:normAutofit/>
          </a:bodyPr>
          <a:lstStyle/>
          <a:p>
            <a:r>
              <a:rPr lang="en-US" dirty="0" smtClean="0"/>
              <a:t>Results from</a:t>
            </a:r>
          </a:p>
          <a:p>
            <a:pPr lvl="1"/>
            <a:r>
              <a:rPr lang="en-US" dirty="0" smtClean="0"/>
              <a:t>altered growth and development, </a:t>
            </a:r>
          </a:p>
          <a:p>
            <a:pPr lvl="1"/>
            <a:r>
              <a:rPr lang="en-US" dirty="0" smtClean="0"/>
              <a:t>disordered metabolism, </a:t>
            </a:r>
          </a:p>
          <a:p>
            <a:pPr lvl="1"/>
            <a:r>
              <a:rPr lang="en-US" dirty="0" smtClean="0"/>
              <a:t>neoplasm, </a:t>
            </a:r>
          </a:p>
          <a:p>
            <a:pPr lvl="1"/>
            <a:r>
              <a:rPr lang="en-US" dirty="0" smtClean="0"/>
              <a:t>injuries and their complications. </a:t>
            </a:r>
          </a:p>
          <a:p>
            <a:r>
              <a:rPr lang="en-US" dirty="0" smtClean="0"/>
              <a:t>The disorders occurring during growth and development include </a:t>
            </a:r>
            <a:r>
              <a:rPr lang="en-US" b="1" dirty="0" smtClean="0"/>
              <a:t>femoral ante-version </a:t>
            </a:r>
            <a:r>
              <a:rPr lang="en-US" dirty="0" smtClean="0"/>
              <a:t>where there is </a:t>
            </a:r>
            <a:r>
              <a:rPr lang="en-US" b="1" dirty="0" smtClean="0"/>
              <a:t>internal torsion </a:t>
            </a:r>
            <a:r>
              <a:rPr lang="en-US" dirty="0" smtClean="0"/>
              <a:t>or </a:t>
            </a:r>
            <a:r>
              <a:rPr lang="en-US" b="1" dirty="0" smtClean="0"/>
              <a:t>rotation of the femur </a:t>
            </a:r>
            <a:r>
              <a:rPr lang="en-US" dirty="0" smtClean="0"/>
              <a:t>and </a:t>
            </a:r>
            <a:r>
              <a:rPr lang="en-US" b="1" dirty="0" smtClean="0"/>
              <a:t>toeing-out of the foot </a:t>
            </a:r>
            <a:r>
              <a:rPr lang="en-US" dirty="0" smtClean="0"/>
              <a:t>with the foot flat and toes spread out. Many of the conditions resolve by themselves while a few may need surgery. </a:t>
            </a:r>
          </a:p>
          <a:p>
            <a:endParaRPr lang="en-US" dirty="0"/>
          </a:p>
        </p:txBody>
      </p:sp>
    </p:spTree>
  </p:cSld>
  <p:clrMapOvr>
    <a:masterClrMapping/>
  </p:clrMapOvr>
  <p:transition>
    <p:wipe dir="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u="sng" dirty="0" smtClean="0"/>
              <a:t>GOUT</a:t>
            </a:r>
            <a:endParaRPr lang="en-US" b="1" u="sng" dirty="0"/>
          </a:p>
        </p:txBody>
      </p:sp>
      <p:sp>
        <p:nvSpPr>
          <p:cNvPr id="3" name="Content Placeholder 2"/>
          <p:cNvSpPr>
            <a:spLocks noGrp="1"/>
          </p:cNvSpPr>
          <p:nvPr>
            <p:ph idx="1"/>
          </p:nvPr>
        </p:nvSpPr>
        <p:spPr>
          <a:xfrm>
            <a:off x="0" y="685800"/>
            <a:ext cx="9144000" cy="6172200"/>
          </a:xfrm>
        </p:spPr>
        <p:txBody>
          <a:bodyPr>
            <a:normAutofit/>
          </a:bodyPr>
          <a:lstStyle/>
          <a:p>
            <a:pPr>
              <a:buNone/>
            </a:pPr>
            <a:r>
              <a:rPr lang="en-GB" sz="2800" b="1" dirty="0" smtClean="0"/>
              <a:t>Def</a:t>
            </a:r>
            <a:r>
              <a:rPr lang="en-GB" sz="2800" dirty="0" smtClean="0"/>
              <a:t>: </a:t>
            </a:r>
            <a:r>
              <a:rPr lang="en-US" sz="2800" dirty="0" smtClean="0"/>
              <a:t>heterogeneous group of conditions related to a genetic defect of </a:t>
            </a:r>
            <a:r>
              <a:rPr lang="en-US" sz="2800" dirty="0" err="1" smtClean="0"/>
              <a:t>purine</a:t>
            </a:r>
            <a:r>
              <a:rPr lang="en-US" sz="2800" dirty="0" smtClean="0"/>
              <a:t> metabolism resulting in </a:t>
            </a:r>
            <a:r>
              <a:rPr lang="en-US" sz="2800" dirty="0" err="1" smtClean="0"/>
              <a:t>hyperuricemia</a:t>
            </a:r>
            <a:r>
              <a:rPr lang="en-GB" sz="2800" dirty="0" smtClean="0"/>
              <a:t>  and deposition of </a:t>
            </a:r>
            <a:r>
              <a:rPr lang="en-GB" sz="2800" b="1" dirty="0" smtClean="0"/>
              <a:t>monosodium </a:t>
            </a:r>
            <a:r>
              <a:rPr lang="en-GB" sz="2800" b="1" dirty="0" err="1" smtClean="0"/>
              <a:t>urate</a:t>
            </a:r>
            <a:r>
              <a:rPr lang="en-GB" sz="2800" dirty="0" smtClean="0"/>
              <a:t> </a:t>
            </a:r>
            <a:r>
              <a:rPr lang="en-GB" sz="2800" dirty="0" err="1" smtClean="0"/>
              <a:t>crystalsuric</a:t>
            </a:r>
            <a:r>
              <a:rPr lang="en-GB" sz="2800" dirty="0" smtClean="0"/>
              <a:t> acid/ in </a:t>
            </a:r>
            <a:r>
              <a:rPr lang="en-GB" sz="2800" b="1" dirty="0" smtClean="0"/>
              <a:t>joints</a:t>
            </a:r>
            <a:r>
              <a:rPr lang="en-GB" sz="2800" dirty="0" smtClean="0"/>
              <a:t> or </a:t>
            </a:r>
            <a:r>
              <a:rPr lang="en-GB" sz="2800" b="1" dirty="0" smtClean="0"/>
              <a:t>soft tissue </a:t>
            </a:r>
            <a:r>
              <a:rPr lang="en-GB" sz="2800" dirty="0" smtClean="0"/>
              <a:t>causing </a:t>
            </a:r>
            <a:r>
              <a:rPr lang="en-GB" sz="2800" dirty="0" err="1" smtClean="0"/>
              <a:t>inflamation</a:t>
            </a:r>
            <a:r>
              <a:rPr lang="en-GB" sz="2800" dirty="0" smtClean="0"/>
              <a:t>.</a:t>
            </a:r>
          </a:p>
          <a:p>
            <a:r>
              <a:rPr lang="en-GB" sz="2800" dirty="0" smtClean="0"/>
              <a:t>In human </a:t>
            </a:r>
            <a:r>
              <a:rPr lang="en-GB" sz="2800" dirty="0" smtClean="0">
                <a:hlinkClick r:id="rId2" tooltip="Blood"/>
              </a:rPr>
              <a:t>blood</a:t>
            </a:r>
            <a:r>
              <a:rPr lang="en-GB" sz="2800" dirty="0" smtClean="0"/>
              <a:t>, uric acid concentrations are between 3.6 and 8.3 mg/</a:t>
            </a:r>
            <a:r>
              <a:rPr lang="en-GB" sz="2800" dirty="0" err="1" smtClean="0"/>
              <a:t>dL</a:t>
            </a:r>
            <a:endParaRPr lang="en-US" sz="2800" dirty="0" smtClean="0"/>
          </a:p>
          <a:p>
            <a:pPr>
              <a:buNone/>
            </a:pPr>
            <a:r>
              <a:rPr lang="en-US" sz="2800" b="1" dirty="0" smtClean="0"/>
              <a:t>Symptoms</a:t>
            </a:r>
            <a:r>
              <a:rPr lang="en-US" sz="2800" dirty="0" smtClean="0"/>
              <a:t>: joint pain that starts with distal joints and swelling. Acute </a:t>
            </a:r>
            <a:r>
              <a:rPr lang="en-US" sz="2800" dirty="0" err="1" smtClean="0"/>
              <a:t>athritis</a:t>
            </a:r>
            <a:r>
              <a:rPr lang="en-US" sz="2800" dirty="0" smtClean="0"/>
              <a:t> big toe mostly affected.</a:t>
            </a:r>
          </a:p>
          <a:p>
            <a:r>
              <a:rPr lang="en-US" sz="2800" dirty="0" smtClean="0"/>
              <a:t> </a:t>
            </a:r>
            <a:r>
              <a:rPr lang="en-US" sz="2800" dirty="0" err="1" smtClean="0"/>
              <a:t>tophi</a:t>
            </a:r>
            <a:r>
              <a:rPr lang="en-US" sz="2800" dirty="0" smtClean="0"/>
              <a:t> (crystalline deposits accumulating in </a:t>
            </a:r>
            <a:r>
              <a:rPr lang="en-US" sz="2800" dirty="0" err="1" smtClean="0"/>
              <a:t>articular</a:t>
            </a:r>
            <a:r>
              <a:rPr lang="en-US" sz="2800" dirty="0" smtClean="0"/>
              <a:t> tissue, </a:t>
            </a:r>
          </a:p>
          <a:p>
            <a:r>
              <a:rPr lang="en-GB" sz="2800" dirty="0" smtClean="0"/>
              <a:t>Saturation of uric acid in the human blood stream may result in one form of </a:t>
            </a:r>
            <a:r>
              <a:rPr lang="en-GB" sz="2800" dirty="0" smtClean="0">
                <a:hlinkClick r:id="rId3" tooltip="Kidney stone (page does not exist)"/>
              </a:rPr>
              <a:t>kidney stones</a:t>
            </a:r>
            <a:endParaRPr lang="en-GB" sz="2800" dirty="0" smtClean="0"/>
          </a:p>
          <a:p>
            <a:r>
              <a:rPr lang="en-US" sz="2800" dirty="0" smtClean="0"/>
              <a:t> Aggravated by infections, cold weather and consumption of meals rich in </a:t>
            </a:r>
            <a:r>
              <a:rPr lang="en-US" sz="2800" dirty="0" err="1" smtClean="0"/>
              <a:t>purines</a:t>
            </a:r>
            <a:endParaRPr lang="en-GB" sz="2800" dirty="0" smtClean="0"/>
          </a:p>
          <a:p>
            <a:endParaRPr lang="en-US" sz="2800" dirty="0"/>
          </a:p>
        </p:txBody>
      </p:sp>
    </p:spTree>
  </p:cSld>
  <p:clrMapOvr>
    <a:masterClrMapping/>
  </p:clrMapOvr>
  <p:transition>
    <p:newsflash/>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rmAutofit/>
          </a:bodyPr>
          <a:lstStyle/>
          <a:p>
            <a:pPr>
              <a:defRPr/>
            </a:pPr>
            <a:r>
              <a:rPr lang="en-GB" dirty="0" smtClean="0"/>
              <a:t>The </a:t>
            </a:r>
            <a:r>
              <a:rPr lang="en-GB" b="1" dirty="0" smtClean="0"/>
              <a:t>four phases </a:t>
            </a:r>
            <a:r>
              <a:rPr lang="en-GB" dirty="0" smtClean="0"/>
              <a:t>of gout include</a:t>
            </a:r>
          </a:p>
          <a:p>
            <a:pPr lvl="1">
              <a:buNone/>
              <a:defRPr/>
            </a:pPr>
            <a:r>
              <a:rPr lang="en-GB" sz="3200" dirty="0" smtClean="0"/>
              <a:t>1. asymptomatic </a:t>
            </a:r>
            <a:r>
              <a:rPr lang="en-GB" sz="3200" dirty="0" err="1" smtClean="0"/>
              <a:t>hyperurecemia</a:t>
            </a:r>
            <a:r>
              <a:rPr lang="en-GB" sz="3200" dirty="0" smtClean="0"/>
              <a:t> (early phase)</a:t>
            </a:r>
          </a:p>
          <a:p>
            <a:pPr lvl="1">
              <a:buNone/>
              <a:defRPr/>
            </a:pPr>
            <a:r>
              <a:rPr lang="en-GB" sz="3200" dirty="0" smtClean="0"/>
              <a:t>2, acute gouty arthritis (acute phase)</a:t>
            </a:r>
          </a:p>
          <a:p>
            <a:pPr lvl="1">
              <a:buNone/>
              <a:defRPr/>
            </a:pPr>
            <a:r>
              <a:rPr lang="en-GB" sz="3200" dirty="0" smtClean="0"/>
              <a:t>3. </a:t>
            </a:r>
            <a:r>
              <a:rPr lang="en-GB" sz="3200" dirty="0" err="1" smtClean="0"/>
              <a:t>intercritical</a:t>
            </a:r>
            <a:r>
              <a:rPr lang="en-GB" sz="3200" dirty="0" smtClean="0"/>
              <a:t> gout (remission)</a:t>
            </a:r>
          </a:p>
          <a:p>
            <a:pPr lvl="1">
              <a:buNone/>
              <a:defRPr/>
            </a:pPr>
            <a:r>
              <a:rPr lang="en-GB" sz="3200" dirty="0" smtClean="0"/>
              <a:t>4. chronic </a:t>
            </a:r>
            <a:r>
              <a:rPr lang="en-GB" sz="3200" dirty="0" err="1" smtClean="0"/>
              <a:t>tophaceous</a:t>
            </a:r>
            <a:r>
              <a:rPr lang="en-GB" sz="3200" dirty="0" smtClean="0"/>
              <a:t> gout (chronic gout)</a:t>
            </a:r>
          </a:p>
          <a:p>
            <a:pPr>
              <a:defRPr/>
            </a:pPr>
            <a:r>
              <a:rPr lang="en-GB" dirty="0" smtClean="0"/>
              <a:t>Peak incidence occurs in patients 30 to 50 years.</a:t>
            </a:r>
          </a:p>
          <a:p>
            <a:pPr>
              <a:defRPr/>
            </a:pPr>
            <a:r>
              <a:rPr lang="en-GB" dirty="0" smtClean="0"/>
              <a:t>Condition more common in </a:t>
            </a:r>
            <a:r>
              <a:rPr lang="en-GB" b="1" dirty="0" smtClean="0"/>
              <a:t>men</a:t>
            </a:r>
            <a:r>
              <a:rPr lang="en-GB" dirty="0" smtClean="0"/>
              <a:t> than </a:t>
            </a:r>
            <a:r>
              <a:rPr lang="en-GB" b="1" dirty="0" smtClean="0"/>
              <a:t>women</a:t>
            </a:r>
            <a:r>
              <a:rPr lang="en-GB" dirty="0" smtClean="0"/>
              <a:t>.</a:t>
            </a:r>
          </a:p>
          <a:p>
            <a:endParaRPr lang="en-US" dirty="0"/>
          </a:p>
        </p:txBody>
      </p:sp>
    </p:spTree>
  </p:cSld>
  <p:clrMapOvr>
    <a:masterClrMapping/>
  </p:clrMapOvr>
  <p:transition>
    <p:newsflash/>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b="1" u="sng" dirty="0" smtClean="0"/>
              <a:t>Causes of gout</a:t>
            </a:r>
            <a:endParaRPr lang="en-US" b="1" u="sng" dirty="0"/>
          </a:p>
        </p:txBody>
      </p:sp>
      <p:sp>
        <p:nvSpPr>
          <p:cNvPr id="3" name="Content Placeholder 2"/>
          <p:cNvSpPr>
            <a:spLocks noGrp="1"/>
          </p:cNvSpPr>
          <p:nvPr>
            <p:ph idx="1"/>
          </p:nvPr>
        </p:nvSpPr>
        <p:spPr>
          <a:xfrm>
            <a:off x="0" y="609600"/>
            <a:ext cx="9144000" cy="6248400"/>
          </a:xfrm>
        </p:spPr>
        <p:txBody>
          <a:bodyPr>
            <a:normAutofit fontScale="92500" lnSpcReduction="20000"/>
          </a:bodyPr>
          <a:lstStyle/>
          <a:p>
            <a:pPr>
              <a:lnSpc>
                <a:spcPct val="90000"/>
              </a:lnSpc>
              <a:buFont typeface="Wingdings" pitchFamily="2" charset="2"/>
              <a:buChar char="ü"/>
              <a:defRPr/>
            </a:pPr>
            <a:r>
              <a:rPr lang="en-GB" dirty="0" smtClean="0"/>
              <a:t>Raised levels of uric acid. </a:t>
            </a:r>
          </a:p>
          <a:p>
            <a:pPr>
              <a:lnSpc>
                <a:spcPct val="90000"/>
              </a:lnSpc>
              <a:buFont typeface="Wingdings" pitchFamily="2" charset="2"/>
              <a:buChar char="ü"/>
              <a:defRPr/>
            </a:pPr>
            <a:r>
              <a:rPr lang="en-GB" dirty="0" smtClean="0"/>
              <a:t>High intake of </a:t>
            </a:r>
            <a:r>
              <a:rPr lang="en-GB" dirty="0" err="1" smtClean="0"/>
              <a:t>purine</a:t>
            </a:r>
            <a:r>
              <a:rPr lang="en-GB" dirty="0" smtClean="0"/>
              <a:t> rich foods e.g. offal foods, red meat and shell fish.</a:t>
            </a:r>
          </a:p>
          <a:p>
            <a:pPr>
              <a:lnSpc>
                <a:spcPct val="90000"/>
              </a:lnSpc>
              <a:buFont typeface="Wingdings" pitchFamily="2" charset="2"/>
              <a:buChar char="ü"/>
              <a:defRPr/>
            </a:pPr>
            <a:r>
              <a:rPr lang="en-GB" dirty="0" smtClean="0"/>
              <a:t>High alcohol intake particularly beer and wine can increase uric acid levels in the body. Heavy alcohol intake is a risk factor that often precedes a gout attack.</a:t>
            </a:r>
          </a:p>
          <a:p>
            <a:pPr>
              <a:lnSpc>
                <a:spcPct val="90000"/>
              </a:lnSpc>
              <a:buFont typeface="Wingdings" pitchFamily="2" charset="2"/>
              <a:buChar char="ü"/>
              <a:defRPr/>
            </a:pPr>
            <a:r>
              <a:rPr lang="en-GB" dirty="0" smtClean="0"/>
              <a:t>Genetics- Gout runs in families from one generation to the next. This disapproves the common notion that gout is </a:t>
            </a:r>
            <a:r>
              <a:rPr lang="en-GB" b="1" dirty="0" smtClean="0"/>
              <a:t>mainly</a:t>
            </a:r>
            <a:r>
              <a:rPr lang="en-GB" dirty="0" smtClean="0"/>
              <a:t> caused by excessive eating (</a:t>
            </a:r>
            <a:r>
              <a:rPr lang="en-GB" dirty="0" err="1" smtClean="0"/>
              <a:t>nyama</a:t>
            </a:r>
            <a:r>
              <a:rPr lang="en-GB" dirty="0" smtClean="0"/>
              <a:t> </a:t>
            </a:r>
            <a:r>
              <a:rPr lang="en-GB" dirty="0" err="1" smtClean="0"/>
              <a:t>choma</a:t>
            </a:r>
            <a:r>
              <a:rPr lang="en-GB" dirty="0" smtClean="0"/>
              <a:t>) and drinking.</a:t>
            </a:r>
          </a:p>
          <a:p>
            <a:pPr>
              <a:lnSpc>
                <a:spcPct val="90000"/>
              </a:lnSpc>
              <a:buFont typeface="Wingdings" pitchFamily="2" charset="2"/>
              <a:buChar char="ü"/>
              <a:defRPr/>
            </a:pPr>
            <a:r>
              <a:rPr lang="en-GB" dirty="0" smtClean="0"/>
              <a:t>Obesity- contributory factor to gout.</a:t>
            </a:r>
          </a:p>
          <a:p>
            <a:pPr>
              <a:lnSpc>
                <a:spcPct val="90000"/>
              </a:lnSpc>
              <a:buFont typeface="Wingdings" pitchFamily="2" charset="2"/>
              <a:buChar char="ü"/>
              <a:defRPr/>
            </a:pPr>
            <a:r>
              <a:rPr lang="en-GB" dirty="0" smtClean="0"/>
              <a:t>High blood pressure- usually linked to high uric acid levels and also linked to conditions such as heart disease</a:t>
            </a:r>
          </a:p>
          <a:p>
            <a:pPr>
              <a:buFont typeface="Wingdings" pitchFamily="2" charset="2"/>
              <a:buChar char="ü"/>
            </a:pPr>
            <a:r>
              <a:rPr lang="en-GB" dirty="0" smtClean="0"/>
              <a:t>Drugs or medications- e.g. Diuretics, aspirin &amp; chemotherapy treatment for cancer can lead to increase in uric acid levels</a:t>
            </a:r>
            <a:endParaRPr lang="en-US" dirty="0"/>
          </a:p>
        </p:txBody>
      </p:sp>
    </p:spTree>
  </p:cSld>
  <p:clrMapOvr>
    <a:masterClrMapping/>
  </p:clrMapOvr>
  <p:transition>
    <p:newsflash/>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Management </a:t>
            </a:r>
            <a:endParaRPr lang="en-US" b="1" u="sng"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Mainly preventive. </a:t>
            </a:r>
          </a:p>
          <a:p>
            <a:r>
              <a:rPr lang="en-US" dirty="0" smtClean="0"/>
              <a:t>Advice on how to avoid acute gout attacks. </a:t>
            </a:r>
          </a:p>
          <a:p>
            <a:r>
              <a:rPr lang="en-US" dirty="0" smtClean="0"/>
              <a:t>Anti-gout medication comes in two forms. </a:t>
            </a:r>
          </a:p>
          <a:p>
            <a:pPr lvl="1"/>
            <a:r>
              <a:rPr lang="en-US" dirty="0" smtClean="0"/>
              <a:t>Pain-controlling medication such as </a:t>
            </a:r>
            <a:r>
              <a:rPr lang="en-US" dirty="0" err="1" smtClean="0"/>
              <a:t>indocid</a:t>
            </a:r>
            <a:r>
              <a:rPr lang="en-US" dirty="0" smtClean="0"/>
              <a:t>, </a:t>
            </a:r>
            <a:r>
              <a:rPr lang="en-US" dirty="0" err="1" smtClean="0"/>
              <a:t>diclofenac</a:t>
            </a:r>
            <a:r>
              <a:rPr lang="en-US" dirty="0" smtClean="0"/>
              <a:t> and aspirin at a high dose.</a:t>
            </a:r>
          </a:p>
          <a:p>
            <a:pPr lvl="1"/>
            <a:r>
              <a:rPr lang="en-US" dirty="0" err="1" smtClean="0"/>
              <a:t>Colechine</a:t>
            </a:r>
            <a:r>
              <a:rPr lang="en-US" dirty="0" smtClean="0"/>
              <a:t> used in acute attack </a:t>
            </a:r>
          </a:p>
          <a:p>
            <a:pPr lvl="1"/>
            <a:r>
              <a:rPr lang="en-US" dirty="0" smtClean="0"/>
              <a:t>Medication that acts to decrease the production of uric acid e.g. </a:t>
            </a:r>
            <a:r>
              <a:rPr lang="en-US" dirty="0" err="1" smtClean="0"/>
              <a:t>allopurinol</a:t>
            </a:r>
            <a:r>
              <a:rPr lang="en-US" dirty="0" smtClean="0"/>
              <a:t>, </a:t>
            </a:r>
            <a:r>
              <a:rPr lang="en-US" dirty="0" err="1" smtClean="0"/>
              <a:t>probencid</a:t>
            </a:r>
            <a:r>
              <a:rPr lang="en-US" dirty="0" smtClean="0"/>
              <a:t>. </a:t>
            </a:r>
          </a:p>
          <a:p>
            <a:r>
              <a:rPr lang="en-US" dirty="0" smtClean="0"/>
              <a:t>Advice to avoid over indulgence on roast meat, organ meat (such as liver), baked chicken as these are high in purines.</a:t>
            </a:r>
          </a:p>
          <a:p>
            <a:r>
              <a:rPr lang="en-US" dirty="0" smtClean="0"/>
              <a:t>Drinking lots of fluids to facilitate the secretion of uric acid through the kidneys.</a:t>
            </a:r>
          </a:p>
          <a:p>
            <a:endParaRPr lang="en-US" dirty="0"/>
          </a:p>
        </p:txBody>
      </p:sp>
    </p:spTree>
  </p:cSld>
  <p:clrMapOvr>
    <a:masterClrMapping/>
  </p:clrMapOvr>
  <p:transition>
    <p:newsflash/>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rmAutofit fontScale="90000"/>
          </a:bodyPr>
          <a:lstStyle/>
          <a:p>
            <a:r>
              <a:rPr lang="en-US" b="1" dirty="0" smtClean="0"/>
              <a:t>RAT</a:t>
            </a:r>
            <a:endParaRPr lang="en-US" b="1" dirty="0"/>
          </a:p>
        </p:txBody>
      </p:sp>
      <p:sp>
        <p:nvSpPr>
          <p:cNvPr id="3" name="Content Placeholder 2"/>
          <p:cNvSpPr>
            <a:spLocks noGrp="1"/>
          </p:cNvSpPr>
          <p:nvPr>
            <p:ph idx="1"/>
          </p:nvPr>
        </p:nvSpPr>
        <p:spPr>
          <a:xfrm>
            <a:off x="0" y="381000"/>
            <a:ext cx="9144000" cy="6477000"/>
          </a:xfrm>
        </p:spPr>
        <p:txBody>
          <a:bodyPr>
            <a:normAutofit fontScale="77500" lnSpcReduction="20000"/>
          </a:bodyPr>
          <a:lstStyle/>
          <a:p>
            <a:pPr>
              <a:buNone/>
            </a:pPr>
            <a:r>
              <a:rPr lang="en-US" dirty="0" smtClean="0"/>
              <a:t>1.  Buck’s extension traction is:</a:t>
            </a:r>
          </a:p>
          <a:p>
            <a:pPr>
              <a:buNone/>
            </a:pPr>
            <a:r>
              <a:rPr lang="en-US" b="1" dirty="0" smtClean="0"/>
              <a:t>	A. Skin traction to the lower leg.</a:t>
            </a:r>
          </a:p>
          <a:p>
            <a:pPr>
              <a:buNone/>
            </a:pPr>
            <a:r>
              <a:rPr lang="en-US" dirty="0" smtClean="0"/>
              <a:t>	B. Applied as cervical head halter.</a:t>
            </a:r>
          </a:p>
          <a:p>
            <a:pPr>
              <a:buNone/>
            </a:pPr>
            <a:r>
              <a:rPr lang="en-US" dirty="0" smtClean="0"/>
              <a:t>	C. Traction is applied directly to the bone</a:t>
            </a:r>
          </a:p>
          <a:p>
            <a:pPr>
              <a:buNone/>
            </a:pPr>
            <a:r>
              <a:rPr lang="en-US" dirty="0" smtClean="0"/>
              <a:t>	D. Tongs applied to the head</a:t>
            </a:r>
          </a:p>
          <a:p>
            <a:pPr>
              <a:buNone/>
            </a:pPr>
            <a:r>
              <a:rPr lang="en-US" dirty="0" smtClean="0"/>
              <a:t>2. Most common pathogenic organism found in osteomyelitis:</a:t>
            </a:r>
          </a:p>
          <a:p>
            <a:pPr>
              <a:buNone/>
            </a:pPr>
            <a:r>
              <a:rPr lang="en-US" dirty="0" smtClean="0"/>
              <a:t>	A. Escherichia coli</a:t>
            </a:r>
          </a:p>
          <a:p>
            <a:pPr>
              <a:buNone/>
            </a:pPr>
            <a:r>
              <a:rPr lang="en-US" dirty="0" smtClean="0"/>
              <a:t>	B. Proteus</a:t>
            </a:r>
          </a:p>
          <a:p>
            <a:pPr>
              <a:buNone/>
            </a:pPr>
            <a:r>
              <a:rPr lang="en-US" dirty="0" smtClean="0"/>
              <a:t>	C. Pseudomonas species </a:t>
            </a:r>
          </a:p>
          <a:p>
            <a:pPr>
              <a:buNone/>
            </a:pPr>
            <a:r>
              <a:rPr lang="en-US" b="1" dirty="0" smtClean="0"/>
              <a:t>	D. Staphylococcus </a:t>
            </a:r>
            <a:r>
              <a:rPr lang="en-US" b="1" dirty="0" err="1" smtClean="0"/>
              <a:t>aureus</a:t>
            </a:r>
            <a:endParaRPr lang="en-US" b="1" dirty="0" smtClean="0"/>
          </a:p>
          <a:p>
            <a:pPr>
              <a:buNone/>
            </a:pPr>
            <a:r>
              <a:rPr lang="en-US" dirty="0" smtClean="0"/>
              <a:t>3. True about </a:t>
            </a:r>
            <a:r>
              <a:rPr lang="en-US" i="1" dirty="0" smtClean="0"/>
              <a:t>osteoclasts:</a:t>
            </a:r>
            <a:endParaRPr lang="en-US" dirty="0" smtClean="0"/>
          </a:p>
          <a:p>
            <a:pPr>
              <a:buNone/>
            </a:pPr>
            <a:r>
              <a:rPr lang="en-US" dirty="0" smtClean="0"/>
              <a:t>	A. Involved in bone formation by secreting bone matrix.</a:t>
            </a:r>
          </a:p>
          <a:p>
            <a:pPr>
              <a:buNone/>
            </a:pPr>
            <a:r>
              <a:rPr lang="en-US" dirty="0" smtClean="0"/>
              <a:t>	B. Mature bone cells involved in bone-maintenance functions</a:t>
            </a:r>
          </a:p>
          <a:p>
            <a:pPr>
              <a:buNone/>
            </a:pPr>
            <a:r>
              <a:rPr lang="en-US" b="1" dirty="0" smtClean="0"/>
              <a:t>	C. Multinuclear cells involved in destroying, </a:t>
            </a:r>
            <a:r>
              <a:rPr lang="en-US" b="1" dirty="0" err="1" smtClean="0"/>
              <a:t>resorbing</a:t>
            </a:r>
            <a:r>
              <a:rPr lang="en-US" b="1" dirty="0" smtClean="0"/>
              <a:t>, and remolding bone.</a:t>
            </a:r>
          </a:p>
          <a:p>
            <a:pPr>
              <a:buNone/>
            </a:pPr>
            <a:r>
              <a:rPr lang="en-US" dirty="0" smtClean="0"/>
              <a:t>	D. Membrane in joint that secretes lubricating fluid</a:t>
            </a:r>
          </a:p>
          <a:p>
            <a:endParaRPr lang="en-US"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rmAutofit fontScale="70000" lnSpcReduction="20000"/>
          </a:bodyPr>
          <a:lstStyle/>
          <a:p>
            <a:pPr>
              <a:buNone/>
            </a:pPr>
            <a:r>
              <a:rPr lang="en-US" dirty="0" smtClean="0"/>
              <a:t>4. A surgical procedure done to relieve pressure in compartment syndrome:</a:t>
            </a:r>
          </a:p>
          <a:p>
            <a:pPr>
              <a:buNone/>
            </a:pPr>
            <a:r>
              <a:rPr lang="en-US" dirty="0" smtClean="0"/>
              <a:t>	A. Open reduction with internal fixation (ORIF)</a:t>
            </a:r>
          </a:p>
          <a:p>
            <a:pPr>
              <a:buNone/>
            </a:pPr>
            <a:r>
              <a:rPr lang="en-US" dirty="0" smtClean="0"/>
              <a:t>	B. </a:t>
            </a:r>
            <a:r>
              <a:rPr lang="en-US" dirty="0" err="1" smtClean="0"/>
              <a:t>Meniscectomy</a:t>
            </a:r>
            <a:endParaRPr lang="en-US" dirty="0" smtClean="0"/>
          </a:p>
          <a:p>
            <a:pPr>
              <a:buNone/>
            </a:pPr>
            <a:r>
              <a:rPr lang="en-US" dirty="0" smtClean="0"/>
              <a:t>	C. </a:t>
            </a:r>
            <a:r>
              <a:rPr lang="en-US" dirty="0" err="1" smtClean="0"/>
              <a:t>Fasciotomy</a:t>
            </a:r>
            <a:endParaRPr lang="en-US" dirty="0" smtClean="0"/>
          </a:p>
          <a:p>
            <a:pPr>
              <a:buNone/>
            </a:pPr>
            <a:r>
              <a:rPr lang="en-US" dirty="0" smtClean="0"/>
              <a:t>	D. Arthroplasty</a:t>
            </a:r>
          </a:p>
          <a:p>
            <a:pPr lvl="0">
              <a:buNone/>
            </a:pPr>
            <a:r>
              <a:rPr lang="en-US" dirty="0" smtClean="0"/>
              <a:t>5. A sequestrum is</a:t>
            </a:r>
            <a:endParaRPr lang="en-US" sz="2800" dirty="0" smtClean="0"/>
          </a:p>
          <a:p>
            <a:pPr lvl="1">
              <a:buNone/>
            </a:pPr>
            <a:r>
              <a:rPr lang="en-US" dirty="0" smtClean="0"/>
              <a:t>A. A piece of soft dead tissue</a:t>
            </a:r>
            <a:endParaRPr lang="en-US" sz="2400" dirty="0" smtClean="0"/>
          </a:p>
          <a:p>
            <a:pPr lvl="1">
              <a:buNone/>
            </a:pPr>
            <a:r>
              <a:rPr lang="en-US" dirty="0" smtClean="0"/>
              <a:t>B. A piece of dead skin</a:t>
            </a:r>
            <a:endParaRPr lang="en-US" sz="2400" dirty="0" smtClean="0"/>
          </a:p>
          <a:p>
            <a:pPr lvl="1">
              <a:buNone/>
            </a:pPr>
            <a:r>
              <a:rPr lang="en-US" dirty="0" smtClean="0"/>
              <a:t>C. A piece of a dead bone</a:t>
            </a:r>
            <a:endParaRPr lang="en-US" sz="2400" dirty="0" smtClean="0"/>
          </a:p>
          <a:p>
            <a:pPr lvl="1">
              <a:buNone/>
            </a:pPr>
            <a:r>
              <a:rPr lang="en-US" dirty="0" smtClean="0"/>
              <a:t>D.  retained swab</a:t>
            </a:r>
            <a:endParaRPr lang="en-US" sz="2400" dirty="0" smtClean="0"/>
          </a:p>
          <a:p>
            <a:pPr lvl="0">
              <a:buNone/>
            </a:pPr>
            <a:r>
              <a:rPr lang="en-US" dirty="0" smtClean="0"/>
              <a:t>6. </a:t>
            </a:r>
            <a:r>
              <a:rPr lang="en-US" dirty="0" err="1" smtClean="0"/>
              <a:t>Malunion</a:t>
            </a:r>
            <a:r>
              <a:rPr lang="en-US" dirty="0" smtClean="0"/>
              <a:t> of a fracture is</a:t>
            </a:r>
            <a:endParaRPr lang="en-US" sz="2800" dirty="0" smtClean="0"/>
          </a:p>
          <a:p>
            <a:pPr lvl="1">
              <a:buNone/>
            </a:pPr>
            <a:r>
              <a:rPr lang="en-US" dirty="0" smtClean="0"/>
              <a:t>A. A fracture which unites in a position of deformity</a:t>
            </a:r>
            <a:endParaRPr lang="en-US" sz="2400" dirty="0" smtClean="0"/>
          </a:p>
          <a:p>
            <a:pPr lvl="1">
              <a:buNone/>
            </a:pPr>
            <a:r>
              <a:rPr lang="en-US" dirty="0" smtClean="0"/>
              <a:t>B. Delayed union of  a fracture</a:t>
            </a:r>
            <a:endParaRPr lang="en-US" sz="2400" dirty="0" smtClean="0"/>
          </a:p>
          <a:p>
            <a:pPr lvl="1">
              <a:buNone/>
            </a:pPr>
            <a:r>
              <a:rPr lang="en-US" dirty="0" smtClean="0"/>
              <a:t>C. Non-union of a fracture</a:t>
            </a:r>
            <a:endParaRPr lang="en-US" sz="2400" dirty="0" smtClean="0"/>
          </a:p>
          <a:p>
            <a:pPr lvl="1">
              <a:buNone/>
            </a:pPr>
            <a:r>
              <a:rPr lang="en-US" dirty="0" smtClean="0"/>
              <a:t>D. Followed by </a:t>
            </a:r>
            <a:r>
              <a:rPr lang="en-US" dirty="0" err="1" smtClean="0"/>
              <a:t>pseudoarthrosis</a:t>
            </a:r>
            <a:endParaRPr lang="en-US" sz="2400" dirty="0" smtClean="0"/>
          </a:p>
          <a:p>
            <a:pPr>
              <a:buNone/>
            </a:pPr>
            <a:r>
              <a:rPr lang="en-US" dirty="0" smtClean="0"/>
              <a:t>7. Fractured bone has the greatest capacity to remodel in a</a:t>
            </a:r>
          </a:p>
          <a:p>
            <a:pPr lvl="0">
              <a:buNone/>
            </a:pPr>
            <a:r>
              <a:rPr lang="en-US" dirty="0" smtClean="0"/>
              <a:t>	A. 6 year old male Little League player </a:t>
            </a:r>
          </a:p>
          <a:p>
            <a:pPr lvl="0">
              <a:buNone/>
            </a:pPr>
            <a:r>
              <a:rPr lang="en-US" dirty="0" smtClean="0"/>
              <a:t>	B. 20 year old female gymnast </a:t>
            </a:r>
          </a:p>
          <a:p>
            <a:pPr lvl="0">
              <a:buNone/>
            </a:pPr>
            <a:r>
              <a:rPr lang="en-US" dirty="0" smtClean="0"/>
              <a:t>	C. 35 year old male athlete </a:t>
            </a:r>
          </a:p>
          <a:p>
            <a:pPr lvl="0">
              <a:buNone/>
            </a:pPr>
            <a:r>
              <a:rPr lang="en-US" dirty="0" smtClean="0"/>
              <a:t>	D. 55 year old postmenopausal woman </a:t>
            </a:r>
          </a:p>
          <a:p>
            <a:endParaRPr lang="en-US" b="1"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rmAutofit fontScale="92500" lnSpcReduction="20000"/>
          </a:bodyPr>
          <a:lstStyle/>
          <a:p>
            <a:pPr lvl="0">
              <a:buNone/>
            </a:pPr>
            <a:r>
              <a:rPr lang="en-US" dirty="0" smtClean="0"/>
              <a:t>8. Acute osteomyelitis usually begins at</a:t>
            </a:r>
          </a:p>
          <a:p>
            <a:pPr lvl="0">
              <a:buNone/>
            </a:pPr>
            <a:r>
              <a:rPr lang="en-US" dirty="0" smtClean="0"/>
              <a:t>	A. Epiphysis</a:t>
            </a:r>
          </a:p>
          <a:p>
            <a:pPr lvl="0">
              <a:buNone/>
            </a:pPr>
            <a:r>
              <a:rPr lang="en-US" dirty="0" smtClean="0"/>
              <a:t>	B. Diaphysis</a:t>
            </a:r>
          </a:p>
          <a:p>
            <a:pPr lvl="0">
              <a:buNone/>
            </a:pPr>
            <a:r>
              <a:rPr lang="en-US" dirty="0" smtClean="0"/>
              <a:t>	C. Metaphysic</a:t>
            </a:r>
          </a:p>
          <a:p>
            <a:pPr lvl="0">
              <a:buNone/>
            </a:pPr>
            <a:r>
              <a:rPr lang="en-US" dirty="0" smtClean="0"/>
              <a:t>	D. Any of the above </a:t>
            </a:r>
          </a:p>
          <a:p>
            <a:pPr lvl="0">
              <a:buNone/>
            </a:pPr>
            <a:r>
              <a:rPr lang="en-US" dirty="0" smtClean="0"/>
              <a:t>9. Osteomalacia predominantly affects</a:t>
            </a:r>
          </a:p>
          <a:p>
            <a:pPr lvl="0">
              <a:buNone/>
            </a:pPr>
            <a:r>
              <a:rPr lang="en-US" dirty="0" smtClean="0"/>
              <a:t>	A. Spine</a:t>
            </a:r>
          </a:p>
          <a:p>
            <a:pPr lvl="0">
              <a:buNone/>
            </a:pPr>
            <a:r>
              <a:rPr lang="en-US" dirty="0" smtClean="0"/>
              <a:t>	B. Pelvis</a:t>
            </a:r>
          </a:p>
          <a:p>
            <a:pPr lvl="0">
              <a:buNone/>
            </a:pPr>
            <a:r>
              <a:rPr lang="en-US" dirty="0" smtClean="0"/>
              <a:t>	C. Skull bones</a:t>
            </a:r>
          </a:p>
          <a:p>
            <a:pPr lvl="0">
              <a:buNone/>
            </a:pPr>
            <a:r>
              <a:rPr lang="en-US" dirty="0" smtClean="0"/>
              <a:t>	D. </a:t>
            </a:r>
            <a:r>
              <a:rPr lang="en-US" dirty="0" err="1" smtClean="0"/>
              <a:t>Metartarsals</a:t>
            </a:r>
            <a:r>
              <a:rPr lang="en-US" dirty="0" smtClean="0"/>
              <a:t> </a:t>
            </a:r>
          </a:p>
          <a:p>
            <a:pPr lvl="0">
              <a:buNone/>
            </a:pPr>
            <a:r>
              <a:rPr lang="en-US" dirty="0" smtClean="0"/>
              <a:t>10. Spiral fracture is due to</a:t>
            </a:r>
          </a:p>
          <a:p>
            <a:pPr lvl="0">
              <a:buNone/>
            </a:pPr>
            <a:r>
              <a:rPr lang="en-US" dirty="0" smtClean="0"/>
              <a:t>	A. Blunt trauma</a:t>
            </a:r>
          </a:p>
          <a:p>
            <a:pPr lvl="0">
              <a:buNone/>
            </a:pPr>
            <a:r>
              <a:rPr lang="en-US" dirty="0" smtClean="0"/>
              <a:t>	B. Axial compression</a:t>
            </a:r>
          </a:p>
          <a:p>
            <a:pPr lvl="0">
              <a:buNone/>
            </a:pPr>
            <a:r>
              <a:rPr lang="en-US" dirty="0" smtClean="0"/>
              <a:t>	C. Twist</a:t>
            </a:r>
          </a:p>
          <a:p>
            <a:pPr lvl="0">
              <a:buNone/>
            </a:pPr>
            <a:r>
              <a:rPr lang="en-US" dirty="0" smtClean="0"/>
              <a:t>	D. Direct impact</a:t>
            </a:r>
          </a:p>
          <a:p>
            <a:endParaRPr lang="en-US" dirty="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u="sng" dirty="0" smtClean="0"/>
              <a:t>ANSWERS</a:t>
            </a:r>
            <a:endParaRPr lang="en-US" b="1" u="sng" dirty="0"/>
          </a:p>
        </p:txBody>
      </p:sp>
      <p:sp>
        <p:nvSpPr>
          <p:cNvPr id="3" name="Content Placeholder 2"/>
          <p:cNvSpPr>
            <a:spLocks noGrp="1"/>
          </p:cNvSpPr>
          <p:nvPr>
            <p:ph idx="1"/>
          </p:nvPr>
        </p:nvSpPr>
        <p:spPr>
          <a:xfrm>
            <a:off x="457200" y="762000"/>
            <a:ext cx="8229600" cy="6096000"/>
          </a:xfrm>
        </p:spPr>
        <p:txBody>
          <a:bodyPr>
            <a:normAutofit/>
          </a:bodyPr>
          <a:lstStyle/>
          <a:p>
            <a:r>
              <a:rPr lang="en-US" dirty="0" smtClean="0"/>
              <a:t>1. A</a:t>
            </a:r>
          </a:p>
          <a:p>
            <a:r>
              <a:rPr lang="en-US" dirty="0" smtClean="0"/>
              <a:t>2. D</a:t>
            </a:r>
          </a:p>
          <a:p>
            <a:r>
              <a:rPr lang="en-US" dirty="0" smtClean="0"/>
              <a:t>3. C</a:t>
            </a:r>
          </a:p>
          <a:p>
            <a:r>
              <a:rPr lang="en-US" dirty="0" smtClean="0"/>
              <a:t>4. C</a:t>
            </a:r>
          </a:p>
          <a:p>
            <a:r>
              <a:rPr lang="en-US" dirty="0" smtClean="0"/>
              <a:t>5. C</a:t>
            </a:r>
          </a:p>
          <a:p>
            <a:r>
              <a:rPr lang="en-US" dirty="0" smtClean="0"/>
              <a:t>6. A</a:t>
            </a:r>
          </a:p>
          <a:p>
            <a:r>
              <a:rPr lang="en-US" dirty="0" smtClean="0"/>
              <a:t>7. A</a:t>
            </a:r>
          </a:p>
          <a:p>
            <a:r>
              <a:rPr lang="en-US" dirty="0" smtClean="0"/>
              <a:t>8. B</a:t>
            </a:r>
          </a:p>
          <a:p>
            <a:r>
              <a:rPr lang="en-US" dirty="0" smtClean="0"/>
              <a:t>9. A</a:t>
            </a:r>
          </a:p>
          <a:p>
            <a:r>
              <a:rPr lang="en-US" dirty="0" smtClean="0"/>
              <a:t>10. C</a:t>
            </a:r>
            <a:endParaRPr 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prstTxWarp prst="textStop">
              <a:avLst/>
            </a:prstTxWarp>
            <a:scene3d>
              <a:camera prst="perspectiveHeroicExtremeLeftFacing"/>
              <a:lightRig rig="contrasting" dir="t">
                <a:rot lat="0" lon="0" rev="4500000"/>
              </a:lightRig>
            </a:scene3d>
            <a:sp3d contourW="6350" prstMaterial="metal">
              <a:bevelT w="127000" h="31750" prst="relaxedInset"/>
              <a:contourClr>
                <a:schemeClr val="accent1">
                  <a:shade val="75000"/>
                </a:schemeClr>
              </a:contourClr>
            </a:sp3d>
          </a:bodyPr>
          <a:lstStyle/>
          <a:p>
            <a:r>
              <a:rPr lang="en-US"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The end</a:t>
            </a:r>
            <a:endParaRPr lang="en-US"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 name="Subtitle 4"/>
          <p:cNvSpPr>
            <a:spLocks noGrp="1"/>
          </p:cNvSpPr>
          <p:nvPr>
            <p:ph type="subTitle" idx="1"/>
          </p:nvPr>
        </p:nvSpPr>
        <p:spPr>
          <a:scene3d>
            <a:camera prst="perspectiveContrastingLeftFacing"/>
            <a:lightRig rig="threePt" dir="t"/>
          </a:scene3d>
        </p:spPr>
        <p:txBody>
          <a:bodyPr>
            <a:prstTxWarp prst="textWave1">
              <a:avLst/>
            </a:prstTxWarp>
          </a:bodyPr>
          <a:lstStyle/>
          <a:p>
            <a:r>
              <a:rPr lang="en-US"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Thanks</a:t>
            </a:r>
          </a:p>
          <a:p>
            <a:r>
              <a:rPr lang="en-US" b="1" dirty="0" smtClean="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rPr>
              <a:t>All the best in your exams</a:t>
            </a:r>
            <a:endParaRPr lang="en-US"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p:txBody>
      </p:sp>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afterEffect">
                                  <p:stCondLst>
                                    <p:cond delay="0"/>
                                  </p:stCondLst>
                                  <p:childTnLst>
                                    <p:animScale>
                                      <p:cBhvr>
                                        <p:cTn id="6" dur="2000" fill="hold"/>
                                        <p:tgtEl>
                                          <p:spTgt spid="4"/>
                                        </p:tgtEl>
                                      </p:cBhvr>
                                      <p:by x="150000" y="150000"/>
                                    </p:animScale>
                                  </p:childTnLst>
                                </p:cTn>
                              </p:par>
                            </p:childTnLst>
                          </p:cTn>
                        </p:par>
                        <p:par>
                          <p:cTn id="7" fill="hold">
                            <p:stCondLst>
                              <p:cond delay="2000"/>
                            </p:stCondLst>
                            <p:childTnLst>
                              <p:par>
                                <p:cTn id="8" presetID="35" presetClass="path" presetSubtype="0" accel="50000" decel="50000" fill="hold" grpId="1" nodeType="afterEffect">
                                  <p:stCondLst>
                                    <p:cond delay="0"/>
                                  </p:stCondLst>
                                  <p:childTnLst>
                                    <p:animMotion origin="layout" path="M 0 0  L -0.25 0  E" pathEditMode="relative" ptsTypes="">
                                      <p:cBhvr>
                                        <p:cTn id="9" dur="2000" fill="hold"/>
                                        <p:tgtEl>
                                          <p:spTgt spid="4"/>
                                        </p:tgtEl>
                                        <p:attrNameLst>
                                          <p:attrName>ppt_x</p:attrName>
                                          <p:attrName>ppt_y</p:attrName>
                                        </p:attrNameLst>
                                      </p:cBhvr>
                                    </p:animMotion>
                                  </p:childTnLst>
                                </p:cTn>
                              </p:par>
                            </p:childTnLst>
                          </p:cTn>
                        </p:par>
                        <p:par>
                          <p:cTn id="10" fill="hold">
                            <p:stCondLst>
                              <p:cond delay="4000"/>
                            </p:stCondLst>
                            <p:childTnLst>
                              <p:par>
                                <p:cTn id="11" presetID="56" presetClass="path" presetSubtype="0" accel="50000" decel="50000" fill="hold" grpId="2" nodeType="afterEffect">
                                  <p:stCondLst>
                                    <p:cond delay="0"/>
                                  </p:stCondLst>
                                  <p:childTnLst>
                                    <p:animMotion origin="layout" path="M 0.00833 -0.0178 L 0.25833 -0.35075 " pathEditMode="relative" rAng="0" ptsTypes="AA">
                                      <p:cBhvr>
                                        <p:cTn id="12" dur="2000" fill="hold"/>
                                        <p:tgtEl>
                                          <p:spTgt spid="4"/>
                                        </p:tgtEl>
                                        <p:attrNameLst>
                                          <p:attrName>ppt_x</p:attrName>
                                          <p:attrName>ppt_y</p:attrName>
                                        </p:attrNameLst>
                                      </p:cBhvr>
                                      <p:rCtr x="125" y="-166"/>
                                    </p:animMotion>
                                  </p:childTnLst>
                                </p:cTn>
                              </p:par>
                            </p:childTnLst>
                          </p:cTn>
                        </p:par>
                        <p:par>
                          <p:cTn id="13" fill="hold">
                            <p:stCondLst>
                              <p:cond delay="6000"/>
                            </p:stCondLst>
                            <p:childTnLst>
                              <p:par>
                                <p:cTn id="14" presetID="35" presetClass="path" presetSubtype="0" accel="50000" decel="50000" fill="hold" grpId="3" nodeType="afterEffect">
                                  <p:stCondLst>
                                    <p:cond delay="0"/>
                                  </p:stCondLst>
                                  <p:childTnLst>
                                    <p:animMotion origin="layout" path="M 0 0  L -0.25 0  E" pathEditMode="relative" ptsTypes="">
                                      <p:cBhvr>
                                        <p:cTn id="15" dur="2000" fill="hold"/>
                                        <p:tgtEl>
                                          <p:spTgt spid="4"/>
                                        </p:tgtEl>
                                        <p:attrNameLst>
                                          <p:attrName>ppt_x</p:attrName>
                                          <p:attrName>ppt_y</p:attrName>
                                        </p:attrNameLst>
                                      </p:cBhvr>
                                    </p:animMotion>
                                  </p:childTnLst>
                                </p:cTn>
                              </p:par>
                            </p:childTnLst>
                          </p:cTn>
                        </p:par>
                        <p:par>
                          <p:cTn id="16" fill="hold">
                            <p:stCondLst>
                              <p:cond delay="8000"/>
                            </p:stCondLst>
                            <p:childTnLst>
                              <p:par>
                                <p:cTn id="17" presetID="2" presetClass="exit" presetSubtype="4" fill="hold" grpId="4" nodeType="afterEffect">
                                  <p:stCondLst>
                                    <p:cond delay="0"/>
                                  </p:stCondLst>
                                  <p:childTnLst>
                                    <p:anim calcmode="lin" valueType="num">
                                      <p:cBhvr additive="base">
                                        <p:cTn id="18" dur="500"/>
                                        <p:tgtEl>
                                          <p:spTgt spid="4"/>
                                        </p:tgtEl>
                                        <p:attrNameLst>
                                          <p:attrName>ppt_x</p:attrName>
                                        </p:attrNameLst>
                                      </p:cBhvr>
                                      <p:tavLst>
                                        <p:tav tm="0">
                                          <p:val>
                                            <p:strVal val="ppt_x"/>
                                          </p:val>
                                        </p:tav>
                                        <p:tav tm="100000">
                                          <p:val>
                                            <p:strVal val="ppt_x"/>
                                          </p:val>
                                        </p:tav>
                                      </p:tavLst>
                                    </p:anim>
                                    <p:anim calcmode="lin" valueType="num">
                                      <p:cBhvr additive="base">
                                        <p:cTn id="19" dur="500"/>
                                        <p:tgtEl>
                                          <p:spTgt spid="4"/>
                                        </p:tgtEl>
                                        <p:attrNameLst>
                                          <p:attrName>ppt_y</p:attrName>
                                        </p:attrNameLst>
                                      </p:cBhvr>
                                      <p:tavLst>
                                        <p:tav tm="0">
                                          <p:val>
                                            <p:strVal val="ppt_y"/>
                                          </p:val>
                                        </p:tav>
                                        <p:tav tm="100000">
                                          <p:val>
                                            <p:strVal val="1+ppt_h/2"/>
                                          </p:val>
                                        </p:tav>
                                      </p:tavLst>
                                    </p:anim>
                                    <p:set>
                                      <p:cBhvr>
                                        <p:cTn id="20" dur="1" fill="hold">
                                          <p:stCondLst>
                                            <p:cond delay="499"/>
                                          </p:stCondLst>
                                        </p:cTn>
                                        <p:tgtEl>
                                          <p:spTgt spid="4"/>
                                        </p:tgtEl>
                                        <p:attrNameLst>
                                          <p:attrName>style.visibility</p:attrName>
                                        </p:attrNameLst>
                                      </p:cBhvr>
                                      <p:to>
                                        <p:strVal val="hidden"/>
                                      </p:to>
                                    </p:set>
                                  </p:childTnLst>
                                </p:cTn>
                              </p:par>
                            </p:childTnLst>
                          </p:cTn>
                        </p:par>
                        <p:par>
                          <p:cTn id="21" fill="hold">
                            <p:stCondLst>
                              <p:cond delay="8500"/>
                            </p:stCondLst>
                            <p:childTnLst>
                              <p:par>
                                <p:cTn id="22" presetID="54" presetClass="path" presetSubtype="0" accel="50000" decel="50000" fill="hold" grpId="0" nodeType="afterEffect">
                                  <p:stCondLst>
                                    <p:cond delay="0"/>
                                  </p:stCondLst>
                                  <p:childTnLst>
                                    <p:animMotion origin="layout" path="M -0.24497 -0.18405 C -0.24098 -0.19469 -0.22691 -0.20532 -0.22205 -0.20532 C -0.19098 -0.20532 -0.15903 -0.03885 -0.15903 0.12763 C -0.15903 0.04369 -0.14306 -0.03885 -0.12796 -0.03885 C -0.11198 -0.03885 -0.09688 0.04508 -0.09688 0.12763 C -0.09688 0.08624 -0.08889 0.04369 -0.08091 0.04369 C -0.07292 0.04369 -0.06494 0.08508 -0.06494 0.12763 C -0.06494 0.10635 -0.06094 0.08624 -0.05695 0.08624 C -0.05296 0.08624 -0.04896 0.10751 -0.04896 0.12763 C -0.04896 0.11699 -0.04688 0.10635 -0.04497 0.10635 C -0.04393 0.10635 -0.04098 0.11699 -0.04098 0.12763 C -0.04098 0.12231 -0.03994 0.11699 -0.03889 0.11699 C -0.03889 0.11838 -0.03681 0.12231 -0.03681 0.12763 C -0.03681 0.12485 -0.03681 0.12231 -0.03577 0.12231 C -0.03577 0.12369 -0.03473 0.12508 -0.03473 0.12763 C -0.03473 0.12624 -0.03473 0.12485 -0.03473 0.12369 C -0.03369 0.12369 -0.03369 0.12508 -0.03369 0.12647 C -0.03264 0.12647 -0.03264 0.12508 -0.03264 0.12369 C -0.0316 0.12369 -0.0316 0.12508 -0.0316 0.12647 " pathEditMode="relative" rAng="0" ptsTypes="fffffffffffffffffff">
                                      <p:cBhvr>
                                        <p:cTn id="23" dur="2000" fill="hold"/>
                                        <p:tgtEl>
                                          <p:spTgt spid="5">
                                            <p:txEl>
                                              <p:pRg st="0" end="0"/>
                                            </p:txEl>
                                          </p:spTgt>
                                        </p:tgtEl>
                                        <p:attrNameLst>
                                          <p:attrName>ppt_x</p:attrName>
                                          <p:attrName>ppt_y</p:attrName>
                                        </p:attrNameLst>
                                      </p:cBhvr>
                                      <p:rCtr x="107" y="145"/>
                                    </p:animMotion>
                                  </p:childTnLst>
                                </p:cTn>
                              </p:par>
                            </p:childTnLst>
                          </p:cTn>
                        </p:par>
                        <p:par>
                          <p:cTn id="24" fill="hold">
                            <p:stCondLst>
                              <p:cond delay="10500"/>
                            </p:stCondLst>
                            <p:childTnLst>
                              <p:par>
                                <p:cTn id="25" presetID="56" presetClass="path" presetSubtype="0" accel="50000" decel="50000" fill="hold" grpId="0" nodeType="afterEffect">
                                  <p:stCondLst>
                                    <p:cond delay="0"/>
                                  </p:stCondLst>
                                  <p:childTnLst>
                                    <p:animMotion origin="layout" path="M -0.2533 0.17503 L -0.0033 -0.15792 " pathEditMode="relative" rAng="0" ptsTypes="AA">
                                      <p:cBhvr>
                                        <p:cTn id="26" dur="2000" fill="hold"/>
                                        <p:tgtEl>
                                          <p:spTgt spid="5">
                                            <p:txEl>
                                              <p:pRg st="1" end="1"/>
                                            </p:txEl>
                                          </p:spTgt>
                                        </p:tgtEl>
                                        <p:attrNameLst>
                                          <p:attrName>ppt_x</p:attrName>
                                          <p:attrName>ppt_y</p:attrName>
                                        </p:attrNameLst>
                                      </p:cBhvr>
                                      <p:rCtr x="125" y="-166"/>
                                    </p:animMotion>
                                  </p:childTnLst>
                                </p:cTn>
                              </p:par>
                            </p:childTnLst>
                          </p:cTn>
                        </p:par>
                        <p:par>
                          <p:cTn id="27" fill="hold">
                            <p:stCondLst>
                              <p:cond delay="12500"/>
                            </p:stCondLst>
                            <p:childTnLst>
                              <p:par>
                                <p:cTn id="28" presetID="2" presetClass="entr" presetSubtype="4" fill="hold" grpId="5" nodeType="after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fill="hold"/>
                                        <p:tgtEl>
                                          <p:spTgt spid="4"/>
                                        </p:tgtEl>
                                        <p:attrNameLst>
                                          <p:attrName>ppt_x</p:attrName>
                                        </p:attrNameLst>
                                      </p:cBhvr>
                                      <p:tavLst>
                                        <p:tav tm="0">
                                          <p:val>
                                            <p:strVal val="#ppt_x"/>
                                          </p:val>
                                        </p:tav>
                                        <p:tav tm="100000">
                                          <p:val>
                                            <p:strVal val="#ppt_x"/>
                                          </p:val>
                                        </p:tav>
                                      </p:tavLst>
                                    </p:anim>
                                    <p:anim calcmode="lin" valueType="num">
                                      <p:cBhvr additive="base">
                                        <p:cTn id="3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4" grpId="2"/>
      <p:bldP spid="4" grpId="3"/>
      <p:bldP spid="4" grpId="4"/>
      <p:bldP spid="4" grpId="5"/>
      <p:bldP spid="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style>
          <a:lnRef idx="0">
            <a:schemeClr val="accent3"/>
          </a:lnRef>
          <a:fillRef idx="3">
            <a:schemeClr val="accent3"/>
          </a:fillRef>
          <a:effectRef idx="3">
            <a:schemeClr val="accent3"/>
          </a:effectRef>
          <a:fontRef idx="minor">
            <a:schemeClr val="lt1"/>
          </a:fontRef>
        </p:style>
        <p:txBody>
          <a:bodyPr>
            <a:normAutofit/>
          </a:bodyPr>
          <a:lstStyle/>
          <a:p>
            <a:r>
              <a:rPr lang="en-US" b="1" dirty="0" smtClean="0"/>
              <a:t>SCOLIOSIS </a:t>
            </a:r>
            <a:endParaRPr lang="en-US" b="1" dirty="0"/>
          </a:p>
        </p:txBody>
      </p:sp>
      <p:sp>
        <p:nvSpPr>
          <p:cNvPr id="3" name="Content Placeholder 2"/>
          <p:cNvSpPr>
            <a:spLocks noGrp="1"/>
          </p:cNvSpPr>
          <p:nvPr>
            <p:ph idx="1"/>
          </p:nvPr>
        </p:nvSpPr>
        <p:spPr>
          <a:xfrm>
            <a:off x="0" y="990600"/>
            <a:ext cx="9144000" cy="5867400"/>
          </a:xfrm>
        </p:spPr>
        <p:txBody>
          <a:bodyPr>
            <a:normAutofit/>
          </a:bodyPr>
          <a:lstStyle/>
          <a:p>
            <a:r>
              <a:rPr lang="en-US" b="1" dirty="0" smtClean="0"/>
              <a:t>Scoliosis</a:t>
            </a:r>
            <a:r>
              <a:rPr lang="en-US" dirty="0" smtClean="0"/>
              <a:t>:  is lateral deviation of the spinal column. </a:t>
            </a:r>
          </a:p>
          <a:p>
            <a:r>
              <a:rPr lang="en-US" b="1" dirty="0" smtClean="0"/>
              <a:t>Causes</a:t>
            </a:r>
            <a:r>
              <a:rPr lang="en-US" dirty="0" smtClean="0"/>
              <a:t> </a:t>
            </a:r>
          </a:p>
          <a:p>
            <a:pPr lvl="1"/>
            <a:r>
              <a:rPr lang="en-US" sz="3200" dirty="0" smtClean="0"/>
              <a:t>Idiopathic</a:t>
            </a:r>
          </a:p>
          <a:p>
            <a:pPr lvl="1"/>
            <a:r>
              <a:rPr lang="en-US" sz="3200" dirty="0" smtClean="0"/>
              <a:t>Certain diseases </a:t>
            </a:r>
            <a:r>
              <a:rPr lang="en-US" sz="3200" dirty="0" err="1" smtClean="0"/>
              <a:t>e.g</a:t>
            </a:r>
            <a:r>
              <a:rPr lang="en-US" sz="3200" dirty="0" smtClean="0"/>
              <a:t> poliomyelitis</a:t>
            </a:r>
          </a:p>
          <a:p>
            <a:r>
              <a:rPr lang="en-US" b="1" dirty="0" smtClean="0"/>
              <a:t>Manifested by </a:t>
            </a:r>
          </a:p>
          <a:p>
            <a:pPr lvl="1"/>
            <a:r>
              <a:rPr lang="en-US" sz="3200" dirty="0" smtClean="0"/>
              <a:t>Uneven shoulders and a </a:t>
            </a:r>
          </a:p>
          <a:p>
            <a:pPr lvl="1"/>
            <a:r>
              <a:rPr lang="en-US" sz="3200" dirty="0" smtClean="0"/>
              <a:t>Prominent scapula, </a:t>
            </a:r>
          </a:p>
          <a:p>
            <a:pPr lvl="1"/>
            <a:r>
              <a:rPr lang="en-US" sz="3200" dirty="0" smtClean="0"/>
              <a:t>Asymmetry of the flanks and </a:t>
            </a:r>
          </a:p>
          <a:p>
            <a:pPr lvl="1"/>
            <a:r>
              <a:rPr lang="en-US" sz="3200" dirty="0" smtClean="0"/>
              <a:t>Asymmetry of the thoracic cage. </a:t>
            </a:r>
          </a:p>
          <a:p>
            <a:pPr lvl="1"/>
            <a:r>
              <a:rPr lang="en-US" sz="3200" dirty="0" smtClean="0"/>
              <a:t>Rip humps</a:t>
            </a:r>
          </a:p>
          <a:p>
            <a:endParaRPr lang="en-US" dirty="0"/>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152400" y="0"/>
            <a:ext cx="8534400" cy="6126163"/>
          </a:xfrm>
        </p:spPr>
        <p:txBody>
          <a:bodyPr/>
          <a:lstStyle/>
          <a:p>
            <a:r>
              <a:rPr lang="en-US" b="1" dirty="0" smtClean="0"/>
              <a:t>Kyphosis</a:t>
            </a:r>
            <a:r>
              <a:rPr lang="en-US" dirty="0" smtClean="0"/>
              <a:t> : an exaggeration in the curvature of the thoracic spine. </a:t>
            </a:r>
          </a:p>
          <a:p>
            <a:r>
              <a:rPr lang="en-US" dirty="0" smtClean="0"/>
              <a:t>This may lead to a change in the volume of the thoracic space thus affect the functional lung capacities.</a:t>
            </a:r>
          </a:p>
          <a:p>
            <a:r>
              <a:rPr lang="en-US" b="1" dirty="0" smtClean="0"/>
              <a:t>Lumbar lordosis: </a:t>
            </a:r>
            <a:r>
              <a:rPr lang="en-US" dirty="0" smtClean="0"/>
              <a:t>an exaggeration in the curvature of the lumbar spine(swayback). This normally occurs during growth and development.</a:t>
            </a:r>
            <a:endParaRPr lang="en-US" dirty="0"/>
          </a:p>
        </p:txBody>
      </p:sp>
    </p:spTree>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style>
          <a:lnRef idx="0">
            <a:schemeClr val="accent6"/>
          </a:lnRef>
          <a:fillRef idx="3">
            <a:schemeClr val="accent6"/>
          </a:fillRef>
          <a:effectRef idx="3">
            <a:schemeClr val="accent6"/>
          </a:effectRef>
          <a:fontRef idx="minor">
            <a:schemeClr val="lt1"/>
          </a:fontRef>
        </p:style>
        <p:txBody>
          <a:bodyPr/>
          <a:lstStyle/>
          <a:p>
            <a:r>
              <a:rPr lang="en-US" b="1" dirty="0" smtClean="0"/>
              <a:t>OSTOEPOROSIS</a:t>
            </a:r>
            <a:endParaRPr lang="en-US" b="1" dirty="0"/>
          </a:p>
        </p:txBody>
      </p:sp>
      <p:sp>
        <p:nvSpPr>
          <p:cNvPr id="3" name="Content Placeholder 2"/>
          <p:cNvSpPr>
            <a:spLocks noGrp="1"/>
          </p:cNvSpPr>
          <p:nvPr>
            <p:ph idx="1"/>
          </p:nvPr>
        </p:nvSpPr>
        <p:spPr>
          <a:xfrm>
            <a:off x="0" y="838200"/>
            <a:ext cx="9144000" cy="6019800"/>
          </a:xfrm>
        </p:spPr>
        <p:txBody>
          <a:bodyPr>
            <a:normAutofit/>
          </a:bodyPr>
          <a:lstStyle/>
          <a:p>
            <a:pPr>
              <a:buNone/>
            </a:pPr>
            <a:r>
              <a:rPr lang="en-US" b="1" dirty="0" smtClean="0"/>
              <a:t>Def: </a:t>
            </a:r>
            <a:r>
              <a:rPr lang="en-US" dirty="0" smtClean="0"/>
              <a:t> a disorder in which the rate of bone reshaping (resorption) is greater than the rate of formation.</a:t>
            </a:r>
          </a:p>
          <a:p>
            <a:r>
              <a:rPr lang="en-US" dirty="0" smtClean="0"/>
              <a:t>This results in a loss of organic matrix and mineral content. The bone then becomes brittle, fragile and fractures easily. It is common among the elderly, post-menopausal women, people with Cushing’s syndrome and those who are on steroid treatment.</a:t>
            </a:r>
          </a:p>
          <a:p>
            <a:r>
              <a:rPr lang="en-US" dirty="0" smtClean="0"/>
              <a:t>The manifestations of osteoporosis are pain and spontaneous fractures. In some cases, wedging and collapse of vertebrae causes loss of height. It may also lead to kyphosis</a:t>
            </a:r>
          </a:p>
          <a:p>
            <a:endParaRPr lang="en-US" dirty="0"/>
          </a:p>
        </p:txBody>
      </p:sp>
    </p:spTree>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C:\Documents and Settings\support\My Documents\My Pictures\Osteoporosis and spine.jpg"/>
          <p:cNvPicPr>
            <a:picLocks noChangeAspect="1" noChangeArrowheads="1"/>
          </p:cNvPicPr>
          <p:nvPr/>
        </p:nvPicPr>
        <p:blipFill>
          <a:blip r:embed="rId2" cstate="print"/>
          <a:srcRect/>
          <a:stretch>
            <a:fillRect/>
          </a:stretch>
        </p:blipFill>
        <p:spPr bwMode="auto">
          <a:xfrm>
            <a:off x="304800" y="228600"/>
            <a:ext cx="8458200" cy="6324600"/>
          </a:xfrm>
          <a:prstGeom prst="rect">
            <a:avLst/>
          </a:prstGeom>
          <a:noFill/>
        </p:spPr>
      </p:pic>
    </p:spTree>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0"/>
            <a:ext cx="8229600" cy="838200"/>
          </a:xfrm>
        </p:spPr>
        <p:style>
          <a:lnRef idx="1">
            <a:schemeClr val="accent6"/>
          </a:lnRef>
          <a:fillRef idx="2">
            <a:schemeClr val="accent6"/>
          </a:fillRef>
          <a:effectRef idx="1">
            <a:schemeClr val="accent6"/>
          </a:effectRef>
          <a:fontRef idx="minor">
            <a:schemeClr val="dk1"/>
          </a:fontRef>
        </p:style>
        <p:txBody>
          <a:bodyPr/>
          <a:lstStyle/>
          <a:p>
            <a:r>
              <a:rPr lang="en-US" b="1" dirty="0"/>
              <a:t>Major Risk Factors</a:t>
            </a:r>
          </a:p>
        </p:txBody>
      </p:sp>
      <p:sp>
        <p:nvSpPr>
          <p:cNvPr id="27651" name="Rectangle 3"/>
          <p:cNvSpPr>
            <a:spLocks noGrp="1" noChangeArrowheads="1"/>
          </p:cNvSpPr>
          <p:nvPr>
            <p:ph idx="1"/>
          </p:nvPr>
        </p:nvSpPr>
        <p:spPr>
          <a:xfrm>
            <a:off x="457200" y="914400"/>
            <a:ext cx="8229600" cy="5211763"/>
          </a:xfrm>
        </p:spPr>
        <p:txBody>
          <a:bodyPr/>
          <a:lstStyle/>
          <a:p>
            <a:r>
              <a:rPr lang="en-US" dirty="0"/>
              <a:t>Female Sex</a:t>
            </a:r>
          </a:p>
          <a:p>
            <a:r>
              <a:rPr lang="en-US" dirty="0"/>
              <a:t>Age</a:t>
            </a:r>
          </a:p>
          <a:p>
            <a:r>
              <a:rPr lang="en-US" dirty="0"/>
              <a:t>Menopause</a:t>
            </a:r>
          </a:p>
          <a:p>
            <a:r>
              <a:rPr lang="en-US" dirty="0"/>
              <a:t>Race</a:t>
            </a:r>
          </a:p>
          <a:p>
            <a:endParaRPr lang="en-US" dirty="0"/>
          </a:p>
        </p:txBody>
      </p:sp>
    </p:spTree>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OUTLINE</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Broad and specific objective</a:t>
            </a:r>
          </a:p>
          <a:p>
            <a:r>
              <a:rPr lang="en-US" dirty="0" smtClean="0"/>
              <a:t>Definition of terminologies</a:t>
            </a:r>
          </a:p>
          <a:p>
            <a:r>
              <a:rPr lang="en-US" b="1" dirty="0" smtClean="0"/>
              <a:t>Review of anatomy and physiology; </a:t>
            </a:r>
            <a:r>
              <a:rPr lang="en-US" dirty="0" smtClean="0"/>
              <a:t>Bone development ,functions of bones, </a:t>
            </a:r>
          </a:p>
          <a:p>
            <a:r>
              <a:rPr lang="en-US" dirty="0" smtClean="0"/>
              <a:t>Joints; Types</a:t>
            </a:r>
          </a:p>
          <a:p>
            <a:r>
              <a:rPr lang="en-US" b="1" dirty="0" smtClean="0"/>
              <a:t>Disorders of bones; </a:t>
            </a:r>
            <a:r>
              <a:rPr lang="en-US" dirty="0" smtClean="0"/>
              <a:t>scoliosis, kyphosis, lumbar </a:t>
            </a:r>
            <a:r>
              <a:rPr lang="en-US" dirty="0" err="1" smtClean="0"/>
              <a:t>lordosis</a:t>
            </a:r>
            <a:endParaRPr lang="en-US" dirty="0" smtClean="0"/>
          </a:p>
          <a:p>
            <a:r>
              <a:rPr lang="en-US" b="1" dirty="0" smtClean="0"/>
              <a:t>Metabolic disorders of the bone</a:t>
            </a:r>
          </a:p>
          <a:p>
            <a:r>
              <a:rPr lang="en-US" dirty="0" smtClean="0"/>
              <a:t>Osteoporosis</a:t>
            </a:r>
          </a:p>
          <a:p>
            <a:r>
              <a:rPr lang="en-US" dirty="0" smtClean="0"/>
              <a:t>Osteomalacia</a:t>
            </a:r>
          </a:p>
          <a:p>
            <a:r>
              <a:rPr lang="en-US" dirty="0" smtClean="0"/>
              <a:t>Bone tumors', osteomylitis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cstate="print"/>
          <a:srcRect/>
          <a:stretch>
            <a:fillRect/>
          </a:stretch>
        </p:blipFill>
        <p:spPr bwMode="auto">
          <a:xfrm>
            <a:off x="2809875" y="2033588"/>
            <a:ext cx="3524250" cy="2790825"/>
          </a:xfrm>
          <a:prstGeom prst="rect">
            <a:avLst/>
          </a:prstGeom>
          <a:noFill/>
          <a:ln w="12700">
            <a:noFill/>
            <a:miter lim="800000"/>
            <a:headEnd type="none" w="sm" len="sm"/>
            <a:tailEnd type="none" w="sm" len="sm"/>
          </a:ln>
          <a:effectLst/>
        </p:spPr>
      </p:pic>
      <p:pic>
        <p:nvPicPr>
          <p:cNvPr id="25603" name="Picture 3"/>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12700">
            <a:noFill/>
            <a:miter lim="800000"/>
            <a:headEnd type="none" w="sm" len="sm"/>
            <a:tailEnd type="none" w="sm" len="sm"/>
          </a:ln>
          <a:effectLst/>
        </p:spPr>
      </p:pic>
    </p:spTree>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609600" y="1"/>
            <a:ext cx="8077200" cy="612988"/>
          </a:xfrm>
          <a:prstGeom prst="rect">
            <a:avLst/>
          </a:prstGeom>
          <a:noFill/>
          <a:ln w="12700">
            <a:noFill/>
            <a:miter lim="800000"/>
            <a:headEnd/>
            <a:tailEnd/>
          </a:ln>
          <a:effectLst/>
        </p:spPr>
        <p:txBody>
          <a:bodyPr wrap="square" lIns="90488" tIns="44450" rIns="90488" bIns="44450">
            <a:spAutoFit/>
          </a:bodyPr>
          <a:lstStyle/>
          <a:p>
            <a:pPr marL="228600" indent="-228600" algn="ctr" eaLnBrk="0" hangingPunct="0">
              <a:spcBef>
                <a:spcPct val="20000"/>
              </a:spcBef>
            </a:pPr>
            <a:r>
              <a:rPr lang="en-US" sz="3400" dirty="0">
                <a:solidFill>
                  <a:srgbClr val="FDF102"/>
                </a:solidFill>
                <a:effectLst>
                  <a:outerShdw blurRad="38100" dist="38100" dir="2700000" algn="tl">
                    <a:srgbClr val="000000"/>
                  </a:outerShdw>
                </a:effectLst>
                <a:latin typeface="Arial" charset="0"/>
              </a:rPr>
              <a:t>Normal &amp; Osteoporotic Bone Architecture</a:t>
            </a:r>
          </a:p>
        </p:txBody>
      </p:sp>
      <p:sp>
        <p:nvSpPr>
          <p:cNvPr id="31747" name="Line 3"/>
          <p:cNvSpPr>
            <a:spLocks noChangeShapeType="1"/>
          </p:cNvSpPr>
          <p:nvPr/>
        </p:nvSpPr>
        <p:spPr bwMode="auto">
          <a:xfrm>
            <a:off x="457200" y="533400"/>
            <a:ext cx="8029575" cy="0"/>
          </a:xfrm>
          <a:prstGeom prst="line">
            <a:avLst/>
          </a:prstGeom>
          <a:noFill/>
          <a:ln w="25400">
            <a:solidFill>
              <a:srgbClr val="FDF102"/>
            </a:solidFill>
            <a:round/>
            <a:headEnd/>
            <a:tailEnd/>
          </a:ln>
          <a:effectLst/>
        </p:spPr>
        <p:txBody>
          <a:bodyPr wrap="none" anchor="ctr"/>
          <a:lstStyle/>
          <a:p>
            <a:endParaRPr lang="en-US"/>
          </a:p>
        </p:txBody>
      </p:sp>
      <p:sp>
        <p:nvSpPr>
          <p:cNvPr id="31748" name="Rectangle 4"/>
          <p:cNvSpPr>
            <a:spLocks noChangeArrowheads="1"/>
          </p:cNvSpPr>
          <p:nvPr/>
        </p:nvSpPr>
        <p:spPr bwMode="auto">
          <a:xfrm>
            <a:off x="1447800" y="685800"/>
            <a:ext cx="1857375" cy="466725"/>
          </a:xfrm>
          <a:prstGeom prst="rect">
            <a:avLst/>
          </a:prstGeom>
          <a:noFill/>
          <a:ln w="12700">
            <a:noFill/>
            <a:miter lim="800000"/>
            <a:headEnd/>
            <a:tailEnd/>
          </a:ln>
          <a:effectLst/>
        </p:spPr>
        <p:txBody>
          <a:bodyPr wrap="none" lIns="90488" tIns="44450" rIns="90488" bIns="44450">
            <a:spAutoFit/>
          </a:bodyPr>
          <a:lstStyle/>
          <a:p>
            <a:pPr marL="228600" indent="-228600" eaLnBrk="0" hangingPunct="0">
              <a:spcBef>
                <a:spcPct val="50000"/>
              </a:spcBef>
            </a:pPr>
            <a:r>
              <a:rPr lang="en-US" b="1" dirty="0">
                <a:latin typeface="Arial" charset="0"/>
              </a:rPr>
              <a:t>Normal Bone</a:t>
            </a:r>
          </a:p>
        </p:txBody>
      </p:sp>
      <p:sp>
        <p:nvSpPr>
          <p:cNvPr id="31749" name="Rectangle 5"/>
          <p:cNvSpPr>
            <a:spLocks noChangeArrowheads="1"/>
          </p:cNvSpPr>
          <p:nvPr/>
        </p:nvSpPr>
        <p:spPr bwMode="auto">
          <a:xfrm>
            <a:off x="5105400" y="685800"/>
            <a:ext cx="2598738" cy="454025"/>
          </a:xfrm>
          <a:prstGeom prst="rect">
            <a:avLst/>
          </a:prstGeom>
          <a:noFill/>
          <a:ln w="12700">
            <a:noFill/>
            <a:miter lim="800000"/>
            <a:headEnd/>
            <a:tailEnd/>
          </a:ln>
          <a:effectLst/>
        </p:spPr>
        <p:txBody>
          <a:bodyPr wrap="none" lIns="90488" tIns="44450" rIns="90488" bIns="44450">
            <a:spAutoFit/>
          </a:bodyPr>
          <a:lstStyle/>
          <a:p>
            <a:pPr marL="228600" indent="-228600" eaLnBrk="0" hangingPunct="0">
              <a:spcBef>
                <a:spcPct val="50000"/>
              </a:spcBef>
            </a:pPr>
            <a:r>
              <a:rPr lang="en-US" b="1" dirty="0">
                <a:latin typeface="Arial" charset="0"/>
              </a:rPr>
              <a:t>Osteoporotic Bone</a:t>
            </a:r>
          </a:p>
        </p:txBody>
      </p:sp>
      <p:sp>
        <p:nvSpPr>
          <p:cNvPr id="31750" name="Rectangle 6"/>
          <p:cNvSpPr>
            <a:spLocks noChangeArrowheads="1"/>
          </p:cNvSpPr>
          <p:nvPr/>
        </p:nvSpPr>
        <p:spPr bwMode="auto">
          <a:xfrm>
            <a:off x="647700" y="5859463"/>
            <a:ext cx="7797800" cy="514350"/>
          </a:xfrm>
          <a:prstGeom prst="rect">
            <a:avLst/>
          </a:prstGeom>
          <a:noFill/>
          <a:ln w="12700">
            <a:noFill/>
            <a:miter lim="800000"/>
            <a:headEnd/>
            <a:tailEnd/>
          </a:ln>
          <a:effectLst/>
        </p:spPr>
        <p:txBody>
          <a:bodyPr lIns="90488" tIns="44450" rIns="90488" bIns="44450">
            <a:spAutoFit/>
          </a:bodyPr>
          <a:lstStyle/>
          <a:p>
            <a:pPr eaLnBrk="0" hangingPunct="0">
              <a:spcBef>
                <a:spcPct val="50000"/>
              </a:spcBef>
            </a:pPr>
            <a:r>
              <a:rPr lang="en-US" sz="1400">
                <a:latin typeface="Arial" charset="0"/>
              </a:rPr>
              <a:t>Reproduced from </a:t>
            </a:r>
            <a:r>
              <a:rPr lang="en-US" sz="1400" i="1">
                <a:latin typeface="Arial" charset="0"/>
              </a:rPr>
              <a:t>J Bone Miner Res</a:t>
            </a:r>
            <a:r>
              <a:rPr lang="en-US" sz="1400">
                <a:latin typeface="Arial" charset="0"/>
              </a:rPr>
              <a:t> 1986;1:15-21 with permission of the American Society for Bone and Mineral Research.  © 1986 by Massachusetts Medical Society.  All rights reserved.</a:t>
            </a:r>
          </a:p>
        </p:txBody>
      </p:sp>
      <p:pic>
        <p:nvPicPr>
          <p:cNvPr id="31751" name="Picture 7" descr="C:\WINDOWS\Desktop\Untitled-1.JPG"/>
          <p:cNvPicPr>
            <a:picLocks noChangeAspect="1" noChangeArrowheads="1"/>
          </p:cNvPicPr>
          <p:nvPr/>
        </p:nvPicPr>
        <p:blipFill>
          <a:blip r:embed="rId2" cstate="print"/>
          <a:srcRect/>
          <a:stretch>
            <a:fillRect/>
          </a:stretch>
        </p:blipFill>
        <p:spPr bwMode="auto">
          <a:xfrm>
            <a:off x="152400" y="990600"/>
            <a:ext cx="4267200" cy="4800600"/>
          </a:xfrm>
          <a:prstGeom prst="rect">
            <a:avLst/>
          </a:prstGeom>
          <a:noFill/>
        </p:spPr>
      </p:pic>
      <p:pic>
        <p:nvPicPr>
          <p:cNvPr id="31752" name="Picture 8" descr="C:\WINDOWS\Desktop\Untitled-2.JPG"/>
          <p:cNvPicPr>
            <a:picLocks noChangeAspect="1" noChangeArrowheads="1"/>
          </p:cNvPicPr>
          <p:nvPr/>
        </p:nvPicPr>
        <p:blipFill>
          <a:blip r:embed="rId3" cstate="print"/>
          <a:srcRect/>
          <a:stretch>
            <a:fillRect/>
          </a:stretch>
        </p:blipFill>
        <p:spPr bwMode="auto">
          <a:xfrm>
            <a:off x="4648200" y="990600"/>
            <a:ext cx="4343400" cy="4876800"/>
          </a:xfrm>
          <a:prstGeom prst="rect">
            <a:avLst/>
          </a:prstGeom>
          <a:noFill/>
        </p:spPr>
      </p:pic>
    </p:spTree>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rmAutofit/>
          </a:bodyPr>
          <a:lstStyle/>
          <a:p>
            <a:pPr>
              <a:buNone/>
            </a:pPr>
            <a:r>
              <a:rPr lang="en-US" b="1" dirty="0" smtClean="0"/>
              <a:t>Causes </a:t>
            </a:r>
            <a:endParaRPr lang="en-US" dirty="0" smtClean="0"/>
          </a:p>
          <a:p>
            <a:pPr lvl="1"/>
            <a:r>
              <a:rPr lang="en-US" sz="3200" dirty="0" smtClean="0"/>
              <a:t>Diabetes</a:t>
            </a:r>
          </a:p>
          <a:p>
            <a:pPr lvl="1"/>
            <a:r>
              <a:rPr lang="en-US" sz="3200" dirty="0" smtClean="0"/>
              <a:t>Rheumatoid arthritis</a:t>
            </a:r>
          </a:p>
          <a:p>
            <a:pPr lvl="1"/>
            <a:r>
              <a:rPr lang="en-US" sz="3200" dirty="0" smtClean="0"/>
              <a:t>Leukemia</a:t>
            </a:r>
          </a:p>
          <a:p>
            <a:pPr>
              <a:buNone/>
            </a:pPr>
            <a:r>
              <a:rPr lang="en-US" b="1" dirty="0" smtClean="0"/>
              <a:t>Pathophysiology</a:t>
            </a:r>
            <a:br>
              <a:rPr lang="en-US" b="1" dirty="0" smtClean="0"/>
            </a:br>
            <a:r>
              <a:rPr lang="en-US" dirty="0" smtClean="0"/>
              <a:t>In the normal bone forming process, bone remodeling occurs at the same pace as bone resorption.  In osteoporosis, there is rapid bone loss. This leads to thinning of the lamellar with deformity and later collapse. The bone may  easily fracture.</a:t>
            </a:r>
          </a:p>
          <a:p>
            <a:endParaRPr lang="en-US" dirty="0"/>
          </a:p>
        </p:txBody>
      </p:sp>
    </p:spTree>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457200"/>
          </a:xfrm>
        </p:spPr>
        <p:style>
          <a:lnRef idx="0">
            <a:schemeClr val="accent3"/>
          </a:lnRef>
          <a:fillRef idx="3">
            <a:schemeClr val="accent3"/>
          </a:fillRef>
          <a:effectRef idx="3">
            <a:schemeClr val="accent3"/>
          </a:effectRef>
          <a:fontRef idx="minor">
            <a:schemeClr val="lt1"/>
          </a:fontRef>
        </p:style>
        <p:txBody>
          <a:bodyPr>
            <a:normAutofit fontScale="90000"/>
          </a:bodyPr>
          <a:lstStyle/>
          <a:p>
            <a:r>
              <a:rPr lang="en-US" b="1" dirty="0" smtClean="0"/>
              <a:t>Pathophysiology</a:t>
            </a:r>
            <a:r>
              <a:rPr lang="en-US" dirty="0" smtClean="0"/>
              <a:t> </a:t>
            </a:r>
            <a:endParaRPr lang="en-US" dirty="0"/>
          </a:p>
        </p:txBody>
      </p:sp>
      <p:sp>
        <p:nvSpPr>
          <p:cNvPr id="5" name="Content Placeholder 4"/>
          <p:cNvSpPr>
            <a:spLocks noGrp="1"/>
          </p:cNvSpPr>
          <p:nvPr>
            <p:ph sz="half" idx="1"/>
          </p:nvPr>
        </p:nvSpPr>
        <p:spPr>
          <a:xfrm>
            <a:off x="0" y="457200"/>
            <a:ext cx="4038600" cy="6400800"/>
          </a:xfrm>
        </p:spPr>
        <p:txBody>
          <a:bodyPr>
            <a:normAutofit fontScale="85000" lnSpcReduction="10000"/>
          </a:bodyPr>
          <a:lstStyle/>
          <a:p>
            <a:pPr>
              <a:buNone/>
            </a:pPr>
            <a:r>
              <a:rPr lang="en-US" b="1" dirty="0" smtClean="0"/>
              <a:t>Genetics</a:t>
            </a:r>
          </a:p>
          <a:p>
            <a:pPr>
              <a:buNone/>
            </a:pPr>
            <a:r>
              <a:rPr lang="en-US" dirty="0" smtClean="0"/>
              <a:t>	• Caucasian or Asian</a:t>
            </a:r>
          </a:p>
          <a:p>
            <a:pPr>
              <a:buNone/>
            </a:pPr>
            <a:r>
              <a:rPr lang="en-US" dirty="0" smtClean="0"/>
              <a:t>	• Female		</a:t>
            </a:r>
          </a:p>
          <a:p>
            <a:pPr>
              <a:buNone/>
            </a:pPr>
            <a:r>
              <a:rPr lang="en-US" dirty="0" smtClean="0"/>
              <a:t>	• Family history</a:t>
            </a:r>
          </a:p>
          <a:p>
            <a:pPr>
              <a:buNone/>
            </a:pPr>
            <a:r>
              <a:rPr lang="en-US" dirty="0" smtClean="0"/>
              <a:t>	• Small frame</a:t>
            </a:r>
          </a:p>
          <a:p>
            <a:pPr>
              <a:buNone/>
            </a:pPr>
            <a:r>
              <a:rPr lang="en-US" b="1" dirty="0" smtClean="0"/>
              <a:t>Age</a:t>
            </a:r>
          </a:p>
          <a:p>
            <a:pPr>
              <a:buNone/>
            </a:pPr>
            <a:r>
              <a:rPr lang="en-US" dirty="0" smtClean="0"/>
              <a:t>	• Post-menopause</a:t>
            </a:r>
          </a:p>
          <a:p>
            <a:pPr>
              <a:buNone/>
            </a:pPr>
            <a:r>
              <a:rPr lang="en-US" dirty="0" smtClean="0"/>
              <a:t>	• Advanced age		</a:t>
            </a:r>
          </a:p>
          <a:p>
            <a:pPr>
              <a:buNone/>
            </a:pPr>
            <a:r>
              <a:rPr lang="en-US" dirty="0" smtClean="0"/>
              <a:t>	• Low testosterone in men</a:t>
            </a:r>
          </a:p>
          <a:p>
            <a:pPr>
              <a:buNone/>
            </a:pPr>
            <a:r>
              <a:rPr lang="en-US" dirty="0" smtClean="0"/>
              <a:t>	• Decreased calcitonin</a:t>
            </a:r>
          </a:p>
          <a:p>
            <a:pPr>
              <a:buNone/>
            </a:pPr>
            <a:r>
              <a:rPr lang="en-US" b="1" dirty="0" smtClean="0"/>
              <a:t>Physical exercise</a:t>
            </a:r>
          </a:p>
          <a:p>
            <a:pPr>
              <a:buNone/>
            </a:pPr>
            <a:r>
              <a:rPr lang="en-US" dirty="0" smtClean="0"/>
              <a:t>	• Sedentary</a:t>
            </a:r>
          </a:p>
          <a:p>
            <a:pPr>
              <a:buNone/>
            </a:pPr>
            <a:r>
              <a:rPr lang="en-US" dirty="0" smtClean="0"/>
              <a:t>	• Lack of weight-bearing exercise</a:t>
            </a:r>
          </a:p>
          <a:p>
            <a:pPr>
              <a:buNone/>
            </a:pPr>
            <a:r>
              <a:rPr lang="en-US" dirty="0" smtClean="0"/>
              <a:t>	• Low weight and body mass index</a:t>
            </a:r>
          </a:p>
          <a:p>
            <a:endParaRPr lang="en-US" dirty="0"/>
          </a:p>
        </p:txBody>
      </p:sp>
      <p:sp>
        <p:nvSpPr>
          <p:cNvPr id="6" name="Content Placeholder 5"/>
          <p:cNvSpPr>
            <a:spLocks noGrp="1"/>
          </p:cNvSpPr>
          <p:nvPr>
            <p:ph sz="half" idx="2"/>
          </p:nvPr>
        </p:nvSpPr>
        <p:spPr>
          <a:xfrm>
            <a:off x="4038600" y="457200"/>
            <a:ext cx="5105400" cy="6400800"/>
          </a:xfrm>
        </p:spPr>
        <p:txBody>
          <a:bodyPr>
            <a:normAutofit fontScale="85000" lnSpcReduction="10000"/>
          </a:bodyPr>
          <a:lstStyle/>
          <a:p>
            <a:endParaRPr lang="en-US" dirty="0" smtClean="0"/>
          </a:p>
          <a:p>
            <a:endParaRPr lang="en-US" dirty="0"/>
          </a:p>
          <a:p>
            <a:r>
              <a:rPr lang="en-US" dirty="0" smtClean="0"/>
              <a:t>Predisposes to low bone mass</a:t>
            </a:r>
          </a:p>
          <a:p>
            <a:endParaRPr lang="en-US" dirty="0"/>
          </a:p>
          <a:p>
            <a:endParaRPr lang="en-US" dirty="0"/>
          </a:p>
          <a:p>
            <a:endParaRPr lang="en-US" dirty="0" smtClean="0"/>
          </a:p>
          <a:p>
            <a:r>
              <a:rPr lang="en-US" dirty="0" smtClean="0"/>
              <a:t>Hormones (estrogen, calcitonin, and  testosterone) inhibit bone loss. Reduces  nutrients needed for bone remodeling.</a:t>
            </a:r>
          </a:p>
          <a:p>
            <a:endParaRPr lang="en-US" dirty="0"/>
          </a:p>
          <a:p>
            <a:endParaRPr lang="en-US" dirty="0" smtClean="0"/>
          </a:p>
          <a:p>
            <a:endParaRPr lang="en-US" dirty="0"/>
          </a:p>
          <a:p>
            <a:r>
              <a:rPr lang="en-US" dirty="0" smtClean="0"/>
              <a:t>Bones need stress for bone maintenance</a:t>
            </a:r>
          </a:p>
          <a:p>
            <a:endParaRPr lang="en-US" dirty="0"/>
          </a:p>
        </p:txBody>
      </p:sp>
      <p:sp>
        <p:nvSpPr>
          <p:cNvPr id="7" name="Right Brace 6"/>
          <p:cNvSpPr/>
          <p:nvPr/>
        </p:nvSpPr>
        <p:spPr>
          <a:xfrm>
            <a:off x="3200400" y="685800"/>
            <a:ext cx="45719" cy="182880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Right Brace 7"/>
          <p:cNvSpPr/>
          <p:nvPr/>
        </p:nvSpPr>
        <p:spPr>
          <a:xfrm>
            <a:off x="3886200" y="2819400"/>
            <a:ext cx="45719" cy="182880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a:off x="3886200" y="4724400"/>
            <a:ext cx="121919" cy="190500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sz="half" idx="1"/>
          </p:nvPr>
        </p:nvSpPr>
        <p:spPr>
          <a:xfrm>
            <a:off x="0" y="0"/>
            <a:ext cx="4495800" cy="6858000"/>
          </a:xfrm>
        </p:spPr>
        <p:txBody>
          <a:bodyPr>
            <a:normAutofit fontScale="85000" lnSpcReduction="10000"/>
          </a:bodyPr>
          <a:lstStyle/>
          <a:p>
            <a:pPr>
              <a:buNone/>
            </a:pPr>
            <a:r>
              <a:rPr lang="en-US" b="1" dirty="0" smtClean="0"/>
              <a:t>Lifestyle choices</a:t>
            </a:r>
          </a:p>
          <a:p>
            <a:pPr>
              <a:buNone/>
            </a:pPr>
            <a:r>
              <a:rPr lang="en-US" dirty="0"/>
              <a:t>	</a:t>
            </a:r>
            <a:r>
              <a:rPr lang="en-US" dirty="0" smtClean="0"/>
              <a:t>• Caffeine</a:t>
            </a:r>
          </a:p>
          <a:p>
            <a:pPr>
              <a:buNone/>
            </a:pPr>
            <a:r>
              <a:rPr lang="en-US" dirty="0" smtClean="0"/>
              <a:t>	• Alcohol</a:t>
            </a:r>
          </a:p>
          <a:p>
            <a:pPr>
              <a:buNone/>
            </a:pPr>
            <a:r>
              <a:rPr lang="en-US" dirty="0" smtClean="0"/>
              <a:t>	• Smoking</a:t>
            </a:r>
          </a:p>
          <a:p>
            <a:pPr>
              <a:buNone/>
            </a:pPr>
            <a:r>
              <a:rPr lang="en-US" dirty="0" smtClean="0"/>
              <a:t>	• Lack of exposure to sunlight</a:t>
            </a:r>
          </a:p>
          <a:p>
            <a:pPr>
              <a:buNone/>
            </a:pPr>
            <a:r>
              <a:rPr lang="en-US" b="1" dirty="0" smtClean="0"/>
              <a:t>Medications </a:t>
            </a:r>
            <a:r>
              <a:rPr lang="en-US" dirty="0" smtClean="0"/>
              <a:t>e.g., corticosteroids, anti-seizure medications, heparin, thyroid hormone</a:t>
            </a:r>
          </a:p>
          <a:p>
            <a:pPr>
              <a:buNone/>
            </a:pPr>
            <a:r>
              <a:rPr lang="en-US" b="1" dirty="0" smtClean="0"/>
              <a:t>Co-morbidity </a:t>
            </a:r>
            <a:r>
              <a:rPr lang="en-US" dirty="0" smtClean="0"/>
              <a:t>e.g., anorexia nervosa, hyperthyroidism, mal-absorption syndrome, renal failure</a:t>
            </a:r>
          </a:p>
          <a:p>
            <a:pPr>
              <a:buNone/>
            </a:pPr>
            <a:r>
              <a:rPr lang="en-US" b="1" dirty="0"/>
              <a:t>Nutrition</a:t>
            </a:r>
          </a:p>
          <a:p>
            <a:pPr>
              <a:buNone/>
            </a:pPr>
            <a:r>
              <a:rPr lang="en-US" dirty="0" smtClean="0"/>
              <a:t>	• </a:t>
            </a:r>
            <a:r>
              <a:rPr lang="en-US" dirty="0"/>
              <a:t>Low calcium intake</a:t>
            </a:r>
          </a:p>
          <a:p>
            <a:pPr>
              <a:buNone/>
            </a:pPr>
            <a:r>
              <a:rPr lang="en-US" dirty="0" smtClean="0"/>
              <a:t>	• </a:t>
            </a:r>
            <a:r>
              <a:rPr lang="en-US" dirty="0"/>
              <a:t>Low vitamin D intake</a:t>
            </a:r>
          </a:p>
          <a:p>
            <a:pPr>
              <a:buNone/>
            </a:pPr>
            <a:r>
              <a:rPr lang="en-US" dirty="0" smtClean="0"/>
              <a:t>	• </a:t>
            </a:r>
            <a:r>
              <a:rPr lang="en-US" dirty="0"/>
              <a:t>High </a:t>
            </a:r>
            <a:r>
              <a:rPr lang="en-US" dirty="0" smtClean="0"/>
              <a:t>phosphate intake </a:t>
            </a:r>
            <a:r>
              <a:rPr lang="en-US" dirty="0"/>
              <a:t>(carbonated beverages)</a:t>
            </a:r>
          </a:p>
          <a:p>
            <a:pPr>
              <a:buNone/>
            </a:pPr>
            <a:r>
              <a:rPr lang="en-US" dirty="0" smtClean="0"/>
              <a:t>	• </a:t>
            </a:r>
            <a:r>
              <a:rPr lang="en-US" dirty="0"/>
              <a:t>Inadequate calories</a:t>
            </a:r>
            <a:endParaRPr lang="en-US" dirty="0" smtClean="0"/>
          </a:p>
        </p:txBody>
      </p:sp>
      <p:sp>
        <p:nvSpPr>
          <p:cNvPr id="4" name="Content Placeholder 3"/>
          <p:cNvSpPr>
            <a:spLocks noGrp="1"/>
          </p:cNvSpPr>
          <p:nvPr>
            <p:ph sz="half" idx="2"/>
          </p:nvPr>
        </p:nvSpPr>
        <p:spPr>
          <a:xfrm>
            <a:off x="4648200" y="0"/>
            <a:ext cx="4495800" cy="6858000"/>
          </a:xfrm>
        </p:spPr>
        <p:txBody>
          <a:bodyPr>
            <a:normAutofit fontScale="85000" lnSpcReduction="10000"/>
          </a:bodyPr>
          <a:lstStyle/>
          <a:p>
            <a:r>
              <a:rPr lang="en-US" dirty="0" smtClean="0"/>
              <a:t>Reduces osteogenesis in bone remodeling</a:t>
            </a:r>
          </a:p>
          <a:p>
            <a:endParaRPr lang="en-US" dirty="0"/>
          </a:p>
          <a:p>
            <a:endParaRPr lang="en-US" dirty="0" smtClean="0"/>
          </a:p>
          <a:p>
            <a:endParaRPr lang="en-US" dirty="0"/>
          </a:p>
          <a:p>
            <a:endParaRPr lang="en-US" dirty="0" smtClean="0"/>
          </a:p>
          <a:p>
            <a:endParaRPr lang="en-US" dirty="0"/>
          </a:p>
          <a:p>
            <a:r>
              <a:rPr lang="en-US" dirty="0"/>
              <a:t>Affects </a:t>
            </a:r>
            <a:r>
              <a:rPr lang="en-US" dirty="0" smtClean="0"/>
              <a:t>calcium absorption and metabolism</a:t>
            </a:r>
          </a:p>
          <a:p>
            <a:endParaRPr lang="en-US" dirty="0"/>
          </a:p>
          <a:p>
            <a:endParaRPr lang="en-US" dirty="0" smtClean="0"/>
          </a:p>
          <a:p>
            <a:endParaRPr lang="en-US" dirty="0"/>
          </a:p>
          <a:p>
            <a:endParaRPr lang="en-US" dirty="0" smtClean="0"/>
          </a:p>
          <a:p>
            <a:r>
              <a:rPr lang="en-US" dirty="0"/>
              <a:t>Reduces </a:t>
            </a:r>
            <a:r>
              <a:rPr lang="en-US" dirty="0" smtClean="0"/>
              <a:t>nutrients needed </a:t>
            </a:r>
            <a:r>
              <a:rPr lang="en-US" dirty="0"/>
              <a:t>for </a:t>
            </a:r>
            <a:r>
              <a:rPr lang="en-US" dirty="0" smtClean="0"/>
              <a:t>bone remodeling</a:t>
            </a:r>
          </a:p>
          <a:p>
            <a:endParaRPr lang="en-US" dirty="0"/>
          </a:p>
        </p:txBody>
      </p:sp>
      <p:sp>
        <p:nvSpPr>
          <p:cNvPr id="5" name="Right Brace 4"/>
          <p:cNvSpPr/>
          <p:nvPr/>
        </p:nvSpPr>
        <p:spPr>
          <a:xfrm>
            <a:off x="4267200" y="152400"/>
            <a:ext cx="45719" cy="182880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Right Brace 5"/>
          <p:cNvSpPr/>
          <p:nvPr/>
        </p:nvSpPr>
        <p:spPr>
          <a:xfrm>
            <a:off x="4343400" y="2057400"/>
            <a:ext cx="76200" cy="228600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Right Brace 6"/>
          <p:cNvSpPr/>
          <p:nvPr/>
        </p:nvSpPr>
        <p:spPr>
          <a:xfrm>
            <a:off x="4343400" y="4495800"/>
            <a:ext cx="45719" cy="2209800"/>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style>
          <a:lnRef idx="0">
            <a:schemeClr val="accent2"/>
          </a:lnRef>
          <a:fillRef idx="3">
            <a:schemeClr val="accent2"/>
          </a:fillRef>
          <a:effectRef idx="3">
            <a:schemeClr val="accent2"/>
          </a:effectRef>
          <a:fontRef idx="minor">
            <a:schemeClr val="lt1"/>
          </a:fontRef>
        </p:style>
        <p:txBody>
          <a:bodyPr>
            <a:normAutofit fontScale="90000"/>
          </a:bodyPr>
          <a:lstStyle/>
          <a:p>
            <a:r>
              <a:rPr lang="en-US" b="1" u="sng" dirty="0" smtClean="0"/>
              <a:t>Risk factors</a:t>
            </a:r>
            <a:endParaRPr lang="en-US" b="1" u="sng" dirty="0"/>
          </a:p>
        </p:txBody>
      </p:sp>
      <p:sp>
        <p:nvSpPr>
          <p:cNvPr id="3" name="Content Placeholder 2"/>
          <p:cNvSpPr>
            <a:spLocks noGrp="1"/>
          </p:cNvSpPr>
          <p:nvPr>
            <p:ph idx="1"/>
          </p:nvPr>
        </p:nvSpPr>
        <p:spPr>
          <a:xfrm>
            <a:off x="0" y="609600"/>
            <a:ext cx="9144000" cy="6248400"/>
          </a:xfrm>
        </p:spPr>
        <p:txBody>
          <a:bodyPr>
            <a:normAutofit fontScale="77500" lnSpcReduction="20000"/>
          </a:bodyPr>
          <a:lstStyle/>
          <a:p>
            <a:pPr>
              <a:buNone/>
            </a:pPr>
            <a:r>
              <a:rPr lang="en-US" b="1" dirty="0"/>
              <a:t>Individual Risk Factors</a:t>
            </a:r>
          </a:p>
          <a:p>
            <a:pPr>
              <a:buNone/>
            </a:pPr>
            <a:r>
              <a:rPr lang="en-US" dirty="0" smtClean="0"/>
              <a:t>	• </a:t>
            </a:r>
            <a:r>
              <a:rPr lang="en-US" dirty="0"/>
              <a:t>Female, Caucasian, non-Hispanic or Asian</a:t>
            </a:r>
          </a:p>
          <a:p>
            <a:pPr>
              <a:buNone/>
            </a:pPr>
            <a:r>
              <a:rPr lang="en-US" dirty="0" smtClean="0"/>
              <a:t>	• </a:t>
            </a:r>
            <a:r>
              <a:rPr lang="en-US" dirty="0"/>
              <a:t>Increased age</a:t>
            </a:r>
          </a:p>
          <a:p>
            <a:pPr>
              <a:buNone/>
            </a:pPr>
            <a:r>
              <a:rPr lang="en-US" dirty="0" smtClean="0"/>
              <a:t>	• </a:t>
            </a:r>
            <a:r>
              <a:rPr lang="en-US" dirty="0"/>
              <a:t>Low weight and body mass index</a:t>
            </a:r>
          </a:p>
          <a:p>
            <a:pPr>
              <a:buNone/>
            </a:pPr>
            <a:r>
              <a:rPr lang="en-US" dirty="0" smtClean="0"/>
              <a:t>	• </a:t>
            </a:r>
            <a:r>
              <a:rPr lang="en-US" dirty="0"/>
              <a:t>Estrogen deficiency or menopause</a:t>
            </a:r>
          </a:p>
          <a:p>
            <a:pPr>
              <a:buNone/>
            </a:pPr>
            <a:r>
              <a:rPr lang="en-US" dirty="0" smtClean="0"/>
              <a:t>	• </a:t>
            </a:r>
            <a:r>
              <a:rPr lang="en-US" dirty="0"/>
              <a:t>Family history</a:t>
            </a:r>
          </a:p>
          <a:p>
            <a:pPr>
              <a:buNone/>
            </a:pPr>
            <a:r>
              <a:rPr lang="en-US" dirty="0" smtClean="0"/>
              <a:t>	• </a:t>
            </a:r>
            <a:r>
              <a:rPr lang="en-US" dirty="0"/>
              <a:t>Low initial bone mass</a:t>
            </a:r>
          </a:p>
          <a:p>
            <a:pPr>
              <a:buNone/>
            </a:pPr>
            <a:r>
              <a:rPr lang="en-US" dirty="0" smtClean="0"/>
              <a:t>	• </a:t>
            </a:r>
            <a:r>
              <a:rPr lang="en-US" dirty="0"/>
              <a:t>Contributing, coexisting medical conditions (</a:t>
            </a:r>
            <a:r>
              <a:rPr lang="en-US" dirty="0" err="1"/>
              <a:t>eg</a:t>
            </a:r>
            <a:r>
              <a:rPr lang="en-US" dirty="0"/>
              <a:t>, celiac disease)</a:t>
            </a:r>
          </a:p>
          <a:p>
            <a:pPr>
              <a:buNone/>
            </a:pPr>
            <a:r>
              <a:rPr lang="en-US" dirty="0" smtClean="0"/>
              <a:t>	and </a:t>
            </a:r>
            <a:r>
              <a:rPr lang="en-US" dirty="0"/>
              <a:t>medications (</a:t>
            </a:r>
            <a:r>
              <a:rPr lang="en-US" dirty="0" err="1"/>
              <a:t>eg</a:t>
            </a:r>
            <a:r>
              <a:rPr lang="en-US" dirty="0"/>
              <a:t>, corticosteroids, antiseizure medications)</a:t>
            </a:r>
          </a:p>
          <a:p>
            <a:pPr>
              <a:buNone/>
            </a:pPr>
            <a:r>
              <a:rPr lang="en-US" b="1" dirty="0"/>
              <a:t>Lifestyle Risk Factors</a:t>
            </a:r>
          </a:p>
          <a:p>
            <a:pPr>
              <a:buNone/>
            </a:pPr>
            <a:r>
              <a:rPr lang="en-US" dirty="0" smtClean="0"/>
              <a:t>	• </a:t>
            </a:r>
            <a:r>
              <a:rPr lang="en-US" dirty="0"/>
              <a:t>Diets low in calcium and vitamin D</a:t>
            </a:r>
          </a:p>
          <a:p>
            <a:pPr>
              <a:buNone/>
            </a:pPr>
            <a:r>
              <a:rPr lang="en-US" dirty="0" smtClean="0"/>
              <a:t>	• </a:t>
            </a:r>
            <a:r>
              <a:rPr lang="en-US" dirty="0"/>
              <a:t>Cigarette smoking</a:t>
            </a:r>
          </a:p>
          <a:p>
            <a:pPr>
              <a:buNone/>
            </a:pPr>
            <a:r>
              <a:rPr lang="en-US" dirty="0" smtClean="0"/>
              <a:t>	• </a:t>
            </a:r>
            <a:r>
              <a:rPr lang="en-US" dirty="0"/>
              <a:t>Use of alcohol and/or caffeine</a:t>
            </a:r>
          </a:p>
          <a:p>
            <a:pPr>
              <a:buNone/>
            </a:pPr>
            <a:r>
              <a:rPr lang="en-US" dirty="0" smtClean="0"/>
              <a:t>	• </a:t>
            </a:r>
            <a:r>
              <a:rPr lang="en-US" dirty="0"/>
              <a:t>Lack of weight-bearing exercise</a:t>
            </a:r>
          </a:p>
          <a:p>
            <a:pPr>
              <a:buNone/>
            </a:pPr>
            <a:r>
              <a:rPr lang="en-US" dirty="0" smtClean="0"/>
              <a:t>	• </a:t>
            </a:r>
            <a:r>
              <a:rPr lang="en-US" dirty="0"/>
              <a:t>Lack of exposure to </a:t>
            </a:r>
            <a:r>
              <a:rPr lang="en-US" dirty="0" smtClean="0"/>
              <a:t>sunshine</a:t>
            </a:r>
            <a:endParaRPr lang="en-US" dirty="0"/>
          </a:p>
        </p:txBody>
      </p:sp>
    </p:spTree>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lstStyle/>
          <a:p>
            <a:pPr>
              <a:buNone/>
            </a:pPr>
            <a:r>
              <a:rPr lang="en-US" b="1" dirty="0" smtClean="0"/>
              <a:t>Risk-Lowering Strategies</a:t>
            </a:r>
          </a:p>
          <a:p>
            <a:pPr>
              <a:buNone/>
            </a:pPr>
            <a:r>
              <a:rPr lang="en-US" dirty="0" smtClean="0"/>
              <a:t>	• Increased dietary calcium and vitamin D intake</a:t>
            </a:r>
          </a:p>
          <a:p>
            <a:pPr>
              <a:buNone/>
            </a:pPr>
            <a:r>
              <a:rPr lang="en-US" dirty="0" smtClean="0"/>
              <a:t>	• Smoking cessation</a:t>
            </a:r>
          </a:p>
          <a:p>
            <a:pPr>
              <a:buNone/>
            </a:pPr>
            <a:r>
              <a:rPr lang="en-US" dirty="0"/>
              <a:t>	</a:t>
            </a:r>
            <a:r>
              <a:rPr lang="en-US" dirty="0" smtClean="0"/>
              <a:t>• Alcohol and caffeine consumption in moderation</a:t>
            </a:r>
          </a:p>
          <a:p>
            <a:pPr>
              <a:buNone/>
            </a:pPr>
            <a:r>
              <a:rPr lang="en-US" dirty="0" smtClean="0"/>
              <a:t>	• Regular weight-bearing exercise regimen</a:t>
            </a:r>
          </a:p>
          <a:p>
            <a:pPr>
              <a:buNone/>
            </a:pPr>
            <a:r>
              <a:rPr lang="en-US" dirty="0" smtClean="0"/>
              <a:t>	• Walk or exercise out of doors</a:t>
            </a:r>
          </a:p>
          <a:p>
            <a:endParaRPr lang="en-US" dirty="0"/>
          </a:p>
        </p:txBody>
      </p:sp>
    </p:spTree>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rmAutofit fontScale="85000" lnSpcReduction="10000"/>
          </a:bodyPr>
          <a:lstStyle/>
          <a:p>
            <a:pPr>
              <a:buNone/>
            </a:pPr>
            <a:r>
              <a:rPr lang="en-US" b="1" dirty="0" smtClean="0"/>
              <a:t>Diagnosis</a:t>
            </a:r>
          </a:p>
          <a:p>
            <a:r>
              <a:rPr lang="en-US" dirty="0" smtClean="0"/>
              <a:t>History and clinical features</a:t>
            </a:r>
          </a:p>
          <a:p>
            <a:r>
              <a:rPr lang="en-US" dirty="0" smtClean="0"/>
              <a:t>X-ray</a:t>
            </a:r>
          </a:p>
          <a:p>
            <a:r>
              <a:rPr lang="en-US" dirty="0"/>
              <a:t>Quantitative ultrasound studies (QUS) of the heel</a:t>
            </a:r>
            <a:endParaRPr lang="en-US" dirty="0" smtClean="0"/>
          </a:p>
          <a:p>
            <a:pPr>
              <a:buNone/>
            </a:pPr>
            <a:r>
              <a:rPr lang="en-US" b="1" dirty="0" smtClean="0"/>
              <a:t>Clinical Features</a:t>
            </a:r>
            <a:endParaRPr lang="en-US" dirty="0" smtClean="0"/>
          </a:p>
          <a:p>
            <a:r>
              <a:rPr lang="en-US" dirty="0" smtClean="0"/>
              <a:t>Acute onset back pain in low thoracic region cause vertebral fracture</a:t>
            </a:r>
          </a:p>
          <a:p>
            <a:r>
              <a:rPr lang="en-US" dirty="0" smtClean="0"/>
              <a:t>Kyphosis (postural changes)</a:t>
            </a:r>
          </a:p>
          <a:p>
            <a:pPr>
              <a:buNone/>
            </a:pPr>
            <a:r>
              <a:rPr lang="en-US" b="1" dirty="0" smtClean="0"/>
              <a:t>Management</a:t>
            </a:r>
            <a:endParaRPr lang="en-US" dirty="0" smtClean="0"/>
          </a:p>
          <a:p>
            <a:r>
              <a:rPr lang="en-US" dirty="0" smtClean="0"/>
              <a:t>Prevention of the condition is through early administration of calcium supplements to encourage bone strengthening. Others include vitamin D, Fluoride. </a:t>
            </a:r>
          </a:p>
          <a:p>
            <a:r>
              <a:rPr lang="en-US" dirty="0" smtClean="0"/>
              <a:t>Give health messages about dangers of smoking and need to avoid it. </a:t>
            </a:r>
          </a:p>
          <a:p>
            <a:r>
              <a:rPr lang="en-US" dirty="0" smtClean="0"/>
              <a:t>Women approaching menopause may require assessment for suitability of hormone replacement therapy.</a:t>
            </a:r>
          </a:p>
          <a:p>
            <a:endParaRPr lang="en-US" dirty="0"/>
          </a:p>
        </p:txBody>
      </p:sp>
    </p:spTree>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rmAutofit/>
          </a:bodyPr>
          <a:lstStyle/>
          <a:p>
            <a:r>
              <a:rPr lang="en-US" dirty="0" smtClean="0"/>
              <a:t>Life </a:t>
            </a:r>
            <a:r>
              <a:rPr lang="en-US" dirty="0"/>
              <a:t>style changes including quitting cigarette smoking, curtailing alcohol intake, exercising regularly, and consuming a balanced diet with adequate calcium and vitamin D; </a:t>
            </a:r>
          </a:p>
          <a:p>
            <a:r>
              <a:rPr lang="en-US" dirty="0" smtClean="0"/>
              <a:t>Medications </a:t>
            </a:r>
            <a:r>
              <a:rPr lang="en-US" dirty="0"/>
              <a:t>that stop bone loss and increase bone strength, such as alendronate (Fosamax), risedronate (Actonel), raloxifene (Evista), ibandronate (Boniva), calcitonin (Calcimar); </a:t>
            </a:r>
          </a:p>
          <a:p>
            <a:r>
              <a:rPr lang="en-US" dirty="0"/>
              <a:t>Medications that increase bone formation such as teriparatide (Forteo). </a:t>
            </a:r>
          </a:p>
          <a:p>
            <a:endParaRPr lang="en-US" dirty="0"/>
          </a:p>
        </p:txBody>
      </p:sp>
    </p:spTree>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style>
          <a:lnRef idx="1">
            <a:schemeClr val="accent2"/>
          </a:lnRef>
          <a:fillRef idx="2">
            <a:schemeClr val="accent2"/>
          </a:fillRef>
          <a:effectRef idx="1">
            <a:schemeClr val="accent2"/>
          </a:effectRef>
          <a:fontRef idx="minor">
            <a:schemeClr val="dk1"/>
          </a:fontRef>
        </p:style>
        <p:txBody>
          <a:bodyPr/>
          <a:lstStyle/>
          <a:p>
            <a:r>
              <a:rPr lang="en-US" b="1" u="sng" dirty="0" smtClean="0"/>
              <a:t>OSTEOMALACIA AND RICKETS</a:t>
            </a:r>
            <a:endParaRPr lang="en-US" b="1" u="sng" dirty="0"/>
          </a:p>
        </p:txBody>
      </p:sp>
      <p:sp>
        <p:nvSpPr>
          <p:cNvPr id="3" name="Content Placeholder 2"/>
          <p:cNvSpPr>
            <a:spLocks noGrp="1"/>
          </p:cNvSpPr>
          <p:nvPr>
            <p:ph idx="1"/>
          </p:nvPr>
        </p:nvSpPr>
        <p:spPr>
          <a:xfrm>
            <a:off x="0" y="914400"/>
            <a:ext cx="9144000" cy="5943600"/>
          </a:xfrm>
        </p:spPr>
        <p:txBody>
          <a:bodyPr>
            <a:normAutofit/>
          </a:bodyPr>
          <a:lstStyle/>
          <a:p>
            <a:r>
              <a:rPr lang="en-US" sz="2800" dirty="0" smtClean="0"/>
              <a:t>These terms refer to the same process occurring at different ages. In both cases, there is a deficiency of vitamin D. characterized by inadequate mineralization of bone.</a:t>
            </a:r>
          </a:p>
          <a:p>
            <a:r>
              <a:rPr lang="en-US" sz="2800" dirty="0" smtClean="0"/>
              <a:t>If the deficiency occurs before fusion of the epiphyseal plates then the bones get deformed, but if fusion has already occurred, then the bones will bend easily. </a:t>
            </a:r>
          </a:p>
          <a:p>
            <a:r>
              <a:rPr lang="en-US" sz="2800" dirty="0" smtClean="0"/>
              <a:t>Rickets therefore occurs in children and osteomalacia in adults.</a:t>
            </a:r>
          </a:p>
          <a:p>
            <a:r>
              <a:rPr lang="en-US" sz="2800" dirty="0" smtClean="0"/>
              <a:t>Both conditions are caused by malabsorption syndromes, lack of exposure to sunlight and excess secretion of vitamin D. </a:t>
            </a:r>
          </a:p>
          <a:p>
            <a:endParaRPr lang="en-US" dirty="0"/>
          </a:p>
        </p:txBody>
      </p:sp>
    </p:spTree>
  </p:cSld>
  <p:clrMapOvr>
    <a:masterClrMapping/>
  </p:clrMapOvr>
  <p:transition>
    <p:cover dir="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Course outline</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Fractures</a:t>
            </a:r>
          </a:p>
          <a:p>
            <a:r>
              <a:rPr lang="en-US" dirty="0" smtClean="0"/>
              <a:t>Definition, classification, </a:t>
            </a:r>
          </a:p>
          <a:p>
            <a:r>
              <a:rPr lang="en-US" dirty="0" smtClean="0"/>
              <a:t>specific types of fractures</a:t>
            </a:r>
          </a:p>
          <a:p>
            <a:r>
              <a:rPr lang="en-US" b="1" dirty="0" smtClean="0"/>
              <a:t>Bone healing; </a:t>
            </a:r>
            <a:r>
              <a:rPr lang="en-US" dirty="0" smtClean="0"/>
              <a:t>areas of bone healing</a:t>
            </a:r>
          </a:p>
          <a:p>
            <a:r>
              <a:rPr lang="en-US" dirty="0" smtClean="0"/>
              <a:t>Process of bone healing</a:t>
            </a:r>
          </a:p>
          <a:p>
            <a:r>
              <a:rPr lang="en-US" dirty="0" smtClean="0"/>
              <a:t>Factors enhancing bone healing</a:t>
            </a:r>
          </a:p>
          <a:p>
            <a:r>
              <a:rPr lang="en-US" b="1" dirty="0" smtClean="0"/>
              <a:t>Principles of fracture management</a:t>
            </a:r>
          </a:p>
          <a:p>
            <a:r>
              <a:rPr lang="en-US" b="1" dirty="0" smtClean="0"/>
              <a:t>Traction; </a:t>
            </a:r>
            <a:r>
              <a:rPr lang="en-US" dirty="0" smtClean="0"/>
              <a:t>Definition, types, indication, </a:t>
            </a:r>
          </a:p>
          <a:p>
            <a:r>
              <a:rPr lang="en-US" dirty="0" smtClean="0"/>
              <a:t>principles of effective traction</a:t>
            </a:r>
          </a:p>
          <a:p>
            <a:r>
              <a:rPr lang="en-US" dirty="0" smtClean="0"/>
              <a:t>Specific care of patient on traction</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style>
          <a:lnRef idx="0">
            <a:schemeClr val="accent2"/>
          </a:lnRef>
          <a:fillRef idx="3">
            <a:schemeClr val="accent2"/>
          </a:fillRef>
          <a:effectRef idx="3">
            <a:schemeClr val="accent2"/>
          </a:effectRef>
          <a:fontRef idx="minor">
            <a:schemeClr val="lt1"/>
          </a:fontRef>
        </p:style>
        <p:txBody>
          <a:bodyPr>
            <a:normAutofit fontScale="90000"/>
          </a:bodyPr>
          <a:lstStyle/>
          <a:p>
            <a:r>
              <a:rPr lang="en-US" b="1" u="sng" dirty="0" smtClean="0"/>
              <a:t>PATHOPHYSIOLOGY OF OSTEOMALACIA</a:t>
            </a:r>
            <a:endParaRPr lang="en-US" b="1" u="sng" dirty="0"/>
          </a:p>
        </p:txBody>
      </p:sp>
      <p:sp>
        <p:nvSpPr>
          <p:cNvPr id="3" name="Content Placeholder 2"/>
          <p:cNvSpPr>
            <a:spLocks noGrp="1"/>
          </p:cNvSpPr>
          <p:nvPr>
            <p:ph idx="1"/>
          </p:nvPr>
        </p:nvSpPr>
        <p:spPr>
          <a:xfrm>
            <a:off x="0" y="838200"/>
            <a:ext cx="9144000" cy="6019800"/>
          </a:xfrm>
        </p:spPr>
        <p:txBody>
          <a:bodyPr>
            <a:normAutofit fontScale="92500" lnSpcReduction="20000"/>
          </a:bodyPr>
          <a:lstStyle/>
          <a:p>
            <a:r>
              <a:rPr lang="en-US" dirty="0"/>
              <a:t>The primary defect in osteomalacia is a deficiency of activated </a:t>
            </a:r>
            <a:r>
              <a:rPr lang="en-US" dirty="0" smtClean="0"/>
              <a:t>vitamin D </a:t>
            </a:r>
            <a:r>
              <a:rPr lang="en-US" dirty="0"/>
              <a:t>(calcitriol), which promotes calcium absorption </a:t>
            </a:r>
            <a:r>
              <a:rPr lang="en-US" dirty="0" smtClean="0"/>
              <a:t>from the </a:t>
            </a:r>
            <a:r>
              <a:rPr lang="en-US" dirty="0"/>
              <a:t>gastrointestinal tract and facilitates mineralization of bone.</a:t>
            </a:r>
          </a:p>
          <a:p>
            <a:r>
              <a:rPr lang="en-US" dirty="0"/>
              <a:t>The supply of calcium and phosphate in the extracellular fluid </a:t>
            </a:r>
            <a:r>
              <a:rPr lang="en-US" dirty="0" smtClean="0"/>
              <a:t>is low</a:t>
            </a:r>
            <a:r>
              <a:rPr lang="en-US" dirty="0"/>
              <a:t>. Without adequate vitamin D, calcium and phosphate </a:t>
            </a:r>
            <a:r>
              <a:rPr lang="en-US" dirty="0" smtClean="0"/>
              <a:t>are not </a:t>
            </a:r>
            <a:r>
              <a:rPr lang="en-US" dirty="0"/>
              <a:t>moved to calcification sites in bones</a:t>
            </a:r>
            <a:r>
              <a:rPr lang="en-US" dirty="0" smtClean="0"/>
              <a:t>.</a:t>
            </a:r>
          </a:p>
          <a:p>
            <a:r>
              <a:rPr lang="en-US" dirty="0" smtClean="0"/>
              <a:t>Osteomalacia may result from failed calcium absorption (</a:t>
            </a:r>
            <a:r>
              <a:rPr lang="en-US" dirty="0" err="1" smtClean="0"/>
              <a:t>e.g</a:t>
            </a:r>
            <a:r>
              <a:rPr lang="en-US" dirty="0" smtClean="0"/>
              <a:t>, mal-absorption syndrome) or from excessive loss of calcium from the body. Gastrointestinal disorders </a:t>
            </a:r>
            <a:r>
              <a:rPr lang="en-US" dirty="0" err="1" smtClean="0"/>
              <a:t>e.g</a:t>
            </a:r>
            <a:r>
              <a:rPr lang="en-US" dirty="0" smtClean="0"/>
              <a:t> </a:t>
            </a:r>
            <a:r>
              <a:rPr lang="en-US" b="1" dirty="0" smtClean="0"/>
              <a:t>chronic</a:t>
            </a:r>
            <a:r>
              <a:rPr lang="en-US" dirty="0" smtClean="0"/>
              <a:t> </a:t>
            </a:r>
            <a:r>
              <a:rPr lang="en-US" b="1" dirty="0" smtClean="0"/>
              <a:t>pancreatitis</a:t>
            </a:r>
            <a:r>
              <a:rPr lang="en-US" dirty="0" smtClean="0"/>
              <a:t>, in which fats are inadequately absorbed cause osteomalacia through loss of vitamin D (along with other fat soluble vitamins) and calcium, the latter being excreted in the feces with fatty acids.</a:t>
            </a:r>
            <a:endParaRPr lang="en-US" dirty="0"/>
          </a:p>
        </p:txBody>
      </p:sp>
    </p:spTree>
  </p:cSld>
  <p:clrMapOvr>
    <a:masterClrMapping/>
  </p:clrMapOvr>
  <p:transition>
    <p:cover dir="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0" y="0"/>
            <a:ext cx="9144000" cy="6858000"/>
          </a:xfrm>
        </p:spPr>
        <p:txBody>
          <a:bodyPr>
            <a:normAutofit/>
          </a:bodyPr>
          <a:lstStyle/>
          <a:p>
            <a:r>
              <a:rPr lang="en-US" sz="2800" b="1" dirty="0" smtClean="0"/>
              <a:t>Liver </a:t>
            </a:r>
            <a:r>
              <a:rPr lang="en-US" sz="2800" b="1" dirty="0"/>
              <a:t>and kidney diseases </a:t>
            </a:r>
            <a:r>
              <a:rPr lang="en-US" sz="2800" dirty="0" smtClean="0"/>
              <a:t>can produce </a:t>
            </a:r>
            <a:r>
              <a:rPr lang="en-US" sz="2800" dirty="0"/>
              <a:t>a lack of vitamin D because these are the organs that </a:t>
            </a:r>
            <a:r>
              <a:rPr lang="en-US" sz="2800" dirty="0" smtClean="0"/>
              <a:t>convert vitamin </a:t>
            </a:r>
            <a:r>
              <a:rPr lang="en-US" sz="2800" dirty="0"/>
              <a:t>D to its active form.</a:t>
            </a:r>
          </a:p>
          <a:p>
            <a:r>
              <a:rPr lang="en-US" sz="2800" b="1" dirty="0"/>
              <a:t>Severe renal insufficiency</a:t>
            </a:r>
            <a:r>
              <a:rPr lang="en-US" sz="2800" dirty="0"/>
              <a:t> results in acidosis. The body </a:t>
            </a:r>
            <a:r>
              <a:rPr lang="en-US" sz="2800" dirty="0" smtClean="0"/>
              <a:t>uses available </a:t>
            </a:r>
            <a:r>
              <a:rPr lang="en-US" sz="2800" dirty="0"/>
              <a:t>calcium to combat the acidosis, and PTH stimulates </a:t>
            </a:r>
            <a:r>
              <a:rPr lang="en-US" sz="2800" dirty="0" smtClean="0"/>
              <a:t>the release </a:t>
            </a:r>
            <a:r>
              <a:rPr lang="en-US" sz="2800" dirty="0"/>
              <a:t>of skeletal calcium in an attempt to reestablish a </a:t>
            </a:r>
            <a:r>
              <a:rPr lang="en-US" sz="2800" dirty="0" smtClean="0"/>
              <a:t>physiologic </a:t>
            </a:r>
            <a:r>
              <a:rPr lang="en-US" sz="2800" dirty="0" err="1" smtClean="0"/>
              <a:t>pH</a:t>
            </a:r>
            <a:r>
              <a:rPr lang="en-US" sz="2800" dirty="0" err="1"/>
              <a:t>.</a:t>
            </a:r>
            <a:r>
              <a:rPr lang="en-US" sz="2800" dirty="0"/>
              <a:t> During this continual drain of skeletal calcium, </a:t>
            </a:r>
            <a:r>
              <a:rPr lang="en-US" sz="2800" dirty="0" smtClean="0"/>
              <a:t>bony fibrosis </a:t>
            </a:r>
            <a:r>
              <a:rPr lang="en-US" sz="2800" dirty="0"/>
              <a:t>occurs and bony cysts </a:t>
            </a:r>
            <a:r>
              <a:rPr lang="en-US" sz="2800" dirty="0" smtClean="0"/>
              <a:t>form.</a:t>
            </a:r>
          </a:p>
          <a:p>
            <a:r>
              <a:rPr lang="en-US" sz="2800" b="1" dirty="0" smtClean="0"/>
              <a:t>Hyperparathyroidism</a:t>
            </a:r>
            <a:r>
              <a:rPr lang="en-US" sz="2800" dirty="0" smtClean="0"/>
              <a:t> leads to skeletal decalciﬁcation and thus to osteomalacia by increasing phosphate excretion in the urine.</a:t>
            </a:r>
          </a:p>
          <a:p>
            <a:r>
              <a:rPr lang="en-US" sz="2800" dirty="0" smtClean="0"/>
              <a:t> </a:t>
            </a:r>
            <a:r>
              <a:rPr lang="en-US" sz="2800" b="1" dirty="0" smtClean="0"/>
              <a:t>Prolonged use of antiseizure medication </a:t>
            </a:r>
            <a:r>
              <a:rPr lang="en-US" sz="2800" dirty="0" smtClean="0"/>
              <a:t>(</a:t>
            </a:r>
            <a:r>
              <a:rPr lang="en-US" sz="2800" dirty="0" err="1" smtClean="0"/>
              <a:t>eg</a:t>
            </a:r>
            <a:r>
              <a:rPr lang="en-US" sz="2800" dirty="0" smtClean="0"/>
              <a:t>, </a:t>
            </a:r>
            <a:r>
              <a:rPr lang="en-US" sz="2800" dirty="0" err="1" smtClean="0"/>
              <a:t>phenytoin</a:t>
            </a:r>
            <a:r>
              <a:rPr lang="en-US" sz="2800" dirty="0" smtClean="0"/>
              <a:t>, </a:t>
            </a:r>
          </a:p>
          <a:p>
            <a:r>
              <a:rPr lang="en-US" sz="2800" dirty="0" smtClean="0"/>
              <a:t> </a:t>
            </a:r>
            <a:endParaRPr lang="en-US" sz="2800" dirty="0"/>
          </a:p>
        </p:txBody>
      </p:sp>
    </p:spTree>
  </p:cSld>
  <p:clrMapOvr>
    <a:masterClrMapping/>
  </p:clrMapOvr>
  <p:transition>
    <p:cover dir="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ct</a:t>
            </a:r>
            <a:endParaRPr lang="fr-FR" dirty="0"/>
          </a:p>
        </p:txBody>
      </p:sp>
      <p:sp>
        <p:nvSpPr>
          <p:cNvPr id="3" name="Content Placeholder 2"/>
          <p:cNvSpPr>
            <a:spLocks noGrp="1"/>
          </p:cNvSpPr>
          <p:nvPr>
            <p:ph idx="1"/>
          </p:nvPr>
        </p:nvSpPr>
        <p:spPr/>
        <p:txBody>
          <a:bodyPr>
            <a:normAutofit lnSpcReduction="10000"/>
          </a:bodyPr>
          <a:lstStyle/>
          <a:p>
            <a:r>
              <a:rPr lang="en-US" sz="2400" b="1" dirty="0" smtClean="0"/>
              <a:t>The malnutrition type </a:t>
            </a:r>
            <a:r>
              <a:rPr lang="en-US" sz="2400" dirty="0" smtClean="0"/>
              <a:t>of osteomalacia (</a:t>
            </a:r>
            <a:r>
              <a:rPr lang="en-US" sz="2400" dirty="0" err="1" smtClean="0"/>
              <a:t>deﬁciency</a:t>
            </a:r>
            <a:r>
              <a:rPr lang="en-US" sz="2400" dirty="0" smtClean="0"/>
              <a:t> in vitamin D often associated with poor intake of calcium</a:t>
            </a:r>
          </a:p>
          <a:p>
            <a:r>
              <a:rPr lang="en-US" sz="2400" b="1" dirty="0" smtClean="0"/>
              <a:t>Clinical manifestations</a:t>
            </a:r>
          </a:p>
          <a:p>
            <a:r>
              <a:rPr lang="en-US" sz="2400" dirty="0" smtClean="0"/>
              <a:t>there is softening and weakening of the skeleton, causing pain, tenderness to touch, bowing of the bones, and pathologic fractures. On physical examination, skeletal deformities (spinal kyphosis and bowed legs) give patients an unusual appearance and a waddling or limping gait.</a:t>
            </a:r>
          </a:p>
          <a:p>
            <a:r>
              <a:rPr lang="en-US" sz="2400" dirty="0" smtClean="0"/>
              <a:t> muscle weakness, and unsteadiness</a:t>
            </a:r>
          </a:p>
          <a:p>
            <a:r>
              <a:rPr lang="en-US" sz="2400" dirty="0" smtClean="0"/>
              <a:t>Laboratory studies show low serum calcium and phosphorus levels and a moderately elevated alkaline phosphatase concentration.</a:t>
            </a:r>
          </a:p>
          <a:p>
            <a:endParaRPr lang="fr-F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smtClean="0"/>
              <a:t>Management of osteomalacia</a:t>
            </a:r>
            <a:endParaRPr lang="fr-FR" sz="3200" b="1" dirty="0"/>
          </a:p>
        </p:txBody>
      </p:sp>
      <p:sp>
        <p:nvSpPr>
          <p:cNvPr id="3" name="Content Placeholder 2"/>
          <p:cNvSpPr>
            <a:spLocks noGrp="1"/>
          </p:cNvSpPr>
          <p:nvPr>
            <p:ph idx="1"/>
          </p:nvPr>
        </p:nvSpPr>
        <p:spPr/>
        <p:txBody>
          <a:bodyPr>
            <a:normAutofit lnSpcReduction="10000"/>
          </a:bodyPr>
          <a:lstStyle/>
          <a:p>
            <a:r>
              <a:rPr lang="en-US" sz="2400" dirty="0" smtClean="0"/>
              <a:t>The underlying cause of osteomalacia is corrected if possible.</a:t>
            </a:r>
          </a:p>
          <a:p>
            <a:r>
              <a:rPr lang="en-US" sz="2400" dirty="0" smtClean="0"/>
              <a:t> If caused by malabsorption, increased doses of vitamin D, along with supplemental calcium, are usually prescribed.</a:t>
            </a:r>
          </a:p>
          <a:p>
            <a:r>
              <a:rPr lang="en-US" sz="2400" dirty="0" smtClean="0"/>
              <a:t> Exposure to sunlight.</a:t>
            </a:r>
          </a:p>
          <a:p>
            <a:r>
              <a:rPr lang="en-US" sz="2400" dirty="0" smtClean="0"/>
              <a:t>If it is dietary in origin, a diet with adequate protein and increased calcium and vitamin D is provided. </a:t>
            </a:r>
            <a:r>
              <a:rPr lang="en-US" sz="2400" dirty="0" err="1" smtClean="0"/>
              <a:t>i.e</a:t>
            </a:r>
            <a:r>
              <a:rPr lang="en-US" sz="2400" dirty="0" smtClean="0"/>
              <a:t> milk, cereals</a:t>
            </a:r>
          </a:p>
          <a:p>
            <a:r>
              <a:rPr lang="en-US" sz="2400" dirty="0" smtClean="0"/>
              <a:t> . Some persistent orthopedic deformities may need to be treated with braces or surgery</a:t>
            </a:r>
          </a:p>
          <a:p>
            <a:r>
              <a:rPr lang="en-US" sz="2400" dirty="0" smtClean="0"/>
              <a:t>Physical, psychological, and pharmaceutical measures are used to reduce the patient’s discomfort and pain. When assisting the patient to change positions, the nurse handles the patient gently, and pillows are used to support the body. </a:t>
            </a:r>
          </a:p>
          <a:p>
            <a:endParaRPr lang="fr-F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style>
          <a:lnRef idx="1">
            <a:schemeClr val="accent4"/>
          </a:lnRef>
          <a:fillRef idx="2">
            <a:schemeClr val="accent4"/>
          </a:fillRef>
          <a:effectRef idx="1">
            <a:schemeClr val="accent4"/>
          </a:effectRef>
          <a:fontRef idx="minor">
            <a:schemeClr val="dk1"/>
          </a:fontRef>
        </p:style>
        <p:txBody>
          <a:bodyPr>
            <a:noAutofit/>
          </a:bodyPr>
          <a:lstStyle/>
          <a:p>
            <a:r>
              <a:rPr lang="en-US" sz="3600" b="1" u="sng" dirty="0" smtClean="0"/>
              <a:t>CARE OF THE ADULT WITH OSTEOPOROSIS, OSTEOMALACIA AND RICKETS</a:t>
            </a:r>
            <a:endParaRPr lang="en-US" sz="3600" b="1" u="sng" dirty="0"/>
          </a:p>
        </p:txBody>
      </p:sp>
      <p:sp>
        <p:nvSpPr>
          <p:cNvPr id="3" name="Content Placeholder 2"/>
          <p:cNvSpPr>
            <a:spLocks noGrp="1"/>
          </p:cNvSpPr>
          <p:nvPr>
            <p:ph idx="1"/>
          </p:nvPr>
        </p:nvSpPr>
        <p:spPr>
          <a:xfrm>
            <a:off x="0" y="990600"/>
            <a:ext cx="9144000" cy="5867400"/>
          </a:xfrm>
        </p:spPr>
        <p:txBody>
          <a:bodyPr>
            <a:normAutofit/>
          </a:bodyPr>
          <a:lstStyle/>
          <a:p>
            <a:pPr>
              <a:buFont typeface="Wingdings" pitchFamily="2" charset="2"/>
              <a:buChar char="ü"/>
            </a:pPr>
            <a:r>
              <a:rPr lang="en-US" dirty="0" smtClean="0"/>
              <a:t>The prevention of osteoporosis focuses on adequate calcium intake and calcium supplementation.. </a:t>
            </a:r>
          </a:p>
          <a:p>
            <a:pPr>
              <a:buFont typeface="Wingdings" pitchFamily="2" charset="2"/>
              <a:buChar char="ü"/>
            </a:pPr>
            <a:r>
              <a:rPr lang="en-US" dirty="0" smtClean="0"/>
              <a:t>Oestrogen replacement therapy after menopause is used to prevent osteoporosis among post-menopausal women. </a:t>
            </a:r>
          </a:p>
          <a:p>
            <a:pPr>
              <a:buFont typeface="Wingdings" pitchFamily="2" charset="2"/>
              <a:buChar char="ü"/>
            </a:pPr>
            <a:r>
              <a:rPr lang="en-US" dirty="0" smtClean="0"/>
              <a:t>Calcitonin treatment, which acts by blocking the effects of the parathyroid hormone on bone resorption. The drug </a:t>
            </a:r>
            <a:r>
              <a:rPr lang="en-US" b="1" dirty="0" smtClean="0"/>
              <a:t>etidionate disodium </a:t>
            </a:r>
            <a:r>
              <a:rPr lang="en-US" dirty="0" smtClean="0"/>
              <a:t>also inhibits bone resorption.</a:t>
            </a:r>
          </a:p>
          <a:p>
            <a:pPr>
              <a:buFont typeface="Wingdings" pitchFamily="2" charset="2"/>
              <a:buChar char="ü"/>
            </a:pPr>
            <a:r>
              <a:rPr lang="en-US" dirty="0" smtClean="0"/>
              <a:t>Weight bearing exercises to prevent osteoporosis. </a:t>
            </a:r>
          </a:p>
          <a:p>
            <a:endParaRPr lang="en-US" dirty="0"/>
          </a:p>
        </p:txBody>
      </p:sp>
    </p:spTree>
  </p:cSld>
  <p:clrMapOvr>
    <a:masterClrMapping/>
  </p:clrMapOvr>
  <p:transition>
    <p:cover dir="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rmAutofit/>
          </a:bodyPr>
          <a:lstStyle/>
          <a:p>
            <a:pPr>
              <a:buFont typeface="Wingdings" pitchFamily="2" charset="2"/>
              <a:buChar char="ü"/>
            </a:pPr>
            <a:r>
              <a:rPr lang="en-US" dirty="0" smtClean="0"/>
              <a:t>Keep patients with osteoporosis ambulated to prevent further loss of bone substance as a result of immobility. </a:t>
            </a:r>
          </a:p>
          <a:p>
            <a:pPr>
              <a:buFont typeface="Wingdings" pitchFamily="2" charset="2"/>
              <a:buChar char="ü"/>
            </a:pPr>
            <a:r>
              <a:rPr lang="en-US" dirty="0" smtClean="0"/>
              <a:t>Institute measures to avoid pathological fractures in patients with osteoporosis. </a:t>
            </a:r>
          </a:p>
          <a:p>
            <a:pPr>
              <a:buFont typeface="Wingdings" pitchFamily="2" charset="2"/>
              <a:buChar char="ü"/>
            </a:pPr>
            <a:r>
              <a:rPr lang="en-US" dirty="0" smtClean="0"/>
              <a:t>Health education on the prevention of home accidents. Those at risk should avoid walking on slippery floors, and should wear shoes with a firm sole.</a:t>
            </a:r>
          </a:p>
          <a:p>
            <a:pPr>
              <a:buFont typeface="Wingdings" pitchFamily="2" charset="2"/>
              <a:buChar char="ü"/>
            </a:pPr>
            <a:r>
              <a:rPr lang="en-US" dirty="0" smtClean="0"/>
              <a:t>Supplementation of vitamin D. </a:t>
            </a:r>
          </a:p>
          <a:p>
            <a:pPr>
              <a:buFont typeface="Wingdings" pitchFamily="2" charset="2"/>
              <a:buChar char="ü"/>
            </a:pPr>
            <a:r>
              <a:rPr lang="en-US" dirty="0" smtClean="0"/>
              <a:t>Calcium and phosphorous intake may also be supplemented after proper investigation.</a:t>
            </a:r>
          </a:p>
          <a:p>
            <a:endParaRPr lang="en-US" dirty="0"/>
          </a:p>
        </p:txBody>
      </p:sp>
    </p:spTree>
  </p:cSld>
  <p:clrMapOvr>
    <a:masterClrMapping/>
  </p:clrMapOvr>
  <p:transition>
    <p:cover dir="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style>
          <a:lnRef idx="0">
            <a:schemeClr val="accent4"/>
          </a:lnRef>
          <a:fillRef idx="3">
            <a:schemeClr val="accent4"/>
          </a:fillRef>
          <a:effectRef idx="3">
            <a:schemeClr val="accent4"/>
          </a:effectRef>
          <a:fontRef idx="minor">
            <a:schemeClr val="lt1"/>
          </a:fontRef>
        </p:style>
        <p:txBody>
          <a:bodyPr/>
          <a:lstStyle/>
          <a:p>
            <a:r>
              <a:rPr lang="en-US" b="1" u="sng" smtClean="0">
                <a:solidFill>
                  <a:srgbClr val="FF0000"/>
                </a:solidFill>
              </a:rPr>
              <a:t>BONE TUMORS</a:t>
            </a:r>
            <a:endParaRPr lang="en-US" b="1" u="sng" dirty="0">
              <a:solidFill>
                <a:srgbClr val="FF0000"/>
              </a:solidFill>
            </a:endParaRPr>
          </a:p>
        </p:txBody>
      </p:sp>
      <p:sp>
        <p:nvSpPr>
          <p:cNvPr id="3" name="Content Placeholder 2"/>
          <p:cNvSpPr>
            <a:spLocks noGrp="1"/>
          </p:cNvSpPr>
          <p:nvPr>
            <p:ph idx="1"/>
          </p:nvPr>
        </p:nvSpPr>
        <p:spPr>
          <a:xfrm>
            <a:off x="0" y="762000"/>
            <a:ext cx="9144000" cy="6096000"/>
          </a:xfrm>
        </p:spPr>
        <p:txBody>
          <a:bodyPr>
            <a:normAutofit/>
          </a:bodyPr>
          <a:lstStyle/>
          <a:p>
            <a:r>
              <a:rPr lang="en-US" sz="2400" dirty="0" smtClean="0"/>
              <a:t> They may be primary tumors or metastatic tumors from primary cancers elsewhere in the body </a:t>
            </a:r>
          </a:p>
          <a:p>
            <a:r>
              <a:rPr lang="en-US" sz="2400" b="1" dirty="0" smtClean="0"/>
              <a:t>Benign tumor</a:t>
            </a:r>
            <a:r>
              <a:rPr lang="en-US" sz="2400" dirty="0" smtClean="0"/>
              <a:t>s of the bone and soft tissue are more common.  generally are slow growing and well circumscribed and present few symptoms, </a:t>
            </a:r>
          </a:p>
          <a:p>
            <a:r>
              <a:rPr lang="en-US" sz="2400" dirty="0" smtClean="0"/>
              <a:t>Benign primary neoplasms of the musculoskeletal system include </a:t>
            </a:r>
            <a:r>
              <a:rPr lang="en-US" sz="2400" dirty="0" smtClean="0">
                <a:solidFill>
                  <a:srgbClr val="FF0000"/>
                </a:solidFill>
              </a:rPr>
              <a:t>osteochondroma, enchondroma, bone cyst (</a:t>
            </a:r>
            <a:r>
              <a:rPr lang="en-US" sz="2400" dirty="0" err="1" smtClean="0">
                <a:solidFill>
                  <a:srgbClr val="FF0000"/>
                </a:solidFill>
              </a:rPr>
              <a:t>eg</a:t>
            </a:r>
            <a:r>
              <a:rPr lang="en-US" sz="2400" dirty="0" smtClean="0">
                <a:solidFill>
                  <a:srgbClr val="FF0000"/>
                </a:solidFill>
              </a:rPr>
              <a:t>, </a:t>
            </a:r>
            <a:r>
              <a:rPr lang="en-US" sz="2400" dirty="0" err="1" smtClean="0">
                <a:solidFill>
                  <a:srgbClr val="FF0000"/>
                </a:solidFill>
              </a:rPr>
              <a:t>aneurysmal</a:t>
            </a:r>
            <a:r>
              <a:rPr lang="en-US" sz="2400" dirty="0" smtClean="0">
                <a:solidFill>
                  <a:srgbClr val="FF0000"/>
                </a:solidFill>
              </a:rPr>
              <a:t> bone cyst), osteoid osteoma, rhabdomyoma, and </a:t>
            </a:r>
            <a:r>
              <a:rPr lang="en-US" sz="2400" dirty="0" err="1" smtClean="0">
                <a:solidFill>
                  <a:srgbClr val="FF0000"/>
                </a:solidFill>
              </a:rPr>
              <a:t>ﬁbroma</a:t>
            </a:r>
            <a:r>
              <a:rPr lang="en-US" sz="2400" dirty="0" smtClean="0"/>
              <a:t>. </a:t>
            </a:r>
          </a:p>
          <a:p>
            <a:r>
              <a:rPr lang="en-US" sz="2400" b="1" dirty="0" smtClean="0"/>
              <a:t>Osteochondroma is </a:t>
            </a:r>
            <a:r>
              <a:rPr lang="en-US" sz="2400" dirty="0" smtClean="0"/>
              <a:t>the most common benign bone tumor. It usually occurs as a large projection of bone at the end of long bones </a:t>
            </a:r>
          </a:p>
          <a:p>
            <a:r>
              <a:rPr lang="en-US" sz="2400" dirty="0" smtClean="0"/>
              <a:t>A painful tumor that occurs in children and young adults is the </a:t>
            </a:r>
            <a:r>
              <a:rPr lang="en-US" sz="2400" b="1" dirty="0" smtClean="0"/>
              <a:t>osteoid osteoma</a:t>
            </a:r>
            <a:r>
              <a:rPr lang="en-US" sz="2400" dirty="0" smtClean="0"/>
              <a:t>. </a:t>
            </a:r>
          </a:p>
          <a:p>
            <a:r>
              <a:rPr lang="en-US" sz="2400" b="1" dirty="0" smtClean="0"/>
              <a:t>Giant cell tumors </a:t>
            </a:r>
            <a:r>
              <a:rPr lang="en-US" sz="2400" dirty="0" smtClean="0"/>
              <a:t>(</a:t>
            </a:r>
            <a:r>
              <a:rPr lang="en-US" sz="2400" dirty="0" err="1" smtClean="0"/>
              <a:t>osteoclastomas</a:t>
            </a:r>
            <a:r>
              <a:rPr lang="en-US" sz="2400" dirty="0" smtClean="0"/>
              <a:t>) are benign for long periods </a:t>
            </a:r>
          </a:p>
          <a:p>
            <a:endParaRPr lang="en-US" sz="2400" dirty="0" smtClean="0"/>
          </a:p>
          <a:p>
            <a:endParaRPr lang="en-US" sz="2400" dirty="0" smtClean="0"/>
          </a:p>
        </p:txBody>
      </p:sp>
    </p:spTree>
  </p:cSld>
  <p:clrMapOvr>
    <a:masterClrMapping/>
  </p:clrMapOvr>
  <p:transition>
    <p:cover dir="rd"/>
  </p:transition>
  <p:timing>
    <p:tnLst>
      <p:par>
        <p:cTn id="1" dur="indefinite" restart="never" nodeType="tmRoot"/>
      </p:par>
    </p:tnLst>
  </p:timing>
</p:sld>
</file>

<file path=ppt/slides/slide37.xml><?xml version="1.0" encoding="utf-8"?>
<p:sld xmlns:r="http://schemas.openxmlformats.org/officeDocument/2006/relationships" xmlns:p="http://schemas.openxmlformats.org/presentationml/2006/main" xmlns:a="http://schemas.openxmlformats.org/drawingml/2006/main">
  <p:cSld>
    <p:spTree>
      <p:nvGrpSpPr>
        <p:cNvPr id="1" name=""/>
        <p:cNvGrpSpPr/>
        <p:nvPr/>
      </p:nvGrpSpPr>
      <p:grpSpPr>
        <a:xfrm flipH="false" flipV="false">
          <a:off y="0" x="0"/>
          <a:ext cy="0" cx="0"/>
          <a:chOff y="0" x="0"/>
          <a:chExt cy="0" cx="0"/>
        </a:xfrm>
      </p:grpSpPr>
      <p:sp>
        <p:nvSpPr>
          <p:cNvPr id="2" name="Title 1"/>
          <p:cNvSpPr>
            <a:spLocks noGrp="1"/>
          </p:cNvSpPr>
          <p:nvPr>
            <p:ph type="title"/>
          </p:nvPr>
        </p:nvSpPr>
        <p:spPr/>
        <p:txBody>
          <a:bodyPr/>
          <a:lstStyle/>
          <a:p>
            <a:r>
              <a:rPr dirty="0" lang="fr-FR" smtClean="0"/>
              <a:t>MALIGNANT BONE TUMORS</a:t>
            </a:r>
            <a:endParaRPr dirty="0" lang="fr-FR"/>
          </a:p>
        </p:txBody>
      </p:sp>
      <p:sp>
        <p:nvSpPr>
          <p:cNvPr id="3" name="Content Placeholder 2"/>
          <p:cNvSpPr>
            <a:spLocks noGrp="1"/>
          </p:cNvSpPr>
          <p:nvPr>
            <p:ph idx="1"/>
          </p:nvPr>
        </p:nvSpPr>
        <p:spPr/>
        <p:txBody>
          <a:bodyPr anchor="t">
            <a:normAutofit lnSpcReduction="20000" fontScale="92500"/>
          </a:bodyPr>
          <a:lstStyle/>
          <a:p>
            <a:r>
              <a:rPr dirty="0" sz="2800" lang="fr-FR" smtClean="0"/>
              <a:t>Primary malignant musculoskeletal tumors are relatively rare and arise from connective and supportive tissue cells (sarcomas) or bone marrow elements.they include multiple myeloma; </a:t>
            </a:r>
            <a:r>
              <a:rPr dirty="0" b="1" sz="2800" lang="fr-FR" smtClean="0"/>
              <a:t>osteosarcoma, chondrosarcoma,, and </a:t>
            </a:r>
            <a:r>
              <a:rPr err="true" dirty="0" b="1" sz="2800" lang="fr-FR" smtClean="0"/>
              <a:t>ﬁbrosarcoma</a:t>
            </a:r>
            <a:r>
              <a:rPr dirty="0" b="1" sz="2800" lang="fr-FR" smtClean="0"/>
              <a:t>. Soft tissue sarcomas include </a:t>
            </a:r>
            <a:r>
              <a:rPr err="true" dirty="0" b="1" sz="2800" lang="fr-FR" smtClean="0"/>
              <a:t>liposarcoma</a:t>
            </a:r>
            <a:r>
              <a:rPr dirty="0" b="1" sz="2800" lang="fr-FR" smtClean="0"/>
              <a:t>, </a:t>
            </a:r>
            <a:r>
              <a:rPr err="true" dirty="0" b="1" sz="2800" lang="fr-FR" smtClean="0"/>
              <a:t>ﬁbrosarcoma</a:t>
            </a:r>
            <a:r>
              <a:rPr dirty="0" b="1" sz="2800" lang="fr-FR" smtClean="0"/>
              <a:t> of soft tissue, and </a:t>
            </a:r>
            <a:r>
              <a:rPr err="true" dirty="0" b="1" sz="2800" lang="fr-FR" smtClean="0"/>
              <a:t>rhabdomyo</a:t>
            </a:r>
            <a:r>
              <a:rPr dirty="0" b="1" sz="2800" lang="fr-FR" smtClean="0"/>
              <a:t> sarcoma.</a:t>
            </a:r>
          </a:p>
          <a:p>
            <a:r>
              <a:rPr dirty="0" sz="2800" lang="en-US" smtClean="0"/>
              <a:t>The usual tumor sites include </a:t>
            </a:r>
            <a:r>
              <a:rPr dirty="0" b="1" sz="2800" lang="en-US" smtClean="0"/>
              <a:t>the pelvis, femur, </a:t>
            </a:r>
            <a:r>
              <a:rPr err="true" dirty="0" b="1" sz="2800" lang="en-US" smtClean="0"/>
              <a:t>humerus</a:t>
            </a:r>
            <a:r>
              <a:rPr dirty="0" b="1" sz="2800" lang="en-US" smtClean="0"/>
              <a:t>, spine, scapula, and tibia.</a:t>
            </a:r>
          </a:p>
          <a:p>
            <a:pPr algn="just"/>
            <a:r>
              <a:rPr dirty="0" b="1" sz="2800" lang="en-US" smtClean="0"/>
              <a:t> METASTATIC BONE DISEASE Metastatic bone disease (secondary bone tumor) </a:t>
            </a:r>
            <a:r>
              <a:rPr dirty="0" sz="2800" lang="en-US" smtClean="0"/>
              <a:t>is more common than any primary bone tumor.</a:t>
            </a:r>
          </a:p>
          <a:p>
            <a:r>
              <a:rPr dirty="0" b="1" sz="2800" lang="fr-FR"/>
              <a:t/>
            </a:r>
            <a:endParaRPr dirty="0" b="1" sz="2800" lang="fr-FR"/>
          </a:p>
        </p:txBody>
      </p:sp>
    </p:spTree>
  </p:cSld>
  <p:clrMapOvr>
    <a:masterClrMapping/>
  </p:clrMapOvr>
  <p:timing>
    <p:tnLst>
      <p:par>
        <p:cTn nodeType="tmRoot" dur="indefinite" id="1" restart="never"/>
      </p:par>
    </p:tnLst>
  </p:timing>
</p:sld>
</file>

<file path=ppt/slides/slide38.xml><?xml version="1.0" encoding="utf-8"?>
<p:sld xmlns:r="http://schemas.openxmlformats.org/officeDocument/2006/relationships" xmlns:p="http://schemas.openxmlformats.org/presentationml/2006/main" xmlns:a="http://schemas.openxmlformats.org/drawingml/2006/main">
  <p:cSld>
    <p:spTree>
      <p:nvGrpSpPr>
        <p:cNvPr id="1" name=""/>
        <p:cNvGrpSpPr/>
        <p:nvPr/>
      </p:nvGrpSpPr>
      <p:grpSpPr>
        <a:xfrm flipH="false" flipV="false">
          <a:off y="0" x="0"/>
          <a:ext cy="0" cx="0"/>
          <a:chOff y="0" x="0"/>
          <a:chExt cy="0" cx="0"/>
        </a:xfrm>
      </p:grpSpPr>
      <p:sp>
        <p:nvSpPr>
          <p:cNvPr id="2" name="Title 1"/>
          <p:cNvSpPr>
            <a:spLocks noGrp="1"/>
          </p:cNvSpPr>
          <p:nvPr>
            <p:ph type="title"/>
          </p:nvPr>
        </p:nvSpPr>
        <p:spPr/>
        <p:txBody>
          <a:bodyPr/>
          <a:lstStyle/>
          <a:p>
            <a:r>
              <a:rPr lang="fr-FR"/>
              <a:t/>
            </a:r>
            <a:endParaRPr lang="fr-FR"/>
          </a:p>
        </p:txBody>
      </p:sp>
      <p:sp>
        <p:nvSpPr>
          <p:cNvPr id="3" name="Content Placeholder 2"/>
          <p:cNvSpPr>
            <a:spLocks noGrp="1"/>
          </p:cNvSpPr>
          <p:nvPr>
            <p:ph idx="1"/>
          </p:nvPr>
        </p:nvSpPr>
        <p:spPr/>
        <p:txBody>
          <a:bodyPr>
            <a:normAutofit lnSpcReduction="10000"/>
          </a:bodyPr>
          <a:lstStyle/>
          <a:p>
            <a:r>
              <a:rPr dirty="0" sz="2400" lang="en-US" smtClean="0"/>
              <a:t>The conditions associated with bone </a:t>
            </a:r>
            <a:r>
              <a:rPr err="true" dirty="0" sz="2400" lang="en-US" smtClean="0"/>
              <a:t>tumours</a:t>
            </a:r>
            <a:r>
              <a:rPr dirty="0" sz="2400" lang="en-US" smtClean="0"/>
              <a:t> are infections, pathological fractures,inflammatory conditions or developmental.</a:t>
            </a:r>
          </a:p>
          <a:p>
            <a:r>
              <a:rPr dirty="0" sz="2400" lang="en-US" smtClean="0"/>
              <a:t>Manifestations of bone cancer include </a:t>
            </a:r>
          </a:p>
          <a:p>
            <a:pPr lvl="1"/>
            <a:r>
              <a:rPr dirty="0" sz="2400" lang="en-US" smtClean="0"/>
              <a:t>bone pain that lasts over a week and</a:t>
            </a:r>
          </a:p>
          <a:p>
            <a:pPr lvl="1"/>
            <a:r>
              <a:rPr dirty="0" sz="2400" lang="en-US" smtClean="0"/>
              <a:t>unexplained swelling over a particular bone. </a:t>
            </a:r>
          </a:p>
          <a:p>
            <a:pPr lvl="1"/>
            <a:r>
              <a:rPr dirty="0" sz="2400" lang="en-US" smtClean="0"/>
              <a:t>warm skin over the affected bones and </a:t>
            </a:r>
          </a:p>
          <a:p>
            <a:pPr lvl="1"/>
            <a:r>
              <a:rPr dirty="0" sz="2400" lang="en-US" smtClean="0"/>
              <a:t>prominent veins.</a:t>
            </a:r>
          </a:p>
          <a:p>
            <a:pPr lvl="1"/>
            <a:r>
              <a:rPr dirty="0" sz="2400" lang="en-US" smtClean="0"/>
              <a:t>Weight loss, malaise, and fever may be present.</a:t>
            </a:r>
          </a:p>
          <a:p>
            <a:r>
              <a:rPr dirty="0" sz="2400" lang="en-US" smtClean="0"/>
              <a:t>Bone </a:t>
            </a:r>
            <a:r>
              <a:rPr err="true" dirty="0" sz="2400" lang="en-US" smtClean="0"/>
              <a:t>tumours</a:t>
            </a:r>
            <a:r>
              <a:rPr dirty="0" sz="2400" lang="en-US" smtClean="0"/>
              <a:t> are rare in adults but if present, they rapidly metastasize and cause bone destruction and organ involvement </a:t>
            </a:r>
            <a:r>
              <a:rPr err="true" dirty="0" sz="2400" lang="en-US" smtClean="0"/>
              <a:t>e.g</a:t>
            </a:r>
            <a:r>
              <a:rPr dirty="0" sz="2400" lang="en-US" smtClean="0"/>
              <a:t> multiple myeloma. </a:t>
            </a:r>
          </a:p>
          <a:p>
            <a:r>
              <a:rPr dirty="0" sz="2400" lang="en-US" smtClean="0"/>
              <a:t/>
            </a:r>
            <a:endParaRPr dirty="0" sz="2400" lang="en-US" smtClean="0"/>
          </a:p>
          <a:p>
            <a:r>
              <a:rPr dirty="0" sz="2400" lang="en-US" smtClean="0"/>
              <a:t/>
            </a:r>
            <a:endParaRPr dirty="0" sz="2400" lang="en-US" smtClean="0"/>
          </a:p>
          <a:p>
            <a:r>
              <a:rPr dirty="0" lang="fr-FR"/>
              <a:t/>
            </a:r>
            <a:endParaRPr dirty="0" lang="fr-FR"/>
          </a:p>
        </p:txBody>
      </p:sp>
    </p:spTree>
  </p:cSld>
  <p:clrMapOvr>
    <a:masterClrMapping/>
  </p:clrMapOvr>
  <p:timing>
    <p:tnLst>
      <p:par>
        <p:cTn nodeType="tmRoot" dur="indefinite" id="1" restart="never"/>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style>
          <a:lnRef idx="0">
            <a:schemeClr val="accent3"/>
          </a:lnRef>
          <a:fillRef idx="3">
            <a:schemeClr val="accent3"/>
          </a:fillRef>
          <a:effectRef idx="3">
            <a:schemeClr val="accent3"/>
          </a:effectRef>
          <a:fontRef idx="minor">
            <a:schemeClr val="lt1"/>
          </a:fontRef>
        </p:style>
        <p:txBody>
          <a:bodyPr/>
          <a:lstStyle/>
          <a:p>
            <a:r>
              <a:rPr lang="en-US" b="1" dirty="0" smtClean="0"/>
              <a:t>Management </a:t>
            </a:r>
            <a:endParaRPr lang="en-US" b="1" dirty="0"/>
          </a:p>
        </p:txBody>
      </p:sp>
      <p:sp>
        <p:nvSpPr>
          <p:cNvPr id="3" name="Content Placeholder 2"/>
          <p:cNvSpPr>
            <a:spLocks noGrp="1"/>
          </p:cNvSpPr>
          <p:nvPr>
            <p:ph idx="1"/>
          </p:nvPr>
        </p:nvSpPr>
        <p:spPr>
          <a:xfrm>
            <a:off x="0" y="914400"/>
            <a:ext cx="9144000" cy="5943600"/>
          </a:xfrm>
        </p:spPr>
        <p:txBody>
          <a:bodyPr>
            <a:normAutofit/>
          </a:bodyPr>
          <a:lstStyle/>
          <a:p>
            <a:r>
              <a:rPr lang="en-US" sz="2400" dirty="0" smtClean="0"/>
              <a:t>The goal of primary bone tumor treatment is to destroy or remove the tumor.</a:t>
            </a:r>
          </a:p>
          <a:p>
            <a:r>
              <a:rPr lang="en-US" sz="2400" dirty="0" smtClean="0"/>
              <a:t> This may be accomplished by surgical </a:t>
            </a:r>
            <a:r>
              <a:rPr lang="en-US" sz="2400" dirty="0" err="1" smtClean="0"/>
              <a:t>excision,Chemotherapy</a:t>
            </a:r>
            <a:r>
              <a:rPr lang="en-US" sz="2400" dirty="0" smtClean="0"/>
              <a:t>, used to suppress plasma cell growth in the bone marrow. </a:t>
            </a:r>
          </a:p>
          <a:p>
            <a:r>
              <a:rPr lang="en-US" sz="2400" dirty="0" smtClean="0"/>
              <a:t>Steroids are also given to these patients. </a:t>
            </a:r>
          </a:p>
          <a:p>
            <a:r>
              <a:rPr lang="en-US" sz="2400" dirty="0" smtClean="0"/>
              <a:t>However, both these management methods increase the patient’s susceptibility to infection thus, good infection prevention and control should be practiced.</a:t>
            </a:r>
          </a:p>
          <a:p>
            <a:r>
              <a:rPr lang="en-US" sz="2400" dirty="0" smtClean="0"/>
              <a:t>In </a:t>
            </a:r>
            <a:r>
              <a:rPr lang="en-US" sz="2400" dirty="0" err="1" smtClean="0"/>
              <a:t>osteoblastoma</a:t>
            </a:r>
            <a:r>
              <a:rPr lang="en-US" sz="2400" dirty="0" smtClean="0"/>
              <a:t> and sarcoma, chemotherapy, surgery and radiation may improve survival rates. </a:t>
            </a:r>
          </a:p>
          <a:p>
            <a:r>
              <a:rPr lang="en-US" sz="2400" dirty="0" smtClean="0"/>
              <a:t>The treatment of metastatic bone cancer is palliative. The </a:t>
            </a:r>
            <a:r>
              <a:rPr lang="en-US" sz="2400" dirty="0" err="1" smtClean="0"/>
              <a:t>thera</a:t>
            </a:r>
            <a:r>
              <a:rPr lang="en-US" sz="2400" dirty="0" smtClean="0"/>
              <a:t>- </a:t>
            </a:r>
            <a:r>
              <a:rPr lang="en-US" sz="2400" dirty="0" err="1" smtClean="0"/>
              <a:t>peutic</a:t>
            </a:r>
            <a:r>
              <a:rPr lang="en-US" sz="2400" dirty="0" smtClean="0"/>
              <a:t> goal is to relieve the patient’s pain and discomfort while promoting quality of life. </a:t>
            </a:r>
          </a:p>
          <a:p>
            <a:endParaRPr lang="en-US" sz="2400" dirty="0" smtClean="0"/>
          </a:p>
          <a:p>
            <a:endParaRPr lang="en-US" sz="2400" dirty="0"/>
          </a:p>
        </p:txBody>
      </p:sp>
    </p:spTree>
  </p:cSld>
  <p:clrMapOvr>
    <a:masterClrMapping/>
  </p:clrMapOvr>
  <p:transition>
    <p:cover dir="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Course outline</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Cast and splints; </a:t>
            </a:r>
            <a:r>
              <a:rPr lang="en-US" dirty="0" smtClean="0"/>
              <a:t>definition, purpose</a:t>
            </a:r>
          </a:p>
          <a:p>
            <a:r>
              <a:rPr lang="en-US" dirty="0" smtClean="0"/>
              <a:t>Nursing management of a patient on cast and splints</a:t>
            </a:r>
          </a:p>
          <a:p>
            <a:r>
              <a:rPr lang="en-US" b="1" dirty="0" smtClean="0"/>
              <a:t>Complications of fracture</a:t>
            </a:r>
            <a:r>
              <a:rPr lang="en-US" dirty="0" smtClean="0"/>
              <a:t>; early and delayed</a:t>
            </a:r>
          </a:p>
          <a:p>
            <a:r>
              <a:rPr lang="en-US" b="1" dirty="0" smtClean="0"/>
              <a:t>Soft tissue injuries; </a:t>
            </a:r>
            <a:r>
              <a:rPr lang="en-US" dirty="0" smtClean="0"/>
              <a:t>contusion, sprain, strain</a:t>
            </a:r>
          </a:p>
          <a:p>
            <a:r>
              <a:rPr lang="en-US" b="1" dirty="0" smtClean="0"/>
              <a:t>Joint disorders</a:t>
            </a:r>
          </a:p>
          <a:p>
            <a:r>
              <a:rPr lang="en-US" dirty="0" smtClean="0"/>
              <a:t>Rheumatoid arthritis, osteoarthritis, joint dislocation, Gout</a:t>
            </a:r>
          </a:p>
          <a:p>
            <a:r>
              <a:rPr lang="en-US" b="1" dirty="0" smtClean="0"/>
              <a:t>Amputation, </a:t>
            </a:r>
            <a:r>
              <a:rPr lang="en-US" dirty="0" smtClean="0"/>
              <a:t>Definition, indication, levels, </a:t>
            </a:r>
          </a:p>
          <a:p>
            <a:r>
              <a:rPr lang="en-US" dirty="0" smtClean="0"/>
              <a:t>Pre-operative and post-operative care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t>
            </a:r>
            <a:r>
              <a:rPr lang="en-GB" b="1" dirty="0" smtClean="0"/>
              <a:t>management of metastatic bone tumour</a:t>
            </a:r>
            <a:endParaRPr lang="fr-FR" b="1" dirty="0"/>
          </a:p>
        </p:txBody>
      </p:sp>
      <p:sp>
        <p:nvSpPr>
          <p:cNvPr id="3" name="Content Placeholder 2"/>
          <p:cNvSpPr>
            <a:spLocks noGrp="1"/>
          </p:cNvSpPr>
          <p:nvPr>
            <p:ph idx="1"/>
          </p:nvPr>
        </p:nvSpPr>
        <p:spPr/>
        <p:txBody>
          <a:bodyPr>
            <a:normAutofit lnSpcReduction="10000"/>
          </a:bodyPr>
          <a:lstStyle/>
          <a:p>
            <a:r>
              <a:rPr lang="en-US" sz="2400" dirty="0" smtClean="0"/>
              <a:t>Pain must be assessed accurately and managed with adequate and appropriate </a:t>
            </a:r>
            <a:r>
              <a:rPr lang="en-US" sz="2400" dirty="0" err="1" smtClean="0"/>
              <a:t>opioid</a:t>
            </a:r>
            <a:r>
              <a:rPr lang="en-US" sz="2400" dirty="0" smtClean="0"/>
              <a:t>, </a:t>
            </a:r>
            <a:r>
              <a:rPr lang="en-US" sz="2400" dirty="0" err="1" smtClean="0"/>
              <a:t>nonopioid</a:t>
            </a:r>
            <a:r>
              <a:rPr lang="en-US" sz="2400" dirty="0" smtClean="0"/>
              <a:t> analgesics</a:t>
            </a:r>
          </a:p>
          <a:p>
            <a:r>
              <a:rPr lang="en-US" sz="2400" dirty="0" smtClean="0"/>
              <a:t>structural support and stabilization are needed to prevent pathologic fracture and pain by prophylactic internal ﬁxation.</a:t>
            </a:r>
          </a:p>
          <a:p>
            <a:r>
              <a:rPr lang="en-US" sz="2400" dirty="0" err="1" smtClean="0"/>
              <a:t>Hypercalcemia</a:t>
            </a:r>
            <a:r>
              <a:rPr lang="en-US" sz="2400" dirty="0" smtClean="0"/>
              <a:t> from breakdown of bone Treatment includes hydration with IV administration of normal saline solution, </a:t>
            </a:r>
            <a:r>
              <a:rPr lang="en-US" sz="2400" dirty="0" err="1" smtClean="0"/>
              <a:t>diuresis</a:t>
            </a:r>
            <a:r>
              <a:rPr lang="en-US" sz="2400" dirty="0" smtClean="0"/>
              <a:t>, mobilization, and medications such as </a:t>
            </a:r>
            <a:r>
              <a:rPr lang="en-US" sz="2400" dirty="0" err="1" smtClean="0"/>
              <a:t>bisphosphonates</a:t>
            </a:r>
            <a:r>
              <a:rPr lang="en-US" sz="2400" dirty="0" smtClean="0"/>
              <a:t>,, and calcitonin.</a:t>
            </a:r>
          </a:p>
          <a:p>
            <a:r>
              <a:rPr lang="en-US" sz="2400" dirty="0" smtClean="0"/>
              <a:t> Because inactivity leads to loss of bone mass and increased calcium in the blood, the nurse assists the patient to increase activity and ambulation.</a:t>
            </a:r>
          </a:p>
          <a:p>
            <a:r>
              <a:rPr lang="en-US" sz="2400" dirty="0" smtClean="0"/>
              <a:t>Blood product transfusions restore hematologic factors.</a:t>
            </a:r>
          </a:p>
          <a:p>
            <a:endParaRPr lang="fr-FR" sz="24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rmAutofit/>
          </a:bodyPr>
          <a:lstStyle/>
          <a:p>
            <a:pPr>
              <a:buNone/>
            </a:pPr>
            <a:r>
              <a:rPr lang="en-US" b="1" u="sng" dirty="0" smtClean="0"/>
              <a:t>Goals of management. </a:t>
            </a:r>
          </a:p>
          <a:p>
            <a:pPr>
              <a:buFont typeface="Wingdings" pitchFamily="2" charset="2"/>
              <a:buChar char="ü"/>
            </a:pPr>
            <a:r>
              <a:rPr lang="en-US" sz="2800" dirty="0" smtClean="0"/>
              <a:t>Ensuring satisfactory pain relief</a:t>
            </a:r>
          </a:p>
          <a:p>
            <a:pPr>
              <a:buFont typeface="Wingdings" pitchFamily="2" charset="2"/>
              <a:buChar char="ü"/>
            </a:pPr>
            <a:r>
              <a:rPr lang="en-US" sz="2800" dirty="0" smtClean="0"/>
              <a:t>Enabling the patient to maintain preferred activities</a:t>
            </a:r>
          </a:p>
          <a:p>
            <a:pPr>
              <a:buFont typeface="Wingdings" pitchFamily="2" charset="2"/>
              <a:buChar char="ü"/>
            </a:pPr>
            <a:r>
              <a:rPr lang="en-US" sz="2800" dirty="0" smtClean="0"/>
              <a:t>Encouraging the patient to accept body image changes resulting from chemotherapy radiation and surgery</a:t>
            </a:r>
          </a:p>
          <a:p>
            <a:pPr>
              <a:buFont typeface="Wingdings" pitchFamily="2" charset="2"/>
              <a:buChar char="ü"/>
            </a:pPr>
            <a:r>
              <a:rPr lang="en-US" sz="2800" dirty="0" smtClean="0"/>
              <a:t>Decreasing the possibility of injury</a:t>
            </a:r>
          </a:p>
          <a:p>
            <a:pPr>
              <a:buFont typeface="Wingdings" pitchFamily="2" charset="2"/>
              <a:buChar char="ü"/>
            </a:pPr>
            <a:r>
              <a:rPr lang="en-US" sz="2800" dirty="0" smtClean="0"/>
              <a:t>Educating the patient on disease progression and prognosis</a:t>
            </a:r>
          </a:p>
          <a:p>
            <a:pPr>
              <a:buFont typeface="Wingdings" pitchFamily="2" charset="2"/>
              <a:buChar char="ü"/>
            </a:pPr>
            <a:r>
              <a:rPr lang="en-US" sz="2800" dirty="0" smtClean="0"/>
              <a:t>Paying attention to pathological fractures, spinal cord compression and limb amputation. This ensured through</a:t>
            </a:r>
          </a:p>
          <a:p>
            <a:pPr>
              <a:buNone/>
            </a:pPr>
            <a:r>
              <a:rPr lang="en-US" sz="2800" dirty="0" smtClean="0"/>
              <a:t>   the affected extremities must be supported and handled gently. Use of External supports, Prescribed weight-bearing restrictions must be followed. use assistive devices safely</a:t>
            </a:r>
          </a:p>
          <a:p>
            <a:endParaRPr lang="en-US" sz="2800" dirty="0"/>
          </a:p>
        </p:txBody>
      </p:sp>
    </p:spTree>
  </p:cSld>
  <p:clrMapOvr>
    <a:masterClrMapping/>
  </p:clrMapOvr>
  <p:transition>
    <p:cover dir="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Ct…</a:t>
            </a:r>
            <a:endParaRPr lang="fr-FR" dirty="0"/>
          </a:p>
        </p:txBody>
      </p:sp>
      <p:sp>
        <p:nvSpPr>
          <p:cNvPr id="3" name="Content Placeholder 2"/>
          <p:cNvSpPr>
            <a:spLocks noGrp="1"/>
          </p:cNvSpPr>
          <p:nvPr>
            <p:ph idx="1"/>
          </p:nvPr>
        </p:nvSpPr>
        <p:spPr/>
        <p:txBody>
          <a:bodyPr>
            <a:normAutofit fontScale="92500" lnSpcReduction="10000"/>
          </a:bodyPr>
          <a:lstStyle/>
          <a:p>
            <a:r>
              <a:rPr lang="en-US" sz="2800" dirty="0" smtClean="0"/>
              <a:t>monitoring and managing potential complications </a:t>
            </a:r>
            <a:r>
              <a:rPr lang="en-US" sz="2800" dirty="0" err="1" smtClean="0"/>
              <a:t>i.e</a:t>
            </a:r>
            <a:endParaRPr lang="en-US" sz="2800" dirty="0" smtClean="0"/>
          </a:p>
          <a:p>
            <a:r>
              <a:rPr lang="en-US" sz="2800" dirty="0" smtClean="0"/>
              <a:t>Delayed Wound Healing, Inadequate Nutrition </a:t>
            </a:r>
          </a:p>
          <a:p>
            <a:r>
              <a:rPr lang="fr-FR" sz="2800" dirty="0" err="1" smtClean="0"/>
              <a:t>Osteomyelitis</a:t>
            </a:r>
            <a:r>
              <a:rPr lang="fr-FR" sz="2800" dirty="0" smtClean="0"/>
              <a:t> and </a:t>
            </a:r>
            <a:r>
              <a:rPr lang="fr-FR" sz="2800" dirty="0" err="1" smtClean="0"/>
              <a:t>Wound</a:t>
            </a:r>
            <a:r>
              <a:rPr lang="fr-FR" sz="2800" dirty="0" smtClean="0"/>
              <a:t> Infections </a:t>
            </a:r>
            <a:r>
              <a:rPr lang="fr-FR" sz="2800" dirty="0" err="1" smtClean="0"/>
              <a:t>Hypercalcemia</a:t>
            </a:r>
            <a:r>
              <a:rPr lang="fr-FR" sz="2800" dirty="0" smtClean="0"/>
              <a:t>.</a:t>
            </a:r>
            <a:r>
              <a:rPr lang="en-US" sz="2800" dirty="0" smtClean="0"/>
              <a:t> The nursing care of a patient who has undergone excision of a bone tumor include Vital signs are monitored; blood loss is assessed; and monitor for complications </a:t>
            </a:r>
            <a:r>
              <a:rPr lang="en-US" sz="2800" dirty="0" err="1" smtClean="0"/>
              <a:t>i.e</a:t>
            </a:r>
            <a:r>
              <a:rPr lang="en-US" sz="2800" dirty="0" smtClean="0"/>
              <a:t> deep vein thrombosis, pulmonary emboli, infection</a:t>
            </a:r>
          </a:p>
          <a:p>
            <a:r>
              <a:rPr lang="en-US" sz="2800" dirty="0" smtClean="0"/>
              <a:t> promoting coping skills The nurse encourages the patient and family to verbalize their fears, concerns, and feelings. They need to be supported as they deal with the impact of the malignant bone tumor. </a:t>
            </a:r>
          </a:p>
          <a:p>
            <a:endParaRPr lang="fr-FR" sz="28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style>
          <a:lnRef idx="0">
            <a:schemeClr val="accent1"/>
          </a:lnRef>
          <a:fillRef idx="3">
            <a:schemeClr val="accent1"/>
          </a:fillRef>
          <a:effectRef idx="3">
            <a:schemeClr val="accent1"/>
          </a:effectRef>
          <a:fontRef idx="minor">
            <a:schemeClr val="lt1"/>
          </a:fontRef>
        </p:style>
        <p:txBody>
          <a:bodyPr/>
          <a:lstStyle/>
          <a:p>
            <a:r>
              <a:rPr lang="en-US" b="1" u="sng" dirty="0" smtClean="0"/>
              <a:t>OSTEOMYELITIS</a:t>
            </a:r>
            <a:endParaRPr lang="en-US" b="1" u="sng" dirty="0"/>
          </a:p>
        </p:txBody>
      </p:sp>
      <p:sp>
        <p:nvSpPr>
          <p:cNvPr id="3" name="Content Placeholder 2"/>
          <p:cNvSpPr>
            <a:spLocks noGrp="1"/>
          </p:cNvSpPr>
          <p:nvPr>
            <p:ph idx="1"/>
          </p:nvPr>
        </p:nvSpPr>
        <p:spPr>
          <a:xfrm>
            <a:off x="0" y="914400"/>
            <a:ext cx="9144000" cy="5943600"/>
          </a:xfrm>
        </p:spPr>
        <p:txBody>
          <a:bodyPr>
            <a:normAutofit/>
          </a:bodyPr>
          <a:lstStyle/>
          <a:p>
            <a:pPr>
              <a:buNone/>
            </a:pPr>
            <a:r>
              <a:rPr lang="en-US" dirty="0" smtClean="0"/>
              <a:t>     </a:t>
            </a:r>
            <a:r>
              <a:rPr lang="en-US" sz="2400" dirty="0" smtClean="0"/>
              <a:t>is </a:t>
            </a:r>
            <a:r>
              <a:rPr lang="en-US" sz="2400" dirty="0"/>
              <a:t>an infection of the bone</a:t>
            </a:r>
            <a:r>
              <a:rPr lang="en-US" sz="2400" dirty="0" smtClean="0"/>
              <a:t>.</a:t>
            </a:r>
          </a:p>
          <a:p>
            <a:pPr>
              <a:buNone/>
            </a:pPr>
            <a:r>
              <a:rPr lang="en-US" sz="2400" dirty="0" smtClean="0"/>
              <a:t> </a:t>
            </a:r>
            <a:r>
              <a:rPr lang="en-US" sz="2400" dirty="0"/>
              <a:t>The bone </a:t>
            </a:r>
            <a:r>
              <a:rPr lang="en-US" sz="2400" dirty="0" smtClean="0"/>
              <a:t>becomes infected </a:t>
            </a:r>
            <a:r>
              <a:rPr lang="en-US" sz="2400" dirty="0"/>
              <a:t>by one of three modes:</a:t>
            </a:r>
          </a:p>
          <a:p>
            <a:pPr>
              <a:buNone/>
            </a:pPr>
            <a:r>
              <a:rPr lang="en-US" sz="2400" dirty="0" smtClean="0"/>
              <a:t>	• </a:t>
            </a:r>
            <a:r>
              <a:rPr lang="en-US" sz="2400" b="1" dirty="0"/>
              <a:t>Extension of soft tissue infection </a:t>
            </a:r>
            <a:r>
              <a:rPr lang="en-US" sz="2400" dirty="0" smtClean="0"/>
              <a:t>(e.g., </a:t>
            </a:r>
            <a:r>
              <a:rPr lang="en-US" sz="2400" dirty="0"/>
              <a:t>infected pressure </a:t>
            </a:r>
            <a:r>
              <a:rPr lang="en-US" sz="2400" dirty="0" smtClean="0"/>
              <a:t>or vascular </a:t>
            </a:r>
            <a:r>
              <a:rPr lang="en-US" sz="2400" dirty="0"/>
              <a:t>ulcer, incisional infection)</a:t>
            </a:r>
          </a:p>
          <a:p>
            <a:pPr>
              <a:buNone/>
            </a:pPr>
            <a:r>
              <a:rPr lang="en-US" sz="2400" dirty="0" smtClean="0"/>
              <a:t>	• </a:t>
            </a:r>
            <a:r>
              <a:rPr lang="en-US" sz="2400" b="1" dirty="0"/>
              <a:t>Direct bone contamination from bone surgery</a:t>
            </a:r>
            <a:r>
              <a:rPr lang="en-US" sz="2400" dirty="0"/>
              <a:t>, open </a:t>
            </a:r>
            <a:r>
              <a:rPr lang="en-US" sz="2400" dirty="0" smtClean="0"/>
              <a:t>fracture, or </a:t>
            </a:r>
            <a:r>
              <a:rPr lang="en-US" sz="2400" dirty="0"/>
              <a:t>traumatic injury </a:t>
            </a:r>
            <a:r>
              <a:rPr lang="en-US" sz="2400" dirty="0" smtClean="0"/>
              <a:t>(e.g., </a:t>
            </a:r>
            <a:r>
              <a:rPr lang="en-US" sz="2400" dirty="0"/>
              <a:t>gunshot wound</a:t>
            </a:r>
            <a:r>
              <a:rPr lang="en-US" sz="2400" dirty="0" smtClean="0"/>
              <a:t>)</a:t>
            </a:r>
          </a:p>
          <a:p>
            <a:pPr>
              <a:buNone/>
            </a:pPr>
            <a:r>
              <a:rPr lang="en-US" sz="2400" dirty="0"/>
              <a:t>	</a:t>
            </a:r>
            <a:r>
              <a:rPr lang="en-US" sz="2400" dirty="0" smtClean="0"/>
              <a:t>• </a:t>
            </a:r>
            <a:r>
              <a:rPr lang="en-US" sz="2400" b="1" dirty="0"/>
              <a:t>Hematogenous (</a:t>
            </a:r>
            <a:r>
              <a:rPr lang="en-US" sz="2400" b="1" dirty="0" smtClean="0"/>
              <a:t>blood borne</a:t>
            </a:r>
            <a:r>
              <a:rPr lang="en-US" sz="2400" b="1" dirty="0"/>
              <a:t>) spread from other sites </a:t>
            </a:r>
            <a:r>
              <a:rPr lang="en-US" sz="2400" b="1" dirty="0" smtClean="0"/>
              <a:t>of infection </a:t>
            </a:r>
            <a:r>
              <a:rPr lang="en-US" sz="2400" dirty="0" smtClean="0"/>
              <a:t>(e.g., </a:t>
            </a:r>
            <a:r>
              <a:rPr lang="en-US" sz="2400" dirty="0"/>
              <a:t>infected tonsils, boils, infected teeth, </a:t>
            </a:r>
            <a:r>
              <a:rPr lang="en-US" sz="2400" dirty="0" smtClean="0"/>
              <a:t>upper respiratory </a:t>
            </a:r>
            <a:r>
              <a:rPr lang="en-US" sz="2400" dirty="0"/>
              <a:t>infections). </a:t>
            </a:r>
            <a:r>
              <a:rPr lang="en-US" sz="2400" dirty="0" smtClean="0"/>
              <a:t>Patients who are at high risk include those who </a:t>
            </a:r>
            <a:r>
              <a:rPr lang="en-US" sz="2400" b="1" dirty="0" smtClean="0"/>
              <a:t>are poorly nourished, elderly, or obese. impaired immune systems, those with chronic illness (</a:t>
            </a:r>
            <a:r>
              <a:rPr lang="en-US" sz="2400" b="1" dirty="0" err="1" smtClean="0"/>
              <a:t>eg</a:t>
            </a:r>
            <a:r>
              <a:rPr lang="en-US" sz="2400" b="1" dirty="0" smtClean="0"/>
              <a:t>, diabetes, )and those receiving longterm corticosteroid therapy. </a:t>
            </a:r>
          </a:p>
          <a:p>
            <a:pPr>
              <a:buNone/>
            </a:pPr>
            <a:endParaRPr lang="en-US" dirty="0"/>
          </a:p>
        </p:txBody>
      </p:sp>
    </p:spTree>
  </p:cSld>
  <p:clrMapOvr>
    <a:masterClrMapping/>
  </p:clrMapOvr>
  <p:transition>
    <p:cover dir="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b="1" dirty="0" smtClean="0"/>
              <a:t>Pathophysiology</a:t>
            </a:r>
            <a:r>
              <a:rPr lang="en-US" dirty="0" smtClean="0"/>
              <a:t> </a:t>
            </a:r>
            <a:endParaRPr lang="en-US" dirty="0"/>
          </a:p>
        </p:txBody>
      </p:sp>
      <p:sp>
        <p:nvSpPr>
          <p:cNvPr id="3" name="Content Placeholder 2"/>
          <p:cNvSpPr>
            <a:spLocks noGrp="1"/>
          </p:cNvSpPr>
          <p:nvPr>
            <p:ph idx="1"/>
          </p:nvPr>
        </p:nvSpPr>
        <p:spPr>
          <a:xfrm>
            <a:off x="0" y="533400"/>
            <a:ext cx="9144000" cy="6324600"/>
          </a:xfrm>
        </p:spPr>
        <p:txBody>
          <a:bodyPr>
            <a:normAutofit fontScale="77500" lnSpcReduction="20000"/>
          </a:bodyPr>
          <a:lstStyle/>
          <a:p>
            <a:r>
              <a:rPr lang="en-US" b="1" i="1" dirty="0"/>
              <a:t>Staphylococcus </a:t>
            </a:r>
            <a:r>
              <a:rPr lang="en-US" b="1" i="1" dirty="0" err="1"/>
              <a:t>aureus</a:t>
            </a:r>
            <a:r>
              <a:rPr lang="en-US" b="1" i="1" dirty="0"/>
              <a:t> </a:t>
            </a:r>
            <a:r>
              <a:rPr lang="en-US" i="1" dirty="0"/>
              <a:t>causes 70% to 80% of bone </a:t>
            </a:r>
            <a:r>
              <a:rPr lang="en-US" i="1" dirty="0" smtClean="0"/>
              <a:t>infections. </a:t>
            </a:r>
            <a:r>
              <a:rPr lang="en-US" dirty="0" smtClean="0"/>
              <a:t>Other </a:t>
            </a:r>
            <a:r>
              <a:rPr lang="en-US" dirty="0"/>
              <a:t>pathogenic organisms </a:t>
            </a:r>
            <a:r>
              <a:rPr lang="en-US" dirty="0" smtClean="0"/>
              <a:t>include </a:t>
            </a:r>
            <a:r>
              <a:rPr lang="en-US" b="1" i="1" dirty="0"/>
              <a:t>Proteus and Pseudomonas species and Escherichia coli</a:t>
            </a:r>
            <a:r>
              <a:rPr lang="en-US" b="1" i="1" dirty="0" smtClean="0"/>
              <a:t>.</a:t>
            </a:r>
            <a:endParaRPr lang="en-US" b="1" dirty="0"/>
          </a:p>
          <a:p>
            <a:r>
              <a:rPr lang="en-US" dirty="0"/>
              <a:t>The initial response to infection is inflammation, </a:t>
            </a:r>
            <a:r>
              <a:rPr lang="en-US" dirty="0" smtClean="0"/>
              <a:t>increased vascularity</a:t>
            </a:r>
            <a:r>
              <a:rPr lang="en-US" dirty="0"/>
              <a:t>, and edema. After 2 or 3 days, thrombosis of the </a:t>
            </a:r>
            <a:r>
              <a:rPr lang="en-US" dirty="0" smtClean="0"/>
              <a:t>blood vessels </a:t>
            </a:r>
            <a:r>
              <a:rPr lang="en-US" dirty="0"/>
              <a:t>occurs in the area, resulting in ischemia with bone necrosis.</a:t>
            </a:r>
          </a:p>
          <a:p>
            <a:r>
              <a:rPr lang="en-US" dirty="0"/>
              <a:t>The infection extends into the medullary cavity and under </a:t>
            </a:r>
            <a:r>
              <a:rPr lang="en-US" dirty="0" smtClean="0"/>
              <a:t>the periosteum </a:t>
            </a:r>
            <a:r>
              <a:rPr lang="en-US" dirty="0"/>
              <a:t>and may spread into adjacent soft tissues and </a:t>
            </a:r>
            <a:r>
              <a:rPr lang="en-US" dirty="0" smtClean="0"/>
              <a:t>joints. Unless </a:t>
            </a:r>
            <a:r>
              <a:rPr lang="en-US" dirty="0"/>
              <a:t>the infective process is treated promptly, a bone </a:t>
            </a:r>
            <a:r>
              <a:rPr lang="en-US" dirty="0" smtClean="0"/>
              <a:t>abscess forms</a:t>
            </a:r>
            <a:r>
              <a:rPr lang="en-US" dirty="0"/>
              <a:t>. The resulting abscess cavity contains dead bone tissue (</a:t>
            </a:r>
            <a:r>
              <a:rPr lang="en-US" dirty="0" smtClean="0"/>
              <a:t>the </a:t>
            </a:r>
            <a:r>
              <a:rPr lang="en-US" b="1" dirty="0" smtClean="0"/>
              <a:t>sequestrum</a:t>
            </a:r>
            <a:r>
              <a:rPr lang="en-US" b="1" dirty="0"/>
              <a:t>), which does not easily liquefy and drain. </a:t>
            </a:r>
            <a:r>
              <a:rPr lang="en-US" b="1" dirty="0" smtClean="0"/>
              <a:t>Therefore, </a:t>
            </a:r>
            <a:r>
              <a:rPr lang="en-US" dirty="0" smtClean="0"/>
              <a:t>the </a:t>
            </a:r>
            <a:r>
              <a:rPr lang="en-US" dirty="0"/>
              <a:t>cavity cannot collapse and heal, as occurs in soft tissue abscesses.</a:t>
            </a:r>
          </a:p>
          <a:p>
            <a:r>
              <a:rPr lang="en-US" dirty="0"/>
              <a:t>New bone growth (the </a:t>
            </a:r>
            <a:r>
              <a:rPr lang="en-US" b="1" dirty="0"/>
              <a:t>involucrum) forms and </a:t>
            </a:r>
            <a:r>
              <a:rPr lang="en-US" b="1" dirty="0" smtClean="0"/>
              <a:t>surrounds </a:t>
            </a:r>
            <a:r>
              <a:rPr lang="en-US" dirty="0" smtClean="0"/>
              <a:t>the </a:t>
            </a:r>
            <a:r>
              <a:rPr lang="en-US" dirty="0"/>
              <a:t>sequestrum. Although healing appears to take place, a </a:t>
            </a:r>
            <a:r>
              <a:rPr lang="en-US" dirty="0" smtClean="0"/>
              <a:t>chronically infected </a:t>
            </a:r>
            <a:r>
              <a:rPr lang="en-US" dirty="0"/>
              <a:t>sequestrum remains and produces recurring </a:t>
            </a:r>
            <a:r>
              <a:rPr lang="en-US" dirty="0" smtClean="0"/>
              <a:t>abscesses throughout </a:t>
            </a:r>
            <a:r>
              <a:rPr lang="en-US" dirty="0"/>
              <a:t>the patient’s life. This is referred to as </a:t>
            </a:r>
            <a:r>
              <a:rPr lang="en-US" dirty="0" smtClean="0"/>
              <a:t>chronic osteomyelitis</a:t>
            </a:r>
            <a:r>
              <a:rPr lang="en-US" dirty="0"/>
              <a:t>.</a:t>
            </a:r>
          </a:p>
        </p:txBody>
      </p:sp>
    </p:spTree>
  </p:cSld>
  <p:clrMapOvr>
    <a:masterClrMapping/>
  </p:clrMapOvr>
  <p:transition>
    <p:cover dir="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style>
          <a:lnRef idx="0">
            <a:schemeClr val="accent5"/>
          </a:lnRef>
          <a:fillRef idx="3">
            <a:schemeClr val="accent5"/>
          </a:fillRef>
          <a:effectRef idx="3">
            <a:schemeClr val="accent5"/>
          </a:effectRef>
          <a:fontRef idx="minor">
            <a:schemeClr val="lt1"/>
          </a:fontRef>
        </p:style>
        <p:txBody>
          <a:bodyPr/>
          <a:lstStyle/>
          <a:p>
            <a:r>
              <a:rPr lang="en-US" b="1" dirty="0" smtClean="0"/>
              <a:t>Clinical manifestations</a:t>
            </a:r>
            <a:endParaRPr lang="en-US" b="1" dirty="0"/>
          </a:p>
        </p:txBody>
      </p:sp>
      <p:sp>
        <p:nvSpPr>
          <p:cNvPr id="3" name="Content Placeholder 2"/>
          <p:cNvSpPr>
            <a:spLocks noGrp="1"/>
          </p:cNvSpPr>
          <p:nvPr>
            <p:ph idx="1"/>
          </p:nvPr>
        </p:nvSpPr>
        <p:spPr>
          <a:xfrm>
            <a:off x="0" y="914400"/>
            <a:ext cx="9144000" cy="5943600"/>
          </a:xfrm>
        </p:spPr>
        <p:txBody>
          <a:bodyPr>
            <a:normAutofit/>
          </a:bodyPr>
          <a:lstStyle/>
          <a:p>
            <a:r>
              <a:rPr lang="en-US" sz="2800" dirty="0"/>
              <a:t>When the infection is </a:t>
            </a:r>
            <a:r>
              <a:rPr lang="en-US" sz="2800" dirty="0" smtClean="0"/>
              <a:t>blood-borne</a:t>
            </a:r>
            <a:r>
              <a:rPr lang="en-US" sz="2800" dirty="0"/>
              <a:t>, the onset is usually </a:t>
            </a:r>
            <a:r>
              <a:rPr lang="en-US" sz="2800" dirty="0" smtClean="0"/>
              <a:t>sudden, occurring </a:t>
            </a:r>
            <a:r>
              <a:rPr lang="en-US" sz="2800" dirty="0"/>
              <a:t>often with the clinical manifestations of </a:t>
            </a:r>
            <a:endParaRPr lang="en-US" sz="2800" dirty="0" smtClean="0"/>
          </a:p>
          <a:p>
            <a:pPr lvl="1"/>
            <a:r>
              <a:rPr lang="en-US" dirty="0" smtClean="0"/>
              <a:t>septicemia (e.g., chills</a:t>
            </a:r>
            <a:r>
              <a:rPr lang="en-US" dirty="0"/>
              <a:t>, high fever, rapid pulse, general malaise</a:t>
            </a:r>
            <a:r>
              <a:rPr lang="en-US" dirty="0" smtClean="0"/>
              <a:t>).</a:t>
            </a:r>
          </a:p>
          <a:p>
            <a:pPr lvl="1"/>
            <a:r>
              <a:rPr lang="en-US" dirty="0" smtClean="0"/>
              <a:t>The </a:t>
            </a:r>
            <a:r>
              <a:rPr lang="en-US" dirty="0"/>
              <a:t>infected area becomes </a:t>
            </a:r>
            <a:r>
              <a:rPr lang="en-US" dirty="0" smtClean="0"/>
              <a:t>painful, swollen</a:t>
            </a:r>
            <a:r>
              <a:rPr lang="en-US" dirty="0"/>
              <a:t>, and extremely tender. </a:t>
            </a:r>
            <a:endParaRPr lang="en-US" dirty="0" smtClean="0"/>
          </a:p>
          <a:p>
            <a:pPr lvl="1"/>
            <a:r>
              <a:rPr lang="en-US" dirty="0" smtClean="0"/>
              <a:t>constant, pulsating </a:t>
            </a:r>
            <a:r>
              <a:rPr lang="en-US" dirty="0"/>
              <a:t>pain that intensifies with movement as a result </a:t>
            </a:r>
            <a:r>
              <a:rPr lang="en-US" dirty="0" smtClean="0"/>
              <a:t>of the </a:t>
            </a:r>
            <a:r>
              <a:rPr lang="en-US" dirty="0"/>
              <a:t>pressure of the collecting pus. </a:t>
            </a:r>
            <a:endParaRPr lang="en-US" dirty="0" smtClean="0"/>
          </a:p>
          <a:p>
            <a:r>
              <a:rPr lang="en-US" sz="2800" dirty="0" smtClean="0"/>
              <a:t>. </a:t>
            </a:r>
            <a:r>
              <a:rPr lang="en-US" sz="2800" dirty="0"/>
              <a:t>The area is </a:t>
            </a:r>
            <a:r>
              <a:rPr lang="en-US" sz="2800" dirty="0" smtClean="0"/>
              <a:t>swollen</a:t>
            </a:r>
            <a:r>
              <a:rPr lang="en-US" sz="2800" dirty="0"/>
              <a:t>, </a:t>
            </a:r>
            <a:r>
              <a:rPr lang="en-US" sz="2800" dirty="0" smtClean="0"/>
              <a:t>warm, painful</a:t>
            </a:r>
            <a:r>
              <a:rPr lang="en-US" sz="2800" dirty="0"/>
              <a:t>, and  </a:t>
            </a:r>
            <a:r>
              <a:rPr lang="en-US" sz="2800" dirty="0" smtClean="0"/>
              <a:t>tender </a:t>
            </a:r>
            <a:r>
              <a:rPr lang="en-US" sz="2800" dirty="0"/>
              <a:t>to touch.</a:t>
            </a:r>
          </a:p>
          <a:p>
            <a:r>
              <a:rPr lang="en-US" sz="2800" dirty="0"/>
              <a:t>The patient with chronic osteomyelitis presents with a </a:t>
            </a:r>
            <a:r>
              <a:rPr lang="en-US" sz="2800" dirty="0" smtClean="0"/>
              <a:t>continuously draining </a:t>
            </a:r>
            <a:r>
              <a:rPr lang="en-US" sz="2800" dirty="0"/>
              <a:t>sinus or experiences recurrent periods of </a:t>
            </a:r>
            <a:r>
              <a:rPr lang="en-US" sz="2800" dirty="0" smtClean="0"/>
              <a:t>pain, inflammation</a:t>
            </a:r>
            <a:r>
              <a:rPr lang="en-US" sz="2800" dirty="0"/>
              <a:t>, swelling, and drainage</a:t>
            </a:r>
          </a:p>
        </p:txBody>
      </p:sp>
    </p:spTree>
  </p:cSld>
  <p:clrMapOvr>
    <a:masterClrMapping/>
  </p:clrMapOvr>
  <p:transition>
    <p:cover dir="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Diagnosis </a:t>
            </a:r>
            <a:endParaRPr lang="en-US" dirty="0"/>
          </a:p>
        </p:txBody>
      </p:sp>
      <p:sp>
        <p:nvSpPr>
          <p:cNvPr id="3" name="Content Placeholder 2"/>
          <p:cNvSpPr>
            <a:spLocks noGrp="1"/>
          </p:cNvSpPr>
          <p:nvPr>
            <p:ph idx="1"/>
          </p:nvPr>
        </p:nvSpPr>
        <p:spPr/>
        <p:txBody>
          <a:bodyPr/>
          <a:lstStyle/>
          <a:p>
            <a:r>
              <a:rPr lang="en-US" dirty="0" smtClean="0"/>
              <a:t>X-ray</a:t>
            </a:r>
          </a:p>
          <a:p>
            <a:r>
              <a:rPr lang="en-US" dirty="0" smtClean="0"/>
              <a:t>Magnetic resonance imaging</a:t>
            </a:r>
          </a:p>
          <a:p>
            <a:r>
              <a:rPr lang="en-US" dirty="0" smtClean="0"/>
              <a:t>Blood studies(</a:t>
            </a:r>
            <a:r>
              <a:rPr lang="en-US" dirty="0"/>
              <a:t>elevated leukocyte levels and an elevated </a:t>
            </a:r>
            <a:r>
              <a:rPr lang="en-US" dirty="0" smtClean="0"/>
              <a:t>sedimentation rate)</a:t>
            </a:r>
          </a:p>
          <a:p>
            <a:r>
              <a:rPr lang="en-US" dirty="0"/>
              <a:t>Wound and blood culture </a:t>
            </a:r>
            <a:r>
              <a:rPr lang="en-US" dirty="0" smtClean="0"/>
              <a:t>studies(to identify appropriate </a:t>
            </a:r>
            <a:r>
              <a:rPr lang="en-US" dirty="0"/>
              <a:t>antibiotic </a:t>
            </a:r>
            <a:r>
              <a:rPr lang="en-US" dirty="0" smtClean="0"/>
              <a:t>therapy)</a:t>
            </a:r>
            <a:endParaRPr lang="en-US" dirty="0"/>
          </a:p>
        </p:txBody>
      </p:sp>
    </p:spTree>
  </p:cSld>
  <p:clrMapOvr>
    <a:masterClrMapping/>
  </p:clrMapOvr>
  <p:transition>
    <p:cover dir="rd"/>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style>
          <a:lnRef idx="0">
            <a:schemeClr val="accent5"/>
          </a:lnRef>
          <a:fillRef idx="3">
            <a:schemeClr val="accent5"/>
          </a:fillRef>
          <a:effectRef idx="3">
            <a:schemeClr val="accent5"/>
          </a:effectRef>
          <a:fontRef idx="minor">
            <a:schemeClr val="lt1"/>
          </a:fontRef>
        </p:style>
        <p:txBody>
          <a:bodyPr/>
          <a:lstStyle/>
          <a:p>
            <a:r>
              <a:rPr lang="en-US" b="1" dirty="0" smtClean="0"/>
              <a:t>Prevention</a:t>
            </a:r>
            <a:r>
              <a:rPr lang="en-US" dirty="0" smtClean="0"/>
              <a:t> </a:t>
            </a:r>
            <a:endParaRPr lang="en-US" dirty="0"/>
          </a:p>
        </p:txBody>
      </p:sp>
      <p:sp>
        <p:nvSpPr>
          <p:cNvPr id="3" name="Content Placeholder 2"/>
          <p:cNvSpPr>
            <a:spLocks noGrp="1"/>
          </p:cNvSpPr>
          <p:nvPr>
            <p:ph idx="1"/>
          </p:nvPr>
        </p:nvSpPr>
        <p:spPr>
          <a:xfrm>
            <a:off x="0" y="762000"/>
            <a:ext cx="9144000" cy="6096000"/>
          </a:xfrm>
        </p:spPr>
        <p:txBody>
          <a:bodyPr>
            <a:normAutofit fontScale="77500" lnSpcReduction="20000"/>
          </a:bodyPr>
          <a:lstStyle/>
          <a:p>
            <a:pPr>
              <a:buFont typeface="Wingdings" pitchFamily="2" charset="2"/>
              <a:buChar char="ü"/>
            </a:pPr>
            <a:r>
              <a:rPr lang="en-US" dirty="0"/>
              <a:t>Elective </a:t>
            </a:r>
            <a:r>
              <a:rPr lang="en-US" dirty="0" smtClean="0"/>
              <a:t>orthopedic surgery </a:t>
            </a:r>
            <a:r>
              <a:rPr lang="en-US" dirty="0"/>
              <a:t>should be postponed if the patient has a current </a:t>
            </a:r>
            <a:r>
              <a:rPr lang="en-US" dirty="0" smtClean="0"/>
              <a:t>infection (e.g., </a:t>
            </a:r>
            <a:r>
              <a:rPr lang="en-US" dirty="0"/>
              <a:t>urinary tract infection, sore throat) or a recent history of infection.</a:t>
            </a:r>
          </a:p>
          <a:p>
            <a:pPr>
              <a:buFont typeface="Wingdings" pitchFamily="2" charset="2"/>
              <a:buChar char="ü"/>
            </a:pPr>
            <a:r>
              <a:rPr lang="en-US" dirty="0"/>
              <a:t>During orthopedic surgery, careful attention is paid </a:t>
            </a:r>
            <a:r>
              <a:rPr lang="en-US" dirty="0" smtClean="0"/>
              <a:t>to the </a:t>
            </a:r>
            <a:r>
              <a:rPr lang="en-US" dirty="0"/>
              <a:t>surgical environment and to techniques to decrease </a:t>
            </a:r>
            <a:r>
              <a:rPr lang="en-US" dirty="0" smtClean="0"/>
              <a:t>direct bone contamination. </a:t>
            </a:r>
          </a:p>
          <a:p>
            <a:pPr>
              <a:buFont typeface="Wingdings" pitchFamily="2" charset="2"/>
              <a:buChar char="ü"/>
            </a:pPr>
            <a:r>
              <a:rPr lang="en-US" dirty="0" smtClean="0"/>
              <a:t>Prophylactic antibiotics, administered to achieve </a:t>
            </a:r>
            <a:r>
              <a:rPr lang="en-US" dirty="0"/>
              <a:t>adequate tissue levels at the time of surgery and for 24 </a:t>
            </a:r>
            <a:r>
              <a:rPr lang="en-US" dirty="0" smtClean="0"/>
              <a:t>hours after surgery. </a:t>
            </a:r>
          </a:p>
          <a:p>
            <a:pPr>
              <a:buFont typeface="Wingdings" pitchFamily="2" charset="2"/>
              <a:buChar char="ü"/>
            </a:pPr>
            <a:r>
              <a:rPr lang="en-US" dirty="0" smtClean="0"/>
              <a:t>Urinary </a:t>
            </a:r>
            <a:r>
              <a:rPr lang="en-US" dirty="0"/>
              <a:t>catheters and drains are </a:t>
            </a:r>
            <a:r>
              <a:rPr lang="en-US" dirty="0" smtClean="0"/>
              <a:t>removed as </a:t>
            </a:r>
            <a:r>
              <a:rPr lang="en-US" dirty="0"/>
              <a:t>soon as possible to decrease the incidence of </a:t>
            </a:r>
            <a:r>
              <a:rPr lang="en-US" dirty="0" smtClean="0"/>
              <a:t>hematogenous spread </a:t>
            </a:r>
            <a:r>
              <a:rPr lang="en-US" dirty="0"/>
              <a:t>of infection</a:t>
            </a:r>
            <a:r>
              <a:rPr lang="en-US" dirty="0" smtClean="0"/>
              <a:t>.</a:t>
            </a:r>
          </a:p>
          <a:p>
            <a:pPr>
              <a:buFont typeface="Wingdings" pitchFamily="2" charset="2"/>
              <a:buChar char="ü"/>
            </a:pPr>
            <a:r>
              <a:rPr lang="en-US" dirty="0"/>
              <a:t>Aseptic postoperative wound care reduces the </a:t>
            </a:r>
            <a:r>
              <a:rPr lang="en-US" dirty="0" smtClean="0"/>
              <a:t>incidence of </a:t>
            </a:r>
            <a:r>
              <a:rPr lang="en-US" dirty="0"/>
              <a:t>superficial infections and osteomyelitis. </a:t>
            </a:r>
            <a:endParaRPr lang="en-US" dirty="0" smtClean="0"/>
          </a:p>
          <a:p>
            <a:pPr>
              <a:buFont typeface="Wingdings" pitchFamily="2" charset="2"/>
              <a:buChar char="ü"/>
            </a:pPr>
            <a:r>
              <a:rPr lang="en-US" dirty="0" smtClean="0"/>
              <a:t>Prompt management of </a:t>
            </a:r>
            <a:r>
              <a:rPr lang="en-US" dirty="0"/>
              <a:t>soft tissue infections reduces extension of infection to the bone.</a:t>
            </a:r>
          </a:p>
          <a:p>
            <a:pPr>
              <a:buFont typeface="Wingdings" pitchFamily="2" charset="2"/>
              <a:buChar char="ü"/>
            </a:pPr>
            <a:r>
              <a:rPr lang="en-US" dirty="0"/>
              <a:t>When patients who have had joint replacement </a:t>
            </a:r>
            <a:r>
              <a:rPr lang="en-US"/>
              <a:t>surgery </a:t>
            </a:r>
            <a:r>
              <a:rPr lang="en-US" smtClean="0"/>
              <a:t>undergo </a:t>
            </a:r>
            <a:r>
              <a:rPr lang="en-US" dirty="0" smtClean="0"/>
              <a:t>dental </a:t>
            </a:r>
            <a:r>
              <a:rPr lang="en-US" dirty="0"/>
              <a:t>procedures or other invasive procedures </a:t>
            </a:r>
            <a:r>
              <a:rPr lang="en-US" dirty="0" smtClean="0"/>
              <a:t>(e.g., </a:t>
            </a:r>
            <a:r>
              <a:rPr lang="en-US" dirty="0"/>
              <a:t>cystoscopy</a:t>
            </a:r>
            <a:r>
              <a:rPr lang="en-US" dirty="0" smtClean="0"/>
              <a:t>), prophylactic </a:t>
            </a:r>
            <a:r>
              <a:rPr lang="en-US" dirty="0"/>
              <a:t>antibiotics </a:t>
            </a:r>
            <a:r>
              <a:rPr lang="en-US" dirty="0" smtClean="0"/>
              <a:t>are </a:t>
            </a:r>
            <a:r>
              <a:rPr lang="en-US" dirty="0"/>
              <a:t>recommended.</a:t>
            </a:r>
          </a:p>
        </p:txBody>
      </p:sp>
    </p:spTree>
  </p:cSld>
  <p:clrMapOvr>
    <a:masterClrMapping/>
  </p:clrMapOvr>
  <p:transition>
    <p:cover dir="rd"/>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style>
          <a:lnRef idx="0">
            <a:schemeClr val="accent5"/>
          </a:lnRef>
          <a:fillRef idx="3">
            <a:schemeClr val="accent5"/>
          </a:fillRef>
          <a:effectRef idx="3">
            <a:schemeClr val="accent5"/>
          </a:effectRef>
          <a:fontRef idx="minor">
            <a:schemeClr val="lt1"/>
          </a:fontRef>
        </p:style>
        <p:txBody>
          <a:bodyPr/>
          <a:lstStyle/>
          <a:p>
            <a:r>
              <a:rPr lang="en-US" b="1" u="sng" dirty="0" smtClean="0"/>
              <a:t>Medical management </a:t>
            </a:r>
            <a:endParaRPr lang="en-US" b="1" u="sng" dirty="0"/>
          </a:p>
        </p:txBody>
      </p:sp>
      <p:sp>
        <p:nvSpPr>
          <p:cNvPr id="3" name="Content Placeholder 2"/>
          <p:cNvSpPr>
            <a:spLocks noGrp="1"/>
          </p:cNvSpPr>
          <p:nvPr>
            <p:ph idx="1"/>
          </p:nvPr>
        </p:nvSpPr>
        <p:spPr>
          <a:xfrm>
            <a:off x="0" y="838200"/>
            <a:ext cx="9144000" cy="6019800"/>
          </a:xfrm>
        </p:spPr>
        <p:txBody>
          <a:bodyPr>
            <a:normAutofit fontScale="92500"/>
          </a:bodyPr>
          <a:lstStyle/>
          <a:p>
            <a:pPr>
              <a:buFont typeface="Wingdings" pitchFamily="2" charset="2"/>
              <a:buChar char="Ø"/>
            </a:pPr>
            <a:r>
              <a:rPr lang="en-US" dirty="0" smtClean="0"/>
              <a:t>Antibiotic </a:t>
            </a:r>
            <a:r>
              <a:rPr lang="en-US" dirty="0"/>
              <a:t>therapy depends on the results of blood </a:t>
            </a:r>
            <a:r>
              <a:rPr lang="en-US" dirty="0" smtClean="0"/>
              <a:t>and wound cultures.(I.V antibiotics3-6 </a:t>
            </a:r>
            <a:r>
              <a:rPr lang="en-US" dirty="0" err="1" smtClean="0"/>
              <a:t>weeks,oral</a:t>
            </a:r>
            <a:r>
              <a:rPr lang="en-US" dirty="0" smtClean="0"/>
              <a:t> for 2months)</a:t>
            </a:r>
          </a:p>
          <a:p>
            <a:pPr>
              <a:buFont typeface="Wingdings" pitchFamily="2" charset="2"/>
              <a:buChar char="Ø"/>
            </a:pPr>
            <a:r>
              <a:rPr lang="en-US" dirty="0" smtClean="0"/>
              <a:t>Control pain by </a:t>
            </a:r>
            <a:r>
              <a:rPr lang="en-US" dirty="0" err="1" smtClean="0"/>
              <a:t>adminstering</a:t>
            </a:r>
            <a:r>
              <a:rPr lang="en-US" dirty="0" smtClean="0"/>
              <a:t> analgesics </a:t>
            </a:r>
            <a:r>
              <a:rPr lang="en-US" dirty="0" err="1" smtClean="0"/>
              <a:t>i.e</a:t>
            </a:r>
            <a:r>
              <a:rPr lang="en-US" dirty="0" smtClean="0"/>
              <a:t> </a:t>
            </a:r>
            <a:r>
              <a:rPr lang="en-US" dirty="0" err="1" smtClean="0"/>
              <a:t>diclofenac</a:t>
            </a:r>
            <a:r>
              <a:rPr lang="en-US" dirty="0" smtClean="0"/>
              <a:t> .</a:t>
            </a:r>
          </a:p>
          <a:p>
            <a:pPr>
              <a:buFont typeface="Wingdings" pitchFamily="2" charset="2"/>
              <a:buChar char="Ø"/>
            </a:pPr>
            <a:r>
              <a:rPr lang="en-US" dirty="0" smtClean="0"/>
              <a:t>General </a:t>
            </a:r>
            <a:r>
              <a:rPr lang="en-US" dirty="0"/>
              <a:t>supportive measures </a:t>
            </a:r>
            <a:r>
              <a:rPr lang="en-US" dirty="0" smtClean="0"/>
              <a:t>(e.g., </a:t>
            </a:r>
            <a:r>
              <a:rPr lang="en-US" dirty="0"/>
              <a:t>hydration, </a:t>
            </a:r>
            <a:r>
              <a:rPr lang="en-US" dirty="0" smtClean="0"/>
              <a:t>diet high </a:t>
            </a:r>
            <a:r>
              <a:rPr lang="en-US" dirty="0"/>
              <a:t>in vitamins and protein, correction of anemia) should be instituted.</a:t>
            </a:r>
          </a:p>
          <a:p>
            <a:pPr>
              <a:buFont typeface="Wingdings" pitchFamily="2" charset="2"/>
              <a:buChar char="Ø"/>
            </a:pPr>
            <a:r>
              <a:rPr lang="en-US" dirty="0"/>
              <a:t>The area affected with osteomyelitis is immobilized </a:t>
            </a:r>
            <a:r>
              <a:rPr lang="en-US" dirty="0" smtClean="0"/>
              <a:t>to decrease </a:t>
            </a:r>
            <a:r>
              <a:rPr lang="en-US" dirty="0"/>
              <a:t>discomfort and to prevent pathologic fracture of </a:t>
            </a:r>
            <a:r>
              <a:rPr lang="en-US" dirty="0" smtClean="0"/>
              <a:t>the weakened </a:t>
            </a:r>
            <a:r>
              <a:rPr lang="en-US" dirty="0"/>
              <a:t>bone. </a:t>
            </a:r>
            <a:endParaRPr lang="en-US" dirty="0" smtClean="0"/>
          </a:p>
          <a:p>
            <a:pPr>
              <a:buFont typeface="Wingdings" pitchFamily="2" charset="2"/>
              <a:buChar char="Ø"/>
            </a:pPr>
            <a:r>
              <a:rPr lang="en-US" dirty="0" smtClean="0"/>
              <a:t>Warm </a:t>
            </a:r>
            <a:r>
              <a:rPr lang="en-US" dirty="0"/>
              <a:t>wet soaks for 20 minutes several times </a:t>
            </a:r>
            <a:r>
              <a:rPr lang="en-US" dirty="0" smtClean="0"/>
              <a:t>a day to </a:t>
            </a:r>
            <a:r>
              <a:rPr lang="en-US" dirty="0"/>
              <a:t>increase circulation.</a:t>
            </a:r>
          </a:p>
        </p:txBody>
      </p:sp>
    </p:spTree>
  </p:cSld>
  <p:clrMapOvr>
    <a:masterClrMapping/>
  </p:clrMapOvr>
  <p:transition>
    <p:cover dir="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style>
          <a:lnRef idx="0">
            <a:schemeClr val="accent1"/>
          </a:lnRef>
          <a:fillRef idx="3">
            <a:schemeClr val="accent1"/>
          </a:fillRef>
          <a:effectRef idx="3">
            <a:schemeClr val="accent1"/>
          </a:effectRef>
          <a:fontRef idx="minor">
            <a:schemeClr val="lt1"/>
          </a:fontRef>
        </p:style>
        <p:txBody>
          <a:bodyPr/>
          <a:lstStyle/>
          <a:p>
            <a:r>
              <a:rPr lang="en-US" b="1" dirty="0" smtClean="0"/>
              <a:t>Surgical management</a:t>
            </a:r>
            <a:endParaRPr lang="en-US" b="1" dirty="0"/>
          </a:p>
        </p:txBody>
      </p:sp>
      <p:sp>
        <p:nvSpPr>
          <p:cNvPr id="3" name="Content Placeholder 2"/>
          <p:cNvSpPr>
            <a:spLocks noGrp="1"/>
          </p:cNvSpPr>
          <p:nvPr>
            <p:ph idx="1"/>
          </p:nvPr>
        </p:nvSpPr>
        <p:spPr>
          <a:xfrm>
            <a:off x="0" y="914400"/>
            <a:ext cx="9144000" cy="5943600"/>
          </a:xfrm>
        </p:spPr>
        <p:txBody>
          <a:bodyPr>
            <a:normAutofit lnSpcReduction="10000"/>
          </a:bodyPr>
          <a:lstStyle/>
          <a:p>
            <a:pPr>
              <a:buFont typeface="Wingdings" pitchFamily="2" charset="2"/>
              <a:buChar char="Ø"/>
            </a:pPr>
            <a:r>
              <a:rPr lang="en-US" sz="2800" dirty="0" smtClean="0"/>
              <a:t>The infected bone </a:t>
            </a:r>
            <a:r>
              <a:rPr lang="en-US" sz="2800" dirty="0"/>
              <a:t>is surgically exposed, the purulent and necrotic </a:t>
            </a:r>
            <a:r>
              <a:rPr lang="en-US" sz="2800" dirty="0" smtClean="0"/>
              <a:t>material is </a:t>
            </a:r>
            <a:r>
              <a:rPr lang="en-US" sz="2800" dirty="0"/>
              <a:t>removed, and the area is irrigated with sterile saline solution.</a:t>
            </a:r>
          </a:p>
          <a:p>
            <a:pPr>
              <a:buFont typeface="Wingdings" pitchFamily="2" charset="2"/>
              <a:buChar char="Ø"/>
            </a:pPr>
            <a:r>
              <a:rPr lang="en-US" sz="2800" dirty="0"/>
              <a:t>Antibiotic-impregnated beads may be placed in the wound for </a:t>
            </a:r>
            <a:r>
              <a:rPr lang="en-US" sz="2800" dirty="0" smtClean="0"/>
              <a:t>direct application </a:t>
            </a:r>
            <a:r>
              <a:rPr lang="en-US" sz="2800" dirty="0"/>
              <a:t>of antibiotics for 2 to 4 weeks. IV antibiotic </a:t>
            </a:r>
            <a:r>
              <a:rPr lang="en-US" sz="2800" dirty="0" smtClean="0"/>
              <a:t>therapy is </a:t>
            </a:r>
            <a:r>
              <a:rPr lang="en-US" sz="2800" dirty="0"/>
              <a:t>continued.</a:t>
            </a:r>
          </a:p>
          <a:p>
            <a:pPr>
              <a:buFont typeface="Wingdings" pitchFamily="2" charset="2"/>
              <a:buChar char="Ø"/>
            </a:pPr>
            <a:r>
              <a:rPr lang="en-US" sz="2800" dirty="0"/>
              <a:t>In chronic osteomyelitis, antibiotics are adjunctive therapy </a:t>
            </a:r>
            <a:r>
              <a:rPr lang="en-US" sz="2800" dirty="0" smtClean="0"/>
              <a:t>to surgical debridement.</a:t>
            </a:r>
          </a:p>
          <a:p>
            <a:pPr>
              <a:buFont typeface="Wingdings" pitchFamily="2" charset="2"/>
              <a:buChar char="Ø"/>
            </a:pPr>
            <a:r>
              <a:rPr lang="en-US" sz="2800" dirty="0" smtClean="0"/>
              <a:t>A </a:t>
            </a:r>
            <a:r>
              <a:rPr lang="en-US" sz="2800" dirty="0"/>
              <a:t>sequestrectomy (removal of enough </a:t>
            </a:r>
            <a:r>
              <a:rPr lang="en-US" sz="2800" dirty="0" smtClean="0"/>
              <a:t>involucrum to </a:t>
            </a:r>
            <a:r>
              <a:rPr lang="en-US" sz="2800" dirty="0"/>
              <a:t>enable the surgeon to remove the sequestrum) is performed</a:t>
            </a:r>
            <a:r>
              <a:rPr lang="en-US" sz="2800" dirty="0" smtClean="0"/>
              <a:t>. </a:t>
            </a:r>
          </a:p>
          <a:p>
            <a:pPr>
              <a:buFont typeface="Wingdings" pitchFamily="2" charset="2"/>
              <a:buChar char="Ø"/>
            </a:pPr>
            <a:r>
              <a:rPr lang="en-US" sz="2800" dirty="0" smtClean="0"/>
              <a:t>Wound irrigation using sterile physiologic saline solution may be performed for 7 to 8 days. </a:t>
            </a:r>
          </a:p>
          <a:p>
            <a:pPr>
              <a:buFont typeface="Wingdings" pitchFamily="2" charset="2"/>
              <a:buChar char="Ø"/>
            </a:pPr>
            <a:endParaRPr lang="en-US" sz="2800" dirty="0"/>
          </a:p>
        </p:txBody>
      </p:sp>
    </p:spTree>
  </p:cSld>
  <p:clrMapOvr>
    <a:masterClrMapping/>
  </p:clrMapOvr>
  <p:transition>
    <p:cover dir="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US" b="1" dirty="0" smtClean="0"/>
              <a:t>Review of A &amp; P</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The musculoskeletal system includes the </a:t>
            </a:r>
            <a:r>
              <a:rPr lang="en-US" b="1" dirty="0" smtClean="0"/>
              <a:t>bones</a:t>
            </a:r>
            <a:r>
              <a:rPr lang="en-US" dirty="0" smtClean="0"/>
              <a:t>, </a:t>
            </a:r>
            <a:r>
              <a:rPr lang="en-US" b="1" dirty="0" smtClean="0"/>
              <a:t>joints</a:t>
            </a:r>
            <a:r>
              <a:rPr lang="en-US" dirty="0" smtClean="0"/>
              <a:t>, </a:t>
            </a:r>
            <a:r>
              <a:rPr lang="en-US" b="1" dirty="0" smtClean="0"/>
              <a:t>muscles, tendons</a:t>
            </a:r>
            <a:r>
              <a:rPr lang="en-US" dirty="0" smtClean="0"/>
              <a:t>, </a:t>
            </a:r>
            <a:r>
              <a:rPr lang="en-US" b="1" dirty="0" smtClean="0"/>
              <a:t>ligaments,</a:t>
            </a:r>
            <a:r>
              <a:rPr lang="en-US" dirty="0" smtClean="0"/>
              <a:t> and </a:t>
            </a:r>
            <a:r>
              <a:rPr lang="en-US" b="1" dirty="0" smtClean="0"/>
              <a:t>bursae</a:t>
            </a:r>
            <a:r>
              <a:rPr lang="en-US" dirty="0" smtClean="0"/>
              <a:t> of the body</a:t>
            </a:r>
          </a:p>
          <a:p>
            <a:r>
              <a:rPr lang="en-US" dirty="0" smtClean="0"/>
              <a:t>Bone is a type of connective tissue. </a:t>
            </a:r>
          </a:p>
          <a:p>
            <a:r>
              <a:rPr lang="en-US" dirty="0" smtClean="0"/>
              <a:t>It is made up of water, living cells, calcium and phosphorus as its main components. </a:t>
            </a:r>
          </a:p>
          <a:p>
            <a:r>
              <a:rPr lang="en-US" dirty="0" smtClean="0"/>
              <a:t>The cells making up the bone are </a:t>
            </a:r>
            <a:endParaRPr lang="en-US" dirty="0" smtClean="0">
              <a:solidFill>
                <a:srgbClr val="FF0000"/>
              </a:solidFill>
            </a:endParaRPr>
          </a:p>
          <a:p>
            <a:r>
              <a:rPr lang="en-US" dirty="0" smtClean="0">
                <a:solidFill>
                  <a:srgbClr val="FF0000"/>
                </a:solidFill>
              </a:rPr>
              <a:t>osteoblast: bone-forming cell</a:t>
            </a:r>
          </a:p>
          <a:p>
            <a:r>
              <a:rPr lang="en-US" dirty="0" smtClean="0">
                <a:solidFill>
                  <a:srgbClr val="FF0000"/>
                </a:solidFill>
              </a:rPr>
              <a:t> osteoclast: bone resorption cell</a:t>
            </a:r>
          </a:p>
          <a:p>
            <a:r>
              <a:rPr lang="en-US" dirty="0" smtClean="0">
                <a:solidFill>
                  <a:srgbClr val="FF0000"/>
                </a:solidFill>
              </a:rPr>
              <a:t> osteocyte: mature bone cell</a:t>
            </a:r>
          </a:p>
          <a:p>
            <a:endParaRPr lang="en-US" dirty="0" smtClean="0">
              <a:solidFill>
                <a:srgbClr val="FF0000"/>
              </a:solidFill>
            </a:endParaRPr>
          </a:p>
          <a:p>
            <a:pPr>
              <a:buNone/>
            </a:pPr>
            <a:endParaRPr lang="en-US" dirty="0"/>
          </a:p>
        </p:txBody>
      </p:sp>
    </p:spTree>
  </p:cSld>
  <p:clrMapOvr>
    <a:masterClrMapping/>
  </p:clrMapOvr>
  <p:transition>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r>
              <a:rPr lang="en-US" dirty="0" smtClean="0"/>
              <a:t> </a:t>
            </a:r>
            <a:endParaRPr lang="en-US" dirty="0"/>
          </a:p>
        </p:txBody>
      </p:sp>
      <p:sp>
        <p:nvSpPr>
          <p:cNvPr id="3" name="Content Placeholder 2"/>
          <p:cNvSpPr>
            <a:spLocks noGrp="1"/>
          </p:cNvSpPr>
          <p:nvPr>
            <p:ph idx="1"/>
          </p:nvPr>
        </p:nvSpPr>
        <p:spPr>
          <a:xfrm>
            <a:off x="0" y="0"/>
            <a:ext cx="9144000" cy="6858000"/>
          </a:xfrm>
        </p:spPr>
        <p:txBody>
          <a:bodyPr>
            <a:normAutofit/>
          </a:bodyPr>
          <a:lstStyle/>
          <a:p>
            <a:r>
              <a:rPr lang="en-US" sz="2400" dirty="0" smtClean="0"/>
              <a:t>Specific nursing activities include </a:t>
            </a:r>
          </a:p>
          <a:p>
            <a:pPr lvl="1"/>
            <a:r>
              <a:rPr lang="en-US" sz="2400" dirty="0" smtClean="0"/>
              <a:t> assesses the patient for risk factors (</a:t>
            </a:r>
            <a:r>
              <a:rPr lang="en-US" sz="2400" dirty="0" err="1" smtClean="0"/>
              <a:t>eg</a:t>
            </a:r>
            <a:r>
              <a:rPr lang="en-US" sz="2400" dirty="0" smtClean="0"/>
              <a:t>, older age, </a:t>
            </a:r>
            <a:r>
              <a:rPr lang="en-US" sz="2400" dirty="0" err="1" smtClean="0"/>
              <a:t>dia</a:t>
            </a:r>
            <a:r>
              <a:rPr lang="en-US" sz="2400" dirty="0" smtClean="0"/>
              <a:t>- </a:t>
            </a:r>
            <a:r>
              <a:rPr lang="en-US" sz="2400" dirty="0" err="1" smtClean="0"/>
              <a:t>betes</a:t>
            </a:r>
            <a:r>
              <a:rPr lang="en-US" sz="2400" dirty="0" smtClean="0"/>
              <a:t>, long-term corticosteroid therapy) and for a history of pre- </a:t>
            </a:r>
            <a:r>
              <a:rPr lang="en-US" sz="2400" dirty="0" err="1" smtClean="0"/>
              <a:t>vious</a:t>
            </a:r>
            <a:r>
              <a:rPr lang="en-US" sz="2400" dirty="0" smtClean="0"/>
              <a:t> injury, infection, or orthopedic surgery</a:t>
            </a:r>
          </a:p>
          <a:p>
            <a:pPr lvl="1"/>
            <a:r>
              <a:rPr lang="en-US" sz="2400" b="1" dirty="0" smtClean="0"/>
              <a:t>RELIEVING PAIN </a:t>
            </a:r>
          </a:p>
          <a:p>
            <a:pPr lvl="1"/>
            <a:r>
              <a:rPr lang="en-US" sz="2400" dirty="0" smtClean="0"/>
              <a:t>The affected part may be immobilized with a splint to decrease pain and muscle spasm.</a:t>
            </a:r>
          </a:p>
          <a:p>
            <a:pPr lvl="1"/>
            <a:r>
              <a:rPr lang="en-US" sz="2400" dirty="0" smtClean="0"/>
              <a:t> Elevation reduces swelling and associated discomfort</a:t>
            </a:r>
          </a:p>
          <a:p>
            <a:pPr lvl="1"/>
            <a:r>
              <a:rPr lang="en-US" sz="2400" dirty="0" err="1" smtClean="0"/>
              <a:t>Adminster</a:t>
            </a:r>
            <a:r>
              <a:rPr lang="en-US" sz="2400" dirty="0" smtClean="0"/>
              <a:t> prescribed analgesics</a:t>
            </a:r>
          </a:p>
          <a:p>
            <a:pPr lvl="1"/>
            <a:r>
              <a:rPr lang="en-US" sz="2400" b="1" dirty="0" smtClean="0"/>
              <a:t>IMPROVING PHYSICAL MOBILITY </a:t>
            </a:r>
          </a:p>
          <a:p>
            <a:pPr lvl="1"/>
            <a:r>
              <a:rPr lang="en-US" sz="2400" dirty="0" smtClean="0"/>
              <a:t>of assistive devices such as crutches, </a:t>
            </a:r>
          </a:p>
          <a:p>
            <a:pPr lvl="1"/>
            <a:r>
              <a:rPr lang="en-US" sz="2400" dirty="0" smtClean="0"/>
              <a:t>The joints above and below the affected part should be gently </a:t>
            </a:r>
            <a:r>
              <a:rPr lang="en-US" sz="2400" smtClean="0"/>
              <a:t>placed  </a:t>
            </a:r>
            <a:r>
              <a:rPr lang="en-US" sz="2400" dirty="0" smtClean="0"/>
              <a:t>through their range of motion. </a:t>
            </a:r>
          </a:p>
        </p:txBody>
      </p:sp>
    </p:spTree>
  </p:cSld>
  <p:clrMapOvr>
    <a:masterClrMapping/>
  </p:clrMapOvr>
  <p:transition>
    <p:cover dir="rd"/>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ct</a:t>
            </a:r>
            <a:endParaRPr lang="fr-FR" dirty="0"/>
          </a:p>
        </p:txBody>
      </p:sp>
      <p:sp>
        <p:nvSpPr>
          <p:cNvPr id="3" name="Content Placeholder 2"/>
          <p:cNvSpPr>
            <a:spLocks noGrp="1"/>
          </p:cNvSpPr>
          <p:nvPr>
            <p:ph idx="1"/>
          </p:nvPr>
        </p:nvSpPr>
        <p:spPr/>
        <p:txBody>
          <a:bodyPr>
            <a:normAutofit fontScale="92500" lnSpcReduction="20000"/>
          </a:bodyPr>
          <a:lstStyle/>
          <a:p>
            <a:pPr lvl="1"/>
            <a:r>
              <a:rPr lang="en-US" sz="2600" b="1" dirty="0" smtClean="0"/>
              <a:t>CONTROLLING THE INFECTIOUS PROCESS </a:t>
            </a:r>
          </a:p>
          <a:p>
            <a:pPr lvl="1"/>
            <a:r>
              <a:rPr lang="en-US" sz="2600" dirty="0" smtClean="0"/>
              <a:t>close monitoring of the patient, </a:t>
            </a:r>
          </a:p>
          <a:p>
            <a:pPr lvl="1"/>
            <a:r>
              <a:rPr lang="en-US" sz="2600" dirty="0" smtClean="0"/>
              <a:t>promotion of drainage, </a:t>
            </a:r>
          </a:p>
          <a:p>
            <a:pPr lvl="1"/>
            <a:r>
              <a:rPr lang="en-US" sz="2600" dirty="0" smtClean="0"/>
              <a:t>use of antibiotics,.</a:t>
            </a:r>
          </a:p>
          <a:p>
            <a:pPr lvl="1"/>
            <a:r>
              <a:rPr lang="en-US" sz="2600" dirty="0" smtClean="0"/>
              <a:t> changes dressings using aseptic technique </a:t>
            </a:r>
          </a:p>
          <a:p>
            <a:pPr lvl="1"/>
            <a:r>
              <a:rPr lang="en-US" sz="2600" dirty="0" smtClean="0"/>
              <a:t>use of fluids,  </a:t>
            </a:r>
          </a:p>
          <a:p>
            <a:pPr lvl="1"/>
            <a:r>
              <a:rPr lang="en-US" sz="2600" dirty="0" smtClean="0"/>
              <a:t>good nutrition to the patient diet high in protein and vitamin </a:t>
            </a:r>
          </a:p>
          <a:p>
            <a:pPr lvl="2">
              <a:buNone/>
            </a:pPr>
            <a:r>
              <a:rPr lang="en-US" sz="2600" b="1" dirty="0" smtClean="0"/>
              <a:t> patient education</a:t>
            </a:r>
            <a:r>
              <a:rPr lang="en-US" sz="2600" dirty="0" smtClean="0"/>
              <a:t>. </a:t>
            </a:r>
          </a:p>
          <a:p>
            <a:r>
              <a:rPr lang="en-US" sz="2600" dirty="0" smtClean="0"/>
              <a:t>The patient and family must learn and recognize the importance of strictly adhering to the therapeutic regimen of antibiotics and preventing falls or other injuries</a:t>
            </a:r>
          </a:p>
          <a:p>
            <a:endParaRPr lang="fr-FR"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style>
          <a:lnRef idx="0">
            <a:schemeClr val="accent2"/>
          </a:lnRef>
          <a:fillRef idx="3">
            <a:schemeClr val="accent2"/>
          </a:fillRef>
          <a:effectRef idx="3">
            <a:schemeClr val="accent2"/>
          </a:effectRef>
          <a:fontRef idx="minor">
            <a:schemeClr val="lt1"/>
          </a:fontRef>
        </p:style>
        <p:txBody>
          <a:bodyPr/>
          <a:lstStyle/>
          <a:p>
            <a:r>
              <a:rPr lang="en-US" b="1" dirty="0" smtClean="0"/>
              <a:t>FRACTURES</a:t>
            </a:r>
            <a:endParaRPr lang="en-US" b="1" dirty="0"/>
          </a:p>
        </p:txBody>
      </p:sp>
      <p:sp>
        <p:nvSpPr>
          <p:cNvPr id="3" name="Content Placeholder 2"/>
          <p:cNvSpPr>
            <a:spLocks noGrp="1"/>
          </p:cNvSpPr>
          <p:nvPr>
            <p:ph idx="1"/>
          </p:nvPr>
        </p:nvSpPr>
        <p:spPr>
          <a:xfrm>
            <a:off x="0" y="914400"/>
            <a:ext cx="9144000" cy="5943600"/>
          </a:xfrm>
        </p:spPr>
        <p:txBody>
          <a:bodyPr>
            <a:normAutofit/>
          </a:bodyPr>
          <a:lstStyle/>
          <a:p>
            <a:pPr>
              <a:buNone/>
            </a:pPr>
            <a:r>
              <a:rPr lang="en-US" b="1" dirty="0" smtClean="0"/>
              <a:t>Def: </a:t>
            </a:r>
            <a:r>
              <a:rPr lang="en-US" dirty="0" smtClean="0"/>
              <a:t>A fracture is any break in the continuity of bone. </a:t>
            </a:r>
          </a:p>
          <a:p>
            <a:pPr>
              <a:buNone/>
            </a:pPr>
            <a:r>
              <a:rPr lang="en-US" b="1" u="sng" dirty="0" smtClean="0"/>
              <a:t>Classification of Fractures</a:t>
            </a:r>
            <a:r>
              <a:rPr lang="en-US" u="sng" dirty="0" smtClean="0"/>
              <a:t> </a:t>
            </a:r>
          </a:p>
          <a:p>
            <a:r>
              <a:rPr lang="en-US" dirty="0" smtClean="0"/>
              <a:t>They are classified according to: </a:t>
            </a:r>
          </a:p>
          <a:p>
            <a:pPr lvl="1"/>
            <a:r>
              <a:rPr lang="en-US" dirty="0" smtClean="0"/>
              <a:t>Location </a:t>
            </a:r>
          </a:p>
          <a:p>
            <a:pPr lvl="1"/>
            <a:r>
              <a:rPr lang="en-US" dirty="0" smtClean="0"/>
              <a:t>Type </a:t>
            </a:r>
          </a:p>
          <a:p>
            <a:pPr lvl="1"/>
            <a:r>
              <a:rPr lang="en-US" dirty="0" smtClean="0"/>
              <a:t>Direction or pattern of fracture line </a:t>
            </a:r>
          </a:p>
          <a:p>
            <a:pPr>
              <a:buNone/>
            </a:pPr>
            <a:r>
              <a:rPr lang="en-US" b="1" dirty="0" smtClean="0"/>
              <a:t>1. Location </a:t>
            </a:r>
            <a:br>
              <a:rPr lang="en-US" b="1" dirty="0" smtClean="0"/>
            </a:br>
            <a:r>
              <a:rPr lang="en-US" dirty="0" smtClean="0"/>
              <a:t>Long bones can be described as having 3 parts; proximal, mid-shaft and distal. A fracture of the long bone is described in relation to its position in the bone. </a:t>
            </a:r>
          </a:p>
          <a:p>
            <a:endParaRPr lang="en-US" dirty="0"/>
          </a:p>
        </p:txBody>
      </p:sp>
    </p:spTree>
  </p:cSld>
  <p:clrMapOvr>
    <a:masterClrMapping/>
  </p:clrMapOvr>
  <p:transition>
    <p:newsflash/>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rmAutofit lnSpcReduction="10000"/>
          </a:bodyPr>
          <a:lstStyle/>
          <a:p>
            <a:pPr>
              <a:buNone/>
            </a:pPr>
            <a:r>
              <a:rPr lang="en-US" b="1" dirty="0" smtClean="0"/>
              <a:t>2. Types of Fracture</a:t>
            </a:r>
            <a:r>
              <a:rPr lang="en-US" dirty="0" smtClean="0"/>
              <a:t> </a:t>
            </a:r>
          </a:p>
          <a:p>
            <a:r>
              <a:rPr lang="en-US" sz="2400" dirty="0" smtClean="0"/>
              <a:t>This is in relation to its </a:t>
            </a:r>
          </a:p>
          <a:p>
            <a:pPr lvl="1"/>
            <a:r>
              <a:rPr lang="en-US" sz="2400" dirty="0" smtClean="0"/>
              <a:t>communication to the environment, </a:t>
            </a:r>
          </a:p>
          <a:p>
            <a:pPr lvl="1"/>
            <a:r>
              <a:rPr lang="en-US" sz="2400" dirty="0" smtClean="0"/>
              <a:t>degree of break in continuity of the bone, </a:t>
            </a:r>
          </a:p>
          <a:p>
            <a:pPr lvl="1"/>
            <a:r>
              <a:rPr lang="en-US" sz="2400" dirty="0" smtClean="0"/>
              <a:t>character of fracture. </a:t>
            </a:r>
          </a:p>
          <a:p>
            <a:pPr lvl="1"/>
            <a:r>
              <a:rPr lang="en-US" sz="2400" dirty="0" smtClean="0"/>
              <a:t>Pattern of fracture line </a:t>
            </a:r>
          </a:p>
          <a:p>
            <a:r>
              <a:rPr lang="en-US" sz="2400" dirty="0" err="1" smtClean="0"/>
              <a:t>E.g</a:t>
            </a:r>
            <a:r>
              <a:rPr lang="en-US" sz="2400" dirty="0" smtClean="0"/>
              <a:t>, an </a:t>
            </a:r>
            <a:r>
              <a:rPr lang="en-US" sz="2400" dirty="0" smtClean="0">
                <a:solidFill>
                  <a:srgbClr val="FF0000"/>
                </a:solidFill>
              </a:rPr>
              <a:t>open fracture(compound/complex)</a:t>
            </a:r>
            <a:r>
              <a:rPr lang="en-US" sz="2400" dirty="0" smtClean="0"/>
              <a:t>   communicates with the environment because it penetrates the skin, while a </a:t>
            </a:r>
            <a:r>
              <a:rPr lang="en-US" sz="2400" dirty="0" smtClean="0">
                <a:solidFill>
                  <a:srgbClr val="FF0000"/>
                </a:solidFill>
              </a:rPr>
              <a:t>closed fracture (simple)</a:t>
            </a:r>
            <a:r>
              <a:rPr lang="en-US" sz="2400" dirty="0" smtClean="0"/>
              <a:t>does not penetrate the skin. </a:t>
            </a:r>
          </a:p>
          <a:p>
            <a:r>
              <a:rPr lang="en-US" sz="2400" dirty="0" smtClean="0">
                <a:solidFill>
                  <a:srgbClr val="FF0000"/>
                </a:solidFill>
              </a:rPr>
              <a:t>Degree of break in a continuity of a bone</a:t>
            </a:r>
            <a:r>
              <a:rPr lang="en-US" sz="2400" dirty="0" smtClean="0"/>
              <a:t> e.g.</a:t>
            </a:r>
          </a:p>
          <a:p>
            <a:r>
              <a:rPr lang="en-US" sz="2400" b="1" dirty="0" smtClean="0"/>
              <a:t>incomplete (green stick)-</a:t>
            </a:r>
          </a:p>
          <a:p>
            <a:r>
              <a:rPr lang="en-US" sz="2400" dirty="0" smtClean="0"/>
              <a:t> </a:t>
            </a:r>
            <a:r>
              <a:rPr lang="en-US" sz="2400" b="1" dirty="0" smtClean="0"/>
              <a:t>complete- </a:t>
            </a:r>
            <a:r>
              <a:rPr lang="en-US" sz="2400" dirty="0" smtClean="0"/>
              <a:t>break across the entire cross-section of the bone and is frequently displaced</a:t>
            </a:r>
          </a:p>
          <a:p>
            <a:r>
              <a:rPr lang="en-US" sz="2400" dirty="0" smtClean="0">
                <a:solidFill>
                  <a:srgbClr val="FF0000"/>
                </a:solidFill>
              </a:rPr>
              <a:t>Character of fracture</a:t>
            </a:r>
            <a:r>
              <a:rPr lang="en-US" sz="2400" dirty="0" smtClean="0"/>
              <a:t> which is described as  comminuted, impacted, segmental, etc.</a:t>
            </a:r>
          </a:p>
          <a:p>
            <a:r>
              <a:rPr lang="en-US" sz="2400" dirty="0" smtClean="0">
                <a:solidFill>
                  <a:srgbClr val="FF0000"/>
                </a:solidFill>
              </a:rPr>
              <a:t>The pattern of fracture </a:t>
            </a:r>
            <a:r>
              <a:rPr lang="en-US" sz="2400" dirty="0" smtClean="0"/>
              <a:t>line can be described as transverse, spiral, oblique, etc. </a:t>
            </a:r>
          </a:p>
          <a:p>
            <a:endParaRPr lang="en-US" sz="2400" dirty="0"/>
          </a:p>
        </p:txBody>
      </p:sp>
    </p:spTree>
  </p:cSld>
  <p:clrMapOvr>
    <a:masterClrMapping/>
  </p:clrMapOvr>
  <p:transition>
    <p:newsflash/>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rmAutofit fontScale="77500" lnSpcReduction="20000"/>
          </a:bodyPr>
          <a:lstStyle/>
          <a:p>
            <a:r>
              <a:rPr lang="en-US" b="1" dirty="0" smtClean="0"/>
              <a:t>Clinical features</a:t>
            </a:r>
            <a:r>
              <a:rPr lang="en-US" dirty="0" smtClean="0"/>
              <a:t> </a:t>
            </a:r>
          </a:p>
          <a:p>
            <a:pPr lvl="1"/>
            <a:r>
              <a:rPr lang="en-US" sz="3300" dirty="0" smtClean="0"/>
              <a:t>Pain at site of injury due to muscle spasm</a:t>
            </a:r>
          </a:p>
          <a:p>
            <a:pPr lvl="1"/>
            <a:r>
              <a:rPr lang="en-US" sz="3300" dirty="0" smtClean="0"/>
              <a:t>Discoloration of the skin (</a:t>
            </a:r>
            <a:r>
              <a:rPr lang="en-US" sz="3300" dirty="0" err="1" smtClean="0"/>
              <a:t>ecchymosis</a:t>
            </a:r>
            <a:r>
              <a:rPr lang="en-US" sz="3300" dirty="0" smtClean="0"/>
              <a:t>) due to bleeding into tissues </a:t>
            </a:r>
          </a:p>
          <a:p>
            <a:pPr lvl="1"/>
            <a:r>
              <a:rPr lang="en-US" sz="3300" dirty="0" smtClean="0"/>
              <a:t>Swelling due to hematoma formation </a:t>
            </a:r>
          </a:p>
          <a:p>
            <a:pPr lvl="1"/>
            <a:r>
              <a:rPr lang="en-US" sz="3300" dirty="0" smtClean="0"/>
              <a:t>Loss of function due to pain and deformity </a:t>
            </a:r>
          </a:p>
          <a:p>
            <a:pPr lvl="1"/>
            <a:r>
              <a:rPr lang="en-US" sz="3300" dirty="0" smtClean="0"/>
              <a:t>Deformity depending on force and muscle tissue surrounding muscles e.g. angulation, shortening of extremity.</a:t>
            </a:r>
          </a:p>
          <a:p>
            <a:pPr lvl="1"/>
            <a:r>
              <a:rPr lang="en-US" sz="3300" dirty="0" smtClean="0"/>
              <a:t>Shortening: because of the contraction of the muscles that are attached above and below the site of the fracture.</a:t>
            </a:r>
          </a:p>
          <a:p>
            <a:pPr lvl="1"/>
            <a:r>
              <a:rPr lang="en-US" sz="3300" dirty="0" smtClean="0"/>
              <a:t>Crepitus: When the extremity is examined with the hands, a grating sensation can be felt. It is caused by the rubbing of the bone fragments against each other.</a:t>
            </a:r>
          </a:p>
          <a:p>
            <a:r>
              <a:rPr lang="en-US" sz="3300" b="1" dirty="0" smtClean="0"/>
              <a:t>Diagnosis</a:t>
            </a:r>
            <a:endParaRPr lang="en-US" sz="3300" b="1" dirty="0"/>
          </a:p>
          <a:p>
            <a:pPr lvl="1"/>
            <a:r>
              <a:rPr lang="en-US" sz="3300" dirty="0" smtClean="0"/>
              <a:t>This is made from the history e.g. fall or trauma in road traffic accidents. </a:t>
            </a:r>
          </a:p>
          <a:p>
            <a:pPr lvl="1"/>
            <a:r>
              <a:rPr lang="en-US" sz="3300" dirty="0" smtClean="0"/>
              <a:t>An x-ray examination confirms diagnosis.</a:t>
            </a:r>
          </a:p>
          <a:p>
            <a:endParaRPr lang="en-US" dirty="0"/>
          </a:p>
        </p:txBody>
      </p:sp>
    </p:spTree>
  </p:cSld>
  <p:clrMapOvr>
    <a:masterClrMapping/>
  </p:clrMapOvr>
  <p:transition>
    <p:newsflash/>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838200"/>
          </a:xfrm>
        </p:spPr>
        <p:style>
          <a:lnRef idx="0">
            <a:schemeClr val="accent2"/>
          </a:lnRef>
          <a:fillRef idx="3">
            <a:schemeClr val="accent2"/>
          </a:fillRef>
          <a:effectRef idx="3">
            <a:schemeClr val="accent2"/>
          </a:effectRef>
          <a:fontRef idx="minor">
            <a:schemeClr val="lt1"/>
          </a:fontRef>
        </p:style>
        <p:txBody>
          <a:bodyPr/>
          <a:lstStyle/>
          <a:p>
            <a:r>
              <a:rPr lang="en-US" b="1" u="sng" dirty="0" smtClean="0"/>
              <a:t>Specific types of fractures</a:t>
            </a:r>
            <a:endParaRPr lang="en-US" b="1" u="sng" dirty="0"/>
          </a:p>
        </p:txBody>
      </p:sp>
      <p:sp>
        <p:nvSpPr>
          <p:cNvPr id="8" name="Content Placeholder 7"/>
          <p:cNvSpPr>
            <a:spLocks noGrp="1"/>
          </p:cNvSpPr>
          <p:nvPr>
            <p:ph idx="1"/>
          </p:nvPr>
        </p:nvSpPr>
        <p:spPr/>
        <p:txBody>
          <a:bodyPr>
            <a:normAutofit/>
          </a:bodyPr>
          <a:lstStyle/>
          <a:p>
            <a:r>
              <a:rPr lang="en-US" b="1" dirty="0" smtClean="0"/>
              <a:t>Avulsion</a:t>
            </a:r>
            <a:r>
              <a:rPr lang="en-US" dirty="0" smtClean="0"/>
              <a:t>: a fracture in which a fragment of bone has been pulled away by a ligament or tendon and its attachment.</a:t>
            </a:r>
          </a:p>
          <a:p>
            <a:r>
              <a:rPr lang="en-US" b="1" dirty="0" smtClean="0"/>
              <a:t>Compression</a:t>
            </a:r>
            <a:r>
              <a:rPr lang="en-US" dirty="0" smtClean="0"/>
              <a:t>: a fracture in which bone has been compressed (seen in vertebral fractures)</a:t>
            </a:r>
          </a:p>
          <a:p>
            <a:r>
              <a:rPr lang="en-US" b="1" dirty="0" smtClean="0"/>
              <a:t>Stress</a:t>
            </a:r>
            <a:r>
              <a:rPr lang="en-US" dirty="0" smtClean="0"/>
              <a:t>: a fracture that results from repeated loading without bone and muscle recovery</a:t>
            </a:r>
            <a:endParaRPr lang="en-US" dirty="0"/>
          </a:p>
        </p:txBody>
      </p:sp>
    </p:spTree>
  </p:cSld>
  <p:clrMapOvr>
    <a:masterClrMapping/>
  </p:clrMapOvr>
  <p:transition>
    <p:newsflash/>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Picture Placeholder 4"/>
          <p:cNvSpPr>
            <a:spLocks noGrp="1"/>
          </p:cNvSpPr>
          <p:nvPr>
            <p:ph type="pic" idx="1"/>
          </p:nvPr>
        </p:nvSpPr>
        <p:spPr>
          <a:xfrm>
            <a:off x="0" y="0"/>
            <a:ext cx="9144000" cy="5943600"/>
          </a:xfrm>
        </p:spPr>
      </p:sp>
      <p:sp>
        <p:nvSpPr>
          <p:cNvPr id="6" name="Text Placeholder 5"/>
          <p:cNvSpPr>
            <a:spLocks noGrp="1"/>
          </p:cNvSpPr>
          <p:nvPr>
            <p:ph type="body" sz="half" idx="2"/>
          </p:nvPr>
        </p:nvSpPr>
        <p:spPr>
          <a:xfrm>
            <a:off x="228600" y="6053138"/>
            <a:ext cx="8382000" cy="804862"/>
          </a:xfrm>
        </p:spPr>
        <p:txBody>
          <a:bodyPr>
            <a:noAutofit/>
          </a:bodyPr>
          <a:lstStyle/>
          <a:p>
            <a:r>
              <a:rPr lang="en-US" sz="2400" dirty="0" smtClean="0"/>
              <a:t>An </a:t>
            </a:r>
            <a:r>
              <a:rPr lang="en-US" sz="2400" b="1" dirty="0" smtClean="0"/>
              <a:t>impacted fracture</a:t>
            </a:r>
            <a:r>
              <a:rPr lang="en-US" sz="2400" dirty="0" smtClean="0"/>
              <a:t>  bone fragment is driven into another bone fragment </a:t>
            </a:r>
            <a:endParaRPr lang="en-US" sz="2400" dirty="0"/>
          </a:p>
        </p:txBody>
      </p:sp>
      <p:sp>
        <p:nvSpPr>
          <p:cNvPr id="19457" name="Rectangle 1"/>
          <p:cNvSpPr>
            <a:spLocks noChangeArrowheads="1"/>
          </p:cNvSpPr>
          <p:nvPr/>
        </p:nvSpPr>
        <p:spPr bwMode="auto">
          <a:xfrm>
            <a:off x="2663825" y="4098925"/>
            <a:ext cx="2195513"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19459" name="Rectangle 3"/>
          <p:cNvSpPr>
            <a:spLocks noChangeArrowheads="1"/>
          </p:cNvSpPr>
          <p:nvPr/>
        </p:nvSpPr>
        <p:spPr bwMode="auto">
          <a:xfrm>
            <a:off x="47625" y="1365161"/>
            <a:ext cx="248786" cy="120032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a:t>
            </a:r>
            <a:br>
              <a:rPr kumimoji="0" lang="en-US" sz="1800" b="0" i="0" u="none" strike="noStrike" cap="none" normalizeH="0" baseline="0" dirty="0" smtClean="0">
                <a:ln>
                  <a:noFill/>
                </a:ln>
                <a:solidFill>
                  <a:schemeClr val="tx1"/>
                </a:solidFill>
                <a:effectLst/>
                <a:latin typeface="Arial" charset="0"/>
                <a:cs typeface="Arial" charset="0"/>
              </a:rPr>
            </a:b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pic>
        <p:nvPicPr>
          <p:cNvPr id="19460" name="Picture 4" descr="An impacted fracture bone where the bone is broken and wedged into another break "/>
          <p:cNvPicPr>
            <a:picLocks noChangeAspect="1" noChangeArrowheads="1"/>
          </p:cNvPicPr>
          <p:nvPr/>
        </p:nvPicPr>
        <p:blipFill>
          <a:blip r:embed="rId2" cstate="print"/>
          <a:srcRect/>
          <a:stretch>
            <a:fillRect/>
          </a:stretch>
        </p:blipFill>
        <p:spPr bwMode="auto">
          <a:xfrm>
            <a:off x="0" y="0"/>
            <a:ext cx="9144000" cy="5867400"/>
          </a:xfrm>
          <a:prstGeom prst="rect">
            <a:avLst/>
          </a:prstGeom>
          <a:noFill/>
        </p:spPr>
      </p:pic>
    </p:spTree>
  </p:cSld>
  <p:clrMapOvr>
    <a:masterClrMapping/>
  </p:clrMapOvr>
  <p:transition>
    <p:newsflash/>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Picture Placeholder 2"/>
          <p:cNvSpPr>
            <a:spLocks noGrp="1"/>
          </p:cNvSpPr>
          <p:nvPr>
            <p:ph type="pic" idx="1"/>
          </p:nvPr>
        </p:nvSpPr>
        <p:spPr/>
      </p:sp>
      <p:sp>
        <p:nvSpPr>
          <p:cNvPr id="4" name="Text Placeholder 3"/>
          <p:cNvSpPr>
            <a:spLocks noGrp="1"/>
          </p:cNvSpPr>
          <p:nvPr>
            <p:ph type="body" sz="half" idx="2"/>
          </p:nvPr>
        </p:nvSpPr>
        <p:spPr>
          <a:xfrm>
            <a:off x="304800" y="5867400"/>
            <a:ext cx="8839200" cy="804862"/>
          </a:xfrm>
        </p:spPr>
        <p:txBody>
          <a:bodyPr>
            <a:noAutofit/>
          </a:bodyPr>
          <a:lstStyle/>
          <a:p>
            <a:r>
              <a:rPr lang="en-US" sz="2800" dirty="0" smtClean="0"/>
              <a:t>A </a:t>
            </a:r>
            <a:r>
              <a:rPr lang="en-US" sz="2800" b="1" dirty="0" smtClean="0"/>
              <a:t>green stick fracture a </a:t>
            </a:r>
            <a:r>
              <a:rPr lang="en-US" sz="2800" dirty="0" smtClean="0"/>
              <a:t>fracture in which one side of a bone is broken and the other side is bent</a:t>
            </a:r>
            <a:endParaRPr lang="en-US" sz="2800" dirty="0"/>
          </a:p>
        </p:txBody>
      </p:sp>
      <p:sp>
        <p:nvSpPr>
          <p:cNvPr id="38913" name="Rectangle 1"/>
          <p:cNvSpPr>
            <a:spLocks noChangeArrowheads="1"/>
          </p:cNvSpPr>
          <p:nvPr/>
        </p:nvSpPr>
        <p:spPr bwMode="auto">
          <a:xfrm>
            <a:off x="2663825" y="4098925"/>
            <a:ext cx="2195513"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38914" name="Rectangle 2"/>
          <p:cNvSpPr>
            <a:spLocks noChangeArrowheads="1"/>
          </p:cNvSpPr>
          <p:nvPr/>
        </p:nvSpPr>
        <p:spPr bwMode="auto">
          <a:xfrm>
            <a:off x="1177925" y="838498"/>
            <a:ext cx="248786" cy="92333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1" u="none" strike="noStrike" cap="none" normalizeH="0" baseline="0" dirty="0" smtClean="0">
                <a:ln>
                  <a:noFill/>
                </a:ln>
                <a:solidFill>
                  <a:srgbClr val="990000"/>
                </a:solidFill>
                <a:effectLst/>
                <a:latin typeface="Arial" charset="0"/>
                <a:cs typeface="Arial" charset="0"/>
              </a:rPr>
              <a:t>.</a:t>
            </a: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38915" name="Rectangle 3"/>
          <p:cNvSpPr>
            <a:spLocks noChangeArrowheads="1"/>
          </p:cNvSpPr>
          <p:nvPr/>
        </p:nvSpPr>
        <p:spPr bwMode="auto">
          <a:xfrm>
            <a:off x="47625" y="1642160"/>
            <a:ext cx="184731"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pic>
        <p:nvPicPr>
          <p:cNvPr id="38916" name="Picture 4" descr="A green stick fracture. "/>
          <p:cNvPicPr>
            <a:picLocks noChangeAspect="1" noChangeArrowheads="1"/>
          </p:cNvPicPr>
          <p:nvPr/>
        </p:nvPicPr>
        <p:blipFill>
          <a:blip r:embed="rId2" cstate="print"/>
          <a:srcRect/>
          <a:stretch>
            <a:fillRect/>
          </a:stretch>
        </p:blipFill>
        <p:spPr bwMode="auto">
          <a:xfrm>
            <a:off x="304800" y="0"/>
            <a:ext cx="8610600" cy="5867400"/>
          </a:xfrm>
          <a:prstGeom prst="rect">
            <a:avLst/>
          </a:prstGeom>
          <a:noFill/>
        </p:spPr>
      </p:pic>
    </p:spTree>
  </p:cSld>
  <p:clrMapOvr>
    <a:masterClrMapping/>
  </p:clrMapOvr>
  <p:transition>
    <p:newsflash/>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a:xfrm>
            <a:off x="0" y="6053138"/>
            <a:ext cx="9144000" cy="804862"/>
          </a:xfrm>
        </p:spPr>
        <p:txBody>
          <a:bodyPr>
            <a:normAutofit/>
          </a:bodyPr>
          <a:lstStyle/>
          <a:p>
            <a:r>
              <a:rPr lang="en-US" sz="3200" dirty="0" smtClean="0"/>
              <a:t>A </a:t>
            </a:r>
            <a:r>
              <a:rPr lang="en-US" sz="3200" b="1" dirty="0" smtClean="0"/>
              <a:t>closed fracture</a:t>
            </a:r>
            <a:r>
              <a:rPr lang="en-US" sz="3200" dirty="0" smtClean="0"/>
              <a:t> where there is no open wound</a:t>
            </a:r>
            <a:endParaRPr lang="en-US" sz="3200" dirty="0"/>
          </a:p>
        </p:txBody>
      </p:sp>
      <p:sp>
        <p:nvSpPr>
          <p:cNvPr id="39937" name="Rectangle 1"/>
          <p:cNvSpPr>
            <a:spLocks noChangeArrowheads="1"/>
          </p:cNvSpPr>
          <p:nvPr/>
        </p:nvSpPr>
        <p:spPr bwMode="auto">
          <a:xfrm>
            <a:off x="1177925" y="976998"/>
            <a:ext cx="248786"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smtClean="0">
                <a:ln>
                  <a:noFill/>
                </a:ln>
                <a:solidFill>
                  <a:srgbClr val="990000"/>
                </a:solidFill>
                <a:effectLst/>
                <a:latin typeface="Arial" charset="0"/>
                <a:cs typeface="Arial" charset="0"/>
              </a:rPr>
              <a:t>.</a:t>
            </a: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39938" name="Rectangle 2"/>
          <p:cNvSpPr>
            <a:spLocks noChangeArrowheads="1"/>
          </p:cNvSpPr>
          <p:nvPr/>
        </p:nvSpPr>
        <p:spPr bwMode="auto">
          <a:xfrm>
            <a:off x="47625" y="1642160"/>
            <a:ext cx="184731"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pic>
        <p:nvPicPr>
          <p:cNvPr id="39939" name="Picture 3" descr="A closed fracture"/>
          <p:cNvPicPr>
            <a:picLocks noChangeAspect="1" noChangeArrowheads="1"/>
          </p:cNvPicPr>
          <p:nvPr/>
        </p:nvPicPr>
        <p:blipFill>
          <a:blip r:embed="rId2" cstate="print"/>
          <a:srcRect/>
          <a:stretch>
            <a:fillRect/>
          </a:stretch>
        </p:blipFill>
        <p:spPr bwMode="auto">
          <a:xfrm>
            <a:off x="304800" y="0"/>
            <a:ext cx="8534400" cy="6019800"/>
          </a:xfrm>
          <a:prstGeom prst="rect">
            <a:avLst/>
          </a:prstGeom>
          <a:noFill/>
        </p:spPr>
      </p:pic>
    </p:spTree>
  </p:cSld>
  <p:clrMapOvr>
    <a:masterClrMapping/>
  </p:clrMapOvr>
  <p:transition>
    <p:newsflash/>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Picture Placeholder 2"/>
          <p:cNvSpPr>
            <a:spLocks noGrp="1"/>
          </p:cNvSpPr>
          <p:nvPr>
            <p:ph type="pic" idx="1"/>
          </p:nvPr>
        </p:nvSpPr>
        <p:spPr>
          <a:xfrm>
            <a:off x="1828800" y="533400"/>
            <a:ext cx="5486400" cy="4114800"/>
          </a:xfrm>
        </p:spPr>
      </p:sp>
      <p:sp>
        <p:nvSpPr>
          <p:cNvPr id="4" name="Text Placeholder 3"/>
          <p:cNvSpPr>
            <a:spLocks noGrp="1"/>
          </p:cNvSpPr>
          <p:nvPr>
            <p:ph type="body" sz="half" idx="2"/>
          </p:nvPr>
        </p:nvSpPr>
        <p:spPr>
          <a:xfrm>
            <a:off x="0" y="5791200"/>
            <a:ext cx="9144000" cy="1066800"/>
          </a:xfrm>
        </p:spPr>
        <p:txBody>
          <a:bodyPr>
            <a:noAutofit/>
          </a:bodyPr>
          <a:lstStyle/>
          <a:p>
            <a:r>
              <a:rPr lang="en-US" sz="3200" dirty="0" smtClean="0"/>
              <a:t>An </a:t>
            </a:r>
            <a:r>
              <a:rPr lang="en-US" sz="3200" b="1" dirty="0" smtClean="0"/>
              <a:t>open fracture</a:t>
            </a:r>
            <a:r>
              <a:rPr lang="en-US" sz="3200" dirty="0" smtClean="0"/>
              <a:t> where a wound in the skin communicates with the fracture.</a:t>
            </a:r>
            <a:endParaRPr lang="en-US" sz="3200" dirty="0"/>
          </a:p>
        </p:txBody>
      </p:sp>
      <p:sp>
        <p:nvSpPr>
          <p:cNvPr id="40961" name="Rectangle 1"/>
          <p:cNvSpPr>
            <a:spLocks noChangeArrowheads="1"/>
          </p:cNvSpPr>
          <p:nvPr/>
        </p:nvSpPr>
        <p:spPr bwMode="auto">
          <a:xfrm>
            <a:off x="2663825" y="4098925"/>
            <a:ext cx="2195513"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40962" name="Rectangle 2"/>
          <p:cNvSpPr>
            <a:spLocks noChangeArrowheads="1"/>
          </p:cNvSpPr>
          <p:nvPr/>
        </p:nvSpPr>
        <p:spPr bwMode="auto">
          <a:xfrm>
            <a:off x="1177925" y="976997"/>
            <a:ext cx="248786"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1" u="none" strike="noStrike" cap="none" normalizeH="0" baseline="0" dirty="0" smtClean="0">
                <a:ln>
                  <a:noFill/>
                </a:ln>
                <a:solidFill>
                  <a:srgbClr val="990000"/>
                </a:solidFill>
                <a:effectLst/>
                <a:latin typeface="Arial" charset="0"/>
                <a:cs typeface="Arial" charset="0"/>
              </a:rPr>
              <a:t>.</a:t>
            </a: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40963" name="Rectangle 3"/>
          <p:cNvSpPr>
            <a:spLocks noChangeArrowheads="1"/>
          </p:cNvSpPr>
          <p:nvPr/>
        </p:nvSpPr>
        <p:spPr bwMode="auto">
          <a:xfrm>
            <a:off x="47625" y="1642160"/>
            <a:ext cx="184731"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pic>
        <p:nvPicPr>
          <p:cNvPr id="40964" name="Picture 4" descr="An open fracture where the bone is communicating with a wound in the skin"/>
          <p:cNvPicPr>
            <a:picLocks noChangeAspect="1" noChangeArrowheads="1"/>
          </p:cNvPicPr>
          <p:nvPr/>
        </p:nvPicPr>
        <p:blipFill>
          <a:blip r:embed="rId2" cstate="print"/>
          <a:srcRect/>
          <a:stretch>
            <a:fillRect/>
          </a:stretch>
        </p:blipFill>
        <p:spPr bwMode="auto">
          <a:xfrm>
            <a:off x="304800" y="0"/>
            <a:ext cx="8610600" cy="5791200"/>
          </a:xfrm>
          <a:prstGeom prst="rect">
            <a:avLst/>
          </a:prstGeom>
          <a:noFill/>
        </p:spPr>
      </p:pic>
    </p:spTree>
  </p:cSld>
  <p:clrMapOvr>
    <a:masterClrMapping/>
  </p:clrMapOvr>
  <p:transition>
    <p:newsflash/>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flipV="1">
            <a:off x="1792288" y="6857999"/>
            <a:ext cx="5486400" cy="45719"/>
          </a:xfrm>
        </p:spPr>
        <p:txBody>
          <a:bodyPr>
            <a:normAutofit fontScale="90000"/>
          </a:bodyPr>
          <a:lstStyle/>
          <a:p>
            <a:endParaRPr lang="en-US" dirty="0"/>
          </a:p>
        </p:txBody>
      </p:sp>
      <p:sp>
        <p:nvSpPr>
          <p:cNvPr id="5" name="Picture Placeholder 4"/>
          <p:cNvSpPr>
            <a:spLocks noGrp="1"/>
          </p:cNvSpPr>
          <p:nvPr>
            <p:ph type="pic" idx="1"/>
          </p:nvPr>
        </p:nvSpPr>
        <p:spPr>
          <a:xfrm>
            <a:off x="0" y="533400"/>
            <a:ext cx="9144000" cy="6324599"/>
          </a:xfrm>
        </p:spPr>
      </p:sp>
      <p:sp>
        <p:nvSpPr>
          <p:cNvPr id="6" name="Text Placeholder 5"/>
          <p:cNvSpPr>
            <a:spLocks noGrp="1"/>
          </p:cNvSpPr>
          <p:nvPr>
            <p:ph type="body" sz="half" idx="2"/>
          </p:nvPr>
        </p:nvSpPr>
        <p:spPr>
          <a:xfrm flipV="1">
            <a:off x="1792288" y="6857999"/>
            <a:ext cx="5486400" cy="45719"/>
          </a:xfrm>
        </p:spPr>
        <p:txBody>
          <a:bodyPr>
            <a:normAutofit fontScale="25000" lnSpcReduction="20000"/>
          </a:bodyPr>
          <a:lstStyle/>
          <a:p>
            <a:endParaRPr lang="en-US" dirty="0"/>
          </a:p>
        </p:txBody>
      </p:sp>
      <p:sp>
        <p:nvSpPr>
          <p:cNvPr id="10242" name="Rectangle 2"/>
          <p:cNvSpPr>
            <a:spLocks noChangeArrowheads="1"/>
          </p:cNvSpPr>
          <p:nvPr/>
        </p:nvSpPr>
        <p:spPr bwMode="auto">
          <a:xfrm>
            <a:off x="1177925" y="4266298"/>
            <a:ext cx="248786"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smtClean="0">
                <a:ln>
                  <a:noFill/>
                </a:ln>
                <a:solidFill>
                  <a:srgbClr val="990000"/>
                </a:solidFill>
                <a:effectLst/>
                <a:latin typeface="Arial" charset="0"/>
                <a:cs typeface="Arial" charset="0"/>
              </a:rPr>
              <a:t>.</a:t>
            </a: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10244" name="Rectangle 4"/>
          <p:cNvSpPr>
            <a:spLocks noChangeArrowheads="1"/>
          </p:cNvSpPr>
          <p:nvPr/>
        </p:nvSpPr>
        <p:spPr bwMode="auto">
          <a:xfrm>
            <a:off x="1177925" y="748398"/>
            <a:ext cx="1202252"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You have.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pic>
        <p:nvPicPr>
          <p:cNvPr id="10246" name="Picture 6" descr="Bone Structure"/>
          <p:cNvPicPr>
            <a:picLocks noChangeAspect="1" noChangeArrowheads="1"/>
          </p:cNvPicPr>
          <p:nvPr/>
        </p:nvPicPr>
        <p:blipFill>
          <a:blip r:embed="rId2" cstate="print"/>
          <a:srcRect/>
          <a:stretch>
            <a:fillRect/>
          </a:stretch>
        </p:blipFill>
        <p:spPr bwMode="auto">
          <a:xfrm>
            <a:off x="0" y="533400"/>
            <a:ext cx="9144000" cy="6324600"/>
          </a:xfrm>
          <a:prstGeom prst="rect">
            <a:avLst/>
          </a:prstGeom>
          <a:noFill/>
        </p:spPr>
      </p:pic>
    </p:spTree>
  </p:cSld>
  <p:clrMapOvr>
    <a:masterClrMapping/>
  </p:clrMapOvr>
  <p:transition>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45719"/>
          </a:xfrm>
        </p:spPr>
        <p:txBody>
          <a:bodyPr>
            <a:normAutofit fontScale="90000"/>
          </a:bodyPr>
          <a:lstStyle/>
          <a:p>
            <a:r>
              <a:rPr lang="en-US" dirty="0" smtClean="0"/>
              <a:t> </a:t>
            </a:r>
            <a:endParaRPr lang="en-US" dirty="0"/>
          </a:p>
        </p:txBody>
      </p:sp>
      <p:sp>
        <p:nvSpPr>
          <p:cNvPr id="6" name="Content Placeholder 5"/>
          <p:cNvSpPr>
            <a:spLocks noGrp="1"/>
          </p:cNvSpPr>
          <p:nvPr>
            <p:ph idx="1"/>
          </p:nvPr>
        </p:nvSpPr>
        <p:spPr>
          <a:xfrm>
            <a:off x="0" y="0"/>
            <a:ext cx="9144000" cy="6858000"/>
          </a:xfrm>
        </p:spPr>
        <p:txBody>
          <a:bodyPr>
            <a:normAutofit/>
          </a:bodyPr>
          <a:lstStyle/>
          <a:p>
            <a:r>
              <a:rPr lang="en-US" dirty="0" smtClean="0"/>
              <a:t>Open fractures are graded according to the following criteria:</a:t>
            </a:r>
          </a:p>
          <a:p>
            <a:pPr lvl="1">
              <a:buFont typeface="Wingdings" pitchFamily="2" charset="2"/>
              <a:buChar char="v"/>
            </a:pPr>
            <a:r>
              <a:rPr lang="en-US" sz="3200" dirty="0" smtClean="0"/>
              <a:t>Grade I is a clean wound less than 1 cm long.</a:t>
            </a:r>
          </a:p>
          <a:p>
            <a:pPr lvl="1">
              <a:buFont typeface="Wingdings" pitchFamily="2" charset="2"/>
              <a:buChar char="v"/>
            </a:pPr>
            <a:r>
              <a:rPr lang="en-US" sz="3200" dirty="0" smtClean="0"/>
              <a:t>Grade II is a larger wound without extensive soft tissue damage.</a:t>
            </a:r>
          </a:p>
          <a:p>
            <a:pPr lvl="1">
              <a:buFont typeface="Wingdings" pitchFamily="2" charset="2"/>
              <a:buChar char="v"/>
            </a:pPr>
            <a:r>
              <a:rPr lang="en-US" sz="3200" dirty="0" smtClean="0"/>
              <a:t>Grade III is highly contaminated, has extensive soft tissue damage, and is the most severe.</a:t>
            </a:r>
            <a:endParaRPr lang="en-US" sz="3200" dirty="0"/>
          </a:p>
        </p:txBody>
      </p:sp>
    </p:spTree>
  </p:cSld>
  <p:clrMapOvr>
    <a:masterClrMapping/>
  </p:clrMapOvr>
  <p:transition>
    <p:newsflash/>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Picture Placeholder 2"/>
          <p:cNvSpPr>
            <a:spLocks noGrp="1"/>
          </p:cNvSpPr>
          <p:nvPr>
            <p:ph type="pic" idx="1"/>
          </p:nvPr>
        </p:nvSpPr>
        <p:spPr/>
      </p:sp>
      <p:sp>
        <p:nvSpPr>
          <p:cNvPr id="4" name="Text Placeholder 3"/>
          <p:cNvSpPr>
            <a:spLocks noGrp="1"/>
          </p:cNvSpPr>
          <p:nvPr>
            <p:ph type="body" sz="half" idx="2"/>
          </p:nvPr>
        </p:nvSpPr>
        <p:spPr>
          <a:xfrm>
            <a:off x="0" y="5867400"/>
            <a:ext cx="9144000" cy="990600"/>
          </a:xfrm>
        </p:spPr>
        <p:txBody>
          <a:bodyPr>
            <a:noAutofit/>
          </a:bodyPr>
          <a:lstStyle/>
          <a:p>
            <a:r>
              <a:rPr lang="en-US" sz="3200" dirty="0" smtClean="0"/>
              <a:t>An </a:t>
            </a:r>
            <a:r>
              <a:rPr lang="en-US" sz="3200" b="1" dirty="0" err="1" smtClean="0"/>
              <a:t>extracapsular</a:t>
            </a:r>
            <a:r>
              <a:rPr lang="en-US" sz="3200" b="1" dirty="0" smtClean="0"/>
              <a:t> fracture</a:t>
            </a:r>
            <a:r>
              <a:rPr lang="en-US" sz="3200" dirty="0" smtClean="0"/>
              <a:t> – the bone is broken outside of the joint.</a:t>
            </a:r>
            <a:endParaRPr lang="en-US" sz="3200" dirty="0"/>
          </a:p>
        </p:txBody>
      </p:sp>
      <p:sp>
        <p:nvSpPr>
          <p:cNvPr id="41986" name="Rectangle 2"/>
          <p:cNvSpPr>
            <a:spLocks noChangeArrowheads="1"/>
          </p:cNvSpPr>
          <p:nvPr/>
        </p:nvSpPr>
        <p:spPr bwMode="auto">
          <a:xfrm>
            <a:off x="1177925" y="976998"/>
            <a:ext cx="248786"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smtClean="0">
                <a:ln>
                  <a:noFill/>
                </a:ln>
                <a:solidFill>
                  <a:srgbClr val="990000"/>
                </a:solidFill>
                <a:effectLst/>
                <a:latin typeface="Arial" charset="0"/>
                <a:cs typeface="Arial" charset="0"/>
              </a:rPr>
              <a:t>.</a:t>
            </a: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41987" name="Rectangle 3"/>
          <p:cNvSpPr>
            <a:spLocks noChangeArrowheads="1"/>
          </p:cNvSpPr>
          <p:nvPr/>
        </p:nvSpPr>
        <p:spPr bwMode="auto">
          <a:xfrm>
            <a:off x="47625" y="1642160"/>
            <a:ext cx="184731"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pic>
        <p:nvPicPr>
          <p:cNvPr id="41988" name="Picture 4" descr="An extracapsular fracture - where the bone broken outside joint"/>
          <p:cNvPicPr>
            <a:picLocks noChangeAspect="1" noChangeArrowheads="1"/>
          </p:cNvPicPr>
          <p:nvPr/>
        </p:nvPicPr>
        <p:blipFill>
          <a:blip r:embed="rId2" cstate="print"/>
          <a:srcRect/>
          <a:stretch>
            <a:fillRect/>
          </a:stretch>
        </p:blipFill>
        <p:spPr bwMode="auto">
          <a:xfrm>
            <a:off x="228600" y="0"/>
            <a:ext cx="8763000" cy="5867400"/>
          </a:xfrm>
          <a:prstGeom prst="rect">
            <a:avLst/>
          </a:prstGeom>
          <a:noFill/>
        </p:spPr>
      </p:pic>
    </p:spTree>
  </p:cSld>
  <p:clrMapOvr>
    <a:masterClrMapping/>
  </p:clrMapOvr>
  <p:transition>
    <p:newsflash/>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Picture Placeholder 2"/>
          <p:cNvSpPr>
            <a:spLocks noGrp="1"/>
          </p:cNvSpPr>
          <p:nvPr>
            <p:ph type="pic" idx="1"/>
          </p:nvPr>
        </p:nvSpPr>
        <p:spPr/>
      </p:sp>
      <p:sp>
        <p:nvSpPr>
          <p:cNvPr id="4" name="Text Placeholder 3"/>
          <p:cNvSpPr>
            <a:spLocks noGrp="1"/>
          </p:cNvSpPr>
          <p:nvPr>
            <p:ph type="body" sz="half" idx="2"/>
          </p:nvPr>
        </p:nvSpPr>
        <p:spPr>
          <a:xfrm>
            <a:off x="0" y="6053138"/>
            <a:ext cx="9144000" cy="804862"/>
          </a:xfrm>
        </p:spPr>
        <p:txBody>
          <a:bodyPr>
            <a:normAutofit fontScale="85000" lnSpcReduction="10000"/>
          </a:bodyPr>
          <a:lstStyle/>
          <a:p>
            <a:r>
              <a:rPr lang="en-US" sz="3200" dirty="0" smtClean="0"/>
              <a:t>An </a:t>
            </a:r>
            <a:r>
              <a:rPr lang="en-US" sz="3200" b="1" dirty="0" err="1" smtClean="0"/>
              <a:t>intracapsular</a:t>
            </a:r>
            <a:r>
              <a:rPr lang="en-US" sz="3200" b="1" dirty="0" smtClean="0"/>
              <a:t> fracture</a:t>
            </a:r>
            <a:r>
              <a:rPr lang="en-US" sz="3200" dirty="0" smtClean="0"/>
              <a:t> - the bone is broken inside  the joint</a:t>
            </a:r>
            <a:r>
              <a:rPr lang="en-US" dirty="0" smtClean="0"/>
              <a:t>.</a:t>
            </a:r>
            <a:endParaRPr lang="en-US" dirty="0"/>
          </a:p>
        </p:txBody>
      </p:sp>
      <p:sp>
        <p:nvSpPr>
          <p:cNvPr id="43009" name="Rectangle 1"/>
          <p:cNvSpPr>
            <a:spLocks noChangeArrowheads="1"/>
          </p:cNvSpPr>
          <p:nvPr/>
        </p:nvSpPr>
        <p:spPr bwMode="auto">
          <a:xfrm>
            <a:off x="2663825" y="3775759"/>
            <a:ext cx="184731"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
            </a:r>
            <a:br>
              <a:rPr kumimoji="0" lang="en-US" sz="1800" b="0" i="0" u="none" strike="noStrike" cap="none" normalizeH="0" baseline="0" dirty="0" smtClean="0">
                <a:ln>
                  <a:noFill/>
                </a:ln>
                <a:solidFill>
                  <a:schemeClr val="tx1"/>
                </a:solidFill>
                <a:effectLst/>
                <a:latin typeface="Arial" charset="0"/>
                <a:cs typeface="Arial" charset="0"/>
              </a:rPr>
            </a:b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43010" name="Rectangle 2"/>
          <p:cNvSpPr>
            <a:spLocks noChangeArrowheads="1"/>
          </p:cNvSpPr>
          <p:nvPr/>
        </p:nvSpPr>
        <p:spPr bwMode="auto">
          <a:xfrm>
            <a:off x="1177925" y="976998"/>
            <a:ext cx="248786"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43011" name="Rectangle 3"/>
          <p:cNvSpPr>
            <a:spLocks noChangeArrowheads="1"/>
          </p:cNvSpPr>
          <p:nvPr/>
        </p:nvSpPr>
        <p:spPr bwMode="auto">
          <a:xfrm>
            <a:off x="47625" y="1642160"/>
            <a:ext cx="184731"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pic>
        <p:nvPicPr>
          <p:cNvPr id="43012" name="Picture 4" descr="An intracapsular fracture where the bone is broken inside of the joint"/>
          <p:cNvPicPr>
            <a:picLocks noChangeAspect="1" noChangeArrowheads="1"/>
          </p:cNvPicPr>
          <p:nvPr/>
        </p:nvPicPr>
        <p:blipFill>
          <a:blip r:embed="rId2" cstate="print"/>
          <a:srcRect/>
          <a:stretch>
            <a:fillRect/>
          </a:stretch>
        </p:blipFill>
        <p:spPr bwMode="auto">
          <a:xfrm>
            <a:off x="228600" y="0"/>
            <a:ext cx="8686800" cy="5867400"/>
          </a:xfrm>
          <a:prstGeom prst="rect">
            <a:avLst/>
          </a:prstGeom>
          <a:noFill/>
        </p:spPr>
      </p:pic>
    </p:spTree>
  </p:cSld>
  <p:clrMapOvr>
    <a:masterClrMapping/>
  </p:clrMapOvr>
  <p:transition>
    <p:newsflash/>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Picture Placeholder 2"/>
          <p:cNvSpPr>
            <a:spLocks noGrp="1"/>
          </p:cNvSpPr>
          <p:nvPr>
            <p:ph type="pic" idx="1"/>
          </p:nvPr>
        </p:nvSpPr>
        <p:spPr/>
      </p:sp>
      <p:sp>
        <p:nvSpPr>
          <p:cNvPr id="4" name="Text Placeholder 3"/>
          <p:cNvSpPr>
            <a:spLocks noGrp="1"/>
          </p:cNvSpPr>
          <p:nvPr>
            <p:ph type="body" sz="half" idx="2"/>
          </p:nvPr>
        </p:nvSpPr>
        <p:spPr>
          <a:xfrm>
            <a:off x="0" y="5867400"/>
            <a:ext cx="9144000" cy="804862"/>
          </a:xfrm>
        </p:spPr>
        <p:txBody>
          <a:bodyPr>
            <a:noAutofit/>
          </a:bodyPr>
          <a:lstStyle/>
          <a:p>
            <a:r>
              <a:rPr lang="en-US" sz="2800" b="1" dirty="0" smtClean="0"/>
              <a:t>Comminuted fracture</a:t>
            </a:r>
            <a:r>
              <a:rPr lang="en-US" sz="2800" dirty="0" smtClean="0"/>
              <a:t> where the bone has splintered  into fragments</a:t>
            </a:r>
            <a:endParaRPr lang="en-US" sz="2800" dirty="0"/>
          </a:p>
        </p:txBody>
      </p:sp>
      <p:sp>
        <p:nvSpPr>
          <p:cNvPr id="44033" name="Rectangle 1"/>
          <p:cNvSpPr>
            <a:spLocks noChangeArrowheads="1"/>
          </p:cNvSpPr>
          <p:nvPr/>
        </p:nvSpPr>
        <p:spPr bwMode="auto">
          <a:xfrm>
            <a:off x="2663825" y="3775759"/>
            <a:ext cx="184731"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
            </a:r>
            <a:br>
              <a:rPr kumimoji="0" lang="en-US" sz="1800" b="0" i="0" u="none" strike="noStrike" cap="none" normalizeH="0" baseline="0" dirty="0" smtClean="0">
                <a:ln>
                  <a:noFill/>
                </a:ln>
                <a:solidFill>
                  <a:schemeClr val="tx1"/>
                </a:solidFill>
                <a:effectLst/>
                <a:latin typeface="Arial" charset="0"/>
                <a:cs typeface="Arial" charset="0"/>
              </a:rPr>
            </a:br>
            <a:endParaRPr kumimoji="0" lang="en-US" sz="1800" b="0" i="0" u="none" strike="noStrike" cap="none" normalizeH="0" baseline="0" dirty="0" smtClean="0">
              <a:ln>
                <a:noFill/>
              </a:ln>
              <a:solidFill>
                <a:schemeClr val="tx1"/>
              </a:solidFill>
              <a:effectLst/>
              <a:latin typeface="Arial" charset="0"/>
              <a:cs typeface="Arial" charset="0"/>
            </a:endParaRPr>
          </a:p>
        </p:txBody>
      </p:sp>
      <p:pic>
        <p:nvPicPr>
          <p:cNvPr id="44034" name="Picture 2" descr="A comminuted fracture"/>
          <p:cNvPicPr>
            <a:picLocks noChangeAspect="1" noChangeArrowheads="1"/>
          </p:cNvPicPr>
          <p:nvPr/>
        </p:nvPicPr>
        <p:blipFill>
          <a:blip r:embed="rId2" cstate="print"/>
          <a:srcRect/>
          <a:stretch>
            <a:fillRect/>
          </a:stretch>
        </p:blipFill>
        <p:spPr bwMode="auto">
          <a:xfrm>
            <a:off x="152400" y="0"/>
            <a:ext cx="8839200" cy="5943600"/>
          </a:xfrm>
          <a:prstGeom prst="rect">
            <a:avLst/>
          </a:prstGeom>
          <a:noFill/>
        </p:spPr>
      </p:pic>
    </p:spTree>
  </p:cSld>
  <p:clrMapOvr>
    <a:masterClrMapping/>
  </p:clrMapOvr>
  <p:transition>
    <p:newsflash/>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Picture Placeholder 2"/>
          <p:cNvSpPr>
            <a:spLocks noGrp="1"/>
          </p:cNvSpPr>
          <p:nvPr>
            <p:ph type="pic" idx="1"/>
          </p:nvPr>
        </p:nvSpPr>
        <p:spPr/>
      </p:sp>
      <p:sp>
        <p:nvSpPr>
          <p:cNvPr id="4" name="Text Placeholder 3"/>
          <p:cNvSpPr>
            <a:spLocks noGrp="1"/>
          </p:cNvSpPr>
          <p:nvPr>
            <p:ph type="body" sz="half" idx="2"/>
          </p:nvPr>
        </p:nvSpPr>
        <p:spPr>
          <a:xfrm>
            <a:off x="0" y="5791200"/>
            <a:ext cx="9144000" cy="1066800"/>
          </a:xfrm>
        </p:spPr>
        <p:txBody>
          <a:bodyPr>
            <a:normAutofit/>
          </a:bodyPr>
          <a:lstStyle/>
          <a:p>
            <a:r>
              <a:rPr lang="en-US" sz="2800" dirty="0" smtClean="0"/>
              <a:t>A </a:t>
            </a:r>
            <a:r>
              <a:rPr lang="en-US" sz="2800" b="1" dirty="0" smtClean="0"/>
              <a:t>longitudinal fracture</a:t>
            </a:r>
            <a:r>
              <a:rPr lang="en-US" sz="2800" dirty="0" smtClean="0"/>
              <a:t> where the break runs parallel with the bone.</a:t>
            </a:r>
            <a:endParaRPr lang="en-US" sz="2800" dirty="0"/>
          </a:p>
        </p:txBody>
      </p:sp>
      <p:pic>
        <p:nvPicPr>
          <p:cNvPr id="45058" name="Picture 2" descr="A longitudinal fracture"/>
          <p:cNvPicPr>
            <a:picLocks noChangeAspect="1" noChangeArrowheads="1"/>
          </p:cNvPicPr>
          <p:nvPr/>
        </p:nvPicPr>
        <p:blipFill>
          <a:blip r:embed="rId2" cstate="print"/>
          <a:srcRect/>
          <a:stretch>
            <a:fillRect/>
          </a:stretch>
        </p:blipFill>
        <p:spPr bwMode="auto">
          <a:xfrm>
            <a:off x="228600" y="152400"/>
            <a:ext cx="8686800" cy="5638800"/>
          </a:xfrm>
          <a:prstGeom prst="rect">
            <a:avLst/>
          </a:prstGeom>
          <a:noFill/>
        </p:spPr>
      </p:pic>
    </p:spTree>
  </p:cSld>
  <p:clrMapOvr>
    <a:masterClrMapping/>
  </p:clrMapOvr>
  <p:transition>
    <p:newsflash/>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Picture Placeholder 2"/>
          <p:cNvSpPr>
            <a:spLocks noGrp="1"/>
          </p:cNvSpPr>
          <p:nvPr>
            <p:ph type="pic" idx="1"/>
          </p:nvPr>
        </p:nvSpPr>
        <p:spPr/>
      </p:sp>
      <p:sp>
        <p:nvSpPr>
          <p:cNvPr id="4" name="Text Placeholder 3"/>
          <p:cNvSpPr>
            <a:spLocks noGrp="1"/>
          </p:cNvSpPr>
          <p:nvPr>
            <p:ph type="body" sz="half" idx="2"/>
          </p:nvPr>
        </p:nvSpPr>
        <p:spPr>
          <a:xfrm>
            <a:off x="0" y="5867400"/>
            <a:ext cx="9144000" cy="990600"/>
          </a:xfrm>
        </p:spPr>
        <p:txBody>
          <a:bodyPr>
            <a:noAutofit/>
          </a:bodyPr>
          <a:lstStyle/>
          <a:p>
            <a:r>
              <a:rPr lang="en-US" sz="3200" dirty="0" smtClean="0"/>
              <a:t>A </a:t>
            </a:r>
            <a:r>
              <a:rPr lang="en-US" sz="3200" b="1" dirty="0" smtClean="0"/>
              <a:t>transverse fracture</a:t>
            </a:r>
            <a:r>
              <a:rPr lang="en-US" sz="3200" dirty="0" smtClean="0"/>
              <a:t> - the break runs across the bone.</a:t>
            </a:r>
            <a:endParaRPr lang="en-US" sz="3200" dirty="0"/>
          </a:p>
        </p:txBody>
      </p:sp>
      <p:pic>
        <p:nvPicPr>
          <p:cNvPr id="46082" name="Picture 2" descr="A transverse fracture"/>
          <p:cNvPicPr>
            <a:picLocks noChangeAspect="1" noChangeArrowheads="1"/>
          </p:cNvPicPr>
          <p:nvPr/>
        </p:nvPicPr>
        <p:blipFill>
          <a:blip r:embed="rId2" cstate="print"/>
          <a:srcRect/>
          <a:stretch>
            <a:fillRect/>
          </a:stretch>
        </p:blipFill>
        <p:spPr bwMode="auto">
          <a:xfrm>
            <a:off x="228600" y="152400"/>
            <a:ext cx="8610600" cy="5638800"/>
          </a:xfrm>
          <a:prstGeom prst="rect">
            <a:avLst/>
          </a:prstGeom>
          <a:noFill/>
        </p:spPr>
      </p:pic>
    </p:spTree>
  </p:cSld>
  <p:clrMapOvr>
    <a:masterClrMapping/>
  </p:clrMapOvr>
  <p:transition>
    <p:newsflash/>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Picture Placeholder 2"/>
          <p:cNvSpPr>
            <a:spLocks noGrp="1"/>
          </p:cNvSpPr>
          <p:nvPr>
            <p:ph type="pic" idx="1"/>
          </p:nvPr>
        </p:nvSpPr>
        <p:spPr/>
      </p:sp>
      <p:sp>
        <p:nvSpPr>
          <p:cNvPr id="4" name="Text Placeholder 3"/>
          <p:cNvSpPr>
            <a:spLocks noGrp="1"/>
          </p:cNvSpPr>
          <p:nvPr>
            <p:ph type="body" sz="half" idx="2"/>
          </p:nvPr>
        </p:nvSpPr>
        <p:spPr>
          <a:xfrm>
            <a:off x="0" y="5867400"/>
            <a:ext cx="9144000" cy="804862"/>
          </a:xfrm>
        </p:spPr>
        <p:txBody>
          <a:bodyPr>
            <a:normAutofit fontScale="92500" lnSpcReduction="20000"/>
          </a:bodyPr>
          <a:lstStyle/>
          <a:p>
            <a:r>
              <a:rPr lang="en-US" sz="2800" dirty="0" smtClean="0"/>
              <a:t>An </a:t>
            </a:r>
            <a:r>
              <a:rPr lang="en-US" sz="2800" b="1" dirty="0" smtClean="0"/>
              <a:t>oblique fracture</a:t>
            </a:r>
            <a:r>
              <a:rPr lang="en-US" sz="2800" dirty="0" smtClean="0"/>
              <a:t> occurs when the break runs in a slanting direction across the bon</a:t>
            </a:r>
            <a:r>
              <a:rPr lang="en-US" sz="3000" dirty="0" smtClean="0"/>
              <a:t>e.</a:t>
            </a:r>
          </a:p>
          <a:p>
            <a:endParaRPr lang="en-US" dirty="0"/>
          </a:p>
        </p:txBody>
      </p:sp>
      <p:pic>
        <p:nvPicPr>
          <p:cNvPr id="47106" name="Picture 2" descr="An oblique fracture"/>
          <p:cNvPicPr>
            <a:picLocks noChangeAspect="1" noChangeArrowheads="1"/>
          </p:cNvPicPr>
          <p:nvPr/>
        </p:nvPicPr>
        <p:blipFill>
          <a:blip r:embed="rId2" cstate="print"/>
          <a:srcRect/>
          <a:stretch>
            <a:fillRect/>
          </a:stretch>
        </p:blipFill>
        <p:spPr bwMode="auto">
          <a:xfrm>
            <a:off x="228600" y="0"/>
            <a:ext cx="8610600" cy="5791200"/>
          </a:xfrm>
          <a:prstGeom prst="rect">
            <a:avLst/>
          </a:prstGeom>
          <a:noFill/>
        </p:spPr>
      </p:pic>
    </p:spTree>
  </p:cSld>
  <p:clrMapOvr>
    <a:masterClrMapping/>
  </p:clrMapOvr>
  <p:transition>
    <p:newsflash/>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Picture Placeholder 2"/>
          <p:cNvSpPr>
            <a:spLocks noGrp="1"/>
          </p:cNvSpPr>
          <p:nvPr>
            <p:ph type="pic" idx="1"/>
          </p:nvPr>
        </p:nvSpPr>
        <p:spPr/>
      </p:sp>
      <p:sp>
        <p:nvSpPr>
          <p:cNvPr id="4" name="Text Placeholder 3"/>
          <p:cNvSpPr>
            <a:spLocks noGrp="1"/>
          </p:cNvSpPr>
          <p:nvPr>
            <p:ph type="body" sz="half" idx="2"/>
          </p:nvPr>
        </p:nvSpPr>
        <p:spPr>
          <a:xfrm>
            <a:off x="0" y="5867400"/>
            <a:ext cx="8915400" cy="990600"/>
          </a:xfrm>
        </p:spPr>
        <p:txBody>
          <a:bodyPr>
            <a:noAutofit/>
          </a:bodyPr>
          <a:lstStyle/>
          <a:p>
            <a:r>
              <a:rPr lang="en-US" sz="3200" dirty="0" smtClean="0"/>
              <a:t>A </a:t>
            </a:r>
            <a:r>
              <a:rPr lang="en-US" sz="3200" b="1" dirty="0" smtClean="0"/>
              <a:t>spiral fractur</a:t>
            </a:r>
            <a:r>
              <a:rPr lang="en-US" sz="3200" dirty="0" smtClean="0"/>
              <a:t>e is where the break coils around the bone</a:t>
            </a:r>
            <a:endParaRPr lang="en-US" sz="3200" dirty="0"/>
          </a:p>
        </p:txBody>
      </p:sp>
      <p:sp>
        <p:nvSpPr>
          <p:cNvPr id="48131" name="Rectangle 3"/>
          <p:cNvSpPr>
            <a:spLocks noChangeArrowheads="1"/>
          </p:cNvSpPr>
          <p:nvPr/>
        </p:nvSpPr>
        <p:spPr bwMode="auto">
          <a:xfrm>
            <a:off x="47625" y="1642160"/>
            <a:ext cx="184731"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48133" name="Rectangle 5"/>
          <p:cNvSpPr>
            <a:spLocks noChangeArrowheads="1"/>
          </p:cNvSpPr>
          <p:nvPr/>
        </p:nvSpPr>
        <p:spPr bwMode="auto">
          <a:xfrm>
            <a:off x="1177925" y="4266298"/>
            <a:ext cx="248786"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smtClean="0">
                <a:ln>
                  <a:noFill/>
                </a:ln>
                <a:solidFill>
                  <a:srgbClr val="990000"/>
                </a:solidFill>
                <a:effectLst/>
                <a:latin typeface="Arial" charset="0"/>
                <a:cs typeface="Arial" charset="0"/>
              </a:rPr>
              <a:t>.</a:t>
            </a: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pic>
        <p:nvPicPr>
          <p:cNvPr id="48142" name="Picture 14" descr="A spiral fracture"/>
          <p:cNvPicPr>
            <a:picLocks noChangeAspect="1" noChangeArrowheads="1"/>
          </p:cNvPicPr>
          <p:nvPr/>
        </p:nvPicPr>
        <p:blipFill>
          <a:blip r:embed="rId2" cstate="print"/>
          <a:srcRect/>
          <a:stretch>
            <a:fillRect/>
          </a:stretch>
        </p:blipFill>
        <p:spPr bwMode="auto">
          <a:xfrm>
            <a:off x="228600" y="0"/>
            <a:ext cx="8915400" cy="5867400"/>
          </a:xfrm>
          <a:prstGeom prst="rect">
            <a:avLst/>
          </a:prstGeom>
          <a:noFill/>
        </p:spPr>
      </p:pic>
    </p:spTree>
  </p:cSld>
  <p:clrMapOvr>
    <a:masterClrMapping/>
  </p:clrMapOvr>
  <p:transition>
    <p:newsflash/>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Picture Placeholder 2"/>
          <p:cNvSpPr>
            <a:spLocks noGrp="1"/>
          </p:cNvSpPr>
          <p:nvPr>
            <p:ph type="pic" idx="1"/>
          </p:nvPr>
        </p:nvSpPr>
        <p:spPr/>
      </p:sp>
      <p:sp>
        <p:nvSpPr>
          <p:cNvPr id="4" name="Text Placeholder 3"/>
          <p:cNvSpPr>
            <a:spLocks noGrp="1"/>
          </p:cNvSpPr>
          <p:nvPr>
            <p:ph type="body" sz="half" idx="2"/>
          </p:nvPr>
        </p:nvSpPr>
        <p:spPr>
          <a:xfrm>
            <a:off x="0" y="5867400"/>
            <a:ext cx="9144000" cy="990600"/>
          </a:xfrm>
        </p:spPr>
        <p:txBody>
          <a:bodyPr>
            <a:normAutofit/>
          </a:bodyPr>
          <a:lstStyle/>
          <a:p>
            <a:r>
              <a:rPr lang="en-US" sz="2800" dirty="0" smtClean="0"/>
              <a:t>A </a:t>
            </a:r>
            <a:r>
              <a:rPr lang="en-US" sz="2800" b="1" dirty="0" smtClean="0"/>
              <a:t>pathologic fracture</a:t>
            </a:r>
            <a:r>
              <a:rPr lang="en-US" sz="2800" dirty="0" smtClean="0"/>
              <a:t> occurs when the break is at the site of bone disease.</a:t>
            </a:r>
          </a:p>
          <a:p>
            <a:endParaRPr lang="en-US" dirty="0"/>
          </a:p>
        </p:txBody>
      </p:sp>
      <p:sp>
        <p:nvSpPr>
          <p:cNvPr id="49155" name="Rectangle 3"/>
          <p:cNvSpPr>
            <a:spLocks noChangeArrowheads="1"/>
          </p:cNvSpPr>
          <p:nvPr/>
        </p:nvSpPr>
        <p:spPr bwMode="auto">
          <a:xfrm>
            <a:off x="47625" y="1642160"/>
            <a:ext cx="184731"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49157" name="Rectangle 5"/>
          <p:cNvSpPr>
            <a:spLocks noChangeArrowheads="1"/>
          </p:cNvSpPr>
          <p:nvPr/>
        </p:nvSpPr>
        <p:spPr bwMode="auto">
          <a:xfrm>
            <a:off x="1177925" y="4266298"/>
            <a:ext cx="248786"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1" u="none" strike="noStrike" cap="none" normalizeH="0" baseline="0" dirty="0" smtClean="0">
                <a:ln>
                  <a:noFill/>
                </a:ln>
                <a:solidFill>
                  <a:srgbClr val="990000"/>
                </a:solidFill>
                <a:effectLst/>
                <a:latin typeface="Arial" charset="0"/>
                <a:cs typeface="Arial" charset="0"/>
              </a:rPr>
              <a:t>.</a:t>
            </a: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pic>
        <p:nvPicPr>
          <p:cNvPr id="49166" name="Picture 14" descr="A pathologic fracture"/>
          <p:cNvPicPr>
            <a:picLocks noChangeAspect="1" noChangeArrowheads="1"/>
          </p:cNvPicPr>
          <p:nvPr/>
        </p:nvPicPr>
        <p:blipFill>
          <a:blip r:embed="rId2" cstate="print"/>
          <a:srcRect/>
          <a:stretch>
            <a:fillRect/>
          </a:stretch>
        </p:blipFill>
        <p:spPr bwMode="auto">
          <a:xfrm>
            <a:off x="228600" y="0"/>
            <a:ext cx="8686800" cy="5867400"/>
          </a:xfrm>
          <a:prstGeom prst="rect">
            <a:avLst/>
          </a:prstGeom>
          <a:noFill/>
        </p:spPr>
      </p:pic>
    </p:spTree>
  </p:cSld>
  <p:clrMapOvr>
    <a:masterClrMapping/>
  </p:clrMapOvr>
  <p:transition>
    <p:newsflash/>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Picture Placeholder 2"/>
          <p:cNvSpPr>
            <a:spLocks noGrp="1"/>
          </p:cNvSpPr>
          <p:nvPr>
            <p:ph type="pic" idx="1"/>
          </p:nvPr>
        </p:nvSpPr>
        <p:spPr/>
      </p:sp>
      <p:sp>
        <p:nvSpPr>
          <p:cNvPr id="4" name="Text Placeholder 3"/>
          <p:cNvSpPr>
            <a:spLocks noGrp="1"/>
          </p:cNvSpPr>
          <p:nvPr>
            <p:ph type="body" sz="half" idx="2"/>
          </p:nvPr>
        </p:nvSpPr>
        <p:spPr>
          <a:xfrm>
            <a:off x="0" y="5867400"/>
            <a:ext cx="9144000" cy="990600"/>
          </a:xfrm>
        </p:spPr>
        <p:txBody>
          <a:bodyPr>
            <a:noAutofit/>
          </a:bodyPr>
          <a:lstStyle/>
          <a:p>
            <a:r>
              <a:rPr lang="en-US" sz="2800" dirty="0" smtClean="0"/>
              <a:t>A </a:t>
            </a:r>
            <a:r>
              <a:rPr lang="en-US" sz="2800" b="1" dirty="0" smtClean="0"/>
              <a:t>depressed fracture </a:t>
            </a:r>
            <a:r>
              <a:rPr lang="en-US" sz="2800" dirty="0" smtClean="0"/>
              <a:t>occurs when a piece of the skull is broken off and driven inwards</a:t>
            </a:r>
            <a:endParaRPr lang="en-US" sz="2800" dirty="0"/>
          </a:p>
        </p:txBody>
      </p:sp>
      <p:sp>
        <p:nvSpPr>
          <p:cNvPr id="50177" name="Rectangle 1"/>
          <p:cNvSpPr>
            <a:spLocks noChangeArrowheads="1"/>
          </p:cNvSpPr>
          <p:nvPr/>
        </p:nvSpPr>
        <p:spPr bwMode="auto">
          <a:xfrm>
            <a:off x="2663825" y="3775760"/>
            <a:ext cx="248786"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sp>
        <p:nvSpPr>
          <p:cNvPr id="50179" name="Rectangle 3"/>
          <p:cNvSpPr>
            <a:spLocks noChangeArrowheads="1"/>
          </p:cNvSpPr>
          <p:nvPr/>
        </p:nvSpPr>
        <p:spPr bwMode="auto">
          <a:xfrm>
            <a:off x="47625" y="1642160"/>
            <a:ext cx="184731"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p:txBody>
      </p:sp>
      <p:pic>
        <p:nvPicPr>
          <p:cNvPr id="50190" name="Picture 14" descr="A depressed fracture"/>
          <p:cNvPicPr>
            <a:picLocks noChangeAspect="1" noChangeArrowheads="1"/>
          </p:cNvPicPr>
          <p:nvPr/>
        </p:nvPicPr>
        <p:blipFill>
          <a:blip r:embed="rId2" cstate="print"/>
          <a:srcRect/>
          <a:stretch>
            <a:fillRect/>
          </a:stretch>
        </p:blipFill>
        <p:spPr bwMode="auto">
          <a:xfrm>
            <a:off x="228600" y="152400"/>
            <a:ext cx="8686800" cy="5638800"/>
          </a:xfrm>
          <a:prstGeom prst="rect">
            <a:avLst/>
          </a:prstGeom>
          <a:noFill/>
        </p:spPr>
      </p:pic>
    </p:spTree>
  </p:cSld>
  <p:clrMapOvr>
    <a:masterClrMapping/>
  </p:clrMapOvr>
  <p:transition>
    <p:newsflash/>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45719"/>
          </a:xfrm>
        </p:spPr>
        <p:txBody>
          <a:bodyPr>
            <a:normAutofit fontScale="90000"/>
          </a:bodyPr>
          <a:lstStyle/>
          <a:p>
            <a:endParaRPr lang="en-US" dirty="0"/>
          </a:p>
        </p:txBody>
      </p:sp>
      <p:sp>
        <p:nvSpPr>
          <p:cNvPr id="6" name="Content Placeholder 5"/>
          <p:cNvSpPr>
            <a:spLocks noGrp="1"/>
          </p:cNvSpPr>
          <p:nvPr>
            <p:ph idx="1"/>
          </p:nvPr>
        </p:nvSpPr>
        <p:spPr>
          <a:xfrm>
            <a:off x="0" y="0"/>
            <a:ext cx="9144000" cy="6858000"/>
          </a:xfrm>
        </p:spPr>
        <p:txBody>
          <a:bodyPr>
            <a:normAutofit fontScale="92500" lnSpcReduction="10000"/>
          </a:bodyPr>
          <a:lstStyle/>
          <a:p>
            <a:r>
              <a:rPr lang="en-US" dirty="0" smtClean="0"/>
              <a:t>The bone is the hardest tissue in the body and when fully developed comprises of:</a:t>
            </a:r>
          </a:p>
          <a:p>
            <a:pPr lvl="1"/>
            <a:r>
              <a:rPr lang="en-US" dirty="0" smtClean="0"/>
              <a:t>Water 20 % </a:t>
            </a:r>
          </a:p>
          <a:p>
            <a:pPr lvl="1"/>
            <a:r>
              <a:rPr lang="en-US" dirty="0" smtClean="0"/>
              <a:t>Organic material 30% to 40%</a:t>
            </a:r>
          </a:p>
          <a:p>
            <a:pPr lvl="1"/>
            <a:r>
              <a:rPr lang="en-US" dirty="0" smtClean="0"/>
              <a:t>Inorganic materials 40% to 50%</a:t>
            </a:r>
          </a:p>
          <a:p>
            <a:r>
              <a:rPr lang="en-US" dirty="0" smtClean="0"/>
              <a:t>Inorganic material mainly constitutes of mineral salts especially calcium and phosphates. </a:t>
            </a:r>
          </a:p>
          <a:p>
            <a:r>
              <a:rPr lang="en-US" dirty="0" smtClean="0"/>
              <a:t>Organic materials comprise of bone cells and tissues </a:t>
            </a:r>
          </a:p>
          <a:p>
            <a:r>
              <a:rPr lang="en-US" dirty="0" smtClean="0"/>
              <a:t>There are two types of bone tissue - </a:t>
            </a:r>
            <a:r>
              <a:rPr lang="en-US" dirty="0" smtClean="0">
                <a:solidFill>
                  <a:srgbClr val="FF0000"/>
                </a:solidFill>
              </a:rPr>
              <a:t>compact </a:t>
            </a:r>
            <a:r>
              <a:rPr lang="en-US" dirty="0" smtClean="0"/>
              <a:t>and </a:t>
            </a:r>
            <a:r>
              <a:rPr lang="en-US" dirty="0" smtClean="0">
                <a:solidFill>
                  <a:srgbClr val="FF0000"/>
                </a:solidFill>
              </a:rPr>
              <a:t>cancellous.</a:t>
            </a:r>
            <a:r>
              <a:rPr lang="en-US" dirty="0" smtClean="0"/>
              <a:t> Bones are almost completely covered by periosteum which is a vascular fibrous membrane. Periosteum gives attachment to muscles. </a:t>
            </a:r>
          </a:p>
          <a:p>
            <a:pPr>
              <a:buNone/>
            </a:pPr>
            <a:r>
              <a:rPr lang="en-US" b="1" u="sng" dirty="0" smtClean="0"/>
              <a:t>Types of Bones</a:t>
            </a:r>
            <a:endParaRPr lang="en-US" u="sng" dirty="0" smtClean="0"/>
          </a:p>
          <a:p>
            <a:r>
              <a:rPr lang="en-US" dirty="0" smtClean="0"/>
              <a:t>Bones are classified as short(</a:t>
            </a:r>
            <a:r>
              <a:rPr lang="en-US" dirty="0" err="1" smtClean="0"/>
              <a:t>metarcapols</a:t>
            </a:r>
            <a:r>
              <a:rPr lang="en-US" dirty="0" smtClean="0"/>
              <a:t>), irregular, flat or </a:t>
            </a:r>
            <a:r>
              <a:rPr lang="en-US" dirty="0" err="1" smtClean="0"/>
              <a:t>sesamoid</a:t>
            </a:r>
            <a:r>
              <a:rPr lang="en-US" dirty="0" smtClean="0"/>
              <a:t>(sternum), long bones e.g. femur</a:t>
            </a:r>
          </a:p>
          <a:p>
            <a:endParaRPr lang="en-US" dirty="0"/>
          </a:p>
        </p:txBody>
      </p:sp>
    </p:spTree>
  </p:cSld>
  <p:clrMapOvr>
    <a:masterClrMapping/>
  </p:clrMapOvr>
  <p:transition>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style>
          <a:lnRef idx="0">
            <a:schemeClr val="accent6"/>
          </a:lnRef>
          <a:fillRef idx="3">
            <a:schemeClr val="accent6"/>
          </a:fillRef>
          <a:effectRef idx="3">
            <a:schemeClr val="accent6"/>
          </a:effectRef>
          <a:fontRef idx="minor">
            <a:schemeClr val="lt1"/>
          </a:fontRef>
        </p:style>
        <p:txBody>
          <a:bodyPr/>
          <a:lstStyle/>
          <a:p>
            <a:r>
              <a:rPr lang="en-US" b="1" u="sng" dirty="0" smtClean="0"/>
              <a:t>BONE HEALING</a:t>
            </a:r>
            <a:endParaRPr lang="en-US" b="1" u="sng" dirty="0"/>
          </a:p>
        </p:txBody>
      </p:sp>
      <p:sp>
        <p:nvSpPr>
          <p:cNvPr id="3" name="Content Placeholder 2"/>
          <p:cNvSpPr>
            <a:spLocks noGrp="1"/>
          </p:cNvSpPr>
          <p:nvPr>
            <p:ph idx="1"/>
          </p:nvPr>
        </p:nvSpPr>
        <p:spPr>
          <a:xfrm>
            <a:off x="0" y="990600"/>
            <a:ext cx="9144000" cy="5867400"/>
          </a:xfrm>
        </p:spPr>
        <p:txBody>
          <a:bodyPr>
            <a:normAutofit fontScale="92500" lnSpcReduction="10000"/>
          </a:bodyPr>
          <a:lstStyle/>
          <a:p>
            <a:pPr marL="514350" indent="-514350">
              <a:buNone/>
            </a:pPr>
            <a:r>
              <a:rPr lang="en-US" dirty="0" smtClean="0"/>
              <a:t>Fracture healing occurs in four areas, including:</a:t>
            </a:r>
          </a:p>
          <a:p>
            <a:pPr marL="514350" indent="-514350">
              <a:buFont typeface="+mj-lt"/>
              <a:buAutoNum type="arabicPeriod"/>
            </a:pPr>
            <a:r>
              <a:rPr lang="en-US" b="1" dirty="0" smtClean="0"/>
              <a:t>Bone marrow</a:t>
            </a:r>
            <a:r>
              <a:rPr lang="en-US" dirty="0" smtClean="0"/>
              <a:t>, where endothelial cells rapidly undergo transformation and become osteoblastic bone-forming cells.</a:t>
            </a:r>
          </a:p>
          <a:p>
            <a:pPr marL="514350" indent="-514350">
              <a:buFont typeface="+mj-lt"/>
              <a:buAutoNum type="arabicPeriod"/>
            </a:pPr>
            <a:r>
              <a:rPr lang="en-US" b="1" dirty="0" smtClean="0"/>
              <a:t>Bone cortex</a:t>
            </a:r>
            <a:r>
              <a:rPr lang="en-US" dirty="0" smtClean="0"/>
              <a:t>, where new </a:t>
            </a:r>
            <a:r>
              <a:rPr lang="en-US" dirty="0" err="1" smtClean="0"/>
              <a:t>osteons</a:t>
            </a:r>
            <a:r>
              <a:rPr lang="en-US" dirty="0" smtClean="0"/>
              <a:t> are formed</a:t>
            </a:r>
          </a:p>
          <a:p>
            <a:pPr marL="514350" indent="-514350">
              <a:buFont typeface="+mj-lt"/>
              <a:buAutoNum type="arabicPeriod"/>
            </a:pPr>
            <a:r>
              <a:rPr lang="en-US" b="1" dirty="0" smtClean="0"/>
              <a:t>Periosteum</a:t>
            </a:r>
            <a:r>
              <a:rPr lang="en-US" dirty="0" smtClean="0"/>
              <a:t>, where a </a:t>
            </a:r>
            <a:r>
              <a:rPr lang="en-US" b="1" dirty="0" smtClean="0"/>
              <a:t>hard callus/bone </a:t>
            </a:r>
            <a:r>
              <a:rPr lang="en-US" dirty="0" smtClean="0"/>
              <a:t>is formed through </a:t>
            </a:r>
            <a:r>
              <a:rPr lang="en-US" b="1" dirty="0" err="1" smtClean="0"/>
              <a:t>intramembranous</a:t>
            </a:r>
            <a:r>
              <a:rPr lang="en-US" dirty="0" smtClean="0"/>
              <a:t> ossification </a:t>
            </a:r>
            <a:r>
              <a:rPr lang="en-US" b="1" dirty="0" smtClean="0"/>
              <a:t>peripheral</a:t>
            </a:r>
            <a:r>
              <a:rPr lang="en-US" dirty="0" smtClean="0"/>
              <a:t> to the fracture, and where a </a:t>
            </a:r>
            <a:r>
              <a:rPr lang="en-US" b="1" dirty="0" smtClean="0"/>
              <a:t>cartilage model </a:t>
            </a:r>
            <a:r>
              <a:rPr lang="en-US" dirty="0" smtClean="0"/>
              <a:t>is formed through </a:t>
            </a:r>
            <a:r>
              <a:rPr lang="en-US" b="1" dirty="0" err="1" smtClean="0"/>
              <a:t>endochondral</a:t>
            </a:r>
            <a:r>
              <a:rPr lang="en-US" b="1" dirty="0" smtClean="0"/>
              <a:t> </a:t>
            </a:r>
            <a:r>
              <a:rPr lang="en-US" dirty="0" smtClean="0"/>
              <a:t>ossification</a:t>
            </a:r>
            <a:r>
              <a:rPr lang="en-US" b="1" dirty="0" smtClean="0"/>
              <a:t> adjacent</a:t>
            </a:r>
            <a:r>
              <a:rPr lang="en-US" dirty="0" smtClean="0"/>
              <a:t> to the fracture site.</a:t>
            </a:r>
          </a:p>
          <a:p>
            <a:pPr marL="514350" indent="-514350">
              <a:buFont typeface="+mj-lt"/>
              <a:buAutoNum type="arabicPeriod"/>
            </a:pPr>
            <a:r>
              <a:rPr lang="en-US" dirty="0" smtClean="0"/>
              <a:t>External soft tissue, where a bridging </a:t>
            </a:r>
            <a:r>
              <a:rPr lang="en-US" b="1" dirty="0" smtClean="0"/>
              <a:t>callus (fibrous tissue) </a:t>
            </a:r>
            <a:r>
              <a:rPr lang="en-US" dirty="0" smtClean="0"/>
              <a:t>stabilizes the fracture.</a:t>
            </a:r>
            <a:endParaRPr lang="en-US" dirty="0"/>
          </a:p>
        </p:txBody>
      </p:sp>
    </p:spTree>
  </p:cSld>
  <p:clrMapOvr>
    <a:masterClrMapping/>
  </p:clrMapOvr>
  <p:transition>
    <p:wheel spokes="8"/>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style>
          <a:lnRef idx="0">
            <a:schemeClr val="dk1"/>
          </a:lnRef>
          <a:fillRef idx="3">
            <a:schemeClr val="dk1"/>
          </a:fillRef>
          <a:effectRef idx="3">
            <a:schemeClr val="dk1"/>
          </a:effectRef>
          <a:fontRef idx="minor">
            <a:schemeClr val="lt1"/>
          </a:fontRef>
        </p:style>
        <p:txBody>
          <a:bodyPr/>
          <a:lstStyle/>
          <a:p>
            <a:r>
              <a:rPr lang="en-US" b="1" u="sng" dirty="0" smtClean="0"/>
              <a:t>Process of fracture healing</a:t>
            </a:r>
            <a:endParaRPr lang="en-US" b="1" u="sng" dirty="0"/>
          </a:p>
        </p:txBody>
      </p:sp>
      <p:sp>
        <p:nvSpPr>
          <p:cNvPr id="3" name="Content Placeholder 2"/>
          <p:cNvSpPr>
            <a:spLocks noGrp="1"/>
          </p:cNvSpPr>
          <p:nvPr>
            <p:ph idx="1"/>
          </p:nvPr>
        </p:nvSpPr>
        <p:spPr>
          <a:xfrm>
            <a:off x="0" y="914400"/>
            <a:ext cx="9144000" cy="5943600"/>
          </a:xfrm>
        </p:spPr>
        <p:txBody>
          <a:bodyPr>
            <a:normAutofit fontScale="92500"/>
          </a:bodyPr>
          <a:lstStyle/>
          <a:p>
            <a:pPr>
              <a:buNone/>
            </a:pPr>
            <a:r>
              <a:rPr lang="en-US" b="1" dirty="0" smtClean="0"/>
              <a:t>1</a:t>
            </a:r>
            <a:r>
              <a:rPr lang="en-US" sz="3000" b="1" dirty="0" smtClean="0"/>
              <a:t>. </a:t>
            </a:r>
            <a:r>
              <a:rPr lang="en-US" sz="3000" b="1" i="1" dirty="0" smtClean="0"/>
              <a:t>Hematoma and inflammation</a:t>
            </a:r>
            <a:r>
              <a:rPr lang="en-US" sz="3000" i="1" dirty="0" smtClean="0"/>
              <a:t>: </a:t>
            </a:r>
            <a:r>
              <a:rPr lang="en-US" sz="3000" dirty="0" smtClean="0"/>
              <a:t>After injury there is bleeding into the injured tissue and formation of a fracture hematoma.</a:t>
            </a:r>
          </a:p>
          <a:p>
            <a:pPr>
              <a:buNone/>
            </a:pPr>
            <a:r>
              <a:rPr lang="en-US" sz="3000" dirty="0" smtClean="0"/>
              <a:t>The injured area is invaded by macrophages which debride the area. Inflammation, swelling, and pain are present. </a:t>
            </a:r>
            <a:r>
              <a:rPr lang="en-US" sz="3000" b="1" dirty="0" smtClean="0"/>
              <a:t>. </a:t>
            </a:r>
          </a:p>
          <a:p>
            <a:pPr>
              <a:buNone/>
            </a:pPr>
            <a:r>
              <a:rPr lang="en-US" sz="3000" b="1" i="1" dirty="0" smtClean="0"/>
              <a:t>2.Angiogenesis and cartilage formation</a:t>
            </a:r>
            <a:r>
              <a:rPr lang="en-US" sz="3000" i="1" dirty="0" smtClean="0"/>
              <a:t>: </a:t>
            </a:r>
            <a:r>
              <a:rPr lang="en-US" sz="3000" dirty="0" smtClean="0"/>
              <a:t>Under the influence of  signaling molecules, cell proliferation and differentiation occur. Blood vessels and cartilage overlie the fracture.</a:t>
            </a:r>
          </a:p>
          <a:p>
            <a:pPr>
              <a:buNone/>
            </a:pPr>
            <a:r>
              <a:rPr lang="en-US" sz="3000" b="1" dirty="0" smtClean="0"/>
              <a:t>3. </a:t>
            </a:r>
            <a:r>
              <a:rPr lang="en-US" sz="3000" b="1" i="1" dirty="0" smtClean="0"/>
              <a:t>Cartilage calcification</a:t>
            </a:r>
            <a:r>
              <a:rPr lang="en-US" sz="3000" i="1" dirty="0" smtClean="0"/>
              <a:t>: </a:t>
            </a:r>
            <a:r>
              <a:rPr lang="en-US" sz="3000" dirty="0" err="1" smtClean="0"/>
              <a:t>Chondrocytes</a:t>
            </a:r>
            <a:r>
              <a:rPr lang="en-US" sz="3000" dirty="0" smtClean="0"/>
              <a:t> in the cartilage callus form matrix vesicles, which regulate calcification of the cartilage. Enzymes within these matrix vesicles prepare the cartilage for calcium release and deposit</a:t>
            </a:r>
          </a:p>
          <a:p>
            <a:endParaRPr lang="en-US" sz="3000" dirty="0"/>
          </a:p>
        </p:txBody>
      </p:sp>
    </p:spTree>
  </p:cSld>
  <p:clrMapOvr>
    <a:masterClrMapping/>
  </p:clrMapOvr>
  <p:transition>
    <p:wheel spokes="8"/>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rmAutofit/>
          </a:bodyPr>
          <a:lstStyle/>
          <a:p>
            <a:pPr>
              <a:buNone/>
            </a:pPr>
            <a:endParaRPr lang="en-US" dirty="0" smtClean="0"/>
          </a:p>
          <a:p>
            <a:pPr>
              <a:buNone/>
            </a:pPr>
            <a:r>
              <a:rPr lang="en-US" b="1" dirty="0" smtClean="0"/>
              <a:t>4</a:t>
            </a:r>
            <a:r>
              <a:rPr lang="en-US" sz="2800" b="1" dirty="0" smtClean="0"/>
              <a:t>. </a:t>
            </a:r>
            <a:r>
              <a:rPr lang="en-US" sz="2800" b="1" i="1" dirty="0" smtClean="0"/>
              <a:t>Cartilage removal: </a:t>
            </a:r>
            <a:r>
              <a:rPr lang="en-US" sz="2800" dirty="0" smtClean="0"/>
              <a:t>The calcified cartilage is invaded by blood vessels and becomes </a:t>
            </a:r>
            <a:r>
              <a:rPr lang="en-US" sz="2800" dirty="0" err="1" smtClean="0"/>
              <a:t>resorbed</a:t>
            </a:r>
            <a:r>
              <a:rPr lang="en-US" sz="2800" dirty="0" smtClean="0"/>
              <a:t> by </a:t>
            </a:r>
            <a:r>
              <a:rPr lang="en-US" sz="2800" i="1" dirty="0" err="1" smtClean="0"/>
              <a:t>chondroblasts</a:t>
            </a:r>
            <a:r>
              <a:rPr lang="en-US" sz="2800" dirty="0" smtClean="0"/>
              <a:t> and </a:t>
            </a:r>
            <a:r>
              <a:rPr lang="en-US" sz="2800" i="1" dirty="0" smtClean="0"/>
              <a:t>osteoclasts</a:t>
            </a:r>
            <a:r>
              <a:rPr lang="en-US" sz="2800" dirty="0" smtClean="0"/>
              <a:t>. It is replaced by woven bone similar to that of the growth plate.</a:t>
            </a:r>
          </a:p>
          <a:p>
            <a:pPr>
              <a:buNone/>
            </a:pPr>
            <a:r>
              <a:rPr lang="en-US" sz="2800" b="1" dirty="0" smtClean="0"/>
              <a:t>5. </a:t>
            </a:r>
            <a:r>
              <a:rPr lang="en-US" sz="2800" b="1" i="1" dirty="0" smtClean="0"/>
              <a:t>Bone formation</a:t>
            </a:r>
            <a:r>
              <a:rPr lang="en-US" sz="2800" i="1" dirty="0" smtClean="0"/>
              <a:t>: </a:t>
            </a:r>
            <a:r>
              <a:rPr lang="en-US" sz="2800" dirty="0" smtClean="0"/>
              <a:t>Minerals continue to be deposited until the bone is firmly reunited. With major adult long bone fractures, ossification takes 3 to 4 months.</a:t>
            </a:r>
          </a:p>
          <a:p>
            <a:pPr>
              <a:buNone/>
            </a:pPr>
            <a:r>
              <a:rPr lang="en-US" sz="2800" b="1" dirty="0" smtClean="0"/>
              <a:t>6. </a:t>
            </a:r>
            <a:r>
              <a:rPr lang="en-US" sz="2800" b="1" i="1" dirty="0" smtClean="0"/>
              <a:t>Remodeling</a:t>
            </a:r>
            <a:r>
              <a:rPr lang="en-US" sz="2800" i="1" dirty="0" smtClean="0"/>
              <a:t>: consists of remodeling the new bone into its former structural arrangement. </a:t>
            </a:r>
            <a:r>
              <a:rPr lang="en-US" sz="2800" dirty="0" smtClean="0"/>
              <a:t>May take months to years, depending on the extent of bone modification needed.</a:t>
            </a:r>
            <a:endParaRPr lang="en-US" dirty="0"/>
          </a:p>
        </p:txBody>
      </p:sp>
    </p:spTree>
  </p:cSld>
  <p:clrMapOvr>
    <a:masterClrMapping/>
  </p:clrMapOvr>
  <p:transition>
    <p:wheel spokes="8"/>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685800"/>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b="1" u="sng" dirty="0" smtClean="0"/>
              <a:t>FRACTURE HEALING PROCESS</a:t>
            </a:r>
            <a:endParaRPr lang="en-US" b="1" u="sng" dirty="0"/>
          </a:p>
        </p:txBody>
      </p:sp>
      <p:sp>
        <p:nvSpPr>
          <p:cNvPr id="6" name="Content Placeholder 5"/>
          <p:cNvSpPr>
            <a:spLocks noGrp="1"/>
          </p:cNvSpPr>
          <p:nvPr>
            <p:ph idx="1"/>
          </p:nvPr>
        </p:nvSpPr>
        <p:spPr>
          <a:xfrm>
            <a:off x="0" y="762000"/>
            <a:ext cx="9144000" cy="6096000"/>
          </a:xfrm>
        </p:spPr>
        <p:txBody>
          <a:bodyPr>
            <a:noAutofit/>
          </a:bodyPr>
          <a:lstStyle/>
          <a:p>
            <a:r>
              <a:rPr lang="en-US" sz="2400" dirty="0" smtClean="0"/>
              <a:t>Factors enhancing fracture healing: </a:t>
            </a:r>
          </a:p>
          <a:p>
            <a:pPr lvl="1"/>
            <a:r>
              <a:rPr lang="en-US" sz="2400" dirty="0" smtClean="0"/>
              <a:t>Adequate nutrition </a:t>
            </a:r>
          </a:p>
          <a:p>
            <a:pPr lvl="1"/>
            <a:r>
              <a:rPr lang="en-US" sz="2400" dirty="0" smtClean="0"/>
              <a:t>Adequate blood supply</a:t>
            </a:r>
          </a:p>
          <a:p>
            <a:pPr lvl="1"/>
            <a:r>
              <a:rPr lang="en-US" sz="2400" dirty="0" smtClean="0"/>
              <a:t>Absence of infection </a:t>
            </a:r>
          </a:p>
          <a:p>
            <a:pPr>
              <a:buNone/>
            </a:pPr>
            <a:r>
              <a:rPr lang="en-US" sz="2400" dirty="0" smtClean="0"/>
              <a:t>      - Immobilization of fracture fragments</a:t>
            </a:r>
          </a:p>
          <a:p>
            <a:pPr>
              <a:buNone/>
            </a:pPr>
            <a:r>
              <a:rPr lang="en-US" sz="2400" dirty="0" smtClean="0"/>
              <a:t>      -Exercise: weight bearing for long bones </a:t>
            </a:r>
          </a:p>
          <a:p>
            <a:pPr>
              <a:buNone/>
            </a:pPr>
            <a:r>
              <a:rPr lang="en-US" sz="2400" dirty="0" smtClean="0"/>
              <a:t>      -  Hormones: growth hormone, thyroid, calcitonin, vitamin D, </a:t>
            </a:r>
            <a:endParaRPr lang="en-US" sz="2400" dirty="0"/>
          </a:p>
        </p:txBody>
      </p:sp>
    </p:spTree>
  </p:cSld>
  <p:clrMapOvr>
    <a:masterClrMapping/>
  </p:clrMapOvr>
  <p:transition>
    <p:wheel spokes="8"/>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ct</a:t>
            </a:r>
            <a:endParaRPr lang="fr-FR" dirty="0"/>
          </a:p>
        </p:txBody>
      </p:sp>
      <p:sp>
        <p:nvSpPr>
          <p:cNvPr id="3" name="Content Placeholder 2"/>
          <p:cNvSpPr>
            <a:spLocks noGrp="1"/>
          </p:cNvSpPr>
          <p:nvPr>
            <p:ph idx="1"/>
          </p:nvPr>
        </p:nvSpPr>
        <p:spPr/>
        <p:txBody>
          <a:bodyPr>
            <a:normAutofit lnSpcReduction="10000"/>
          </a:bodyPr>
          <a:lstStyle/>
          <a:p>
            <a:r>
              <a:rPr lang="en-US" sz="2400" dirty="0" smtClean="0"/>
              <a:t>Factors hindering bone healing: </a:t>
            </a:r>
          </a:p>
          <a:p>
            <a:pPr lvl="1">
              <a:buFont typeface="Wingdings" pitchFamily="2" charset="2"/>
              <a:buChar char="v"/>
            </a:pPr>
            <a:r>
              <a:rPr lang="en-US" sz="2400" dirty="0" smtClean="0"/>
              <a:t>Presence of infective organisms e.g. streptococci </a:t>
            </a:r>
          </a:p>
          <a:p>
            <a:pPr lvl="1">
              <a:buFont typeface="Wingdings" pitchFamily="2" charset="2"/>
              <a:buChar char="v"/>
            </a:pPr>
            <a:r>
              <a:rPr lang="en-US" sz="2400" dirty="0" smtClean="0"/>
              <a:t>Fat embolism in </a:t>
            </a:r>
            <a:r>
              <a:rPr lang="en-US" sz="2400" dirty="0" err="1" smtClean="0"/>
              <a:t>medullary</a:t>
            </a:r>
            <a:r>
              <a:rPr lang="en-US" sz="2400" dirty="0" smtClean="0"/>
              <a:t> canal </a:t>
            </a:r>
          </a:p>
          <a:p>
            <a:pPr lvl="1">
              <a:buFont typeface="Wingdings" pitchFamily="2" charset="2"/>
              <a:buChar char="v"/>
            </a:pPr>
            <a:r>
              <a:rPr lang="en-US" sz="2400" dirty="0" smtClean="0"/>
              <a:t>Excessive bone tissue fragments </a:t>
            </a:r>
          </a:p>
          <a:p>
            <a:pPr lvl="1">
              <a:buFont typeface="Wingdings" pitchFamily="2" charset="2"/>
              <a:buChar char="v"/>
            </a:pPr>
            <a:r>
              <a:rPr lang="en-US" sz="2400" dirty="0" smtClean="0"/>
              <a:t>Deficient blood supply </a:t>
            </a:r>
          </a:p>
          <a:p>
            <a:pPr lvl="1">
              <a:buFont typeface="Wingdings" pitchFamily="2" charset="2"/>
              <a:buChar char="v"/>
            </a:pPr>
            <a:r>
              <a:rPr lang="en-US" sz="2400" dirty="0" smtClean="0"/>
              <a:t>Continued mobility (lack of proper reduction and immobilization)</a:t>
            </a:r>
          </a:p>
          <a:p>
            <a:pPr lvl="1">
              <a:buFont typeface="Wingdings" pitchFamily="2" charset="2"/>
              <a:buChar char="v"/>
            </a:pPr>
            <a:r>
              <a:rPr lang="en-US" sz="2400" dirty="0" smtClean="0"/>
              <a:t>Age - old age due to slowing </a:t>
            </a:r>
          </a:p>
          <a:p>
            <a:pPr lvl="1">
              <a:buFont typeface="Wingdings" pitchFamily="2" charset="2"/>
              <a:buChar char="v"/>
            </a:pPr>
            <a:r>
              <a:rPr lang="en-US" sz="2400" dirty="0" smtClean="0"/>
              <a:t>Nature of injury </a:t>
            </a:r>
          </a:p>
          <a:p>
            <a:pPr lvl="1">
              <a:buFont typeface="Wingdings" pitchFamily="2" charset="2"/>
              <a:buChar char="v"/>
            </a:pPr>
            <a:r>
              <a:rPr lang="en-US" sz="2400" dirty="0" smtClean="0"/>
              <a:t>Type of bone lost </a:t>
            </a:r>
          </a:p>
          <a:p>
            <a:pPr lvl="1">
              <a:buFont typeface="Wingdings" pitchFamily="2" charset="2"/>
              <a:buChar char="v"/>
            </a:pPr>
            <a:r>
              <a:rPr lang="en-US" sz="2400" dirty="0" smtClean="0"/>
              <a:t> Metabolic bone disease (</a:t>
            </a:r>
            <a:r>
              <a:rPr lang="en-US" sz="2400" dirty="0" err="1" smtClean="0"/>
              <a:t>eg</a:t>
            </a:r>
            <a:r>
              <a:rPr lang="en-US" sz="2400" dirty="0" smtClean="0"/>
              <a:t>, Paget’s disease) </a:t>
            </a:r>
          </a:p>
          <a:p>
            <a:pPr lvl="1">
              <a:buFont typeface="Wingdings" pitchFamily="2" charset="2"/>
              <a:buChar char="v"/>
            </a:pPr>
            <a:endParaRPr lang="en-US" sz="2400" dirty="0" smtClean="0"/>
          </a:p>
          <a:p>
            <a:endParaRPr lang="fr-FR"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0"/>
            <a:ext cx="8229600" cy="838200"/>
          </a:xfrm>
        </p:spPr>
        <p:style>
          <a:lnRef idx="0">
            <a:schemeClr val="accent5"/>
          </a:lnRef>
          <a:fillRef idx="3">
            <a:schemeClr val="accent5"/>
          </a:fillRef>
          <a:effectRef idx="3">
            <a:schemeClr val="accent5"/>
          </a:effectRef>
          <a:fontRef idx="minor">
            <a:schemeClr val="lt1"/>
          </a:fontRef>
        </p:style>
        <p:txBody>
          <a:bodyPr/>
          <a:lstStyle/>
          <a:p>
            <a:r>
              <a:rPr lang="en-US" b="1" u="sng" dirty="0" smtClean="0"/>
              <a:t>Principles of fracture management</a:t>
            </a:r>
            <a:endParaRPr lang="en-US" b="1" u="sng" dirty="0"/>
          </a:p>
        </p:txBody>
      </p:sp>
      <p:sp>
        <p:nvSpPr>
          <p:cNvPr id="6" name="Content Placeholder 5"/>
          <p:cNvSpPr>
            <a:spLocks noGrp="1"/>
          </p:cNvSpPr>
          <p:nvPr>
            <p:ph idx="1"/>
          </p:nvPr>
        </p:nvSpPr>
        <p:spPr>
          <a:xfrm>
            <a:off x="0" y="838200"/>
            <a:ext cx="9144000" cy="6019800"/>
          </a:xfrm>
        </p:spPr>
        <p:txBody>
          <a:bodyPr>
            <a:normAutofit/>
          </a:bodyPr>
          <a:lstStyle/>
          <a:p>
            <a:r>
              <a:rPr lang="en-US" sz="2400" dirty="0" smtClean="0"/>
              <a:t>The </a:t>
            </a:r>
            <a:r>
              <a:rPr lang="en-US" sz="2400" b="1" dirty="0" smtClean="0"/>
              <a:t>emergency management </a:t>
            </a:r>
            <a:r>
              <a:rPr lang="en-US" sz="2400" dirty="0" smtClean="0"/>
              <a:t>of a fracture involves:</a:t>
            </a:r>
          </a:p>
          <a:p>
            <a:pPr lvl="1"/>
            <a:r>
              <a:rPr lang="en-US" sz="2400" dirty="0" smtClean="0"/>
              <a:t>Assessing  circulation airway, and breathing.</a:t>
            </a:r>
          </a:p>
          <a:p>
            <a:pPr lvl="1"/>
            <a:r>
              <a:rPr lang="en-US" sz="2400" dirty="0" smtClean="0"/>
              <a:t>Assessing any bleeding sites and controlling bleeding</a:t>
            </a:r>
          </a:p>
          <a:p>
            <a:pPr lvl="1"/>
            <a:r>
              <a:rPr lang="en-US" sz="2400" dirty="0" smtClean="0"/>
              <a:t>Treatment of any life threatening injury</a:t>
            </a:r>
          </a:p>
          <a:p>
            <a:pPr lvl="1"/>
            <a:r>
              <a:rPr lang="en-US" sz="2400" dirty="0" smtClean="0"/>
              <a:t>Immobilisation by use of splints- the extremity is supported above and below the fracture site to prevent rotation as well as angular motion. With an open fracture, the wound is covered with a clean (sterile) dressing to prevent contamination of deeper tissues. No attempt is made to reduce the fracture.</a:t>
            </a:r>
          </a:p>
          <a:p>
            <a:pPr lvl="1"/>
            <a:r>
              <a:rPr lang="en-US" sz="2400" dirty="0" smtClean="0"/>
              <a:t>Applying cold compresses</a:t>
            </a:r>
          </a:p>
          <a:p>
            <a:pPr lvl="1"/>
            <a:r>
              <a:rPr lang="en-US" sz="2400" dirty="0" smtClean="0"/>
              <a:t>Elevating the extremity</a:t>
            </a:r>
          </a:p>
          <a:p>
            <a:pPr lvl="1"/>
            <a:r>
              <a:rPr lang="en-US" sz="2400" dirty="0" smtClean="0"/>
              <a:t>Minimising mobility</a:t>
            </a:r>
          </a:p>
          <a:p>
            <a:pPr lvl="1"/>
            <a:r>
              <a:rPr lang="en-US" sz="2400" dirty="0" smtClean="0"/>
              <a:t>Monitoring the patient closely</a:t>
            </a:r>
          </a:p>
        </p:txBody>
      </p:sp>
    </p:spTree>
  </p:cSld>
  <p:clrMapOvr>
    <a:masterClrMapping/>
  </p:clrMapOvr>
  <p:transition>
    <p:wheel spokes="8"/>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style>
          <a:lnRef idx="1">
            <a:schemeClr val="accent1"/>
          </a:lnRef>
          <a:fillRef idx="2">
            <a:schemeClr val="accent1"/>
          </a:fillRef>
          <a:effectRef idx="1">
            <a:schemeClr val="accent1"/>
          </a:effectRef>
          <a:fontRef idx="minor">
            <a:schemeClr val="dk1"/>
          </a:fontRef>
        </p:style>
        <p:txBody>
          <a:bodyPr>
            <a:normAutofit/>
          </a:bodyPr>
          <a:lstStyle/>
          <a:p>
            <a:r>
              <a:rPr lang="en-US" sz="3600" dirty="0" smtClean="0">
                <a:solidFill>
                  <a:srgbClr val="FF0000"/>
                </a:solidFill>
              </a:rPr>
              <a:t>Principles of fracture management</a:t>
            </a:r>
            <a:endParaRPr lang="en-US" sz="3600" dirty="0">
              <a:solidFill>
                <a:srgbClr val="FF0000"/>
              </a:solidFill>
            </a:endParaRPr>
          </a:p>
        </p:txBody>
      </p:sp>
      <p:sp>
        <p:nvSpPr>
          <p:cNvPr id="3" name="Content Placeholder 2"/>
          <p:cNvSpPr>
            <a:spLocks noGrp="1"/>
          </p:cNvSpPr>
          <p:nvPr>
            <p:ph idx="1"/>
          </p:nvPr>
        </p:nvSpPr>
        <p:spPr>
          <a:xfrm>
            <a:off x="0" y="762000"/>
            <a:ext cx="9144000" cy="6096000"/>
          </a:xfrm>
        </p:spPr>
        <p:txBody>
          <a:bodyPr>
            <a:normAutofit fontScale="55000" lnSpcReduction="20000"/>
          </a:bodyPr>
          <a:lstStyle/>
          <a:p>
            <a:pPr>
              <a:buNone/>
            </a:pPr>
            <a:endParaRPr lang="en-US" sz="4400" b="1" u="sng" dirty="0" smtClean="0"/>
          </a:p>
          <a:p>
            <a:r>
              <a:rPr lang="en-US" sz="4400" dirty="0" smtClean="0"/>
              <a:t>The principle management of fractures falls along 3 lines:</a:t>
            </a:r>
            <a:br>
              <a:rPr lang="en-US" sz="4400" dirty="0" smtClean="0"/>
            </a:br>
            <a:r>
              <a:rPr lang="en-US" sz="4400" dirty="0" smtClean="0"/>
              <a:t>a) Fracture reduction</a:t>
            </a:r>
            <a:br>
              <a:rPr lang="en-US" sz="4400" dirty="0" smtClean="0"/>
            </a:br>
            <a:r>
              <a:rPr lang="en-US" sz="4400" dirty="0" smtClean="0"/>
              <a:t>b) Immobilisation</a:t>
            </a:r>
            <a:br>
              <a:rPr lang="en-US" sz="4400" dirty="0" smtClean="0"/>
            </a:br>
            <a:r>
              <a:rPr lang="en-US" sz="4400" dirty="0" smtClean="0"/>
              <a:t>c) Rehabilitation (restoration of fun</a:t>
            </a:r>
          </a:p>
          <a:p>
            <a:pPr>
              <a:buNone/>
            </a:pPr>
            <a:r>
              <a:rPr lang="en-US" sz="4400" b="1" dirty="0" smtClean="0"/>
              <a:t>                                 </a:t>
            </a:r>
            <a:r>
              <a:rPr lang="en-US" sz="4400" b="1" u="sng" dirty="0" smtClean="0">
                <a:solidFill>
                  <a:srgbClr val="FF0000"/>
                </a:solidFill>
              </a:rPr>
              <a:t>Reduction (“setting” the bone)  </a:t>
            </a:r>
            <a:r>
              <a:rPr lang="en-US" sz="4400" b="1" dirty="0" smtClean="0"/>
              <a:t>   </a:t>
            </a:r>
          </a:p>
          <a:p>
            <a:pPr>
              <a:buNone/>
            </a:pPr>
            <a:r>
              <a:rPr lang="en-US" sz="4400" dirty="0" smtClean="0"/>
              <a:t> refers to restoration of the fracture fragments to anatomic alignment and rotation.</a:t>
            </a:r>
            <a:endParaRPr lang="en-US" sz="4400" b="1" dirty="0" smtClean="0"/>
          </a:p>
          <a:p>
            <a:pPr>
              <a:buNone/>
            </a:pPr>
            <a:r>
              <a:rPr lang="en-US" sz="4400" b="1" dirty="0" smtClean="0"/>
              <a:t>Aim</a:t>
            </a:r>
            <a:r>
              <a:rPr lang="en-US" sz="4400" dirty="0" smtClean="0"/>
              <a:t>: to replace the bone fragments to as near as normal anatomical position as possible. Method selected depends on the nature of the fracture</a:t>
            </a:r>
          </a:p>
          <a:p>
            <a:pPr>
              <a:buNone/>
            </a:pPr>
            <a:endParaRPr lang="en-US" sz="4400" dirty="0" smtClean="0"/>
          </a:p>
          <a:p>
            <a:pPr>
              <a:buNone/>
            </a:pPr>
            <a:r>
              <a:rPr lang="en-US" sz="4400" b="1" dirty="0" smtClean="0"/>
              <a:t>Methods used are:</a:t>
            </a:r>
          </a:p>
          <a:p>
            <a:r>
              <a:rPr lang="en-US" sz="4400" b="1" dirty="0" smtClean="0"/>
              <a:t>Open reduction</a:t>
            </a:r>
            <a:r>
              <a:rPr lang="en-US" sz="4400" dirty="0" smtClean="0"/>
              <a:t>. This is a surgical method of bringing the fractured parts together.</a:t>
            </a:r>
          </a:p>
          <a:p>
            <a:r>
              <a:rPr lang="en-US" sz="4400" b="1" dirty="0" smtClean="0"/>
              <a:t>Closed reduction</a:t>
            </a:r>
            <a:r>
              <a:rPr lang="en-US" sz="4400" dirty="0" smtClean="0"/>
              <a:t>. Here manipulation is used without viewing the fractures. An x-ray must be taken immediately after.</a:t>
            </a:r>
            <a:r>
              <a:rPr lang="en-US" sz="4400" b="1" dirty="0" smtClean="0"/>
              <a:t/>
            </a:r>
            <a:br>
              <a:rPr lang="en-US" sz="4400" b="1" dirty="0" smtClean="0"/>
            </a:br>
            <a:r>
              <a:rPr lang="en-US" dirty="0" smtClean="0"/>
              <a:t/>
            </a:r>
            <a:br>
              <a:rPr lang="en-US" dirty="0" smtClean="0"/>
            </a:br>
            <a:endParaRPr lang="en-US" dirty="0"/>
          </a:p>
        </p:txBody>
      </p:sp>
    </p:spTree>
  </p:cSld>
  <p:clrMapOvr>
    <a:masterClrMapping/>
  </p:clrMapOvr>
  <p:transition>
    <p:wheel spokes="8"/>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rmAutofit/>
          </a:bodyPr>
          <a:lstStyle/>
          <a:p>
            <a:pPr>
              <a:buNone/>
            </a:pPr>
            <a:r>
              <a:rPr lang="en-US" b="1" dirty="0" smtClean="0"/>
              <a:t>Closed Reduction. </a:t>
            </a:r>
          </a:p>
          <a:p>
            <a:r>
              <a:rPr lang="en-US" dirty="0" smtClean="0"/>
              <a:t>Accomplished by bringing the bone fragments into apposition (i.e., placing the ends in contact) through manipulation and manual traction.</a:t>
            </a:r>
          </a:p>
          <a:p>
            <a:r>
              <a:rPr lang="en-US" dirty="0" smtClean="0"/>
              <a:t>The extremity is held in the desired position while the physician applies a cast, splint, or other device. Reduction under anesthesia with percutaneous pinning may be used. </a:t>
            </a:r>
          </a:p>
          <a:p>
            <a:r>
              <a:rPr lang="en-US" dirty="0" smtClean="0"/>
              <a:t>The immobilizing device maintains the reduction and stabilizes the extremity for bone healing.</a:t>
            </a:r>
          </a:p>
          <a:p>
            <a:r>
              <a:rPr lang="en-US" dirty="0" smtClean="0"/>
              <a:t>X-rays are obtained to verify that the bone fragments are correctly aligned.</a:t>
            </a:r>
            <a:endParaRPr lang="en-US" dirty="0"/>
          </a:p>
        </p:txBody>
      </p:sp>
    </p:spTree>
  </p:cSld>
  <p:clrMapOvr>
    <a:masterClrMapping/>
  </p:clrMapOvr>
  <p:transition>
    <p:wheel spokes="8"/>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rmAutofit fontScale="92500" lnSpcReduction="20000"/>
          </a:bodyPr>
          <a:lstStyle/>
          <a:p>
            <a:pPr>
              <a:buNone/>
            </a:pPr>
            <a:r>
              <a:rPr lang="en-US" b="1" dirty="0" smtClean="0"/>
              <a:t>Open Reduction. </a:t>
            </a:r>
          </a:p>
          <a:p>
            <a:r>
              <a:rPr lang="en-US" dirty="0" smtClean="0"/>
              <a:t>Through a surgical approach, the fracture fragments are reduced. </a:t>
            </a:r>
          </a:p>
          <a:p>
            <a:r>
              <a:rPr lang="en-US" dirty="0" smtClean="0"/>
              <a:t>Internal fixation devices (metallic pins, wires, screws, plates, nails, or rods) may be used to hold the bone fragments in position until solid bone healing occurs.</a:t>
            </a:r>
          </a:p>
          <a:p>
            <a:r>
              <a:rPr lang="en-US" b="1" dirty="0" smtClean="0"/>
              <a:t>Advantage:</a:t>
            </a:r>
            <a:r>
              <a:rPr lang="en-US" dirty="0" smtClean="0"/>
              <a:t> Allows direct visualisation of fracture of the surrounding tissues. </a:t>
            </a:r>
          </a:p>
          <a:p>
            <a:r>
              <a:rPr lang="en-US" b="1" dirty="0" smtClean="0"/>
              <a:t>Disadvantage</a:t>
            </a:r>
            <a:r>
              <a:rPr lang="en-US" dirty="0" smtClean="0"/>
              <a:t>: Anaesthesia is required and there is the risk of infection if strict surgical asepsis is not maintained.</a:t>
            </a:r>
          </a:p>
          <a:p>
            <a:r>
              <a:rPr lang="en-US" dirty="0" smtClean="0"/>
              <a:t>These devices may be attached to the sides of bone, or they may be inserted through the bony fragments or directly into the medullary cavity of the bone.</a:t>
            </a:r>
          </a:p>
          <a:p>
            <a:r>
              <a:rPr lang="en-US" dirty="0" smtClean="0"/>
              <a:t>Internal fixation devices ensure firm approximation and fixation of the bony fragments.</a:t>
            </a:r>
            <a:endParaRPr lang="en-US" dirty="0"/>
          </a:p>
        </p:txBody>
      </p:sp>
    </p:spTree>
  </p:cSld>
  <p:clrMapOvr>
    <a:masterClrMapping/>
  </p:clrMapOvr>
  <p:transition>
    <p:wheel spokes="8"/>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28800" y="7010400"/>
            <a:ext cx="5486400" cy="566738"/>
          </a:xfrm>
        </p:spPr>
        <p:txBody>
          <a:bodyPr/>
          <a:lstStyle/>
          <a:p>
            <a:endParaRPr lang="en-US" dirty="0"/>
          </a:p>
        </p:txBody>
      </p:sp>
      <p:pic>
        <p:nvPicPr>
          <p:cNvPr id="4" name="Content Placeholder 3" descr="Photo0567.jpg"/>
          <p:cNvPicPr>
            <a:picLocks noGrp="1" noChangeAspect="1"/>
          </p:cNvPicPr>
          <p:nvPr>
            <p:ph type="pic" idx="1"/>
          </p:nvPr>
        </p:nvPicPr>
        <p:blipFill>
          <a:blip r:embed="rId2" cstate="print">
            <a:lum contrast="40000"/>
          </a:blip>
          <a:srcRect/>
          <a:stretch>
            <a:fillRect/>
          </a:stretch>
        </p:blipFill>
        <p:spPr>
          <a:xfrm>
            <a:off x="304800" y="0"/>
            <a:ext cx="8610600" cy="5029199"/>
          </a:xfrm>
        </p:spPr>
      </p:pic>
      <p:sp>
        <p:nvSpPr>
          <p:cNvPr id="6" name="Text Placeholder 5"/>
          <p:cNvSpPr>
            <a:spLocks noGrp="1"/>
          </p:cNvSpPr>
          <p:nvPr>
            <p:ph type="body" sz="half" idx="2"/>
          </p:nvPr>
        </p:nvSpPr>
        <p:spPr>
          <a:xfrm>
            <a:off x="0" y="5029200"/>
            <a:ext cx="9144000" cy="1828800"/>
          </a:xfrm>
        </p:spPr>
        <p:txBody>
          <a:bodyPr>
            <a:noAutofit/>
          </a:bodyPr>
          <a:lstStyle/>
          <a:p>
            <a:r>
              <a:rPr lang="en-US" sz="2800" dirty="0" smtClean="0"/>
              <a:t>Techniques of internal fixation. (</a:t>
            </a:r>
            <a:r>
              <a:rPr lang="en-US" sz="2800" b="1" dirty="0" smtClean="0"/>
              <a:t>A) Plate and six screws for </a:t>
            </a:r>
            <a:r>
              <a:rPr lang="en-US" sz="2800" dirty="0" smtClean="0"/>
              <a:t>a transverse or short oblique fracture. (</a:t>
            </a:r>
            <a:r>
              <a:rPr lang="en-US" sz="2800" b="1" dirty="0" smtClean="0"/>
              <a:t>B) Screws for a long oblique or spiral </a:t>
            </a:r>
            <a:r>
              <a:rPr lang="en-US" sz="2800" dirty="0" smtClean="0"/>
              <a:t>fracture. (</a:t>
            </a:r>
            <a:r>
              <a:rPr lang="en-US" sz="2800" b="1" dirty="0" smtClean="0"/>
              <a:t>C) Screws for a long butterfly fragment.</a:t>
            </a:r>
            <a:endParaRPr lang="en-US" sz="2800" dirty="0"/>
          </a:p>
        </p:txBody>
      </p:sp>
    </p:spTree>
  </p:cSld>
  <p:clrMapOvr>
    <a:masterClrMapping/>
  </p:clrMapOvr>
  <p:transition>
    <p:wheel spokes="8"/>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style>
          <a:lnRef idx="0">
            <a:schemeClr val="accent5"/>
          </a:lnRef>
          <a:fillRef idx="3">
            <a:schemeClr val="accent5"/>
          </a:fillRef>
          <a:effectRef idx="3">
            <a:schemeClr val="accent5"/>
          </a:effectRef>
          <a:fontRef idx="minor">
            <a:schemeClr val="lt1"/>
          </a:fontRef>
        </p:style>
        <p:txBody>
          <a:bodyPr>
            <a:normAutofit/>
          </a:bodyPr>
          <a:lstStyle/>
          <a:p>
            <a:r>
              <a:rPr lang="en-US" sz="2800" b="1" dirty="0" smtClean="0"/>
              <a:t>BONE DEVELOPMENT(</a:t>
            </a:r>
            <a:r>
              <a:rPr lang="en-US" sz="2800" b="1" dirty="0" err="1" smtClean="0"/>
              <a:t>osteogenesis</a:t>
            </a:r>
            <a:r>
              <a:rPr lang="en-US" sz="2800" b="1" dirty="0" smtClean="0"/>
              <a:t>)</a:t>
            </a:r>
            <a:endParaRPr lang="en-US" sz="2800" b="1" dirty="0"/>
          </a:p>
        </p:txBody>
      </p:sp>
      <p:sp>
        <p:nvSpPr>
          <p:cNvPr id="3" name="Content Placeholder 2"/>
          <p:cNvSpPr>
            <a:spLocks noGrp="1"/>
          </p:cNvSpPr>
          <p:nvPr>
            <p:ph idx="1"/>
          </p:nvPr>
        </p:nvSpPr>
        <p:spPr>
          <a:xfrm>
            <a:off x="0" y="914400"/>
            <a:ext cx="9144000" cy="5943600"/>
          </a:xfrm>
        </p:spPr>
        <p:txBody>
          <a:bodyPr>
            <a:normAutofit fontScale="92500" lnSpcReduction="10000"/>
          </a:bodyPr>
          <a:lstStyle/>
          <a:p>
            <a:r>
              <a:rPr lang="en-US" dirty="0" smtClean="0"/>
              <a:t>This is the process of bone formation that begins before birth and is not completed until age 25 years. Long, short and irregular bones develop from cartilage models. </a:t>
            </a:r>
          </a:p>
          <a:p>
            <a:r>
              <a:rPr lang="en-US" b="1" dirty="0" err="1" smtClean="0"/>
              <a:t>Ossiﬁcationis</a:t>
            </a:r>
            <a:r>
              <a:rPr lang="en-US" b="1" dirty="0" smtClean="0"/>
              <a:t> the process by which the bone matrix (collagen </a:t>
            </a:r>
            <a:r>
              <a:rPr lang="en-US" b="1" dirty="0" err="1" smtClean="0"/>
              <a:t>ﬁbers</a:t>
            </a:r>
            <a:r>
              <a:rPr lang="en-US" b="1" dirty="0" smtClean="0"/>
              <a:t> and ground substance) is formed and hardening minerals (</a:t>
            </a:r>
            <a:r>
              <a:rPr lang="en-US" b="1" dirty="0" err="1" smtClean="0"/>
              <a:t>eg</a:t>
            </a:r>
            <a:r>
              <a:rPr lang="en-US" b="1" dirty="0" smtClean="0"/>
              <a:t>, calcium salts) are deposited on the collagen </a:t>
            </a:r>
            <a:r>
              <a:rPr lang="en-US" b="1" dirty="0" err="1" smtClean="0"/>
              <a:t>ﬁbers</a:t>
            </a:r>
            <a:r>
              <a:rPr lang="en-US" b="1" dirty="0" smtClean="0"/>
              <a:t>. </a:t>
            </a:r>
            <a:r>
              <a:rPr lang="en-US" dirty="0" smtClean="0"/>
              <a:t> </a:t>
            </a:r>
          </a:p>
          <a:p>
            <a:r>
              <a:rPr lang="en-US" dirty="0" smtClean="0"/>
              <a:t>results from deposits of both organic and inorganic bone elements. </a:t>
            </a:r>
          </a:p>
          <a:p>
            <a:r>
              <a:rPr lang="en-US" dirty="0" smtClean="0"/>
              <a:t>This further develops allowing for a clear demarcation of the diaphysis. </a:t>
            </a:r>
          </a:p>
          <a:p>
            <a:r>
              <a:rPr lang="en-US" dirty="0" smtClean="0"/>
              <a:t>Osteoblasts and osteoclasts are involved in bone</a:t>
            </a:r>
            <a:endParaRPr lang="en-US" dirty="0"/>
          </a:p>
        </p:txBody>
      </p:sp>
    </p:spTree>
  </p:cSld>
  <p:clrMapOvr>
    <a:masterClrMapping/>
  </p:clrMapOvr>
  <p:transition>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971800" y="6858000"/>
            <a:ext cx="5486400" cy="566738"/>
          </a:xfrm>
        </p:spPr>
        <p:txBody>
          <a:bodyPr/>
          <a:lstStyle/>
          <a:p>
            <a:endParaRPr lang="en-US" dirty="0"/>
          </a:p>
        </p:txBody>
      </p:sp>
      <p:pic>
        <p:nvPicPr>
          <p:cNvPr id="4" name="Content Placeholder 3" descr="Photo0568.jpg"/>
          <p:cNvPicPr>
            <a:picLocks noGrp="1" noChangeAspect="1"/>
          </p:cNvPicPr>
          <p:nvPr>
            <p:ph type="pic" idx="1"/>
          </p:nvPr>
        </p:nvPicPr>
        <p:blipFill>
          <a:blip r:embed="rId2" cstate="print">
            <a:lum contrast="40000"/>
          </a:blip>
          <a:srcRect/>
          <a:stretch>
            <a:fillRect/>
          </a:stretch>
        </p:blipFill>
        <p:spPr/>
      </p:pic>
      <p:sp>
        <p:nvSpPr>
          <p:cNvPr id="6" name="Text Placeholder 5"/>
          <p:cNvSpPr>
            <a:spLocks noGrp="1"/>
          </p:cNvSpPr>
          <p:nvPr>
            <p:ph type="body" sz="half" idx="2"/>
          </p:nvPr>
        </p:nvSpPr>
        <p:spPr>
          <a:xfrm>
            <a:off x="0" y="5791200"/>
            <a:ext cx="9144000" cy="1066800"/>
          </a:xfrm>
        </p:spPr>
        <p:txBody>
          <a:bodyPr>
            <a:noAutofit/>
          </a:bodyPr>
          <a:lstStyle/>
          <a:p>
            <a:r>
              <a:rPr lang="en-US" sz="2800" dirty="0" smtClean="0"/>
              <a:t>(</a:t>
            </a:r>
            <a:r>
              <a:rPr lang="en-US" sz="2800" b="1" dirty="0" smtClean="0"/>
              <a:t>D) Plate and six screws </a:t>
            </a:r>
            <a:r>
              <a:rPr lang="en-US" sz="2800" dirty="0" smtClean="0"/>
              <a:t>for a short butterfly fragment. (</a:t>
            </a:r>
            <a:r>
              <a:rPr lang="en-US" sz="2800" b="1" dirty="0" smtClean="0"/>
              <a:t>E) Medullary nail for a segmental fracture.</a:t>
            </a:r>
            <a:endParaRPr lang="en-US" sz="2800" dirty="0"/>
          </a:p>
        </p:txBody>
      </p:sp>
    </p:spTree>
  </p:cSld>
  <p:clrMapOvr>
    <a:masterClrMapping/>
  </p:clrMapOvr>
  <p:transition>
    <p:wheel spokes="8"/>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style>
          <a:lnRef idx="1">
            <a:schemeClr val="accent3"/>
          </a:lnRef>
          <a:fillRef idx="2">
            <a:schemeClr val="accent3"/>
          </a:fillRef>
          <a:effectRef idx="1">
            <a:schemeClr val="accent3"/>
          </a:effectRef>
          <a:fontRef idx="minor">
            <a:schemeClr val="dk1"/>
          </a:fontRef>
        </p:style>
        <p:txBody>
          <a:bodyPr/>
          <a:lstStyle/>
          <a:p>
            <a:r>
              <a:rPr lang="en-US" b="1" u="sng" dirty="0" smtClean="0"/>
              <a:t>Immobilisation</a:t>
            </a:r>
            <a:r>
              <a:rPr lang="en-US" dirty="0" smtClean="0"/>
              <a:t> </a:t>
            </a:r>
            <a:endParaRPr lang="en-US" dirty="0"/>
          </a:p>
        </p:txBody>
      </p:sp>
      <p:sp>
        <p:nvSpPr>
          <p:cNvPr id="3" name="Content Placeholder 2"/>
          <p:cNvSpPr>
            <a:spLocks noGrp="1"/>
          </p:cNvSpPr>
          <p:nvPr>
            <p:ph idx="1"/>
          </p:nvPr>
        </p:nvSpPr>
        <p:spPr>
          <a:xfrm>
            <a:off x="0" y="838200"/>
            <a:ext cx="9144000" cy="6019800"/>
          </a:xfrm>
        </p:spPr>
        <p:txBody>
          <a:bodyPr>
            <a:normAutofit/>
          </a:bodyPr>
          <a:lstStyle/>
          <a:p>
            <a:r>
              <a:rPr lang="en-US" dirty="0" smtClean="0"/>
              <a:t>The aim is to prevent movement of injured parts already reduced. </a:t>
            </a:r>
          </a:p>
          <a:p>
            <a:r>
              <a:rPr lang="en-US" dirty="0" smtClean="0"/>
              <a:t>The bone fragments must be immobilized, or held in correct position and alignment, until union occurs.</a:t>
            </a:r>
          </a:p>
          <a:p>
            <a:r>
              <a:rPr lang="en-US" dirty="0" smtClean="0"/>
              <a:t>It is accomplished through the use of:</a:t>
            </a:r>
          </a:p>
          <a:p>
            <a:pPr lvl="1"/>
            <a:r>
              <a:rPr lang="en-US" dirty="0" smtClean="0"/>
              <a:t>External devices e.g. splints, plaster casts, external fixation devices or traction.</a:t>
            </a:r>
          </a:p>
          <a:p>
            <a:pPr lvl="1"/>
            <a:r>
              <a:rPr lang="en-US" dirty="0" smtClean="0"/>
              <a:t>Internal devices inserted during open reduction e.g. screws, nails, plates.</a:t>
            </a:r>
          </a:p>
          <a:p>
            <a:endParaRPr lang="en-US" dirty="0"/>
          </a:p>
        </p:txBody>
      </p:sp>
    </p:spTree>
  </p:cSld>
  <p:clrMapOvr>
    <a:masterClrMapping/>
  </p:clrMapOvr>
  <p:transition>
    <p:wheel spokes="8"/>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b="1" u="sng" dirty="0" smtClean="0"/>
              <a:t>Maintaining and restoring function</a:t>
            </a:r>
            <a:endParaRPr lang="en-US" b="1" u="sng" dirty="0"/>
          </a:p>
        </p:txBody>
      </p:sp>
      <p:sp>
        <p:nvSpPr>
          <p:cNvPr id="3" name="Content Placeholder 2"/>
          <p:cNvSpPr>
            <a:spLocks noGrp="1"/>
          </p:cNvSpPr>
          <p:nvPr>
            <p:ph idx="1"/>
          </p:nvPr>
        </p:nvSpPr>
        <p:spPr>
          <a:xfrm>
            <a:off x="0" y="762000"/>
            <a:ext cx="9144000" cy="6096000"/>
          </a:xfrm>
        </p:spPr>
        <p:txBody>
          <a:bodyPr>
            <a:normAutofit fontScale="92500" lnSpcReduction="20000"/>
          </a:bodyPr>
          <a:lstStyle/>
          <a:p>
            <a:pPr marL="514350" indent="-514350">
              <a:buFont typeface="Wingdings" pitchFamily="2" charset="2"/>
              <a:buChar char="ü"/>
            </a:pPr>
            <a:r>
              <a:rPr lang="en-US" dirty="0" smtClean="0"/>
              <a:t>Reduction and immobilization are maintained as prescribed to promote bone and soft tissue healing. </a:t>
            </a:r>
          </a:p>
          <a:p>
            <a:pPr marL="514350" indent="-514350">
              <a:buFont typeface="Wingdings" pitchFamily="2" charset="2"/>
              <a:buChar char="ü"/>
            </a:pPr>
            <a:r>
              <a:rPr lang="en-US" dirty="0" smtClean="0"/>
              <a:t>Swelling is controlled by elevating the injured extremity and applying ice as prescribed. </a:t>
            </a:r>
          </a:p>
          <a:p>
            <a:pPr marL="514350" indent="-514350">
              <a:buFont typeface="Wingdings" pitchFamily="2" charset="2"/>
              <a:buChar char="ü"/>
            </a:pPr>
            <a:r>
              <a:rPr lang="en-US" dirty="0" smtClean="0"/>
              <a:t>Neurovascular status (circulation, movement, sensation) is monitored, and the orthopedic surgeon is notified immediately if signs of neurovascular compromise are identified. </a:t>
            </a:r>
          </a:p>
          <a:p>
            <a:pPr marL="514350" indent="-514350">
              <a:buFont typeface="Wingdings" pitchFamily="2" charset="2"/>
              <a:buChar char="ü"/>
            </a:pPr>
            <a:r>
              <a:rPr lang="en-US" dirty="0" smtClean="0"/>
              <a:t>Restlessness, anxiety, and discomfort are controlled with a variety of approaches, such as reassurance, position changes, and pain relief strategies, including use of analgesics. </a:t>
            </a:r>
          </a:p>
          <a:p>
            <a:pPr marL="514350" indent="-514350">
              <a:buFont typeface="Wingdings" pitchFamily="2" charset="2"/>
              <a:buChar char="ü"/>
            </a:pPr>
            <a:r>
              <a:rPr lang="en-US" dirty="0" smtClean="0"/>
              <a:t>Isometric and muscle-setting exercises are encouraged to minimize disuse atrophy and to promote circulation.</a:t>
            </a:r>
            <a:endParaRPr lang="en-US" dirty="0"/>
          </a:p>
        </p:txBody>
      </p:sp>
    </p:spTree>
  </p:cSld>
  <p:clrMapOvr>
    <a:masterClrMapping/>
  </p:clrMapOvr>
  <p:transition>
    <p:wheel spokes="8"/>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rmAutofit/>
          </a:bodyPr>
          <a:lstStyle/>
          <a:p>
            <a:pPr>
              <a:buFont typeface="Wingdings" pitchFamily="2" charset="2"/>
              <a:buChar char="ü"/>
            </a:pPr>
            <a:r>
              <a:rPr lang="en-US" dirty="0" smtClean="0"/>
              <a:t>Participation in activities of daily living (ADLs) is encouraged to promote independent functioning and self-esteem. </a:t>
            </a:r>
          </a:p>
          <a:p>
            <a:pPr>
              <a:buFont typeface="Wingdings" pitchFamily="2" charset="2"/>
              <a:buChar char="ü"/>
            </a:pPr>
            <a:r>
              <a:rPr lang="en-US" dirty="0" smtClean="0"/>
              <a:t>Gradual resumption of activities is promoted within the therapeutic prescription. </a:t>
            </a:r>
          </a:p>
          <a:p>
            <a:pPr>
              <a:buFont typeface="Wingdings" pitchFamily="2" charset="2"/>
              <a:buChar char="ü"/>
            </a:pPr>
            <a:r>
              <a:rPr lang="en-US" dirty="0" smtClean="0"/>
              <a:t>With internal fixation, the surgeon determines the amount of movement and weight-bearing stress the extremity can withstand and prescribes level of activity.</a:t>
            </a:r>
            <a:endParaRPr lang="en-US" dirty="0"/>
          </a:p>
        </p:txBody>
      </p:sp>
    </p:spTree>
  </p:cSld>
  <p:clrMapOvr>
    <a:masterClrMapping/>
  </p:clrMapOvr>
  <p:transition>
    <p:wheel spokes="8"/>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style>
          <a:lnRef idx="0">
            <a:schemeClr val="accent1"/>
          </a:lnRef>
          <a:fillRef idx="3">
            <a:schemeClr val="accent1"/>
          </a:fillRef>
          <a:effectRef idx="3">
            <a:schemeClr val="accent1"/>
          </a:effectRef>
          <a:fontRef idx="minor">
            <a:schemeClr val="lt1"/>
          </a:fontRef>
        </p:style>
        <p:txBody>
          <a:bodyPr/>
          <a:lstStyle/>
          <a:p>
            <a:r>
              <a:rPr lang="en-US" b="1" u="sng" dirty="0" smtClean="0"/>
              <a:t>Nursing management</a:t>
            </a:r>
            <a:endParaRPr lang="en-US" b="1" u="sng" dirty="0"/>
          </a:p>
        </p:txBody>
      </p:sp>
      <p:sp>
        <p:nvSpPr>
          <p:cNvPr id="3" name="Content Placeholder 2"/>
          <p:cNvSpPr>
            <a:spLocks noGrp="1"/>
          </p:cNvSpPr>
          <p:nvPr>
            <p:ph idx="1"/>
          </p:nvPr>
        </p:nvSpPr>
        <p:spPr>
          <a:xfrm>
            <a:off x="0" y="838200"/>
            <a:ext cx="9144000" cy="6019800"/>
          </a:xfrm>
        </p:spPr>
        <p:txBody>
          <a:bodyPr>
            <a:normAutofit fontScale="85000" lnSpcReduction="20000"/>
          </a:bodyPr>
          <a:lstStyle/>
          <a:p>
            <a:pPr>
              <a:buNone/>
            </a:pPr>
            <a:r>
              <a:rPr lang="en-US" b="1" u="sng" dirty="0" smtClean="0"/>
              <a:t>PATIENTS WITH CLOSED FRACTURES</a:t>
            </a:r>
          </a:p>
          <a:p>
            <a:pPr>
              <a:buFont typeface="Wingdings" pitchFamily="2" charset="2"/>
              <a:buChar char="ü"/>
            </a:pPr>
            <a:r>
              <a:rPr lang="en-US" dirty="0" smtClean="0"/>
              <a:t>Encouraging patients with closed (simple) fractures to return to their usual activities as rapidly as possible.</a:t>
            </a:r>
          </a:p>
          <a:p>
            <a:pPr>
              <a:buFont typeface="Wingdings" pitchFamily="2" charset="2"/>
              <a:buChar char="ü"/>
            </a:pPr>
            <a:r>
              <a:rPr lang="en-US" dirty="0" smtClean="0"/>
              <a:t>Teaching patients how to control swelling and pain associated with the fracture and with soft tissue trauma and encouraging them to be active within the limits of the fracture immobilization.</a:t>
            </a:r>
          </a:p>
          <a:p>
            <a:pPr>
              <a:buFont typeface="Wingdings" pitchFamily="2" charset="2"/>
              <a:buChar char="ü"/>
            </a:pPr>
            <a:r>
              <a:rPr lang="en-US" dirty="0" smtClean="0"/>
              <a:t>Teaching exercises to maintain the health of unaffected muscles and to increase the strength of muscles needed for transferring and for using assistive devices (e.g., crutches, walker, special utensils). </a:t>
            </a:r>
          </a:p>
          <a:p>
            <a:pPr>
              <a:buFont typeface="Wingdings" pitchFamily="2" charset="2"/>
              <a:buChar char="ü"/>
            </a:pPr>
            <a:r>
              <a:rPr lang="en-US" dirty="0" smtClean="0"/>
              <a:t>With the physical therapist; teaching patients how to use assistive devices safely. </a:t>
            </a:r>
          </a:p>
          <a:p>
            <a:pPr>
              <a:buFont typeface="Wingdings" pitchFamily="2" charset="2"/>
              <a:buChar char="ü"/>
            </a:pPr>
            <a:r>
              <a:rPr lang="en-US" dirty="0" smtClean="0"/>
              <a:t>Making plans to help patients modify their home environment as needed and to secure personal assistance if necessary.</a:t>
            </a:r>
            <a:endParaRPr lang="en-US" dirty="0"/>
          </a:p>
        </p:txBody>
      </p:sp>
    </p:spTree>
  </p:cSld>
  <p:clrMapOvr>
    <a:masterClrMapping/>
  </p:clrMapOvr>
  <p:transition>
    <p:wheel spokes="8"/>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rmAutofit fontScale="92500" lnSpcReduction="10000"/>
          </a:bodyPr>
          <a:lstStyle/>
          <a:p>
            <a:pPr>
              <a:buFont typeface="Wingdings" pitchFamily="2" charset="2"/>
              <a:buChar char="ü"/>
            </a:pPr>
            <a:r>
              <a:rPr lang="en-US" dirty="0" smtClean="0"/>
              <a:t>Patient teaching on self-care, medication information, monitoring for potential complications, and the need for continuing health care supervision. </a:t>
            </a:r>
          </a:p>
          <a:p>
            <a:pPr>
              <a:buNone/>
            </a:pPr>
            <a:r>
              <a:rPr lang="en-US" b="1" u="sng" dirty="0" smtClean="0"/>
              <a:t>PATIENTS WITH OPEN FRACTURES</a:t>
            </a:r>
          </a:p>
          <a:p>
            <a:pPr>
              <a:buNone/>
            </a:pPr>
            <a:r>
              <a:rPr lang="en-US" dirty="0" smtClean="0"/>
              <a:t>In an open fracture, there is risk of osteomyelitis, tetanus, and gas gangrene. </a:t>
            </a:r>
          </a:p>
          <a:p>
            <a:pPr>
              <a:buNone/>
            </a:pPr>
            <a:r>
              <a:rPr lang="en-US" dirty="0" smtClean="0"/>
              <a:t>The objectives of management are to </a:t>
            </a:r>
          </a:p>
          <a:p>
            <a:pPr lvl="1"/>
            <a:r>
              <a:rPr lang="en-US" dirty="0" smtClean="0"/>
              <a:t>prevent infection of the wound, soft tissue, and bone and</a:t>
            </a:r>
          </a:p>
          <a:p>
            <a:pPr lvl="1"/>
            <a:r>
              <a:rPr lang="en-US" dirty="0" smtClean="0"/>
              <a:t> to promote healing of soft tissue and bone. </a:t>
            </a:r>
          </a:p>
          <a:p>
            <a:pPr>
              <a:buFont typeface="Wingdings" pitchFamily="2" charset="2"/>
              <a:buChar char="ü"/>
            </a:pPr>
            <a:r>
              <a:rPr lang="en-US" dirty="0" smtClean="0"/>
              <a:t>Administration of tetanus prophylaxis if indicated.</a:t>
            </a:r>
          </a:p>
          <a:p>
            <a:pPr>
              <a:buFont typeface="Wingdings" pitchFamily="2" charset="2"/>
              <a:buChar char="ü"/>
            </a:pPr>
            <a:r>
              <a:rPr lang="en-US" dirty="0" smtClean="0"/>
              <a:t>Serial irrigation and debridement to remove anaerobic organisms. </a:t>
            </a:r>
          </a:p>
          <a:p>
            <a:pPr>
              <a:buFont typeface="Wingdings" pitchFamily="2" charset="2"/>
              <a:buChar char="ü"/>
            </a:pPr>
            <a:r>
              <a:rPr lang="en-US" dirty="0" smtClean="0"/>
              <a:t>Intravenous antibiotics are prescribed to prevent or treat infection.</a:t>
            </a:r>
          </a:p>
          <a:p>
            <a:endParaRPr lang="en-US" dirty="0"/>
          </a:p>
        </p:txBody>
      </p:sp>
    </p:spTree>
  </p:cSld>
  <p:clrMapOvr>
    <a:masterClrMapping/>
  </p:clrMapOvr>
  <p:transition>
    <p:wheel spokes="8"/>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rmAutofit lnSpcReduction="10000"/>
          </a:bodyPr>
          <a:lstStyle/>
          <a:p>
            <a:pPr>
              <a:buFont typeface="Wingdings" pitchFamily="2" charset="2"/>
              <a:buChar char="ü"/>
            </a:pPr>
            <a:r>
              <a:rPr lang="en-US" dirty="0" smtClean="0"/>
              <a:t>Prompt, thorough wound irrigation and debridement in the operating room are necessary. </a:t>
            </a:r>
          </a:p>
          <a:p>
            <a:pPr>
              <a:buFont typeface="Wingdings" pitchFamily="2" charset="2"/>
              <a:buChar char="ü"/>
            </a:pPr>
            <a:r>
              <a:rPr lang="en-US" dirty="0" smtClean="0"/>
              <a:t>Devitalized bone fragments are removed. </a:t>
            </a:r>
          </a:p>
          <a:p>
            <a:pPr>
              <a:buFont typeface="Wingdings" pitchFamily="2" charset="2"/>
              <a:buChar char="ü"/>
            </a:pPr>
            <a:r>
              <a:rPr lang="en-US" dirty="0" smtClean="0"/>
              <a:t>The fracture is carefully reduced and stabilized by external fixation or intra-medullary nails. </a:t>
            </a:r>
          </a:p>
          <a:p>
            <a:pPr>
              <a:buFont typeface="Wingdings" pitchFamily="2" charset="2"/>
              <a:buChar char="ü"/>
            </a:pPr>
            <a:r>
              <a:rPr lang="en-US" dirty="0" smtClean="0"/>
              <a:t>Any damage to blood vessels, soft tissue, muscles, nerves, and tendons is </a:t>
            </a:r>
            <a:r>
              <a:rPr lang="en-US" smtClean="0"/>
              <a:t>treated..</a:t>
            </a:r>
            <a:endParaRPr lang="en-US" dirty="0" smtClean="0"/>
          </a:p>
          <a:p>
            <a:pPr>
              <a:buFont typeface="Wingdings" pitchFamily="2" charset="2"/>
              <a:buChar char="ü"/>
            </a:pPr>
            <a:r>
              <a:rPr lang="en-US" dirty="0" smtClean="0"/>
              <a:t>Heavily contaminated wounds are left unsutured and dressed with sterile gauze to permit swelling and wound drainage. </a:t>
            </a:r>
          </a:p>
          <a:p>
            <a:pPr>
              <a:buFont typeface="Wingdings" pitchFamily="2" charset="2"/>
              <a:buChar char="ü"/>
            </a:pPr>
            <a:r>
              <a:rPr lang="en-US" dirty="0" smtClean="0"/>
              <a:t>Wound irrigation and debridement may be repeated, removing infected and devitalized tissue and increasing vascularity in the region.</a:t>
            </a:r>
            <a:endParaRPr lang="en-US" dirty="0"/>
          </a:p>
        </p:txBody>
      </p:sp>
    </p:spTree>
  </p:cSld>
  <p:clrMapOvr>
    <a:masterClrMapping/>
  </p:clrMapOvr>
  <p:transition>
    <p:wheel spokes="8"/>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rmAutofit/>
          </a:bodyPr>
          <a:lstStyle/>
          <a:p>
            <a:pPr>
              <a:buFont typeface="Wingdings" pitchFamily="2" charset="2"/>
              <a:buChar char="ü"/>
            </a:pPr>
            <a:r>
              <a:rPr lang="en-US" dirty="0" smtClean="0"/>
              <a:t>After it has been determined that infection is not present, the wound is closed in 5 to 7 days, and all dead space is obliterated by grafting of autogenous skin or a flap.</a:t>
            </a:r>
          </a:p>
          <a:p>
            <a:pPr>
              <a:buFont typeface="Wingdings" pitchFamily="2" charset="2"/>
              <a:buChar char="ü"/>
            </a:pPr>
            <a:r>
              <a:rPr lang="en-US" dirty="0" smtClean="0"/>
              <a:t>Elevation the extremity to minimize edema. </a:t>
            </a:r>
          </a:p>
          <a:p>
            <a:pPr>
              <a:buFont typeface="Wingdings" pitchFamily="2" charset="2"/>
              <a:buChar char="ü"/>
            </a:pPr>
            <a:r>
              <a:rPr lang="en-US" dirty="0" smtClean="0"/>
              <a:t>Assessing neurovascular status frequently. </a:t>
            </a:r>
          </a:p>
          <a:p>
            <a:pPr>
              <a:buFont typeface="Wingdings" pitchFamily="2" charset="2"/>
              <a:buChar char="ü"/>
            </a:pPr>
            <a:r>
              <a:rPr lang="en-US" dirty="0" smtClean="0"/>
              <a:t>Measuring the patient’s temperature at regular intervals and monitoring the patient for signs of infection. </a:t>
            </a:r>
          </a:p>
          <a:p>
            <a:pPr>
              <a:buFont typeface="Wingdings" pitchFamily="2" charset="2"/>
              <a:buChar char="ü"/>
            </a:pPr>
            <a:r>
              <a:rPr lang="en-US" dirty="0" smtClean="0"/>
              <a:t>In 4 to 8 weeks, bone grafting may be necessary to bridge bone defects and to stimulate bone healing.</a:t>
            </a:r>
            <a:endParaRPr lang="en-US" dirty="0"/>
          </a:p>
        </p:txBody>
      </p:sp>
    </p:spTree>
  </p:cSld>
  <p:clrMapOvr>
    <a:masterClrMapping/>
  </p:clrMapOvr>
  <p:transition>
    <p:wheel spokes="8"/>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style>
          <a:lnRef idx="0">
            <a:schemeClr val="accent6"/>
          </a:lnRef>
          <a:fillRef idx="3">
            <a:schemeClr val="accent6"/>
          </a:fillRef>
          <a:effectRef idx="3">
            <a:schemeClr val="accent6"/>
          </a:effectRef>
          <a:fontRef idx="minor">
            <a:schemeClr val="lt1"/>
          </a:fontRef>
        </p:style>
        <p:txBody>
          <a:bodyPr>
            <a:normAutofit fontScale="90000"/>
          </a:bodyPr>
          <a:lstStyle/>
          <a:p>
            <a:r>
              <a:rPr lang="en-US" sz="2800" b="1" dirty="0" smtClean="0"/>
              <a:t>●</a:t>
            </a:r>
            <a:br>
              <a:rPr lang="en-US" sz="2800" b="1" dirty="0" smtClean="0"/>
            </a:br>
            <a:r>
              <a:rPr lang="en-US" sz="2800" b="1" dirty="0" smtClean="0"/>
              <a:t>●</a:t>
            </a:r>
            <a:br>
              <a:rPr lang="en-US" sz="2800" b="1" dirty="0" smtClean="0"/>
            </a:br>
            <a:r>
              <a:rPr lang="en-US" sz="3600" b="1" dirty="0" smtClean="0"/>
              <a:t>Musculoskeletal Care Modalities</a:t>
            </a:r>
            <a:r>
              <a:rPr lang="en-US" sz="2800" b="1" dirty="0" smtClean="0"/>
              <a:t/>
            </a:r>
            <a:br>
              <a:rPr lang="en-US" sz="2800" b="1" dirty="0" smtClean="0"/>
            </a:br>
            <a:endParaRPr lang="en-US" sz="2800" b="1" dirty="0"/>
          </a:p>
        </p:txBody>
      </p:sp>
      <p:sp>
        <p:nvSpPr>
          <p:cNvPr id="3" name="Content Placeholder 2"/>
          <p:cNvSpPr>
            <a:spLocks noGrp="1"/>
          </p:cNvSpPr>
          <p:nvPr>
            <p:ph idx="1"/>
          </p:nvPr>
        </p:nvSpPr>
        <p:spPr>
          <a:xfrm>
            <a:off x="0" y="609600"/>
            <a:ext cx="9144000" cy="6248400"/>
          </a:xfrm>
        </p:spPr>
        <p:txBody>
          <a:bodyPr>
            <a:normAutofit/>
          </a:bodyPr>
          <a:lstStyle/>
          <a:p>
            <a:r>
              <a:rPr lang="en-US" sz="2400" b="1" dirty="0" smtClean="0">
                <a:solidFill>
                  <a:srgbClr val="FF0000"/>
                </a:solidFill>
              </a:rPr>
              <a:t>                              TRACTION</a:t>
            </a:r>
            <a:endParaRPr lang="en-US" sz="2400" dirty="0" smtClean="0">
              <a:solidFill>
                <a:srgbClr val="FF0000"/>
              </a:solidFill>
            </a:endParaRPr>
          </a:p>
          <a:p>
            <a:r>
              <a:rPr lang="en-US" sz="2400" dirty="0" smtClean="0"/>
              <a:t>Traction involves a steady pull on a body part. This is a method of </a:t>
            </a:r>
            <a:r>
              <a:rPr lang="en-US" sz="2400" b="1" dirty="0" smtClean="0"/>
              <a:t>reduction and immobilization used to maintain fractures</a:t>
            </a:r>
            <a:r>
              <a:rPr lang="en-US" sz="2400" dirty="0" smtClean="0"/>
              <a:t> apart but allowing </a:t>
            </a:r>
            <a:r>
              <a:rPr lang="en-US" sz="2400" b="1" dirty="0" smtClean="0"/>
              <a:t>sufficient contact for healing.</a:t>
            </a:r>
          </a:p>
          <a:p>
            <a:r>
              <a:rPr lang="en-US" sz="2400" dirty="0" smtClean="0"/>
              <a:t>Traction may be either </a:t>
            </a:r>
            <a:r>
              <a:rPr lang="en-US" sz="2400" b="1" dirty="0" smtClean="0"/>
              <a:t>skin</a:t>
            </a:r>
            <a:r>
              <a:rPr lang="en-US" sz="2400" dirty="0" smtClean="0"/>
              <a:t> or  </a:t>
            </a:r>
            <a:r>
              <a:rPr lang="en-US" sz="2400" b="1" dirty="0" smtClean="0"/>
              <a:t>skeletal</a:t>
            </a:r>
            <a:r>
              <a:rPr lang="en-US" sz="2400" dirty="0" smtClean="0"/>
              <a:t>. </a:t>
            </a:r>
          </a:p>
          <a:p>
            <a:r>
              <a:rPr lang="en-US" sz="2400" b="1" dirty="0" smtClean="0">
                <a:solidFill>
                  <a:srgbClr val="FF0000"/>
                </a:solidFill>
              </a:rPr>
              <a:t>            SKIN TRACTION</a:t>
            </a:r>
          </a:p>
          <a:p>
            <a:r>
              <a:rPr lang="en-US" sz="2400" b="1" dirty="0" smtClean="0"/>
              <a:t> </a:t>
            </a:r>
            <a:r>
              <a:rPr lang="en-US" sz="2400" dirty="0" smtClean="0"/>
              <a:t>the pull is transmitted to the skin on the fractured bone</a:t>
            </a:r>
            <a:r>
              <a:rPr lang="en-US" sz="2400" b="1" dirty="0" smtClean="0"/>
              <a:t>. </a:t>
            </a:r>
            <a:r>
              <a:rPr lang="en-US" sz="2400" dirty="0" smtClean="0"/>
              <a:t>Accomplished by using adhesive or non-adhesive traction tape or other skin traction devices such as a cast, a boot, a belt</a:t>
            </a:r>
          </a:p>
          <a:p>
            <a:r>
              <a:rPr lang="en-US" sz="2400" b="1" dirty="0" smtClean="0"/>
              <a:t>          TYPES.</a:t>
            </a:r>
          </a:p>
          <a:p>
            <a:r>
              <a:rPr lang="en-US" sz="2400" b="1" dirty="0" smtClean="0"/>
              <a:t>Buck’s Extension Traction</a:t>
            </a:r>
          </a:p>
          <a:p>
            <a:r>
              <a:rPr lang="en-US" sz="2400" dirty="0" smtClean="0"/>
              <a:t>is skin traction to the lower leg. The pull is exerted in one plane when partial or temporary immobilization is desired</a:t>
            </a:r>
            <a:r>
              <a:rPr lang="en-US" dirty="0" smtClean="0"/>
              <a:t>. </a:t>
            </a:r>
            <a:r>
              <a:rPr lang="en-US" sz="2400" dirty="0" smtClean="0"/>
              <a:t>applies the pulling force in a straight line with the body part resting on the bed </a:t>
            </a:r>
            <a:endParaRPr lang="en-US" sz="2400" dirty="0"/>
          </a:p>
        </p:txBody>
      </p:sp>
    </p:spTree>
  </p:cSld>
  <p:clrMapOvr>
    <a:masterClrMapping/>
  </p:clrMapOvr>
  <p:transition>
    <p:wipe dir="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CT</a:t>
            </a:r>
            <a:endParaRPr lang="fr-FR" dirty="0"/>
          </a:p>
        </p:txBody>
      </p:sp>
      <p:sp>
        <p:nvSpPr>
          <p:cNvPr id="3" name="Content Placeholder 2"/>
          <p:cNvSpPr>
            <a:spLocks noGrp="1"/>
          </p:cNvSpPr>
          <p:nvPr>
            <p:ph idx="1"/>
          </p:nvPr>
        </p:nvSpPr>
        <p:spPr/>
        <p:txBody>
          <a:bodyPr>
            <a:normAutofit fontScale="85000" lnSpcReduction="20000"/>
          </a:bodyPr>
          <a:lstStyle/>
          <a:p>
            <a:r>
              <a:rPr lang="en-US" sz="2800" b="1" dirty="0" smtClean="0"/>
              <a:t>SKELETAL TRACTION</a:t>
            </a:r>
          </a:p>
          <a:p>
            <a:pPr>
              <a:buNone/>
            </a:pPr>
            <a:r>
              <a:rPr lang="en-US" sz="2800" dirty="0" smtClean="0"/>
              <a:t>  The force is directly applied to the bone by use of pulls. Accomplished by attaching pins, screws, wires</a:t>
            </a:r>
          </a:p>
          <a:p>
            <a:r>
              <a:rPr lang="en-US" sz="2800" dirty="0" smtClean="0"/>
              <a:t>                    </a:t>
            </a:r>
            <a:r>
              <a:rPr lang="en-US" sz="2800" b="1" dirty="0" smtClean="0"/>
              <a:t>TYPES</a:t>
            </a:r>
            <a:r>
              <a:rPr lang="en-US" sz="2800" b="1" i="1" dirty="0" smtClean="0"/>
              <a:t> .</a:t>
            </a:r>
          </a:p>
          <a:p>
            <a:r>
              <a:rPr lang="en-US" sz="2800" b="1" i="1" dirty="0" smtClean="0"/>
              <a:t> Balanced suspension traction</a:t>
            </a:r>
            <a:r>
              <a:rPr lang="en-US" sz="2800" i="1" dirty="0" smtClean="0"/>
              <a:t>: </a:t>
            </a:r>
            <a:r>
              <a:rPr lang="en-US" sz="2800" dirty="0" smtClean="0"/>
              <a:t>supports the affected extremity off the bed with </a:t>
            </a:r>
            <a:r>
              <a:rPr lang="en-US" sz="2800" b="1" dirty="0" err="1" smtClean="0"/>
              <a:t>thomas</a:t>
            </a:r>
            <a:r>
              <a:rPr lang="en-US" sz="2800" b="1" dirty="0" smtClean="0"/>
              <a:t> splint </a:t>
            </a:r>
            <a:r>
              <a:rPr lang="en-US" sz="2800" dirty="0" smtClean="0"/>
              <a:t>and allows for some patient movement without disruption of the line of pull. The pull is exerted against an opposing force provided by the weight of the body when the foot of the bed is raised</a:t>
            </a:r>
          </a:p>
          <a:p>
            <a:endParaRPr lang="en-US" sz="2800" dirty="0" smtClean="0"/>
          </a:p>
          <a:p>
            <a:r>
              <a:rPr lang="en-US" sz="2800" b="1" dirty="0" smtClean="0"/>
              <a:t> Fixed Traction: </a:t>
            </a:r>
            <a:r>
              <a:rPr lang="en-US" sz="2800" dirty="0" smtClean="0"/>
              <a:t>The pull is exerted against a fixed point; e.g., the tapes are tied to the crosspiece of a Thomas splint and pull the leg down</a:t>
            </a:r>
          </a:p>
          <a:p>
            <a:endParaRPr lang="en-US" sz="2800" dirty="0" smtClean="0"/>
          </a:p>
          <a:p>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style>
          <a:lnRef idx="0">
            <a:schemeClr val="accent1"/>
          </a:lnRef>
          <a:fillRef idx="3">
            <a:schemeClr val="accent1"/>
          </a:fillRef>
          <a:effectRef idx="3">
            <a:schemeClr val="accent1"/>
          </a:effectRef>
          <a:fontRef idx="minor">
            <a:schemeClr val="lt1"/>
          </a:fontRef>
        </p:style>
        <p:txBody>
          <a:bodyPr/>
          <a:lstStyle/>
          <a:p>
            <a:r>
              <a:rPr lang="en-US" b="1" dirty="0" smtClean="0"/>
              <a:t>THE SKELETON</a:t>
            </a:r>
            <a:endParaRPr lang="en-US" b="1" dirty="0"/>
          </a:p>
        </p:txBody>
      </p:sp>
      <p:sp>
        <p:nvSpPr>
          <p:cNvPr id="3" name="Content Placeholder 2"/>
          <p:cNvSpPr>
            <a:spLocks noGrp="1"/>
          </p:cNvSpPr>
          <p:nvPr>
            <p:ph idx="1"/>
          </p:nvPr>
        </p:nvSpPr>
        <p:spPr>
          <a:xfrm>
            <a:off x="0" y="838200"/>
            <a:ext cx="9144000" cy="6019800"/>
          </a:xfrm>
        </p:spPr>
        <p:txBody>
          <a:bodyPr>
            <a:normAutofit/>
          </a:bodyPr>
          <a:lstStyle/>
          <a:p>
            <a:r>
              <a:rPr lang="en-US" dirty="0" smtClean="0"/>
              <a:t>The human skeleton is divided into two main parts:</a:t>
            </a:r>
          </a:p>
          <a:p>
            <a:pPr lvl="1"/>
            <a:r>
              <a:rPr lang="en-US" dirty="0" smtClean="0"/>
              <a:t>the axial skeleton and </a:t>
            </a:r>
          </a:p>
          <a:p>
            <a:pPr lvl="1"/>
            <a:r>
              <a:rPr lang="en-US" dirty="0" smtClean="0"/>
              <a:t>the appendicular skeleton. </a:t>
            </a:r>
          </a:p>
          <a:p>
            <a:r>
              <a:rPr lang="en-US" dirty="0" smtClean="0"/>
              <a:t>The axial skeleton refers to the central, while appendicular refers to the attachments. </a:t>
            </a:r>
          </a:p>
          <a:p>
            <a:r>
              <a:rPr lang="en-US" dirty="0" smtClean="0"/>
              <a:t>The axial skeleton is made up of the skull, the vertebral column, the ribs and the sternum. </a:t>
            </a:r>
          </a:p>
          <a:p>
            <a:r>
              <a:rPr lang="en-US" dirty="0" smtClean="0"/>
              <a:t>The appendicular skeleton consists of the shoulder girdle, upper limbs, pelvic girdle and lower limbs.</a:t>
            </a:r>
          </a:p>
          <a:p>
            <a:r>
              <a:rPr lang="en-US" dirty="0" smtClean="0"/>
              <a:t>The total number of bones in the human body is at least 206. </a:t>
            </a:r>
          </a:p>
          <a:p>
            <a:endParaRPr lang="en-US" dirty="0"/>
          </a:p>
        </p:txBody>
      </p:sp>
    </p:spTree>
  </p:cSld>
  <p:clrMapOvr>
    <a:masterClrMapping/>
  </p:clrMapOvr>
  <p:transition>
    <p:wipe dir="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rmAutofit/>
          </a:bodyPr>
          <a:lstStyle/>
          <a:p>
            <a:pPr>
              <a:buNone/>
            </a:pPr>
            <a:r>
              <a:rPr lang="en-US" b="1" u="sng" dirty="0" smtClean="0"/>
              <a:t>Other forms of traction</a:t>
            </a:r>
          </a:p>
          <a:p>
            <a:r>
              <a:rPr lang="en-US" b="1" dirty="0" smtClean="0"/>
              <a:t>Manual Traction: </a:t>
            </a:r>
            <a:r>
              <a:rPr lang="en-US" dirty="0" smtClean="0"/>
              <a:t>is traction that is accomplished by a persons hands</a:t>
            </a:r>
            <a:r>
              <a:rPr lang="en-US" b="1" dirty="0" smtClean="0"/>
              <a:t> </a:t>
            </a:r>
            <a:r>
              <a:rPr lang="en-US" dirty="0" smtClean="0"/>
              <a:t>exerting a pulling force. This is temporary traction that may be used when </a:t>
            </a:r>
          </a:p>
          <a:p>
            <a:pPr lvl="1"/>
            <a:r>
              <a:rPr lang="en-US" dirty="0" smtClean="0"/>
              <a:t>applying a cast, </a:t>
            </a:r>
          </a:p>
          <a:p>
            <a:pPr lvl="1"/>
            <a:r>
              <a:rPr lang="en-US" dirty="0" smtClean="0"/>
              <a:t>giving skin care under a Buck’s extension foam boot, or</a:t>
            </a:r>
          </a:p>
          <a:p>
            <a:pPr lvl="1"/>
            <a:r>
              <a:rPr lang="en-US" dirty="0" smtClean="0"/>
              <a:t>adjusting the traction apparatus.</a:t>
            </a:r>
          </a:p>
          <a:p>
            <a:endParaRPr lang="en-US" dirty="0" smtClean="0"/>
          </a:p>
          <a:p>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rmAutofit/>
          </a:bodyPr>
          <a:lstStyle/>
          <a:p>
            <a:pPr>
              <a:buNone/>
            </a:pPr>
            <a:r>
              <a:rPr lang="en-US" b="1" u="sng" dirty="0" smtClean="0"/>
              <a:t>Indications:</a:t>
            </a:r>
          </a:p>
          <a:p>
            <a:pPr lvl="1"/>
            <a:r>
              <a:rPr lang="en-US" dirty="0" smtClean="0"/>
              <a:t>To reduce a fracture</a:t>
            </a:r>
          </a:p>
          <a:p>
            <a:pPr lvl="1"/>
            <a:r>
              <a:rPr lang="en-US" dirty="0" smtClean="0"/>
              <a:t>Maintain alignment</a:t>
            </a:r>
          </a:p>
          <a:p>
            <a:pPr lvl="1"/>
            <a:r>
              <a:rPr lang="en-US" dirty="0" smtClean="0"/>
              <a:t>Overcome and minimize muscle spasm</a:t>
            </a:r>
          </a:p>
          <a:p>
            <a:pPr lvl="1"/>
            <a:r>
              <a:rPr lang="en-US" dirty="0" smtClean="0"/>
              <a:t>Correct deformities</a:t>
            </a:r>
          </a:p>
          <a:p>
            <a:pPr lvl="1"/>
            <a:r>
              <a:rPr lang="en-US" dirty="0" smtClean="0"/>
              <a:t>Immobilize fractures; </a:t>
            </a:r>
          </a:p>
          <a:p>
            <a:pPr lvl="1"/>
            <a:r>
              <a:rPr lang="en-US" dirty="0" smtClean="0"/>
              <a:t>Increase space between opposing surfaces.</a:t>
            </a:r>
          </a:p>
          <a:p>
            <a:r>
              <a:rPr lang="en-US" dirty="0" smtClean="0"/>
              <a:t>Traction must be applied in the </a:t>
            </a:r>
            <a:r>
              <a:rPr lang="en-US" b="1" dirty="0" smtClean="0"/>
              <a:t>correct direction </a:t>
            </a:r>
            <a:r>
              <a:rPr lang="en-US" dirty="0" smtClean="0"/>
              <a:t>and </a:t>
            </a:r>
            <a:r>
              <a:rPr lang="en-US" b="1" dirty="0" smtClean="0"/>
              <a:t>magnitude</a:t>
            </a:r>
            <a:r>
              <a:rPr lang="en-US" dirty="0" smtClean="0"/>
              <a:t> to obtain its therapeutic effects. </a:t>
            </a:r>
          </a:p>
          <a:p>
            <a:endParaRPr lang="en-US" dirty="0"/>
          </a:p>
        </p:txBody>
      </p:sp>
    </p:spTree>
  </p:cSld>
  <p:clrMapOvr>
    <a:masterClrMapping/>
  </p:clrMapOvr>
  <p:transition>
    <p:wipe dir="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rmAutofit fontScale="92500"/>
          </a:bodyPr>
          <a:lstStyle/>
          <a:p>
            <a:r>
              <a:rPr lang="en-US" dirty="0" smtClean="0"/>
              <a:t>At times, traction needs to be applied in more than one direction to achieve the desired line of pull. When this is done, one of the lines of pull counteracts the other. These lines of pull are known as the vectors of force. The actual resultant pulling force is somewhere between the two lines of pull.</a:t>
            </a:r>
          </a:p>
          <a:p>
            <a:r>
              <a:rPr lang="en-US" dirty="0" smtClean="0"/>
              <a:t>The effects of traction are evaluated with x-ray studies, and adjustments are made if necessary.</a:t>
            </a:r>
          </a:p>
          <a:p>
            <a:r>
              <a:rPr lang="en-US" dirty="0" smtClean="0"/>
              <a:t>Traction is used primarily as a short-term intervention until other modalities, such as external or internal fixation, are possible.</a:t>
            </a:r>
          </a:p>
          <a:p>
            <a:r>
              <a:rPr lang="en-US" dirty="0" smtClean="0"/>
              <a:t>This reduces the risk of disuse syndrome and minimizes the length of hospitalization, often allowing the patient to be cared for in the home setting.</a:t>
            </a:r>
            <a:endParaRPr lang="en-US" dirty="0"/>
          </a:p>
        </p:txBody>
      </p:sp>
    </p:spTree>
  </p:cSld>
  <p:clrMapOvr>
    <a:masterClrMapping/>
  </p:clrMapOvr>
  <p:transition>
    <p:wipe dir="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style>
          <a:lnRef idx="1">
            <a:schemeClr val="accent4"/>
          </a:lnRef>
          <a:fillRef idx="2">
            <a:schemeClr val="accent4"/>
          </a:fillRef>
          <a:effectRef idx="1">
            <a:schemeClr val="accent4"/>
          </a:effectRef>
          <a:fontRef idx="minor">
            <a:schemeClr val="dk1"/>
          </a:fontRef>
        </p:style>
        <p:txBody>
          <a:bodyPr>
            <a:normAutofit fontScale="90000"/>
          </a:bodyPr>
          <a:lstStyle/>
          <a:p>
            <a:r>
              <a:rPr lang="en-US" b="1" u="sng" dirty="0" smtClean="0"/>
              <a:t>PRINCIPLES OF EFFECTIVE TRACTION</a:t>
            </a:r>
            <a:endParaRPr lang="en-US" b="1" u="sng" dirty="0"/>
          </a:p>
        </p:txBody>
      </p:sp>
      <p:sp>
        <p:nvSpPr>
          <p:cNvPr id="3" name="Content Placeholder 2"/>
          <p:cNvSpPr>
            <a:spLocks noGrp="1"/>
          </p:cNvSpPr>
          <p:nvPr>
            <p:ph idx="1"/>
          </p:nvPr>
        </p:nvSpPr>
        <p:spPr>
          <a:xfrm>
            <a:off x="0" y="533400"/>
            <a:ext cx="9144000" cy="6324600"/>
          </a:xfrm>
        </p:spPr>
        <p:txBody>
          <a:bodyPr>
            <a:normAutofit fontScale="85000" lnSpcReduction="20000"/>
          </a:bodyPr>
          <a:lstStyle/>
          <a:p>
            <a:pPr>
              <a:buNone/>
            </a:pPr>
            <a:r>
              <a:rPr lang="en-US" dirty="0" smtClean="0"/>
              <a:t>1. Whenever traction is applied, counter-traction must be used to achieve effective traction. Counter-traction is the force acting in the opposite direction</a:t>
            </a:r>
          </a:p>
          <a:p>
            <a:pPr>
              <a:buNone/>
            </a:pPr>
            <a:r>
              <a:rPr lang="en-US" dirty="0" smtClean="0"/>
              <a:t>2. Traction must be continuous to be effective in reducing and immobilizing fractures.</a:t>
            </a:r>
          </a:p>
          <a:p>
            <a:pPr>
              <a:buNone/>
            </a:pPr>
            <a:r>
              <a:rPr lang="en-US" dirty="0" smtClean="0"/>
              <a:t>3. Skeletal traction is </a:t>
            </a:r>
            <a:r>
              <a:rPr lang="en-US" i="1" dirty="0" smtClean="0"/>
              <a:t>never interrupted.</a:t>
            </a:r>
          </a:p>
          <a:p>
            <a:pPr>
              <a:buNone/>
            </a:pPr>
            <a:r>
              <a:rPr lang="en-US" dirty="0" smtClean="0"/>
              <a:t>4. Weights are not removed unless intermittent traction is prescribed.</a:t>
            </a:r>
          </a:p>
          <a:p>
            <a:pPr>
              <a:buNone/>
            </a:pPr>
            <a:r>
              <a:rPr lang="en-US" dirty="0" smtClean="0"/>
              <a:t>5. Any factor that might reduce the effective pull or alter its resultant line of pull must be eliminated:</a:t>
            </a:r>
          </a:p>
          <a:p>
            <a:pPr>
              <a:buNone/>
            </a:pPr>
            <a:r>
              <a:rPr lang="en-US" dirty="0" smtClean="0"/>
              <a:t>	– The patient must be in good body alignment in the center of the bed when traction is applied.</a:t>
            </a:r>
          </a:p>
          <a:p>
            <a:pPr>
              <a:buNone/>
            </a:pPr>
            <a:r>
              <a:rPr lang="en-US" dirty="0" smtClean="0"/>
              <a:t>	– Ropes must be unobstructed.</a:t>
            </a:r>
          </a:p>
          <a:p>
            <a:pPr>
              <a:buNone/>
            </a:pPr>
            <a:r>
              <a:rPr lang="en-US" dirty="0" smtClean="0"/>
              <a:t>	– Weights must hang free and not rest on the bed or floor.</a:t>
            </a:r>
          </a:p>
          <a:p>
            <a:pPr>
              <a:buNone/>
            </a:pPr>
            <a:r>
              <a:rPr lang="en-US" dirty="0" smtClean="0"/>
              <a:t>	– Knots in the rope or the footplate must not touch the pulley or the foot of the bed.</a:t>
            </a:r>
            <a:endParaRPr lang="en-US" dirty="0"/>
          </a:p>
        </p:txBody>
      </p:sp>
    </p:spTree>
  </p:cSld>
  <p:clrMapOvr>
    <a:masterClrMapping/>
  </p:clrMapOvr>
  <p:transition>
    <p:wipe dir="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style>
          <a:lnRef idx="1">
            <a:schemeClr val="accent3"/>
          </a:lnRef>
          <a:fillRef idx="2">
            <a:schemeClr val="accent3"/>
          </a:fillRef>
          <a:effectRef idx="1">
            <a:schemeClr val="accent3"/>
          </a:effectRef>
          <a:fontRef idx="minor">
            <a:schemeClr val="dk1"/>
          </a:fontRef>
        </p:style>
        <p:txBody>
          <a:bodyPr>
            <a:normAutofit/>
          </a:bodyPr>
          <a:lstStyle/>
          <a:p>
            <a:r>
              <a:rPr lang="en-US" sz="3600" b="1" u="sng" dirty="0" smtClean="0"/>
              <a:t>SPECIFIC CARE FOR A PATIENT ON TRACTION</a:t>
            </a:r>
            <a:endParaRPr lang="en-US" sz="3600" b="1" u="sng" dirty="0"/>
          </a:p>
        </p:txBody>
      </p:sp>
      <p:sp>
        <p:nvSpPr>
          <p:cNvPr id="3" name="Content Placeholder 2"/>
          <p:cNvSpPr>
            <a:spLocks noGrp="1"/>
          </p:cNvSpPr>
          <p:nvPr>
            <p:ph idx="1"/>
          </p:nvPr>
        </p:nvSpPr>
        <p:spPr>
          <a:xfrm>
            <a:off x="0" y="685800"/>
            <a:ext cx="9144000" cy="6172200"/>
          </a:xfrm>
        </p:spPr>
        <p:txBody>
          <a:bodyPr>
            <a:normAutofit fontScale="92500"/>
          </a:bodyPr>
          <a:lstStyle/>
          <a:p>
            <a:pPr>
              <a:buNone/>
            </a:pPr>
            <a:r>
              <a:rPr lang="en-US" sz="2400" dirty="0" smtClean="0"/>
              <a:t>    maintain continuous traction and avoid adding weight.</a:t>
            </a:r>
          </a:p>
          <a:p>
            <a:pPr>
              <a:buNone/>
            </a:pPr>
            <a:r>
              <a:rPr lang="en-US" sz="2400" dirty="0" smtClean="0"/>
              <a:t>   Ensure effective traction by proper position to maintain leg in neutral position</a:t>
            </a:r>
          </a:p>
          <a:p>
            <a:r>
              <a:rPr lang="en-US" sz="2400" b="1" dirty="0" smtClean="0"/>
              <a:t>Skin care</a:t>
            </a:r>
          </a:p>
          <a:p>
            <a:r>
              <a:rPr lang="en-US" sz="2400" dirty="0" smtClean="0"/>
              <a:t>Monitor the skin in contact with tape or foam ,palpate area of traction tape daily to detect underlying tenderness,</a:t>
            </a:r>
          </a:p>
          <a:p>
            <a:r>
              <a:rPr lang="en-US" sz="2400" dirty="0" smtClean="0"/>
              <a:t>Provide back care every 2hrs to avoid pressure ulcer </a:t>
            </a:r>
          </a:p>
          <a:p>
            <a:r>
              <a:rPr lang="en-US" sz="2400" dirty="0" smtClean="0"/>
              <a:t>Keep the skin clean around pin sites in skeletal traction to avoid infections.</a:t>
            </a:r>
          </a:p>
          <a:p>
            <a:r>
              <a:rPr lang="en-US" sz="2400" b="1" dirty="0" smtClean="0"/>
              <a:t>Nerve Pressure( </a:t>
            </a:r>
            <a:r>
              <a:rPr lang="en-US" sz="2400" b="1" dirty="0" err="1" smtClean="0"/>
              <a:t>peroneal</a:t>
            </a:r>
            <a:r>
              <a:rPr lang="en-US" sz="2400" b="1" dirty="0" smtClean="0"/>
              <a:t> nerve) care by(promoting neurovascular unction)</a:t>
            </a:r>
          </a:p>
          <a:p>
            <a:r>
              <a:rPr lang="en-US" sz="2400" b="1" dirty="0" smtClean="0"/>
              <a:t> </a:t>
            </a:r>
            <a:r>
              <a:rPr lang="en-US" sz="2400" dirty="0" smtClean="0"/>
              <a:t>Regularly assess sensation and motion.</a:t>
            </a:r>
          </a:p>
          <a:p>
            <a:r>
              <a:rPr lang="en-US" sz="2400" dirty="0" smtClean="0"/>
              <a:t> Immediately investigate any complaint of burning sensation under the traction bandage or boot. </a:t>
            </a:r>
          </a:p>
          <a:p>
            <a:r>
              <a:rPr lang="en-US" sz="2400" dirty="0" smtClean="0"/>
              <a:t> Promptly report altered sensation or motor function.</a:t>
            </a:r>
          </a:p>
          <a:p>
            <a:r>
              <a:rPr lang="en-US" sz="2400" b="1" dirty="0" smtClean="0"/>
              <a:t> circulation- </a:t>
            </a:r>
            <a:r>
              <a:rPr lang="en-US" sz="2400" dirty="0" smtClean="0"/>
              <a:t>assess for   Peripheral pulses, color, capillary </a:t>
            </a:r>
            <a:r>
              <a:rPr lang="en-US" sz="2400" dirty="0" err="1" smtClean="0"/>
              <a:t>reﬁll</a:t>
            </a:r>
            <a:r>
              <a:rPr lang="en-US" sz="2400" dirty="0" smtClean="0"/>
              <a:t>, and temperature of the </a:t>
            </a:r>
            <a:r>
              <a:rPr lang="en-US" sz="2400" dirty="0" err="1" smtClean="0"/>
              <a:t>ﬁngers</a:t>
            </a:r>
            <a:r>
              <a:rPr lang="en-US" sz="2400" dirty="0" smtClean="0"/>
              <a:t> or toe, Indicators of DVT</a:t>
            </a:r>
            <a:endParaRPr lang="en-US" sz="2400" dirty="0"/>
          </a:p>
        </p:txBody>
      </p:sp>
    </p:spTree>
  </p:cSld>
  <p:clrMapOvr>
    <a:masterClrMapping/>
  </p:clrMapOvr>
  <p:transition>
    <p:wipe dir="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GB" dirty="0" smtClean="0"/>
              <a:t>ct</a:t>
            </a:r>
            <a:endParaRPr lang="fr-FR" dirty="0"/>
          </a:p>
        </p:txBody>
      </p:sp>
      <p:sp>
        <p:nvSpPr>
          <p:cNvPr id="3" name="Content Placeholder 2"/>
          <p:cNvSpPr>
            <a:spLocks noGrp="1"/>
          </p:cNvSpPr>
          <p:nvPr>
            <p:ph idx="1"/>
          </p:nvPr>
        </p:nvSpPr>
        <p:spPr/>
        <p:txBody>
          <a:bodyPr>
            <a:normAutofit fontScale="55000" lnSpcReduction="20000"/>
          </a:bodyPr>
          <a:lstStyle/>
          <a:p>
            <a:r>
              <a:rPr lang="en-US" sz="3800" b="1" dirty="0" smtClean="0"/>
              <a:t>PROMOTING EXERCISE </a:t>
            </a:r>
            <a:r>
              <a:rPr lang="en-US" sz="3800" dirty="0" smtClean="0"/>
              <a:t>Patient exercises, within the therapeutic limits of the traction, assist in maintaining muscle strength and tone and in promoting circulation. Active exercises include pulling up on the trapeze, ﬂexing and extending the feet, and Isometric exercises of the immobilized extremity</a:t>
            </a:r>
          </a:p>
          <a:p>
            <a:r>
              <a:rPr lang="en-US" sz="3800" dirty="0" smtClean="0"/>
              <a:t>promoting understanding of the treatment regimen aids in active participation</a:t>
            </a:r>
          </a:p>
          <a:p>
            <a:r>
              <a:rPr lang="en-US" sz="3800" b="1" dirty="0" smtClean="0"/>
              <a:t>REDUCING ANXIETY </a:t>
            </a:r>
            <a:r>
              <a:rPr lang="en-US" sz="3800" dirty="0" smtClean="0"/>
              <a:t>Before any traction is applied, the patient needs to be informed about the procedure, its purpose, and its implications. The nurse encourages the patient to participate in decisions that affect care.</a:t>
            </a:r>
          </a:p>
          <a:p>
            <a:r>
              <a:rPr lang="en-US" sz="3800" b="1" dirty="0" smtClean="0"/>
              <a:t>achieving a maximum level of comfort </a:t>
            </a:r>
            <a:r>
              <a:rPr lang="en-US" sz="3800" dirty="0" smtClean="0"/>
              <a:t>by providing firm mattress and frequent positioning, by making sure the bed linens remain wrinkle-free and dry.</a:t>
            </a:r>
          </a:p>
          <a:p>
            <a:r>
              <a:rPr lang="en-US" sz="3800" dirty="0" smtClean="0"/>
              <a:t> </a:t>
            </a:r>
            <a:r>
              <a:rPr lang="en-US" sz="3800" b="1" dirty="0" smtClean="0"/>
              <a:t>monitoring and managing potential complications </a:t>
            </a:r>
            <a:r>
              <a:rPr lang="en-US" sz="3800" b="1" dirty="0" err="1" smtClean="0"/>
              <a:t>i.e</a:t>
            </a:r>
            <a:r>
              <a:rPr lang="en-US" sz="3800" b="1" dirty="0" smtClean="0"/>
              <a:t> DVT, pneumonia, constipation ,urinary stasis</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fr-FR"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u="sng" dirty="0" smtClean="0"/>
              <a:t>CASTS</a:t>
            </a:r>
            <a:endParaRPr lang="en-US" b="1" u="sng" dirty="0"/>
          </a:p>
        </p:txBody>
      </p:sp>
      <p:sp>
        <p:nvSpPr>
          <p:cNvPr id="3" name="Content Placeholder 2"/>
          <p:cNvSpPr>
            <a:spLocks noGrp="1"/>
          </p:cNvSpPr>
          <p:nvPr>
            <p:ph idx="1"/>
          </p:nvPr>
        </p:nvSpPr>
        <p:spPr>
          <a:xfrm>
            <a:off x="0" y="609600"/>
            <a:ext cx="9144000" cy="6248400"/>
          </a:xfrm>
        </p:spPr>
        <p:txBody>
          <a:bodyPr>
            <a:normAutofit fontScale="92500" lnSpcReduction="20000"/>
          </a:bodyPr>
          <a:lstStyle/>
          <a:p>
            <a:pPr>
              <a:buNone/>
            </a:pPr>
            <a:r>
              <a:rPr lang="en-US" dirty="0" smtClean="0"/>
              <a:t>Def: A </a:t>
            </a:r>
            <a:r>
              <a:rPr lang="en-US" b="1" dirty="0" smtClean="0"/>
              <a:t>cast </a:t>
            </a:r>
            <a:r>
              <a:rPr lang="en-US" dirty="0" smtClean="0"/>
              <a:t>is a rigid external immobilizing device that is molded to the contours of the body. </a:t>
            </a:r>
          </a:p>
          <a:p>
            <a:pPr>
              <a:buNone/>
            </a:pPr>
            <a:r>
              <a:rPr lang="en-US" dirty="0" smtClean="0"/>
              <a:t>The purposes of a cast are </a:t>
            </a:r>
          </a:p>
          <a:p>
            <a:pPr lvl="1"/>
            <a:r>
              <a:rPr lang="en-US" b="1" dirty="0" smtClean="0"/>
              <a:t>to immobilize a reduced fracture, </a:t>
            </a:r>
          </a:p>
          <a:p>
            <a:pPr lvl="1"/>
            <a:r>
              <a:rPr lang="en-US" b="1" dirty="0" smtClean="0"/>
              <a:t>To correct a deformity, </a:t>
            </a:r>
          </a:p>
          <a:p>
            <a:pPr lvl="1"/>
            <a:r>
              <a:rPr lang="en-US" b="1" dirty="0" smtClean="0"/>
              <a:t>to apply uniform pressure to underlying soft tissue, or </a:t>
            </a:r>
          </a:p>
          <a:p>
            <a:pPr lvl="1"/>
            <a:r>
              <a:rPr lang="en-US" b="1" dirty="0" smtClean="0"/>
              <a:t>to support and stabilize weakened joints</a:t>
            </a:r>
            <a:r>
              <a:rPr lang="en-US" dirty="0" smtClean="0"/>
              <a:t>. </a:t>
            </a:r>
          </a:p>
          <a:p>
            <a:r>
              <a:rPr lang="en-US" dirty="0" smtClean="0"/>
              <a:t>Casts permit mobilization of the patient while restricting movement of a body part. </a:t>
            </a:r>
          </a:p>
          <a:p>
            <a:r>
              <a:rPr lang="en-US" dirty="0" smtClean="0"/>
              <a:t>The skin should be intact, clean and well padded before a cast is applied to avoid risks of infection.</a:t>
            </a:r>
          </a:p>
          <a:p>
            <a:r>
              <a:rPr lang="en-US" dirty="0" smtClean="0"/>
              <a:t>Casts are molded over the affected body part after closed reduction has been done.</a:t>
            </a:r>
            <a:br>
              <a:rPr lang="en-US" dirty="0" smtClean="0"/>
            </a:br>
            <a:r>
              <a:rPr lang="en-US" dirty="0" smtClean="0"/>
              <a:t/>
            </a:r>
            <a:br>
              <a:rPr lang="en-US" dirty="0" smtClean="0"/>
            </a:br>
            <a:endParaRPr lang="en-US" dirty="0" smtClean="0"/>
          </a:p>
          <a:p>
            <a:endParaRPr lang="en-US" dirty="0"/>
          </a:p>
        </p:txBody>
      </p:sp>
    </p:spTree>
  </p:cSld>
  <p:clrMapOvr>
    <a:masterClrMapping/>
  </p:clrMapOvr>
  <p:transition>
    <p:wipe dir="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CASTS</a:t>
            </a:r>
            <a:endParaRPr lang="fr-FR" dirty="0"/>
          </a:p>
        </p:txBody>
      </p:sp>
      <p:sp>
        <p:nvSpPr>
          <p:cNvPr id="3" name="Content Placeholder 2"/>
          <p:cNvSpPr>
            <a:spLocks noGrp="1"/>
          </p:cNvSpPr>
          <p:nvPr>
            <p:ph idx="1"/>
          </p:nvPr>
        </p:nvSpPr>
        <p:spPr/>
        <p:txBody>
          <a:bodyPr>
            <a:normAutofit fontScale="25000" lnSpcReduction="20000"/>
          </a:bodyPr>
          <a:lstStyle/>
          <a:p>
            <a:r>
              <a:rPr lang="en-US" sz="9600" b="1" dirty="0" smtClean="0"/>
              <a:t>Short arm cast</a:t>
            </a:r>
            <a:r>
              <a:rPr lang="en-US" sz="9600" dirty="0" smtClean="0"/>
              <a:t>: Extends from below the elbow to the palmar </a:t>
            </a:r>
            <a:r>
              <a:rPr lang="en-US" sz="9600" b="1" dirty="0" smtClean="0"/>
              <a:t>crease.</a:t>
            </a:r>
          </a:p>
          <a:p>
            <a:r>
              <a:rPr lang="en-US" sz="9600" b="1" dirty="0" smtClean="0"/>
              <a:t>Long arm cast</a:t>
            </a:r>
            <a:r>
              <a:rPr lang="en-US" sz="9600" dirty="0" smtClean="0"/>
              <a:t>: Extends from the upper level of the axillary fold  to the proximal palmar crease. The elbow usually is immobilized at a right angle.</a:t>
            </a:r>
          </a:p>
          <a:p>
            <a:r>
              <a:rPr lang="en-US" sz="9600" b="1" dirty="0" smtClean="0"/>
              <a:t> Short leg cast</a:t>
            </a:r>
            <a:r>
              <a:rPr lang="en-US" sz="9600" dirty="0" smtClean="0"/>
              <a:t>: Extends from below the knee to the base of the.</a:t>
            </a:r>
          </a:p>
          <a:p>
            <a:r>
              <a:rPr lang="en-US" sz="9600" b="1" dirty="0" smtClean="0"/>
              <a:t>The  Long leg cast</a:t>
            </a:r>
            <a:r>
              <a:rPr lang="en-US" sz="9600" dirty="0" smtClean="0"/>
              <a:t>: Extends from the junction of the upper and middle third of the thigh to the base of the toes. The knee may be slightly ﬂexed. </a:t>
            </a:r>
          </a:p>
          <a:p>
            <a:r>
              <a:rPr lang="en-US" sz="9600" b="1" dirty="0" smtClean="0"/>
              <a:t>Walking cast</a:t>
            </a:r>
            <a:r>
              <a:rPr lang="en-US" sz="9600" dirty="0" smtClean="0"/>
              <a:t>: A short or long leg cast reinforced for strength. </a:t>
            </a:r>
          </a:p>
          <a:p>
            <a:r>
              <a:rPr lang="en-US" sz="9600" b="1" dirty="0" smtClean="0"/>
              <a:t>Body cast</a:t>
            </a:r>
            <a:r>
              <a:rPr lang="en-US" sz="9600" dirty="0" smtClean="0"/>
              <a:t>: Encircles the trunk.</a:t>
            </a:r>
          </a:p>
          <a:p>
            <a:r>
              <a:rPr lang="en-US" sz="9600" dirty="0" smtClean="0"/>
              <a:t> </a:t>
            </a:r>
            <a:r>
              <a:rPr lang="en-US" sz="9600" b="1" dirty="0" smtClean="0"/>
              <a:t>Shoulder </a:t>
            </a:r>
            <a:r>
              <a:rPr lang="en-US" sz="9600" b="1" dirty="0" err="1" smtClean="0"/>
              <a:t>spica</a:t>
            </a:r>
            <a:r>
              <a:rPr lang="en-US" sz="9600" b="1" dirty="0" smtClean="0"/>
              <a:t> cast</a:t>
            </a:r>
            <a:r>
              <a:rPr lang="en-US" sz="9600" dirty="0" smtClean="0"/>
              <a:t>: A body jacket that encloses the trunk and the shoulder and elbow.</a:t>
            </a:r>
          </a:p>
          <a:p>
            <a:r>
              <a:rPr lang="en-US" sz="9600" dirty="0" smtClean="0"/>
              <a:t> </a:t>
            </a:r>
            <a:r>
              <a:rPr lang="en-US" sz="9600" b="1" dirty="0" smtClean="0"/>
              <a:t>Hip space cast </a:t>
            </a:r>
            <a:r>
              <a:rPr lang="en-US" sz="9600" dirty="0" smtClean="0"/>
              <a:t>:Encloses the trunk and a lower extremity. </a:t>
            </a:r>
            <a:endParaRPr lang="en-US" dirty="0" smtClean="0"/>
          </a:p>
          <a:p>
            <a:endParaRPr lang="fr-FR"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style>
          <a:lnRef idx="1">
            <a:schemeClr val="accent3"/>
          </a:lnRef>
          <a:fillRef idx="2">
            <a:schemeClr val="accent3"/>
          </a:fillRef>
          <a:effectRef idx="1">
            <a:schemeClr val="accent3"/>
          </a:effectRef>
          <a:fontRef idx="minor">
            <a:schemeClr val="dk1"/>
          </a:fontRef>
        </p:style>
        <p:txBody>
          <a:bodyPr/>
          <a:lstStyle/>
          <a:p>
            <a:r>
              <a:rPr lang="en-US" b="1" u="sng" dirty="0" smtClean="0"/>
              <a:t>Casting materials</a:t>
            </a:r>
            <a:endParaRPr lang="en-US" b="1" u="sng" dirty="0"/>
          </a:p>
        </p:txBody>
      </p:sp>
      <p:sp>
        <p:nvSpPr>
          <p:cNvPr id="3" name="Content Placeholder 2"/>
          <p:cNvSpPr>
            <a:spLocks noGrp="1"/>
          </p:cNvSpPr>
          <p:nvPr>
            <p:ph idx="1"/>
          </p:nvPr>
        </p:nvSpPr>
        <p:spPr>
          <a:xfrm>
            <a:off x="0" y="838200"/>
            <a:ext cx="9144000" cy="6019800"/>
          </a:xfrm>
        </p:spPr>
        <p:txBody>
          <a:bodyPr>
            <a:normAutofit lnSpcReduction="10000"/>
          </a:bodyPr>
          <a:lstStyle/>
          <a:p>
            <a:pPr>
              <a:buNone/>
            </a:pPr>
            <a:r>
              <a:rPr lang="en-US" dirty="0" smtClean="0"/>
              <a:t>1</a:t>
            </a:r>
            <a:r>
              <a:rPr lang="en-US" b="1" dirty="0" smtClean="0"/>
              <a:t>) Non-plaster</a:t>
            </a:r>
            <a:r>
              <a:rPr lang="en-US" dirty="0" smtClean="0"/>
              <a:t>: fiberglass casts </a:t>
            </a:r>
          </a:p>
          <a:p>
            <a:r>
              <a:rPr lang="en-US" dirty="0" smtClean="0"/>
              <a:t>They are water-activated polyurethane materials having the versatility of plaster but are lighter in weight, stronger, water resistant, and durable. .</a:t>
            </a:r>
          </a:p>
          <a:p>
            <a:r>
              <a:rPr lang="en-US" dirty="0" smtClean="0"/>
              <a:t>Non-plaster casts </a:t>
            </a:r>
          </a:p>
          <a:p>
            <a:pPr lvl="1"/>
            <a:r>
              <a:rPr lang="en-US" dirty="0" smtClean="0"/>
              <a:t>are porous and therefore diminish skin problems.</a:t>
            </a:r>
          </a:p>
          <a:p>
            <a:pPr lvl="1"/>
            <a:r>
              <a:rPr lang="en-US" dirty="0" smtClean="0"/>
              <a:t>They do not soften when wet, which allows for hydrotherapy when appropriate. </a:t>
            </a:r>
          </a:p>
          <a:p>
            <a:pPr lvl="1"/>
            <a:r>
              <a:rPr lang="en-US" dirty="0" smtClean="0"/>
              <a:t>When wet, they are dried with a hair drier on a cool setting; </a:t>
            </a:r>
          </a:p>
          <a:p>
            <a:pPr lvl="1"/>
            <a:r>
              <a:rPr lang="en-US" dirty="0" smtClean="0"/>
              <a:t>They are used for non-displaced fractures with minimal swelling and for long-term wear.</a:t>
            </a:r>
            <a:endParaRPr lang="en-US" dirty="0"/>
          </a:p>
        </p:txBody>
      </p:sp>
    </p:spTree>
  </p:cSld>
  <p:clrMapOvr>
    <a:masterClrMapping/>
  </p:clrMapOvr>
  <p:transition>
    <p:wipe dir="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19"/>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rmAutofit fontScale="92500" lnSpcReduction="10000"/>
          </a:bodyPr>
          <a:lstStyle/>
          <a:p>
            <a:pPr>
              <a:buNone/>
            </a:pPr>
            <a:r>
              <a:rPr lang="en-US" dirty="0" smtClean="0"/>
              <a:t>2) Plaster </a:t>
            </a:r>
          </a:p>
          <a:p>
            <a:r>
              <a:rPr lang="en-US" dirty="0" smtClean="0"/>
              <a:t>Rolls of plaster bandage are wet in cool water and applied smoothly to the body. A crystallizing reaction occurs, and heat is given off. </a:t>
            </a:r>
          </a:p>
          <a:p>
            <a:r>
              <a:rPr lang="en-US" dirty="0" smtClean="0"/>
              <a:t>The crystallization process produces a rigid dressing. The speed of the reaction varies from a few minutes to 15 to 20 minutes. After the plaster sets, the cast remains wet and soft.</a:t>
            </a:r>
          </a:p>
          <a:p>
            <a:r>
              <a:rPr lang="en-US" dirty="0" smtClean="0"/>
              <a:t>While damp, the cast can be dented. Therefore, it must be handled with the palms of the hand and not allowed to rest on hard surfaces or sharp edges. Cast dents may press on the skin causing irritation and skin breakdown.</a:t>
            </a:r>
          </a:p>
          <a:p>
            <a:r>
              <a:rPr lang="en-US" dirty="0" smtClean="0"/>
              <a:t>The plaster cast requires 24 to 72 hours to dry completely, depending on its thickness and the environmental drying conditions</a:t>
            </a:r>
            <a:endParaRPr lang="en-US" dirty="0"/>
          </a:p>
        </p:txBody>
      </p:sp>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