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sw-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1" d="100"/>
          <a:sy n="61" d="100"/>
        </p:scale>
        <p:origin x="-1542"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sw-K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sw-KE"/>
          </a:p>
        </p:txBody>
      </p:sp>
      <p:sp>
        <p:nvSpPr>
          <p:cNvPr id="4" name="Date Placeholder 3"/>
          <p:cNvSpPr>
            <a:spLocks noGrp="1"/>
          </p:cNvSpPr>
          <p:nvPr>
            <p:ph type="dt" sz="half" idx="10"/>
          </p:nvPr>
        </p:nvSpPr>
        <p:spPr/>
        <p:txBody>
          <a:bodyPr/>
          <a:lstStyle/>
          <a:p>
            <a:fld id="{7E9FE3A6-752D-4F56-83DF-63EE36EBE2AF}" type="datetimeFigureOut">
              <a:rPr lang="sw-KE" smtClean="0"/>
              <a:pPr/>
              <a:t>7/21/2020</a:t>
            </a:fld>
            <a:endParaRPr lang="sw-KE"/>
          </a:p>
        </p:txBody>
      </p:sp>
      <p:sp>
        <p:nvSpPr>
          <p:cNvPr id="5" name="Footer Placeholder 4"/>
          <p:cNvSpPr>
            <a:spLocks noGrp="1"/>
          </p:cNvSpPr>
          <p:nvPr>
            <p:ph type="ftr" sz="quarter" idx="11"/>
          </p:nvPr>
        </p:nvSpPr>
        <p:spPr/>
        <p:txBody>
          <a:bodyPr/>
          <a:lstStyle/>
          <a:p>
            <a:endParaRPr lang="sw-KE"/>
          </a:p>
        </p:txBody>
      </p:sp>
      <p:sp>
        <p:nvSpPr>
          <p:cNvPr id="6" name="Slide Number Placeholder 5"/>
          <p:cNvSpPr>
            <a:spLocks noGrp="1"/>
          </p:cNvSpPr>
          <p:nvPr>
            <p:ph type="sldNum" sz="quarter" idx="12"/>
          </p:nvPr>
        </p:nvSpPr>
        <p:spPr/>
        <p:txBody>
          <a:bodyPr/>
          <a:lstStyle/>
          <a:p>
            <a:fld id="{57866101-EC2F-4FA0-A43F-B8DFB6E2B39E}" type="slidenum">
              <a:rPr lang="sw-KE" smtClean="0"/>
              <a:pPr/>
              <a:t>‹#›</a:t>
            </a:fld>
            <a:endParaRPr lang="sw-K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w-K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w-KE"/>
          </a:p>
        </p:txBody>
      </p:sp>
      <p:sp>
        <p:nvSpPr>
          <p:cNvPr id="4" name="Date Placeholder 3"/>
          <p:cNvSpPr>
            <a:spLocks noGrp="1"/>
          </p:cNvSpPr>
          <p:nvPr>
            <p:ph type="dt" sz="half" idx="10"/>
          </p:nvPr>
        </p:nvSpPr>
        <p:spPr/>
        <p:txBody>
          <a:bodyPr/>
          <a:lstStyle/>
          <a:p>
            <a:fld id="{7E9FE3A6-752D-4F56-83DF-63EE36EBE2AF}" type="datetimeFigureOut">
              <a:rPr lang="sw-KE" smtClean="0"/>
              <a:pPr/>
              <a:t>7/21/2020</a:t>
            </a:fld>
            <a:endParaRPr lang="sw-KE"/>
          </a:p>
        </p:txBody>
      </p:sp>
      <p:sp>
        <p:nvSpPr>
          <p:cNvPr id="5" name="Footer Placeholder 4"/>
          <p:cNvSpPr>
            <a:spLocks noGrp="1"/>
          </p:cNvSpPr>
          <p:nvPr>
            <p:ph type="ftr" sz="quarter" idx="11"/>
          </p:nvPr>
        </p:nvSpPr>
        <p:spPr/>
        <p:txBody>
          <a:bodyPr/>
          <a:lstStyle/>
          <a:p>
            <a:endParaRPr lang="sw-KE"/>
          </a:p>
        </p:txBody>
      </p:sp>
      <p:sp>
        <p:nvSpPr>
          <p:cNvPr id="6" name="Slide Number Placeholder 5"/>
          <p:cNvSpPr>
            <a:spLocks noGrp="1"/>
          </p:cNvSpPr>
          <p:nvPr>
            <p:ph type="sldNum" sz="quarter" idx="12"/>
          </p:nvPr>
        </p:nvSpPr>
        <p:spPr/>
        <p:txBody>
          <a:bodyPr/>
          <a:lstStyle/>
          <a:p>
            <a:fld id="{57866101-EC2F-4FA0-A43F-B8DFB6E2B39E}" type="slidenum">
              <a:rPr lang="sw-KE" smtClean="0"/>
              <a:pPr/>
              <a:t>‹#›</a:t>
            </a:fld>
            <a:endParaRPr lang="sw-K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sw-K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w-KE"/>
          </a:p>
        </p:txBody>
      </p:sp>
      <p:sp>
        <p:nvSpPr>
          <p:cNvPr id="4" name="Date Placeholder 3"/>
          <p:cNvSpPr>
            <a:spLocks noGrp="1"/>
          </p:cNvSpPr>
          <p:nvPr>
            <p:ph type="dt" sz="half" idx="10"/>
          </p:nvPr>
        </p:nvSpPr>
        <p:spPr/>
        <p:txBody>
          <a:bodyPr/>
          <a:lstStyle/>
          <a:p>
            <a:fld id="{7E9FE3A6-752D-4F56-83DF-63EE36EBE2AF}" type="datetimeFigureOut">
              <a:rPr lang="sw-KE" smtClean="0"/>
              <a:pPr/>
              <a:t>7/21/2020</a:t>
            </a:fld>
            <a:endParaRPr lang="sw-KE"/>
          </a:p>
        </p:txBody>
      </p:sp>
      <p:sp>
        <p:nvSpPr>
          <p:cNvPr id="5" name="Footer Placeholder 4"/>
          <p:cNvSpPr>
            <a:spLocks noGrp="1"/>
          </p:cNvSpPr>
          <p:nvPr>
            <p:ph type="ftr" sz="quarter" idx="11"/>
          </p:nvPr>
        </p:nvSpPr>
        <p:spPr/>
        <p:txBody>
          <a:bodyPr/>
          <a:lstStyle/>
          <a:p>
            <a:endParaRPr lang="sw-KE"/>
          </a:p>
        </p:txBody>
      </p:sp>
      <p:sp>
        <p:nvSpPr>
          <p:cNvPr id="6" name="Slide Number Placeholder 5"/>
          <p:cNvSpPr>
            <a:spLocks noGrp="1"/>
          </p:cNvSpPr>
          <p:nvPr>
            <p:ph type="sldNum" sz="quarter" idx="12"/>
          </p:nvPr>
        </p:nvSpPr>
        <p:spPr/>
        <p:txBody>
          <a:bodyPr/>
          <a:lstStyle/>
          <a:p>
            <a:fld id="{57866101-EC2F-4FA0-A43F-B8DFB6E2B39E}" type="slidenum">
              <a:rPr lang="sw-KE" smtClean="0"/>
              <a:pPr/>
              <a:t>‹#›</a:t>
            </a:fld>
            <a:endParaRPr lang="sw-K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w-K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w-KE"/>
          </a:p>
        </p:txBody>
      </p:sp>
      <p:sp>
        <p:nvSpPr>
          <p:cNvPr id="4" name="Date Placeholder 3"/>
          <p:cNvSpPr>
            <a:spLocks noGrp="1"/>
          </p:cNvSpPr>
          <p:nvPr>
            <p:ph type="dt" sz="half" idx="10"/>
          </p:nvPr>
        </p:nvSpPr>
        <p:spPr/>
        <p:txBody>
          <a:bodyPr/>
          <a:lstStyle/>
          <a:p>
            <a:fld id="{7E9FE3A6-752D-4F56-83DF-63EE36EBE2AF}" type="datetimeFigureOut">
              <a:rPr lang="sw-KE" smtClean="0"/>
              <a:pPr/>
              <a:t>7/21/2020</a:t>
            </a:fld>
            <a:endParaRPr lang="sw-KE"/>
          </a:p>
        </p:txBody>
      </p:sp>
      <p:sp>
        <p:nvSpPr>
          <p:cNvPr id="5" name="Footer Placeholder 4"/>
          <p:cNvSpPr>
            <a:spLocks noGrp="1"/>
          </p:cNvSpPr>
          <p:nvPr>
            <p:ph type="ftr" sz="quarter" idx="11"/>
          </p:nvPr>
        </p:nvSpPr>
        <p:spPr/>
        <p:txBody>
          <a:bodyPr/>
          <a:lstStyle/>
          <a:p>
            <a:endParaRPr lang="sw-KE"/>
          </a:p>
        </p:txBody>
      </p:sp>
      <p:sp>
        <p:nvSpPr>
          <p:cNvPr id="6" name="Slide Number Placeholder 5"/>
          <p:cNvSpPr>
            <a:spLocks noGrp="1"/>
          </p:cNvSpPr>
          <p:nvPr>
            <p:ph type="sldNum" sz="quarter" idx="12"/>
          </p:nvPr>
        </p:nvSpPr>
        <p:spPr/>
        <p:txBody>
          <a:bodyPr/>
          <a:lstStyle/>
          <a:p>
            <a:fld id="{57866101-EC2F-4FA0-A43F-B8DFB6E2B39E}" type="slidenum">
              <a:rPr lang="sw-KE" smtClean="0"/>
              <a:pPr/>
              <a:t>‹#›</a:t>
            </a:fld>
            <a:endParaRPr lang="sw-K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w-K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9FE3A6-752D-4F56-83DF-63EE36EBE2AF}" type="datetimeFigureOut">
              <a:rPr lang="sw-KE" smtClean="0"/>
              <a:pPr/>
              <a:t>7/21/2020</a:t>
            </a:fld>
            <a:endParaRPr lang="sw-KE"/>
          </a:p>
        </p:txBody>
      </p:sp>
      <p:sp>
        <p:nvSpPr>
          <p:cNvPr id="5" name="Footer Placeholder 4"/>
          <p:cNvSpPr>
            <a:spLocks noGrp="1"/>
          </p:cNvSpPr>
          <p:nvPr>
            <p:ph type="ftr" sz="quarter" idx="11"/>
          </p:nvPr>
        </p:nvSpPr>
        <p:spPr/>
        <p:txBody>
          <a:bodyPr/>
          <a:lstStyle/>
          <a:p>
            <a:endParaRPr lang="sw-KE"/>
          </a:p>
        </p:txBody>
      </p:sp>
      <p:sp>
        <p:nvSpPr>
          <p:cNvPr id="6" name="Slide Number Placeholder 5"/>
          <p:cNvSpPr>
            <a:spLocks noGrp="1"/>
          </p:cNvSpPr>
          <p:nvPr>
            <p:ph type="sldNum" sz="quarter" idx="12"/>
          </p:nvPr>
        </p:nvSpPr>
        <p:spPr/>
        <p:txBody>
          <a:bodyPr/>
          <a:lstStyle/>
          <a:p>
            <a:fld id="{57866101-EC2F-4FA0-A43F-B8DFB6E2B39E}" type="slidenum">
              <a:rPr lang="sw-KE" smtClean="0"/>
              <a:pPr/>
              <a:t>‹#›</a:t>
            </a:fld>
            <a:endParaRPr lang="sw-K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w-K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w-K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w-KE"/>
          </a:p>
        </p:txBody>
      </p:sp>
      <p:sp>
        <p:nvSpPr>
          <p:cNvPr id="5" name="Date Placeholder 4"/>
          <p:cNvSpPr>
            <a:spLocks noGrp="1"/>
          </p:cNvSpPr>
          <p:nvPr>
            <p:ph type="dt" sz="half" idx="10"/>
          </p:nvPr>
        </p:nvSpPr>
        <p:spPr/>
        <p:txBody>
          <a:bodyPr/>
          <a:lstStyle/>
          <a:p>
            <a:fld id="{7E9FE3A6-752D-4F56-83DF-63EE36EBE2AF}" type="datetimeFigureOut">
              <a:rPr lang="sw-KE" smtClean="0"/>
              <a:pPr/>
              <a:t>7/21/2020</a:t>
            </a:fld>
            <a:endParaRPr lang="sw-KE"/>
          </a:p>
        </p:txBody>
      </p:sp>
      <p:sp>
        <p:nvSpPr>
          <p:cNvPr id="6" name="Footer Placeholder 5"/>
          <p:cNvSpPr>
            <a:spLocks noGrp="1"/>
          </p:cNvSpPr>
          <p:nvPr>
            <p:ph type="ftr" sz="quarter" idx="11"/>
          </p:nvPr>
        </p:nvSpPr>
        <p:spPr/>
        <p:txBody>
          <a:bodyPr/>
          <a:lstStyle/>
          <a:p>
            <a:endParaRPr lang="sw-KE"/>
          </a:p>
        </p:txBody>
      </p:sp>
      <p:sp>
        <p:nvSpPr>
          <p:cNvPr id="7" name="Slide Number Placeholder 6"/>
          <p:cNvSpPr>
            <a:spLocks noGrp="1"/>
          </p:cNvSpPr>
          <p:nvPr>
            <p:ph type="sldNum" sz="quarter" idx="12"/>
          </p:nvPr>
        </p:nvSpPr>
        <p:spPr/>
        <p:txBody>
          <a:bodyPr/>
          <a:lstStyle/>
          <a:p>
            <a:fld id="{57866101-EC2F-4FA0-A43F-B8DFB6E2B39E}" type="slidenum">
              <a:rPr lang="sw-KE" smtClean="0"/>
              <a:pPr/>
              <a:t>‹#›</a:t>
            </a:fld>
            <a:endParaRPr lang="sw-K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sw-K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w-K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w-KE"/>
          </a:p>
        </p:txBody>
      </p:sp>
      <p:sp>
        <p:nvSpPr>
          <p:cNvPr id="7" name="Date Placeholder 6"/>
          <p:cNvSpPr>
            <a:spLocks noGrp="1"/>
          </p:cNvSpPr>
          <p:nvPr>
            <p:ph type="dt" sz="half" idx="10"/>
          </p:nvPr>
        </p:nvSpPr>
        <p:spPr/>
        <p:txBody>
          <a:bodyPr/>
          <a:lstStyle/>
          <a:p>
            <a:fld id="{7E9FE3A6-752D-4F56-83DF-63EE36EBE2AF}" type="datetimeFigureOut">
              <a:rPr lang="sw-KE" smtClean="0"/>
              <a:pPr/>
              <a:t>7/21/2020</a:t>
            </a:fld>
            <a:endParaRPr lang="sw-KE"/>
          </a:p>
        </p:txBody>
      </p:sp>
      <p:sp>
        <p:nvSpPr>
          <p:cNvPr id="8" name="Footer Placeholder 7"/>
          <p:cNvSpPr>
            <a:spLocks noGrp="1"/>
          </p:cNvSpPr>
          <p:nvPr>
            <p:ph type="ftr" sz="quarter" idx="11"/>
          </p:nvPr>
        </p:nvSpPr>
        <p:spPr/>
        <p:txBody>
          <a:bodyPr/>
          <a:lstStyle/>
          <a:p>
            <a:endParaRPr lang="sw-KE"/>
          </a:p>
        </p:txBody>
      </p:sp>
      <p:sp>
        <p:nvSpPr>
          <p:cNvPr id="9" name="Slide Number Placeholder 8"/>
          <p:cNvSpPr>
            <a:spLocks noGrp="1"/>
          </p:cNvSpPr>
          <p:nvPr>
            <p:ph type="sldNum" sz="quarter" idx="12"/>
          </p:nvPr>
        </p:nvSpPr>
        <p:spPr/>
        <p:txBody>
          <a:bodyPr/>
          <a:lstStyle/>
          <a:p>
            <a:fld id="{57866101-EC2F-4FA0-A43F-B8DFB6E2B39E}" type="slidenum">
              <a:rPr lang="sw-KE" smtClean="0"/>
              <a:pPr/>
              <a:t>‹#›</a:t>
            </a:fld>
            <a:endParaRPr lang="sw-K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w-KE"/>
          </a:p>
        </p:txBody>
      </p:sp>
      <p:sp>
        <p:nvSpPr>
          <p:cNvPr id="3" name="Date Placeholder 2"/>
          <p:cNvSpPr>
            <a:spLocks noGrp="1"/>
          </p:cNvSpPr>
          <p:nvPr>
            <p:ph type="dt" sz="half" idx="10"/>
          </p:nvPr>
        </p:nvSpPr>
        <p:spPr/>
        <p:txBody>
          <a:bodyPr/>
          <a:lstStyle/>
          <a:p>
            <a:fld id="{7E9FE3A6-752D-4F56-83DF-63EE36EBE2AF}" type="datetimeFigureOut">
              <a:rPr lang="sw-KE" smtClean="0"/>
              <a:pPr/>
              <a:t>7/21/2020</a:t>
            </a:fld>
            <a:endParaRPr lang="sw-KE"/>
          </a:p>
        </p:txBody>
      </p:sp>
      <p:sp>
        <p:nvSpPr>
          <p:cNvPr id="4" name="Footer Placeholder 3"/>
          <p:cNvSpPr>
            <a:spLocks noGrp="1"/>
          </p:cNvSpPr>
          <p:nvPr>
            <p:ph type="ftr" sz="quarter" idx="11"/>
          </p:nvPr>
        </p:nvSpPr>
        <p:spPr/>
        <p:txBody>
          <a:bodyPr/>
          <a:lstStyle/>
          <a:p>
            <a:endParaRPr lang="sw-KE"/>
          </a:p>
        </p:txBody>
      </p:sp>
      <p:sp>
        <p:nvSpPr>
          <p:cNvPr id="5" name="Slide Number Placeholder 4"/>
          <p:cNvSpPr>
            <a:spLocks noGrp="1"/>
          </p:cNvSpPr>
          <p:nvPr>
            <p:ph type="sldNum" sz="quarter" idx="12"/>
          </p:nvPr>
        </p:nvSpPr>
        <p:spPr/>
        <p:txBody>
          <a:bodyPr/>
          <a:lstStyle/>
          <a:p>
            <a:fld id="{57866101-EC2F-4FA0-A43F-B8DFB6E2B39E}" type="slidenum">
              <a:rPr lang="sw-KE" smtClean="0"/>
              <a:pPr/>
              <a:t>‹#›</a:t>
            </a:fld>
            <a:endParaRPr lang="sw-K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9FE3A6-752D-4F56-83DF-63EE36EBE2AF}" type="datetimeFigureOut">
              <a:rPr lang="sw-KE" smtClean="0"/>
              <a:pPr/>
              <a:t>7/21/2020</a:t>
            </a:fld>
            <a:endParaRPr lang="sw-KE"/>
          </a:p>
        </p:txBody>
      </p:sp>
      <p:sp>
        <p:nvSpPr>
          <p:cNvPr id="3" name="Footer Placeholder 2"/>
          <p:cNvSpPr>
            <a:spLocks noGrp="1"/>
          </p:cNvSpPr>
          <p:nvPr>
            <p:ph type="ftr" sz="quarter" idx="11"/>
          </p:nvPr>
        </p:nvSpPr>
        <p:spPr/>
        <p:txBody>
          <a:bodyPr/>
          <a:lstStyle/>
          <a:p>
            <a:endParaRPr lang="sw-KE"/>
          </a:p>
        </p:txBody>
      </p:sp>
      <p:sp>
        <p:nvSpPr>
          <p:cNvPr id="4" name="Slide Number Placeholder 3"/>
          <p:cNvSpPr>
            <a:spLocks noGrp="1"/>
          </p:cNvSpPr>
          <p:nvPr>
            <p:ph type="sldNum" sz="quarter" idx="12"/>
          </p:nvPr>
        </p:nvSpPr>
        <p:spPr/>
        <p:txBody>
          <a:bodyPr/>
          <a:lstStyle/>
          <a:p>
            <a:fld id="{57866101-EC2F-4FA0-A43F-B8DFB6E2B39E}" type="slidenum">
              <a:rPr lang="sw-KE" smtClean="0"/>
              <a:pPr/>
              <a:t>‹#›</a:t>
            </a:fld>
            <a:endParaRPr lang="sw-K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w-K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w-K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9FE3A6-752D-4F56-83DF-63EE36EBE2AF}" type="datetimeFigureOut">
              <a:rPr lang="sw-KE" smtClean="0"/>
              <a:pPr/>
              <a:t>7/21/2020</a:t>
            </a:fld>
            <a:endParaRPr lang="sw-KE"/>
          </a:p>
        </p:txBody>
      </p:sp>
      <p:sp>
        <p:nvSpPr>
          <p:cNvPr id="6" name="Footer Placeholder 5"/>
          <p:cNvSpPr>
            <a:spLocks noGrp="1"/>
          </p:cNvSpPr>
          <p:nvPr>
            <p:ph type="ftr" sz="quarter" idx="11"/>
          </p:nvPr>
        </p:nvSpPr>
        <p:spPr/>
        <p:txBody>
          <a:bodyPr/>
          <a:lstStyle/>
          <a:p>
            <a:endParaRPr lang="sw-KE"/>
          </a:p>
        </p:txBody>
      </p:sp>
      <p:sp>
        <p:nvSpPr>
          <p:cNvPr id="7" name="Slide Number Placeholder 6"/>
          <p:cNvSpPr>
            <a:spLocks noGrp="1"/>
          </p:cNvSpPr>
          <p:nvPr>
            <p:ph type="sldNum" sz="quarter" idx="12"/>
          </p:nvPr>
        </p:nvSpPr>
        <p:spPr/>
        <p:txBody>
          <a:bodyPr/>
          <a:lstStyle/>
          <a:p>
            <a:fld id="{57866101-EC2F-4FA0-A43F-B8DFB6E2B39E}" type="slidenum">
              <a:rPr lang="sw-KE" smtClean="0"/>
              <a:pPr/>
              <a:t>‹#›</a:t>
            </a:fld>
            <a:endParaRPr lang="sw-K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w-K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w-K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9FE3A6-752D-4F56-83DF-63EE36EBE2AF}" type="datetimeFigureOut">
              <a:rPr lang="sw-KE" smtClean="0"/>
              <a:pPr/>
              <a:t>7/21/2020</a:t>
            </a:fld>
            <a:endParaRPr lang="sw-KE"/>
          </a:p>
        </p:txBody>
      </p:sp>
      <p:sp>
        <p:nvSpPr>
          <p:cNvPr id="6" name="Footer Placeholder 5"/>
          <p:cNvSpPr>
            <a:spLocks noGrp="1"/>
          </p:cNvSpPr>
          <p:nvPr>
            <p:ph type="ftr" sz="quarter" idx="11"/>
          </p:nvPr>
        </p:nvSpPr>
        <p:spPr/>
        <p:txBody>
          <a:bodyPr/>
          <a:lstStyle/>
          <a:p>
            <a:endParaRPr lang="sw-KE"/>
          </a:p>
        </p:txBody>
      </p:sp>
      <p:sp>
        <p:nvSpPr>
          <p:cNvPr id="7" name="Slide Number Placeholder 6"/>
          <p:cNvSpPr>
            <a:spLocks noGrp="1"/>
          </p:cNvSpPr>
          <p:nvPr>
            <p:ph type="sldNum" sz="quarter" idx="12"/>
          </p:nvPr>
        </p:nvSpPr>
        <p:spPr/>
        <p:txBody>
          <a:bodyPr/>
          <a:lstStyle/>
          <a:p>
            <a:fld id="{57866101-EC2F-4FA0-A43F-B8DFB6E2B39E}" type="slidenum">
              <a:rPr lang="sw-KE" smtClean="0"/>
              <a:pPr/>
              <a:t>‹#›</a:t>
            </a:fld>
            <a:endParaRPr lang="sw-K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sw-K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w-K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FE3A6-752D-4F56-83DF-63EE36EBE2AF}" type="datetimeFigureOut">
              <a:rPr lang="sw-KE" smtClean="0"/>
              <a:pPr/>
              <a:t>7/21/2020</a:t>
            </a:fld>
            <a:endParaRPr lang="sw-K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w-K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866101-EC2F-4FA0-A43F-B8DFB6E2B39E}" type="slidenum">
              <a:rPr lang="sw-KE" smtClean="0"/>
              <a:pPr/>
              <a:t>‹#›</a:t>
            </a:fld>
            <a:endParaRPr lang="sw-K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w-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Orthopedics Introduction</a:t>
            </a:r>
            <a:endParaRPr lang="sw-KE" dirty="0"/>
          </a:p>
        </p:txBody>
      </p:sp>
      <p:sp>
        <p:nvSpPr>
          <p:cNvPr id="3" name="Subtitle 2"/>
          <p:cNvSpPr>
            <a:spLocks noGrp="1"/>
          </p:cNvSpPr>
          <p:nvPr>
            <p:ph type="subTitle" idx="1"/>
          </p:nvPr>
        </p:nvSpPr>
        <p:spPr/>
        <p:txBody>
          <a:bodyPr/>
          <a:lstStyle/>
          <a:p>
            <a:r>
              <a:rPr lang="en-US" smtClean="0"/>
              <a:t>By: </a:t>
            </a:r>
            <a:r>
              <a:rPr lang="en-US" smtClean="0"/>
              <a:t>J</a:t>
            </a:r>
            <a:r>
              <a:rPr lang="en-US" dirty="0" smtClean="0"/>
              <a:t>. </a:t>
            </a:r>
            <a:r>
              <a:rPr lang="en-US" dirty="0" err="1" smtClean="0"/>
              <a:t>Nyakundi</a:t>
            </a:r>
            <a:endParaRPr lang="sw-K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6248400"/>
          </a:xfrm>
        </p:spPr>
        <p:txBody>
          <a:bodyPr>
            <a:normAutofit fontScale="55000" lnSpcReduction="20000"/>
          </a:bodyPr>
          <a:lstStyle/>
          <a:p>
            <a:pPr marL="0" indent="0">
              <a:buNone/>
            </a:pPr>
            <a:r>
              <a:rPr lang="sw-KE" b="1" dirty="0"/>
              <a:t>Referred pain.</a:t>
            </a:r>
            <a:endParaRPr lang="sw-KE" dirty="0"/>
          </a:p>
          <a:p>
            <a:pPr marL="0" indent="0">
              <a:buNone/>
            </a:pPr>
            <a:r>
              <a:rPr lang="sw-KE" b="1" dirty="0"/>
              <a:t> </a:t>
            </a:r>
            <a:endParaRPr lang="sw-KE" dirty="0"/>
          </a:p>
          <a:p>
            <a:pPr marL="0" lvl="0" indent="0">
              <a:buNone/>
            </a:pPr>
            <a:r>
              <a:rPr lang="sw-KE" dirty="0"/>
              <a:t>Pain arising in or near the skin is </a:t>
            </a:r>
            <a:r>
              <a:rPr lang="sw-KE" dirty="0" smtClean="0"/>
              <a:t>usually localized </a:t>
            </a:r>
            <a:r>
              <a:rPr lang="sw-KE" dirty="0"/>
              <a:t>accurately.</a:t>
            </a:r>
          </a:p>
          <a:p>
            <a:pPr marL="0" indent="0">
              <a:buNone/>
            </a:pPr>
            <a:endParaRPr lang="sw-KE" dirty="0"/>
          </a:p>
          <a:p>
            <a:pPr marL="0" indent="0">
              <a:buNone/>
            </a:pPr>
            <a:r>
              <a:rPr lang="sw-KE" dirty="0"/>
              <a:t>- Pain arising in deep structures </a:t>
            </a:r>
            <a:r>
              <a:rPr lang="sw-KE" dirty="0" smtClean="0"/>
              <a:t>is more </a:t>
            </a:r>
            <a:r>
              <a:rPr lang="sw-KE" dirty="0"/>
              <a:t>diffuse and is sometimes of unexpected distribution;</a:t>
            </a:r>
          </a:p>
          <a:p>
            <a:pPr marL="0" indent="0">
              <a:buNone/>
            </a:pPr>
            <a:r>
              <a:rPr lang="sw-KE" dirty="0" smtClean="0"/>
              <a:t>-</a:t>
            </a:r>
            <a:r>
              <a:rPr lang="sw-KE" dirty="0"/>
              <a:t>thus, hip disease may manifest with pain in </a:t>
            </a:r>
            <a:r>
              <a:rPr lang="sw-KE" dirty="0" smtClean="0"/>
              <a:t>the knee </a:t>
            </a:r>
            <a:r>
              <a:rPr lang="sw-KE" dirty="0"/>
              <a:t>(so might an obturator hernia).</a:t>
            </a:r>
          </a:p>
          <a:p>
            <a:pPr marL="0" indent="0">
              <a:buNone/>
            </a:pPr>
            <a:endParaRPr lang="sw-KE" dirty="0"/>
          </a:p>
          <a:p>
            <a:pPr marL="0" indent="0">
              <a:buNone/>
            </a:pPr>
            <a:r>
              <a:rPr lang="sw-KE" dirty="0" smtClean="0"/>
              <a:t>This </a:t>
            </a:r>
            <a:r>
              <a:rPr lang="sw-KE" dirty="0"/>
              <a:t>is not because sensory nerves connect the two sites</a:t>
            </a:r>
            <a:r>
              <a:rPr lang="sw-KE" dirty="0" smtClean="0"/>
              <a:t>;</a:t>
            </a:r>
          </a:p>
          <a:p>
            <a:pPr marL="0" indent="0">
              <a:buNone/>
            </a:pPr>
            <a:r>
              <a:rPr lang="sw-KE" dirty="0" smtClean="0"/>
              <a:t> </a:t>
            </a:r>
            <a:endParaRPr lang="sw-KE" dirty="0"/>
          </a:p>
          <a:p>
            <a:pPr marL="0" indent="0">
              <a:buNone/>
            </a:pPr>
            <a:r>
              <a:rPr lang="sw-KE" b="1" dirty="0"/>
              <a:t>-it is due to inability of the cerebral cortex to </a:t>
            </a:r>
            <a:r>
              <a:rPr lang="sw-KE" b="1" dirty="0" smtClean="0"/>
              <a:t>differentiate clearly </a:t>
            </a:r>
            <a:r>
              <a:rPr lang="sw-KE" b="1" dirty="0"/>
              <a:t>between sensory messages from separate </a:t>
            </a:r>
            <a:r>
              <a:rPr lang="sw-KE" b="1" dirty="0" smtClean="0"/>
              <a:t>but embryologically </a:t>
            </a:r>
            <a:r>
              <a:rPr lang="sw-KE" b="1" dirty="0"/>
              <a:t>related sites. </a:t>
            </a:r>
            <a:endParaRPr lang="sw-KE" dirty="0"/>
          </a:p>
          <a:p>
            <a:pPr marL="0" indent="0">
              <a:buNone/>
            </a:pPr>
            <a:endParaRPr lang="sw-KE" dirty="0"/>
          </a:p>
          <a:p>
            <a:pPr marL="0" lvl="0" indent="0">
              <a:buNone/>
            </a:pPr>
            <a:r>
              <a:rPr lang="sw-KE" dirty="0"/>
              <a:t>A common example is ‘sciatica’ – pain at various points in the buttock, thigh and leg, supposedly following the course of the sciatic nerve.</a:t>
            </a:r>
          </a:p>
          <a:p>
            <a:pPr marL="0" indent="0">
              <a:buNone/>
            </a:pPr>
            <a:r>
              <a:rPr lang="sw-KE" dirty="0"/>
              <a:t> </a:t>
            </a:r>
          </a:p>
          <a:p>
            <a:pPr marL="0" lvl="0" indent="0">
              <a:buNone/>
            </a:pPr>
            <a:r>
              <a:rPr lang="sw-KE" dirty="0"/>
              <a:t>Such pain is not necessarily due to pressure on the sciatic nerve or the lumbar nerve roots</a:t>
            </a:r>
          </a:p>
          <a:p>
            <a:pPr marL="0" indent="0">
              <a:buNone/>
            </a:pPr>
            <a:r>
              <a:rPr lang="sw-KE" dirty="0"/>
              <a:t> </a:t>
            </a:r>
          </a:p>
          <a:p>
            <a:pPr marL="0" lvl="0" indent="0">
              <a:buNone/>
            </a:pPr>
            <a:r>
              <a:rPr lang="sw-KE" dirty="0"/>
              <a:t> it may be ‘referred’ from any one of a number of structures in the lumbar spine, the pelvis and the posterior </a:t>
            </a:r>
            <a:r>
              <a:rPr lang="sw-KE" dirty="0" smtClean="0"/>
              <a:t>capsule </a:t>
            </a:r>
            <a:r>
              <a:rPr lang="sw-KE" dirty="0"/>
              <a:t>of the hip joint.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172200"/>
          </a:xfrm>
        </p:spPr>
        <p:txBody>
          <a:bodyPr>
            <a:normAutofit fontScale="55000" lnSpcReduction="20000"/>
          </a:bodyPr>
          <a:lstStyle/>
          <a:p>
            <a:pPr>
              <a:buNone/>
            </a:pPr>
            <a:r>
              <a:rPr lang="sw-KE" dirty="0"/>
              <a:t> </a:t>
            </a:r>
            <a:r>
              <a:rPr lang="sw-KE" b="1" dirty="0"/>
              <a:t>Autonomic pain</a:t>
            </a:r>
            <a:endParaRPr lang="sw-KE" dirty="0"/>
          </a:p>
          <a:p>
            <a:pPr>
              <a:buNone/>
            </a:pPr>
            <a:endParaRPr lang="sw-KE" dirty="0"/>
          </a:p>
          <a:p>
            <a:pPr lvl="0">
              <a:buNone/>
            </a:pPr>
            <a:r>
              <a:rPr lang="sw-KE" dirty="0"/>
              <a:t>We are so accustomed to matching pain with some discrete anatomical structure and its known sensory nerve supply that we are apt to dismiss any pain that does not fit the usual pattern as ‘atypical’ or ‘inappropriate’ (i.e. psychologically determined).</a:t>
            </a:r>
          </a:p>
          <a:p>
            <a:pPr>
              <a:buNone/>
            </a:pPr>
            <a:r>
              <a:rPr lang="sw-KE" dirty="0"/>
              <a:t> </a:t>
            </a:r>
          </a:p>
          <a:p>
            <a:pPr lvl="0">
              <a:buNone/>
            </a:pPr>
            <a:r>
              <a:rPr lang="sw-KE" dirty="0"/>
              <a:t>But pain can also affect the autonomic nerves that accompany the peripheral blood vessels and this is much more vague, more widespread and often associated with vasomotor and trophic changes. It is poorly understood, often doubted, but nonetheless real. </a:t>
            </a:r>
          </a:p>
          <a:p>
            <a:pPr>
              <a:buNone/>
            </a:pPr>
            <a:r>
              <a:rPr lang="sw-KE" dirty="0"/>
              <a:t> </a:t>
            </a:r>
          </a:p>
          <a:p>
            <a:pPr>
              <a:buNone/>
            </a:pPr>
            <a:r>
              <a:rPr lang="sw-KE" b="1" dirty="0"/>
              <a:t>Stiffness</a:t>
            </a:r>
            <a:endParaRPr lang="sw-KE" dirty="0"/>
          </a:p>
          <a:p>
            <a:pPr>
              <a:buNone/>
            </a:pPr>
            <a:r>
              <a:rPr lang="sw-KE" dirty="0"/>
              <a:t> </a:t>
            </a:r>
            <a:r>
              <a:rPr lang="sw-KE" dirty="0" smtClean="0"/>
              <a:t>Stiffness </a:t>
            </a:r>
            <a:r>
              <a:rPr lang="sw-KE" dirty="0"/>
              <a:t>may be generalized (typically in systemic disorders such as rheumatoid arthritis and ankylosing  spondylitis) or localized to a particular joint. </a:t>
            </a:r>
          </a:p>
          <a:p>
            <a:pPr>
              <a:buNone/>
            </a:pPr>
            <a:r>
              <a:rPr lang="sw-KE" dirty="0"/>
              <a:t> </a:t>
            </a:r>
          </a:p>
          <a:p>
            <a:pPr lvl="0">
              <a:buNone/>
            </a:pPr>
            <a:r>
              <a:rPr lang="sw-KE" dirty="0"/>
              <a:t>Patients often have difficulty in distinguishing localized stiffnessfrom painful movement; limitation of movement should never be assumed until verified by examination.</a:t>
            </a:r>
          </a:p>
          <a:p>
            <a:pPr>
              <a:buNone/>
            </a:pPr>
            <a:r>
              <a:rPr lang="sw-KE" dirty="0"/>
              <a:t> </a:t>
            </a:r>
          </a:p>
          <a:p>
            <a:pPr lvl="0">
              <a:buNone/>
            </a:pPr>
            <a:r>
              <a:rPr lang="sw-KE" dirty="0"/>
              <a:t>Ask when it occurs:</a:t>
            </a:r>
          </a:p>
          <a:p>
            <a:pPr>
              <a:buNone/>
            </a:pPr>
            <a:r>
              <a:rPr lang="sw-KE" dirty="0"/>
              <a:t>- regular early morning stiffness of many joints is one of </a:t>
            </a:r>
            <a:r>
              <a:rPr lang="sw-KE" dirty="0" smtClean="0"/>
              <a:t>the cardinal   symptoms of rheumatoid arthritis,</a:t>
            </a:r>
          </a:p>
          <a:p>
            <a:pPr>
              <a:buNone/>
            </a:pPr>
            <a:endParaRPr lang="sw-KE" dirty="0" smtClean="0"/>
          </a:p>
          <a:p>
            <a:pPr>
              <a:buNone/>
            </a:pPr>
            <a:r>
              <a:rPr lang="sw-KE" dirty="0" smtClean="0"/>
              <a:t> -</a:t>
            </a:r>
            <a:r>
              <a:rPr lang="sw-KE" dirty="0"/>
              <a:t>whereas transient   stiffness of one or two joints after </a:t>
            </a:r>
            <a:r>
              <a:rPr lang="sw-KE" dirty="0" smtClean="0"/>
              <a:t>periods of  </a:t>
            </a:r>
            <a:r>
              <a:rPr lang="sw-KE" dirty="0"/>
              <a:t>inactivity is typical of osteoarthritis.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458200" cy="6019800"/>
          </a:xfrm>
        </p:spPr>
        <p:txBody>
          <a:bodyPr>
            <a:normAutofit fontScale="70000" lnSpcReduction="20000"/>
          </a:bodyPr>
          <a:lstStyle/>
          <a:p>
            <a:pPr marL="0" indent="0">
              <a:buNone/>
            </a:pPr>
            <a:r>
              <a:rPr lang="sw-KE" b="1" dirty="0" smtClean="0"/>
              <a:t>Locking </a:t>
            </a:r>
            <a:endParaRPr lang="sw-KE" dirty="0"/>
          </a:p>
          <a:p>
            <a:pPr marL="0" indent="0">
              <a:buNone/>
            </a:pPr>
            <a:r>
              <a:rPr lang="sw-KE" b="1" dirty="0"/>
              <a:t> </a:t>
            </a:r>
            <a:endParaRPr lang="sw-KE" dirty="0"/>
          </a:p>
          <a:p>
            <a:pPr marL="0" indent="0">
              <a:buNone/>
            </a:pPr>
            <a:r>
              <a:rPr lang="sw-KE" b="1" dirty="0"/>
              <a:t>-‘Locking’</a:t>
            </a:r>
            <a:r>
              <a:rPr lang="sw-KE" dirty="0"/>
              <a:t> is the term applied to the sudden inability to complete a particular movement. </a:t>
            </a:r>
          </a:p>
          <a:p>
            <a:pPr marL="0" indent="0">
              <a:buNone/>
            </a:pPr>
            <a:r>
              <a:rPr lang="sw-KE" dirty="0"/>
              <a:t> </a:t>
            </a:r>
          </a:p>
          <a:p>
            <a:pPr marL="0" indent="0">
              <a:buNone/>
            </a:pPr>
            <a:r>
              <a:rPr lang="sw-KE" dirty="0"/>
              <a:t>-It suggests </a:t>
            </a:r>
            <a:r>
              <a:rPr lang="sw-KE" b="1" dirty="0"/>
              <a:t>a mechanical block</a:t>
            </a:r>
            <a:r>
              <a:rPr lang="sw-KE" dirty="0"/>
              <a:t> – for example, due to aloose </a:t>
            </a:r>
            <a:r>
              <a:rPr lang="sw-KE" i="1" dirty="0"/>
              <a:t>body or a torn meniscus becoming trapped </a:t>
            </a:r>
            <a:r>
              <a:rPr lang="sw-KE" i="1" dirty="0" smtClean="0"/>
              <a:t>between the </a:t>
            </a:r>
            <a:r>
              <a:rPr lang="sw-KE" i="1" dirty="0"/>
              <a:t>articular surfaces of the knee. </a:t>
            </a:r>
            <a:endParaRPr lang="sw-KE" dirty="0"/>
          </a:p>
          <a:p>
            <a:pPr marL="0" indent="0">
              <a:buNone/>
            </a:pPr>
            <a:endParaRPr lang="sw-KE" dirty="0"/>
          </a:p>
          <a:p>
            <a:pPr marL="0" indent="0">
              <a:buNone/>
            </a:pPr>
            <a:r>
              <a:rPr lang="sw-KE" i="1" dirty="0"/>
              <a:t>-Unfortunately,patients tend to use the term for any painful </a:t>
            </a:r>
            <a:r>
              <a:rPr lang="sw-KE" i="1" dirty="0" smtClean="0"/>
              <a:t>limitation of </a:t>
            </a:r>
            <a:r>
              <a:rPr lang="sw-KE" i="1" dirty="0"/>
              <a:t>movement</a:t>
            </a:r>
            <a:endParaRPr lang="sw-KE" dirty="0"/>
          </a:p>
          <a:p>
            <a:pPr marL="0" indent="0">
              <a:buNone/>
            </a:pPr>
            <a:endParaRPr lang="sw-KE" dirty="0"/>
          </a:p>
          <a:p>
            <a:pPr marL="0" indent="0">
              <a:buNone/>
            </a:pPr>
            <a:r>
              <a:rPr lang="sw-KE" i="1" dirty="0"/>
              <a:t>- much more reliable is a history of</a:t>
            </a:r>
            <a:endParaRPr lang="sw-KE" dirty="0"/>
          </a:p>
          <a:p>
            <a:pPr marL="0" indent="0">
              <a:buNone/>
            </a:pPr>
            <a:r>
              <a:rPr lang="sw-KE" b="1" i="1" dirty="0"/>
              <a:t>‘unlocking’</a:t>
            </a:r>
            <a:r>
              <a:rPr lang="sw-KE" i="1" dirty="0"/>
              <a:t>, when the offending body slips out of </a:t>
            </a:r>
            <a:r>
              <a:rPr lang="sw-KE" i="1" dirty="0" smtClean="0"/>
              <a:t>the way</a:t>
            </a:r>
            <a:r>
              <a:rPr lang="sw-KE" i="1" dirty="0"/>
              <a:t>.</a:t>
            </a:r>
            <a:endParaRPr lang="sw-KE" dirty="0"/>
          </a:p>
          <a:p>
            <a:pPr marL="0" indent="0">
              <a:buNone/>
            </a:pPr>
            <a:endParaRPr lang="sw-KE" dirty="0"/>
          </a:p>
          <a:p>
            <a:pPr marL="0" indent="0"/>
            <a:r>
              <a:rPr lang="sw-KE" b="1" i="1" dirty="0" smtClean="0"/>
              <a:t>Swelling</a:t>
            </a:r>
            <a:r>
              <a:rPr lang="sw-KE" i="1" dirty="0"/>
              <a:t> </a:t>
            </a:r>
            <a:endParaRPr lang="sw-KE" dirty="0"/>
          </a:p>
          <a:p>
            <a:pPr marL="0" indent="0">
              <a:buNone/>
            </a:pPr>
            <a:r>
              <a:rPr lang="sw-KE" i="1" dirty="0"/>
              <a:t>-Swelling may be in the soft tissues, the joint or </a:t>
            </a:r>
            <a:r>
              <a:rPr lang="sw-KE" i="1" dirty="0" smtClean="0"/>
              <a:t>the bone</a:t>
            </a:r>
            <a:r>
              <a:rPr lang="sw-KE" i="1" dirty="0"/>
              <a:t>; to the patient they are all the same</a:t>
            </a:r>
            <a:r>
              <a:rPr lang="sw-KE" i="1" dirty="0" smtClean="0"/>
              <a:t>.</a:t>
            </a:r>
            <a:endParaRPr lang="sw-K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534400" cy="6019800"/>
          </a:xfrm>
        </p:spPr>
        <p:txBody>
          <a:bodyPr>
            <a:normAutofit fontScale="92500" lnSpcReduction="10000"/>
          </a:bodyPr>
          <a:lstStyle/>
          <a:p>
            <a:pPr marL="0" indent="0">
              <a:buNone/>
            </a:pPr>
            <a:r>
              <a:rPr lang="sw-KE" i="1" dirty="0"/>
              <a:t>-It is importantto establish whether it followed an injury,</a:t>
            </a:r>
            <a:endParaRPr lang="sw-KE" dirty="0"/>
          </a:p>
          <a:p>
            <a:pPr marL="0" indent="0">
              <a:buNone/>
            </a:pPr>
            <a:endParaRPr lang="sw-KE" dirty="0"/>
          </a:p>
          <a:p>
            <a:pPr marL="0" indent="0">
              <a:buNone/>
            </a:pPr>
            <a:r>
              <a:rPr lang="sw-KE" i="1" dirty="0"/>
              <a:t>-whether it appeared rapidly (think of a haematoma </a:t>
            </a:r>
            <a:r>
              <a:rPr lang="sw-KE" i="1" dirty="0" smtClean="0"/>
              <a:t>or a </a:t>
            </a:r>
            <a:r>
              <a:rPr lang="sw-KE" i="1" dirty="0"/>
              <a:t>haemarthrosis) </a:t>
            </a:r>
            <a:endParaRPr lang="sw-KE" dirty="0"/>
          </a:p>
          <a:p>
            <a:pPr marL="0" indent="0">
              <a:buNone/>
            </a:pPr>
            <a:endParaRPr lang="sw-KE" dirty="0"/>
          </a:p>
          <a:p>
            <a:pPr marL="0" indent="0">
              <a:buNone/>
            </a:pPr>
            <a:r>
              <a:rPr lang="sw-KE" i="1" dirty="0"/>
              <a:t>-or slowly (due to inflammation, </a:t>
            </a:r>
            <a:r>
              <a:rPr lang="sw-KE" i="1" dirty="0" smtClean="0"/>
              <a:t>a joint </a:t>
            </a:r>
            <a:r>
              <a:rPr lang="sw-KE" i="1" dirty="0"/>
              <a:t>effusion, infection or a tumour), </a:t>
            </a:r>
            <a:endParaRPr lang="sw-KE" dirty="0"/>
          </a:p>
          <a:p>
            <a:pPr marL="0" indent="0"/>
            <a:endParaRPr lang="sw-KE" dirty="0"/>
          </a:p>
          <a:p>
            <a:pPr marL="0" indent="0">
              <a:buNone/>
            </a:pPr>
            <a:r>
              <a:rPr lang="sw-KE" i="1" dirty="0"/>
              <a:t>-whether it is painful (suggestive of acute inflammation, infection </a:t>
            </a:r>
            <a:r>
              <a:rPr lang="sw-KE" i="1" dirty="0" smtClean="0"/>
              <a:t>or a </a:t>
            </a:r>
            <a:r>
              <a:rPr lang="sw-KE" i="1" dirty="0"/>
              <a:t>tumour), whether it is constant or comes and </a:t>
            </a:r>
            <a:r>
              <a:rPr lang="sw-KE" i="1" dirty="0" smtClean="0"/>
              <a:t>goes, and </a:t>
            </a:r>
            <a:r>
              <a:rPr lang="sw-KE" i="1" dirty="0"/>
              <a:t>whether it is increasing in size.</a:t>
            </a:r>
            <a:endParaRPr lang="sw-KE" dirty="0"/>
          </a:p>
          <a:p>
            <a:pPr marL="0" indent="0">
              <a:buNone/>
            </a:pPr>
            <a:endParaRPr lang="sw-K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248400"/>
          </a:xfrm>
        </p:spPr>
        <p:txBody>
          <a:bodyPr>
            <a:normAutofit fontScale="77500" lnSpcReduction="20000"/>
          </a:bodyPr>
          <a:lstStyle/>
          <a:p>
            <a:pPr marL="0" indent="0">
              <a:buNone/>
            </a:pPr>
            <a:r>
              <a:rPr lang="sw-KE" b="1" i="1" dirty="0"/>
              <a:t>Deformity</a:t>
            </a:r>
            <a:endParaRPr lang="sw-KE" dirty="0"/>
          </a:p>
          <a:p>
            <a:pPr marL="0" indent="0">
              <a:buNone/>
            </a:pPr>
            <a:endParaRPr lang="sw-KE" dirty="0"/>
          </a:p>
          <a:p>
            <a:pPr marL="0" indent="0">
              <a:buNone/>
            </a:pPr>
            <a:r>
              <a:rPr lang="sw-KE" i="1" dirty="0"/>
              <a:t>-The common deformities are described by patients </a:t>
            </a:r>
            <a:r>
              <a:rPr lang="sw-KE" i="1" dirty="0" smtClean="0"/>
              <a:t>in terms </a:t>
            </a:r>
            <a:r>
              <a:rPr lang="sw-KE" i="1" dirty="0"/>
              <a:t>such as round shoulders, spinal </a:t>
            </a:r>
            <a:r>
              <a:rPr lang="sw-KE" i="1" dirty="0" smtClean="0"/>
              <a:t>curvature, knock </a:t>
            </a:r>
            <a:r>
              <a:rPr lang="sw-KE" i="1" dirty="0"/>
              <a:t>knees, bow legs, pigeon toes and flat feet.</a:t>
            </a:r>
            <a:endParaRPr lang="sw-KE" dirty="0"/>
          </a:p>
          <a:p>
            <a:pPr marL="0" indent="0">
              <a:buNone/>
            </a:pPr>
            <a:r>
              <a:rPr lang="sw-KE" i="1" dirty="0"/>
              <a:t>  </a:t>
            </a:r>
            <a:endParaRPr lang="sw-KE" dirty="0"/>
          </a:p>
          <a:p>
            <a:pPr marL="0" indent="0">
              <a:buNone/>
            </a:pPr>
            <a:r>
              <a:rPr lang="sw-KE" i="1" dirty="0"/>
              <a:t>-Deformity of a single bone or joint is less </a:t>
            </a:r>
            <a:r>
              <a:rPr lang="sw-KE" i="1" dirty="0" smtClean="0"/>
              <a:t>easily described </a:t>
            </a:r>
            <a:r>
              <a:rPr lang="sw-KE" i="1" dirty="0"/>
              <a:t>and the patient may simply declare that </a:t>
            </a:r>
            <a:r>
              <a:rPr lang="sw-KE" i="1" dirty="0" smtClean="0"/>
              <a:t>the limb </a:t>
            </a:r>
            <a:r>
              <a:rPr lang="sw-KE" i="1" dirty="0"/>
              <a:t>is ‘crooked’.</a:t>
            </a:r>
            <a:endParaRPr lang="sw-KE" dirty="0"/>
          </a:p>
          <a:p>
            <a:pPr marL="0" indent="0">
              <a:buNone/>
            </a:pPr>
            <a:endParaRPr lang="sw-KE" dirty="0"/>
          </a:p>
          <a:p>
            <a:pPr marL="0" indent="0">
              <a:buNone/>
            </a:pPr>
            <a:r>
              <a:rPr lang="sw-KE" i="1" dirty="0"/>
              <a:t>-Some ‘deformities’ are merely variations of the </a:t>
            </a:r>
            <a:r>
              <a:rPr lang="sw-KE" i="1" dirty="0" smtClean="0"/>
              <a:t>normal (e.g</a:t>
            </a:r>
            <a:r>
              <a:rPr lang="sw-KE" i="1" dirty="0"/>
              <a:t>. short stature or wide hips); others </a:t>
            </a:r>
            <a:r>
              <a:rPr lang="sw-KE" i="1" dirty="0" smtClean="0"/>
              <a:t>disappear spontaneously </a:t>
            </a:r>
            <a:r>
              <a:rPr lang="sw-KE" i="1" dirty="0"/>
              <a:t>with growth (e.g. flat feet or bandy </a:t>
            </a:r>
            <a:r>
              <a:rPr lang="sw-KE" i="1" dirty="0" smtClean="0"/>
              <a:t>legs in </a:t>
            </a:r>
            <a:r>
              <a:rPr lang="sw-KE" i="1" dirty="0"/>
              <a:t>an infant). </a:t>
            </a:r>
            <a:endParaRPr lang="sw-KE" dirty="0"/>
          </a:p>
          <a:p>
            <a:pPr marL="0" indent="0">
              <a:buNone/>
            </a:pPr>
            <a:endParaRPr lang="sw-KE" dirty="0"/>
          </a:p>
          <a:p>
            <a:pPr marL="0" indent="0">
              <a:buNone/>
            </a:pPr>
            <a:r>
              <a:rPr lang="sw-KE" i="1" dirty="0"/>
              <a:t>-However, if the deformity is </a:t>
            </a:r>
            <a:r>
              <a:rPr lang="sw-KE" i="1" dirty="0" smtClean="0"/>
              <a:t>progressive, or </a:t>
            </a:r>
            <a:r>
              <a:rPr lang="sw-KE" i="1" dirty="0"/>
              <a:t>if it affects only one side of the body while </a:t>
            </a:r>
            <a:r>
              <a:rPr lang="sw-KE" i="1" dirty="0" smtClean="0"/>
              <a:t>the opposite </a:t>
            </a:r>
            <a:r>
              <a:rPr lang="sw-KE" i="1" dirty="0"/>
              <a:t>joint or limb is normal, it may be serious.</a:t>
            </a:r>
            <a:endParaRPr lang="sw-K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pPr marL="0" indent="0">
              <a:buNone/>
            </a:pPr>
            <a:r>
              <a:rPr lang="sw-KE" b="1" i="1" dirty="0"/>
              <a:t>Weakness</a:t>
            </a:r>
            <a:endParaRPr lang="sw-KE" dirty="0"/>
          </a:p>
          <a:p>
            <a:pPr marL="0" indent="0">
              <a:buNone/>
            </a:pPr>
            <a:endParaRPr lang="sw-KE" dirty="0"/>
          </a:p>
          <a:p>
            <a:pPr marL="0" indent="0">
              <a:buNone/>
            </a:pPr>
            <a:r>
              <a:rPr lang="sw-KE" i="1" dirty="0"/>
              <a:t>-Generalized weakness is a feature of all chronic </a:t>
            </a:r>
            <a:r>
              <a:rPr lang="sw-KE" i="1" dirty="0" smtClean="0"/>
              <a:t>illness, and </a:t>
            </a:r>
            <a:r>
              <a:rPr lang="sw-KE" i="1" dirty="0"/>
              <a:t>any prolonged joint dysfunction will inevitably </a:t>
            </a:r>
            <a:r>
              <a:rPr lang="sw-KE" i="1" dirty="0" smtClean="0"/>
              <a:t> lead </a:t>
            </a:r>
            <a:r>
              <a:rPr lang="sw-KE" i="1" dirty="0"/>
              <a:t>to weakness of the associated muscles.</a:t>
            </a:r>
            <a:endParaRPr lang="sw-KE" dirty="0"/>
          </a:p>
          <a:p>
            <a:pPr marL="0" indent="0">
              <a:buNone/>
            </a:pPr>
            <a:endParaRPr lang="sw-KE" dirty="0"/>
          </a:p>
          <a:p>
            <a:pPr marL="0" indent="0">
              <a:buNone/>
            </a:pPr>
            <a:r>
              <a:rPr lang="sw-KE" i="1" dirty="0"/>
              <a:t> -pure muscular weakness – especially if it is confined </a:t>
            </a:r>
            <a:r>
              <a:rPr lang="sw-KE" i="1" dirty="0" smtClean="0"/>
              <a:t>to one </a:t>
            </a:r>
            <a:r>
              <a:rPr lang="sw-KE" i="1" dirty="0"/>
              <a:t>limb or to a single muscle group – is more </a:t>
            </a:r>
            <a:r>
              <a:rPr lang="sw-KE" i="1" dirty="0" smtClean="0"/>
              <a:t>specific and </a:t>
            </a:r>
            <a:r>
              <a:rPr lang="sw-KE" i="1" dirty="0"/>
              <a:t>suggests some neurological or muscle disorder.</a:t>
            </a:r>
            <a:endParaRPr lang="sw-KE" dirty="0"/>
          </a:p>
          <a:p>
            <a:pPr marL="0" indent="0">
              <a:buNone/>
            </a:pPr>
            <a:endParaRPr lang="sw-KE" dirty="0"/>
          </a:p>
          <a:p>
            <a:pPr marL="0" indent="0">
              <a:buNone/>
            </a:pPr>
            <a:r>
              <a:rPr lang="sw-KE" i="1" dirty="0"/>
              <a:t>-Patients sometimes say that the limb is ‘dead’ when </a:t>
            </a:r>
            <a:r>
              <a:rPr lang="sw-KE" i="1" dirty="0" smtClean="0"/>
              <a:t>it is </a:t>
            </a:r>
            <a:r>
              <a:rPr lang="sw-KE" i="1" dirty="0"/>
              <a:t>actually weak, and this can be a source of confusion.</a:t>
            </a:r>
            <a:endParaRPr lang="sw-KE" dirty="0"/>
          </a:p>
          <a:p>
            <a:pPr marL="0" indent="0">
              <a:buNone/>
            </a:pPr>
            <a:endParaRPr lang="sw-KE" dirty="0"/>
          </a:p>
          <a:p>
            <a:pPr marL="0" indent="0">
              <a:buNone/>
            </a:pPr>
            <a:r>
              <a:rPr lang="sw-KE" i="1" dirty="0"/>
              <a:t>-Questions should be framed to discover </a:t>
            </a:r>
            <a:r>
              <a:rPr lang="sw-KE" i="1" dirty="0" smtClean="0"/>
              <a:t>precisely which </a:t>
            </a:r>
            <a:r>
              <a:rPr lang="sw-KE" i="1" dirty="0"/>
              <a:t>movements are affected, for this may </a:t>
            </a:r>
            <a:r>
              <a:rPr lang="sw-KE" i="1" dirty="0" smtClean="0"/>
              <a:t>give important </a:t>
            </a:r>
            <a:r>
              <a:rPr lang="sw-KE" i="1" dirty="0"/>
              <a:t>clues, if not to the exact diagnosis at </a:t>
            </a:r>
            <a:r>
              <a:rPr lang="sw-KE" i="1" dirty="0" smtClean="0"/>
              <a:t>least to </a:t>
            </a:r>
            <a:r>
              <a:rPr lang="sw-KE" i="1" dirty="0"/>
              <a:t>the site of the lesion.</a:t>
            </a:r>
            <a:endParaRPr lang="sw-KE" dirty="0"/>
          </a:p>
          <a:p>
            <a:pPr marL="0" indent="0">
              <a:buNone/>
            </a:pPr>
            <a:endParaRPr lang="sw-K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5821363"/>
          </a:xfrm>
        </p:spPr>
        <p:txBody>
          <a:bodyPr>
            <a:normAutofit fontScale="55000" lnSpcReduction="20000"/>
          </a:bodyPr>
          <a:lstStyle/>
          <a:p>
            <a:pPr marL="0" indent="0">
              <a:buNone/>
            </a:pPr>
            <a:r>
              <a:rPr lang="sw-KE" b="1" i="1" dirty="0"/>
              <a:t>Instabilit</a:t>
            </a:r>
            <a:r>
              <a:rPr lang="sw-KE" i="1" dirty="0"/>
              <a:t>y</a:t>
            </a:r>
            <a:endParaRPr lang="sw-KE" dirty="0"/>
          </a:p>
          <a:p>
            <a:pPr marL="0" indent="0">
              <a:buNone/>
            </a:pPr>
            <a:r>
              <a:rPr lang="sw-KE" i="1" dirty="0"/>
              <a:t> </a:t>
            </a:r>
            <a:endParaRPr lang="sw-KE" dirty="0"/>
          </a:p>
          <a:p>
            <a:pPr marL="0" indent="0">
              <a:buNone/>
            </a:pPr>
            <a:r>
              <a:rPr lang="sw-KE" i="1" dirty="0"/>
              <a:t>-The patient may complain that the joint ‘gives way’ </a:t>
            </a:r>
            <a:r>
              <a:rPr lang="sw-KE" i="1" dirty="0" smtClean="0"/>
              <a:t>or ‘jumps </a:t>
            </a:r>
            <a:r>
              <a:rPr lang="sw-KE" i="1" dirty="0"/>
              <a:t>out of place’. If this happens repeatedly, it </a:t>
            </a:r>
            <a:r>
              <a:rPr lang="sw-KE" i="1" dirty="0" smtClean="0"/>
              <a:t>suggests abnormal </a:t>
            </a:r>
            <a:r>
              <a:rPr lang="sw-KE" i="1" dirty="0"/>
              <a:t>joint laxity, capsular or </a:t>
            </a:r>
            <a:r>
              <a:rPr lang="sw-KE" i="1" dirty="0" smtClean="0"/>
              <a:t>ligamentous deficiency</a:t>
            </a:r>
            <a:r>
              <a:rPr lang="sw-KE" i="1" dirty="0"/>
              <a:t>, or some type of internal derangement </a:t>
            </a:r>
            <a:r>
              <a:rPr lang="sw-KE" i="1" dirty="0" smtClean="0"/>
              <a:t>such as </a:t>
            </a:r>
            <a:r>
              <a:rPr lang="sw-KE" i="1" dirty="0"/>
              <a:t>a torn meniscus or a loose body in the joint.</a:t>
            </a:r>
            <a:endParaRPr lang="sw-KE" dirty="0"/>
          </a:p>
          <a:p>
            <a:pPr marL="0" indent="0">
              <a:buNone/>
            </a:pPr>
            <a:endParaRPr lang="sw-KE" dirty="0"/>
          </a:p>
          <a:p>
            <a:pPr marL="0" indent="0">
              <a:buNone/>
            </a:pPr>
            <a:r>
              <a:rPr lang="sw-KE" i="1" dirty="0"/>
              <a:t> -If thereis a history of injury, its precise nature is important.</a:t>
            </a:r>
            <a:endParaRPr lang="sw-KE" dirty="0"/>
          </a:p>
          <a:p>
            <a:pPr marL="0" indent="0">
              <a:buNone/>
            </a:pPr>
            <a:r>
              <a:rPr lang="sw-KE" b="1" i="1" dirty="0"/>
              <a:t>  </a:t>
            </a:r>
            <a:endParaRPr lang="sw-KE" dirty="0"/>
          </a:p>
          <a:p>
            <a:pPr marL="0" indent="0">
              <a:buNone/>
            </a:pPr>
            <a:r>
              <a:rPr lang="sw-KE" b="1" i="1" dirty="0"/>
              <a:t>Change in sensibility</a:t>
            </a:r>
            <a:endParaRPr lang="sw-KE" dirty="0"/>
          </a:p>
          <a:p>
            <a:pPr marL="0" indent="0">
              <a:buNone/>
            </a:pPr>
            <a:r>
              <a:rPr lang="sw-KE" i="1" dirty="0"/>
              <a:t> </a:t>
            </a:r>
            <a:endParaRPr lang="sw-KE" dirty="0"/>
          </a:p>
          <a:p>
            <a:pPr marL="0" indent="0">
              <a:buNone/>
            </a:pPr>
            <a:r>
              <a:rPr lang="sw-KE" i="1" dirty="0"/>
              <a:t>-Tingling or numbness signifies interference </a:t>
            </a:r>
            <a:r>
              <a:rPr lang="sw-KE" i="1" dirty="0" smtClean="0"/>
              <a:t>with nerve </a:t>
            </a:r>
            <a:r>
              <a:rPr lang="sw-KE" i="1" dirty="0"/>
              <a:t>function – pressure from a neighbouring </a:t>
            </a:r>
            <a:r>
              <a:rPr lang="sw-KE" i="1" dirty="0" smtClean="0"/>
              <a:t>structure (e.g</a:t>
            </a:r>
            <a:r>
              <a:rPr lang="sw-KE" i="1" dirty="0"/>
              <a:t>. a prolapsed intervertebral disc), </a:t>
            </a:r>
            <a:r>
              <a:rPr lang="sw-KE" i="1" dirty="0" smtClean="0"/>
              <a:t>local ischaemia </a:t>
            </a:r>
            <a:r>
              <a:rPr lang="sw-KE" i="1" dirty="0"/>
              <a:t>(e.g. nerve entrapment in a </a:t>
            </a:r>
            <a:r>
              <a:rPr lang="sw-KE" i="1" dirty="0" smtClean="0"/>
              <a:t>fibro-osseous tunnel</a:t>
            </a:r>
            <a:r>
              <a:rPr lang="sw-KE" i="1" dirty="0"/>
              <a:t>) or a peripheral neuropathy.</a:t>
            </a:r>
            <a:endParaRPr lang="sw-KE" dirty="0"/>
          </a:p>
          <a:p>
            <a:pPr marL="0" indent="0">
              <a:buNone/>
            </a:pPr>
            <a:endParaRPr lang="sw-KE" dirty="0"/>
          </a:p>
          <a:p>
            <a:pPr marL="0" indent="0">
              <a:buNone/>
            </a:pPr>
            <a:r>
              <a:rPr lang="sw-KE" i="1" dirty="0"/>
              <a:t>- It is important toestablish its exact distribution</a:t>
            </a:r>
            <a:r>
              <a:rPr lang="sw-KE" i="1" dirty="0" smtClean="0"/>
              <a:t>;  </a:t>
            </a:r>
            <a:r>
              <a:rPr lang="sw-KE" i="1" dirty="0"/>
              <a:t>from this we can tellwhether the fault lies in a peripheral nerve or in </a:t>
            </a:r>
            <a:r>
              <a:rPr lang="sw-KE" i="1" dirty="0" smtClean="0"/>
              <a:t>a nerve </a:t>
            </a:r>
            <a:r>
              <a:rPr lang="sw-KE" i="1" dirty="0"/>
              <a:t>root.</a:t>
            </a:r>
            <a:endParaRPr lang="sw-KE" dirty="0"/>
          </a:p>
          <a:p>
            <a:pPr marL="0" indent="0">
              <a:buNone/>
            </a:pPr>
            <a:endParaRPr lang="sw-KE" dirty="0"/>
          </a:p>
          <a:p>
            <a:pPr marL="0" indent="0">
              <a:buNone/>
            </a:pPr>
            <a:r>
              <a:rPr lang="sw-KE" i="1" dirty="0"/>
              <a:t>- We should also ask what makes it worse </a:t>
            </a:r>
            <a:r>
              <a:rPr lang="sw-KE" i="1" dirty="0" smtClean="0"/>
              <a:t>or better</a:t>
            </a:r>
            <a:r>
              <a:rPr lang="sw-KE" i="1" dirty="0"/>
              <a:t>; a change in posture might be the trigger, </a:t>
            </a:r>
            <a:r>
              <a:rPr lang="sw-KE" i="1" dirty="0" smtClean="0"/>
              <a:t>thus focussing </a:t>
            </a:r>
            <a:r>
              <a:rPr lang="sw-KE" i="1" dirty="0"/>
              <a:t>attention on a particular site.</a:t>
            </a:r>
            <a:endParaRPr lang="sw-KE" dirty="0"/>
          </a:p>
          <a:p>
            <a:pPr marL="0" indent="0">
              <a:buNone/>
            </a:pPr>
            <a:endParaRPr lang="sw-K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34400" cy="6096000"/>
          </a:xfrm>
        </p:spPr>
        <p:txBody>
          <a:bodyPr>
            <a:normAutofit fontScale="70000" lnSpcReduction="20000"/>
          </a:bodyPr>
          <a:lstStyle/>
          <a:p>
            <a:pPr marL="0" indent="0">
              <a:buNone/>
            </a:pPr>
            <a:r>
              <a:rPr lang="sw-KE" b="1" i="1" dirty="0"/>
              <a:t>Loss of function</a:t>
            </a:r>
            <a:endParaRPr lang="sw-KE" dirty="0"/>
          </a:p>
          <a:p>
            <a:pPr marL="0" indent="0">
              <a:buNone/>
            </a:pPr>
            <a:r>
              <a:rPr lang="sw-KE" i="1" dirty="0"/>
              <a:t> </a:t>
            </a:r>
            <a:endParaRPr lang="sw-KE" dirty="0"/>
          </a:p>
          <a:p>
            <a:pPr marL="0" indent="0">
              <a:buNone/>
            </a:pPr>
            <a:r>
              <a:rPr lang="sw-KE" i="1" dirty="0"/>
              <a:t>-Functional disability is more than the sum of </a:t>
            </a:r>
            <a:r>
              <a:rPr lang="sw-KE" i="1" dirty="0" smtClean="0"/>
              <a:t>individual symptoms </a:t>
            </a:r>
            <a:r>
              <a:rPr lang="sw-KE" i="1" dirty="0"/>
              <a:t>and its expression depends upon </a:t>
            </a:r>
            <a:r>
              <a:rPr lang="sw-KE" i="1" dirty="0" smtClean="0"/>
              <a:t>the needs </a:t>
            </a:r>
            <a:r>
              <a:rPr lang="sw-KE" i="1" dirty="0"/>
              <a:t>of that particular patient. </a:t>
            </a:r>
            <a:endParaRPr lang="sw-KE" dirty="0"/>
          </a:p>
          <a:p>
            <a:pPr marL="0" indent="0">
              <a:buNone/>
            </a:pPr>
            <a:endParaRPr lang="sw-KE" dirty="0"/>
          </a:p>
          <a:p>
            <a:pPr marL="0" indent="0">
              <a:buNone/>
            </a:pPr>
            <a:r>
              <a:rPr lang="sw-KE" i="1" dirty="0"/>
              <a:t>-The patient may say ‘Ican’t stand for long’ rather than ‘I have backache’; or ‘</a:t>
            </a:r>
            <a:r>
              <a:rPr lang="sw-KE" i="1" dirty="0" smtClean="0"/>
              <a:t>I can’t </a:t>
            </a:r>
            <a:r>
              <a:rPr lang="sw-KE" i="1" dirty="0"/>
              <a:t>put my socks on’ rather than ‘My hip is stiff’.</a:t>
            </a:r>
            <a:endParaRPr lang="sw-KE" dirty="0"/>
          </a:p>
          <a:p>
            <a:pPr marL="0" indent="0">
              <a:buNone/>
            </a:pPr>
            <a:r>
              <a:rPr lang="sw-KE" i="1" dirty="0"/>
              <a:t> </a:t>
            </a:r>
            <a:endParaRPr lang="sw-KE" dirty="0"/>
          </a:p>
          <a:p>
            <a:pPr marL="0" indent="0">
              <a:buNone/>
            </a:pPr>
            <a:r>
              <a:rPr lang="sw-KE" i="1" dirty="0"/>
              <a:t>-Moreover, what to one patient is merely </a:t>
            </a:r>
            <a:r>
              <a:rPr lang="sw-KE" i="1" dirty="0" smtClean="0"/>
              <a:t>inconvenient may</a:t>
            </a:r>
            <a:r>
              <a:rPr lang="sw-KE" i="1" dirty="0"/>
              <a:t>, to another, be incapacitating. </a:t>
            </a:r>
            <a:endParaRPr lang="sw-KE" dirty="0"/>
          </a:p>
          <a:p>
            <a:pPr marL="0" indent="0"/>
            <a:endParaRPr lang="sw-KE" dirty="0"/>
          </a:p>
          <a:p>
            <a:pPr marL="0" indent="0">
              <a:buNone/>
            </a:pPr>
            <a:r>
              <a:rPr lang="sw-KE" i="1" dirty="0"/>
              <a:t>-Thus a lawyer or ateacher may readily tolerate a stiff knee provided it </a:t>
            </a:r>
            <a:r>
              <a:rPr lang="sw-KE" i="1" dirty="0" smtClean="0"/>
              <a:t>is painless</a:t>
            </a:r>
            <a:r>
              <a:rPr lang="sw-KE" i="1" dirty="0"/>
              <a:t>, but to a plumber or a parson the same </a:t>
            </a:r>
            <a:r>
              <a:rPr lang="sw-KE" i="1" dirty="0" smtClean="0"/>
              <a:t>disorder might </a:t>
            </a:r>
            <a:r>
              <a:rPr lang="sw-KE" i="1" dirty="0"/>
              <a:t>spell economic or spiritual disaster.</a:t>
            </a:r>
            <a:endParaRPr lang="sw-KE" dirty="0"/>
          </a:p>
          <a:p>
            <a:pPr marL="0" indent="0">
              <a:buNone/>
            </a:pPr>
            <a:endParaRPr lang="sw-KE" dirty="0"/>
          </a:p>
          <a:p>
            <a:pPr marL="0" indent="0">
              <a:buNone/>
            </a:pPr>
            <a:r>
              <a:rPr lang="sw-KE" i="1" dirty="0"/>
              <a:t> -Onequestion should elicit the important information</a:t>
            </a:r>
            <a:r>
              <a:rPr lang="sw-KE" i="1" dirty="0" smtClean="0"/>
              <a:t>: ‘</a:t>
            </a:r>
            <a:r>
              <a:rPr lang="sw-KE" i="1" dirty="0"/>
              <a:t>What can’t you do now that you used to be able </a:t>
            </a:r>
            <a:r>
              <a:rPr lang="sw-KE" i="1" dirty="0" smtClean="0"/>
              <a:t>to do</a:t>
            </a:r>
            <a:r>
              <a:rPr lang="sw-KE" i="1" dirty="0"/>
              <a:t>?</a:t>
            </a:r>
            <a:endParaRPr lang="sw-KE" dirty="0"/>
          </a:p>
          <a:p>
            <a:pPr marL="0" indent="0">
              <a:buNone/>
            </a:pPr>
            <a:endParaRPr lang="sw-KE"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5745163"/>
          </a:xfrm>
        </p:spPr>
        <p:txBody>
          <a:bodyPr>
            <a:normAutofit fontScale="55000" lnSpcReduction="20000"/>
          </a:bodyPr>
          <a:lstStyle/>
          <a:p>
            <a:pPr marL="0" indent="0">
              <a:buNone/>
            </a:pPr>
            <a:r>
              <a:rPr lang="sw-KE" b="1" i="1" dirty="0"/>
              <a:t>PAST </a:t>
            </a:r>
            <a:r>
              <a:rPr lang="sw-KE" b="1" i="1" dirty="0" smtClean="0"/>
              <a:t>HISTORY</a:t>
            </a:r>
            <a:endParaRPr lang="sw-KE" dirty="0"/>
          </a:p>
          <a:p>
            <a:pPr marL="0" indent="0">
              <a:buNone/>
            </a:pPr>
            <a:r>
              <a:rPr lang="sw-KE" i="1" dirty="0"/>
              <a:t>-Patients often forget to mention previous illnesses </a:t>
            </a:r>
            <a:r>
              <a:rPr lang="sw-KE" i="1" dirty="0" smtClean="0"/>
              <a:t>or accidents</a:t>
            </a:r>
            <a:r>
              <a:rPr lang="sw-KE" i="1" dirty="0"/>
              <a:t>, or they may simply not appreciate their </a:t>
            </a:r>
            <a:r>
              <a:rPr lang="sw-KE" i="1" dirty="0" smtClean="0"/>
              <a:t>relevance to </a:t>
            </a:r>
            <a:r>
              <a:rPr lang="sw-KE" i="1" dirty="0"/>
              <a:t>the present complaint. </a:t>
            </a:r>
            <a:endParaRPr lang="sw-KE" dirty="0"/>
          </a:p>
          <a:p>
            <a:pPr marL="0" indent="0">
              <a:buNone/>
            </a:pPr>
            <a:r>
              <a:rPr lang="sw-KE" i="1" dirty="0"/>
              <a:t>-They should beasked specifically about childhood disorders, </a:t>
            </a:r>
            <a:r>
              <a:rPr lang="sw-KE" i="1" dirty="0" smtClean="0"/>
              <a:t>periods of </a:t>
            </a:r>
            <a:r>
              <a:rPr lang="sw-KE" i="1" dirty="0"/>
              <a:t>incapacity and old injuries. A ‘twisted ankle’ </a:t>
            </a:r>
            <a:r>
              <a:rPr lang="sw-KE" i="1" dirty="0" smtClean="0"/>
              <a:t>many years </a:t>
            </a:r>
            <a:r>
              <a:rPr lang="sw-KE" i="1" dirty="0"/>
              <a:t>ago may be the clue to the onset of </a:t>
            </a:r>
            <a:r>
              <a:rPr lang="sw-KE" i="1" dirty="0" smtClean="0"/>
              <a:t>osteoarthritis in </a:t>
            </a:r>
            <a:r>
              <a:rPr lang="sw-KE" i="1" dirty="0"/>
              <a:t>what is otherwise an unusual site for this condition.</a:t>
            </a:r>
            <a:endParaRPr lang="sw-KE" dirty="0"/>
          </a:p>
          <a:p>
            <a:pPr marL="0" indent="0">
              <a:buNone/>
            </a:pPr>
            <a:endParaRPr lang="sw-KE" dirty="0"/>
          </a:p>
          <a:p>
            <a:pPr marL="0" indent="0">
              <a:buNone/>
            </a:pPr>
            <a:r>
              <a:rPr lang="sw-KE" i="1" dirty="0"/>
              <a:t>-Gastrointestinal disease, which in the </a:t>
            </a:r>
            <a:r>
              <a:rPr lang="sw-KE" i="1" dirty="0" smtClean="0"/>
              <a:t>patient’s mind </a:t>
            </a:r>
            <a:r>
              <a:rPr lang="sw-KE" i="1" dirty="0"/>
              <a:t>has nothing to do with bones, may be </a:t>
            </a:r>
            <a:r>
              <a:rPr lang="sw-KE" i="1" dirty="0" smtClean="0"/>
              <a:t>important in </a:t>
            </a:r>
            <a:r>
              <a:rPr lang="sw-KE" i="1" dirty="0"/>
              <a:t>the later development of ankylosing spondylitis </a:t>
            </a:r>
            <a:r>
              <a:rPr lang="sw-KE" i="1" dirty="0" smtClean="0"/>
              <a:t>or osteoporosis</a:t>
            </a:r>
            <a:r>
              <a:rPr lang="sw-KE" i="1" dirty="0"/>
              <a:t>. </a:t>
            </a:r>
            <a:endParaRPr lang="sw-KE" dirty="0"/>
          </a:p>
          <a:p>
            <a:pPr marL="0" indent="0">
              <a:buNone/>
            </a:pPr>
            <a:endParaRPr lang="sw-KE" dirty="0"/>
          </a:p>
          <a:p>
            <a:pPr marL="0" indent="0">
              <a:buNone/>
            </a:pPr>
            <a:r>
              <a:rPr lang="sw-KE" i="1" dirty="0"/>
              <a:t>-Similarly, certain rheumatic </a:t>
            </a:r>
            <a:r>
              <a:rPr lang="sw-KE" i="1" dirty="0" smtClean="0"/>
              <a:t>disorders may </a:t>
            </a:r>
            <a:r>
              <a:rPr lang="sw-KE" i="1" dirty="0"/>
              <a:t>be suggested by a history of conjunctivitis, </a:t>
            </a:r>
            <a:r>
              <a:rPr lang="sw-KE" i="1" dirty="0" smtClean="0"/>
              <a:t>iritis, psoriasis </a:t>
            </a:r>
            <a:r>
              <a:rPr lang="sw-KE" i="1" dirty="0"/>
              <a:t>or urogenital disease</a:t>
            </a:r>
            <a:r>
              <a:rPr lang="sw-KE" i="1" dirty="0" smtClean="0"/>
              <a:t>.</a:t>
            </a:r>
            <a:r>
              <a:rPr lang="sw-KE" i="1" dirty="0"/>
              <a:t> </a:t>
            </a:r>
            <a:endParaRPr lang="sw-KE" dirty="0"/>
          </a:p>
          <a:p>
            <a:pPr marL="0" indent="0"/>
            <a:endParaRPr lang="sw-KE" i="1" dirty="0" smtClean="0"/>
          </a:p>
          <a:p>
            <a:pPr marL="0" indent="0">
              <a:buNone/>
            </a:pPr>
            <a:r>
              <a:rPr lang="sw-KE" i="1" dirty="0" smtClean="0"/>
              <a:t>- </a:t>
            </a:r>
            <a:r>
              <a:rPr lang="sw-KE" i="1" dirty="0"/>
              <a:t>Metastatic bone diseasemay erupt many years after a mastectomy for </a:t>
            </a:r>
            <a:r>
              <a:rPr lang="sw-KE" i="1" dirty="0" smtClean="0"/>
              <a:t>breast cancer</a:t>
            </a:r>
            <a:r>
              <a:rPr lang="sw-KE" i="1" dirty="0"/>
              <a:t>. </a:t>
            </a:r>
            <a:endParaRPr lang="sw-KE" dirty="0"/>
          </a:p>
          <a:p>
            <a:pPr marL="0" indent="0">
              <a:buNone/>
            </a:pPr>
            <a:endParaRPr lang="sw-KE" dirty="0"/>
          </a:p>
          <a:p>
            <a:pPr marL="0" indent="0">
              <a:buNone/>
            </a:pPr>
            <a:r>
              <a:rPr lang="sw-KE" i="1" dirty="0"/>
              <a:t>-Patients should also be asked about </a:t>
            </a:r>
            <a:r>
              <a:rPr lang="sw-KE" i="1" dirty="0" smtClean="0"/>
              <a:t>previous medication</a:t>
            </a:r>
            <a:r>
              <a:rPr lang="sw-KE" i="1" dirty="0"/>
              <a:t>: many drugs, and especially cortico </a:t>
            </a:r>
            <a:r>
              <a:rPr lang="sw-KE" i="1" dirty="0" smtClean="0"/>
              <a:t>- steroids</a:t>
            </a:r>
            <a:r>
              <a:rPr lang="sw-KE" i="1" dirty="0"/>
              <a:t>, have long-term effects on bone. </a:t>
            </a:r>
            <a:endParaRPr lang="sw-KE" dirty="0"/>
          </a:p>
          <a:p>
            <a:pPr marL="0" indent="0">
              <a:buNone/>
            </a:pPr>
            <a:endParaRPr lang="sw-KE" dirty="0"/>
          </a:p>
          <a:p>
            <a:pPr marL="0" indent="0">
              <a:buNone/>
            </a:pPr>
            <a:r>
              <a:rPr lang="sw-KE" i="1" dirty="0"/>
              <a:t>-Alcohol anddrug abuse are important, and we must not be </a:t>
            </a:r>
            <a:r>
              <a:rPr lang="sw-KE" i="1" dirty="0" smtClean="0"/>
              <a:t>afraid to </a:t>
            </a:r>
            <a:r>
              <a:rPr lang="sw-KE" i="1" dirty="0"/>
              <a:t>ask about them.</a:t>
            </a:r>
            <a:endParaRPr lang="sw-KE" dirty="0"/>
          </a:p>
          <a:p>
            <a:pPr marL="0" indent="0">
              <a:buNone/>
            </a:pPr>
            <a:endParaRPr lang="sw-K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458200" cy="6096000"/>
          </a:xfrm>
        </p:spPr>
        <p:txBody>
          <a:bodyPr>
            <a:normAutofit fontScale="92500" lnSpcReduction="10000"/>
          </a:bodyPr>
          <a:lstStyle/>
          <a:p>
            <a:pPr marL="0" indent="0"/>
            <a:r>
              <a:rPr lang="sw-KE" b="1" i="1" dirty="0"/>
              <a:t>FAMILY HISTORY</a:t>
            </a:r>
            <a:endParaRPr lang="sw-KE" dirty="0"/>
          </a:p>
          <a:p>
            <a:pPr marL="0" indent="0">
              <a:buNone/>
            </a:pPr>
            <a:endParaRPr lang="sw-KE" dirty="0"/>
          </a:p>
          <a:p>
            <a:pPr marL="0" indent="0">
              <a:buNone/>
            </a:pPr>
            <a:r>
              <a:rPr lang="sw-KE" i="1" dirty="0"/>
              <a:t>-Patients often wonder (and worry) about inheriting </a:t>
            </a:r>
            <a:r>
              <a:rPr lang="sw-KE" i="1" dirty="0" smtClean="0"/>
              <a:t>a disease </a:t>
            </a:r>
            <a:r>
              <a:rPr lang="sw-KE" i="1" dirty="0"/>
              <a:t>or passing it on to their children. </a:t>
            </a:r>
          </a:p>
          <a:p>
            <a:pPr marL="0" indent="0">
              <a:buNone/>
            </a:pPr>
            <a:r>
              <a:rPr lang="sw-KE" i="1" dirty="0"/>
              <a:t> </a:t>
            </a:r>
            <a:endParaRPr lang="sw-KE" dirty="0"/>
          </a:p>
          <a:p>
            <a:pPr marL="0" indent="0">
              <a:buNone/>
            </a:pPr>
            <a:r>
              <a:rPr lang="sw-KE" i="1" dirty="0"/>
              <a:t>-To the doctor,information about musculoskeletal </a:t>
            </a:r>
            <a:r>
              <a:rPr lang="sw-KE" i="1" dirty="0" smtClean="0"/>
              <a:t>disorders in the </a:t>
            </a:r>
            <a:r>
              <a:rPr lang="sw-KE" i="1" dirty="0"/>
              <a:t>patient’s family may help with both diagnosis </a:t>
            </a:r>
            <a:r>
              <a:rPr lang="sw-KE" i="1" dirty="0" smtClean="0"/>
              <a:t>and counselling</a:t>
            </a:r>
            <a:r>
              <a:rPr lang="sw-KE" i="1" dirty="0"/>
              <a:t>.</a:t>
            </a:r>
            <a:endParaRPr lang="sw-KE" dirty="0"/>
          </a:p>
          <a:p>
            <a:pPr marL="0" indent="0">
              <a:buNone/>
            </a:pPr>
            <a:r>
              <a:rPr lang="sw-KE" i="1" dirty="0"/>
              <a:t> </a:t>
            </a:r>
            <a:endParaRPr lang="sw-KE" dirty="0"/>
          </a:p>
          <a:p>
            <a:pPr marL="0" indent="0">
              <a:buNone/>
            </a:pPr>
            <a:r>
              <a:rPr lang="sw-KE" i="1" dirty="0"/>
              <a:t>-When dealing with a suspected case of bone or </a:t>
            </a:r>
            <a:r>
              <a:rPr lang="sw-KE" i="1" dirty="0" smtClean="0"/>
              <a:t>joint infection</a:t>
            </a:r>
            <a:r>
              <a:rPr lang="sw-KE" i="1" dirty="0"/>
              <a:t>, ask about communicable diseases, such </a:t>
            </a:r>
            <a:r>
              <a:rPr lang="sw-KE" i="1" dirty="0" smtClean="0"/>
              <a:t>as tuberculosis </a:t>
            </a:r>
            <a:r>
              <a:rPr lang="sw-KE" i="1" dirty="0"/>
              <a:t>or sexually transmitted disease, in </a:t>
            </a:r>
            <a:r>
              <a:rPr lang="sw-KE" i="1" dirty="0" smtClean="0"/>
              <a:t>other members </a:t>
            </a:r>
            <a:r>
              <a:rPr lang="sw-KE" i="1" dirty="0"/>
              <a:t>of the family.</a:t>
            </a:r>
            <a:endParaRPr lang="sw-KE" dirty="0"/>
          </a:p>
          <a:p>
            <a:pPr marL="0" indent="0">
              <a:buNone/>
            </a:pPr>
            <a:endParaRPr lang="sw-K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Orthopaedics</a:t>
            </a:r>
            <a:endParaRPr lang="sw-KE" dirty="0"/>
          </a:p>
        </p:txBody>
      </p:sp>
      <p:sp>
        <p:nvSpPr>
          <p:cNvPr id="3" name="Content Placeholder 2"/>
          <p:cNvSpPr>
            <a:spLocks noGrp="1"/>
          </p:cNvSpPr>
          <p:nvPr>
            <p:ph idx="1"/>
          </p:nvPr>
        </p:nvSpPr>
        <p:spPr/>
        <p:txBody>
          <a:bodyPr/>
          <a:lstStyle/>
          <a:p>
            <a:r>
              <a:rPr lang="sw-KE" dirty="0"/>
              <a:t>Definition:</a:t>
            </a:r>
          </a:p>
          <a:p>
            <a:endParaRPr lang="sw-KE" dirty="0"/>
          </a:p>
          <a:p>
            <a:r>
              <a:rPr lang="sw-KE" dirty="0"/>
              <a:t>The science or practice of correcting deformitiescaused by disease or damage to bones and joints of the skeleton,This specialized branch of surgery may involve operation,manipulation,traction,orthoses or prostheses.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82000" cy="6096000"/>
          </a:xfrm>
        </p:spPr>
        <p:txBody>
          <a:bodyPr>
            <a:normAutofit fontScale="62500" lnSpcReduction="20000"/>
          </a:bodyPr>
          <a:lstStyle/>
          <a:p>
            <a:pPr>
              <a:buNone/>
            </a:pPr>
            <a:r>
              <a:rPr lang="sw-KE" b="1" i="1" dirty="0"/>
              <a:t>SOCIAL BACKGROUND</a:t>
            </a:r>
            <a:endParaRPr lang="sw-KE" dirty="0"/>
          </a:p>
          <a:p>
            <a:pPr>
              <a:buNone/>
            </a:pPr>
            <a:endParaRPr lang="sw-KE" dirty="0"/>
          </a:p>
          <a:p>
            <a:pPr>
              <a:buNone/>
            </a:pPr>
            <a:r>
              <a:rPr lang="sw-KE" i="1" dirty="0"/>
              <a:t>-No history is complete without enquiry about </a:t>
            </a:r>
            <a:r>
              <a:rPr lang="sw-KE" i="1" dirty="0" smtClean="0"/>
              <a:t>the patient’s </a:t>
            </a:r>
            <a:r>
              <a:rPr lang="sw-KE" i="1" dirty="0"/>
              <a:t>background. There are the obvious </a:t>
            </a:r>
            <a:r>
              <a:rPr lang="sw-KE" i="1" dirty="0" smtClean="0"/>
              <a:t>things such </a:t>
            </a:r>
            <a:r>
              <a:rPr lang="sw-KE" i="1" dirty="0"/>
              <a:t>as the level of care and nutrition in children</a:t>
            </a:r>
            <a:r>
              <a:rPr lang="sw-KE" i="1" dirty="0" smtClean="0"/>
              <a:t>;</a:t>
            </a:r>
          </a:p>
          <a:p>
            <a:pPr>
              <a:buNone/>
            </a:pPr>
            <a:r>
              <a:rPr lang="sw-KE" i="1" dirty="0"/>
              <a:t> </a:t>
            </a:r>
            <a:endParaRPr lang="sw-KE" dirty="0"/>
          </a:p>
          <a:p>
            <a:pPr>
              <a:buNone/>
            </a:pPr>
            <a:r>
              <a:rPr lang="sw-KE" i="1" dirty="0"/>
              <a:t>-dietary constraints which may cause specific </a:t>
            </a:r>
            <a:r>
              <a:rPr lang="sw-KE" i="1" dirty="0" smtClean="0"/>
              <a:t>deficiencies; and</a:t>
            </a:r>
            <a:r>
              <a:rPr lang="sw-KE" i="1" dirty="0"/>
              <a:t>, in certain cases, questions about </a:t>
            </a:r>
            <a:r>
              <a:rPr lang="sw-KE" i="1" dirty="0" smtClean="0"/>
              <a:t>smoking habits</a:t>
            </a:r>
            <a:r>
              <a:rPr lang="sw-KE" i="1" dirty="0"/>
              <a:t>, alcohol consumption and drug abuse, all </a:t>
            </a:r>
            <a:r>
              <a:rPr lang="sw-KE" i="1" dirty="0" smtClean="0"/>
              <a:t>of which </a:t>
            </a:r>
            <a:r>
              <a:rPr lang="sw-KE" i="1" dirty="0"/>
              <a:t>call for a special degree of tact and </a:t>
            </a:r>
            <a:r>
              <a:rPr lang="sw-KE" i="1" dirty="0" smtClean="0"/>
              <a:t>non-judgemental enquiry</a:t>
            </a:r>
            <a:r>
              <a:rPr lang="sw-KE" i="1" dirty="0"/>
              <a:t>.</a:t>
            </a:r>
            <a:endParaRPr lang="sw-KE" dirty="0"/>
          </a:p>
          <a:p>
            <a:pPr>
              <a:buNone/>
            </a:pPr>
            <a:endParaRPr lang="sw-KE" dirty="0"/>
          </a:p>
          <a:p>
            <a:pPr>
              <a:buNone/>
            </a:pPr>
            <a:r>
              <a:rPr lang="sw-KE" i="1" dirty="0"/>
              <a:t>-Find out details about the patient’s work </a:t>
            </a:r>
            <a:r>
              <a:rPr lang="sw-KE" i="1" dirty="0" smtClean="0"/>
              <a:t>practices, travel </a:t>
            </a:r>
            <a:r>
              <a:rPr lang="sw-KE" i="1" dirty="0"/>
              <a:t>and recreation: could the disorder be due to </a:t>
            </a:r>
            <a:r>
              <a:rPr lang="sw-KE" i="1" dirty="0" smtClean="0"/>
              <a:t>a particular </a:t>
            </a:r>
            <a:r>
              <a:rPr lang="sw-KE" i="1" dirty="0"/>
              <a:t>repetitive activity in the home, at work </a:t>
            </a:r>
            <a:r>
              <a:rPr lang="sw-KE" i="1" dirty="0" smtClean="0"/>
              <a:t>or on </a:t>
            </a:r>
            <a:r>
              <a:rPr lang="sw-KE" i="1" dirty="0"/>
              <a:t>the sportsfield?</a:t>
            </a:r>
            <a:endParaRPr lang="sw-KE" dirty="0"/>
          </a:p>
          <a:p>
            <a:pPr>
              <a:buNone/>
            </a:pPr>
            <a:r>
              <a:rPr lang="sw-KE" i="1" dirty="0"/>
              <a:t> </a:t>
            </a:r>
            <a:endParaRPr lang="sw-KE" dirty="0"/>
          </a:p>
          <a:p>
            <a:pPr>
              <a:buNone/>
            </a:pPr>
            <a:r>
              <a:rPr lang="sw-KE" i="1" dirty="0"/>
              <a:t>- Is the patient subject to anyunusual occupational strain? Has he or she travelled toanother country where tuberculosis is common?</a:t>
            </a:r>
            <a:endParaRPr lang="sw-KE" dirty="0"/>
          </a:p>
          <a:p>
            <a:pPr>
              <a:buNone/>
            </a:pPr>
            <a:r>
              <a:rPr lang="sw-KE" i="1" dirty="0"/>
              <a:t> </a:t>
            </a:r>
            <a:endParaRPr lang="sw-KE" dirty="0"/>
          </a:p>
          <a:p>
            <a:pPr>
              <a:buNone/>
            </a:pPr>
            <a:r>
              <a:rPr lang="sw-KE" i="1" dirty="0"/>
              <a:t>-Finally, it is important to assess the patient’s </a:t>
            </a:r>
            <a:r>
              <a:rPr lang="sw-KE" i="1" dirty="0" smtClean="0"/>
              <a:t>home circumstances </a:t>
            </a:r>
            <a:r>
              <a:rPr lang="sw-KE" i="1" dirty="0"/>
              <a:t>and the level of support by family </a:t>
            </a:r>
            <a:r>
              <a:rPr lang="sw-KE" i="1" dirty="0" smtClean="0"/>
              <a:t>and friends</a:t>
            </a:r>
            <a:r>
              <a:rPr lang="sw-KE" i="1" dirty="0"/>
              <a:t>. This will help to answer the question: ‘</a:t>
            </a:r>
            <a:r>
              <a:rPr lang="sw-KE" i="1" dirty="0" smtClean="0"/>
              <a:t>What has </a:t>
            </a:r>
            <a:r>
              <a:rPr lang="sw-KE" i="1" dirty="0"/>
              <a:t>the patient lost and what is he or she </a:t>
            </a:r>
            <a:r>
              <a:rPr lang="sw-KE" i="1"/>
              <a:t>hoping </a:t>
            </a:r>
            <a:r>
              <a:rPr lang="sw-KE" i="1" smtClean="0"/>
              <a:t>to</a:t>
            </a:r>
            <a:r>
              <a:rPr lang="sw-KE" i="1" dirty="0" smtClean="0"/>
              <a:t> </a:t>
            </a:r>
            <a:r>
              <a:rPr lang="sw-KE" i="1" smtClean="0"/>
              <a:t>regain</a:t>
            </a:r>
            <a:r>
              <a:rPr lang="sw-KE" i="1" dirty="0"/>
              <a:t>?’</a:t>
            </a:r>
            <a:endParaRPr lang="sw-KE" dirty="0"/>
          </a:p>
          <a:p>
            <a:pPr>
              <a:buNone/>
            </a:pPr>
            <a:endParaRPr lang="sw-K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248400"/>
          </a:xfrm>
        </p:spPr>
        <p:txBody>
          <a:bodyPr>
            <a:normAutofit fontScale="85000" lnSpcReduction="20000"/>
          </a:bodyPr>
          <a:lstStyle/>
          <a:p>
            <a:pPr marL="0" indent="0">
              <a:buNone/>
            </a:pPr>
            <a:r>
              <a:rPr lang="sw-KE" dirty="0" smtClean="0"/>
              <a:t>INTRODUCTION</a:t>
            </a:r>
          </a:p>
          <a:p>
            <a:pPr marL="0" indent="0">
              <a:buNone/>
            </a:pPr>
            <a:r>
              <a:rPr lang="sw-KE" dirty="0" smtClean="0"/>
              <a:t>Orthopaedics </a:t>
            </a:r>
            <a:r>
              <a:rPr lang="sw-KE" dirty="0"/>
              <a:t>is concerned with bones, joints, </a:t>
            </a:r>
            <a:r>
              <a:rPr lang="sw-KE" dirty="0" smtClean="0"/>
              <a:t>muscles, tendons </a:t>
            </a:r>
            <a:r>
              <a:rPr lang="sw-KE" dirty="0"/>
              <a:t>and nerves – the skeletal system and </a:t>
            </a:r>
            <a:r>
              <a:rPr lang="sw-KE" dirty="0" smtClean="0"/>
              <a:t>all that makes it </a:t>
            </a:r>
            <a:r>
              <a:rPr lang="sw-KE" dirty="0"/>
              <a:t>move.</a:t>
            </a:r>
          </a:p>
          <a:p>
            <a:pPr marL="0" indent="0">
              <a:buNone/>
            </a:pPr>
            <a:endParaRPr lang="sw-KE" dirty="0"/>
          </a:p>
          <a:p>
            <a:pPr marL="0" lvl="0" indent="0">
              <a:buNone/>
            </a:pPr>
            <a:r>
              <a:rPr lang="sw-KE" dirty="0"/>
              <a:t>Conditions that affect these structures</a:t>
            </a:r>
          </a:p>
          <a:p>
            <a:pPr marL="0" indent="0">
              <a:buNone/>
            </a:pPr>
            <a:r>
              <a:rPr lang="sw-KE" dirty="0"/>
              <a:t>fall into seven easily remembered pairs:</a:t>
            </a:r>
          </a:p>
          <a:p>
            <a:pPr marL="0" indent="0">
              <a:buNone/>
            </a:pPr>
            <a:r>
              <a:rPr lang="sw-KE" dirty="0"/>
              <a:t> </a:t>
            </a:r>
          </a:p>
          <a:p>
            <a:pPr marL="0" indent="0">
              <a:buNone/>
            </a:pPr>
            <a:r>
              <a:rPr lang="sw-KE" dirty="0"/>
              <a:t>1. Congenital and developmental abnormalities.</a:t>
            </a:r>
          </a:p>
          <a:p>
            <a:pPr marL="0" indent="0">
              <a:buNone/>
            </a:pPr>
            <a:r>
              <a:rPr lang="sw-KE" dirty="0"/>
              <a:t>2. Infection and inflammation.</a:t>
            </a:r>
          </a:p>
          <a:p>
            <a:pPr marL="0" indent="0">
              <a:buNone/>
            </a:pPr>
            <a:r>
              <a:rPr lang="sw-KE" dirty="0"/>
              <a:t>3. Arthritis and rheumatic disorders.</a:t>
            </a:r>
          </a:p>
          <a:p>
            <a:pPr marL="0" indent="0">
              <a:buNone/>
            </a:pPr>
            <a:r>
              <a:rPr lang="sw-KE" dirty="0"/>
              <a:t>4. Metabolic and endocrine disorders.</a:t>
            </a:r>
          </a:p>
          <a:p>
            <a:pPr marL="0" indent="0">
              <a:buNone/>
            </a:pPr>
            <a:r>
              <a:rPr lang="sw-KE" dirty="0"/>
              <a:t>5. Tumours and lesions that mimic them.</a:t>
            </a:r>
          </a:p>
          <a:p>
            <a:pPr marL="0" indent="0">
              <a:buNone/>
            </a:pPr>
            <a:r>
              <a:rPr lang="sw-KE" dirty="0"/>
              <a:t>6. Neurological disorders and muscle weakness.</a:t>
            </a:r>
          </a:p>
          <a:p>
            <a:pPr marL="0" indent="0">
              <a:buNone/>
            </a:pPr>
            <a:r>
              <a:rPr lang="sw-KE" dirty="0"/>
              <a:t>7. Injury and mechanical derangement.</a:t>
            </a:r>
          </a:p>
          <a:p>
            <a:pPr marL="0" indent="0">
              <a:buNone/>
            </a:pPr>
            <a:endParaRPr lang="sw-K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248400"/>
          </a:xfrm>
        </p:spPr>
        <p:txBody>
          <a:bodyPr>
            <a:normAutofit fontScale="77500" lnSpcReduction="20000"/>
          </a:bodyPr>
          <a:lstStyle/>
          <a:p>
            <a:pPr marL="0" indent="0"/>
            <a:r>
              <a:rPr lang="sw-KE" b="1" dirty="0"/>
              <a:t>Diagnosis in orthopaedics</a:t>
            </a:r>
            <a:endParaRPr lang="sw-KE" dirty="0"/>
          </a:p>
          <a:p>
            <a:pPr marL="0" indent="0">
              <a:buNone/>
            </a:pPr>
            <a:endParaRPr lang="sw-KE" dirty="0"/>
          </a:p>
          <a:p>
            <a:pPr marL="0" indent="0">
              <a:buNone/>
            </a:pPr>
            <a:r>
              <a:rPr lang="sw-KE" dirty="0"/>
              <a:t>This is the identification of disease. It begins from the </a:t>
            </a:r>
            <a:r>
              <a:rPr lang="sw-KE" dirty="0" smtClean="0"/>
              <a:t>very first </a:t>
            </a:r>
            <a:r>
              <a:rPr lang="sw-KE" dirty="0"/>
              <a:t>encounter with the patient and is gradually </a:t>
            </a:r>
            <a:r>
              <a:rPr lang="sw-KE" dirty="0" smtClean="0"/>
              <a:t>modified and </a:t>
            </a:r>
            <a:r>
              <a:rPr lang="sw-KE" dirty="0"/>
              <a:t>fine-tuned until we have a picture, not </a:t>
            </a:r>
            <a:r>
              <a:rPr lang="sw-KE" dirty="0" smtClean="0"/>
              <a:t>only of </a:t>
            </a:r>
            <a:r>
              <a:rPr lang="sw-KE" dirty="0"/>
              <a:t>a pathological process but also of the </a:t>
            </a:r>
            <a:r>
              <a:rPr lang="sw-KE" dirty="0" smtClean="0"/>
              <a:t>functional loss </a:t>
            </a:r>
            <a:r>
              <a:rPr lang="sw-KE" dirty="0"/>
              <a:t>and the disability that goes with it. </a:t>
            </a:r>
          </a:p>
          <a:p>
            <a:pPr marL="0" indent="0">
              <a:buNone/>
            </a:pPr>
            <a:endParaRPr lang="sw-KE" dirty="0"/>
          </a:p>
          <a:p>
            <a:pPr marL="0" lvl="0" indent="0">
              <a:buNone/>
            </a:pPr>
            <a:r>
              <a:rPr lang="sw-KE" dirty="0"/>
              <a:t>Understanding  evolves from the systematic gathering of </a:t>
            </a:r>
            <a:r>
              <a:rPr lang="sw-KE" dirty="0" smtClean="0"/>
              <a:t>information from </a:t>
            </a:r>
            <a:r>
              <a:rPr lang="sw-KE" dirty="0"/>
              <a:t>the history, the physical examination, </a:t>
            </a:r>
            <a:r>
              <a:rPr lang="sw-KE" dirty="0" smtClean="0"/>
              <a:t>tissue and </a:t>
            </a:r>
            <a:r>
              <a:rPr lang="sw-KE" dirty="0"/>
              <a:t>organ imaging and special investigations. </a:t>
            </a:r>
            <a:r>
              <a:rPr lang="sw-KE" dirty="0" smtClean="0"/>
              <a:t>Systematic, but </a:t>
            </a:r>
            <a:r>
              <a:rPr lang="sw-KE" dirty="0"/>
              <a:t>never mechanical; behind the enquiring </a:t>
            </a:r>
            <a:r>
              <a:rPr lang="sw-KE" dirty="0" smtClean="0"/>
              <a:t>mind there </a:t>
            </a:r>
            <a:r>
              <a:rPr lang="sw-KE" dirty="0"/>
              <a:t>should also be what D. H. Lawrence has </a:t>
            </a:r>
            <a:r>
              <a:rPr lang="sw-KE" dirty="0" smtClean="0"/>
              <a:t>called ‘the </a:t>
            </a:r>
            <a:r>
              <a:rPr lang="sw-KE" dirty="0"/>
              <a:t>intelligent heart’.</a:t>
            </a:r>
          </a:p>
          <a:p>
            <a:pPr marL="0" indent="0">
              <a:buNone/>
            </a:pPr>
            <a:endParaRPr lang="sw-KE" dirty="0"/>
          </a:p>
          <a:p>
            <a:pPr marL="0" lvl="0" indent="0">
              <a:buNone/>
            </a:pPr>
            <a:r>
              <a:rPr lang="sw-KE" dirty="0"/>
              <a:t>It must never be forgotten </a:t>
            </a:r>
            <a:r>
              <a:rPr lang="sw-KE" dirty="0" smtClean="0"/>
              <a:t>that the </a:t>
            </a:r>
            <a:r>
              <a:rPr lang="sw-KE" dirty="0"/>
              <a:t>patient has a unique personality, a job and </a:t>
            </a:r>
            <a:r>
              <a:rPr lang="sw-KE" dirty="0" smtClean="0"/>
              <a:t>hobbies, a </a:t>
            </a:r>
            <a:r>
              <a:rPr lang="sw-KE" dirty="0"/>
              <a:t>family and a home; all have a bearing upon, </a:t>
            </a:r>
            <a:r>
              <a:rPr lang="sw-KE" dirty="0" smtClean="0"/>
              <a:t>and are </a:t>
            </a:r>
            <a:r>
              <a:rPr lang="sw-KE" dirty="0"/>
              <a:t>in turn affected by, the disorder and its treatment.</a:t>
            </a:r>
          </a:p>
          <a:p>
            <a:pPr marL="0" indent="0">
              <a:buNone/>
            </a:pPr>
            <a:r>
              <a:rPr lang="sw-KE" dirty="0"/>
              <a:t> </a:t>
            </a:r>
          </a:p>
          <a:p>
            <a:pPr marL="0" indent="0"/>
            <a:endParaRPr lang="sw-K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34400" cy="6096000"/>
          </a:xfrm>
        </p:spPr>
        <p:txBody>
          <a:bodyPr>
            <a:normAutofit fontScale="77500" lnSpcReduction="20000"/>
          </a:bodyPr>
          <a:lstStyle/>
          <a:p>
            <a:pPr marL="0" indent="0">
              <a:buNone/>
            </a:pPr>
            <a:r>
              <a:rPr lang="sw-KE" dirty="0"/>
              <a:t> </a:t>
            </a:r>
            <a:r>
              <a:rPr lang="sw-KE" b="1" dirty="0"/>
              <a:t>HISTORY</a:t>
            </a:r>
            <a:endParaRPr lang="sw-KE" dirty="0"/>
          </a:p>
          <a:p>
            <a:pPr marL="0" indent="0">
              <a:buNone/>
            </a:pPr>
            <a:endParaRPr lang="sw-KE" dirty="0"/>
          </a:p>
          <a:p>
            <a:pPr marL="0" lvl="0" indent="0">
              <a:buNone/>
            </a:pPr>
            <a:r>
              <a:rPr lang="sw-KE" dirty="0"/>
              <a:t>‘Taking a history’ is a misnomer. The patient tells </a:t>
            </a:r>
            <a:r>
              <a:rPr lang="sw-KE" dirty="0" smtClean="0"/>
              <a:t>a story</a:t>
            </a:r>
            <a:r>
              <a:rPr lang="sw-KE" dirty="0"/>
              <a:t>; it is we the listeners who construct a history</a:t>
            </a:r>
            <a:r>
              <a:rPr lang="sw-KE" dirty="0" smtClean="0"/>
              <a:t>.  The </a:t>
            </a:r>
            <a:r>
              <a:rPr lang="sw-KE" dirty="0"/>
              <a:t>story may be maddeningly disorganized; the </a:t>
            </a:r>
            <a:r>
              <a:rPr lang="sw-KE" dirty="0" smtClean="0"/>
              <a:t>history has </a:t>
            </a:r>
            <a:r>
              <a:rPr lang="sw-KE" dirty="0"/>
              <a:t>to be systematic.</a:t>
            </a:r>
          </a:p>
          <a:p>
            <a:pPr marL="0" indent="0"/>
            <a:endParaRPr lang="sw-KE" dirty="0"/>
          </a:p>
          <a:p>
            <a:pPr marL="0" indent="0">
              <a:buNone/>
            </a:pPr>
            <a:r>
              <a:rPr lang="sw-KE" dirty="0"/>
              <a:t> Carefully and patiently </a:t>
            </a:r>
            <a:r>
              <a:rPr lang="sw-KE" dirty="0" smtClean="0"/>
              <a:t>compiled, it </a:t>
            </a:r>
            <a:r>
              <a:rPr lang="sw-KE" dirty="0"/>
              <a:t>can be every bit as informative as </a:t>
            </a:r>
            <a:r>
              <a:rPr lang="sw-KE" dirty="0" smtClean="0"/>
              <a:t>examination or </a:t>
            </a:r>
            <a:r>
              <a:rPr lang="sw-KE" dirty="0"/>
              <a:t>laboratory tests.</a:t>
            </a:r>
          </a:p>
          <a:p>
            <a:pPr marL="0" indent="0">
              <a:buNone/>
            </a:pPr>
            <a:r>
              <a:rPr lang="sw-KE" dirty="0"/>
              <a:t> </a:t>
            </a:r>
          </a:p>
          <a:p>
            <a:pPr marL="0" lvl="0" indent="0">
              <a:buNone/>
            </a:pPr>
            <a:r>
              <a:rPr lang="sw-KE" dirty="0"/>
              <a:t>As we record it, certain key words and phrases </a:t>
            </a:r>
            <a:r>
              <a:rPr lang="sw-KE" dirty="0" smtClean="0"/>
              <a:t>will inevitably stand out: </a:t>
            </a:r>
          </a:p>
          <a:p>
            <a:pPr marL="0" indent="0">
              <a:buNone/>
            </a:pPr>
            <a:endParaRPr lang="sw-KE" dirty="0"/>
          </a:p>
          <a:p>
            <a:pPr marL="0" indent="0"/>
            <a:r>
              <a:rPr lang="sw-KE" dirty="0"/>
              <a:t>injury, pain, stiffness, swelling,</a:t>
            </a:r>
          </a:p>
          <a:p>
            <a:pPr marL="0" indent="0"/>
            <a:r>
              <a:rPr lang="sw-KE" dirty="0"/>
              <a:t>deformity, instability, weakness, altered sensibility and</a:t>
            </a:r>
          </a:p>
          <a:p>
            <a:pPr marL="0" indent="0"/>
            <a:r>
              <a:rPr lang="sw-KE" dirty="0"/>
              <a:t>loss of function or inability to do certain things that</a:t>
            </a:r>
          </a:p>
          <a:p>
            <a:pPr marL="0" indent="0"/>
            <a:r>
              <a:rPr lang="sw-KE" dirty="0"/>
              <a:t>were easily accomplished before.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5821363"/>
          </a:xfrm>
        </p:spPr>
        <p:txBody>
          <a:bodyPr>
            <a:normAutofit fontScale="70000" lnSpcReduction="20000"/>
          </a:bodyPr>
          <a:lstStyle/>
          <a:p>
            <a:pPr marL="0" indent="0">
              <a:buNone/>
            </a:pPr>
            <a:r>
              <a:rPr lang="sw-KE" b="1" dirty="0"/>
              <a:t>Each symptom is pursued for more detail:</a:t>
            </a:r>
            <a:endParaRPr lang="sw-KE" dirty="0"/>
          </a:p>
          <a:p>
            <a:pPr marL="0" indent="0">
              <a:buNone/>
            </a:pPr>
            <a:endParaRPr lang="sw-KE" dirty="0"/>
          </a:p>
          <a:p>
            <a:pPr marL="0" lvl="0" indent="0">
              <a:buNone/>
            </a:pPr>
            <a:r>
              <a:rPr lang="sw-KE" dirty="0"/>
              <a:t>We need to know when it began, whether suddenly or </a:t>
            </a:r>
            <a:r>
              <a:rPr lang="sw-KE" dirty="0" smtClean="0"/>
              <a:t>gradually, spontaneously </a:t>
            </a:r>
            <a:r>
              <a:rPr lang="sw-KE" dirty="0"/>
              <a:t>or after some specific event;</a:t>
            </a:r>
          </a:p>
          <a:p>
            <a:pPr marL="0" indent="0">
              <a:buNone/>
            </a:pPr>
            <a:r>
              <a:rPr lang="sw-KE" dirty="0"/>
              <a:t> </a:t>
            </a:r>
          </a:p>
          <a:p>
            <a:pPr marL="0" indent="0">
              <a:buNone/>
            </a:pPr>
            <a:r>
              <a:rPr lang="sw-KE" dirty="0"/>
              <a:t>how it has changed or progressed; what makes it worse; </a:t>
            </a:r>
            <a:r>
              <a:rPr lang="sw-KE" dirty="0" smtClean="0"/>
              <a:t>what makes </a:t>
            </a:r>
            <a:r>
              <a:rPr lang="sw-KE" dirty="0"/>
              <a:t>it better.</a:t>
            </a:r>
          </a:p>
          <a:p>
            <a:pPr marL="0" indent="0">
              <a:buNone/>
            </a:pPr>
            <a:endParaRPr lang="sw-KE" dirty="0"/>
          </a:p>
          <a:p>
            <a:pPr marL="0" lvl="0" indent="0">
              <a:buNone/>
            </a:pPr>
            <a:r>
              <a:rPr lang="sw-KE" dirty="0"/>
              <a:t>While listening, we consider whether the story </a:t>
            </a:r>
            <a:r>
              <a:rPr lang="sw-KE" dirty="0" smtClean="0"/>
              <a:t>fits some </a:t>
            </a:r>
            <a:r>
              <a:rPr lang="sw-KE" dirty="0"/>
              <a:t>pattern that we recognize, for we are </a:t>
            </a:r>
            <a:r>
              <a:rPr lang="sw-KE" dirty="0" smtClean="0"/>
              <a:t>already thinking </a:t>
            </a:r>
            <a:r>
              <a:rPr lang="sw-KE" dirty="0"/>
              <a:t>of a diagnosis. </a:t>
            </a:r>
          </a:p>
          <a:p>
            <a:pPr marL="0" indent="0"/>
            <a:endParaRPr lang="sw-KE" dirty="0"/>
          </a:p>
          <a:p>
            <a:pPr marL="0" indent="0">
              <a:buNone/>
            </a:pPr>
            <a:r>
              <a:rPr lang="sw-KE" dirty="0"/>
              <a:t>Every piece of </a:t>
            </a:r>
            <a:r>
              <a:rPr lang="sw-KE" dirty="0" smtClean="0"/>
              <a:t>information should </a:t>
            </a:r>
            <a:r>
              <a:rPr lang="sw-KE" dirty="0"/>
              <a:t>be thought of as part of a larger picture </a:t>
            </a:r>
            <a:r>
              <a:rPr lang="sw-KE" dirty="0" smtClean="0"/>
              <a:t>which gradually </a:t>
            </a:r>
            <a:r>
              <a:rPr lang="sw-KE" dirty="0"/>
              <a:t>unfolds in our understanding</a:t>
            </a:r>
            <a:r>
              <a:rPr lang="sw-KE" dirty="0" smtClean="0"/>
              <a:t>.</a:t>
            </a:r>
            <a:endParaRPr lang="sw-KE" dirty="0"/>
          </a:p>
          <a:p>
            <a:pPr marL="0" indent="0"/>
            <a:r>
              <a:rPr lang="sw-KE" dirty="0"/>
              <a:t> The surgeonphilosopher</a:t>
            </a:r>
          </a:p>
          <a:p>
            <a:pPr marL="0" indent="0"/>
            <a:r>
              <a:rPr lang="sw-KE" dirty="0"/>
              <a:t>Wilfred Trotter (1870–1939) put it well:</a:t>
            </a:r>
          </a:p>
          <a:p>
            <a:pPr marL="0" indent="0"/>
            <a:r>
              <a:rPr lang="sw-KE" dirty="0"/>
              <a:t>‘Disease reveals itself in casual parentheses’.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05800" cy="6096000"/>
          </a:xfrm>
        </p:spPr>
        <p:txBody>
          <a:bodyPr>
            <a:normAutofit fontScale="92500" lnSpcReduction="10000"/>
          </a:bodyPr>
          <a:lstStyle/>
          <a:p>
            <a:pPr marL="0" indent="0">
              <a:buNone/>
            </a:pPr>
            <a:r>
              <a:rPr lang="sw-KE" dirty="0"/>
              <a:t> </a:t>
            </a:r>
            <a:r>
              <a:rPr lang="sw-KE" b="1" dirty="0"/>
              <a:t>SYMPTOMS	</a:t>
            </a:r>
            <a:endParaRPr lang="sw-KE" dirty="0"/>
          </a:p>
          <a:p>
            <a:pPr marL="0" indent="0">
              <a:buNone/>
            </a:pPr>
            <a:endParaRPr lang="sw-KE" dirty="0"/>
          </a:p>
          <a:p>
            <a:pPr marL="0" lvl="0" indent="0">
              <a:buNone/>
            </a:pPr>
            <a:r>
              <a:rPr lang="sw-KE" b="1" dirty="0"/>
              <a:t>Pain</a:t>
            </a:r>
            <a:r>
              <a:rPr lang="sw-KE" dirty="0"/>
              <a:t> is the most common symptom in orthopaedics.</a:t>
            </a:r>
          </a:p>
          <a:p>
            <a:pPr marL="0" indent="0">
              <a:buNone/>
            </a:pPr>
            <a:r>
              <a:rPr lang="sw-KE" dirty="0"/>
              <a:t>It is usually described in metaphors that range from</a:t>
            </a:r>
          </a:p>
          <a:p>
            <a:pPr marL="0" indent="0">
              <a:buNone/>
            </a:pPr>
            <a:r>
              <a:rPr lang="sw-KE" dirty="0"/>
              <a:t> </a:t>
            </a:r>
          </a:p>
          <a:p>
            <a:pPr marL="0" indent="0">
              <a:buNone/>
            </a:pPr>
            <a:r>
              <a:rPr lang="sw-KE" dirty="0"/>
              <a:t>-descriptions that tell us more about the patient’s state </a:t>
            </a:r>
            <a:r>
              <a:rPr lang="sw-KE" dirty="0" smtClean="0"/>
              <a:t>of mind </a:t>
            </a:r>
            <a:r>
              <a:rPr lang="sw-KE" dirty="0"/>
              <a:t>than about the physical disorder.</a:t>
            </a:r>
          </a:p>
          <a:p>
            <a:pPr marL="0" indent="0">
              <a:buNone/>
            </a:pPr>
            <a:r>
              <a:rPr lang="sw-KE" dirty="0" smtClean="0"/>
              <a:t> </a:t>
            </a:r>
            <a:r>
              <a:rPr lang="sw-KE" dirty="0"/>
              <a:t> </a:t>
            </a:r>
          </a:p>
          <a:p>
            <a:pPr marL="0" indent="0">
              <a:buNone/>
            </a:pPr>
            <a:r>
              <a:rPr lang="sw-KE" dirty="0"/>
              <a:t>Clearly there  differences between the throbbing pain of </a:t>
            </a:r>
            <a:r>
              <a:rPr lang="sw-KE" dirty="0" smtClean="0"/>
              <a:t>an abscess </a:t>
            </a:r>
            <a:r>
              <a:rPr lang="sw-KE" dirty="0"/>
              <a:t>and the aching pain of chronic </a:t>
            </a:r>
            <a:r>
              <a:rPr lang="sw-KE" dirty="0" smtClean="0"/>
              <a:t>arthritis, between </a:t>
            </a:r>
            <a:r>
              <a:rPr lang="sw-KE" dirty="0"/>
              <a:t>the ‘burning pain’ of neuralgia and the ‘</a:t>
            </a:r>
            <a:r>
              <a:rPr lang="sw-KE" dirty="0" smtClean="0"/>
              <a:t>stabbing pain</a:t>
            </a:r>
            <a:r>
              <a:rPr lang="sw-KE" dirty="0"/>
              <a:t>’ of a ruptured tendon.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6248400"/>
          </a:xfrm>
        </p:spPr>
        <p:txBody>
          <a:bodyPr>
            <a:normAutofit fontScale="77500" lnSpcReduction="20000"/>
          </a:bodyPr>
          <a:lstStyle/>
          <a:p>
            <a:pPr marL="0" lvl="0" indent="0">
              <a:buNone/>
            </a:pPr>
            <a:r>
              <a:rPr lang="sw-KE" dirty="0"/>
              <a:t>Severity is even more subjective. High and low </a:t>
            </a:r>
            <a:r>
              <a:rPr lang="sw-KE" dirty="0" smtClean="0"/>
              <a:t>pain thresholds </a:t>
            </a:r>
            <a:r>
              <a:rPr lang="sw-KE" dirty="0"/>
              <a:t>undoubtedly exist, but to the patient </a:t>
            </a:r>
            <a:r>
              <a:rPr lang="sw-KE" dirty="0" smtClean="0"/>
              <a:t>pain is </a:t>
            </a:r>
            <a:r>
              <a:rPr lang="sw-KE" dirty="0"/>
              <a:t>as bad as it feels, and any system of ‘pain </a:t>
            </a:r>
            <a:r>
              <a:rPr lang="sw-KE" dirty="0" smtClean="0"/>
              <a:t>grading’ must </a:t>
            </a:r>
            <a:r>
              <a:rPr lang="sw-KE" dirty="0"/>
              <a:t>take this into account. </a:t>
            </a:r>
          </a:p>
          <a:p>
            <a:pPr marL="0" indent="0"/>
            <a:endParaRPr lang="sw-KE" dirty="0"/>
          </a:p>
          <a:p>
            <a:pPr marL="0" indent="0">
              <a:buNone/>
            </a:pPr>
            <a:r>
              <a:rPr lang="sw-KE" dirty="0"/>
              <a:t>The main value of estimating severity is in assessing the progress of the disorder or the response to treatment. </a:t>
            </a:r>
          </a:p>
          <a:p>
            <a:pPr marL="0" indent="0">
              <a:buNone/>
            </a:pPr>
            <a:r>
              <a:rPr lang="sw-KE" dirty="0"/>
              <a:t> </a:t>
            </a:r>
          </a:p>
          <a:p>
            <a:pPr marL="0" indent="0">
              <a:buNone/>
            </a:pPr>
            <a:r>
              <a:rPr lang="sw-KE" dirty="0"/>
              <a:t>The commonest method is to invite the patient to mark the severity </a:t>
            </a:r>
            <a:r>
              <a:rPr lang="sw-KE" dirty="0" smtClean="0"/>
              <a:t>on an </a:t>
            </a:r>
            <a:r>
              <a:rPr lang="sw-KE" dirty="0"/>
              <a:t>analogue scale of 1–10,</a:t>
            </a:r>
          </a:p>
          <a:p>
            <a:pPr marL="0" indent="0">
              <a:buNone/>
            </a:pPr>
            <a:endParaRPr lang="sw-KE" dirty="0"/>
          </a:p>
          <a:p>
            <a:pPr marL="0" indent="0">
              <a:buNone/>
            </a:pPr>
            <a:r>
              <a:rPr lang="sw-KE" dirty="0"/>
              <a:t>- with 1 being mild and </a:t>
            </a:r>
            <a:r>
              <a:rPr lang="sw-KE" dirty="0" smtClean="0"/>
              <a:t>easily Ignored</a:t>
            </a:r>
            <a:endParaRPr lang="sw-KE" dirty="0"/>
          </a:p>
          <a:p>
            <a:pPr marL="0" indent="0">
              <a:buNone/>
            </a:pPr>
            <a:r>
              <a:rPr lang="sw-KE" dirty="0"/>
              <a:t>- and 10 being totally unbearable. </a:t>
            </a:r>
          </a:p>
          <a:p>
            <a:pPr marL="0" indent="0">
              <a:buNone/>
            </a:pPr>
            <a:r>
              <a:rPr lang="sw-KE" dirty="0"/>
              <a:t> </a:t>
            </a:r>
          </a:p>
          <a:p>
            <a:pPr marL="0" lvl="0" indent="0">
              <a:buNone/>
            </a:pPr>
            <a:r>
              <a:rPr lang="sw-KE" dirty="0"/>
              <a:t>The problem about this type of grading is that </a:t>
            </a:r>
            <a:r>
              <a:rPr lang="sw-KE" dirty="0" smtClean="0"/>
              <a:t>patients who </a:t>
            </a:r>
            <a:r>
              <a:rPr lang="sw-KE" dirty="0"/>
              <a:t>have never experienced very severe pain </a:t>
            </a:r>
            <a:r>
              <a:rPr lang="sw-KE" dirty="0" smtClean="0"/>
              <a:t>simply do </a:t>
            </a:r>
            <a:r>
              <a:rPr lang="sw-KE" dirty="0"/>
              <a:t>not know what 8 or 9 or 10 would feel like.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382000" cy="6096000"/>
          </a:xfrm>
        </p:spPr>
        <p:txBody>
          <a:bodyPr>
            <a:normAutofit fontScale="70000" lnSpcReduction="20000"/>
          </a:bodyPr>
          <a:lstStyle/>
          <a:p>
            <a:pPr>
              <a:buNone/>
            </a:pPr>
            <a:r>
              <a:rPr lang="sw-KE" b="1" dirty="0"/>
              <a:t>The following is suggested as a simpler system:</a:t>
            </a:r>
            <a:endParaRPr lang="sw-KE" dirty="0"/>
          </a:p>
          <a:p>
            <a:pPr>
              <a:buNone/>
            </a:pPr>
            <a:endParaRPr lang="sw-KE" dirty="0"/>
          </a:p>
          <a:p>
            <a:pPr lvl="0">
              <a:buNone/>
            </a:pPr>
            <a:r>
              <a:rPr lang="sw-KE" dirty="0"/>
              <a:t>Grade I (mild) Pain that can easily be ignored</a:t>
            </a:r>
            <a:r>
              <a:rPr lang="sw-KE" dirty="0" smtClean="0"/>
              <a:t>.</a:t>
            </a:r>
          </a:p>
          <a:p>
            <a:pPr lvl="0">
              <a:buNone/>
            </a:pPr>
            <a:r>
              <a:rPr lang="sw-KE" dirty="0"/>
              <a:t> </a:t>
            </a:r>
          </a:p>
          <a:p>
            <a:pPr lvl="0">
              <a:buNone/>
            </a:pPr>
            <a:r>
              <a:rPr lang="sw-KE" dirty="0"/>
              <a:t>Grade II (moderate) Pain that cannot be ignored, interferes with function and needs attention or treatment from time to time. </a:t>
            </a:r>
            <a:endParaRPr lang="sw-KE" dirty="0" smtClean="0"/>
          </a:p>
          <a:p>
            <a:pPr lvl="0">
              <a:buNone/>
            </a:pPr>
            <a:r>
              <a:rPr lang="sw-KE" dirty="0"/>
              <a:t> </a:t>
            </a:r>
          </a:p>
          <a:p>
            <a:pPr lvl="0">
              <a:buNone/>
            </a:pPr>
            <a:r>
              <a:rPr lang="sw-KE" dirty="0"/>
              <a:t>Grade III (severe) Pain that is present most of the time, demanding constant attention or treatment.</a:t>
            </a:r>
          </a:p>
          <a:p>
            <a:pPr>
              <a:buNone/>
            </a:pPr>
            <a:r>
              <a:rPr lang="sw-KE" dirty="0"/>
              <a:t> </a:t>
            </a:r>
          </a:p>
          <a:p>
            <a:pPr lvl="0">
              <a:buNone/>
            </a:pPr>
            <a:r>
              <a:rPr lang="sw-KE" dirty="0"/>
              <a:t>Grade IV (excruciating) Totally incapacitating pain.</a:t>
            </a:r>
          </a:p>
          <a:p>
            <a:pPr>
              <a:buNone/>
            </a:pPr>
            <a:r>
              <a:rPr lang="sw-KE" dirty="0"/>
              <a:t> </a:t>
            </a:r>
          </a:p>
          <a:p>
            <a:pPr lvl="0">
              <a:buNone/>
            </a:pPr>
            <a:r>
              <a:rPr lang="sw-KE" dirty="0"/>
              <a:t>Identifying the site of pain may be equally </a:t>
            </a:r>
            <a:r>
              <a:rPr lang="sw-KE" dirty="0" smtClean="0"/>
              <a:t>vague. Yet </a:t>
            </a:r>
            <a:r>
              <a:rPr lang="sw-KE" dirty="0"/>
              <a:t>its precise location is important, and </a:t>
            </a:r>
            <a:r>
              <a:rPr lang="sw-KE" dirty="0" smtClean="0"/>
              <a:t>in orthopaedics </a:t>
            </a:r>
            <a:r>
              <a:rPr lang="sw-KE" dirty="0"/>
              <a:t>it is useful to ask the patient to point </a:t>
            </a:r>
            <a:r>
              <a:rPr lang="sw-KE" dirty="0" smtClean="0"/>
              <a:t>to</a:t>
            </a:r>
            <a:endParaRPr lang="sw-KE" dirty="0"/>
          </a:p>
          <a:p>
            <a:pPr>
              <a:buNone/>
            </a:pPr>
            <a:r>
              <a:rPr lang="sw-KE" dirty="0"/>
              <a:t>– rather than to say </a:t>
            </a:r>
            <a:endParaRPr lang="sw-KE" dirty="0" smtClean="0"/>
          </a:p>
          <a:p>
            <a:pPr>
              <a:buNone/>
            </a:pPr>
            <a:r>
              <a:rPr lang="sw-KE" dirty="0" smtClean="0"/>
              <a:t>– </a:t>
            </a:r>
            <a:r>
              <a:rPr lang="sw-KE" dirty="0"/>
              <a:t>where it hurts. Even then, </a:t>
            </a:r>
            <a:r>
              <a:rPr lang="sw-KE" dirty="0" smtClean="0"/>
              <a:t>do not </a:t>
            </a:r>
            <a:r>
              <a:rPr lang="sw-KE" dirty="0"/>
              <a:t>assume that the site of pain is necessarily the </a:t>
            </a:r>
            <a:r>
              <a:rPr lang="sw-KE" dirty="0" smtClean="0"/>
              <a:t>site of </a:t>
            </a:r>
            <a:r>
              <a:rPr lang="sw-KE" dirty="0"/>
              <a:t>pathology; ‘referred’ pain and ‘autonomic’ pain </a:t>
            </a:r>
            <a:r>
              <a:rPr lang="sw-KE" dirty="0" smtClean="0"/>
              <a:t>can be </a:t>
            </a:r>
            <a:r>
              <a:rPr lang="sw-KE" dirty="0"/>
              <a:t>very deceptive.</a:t>
            </a:r>
          </a:p>
          <a:p>
            <a:endParaRPr lang="sw-KE"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932</Words>
  <Application>Microsoft Office PowerPoint</Application>
  <PresentationFormat>On-screen Show (4:3)</PresentationFormat>
  <Paragraphs>206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Orthopedics Introduction</vt:lpstr>
      <vt:lpstr>Orthopaedics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Orthopedics Introduction</dc:title>
  <dc:creator>NYAKUNDI</dc:creator>
  <cp:lastModifiedBy>NYAKUNDI</cp:lastModifiedBy>
  <cp:revision>17</cp:revision>
  <dcterms:created xsi:type="dcterms:W3CDTF">2020-07-21T07:13:54Z</dcterms:created>
  <dcterms:modified xsi:type="dcterms:W3CDTF">2020-07-21T08:04:20Z</dcterms:modified>
</cp:coreProperties>
</file>