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59" r:id="rId6"/>
    <p:sldId id="260" r:id="rId7"/>
    <p:sldId id="261" r:id="rId8"/>
    <p:sldId id="272" r:id="rId9"/>
    <p:sldId id="262" r:id="rId10"/>
    <p:sldId id="263" r:id="rId11"/>
    <p:sldId id="264" r:id="rId12"/>
    <p:sldId id="273" r:id="rId13"/>
    <p:sldId id="265" r:id="rId14"/>
    <p:sldId id="266" r:id="rId15"/>
    <p:sldId id="274" r:id="rId16"/>
    <p:sldId id="267" r:id="rId17"/>
    <p:sldId id="268" r:id="rId18"/>
    <p:sldId id="269" r:id="rId19"/>
    <p:sldId id="270"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13D412-52A0-44D6-94C2-422EE585D788}" type="datetimeFigureOut">
              <a:rPr lang="en-US" smtClean="0"/>
              <a:t>9/5/2016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4B498-ECDB-4EB8-8C55-E8B7E74927B0}" type="slidenum">
              <a:rPr lang="en-US" smtClean="0"/>
              <a:t>‹#›</a:t>
            </a:fld>
            <a:endParaRPr lang="en-US"/>
          </a:p>
        </p:txBody>
      </p:sp>
    </p:spTree>
    <p:extLst>
      <p:ext uri="{BB962C8B-B14F-4D97-AF65-F5344CB8AC3E}">
        <p14:creationId xmlns:p14="http://schemas.microsoft.com/office/powerpoint/2010/main" val="3340199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13D412-52A0-44D6-94C2-422EE585D788}" type="datetimeFigureOut">
              <a:rPr lang="en-US" smtClean="0"/>
              <a:t>9/5/2016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4B498-ECDB-4EB8-8C55-E8B7E74927B0}" type="slidenum">
              <a:rPr lang="en-US" smtClean="0"/>
              <a:t>‹#›</a:t>
            </a:fld>
            <a:endParaRPr lang="en-US"/>
          </a:p>
        </p:txBody>
      </p:sp>
    </p:spTree>
    <p:extLst>
      <p:ext uri="{BB962C8B-B14F-4D97-AF65-F5344CB8AC3E}">
        <p14:creationId xmlns:p14="http://schemas.microsoft.com/office/powerpoint/2010/main" val="1146425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13D412-52A0-44D6-94C2-422EE585D788}" type="datetimeFigureOut">
              <a:rPr lang="en-US" smtClean="0"/>
              <a:t>9/5/2016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4B498-ECDB-4EB8-8C55-E8B7E74927B0}" type="slidenum">
              <a:rPr lang="en-US" smtClean="0"/>
              <a:t>‹#›</a:t>
            </a:fld>
            <a:endParaRPr lang="en-US"/>
          </a:p>
        </p:txBody>
      </p:sp>
    </p:spTree>
    <p:extLst>
      <p:ext uri="{BB962C8B-B14F-4D97-AF65-F5344CB8AC3E}">
        <p14:creationId xmlns:p14="http://schemas.microsoft.com/office/powerpoint/2010/main" val="1479947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lvl1pPr algn="ctr">
              <a:defRPr b="1" u="sng"/>
            </a:lvl1pPr>
          </a:lstStyle>
          <a:p>
            <a:r>
              <a:rPr lang="en-US" dirty="0" smtClean="0"/>
              <a:t>Click to edit Master title style</a:t>
            </a:r>
            <a:endParaRPr lang="en-US" dirty="0"/>
          </a:p>
        </p:txBody>
      </p:sp>
      <p:sp>
        <p:nvSpPr>
          <p:cNvPr id="3" name="Content Placeholder 2"/>
          <p:cNvSpPr>
            <a:spLocks noGrp="1"/>
          </p:cNvSpPr>
          <p:nvPr>
            <p:ph idx="1"/>
          </p:nvPr>
        </p:nvSpPr>
        <p:spPr>
          <a:xfrm>
            <a:off x="0" y="1335088"/>
            <a:ext cx="12192000" cy="5522912"/>
          </a:xfrm>
        </p:spPr>
        <p:txBody>
          <a:bodyPr>
            <a:normAutofit/>
          </a:bodyPr>
          <a:lstStyle>
            <a:lvl1pPr>
              <a:defRPr sz="2400"/>
            </a:lvl1pPr>
            <a:lvl2pPr>
              <a:defRPr sz="2400"/>
            </a:lvl2pPr>
            <a:lvl3pPr>
              <a:defRPr sz="2400"/>
            </a:lvl3pPr>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513D412-52A0-44D6-94C2-422EE585D788}" type="datetimeFigureOut">
              <a:rPr lang="en-US" smtClean="0"/>
              <a:t>9/5/2016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4B498-ECDB-4EB8-8C55-E8B7E74927B0}" type="slidenum">
              <a:rPr lang="en-US" smtClean="0"/>
              <a:t>‹#›</a:t>
            </a:fld>
            <a:endParaRPr lang="en-US"/>
          </a:p>
        </p:txBody>
      </p:sp>
    </p:spTree>
    <p:extLst>
      <p:ext uri="{BB962C8B-B14F-4D97-AF65-F5344CB8AC3E}">
        <p14:creationId xmlns:p14="http://schemas.microsoft.com/office/powerpoint/2010/main" val="4249344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13D412-52A0-44D6-94C2-422EE585D788}" type="datetimeFigureOut">
              <a:rPr lang="en-US" smtClean="0"/>
              <a:t>9/5/2016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4B498-ECDB-4EB8-8C55-E8B7E74927B0}" type="slidenum">
              <a:rPr lang="en-US" smtClean="0"/>
              <a:t>‹#›</a:t>
            </a:fld>
            <a:endParaRPr lang="en-US"/>
          </a:p>
        </p:txBody>
      </p:sp>
    </p:spTree>
    <p:extLst>
      <p:ext uri="{BB962C8B-B14F-4D97-AF65-F5344CB8AC3E}">
        <p14:creationId xmlns:p14="http://schemas.microsoft.com/office/powerpoint/2010/main" val="476481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13D412-52A0-44D6-94C2-422EE585D788}" type="datetimeFigureOut">
              <a:rPr lang="en-US" smtClean="0"/>
              <a:t>9/5/2016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F4B498-ECDB-4EB8-8C55-E8B7E74927B0}" type="slidenum">
              <a:rPr lang="en-US" smtClean="0"/>
              <a:t>‹#›</a:t>
            </a:fld>
            <a:endParaRPr lang="en-US"/>
          </a:p>
        </p:txBody>
      </p:sp>
    </p:spTree>
    <p:extLst>
      <p:ext uri="{BB962C8B-B14F-4D97-AF65-F5344CB8AC3E}">
        <p14:creationId xmlns:p14="http://schemas.microsoft.com/office/powerpoint/2010/main" val="733560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13D412-52A0-44D6-94C2-422EE585D788}" type="datetimeFigureOut">
              <a:rPr lang="en-US" smtClean="0"/>
              <a:t>9/5/2016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F4B498-ECDB-4EB8-8C55-E8B7E74927B0}" type="slidenum">
              <a:rPr lang="en-US" smtClean="0"/>
              <a:t>‹#›</a:t>
            </a:fld>
            <a:endParaRPr lang="en-US"/>
          </a:p>
        </p:txBody>
      </p:sp>
    </p:spTree>
    <p:extLst>
      <p:ext uri="{BB962C8B-B14F-4D97-AF65-F5344CB8AC3E}">
        <p14:creationId xmlns:p14="http://schemas.microsoft.com/office/powerpoint/2010/main" val="2649873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13D412-52A0-44D6-94C2-422EE585D788}" type="datetimeFigureOut">
              <a:rPr lang="en-US" smtClean="0"/>
              <a:t>9/5/2016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F4B498-ECDB-4EB8-8C55-E8B7E74927B0}" type="slidenum">
              <a:rPr lang="en-US" smtClean="0"/>
              <a:t>‹#›</a:t>
            </a:fld>
            <a:endParaRPr lang="en-US"/>
          </a:p>
        </p:txBody>
      </p:sp>
    </p:spTree>
    <p:extLst>
      <p:ext uri="{BB962C8B-B14F-4D97-AF65-F5344CB8AC3E}">
        <p14:creationId xmlns:p14="http://schemas.microsoft.com/office/powerpoint/2010/main" val="2914880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13D412-52A0-44D6-94C2-422EE585D788}" type="datetimeFigureOut">
              <a:rPr lang="en-US" smtClean="0"/>
              <a:t>9/5/2016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F4B498-ECDB-4EB8-8C55-E8B7E74927B0}" type="slidenum">
              <a:rPr lang="en-US" smtClean="0"/>
              <a:t>‹#›</a:t>
            </a:fld>
            <a:endParaRPr lang="en-US"/>
          </a:p>
        </p:txBody>
      </p:sp>
    </p:spTree>
    <p:extLst>
      <p:ext uri="{BB962C8B-B14F-4D97-AF65-F5344CB8AC3E}">
        <p14:creationId xmlns:p14="http://schemas.microsoft.com/office/powerpoint/2010/main" val="3127350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13D412-52A0-44D6-94C2-422EE585D788}" type="datetimeFigureOut">
              <a:rPr lang="en-US" smtClean="0"/>
              <a:t>9/5/2016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F4B498-ECDB-4EB8-8C55-E8B7E74927B0}" type="slidenum">
              <a:rPr lang="en-US" smtClean="0"/>
              <a:t>‹#›</a:t>
            </a:fld>
            <a:endParaRPr lang="en-US"/>
          </a:p>
        </p:txBody>
      </p:sp>
    </p:spTree>
    <p:extLst>
      <p:ext uri="{BB962C8B-B14F-4D97-AF65-F5344CB8AC3E}">
        <p14:creationId xmlns:p14="http://schemas.microsoft.com/office/powerpoint/2010/main" val="202632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13D412-52A0-44D6-94C2-422EE585D788}" type="datetimeFigureOut">
              <a:rPr lang="en-US" smtClean="0"/>
              <a:t>9/5/2016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F4B498-ECDB-4EB8-8C55-E8B7E74927B0}" type="slidenum">
              <a:rPr lang="en-US" smtClean="0"/>
              <a:t>‹#›</a:t>
            </a:fld>
            <a:endParaRPr lang="en-US"/>
          </a:p>
        </p:txBody>
      </p:sp>
    </p:spTree>
    <p:extLst>
      <p:ext uri="{BB962C8B-B14F-4D97-AF65-F5344CB8AC3E}">
        <p14:creationId xmlns:p14="http://schemas.microsoft.com/office/powerpoint/2010/main" val="1190523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13D412-52A0-44D6-94C2-422EE585D788}" type="datetimeFigureOut">
              <a:rPr lang="en-US" smtClean="0"/>
              <a:t>9/5/2016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F4B498-ECDB-4EB8-8C55-E8B7E74927B0}" type="slidenum">
              <a:rPr lang="en-US" smtClean="0"/>
              <a:t>‹#›</a:t>
            </a:fld>
            <a:endParaRPr lang="en-US"/>
          </a:p>
        </p:txBody>
      </p:sp>
    </p:spTree>
    <p:extLst>
      <p:ext uri="{BB962C8B-B14F-4D97-AF65-F5344CB8AC3E}">
        <p14:creationId xmlns:p14="http://schemas.microsoft.com/office/powerpoint/2010/main" val="1114042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www.podiatrytoday.com/files/pt0915shibuya5.jp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www.epainassist.com/images/High-Arch-Foot.jp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ORTHOPEDIC CONFENITAL AND DEVELOPMENTAL CONDITIONS IN CHILDHOOD</a:t>
            </a:r>
            <a:endParaRPr lang="en-US" b="1" dirty="0"/>
          </a:p>
        </p:txBody>
      </p:sp>
      <p:sp>
        <p:nvSpPr>
          <p:cNvPr id="3" name="Subtitle 2"/>
          <p:cNvSpPr>
            <a:spLocks noGrp="1"/>
          </p:cNvSpPr>
          <p:nvPr>
            <p:ph type="subTitle" idx="1"/>
          </p:nvPr>
        </p:nvSpPr>
        <p:spPr/>
        <p:txBody>
          <a:bodyPr/>
          <a:lstStyle/>
          <a:p>
            <a:r>
              <a:rPr lang="en-US" b="1" dirty="0" smtClean="0"/>
              <a:t>BY: DR. KING’ORI</a:t>
            </a:r>
          </a:p>
          <a:p>
            <a:endParaRPr lang="en-US" b="1" dirty="0"/>
          </a:p>
          <a:p>
            <a:r>
              <a:rPr lang="en-US" b="1" dirty="0" smtClean="0"/>
              <a:t>DATE: 9/5/2016</a:t>
            </a:r>
            <a:endParaRPr lang="en-US" b="1" dirty="0"/>
          </a:p>
        </p:txBody>
      </p:sp>
    </p:spTree>
    <p:extLst>
      <p:ext uri="{BB962C8B-B14F-4D97-AF65-F5344CB8AC3E}">
        <p14:creationId xmlns:p14="http://schemas.microsoft.com/office/powerpoint/2010/main" val="3847284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PROGNOSIS</a:t>
            </a:r>
            <a:endParaRPr lang="en-US" dirty="0"/>
          </a:p>
        </p:txBody>
      </p:sp>
      <p:sp>
        <p:nvSpPr>
          <p:cNvPr id="3" name="Content Placeholder 2"/>
          <p:cNvSpPr>
            <a:spLocks noGrp="1"/>
          </p:cNvSpPr>
          <p:nvPr>
            <p:ph idx="1"/>
          </p:nvPr>
        </p:nvSpPr>
        <p:spPr/>
        <p:txBody>
          <a:bodyPr/>
          <a:lstStyle/>
          <a:p>
            <a:r>
              <a:rPr lang="en-US" dirty="0" smtClean="0"/>
              <a:t>With appropriate treatment we expect most children (&gt; 95%) with club foot deformity to lead a normal life into adulthood and even take part in strenuous physical activities</a:t>
            </a:r>
            <a:endParaRPr lang="en-US" dirty="0"/>
          </a:p>
        </p:txBody>
      </p:sp>
    </p:spTree>
    <p:extLst>
      <p:ext uri="{BB962C8B-B14F-4D97-AF65-F5344CB8AC3E}">
        <p14:creationId xmlns:p14="http://schemas.microsoft.com/office/powerpoint/2010/main" val="2260503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DEVELOPMENTAL CONDITIONS</a:t>
            </a:r>
            <a:br>
              <a:rPr lang="en-US" dirty="0" smtClean="0"/>
            </a:br>
            <a:r>
              <a:rPr lang="en-US" dirty="0" smtClean="0"/>
              <a:t>PERTHES’ DISEASE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Avascular necrosis of the femoral head of unknown etiology</a:t>
            </a:r>
          </a:p>
          <a:p>
            <a:endParaRPr lang="en-US" dirty="0" smtClean="0"/>
          </a:p>
          <a:p>
            <a:r>
              <a:rPr lang="en-US" dirty="0" smtClean="0"/>
              <a:t>The interruption of the blood supply to he femoral head results in collapse, fragmentation and progressive deformity of the hip joint</a:t>
            </a:r>
          </a:p>
          <a:p>
            <a:endParaRPr lang="en-US" dirty="0" smtClean="0"/>
          </a:p>
          <a:p>
            <a:r>
              <a:rPr lang="en-US" dirty="0" smtClean="0"/>
              <a:t>It affects the age groups 4 – 10 years</a:t>
            </a:r>
          </a:p>
          <a:p>
            <a:endParaRPr lang="en-US" dirty="0" smtClean="0"/>
          </a:p>
          <a:p>
            <a:r>
              <a:rPr lang="en-US" dirty="0" smtClean="0"/>
              <a:t>Males are more frequently affected than females </a:t>
            </a:r>
            <a:r>
              <a:rPr lang="en-US" dirty="0" smtClean="0">
                <a:sym typeface="Wingdings" panose="05000000000000000000" pitchFamily="2" charset="2"/>
              </a:rPr>
              <a:t></a:t>
            </a:r>
            <a:r>
              <a:rPr lang="en-US" dirty="0" smtClean="0"/>
              <a:t> 4:1; may be bilateral in 25%</a:t>
            </a:r>
          </a:p>
          <a:p>
            <a:endParaRPr lang="en-US" dirty="0" smtClean="0"/>
          </a:p>
          <a:p>
            <a:r>
              <a:rPr lang="en-US" dirty="0" smtClean="0"/>
              <a:t>A child suffering from this condition usually presents with hip pain or a limp</a:t>
            </a:r>
          </a:p>
          <a:p>
            <a:endParaRPr lang="en-US" dirty="0" smtClean="0"/>
          </a:p>
          <a:p>
            <a:r>
              <a:rPr lang="en-US" dirty="0" smtClean="0"/>
              <a:t>However, in 30% of cases the pain may initially be referred to the thigh or the knee</a:t>
            </a:r>
          </a:p>
          <a:p>
            <a:endParaRPr lang="en-US" dirty="0"/>
          </a:p>
          <a:p>
            <a:r>
              <a:rPr lang="en-US" dirty="0" smtClean="0"/>
              <a:t>This could on occasions result in missed or delayed diagnosis, especially if the hips are not radiographed routinely in a child with knee or thigh pain.</a:t>
            </a:r>
            <a:endParaRPr lang="en-US" dirty="0"/>
          </a:p>
        </p:txBody>
      </p:sp>
    </p:spTree>
    <p:extLst>
      <p:ext uri="{BB962C8B-B14F-4D97-AF65-F5344CB8AC3E}">
        <p14:creationId xmlns:p14="http://schemas.microsoft.com/office/powerpoint/2010/main" val="4112926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www.zadeh.co.uk/paediatricorthopaedics/perthes_3.jpg"/>
          <p:cNvPicPr>
            <a:picLocks noGrp="1"/>
          </p:cNvPicPr>
          <p:nvPr>
            <p:ph idx="1"/>
          </p:nvPr>
        </p:nvPicPr>
        <p:blipFill>
          <a:blip r:embed="rId2" cstate="print"/>
          <a:srcRect/>
          <a:stretch>
            <a:fillRect/>
          </a:stretch>
        </p:blipFill>
        <p:spPr bwMode="auto">
          <a:xfrm>
            <a:off x="1371600" y="1485900"/>
            <a:ext cx="10538460" cy="4594860"/>
          </a:xfrm>
          <a:prstGeom prst="rect">
            <a:avLst/>
          </a:prstGeom>
          <a:noFill/>
          <a:ln w="9525">
            <a:noFill/>
            <a:miter lim="800000"/>
            <a:headEnd/>
            <a:tailEnd/>
          </a:ln>
        </p:spPr>
      </p:pic>
    </p:spTree>
    <p:extLst>
      <p:ext uri="{BB962C8B-B14F-4D97-AF65-F5344CB8AC3E}">
        <p14:creationId xmlns:p14="http://schemas.microsoft.com/office/powerpoint/2010/main" val="3881275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HISTORY</a:t>
            </a:r>
            <a:endParaRPr lang="en-US" dirty="0"/>
          </a:p>
        </p:txBody>
      </p:sp>
      <p:sp>
        <p:nvSpPr>
          <p:cNvPr id="3" name="Content Placeholder 2"/>
          <p:cNvSpPr>
            <a:spLocks noGrp="1"/>
          </p:cNvSpPr>
          <p:nvPr>
            <p:ph idx="1"/>
          </p:nvPr>
        </p:nvSpPr>
        <p:spPr/>
        <p:txBody>
          <a:bodyPr/>
          <a:lstStyle/>
          <a:p>
            <a:r>
              <a:rPr lang="en-US" dirty="0" smtClean="0"/>
              <a:t>In untreated </a:t>
            </a:r>
            <a:r>
              <a:rPr lang="en-US" dirty="0" err="1" smtClean="0"/>
              <a:t>Perthe’s</a:t>
            </a:r>
            <a:r>
              <a:rPr lang="en-US" dirty="0" smtClean="0"/>
              <a:t> disease, the history is eventual healing and revascularization of the necrotic femoral head within 2-3 years in 75% of the cases. New growth may result in </a:t>
            </a:r>
            <a:r>
              <a:rPr lang="en-US" b="1" dirty="0" err="1" smtClean="0"/>
              <a:t>coxa</a:t>
            </a:r>
            <a:r>
              <a:rPr lang="en-US" b="1" dirty="0" smtClean="0"/>
              <a:t> magna</a:t>
            </a:r>
          </a:p>
          <a:p>
            <a:endParaRPr lang="en-US" dirty="0" smtClean="0"/>
          </a:p>
          <a:p>
            <a:r>
              <a:rPr lang="en-US" dirty="0" smtClean="0"/>
              <a:t>In contrast in 25% of untreated cases this condition results in severe deformity of the hip joint</a:t>
            </a:r>
          </a:p>
          <a:p>
            <a:endParaRPr lang="en-US" dirty="0" smtClean="0"/>
          </a:p>
          <a:p>
            <a:r>
              <a:rPr lang="en-US" dirty="0" smtClean="0"/>
              <a:t>In these cases operative intervention may be required to improve the outcome</a:t>
            </a:r>
          </a:p>
          <a:p>
            <a:endParaRPr lang="en-US" dirty="0" smtClean="0"/>
          </a:p>
          <a:p>
            <a:r>
              <a:rPr lang="en-US" dirty="0" smtClean="0"/>
              <a:t>Follow up child closely and do serial X-rays</a:t>
            </a:r>
          </a:p>
          <a:p>
            <a:endParaRPr lang="en-US" dirty="0"/>
          </a:p>
        </p:txBody>
      </p:sp>
    </p:spTree>
    <p:extLst>
      <p:ext uri="{BB962C8B-B14F-4D97-AF65-F5344CB8AC3E}">
        <p14:creationId xmlns:p14="http://schemas.microsoft.com/office/powerpoint/2010/main" val="1510918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50006"/>
          </a:xfrm>
        </p:spPr>
        <p:txBody>
          <a:bodyPr/>
          <a:lstStyle/>
          <a:p>
            <a:r>
              <a:rPr lang="en-US" dirty="0" smtClean="0"/>
              <a:t>SLIPPED CAPITAL FEMORAL EPIPHYSIS (SCFE)</a:t>
            </a:r>
            <a:endParaRPr lang="en-US" dirty="0"/>
          </a:p>
        </p:txBody>
      </p:sp>
      <p:sp>
        <p:nvSpPr>
          <p:cNvPr id="3" name="Content Placeholder 2"/>
          <p:cNvSpPr>
            <a:spLocks noGrp="1"/>
          </p:cNvSpPr>
          <p:nvPr>
            <p:ph idx="1"/>
          </p:nvPr>
        </p:nvSpPr>
        <p:spPr>
          <a:xfrm>
            <a:off x="0" y="850007"/>
            <a:ext cx="12192000" cy="6007993"/>
          </a:xfrm>
        </p:spPr>
        <p:txBody>
          <a:bodyPr>
            <a:normAutofit/>
          </a:bodyPr>
          <a:lstStyle/>
          <a:p>
            <a:r>
              <a:rPr lang="en-US" dirty="0" smtClean="0"/>
              <a:t>This is the commonest cause of hip pain in the adolescent age group (10 – 15 years)</a:t>
            </a:r>
          </a:p>
          <a:p>
            <a:r>
              <a:rPr lang="en-US" dirty="0" smtClean="0"/>
              <a:t>Males are more frequently affected than females (2:1)</a:t>
            </a:r>
          </a:p>
          <a:p>
            <a:r>
              <a:rPr lang="en-US" dirty="0" smtClean="0"/>
              <a:t>May be bilateral in 30% of the cases</a:t>
            </a:r>
          </a:p>
          <a:p>
            <a:r>
              <a:rPr lang="en-US" dirty="0" smtClean="0"/>
              <a:t>Associated factors:</a:t>
            </a:r>
          </a:p>
          <a:p>
            <a:pPr lvl="1"/>
            <a:r>
              <a:rPr lang="en-US" dirty="0" smtClean="0"/>
              <a:t>Positive family history</a:t>
            </a:r>
          </a:p>
          <a:p>
            <a:pPr lvl="1"/>
            <a:r>
              <a:rPr lang="en-US" dirty="0" smtClean="0"/>
              <a:t>Obesity</a:t>
            </a:r>
          </a:p>
          <a:p>
            <a:pPr lvl="1"/>
            <a:r>
              <a:rPr lang="en-US" dirty="0" smtClean="0"/>
              <a:t>Hormonal abnormalities;</a:t>
            </a:r>
          </a:p>
          <a:p>
            <a:pPr lvl="2"/>
            <a:r>
              <a:rPr lang="en-US" dirty="0" smtClean="0"/>
              <a:t>Hypo-</a:t>
            </a:r>
            <a:r>
              <a:rPr lang="en-US" dirty="0" err="1" smtClean="0"/>
              <a:t>thyroidism</a:t>
            </a:r>
            <a:endParaRPr lang="en-US" dirty="0" smtClean="0"/>
          </a:p>
          <a:p>
            <a:pPr lvl="2"/>
            <a:r>
              <a:rPr lang="en-US" dirty="0" smtClean="0"/>
              <a:t>Hypo-</a:t>
            </a:r>
            <a:r>
              <a:rPr lang="en-US" dirty="0" err="1" smtClean="0"/>
              <a:t>pituitarism</a:t>
            </a:r>
            <a:endParaRPr lang="en-US" dirty="0" smtClean="0"/>
          </a:p>
          <a:p>
            <a:pPr lvl="2"/>
            <a:r>
              <a:rPr lang="en-US" dirty="0" smtClean="0"/>
              <a:t>Hypo-</a:t>
            </a:r>
            <a:r>
              <a:rPr lang="en-US" dirty="0" err="1" smtClean="0"/>
              <a:t>gonadism</a:t>
            </a:r>
            <a:endParaRPr lang="en-US" dirty="0" smtClean="0"/>
          </a:p>
          <a:p>
            <a:r>
              <a:rPr lang="en-US" dirty="0" smtClean="0"/>
              <a:t>The pathology is a stress fracture through the upper femoral growth plate resulting in progressive slip of the femoral head over the femoral neck</a:t>
            </a:r>
          </a:p>
          <a:p>
            <a:r>
              <a:rPr lang="en-US" dirty="0" smtClean="0"/>
              <a:t>The affected limp shortens and externally rotates as the deformity increases with time.</a:t>
            </a:r>
          </a:p>
        </p:txBody>
      </p:sp>
    </p:spTree>
    <p:extLst>
      <p:ext uri="{BB962C8B-B14F-4D97-AF65-F5344CB8AC3E}">
        <p14:creationId xmlns:p14="http://schemas.microsoft.com/office/powerpoint/2010/main" val="3195850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www.zadeh.co.uk/paediatricorthopaedics/sufe_6.jpg"/>
          <p:cNvPicPr>
            <a:picLocks noGrp="1"/>
          </p:cNvPicPr>
          <p:nvPr>
            <p:ph idx="1"/>
          </p:nvPr>
        </p:nvPicPr>
        <p:blipFill>
          <a:blip r:embed="rId2" cstate="print"/>
          <a:srcRect/>
          <a:stretch>
            <a:fillRect/>
          </a:stretch>
        </p:blipFill>
        <p:spPr bwMode="auto">
          <a:xfrm>
            <a:off x="2171700" y="1257300"/>
            <a:ext cx="7818120" cy="4983480"/>
          </a:xfrm>
          <a:prstGeom prst="rect">
            <a:avLst/>
          </a:prstGeom>
          <a:noFill/>
          <a:ln w="9525">
            <a:noFill/>
            <a:miter lim="800000"/>
            <a:headEnd/>
            <a:tailEnd/>
          </a:ln>
        </p:spPr>
      </p:pic>
    </p:spTree>
    <p:extLst>
      <p:ext uri="{BB962C8B-B14F-4D97-AF65-F5344CB8AC3E}">
        <p14:creationId xmlns:p14="http://schemas.microsoft.com/office/powerpoint/2010/main" val="3965266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78794"/>
          </a:xfrm>
        </p:spPr>
        <p:txBody>
          <a:bodyPr/>
          <a:lstStyle/>
          <a:p>
            <a:r>
              <a:rPr lang="en-US" dirty="0" smtClean="0"/>
              <a:t>NATURAL HISTORY</a:t>
            </a:r>
            <a:endParaRPr lang="en-US" dirty="0"/>
          </a:p>
        </p:txBody>
      </p:sp>
      <p:sp>
        <p:nvSpPr>
          <p:cNvPr id="3" name="Content Placeholder 2"/>
          <p:cNvSpPr>
            <a:spLocks noGrp="1"/>
          </p:cNvSpPr>
          <p:nvPr>
            <p:ph idx="1"/>
          </p:nvPr>
        </p:nvSpPr>
        <p:spPr>
          <a:xfrm>
            <a:off x="0" y="978794"/>
            <a:ext cx="12192000" cy="5879206"/>
          </a:xfrm>
        </p:spPr>
        <p:txBody>
          <a:bodyPr>
            <a:normAutofit fontScale="92500" lnSpcReduction="10000"/>
          </a:bodyPr>
          <a:lstStyle/>
          <a:p>
            <a:r>
              <a:rPr lang="en-US" dirty="0" smtClean="0"/>
              <a:t>If this condition is left untreated it may result in severe limb shortening, fixed external rotation and stiffness of the hip</a:t>
            </a:r>
          </a:p>
          <a:p>
            <a:endParaRPr lang="en-US" dirty="0"/>
          </a:p>
          <a:p>
            <a:r>
              <a:rPr lang="en-US" dirty="0" smtClean="0"/>
              <a:t>May then be followed by early onset of OA in adulthood</a:t>
            </a:r>
          </a:p>
          <a:p>
            <a:endParaRPr lang="en-US" dirty="0"/>
          </a:p>
          <a:p>
            <a:r>
              <a:rPr lang="en-US" dirty="0" smtClean="0"/>
              <a:t>In most cases the condition presents with a limp and pain in the hip or groin area</a:t>
            </a:r>
          </a:p>
          <a:p>
            <a:endParaRPr lang="en-US" dirty="0"/>
          </a:p>
          <a:p>
            <a:r>
              <a:rPr lang="en-US" dirty="0" smtClean="0"/>
              <a:t>However in 30% of the cases, the pain may initially be referred to the knee or the thigh creating diagnostic difficulties.</a:t>
            </a:r>
          </a:p>
          <a:p>
            <a:endParaRPr lang="en-US" dirty="0"/>
          </a:p>
          <a:p>
            <a:r>
              <a:rPr lang="en-US" b="1" dirty="0" smtClean="0"/>
              <a:t>Treatment of choice:</a:t>
            </a:r>
          </a:p>
          <a:p>
            <a:pPr lvl="1"/>
            <a:r>
              <a:rPr lang="en-US" dirty="0" smtClean="0"/>
              <a:t>Insertion of a single </a:t>
            </a:r>
            <a:r>
              <a:rPr lang="en-US" dirty="0" err="1" smtClean="0"/>
              <a:t>cannulated</a:t>
            </a:r>
            <a:r>
              <a:rPr lang="en-US" dirty="0" smtClean="0"/>
              <a:t> screw per-</a:t>
            </a:r>
            <a:r>
              <a:rPr lang="en-US" dirty="0" err="1" smtClean="0"/>
              <a:t>cutaneously</a:t>
            </a:r>
            <a:r>
              <a:rPr lang="en-US" dirty="0" smtClean="0"/>
              <a:t> under X-ray control</a:t>
            </a:r>
          </a:p>
          <a:p>
            <a:pPr lvl="1"/>
            <a:endParaRPr lang="en-US" dirty="0"/>
          </a:p>
          <a:p>
            <a:r>
              <a:rPr lang="en-US" b="1" dirty="0" smtClean="0"/>
              <a:t>Prognosis:</a:t>
            </a:r>
          </a:p>
          <a:p>
            <a:pPr lvl="1"/>
            <a:r>
              <a:rPr lang="en-US" dirty="0" smtClean="0"/>
              <a:t>Dependent on the severity and the stability of the slip</a:t>
            </a:r>
          </a:p>
        </p:txBody>
      </p:sp>
    </p:spTree>
    <p:extLst>
      <p:ext uri="{BB962C8B-B14F-4D97-AF65-F5344CB8AC3E}">
        <p14:creationId xmlns:p14="http://schemas.microsoft.com/office/powerpoint/2010/main" val="944839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KNEE DEFOMRITIES: GENU VARUM/VULGUS</a:t>
            </a:r>
            <a:endParaRPr lang="en-US" dirty="0"/>
          </a:p>
        </p:txBody>
      </p:sp>
      <p:sp>
        <p:nvSpPr>
          <p:cNvPr id="3" name="Content Placeholder 2"/>
          <p:cNvSpPr>
            <a:spLocks noGrp="1"/>
          </p:cNvSpPr>
          <p:nvPr>
            <p:ph idx="1"/>
          </p:nvPr>
        </p:nvSpPr>
        <p:spPr/>
        <p:txBody>
          <a:bodyPr>
            <a:normAutofit fontScale="92500"/>
          </a:bodyPr>
          <a:lstStyle/>
          <a:p>
            <a:r>
              <a:rPr lang="en-US" dirty="0" smtClean="0"/>
              <a:t>Angular deformities of the lower limbs are common in childhood</a:t>
            </a:r>
          </a:p>
          <a:p>
            <a:endParaRPr lang="en-US" dirty="0" smtClean="0"/>
          </a:p>
          <a:p>
            <a:r>
              <a:rPr lang="en-US" dirty="0" smtClean="0"/>
              <a:t>In most cases this is an entirely benign condition and represent a variation in the normal growth pattern</a:t>
            </a:r>
          </a:p>
          <a:p>
            <a:endParaRPr lang="en-US" dirty="0"/>
          </a:p>
          <a:p>
            <a:r>
              <a:rPr lang="en-US" dirty="0" smtClean="0"/>
              <a:t>Presence of symmetrical deformities and absence of symptoms, joint stiffness, systemic disorders or syndromes indicates a benign condition with excellent long-term outcome</a:t>
            </a:r>
          </a:p>
          <a:p>
            <a:endParaRPr lang="en-US" dirty="0"/>
          </a:p>
          <a:p>
            <a:r>
              <a:rPr lang="en-US" dirty="0" smtClean="0"/>
              <a:t>In contrast deformities which are asymmetrical and associated with pain, joint stiffness, systemic disorders or syndromes may indicate a serious underlying cause and require treatment.</a:t>
            </a:r>
          </a:p>
          <a:p>
            <a:endParaRPr lang="en-US" dirty="0"/>
          </a:p>
          <a:p>
            <a:r>
              <a:rPr lang="en-US" dirty="0" smtClean="0"/>
              <a:t>The most common deformities are:</a:t>
            </a:r>
          </a:p>
          <a:p>
            <a:pPr lvl="1"/>
            <a:r>
              <a:rPr lang="en-US" dirty="0" smtClean="0"/>
              <a:t>Bow legs (Genu </a:t>
            </a:r>
            <a:r>
              <a:rPr lang="en-US" dirty="0" err="1" smtClean="0"/>
              <a:t>varum</a:t>
            </a:r>
            <a:r>
              <a:rPr lang="en-US" dirty="0" smtClean="0"/>
              <a:t>)</a:t>
            </a:r>
          </a:p>
          <a:p>
            <a:pPr lvl="1"/>
            <a:r>
              <a:rPr lang="en-US" dirty="0" smtClean="0"/>
              <a:t>Knock </a:t>
            </a:r>
            <a:r>
              <a:rPr lang="en-US" dirty="0" err="1" smtClean="0"/>
              <a:t>nees</a:t>
            </a:r>
            <a:r>
              <a:rPr lang="en-US" dirty="0" smtClean="0"/>
              <a:t> (Genu </a:t>
            </a:r>
            <a:r>
              <a:rPr lang="en-US" dirty="0" err="1" smtClean="0"/>
              <a:t>valgum</a:t>
            </a:r>
            <a:r>
              <a:rPr lang="en-US" dirty="0" smtClean="0"/>
              <a:t>)</a:t>
            </a:r>
            <a:endParaRPr lang="en-US" dirty="0"/>
          </a:p>
        </p:txBody>
      </p:sp>
    </p:spTree>
    <p:extLst>
      <p:ext uri="{BB962C8B-B14F-4D97-AF65-F5344CB8AC3E}">
        <p14:creationId xmlns:p14="http://schemas.microsoft.com/office/powerpoint/2010/main" val="1961799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HISTORY</a:t>
            </a:r>
            <a:endParaRPr lang="en-US" dirty="0"/>
          </a:p>
        </p:txBody>
      </p:sp>
      <p:sp>
        <p:nvSpPr>
          <p:cNvPr id="3" name="Content Placeholder 2"/>
          <p:cNvSpPr>
            <a:spLocks noGrp="1"/>
          </p:cNvSpPr>
          <p:nvPr>
            <p:ph idx="1"/>
          </p:nvPr>
        </p:nvSpPr>
        <p:spPr/>
        <p:txBody>
          <a:bodyPr>
            <a:normAutofit lnSpcReduction="10000"/>
          </a:bodyPr>
          <a:lstStyle/>
          <a:p>
            <a:r>
              <a:rPr lang="en-US" dirty="0" smtClean="0"/>
              <a:t>It is important to note that a newborn initially presents with bow legs</a:t>
            </a:r>
          </a:p>
          <a:p>
            <a:r>
              <a:rPr lang="en-US" dirty="0" smtClean="0"/>
              <a:t>With normal growth, knees gradually become straight but the age of 18 months</a:t>
            </a:r>
          </a:p>
          <a:p>
            <a:endParaRPr lang="en-US" dirty="0"/>
          </a:p>
          <a:p>
            <a:r>
              <a:rPr lang="en-US" dirty="0" smtClean="0"/>
              <a:t>With further normal development knees gradually drift into valgus (knock knee); in adults, there is a normal 7</a:t>
            </a:r>
            <a:r>
              <a:rPr lang="en-US" baseline="30000" dirty="0" smtClean="0"/>
              <a:t>o</a:t>
            </a:r>
            <a:r>
              <a:rPr lang="en-US" dirty="0" smtClean="0"/>
              <a:t> valgus (wider in ladies)</a:t>
            </a:r>
          </a:p>
          <a:p>
            <a:endParaRPr lang="en-US" dirty="0"/>
          </a:p>
          <a:p>
            <a:r>
              <a:rPr lang="en-US" dirty="0" smtClean="0"/>
              <a:t>This knock knee deformity of maximal at 3-4 years, by 7 years the knee angle (</a:t>
            </a:r>
            <a:r>
              <a:rPr lang="en-US" dirty="0" err="1" smtClean="0"/>
              <a:t>tibio</a:t>
            </a:r>
            <a:r>
              <a:rPr lang="en-US" dirty="0" smtClean="0"/>
              <a:t>-femoral angle return s to normal adult levels (5</a:t>
            </a:r>
            <a:r>
              <a:rPr lang="en-US" baseline="30000" dirty="0" smtClean="0"/>
              <a:t>o</a:t>
            </a:r>
            <a:r>
              <a:rPr lang="en-US" dirty="0" smtClean="0"/>
              <a:t> – 7</a:t>
            </a:r>
            <a:r>
              <a:rPr lang="en-US" baseline="30000" dirty="0" smtClean="0"/>
              <a:t>0</a:t>
            </a:r>
            <a:r>
              <a:rPr lang="en-US" dirty="0" smtClean="0"/>
              <a:t>)</a:t>
            </a:r>
          </a:p>
          <a:p>
            <a:endParaRPr lang="en-US" dirty="0"/>
          </a:p>
          <a:p>
            <a:r>
              <a:rPr lang="en-US" dirty="0" smtClean="0"/>
              <a:t>Treatment: for pathological deformities depends on the underlying disorders and the severity of the deformity</a:t>
            </a:r>
          </a:p>
          <a:p>
            <a:endParaRPr lang="en-US" dirty="0"/>
          </a:p>
          <a:p>
            <a:r>
              <a:rPr lang="en-US" dirty="0" smtClean="0"/>
              <a:t>Metabolic deformities such as rickets could simply be corrected with medical treatment i.e. calcium and vitamin D supplements</a:t>
            </a:r>
            <a:endParaRPr lang="en-US" dirty="0"/>
          </a:p>
        </p:txBody>
      </p:sp>
    </p:spTree>
    <p:extLst>
      <p:ext uri="{BB962C8B-B14F-4D97-AF65-F5344CB8AC3E}">
        <p14:creationId xmlns:p14="http://schemas.microsoft.com/office/powerpoint/2010/main" val="3253933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a:t>
            </a:r>
            <a:endParaRPr lang="en-US" dirty="0"/>
          </a:p>
        </p:txBody>
      </p:sp>
      <p:sp>
        <p:nvSpPr>
          <p:cNvPr id="3" name="Content Placeholder 2"/>
          <p:cNvSpPr>
            <a:spLocks noGrp="1"/>
          </p:cNvSpPr>
          <p:nvPr>
            <p:ph idx="1"/>
          </p:nvPr>
        </p:nvSpPr>
        <p:spPr/>
        <p:txBody>
          <a:bodyPr/>
          <a:lstStyle/>
          <a:p>
            <a:r>
              <a:rPr lang="en-US" dirty="0" smtClean="0"/>
              <a:t>Not required for the physiological deformities i.e. deformities within 2 SD or deformities that are not associated with sinister features such as pain. Asymmetry, systemic disorders or syndromes</a:t>
            </a:r>
          </a:p>
          <a:p>
            <a:endParaRPr lang="en-US" dirty="0"/>
          </a:p>
          <a:p>
            <a:r>
              <a:rPr lang="en-US" dirty="0" smtClean="0"/>
              <a:t>For other deformities, depending on the age surgery on form of corrective osteotomy or partial growth plate arrest (</a:t>
            </a:r>
            <a:r>
              <a:rPr lang="en-US" dirty="0" err="1" smtClean="0"/>
              <a:t>epipysiodesis</a:t>
            </a:r>
            <a:r>
              <a:rPr lang="en-US" dirty="0" smtClean="0"/>
              <a:t>) may be needed.</a:t>
            </a:r>
            <a:endParaRPr lang="en-US" dirty="0"/>
          </a:p>
        </p:txBody>
      </p:sp>
    </p:spTree>
    <p:extLst>
      <p:ext uri="{BB962C8B-B14F-4D97-AF65-F5344CB8AC3E}">
        <p14:creationId xmlns:p14="http://schemas.microsoft.com/office/powerpoint/2010/main" val="1900398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INTRODUCTION</a:t>
            </a:r>
            <a:endParaRPr lang="en-US" b="1" dirty="0"/>
          </a:p>
        </p:txBody>
      </p:sp>
      <p:sp>
        <p:nvSpPr>
          <p:cNvPr id="3" name="Content Placeholder 2"/>
          <p:cNvSpPr>
            <a:spLocks noGrp="1"/>
          </p:cNvSpPr>
          <p:nvPr>
            <p:ph idx="1"/>
          </p:nvPr>
        </p:nvSpPr>
        <p:spPr/>
        <p:txBody>
          <a:bodyPr/>
          <a:lstStyle/>
          <a:p>
            <a:r>
              <a:rPr lang="en-US" dirty="0" smtClean="0"/>
              <a:t>Pediatric conditions are relatively common</a:t>
            </a:r>
          </a:p>
          <a:p>
            <a:r>
              <a:rPr lang="en-US" dirty="0" smtClean="0"/>
              <a:t>In most cases the observed abnormalities are simply variations of normal development and with growth these deformities undergo spontaneous correction</a:t>
            </a:r>
          </a:p>
          <a:p>
            <a:r>
              <a:rPr lang="en-US" dirty="0" smtClean="0"/>
              <a:t>No treatment is therefore required for most cases</a:t>
            </a:r>
          </a:p>
          <a:p>
            <a:r>
              <a:rPr lang="en-US" dirty="0" smtClean="0"/>
              <a:t>On the other hand, in a minority of cases the deformities are due to sinister conditions and treatment may be necessary</a:t>
            </a:r>
            <a:endParaRPr lang="en-US" dirty="0"/>
          </a:p>
        </p:txBody>
      </p:sp>
    </p:spTree>
    <p:extLst>
      <p:ext uri="{BB962C8B-B14F-4D97-AF65-F5344CB8AC3E}">
        <p14:creationId xmlns:p14="http://schemas.microsoft.com/office/powerpoint/2010/main" val="1662770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Content Placeholder 3" descr="http://www.zadeh.co.uk/paediatricorthopaedics/tibiofemoral_angle_1.jpg"/>
          <p:cNvPicPr>
            <a:picLocks/>
          </p:cNvPicPr>
          <p:nvPr/>
        </p:nvPicPr>
        <p:blipFill>
          <a:blip r:embed="rId2" cstate="print"/>
          <a:srcRect/>
          <a:stretch>
            <a:fillRect/>
          </a:stretch>
        </p:blipFill>
        <p:spPr bwMode="auto">
          <a:xfrm>
            <a:off x="0" y="0"/>
            <a:ext cx="12192000" cy="6858000"/>
          </a:xfrm>
          <a:prstGeom prst="rect">
            <a:avLst/>
          </a:prstGeom>
          <a:noFill/>
          <a:ln w="9525">
            <a:noFill/>
            <a:miter lim="800000"/>
            <a:headEnd/>
            <a:tailEnd/>
          </a:ln>
        </p:spPr>
      </p:pic>
    </p:spTree>
    <p:extLst>
      <p:ext uri="{BB962C8B-B14F-4D97-AF65-F5344CB8AC3E}">
        <p14:creationId xmlns:p14="http://schemas.microsoft.com/office/powerpoint/2010/main" val="3852495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CALCANEO-VULGUS</a:t>
            </a:r>
            <a:endParaRPr lang="en-US" dirty="0"/>
          </a:p>
        </p:txBody>
      </p:sp>
      <p:sp>
        <p:nvSpPr>
          <p:cNvPr id="3" name="Content Placeholder 2"/>
          <p:cNvSpPr>
            <a:spLocks noGrp="1"/>
          </p:cNvSpPr>
          <p:nvPr>
            <p:ph idx="1"/>
          </p:nvPr>
        </p:nvSpPr>
        <p:spPr/>
        <p:txBody>
          <a:bodyPr/>
          <a:lstStyle/>
          <a:p>
            <a:endParaRPr lang="en-US" dirty="0"/>
          </a:p>
        </p:txBody>
      </p:sp>
      <p:pic>
        <p:nvPicPr>
          <p:cNvPr id="4" name="Content Placeholder 3" descr="http://www.zadeh.co.uk/paediatricorthopaedics/calcaneovalgus_foot_1.jpg"/>
          <p:cNvPicPr>
            <a:picLocks/>
          </p:cNvPicPr>
          <p:nvPr/>
        </p:nvPicPr>
        <p:blipFill>
          <a:blip r:embed="rId2" cstate="print"/>
          <a:srcRect/>
          <a:stretch>
            <a:fillRect/>
          </a:stretch>
        </p:blipFill>
        <p:spPr bwMode="auto">
          <a:xfrm>
            <a:off x="0" y="1325562"/>
            <a:ext cx="5669280" cy="3680777"/>
          </a:xfrm>
          <a:prstGeom prst="rect">
            <a:avLst/>
          </a:prstGeom>
          <a:noFill/>
          <a:ln w="9525">
            <a:noFill/>
            <a:miter lim="800000"/>
            <a:headEnd/>
            <a:tailEnd/>
          </a:ln>
        </p:spPr>
      </p:pic>
      <p:pic>
        <p:nvPicPr>
          <p:cNvPr id="5" name="Picture 4" descr="http://www.zadeh.co.uk/paediatricorthopaedics/calcaneovalgus_foot_2.jpg"/>
          <p:cNvPicPr/>
          <p:nvPr/>
        </p:nvPicPr>
        <p:blipFill>
          <a:blip r:embed="rId3" cstate="print"/>
          <a:srcRect/>
          <a:stretch>
            <a:fillRect/>
          </a:stretch>
        </p:blipFill>
        <p:spPr bwMode="auto">
          <a:xfrm>
            <a:off x="5669280" y="1389735"/>
            <a:ext cx="6522720" cy="3616603"/>
          </a:xfrm>
          <a:prstGeom prst="rect">
            <a:avLst/>
          </a:prstGeom>
          <a:noFill/>
          <a:ln w="9525">
            <a:noFill/>
            <a:miter lim="800000"/>
            <a:headEnd/>
            <a:tailEnd/>
          </a:ln>
        </p:spPr>
      </p:pic>
    </p:spTree>
    <p:extLst>
      <p:ext uri="{BB962C8B-B14F-4D97-AF65-F5344CB8AC3E}">
        <p14:creationId xmlns:p14="http://schemas.microsoft.com/office/powerpoint/2010/main" val="3822541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ZA" dirty="0" smtClean="0"/>
              <a:t>This is the most common paediatric foot deformity.</a:t>
            </a:r>
          </a:p>
          <a:p>
            <a:r>
              <a:rPr lang="en-ZA" dirty="0" smtClean="0"/>
              <a:t> As the name implies, in this condition the </a:t>
            </a:r>
            <a:r>
              <a:rPr lang="en-ZA" dirty="0" err="1" smtClean="0"/>
              <a:t>hindfoot</a:t>
            </a:r>
            <a:r>
              <a:rPr lang="en-ZA" dirty="0" smtClean="0"/>
              <a:t> is in excessive calcaneus (</a:t>
            </a:r>
            <a:r>
              <a:rPr lang="en-ZA" dirty="0" err="1" smtClean="0"/>
              <a:t>dorsiflexed</a:t>
            </a:r>
            <a:r>
              <a:rPr lang="en-ZA" dirty="0" smtClean="0"/>
              <a:t>) and valgus position.</a:t>
            </a:r>
          </a:p>
          <a:p>
            <a:r>
              <a:rPr lang="en-ZA" dirty="0" smtClean="0"/>
              <a:t> In a walking child, on weight-bearing the foot has an excessively </a:t>
            </a:r>
            <a:r>
              <a:rPr lang="en-ZA" dirty="0" err="1" smtClean="0"/>
              <a:t>everted</a:t>
            </a:r>
            <a:r>
              <a:rPr lang="en-ZA" dirty="0" smtClean="0"/>
              <a:t> and pronated appearance. </a:t>
            </a:r>
            <a:endParaRPr lang="en-ZA" dirty="0"/>
          </a:p>
          <a:p>
            <a:r>
              <a:rPr lang="en-ZA" dirty="0" smtClean="0"/>
              <a:t>This is an entirely benign condition in majority of cases.</a:t>
            </a:r>
          </a:p>
          <a:p>
            <a:r>
              <a:rPr lang="en-ZA" dirty="0" smtClean="0"/>
              <a:t> It is usually secondary to joint laxity and immature muscle pattern as seen in the </a:t>
            </a:r>
            <a:r>
              <a:rPr lang="en-ZA" dirty="0" err="1" smtClean="0"/>
              <a:t>newborn</a:t>
            </a:r>
            <a:r>
              <a:rPr lang="en-ZA" dirty="0" smtClean="0"/>
              <a:t> or a young child. </a:t>
            </a:r>
          </a:p>
          <a:p>
            <a:r>
              <a:rPr lang="en-ZA" dirty="0" smtClean="0"/>
              <a:t>Other than gentle stretching exercises no other treatment is generally required and long-term prognosis is excellent</a:t>
            </a:r>
          </a:p>
          <a:p>
            <a:endParaRPr lang="en-ZA" dirty="0" smtClean="0"/>
          </a:p>
          <a:p>
            <a:endParaRPr lang="en-ZA" dirty="0" smtClean="0"/>
          </a:p>
        </p:txBody>
      </p:sp>
    </p:spTree>
    <p:extLst>
      <p:ext uri="{BB962C8B-B14F-4D97-AF65-F5344CB8AC3E}">
        <p14:creationId xmlns:p14="http://schemas.microsoft.com/office/powerpoint/2010/main" val="3595543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CONDITIONS</a:t>
            </a:r>
            <a:endParaRPr lang="en-US" dirty="0"/>
          </a:p>
        </p:txBody>
      </p:sp>
      <p:sp>
        <p:nvSpPr>
          <p:cNvPr id="3" name="Content Placeholder 2"/>
          <p:cNvSpPr>
            <a:spLocks noGrp="1"/>
          </p:cNvSpPr>
          <p:nvPr>
            <p:ph idx="1"/>
          </p:nvPr>
        </p:nvSpPr>
        <p:spPr/>
        <p:txBody>
          <a:bodyPr/>
          <a:lstStyle/>
          <a:p>
            <a:pPr lvl="0"/>
            <a:r>
              <a:rPr lang="en-ZA" b="1" dirty="0" smtClean="0"/>
              <a:t>Metatarsus </a:t>
            </a:r>
            <a:r>
              <a:rPr lang="en-ZA" b="1" dirty="0" err="1" smtClean="0"/>
              <a:t>adductus</a:t>
            </a:r>
            <a:r>
              <a:rPr lang="en-ZA" b="1" dirty="0" smtClean="0"/>
              <a:t> </a:t>
            </a:r>
            <a:r>
              <a:rPr lang="en-ZA" dirty="0" smtClean="0"/>
              <a:t>- this is a congenital problem with forefoot adducted and sometimes supinated.</a:t>
            </a:r>
          </a:p>
          <a:p>
            <a:pPr lvl="0">
              <a:buNone/>
            </a:pPr>
            <a:r>
              <a:rPr lang="en-ZA" dirty="0" smtClean="0"/>
              <a:t>     - It is usually treated by manipulation, casting and occasionally surgery.</a:t>
            </a:r>
            <a:endParaRPr lang="en-ZA" baseline="30000" dirty="0" smtClean="0"/>
          </a:p>
          <a:p>
            <a:endParaRPr lang="en-US" dirty="0"/>
          </a:p>
        </p:txBody>
      </p:sp>
      <p:pic>
        <p:nvPicPr>
          <p:cNvPr id="4" name="Picture 3" descr="http://www.podiatrytoday.com/files/pt0915shibuya5.jpg">
            <a:hlinkClick r:id="rId2" tooltip="&quot;The plain radiographs show non-compensating metatarsus adductus deformity with previous metatarsal fractures.&quot;"/>
          </p:cNvPr>
          <p:cNvPicPr/>
          <p:nvPr/>
        </p:nvPicPr>
        <p:blipFill>
          <a:blip r:embed="rId3" cstate="print"/>
          <a:srcRect/>
          <a:stretch>
            <a:fillRect/>
          </a:stretch>
        </p:blipFill>
        <p:spPr bwMode="auto">
          <a:xfrm>
            <a:off x="2125980" y="2742084"/>
            <a:ext cx="6537960" cy="3887316"/>
          </a:xfrm>
          <a:prstGeom prst="rect">
            <a:avLst/>
          </a:prstGeom>
          <a:noFill/>
          <a:ln w="9525">
            <a:noFill/>
            <a:miter lim="800000"/>
            <a:headEnd/>
            <a:tailEnd/>
          </a:ln>
        </p:spPr>
      </p:pic>
    </p:spTree>
    <p:extLst>
      <p:ext uri="{BB962C8B-B14F-4D97-AF65-F5344CB8AC3E}">
        <p14:creationId xmlns:p14="http://schemas.microsoft.com/office/powerpoint/2010/main" val="114791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PES CAVUS</a:t>
            </a:r>
            <a:endParaRPr lang="en-US" dirty="0"/>
          </a:p>
        </p:txBody>
      </p:sp>
      <p:sp>
        <p:nvSpPr>
          <p:cNvPr id="3" name="Content Placeholder 2"/>
          <p:cNvSpPr>
            <a:spLocks noGrp="1"/>
          </p:cNvSpPr>
          <p:nvPr>
            <p:ph idx="1"/>
          </p:nvPr>
        </p:nvSpPr>
        <p:spPr/>
        <p:txBody>
          <a:bodyPr/>
          <a:lstStyle/>
          <a:p>
            <a:pPr lvl="0"/>
            <a:r>
              <a:rPr lang="en-ZA" dirty="0" smtClean="0"/>
              <a:t>this causes a high arch which does not flatten with weight-bearing.</a:t>
            </a:r>
          </a:p>
          <a:p>
            <a:pPr lvl="0"/>
            <a:r>
              <a:rPr lang="en-ZA" dirty="0" smtClean="0"/>
              <a:t>Treatment options include physical therapy, orthotics and surgery, depending on severity.</a:t>
            </a:r>
            <a:endParaRPr lang="en-ZA" baseline="30000" dirty="0" smtClean="0"/>
          </a:p>
          <a:p>
            <a:pPr lvl="0"/>
            <a:endParaRPr lang="en-ZA" dirty="0" smtClean="0"/>
          </a:p>
          <a:p>
            <a:endParaRPr lang="en-US" dirty="0"/>
          </a:p>
        </p:txBody>
      </p:sp>
      <p:pic>
        <p:nvPicPr>
          <p:cNvPr id="4" name="Picture 3" descr="Pes Cavus or High Arch Foot">
            <a:hlinkClick r:id="rId2" tgtFrame="&quot;_blank&quot;"/>
          </p:cNvPr>
          <p:cNvPicPr/>
          <p:nvPr/>
        </p:nvPicPr>
        <p:blipFill>
          <a:blip r:embed="rId3" cstate="print"/>
          <a:srcRect/>
          <a:stretch>
            <a:fillRect/>
          </a:stretch>
        </p:blipFill>
        <p:spPr bwMode="auto">
          <a:xfrm>
            <a:off x="1691680" y="2780928"/>
            <a:ext cx="5731510" cy="2206118"/>
          </a:xfrm>
          <a:prstGeom prst="rect">
            <a:avLst/>
          </a:prstGeom>
          <a:noFill/>
          <a:ln w="9525">
            <a:noFill/>
            <a:miter lim="800000"/>
            <a:headEnd/>
            <a:tailEnd/>
          </a:ln>
        </p:spPr>
      </p:pic>
    </p:spTree>
    <p:extLst>
      <p:ext uri="{BB962C8B-B14F-4D97-AF65-F5344CB8AC3E}">
        <p14:creationId xmlns:p14="http://schemas.microsoft.com/office/powerpoint/2010/main" val="2303964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POLYDACTYLY</a:t>
            </a:r>
            <a:endParaRPr lang="en-US" dirty="0"/>
          </a:p>
        </p:txBody>
      </p:sp>
      <p:sp>
        <p:nvSpPr>
          <p:cNvPr id="3" name="Content Placeholder 2"/>
          <p:cNvSpPr>
            <a:spLocks noGrp="1"/>
          </p:cNvSpPr>
          <p:nvPr>
            <p:ph idx="1"/>
          </p:nvPr>
        </p:nvSpPr>
        <p:spPr/>
        <p:txBody>
          <a:bodyPr/>
          <a:lstStyle/>
          <a:p>
            <a:r>
              <a:rPr lang="en-ZA" dirty="0" smtClean="0"/>
              <a:t>this is the most common deformity of the foot and can vary from minor degrees of soft tissue duplication to major skeletal abnormalities. </a:t>
            </a:r>
          </a:p>
          <a:p>
            <a:r>
              <a:rPr lang="en-ZA" dirty="0" smtClean="0"/>
              <a:t>The most common abnormality is an extra fifth toe. </a:t>
            </a:r>
          </a:p>
          <a:p>
            <a:r>
              <a:rPr lang="en-ZA" dirty="0" smtClean="0"/>
              <a:t>Surgical removal is the usual treatment</a:t>
            </a:r>
            <a:endParaRPr lang="en-US" dirty="0"/>
          </a:p>
        </p:txBody>
      </p:sp>
      <p:pic>
        <p:nvPicPr>
          <p:cNvPr id="4" name="Picture 3" descr="Polydactyly of the Feet"/>
          <p:cNvPicPr/>
          <p:nvPr/>
        </p:nvPicPr>
        <p:blipFill>
          <a:blip r:embed="rId2" cstate="print"/>
          <a:srcRect/>
          <a:stretch>
            <a:fillRect/>
          </a:stretch>
        </p:blipFill>
        <p:spPr bwMode="auto">
          <a:xfrm>
            <a:off x="2483768" y="3383280"/>
            <a:ext cx="7117432" cy="3314700"/>
          </a:xfrm>
          <a:prstGeom prst="rect">
            <a:avLst/>
          </a:prstGeom>
          <a:noFill/>
          <a:ln w="9525">
            <a:noFill/>
            <a:miter lim="800000"/>
            <a:headEnd/>
            <a:tailEnd/>
          </a:ln>
        </p:spPr>
      </p:pic>
    </p:spTree>
    <p:extLst>
      <p:ext uri="{BB962C8B-B14F-4D97-AF65-F5344CB8AC3E}">
        <p14:creationId xmlns:p14="http://schemas.microsoft.com/office/powerpoint/2010/main" val="633429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TIBIAL APOPHYSITIS (OSGOOD-SCHLATTER DISEASE)</a:t>
            </a:r>
            <a:endParaRPr lang="en-US" dirty="0"/>
          </a:p>
        </p:txBody>
      </p:sp>
      <p:sp>
        <p:nvSpPr>
          <p:cNvPr id="3" name="Content Placeholder 2"/>
          <p:cNvSpPr>
            <a:spLocks noGrp="1"/>
          </p:cNvSpPr>
          <p:nvPr>
            <p:ph idx="1"/>
          </p:nvPr>
        </p:nvSpPr>
        <p:spPr/>
        <p:txBody>
          <a:bodyPr/>
          <a:lstStyle/>
          <a:p>
            <a:pPr lvl="0"/>
            <a:r>
              <a:rPr lang="en-ZA" dirty="0" smtClean="0"/>
              <a:t>Inflammation at the insertion of the patellar tendon on the </a:t>
            </a:r>
            <a:r>
              <a:rPr lang="en-ZA" dirty="0" err="1" smtClean="0"/>
              <a:t>tibial</a:t>
            </a:r>
            <a:r>
              <a:rPr lang="en-ZA" dirty="0" smtClean="0"/>
              <a:t> tubercle.</a:t>
            </a:r>
          </a:p>
          <a:p>
            <a:pPr lvl="0"/>
            <a:endParaRPr lang="en-ZA" dirty="0" smtClean="0"/>
          </a:p>
          <a:p>
            <a:pPr lvl="0"/>
            <a:r>
              <a:rPr lang="en-ZA" dirty="0" smtClean="0"/>
              <a:t>usually requires conservative treatment with activity modification, physical treatment, bracing, orthotics and, rarely, surgical exploration of </a:t>
            </a:r>
            <a:r>
              <a:rPr lang="en-ZA" dirty="0" err="1" smtClean="0"/>
              <a:t>tibial</a:t>
            </a:r>
            <a:r>
              <a:rPr lang="en-ZA" dirty="0" smtClean="0"/>
              <a:t> tubercle. </a:t>
            </a:r>
          </a:p>
          <a:p>
            <a:pPr>
              <a:buNone/>
            </a:pPr>
            <a:endParaRPr lang="en-ZA" dirty="0" smtClean="0"/>
          </a:p>
          <a:p>
            <a:endParaRPr lang="en-US" dirty="0"/>
          </a:p>
        </p:txBody>
      </p:sp>
      <p:pic>
        <p:nvPicPr>
          <p:cNvPr id="4" name="Picture 3" descr="http://www.zadeh.co.uk/paediatricorthopaedics/apophysis.jpg"/>
          <p:cNvPicPr/>
          <p:nvPr/>
        </p:nvPicPr>
        <p:blipFill>
          <a:blip r:embed="rId2" cstate="print"/>
          <a:srcRect/>
          <a:stretch>
            <a:fillRect/>
          </a:stretch>
        </p:blipFill>
        <p:spPr bwMode="auto">
          <a:xfrm>
            <a:off x="1257300" y="3131820"/>
            <a:ext cx="8206740" cy="3429000"/>
          </a:xfrm>
          <a:prstGeom prst="rect">
            <a:avLst/>
          </a:prstGeom>
          <a:noFill/>
          <a:ln w="9525">
            <a:noFill/>
            <a:miter lim="800000"/>
            <a:headEnd/>
            <a:tailEnd/>
          </a:ln>
        </p:spPr>
      </p:pic>
    </p:spTree>
    <p:extLst>
      <p:ext uri="{BB962C8B-B14F-4D97-AF65-F5344CB8AC3E}">
        <p14:creationId xmlns:p14="http://schemas.microsoft.com/office/powerpoint/2010/main" val="237959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NURSEMAID’S ELBOW</a:t>
            </a:r>
            <a:endParaRPr lang="en-US" dirty="0"/>
          </a:p>
        </p:txBody>
      </p:sp>
      <p:sp>
        <p:nvSpPr>
          <p:cNvPr id="3" name="Content Placeholder 2"/>
          <p:cNvSpPr>
            <a:spLocks noGrp="1"/>
          </p:cNvSpPr>
          <p:nvPr>
            <p:ph idx="1"/>
          </p:nvPr>
        </p:nvSpPr>
        <p:spPr/>
        <p:txBody>
          <a:bodyPr/>
          <a:lstStyle/>
          <a:p>
            <a:r>
              <a:rPr lang="en-ZA" dirty="0" smtClean="0"/>
              <a:t>The annular ligament becomes trapped in the radio-humeral joint. </a:t>
            </a:r>
          </a:p>
          <a:p>
            <a:endParaRPr lang="en-ZA" dirty="0" smtClean="0"/>
          </a:p>
          <a:p>
            <a:r>
              <a:rPr lang="en-ZA" dirty="0" smtClean="0"/>
              <a:t>It is also known as subluxation of the radial head.</a:t>
            </a:r>
          </a:p>
          <a:p>
            <a:endParaRPr lang="en-ZA" dirty="0" smtClean="0"/>
          </a:p>
          <a:p>
            <a:r>
              <a:rPr lang="en-ZA" dirty="0" smtClean="0"/>
              <a:t> Simple manipulation can reduce the subluxation but recurrence may require ligament reconstruction.</a:t>
            </a:r>
            <a:endParaRPr lang="en-ZA" dirty="0"/>
          </a:p>
        </p:txBody>
      </p:sp>
      <p:pic>
        <p:nvPicPr>
          <p:cNvPr id="4" name="Picture 3" descr="Nursemaid's Elbow"/>
          <p:cNvPicPr/>
          <p:nvPr/>
        </p:nvPicPr>
        <p:blipFill>
          <a:blip r:embed="rId2" cstate="print"/>
          <a:srcRect/>
          <a:stretch>
            <a:fillRect/>
          </a:stretch>
        </p:blipFill>
        <p:spPr bwMode="auto">
          <a:xfrm>
            <a:off x="0" y="3925044"/>
            <a:ext cx="12192000" cy="2932956"/>
          </a:xfrm>
          <a:prstGeom prst="rect">
            <a:avLst/>
          </a:prstGeom>
          <a:noFill/>
          <a:ln w="9525">
            <a:noFill/>
            <a:miter lim="800000"/>
            <a:headEnd/>
            <a:tailEnd/>
          </a:ln>
        </p:spPr>
      </p:pic>
    </p:spTree>
    <p:extLst>
      <p:ext uri="{BB962C8B-B14F-4D97-AF65-F5344CB8AC3E}">
        <p14:creationId xmlns:p14="http://schemas.microsoft.com/office/powerpoint/2010/main" val="34116444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5400" b="1" dirty="0" smtClean="0"/>
              <a:t>TYPED BY EFFIE NAILA</a:t>
            </a:r>
            <a:endParaRPr lang="en-US" sz="5400" b="1" dirty="0"/>
          </a:p>
        </p:txBody>
      </p:sp>
    </p:spTree>
    <p:extLst>
      <p:ext uri="{BB962C8B-B14F-4D97-AF65-F5344CB8AC3E}">
        <p14:creationId xmlns:p14="http://schemas.microsoft.com/office/powerpoint/2010/main" val="3999652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DEVELOPMENTAL DYSPLASIA OF THE HIP (DDH</a:t>
            </a:r>
            <a:endParaRPr lang="en-US" b="1" dirty="0"/>
          </a:p>
        </p:txBody>
      </p:sp>
      <p:sp>
        <p:nvSpPr>
          <p:cNvPr id="3" name="Content Placeholder 2"/>
          <p:cNvSpPr>
            <a:spLocks noGrp="1"/>
          </p:cNvSpPr>
          <p:nvPr>
            <p:ph idx="1"/>
          </p:nvPr>
        </p:nvSpPr>
        <p:spPr/>
        <p:txBody>
          <a:bodyPr>
            <a:normAutofit/>
          </a:bodyPr>
          <a:lstStyle/>
          <a:p>
            <a:r>
              <a:rPr lang="en-US" dirty="0" smtClean="0"/>
              <a:t>Child is born normally but during development the hip doesn’t develop normally i.e. dysplasia</a:t>
            </a:r>
          </a:p>
          <a:p>
            <a:r>
              <a:rPr lang="en-US" dirty="0" smtClean="0"/>
              <a:t>It can vary:</a:t>
            </a:r>
          </a:p>
          <a:p>
            <a:pPr lvl="1"/>
            <a:r>
              <a:rPr lang="en-US" dirty="0" smtClean="0"/>
              <a:t>Some degree of subluxation</a:t>
            </a:r>
          </a:p>
          <a:p>
            <a:pPr lvl="1"/>
            <a:r>
              <a:rPr lang="en-US" dirty="0" smtClean="0"/>
              <a:t>Some degree of dislocation</a:t>
            </a:r>
          </a:p>
          <a:p>
            <a:r>
              <a:rPr lang="en-US" dirty="0" smtClean="0"/>
              <a:t>This pediatric hip condition was previously known as congenital dislocation of the hip (CDH)</a:t>
            </a:r>
          </a:p>
          <a:p>
            <a:r>
              <a:rPr lang="en-US" dirty="0" smtClean="0"/>
              <a:t>Recently the name change to DDH as it was recognized that in this condition the hip may exhibit a spectrum of abnormalities, which only in a minority of cases it presents as a dislocated hip at birth</a:t>
            </a:r>
          </a:p>
          <a:p>
            <a:r>
              <a:rPr lang="en-US" dirty="0" smtClean="0"/>
              <a:t>In most cases the hip shows various degrees of dysplasia or subluxation (partial dislocation)</a:t>
            </a:r>
          </a:p>
          <a:p>
            <a:r>
              <a:rPr lang="en-US" dirty="0" smtClean="0"/>
              <a:t>In a small number the hip may actually be normal at birth, but becomes abnormal later in life.</a:t>
            </a:r>
          </a:p>
          <a:p>
            <a:r>
              <a:rPr lang="en-US" dirty="0" smtClean="0"/>
              <a:t>The incidence of this condition is about 2-4 cases per 1000 live births</a:t>
            </a:r>
          </a:p>
          <a:p>
            <a:r>
              <a:rPr lang="en-US" dirty="0" smtClean="0"/>
              <a:t>Females are more frequently affected than males 4:1</a:t>
            </a:r>
          </a:p>
          <a:p>
            <a:r>
              <a:rPr lang="en-US" dirty="0" smtClean="0"/>
              <a:t>It may be bilateral in 25% of the cases</a:t>
            </a:r>
            <a:endParaRPr lang="en-US" dirty="0"/>
          </a:p>
        </p:txBody>
      </p:sp>
    </p:spTree>
    <p:extLst>
      <p:ext uri="{BB962C8B-B14F-4D97-AF65-F5344CB8AC3E}">
        <p14:creationId xmlns:p14="http://schemas.microsoft.com/office/powerpoint/2010/main" val="3300313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zadeh.co.uk/paediatricorthopaedics/ddh_x-ray_us.jpg"/>
          <p:cNvPicPr/>
          <p:nvPr/>
        </p:nvPicPr>
        <p:blipFill>
          <a:blip r:embed="rId2" cstate="print"/>
          <a:srcRect/>
          <a:stretch>
            <a:fillRect/>
          </a:stretch>
        </p:blipFill>
        <p:spPr bwMode="auto">
          <a:xfrm>
            <a:off x="0" y="1335088"/>
            <a:ext cx="5577840" cy="3022848"/>
          </a:xfrm>
          <a:prstGeom prst="rect">
            <a:avLst/>
          </a:prstGeom>
          <a:noFill/>
          <a:ln w="9525">
            <a:noFill/>
            <a:miter lim="800000"/>
            <a:headEnd/>
            <a:tailEnd/>
          </a:ln>
        </p:spPr>
      </p:pic>
      <p:pic>
        <p:nvPicPr>
          <p:cNvPr id="5" name="Picture 4" descr="http://www.zadeh.co.uk/paediatricorthopaedics/ddh-diagram.jpg"/>
          <p:cNvPicPr/>
          <p:nvPr/>
        </p:nvPicPr>
        <p:blipFill>
          <a:blip r:embed="rId3" cstate="print"/>
          <a:srcRect/>
          <a:stretch>
            <a:fillRect/>
          </a:stretch>
        </p:blipFill>
        <p:spPr bwMode="auto">
          <a:xfrm>
            <a:off x="6240780" y="1325563"/>
            <a:ext cx="5951220" cy="3032373"/>
          </a:xfrm>
          <a:prstGeom prst="rect">
            <a:avLst/>
          </a:prstGeom>
          <a:noFill/>
          <a:ln w="9525">
            <a:noFill/>
            <a:miter lim="800000"/>
            <a:headEnd/>
            <a:tailEnd/>
          </a:ln>
        </p:spPr>
      </p:pic>
    </p:spTree>
    <p:extLst>
      <p:ext uri="{BB962C8B-B14F-4D97-AF65-F5344CB8AC3E}">
        <p14:creationId xmlns:p14="http://schemas.microsoft.com/office/powerpoint/2010/main" val="56018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If this condition is left untreated, it would lead to serious complications such as severe limp, limb shortening or early onset of OA as an adult</a:t>
            </a:r>
          </a:p>
          <a:p>
            <a:endParaRPr lang="en-US" dirty="0" smtClean="0"/>
          </a:p>
          <a:p>
            <a:r>
              <a:rPr lang="en-US" dirty="0" smtClean="0"/>
              <a:t>If detected early within the first few days of life, it could easily be treated with a short period of bracing with successful outcome in over 95% of cases.</a:t>
            </a:r>
            <a:endParaRPr lang="en-US" dirty="0"/>
          </a:p>
        </p:txBody>
      </p:sp>
    </p:spTree>
    <p:extLst>
      <p:ext uri="{BB962C8B-B14F-4D97-AF65-F5344CB8AC3E}">
        <p14:creationId xmlns:p14="http://schemas.microsoft.com/office/powerpoint/2010/main" val="261646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PROGNOSIS</a:t>
            </a:r>
            <a:endParaRPr lang="en-US" dirty="0"/>
          </a:p>
        </p:txBody>
      </p:sp>
      <p:sp>
        <p:nvSpPr>
          <p:cNvPr id="3" name="Content Placeholder 2"/>
          <p:cNvSpPr>
            <a:spLocks noGrp="1"/>
          </p:cNvSpPr>
          <p:nvPr>
            <p:ph idx="1"/>
          </p:nvPr>
        </p:nvSpPr>
        <p:spPr/>
        <p:txBody>
          <a:bodyPr/>
          <a:lstStyle/>
          <a:p>
            <a:r>
              <a:rPr lang="en-US" dirty="0" smtClean="0"/>
              <a:t>For this condition is directly related to:</a:t>
            </a:r>
          </a:p>
          <a:p>
            <a:pPr lvl="1"/>
            <a:r>
              <a:rPr lang="en-US" dirty="0" smtClean="0"/>
              <a:t>The age of the child</a:t>
            </a:r>
          </a:p>
          <a:p>
            <a:pPr lvl="1"/>
            <a:r>
              <a:rPr lang="en-US" dirty="0" smtClean="0"/>
              <a:t>Time of presentation</a:t>
            </a:r>
          </a:p>
          <a:p>
            <a:pPr lvl="1"/>
            <a:r>
              <a:rPr lang="en-US" dirty="0" smtClean="0"/>
              <a:t>Severity of the hip dysplasia.</a:t>
            </a:r>
            <a:endParaRPr lang="en-US" dirty="0"/>
          </a:p>
        </p:txBody>
      </p:sp>
    </p:spTree>
    <p:extLst>
      <p:ext uri="{BB962C8B-B14F-4D97-AF65-F5344CB8AC3E}">
        <p14:creationId xmlns:p14="http://schemas.microsoft.com/office/powerpoint/2010/main" val="226239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CLUB FOOT (CONGENITAL TALIPES EQUINOVARUS)</a:t>
            </a:r>
            <a:endParaRPr lang="en-US" dirty="0"/>
          </a:p>
        </p:txBody>
      </p:sp>
      <p:sp>
        <p:nvSpPr>
          <p:cNvPr id="3" name="Content Placeholder 2"/>
          <p:cNvSpPr>
            <a:spLocks noGrp="1"/>
          </p:cNvSpPr>
          <p:nvPr>
            <p:ph idx="1"/>
          </p:nvPr>
        </p:nvSpPr>
        <p:spPr/>
        <p:txBody>
          <a:bodyPr/>
          <a:lstStyle/>
          <a:p>
            <a:r>
              <a:rPr lang="en-US" dirty="0" smtClean="0"/>
              <a:t>Club foot affects 2 per 1000 live births and could be bilateral in 25%  of cases. Males are frequently affected than females by 2:1</a:t>
            </a:r>
          </a:p>
          <a:p>
            <a:r>
              <a:rPr lang="en-US" dirty="0" smtClean="0"/>
              <a:t>Deformities in club foot are complex and involves the whole foot, ankle and leg.</a:t>
            </a:r>
          </a:p>
          <a:p>
            <a:r>
              <a:rPr lang="en-US" dirty="0" smtClean="0"/>
              <a:t>In the hind foot, the ankle joint is flexed due to shortening of the Achilles tendon (</a:t>
            </a:r>
            <a:r>
              <a:rPr lang="en-US" b="1" dirty="0" err="1" smtClean="0"/>
              <a:t>equinus</a:t>
            </a:r>
            <a:r>
              <a:rPr lang="en-US" b="1" dirty="0" smtClean="0"/>
              <a:t> deformity</a:t>
            </a:r>
            <a:r>
              <a:rPr lang="en-US" dirty="0" smtClean="0"/>
              <a:t>) and the heel is turned in (</a:t>
            </a:r>
            <a:r>
              <a:rPr lang="en-US" b="1" dirty="0" err="1" smtClean="0"/>
              <a:t>varus</a:t>
            </a:r>
            <a:r>
              <a:rPr lang="en-US" b="1" dirty="0"/>
              <a:t> </a:t>
            </a:r>
            <a:r>
              <a:rPr lang="en-US" b="1" dirty="0" smtClean="0"/>
              <a:t>deformity</a:t>
            </a:r>
            <a:r>
              <a:rPr lang="en-US" dirty="0" smtClean="0"/>
              <a:t>)</a:t>
            </a:r>
          </a:p>
          <a:p>
            <a:r>
              <a:rPr lang="en-US" dirty="0" smtClean="0"/>
              <a:t>In the forefoot there is a high medial arch (</a:t>
            </a:r>
            <a:r>
              <a:rPr lang="en-US" b="1" dirty="0" err="1" smtClean="0"/>
              <a:t>cavus</a:t>
            </a:r>
            <a:r>
              <a:rPr lang="en-US" b="1" dirty="0" smtClean="0"/>
              <a:t> deformity</a:t>
            </a:r>
            <a:r>
              <a:rPr lang="en-US" dirty="0" smtClean="0"/>
              <a:t>) and the foot has a bean shaped and curled outer border (</a:t>
            </a:r>
            <a:r>
              <a:rPr lang="en-US" b="1" dirty="0" smtClean="0"/>
              <a:t>fore-foot </a:t>
            </a:r>
            <a:r>
              <a:rPr lang="en-US" b="1" dirty="0" err="1" smtClean="0"/>
              <a:t>adductus</a:t>
            </a:r>
            <a:r>
              <a:rPr lang="en-US" b="1" dirty="0" smtClean="0"/>
              <a:t> deformity</a:t>
            </a:r>
            <a:r>
              <a:rPr lang="en-US" dirty="0" smtClean="0"/>
              <a:t>)</a:t>
            </a:r>
          </a:p>
          <a:p>
            <a:r>
              <a:rPr lang="en-US" dirty="0" smtClean="0"/>
              <a:t>The whole leg, foot including calf muscles are smaller on the affected side (</a:t>
            </a:r>
            <a:r>
              <a:rPr lang="en-US" dirty="0" err="1"/>
              <a:t>e</a:t>
            </a:r>
            <a:r>
              <a:rPr lang="en-US" dirty="0" err="1" smtClean="0"/>
              <a:t>quinus</a:t>
            </a:r>
            <a:r>
              <a:rPr lang="en-US" dirty="0" smtClean="0"/>
              <a:t> deformity – Achilles tendon is shortened hence the plantar is forced to extend)</a:t>
            </a:r>
          </a:p>
          <a:p>
            <a:r>
              <a:rPr lang="en-US" dirty="0" smtClean="0"/>
              <a:t>In 30% of the cases this deformity is flexible and rapidly resolves after birth</a:t>
            </a:r>
          </a:p>
          <a:p>
            <a:r>
              <a:rPr lang="en-US" dirty="0" smtClean="0"/>
              <a:t>In the remaining 70% the deformity is stiff and if left untreated it would lead to severe painful deformities in the long term and the affected child could end up walking on the outer aspect of the foot.</a:t>
            </a:r>
            <a:endParaRPr lang="en-US" dirty="0"/>
          </a:p>
        </p:txBody>
      </p:sp>
    </p:spTree>
    <p:extLst>
      <p:ext uri="{BB962C8B-B14F-4D97-AF65-F5344CB8AC3E}">
        <p14:creationId xmlns:p14="http://schemas.microsoft.com/office/powerpoint/2010/main" val="2436559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zadeh.co.uk/paediatricorthopaedics/club_foot_1.jpg"/>
          <p:cNvPicPr/>
          <p:nvPr/>
        </p:nvPicPr>
        <p:blipFill>
          <a:blip r:embed="rId2" cstate="print"/>
          <a:srcRect/>
          <a:stretch>
            <a:fillRect/>
          </a:stretch>
        </p:blipFill>
        <p:spPr bwMode="auto">
          <a:xfrm>
            <a:off x="1645920" y="0"/>
            <a:ext cx="9121140" cy="6858000"/>
          </a:xfrm>
          <a:prstGeom prst="rect">
            <a:avLst/>
          </a:prstGeom>
          <a:noFill/>
          <a:ln w="9525">
            <a:noFill/>
            <a:miter lim="800000"/>
            <a:headEnd/>
            <a:tailEnd/>
          </a:ln>
        </p:spPr>
      </p:pic>
    </p:spTree>
    <p:extLst>
      <p:ext uri="{BB962C8B-B14F-4D97-AF65-F5344CB8AC3E}">
        <p14:creationId xmlns:p14="http://schemas.microsoft.com/office/powerpoint/2010/main" val="3001739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a:t>
            </a:r>
            <a:endParaRPr lang="en-US" dirty="0"/>
          </a:p>
        </p:txBody>
      </p:sp>
      <p:sp>
        <p:nvSpPr>
          <p:cNvPr id="3" name="Content Placeholder 2"/>
          <p:cNvSpPr>
            <a:spLocks noGrp="1"/>
          </p:cNvSpPr>
          <p:nvPr>
            <p:ph idx="1"/>
          </p:nvPr>
        </p:nvSpPr>
        <p:spPr/>
        <p:txBody>
          <a:bodyPr/>
          <a:lstStyle/>
          <a:p>
            <a:r>
              <a:rPr lang="en-US" dirty="0" smtClean="0"/>
              <a:t>For flexible club foot, stretching and serial casting under the supervision of a physiotherapist (</a:t>
            </a:r>
            <a:r>
              <a:rPr lang="en-US" b="1" dirty="0" err="1" smtClean="0"/>
              <a:t>ponseti</a:t>
            </a:r>
            <a:r>
              <a:rPr lang="en-US" b="1" dirty="0" smtClean="0"/>
              <a:t> method</a:t>
            </a:r>
            <a:r>
              <a:rPr lang="en-US" dirty="0" smtClean="0"/>
              <a:t>)</a:t>
            </a:r>
          </a:p>
          <a:p>
            <a:r>
              <a:rPr lang="en-US" dirty="0" smtClean="0"/>
              <a:t>Rapid resolution of the deformity is generally expected within weeks and it is unlikely other methods of treatment would be necessary</a:t>
            </a:r>
          </a:p>
          <a:p>
            <a:r>
              <a:rPr lang="en-US" dirty="0" smtClean="0"/>
              <a:t>Surgery is required for the rigid and non-responding club feet.</a:t>
            </a:r>
            <a:endParaRPr lang="en-US" dirty="0"/>
          </a:p>
        </p:txBody>
      </p:sp>
    </p:spTree>
    <p:extLst>
      <p:ext uri="{BB962C8B-B14F-4D97-AF65-F5344CB8AC3E}">
        <p14:creationId xmlns:p14="http://schemas.microsoft.com/office/powerpoint/2010/main" val="376216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1545</Words>
  <Application>Microsoft Office PowerPoint</Application>
  <PresentationFormat>Widescreen</PresentationFormat>
  <Paragraphs>149</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Wingdings</vt:lpstr>
      <vt:lpstr>Office Theme</vt:lpstr>
      <vt:lpstr>ORTHOPEDIC CONFENITAL AND DEVELOPMENTAL CONDITIONS IN CHILDHOOD</vt:lpstr>
      <vt:lpstr>INTRODUCTION</vt:lpstr>
      <vt:lpstr>DEVELOPMENTAL DYSPLASIA OF THE HIP (DDH</vt:lpstr>
      <vt:lpstr>PowerPoint Presentation</vt:lpstr>
      <vt:lpstr>CONT.</vt:lpstr>
      <vt:lpstr>PROGNOSIS</vt:lpstr>
      <vt:lpstr>CLUB FOOT (CONGENITAL TALIPES EQUINOVARUS)</vt:lpstr>
      <vt:lpstr>PowerPoint Presentation</vt:lpstr>
      <vt:lpstr>TREATMENT</vt:lpstr>
      <vt:lpstr>PROGNOSIS</vt:lpstr>
      <vt:lpstr>DEVELOPMENTAL CONDITIONS PERTHES’ DISEASE</vt:lpstr>
      <vt:lpstr>PowerPoint Presentation</vt:lpstr>
      <vt:lpstr>NATURAL HISTORY</vt:lpstr>
      <vt:lpstr>SLIPPED CAPITAL FEMORAL EPIPHYSIS (SCFE)</vt:lpstr>
      <vt:lpstr>PowerPoint Presentation</vt:lpstr>
      <vt:lpstr>NATURAL HISTORY</vt:lpstr>
      <vt:lpstr>KNEE DEFOMRITIES: GENU VARUM/VULGUS</vt:lpstr>
      <vt:lpstr>NATURAL HISTORY</vt:lpstr>
      <vt:lpstr>TREATMENT</vt:lpstr>
      <vt:lpstr>PowerPoint Presentation</vt:lpstr>
      <vt:lpstr>CALCANEO-VULGUS</vt:lpstr>
      <vt:lpstr>CONT.</vt:lpstr>
      <vt:lpstr>OTHER CONDITIONS</vt:lpstr>
      <vt:lpstr>PES CAVUS</vt:lpstr>
      <vt:lpstr>POLYDACTYLY</vt:lpstr>
      <vt:lpstr>TIBIAL APOPHYSITIS (OSGOOD-SCHLATTER DISEASE)</vt:lpstr>
      <vt:lpstr>NURSEMAID’S ELBOW</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ORTHOPEDIC CONFENITAL AND DEVELOPMENTAL CONDITIONS IN CHILDHOOD</dc:title>
  <dc:creator>Effie Nailah</dc:creator>
  <cp:lastModifiedBy>Effie Nailah</cp:lastModifiedBy>
  <cp:revision>6</cp:revision>
  <dcterms:created xsi:type="dcterms:W3CDTF">2016-09-05T09:21:04Z</dcterms:created>
  <dcterms:modified xsi:type="dcterms:W3CDTF">2016-09-05T10:04:22Z</dcterms:modified>
</cp:coreProperties>
</file>