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7"/>
  </p:notesMasterIdLst>
  <p:sldIdLst>
    <p:sldId id="256" r:id="rId2"/>
    <p:sldId id="286" r:id="rId3"/>
    <p:sldId id="353" r:id="rId4"/>
    <p:sldId id="355" r:id="rId5"/>
    <p:sldId id="354" r:id="rId6"/>
    <p:sldId id="285" r:id="rId7"/>
    <p:sldId id="287" r:id="rId8"/>
    <p:sldId id="288" r:id="rId9"/>
    <p:sldId id="327" r:id="rId10"/>
    <p:sldId id="289" r:id="rId11"/>
    <p:sldId id="332" r:id="rId12"/>
    <p:sldId id="290" r:id="rId13"/>
    <p:sldId id="310" r:id="rId14"/>
    <p:sldId id="316" r:id="rId15"/>
    <p:sldId id="325" r:id="rId16"/>
    <p:sldId id="313" r:id="rId17"/>
    <p:sldId id="319" r:id="rId18"/>
    <p:sldId id="268" r:id="rId19"/>
    <p:sldId id="312" r:id="rId20"/>
    <p:sldId id="291" r:id="rId21"/>
    <p:sldId id="292" r:id="rId22"/>
    <p:sldId id="293" r:id="rId23"/>
    <p:sldId id="294" r:id="rId24"/>
    <p:sldId id="295" r:id="rId25"/>
    <p:sldId id="296" r:id="rId26"/>
    <p:sldId id="315" r:id="rId27"/>
    <p:sldId id="334" r:id="rId28"/>
    <p:sldId id="339" r:id="rId29"/>
    <p:sldId id="317" r:id="rId30"/>
    <p:sldId id="324" r:id="rId31"/>
    <p:sldId id="318" r:id="rId32"/>
    <p:sldId id="322" r:id="rId33"/>
    <p:sldId id="351" r:id="rId34"/>
    <p:sldId id="340" r:id="rId35"/>
    <p:sldId id="341" r:id="rId36"/>
    <p:sldId id="342" r:id="rId37"/>
    <p:sldId id="345" r:id="rId38"/>
    <p:sldId id="346" r:id="rId39"/>
    <p:sldId id="344" r:id="rId40"/>
    <p:sldId id="343" r:id="rId41"/>
    <p:sldId id="347" r:id="rId42"/>
    <p:sldId id="348" r:id="rId43"/>
    <p:sldId id="349" r:id="rId44"/>
    <p:sldId id="350" r:id="rId45"/>
    <p:sldId id="35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833" autoAdjust="0"/>
  </p:normalViewPr>
  <p:slideViewPr>
    <p:cSldViewPr>
      <p:cViewPr varScale="1">
        <p:scale>
          <a:sx n="52" d="100"/>
          <a:sy n="52" d="100"/>
        </p:scale>
        <p:origin x="1896"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841989-2019-45E7-B90D-F17F3026BDDD}" type="datetimeFigureOut">
              <a:rPr lang="en-US" smtClean="0"/>
              <a:pPr/>
              <a:t>10/10/2016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0F8013-9B9C-474C-908C-C2D562738495}" type="slidenum">
              <a:rPr lang="en-US" smtClean="0"/>
              <a:pPr/>
              <a:t>‹#›</a:t>
            </a:fld>
            <a:endParaRPr lang="en-US" dirty="0"/>
          </a:p>
        </p:txBody>
      </p:sp>
    </p:spTree>
    <p:extLst>
      <p:ext uri="{BB962C8B-B14F-4D97-AF65-F5344CB8AC3E}">
        <p14:creationId xmlns:p14="http://schemas.microsoft.com/office/powerpoint/2010/main" val="424413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0F8013-9B9C-474C-908C-C2D562738495}" type="slidenum">
              <a:rPr lang="en-US" smtClean="0"/>
              <a:pPr/>
              <a:t>1</a:t>
            </a:fld>
            <a:endParaRPr lang="en-US" dirty="0"/>
          </a:p>
        </p:txBody>
      </p:sp>
    </p:spTree>
    <p:extLst>
      <p:ext uri="{BB962C8B-B14F-4D97-AF65-F5344CB8AC3E}">
        <p14:creationId xmlns:p14="http://schemas.microsoft.com/office/powerpoint/2010/main" val="1792381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common</a:t>
            </a:r>
            <a:r>
              <a:rPr lang="en-US" baseline="0" dirty="0" smtClean="0"/>
              <a:t> pattern is altered in a presenting patient e.g. a girl with scoliosis of a convexity to the right </a:t>
            </a:r>
            <a:r>
              <a:rPr lang="en-US" baseline="0" dirty="0" smtClean="0">
                <a:sym typeface="Wingdings" panose="05000000000000000000" pitchFamily="2" charset="2"/>
              </a:rPr>
              <a:t> investigate further for cause</a:t>
            </a:r>
            <a:endParaRPr lang="en-US" dirty="0"/>
          </a:p>
        </p:txBody>
      </p:sp>
      <p:sp>
        <p:nvSpPr>
          <p:cNvPr id="4" name="Slide Number Placeholder 3"/>
          <p:cNvSpPr>
            <a:spLocks noGrp="1"/>
          </p:cNvSpPr>
          <p:nvPr>
            <p:ph type="sldNum" sz="quarter" idx="10"/>
          </p:nvPr>
        </p:nvSpPr>
        <p:spPr/>
        <p:txBody>
          <a:bodyPr/>
          <a:lstStyle/>
          <a:p>
            <a:fld id="{9A0F8013-9B9C-474C-908C-C2D562738495}" type="slidenum">
              <a:rPr lang="en-US" smtClean="0"/>
              <a:pPr/>
              <a:t>20</a:t>
            </a:fld>
            <a:endParaRPr lang="en-US" dirty="0"/>
          </a:p>
        </p:txBody>
      </p:sp>
    </p:spTree>
    <p:extLst>
      <p:ext uri="{BB962C8B-B14F-4D97-AF65-F5344CB8AC3E}">
        <p14:creationId xmlns:p14="http://schemas.microsoft.com/office/powerpoint/2010/main" val="1107744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1" kern="1200" dirty="0" smtClean="0">
                <a:solidFill>
                  <a:schemeClr val="tx1"/>
                </a:solidFill>
                <a:latin typeface="+mn-lt"/>
                <a:ea typeface="+mn-ea"/>
                <a:cs typeface="+mn-cs"/>
              </a:rPr>
              <a:t>Treatment </a:t>
            </a:r>
          </a:p>
          <a:p>
            <a:r>
              <a:rPr lang="en-US" sz="1200" b="1" kern="1200" dirty="0" smtClean="0">
                <a:solidFill>
                  <a:schemeClr val="tx1"/>
                </a:solidFill>
                <a:latin typeface="+mn-lt"/>
                <a:ea typeface="+mn-ea"/>
                <a:cs typeface="+mn-cs"/>
              </a:rPr>
              <a:t>Although it is likely to progress and to require surgery, juvenile idiopathic scoliosis is treated according to guidelines similar to those for adolescent idiopathic scoliosis. For curves of less than 20 degrees, observation is indicated, with examination and standing </a:t>
            </a:r>
            <a:r>
              <a:rPr lang="en-US" sz="1200" b="1" kern="1200" dirty="0" err="1" smtClean="0">
                <a:solidFill>
                  <a:schemeClr val="tx1"/>
                </a:solidFill>
                <a:latin typeface="+mn-lt"/>
                <a:ea typeface="+mn-ea"/>
                <a:cs typeface="+mn-cs"/>
              </a:rPr>
              <a:t>posteroanterior</a:t>
            </a:r>
            <a:r>
              <a:rPr lang="en-US" sz="1200" b="1" kern="1200" dirty="0" smtClean="0">
                <a:solidFill>
                  <a:schemeClr val="tx1"/>
                </a:solidFill>
                <a:latin typeface="+mn-lt"/>
                <a:ea typeface="+mn-ea"/>
                <a:cs typeface="+mn-cs"/>
              </a:rPr>
              <a:t> radiographs every 4 to 6 months. Evidence of progression on the radiographs as indicated by a change of at least 5 to 7 degrees warrants brace treatment. If the curve is not progressing, observation is continued until skeletal maturity.</a:t>
            </a:r>
          </a:p>
          <a:p>
            <a:r>
              <a:rPr lang="en-US" sz="1200" b="1" kern="1200" dirty="0" smtClean="0">
                <a:solidFill>
                  <a:schemeClr val="tx1"/>
                </a:solidFill>
                <a:latin typeface="+mn-lt"/>
                <a:ea typeface="+mn-ea"/>
                <a:cs typeface="+mn-cs"/>
              </a:rPr>
              <a:t>Although much of the literature concerning orthotic treatment of juvenile idiopathic scoliosis has emphasized the Milwaukee brace, a TLSO often is used for thoracic curves with the apex at T8 or below. Initially, the brace is worn full-time (22 of 24 hours). If the curve improves after at least 1 year of full-time bracing, the hours per day of brace wear can be decreased gradually to a nighttime-only bracing program, which is much more tolerable, especially when the child reaches puberty. However, the patient is carefully observed for any sign of curve progression during this weaning process. If curve progression is noted, a full-time brace program is resumed.</a:t>
            </a:r>
          </a:p>
          <a:p>
            <a:r>
              <a:rPr lang="en-US" sz="1200" b="1" kern="1200" dirty="0" smtClean="0">
                <a:solidFill>
                  <a:schemeClr val="tx1"/>
                </a:solidFill>
                <a:latin typeface="+mn-lt"/>
                <a:ea typeface="+mn-ea"/>
                <a:cs typeface="+mn-cs"/>
              </a:rPr>
              <a:t>The success of </a:t>
            </a:r>
            <a:r>
              <a:rPr lang="en-US" sz="1200" b="1" kern="1200" dirty="0" err="1" smtClean="0">
                <a:solidFill>
                  <a:schemeClr val="tx1"/>
                </a:solidFill>
                <a:latin typeface="+mn-lt"/>
                <a:ea typeface="+mn-ea"/>
                <a:cs typeface="+mn-cs"/>
              </a:rPr>
              <a:t>nonoperative</a:t>
            </a:r>
            <a:r>
              <a:rPr lang="en-US" sz="1200" b="1" kern="1200" dirty="0" smtClean="0">
                <a:solidFill>
                  <a:schemeClr val="tx1"/>
                </a:solidFill>
                <a:latin typeface="+mn-lt"/>
                <a:ea typeface="+mn-ea"/>
                <a:cs typeface="+mn-cs"/>
              </a:rPr>
              <a:t> treatment is variable. In the series of </a:t>
            </a:r>
            <a:r>
              <a:rPr lang="en-US" sz="1200" b="1" kern="1200" dirty="0" err="1" smtClean="0">
                <a:solidFill>
                  <a:schemeClr val="tx1"/>
                </a:solidFill>
                <a:latin typeface="+mn-lt"/>
                <a:ea typeface="+mn-ea"/>
                <a:cs typeface="+mn-cs"/>
              </a:rPr>
              <a:t>Figueiredo</a:t>
            </a:r>
            <a:r>
              <a:rPr lang="en-US" sz="1200" b="1" kern="1200" dirty="0" smtClean="0">
                <a:solidFill>
                  <a:schemeClr val="tx1"/>
                </a:solidFill>
                <a:latin typeface="+mn-lt"/>
                <a:ea typeface="+mn-ea"/>
                <a:cs typeface="+mn-cs"/>
              </a:rPr>
              <a:t> and James, 44% of patients were successfully managed conservatively; 56% required spinal fusion. In </a:t>
            </a:r>
            <a:r>
              <a:rPr lang="en-US" sz="1200" b="1" kern="1200" dirty="0" err="1" smtClean="0">
                <a:solidFill>
                  <a:schemeClr val="tx1"/>
                </a:solidFill>
                <a:latin typeface="+mn-lt"/>
                <a:ea typeface="+mn-ea"/>
                <a:cs typeface="+mn-cs"/>
              </a:rPr>
              <a:t>Tolo</a:t>
            </a:r>
            <a:r>
              <a:rPr lang="en-US" sz="1200" b="1" kern="1200" dirty="0" smtClean="0">
                <a:solidFill>
                  <a:schemeClr val="tx1"/>
                </a:solidFill>
                <a:latin typeface="+mn-lt"/>
                <a:ea typeface="+mn-ea"/>
                <a:cs typeface="+mn-cs"/>
              </a:rPr>
              <a:t> and Gillespie's series, 27% of patients required surgical fusion for progressive curves. </a:t>
            </a:r>
            <a:r>
              <a:rPr lang="en-US" sz="1200" b="1" kern="1200" dirty="0" err="1" smtClean="0">
                <a:solidFill>
                  <a:schemeClr val="tx1"/>
                </a:solidFill>
                <a:latin typeface="+mn-lt"/>
                <a:ea typeface="+mn-ea"/>
                <a:cs typeface="+mn-cs"/>
              </a:rPr>
              <a:t>Tolo</a:t>
            </a:r>
            <a:r>
              <a:rPr lang="en-US" sz="1200" b="1" kern="1200" dirty="0" smtClean="0">
                <a:solidFill>
                  <a:schemeClr val="tx1"/>
                </a:solidFill>
                <a:latin typeface="+mn-lt"/>
                <a:ea typeface="+mn-ea"/>
                <a:cs typeface="+mn-cs"/>
              </a:rPr>
              <a:t> and Gillespie found that it was not possible to predict which curves would increase from the curve pattern, the degree of curvature, or the patient's age at the time of diagnosis. Although they found the initial RVAD measurement to be of only limited value, serial measurements were useful to evaluate brace treatment. Several guidelines can be formulated for evaluating brace treatment (Box 38-1).</a:t>
            </a:r>
          </a:p>
          <a:p>
            <a:r>
              <a:rPr lang="en-US" sz="1200" b="1" kern="1200" dirty="0" smtClean="0">
                <a:solidFill>
                  <a:schemeClr val="tx1"/>
                </a:solidFill>
                <a:latin typeface="+mn-lt"/>
                <a:ea typeface="+mn-ea"/>
                <a:cs typeface="+mn-cs"/>
              </a:rPr>
              <a:t>Box 38-1  </a:t>
            </a:r>
          </a:p>
          <a:p>
            <a:r>
              <a:rPr lang="en-US" sz="1200" b="1" kern="1200" dirty="0" smtClean="0">
                <a:solidFill>
                  <a:schemeClr val="tx1"/>
                </a:solidFill>
                <a:latin typeface="+mn-lt"/>
                <a:ea typeface="+mn-ea"/>
                <a:cs typeface="+mn-cs"/>
              </a:rPr>
              <a:t>Evaluation of Brace Treatment of Juvenile Idiopathic Scoliosis by the RVAD    If the RVAD progresses above 10 degrees during brace wear, progression can be expected.</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If the RVAD values decline as treatment continues, part-time Milwaukee brace wear should be adequate.</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Those curves with RVAD values near or below 0 degrees at the time of diagnosis generally will require only a short period of full-time brace wear before part-time brace wear is begun.</a:t>
            </a:r>
            <a:br>
              <a:rPr lang="en-US" sz="1200" b="1" kern="1200" dirty="0" smtClean="0">
                <a:solidFill>
                  <a:schemeClr val="tx1"/>
                </a:solidFill>
                <a:latin typeface="+mn-lt"/>
                <a:ea typeface="+mn-ea"/>
                <a:cs typeface="+mn-cs"/>
              </a:rPr>
            </a:br>
            <a:endParaRPr lang="en-US" sz="1200" b="1" kern="1200" dirty="0" smtClean="0">
              <a:solidFill>
                <a:schemeClr val="tx1"/>
              </a:solidFill>
              <a:latin typeface="+mn-lt"/>
              <a:ea typeface="+mn-ea"/>
              <a:cs typeface="+mn-cs"/>
            </a:endParaRPr>
          </a:p>
          <a:p>
            <a:r>
              <a:rPr lang="en-US" sz="1200" b="1" kern="1200" dirty="0" err="1" smtClean="0">
                <a:solidFill>
                  <a:schemeClr val="tx1"/>
                </a:solidFill>
                <a:latin typeface="+mn-lt"/>
                <a:ea typeface="+mn-ea"/>
                <a:cs typeface="+mn-cs"/>
              </a:rPr>
              <a:t>Tolo</a:t>
            </a:r>
            <a:r>
              <a:rPr lang="en-US" sz="1200" b="1" kern="1200" dirty="0" smtClean="0">
                <a:solidFill>
                  <a:schemeClr val="tx1"/>
                </a:solidFill>
                <a:latin typeface="+mn-lt"/>
                <a:ea typeface="+mn-ea"/>
                <a:cs typeface="+mn-cs"/>
              </a:rPr>
              <a:t> and Gillespie recommended that evidence of progression be obtained before a Milwaukee brace is applied, unless the curve is greater than 30 degrees when the juvenile patient is first seen, because some curves, even in the range of 20 to 30 degrees, did not progress during a period of several months. </a:t>
            </a:r>
            <a:r>
              <a:rPr lang="en-US" sz="1200" b="1" kern="1200" dirty="0" err="1" smtClean="0">
                <a:solidFill>
                  <a:schemeClr val="tx1"/>
                </a:solidFill>
                <a:latin typeface="+mn-lt"/>
                <a:ea typeface="+mn-ea"/>
                <a:cs typeface="+mn-cs"/>
              </a:rPr>
              <a:t>Mannherz</a:t>
            </a:r>
            <a:r>
              <a:rPr lang="en-US" sz="1200" b="1" kern="1200" dirty="0" smtClean="0">
                <a:solidFill>
                  <a:schemeClr val="tx1"/>
                </a:solidFill>
                <a:latin typeface="+mn-lt"/>
                <a:ea typeface="+mn-ea"/>
                <a:cs typeface="+mn-cs"/>
              </a:rPr>
              <a:t> et al. confirmed that the RVAD was helpful in predicting progression in most juvenile idiopathic scoliosis curves. The initial RVAD was not helpful, but progressive RVAD to greater than 10 degrees over time was associated with curve progression. A higher incidence of curve progression also was noted in patients with less than 20 degrees of thoracic </a:t>
            </a:r>
            <a:r>
              <a:rPr lang="en-US" sz="1200" b="1" kern="1200" dirty="0" err="1" smtClean="0">
                <a:solidFill>
                  <a:schemeClr val="tx1"/>
                </a:solidFill>
                <a:latin typeface="+mn-lt"/>
                <a:ea typeface="+mn-ea"/>
                <a:cs typeface="+mn-cs"/>
              </a:rPr>
              <a:t>kyphosis</a:t>
            </a:r>
            <a:r>
              <a:rPr lang="en-US" sz="1200" b="1" kern="1200" dirty="0" smtClean="0">
                <a:solidFill>
                  <a:schemeClr val="tx1"/>
                </a:solidFill>
                <a:latin typeface="+mn-lt"/>
                <a:ea typeface="+mn-ea"/>
                <a:cs typeface="+mn-cs"/>
              </a:rPr>
              <a:t>. Double major curves tended to progress most often.</a:t>
            </a:r>
          </a:p>
          <a:p>
            <a:r>
              <a:rPr lang="en-US" sz="1200" b="1" kern="1200" dirty="0" err="1" smtClean="0">
                <a:solidFill>
                  <a:schemeClr val="tx1"/>
                </a:solidFill>
                <a:latin typeface="+mn-lt"/>
                <a:ea typeface="+mn-ea"/>
                <a:cs typeface="+mn-cs"/>
              </a:rPr>
              <a:t>Kahanovitz</a:t>
            </a:r>
            <a:r>
              <a:rPr lang="en-US" sz="1200" b="1" kern="1200" dirty="0" smtClean="0">
                <a:solidFill>
                  <a:schemeClr val="tx1"/>
                </a:solidFill>
                <a:latin typeface="+mn-lt"/>
                <a:ea typeface="+mn-ea"/>
                <a:cs typeface="+mn-cs"/>
              </a:rPr>
              <a:t>, Levine, and </a:t>
            </a:r>
            <a:r>
              <a:rPr lang="en-US" sz="1200" b="1" kern="1200" dirty="0" err="1" smtClean="0">
                <a:solidFill>
                  <a:schemeClr val="tx1"/>
                </a:solidFill>
                <a:latin typeface="+mn-lt"/>
                <a:ea typeface="+mn-ea"/>
                <a:cs typeface="+mn-cs"/>
              </a:rPr>
              <a:t>Lardone</a:t>
            </a:r>
            <a:r>
              <a:rPr lang="en-US" sz="1200" b="1" kern="1200" dirty="0" smtClean="0">
                <a:solidFill>
                  <a:schemeClr val="tx1"/>
                </a:solidFill>
                <a:latin typeface="+mn-lt"/>
                <a:ea typeface="+mn-ea"/>
                <a:cs typeface="+mn-cs"/>
              </a:rPr>
              <a:t> found that patients with curves of less than 35 degrees and RVADs of less than 20 degrees had excellent prognoses with treatment in a part-time Milwaukee brace program. Patients with curvatures of greater than 45 degrees at the onset of bracing and whose RVADs exceeded 20 degrees all eventually underwent spinal fusion. Patients with curvatures from 35 to 45 degrees at the onset of bracing had much less predictable prognoses. The part-time brace program consisted of wearing the brace after school and all night for approximately a year. The patients were then kept in the brace at night only for another 2.5 years. The brace was at that point worn every other night for an average of 1.2 years. Bracing generally was discontinued completely at an average of about 14 years of age. Individually, however, the numbers of hours spent wearing the brace depended on the amount of improvement and stability of the curvature. Part-time brace treatment may afford these children the social and psychological benefits not provided by a full-time Milwaukee brace program. The Milwaukee brace may be preferred because it does not cause chest wall compression in these young patients. A total-contact TLSO often is prescribed, but rib cage distortion is possible because of the lengthy time the child must wear the brace. Early reports of the part-time Charleston bending brace were encouraging, but its usefulness has not been established (see the section on orthotic treatment of adolescent idiopathic scoliosis).</a:t>
            </a:r>
          </a:p>
          <a:p>
            <a:r>
              <a:rPr lang="en-US" sz="1200" b="1" kern="1200" dirty="0" smtClean="0">
                <a:solidFill>
                  <a:schemeClr val="tx1"/>
                </a:solidFill>
                <a:latin typeface="+mn-lt"/>
                <a:ea typeface="+mn-ea"/>
                <a:cs typeface="+mn-cs"/>
              </a:rPr>
              <a:t>Even if the curve progresses, bracing may slow progression and delay surgery until the child is older, which may avoid a short trunk and lessen the possibility of a crankshaft phenomenon. If orthotic treatment fails, either a subcutaneous rod or </a:t>
            </a:r>
            <a:r>
              <a:rPr lang="en-US" sz="1200" b="1" kern="1200" dirty="0" err="1" smtClean="0">
                <a:solidFill>
                  <a:schemeClr val="tx1"/>
                </a:solidFill>
                <a:latin typeface="+mn-lt"/>
                <a:ea typeface="+mn-ea"/>
                <a:cs typeface="+mn-cs"/>
              </a:rPr>
              <a:t>multihook</a:t>
            </a:r>
            <a:r>
              <a:rPr lang="en-US" sz="1200" b="1" kern="1200" dirty="0" smtClean="0">
                <a:solidFill>
                  <a:schemeClr val="tx1"/>
                </a:solidFill>
                <a:latin typeface="+mn-lt"/>
                <a:ea typeface="+mn-ea"/>
                <a:cs typeface="+mn-cs"/>
              </a:rPr>
              <a:t> segmental system or spinal fusion should be considered. If the child is younger than 8 years and small, the ideal treatment is subcutaneous rod insertion, with or without an anterior apical growth arrest procedure. If the child is larger and 9 or 10 years of age, fusion may be appropriate, but combined anterior and posterior spinal fusions should be considered to avoid a crankshaft phenomenon.</a:t>
            </a:r>
          </a:p>
          <a:p>
            <a:r>
              <a:rPr lang="en-US" sz="1200" b="1" kern="1200" dirty="0" err="1" smtClean="0">
                <a:solidFill>
                  <a:schemeClr val="tx1"/>
                </a:solidFill>
                <a:latin typeface="+mn-lt"/>
                <a:ea typeface="+mn-ea"/>
                <a:cs typeface="+mn-cs"/>
              </a:rPr>
              <a:t>Dimeglio</a:t>
            </a:r>
            <a:r>
              <a:rPr lang="en-US" sz="1200" b="1" kern="1200" dirty="0" smtClean="0">
                <a:solidFill>
                  <a:schemeClr val="tx1"/>
                </a:solidFill>
                <a:latin typeface="+mn-lt"/>
                <a:ea typeface="+mn-ea"/>
                <a:cs typeface="+mn-cs"/>
              </a:rPr>
              <a:t> found that during the first 5 years of life, the spine from T1 to S1 grows more than 2 cm a year. Between the ages of 5 and 10 years, it grows 0.9 cm a year, and then 1.8 cm a year during puberty (Fig. 38-3). In 24 children with infantile or juvenile idiopathic scoliosis, </a:t>
            </a:r>
            <a:r>
              <a:rPr lang="en-US" sz="1200" b="1" kern="1200" dirty="0" err="1" smtClean="0">
                <a:solidFill>
                  <a:schemeClr val="tx1"/>
                </a:solidFill>
                <a:latin typeface="+mn-lt"/>
                <a:ea typeface="+mn-ea"/>
                <a:cs typeface="+mn-cs"/>
              </a:rPr>
              <a:t>Hefti</a:t>
            </a:r>
            <a:r>
              <a:rPr lang="en-US" sz="1200" b="1" kern="1200" dirty="0" smtClean="0">
                <a:solidFill>
                  <a:schemeClr val="tx1"/>
                </a:solidFill>
                <a:latin typeface="+mn-lt"/>
                <a:ea typeface="+mn-ea"/>
                <a:cs typeface="+mn-cs"/>
              </a:rPr>
              <a:t> and McMaster found that a solid spinal fusion stopped the longitudinal growth in the posterior elements, but the vertebral bodies continued to grow </a:t>
            </a:r>
            <a:r>
              <a:rPr lang="en-US" sz="1200" b="1" kern="1200" dirty="0" err="1" smtClean="0">
                <a:solidFill>
                  <a:schemeClr val="tx1"/>
                </a:solidFill>
                <a:latin typeface="+mn-lt"/>
                <a:ea typeface="+mn-ea"/>
                <a:cs typeface="+mn-cs"/>
              </a:rPr>
              <a:t>anteriorly</a:t>
            </a:r>
            <a:r>
              <a:rPr lang="en-US" sz="1200" b="1" kern="1200" dirty="0" smtClean="0">
                <a:solidFill>
                  <a:schemeClr val="tx1"/>
                </a:solidFill>
                <a:latin typeface="+mn-lt"/>
                <a:ea typeface="+mn-ea"/>
                <a:cs typeface="+mn-cs"/>
              </a:rPr>
              <a:t>. The anterior growth causes the vertebral bodies and discs to bulge laterally toward the convexity and to pivot on the posterior fusion, causing loss of correction, increase in vertebral rotation, and recurrence of the rib</a:t>
            </a:r>
          </a:p>
          <a:p>
            <a:endParaRPr lang="en-US" dirty="0"/>
          </a:p>
        </p:txBody>
      </p:sp>
      <p:sp>
        <p:nvSpPr>
          <p:cNvPr id="4" name="Slide Number Placeholder 3"/>
          <p:cNvSpPr>
            <a:spLocks noGrp="1"/>
          </p:cNvSpPr>
          <p:nvPr>
            <p:ph type="sldNum" sz="quarter" idx="10"/>
          </p:nvPr>
        </p:nvSpPr>
        <p:spPr/>
        <p:txBody>
          <a:bodyPr/>
          <a:lstStyle/>
          <a:p>
            <a:fld id="{9A0F8013-9B9C-474C-908C-C2D562738495}" type="slidenum">
              <a:rPr lang="en-US" smtClean="0"/>
              <a:pPr/>
              <a:t>21</a:t>
            </a:fld>
            <a:endParaRPr lang="en-US" dirty="0"/>
          </a:p>
        </p:txBody>
      </p:sp>
    </p:spTree>
    <p:extLst>
      <p:ext uri="{BB962C8B-B14F-4D97-AF65-F5344CB8AC3E}">
        <p14:creationId xmlns:p14="http://schemas.microsoft.com/office/powerpoint/2010/main" val="2550090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0F8013-9B9C-474C-908C-C2D562738495}" type="slidenum">
              <a:rPr lang="en-US" smtClean="0"/>
              <a:pPr/>
              <a:t>22</a:t>
            </a:fld>
            <a:endParaRPr lang="en-US" dirty="0"/>
          </a:p>
        </p:txBody>
      </p:sp>
    </p:spTree>
    <p:extLst>
      <p:ext uri="{BB962C8B-B14F-4D97-AF65-F5344CB8AC3E}">
        <p14:creationId xmlns:p14="http://schemas.microsoft.com/office/powerpoint/2010/main" val="1322496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Tanner stage 2 to 3 occurs just after the onset of the pubertal growth spurt and is the time of maximum progression of scoliosis. </a:t>
            </a:r>
          </a:p>
          <a:p>
            <a:r>
              <a:rPr lang="en-US" dirty="0" smtClean="0"/>
              <a:t>The iliac apophysis ossifies in a predictable fashion from anterolateral </a:t>
            </a:r>
            <a:r>
              <a:rPr lang="en-US" dirty="0" smtClean="0"/>
              <a:t>to posteromedial </a:t>
            </a:r>
            <a:r>
              <a:rPr lang="en-US" dirty="0" smtClean="0"/>
              <a:t>along the iliac crest.</a:t>
            </a:r>
          </a:p>
          <a:p>
            <a:r>
              <a:rPr lang="en-US" sz="1200" kern="1200" baseline="0" dirty="0" smtClean="0">
                <a:solidFill>
                  <a:schemeClr val="tx1"/>
                </a:solidFill>
                <a:latin typeface="+mn-lt"/>
                <a:ea typeface="+mn-ea"/>
                <a:cs typeface="+mn-cs"/>
              </a:rPr>
              <a:t>The risk of curve progression can be </a:t>
            </a:r>
            <a:r>
              <a:rPr lang="en-US" sz="1200" kern="1200" baseline="0" dirty="0" smtClean="0">
                <a:solidFill>
                  <a:schemeClr val="tx1"/>
                </a:solidFill>
                <a:latin typeface="+mn-lt"/>
                <a:ea typeface="+mn-ea"/>
                <a:cs typeface="+mn-cs"/>
              </a:rPr>
              <a:t>estimated by </a:t>
            </a:r>
            <a:r>
              <a:rPr lang="en-US" sz="1200" kern="1200" baseline="0" dirty="0" smtClean="0">
                <a:solidFill>
                  <a:schemeClr val="tx1"/>
                </a:solidFill>
                <a:latin typeface="+mn-lt"/>
                <a:ea typeface="+mn-ea"/>
                <a:cs typeface="+mn-cs"/>
              </a:rPr>
              <a:t>taking into account the </a:t>
            </a:r>
            <a:r>
              <a:rPr lang="en-US" sz="1200" kern="1200" baseline="0" dirty="0" smtClean="0">
                <a:solidFill>
                  <a:schemeClr val="tx1"/>
                </a:solidFill>
                <a:latin typeface="+mn-lt"/>
                <a:ea typeface="+mn-ea"/>
                <a:cs typeface="+mn-cs"/>
              </a:rPr>
              <a:t>patient’s sex</a:t>
            </a:r>
            <a:r>
              <a:rPr lang="en-US" sz="1200" kern="1200" baseline="0" dirty="0" smtClean="0">
                <a:solidFill>
                  <a:schemeClr val="tx1"/>
                </a:solidFill>
                <a:latin typeface="+mn-lt"/>
                <a:ea typeface="+mn-ea"/>
                <a:cs typeface="+mn-cs"/>
              </a:rPr>
              <a:t>, time of menarche and growth potential</a:t>
            </a:r>
          </a:p>
          <a:p>
            <a:r>
              <a:rPr lang="en-US" sz="1200" kern="1200" baseline="0" dirty="0" smtClean="0">
                <a:solidFill>
                  <a:schemeClr val="tx1"/>
                </a:solidFill>
                <a:latin typeface="+mn-lt"/>
                <a:ea typeface="+mn-ea"/>
                <a:cs typeface="+mn-cs"/>
              </a:rPr>
              <a:t>(Tanner stage and Risser grade), and </a:t>
            </a:r>
            <a:r>
              <a:rPr lang="en-US" sz="1200" kern="1200" baseline="0" dirty="0" smtClean="0">
                <a:solidFill>
                  <a:schemeClr val="tx1"/>
                </a:solidFill>
                <a:latin typeface="+mn-lt"/>
                <a:ea typeface="+mn-ea"/>
                <a:cs typeface="+mn-cs"/>
              </a:rPr>
              <a:t>the magnitude </a:t>
            </a:r>
            <a:r>
              <a:rPr lang="en-US" sz="1200" kern="1200" baseline="0" dirty="0" smtClean="0">
                <a:solidFill>
                  <a:schemeClr val="tx1"/>
                </a:solidFill>
                <a:latin typeface="+mn-lt"/>
                <a:ea typeface="+mn-ea"/>
                <a:cs typeface="+mn-cs"/>
              </a:rPr>
              <a:t>of the curve. </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a:t>
            </a:r>
            <a:r>
              <a:rPr lang="en-US" sz="1200" kern="1200" baseline="0" dirty="0" smtClean="0">
                <a:solidFill>
                  <a:schemeClr val="tx1"/>
                </a:solidFill>
                <a:latin typeface="+mn-lt"/>
                <a:ea typeface="+mn-ea"/>
                <a:cs typeface="+mn-cs"/>
              </a:rPr>
              <a:t>is key </a:t>
            </a:r>
            <a:r>
              <a:rPr lang="en-US" sz="1200" kern="1200" baseline="0" dirty="0" smtClean="0">
                <a:solidFill>
                  <a:schemeClr val="tx1"/>
                </a:solidFill>
                <a:latin typeface="+mn-lt"/>
                <a:ea typeface="+mn-ea"/>
                <a:cs typeface="+mn-cs"/>
              </a:rPr>
              <a:t>information to </a:t>
            </a:r>
            <a:r>
              <a:rPr lang="en-US" sz="1200" kern="1200" baseline="0" dirty="0" smtClean="0">
                <a:solidFill>
                  <a:schemeClr val="tx1"/>
                </a:solidFill>
                <a:latin typeface="+mn-lt"/>
                <a:ea typeface="+mn-ea"/>
                <a:cs typeface="+mn-cs"/>
              </a:rPr>
              <a:t>help with decisions about the </a:t>
            </a:r>
            <a:r>
              <a:rPr lang="en-US" sz="1200" kern="1200" baseline="0" dirty="0" smtClean="0">
                <a:solidFill>
                  <a:schemeClr val="tx1"/>
                </a:solidFill>
                <a:latin typeface="+mn-lt"/>
                <a:ea typeface="+mn-ea"/>
                <a:cs typeface="+mn-cs"/>
              </a:rPr>
              <a:t>need for </a:t>
            </a:r>
            <a:r>
              <a:rPr lang="en-US" sz="1200" kern="1200" baseline="0" dirty="0" smtClean="0">
                <a:solidFill>
                  <a:schemeClr val="tx1"/>
                </a:solidFill>
                <a:latin typeface="+mn-lt"/>
                <a:ea typeface="+mn-ea"/>
                <a:cs typeface="+mn-cs"/>
              </a:rPr>
              <a:t>referral to an orthopedic surgeon and, </a:t>
            </a:r>
            <a:r>
              <a:rPr lang="en-US" sz="1200" kern="1200" baseline="0" dirty="0" smtClean="0">
                <a:solidFill>
                  <a:schemeClr val="tx1"/>
                </a:solidFill>
                <a:latin typeface="+mn-lt"/>
                <a:ea typeface="+mn-ea"/>
                <a:cs typeface="+mn-cs"/>
              </a:rPr>
              <a:t>in those </a:t>
            </a:r>
            <a:r>
              <a:rPr lang="en-US" sz="1200" kern="1200" baseline="0" dirty="0" smtClean="0">
                <a:solidFill>
                  <a:schemeClr val="tx1"/>
                </a:solidFill>
                <a:latin typeface="+mn-lt"/>
                <a:ea typeface="+mn-ea"/>
                <a:cs typeface="+mn-cs"/>
              </a:rPr>
              <a:t>who are not referred, about examination</a:t>
            </a:r>
          </a:p>
          <a:p>
            <a:r>
              <a:rPr lang="en-US" sz="1200" kern="1200" baseline="0" dirty="0" smtClean="0">
                <a:solidFill>
                  <a:schemeClr val="tx1"/>
                </a:solidFill>
                <a:latin typeface="+mn-lt"/>
                <a:ea typeface="+mn-ea"/>
                <a:cs typeface="+mn-cs"/>
              </a:rPr>
              <a:t>frequency for curves at lower risk </a:t>
            </a:r>
            <a:r>
              <a:rPr lang="en-US" sz="1200" kern="1200" baseline="0" dirty="0" smtClean="0">
                <a:solidFill>
                  <a:schemeClr val="tx1"/>
                </a:solidFill>
                <a:latin typeface="+mn-lt"/>
                <a:ea typeface="+mn-ea"/>
                <a:cs typeface="+mn-cs"/>
              </a:rPr>
              <a:t>of progression</a:t>
            </a:r>
            <a:r>
              <a:rPr lang="en-US" sz="1200" kern="1200" baseline="0" dirty="0" smtClean="0">
                <a:solidFill>
                  <a:schemeClr val="tx1"/>
                </a:solidFill>
                <a:latin typeface="+mn-lt"/>
                <a:ea typeface="+mn-ea"/>
                <a:cs typeface="+mn-cs"/>
              </a:rPr>
              <a:t>.</a:t>
            </a:r>
            <a:endParaRPr lang="en-US" dirty="0" smtClean="0"/>
          </a:p>
          <a:p>
            <a:endParaRPr lang="en-US" dirty="0"/>
          </a:p>
        </p:txBody>
      </p:sp>
      <p:sp>
        <p:nvSpPr>
          <p:cNvPr id="4" name="Slide Number Placeholder 3"/>
          <p:cNvSpPr>
            <a:spLocks noGrp="1"/>
          </p:cNvSpPr>
          <p:nvPr>
            <p:ph type="sldNum" sz="quarter" idx="10"/>
          </p:nvPr>
        </p:nvSpPr>
        <p:spPr/>
        <p:txBody>
          <a:bodyPr/>
          <a:lstStyle/>
          <a:p>
            <a:fld id="{9A0F8013-9B9C-474C-908C-C2D562738495}" type="slidenum">
              <a:rPr lang="en-US" smtClean="0"/>
              <a:pPr/>
              <a:t>25</a:t>
            </a:fld>
            <a:endParaRPr lang="en-US" dirty="0"/>
          </a:p>
        </p:txBody>
      </p:sp>
    </p:spTree>
    <p:extLst>
      <p:ext uri="{BB962C8B-B14F-4D97-AF65-F5344CB8AC3E}">
        <p14:creationId xmlns:p14="http://schemas.microsoft.com/office/powerpoint/2010/main" val="1348785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0F8013-9B9C-474C-908C-C2D562738495}" type="slidenum">
              <a:rPr lang="en-US" smtClean="0"/>
              <a:pPr/>
              <a:t>26</a:t>
            </a:fld>
            <a:endParaRPr lang="en-US" dirty="0"/>
          </a:p>
        </p:txBody>
      </p:sp>
    </p:spTree>
    <p:extLst>
      <p:ext uri="{BB962C8B-B14F-4D97-AF65-F5344CB8AC3E}">
        <p14:creationId xmlns:p14="http://schemas.microsoft.com/office/powerpoint/2010/main" val="2666201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The incidence of back pain in the general population is between 60% and 80%, and the incidence in patients with idiopathic scoliosis is comparable. Weinstein et al., in a long-term follow-up study of more than 40 years, found that 80% of </a:t>
            </a:r>
            <a:r>
              <a:rPr lang="en-US" sz="1200" b="1" kern="1200" dirty="0" err="1" smtClean="0">
                <a:solidFill>
                  <a:schemeClr val="tx1"/>
                </a:solidFill>
                <a:latin typeface="+mn-lt"/>
                <a:ea typeface="+mn-ea"/>
                <a:cs typeface="+mn-cs"/>
              </a:rPr>
              <a:t>scoliotic</a:t>
            </a:r>
            <a:r>
              <a:rPr lang="en-US" sz="1200" b="1" kern="1200" dirty="0" smtClean="0">
                <a:solidFill>
                  <a:schemeClr val="tx1"/>
                </a:solidFill>
                <a:latin typeface="+mn-lt"/>
                <a:ea typeface="+mn-ea"/>
                <a:cs typeface="+mn-cs"/>
              </a:rPr>
              <a:t> patients complained of some backache. In a control group of 100 patients who were age and sex matched and did not have scoliosis, 86% reported backache. The incidence of frequent daily backache was slightly higher in the scoliosis group than in the control group. Patients with lumbar or thoracolumbar curves, especially those with translatory shifts at the lower end of the curves, had a slightly greater incidence of backache than did patients with other curve patterns; the backache in this population was never disabling and was unrelated to the presence of </a:t>
            </a:r>
            <a:r>
              <a:rPr lang="en-US" sz="1200" b="1" kern="1200" dirty="0" err="1" smtClean="0">
                <a:solidFill>
                  <a:schemeClr val="tx1"/>
                </a:solidFill>
                <a:latin typeface="+mn-lt"/>
                <a:ea typeface="+mn-ea"/>
                <a:cs typeface="+mn-cs"/>
              </a:rPr>
              <a:t>osteoarthritic</a:t>
            </a:r>
            <a:r>
              <a:rPr lang="en-US" sz="1200" b="1" kern="1200" dirty="0" smtClean="0">
                <a:solidFill>
                  <a:schemeClr val="tx1"/>
                </a:solidFill>
                <a:latin typeface="+mn-lt"/>
                <a:ea typeface="+mn-ea"/>
                <a:cs typeface="+mn-cs"/>
              </a:rPr>
              <a:t> changes on radiographic examination. Back pain rarely was disabling in any patient with scoliosis, although it was more severe than in adults without scoliosis.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Weinstein et al. found that pulmonary function was affected only in patents with thoracic curves; a direct correlation was found between decreasing vital capacity and increasing curve severity. The pulmonary problem was uniformly restrictive lung disease. Smokers were affected much more severely than nonsmokers. Significant limitations of forced vital capacity in nonsmokers did not occur until the curve approached 100 to 120 degrees.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A0F8013-9B9C-474C-908C-C2D562738495}" type="slidenum">
              <a:rPr lang="en-US" smtClean="0"/>
              <a:pPr/>
              <a:t>27</a:t>
            </a:fld>
            <a:endParaRPr lang="en-US" dirty="0"/>
          </a:p>
        </p:txBody>
      </p:sp>
    </p:spTree>
    <p:extLst>
      <p:ext uri="{BB962C8B-B14F-4D97-AF65-F5344CB8AC3E}">
        <p14:creationId xmlns:p14="http://schemas.microsoft.com/office/powerpoint/2010/main" val="1855694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A0F8013-9B9C-474C-908C-C2D562738495}" type="slidenum">
              <a:rPr lang="en-US" smtClean="0"/>
              <a:pPr/>
              <a:t>29</a:t>
            </a:fld>
            <a:endParaRPr lang="en-US" dirty="0"/>
          </a:p>
        </p:txBody>
      </p:sp>
    </p:spTree>
    <p:extLst>
      <p:ext uri="{BB962C8B-B14F-4D97-AF65-F5344CB8AC3E}">
        <p14:creationId xmlns:p14="http://schemas.microsoft.com/office/powerpoint/2010/main" val="3438234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bar is formed that tethers</a:t>
            </a:r>
            <a:r>
              <a:rPr lang="en-US" baseline="0" dirty="0" smtClean="0"/>
              <a:t> the bones together</a:t>
            </a:r>
            <a:endParaRPr lang="en-US" dirty="0"/>
          </a:p>
        </p:txBody>
      </p:sp>
      <p:sp>
        <p:nvSpPr>
          <p:cNvPr id="4" name="Slide Number Placeholder 3"/>
          <p:cNvSpPr>
            <a:spLocks noGrp="1"/>
          </p:cNvSpPr>
          <p:nvPr>
            <p:ph type="sldNum" sz="quarter" idx="10"/>
          </p:nvPr>
        </p:nvSpPr>
        <p:spPr/>
        <p:txBody>
          <a:bodyPr/>
          <a:lstStyle/>
          <a:p>
            <a:fld id="{9A0F8013-9B9C-474C-908C-C2D562738495}" type="slidenum">
              <a:rPr lang="en-US" smtClean="0"/>
              <a:pPr/>
              <a:t>31</a:t>
            </a:fld>
            <a:endParaRPr lang="en-US" dirty="0"/>
          </a:p>
        </p:txBody>
      </p:sp>
    </p:spTree>
    <p:extLst>
      <p:ext uri="{BB962C8B-B14F-4D97-AF65-F5344CB8AC3E}">
        <p14:creationId xmlns:p14="http://schemas.microsoft.com/office/powerpoint/2010/main" val="2888503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0F8013-9B9C-474C-908C-C2D562738495}" type="slidenum">
              <a:rPr lang="en-US" smtClean="0"/>
              <a:pPr/>
              <a:t>35</a:t>
            </a:fld>
            <a:endParaRPr lang="en-US" dirty="0"/>
          </a:p>
        </p:txBody>
      </p:sp>
    </p:spTree>
    <p:extLst>
      <p:ext uri="{BB962C8B-B14F-4D97-AF65-F5344CB8AC3E}">
        <p14:creationId xmlns:p14="http://schemas.microsoft.com/office/powerpoint/2010/main" val="1503020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0F8013-9B9C-474C-908C-C2D562738495}" type="slidenum">
              <a:rPr lang="en-US" smtClean="0"/>
              <a:pPr/>
              <a:t>36</a:t>
            </a:fld>
            <a:endParaRPr lang="en-US" dirty="0"/>
          </a:p>
        </p:txBody>
      </p:sp>
    </p:spTree>
    <p:extLst>
      <p:ext uri="{BB962C8B-B14F-4D97-AF65-F5344CB8AC3E}">
        <p14:creationId xmlns:p14="http://schemas.microsoft.com/office/powerpoint/2010/main" val="1010154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F8013-9B9C-474C-908C-C2D562738495}" type="slidenum">
              <a:rPr lang="en-US" smtClean="0"/>
              <a:pPr/>
              <a:t>3</a:t>
            </a:fld>
            <a:endParaRPr lang="en-US" dirty="0"/>
          </a:p>
        </p:txBody>
      </p:sp>
    </p:spTree>
    <p:extLst>
      <p:ext uri="{BB962C8B-B14F-4D97-AF65-F5344CB8AC3E}">
        <p14:creationId xmlns:p14="http://schemas.microsoft.com/office/powerpoint/2010/main" val="1556563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line</a:t>
            </a:r>
            <a:r>
              <a:rPr lang="en-US" baseline="0" dirty="0" smtClean="0"/>
              <a:t> through the center of C7, bisects the space between L5, S1 vertebrae.</a:t>
            </a:r>
            <a:endParaRPr lang="en-US" dirty="0"/>
          </a:p>
        </p:txBody>
      </p:sp>
      <p:sp>
        <p:nvSpPr>
          <p:cNvPr id="4" name="Slide Number Placeholder 3"/>
          <p:cNvSpPr>
            <a:spLocks noGrp="1"/>
          </p:cNvSpPr>
          <p:nvPr>
            <p:ph type="sldNum" sz="quarter" idx="10"/>
          </p:nvPr>
        </p:nvSpPr>
        <p:spPr/>
        <p:txBody>
          <a:bodyPr/>
          <a:lstStyle/>
          <a:p>
            <a:fld id="{9A0F8013-9B9C-474C-908C-C2D562738495}" type="slidenum">
              <a:rPr lang="en-US" smtClean="0"/>
              <a:pPr/>
              <a:t>5</a:t>
            </a:fld>
            <a:endParaRPr lang="en-US" dirty="0"/>
          </a:p>
        </p:txBody>
      </p:sp>
    </p:spTree>
    <p:extLst>
      <p:ext uri="{BB962C8B-B14F-4D97-AF65-F5344CB8AC3E}">
        <p14:creationId xmlns:p14="http://schemas.microsoft.com/office/powerpoint/2010/main" val="1691811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smtClean="0">
                <a:solidFill>
                  <a:schemeClr val="tx1"/>
                </a:solidFill>
                <a:latin typeface="+mn-lt"/>
                <a:ea typeface="+mn-ea"/>
                <a:cs typeface="+mn-cs"/>
              </a:rPr>
              <a:t>The characteristics of </a:t>
            </a:r>
            <a:r>
              <a:rPr lang="en-US" sz="1200" b="1" kern="1200" dirty="0" smtClean="0">
                <a:solidFill>
                  <a:schemeClr val="tx1"/>
                </a:solidFill>
                <a:latin typeface="+mn-lt"/>
                <a:ea typeface="+mn-ea"/>
                <a:cs typeface="+mn-cs"/>
              </a:rPr>
              <a:t>Adolescent Idiopathic Scoliosis </a:t>
            </a:r>
            <a:r>
              <a:rPr lang="en-US" sz="1200" b="1" kern="1200" dirty="0" smtClean="0">
                <a:solidFill>
                  <a:schemeClr val="tx1"/>
                </a:solidFill>
                <a:latin typeface="+mn-lt"/>
                <a:ea typeface="+mn-ea"/>
                <a:cs typeface="+mn-cs"/>
              </a:rPr>
              <a:t>include a </a:t>
            </a:r>
            <a:r>
              <a:rPr lang="en-US" sz="1200" b="1" kern="1200" dirty="0" smtClean="0">
                <a:solidFill>
                  <a:schemeClr val="tx1"/>
                </a:solidFill>
                <a:latin typeface="+mn-lt"/>
                <a:ea typeface="+mn-ea"/>
                <a:cs typeface="+mn-cs"/>
              </a:rPr>
              <a:t>__________________</a:t>
            </a:r>
          </a:p>
          <a:p>
            <a:r>
              <a:rPr lang="en-US" sz="1200" b="1" kern="1200" dirty="0" smtClean="0">
                <a:solidFill>
                  <a:schemeClr val="tx1"/>
                </a:solidFill>
                <a:latin typeface="+mn-lt"/>
                <a:ea typeface="+mn-ea"/>
                <a:cs typeface="+mn-cs"/>
              </a:rPr>
              <a:t>Most </a:t>
            </a:r>
            <a:r>
              <a:rPr lang="en-US" sz="1200" b="1" kern="1200" dirty="0" smtClean="0">
                <a:solidFill>
                  <a:schemeClr val="tx1"/>
                </a:solidFill>
                <a:latin typeface="+mn-lt"/>
                <a:ea typeface="+mn-ea"/>
                <a:cs typeface="+mn-cs"/>
              </a:rPr>
              <a:t>idiopathic curves are </a:t>
            </a:r>
            <a:r>
              <a:rPr lang="en-US" sz="1200" b="1" kern="1200" dirty="0" err="1" smtClean="0">
                <a:solidFill>
                  <a:schemeClr val="tx1"/>
                </a:solidFill>
                <a:latin typeface="+mn-lt"/>
                <a:ea typeface="+mn-ea"/>
                <a:cs typeface="+mn-cs"/>
              </a:rPr>
              <a:t>lordotic</a:t>
            </a:r>
            <a:r>
              <a:rPr lang="en-US" sz="1200" b="1" kern="1200" dirty="0" smtClean="0">
                <a:solidFill>
                  <a:schemeClr val="tx1"/>
                </a:solidFill>
                <a:latin typeface="+mn-lt"/>
                <a:ea typeface="+mn-ea"/>
                <a:cs typeface="+mn-cs"/>
              </a:rPr>
              <a:t> or </a:t>
            </a:r>
            <a:r>
              <a:rPr lang="en-US" sz="1200" b="1" kern="1200" dirty="0" err="1" smtClean="0">
                <a:solidFill>
                  <a:schemeClr val="tx1"/>
                </a:solidFill>
                <a:latin typeface="+mn-lt"/>
                <a:ea typeface="+mn-ea"/>
                <a:cs typeface="+mn-cs"/>
              </a:rPr>
              <a:t>hypokyphotic</a:t>
            </a:r>
            <a:r>
              <a:rPr lang="en-US" sz="1200" b="1" kern="1200" dirty="0" smtClean="0">
                <a:solidFill>
                  <a:schemeClr val="tx1"/>
                </a:solidFill>
                <a:latin typeface="+mn-lt"/>
                <a:ea typeface="+mn-ea"/>
                <a:cs typeface="+mn-cs"/>
              </a:rPr>
              <a:t> in the thoracic region</a:t>
            </a:r>
          </a:p>
          <a:p>
            <a:r>
              <a:rPr lang="en-US" sz="1200" b="1" kern="1200" dirty="0" smtClean="0">
                <a:solidFill>
                  <a:schemeClr val="tx1"/>
                </a:solidFill>
                <a:latin typeface="+mn-lt"/>
                <a:ea typeface="+mn-ea"/>
                <a:cs typeface="+mn-cs"/>
              </a:rPr>
              <a:t>A knowledge of the natural history and prevalence </a:t>
            </a:r>
            <a:r>
              <a:rPr lang="en-US" sz="1200" b="1" kern="1200" dirty="0" smtClean="0">
                <a:solidFill>
                  <a:schemeClr val="tx1"/>
                </a:solidFill>
                <a:latin typeface="+mn-lt"/>
                <a:ea typeface="+mn-ea"/>
                <a:cs typeface="+mn-cs"/>
              </a:rPr>
              <a:t>of Adolescent</a:t>
            </a:r>
            <a:r>
              <a:rPr lang="en-US" sz="1200" b="1" kern="1200" baseline="0" dirty="0" smtClean="0">
                <a:solidFill>
                  <a:schemeClr val="tx1"/>
                </a:solidFill>
                <a:latin typeface="+mn-lt"/>
                <a:ea typeface="+mn-ea"/>
                <a:cs typeface="+mn-cs"/>
              </a:rPr>
              <a:t> I</a:t>
            </a:r>
            <a:r>
              <a:rPr lang="en-US" sz="1200" b="1" kern="1200" dirty="0" smtClean="0">
                <a:solidFill>
                  <a:schemeClr val="tx1"/>
                </a:solidFill>
                <a:latin typeface="+mn-lt"/>
                <a:ea typeface="+mn-ea"/>
                <a:cs typeface="+mn-cs"/>
              </a:rPr>
              <a:t>diopathic Scoliosis </a:t>
            </a:r>
            <a:r>
              <a:rPr lang="en-US" sz="1200" b="1" kern="1200" dirty="0" smtClean="0">
                <a:solidFill>
                  <a:schemeClr val="tx1"/>
                </a:solidFill>
                <a:latin typeface="+mn-lt"/>
                <a:ea typeface="+mn-ea"/>
                <a:cs typeface="+mn-cs"/>
              </a:rPr>
              <a:t>is essential to determine if treatment is necessary. </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Three </a:t>
            </a:r>
            <a:r>
              <a:rPr lang="en-US" sz="1200" b="1" kern="1200" dirty="0" smtClean="0">
                <a:solidFill>
                  <a:schemeClr val="tx1"/>
                </a:solidFill>
                <a:latin typeface="+mn-lt"/>
                <a:ea typeface="+mn-ea"/>
                <a:cs typeface="+mn-cs"/>
              </a:rPr>
              <a:t>important questions need to be answered:   </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1.    What is the prevalence of idiopathic scoliosis in the general population?</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	 2</a:t>
            </a:r>
            <a:r>
              <a:rPr lang="en-US" sz="1200" b="1" kern="1200" dirty="0" smtClean="0">
                <a:solidFill>
                  <a:schemeClr val="tx1"/>
                </a:solidFill>
                <a:latin typeface="+mn-lt"/>
                <a:ea typeface="+mn-ea"/>
                <a:cs typeface="+mn-cs"/>
              </a:rPr>
              <a:t>.    What is the likelihood of curve progression necessitating treatment in a child with scoliosis?</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3.    What problems may occur in adult life if scoliosis is left untreated and the curve progresses</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r>
            <a:br>
              <a:rPr lang="en-US" sz="1200" b="1" kern="1200" dirty="0" smtClean="0">
                <a:solidFill>
                  <a:schemeClr val="tx1"/>
                </a:solidFill>
                <a:latin typeface="+mn-lt"/>
                <a:ea typeface="+mn-ea"/>
                <a:cs typeface="+mn-cs"/>
              </a:rPr>
            </a:br>
            <a:r>
              <a:rPr lang="en-US" sz="1200" b="1" kern="1200" dirty="0" smtClean="0">
                <a:solidFill>
                  <a:schemeClr val="tx1"/>
                </a:solidFill>
                <a:latin typeface="+mn-lt"/>
                <a:ea typeface="+mn-ea"/>
                <a:cs typeface="+mn-cs"/>
              </a:rPr>
              <a:t>Once scoliosis has been discovered in a child, the curve must be evaluated for the probability of progression. </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Most </a:t>
            </a:r>
            <a:r>
              <a:rPr lang="en-US" sz="1200" b="1" kern="1200" dirty="0" smtClean="0">
                <a:solidFill>
                  <a:schemeClr val="tx1"/>
                </a:solidFill>
                <a:latin typeface="+mn-lt"/>
                <a:ea typeface="+mn-ea"/>
                <a:cs typeface="+mn-cs"/>
              </a:rPr>
              <a:t>authors define progression as an increase of 5 degrees or more measured by the Cobb measurement over two or more visits. </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What </a:t>
            </a:r>
            <a:r>
              <a:rPr lang="en-US" sz="1200" b="1" kern="1200" dirty="0" smtClean="0">
                <a:solidFill>
                  <a:schemeClr val="tx1"/>
                </a:solidFill>
                <a:latin typeface="+mn-lt"/>
                <a:ea typeface="+mn-ea"/>
                <a:cs typeface="+mn-cs"/>
              </a:rPr>
              <a:t>is unknown is whether this progression will continue and what the final curve will be. </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Spontaneous </a:t>
            </a:r>
            <a:r>
              <a:rPr lang="en-US" sz="1200" b="1" kern="1200" dirty="0" smtClean="0">
                <a:solidFill>
                  <a:schemeClr val="tx1"/>
                </a:solidFill>
                <a:latin typeface="+mn-lt"/>
                <a:ea typeface="+mn-ea"/>
                <a:cs typeface="+mn-cs"/>
              </a:rPr>
              <a:t>improvement can occur in 3% of adolescents with idiopathic scoliosis, most of whom have curves of less than 11 degrees. </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Certain </a:t>
            </a:r>
            <a:r>
              <a:rPr lang="en-US" sz="1200" b="1" kern="1200" dirty="0" smtClean="0">
                <a:solidFill>
                  <a:schemeClr val="tx1"/>
                </a:solidFill>
                <a:latin typeface="+mn-lt"/>
                <a:ea typeface="+mn-ea"/>
                <a:cs typeface="+mn-cs"/>
              </a:rPr>
              <a:t>factors have been found to be related to curve progression (Box 38-2). </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Progression </a:t>
            </a:r>
            <a:r>
              <a:rPr lang="en-US" sz="1200" b="1" kern="1200" dirty="0" smtClean="0">
                <a:solidFill>
                  <a:schemeClr val="tx1"/>
                </a:solidFill>
                <a:latin typeface="+mn-lt"/>
                <a:ea typeface="+mn-ea"/>
                <a:cs typeface="+mn-cs"/>
              </a:rPr>
              <a:t>is more likely in girls than in boys. </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time of curve progression in adolescent idiopathic scoliosis generally is during the rapid adolescent growth spurt before the onset of menses. </a:t>
            </a:r>
            <a:endParaRPr lang="en-US" sz="1200" b="1"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The </a:t>
            </a:r>
            <a:r>
              <a:rPr lang="en-US" sz="1200" b="1" kern="1200" dirty="0" smtClean="0">
                <a:solidFill>
                  <a:schemeClr val="tx1"/>
                </a:solidFill>
                <a:latin typeface="+mn-lt"/>
                <a:ea typeface="+mn-ea"/>
                <a:cs typeface="+mn-cs"/>
              </a:rPr>
              <a:t>incidence of progression decreases as the child gets older. </a:t>
            </a:r>
            <a:endParaRPr lang="en-US" dirty="0"/>
          </a:p>
        </p:txBody>
      </p:sp>
      <p:sp>
        <p:nvSpPr>
          <p:cNvPr id="4" name="Slide Number Placeholder 3"/>
          <p:cNvSpPr>
            <a:spLocks noGrp="1"/>
          </p:cNvSpPr>
          <p:nvPr>
            <p:ph type="sldNum" sz="quarter" idx="10"/>
          </p:nvPr>
        </p:nvSpPr>
        <p:spPr/>
        <p:txBody>
          <a:bodyPr/>
          <a:lstStyle/>
          <a:p>
            <a:fld id="{9A0F8013-9B9C-474C-908C-C2D562738495}" type="slidenum">
              <a:rPr lang="en-US" smtClean="0"/>
              <a:pPr/>
              <a:t>10</a:t>
            </a:fld>
            <a:endParaRPr lang="en-US" dirty="0"/>
          </a:p>
        </p:txBody>
      </p:sp>
    </p:spTree>
    <p:extLst>
      <p:ext uri="{BB962C8B-B14F-4D97-AF65-F5344CB8AC3E}">
        <p14:creationId xmlns:p14="http://schemas.microsoft.com/office/powerpoint/2010/main" val="3168319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A0F8013-9B9C-474C-908C-C2D562738495}" type="slidenum">
              <a:rPr lang="en-US" smtClean="0"/>
              <a:pPr/>
              <a:t>11</a:t>
            </a:fld>
            <a:endParaRPr lang="en-US" dirty="0"/>
          </a:p>
        </p:txBody>
      </p:sp>
    </p:spTree>
    <p:extLst>
      <p:ext uri="{BB962C8B-B14F-4D97-AF65-F5344CB8AC3E}">
        <p14:creationId xmlns:p14="http://schemas.microsoft.com/office/powerpoint/2010/main" val="3061653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CONGENITAL</a:t>
            </a:r>
            <a:r>
              <a:rPr lang="en-US" baseline="0" dirty="0" smtClean="0"/>
              <a:t> CAUSES</a:t>
            </a:r>
            <a:endParaRPr lang="en-US" dirty="0" smtClean="0"/>
          </a:p>
          <a:p>
            <a:pPr marL="228600" indent="-228600">
              <a:buAutoNum type="arabicPeriod"/>
            </a:pPr>
            <a:r>
              <a:rPr lang="en-US" dirty="0" smtClean="0"/>
              <a:t>FAILURE OF FORMATION </a:t>
            </a:r>
            <a:r>
              <a:rPr lang="en-US" dirty="0" smtClean="0">
                <a:sym typeface="Wingdings" panose="05000000000000000000" pitchFamily="2" charset="2"/>
              </a:rPr>
              <a:t> SOME PART OF THE SPINE IS NOT FORM; THE</a:t>
            </a:r>
            <a:r>
              <a:rPr lang="en-US" baseline="0" dirty="0" smtClean="0">
                <a:sym typeface="Wingdings" panose="05000000000000000000" pitchFamily="2" charset="2"/>
              </a:rPr>
              <a:t> UNFORMED SIDE GOES INTO CONCAVITY</a:t>
            </a:r>
          </a:p>
          <a:p>
            <a:pPr marL="228600" indent="-228600">
              <a:buAutoNum type="arabicPeriod"/>
            </a:pPr>
            <a:r>
              <a:rPr lang="en-US" baseline="0" dirty="0" smtClean="0">
                <a:sym typeface="Wingdings" panose="05000000000000000000" pitchFamily="2" charset="2"/>
              </a:rPr>
              <a:t>FAILURE OF SEGMENTATION OF SOMITES  TETHERED TOGETHER </a:t>
            </a:r>
          </a:p>
          <a:p>
            <a:pPr marL="0" indent="0">
              <a:buNone/>
            </a:pPr>
            <a:endParaRPr lang="en-US" dirty="0"/>
          </a:p>
        </p:txBody>
      </p:sp>
      <p:sp>
        <p:nvSpPr>
          <p:cNvPr id="4" name="Slide Number Placeholder 3"/>
          <p:cNvSpPr>
            <a:spLocks noGrp="1"/>
          </p:cNvSpPr>
          <p:nvPr>
            <p:ph type="sldNum" sz="quarter" idx="10"/>
          </p:nvPr>
        </p:nvSpPr>
        <p:spPr/>
        <p:txBody>
          <a:bodyPr/>
          <a:lstStyle/>
          <a:p>
            <a:fld id="{9A0F8013-9B9C-474C-908C-C2D562738495}" type="slidenum">
              <a:rPr lang="en-US" smtClean="0"/>
              <a:pPr/>
              <a:t>12</a:t>
            </a:fld>
            <a:endParaRPr lang="en-US" dirty="0"/>
          </a:p>
        </p:txBody>
      </p:sp>
    </p:spTree>
    <p:extLst>
      <p:ext uri="{BB962C8B-B14F-4D97-AF65-F5344CB8AC3E}">
        <p14:creationId xmlns:p14="http://schemas.microsoft.com/office/powerpoint/2010/main" val="3329673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0F8013-9B9C-474C-908C-C2D562738495}" type="slidenum">
              <a:rPr lang="en-US" smtClean="0"/>
              <a:pPr/>
              <a:t>14</a:t>
            </a:fld>
            <a:endParaRPr lang="en-US" dirty="0"/>
          </a:p>
        </p:txBody>
      </p:sp>
    </p:spTree>
    <p:extLst>
      <p:ext uri="{BB962C8B-B14F-4D97-AF65-F5344CB8AC3E}">
        <p14:creationId xmlns:p14="http://schemas.microsoft.com/office/powerpoint/2010/main" val="1889469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0F8013-9B9C-474C-908C-C2D562738495}" type="slidenum">
              <a:rPr lang="en-US" smtClean="0"/>
              <a:pPr/>
              <a:t>18</a:t>
            </a:fld>
            <a:endParaRPr lang="en-US" dirty="0"/>
          </a:p>
        </p:txBody>
      </p:sp>
    </p:spTree>
    <p:extLst>
      <p:ext uri="{BB962C8B-B14F-4D97-AF65-F5344CB8AC3E}">
        <p14:creationId xmlns:p14="http://schemas.microsoft.com/office/powerpoint/2010/main" val="2082593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Many studies have attempted to uncover the pathophysiologic process underlying idiopathic scoliosis. </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Multiple </a:t>
            </a:r>
            <a:r>
              <a:rPr lang="en-US" b="1" dirty="0" smtClean="0"/>
              <a:t>abnormalities have been found, yet none has been conclusively linked to all cases. </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Therefore</a:t>
            </a:r>
            <a:r>
              <a:rPr lang="en-US" b="1" dirty="0" smtClean="0"/>
              <a:t>, even though scoliosis is typically present in most members of the same family, its severity can vary widely from parent to child and sibling to sibling. </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Studies </a:t>
            </a:r>
            <a:r>
              <a:rPr lang="en-US" b="1" dirty="0" smtClean="0"/>
              <a:t>of twins have given the firmest indication that the most significant factor is genetic. </a:t>
            </a:r>
            <a:endParaRPr lang="en-US" b="1" dirty="0"/>
          </a:p>
        </p:txBody>
      </p:sp>
      <p:sp>
        <p:nvSpPr>
          <p:cNvPr id="4" name="Slide Number Placeholder 3"/>
          <p:cNvSpPr>
            <a:spLocks noGrp="1"/>
          </p:cNvSpPr>
          <p:nvPr>
            <p:ph type="sldNum" sz="quarter" idx="10"/>
          </p:nvPr>
        </p:nvSpPr>
        <p:spPr/>
        <p:txBody>
          <a:bodyPr/>
          <a:lstStyle/>
          <a:p>
            <a:fld id="{9A0F8013-9B9C-474C-908C-C2D562738495}" type="slidenum">
              <a:rPr lang="en-US" smtClean="0"/>
              <a:pPr/>
              <a:t>19</a:t>
            </a:fld>
            <a:endParaRPr lang="en-US" dirty="0"/>
          </a:p>
        </p:txBody>
      </p:sp>
    </p:spTree>
    <p:extLst>
      <p:ext uri="{BB962C8B-B14F-4D97-AF65-F5344CB8AC3E}">
        <p14:creationId xmlns:p14="http://schemas.microsoft.com/office/powerpoint/2010/main" val="4227520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ctr">
              <a:defRPr sz="4800" b="0">
                <a:solidFill>
                  <a:schemeClr val="tx2"/>
                </a:solidFill>
                <a:effectLst>
                  <a:outerShdw blurRad="31750" dist="25400" dir="5400000" algn="tl" rotWithShape="0">
                    <a:srgbClr val="000000">
                      <a:alpha val="25000"/>
                    </a:srgbClr>
                  </a:outerShdw>
                </a:effectLst>
              </a:defRPr>
            </a:lvl1pPr>
            <a:extLst/>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ctr">
              <a:buNone/>
              <a:defRPr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dirty="0" smtClean="0"/>
              <a:t>Click to edit Master subtitle style</a:t>
            </a:r>
            <a:endParaRPr kumimoji="0" lang="en-US" dirty="0"/>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BB80BEA-849E-486C-AA46-CE88FF7DCD67}" type="datetimeFigureOut">
              <a:rPr lang="en-US" smtClean="0"/>
              <a:pPr/>
              <a:t>10/10/2016</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603F15F-F1D5-4F85-B352-B002DCD1642E}"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B80BEA-849E-486C-AA46-CE88FF7DCD67}" type="datetimeFigureOut">
              <a:rPr lang="en-US" smtClean="0"/>
              <a:pPr/>
              <a:t>10/10/2016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603F15F-F1D5-4F85-B352-B002DCD1642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B80BEA-849E-486C-AA46-CE88FF7DCD67}" type="datetimeFigureOut">
              <a:rPr lang="en-US" smtClean="0"/>
              <a:pPr/>
              <a:t>10/10/2016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603F15F-F1D5-4F85-B352-B002DCD1642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76338"/>
            <a:ext cx="9144000" cy="5681662"/>
          </a:xfrm>
        </p:spPr>
        <p:txBody>
          <a:bodyPr>
            <a:normAutofit/>
          </a:bodyPr>
          <a:lstStyle>
            <a:lvl1pPr>
              <a:defRPr sz="2400"/>
            </a:lvl1pPr>
            <a:lvl2pPr>
              <a:defRPr sz="2400"/>
            </a:lvl2pPr>
            <a:lvl3pPr>
              <a:defRPr sz="2400"/>
            </a:lvl3pPr>
            <a:lvl4pPr>
              <a:defRPr sz="2400"/>
            </a:lvl4pPr>
            <a:lvl5pPr>
              <a:defRPr sz="2400"/>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fld id="{0BB80BEA-849E-486C-AA46-CE88FF7DCD67}" type="datetimeFigureOut">
              <a:rPr lang="en-US" smtClean="0"/>
              <a:pPr/>
              <a:t>10/10/2016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603F15F-F1D5-4F85-B352-B002DCD1642E}" type="slidenum">
              <a:rPr lang="en-US" smtClean="0"/>
              <a:pPr/>
              <a:t>‹#›</a:t>
            </a:fld>
            <a:endParaRPr lang="en-US" dirty="0"/>
          </a:p>
        </p:txBody>
      </p:sp>
      <p:sp>
        <p:nvSpPr>
          <p:cNvPr id="7" name="Title 6"/>
          <p:cNvSpPr>
            <a:spLocks noGrp="1"/>
          </p:cNvSpPr>
          <p:nvPr>
            <p:ph type="title"/>
          </p:nvPr>
        </p:nvSpPr>
        <p:spPr>
          <a:xfrm>
            <a:off x="0" y="33338"/>
            <a:ext cx="9144000" cy="1143000"/>
          </a:xfrm>
        </p:spPr>
        <p:txBody>
          <a:bodyPr rtlCol="0"/>
          <a:lstStyle>
            <a:lvl1pPr algn="ctr">
              <a:defRPr u="sng"/>
            </a:lvl1pPr>
            <a:extLst/>
          </a:lstStyle>
          <a:p>
            <a:r>
              <a:rPr kumimoji="0" lang="en-US" dirty="0" smtClean="0"/>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BB80BEA-849E-486C-AA46-CE88FF7DCD67}" type="datetimeFigureOut">
              <a:rPr lang="en-US" smtClean="0"/>
              <a:pPr/>
              <a:t>10/10/2016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1603F15F-F1D5-4F85-B352-B002DCD1642E}"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B80BEA-849E-486C-AA46-CE88FF7DCD67}" type="datetimeFigureOut">
              <a:rPr lang="en-US" smtClean="0"/>
              <a:pPr/>
              <a:t>10/10/2016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603F15F-F1D5-4F85-B352-B002DCD1642E}"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BB80BEA-849E-486C-AA46-CE88FF7DCD67}" type="datetimeFigureOut">
              <a:rPr lang="en-US" smtClean="0"/>
              <a:pPr/>
              <a:t>10/10/2016</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1603F15F-F1D5-4F85-B352-B002DCD1642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BB80BEA-849E-486C-AA46-CE88FF7DCD67}" type="datetimeFigureOut">
              <a:rPr lang="en-US" smtClean="0"/>
              <a:pPr/>
              <a:t>10/10/2016</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1603F15F-F1D5-4F85-B352-B002DCD1642E}"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BB80BEA-849E-486C-AA46-CE88FF7DCD67}" type="datetimeFigureOut">
              <a:rPr lang="en-US" smtClean="0"/>
              <a:pPr/>
              <a:t>10/10/2016</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1603F15F-F1D5-4F85-B352-B002DCD1642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BB80BEA-849E-486C-AA46-CE88FF7DCD67}" type="datetimeFigureOut">
              <a:rPr lang="en-US" smtClean="0"/>
              <a:pPr/>
              <a:t>10/10/2016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1603F15F-F1D5-4F85-B352-B002DCD1642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BB80BEA-849E-486C-AA46-CE88FF7DCD67}" type="datetimeFigureOut">
              <a:rPr lang="en-US" smtClean="0"/>
              <a:pPr/>
              <a:t>10/10/2016</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603F15F-F1D5-4F85-B352-B002DCD1642E}"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BB80BEA-849E-486C-AA46-CE88FF7DCD67}" type="datetimeFigureOut">
              <a:rPr lang="en-US" smtClean="0"/>
              <a:pPr/>
              <a:t>10/10/2016</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603F15F-F1D5-4F85-B352-B002DCD1642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Greek_languag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en.wikipedia.org/wiki/Romanization_of_Greek"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ncbi.nlm.nih.gov/core/lw/2.0/html/tileshop_pmc/tileshop_pmc_inline.html?title=An%20external%20file%20that%20holds%20a%20picture,%20illustration,%20etc.%0aObject%20name%20is%20586_2008_726_Fig1_HTML.jpg%20%5bObject%20name%20is%20586_2008_726_Fig1_HTML.jpg%5d&amp;p=PMC3&amp;id=2527420_586_2008_726_Fig1_HTML.jp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bing.com/images/search?q=cone+of+balance&amp;view=detailv2&amp;&amp;id=1520B62847F0C829911BDBD81644B0D1135F6FD2&amp;selectedIndex=0&amp;ccid=esR2e1YK&amp;simid=607988244120600587&amp;thid=OIP.M7ac4767b560a836190548b0d2f9ee5e2o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javascript:showrefcontent(%22refimage_zoomlayer%22);"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bing.com/images/search?q=x+rays+whole+spine&amp;view=detailv2&amp;&amp;id=EF2DE9735B3C3B0B94520B58287E0718BCEE4865&amp;selectedIndex=16&amp;ccid=c6TiSG8l&amp;simid=607992225551352296&amp;thid=OIP.M73a4e2486f25348cd5a49ce20502a49bo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ng.com/images/search?q=sagittal+balance+of+spine&amp;view=detailv2&amp;&amp;id=D1DA65E2DA87B1632609DE6333F5C292C4EAEF50&amp;selectedIndex=0&amp;ccid=POJuAtox&amp;simid=607990357243724129&amp;thid=OIP.M3ce26e02da31393cf55a0246f94be15dH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cy-GB" dirty="0" smtClean="0"/>
              <a:t>DEFORMITIES OF THE SPINE</a:t>
            </a:r>
            <a:endParaRPr lang="en-US" dirty="0"/>
          </a:p>
        </p:txBody>
      </p:sp>
      <p:sp>
        <p:nvSpPr>
          <p:cNvPr id="3" name="Subtitle 2"/>
          <p:cNvSpPr>
            <a:spLocks noGrp="1"/>
          </p:cNvSpPr>
          <p:nvPr>
            <p:ph type="subTitle" idx="1"/>
          </p:nvPr>
        </p:nvSpPr>
        <p:spPr>
          <a:xfrm>
            <a:off x="685800" y="3611606"/>
            <a:ext cx="7772400" cy="1545585"/>
          </a:xfrm>
        </p:spPr>
        <p:txBody>
          <a:bodyPr>
            <a:normAutofit fontScale="70000" lnSpcReduction="20000"/>
          </a:bodyPr>
          <a:lstStyle/>
          <a:p>
            <a:r>
              <a:rPr lang="cy-GB" dirty="0" smtClean="0"/>
              <a:t>BY: Dr. Bwana Ombachi</a:t>
            </a:r>
          </a:p>
          <a:p>
            <a:r>
              <a:rPr lang="cy-GB" dirty="0" smtClean="0"/>
              <a:t>Lecturer</a:t>
            </a:r>
          </a:p>
          <a:p>
            <a:r>
              <a:rPr lang="cy-GB" dirty="0" smtClean="0"/>
              <a:t>Consultant Spine and Orthopaedic Surgeon</a:t>
            </a:r>
          </a:p>
          <a:p>
            <a:endParaRPr lang="cy-GB" dirty="0"/>
          </a:p>
          <a:p>
            <a:r>
              <a:rPr lang="cy-GB" dirty="0" smtClean="0"/>
              <a:t>DATE: 10/10/2016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4704"/>
            <a:ext cx="9144000" cy="6093296"/>
          </a:xfrm>
        </p:spPr>
        <p:txBody>
          <a:bodyPr>
            <a:normAutofit/>
          </a:bodyPr>
          <a:lstStyle/>
          <a:p>
            <a:r>
              <a:rPr lang="en-US" b="1" dirty="0" smtClean="0"/>
              <a:t>Scoliosis</a:t>
            </a:r>
            <a:r>
              <a:rPr lang="en-US" dirty="0" smtClean="0"/>
              <a:t> (from </a:t>
            </a:r>
            <a:r>
              <a:rPr lang="en-US" b="1" dirty="0" smtClean="0">
                <a:hlinkClick r:id="rId3" tooltip="Greek language"/>
              </a:rPr>
              <a:t>Greek</a:t>
            </a:r>
            <a:r>
              <a:rPr lang="en-US" dirty="0" smtClean="0"/>
              <a:t>: </a:t>
            </a:r>
            <a:r>
              <a:rPr lang="en-US" b="1" i="1" dirty="0" smtClean="0">
                <a:hlinkClick r:id="rId4" tooltip="Romanization of Greek"/>
              </a:rPr>
              <a:t>skolíōsis</a:t>
            </a:r>
            <a:r>
              <a:rPr lang="en-US" b="1" dirty="0" smtClean="0"/>
              <a:t> </a:t>
            </a:r>
            <a:r>
              <a:rPr lang="en-US" dirty="0" smtClean="0"/>
              <a:t>meaning</a:t>
            </a:r>
            <a:r>
              <a:rPr lang="en-US" b="1" dirty="0" smtClean="0"/>
              <a:t> </a:t>
            </a:r>
            <a:r>
              <a:rPr lang="en-US" dirty="0" smtClean="0"/>
              <a:t>"crooked</a:t>
            </a:r>
            <a:r>
              <a:rPr lang="en-US" dirty="0" smtClean="0"/>
              <a:t>")</a:t>
            </a:r>
          </a:p>
          <a:p>
            <a:endParaRPr lang="en-US" dirty="0" smtClean="0"/>
          </a:p>
          <a:p>
            <a:r>
              <a:rPr lang="en-US" dirty="0" smtClean="0"/>
              <a:t>Curvature mainly in the coronal </a:t>
            </a:r>
            <a:r>
              <a:rPr lang="en-US" dirty="0" smtClean="0"/>
              <a:t>plane </a:t>
            </a:r>
            <a:r>
              <a:rPr lang="en-US" dirty="0" smtClean="0"/>
              <a:t>as </a:t>
            </a:r>
            <a:r>
              <a:rPr lang="en-US" dirty="0" smtClean="0"/>
              <a:t>well as </a:t>
            </a:r>
            <a:r>
              <a:rPr lang="en-US" dirty="0" smtClean="0"/>
              <a:t>sagittal plane (</a:t>
            </a:r>
            <a:r>
              <a:rPr lang="en-US" b="1" dirty="0" err="1" smtClean="0"/>
              <a:t>hypolordosis</a:t>
            </a:r>
            <a:r>
              <a:rPr lang="en-US" dirty="0" smtClean="0"/>
              <a:t>) </a:t>
            </a:r>
            <a:r>
              <a:rPr lang="en-US" dirty="0" smtClean="0">
                <a:sym typeface="Wingdings" panose="05000000000000000000" pitchFamily="2" charset="2"/>
              </a:rPr>
              <a:t></a:t>
            </a:r>
            <a:r>
              <a:rPr lang="en-US" dirty="0" smtClean="0"/>
              <a:t> </a:t>
            </a:r>
            <a:r>
              <a:rPr lang="en-US" dirty="0" smtClean="0"/>
              <a:t>shaped like an </a:t>
            </a:r>
            <a:r>
              <a:rPr lang="en-US" dirty="0" smtClean="0"/>
              <a:t>“S" </a:t>
            </a:r>
            <a:r>
              <a:rPr lang="en-US" dirty="0" smtClean="0"/>
              <a:t>and is usually rotated </a:t>
            </a:r>
            <a:r>
              <a:rPr lang="en-US" dirty="0" smtClean="0">
                <a:sym typeface="Wingdings" panose="05000000000000000000" pitchFamily="2" charset="2"/>
              </a:rPr>
              <a:t></a:t>
            </a:r>
            <a:r>
              <a:rPr lang="en-US" dirty="0" smtClean="0"/>
              <a:t> </a:t>
            </a:r>
            <a:r>
              <a:rPr lang="en-US" dirty="0" smtClean="0"/>
              <a:t>3D </a:t>
            </a:r>
            <a:r>
              <a:rPr lang="en-US" dirty="0" smtClean="0"/>
              <a:t>Deformity</a:t>
            </a:r>
          </a:p>
          <a:p>
            <a:pPr lvl="1"/>
            <a:r>
              <a:rPr lang="en-US" b="1" dirty="0" err="1" smtClean="0">
                <a:solidFill>
                  <a:srgbClr val="FFC000"/>
                </a:solidFill>
              </a:rPr>
              <a:t>Hypolordosis</a:t>
            </a:r>
            <a:r>
              <a:rPr lang="en-US" b="1" dirty="0" smtClean="0">
                <a:solidFill>
                  <a:srgbClr val="FFC000"/>
                </a:solidFill>
              </a:rPr>
              <a:t> is the commonest </a:t>
            </a:r>
            <a:r>
              <a:rPr lang="en-US" b="1" dirty="0" err="1" smtClean="0">
                <a:solidFill>
                  <a:srgbClr val="FFC000"/>
                </a:solidFill>
              </a:rPr>
              <a:t>saggital</a:t>
            </a:r>
            <a:r>
              <a:rPr lang="en-US" b="1" dirty="0" smtClean="0">
                <a:solidFill>
                  <a:srgbClr val="FFC000"/>
                </a:solidFill>
              </a:rPr>
              <a:t> plane deformity.</a:t>
            </a:r>
            <a:endParaRPr lang="en-US" b="1" dirty="0" smtClean="0">
              <a:solidFill>
                <a:srgbClr val="FFC000"/>
              </a:solidFill>
            </a:endParaRPr>
          </a:p>
          <a:p>
            <a:endParaRPr lang="en-US" dirty="0" smtClean="0">
              <a:solidFill>
                <a:srgbClr val="FF0000"/>
              </a:solidFill>
            </a:endParaRPr>
          </a:p>
          <a:p>
            <a:r>
              <a:rPr lang="en-US" dirty="0" smtClean="0">
                <a:solidFill>
                  <a:srgbClr val="FF0000"/>
                </a:solidFill>
              </a:rPr>
              <a:t>SRS (</a:t>
            </a:r>
            <a:r>
              <a:rPr lang="en-US" dirty="0" err="1" smtClean="0">
                <a:solidFill>
                  <a:srgbClr val="FF0000"/>
                </a:solidFill>
              </a:rPr>
              <a:t>Scoliotic</a:t>
            </a:r>
            <a:r>
              <a:rPr lang="en-US" dirty="0" smtClean="0">
                <a:solidFill>
                  <a:srgbClr val="FF0000"/>
                </a:solidFill>
              </a:rPr>
              <a:t> research Society) </a:t>
            </a:r>
            <a:r>
              <a:rPr lang="en-US" dirty="0" smtClean="0">
                <a:solidFill>
                  <a:srgbClr val="FF0000"/>
                </a:solidFill>
                <a:sym typeface="Wingdings" panose="05000000000000000000" pitchFamily="2" charset="2"/>
              </a:rPr>
              <a:t> Scoliosis is a </a:t>
            </a:r>
            <a:r>
              <a:rPr lang="en-US" dirty="0" smtClean="0">
                <a:solidFill>
                  <a:srgbClr val="FF0000"/>
                </a:solidFill>
              </a:rPr>
              <a:t>lateral </a:t>
            </a:r>
            <a:r>
              <a:rPr lang="en-US" dirty="0" smtClean="0">
                <a:solidFill>
                  <a:srgbClr val="FF0000"/>
                </a:solidFill>
              </a:rPr>
              <a:t>curvature of the spine </a:t>
            </a:r>
            <a:r>
              <a:rPr lang="en-US" dirty="0">
                <a:solidFill>
                  <a:srgbClr val="FF0000"/>
                </a:solidFill>
              </a:rPr>
              <a:t>&gt;</a:t>
            </a:r>
            <a:r>
              <a:rPr lang="en-US" dirty="0" smtClean="0">
                <a:solidFill>
                  <a:srgbClr val="FF0000"/>
                </a:solidFill>
              </a:rPr>
              <a:t> 10</a:t>
            </a:r>
            <a:r>
              <a:rPr lang="en-US" baseline="30000" dirty="0" smtClean="0">
                <a:solidFill>
                  <a:srgbClr val="FF0000"/>
                </a:solidFill>
              </a:rPr>
              <a:t>o</a:t>
            </a:r>
            <a:r>
              <a:rPr lang="en-US" dirty="0" smtClean="0">
                <a:solidFill>
                  <a:srgbClr val="FF0000"/>
                </a:solidFill>
              </a:rPr>
              <a:t> </a:t>
            </a:r>
            <a:r>
              <a:rPr lang="en-US" dirty="0" smtClean="0">
                <a:solidFill>
                  <a:srgbClr val="FF0000"/>
                </a:solidFill>
              </a:rPr>
              <a:t>as measured using the </a:t>
            </a:r>
            <a:r>
              <a:rPr lang="en-US" b="1" dirty="0" smtClean="0">
                <a:solidFill>
                  <a:srgbClr val="FFC000"/>
                </a:solidFill>
              </a:rPr>
              <a:t>Cobb method</a:t>
            </a:r>
            <a:r>
              <a:rPr lang="en-US" dirty="0" smtClean="0">
                <a:solidFill>
                  <a:srgbClr val="FFC000"/>
                </a:solidFill>
              </a:rPr>
              <a:t> </a:t>
            </a:r>
            <a:r>
              <a:rPr lang="en-US" dirty="0" smtClean="0">
                <a:solidFill>
                  <a:srgbClr val="FF0000"/>
                </a:solidFill>
              </a:rPr>
              <a:t>on a </a:t>
            </a:r>
            <a:r>
              <a:rPr lang="en-US" b="1" dirty="0" smtClean="0">
                <a:solidFill>
                  <a:srgbClr val="FFC000"/>
                </a:solidFill>
              </a:rPr>
              <a:t>standing </a:t>
            </a:r>
            <a:r>
              <a:rPr lang="en-US" b="1" dirty="0" smtClean="0">
                <a:solidFill>
                  <a:srgbClr val="FFC000"/>
                </a:solidFill>
              </a:rPr>
              <a:t>radiograph</a:t>
            </a:r>
            <a:r>
              <a:rPr lang="en-US" b="1" dirty="0" smtClean="0">
                <a:solidFill>
                  <a:srgbClr val="FF0000"/>
                </a:solidFill>
              </a:rPr>
              <a:t>.</a:t>
            </a:r>
          </a:p>
          <a:p>
            <a:endParaRPr lang="en-US" dirty="0" smtClean="0">
              <a:solidFill>
                <a:srgbClr val="FF0000"/>
              </a:solidFill>
            </a:endParaRPr>
          </a:p>
          <a:p>
            <a:r>
              <a:rPr lang="cy-GB" dirty="0" smtClean="0"/>
              <a:t>Depending on populations </a:t>
            </a:r>
            <a:r>
              <a:rPr lang="cy-GB" b="1" dirty="0" smtClean="0"/>
              <a:t>0.1- 3 % </a:t>
            </a:r>
            <a:r>
              <a:rPr lang="cy-GB" dirty="0" smtClean="0"/>
              <a:t>of the </a:t>
            </a:r>
            <a:r>
              <a:rPr lang="cy-GB" dirty="0" smtClean="0"/>
              <a:t>population, </a:t>
            </a:r>
            <a:r>
              <a:rPr lang="cy-GB" dirty="0" smtClean="0"/>
              <a:t>1 % of these will require </a:t>
            </a:r>
            <a:r>
              <a:rPr lang="cy-GB" dirty="0" smtClean="0"/>
              <a:t>surgery.</a:t>
            </a:r>
            <a:endParaRPr lang="cy-GB" dirty="0" smtClean="0"/>
          </a:p>
          <a:p>
            <a:endParaRPr lang="en-US" dirty="0" smtClean="0">
              <a:solidFill>
                <a:srgbClr val="FF0000"/>
              </a:solidFill>
            </a:endParaRPr>
          </a:p>
        </p:txBody>
      </p:sp>
      <p:sp>
        <p:nvSpPr>
          <p:cNvPr id="2" name="Title 1"/>
          <p:cNvSpPr>
            <a:spLocks noGrp="1"/>
          </p:cNvSpPr>
          <p:nvPr>
            <p:ph type="title"/>
          </p:nvPr>
        </p:nvSpPr>
        <p:spPr>
          <a:xfrm>
            <a:off x="0" y="33338"/>
            <a:ext cx="9144000" cy="731366"/>
          </a:xfrm>
        </p:spPr>
        <p:txBody>
          <a:bodyPr/>
          <a:lstStyle/>
          <a:p>
            <a:r>
              <a:rPr lang="cy-GB" dirty="0" smtClean="0"/>
              <a:t>SCOLIOSIS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a:bodyPr>
          <a:lstStyle/>
          <a:p>
            <a:pPr marL="109728" indent="0">
              <a:buNone/>
            </a:pPr>
            <a:r>
              <a:rPr lang="en-US" b="1" dirty="0" smtClean="0">
                <a:solidFill>
                  <a:srgbClr val="FF0000"/>
                </a:solidFill>
              </a:rPr>
              <a:t>Postural</a:t>
            </a:r>
            <a:endParaRPr lang="en-US" b="1" dirty="0" smtClean="0">
              <a:solidFill>
                <a:srgbClr val="FF0000"/>
              </a:solidFill>
            </a:endParaRPr>
          </a:p>
          <a:p>
            <a:r>
              <a:rPr lang="en-US" dirty="0" smtClean="0"/>
              <a:t>Secondary or Compensatory to condition outside the </a:t>
            </a:r>
            <a:r>
              <a:rPr lang="en-US" dirty="0" smtClean="0"/>
              <a:t>spine.</a:t>
            </a:r>
            <a:endParaRPr lang="en-US" dirty="0" smtClean="0"/>
          </a:p>
          <a:p>
            <a:r>
              <a:rPr lang="en-US" dirty="0" smtClean="0">
                <a:solidFill>
                  <a:srgbClr val="0070C0"/>
                </a:solidFill>
              </a:rPr>
              <a:t>Non Structural </a:t>
            </a:r>
            <a:r>
              <a:rPr lang="en-US" dirty="0" smtClean="0"/>
              <a:t>and </a:t>
            </a:r>
            <a:r>
              <a:rPr lang="en-US" dirty="0" smtClean="0">
                <a:solidFill>
                  <a:srgbClr val="0070C0"/>
                </a:solidFill>
              </a:rPr>
              <a:t>non progressive</a:t>
            </a:r>
          </a:p>
          <a:p>
            <a:r>
              <a:rPr lang="en-US" dirty="0" smtClean="0"/>
              <a:t>Examples </a:t>
            </a:r>
            <a:r>
              <a:rPr lang="en-US" dirty="0" smtClean="0">
                <a:sym typeface="Wingdings" panose="05000000000000000000" pitchFamily="2" charset="2"/>
              </a:rPr>
              <a:t> </a:t>
            </a:r>
          </a:p>
          <a:p>
            <a:pPr lvl="1"/>
            <a:r>
              <a:rPr lang="en-US" dirty="0" smtClean="0"/>
              <a:t>Short Leg</a:t>
            </a:r>
          </a:p>
          <a:p>
            <a:pPr lvl="1"/>
            <a:r>
              <a:rPr lang="en-US" dirty="0" smtClean="0"/>
              <a:t>Pelvic </a:t>
            </a:r>
            <a:r>
              <a:rPr lang="en-US" dirty="0" smtClean="0"/>
              <a:t>tilt (hip </a:t>
            </a:r>
            <a:r>
              <a:rPr lang="en-US" dirty="0" smtClean="0"/>
              <a:t>contracture)</a:t>
            </a:r>
          </a:p>
          <a:p>
            <a:pPr lvl="1"/>
            <a:r>
              <a:rPr lang="en-US" dirty="0" smtClean="0"/>
              <a:t>Prolapsed Disc</a:t>
            </a:r>
          </a:p>
          <a:p>
            <a:pPr lvl="1"/>
            <a:endParaRPr lang="en-US" dirty="0"/>
          </a:p>
          <a:p>
            <a:pPr lvl="1"/>
            <a:endParaRPr lang="en-US" dirty="0" smtClean="0"/>
          </a:p>
          <a:p>
            <a:pPr lvl="1"/>
            <a:endParaRPr lang="en-US" dirty="0"/>
          </a:p>
          <a:p>
            <a:pPr marL="109728" indent="0">
              <a:buNone/>
            </a:pPr>
            <a:r>
              <a:rPr lang="en-US" b="1" dirty="0" smtClean="0">
                <a:solidFill>
                  <a:srgbClr val="FF0000"/>
                </a:solidFill>
              </a:rPr>
              <a:t>Structural</a:t>
            </a:r>
            <a:endParaRPr lang="en-US" b="1" dirty="0" smtClean="0">
              <a:solidFill>
                <a:srgbClr val="FF0000"/>
              </a:solidFill>
            </a:endParaRPr>
          </a:p>
          <a:p>
            <a:r>
              <a:rPr lang="en-US" dirty="0" smtClean="0"/>
              <a:t>Condition affecting  primarily  spine</a:t>
            </a:r>
          </a:p>
          <a:p>
            <a:r>
              <a:rPr lang="en-US" dirty="0" smtClean="0">
                <a:solidFill>
                  <a:schemeClr val="accent1"/>
                </a:solidFill>
              </a:rPr>
              <a:t>Non correctable </a:t>
            </a:r>
            <a:r>
              <a:rPr lang="en-US" dirty="0" smtClean="0"/>
              <a:t>and</a:t>
            </a:r>
            <a:r>
              <a:rPr lang="en-US" dirty="0" smtClean="0">
                <a:solidFill>
                  <a:schemeClr val="accent1"/>
                </a:solidFill>
              </a:rPr>
              <a:t> may be progressive</a:t>
            </a:r>
          </a:p>
          <a:p>
            <a:r>
              <a:rPr lang="en-US" dirty="0" smtClean="0">
                <a:solidFill>
                  <a:schemeClr val="accent1"/>
                </a:solidFill>
              </a:rPr>
              <a:t>Structural</a:t>
            </a:r>
            <a:endParaRPr lang="en-US" dirty="0" smtClean="0"/>
          </a:p>
          <a:p>
            <a:r>
              <a:rPr lang="en-US" dirty="0" smtClean="0">
                <a:solidFill>
                  <a:schemeClr val="accent1"/>
                </a:solidFill>
              </a:rPr>
              <a:t>Secondary (compensatory) curves </a:t>
            </a:r>
            <a:r>
              <a:rPr lang="en-US" dirty="0" smtClean="0"/>
              <a:t>emerge to counterbalance primary </a:t>
            </a:r>
            <a:r>
              <a:rPr lang="en-US" dirty="0" smtClean="0"/>
              <a:t>deformity.</a:t>
            </a:r>
            <a:endParaRPr lang="en-US" dirty="0" smtClean="0"/>
          </a:p>
          <a:p>
            <a:r>
              <a:rPr lang="en-US" dirty="0" smtClean="0"/>
              <a:t>Severe deformity </a:t>
            </a:r>
            <a:r>
              <a:rPr lang="en-US" dirty="0" smtClean="0">
                <a:sym typeface="Wingdings" panose="05000000000000000000" pitchFamily="2" charset="2"/>
              </a:rPr>
              <a:t> </a:t>
            </a:r>
            <a:r>
              <a:rPr lang="en-US" dirty="0" smtClean="0">
                <a:solidFill>
                  <a:schemeClr val="accent1"/>
                </a:solidFill>
              </a:rPr>
              <a:t>Cardiopulmonary </a:t>
            </a:r>
            <a:r>
              <a:rPr lang="en-US" dirty="0" smtClean="0">
                <a:solidFill>
                  <a:schemeClr val="accent1"/>
                </a:solidFill>
              </a:rPr>
              <a:t>function affected </a:t>
            </a:r>
            <a:endParaRPr lang="en-US" dirty="0">
              <a:solidFill>
                <a:schemeClr val="accent1"/>
              </a:solidFill>
            </a:endParaRPr>
          </a:p>
        </p:txBody>
      </p:sp>
      <p:sp>
        <p:nvSpPr>
          <p:cNvPr id="2" name="Title 1"/>
          <p:cNvSpPr>
            <a:spLocks noGrp="1"/>
          </p:cNvSpPr>
          <p:nvPr>
            <p:ph type="title"/>
          </p:nvPr>
        </p:nvSpPr>
        <p:spPr/>
        <p:txBody>
          <a:bodyPr/>
          <a:lstStyle/>
          <a:p>
            <a:r>
              <a:rPr lang="en-US" dirty="0" smtClean="0"/>
              <a:t>CLASSIFICATION OF SCOLIOSIS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0688"/>
            <a:ext cx="9144000" cy="6237312"/>
          </a:xfrm>
        </p:spPr>
        <p:txBody>
          <a:bodyPr numCol="2">
            <a:normAutofit/>
          </a:bodyPr>
          <a:lstStyle/>
          <a:p>
            <a:r>
              <a:rPr lang="en-US" b="1" dirty="0" smtClean="0">
                <a:solidFill>
                  <a:srgbClr val="FF0000"/>
                </a:solidFill>
              </a:rPr>
              <a:t>Idiopathic (70-80</a:t>
            </a:r>
            <a:r>
              <a:rPr lang="en-US" b="1" dirty="0" smtClean="0">
                <a:solidFill>
                  <a:srgbClr val="FF0000"/>
                </a:solidFill>
              </a:rPr>
              <a:t>)%</a:t>
            </a:r>
          </a:p>
          <a:p>
            <a:pPr lvl="1"/>
            <a:r>
              <a:rPr lang="en-US" dirty="0" smtClean="0"/>
              <a:t>Usually a diagnosis of exclusion</a:t>
            </a:r>
          </a:p>
          <a:p>
            <a:pPr lvl="1"/>
            <a:endParaRPr lang="en-US" dirty="0" smtClean="0"/>
          </a:p>
          <a:p>
            <a:r>
              <a:rPr lang="en-US" b="1" dirty="0" smtClean="0">
                <a:solidFill>
                  <a:srgbClr val="FF0000"/>
                </a:solidFill>
              </a:rPr>
              <a:t>Congenital Causes</a:t>
            </a:r>
          </a:p>
          <a:p>
            <a:pPr lvl="1"/>
            <a:r>
              <a:rPr lang="en-US" dirty="0" smtClean="0"/>
              <a:t>Failure of formation </a:t>
            </a:r>
          </a:p>
          <a:p>
            <a:pPr lvl="1"/>
            <a:r>
              <a:rPr lang="en-US" dirty="0" smtClean="0"/>
              <a:t>Failure of Segmentation</a:t>
            </a:r>
          </a:p>
          <a:p>
            <a:pPr lvl="1"/>
            <a:r>
              <a:rPr lang="en-US" dirty="0" smtClean="0"/>
              <a:t>Combination</a:t>
            </a:r>
          </a:p>
          <a:p>
            <a:pPr lvl="1"/>
            <a:endParaRPr lang="en-US" dirty="0" smtClean="0"/>
          </a:p>
          <a:p>
            <a:r>
              <a:rPr lang="en-US" b="1" dirty="0" smtClean="0">
                <a:solidFill>
                  <a:srgbClr val="FF0000"/>
                </a:solidFill>
              </a:rPr>
              <a:t>Neuropathic/ </a:t>
            </a:r>
            <a:r>
              <a:rPr lang="en-US" b="1" dirty="0" err="1" smtClean="0">
                <a:solidFill>
                  <a:srgbClr val="FF0000"/>
                </a:solidFill>
              </a:rPr>
              <a:t>Myopathic</a:t>
            </a:r>
            <a:r>
              <a:rPr lang="en-US" b="1" dirty="0" smtClean="0">
                <a:solidFill>
                  <a:srgbClr val="FF0000"/>
                </a:solidFill>
              </a:rPr>
              <a:t> disorders</a:t>
            </a:r>
          </a:p>
          <a:p>
            <a:pPr lvl="1"/>
            <a:r>
              <a:rPr lang="en-US" dirty="0" smtClean="0"/>
              <a:t>Tethered cord syndrome*</a:t>
            </a:r>
          </a:p>
          <a:p>
            <a:pPr lvl="1"/>
            <a:r>
              <a:rPr lang="en-US" dirty="0" err="1" smtClean="0"/>
              <a:t>Syringomyelia</a:t>
            </a:r>
            <a:endParaRPr lang="en-US" dirty="0" smtClean="0"/>
          </a:p>
          <a:p>
            <a:pPr lvl="1"/>
            <a:r>
              <a:rPr lang="en-US" dirty="0" smtClean="0"/>
              <a:t>Spinal tumor</a:t>
            </a:r>
          </a:p>
          <a:p>
            <a:pPr lvl="1"/>
            <a:r>
              <a:rPr lang="en-US" dirty="0" smtClean="0"/>
              <a:t>Neurofibromatosis</a:t>
            </a:r>
          </a:p>
          <a:p>
            <a:pPr lvl="1"/>
            <a:r>
              <a:rPr lang="en-US" dirty="0" smtClean="0"/>
              <a:t>Muscular dystrophy</a:t>
            </a:r>
          </a:p>
          <a:p>
            <a:pPr lvl="1"/>
            <a:r>
              <a:rPr lang="en-US" dirty="0" smtClean="0"/>
              <a:t>Cerebral palsy</a:t>
            </a:r>
          </a:p>
          <a:p>
            <a:pPr lvl="1"/>
            <a:r>
              <a:rPr lang="en-US" dirty="0" smtClean="0"/>
              <a:t>Poliomyelitis</a:t>
            </a:r>
          </a:p>
          <a:p>
            <a:pPr lvl="1"/>
            <a:r>
              <a:rPr lang="en-US" dirty="0" err="1" smtClean="0"/>
              <a:t>Friedreich’s</a:t>
            </a:r>
            <a:r>
              <a:rPr lang="en-US" dirty="0" smtClean="0"/>
              <a:t> ataxia</a:t>
            </a:r>
          </a:p>
          <a:p>
            <a:pPr lvl="1"/>
            <a:r>
              <a:rPr lang="en-US" dirty="0" smtClean="0"/>
              <a:t>Familial </a:t>
            </a:r>
            <a:r>
              <a:rPr lang="en-US" dirty="0" err="1" smtClean="0"/>
              <a:t>dysautonomia</a:t>
            </a:r>
            <a:endParaRPr lang="en-US" dirty="0" smtClean="0"/>
          </a:p>
          <a:p>
            <a:pPr lvl="1"/>
            <a:r>
              <a:rPr lang="en-US" dirty="0" smtClean="0"/>
              <a:t>(Riley-Day syndrome)</a:t>
            </a:r>
          </a:p>
          <a:p>
            <a:pPr lvl="1"/>
            <a:r>
              <a:rPr lang="en-US" dirty="0" err="1" smtClean="0"/>
              <a:t>Werdnig</a:t>
            </a:r>
            <a:r>
              <a:rPr lang="en-US" dirty="0" smtClean="0"/>
              <a:t>-Hoffmann </a:t>
            </a:r>
            <a:r>
              <a:rPr lang="en-US" dirty="0" smtClean="0"/>
              <a:t>disease</a:t>
            </a:r>
          </a:p>
          <a:p>
            <a:pPr lvl="1"/>
            <a:endParaRPr lang="en-US" dirty="0" smtClean="0"/>
          </a:p>
          <a:p>
            <a:r>
              <a:rPr lang="en-US" b="1" dirty="0" smtClean="0">
                <a:solidFill>
                  <a:srgbClr val="FF0000"/>
                </a:solidFill>
              </a:rPr>
              <a:t>Inherited disorders of connective tissue</a:t>
            </a:r>
          </a:p>
          <a:p>
            <a:pPr lvl="1"/>
            <a:r>
              <a:rPr lang="en-US" dirty="0" smtClean="0"/>
              <a:t>Ehlers-</a:t>
            </a:r>
            <a:r>
              <a:rPr lang="en-US" dirty="0" err="1" smtClean="0"/>
              <a:t>Danlos</a:t>
            </a:r>
            <a:r>
              <a:rPr lang="en-US" dirty="0" smtClean="0"/>
              <a:t> syndrome</a:t>
            </a:r>
          </a:p>
          <a:p>
            <a:pPr lvl="1"/>
            <a:r>
              <a:rPr lang="en-US" dirty="0" err="1" smtClean="0"/>
              <a:t>Marfan</a:t>
            </a:r>
            <a:r>
              <a:rPr lang="en-US" dirty="0" smtClean="0"/>
              <a:t> syndrome</a:t>
            </a:r>
          </a:p>
          <a:p>
            <a:pPr lvl="1"/>
            <a:r>
              <a:rPr lang="en-US" dirty="0" err="1" smtClean="0"/>
              <a:t>Homocystinuria</a:t>
            </a:r>
            <a:endParaRPr lang="en-US" dirty="0" smtClean="0"/>
          </a:p>
          <a:p>
            <a:pPr lvl="1"/>
            <a:endParaRPr lang="en-US" dirty="0" smtClean="0"/>
          </a:p>
        </p:txBody>
      </p:sp>
      <p:sp>
        <p:nvSpPr>
          <p:cNvPr id="2" name="Title 1"/>
          <p:cNvSpPr>
            <a:spLocks noGrp="1"/>
          </p:cNvSpPr>
          <p:nvPr>
            <p:ph type="title"/>
          </p:nvPr>
        </p:nvSpPr>
        <p:spPr>
          <a:xfrm>
            <a:off x="0" y="33338"/>
            <a:ext cx="9144000" cy="587350"/>
          </a:xfrm>
        </p:spPr>
        <p:txBody>
          <a:bodyPr>
            <a:normAutofit fontScale="90000"/>
          </a:bodyPr>
          <a:lstStyle/>
          <a:p>
            <a:r>
              <a:rPr lang="en-US" dirty="0" smtClean="0"/>
              <a:t>AETIOLOGY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solidFill>
                  <a:srgbClr val="FF0000"/>
                </a:solidFill>
              </a:rPr>
              <a:t>Musculoskeletal</a:t>
            </a:r>
          </a:p>
          <a:p>
            <a:pPr lvl="1"/>
            <a:r>
              <a:rPr lang="en-US" dirty="0"/>
              <a:t>Leg length discrepancy</a:t>
            </a:r>
          </a:p>
          <a:p>
            <a:pPr lvl="1"/>
            <a:r>
              <a:rPr lang="en-US" dirty="0"/>
              <a:t>Developmental dysplasia of the hip</a:t>
            </a:r>
          </a:p>
          <a:p>
            <a:pPr lvl="1"/>
            <a:r>
              <a:rPr lang="en-US" dirty="0" err="1"/>
              <a:t>Osteogenesis</a:t>
            </a:r>
            <a:r>
              <a:rPr lang="en-US" dirty="0"/>
              <a:t> </a:t>
            </a:r>
            <a:r>
              <a:rPr lang="en-US" dirty="0" err="1"/>
              <a:t>imperfecta</a:t>
            </a:r>
            <a:endParaRPr lang="en-US" dirty="0"/>
          </a:p>
          <a:p>
            <a:endParaRPr lang="en-US" dirty="0" smtClean="0"/>
          </a:p>
          <a:p>
            <a:r>
              <a:rPr lang="en-US" b="1" dirty="0" smtClean="0">
                <a:solidFill>
                  <a:srgbClr val="FF0000"/>
                </a:solidFill>
              </a:rPr>
              <a:t>Trauma</a:t>
            </a:r>
          </a:p>
          <a:p>
            <a:pPr lvl="1"/>
            <a:r>
              <a:rPr lang="en-US" dirty="0" smtClean="0"/>
              <a:t>One side of the spine is affected more than the others</a:t>
            </a:r>
            <a:endParaRPr lang="en-US" dirty="0" smtClean="0"/>
          </a:p>
          <a:p>
            <a:r>
              <a:rPr lang="en-US" b="1" dirty="0" smtClean="0">
                <a:solidFill>
                  <a:srgbClr val="FF0000"/>
                </a:solidFill>
              </a:rPr>
              <a:t>Infective</a:t>
            </a:r>
          </a:p>
          <a:p>
            <a:pPr lvl="1"/>
            <a:r>
              <a:rPr lang="en-US" dirty="0" smtClean="0"/>
              <a:t>E.g. Gibbous deformity</a:t>
            </a:r>
            <a:endParaRPr lang="en-US" dirty="0" smtClean="0"/>
          </a:p>
          <a:p>
            <a:r>
              <a:rPr lang="en-US" b="1" dirty="0" smtClean="0">
                <a:solidFill>
                  <a:srgbClr val="FF0000"/>
                </a:solidFill>
              </a:rPr>
              <a:t>Degenerative</a:t>
            </a:r>
          </a:p>
          <a:p>
            <a:r>
              <a:rPr lang="en-US" b="1" dirty="0" smtClean="0">
                <a:solidFill>
                  <a:srgbClr val="FF0000"/>
                </a:solidFill>
              </a:rPr>
              <a:t>Iatrogenic</a:t>
            </a:r>
            <a:endParaRPr lang="en-US" b="1" dirty="0">
              <a:solidFill>
                <a:srgbClr val="FF0000"/>
              </a:solidFill>
            </a:endParaRPr>
          </a:p>
        </p:txBody>
      </p:sp>
      <p:sp>
        <p:nvSpPr>
          <p:cNvPr id="2" name="Title 1"/>
          <p:cNvSpPr>
            <a:spLocks noGrp="1"/>
          </p:cNvSpPr>
          <p:nvPr>
            <p:ph type="title"/>
          </p:nvPr>
        </p:nvSpPr>
        <p:spPr/>
        <p:txBody>
          <a:bodyPr/>
          <a:lstStyle/>
          <a:p>
            <a:r>
              <a:rPr lang="en-US" dirty="0" smtClean="0"/>
              <a:t>OTHERS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a:bodyPr>
          <a:lstStyle/>
          <a:p>
            <a:r>
              <a:rPr lang="cy-GB" b="1" dirty="0" smtClean="0"/>
              <a:t>Upper End </a:t>
            </a:r>
            <a:r>
              <a:rPr lang="cy-GB" b="1" dirty="0" smtClean="0"/>
              <a:t>Vertebra</a:t>
            </a:r>
          </a:p>
          <a:p>
            <a:pPr lvl="1"/>
            <a:r>
              <a:rPr lang="cy-GB" dirty="0" smtClean="0"/>
              <a:t>The most superior vertebrae included in the curve of the scoliosis</a:t>
            </a:r>
            <a:endParaRPr lang="cy-GB" dirty="0" smtClean="0"/>
          </a:p>
          <a:p>
            <a:endParaRPr lang="cy-GB" dirty="0" smtClean="0"/>
          </a:p>
          <a:p>
            <a:r>
              <a:rPr lang="cy-GB" b="1" dirty="0" smtClean="0"/>
              <a:t>Lower End </a:t>
            </a:r>
            <a:r>
              <a:rPr lang="cy-GB" b="1" dirty="0" smtClean="0"/>
              <a:t>Vertebra</a:t>
            </a:r>
          </a:p>
          <a:p>
            <a:pPr lvl="1"/>
            <a:r>
              <a:rPr lang="cy-GB" dirty="0" smtClean="0"/>
              <a:t>The most inferior vertebrae included in the curve of the scoliosis</a:t>
            </a:r>
          </a:p>
          <a:p>
            <a:pPr lvl="1"/>
            <a:endParaRPr lang="cy-GB" dirty="0"/>
          </a:p>
          <a:p>
            <a:pPr lvl="1"/>
            <a:endParaRPr lang="cy-GB" dirty="0" smtClean="0"/>
          </a:p>
          <a:p>
            <a:pPr lvl="1"/>
            <a:endParaRPr lang="cy-GB" dirty="0"/>
          </a:p>
          <a:p>
            <a:pPr lvl="1"/>
            <a:endParaRPr lang="cy-GB" dirty="0" smtClean="0"/>
          </a:p>
          <a:p>
            <a:endParaRPr lang="cy-GB" dirty="0" smtClean="0"/>
          </a:p>
          <a:p>
            <a:r>
              <a:rPr lang="cy-GB" b="1" dirty="0" smtClean="0"/>
              <a:t>Apex Vertebra </a:t>
            </a:r>
            <a:endParaRPr lang="cy-GB" b="1" dirty="0" smtClean="0"/>
          </a:p>
          <a:p>
            <a:pPr lvl="1"/>
            <a:r>
              <a:rPr lang="cy-GB" dirty="0" smtClean="0">
                <a:solidFill>
                  <a:srgbClr val="FF0000"/>
                </a:solidFill>
              </a:rPr>
              <a:t>Determines </a:t>
            </a:r>
            <a:r>
              <a:rPr lang="cy-GB" dirty="0" smtClean="0">
                <a:solidFill>
                  <a:srgbClr val="FF0000"/>
                </a:solidFill>
              </a:rPr>
              <a:t>location of Curve</a:t>
            </a:r>
          </a:p>
          <a:p>
            <a:pPr lvl="1"/>
            <a:r>
              <a:rPr lang="cy-GB" dirty="0" smtClean="0">
                <a:solidFill>
                  <a:srgbClr val="FF0000"/>
                </a:solidFill>
              </a:rPr>
              <a:t>T1</a:t>
            </a:r>
            <a:r>
              <a:rPr lang="cy-GB" dirty="0" smtClean="0">
                <a:solidFill>
                  <a:srgbClr val="FF0000"/>
                </a:solidFill>
                <a:sym typeface="Wingdings" panose="05000000000000000000" pitchFamily="2" charset="2"/>
              </a:rPr>
              <a:t></a:t>
            </a:r>
            <a:r>
              <a:rPr lang="cy-GB" dirty="0" smtClean="0">
                <a:solidFill>
                  <a:srgbClr val="FF0000"/>
                </a:solidFill>
              </a:rPr>
              <a:t>T11 :- Thoracic scoliosis</a:t>
            </a:r>
            <a:endParaRPr lang="cy-GB" dirty="0" smtClean="0">
              <a:solidFill>
                <a:srgbClr val="FF0000"/>
              </a:solidFill>
            </a:endParaRPr>
          </a:p>
          <a:p>
            <a:pPr lvl="1"/>
            <a:r>
              <a:rPr lang="cy-GB" dirty="0" smtClean="0">
                <a:solidFill>
                  <a:srgbClr val="FF0000"/>
                </a:solidFill>
              </a:rPr>
              <a:t>T12 </a:t>
            </a:r>
            <a:r>
              <a:rPr lang="cy-GB" dirty="0" smtClean="0">
                <a:solidFill>
                  <a:srgbClr val="FF0000"/>
                </a:solidFill>
                <a:sym typeface="Wingdings" panose="05000000000000000000" pitchFamily="2" charset="2"/>
              </a:rPr>
              <a:t> </a:t>
            </a:r>
            <a:r>
              <a:rPr lang="cy-GB" dirty="0" smtClean="0">
                <a:solidFill>
                  <a:srgbClr val="FF0000"/>
                </a:solidFill>
              </a:rPr>
              <a:t>L2  :- </a:t>
            </a:r>
            <a:r>
              <a:rPr lang="cy-GB" dirty="0" smtClean="0">
                <a:solidFill>
                  <a:srgbClr val="FF0000"/>
                </a:solidFill>
              </a:rPr>
              <a:t>Thoraco- </a:t>
            </a:r>
            <a:r>
              <a:rPr lang="cy-GB" dirty="0" smtClean="0">
                <a:solidFill>
                  <a:srgbClr val="FF0000"/>
                </a:solidFill>
              </a:rPr>
              <a:t>Lumbar scoliosis</a:t>
            </a:r>
            <a:endParaRPr lang="cy-GB" dirty="0" smtClean="0">
              <a:solidFill>
                <a:srgbClr val="FF0000"/>
              </a:solidFill>
            </a:endParaRPr>
          </a:p>
          <a:p>
            <a:pPr lvl="1"/>
            <a:r>
              <a:rPr lang="cy-GB" dirty="0" smtClean="0">
                <a:solidFill>
                  <a:srgbClr val="FF0000"/>
                </a:solidFill>
              </a:rPr>
              <a:t>Below L2 </a:t>
            </a:r>
            <a:r>
              <a:rPr lang="cy-GB" dirty="0" smtClean="0">
                <a:solidFill>
                  <a:srgbClr val="FF0000"/>
                </a:solidFill>
              </a:rPr>
              <a:t>:– Lumbar scoliosis</a:t>
            </a:r>
          </a:p>
        </p:txBody>
      </p:sp>
      <p:sp>
        <p:nvSpPr>
          <p:cNvPr id="2" name="Title 1"/>
          <p:cNvSpPr>
            <a:spLocks noGrp="1"/>
          </p:cNvSpPr>
          <p:nvPr>
            <p:ph type="title"/>
          </p:nvPr>
        </p:nvSpPr>
        <p:spPr/>
        <p:txBody>
          <a:bodyPr/>
          <a:lstStyle/>
          <a:p>
            <a:r>
              <a:rPr lang="cy-GB" dirty="0" smtClean="0"/>
              <a:t>IMPORTANT TERMINOLOGIES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ntarige\Pictures\cobb-angle.jpe"/>
          <p:cNvPicPr>
            <a:picLocks noGrp="1" noChangeAspect="1" noChangeArrowheads="1"/>
          </p:cNvPicPr>
          <p:nvPr>
            <p:ph idx="1"/>
          </p:nvPr>
        </p:nvPicPr>
        <p:blipFill>
          <a:blip r:embed="rId2" cstate="print"/>
          <a:stretch>
            <a:fillRect/>
          </a:stretch>
        </p:blipFill>
        <p:spPr bwMode="auto">
          <a:xfrm>
            <a:off x="179512" y="980728"/>
            <a:ext cx="3744416" cy="5472608"/>
          </a:xfrm>
          <a:prstGeom prst="rect">
            <a:avLst/>
          </a:prstGeom>
          <a:noFill/>
        </p:spPr>
      </p:pic>
      <p:sp>
        <p:nvSpPr>
          <p:cNvPr id="2" name="Title 1"/>
          <p:cNvSpPr>
            <a:spLocks noGrp="1"/>
          </p:cNvSpPr>
          <p:nvPr>
            <p:ph type="title"/>
          </p:nvPr>
        </p:nvSpPr>
        <p:spPr/>
        <p:txBody>
          <a:bodyPr/>
          <a:lstStyle/>
          <a:p>
            <a:r>
              <a:rPr lang="en-US" dirty="0" smtClean="0"/>
              <a:t>COBB’S ANGLE MEASUREMENT</a:t>
            </a:r>
            <a:endParaRPr lang="en-US" dirty="0"/>
          </a:p>
        </p:txBody>
      </p:sp>
      <p:sp>
        <p:nvSpPr>
          <p:cNvPr id="3" name="Rectangle 2"/>
          <p:cNvSpPr/>
          <p:nvPr/>
        </p:nvSpPr>
        <p:spPr>
          <a:xfrm>
            <a:off x="4067944" y="980728"/>
            <a:ext cx="4572000" cy="5632311"/>
          </a:xfrm>
          <a:prstGeom prst="rect">
            <a:avLst/>
          </a:prstGeom>
        </p:spPr>
        <p:txBody>
          <a:bodyPr>
            <a:spAutoFit/>
          </a:bodyPr>
          <a:lstStyle/>
          <a:p>
            <a:pPr marL="285750" indent="-285750">
              <a:buFont typeface="Arial" panose="020B0604020202020204" pitchFamily="34" charset="0"/>
              <a:buChar char="•"/>
            </a:pPr>
            <a:r>
              <a:rPr lang="cy-GB" sz="2400" dirty="0" smtClean="0"/>
              <a:t>Draw </a:t>
            </a:r>
            <a:r>
              <a:rPr lang="cy-GB" sz="2400" dirty="0"/>
              <a:t>a line parallel to the upper end plate of the upper end vertebrae</a:t>
            </a:r>
          </a:p>
          <a:p>
            <a:pPr marL="285750" indent="-285750">
              <a:buFont typeface="Arial" panose="020B0604020202020204" pitchFamily="34" charset="0"/>
              <a:buChar char="•"/>
            </a:pPr>
            <a:r>
              <a:rPr lang="cy-GB" sz="2400" dirty="0"/>
              <a:t>Draw a line parallel to the lower end plate of the lower end vertebrae</a:t>
            </a:r>
          </a:p>
          <a:p>
            <a:pPr marL="285750" indent="-285750">
              <a:buFont typeface="Arial" panose="020B0604020202020204" pitchFamily="34" charset="0"/>
              <a:buChar char="•"/>
            </a:pPr>
            <a:r>
              <a:rPr lang="cy-GB" sz="2400" dirty="0"/>
              <a:t>Where both lines meet </a:t>
            </a:r>
            <a:r>
              <a:rPr lang="cy-GB" sz="2400" dirty="0">
                <a:sym typeface="Wingdings" panose="05000000000000000000" pitchFamily="2" charset="2"/>
              </a:rPr>
              <a:t> Cobb’s angle  describes the magnitude of the curvature</a:t>
            </a:r>
          </a:p>
          <a:p>
            <a:pPr marL="285750" indent="-285750">
              <a:buFont typeface="Arial" panose="020B0604020202020204" pitchFamily="34" charset="0"/>
              <a:buChar char="•"/>
            </a:pPr>
            <a:r>
              <a:rPr lang="cy-GB" sz="2400" dirty="0">
                <a:sym typeface="Wingdings" panose="05000000000000000000" pitchFamily="2" charset="2"/>
              </a:rPr>
              <a:t>Drop perpendiculars from both lines and the acute angle formed where the perpendiculars meet is similar to the Cobbs angle.</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Idiopathic scoliosis is a structural curve with no clear underlying cause</a:t>
            </a:r>
            <a:r>
              <a:rPr lang="en-US" dirty="0" smtClean="0"/>
              <a:t>.</a:t>
            </a:r>
          </a:p>
          <a:p>
            <a:endParaRPr lang="en-US" dirty="0" smtClean="0"/>
          </a:p>
          <a:p>
            <a:r>
              <a:rPr lang="en-US" dirty="0" smtClean="0"/>
              <a:t>Diagnosis </a:t>
            </a:r>
            <a:r>
              <a:rPr lang="en-US" dirty="0" smtClean="0">
                <a:sym typeface="Wingdings" panose="05000000000000000000" pitchFamily="2" charset="2"/>
              </a:rPr>
              <a:t></a:t>
            </a:r>
            <a:r>
              <a:rPr lang="en-US" dirty="0" smtClean="0"/>
              <a:t> </a:t>
            </a:r>
            <a:r>
              <a:rPr lang="en-US" dirty="0" smtClean="0"/>
              <a:t>exclusion </a:t>
            </a:r>
            <a:r>
              <a:rPr lang="en-US" dirty="0" smtClean="0"/>
              <a:t>diagnosis</a:t>
            </a:r>
          </a:p>
          <a:p>
            <a:endParaRPr lang="en-US" dirty="0" smtClean="0"/>
          </a:p>
          <a:p>
            <a:r>
              <a:rPr lang="en-US" dirty="0" smtClean="0"/>
              <a:t>Accounts for 70-80 % causes of scoliosis</a:t>
            </a:r>
          </a:p>
          <a:p>
            <a:endParaRPr lang="en-US" dirty="0"/>
          </a:p>
        </p:txBody>
      </p:sp>
      <p:sp>
        <p:nvSpPr>
          <p:cNvPr id="2" name="Title 1"/>
          <p:cNvSpPr>
            <a:spLocks noGrp="1"/>
          </p:cNvSpPr>
          <p:nvPr>
            <p:ph type="title"/>
          </p:nvPr>
        </p:nvSpPr>
        <p:spPr/>
        <p:txBody>
          <a:bodyPr/>
          <a:lstStyle/>
          <a:p>
            <a:r>
              <a:rPr lang="en-US" dirty="0" smtClean="0"/>
              <a:t>IDIOPATHIC SCOLIOSIS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G:\DCIM\100_FUJI\DSCF0095.JPG"/>
          <p:cNvPicPr>
            <a:picLocks noGrp="1" noChangeAspect="1" noChangeArrowheads="1"/>
          </p:cNvPicPr>
          <p:nvPr>
            <p:ph idx="1"/>
          </p:nvPr>
        </p:nvPicPr>
        <p:blipFill>
          <a:blip r:embed="rId2" cstate="print"/>
          <a:stretch>
            <a:fillRect/>
          </a:stretch>
        </p:blipFill>
        <p:spPr bwMode="auto">
          <a:xfrm>
            <a:off x="2874245" y="1481138"/>
            <a:ext cx="3395510" cy="4525962"/>
          </a:xfrm>
          <a:prstGeom prst="rect">
            <a:avLst/>
          </a:prstGeom>
          <a:noFill/>
        </p:spPr>
      </p:pic>
      <p:sp>
        <p:nvSpPr>
          <p:cNvPr id="2" name="Title 1"/>
          <p:cNvSpPr>
            <a:spLocks noGrp="1"/>
          </p:cNvSpPr>
          <p:nvPr>
            <p:ph type="title"/>
          </p:nvPr>
        </p:nvSpPr>
        <p:spPr/>
        <p:txBody>
          <a:bodyPr/>
          <a:lstStyle/>
          <a:p>
            <a:r>
              <a:rPr lang="en-US" dirty="0" smtClean="0"/>
              <a:t>IDIOPATHIC SCOLIOSIS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a:bodyPr>
          <a:lstStyle/>
          <a:p>
            <a:r>
              <a:rPr lang="cy-GB" b="1" dirty="0" smtClean="0">
                <a:solidFill>
                  <a:srgbClr val="FF0000"/>
                </a:solidFill>
              </a:rPr>
              <a:t>Age </a:t>
            </a:r>
            <a:endParaRPr lang="cy-GB" b="1" dirty="0" smtClean="0">
              <a:solidFill>
                <a:srgbClr val="FF0000"/>
              </a:solidFill>
            </a:endParaRPr>
          </a:p>
          <a:p>
            <a:pPr lvl="1"/>
            <a:r>
              <a:rPr lang="cy-GB" dirty="0"/>
              <a:t>Infantile </a:t>
            </a:r>
            <a:r>
              <a:rPr lang="cy-GB" dirty="0" smtClean="0">
                <a:sym typeface="Wingdings" panose="05000000000000000000" pitchFamily="2" charset="2"/>
              </a:rPr>
              <a:t></a:t>
            </a:r>
            <a:r>
              <a:rPr lang="cy-GB" dirty="0" smtClean="0"/>
              <a:t> </a:t>
            </a:r>
            <a:r>
              <a:rPr lang="cy-GB" dirty="0"/>
              <a:t>&lt; 4 years</a:t>
            </a:r>
          </a:p>
          <a:p>
            <a:pPr lvl="1"/>
            <a:r>
              <a:rPr lang="cy-GB" dirty="0" smtClean="0"/>
              <a:t>Juvenile </a:t>
            </a:r>
            <a:r>
              <a:rPr lang="cy-GB" dirty="0" smtClean="0">
                <a:sym typeface="Wingdings" panose="05000000000000000000" pitchFamily="2" charset="2"/>
              </a:rPr>
              <a:t></a:t>
            </a:r>
            <a:r>
              <a:rPr lang="cy-GB" dirty="0" smtClean="0"/>
              <a:t>   </a:t>
            </a:r>
            <a:r>
              <a:rPr lang="cy-GB" dirty="0"/>
              <a:t>4- 10 years</a:t>
            </a:r>
          </a:p>
          <a:p>
            <a:pPr lvl="1"/>
            <a:r>
              <a:rPr lang="cy-GB" dirty="0" smtClean="0"/>
              <a:t>Adolescent </a:t>
            </a:r>
            <a:r>
              <a:rPr lang="cy-GB" dirty="0" smtClean="0">
                <a:sym typeface="Wingdings" panose="05000000000000000000" pitchFamily="2" charset="2"/>
              </a:rPr>
              <a:t></a:t>
            </a:r>
            <a:r>
              <a:rPr lang="cy-GB" dirty="0" smtClean="0"/>
              <a:t> </a:t>
            </a:r>
            <a:r>
              <a:rPr lang="cy-GB" dirty="0"/>
              <a:t>&gt; 10 years</a:t>
            </a:r>
          </a:p>
          <a:p>
            <a:pPr lvl="1"/>
            <a:endParaRPr lang="cy-GB" dirty="0" smtClean="0"/>
          </a:p>
          <a:p>
            <a:pPr marL="109728" indent="0">
              <a:buNone/>
            </a:pPr>
            <a:r>
              <a:rPr lang="cy-GB" b="1" u="sng" dirty="0" smtClean="0"/>
              <a:t>Sub-classification</a:t>
            </a:r>
            <a:endParaRPr lang="cy-GB" b="1" u="sng" dirty="0" smtClean="0"/>
          </a:p>
          <a:p>
            <a:r>
              <a:rPr lang="cy-GB" b="1" dirty="0" smtClean="0">
                <a:solidFill>
                  <a:srgbClr val="FF0000"/>
                </a:solidFill>
              </a:rPr>
              <a:t>Curve Location</a:t>
            </a:r>
          </a:p>
          <a:p>
            <a:pPr lvl="1"/>
            <a:r>
              <a:rPr lang="cy-GB" dirty="0" smtClean="0"/>
              <a:t>Thoracic</a:t>
            </a:r>
          </a:p>
          <a:p>
            <a:pPr lvl="1"/>
            <a:r>
              <a:rPr lang="cy-GB" dirty="0" smtClean="0"/>
              <a:t>Thoracolumbar</a:t>
            </a:r>
          </a:p>
          <a:p>
            <a:pPr lvl="1"/>
            <a:r>
              <a:rPr lang="cy-GB" dirty="0" smtClean="0"/>
              <a:t>Lumbar</a:t>
            </a:r>
          </a:p>
          <a:p>
            <a:pPr lvl="1"/>
            <a:endParaRPr lang="cy-GB" dirty="0"/>
          </a:p>
          <a:p>
            <a:pPr lvl="1"/>
            <a:endParaRPr lang="cy-GB" dirty="0" smtClean="0"/>
          </a:p>
          <a:p>
            <a:pPr lvl="1"/>
            <a:endParaRPr lang="cy-GB" dirty="0"/>
          </a:p>
          <a:p>
            <a:r>
              <a:rPr lang="cy-GB" b="1" dirty="0" smtClean="0">
                <a:solidFill>
                  <a:srgbClr val="FF0000"/>
                </a:solidFill>
              </a:rPr>
              <a:t>Curve </a:t>
            </a:r>
            <a:r>
              <a:rPr lang="cy-GB" b="1" dirty="0" smtClean="0">
                <a:solidFill>
                  <a:srgbClr val="FF0000"/>
                </a:solidFill>
              </a:rPr>
              <a:t>Convexity</a:t>
            </a:r>
          </a:p>
          <a:p>
            <a:pPr lvl="1"/>
            <a:r>
              <a:rPr lang="cy-GB" dirty="0" smtClean="0"/>
              <a:t>Right</a:t>
            </a:r>
          </a:p>
          <a:p>
            <a:pPr lvl="1"/>
            <a:r>
              <a:rPr lang="cy-GB" dirty="0" smtClean="0"/>
              <a:t>Left</a:t>
            </a:r>
          </a:p>
          <a:p>
            <a:pPr lvl="1"/>
            <a:endParaRPr lang="cy-GB" dirty="0" smtClean="0"/>
          </a:p>
          <a:p>
            <a:r>
              <a:rPr lang="cy-GB" b="1" dirty="0" smtClean="0">
                <a:solidFill>
                  <a:srgbClr val="FF0000"/>
                </a:solidFill>
              </a:rPr>
              <a:t>Curve pattern</a:t>
            </a:r>
          </a:p>
          <a:p>
            <a:pPr lvl="1"/>
            <a:r>
              <a:rPr lang="cy-GB" dirty="0" smtClean="0"/>
              <a:t>Kings Classification</a:t>
            </a:r>
          </a:p>
          <a:p>
            <a:pPr lvl="1"/>
            <a:r>
              <a:rPr lang="cy-GB" dirty="0" smtClean="0"/>
              <a:t>Lenke Classification</a:t>
            </a:r>
            <a:endParaRPr lang="en-US" dirty="0"/>
          </a:p>
        </p:txBody>
      </p:sp>
      <p:sp>
        <p:nvSpPr>
          <p:cNvPr id="2" name="Title 1"/>
          <p:cNvSpPr>
            <a:spLocks noGrp="1"/>
          </p:cNvSpPr>
          <p:nvPr>
            <p:ph type="title"/>
          </p:nvPr>
        </p:nvSpPr>
        <p:spPr/>
        <p:txBody>
          <a:bodyPr>
            <a:normAutofit fontScale="90000"/>
          </a:bodyPr>
          <a:lstStyle/>
          <a:p>
            <a:r>
              <a:rPr lang="cy-GB" dirty="0" smtClean="0"/>
              <a:t>CLASSIFICATION OF IDIOPATHIC SCOLIOSIS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Thought to be a </a:t>
            </a:r>
            <a:r>
              <a:rPr lang="en-US" b="1" dirty="0" err="1" smtClean="0">
                <a:solidFill>
                  <a:srgbClr val="FF0000"/>
                </a:solidFill>
              </a:rPr>
              <a:t>multigene</a:t>
            </a:r>
            <a:r>
              <a:rPr lang="en-US" b="1" dirty="0" smtClean="0">
                <a:solidFill>
                  <a:srgbClr val="FF0000"/>
                </a:solidFill>
              </a:rPr>
              <a:t> dominant </a:t>
            </a:r>
            <a:r>
              <a:rPr lang="en-US" dirty="0" smtClean="0"/>
              <a:t>condition </a:t>
            </a:r>
            <a:r>
              <a:rPr lang="en-US" dirty="0" smtClean="0"/>
              <a:t>with variable phenotypic Expression</a:t>
            </a:r>
            <a:r>
              <a:rPr lang="en-US" dirty="0" smtClean="0"/>
              <a:t>.</a:t>
            </a:r>
          </a:p>
          <a:p>
            <a:endParaRPr lang="en-US" dirty="0" smtClean="0"/>
          </a:p>
          <a:p>
            <a:r>
              <a:rPr lang="en-US" dirty="0" smtClean="0"/>
              <a:t>The </a:t>
            </a:r>
            <a:r>
              <a:rPr lang="en-US" b="1" dirty="0" smtClean="0">
                <a:solidFill>
                  <a:srgbClr val="FF0000"/>
                </a:solidFill>
              </a:rPr>
              <a:t>risk for scoliosis greater in monozygotic twins </a:t>
            </a:r>
            <a:r>
              <a:rPr lang="en-US" dirty="0" smtClean="0"/>
              <a:t>than in dizygotic </a:t>
            </a:r>
            <a:r>
              <a:rPr lang="en-US" dirty="0" smtClean="0"/>
              <a:t>twins</a:t>
            </a:r>
            <a:r>
              <a:rPr lang="en-US" dirty="0" smtClean="0"/>
              <a:t>.</a:t>
            </a:r>
          </a:p>
          <a:p>
            <a:endParaRPr lang="en-US" dirty="0" smtClean="0"/>
          </a:p>
          <a:p>
            <a:r>
              <a:rPr lang="en-US" dirty="0" smtClean="0"/>
              <a:t>The </a:t>
            </a:r>
            <a:r>
              <a:rPr lang="en-US" dirty="0" smtClean="0"/>
              <a:t>rate of curve progression is nearly identical among twins subjected to a variety of environmental influences</a:t>
            </a:r>
            <a:r>
              <a:rPr lang="en-US" dirty="0" smtClean="0"/>
              <a:t>.</a:t>
            </a:r>
          </a:p>
          <a:p>
            <a:endParaRPr lang="en-US" dirty="0" smtClean="0"/>
          </a:p>
          <a:p>
            <a:r>
              <a:rPr lang="en-US" dirty="0" smtClean="0"/>
              <a:t> When both parents have scoliosis, the risk that their children will require treatment is 50 times that in the general population.</a:t>
            </a:r>
            <a:endParaRPr lang="en-US" dirty="0"/>
          </a:p>
        </p:txBody>
      </p:sp>
      <p:sp>
        <p:nvSpPr>
          <p:cNvPr id="2" name="Title 1"/>
          <p:cNvSpPr>
            <a:spLocks noGrp="1"/>
          </p:cNvSpPr>
          <p:nvPr>
            <p:ph type="title"/>
          </p:nvPr>
        </p:nvSpPr>
        <p:spPr/>
        <p:txBody>
          <a:bodyPr>
            <a:normAutofit/>
          </a:bodyPr>
          <a:lstStyle/>
          <a:p>
            <a:r>
              <a:rPr lang="en-US" b="1" dirty="0" smtClean="0"/>
              <a:t>PATHOPHYSIOLOGY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Definition</a:t>
            </a:r>
          </a:p>
          <a:p>
            <a:r>
              <a:rPr lang="en-US" dirty="0" smtClean="0"/>
              <a:t>Pathophysiology</a:t>
            </a:r>
          </a:p>
          <a:p>
            <a:r>
              <a:rPr lang="en-US" dirty="0" smtClean="0"/>
              <a:t>Classification</a:t>
            </a:r>
          </a:p>
          <a:p>
            <a:r>
              <a:rPr lang="en-US" dirty="0" smtClean="0"/>
              <a:t>Natural History</a:t>
            </a:r>
          </a:p>
          <a:p>
            <a:r>
              <a:rPr lang="en-US" dirty="0" smtClean="0"/>
              <a:t>Clinical Aspects of deformities</a:t>
            </a:r>
          </a:p>
          <a:p>
            <a:endParaRPr lang="en-US" dirty="0"/>
          </a:p>
        </p:txBody>
      </p:sp>
      <p:sp>
        <p:nvSpPr>
          <p:cNvPr id="2" name="Title 1"/>
          <p:cNvSpPr>
            <a:spLocks noGrp="1"/>
          </p:cNvSpPr>
          <p:nvPr>
            <p:ph type="title"/>
          </p:nvPr>
        </p:nvSpPr>
        <p:spPr/>
        <p:txBody>
          <a:bodyPr/>
          <a:lstStyle/>
          <a:p>
            <a:r>
              <a:rPr lang="en-US" dirty="0" smtClean="0"/>
              <a:t>OUTLINE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Onset </a:t>
            </a:r>
            <a:r>
              <a:rPr lang="en-US" dirty="0" smtClean="0">
                <a:solidFill>
                  <a:srgbClr val="FF0000"/>
                </a:solidFill>
              </a:rPr>
              <a:t>before Four years of age</a:t>
            </a:r>
            <a:r>
              <a:rPr lang="en-US" dirty="0" smtClean="0"/>
              <a:t>.</a:t>
            </a:r>
          </a:p>
          <a:p>
            <a:r>
              <a:rPr lang="en-US" dirty="0" smtClean="0"/>
              <a:t>Accounts for </a:t>
            </a:r>
            <a:r>
              <a:rPr lang="en-US" dirty="0" smtClean="0">
                <a:solidFill>
                  <a:srgbClr val="FF0000"/>
                </a:solidFill>
              </a:rPr>
              <a:t>&lt; 1 </a:t>
            </a:r>
            <a:r>
              <a:rPr lang="en-US" dirty="0" smtClean="0">
                <a:solidFill>
                  <a:srgbClr val="FF0000"/>
                </a:solidFill>
              </a:rPr>
              <a:t>percent </a:t>
            </a:r>
            <a:r>
              <a:rPr lang="en-US" dirty="0" smtClean="0"/>
              <a:t>of all </a:t>
            </a:r>
            <a:r>
              <a:rPr lang="en-US" dirty="0" smtClean="0"/>
              <a:t>cases.</a:t>
            </a:r>
            <a:endParaRPr lang="en-US" dirty="0" smtClean="0"/>
          </a:p>
          <a:p>
            <a:r>
              <a:rPr lang="en-US" dirty="0" smtClean="0">
                <a:solidFill>
                  <a:srgbClr val="FF0000"/>
                </a:solidFill>
              </a:rPr>
              <a:t>More frequent in </a:t>
            </a:r>
            <a:r>
              <a:rPr lang="en-US" dirty="0" smtClean="0">
                <a:solidFill>
                  <a:srgbClr val="FF0000"/>
                </a:solidFill>
              </a:rPr>
              <a:t>boys</a:t>
            </a:r>
            <a:r>
              <a:rPr lang="en-US" dirty="0" smtClean="0"/>
              <a:t> </a:t>
            </a:r>
            <a:r>
              <a:rPr lang="en-US" dirty="0" smtClean="0"/>
              <a:t>than in </a:t>
            </a:r>
            <a:r>
              <a:rPr lang="en-US" dirty="0" smtClean="0"/>
              <a:t>girls.</a:t>
            </a:r>
            <a:endParaRPr lang="en-US" dirty="0" smtClean="0"/>
          </a:p>
          <a:p>
            <a:r>
              <a:rPr lang="en-US" dirty="0" smtClean="0"/>
              <a:t>Primarily </a:t>
            </a:r>
            <a:r>
              <a:rPr lang="en-US" dirty="0" smtClean="0">
                <a:solidFill>
                  <a:srgbClr val="FF0000"/>
                </a:solidFill>
              </a:rPr>
              <a:t>thoracic </a:t>
            </a:r>
            <a:r>
              <a:rPr lang="en-US" dirty="0" smtClean="0"/>
              <a:t>and</a:t>
            </a:r>
            <a:r>
              <a:rPr lang="en-US" dirty="0" smtClean="0">
                <a:solidFill>
                  <a:srgbClr val="FF0000"/>
                </a:solidFill>
              </a:rPr>
              <a:t> convex </a:t>
            </a:r>
            <a:r>
              <a:rPr lang="en-US" dirty="0" smtClean="0">
                <a:solidFill>
                  <a:srgbClr val="FF0000"/>
                </a:solidFill>
              </a:rPr>
              <a:t>to the left</a:t>
            </a:r>
            <a:r>
              <a:rPr lang="en-US" dirty="0" smtClean="0"/>
              <a:t>.</a:t>
            </a:r>
            <a:endParaRPr lang="en-US" dirty="0" smtClean="0"/>
          </a:p>
          <a:p>
            <a:r>
              <a:rPr lang="en-US" dirty="0" smtClean="0"/>
              <a:t>Postulated to result from lying on the </a:t>
            </a:r>
            <a:r>
              <a:rPr lang="en-US" dirty="0" smtClean="0">
                <a:solidFill>
                  <a:srgbClr val="FF0000"/>
                </a:solidFill>
              </a:rPr>
              <a:t>Right Lateral Position</a:t>
            </a:r>
            <a:endParaRPr lang="en-US" dirty="0" smtClean="0">
              <a:solidFill>
                <a:srgbClr val="FF0000"/>
              </a:solidFill>
            </a:endParaRPr>
          </a:p>
          <a:p>
            <a:r>
              <a:rPr lang="en-US" dirty="0" smtClean="0"/>
              <a:t>McMaster (Edinburgh)  no scoliosis in infants nursed prone  </a:t>
            </a:r>
          </a:p>
          <a:p>
            <a:r>
              <a:rPr lang="en-US" dirty="0" smtClean="0"/>
              <a:t>Infantile scoliosis may be</a:t>
            </a:r>
          </a:p>
          <a:p>
            <a:pPr lvl="1"/>
            <a:r>
              <a:rPr lang="en-US" dirty="0" smtClean="0"/>
              <a:t> </a:t>
            </a:r>
            <a:r>
              <a:rPr lang="en-US" dirty="0" smtClean="0">
                <a:solidFill>
                  <a:srgbClr val="FF0000"/>
                </a:solidFill>
              </a:rPr>
              <a:t>Progressive</a:t>
            </a:r>
            <a:r>
              <a:rPr lang="en-US" dirty="0" smtClean="0"/>
              <a:t>, usually increasing rapidly, </a:t>
            </a:r>
            <a:r>
              <a:rPr lang="en-US" dirty="0" smtClean="0"/>
              <a:t>OR </a:t>
            </a:r>
            <a:r>
              <a:rPr lang="en-US" dirty="0" smtClean="0">
                <a:solidFill>
                  <a:srgbClr val="FF0000"/>
                </a:solidFill>
              </a:rPr>
              <a:t>resolve</a:t>
            </a:r>
            <a:r>
              <a:rPr lang="en-US" dirty="0" smtClean="0"/>
              <a:t> </a:t>
            </a:r>
            <a:r>
              <a:rPr lang="en-US" dirty="0" smtClean="0"/>
              <a:t>spontaneously </a:t>
            </a:r>
          </a:p>
          <a:p>
            <a:pPr lvl="1"/>
            <a:r>
              <a:rPr lang="en-US" dirty="0" smtClean="0"/>
              <a:t> The </a:t>
            </a:r>
            <a:r>
              <a:rPr lang="en-US" dirty="0" smtClean="0">
                <a:solidFill>
                  <a:srgbClr val="FF0000"/>
                </a:solidFill>
              </a:rPr>
              <a:t>resolving type occurs in 70% to 90% of patients</a:t>
            </a:r>
          </a:p>
          <a:p>
            <a:pPr lvl="1"/>
            <a:r>
              <a:rPr lang="en-US" dirty="0"/>
              <a:t>C</a:t>
            </a:r>
            <a:r>
              <a:rPr lang="en-US" dirty="0" smtClean="0"/>
              <a:t>urves </a:t>
            </a:r>
            <a:r>
              <a:rPr lang="en-US" dirty="0" smtClean="0"/>
              <a:t>more than 37 °  Cobb’s angle when first seen </a:t>
            </a:r>
            <a:r>
              <a:rPr lang="en-US" dirty="0" smtClean="0">
                <a:sym typeface="Wingdings" panose="05000000000000000000" pitchFamily="2" charset="2"/>
              </a:rPr>
              <a:t></a:t>
            </a:r>
            <a:r>
              <a:rPr lang="en-US" dirty="0" smtClean="0"/>
              <a:t> </a:t>
            </a:r>
            <a:r>
              <a:rPr lang="en-US" dirty="0" smtClean="0"/>
              <a:t>scoliosis probably is progressive.</a:t>
            </a:r>
          </a:p>
          <a:p>
            <a:r>
              <a:rPr lang="en-US" dirty="0" smtClean="0"/>
              <a:t>Mehta developed a method to differentiate resolving from progressive curves in infantile idiopathic scoliosis based on measurement of the </a:t>
            </a:r>
            <a:r>
              <a:rPr lang="en-US" b="1" dirty="0" smtClean="0"/>
              <a:t>rib-vertebral angle (RVA). </a:t>
            </a:r>
            <a:r>
              <a:rPr lang="en-US" dirty="0" smtClean="0"/>
              <a:t> </a:t>
            </a:r>
            <a:endParaRPr lang="en-US" dirty="0" smtClean="0"/>
          </a:p>
          <a:p>
            <a:pPr lvl="1"/>
            <a:r>
              <a:rPr lang="en-US" dirty="0" smtClean="0"/>
              <a:t>[RVA &gt; </a:t>
            </a:r>
            <a:r>
              <a:rPr lang="en-US" dirty="0" smtClean="0"/>
              <a:t>20° → </a:t>
            </a:r>
            <a:r>
              <a:rPr lang="en-US" dirty="0" smtClean="0"/>
              <a:t>progressive]</a:t>
            </a:r>
            <a:endParaRPr lang="en-US" dirty="0" smtClean="0"/>
          </a:p>
          <a:p>
            <a:r>
              <a:rPr lang="en-US" dirty="0" smtClean="0"/>
              <a:t>Treatment options include serial casting</a:t>
            </a:r>
          </a:p>
          <a:p>
            <a:r>
              <a:rPr lang="en-US" dirty="0" smtClean="0"/>
              <a:t>Subcutaneous </a:t>
            </a:r>
            <a:r>
              <a:rPr lang="en-US" dirty="0" smtClean="0"/>
              <a:t>instrumentation without fusion</a:t>
            </a:r>
          </a:p>
          <a:p>
            <a:pPr marL="109728" indent="0">
              <a:buNone/>
            </a:pPr>
            <a:endParaRPr lang="en-US" dirty="0">
              <a:solidFill>
                <a:srgbClr val="FF0000"/>
              </a:solidFill>
            </a:endParaRPr>
          </a:p>
        </p:txBody>
      </p:sp>
      <p:sp>
        <p:nvSpPr>
          <p:cNvPr id="2" name="Title 1"/>
          <p:cNvSpPr>
            <a:spLocks noGrp="1"/>
          </p:cNvSpPr>
          <p:nvPr>
            <p:ph type="title"/>
          </p:nvPr>
        </p:nvSpPr>
        <p:spPr/>
        <p:txBody>
          <a:bodyPr/>
          <a:lstStyle/>
          <a:p>
            <a:r>
              <a:rPr lang="en-US" dirty="0" smtClean="0"/>
              <a:t>INFANTILE IDIOPATHIC SCOLIOSIS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r>
              <a:rPr lang="en-US" sz="8000" dirty="0" smtClean="0"/>
              <a:t>Appears between the ages of </a:t>
            </a:r>
            <a:r>
              <a:rPr lang="en-US" sz="8000" dirty="0" smtClean="0">
                <a:solidFill>
                  <a:srgbClr val="FF0000"/>
                </a:solidFill>
              </a:rPr>
              <a:t>4 and 10 years</a:t>
            </a:r>
            <a:r>
              <a:rPr lang="en-US" sz="8000" dirty="0" smtClean="0"/>
              <a:t>.</a:t>
            </a:r>
          </a:p>
          <a:p>
            <a:r>
              <a:rPr lang="en-US" sz="8000" dirty="0" smtClean="0"/>
              <a:t>Convexity of </a:t>
            </a:r>
            <a:r>
              <a:rPr lang="en-US" sz="8000" dirty="0" smtClean="0">
                <a:solidFill>
                  <a:srgbClr val="FF0000"/>
                </a:solidFill>
              </a:rPr>
              <a:t>the thoracic curve usually is to the right. </a:t>
            </a:r>
          </a:p>
          <a:p>
            <a:r>
              <a:rPr lang="en-US" sz="8000" dirty="0" smtClean="0"/>
              <a:t>Occurs in </a:t>
            </a:r>
            <a:r>
              <a:rPr lang="en-US" sz="8000" dirty="0" smtClean="0">
                <a:solidFill>
                  <a:srgbClr val="FF0000"/>
                </a:solidFill>
              </a:rPr>
              <a:t>12 </a:t>
            </a:r>
            <a:r>
              <a:rPr lang="en-US" sz="8000" dirty="0" smtClean="0">
                <a:solidFill>
                  <a:srgbClr val="FF0000"/>
                </a:solidFill>
              </a:rPr>
              <a:t>- </a:t>
            </a:r>
            <a:r>
              <a:rPr lang="en-US" sz="8000" dirty="0" smtClean="0">
                <a:solidFill>
                  <a:srgbClr val="FF0000"/>
                </a:solidFill>
              </a:rPr>
              <a:t>21 %</a:t>
            </a:r>
            <a:r>
              <a:rPr lang="en-US" sz="8000" dirty="0" smtClean="0"/>
              <a:t> of all patients with idiopathic scoliosis</a:t>
            </a:r>
          </a:p>
          <a:p>
            <a:r>
              <a:rPr lang="en-US" sz="8000" dirty="0" smtClean="0">
                <a:solidFill>
                  <a:srgbClr val="FF0000"/>
                </a:solidFill>
              </a:rPr>
              <a:t>Natural history more progressive than AIS</a:t>
            </a:r>
          </a:p>
          <a:p>
            <a:r>
              <a:rPr lang="en-US" sz="8000" dirty="0" smtClean="0"/>
              <a:t> </a:t>
            </a:r>
            <a:r>
              <a:rPr lang="en-US" sz="8000" dirty="0" err="1" smtClean="0"/>
              <a:t>Lonstein</a:t>
            </a:r>
            <a:r>
              <a:rPr lang="en-US" sz="8000" dirty="0" smtClean="0"/>
              <a:t> </a:t>
            </a:r>
          </a:p>
          <a:p>
            <a:pPr lvl="1"/>
            <a:r>
              <a:rPr lang="en-US" sz="7600" dirty="0" smtClean="0"/>
              <a:t>67% of patients younger than 10 years showed curve progression</a:t>
            </a:r>
          </a:p>
          <a:p>
            <a:pPr lvl="1"/>
            <a:r>
              <a:rPr lang="en-US" sz="7600" dirty="0" smtClean="0"/>
              <a:t>Risk of progression  100% in curves of more than 20 degrees</a:t>
            </a:r>
          </a:p>
          <a:p>
            <a:r>
              <a:rPr lang="en-US" sz="8000" dirty="0" smtClean="0"/>
              <a:t>High incidence of </a:t>
            </a:r>
            <a:r>
              <a:rPr lang="en-US" sz="8000" dirty="0" smtClean="0">
                <a:solidFill>
                  <a:srgbClr val="FF0000"/>
                </a:solidFill>
              </a:rPr>
              <a:t>neural axis abnormalities</a:t>
            </a:r>
            <a:r>
              <a:rPr lang="en-US" sz="8000" dirty="0" smtClean="0"/>
              <a:t>, 26.7% of patients </a:t>
            </a:r>
            <a:r>
              <a:rPr lang="en-US" sz="8000" dirty="0" smtClean="0">
                <a:solidFill>
                  <a:srgbClr val="FF0000"/>
                </a:solidFill>
              </a:rPr>
              <a:t>MRI </a:t>
            </a:r>
            <a:r>
              <a:rPr lang="en-US" sz="8000" dirty="0" smtClean="0"/>
              <a:t>abnormalities </a:t>
            </a:r>
            <a:endParaRPr lang="en-US" sz="8000" dirty="0" smtClean="0"/>
          </a:p>
          <a:p>
            <a:endParaRPr lang="en-US" sz="8000" dirty="0" smtClean="0"/>
          </a:p>
          <a:p>
            <a:pPr marL="109728" indent="0">
              <a:buNone/>
            </a:pPr>
            <a:r>
              <a:rPr lang="en-US" sz="8000" b="1" dirty="0" smtClean="0"/>
              <a:t>Indications </a:t>
            </a:r>
            <a:r>
              <a:rPr lang="en-US" sz="8000" b="1" dirty="0" smtClean="0"/>
              <a:t>for MRI evaluation include</a:t>
            </a:r>
          </a:p>
          <a:p>
            <a:r>
              <a:rPr lang="en-US" sz="7600" dirty="0" smtClean="0"/>
              <a:t>Pain</a:t>
            </a:r>
            <a:r>
              <a:rPr lang="en-US" sz="7600" dirty="0" smtClean="0"/>
              <a:t>,</a:t>
            </a:r>
          </a:p>
          <a:p>
            <a:r>
              <a:rPr lang="en-US" sz="7600" dirty="0" smtClean="0"/>
              <a:t>Ra</a:t>
            </a:r>
            <a:r>
              <a:rPr lang="en-US" sz="7600" dirty="0" smtClean="0"/>
              <a:t>pid </a:t>
            </a:r>
            <a:r>
              <a:rPr lang="en-US" sz="7600" dirty="0" smtClean="0"/>
              <a:t>progression,</a:t>
            </a:r>
          </a:p>
          <a:p>
            <a:r>
              <a:rPr lang="en-US" sz="7600" dirty="0" smtClean="0"/>
              <a:t>Le</a:t>
            </a:r>
            <a:r>
              <a:rPr lang="en-US" sz="7600" dirty="0" smtClean="0"/>
              <a:t>ft </a:t>
            </a:r>
            <a:r>
              <a:rPr lang="en-US" sz="7600" dirty="0" smtClean="0"/>
              <a:t>thoracic deformity, </a:t>
            </a:r>
          </a:p>
          <a:p>
            <a:r>
              <a:rPr lang="en-US" sz="7600" dirty="0" smtClean="0"/>
              <a:t>Neurological abnormalities </a:t>
            </a:r>
            <a:r>
              <a:rPr lang="en-US" sz="7600" dirty="0" smtClean="0">
                <a:sym typeface="Wingdings" panose="05000000000000000000" pitchFamily="2" charset="2"/>
              </a:rPr>
              <a:t></a:t>
            </a:r>
            <a:r>
              <a:rPr lang="en-US" sz="7600" dirty="0" smtClean="0"/>
              <a:t> </a:t>
            </a:r>
            <a:r>
              <a:rPr lang="en-US" sz="7600" dirty="0" smtClean="0"/>
              <a:t>(alterations in the superficial abdominal reflex), and other neurological findings, such as loss of bowel or bladder control</a:t>
            </a:r>
            <a:r>
              <a:rPr lang="en-US" sz="7600" dirty="0" smtClean="0"/>
              <a:t>.</a:t>
            </a:r>
          </a:p>
          <a:p>
            <a:endParaRPr lang="en-US" sz="7600" dirty="0" smtClean="0"/>
          </a:p>
          <a:p>
            <a:pPr marL="109728" indent="0">
              <a:buNone/>
            </a:pPr>
            <a:r>
              <a:rPr lang="en-US" sz="8000" b="1" dirty="0" smtClean="0"/>
              <a:t>Treatment similar to adolescent idiopathic scoliosis</a:t>
            </a:r>
          </a:p>
          <a:p>
            <a:endParaRPr lang="en-US" sz="8000" dirty="0" smtClean="0"/>
          </a:p>
          <a:p>
            <a:endParaRPr lang="en-US" dirty="0"/>
          </a:p>
        </p:txBody>
      </p:sp>
      <p:sp>
        <p:nvSpPr>
          <p:cNvPr id="2" name="Title 1"/>
          <p:cNvSpPr>
            <a:spLocks noGrp="1"/>
          </p:cNvSpPr>
          <p:nvPr>
            <p:ph type="title"/>
          </p:nvPr>
        </p:nvSpPr>
        <p:spPr/>
        <p:txBody>
          <a:bodyPr/>
          <a:lstStyle/>
          <a:p>
            <a:r>
              <a:rPr lang="en-US" dirty="0" smtClean="0"/>
              <a:t>JUVENILE IDIOPATHIC SCOLIOSIS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t>Occurs </a:t>
            </a:r>
            <a:r>
              <a:rPr lang="en-US" sz="2400" dirty="0" smtClean="0"/>
              <a:t> </a:t>
            </a:r>
            <a:r>
              <a:rPr lang="en-US" sz="2400" dirty="0" smtClean="0">
                <a:solidFill>
                  <a:srgbClr val="FF0000"/>
                </a:solidFill>
              </a:rPr>
              <a:t>between age </a:t>
            </a:r>
            <a:r>
              <a:rPr lang="en-US" sz="2400" dirty="0" smtClean="0">
                <a:solidFill>
                  <a:srgbClr val="FF0000"/>
                </a:solidFill>
              </a:rPr>
              <a:t>10 and skeletal maturity</a:t>
            </a:r>
            <a:r>
              <a:rPr lang="en-US" sz="2400" dirty="0" smtClean="0"/>
              <a:t>.</a:t>
            </a:r>
          </a:p>
          <a:p>
            <a:r>
              <a:rPr lang="en-US" sz="2400" dirty="0" smtClean="0"/>
              <a:t> Accounts for the majority of cases of idiopathic </a:t>
            </a:r>
            <a:r>
              <a:rPr lang="en-US" sz="2400" dirty="0" smtClean="0"/>
              <a:t>scoliosis</a:t>
            </a:r>
            <a:r>
              <a:rPr lang="en-US" sz="2400" dirty="0" smtClean="0">
                <a:sym typeface="Wingdings" panose="05000000000000000000" pitchFamily="2" charset="2"/>
              </a:rPr>
              <a:t> </a:t>
            </a:r>
            <a:r>
              <a:rPr lang="en-US" sz="2400" dirty="0" smtClean="0">
                <a:solidFill>
                  <a:srgbClr val="FF0000"/>
                </a:solidFill>
              </a:rPr>
              <a:t>80-90 </a:t>
            </a:r>
            <a:r>
              <a:rPr lang="en-US" sz="2400" dirty="0" smtClean="0"/>
              <a:t>%</a:t>
            </a:r>
          </a:p>
          <a:p>
            <a:r>
              <a:rPr lang="en-US" sz="2400" dirty="0" smtClean="0"/>
              <a:t>Present in 2 to 4 % of children 10 and 16 years  affecting mainly girls</a:t>
            </a:r>
          </a:p>
          <a:p>
            <a:r>
              <a:rPr lang="en-US" sz="2400" dirty="0" smtClean="0"/>
              <a:t>M: F ratio of small curves upto 10 degrees is equal, but increases to a ratio of 10 :1 in curves greater than 30degrees.</a:t>
            </a:r>
          </a:p>
          <a:p>
            <a:r>
              <a:rPr lang="en-US" sz="2400" dirty="0" smtClean="0"/>
              <a:t> Scoliosis in girls tends to progress more often and, therefore, girls more commonly need treatment than boys.</a:t>
            </a:r>
          </a:p>
          <a:p>
            <a:r>
              <a:rPr lang="en-US" sz="2400" dirty="0" smtClean="0"/>
              <a:t> The prevalence of curves greater than 30 degrees is approximately 0.2 percent, and the prevalence for curves greater than 40 degrees is approximately 0.1 percent.</a:t>
            </a:r>
          </a:p>
        </p:txBody>
      </p:sp>
      <p:sp>
        <p:nvSpPr>
          <p:cNvPr id="2" name="Title 1"/>
          <p:cNvSpPr>
            <a:spLocks noGrp="1"/>
          </p:cNvSpPr>
          <p:nvPr>
            <p:ph type="title"/>
          </p:nvPr>
        </p:nvSpPr>
        <p:spPr/>
        <p:txBody>
          <a:bodyPr>
            <a:normAutofit fontScale="90000"/>
          </a:bodyPr>
          <a:lstStyle/>
          <a:p>
            <a:r>
              <a:rPr lang="en-US" dirty="0" smtClean="0"/>
              <a:t>ADOLESCENT IDIOPATHIC SCOLIOSIS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Main determinants of progression are</a:t>
            </a:r>
          </a:p>
          <a:p>
            <a:pPr lvl="1"/>
            <a:r>
              <a:rPr lang="en-US" dirty="0">
                <a:solidFill>
                  <a:srgbClr val="FF0000"/>
                </a:solidFill>
              </a:rPr>
              <a:t>P</a:t>
            </a:r>
            <a:r>
              <a:rPr lang="en-US" dirty="0" smtClean="0">
                <a:solidFill>
                  <a:srgbClr val="FF0000"/>
                </a:solidFill>
              </a:rPr>
              <a:t>atient gender </a:t>
            </a:r>
            <a:r>
              <a:rPr lang="en-US" dirty="0" smtClean="0">
                <a:solidFill>
                  <a:srgbClr val="FF0000"/>
                </a:solidFill>
                <a:sym typeface="Wingdings" panose="05000000000000000000" pitchFamily="2" charset="2"/>
              </a:rPr>
              <a:t> </a:t>
            </a:r>
            <a:r>
              <a:rPr lang="en-US" dirty="0"/>
              <a:t>In all cases, females have a risk of curve progression 10 times higher than males</a:t>
            </a:r>
            <a:endParaRPr lang="en-US" dirty="0" smtClean="0">
              <a:solidFill>
                <a:srgbClr val="FF0000"/>
              </a:solidFill>
            </a:endParaRPr>
          </a:p>
          <a:p>
            <a:pPr lvl="1"/>
            <a:r>
              <a:rPr lang="en-US" dirty="0" smtClean="0">
                <a:solidFill>
                  <a:srgbClr val="FF0000"/>
                </a:solidFill>
              </a:rPr>
              <a:t>F</a:t>
            </a:r>
            <a:r>
              <a:rPr lang="en-US" dirty="0" smtClean="0">
                <a:solidFill>
                  <a:srgbClr val="FF0000"/>
                </a:solidFill>
              </a:rPr>
              <a:t>uture </a:t>
            </a:r>
            <a:r>
              <a:rPr lang="en-US" dirty="0" smtClean="0">
                <a:solidFill>
                  <a:srgbClr val="FF0000"/>
                </a:solidFill>
              </a:rPr>
              <a:t>growth potential </a:t>
            </a:r>
            <a:endParaRPr lang="en-US" dirty="0" smtClean="0">
              <a:solidFill>
                <a:srgbClr val="FF0000"/>
              </a:solidFill>
            </a:endParaRPr>
          </a:p>
          <a:p>
            <a:pPr lvl="1"/>
            <a:r>
              <a:rPr lang="en-US" dirty="0" smtClean="0">
                <a:solidFill>
                  <a:srgbClr val="FF0000"/>
                </a:solidFill>
              </a:rPr>
              <a:t>The </a:t>
            </a:r>
            <a:r>
              <a:rPr lang="en-US" dirty="0" smtClean="0">
                <a:solidFill>
                  <a:srgbClr val="FF0000"/>
                </a:solidFill>
              </a:rPr>
              <a:t>curve </a:t>
            </a:r>
            <a:r>
              <a:rPr lang="en-US" dirty="0" smtClean="0">
                <a:solidFill>
                  <a:srgbClr val="FF0000"/>
                </a:solidFill>
              </a:rPr>
              <a:t>magnitude at the time of </a:t>
            </a:r>
            <a:r>
              <a:rPr lang="en-US" dirty="0" smtClean="0">
                <a:solidFill>
                  <a:srgbClr val="FF0000"/>
                </a:solidFill>
              </a:rPr>
              <a:t>diagnosis</a:t>
            </a:r>
          </a:p>
          <a:p>
            <a:pPr lvl="2"/>
            <a:r>
              <a:rPr lang="en-US" dirty="0"/>
              <a:t>The greater the growth potential and </a:t>
            </a:r>
          </a:p>
          <a:p>
            <a:pPr lvl="2"/>
            <a:r>
              <a:rPr lang="en-US" dirty="0"/>
              <a:t>The larger the curve, the greater the likelihood of curve </a:t>
            </a:r>
            <a:r>
              <a:rPr lang="en-US" dirty="0" smtClean="0"/>
              <a:t>progression</a:t>
            </a:r>
            <a:r>
              <a:rPr lang="en-US" dirty="0"/>
              <a:t>.</a:t>
            </a:r>
            <a:endParaRPr lang="en-US" dirty="0" smtClean="0"/>
          </a:p>
          <a:p>
            <a:endParaRPr lang="en-US" dirty="0" smtClean="0"/>
          </a:p>
          <a:p>
            <a:endParaRPr lang="en-US" dirty="0"/>
          </a:p>
        </p:txBody>
      </p:sp>
      <p:sp>
        <p:nvSpPr>
          <p:cNvPr id="2" name="Title 1"/>
          <p:cNvSpPr>
            <a:spLocks noGrp="1"/>
          </p:cNvSpPr>
          <p:nvPr>
            <p:ph type="title"/>
          </p:nvPr>
        </p:nvSpPr>
        <p:spPr/>
        <p:txBody>
          <a:bodyPr>
            <a:normAutofit fontScale="90000"/>
          </a:bodyPr>
          <a:lstStyle/>
          <a:p>
            <a:r>
              <a:rPr lang="en-US" dirty="0" smtClean="0"/>
              <a:t>CURVE PROGRESSION DETERMINANTS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solidFill>
                  <a:srgbClr val="FF0000"/>
                </a:solidFill>
              </a:rPr>
              <a:t>Curve Pattern</a:t>
            </a:r>
          </a:p>
          <a:p>
            <a:pPr lvl="1"/>
            <a:r>
              <a:rPr lang="en-US" dirty="0" smtClean="0"/>
              <a:t>Double </a:t>
            </a:r>
            <a:r>
              <a:rPr lang="en-US" dirty="0" smtClean="0"/>
              <a:t>curves are more likely to progress than single curves,</a:t>
            </a:r>
          </a:p>
          <a:p>
            <a:pPr lvl="1"/>
            <a:r>
              <a:rPr lang="en-US" dirty="0" smtClean="0"/>
              <a:t>Single </a:t>
            </a:r>
            <a:r>
              <a:rPr lang="en-US" dirty="0" smtClean="0"/>
              <a:t>thoracic curves more progressive than single lumbar curves</a:t>
            </a:r>
            <a:r>
              <a:rPr lang="en-US" dirty="0" smtClean="0"/>
              <a:t>.</a:t>
            </a:r>
          </a:p>
          <a:p>
            <a:pPr lvl="1"/>
            <a:endParaRPr lang="en-US" dirty="0" smtClean="0"/>
          </a:p>
          <a:p>
            <a:r>
              <a:rPr lang="en-US" b="1" dirty="0" smtClean="0">
                <a:solidFill>
                  <a:srgbClr val="FF0000"/>
                </a:solidFill>
              </a:rPr>
              <a:t>Curve Severity</a:t>
            </a:r>
          </a:p>
          <a:p>
            <a:pPr lvl="1"/>
            <a:r>
              <a:rPr lang="en-US" dirty="0" err="1" smtClean="0"/>
              <a:t>Bunnell</a:t>
            </a:r>
            <a:r>
              <a:rPr lang="en-US" dirty="0" smtClean="0"/>
              <a:t> estimated that the risk of progression for a </a:t>
            </a:r>
            <a:r>
              <a:rPr lang="en-US" dirty="0" smtClean="0"/>
              <a:t>20</a:t>
            </a:r>
            <a:r>
              <a:rPr lang="en-US" baseline="30000" dirty="0"/>
              <a:t>o</a:t>
            </a:r>
            <a:r>
              <a:rPr lang="en-US" dirty="0" smtClean="0"/>
              <a:t> </a:t>
            </a:r>
            <a:r>
              <a:rPr lang="en-US" dirty="0" smtClean="0"/>
              <a:t>curve is approximately 20% and the risk for a </a:t>
            </a:r>
            <a:r>
              <a:rPr lang="en-US" dirty="0" smtClean="0"/>
              <a:t>50</a:t>
            </a:r>
            <a:r>
              <a:rPr lang="en-US" baseline="30000" dirty="0" smtClean="0"/>
              <a:t>o</a:t>
            </a:r>
            <a:r>
              <a:rPr lang="en-US" dirty="0" smtClean="0"/>
              <a:t> </a:t>
            </a:r>
            <a:r>
              <a:rPr lang="en-US" dirty="0" smtClean="0"/>
              <a:t>curve is 90%.</a:t>
            </a:r>
            <a:endParaRPr lang="en-US" dirty="0"/>
          </a:p>
        </p:txBody>
      </p:sp>
      <p:sp>
        <p:nvSpPr>
          <p:cNvPr id="2" name="Title 1"/>
          <p:cNvSpPr>
            <a:spLocks noGrp="1"/>
          </p:cNvSpPr>
          <p:nvPr>
            <p:ph type="title"/>
          </p:nvPr>
        </p:nvSpPr>
        <p:spPr/>
        <p:txBody>
          <a:bodyPr>
            <a:normAutofit fontScale="90000"/>
          </a:bodyPr>
          <a:lstStyle/>
          <a:p>
            <a:r>
              <a:rPr lang="en-US" dirty="0" smtClean="0"/>
              <a:t>PROGRESSION VS CURVE PATTERNS/ SEVERITY.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Evaluation of growth potential is done by assessing the </a:t>
            </a:r>
            <a:r>
              <a:rPr lang="en-US" b="1" dirty="0" smtClean="0">
                <a:solidFill>
                  <a:srgbClr val="0070C0"/>
                </a:solidFill>
              </a:rPr>
              <a:t>Tanner stage and the Risser grade</a:t>
            </a:r>
            <a:r>
              <a:rPr lang="en-US" dirty="0" smtClean="0">
                <a:solidFill>
                  <a:srgbClr val="0070C0"/>
                </a:solidFill>
              </a:rPr>
              <a:t>. </a:t>
            </a:r>
            <a:endParaRPr lang="en-US" dirty="0" smtClean="0">
              <a:solidFill>
                <a:srgbClr val="0070C0"/>
              </a:solidFill>
            </a:endParaRPr>
          </a:p>
          <a:p>
            <a:endParaRPr lang="en-US" dirty="0" smtClean="0">
              <a:solidFill>
                <a:srgbClr val="0070C0"/>
              </a:solidFill>
            </a:endParaRPr>
          </a:p>
          <a:p>
            <a:r>
              <a:rPr lang="en-US" dirty="0" smtClean="0">
                <a:solidFill>
                  <a:srgbClr val="FF0000"/>
                </a:solidFill>
              </a:rPr>
              <a:t>Tanner stage 2 to 3</a:t>
            </a:r>
            <a:r>
              <a:rPr lang="en-US" dirty="0" smtClean="0"/>
              <a:t> </a:t>
            </a:r>
            <a:r>
              <a:rPr lang="en-US" dirty="0" smtClean="0">
                <a:sym typeface="Wingdings" panose="05000000000000000000" pitchFamily="2" charset="2"/>
              </a:rPr>
              <a:t> O</a:t>
            </a:r>
            <a:r>
              <a:rPr lang="en-US" dirty="0" smtClean="0"/>
              <a:t>ccurs </a:t>
            </a:r>
            <a:r>
              <a:rPr lang="en-US" dirty="0" smtClean="0"/>
              <a:t>just after the onset of pubertal growth spurt and is the time of maximum progression of scoliosis</a:t>
            </a:r>
            <a:r>
              <a:rPr lang="en-US" dirty="0" smtClean="0"/>
              <a:t>.</a:t>
            </a:r>
          </a:p>
          <a:p>
            <a:endParaRPr lang="en-US" dirty="0" smtClean="0"/>
          </a:p>
          <a:p>
            <a:r>
              <a:rPr lang="en-US" dirty="0" smtClean="0">
                <a:solidFill>
                  <a:srgbClr val="FF0000"/>
                </a:solidFill>
              </a:rPr>
              <a:t>The Risser grade </a:t>
            </a:r>
            <a:r>
              <a:rPr lang="en-US" dirty="0" smtClean="0"/>
              <a:t>(zero to 5</a:t>
            </a:r>
            <a:r>
              <a:rPr lang="en-US" dirty="0" smtClean="0"/>
              <a:t>) </a:t>
            </a:r>
            <a:r>
              <a:rPr lang="en-US" dirty="0" smtClean="0">
                <a:sym typeface="Wingdings" panose="05000000000000000000" pitchFamily="2" charset="2"/>
              </a:rPr>
              <a:t> G</a:t>
            </a:r>
            <a:r>
              <a:rPr lang="en-US" dirty="0" smtClean="0"/>
              <a:t>ives </a:t>
            </a:r>
            <a:r>
              <a:rPr lang="en-US" dirty="0" smtClean="0"/>
              <a:t>a useful estimate of how much skeletal growth remains by grading the progress of bony fusion of the </a:t>
            </a:r>
            <a:r>
              <a:rPr lang="en-US" b="1" dirty="0" smtClean="0">
                <a:solidFill>
                  <a:schemeClr val="bg2">
                    <a:lumMod val="50000"/>
                  </a:schemeClr>
                </a:solidFill>
              </a:rPr>
              <a:t>iliac </a:t>
            </a:r>
            <a:r>
              <a:rPr lang="en-US" b="1" dirty="0" err="1" smtClean="0">
                <a:solidFill>
                  <a:schemeClr val="bg2">
                    <a:lumMod val="50000"/>
                  </a:schemeClr>
                </a:solidFill>
              </a:rPr>
              <a:t>apophysis</a:t>
            </a:r>
            <a:r>
              <a:rPr lang="en-US" b="1" dirty="0" smtClean="0">
                <a:solidFill>
                  <a:schemeClr val="bg2">
                    <a:lumMod val="50000"/>
                  </a:schemeClr>
                </a:solidFill>
              </a:rPr>
              <a:t>. </a:t>
            </a:r>
            <a:r>
              <a:rPr lang="en-US" dirty="0" smtClean="0"/>
              <a:t>The lower the grade the more immature the patient.</a:t>
            </a:r>
            <a:endParaRPr lang="en-US" dirty="0" smtClean="0"/>
          </a:p>
          <a:p>
            <a:endParaRPr lang="en-US" dirty="0"/>
          </a:p>
        </p:txBody>
      </p:sp>
      <p:sp>
        <p:nvSpPr>
          <p:cNvPr id="2" name="Title 1"/>
          <p:cNvSpPr>
            <a:spLocks noGrp="1"/>
          </p:cNvSpPr>
          <p:nvPr>
            <p:ph type="title"/>
          </p:nvPr>
        </p:nvSpPr>
        <p:spPr/>
        <p:txBody>
          <a:bodyPr/>
          <a:lstStyle/>
          <a:p>
            <a:r>
              <a:rPr lang="en-US" dirty="0" smtClean="0"/>
              <a:t>GROWTH POTENTIAL EVALUATION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n external file that holds a picture, illustration, etc.&#10;Object name is 586_2008_726_Fig1_HTML.jpg Object name is 586_2008_726_Fig1_HTML.jpg">
            <a:hlinkClick r:id="rId3" tgtFrame="tileshopwindow"/>
          </p:cNvPr>
          <p:cNvPicPr>
            <a:picLocks noGrp="1"/>
          </p:cNvPicPr>
          <p:nvPr>
            <p:ph idx="1"/>
          </p:nvPr>
        </p:nvPicPr>
        <p:blipFill>
          <a:blip r:embed="rId4" cstate="print"/>
          <a:srcRect/>
          <a:stretch>
            <a:fillRect/>
          </a:stretch>
        </p:blipFill>
        <p:spPr bwMode="auto">
          <a:xfrm>
            <a:off x="1328740" y="1176338"/>
            <a:ext cx="6486520" cy="568166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solidFill>
                  <a:schemeClr val="tx1"/>
                </a:solidFill>
              </a:rPr>
              <a:t>RISSER GRADING</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solidFill>
                  <a:srgbClr val="FF0000"/>
                </a:solidFill>
              </a:rPr>
              <a:t>Back </a:t>
            </a:r>
            <a:r>
              <a:rPr lang="en-US" dirty="0" smtClean="0">
                <a:solidFill>
                  <a:srgbClr val="FF0000"/>
                </a:solidFill>
              </a:rPr>
              <a:t>pain, no </a:t>
            </a:r>
            <a:r>
              <a:rPr lang="en-US" dirty="0" err="1" smtClean="0">
                <a:solidFill>
                  <a:srgbClr val="FF0000"/>
                </a:solidFill>
              </a:rPr>
              <a:t>df</a:t>
            </a:r>
            <a:r>
              <a:rPr lang="en-US" dirty="0">
                <a:solidFill>
                  <a:srgbClr val="FF0000"/>
                </a:solidFill>
              </a:rPr>
              <a:t> </a:t>
            </a:r>
            <a:r>
              <a:rPr lang="en-US" dirty="0" smtClean="0">
                <a:sym typeface="Wingdings" panose="05000000000000000000" pitchFamily="2" charset="2"/>
              </a:rPr>
              <a:t></a:t>
            </a:r>
            <a:r>
              <a:rPr lang="en-US" dirty="0" smtClean="0"/>
              <a:t> </a:t>
            </a:r>
            <a:r>
              <a:rPr lang="en-US" dirty="0" smtClean="0"/>
              <a:t>↑incidence of frequency, ↑ lumbar &amp;TL curves </a:t>
            </a:r>
            <a:r>
              <a:rPr lang="en-US" dirty="0" smtClean="0"/>
              <a:t>esp. </a:t>
            </a:r>
            <a:r>
              <a:rPr lang="en-US" dirty="0" smtClean="0"/>
              <a:t>those with translatory shifts low end of the curve  </a:t>
            </a:r>
          </a:p>
          <a:p>
            <a:r>
              <a:rPr lang="en-US" dirty="0" smtClean="0">
                <a:solidFill>
                  <a:srgbClr val="FF0000"/>
                </a:solidFill>
              </a:rPr>
              <a:t>Pulmonary function</a:t>
            </a:r>
            <a:r>
              <a:rPr lang="en-US" dirty="0"/>
              <a:t> </a:t>
            </a:r>
            <a:r>
              <a:rPr lang="en-US" dirty="0" smtClean="0">
                <a:sym typeface="Wingdings" panose="05000000000000000000" pitchFamily="2" charset="2"/>
              </a:rPr>
              <a:t></a:t>
            </a:r>
            <a:r>
              <a:rPr lang="en-US" dirty="0" smtClean="0"/>
              <a:t> </a:t>
            </a:r>
            <a:r>
              <a:rPr lang="en-US" dirty="0" smtClean="0"/>
              <a:t>Thoracic, Restrictive, Smokers, significant limitation FVC -&gt;100°</a:t>
            </a:r>
          </a:p>
          <a:p>
            <a:r>
              <a:rPr lang="en-US" dirty="0" smtClean="0">
                <a:solidFill>
                  <a:srgbClr val="FF0000"/>
                </a:solidFill>
              </a:rPr>
              <a:t>Psychosocial effects </a:t>
            </a:r>
            <a:r>
              <a:rPr lang="en-US" dirty="0" smtClean="0">
                <a:sym typeface="Wingdings" panose="05000000000000000000" pitchFamily="2" charset="2"/>
              </a:rPr>
              <a:t></a:t>
            </a:r>
            <a:r>
              <a:rPr lang="en-US" dirty="0" smtClean="0"/>
              <a:t> </a:t>
            </a:r>
            <a:r>
              <a:rPr lang="en-US" dirty="0" smtClean="0"/>
              <a:t>20% females with </a:t>
            </a:r>
            <a:r>
              <a:rPr lang="en-US" dirty="0" smtClean="0"/>
              <a:t>curves &gt;</a:t>
            </a:r>
            <a:r>
              <a:rPr lang="en-US" dirty="0" smtClean="0"/>
              <a:t>40° </a:t>
            </a:r>
            <a:r>
              <a:rPr lang="en-US" dirty="0" smtClean="0"/>
              <a:t>adulthood, social </a:t>
            </a:r>
            <a:r>
              <a:rPr lang="en-US" dirty="0" smtClean="0"/>
              <a:t>isolation, limited job opportunities and lower marriage rates </a:t>
            </a:r>
          </a:p>
          <a:p>
            <a:r>
              <a:rPr lang="en-US" dirty="0" smtClean="0">
                <a:solidFill>
                  <a:srgbClr val="FF0000"/>
                </a:solidFill>
              </a:rPr>
              <a:t>Mortality </a:t>
            </a:r>
            <a:r>
              <a:rPr lang="en-US" dirty="0" smtClean="0">
                <a:sym typeface="Wingdings" panose="05000000000000000000" pitchFamily="2" charset="2"/>
              </a:rPr>
              <a:t> </a:t>
            </a:r>
            <a:r>
              <a:rPr lang="en-US" dirty="0" smtClean="0"/>
              <a:t>No </a:t>
            </a:r>
            <a:r>
              <a:rPr lang="en-US" dirty="0" smtClean="0"/>
              <a:t>Difference  </a:t>
            </a:r>
          </a:p>
          <a:p>
            <a:r>
              <a:rPr lang="en-US" dirty="0" smtClean="0">
                <a:solidFill>
                  <a:srgbClr val="FF0000"/>
                </a:solidFill>
              </a:rPr>
              <a:t>Curve </a:t>
            </a:r>
            <a:r>
              <a:rPr lang="en-US" dirty="0" smtClean="0">
                <a:solidFill>
                  <a:srgbClr val="FF0000"/>
                </a:solidFill>
              </a:rPr>
              <a:t>progression </a:t>
            </a:r>
            <a:r>
              <a:rPr lang="en-US" dirty="0" smtClean="0">
                <a:sym typeface="Wingdings" panose="05000000000000000000" pitchFamily="2" charset="2"/>
              </a:rPr>
              <a:t> </a:t>
            </a:r>
            <a:r>
              <a:rPr lang="en-US" dirty="0" smtClean="0"/>
              <a:t>after </a:t>
            </a:r>
            <a:r>
              <a:rPr lang="en-US" dirty="0" smtClean="0"/>
              <a:t>skeletal maturity</a:t>
            </a:r>
          </a:p>
          <a:p>
            <a:pPr lvl="1"/>
            <a:r>
              <a:rPr lang="en-US" dirty="0" smtClean="0"/>
              <a:t>&lt; 30° </a:t>
            </a:r>
            <a:r>
              <a:rPr lang="en-US" dirty="0" smtClean="0">
                <a:sym typeface="Wingdings" panose="05000000000000000000" pitchFamily="2" charset="2"/>
              </a:rPr>
              <a:t></a:t>
            </a:r>
            <a:r>
              <a:rPr lang="en-US" dirty="0" smtClean="0"/>
              <a:t> </a:t>
            </a:r>
            <a:r>
              <a:rPr lang="en-US" dirty="0" smtClean="0"/>
              <a:t>no progression</a:t>
            </a:r>
          </a:p>
          <a:p>
            <a:pPr lvl="1"/>
            <a:r>
              <a:rPr lang="en-US" dirty="0" smtClean="0"/>
              <a:t>30° </a:t>
            </a:r>
            <a:r>
              <a:rPr lang="en-US" dirty="0" smtClean="0">
                <a:sym typeface="Wingdings" panose="05000000000000000000" pitchFamily="2" charset="2"/>
              </a:rPr>
              <a:t></a:t>
            </a:r>
            <a:r>
              <a:rPr lang="en-US" dirty="0" smtClean="0"/>
              <a:t> </a:t>
            </a:r>
            <a:r>
              <a:rPr lang="en-US" dirty="0" smtClean="0"/>
              <a:t>50° progress 10-15° lifetime</a:t>
            </a:r>
          </a:p>
          <a:p>
            <a:pPr lvl="1"/>
            <a:r>
              <a:rPr lang="en-US" dirty="0" smtClean="0"/>
              <a:t>&gt; 50</a:t>
            </a:r>
            <a:r>
              <a:rPr lang="en-US" dirty="0" smtClean="0"/>
              <a:t>° </a:t>
            </a:r>
            <a:r>
              <a:rPr lang="en-US" dirty="0" smtClean="0">
                <a:sym typeface="Wingdings" panose="05000000000000000000" pitchFamily="2" charset="2"/>
              </a:rPr>
              <a:t></a:t>
            </a:r>
            <a:r>
              <a:rPr lang="en-US" dirty="0" smtClean="0"/>
              <a:t> </a:t>
            </a:r>
            <a:r>
              <a:rPr lang="en-US" dirty="0" smtClean="0"/>
              <a:t>progress 1° per year</a:t>
            </a:r>
          </a:p>
          <a:p>
            <a:endParaRPr lang="en-US" dirty="0"/>
          </a:p>
        </p:txBody>
      </p:sp>
      <p:sp>
        <p:nvSpPr>
          <p:cNvPr id="2" name="Title 1"/>
          <p:cNvSpPr>
            <a:spLocks noGrp="1"/>
          </p:cNvSpPr>
          <p:nvPr>
            <p:ph type="title"/>
          </p:nvPr>
        </p:nvSpPr>
        <p:spPr/>
        <p:txBody>
          <a:bodyPr/>
          <a:lstStyle/>
          <a:p>
            <a:r>
              <a:rPr lang="en-US" dirty="0" smtClean="0"/>
              <a:t>NATURAL HISTORY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cy-GB" dirty="0" smtClean="0"/>
              <a:t>It is </a:t>
            </a:r>
            <a:r>
              <a:rPr lang="en-US" dirty="0" smtClean="0"/>
              <a:t>caused </a:t>
            </a:r>
            <a:r>
              <a:rPr lang="en-US" dirty="0" smtClean="0"/>
              <a:t>by </a:t>
            </a:r>
            <a:r>
              <a:rPr lang="en-US" dirty="0" smtClean="0">
                <a:solidFill>
                  <a:srgbClr val="FF0000"/>
                </a:solidFill>
              </a:rPr>
              <a:t>vertebral anomalies </a:t>
            </a:r>
            <a:r>
              <a:rPr lang="en-US" dirty="0" smtClean="0"/>
              <a:t>present at </a:t>
            </a:r>
            <a:r>
              <a:rPr lang="en-US" dirty="0" smtClean="0"/>
              <a:t>birth e.g.</a:t>
            </a:r>
            <a:endParaRPr lang="cy-GB" dirty="0" smtClean="0"/>
          </a:p>
          <a:p>
            <a:pPr lvl="1"/>
            <a:r>
              <a:rPr lang="cy-GB" dirty="0" smtClean="0"/>
              <a:t>Failure of Formation – </a:t>
            </a:r>
            <a:r>
              <a:rPr lang="cy-GB" dirty="0" smtClean="0"/>
              <a:t>Hemivertebra</a:t>
            </a:r>
          </a:p>
          <a:p>
            <a:pPr lvl="1"/>
            <a:endParaRPr lang="cy-GB" dirty="0" smtClean="0"/>
          </a:p>
          <a:p>
            <a:pPr lvl="1"/>
            <a:r>
              <a:rPr lang="cy-GB" dirty="0" smtClean="0"/>
              <a:t>Failure of </a:t>
            </a:r>
            <a:r>
              <a:rPr lang="cy-GB" dirty="0" smtClean="0"/>
              <a:t>Segmentation</a:t>
            </a:r>
          </a:p>
          <a:p>
            <a:pPr lvl="1"/>
            <a:endParaRPr lang="cy-GB" dirty="0" smtClean="0"/>
          </a:p>
          <a:p>
            <a:pPr lvl="1"/>
            <a:r>
              <a:rPr lang="cy-GB" dirty="0" smtClean="0"/>
              <a:t>A combination of both</a:t>
            </a:r>
            <a:endParaRPr lang="en-US" dirty="0" smtClean="0"/>
          </a:p>
          <a:p>
            <a:endParaRPr lang="en-US" dirty="0"/>
          </a:p>
        </p:txBody>
      </p:sp>
      <p:sp>
        <p:nvSpPr>
          <p:cNvPr id="2" name="Title 1"/>
          <p:cNvSpPr>
            <a:spLocks noGrp="1"/>
          </p:cNvSpPr>
          <p:nvPr>
            <p:ph type="title"/>
          </p:nvPr>
        </p:nvSpPr>
        <p:spPr/>
        <p:txBody>
          <a:bodyPr>
            <a:normAutofit fontScale="90000"/>
          </a:bodyPr>
          <a:lstStyle/>
          <a:p>
            <a:r>
              <a:rPr lang="cy-GB" dirty="0" smtClean="0">
                <a:solidFill>
                  <a:schemeClr val="tx1"/>
                </a:solidFill>
              </a:rPr>
              <a:t>CONGENITAL SCOLIOSIS (OSTEOPATHIC)</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DCIM\101MSDCF\DSC02693.JPG"/>
          <p:cNvPicPr>
            <a:picLocks noGrp="1" noChangeAspect="1" noChangeArrowheads="1"/>
          </p:cNvPicPr>
          <p:nvPr>
            <p:ph idx="1"/>
          </p:nvPr>
        </p:nvPicPr>
        <p:blipFill>
          <a:blip r:embed="rId3" cstate="print"/>
          <a:stretch>
            <a:fillRect/>
          </a:stretch>
        </p:blipFill>
        <p:spPr bwMode="auto">
          <a:xfrm>
            <a:off x="1554692" y="1481138"/>
            <a:ext cx="6034616" cy="4525962"/>
          </a:xfrm>
          <a:prstGeom prst="rect">
            <a:avLst/>
          </a:prstGeom>
          <a:noFill/>
        </p:spPr>
      </p:pic>
      <p:sp>
        <p:nvSpPr>
          <p:cNvPr id="2" name="Title 1"/>
          <p:cNvSpPr>
            <a:spLocks noGrp="1"/>
          </p:cNvSpPr>
          <p:nvPr>
            <p:ph type="title"/>
          </p:nvPr>
        </p:nvSpPr>
        <p:spPr/>
        <p:txBody>
          <a:bodyPr/>
          <a:lstStyle/>
          <a:p>
            <a:r>
              <a:rPr lang="en-US" dirty="0" smtClean="0"/>
              <a:t>FAILURE OF FORMATION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CONE OF ECONOMY</a:t>
            </a:r>
            <a:endParaRPr lang="en-US" dirty="0"/>
          </a:p>
        </p:txBody>
      </p:sp>
      <p:pic>
        <p:nvPicPr>
          <p:cNvPr id="4" name="Content Placeholder 3" descr="http://tse1.mm.bing.net/th?&amp;id=OIP.M7ac4767b560a836190548b0d2f9ee5e2o0&amp;w=265&amp;h=300&amp;c=0&amp;pid=1.9&amp;rs=0&amp;p=0">
            <a:hlinkClick r:id="rId3"/>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309937" y="2060848"/>
            <a:ext cx="4358407" cy="3112021"/>
          </a:xfrm>
          <a:prstGeom prst="rect">
            <a:avLst/>
          </a:prstGeom>
          <a:noFill/>
          <a:ln>
            <a:noFill/>
          </a:ln>
        </p:spPr>
      </p:pic>
    </p:spTree>
    <p:extLst>
      <p:ext uri="{BB962C8B-B14F-4D97-AF65-F5344CB8AC3E}">
        <p14:creationId xmlns:p14="http://schemas.microsoft.com/office/powerpoint/2010/main" val="1797571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descr="G:\DCIM\100_FUJI\DSCF0103.JPG"/>
          <p:cNvPicPr>
            <a:picLocks noGrp="1" noChangeAspect="1" noChangeArrowheads="1"/>
          </p:cNvPicPr>
          <p:nvPr>
            <p:ph idx="1"/>
          </p:nvPr>
        </p:nvPicPr>
        <p:blipFill>
          <a:blip r:embed="rId2" cstate="print"/>
          <a:stretch>
            <a:fillRect/>
          </a:stretch>
        </p:blipFill>
        <p:spPr bwMode="auto">
          <a:xfrm>
            <a:off x="2874245" y="1481138"/>
            <a:ext cx="3395510" cy="4525962"/>
          </a:xfrm>
          <a:prstGeom prst="rect">
            <a:avLst/>
          </a:prstGeom>
          <a:noFill/>
        </p:spPr>
      </p:pic>
      <p:sp>
        <p:nvSpPr>
          <p:cNvPr id="2" name="Title 1"/>
          <p:cNvSpPr>
            <a:spLocks noGrp="1"/>
          </p:cNvSpPr>
          <p:nvPr>
            <p:ph type="title"/>
          </p:nvPr>
        </p:nvSpPr>
        <p:spPr/>
        <p:txBody>
          <a:bodyPr/>
          <a:lstStyle/>
          <a:p>
            <a:r>
              <a:rPr lang="en-US" dirty="0" smtClean="0"/>
              <a:t>FAILURE OF FORMATION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DCIM\101MSDCF\DSC02695.JPG"/>
          <p:cNvPicPr>
            <a:picLocks noGrp="1" noChangeAspect="1" noChangeArrowheads="1"/>
          </p:cNvPicPr>
          <p:nvPr>
            <p:ph idx="1"/>
          </p:nvPr>
        </p:nvPicPr>
        <p:blipFill>
          <a:blip r:embed="rId3" cstate="print"/>
          <a:stretch>
            <a:fillRect/>
          </a:stretch>
        </p:blipFill>
        <p:spPr bwMode="auto">
          <a:xfrm>
            <a:off x="1554692" y="1481138"/>
            <a:ext cx="6034616" cy="4525962"/>
          </a:xfrm>
          <a:prstGeom prst="rect">
            <a:avLst/>
          </a:prstGeom>
          <a:noFill/>
        </p:spPr>
      </p:pic>
      <p:sp>
        <p:nvSpPr>
          <p:cNvPr id="2" name="Title 1"/>
          <p:cNvSpPr>
            <a:spLocks noGrp="1"/>
          </p:cNvSpPr>
          <p:nvPr>
            <p:ph type="title"/>
          </p:nvPr>
        </p:nvSpPr>
        <p:spPr/>
        <p:txBody>
          <a:bodyPr/>
          <a:lstStyle/>
          <a:p>
            <a:r>
              <a:rPr lang="en-US" dirty="0" smtClean="0"/>
              <a:t>FAILURE OF SEGMENTATION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DCIM\100_FUJI\DSCF0075.JPG"/>
          <p:cNvPicPr>
            <a:picLocks noGrp="1" noChangeAspect="1" noChangeArrowheads="1"/>
          </p:cNvPicPr>
          <p:nvPr>
            <p:ph idx="1"/>
          </p:nvPr>
        </p:nvPicPr>
        <p:blipFill>
          <a:blip r:embed="rId2" cstate="print"/>
          <a:stretch>
            <a:fillRect/>
          </a:stretch>
        </p:blipFill>
        <p:spPr bwMode="auto">
          <a:xfrm>
            <a:off x="2874245" y="1481138"/>
            <a:ext cx="3395510" cy="4525962"/>
          </a:xfrm>
          <a:prstGeom prst="rect">
            <a:avLst/>
          </a:prstGeom>
          <a:noFill/>
        </p:spPr>
      </p:pic>
      <p:sp>
        <p:nvSpPr>
          <p:cNvPr id="2" name="Title 1"/>
          <p:cNvSpPr>
            <a:spLocks noGrp="1"/>
          </p:cNvSpPr>
          <p:nvPr>
            <p:ph type="title"/>
          </p:nvPr>
        </p:nvSpPr>
        <p:spPr/>
        <p:txBody>
          <a:bodyPr>
            <a:normAutofit fontScale="90000"/>
          </a:bodyPr>
          <a:lstStyle/>
          <a:p>
            <a:r>
              <a:rPr lang="en-US" dirty="0" smtClean="0"/>
              <a:t>OTHER (NEUROFIBROMATOSIS) CAUSES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smtClean="0"/>
          </a:p>
          <a:p>
            <a:endParaRPr lang="en-US" dirty="0" smtClean="0"/>
          </a:p>
          <a:p>
            <a:r>
              <a:rPr lang="en-US" sz="6600" dirty="0" smtClean="0"/>
              <a:t>KYPHOSIS</a:t>
            </a:r>
            <a:endParaRPr lang="en-US" sz="6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Kyphosis is the normal sagittal contour of the thoracic and sacral spine</a:t>
            </a:r>
            <a:r>
              <a:rPr lang="en-US" dirty="0" smtClean="0"/>
              <a:t>.</a:t>
            </a:r>
          </a:p>
          <a:p>
            <a:endParaRPr lang="en-US" dirty="0" smtClean="0"/>
          </a:p>
          <a:p>
            <a:r>
              <a:rPr lang="en-US" dirty="0" smtClean="0"/>
              <a:t>As </a:t>
            </a:r>
            <a:r>
              <a:rPr lang="en-US" dirty="0" smtClean="0"/>
              <a:t>a pathologic entity, kyphosis is an </a:t>
            </a:r>
            <a:r>
              <a:rPr lang="en-US" dirty="0" smtClean="0">
                <a:solidFill>
                  <a:srgbClr val="FF0000"/>
                </a:solidFill>
              </a:rPr>
              <a:t>accentuation of this normal curvature</a:t>
            </a:r>
            <a:r>
              <a:rPr lang="en-US" dirty="0" smtClean="0">
                <a:solidFill>
                  <a:srgbClr val="FF0000"/>
                </a:solidFill>
              </a:rPr>
              <a:t>.</a:t>
            </a:r>
          </a:p>
          <a:p>
            <a:endParaRPr lang="en-US" dirty="0" smtClean="0">
              <a:solidFill>
                <a:srgbClr val="FF0000"/>
              </a:solidFill>
            </a:endParaRPr>
          </a:p>
          <a:p>
            <a:r>
              <a:rPr lang="en-US" dirty="0" smtClean="0"/>
              <a:t>Kyphosis </a:t>
            </a:r>
            <a:r>
              <a:rPr lang="en-US" dirty="0" smtClean="0"/>
              <a:t>can occur as a deformity solely in the sagittal plane, or it can occur in association with an abnormality in the coronal plane, resulting in </a:t>
            </a:r>
            <a:r>
              <a:rPr lang="en-US" dirty="0" err="1" smtClean="0"/>
              <a:t>kypho</a:t>
            </a:r>
            <a:r>
              <a:rPr lang="en-US" dirty="0" smtClean="0"/>
              <a:t>-scoliosis</a:t>
            </a:r>
            <a:r>
              <a:rPr lang="en-US" dirty="0" smtClean="0"/>
              <a:t>. </a:t>
            </a:r>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err="1" smtClean="0"/>
              <a:t>Sc</a:t>
            </a:r>
            <a:r>
              <a:rPr lang="en-US" dirty="0" err="1" smtClean="0"/>
              <a:t>heuermann</a:t>
            </a:r>
            <a:r>
              <a:rPr lang="en-US" dirty="0" smtClean="0"/>
              <a:t> </a:t>
            </a:r>
            <a:r>
              <a:rPr lang="en-US" dirty="0" smtClean="0"/>
              <a:t>disease </a:t>
            </a:r>
          </a:p>
          <a:p>
            <a:r>
              <a:rPr lang="en-US" dirty="0" smtClean="0"/>
              <a:t>Postural round back</a:t>
            </a:r>
          </a:p>
          <a:p>
            <a:r>
              <a:rPr lang="en-US" dirty="0" smtClean="0"/>
              <a:t>Congenital </a:t>
            </a:r>
            <a:r>
              <a:rPr lang="en-US" dirty="0" smtClean="0"/>
              <a:t>abnormalities, such as failure of formation or failure of segmentation of the spinal elements</a:t>
            </a:r>
          </a:p>
          <a:p>
            <a:r>
              <a:rPr lang="en-US" dirty="0" err="1" smtClean="0"/>
              <a:t>Ankylosing</a:t>
            </a:r>
            <a:r>
              <a:rPr lang="en-US" dirty="0" smtClean="0"/>
              <a:t> </a:t>
            </a:r>
            <a:r>
              <a:rPr lang="en-US" dirty="0" smtClean="0"/>
              <a:t>spondylitis</a:t>
            </a:r>
          </a:p>
          <a:p>
            <a:r>
              <a:rPr lang="en-US" dirty="0" smtClean="0"/>
              <a:t>Trauma</a:t>
            </a:r>
          </a:p>
          <a:p>
            <a:r>
              <a:rPr lang="en-US" dirty="0" smtClean="0"/>
              <a:t>Spinal tumor</a:t>
            </a:r>
          </a:p>
          <a:p>
            <a:r>
              <a:rPr lang="en-US" dirty="0" smtClean="0"/>
              <a:t>Infection</a:t>
            </a:r>
          </a:p>
          <a:p>
            <a:r>
              <a:rPr lang="en-US" dirty="0" smtClean="0"/>
              <a:t>Iatrogenic causes of </a:t>
            </a:r>
            <a:r>
              <a:rPr lang="en-US" dirty="0" err="1" smtClean="0"/>
              <a:t>kyphosis</a:t>
            </a:r>
            <a:endParaRPr lang="en-US" dirty="0" smtClean="0"/>
          </a:p>
          <a:p>
            <a:pPr lvl="1"/>
            <a:r>
              <a:rPr lang="en-US" dirty="0" err="1" smtClean="0"/>
              <a:t>laminectomy</a:t>
            </a:r>
            <a:r>
              <a:rPr lang="en-US" dirty="0" smtClean="0"/>
              <a:t> and irradiation –(incompetence of the anterior or posterior column)</a:t>
            </a:r>
          </a:p>
          <a:p>
            <a:r>
              <a:rPr lang="en-US" dirty="0" smtClean="0"/>
              <a:t>Metabolic disorders - Osteoporosis</a:t>
            </a:r>
            <a:endParaRPr lang="en-US" dirty="0"/>
          </a:p>
        </p:txBody>
      </p:sp>
      <p:sp>
        <p:nvSpPr>
          <p:cNvPr id="3" name="Title 2"/>
          <p:cNvSpPr>
            <a:spLocks noGrp="1"/>
          </p:cNvSpPr>
          <p:nvPr>
            <p:ph type="title"/>
          </p:nvPr>
        </p:nvSpPr>
        <p:spPr/>
        <p:txBody>
          <a:bodyPr/>
          <a:lstStyle/>
          <a:p>
            <a:r>
              <a:rPr lang="en-US" dirty="0" smtClean="0"/>
              <a:t>ETIOLOGY</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numCol="2">
            <a:noAutofit/>
          </a:bodyPr>
          <a:lstStyle/>
          <a:p>
            <a:r>
              <a:rPr lang="en-US" dirty="0" err="1" smtClean="0"/>
              <a:t>Scheuermann</a:t>
            </a:r>
            <a:r>
              <a:rPr lang="en-US" dirty="0" smtClean="0"/>
              <a:t> kyphosis </a:t>
            </a:r>
            <a:r>
              <a:rPr lang="en-US" dirty="0" smtClean="0"/>
              <a:t>defined </a:t>
            </a:r>
            <a:r>
              <a:rPr lang="en-US" dirty="0" smtClean="0">
                <a:sym typeface="Wingdings" panose="05000000000000000000" pitchFamily="2" charset="2"/>
              </a:rPr>
              <a:t></a:t>
            </a:r>
            <a:r>
              <a:rPr lang="en-US" dirty="0" smtClean="0"/>
              <a:t> </a:t>
            </a:r>
            <a:r>
              <a:rPr lang="en-US" dirty="0" smtClean="0">
                <a:solidFill>
                  <a:srgbClr val="FF0000"/>
                </a:solidFill>
              </a:rPr>
              <a:t>5° of wedging over 3 consecutive vertebral </a:t>
            </a:r>
            <a:r>
              <a:rPr lang="en-US" dirty="0" smtClean="0">
                <a:solidFill>
                  <a:srgbClr val="FF0000"/>
                </a:solidFill>
              </a:rPr>
              <a:t>segments</a:t>
            </a:r>
            <a:r>
              <a:rPr lang="en-US" dirty="0" smtClean="0"/>
              <a:t>.</a:t>
            </a:r>
          </a:p>
          <a:p>
            <a:r>
              <a:rPr lang="en-US" dirty="0" smtClean="0"/>
              <a:t>Kyphosis occurs with </a:t>
            </a:r>
            <a:r>
              <a:rPr lang="en-US" dirty="0" smtClean="0"/>
              <a:t>more than </a:t>
            </a:r>
            <a:r>
              <a:rPr lang="en-US" dirty="0" smtClean="0"/>
              <a:t>45</a:t>
            </a:r>
            <a:r>
              <a:rPr lang="en-US" baseline="30000" dirty="0" smtClean="0"/>
              <a:t>o</a:t>
            </a:r>
            <a:r>
              <a:rPr lang="en-US" dirty="0" smtClean="0"/>
              <a:t> </a:t>
            </a:r>
            <a:r>
              <a:rPr lang="en-US" dirty="0" smtClean="0"/>
              <a:t>with </a:t>
            </a:r>
            <a:r>
              <a:rPr lang="en-US" dirty="0" smtClean="0"/>
              <a:t>lower </a:t>
            </a:r>
            <a:r>
              <a:rPr lang="en-US" dirty="0" smtClean="0"/>
              <a:t>and upper end </a:t>
            </a:r>
            <a:r>
              <a:rPr lang="en-US" dirty="0" smtClean="0"/>
              <a:t>plate </a:t>
            </a:r>
            <a:r>
              <a:rPr lang="en-US" dirty="0" smtClean="0"/>
              <a:t>irregularities with apparent loss of disc </a:t>
            </a:r>
            <a:r>
              <a:rPr lang="en-US" dirty="0" smtClean="0"/>
              <a:t>space.</a:t>
            </a:r>
            <a:endParaRPr lang="en-US" dirty="0" smtClean="0"/>
          </a:p>
          <a:p>
            <a:r>
              <a:rPr lang="en-US" dirty="0" smtClean="0"/>
              <a:t>Causes </a:t>
            </a:r>
            <a:r>
              <a:rPr lang="en-US" dirty="0" smtClean="0"/>
              <a:t>of </a:t>
            </a:r>
            <a:r>
              <a:rPr lang="en-US" dirty="0" err="1" smtClean="0"/>
              <a:t>Scheuermann</a:t>
            </a:r>
            <a:r>
              <a:rPr lang="en-US" dirty="0" smtClean="0"/>
              <a:t> disease is still imprecisely defined. </a:t>
            </a:r>
            <a:r>
              <a:rPr lang="en-US" b="1" u="sng" dirty="0" smtClean="0"/>
              <a:t>Theories include</a:t>
            </a:r>
            <a:r>
              <a:rPr lang="en-US" dirty="0" smtClean="0"/>
              <a:t>:</a:t>
            </a:r>
            <a:endParaRPr lang="en-US" dirty="0" smtClean="0"/>
          </a:p>
          <a:p>
            <a:pPr lvl="1"/>
            <a:r>
              <a:rPr lang="en-US" dirty="0" smtClean="0"/>
              <a:t>Avascular </a:t>
            </a:r>
            <a:r>
              <a:rPr lang="en-US" dirty="0" smtClean="0"/>
              <a:t>necrosis of the </a:t>
            </a:r>
            <a:r>
              <a:rPr lang="en-US" dirty="0" err="1" smtClean="0"/>
              <a:t>apophyseal</a:t>
            </a:r>
            <a:r>
              <a:rPr lang="en-US" dirty="0" smtClean="0"/>
              <a:t> ring</a:t>
            </a:r>
          </a:p>
          <a:p>
            <a:pPr lvl="1"/>
            <a:r>
              <a:rPr lang="en-US" dirty="0" smtClean="0"/>
              <a:t>Histologic </a:t>
            </a:r>
            <a:r>
              <a:rPr lang="en-US" dirty="0" smtClean="0"/>
              <a:t>abnormalities at the endplate</a:t>
            </a:r>
          </a:p>
          <a:p>
            <a:pPr lvl="1"/>
            <a:r>
              <a:rPr lang="en-US" dirty="0" smtClean="0"/>
              <a:t>Disc </a:t>
            </a:r>
            <a:r>
              <a:rPr lang="en-US" dirty="0" err="1" smtClean="0"/>
              <a:t>Herniation</a:t>
            </a:r>
            <a:endParaRPr lang="en-US" dirty="0" smtClean="0"/>
          </a:p>
          <a:p>
            <a:pPr lvl="1"/>
            <a:r>
              <a:rPr lang="en-US" dirty="0" smtClean="0"/>
              <a:t>Osteoporosis</a:t>
            </a:r>
            <a:endParaRPr lang="en-US" dirty="0" smtClean="0"/>
          </a:p>
          <a:p>
            <a:pPr lvl="1"/>
            <a:r>
              <a:rPr lang="en-US" dirty="0" smtClean="0"/>
              <a:t>Mechanical factors affecting spinal growth</a:t>
            </a:r>
          </a:p>
          <a:p>
            <a:pPr lvl="1"/>
            <a:r>
              <a:rPr lang="en-US" dirty="0" smtClean="0"/>
              <a:t>Genetic component</a:t>
            </a:r>
          </a:p>
          <a:p>
            <a:r>
              <a:rPr lang="en-US" dirty="0" smtClean="0"/>
              <a:t>Affects Male or Female 12-15 years presenting with </a:t>
            </a:r>
            <a:r>
              <a:rPr lang="en-US" dirty="0" smtClean="0">
                <a:solidFill>
                  <a:srgbClr val="FF0000"/>
                </a:solidFill>
              </a:rPr>
              <a:t>angular </a:t>
            </a:r>
            <a:r>
              <a:rPr lang="en-US" dirty="0" err="1" smtClean="0">
                <a:solidFill>
                  <a:srgbClr val="FF0000"/>
                </a:solidFill>
              </a:rPr>
              <a:t>kyphosis</a:t>
            </a:r>
            <a:r>
              <a:rPr lang="en-US" dirty="0" smtClean="0">
                <a:solidFill>
                  <a:srgbClr val="FF0000"/>
                </a:solidFill>
              </a:rPr>
              <a:t> of thoracic spine. </a:t>
            </a:r>
          </a:p>
          <a:p>
            <a:r>
              <a:rPr lang="en-US" dirty="0" smtClean="0"/>
              <a:t>Compensatory </a:t>
            </a:r>
            <a:r>
              <a:rPr lang="en-US" dirty="0" smtClean="0"/>
              <a:t>cervical </a:t>
            </a:r>
            <a:r>
              <a:rPr lang="en-US" dirty="0" err="1" smtClean="0"/>
              <a:t>lordosis</a:t>
            </a:r>
            <a:r>
              <a:rPr lang="en-US" dirty="0" smtClean="0"/>
              <a:t> brings the head forward with accompanying tight hamstring </a:t>
            </a:r>
            <a:r>
              <a:rPr lang="en-US" dirty="0" smtClean="0"/>
              <a:t>muscles. </a:t>
            </a:r>
            <a:r>
              <a:rPr lang="en-US" baseline="30000" dirty="0" smtClean="0"/>
              <a:t> </a:t>
            </a:r>
            <a:endParaRPr lang="en-US" dirty="0"/>
          </a:p>
        </p:txBody>
      </p:sp>
      <p:sp>
        <p:nvSpPr>
          <p:cNvPr id="3" name="Title 2"/>
          <p:cNvSpPr>
            <a:spLocks noGrp="1"/>
          </p:cNvSpPr>
          <p:nvPr>
            <p:ph type="title"/>
          </p:nvPr>
        </p:nvSpPr>
        <p:spPr/>
        <p:txBody>
          <a:bodyPr/>
          <a:lstStyle/>
          <a:p>
            <a:r>
              <a:rPr lang="en-US" dirty="0" smtClean="0"/>
              <a:t>SCHEUERMANN KYPHOSIS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SCHEUERMANN KYPHOSIS</a:t>
            </a:r>
            <a:endParaRPr lang="en-US" dirty="0"/>
          </a:p>
        </p:txBody>
      </p:sp>
      <p:pic>
        <p:nvPicPr>
          <p:cNvPr id="4" name="Content Placeholder 3" descr="http://img.medscape.com/pi/emed/ckb/orthopedic_surgery/1230552-1263286-1264959-1915319.jpg">
            <a:hlinkClick r:id="rId2"/>
          </p:cNvPr>
          <p:cNvPicPr>
            <a:picLocks noGrp="1"/>
          </p:cNvPicPr>
          <p:nvPr>
            <p:ph idx="1"/>
          </p:nvPr>
        </p:nvPicPr>
        <p:blipFill>
          <a:blip r:embed="rId3" cstate="print"/>
          <a:srcRect/>
          <a:stretch>
            <a:fillRect/>
          </a:stretch>
        </p:blipFill>
        <p:spPr bwMode="auto">
          <a:xfrm>
            <a:off x="10280" y="1160346"/>
            <a:ext cx="9133720" cy="56976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Extension Bracing indicated in</a:t>
            </a:r>
          </a:p>
          <a:p>
            <a:pPr lvl="1"/>
            <a:r>
              <a:rPr lang="en-US" dirty="0" smtClean="0"/>
              <a:t>Curves </a:t>
            </a:r>
            <a:r>
              <a:rPr lang="en-US" dirty="0" smtClean="0"/>
              <a:t>45-65 </a:t>
            </a:r>
            <a:r>
              <a:rPr lang="en-US" baseline="30000" dirty="0" smtClean="0"/>
              <a:t>o</a:t>
            </a:r>
            <a:r>
              <a:rPr lang="en-US" dirty="0" smtClean="0"/>
              <a:t> </a:t>
            </a:r>
            <a:r>
              <a:rPr lang="en-US" dirty="0" smtClean="0"/>
              <a:t>with 2 years of growth remaining and more than 5 degrees </a:t>
            </a:r>
            <a:r>
              <a:rPr lang="en-US" dirty="0" smtClean="0"/>
              <a:t>wedging.</a:t>
            </a:r>
            <a:endParaRPr lang="en-US" dirty="0" smtClean="0"/>
          </a:p>
          <a:p>
            <a:pPr lvl="1"/>
            <a:endParaRPr lang="en-US" dirty="0"/>
          </a:p>
        </p:txBody>
      </p:sp>
      <p:sp>
        <p:nvSpPr>
          <p:cNvPr id="3" name="Title 2"/>
          <p:cNvSpPr>
            <a:spLocks noGrp="1"/>
          </p:cNvSpPr>
          <p:nvPr>
            <p:ph type="title"/>
          </p:nvPr>
        </p:nvSpPr>
        <p:spPr/>
        <p:txBody>
          <a:bodyPr/>
          <a:lstStyle/>
          <a:p>
            <a:r>
              <a:rPr lang="en-US" dirty="0" smtClean="0"/>
              <a:t>INDICATIONS OF BRACING (SK)</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Unremitting </a:t>
            </a:r>
            <a:r>
              <a:rPr lang="en-US" dirty="0" smtClean="0"/>
              <a:t>pain</a:t>
            </a:r>
            <a:endParaRPr lang="en-US" dirty="0" smtClean="0"/>
          </a:p>
          <a:p>
            <a:r>
              <a:rPr lang="en-US" dirty="0" smtClean="0"/>
              <a:t>Neurologic changes</a:t>
            </a:r>
          </a:p>
          <a:p>
            <a:r>
              <a:rPr lang="en-US" dirty="0" smtClean="0"/>
              <a:t>Progression of deformity</a:t>
            </a:r>
          </a:p>
          <a:p>
            <a:r>
              <a:rPr lang="en-US" dirty="0" err="1" smtClean="0"/>
              <a:t>Cosmesis</a:t>
            </a:r>
            <a:r>
              <a:rPr lang="en-US" dirty="0" smtClean="0"/>
              <a:t>.</a:t>
            </a:r>
          </a:p>
          <a:p>
            <a:endParaRPr lang="en-US" baseline="30000" dirty="0" smtClean="0"/>
          </a:p>
          <a:p>
            <a:pPr marL="109728" indent="0">
              <a:buNone/>
            </a:pPr>
            <a:r>
              <a:rPr lang="en-US" u="sng" dirty="0" smtClean="0"/>
              <a:t>Proposed indications more specific than these </a:t>
            </a:r>
            <a:r>
              <a:rPr lang="en-US" u="sng" dirty="0" smtClean="0"/>
              <a:t>are:</a:t>
            </a:r>
          </a:p>
          <a:p>
            <a:r>
              <a:rPr lang="en-US" dirty="0" smtClean="0"/>
              <a:t>Kyphosis </a:t>
            </a:r>
            <a:r>
              <a:rPr lang="en-US" dirty="0" smtClean="0"/>
              <a:t>greater than </a:t>
            </a:r>
            <a:r>
              <a:rPr lang="en-US" dirty="0" smtClean="0"/>
              <a:t>75°</a:t>
            </a:r>
          </a:p>
          <a:p>
            <a:r>
              <a:rPr lang="en-US" dirty="0" smtClean="0"/>
              <a:t>Kyphosis </a:t>
            </a:r>
            <a:r>
              <a:rPr lang="en-US" dirty="0" smtClean="0"/>
              <a:t>greater than 65° with </a:t>
            </a:r>
            <a:r>
              <a:rPr lang="en-US" dirty="0" smtClean="0"/>
              <a:t>pain</a:t>
            </a:r>
          </a:p>
          <a:p>
            <a:r>
              <a:rPr lang="en-US" dirty="0" smtClean="0"/>
              <a:t>An unacceptable </a:t>
            </a:r>
            <a:r>
              <a:rPr lang="en-US" dirty="0" smtClean="0"/>
              <a:t>appearance of the trunk in </a:t>
            </a:r>
            <a:r>
              <a:rPr lang="en-US" dirty="0" err="1" smtClean="0"/>
              <a:t>Scheuermann</a:t>
            </a:r>
            <a:r>
              <a:rPr lang="en-US" dirty="0" smtClean="0"/>
              <a:t> </a:t>
            </a:r>
            <a:r>
              <a:rPr lang="en-US" dirty="0" smtClean="0"/>
              <a:t>kyphosis</a:t>
            </a:r>
          </a:p>
          <a:p>
            <a:r>
              <a:rPr lang="en-US" dirty="0" smtClean="0"/>
              <a:t>Problems </a:t>
            </a:r>
            <a:r>
              <a:rPr lang="en-US" dirty="0" smtClean="0"/>
              <a:t>with balance while sitting and skin problems due to pressure at the apex of the deformity</a:t>
            </a:r>
            <a:endParaRPr lang="en-US" dirty="0"/>
          </a:p>
        </p:txBody>
      </p:sp>
      <p:sp>
        <p:nvSpPr>
          <p:cNvPr id="3" name="Title 2"/>
          <p:cNvSpPr>
            <a:spLocks noGrp="1"/>
          </p:cNvSpPr>
          <p:nvPr>
            <p:ph type="title"/>
          </p:nvPr>
        </p:nvSpPr>
        <p:spPr/>
        <p:txBody>
          <a:bodyPr>
            <a:normAutofit fontScale="90000"/>
          </a:bodyPr>
          <a:lstStyle/>
          <a:p>
            <a:r>
              <a:rPr lang="en-US" dirty="0" smtClean="0"/>
              <a:t>SURGICAL TREATMENT INDICATIONS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CORONAL BALANCE</a:t>
            </a:r>
            <a:endParaRPr lang="en-US" dirty="0"/>
          </a:p>
        </p:txBody>
      </p:sp>
      <p:pic>
        <p:nvPicPr>
          <p:cNvPr id="4" name="Content Placeholder 3" descr="http://tse1.mm.bing.net/th?&amp;id=OIP.M73a4e2486f25348cd5a49ce20502a49bo0&amp;w=107&amp;h=299&amp;c=0&amp;pid=1.9&amp;rs=0&amp;p=0">
            <a:hlinkClick r:id="rId2"/>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95936" y="1772816"/>
            <a:ext cx="2093764" cy="4115370"/>
          </a:xfrm>
          <a:prstGeom prst="rect">
            <a:avLst/>
          </a:prstGeom>
          <a:noFill/>
          <a:ln>
            <a:noFill/>
          </a:ln>
        </p:spPr>
      </p:pic>
    </p:spTree>
    <p:extLst>
      <p:ext uri="{BB962C8B-B14F-4D97-AF65-F5344CB8AC3E}">
        <p14:creationId xmlns:p14="http://schemas.microsoft.com/office/powerpoint/2010/main" val="1182844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Postural kyphosis is present when </a:t>
            </a:r>
            <a:r>
              <a:rPr lang="en-US" dirty="0" smtClean="0">
                <a:solidFill>
                  <a:srgbClr val="FF0000"/>
                </a:solidFill>
              </a:rPr>
              <a:t>accentuated kyphosis is observed without the characteristic 5° of wedging over 3 consecutive vertebral segments that defines </a:t>
            </a:r>
            <a:r>
              <a:rPr lang="en-US" dirty="0" err="1" smtClean="0">
                <a:solidFill>
                  <a:srgbClr val="FF0000"/>
                </a:solidFill>
              </a:rPr>
              <a:t>Scheuermann</a:t>
            </a:r>
            <a:r>
              <a:rPr lang="en-US" dirty="0" smtClean="0">
                <a:solidFill>
                  <a:srgbClr val="FF0000"/>
                </a:solidFill>
              </a:rPr>
              <a:t> kyphosis</a:t>
            </a:r>
            <a:r>
              <a:rPr lang="en-US" dirty="0" smtClean="0">
                <a:solidFill>
                  <a:srgbClr val="FF0000"/>
                </a:solidFill>
              </a:rPr>
              <a:t>.</a:t>
            </a:r>
          </a:p>
          <a:p>
            <a:endParaRPr lang="en-US" baseline="30000" dirty="0" smtClean="0">
              <a:solidFill>
                <a:srgbClr val="FF0000"/>
              </a:solidFill>
            </a:endParaRPr>
          </a:p>
          <a:p>
            <a:r>
              <a:rPr lang="en-US" dirty="0" smtClean="0"/>
              <a:t>Thought to be due to muscular imbalance leading to the round-back appearance of these individuals</a:t>
            </a:r>
            <a:endParaRPr lang="en-US" dirty="0"/>
          </a:p>
        </p:txBody>
      </p:sp>
      <p:sp>
        <p:nvSpPr>
          <p:cNvPr id="3" name="Title 2"/>
          <p:cNvSpPr>
            <a:spLocks noGrp="1"/>
          </p:cNvSpPr>
          <p:nvPr>
            <p:ph type="title"/>
          </p:nvPr>
        </p:nvSpPr>
        <p:spPr/>
        <p:txBody>
          <a:bodyPr/>
          <a:lstStyle/>
          <a:p>
            <a:r>
              <a:rPr lang="en-US" dirty="0" smtClean="0"/>
              <a:t>POSTURAL KYPHOSIS (ASTHENIC)</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Failure of formation (Type I )</a:t>
            </a:r>
          </a:p>
          <a:p>
            <a:r>
              <a:rPr lang="en-US" dirty="0" smtClean="0"/>
              <a:t>Failure of Segmentation (Type II)</a:t>
            </a:r>
          </a:p>
          <a:p>
            <a:r>
              <a:rPr lang="en-US" dirty="0" smtClean="0"/>
              <a:t>Combination (Type III)</a:t>
            </a:r>
          </a:p>
          <a:p>
            <a:endParaRPr lang="en-US" dirty="0"/>
          </a:p>
        </p:txBody>
      </p:sp>
      <p:sp>
        <p:nvSpPr>
          <p:cNvPr id="3" name="Title 2"/>
          <p:cNvSpPr>
            <a:spLocks noGrp="1"/>
          </p:cNvSpPr>
          <p:nvPr>
            <p:ph type="title"/>
          </p:nvPr>
        </p:nvSpPr>
        <p:spPr/>
        <p:txBody>
          <a:bodyPr>
            <a:normAutofit/>
          </a:bodyPr>
          <a:lstStyle/>
          <a:p>
            <a:r>
              <a:rPr lang="en-US" dirty="0" smtClean="0"/>
              <a:t>TYPES OF CONGENITAL KYPHOSIS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CONGENITAL KYPHOSIS</a:t>
            </a:r>
            <a:endParaRPr lang="en-US" dirty="0"/>
          </a:p>
        </p:txBody>
      </p:sp>
      <p:pic>
        <p:nvPicPr>
          <p:cNvPr id="4" name="Content Placeholder 3" descr="G:\DCIM\100_FUJI\DSCF0103.JPG"/>
          <p:cNvPicPr>
            <a:picLocks noGrp="1" noChangeAspect="1" noChangeArrowheads="1"/>
          </p:cNvPicPr>
          <p:nvPr>
            <p:ph idx="1"/>
          </p:nvPr>
        </p:nvPicPr>
        <p:blipFill>
          <a:blip r:embed="rId2" cstate="print"/>
          <a:stretch>
            <a:fillRect/>
          </a:stretch>
        </p:blipFill>
        <p:spPr bwMode="auto">
          <a:xfrm>
            <a:off x="0" y="1176338"/>
            <a:ext cx="9144000" cy="5681662"/>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solidFill>
                  <a:srgbClr val="FF0000"/>
                </a:solidFill>
              </a:rPr>
              <a:t>Bracing has no role </a:t>
            </a:r>
            <a:r>
              <a:rPr lang="en-US" dirty="0" smtClean="0"/>
              <a:t>as congenital kyphosis does not respond to </a:t>
            </a:r>
            <a:r>
              <a:rPr lang="en-US" dirty="0" smtClean="0"/>
              <a:t>non-surgical treatment</a:t>
            </a:r>
          </a:p>
          <a:p>
            <a:endParaRPr lang="en-US" dirty="0" smtClean="0"/>
          </a:p>
          <a:p>
            <a:r>
              <a:rPr lang="en-US" dirty="0" smtClean="0"/>
              <a:t>Posterior fusion in situ or combined with anterior fusion</a:t>
            </a:r>
          </a:p>
          <a:p>
            <a:endParaRPr lang="en-US" dirty="0"/>
          </a:p>
        </p:txBody>
      </p:sp>
      <p:sp>
        <p:nvSpPr>
          <p:cNvPr id="3" name="Title 2"/>
          <p:cNvSpPr>
            <a:spLocks noGrp="1"/>
          </p:cNvSpPr>
          <p:nvPr>
            <p:ph type="title"/>
          </p:nvPr>
        </p:nvSpPr>
        <p:spPr/>
        <p:txBody>
          <a:bodyPr/>
          <a:lstStyle/>
          <a:p>
            <a:r>
              <a:rPr lang="en-US" dirty="0" smtClean="0"/>
              <a:t>TREATMENT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Traumatic</a:t>
            </a:r>
          </a:p>
          <a:p>
            <a:endParaRPr lang="en-US" dirty="0" smtClean="0"/>
          </a:p>
          <a:p>
            <a:r>
              <a:rPr lang="en-US" dirty="0" smtClean="0"/>
              <a:t>Infective</a:t>
            </a:r>
          </a:p>
          <a:p>
            <a:endParaRPr lang="en-US" dirty="0" smtClean="0"/>
          </a:p>
          <a:p>
            <a:r>
              <a:rPr lang="en-US" dirty="0" err="1" smtClean="0"/>
              <a:t>Achondroplasia</a:t>
            </a:r>
            <a:endParaRPr lang="en-US" dirty="0" smtClean="0"/>
          </a:p>
          <a:p>
            <a:endParaRPr lang="en-US" dirty="0" smtClean="0"/>
          </a:p>
          <a:p>
            <a:r>
              <a:rPr lang="en-US" dirty="0" smtClean="0"/>
              <a:t>Metabolic (Osteoporosis</a:t>
            </a:r>
            <a:r>
              <a:rPr lang="en-US" dirty="0" smtClean="0"/>
              <a:t>)</a:t>
            </a:r>
          </a:p>
          <a:p>
            <a:endParaRPr lang="en-US" dirty="0" smtClean="0"/>
          </a:p>
          <a:p>
            <a:r>
              <a:rPr lang="en-US" dirty="0" smtClean="0"/>
              <a:t>Autoimmune (</a:t>
            </a:r>
            <a:r>
              <a:rPr lang="en-US" dirty="0" err="1" smtClean="0"/>
              <a:t>Ankylosing</a:t>
            </a:r>
            <a:r>
              <a:rPr lang="en-US" dirty="0" smtClean="0"/>
              <a:t> Spondylitis</a:t>
            </a:r>
            <a:r>
              <a:rPr lang="en-US" dirty="0" smtClean="0"/>
              <a:t>)</a:t>
            </a:r>
          </a:p>
          <a:p>
            <a:endParaRPr lang="en-US" dirty="0" smtClean="0"/>
          </a:p>
          <a:p>
            <a:r>
              <a:rPr lang="en-US" dirty="0" smtClean="0"/>
              <a:t>Iatrogenic</a:t>
            </a:r>
            <a:endParaRPr lang="en-US" dirty="0"/>
          </a:p>
        </p:txBody>
      </p:sp>
      <p:sp>
        <p:nvSpPr>
          <p:cNvPr id="3" name="Title 2"/>
          <p:cNvSpPr>
            <a:spLocks noGrp="1"/>
          </p:cNvSpPr>
          <p:nvPr>
            <p:ph type="title"/>
          </p:nvPr>
        </p:nvSpPr>
        <p:spPr/>
        <p:txBody>
          <a:bodyPr/>
          <a:lstStyle/>
          <a:p>
            <a:r>
              <a:rPr lang="en-US" dirty="0" smtClean="0"/>
              <a:t>OTHERS</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lstStyle/>
          <a:p>
            <a:endParaRPr lang="en-US" dirty="0" smtClean="0"/>
          </a:p>
          <a:p>
            <a:endParaRPr lang="en-US" dirty="0" smtClean="0"/>
          </a:p>
          <a:p>
            <a:endParaRPr lang="en-US" dirty="0" smtClean="0"/>
          </a:p>
          <a:p>
            <a:endParaRPr lang="en-US" dirty="0" smtClean="0"/>
          </a:p>
          <a:p>
            <a:pPr algn="ctr"/>
            <a:r>
              <a:rPr lang="en-US" sz="8800" dirty="0" smtClean="0"/>
              <a:t>END</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SAGITTAL BALANCE</a:t>
            </a:r>
            <a:endParaRPr lang="en-US" dirty="0"/>
          </a:p>
        </p:txBody>
      </p:sp>
      <p:pic>
        <p:nvPicPr>
          <p:cNvPr id="4" name="Content Placeholder 3" descr="http://tse1.mm.bing.net/th?&amp;id=OIP.M3ce26e02da31393cf55a0246f94be15dH0&amp;w=240&amp;h=299&amp;c=0&amp;pid=1.9&amp;rs=0&amp;p=0">
            <a:hlinkClick r:id="rId3"/>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5464" y="908720"/>
            <a:ext cx="9108536" cy="5949280"/>
          </a:xfrm>
          <a:prstGeom prst="rect">
            <a:avLst/>
          </a:prstGeom>
          <a:noFill/>
          <a:ln>
            <a:noFill/>
          </a:ln>
        </p:spPr>
      </p:pic>
    </p:spTree>
    <p:extLst>
      <p:ext uri="{BB962C8B-B14F-4D97-AF65-F5344CB8AC3E}">
        <p14:creationId xmlns:p14="http://schemas.microsoft.com/office/powerpoint/2010/main" val="2667465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Apparent</a:t>
            </a:r>
          </a:p>
          <a:p>
            <a:pPr lvl="1"/>
            <a:r>
              <a:rPr lang="en-US" dirty="0" smtClean="0"/>
              <a:t>Coronal plane </a:t>
            </a:r>
            <a:r>
              <a:rPr lang="en-US" dirty="0" smtClean="0">
                <a:sym typeface="Wingdings" panose="05000000000000000000" pitchFamily="2" charset="2"/>
              </a:rPr>
              <a:t></a:t>
            </a:r>
            <a:r>
              <a:rPr lang="en-US" dirty="0" smtClean="0"/>
              <a:t> </a:t>
            </a:r>
            <a:r>
              <a:rPr lang="en-US" dirty="0" smtClean="0"/>
              <a:t>Scoliosis</a:t>
            </a:r>
          </a:p>
          <a:p>
            <a:pPr lvl="1"/>
            <a:r>
              <a:rPr lang="en-US" dirty="0" err="1" smtClean="0"/>
              <a:t>Saggital</a:t>
            </a:r>
            <a:r>
              <a:rPr lang="en-US" dirty="0" smtClean="0"/>
              <a:t> plane </a:t>
            </a:r>
            <a:r>
              <a:rPr lang="en-US" dirty="0" smtClean="0">
                <a:sym typeface="Wingdings" panose="05000000000000000000" pitchFamily="2" charset="2"/>
              </a:rPr>
              <a:t></a:t>
            </a:r>
            <a:r>
              <a:rPr lang="en-US" dirty="0" smtClean="0"/>
              <a:t> Kyphosis/ </a:t>
            </a:r>
            <a:r>
              <a:rPr lang="en-US" sz="2800" dirty="0" err="1" smtClean="0"/>
              <a:t>Lordosis</a:t>
            </a:r>
            <a:endParaRPr lang="en-US" sz="2800" dirty="0" smtClean="0"/>
          </a:p>
          <a:p>
            <a:pPr lvl="1"/>
            <a:endParaRPr lang="en-US" sz="2800" dirty="0" smtClean="0"/>
          </a:p>
          <a:p>
            <a:r>
              <a:rPr lang="en-US" dirty="0" smtClean="0"/>
              <a:t>Spinal deformities </a:t>
            </a:r>
            <a:r>
              <a:rPr lang="en-US" dirty="0" smtClean="0"/>
              <a:t>are usually </a:t>
            </a:r>
            <a:r>
              <a:rPr lang="en-US" b="1" dirty="0" err="1" smtClean="0"/>
              <a:t>tr</a:t>
            </a:r>
            <a:r>
              <a:rPr lang="en-US" b="1" dirty="0" err="1" smtClean="0"/>
              <a:t>iplanar</a:t>
            </a:r>
            <a:r>
              <a:rPr lang="en-US" b="1" dirty="0" smtClean="0"/>
              <a:t> </a:t>
            </a:r>
            <a:r>
              <a:rPr lang="en-US" dirty="0" smtClean="0"/>
              <a:t>i.e.,</a:t>
            </a:r>
            <a:endParaRPr lang="en-US" b="1" dirty="0" smtClean="0"/>
          </a:p>
          <a:p>
            <a:pPr lvl="1"/>
            <a:r>
              <a:rPr lang="en-US" dirty="0" smtClean="0"/>
              <a:t>Coronal component</a:t>
            </a:r>
          </a:p>
          <a:p>
            <a:pPr lvl="1"/>
            <a:r>
              <a:rPr lang="en-US" dirty="0" err="1" smtClean="0"/>
              <a:t>Saggital</a:t>
            </a:r>
            <a:r>
              <a:rPr lang="en-US" dirty="0" smtClean="0"/>
              <a:t> component</a:t>
            </a:r>
            <a:endParaRPr lang="en-US" dirty="0"/>
          </a:p>
          <a:p>
            <a:pPr lvl="1"/>
            <a:r>
              <a:rPr lang="en-US" dirty="0" smtClean="0"/>
              <a:t>Rotational component</a:t>
            </a:r>
          </a:p>
          <a:p>
            <a:pPr lvl="1"/>
            <a:endParaRPr lang="en-US" dirty="0"/>
          </a:p>
          <a:p>
            <a:r>
              <a:rPr lang="en-US" dirty="0" smtClean="0"/>
              <a:t>They are usually </a:t>
            </a:r>
            <a:r>
              <a:rPr lang="en-US" dirty="0" smtClean="0">
                <a:sym typeface="Wingdings" panose="05000000000000000000" pitchFamily="2" charset="2"/>
              </a:rPr>
              <a:t> </a:t>
            </a:r>
            <a:r>
              <a:rPr lang="en-US" dirty="0" smtClean="0">
                <a:solidFill>
                  <a:srgbClr val="FF0000"/>
                </a:solidFill>
              </a:rPr>
              <a:t>Three Dimensional Deformities.</a:t>
            </a:r>
            <a:endParaRPr lang="en-US" dirty="0">
              <a:solidFill>
                <a:srgbClr val="FF0000"/>
              </a:solidFill>
            </a:endParaRPr>
          </a:p>
        </p:txBody>
      </p:sp>
      <p:sp>
        <p:nvSpPr>
          <p:cNvPr id="2" name="Title 1"/>
          <p:cNvSpPr>
            <a:spLocks noGrp="1"/>
          </p:cNvSpPr>
          <p:nvPr>
            <p:ph type="title"/>
          </p:nvPr>
        </p:nvSpPr>
        <p:spPr/>
        <p:txBody>
          <a:bodyPr/>
          <a:lstStyle/>
          <a:p>
            <a:r>
              <a:rPr lang="en-US" dirty="0" smtClean="0"/>
              <a:t>SPINAL DEFORMITIES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ictures 2010 009.jpg"/>
          <p:cNvPicPr>
            <a:picLocks noGrp="1" noChangeAspect="1"/>
          </p:cNvPicPr>
          <p:nvPr>
            <p:ph idx="1"/>
          </p:nvPr>
        </p:nvPicPr>
        <p:blipFill>
          <a:blip r:embed="rId2" cstate="print"/>
          <a:stretch>
            <a:fillRect/>
          </a:stretch>
        </p:blipFill>
        <p:spPr>
          <a:xfrm>
            <a:off x="1554692" y="1481138"/>
            <a:ext cx="6034616" cy="4525962"/>
          </a:xfrm>
        </p:spPr>
      </p:pic>
      <p:sp>
        <p:nvSpPr>
          <p:cNvPr id="2" name="Title 1"/>
          <p:cNvSpPr>
            <a:spLocks noGrp="1"/>
          </p:cNvSpPr>
          <p:nvPr>
            <p:ph type="title"/>
          </p:nvPr>
        </p:nvSpPr>
        <p:spPr/>
        <p:txBody>
          <a:bodyPr/>
          <a:lstStyle/>
          <a:p>
            <a:r>
              <a:rPr lang="en-US" dirty="0" smtClean="0"/>
              <a:t>CORONAL PLANE DEFORMITY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ictures 2010 022.jpg"/>
          <p:cNvPicPr>
            <a:picLocks noGrp="1" noChangeAspect="1"/>
          </p:cNvPicPr>
          <p:nvPr>
            <p:ph idx="1"/>
          </p:nvPr>
        </p:nvPicPr>
        <p:blipFill>
          <a:blip r:embed="rId2" cstate="print"/>
          <a:stretch>
            <a:fillRect/>
          </a:stretch>
        </p:blipFill>
        <p:spPr>
          <a:xfrm>
            <a:off x="1554692" y="1481138"/>
            <a:ext cx="6034616" cy="4525962"/>
          </a:xfrm>
        </p:spPr>
      </p:pic>
      <p:sp>
        <p:nvSpPr>
          <p:cNvPr id="2" name="Title 1"/>
          <p:cNvSpPr>
            <a:spLocks noGrp="1"/>
          </p:cNvSpPr>
          <p:nvPr>
            <p:ph type="title"/>
          </p:nvPr>
        </p:nvSpPr>
        <p:spPr/>
        <p:txBody>
          <a:bodyPr/>
          <a:lstStyle/>
          <a:p>
            <a:r>
              <a:rPr lang="en-US" dirty="0" smtClean="0"/>
              <a:t>SAGGITAL PLANE DEFORMITY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descr="G:\DCIM\100_FUJI\DSCF0103.JPG"/>
          <p:cNvPicPr>
            <a:picLocks noGrp="1" noChangeAspect="1" noChangeArrowheads="1"/>
          </p:cNvPicPr>
          <p:nvPr>
            <p:ph idx="1"/>
          </p:nvPr>
        </p:nvPicPr>
        <p:blipFill>
          <a:blip r:embed="rId2" cstate="print"/>
          <a:stretch>
            <a:fillRect/>
          </a:stretch>
        </p:blipFill>
        <p:spPr bwMode="auto">
          <a:xfrm>
            <a:off x="2874245" y="1481138"/>
            <a:ext cx="3395510" cy="4525962"/>
          </a:xfrm>
          <a:prstGeom prst="rect">
            <a:avLst/>
          </a:prstGeom>
          <a:noFill/>
        </p:spPr>
      </p:pic>
      <p:sp>
        <p:nvSpPr>
          <p:cNvPr id="2" name="Title 1"/>
          <p:cNvSpPr>
            <a:spLocks noGrp="1"/>
          </p:cNvSpPr>
          <p:nvPr>
            <p:ph type="title"/>
          </p:nvPr>
        </p:nvSpPr>
        <p:spPr/>
        <p:txBody>
          <a:bodyPr/>
          <a:lstStyle/>
          <a:p>
            <a:r>
              <a:rPr lang="en-US" dirty="0" smtClean="0"/>
              <a:t>TRIPLANAR DEFORMITY/ 3D</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1763</TotalTime>
  <Words>2606</Words>
  <Application>Microsoft Office PowerPoint</Application>
  <PresentationFormat>On-screen Show (4:3)</PresentationFormat>
  <Paragraphs>368</Paragraphs>
  <Slides>45</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Lucida Sans Unicode</vt:lpstr>
      <vt:lpstr>Verdana</vt:lpstr>
      <vt:lpstr>Wingdings</vt:lpstr>
      <vt:lpstr>Wingdings 2</vt:lpstr>
      <vt:lpstr>Wingdings 3</vt:lpstr>
      <vt:lpstr>Concourse</vt:lpstr>
      <vt:lpstr>DEFORMITIES OF THE SPINE</vt:lpstr>
      <vt:lpstr>OUTLINE</vt:lpstr>
      <vt:lpstr>CONE OF ECONOMY</vt:lpstr>
      <vt:lpstr>CORONAL BALANCE</vt:lpstr>
      <vt:lpstr>SAGITTAL BALANCE</vt:lpstr>
      <vt:lpstr>SPINAL DEFORMITIES</vt:lpstr>
      <vt:lpstr>CORONAL PLANE DEFORMITY</vt:lpstr>
      <vt:lpstr>SAGGITAL PLANE DEFORMITY </vt:lpstr>
      <vt:lpstr>TRIPLANAR DEFORMITY/ 3D</vt:lpstr>
      <vt:lpstr>SCOLIOSIS</vt:lpstr>
      <vt:lpstr>CLASSIFICATION OF SCOLIOSIS</vt:lpstr>
      <vt:lpstr>AETIOLOGY</vt:lpstr>
      <vt:lpstr>OTHERS</vt:lpstr>
      <vt:lpstr>IMPORTANT TERMINOLOGIES</vt:lpstr>
      <vt:lpstr>COBB’S ANGLE MEASUREMENT</vt:lpstr>
      <vt:lpstr>IDIOPATHIC SCOLIOSIS</vt:lpstr>
      <vt:lpstr>IDIOPATHIC SCOLIOSIS</vt:lpstr>
      <vt:lpstr>CLASSIFICATION OF IDIOPATHIC SCOLIOSIS</vt:lpstr>
      <vt:lpstr>PATHOPHYSIOLOGY</vt:lpstr>
      <vt:lpstr>INFANTILE IDIOPATHIC SCOLIOSIS</vt:lpstr>
      <vt:lpstr>JUVENILE IDIOPATHIC SCOLIOSIS</vt:lpstr>
      <vt:lpstr>ADOLESCENT IDIOPATHIC SCOLIOSIS</vt:lpstr>
      <vt:lpstr>CURVE PROGRESSION DETERMINANTS</vt:lpstr>
      <vt:lpstr>PROGRESSION VS CURVE PATTERNS/ SEVERITY. </vt:lpstr>
      <vt:lpstr>GROWTH POTENTIAL EVALUATION</vt:lpstr>
      <vt:lpstr>RISSER GRADING</vt:lpstr>
      <vt:lpstr>NATURAL HISTORY</vt:lpstr>
      <vt:lpstr>CONGENITAL SCOLIOSIS (OSTEOPATHIC)</vt:lpstr>
      <vt:lpstr>FAILURE OF FORMATION</vt:lpstr>
      <vt:lpstr>FAILURE OF FORMATION</vt:lpstr>
      <vt:lpstr>FAILURE OF SEGMENTATION</vt:lpstr>
      <vt:lpstr>OTHER (NEUROFIBROMATOSIS) CAUSES</vt:lpstr>
      <vt:lpstr>PowerPoint Presentation</vt:lpstr>
      <vt:lpstr>INTRODUCTION</vt:lpstr>
      <vt:lpstr>ETIOLOGY</vt:lpstr>
      <vt:lpstr>SCHEUERMANN KYPHOSIS</vt:lpstr>
      <vt:lpstr>SCHEUERMANN KYPHOSIS</vt:lpstr>
      <vt:lpstr>INDICATIONS OF BRACING (SK)</vt:lpstr>
      <vt:lpstr>SURGICAL TREATMENT INDICATIONS</vt:lpstr>
      <vt:lpstr>POSTURAL KYPHOSIS (ASTHENIC)</vt:lpstr>
      <vt:lpstr>TYPES OF CONGENITAL KYPHOSIS</vt:lpstr>
      <vt:lpstr>CONGENITAL KYPHOSIS</vt:lpstr>
      <vt:lpstr>TREATMENT</vt:lpstr>
      <vt:lpstr>OTHERS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Effie Nailah</cp:lastModifiedBy>
  <cp:revision>129</cp:revision>
  <dcterms:created xsi:type="dcterms:W3CDTF">2009-10-22T12:15:09Z</dcterms:created>
  <dcterms:modified xsi:type="dcterms:W3CDTF">2016-10-10T10:10:36Z</dcterms:modified>
</cp:coreProperties>
</file>