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2"/>
  </p:notesMasterIdLst>
  <p:sldIdLst>
    <p:sldId id="343" r:id="rId2"/>
    <p:sldId id="302" r:id="rId3"/>
    <p:sldId id="281" r:id="rId4"/>
    <p:sldId id="282" r:id="rId5"/>
    <p:sldId id="283" r:id="rId6"/>
    <p:sldId id="284" r:id="rId7"/>
    <p:sldId id="322" r:id="rId8"/>
    <p:sldId id="285" r:id="rId9"/>
    <p:sldId id="286" r:id="rId10"/>
    <p:sldId id="287" r:id="rId11"/>
    <p:sldId id="289" r:id="rId12"/>
    <p:sldId id="323" r:id="rId13"/>
    <p:sldId id="290" r:id="rId14"/>
    <p:sldId id="291" r:id="rId15"/>
    <p:sldId id="325" r:id="rId16"/>
    <p:sldId id="292" r:id="rId17"/>
    <p:sldId id="326" r:id="rId18"/>
    <p:sldId id="293" r:id="rId19"/>
    <p:sldId id="324" r:id="rId20"/>
    <p:sldId id="303" r:id="rId21"/>
    <p:sldId id="327" r:id="rId22"/>
    <p:sldId id="328" r:id="rId23"/>
    <p:sldId id="329" r:id="rId24"/>
    <p:sldId id="330" r:id="rId25"/>
    <p:sldId id="304" r:id="rId26"/>
    <p:sldId id="331" r:id="rId27"/>
    <p:sldId id="332" r:id="rId28"/>
    <p:sldId id="305" r:id="rId29"/>
    <p:sldId id="306" r:id="rId30"/>
    <p:sldId id="333" r:id="rId31"/>
    <p:sldId id="334" r:id="rId32"/>
    <p:sldId id="335" r:id="rId33"/>
    <p:sldId id="336" r:id="rId34"/>
    <p:sldId id="337" r:id="rId35"/>
    <p:sldId id="308" r:id="rId36"/>
    <p:sldId id="309" r:id="rId37"/>
    <p:sldId id="310" r:id="rId38"/>
    <p:sldId id="311" r:id="rId39"/>
    <p:sldId id="338" r:id="rId40"/>
    <p:sldId id="361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72CD768-C1DB-444E-823A-9F27077C9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5BC40-522F-413F-AB10-F82BCD72882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6DA009-A2AD-4233-AFED-AAF6427DBB4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B5EFA8-BB7E-4DC8-9361-745F298EDB1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5EDEE9-95B2-4F26-9574-351469B8517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48A3E-49EF-4DE9-9AC6-5A445ADB830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52E237-A2EF-4C97-87F0-26F633664DA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24C87-F440-4CCD-BDB5-4C498DEDBBE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DBAAD3-8CF1-482C-953B-A2EFA4946CA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64FB8-AC96-4440-91A7-0BF3D1B0F53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15DE8-D02D-4F49-B85B-E88A807300E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8C9CDD-1C81-443D-86FD-2A2AE9831DC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01AE86-4F42-4B65-8434-8692A75329F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7B976-36B0-4A61-A236-87D6D0F2BA0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0F9D3E-CBEA-4C4D-ADAA-038152EDA91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E097C-1D26-466D-B668-5CD86C836A1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6DBE5F-A919-4274-AC7E-70CFCC45BCD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4B796A-4006-4E64-913B-AA98A4CEDBA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5D819-EAA8-4173-BAD8-7365EB9C60C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C3E5BA-BED4-4D0F-A678-CBD699E6027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B336E-C065-4B59-815F-A443217F70B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CBF0AF-EF4C-4E99-8BD0-D2900DE75D7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B0D63-8F46-44AE-A1B2-0224F12F08A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EC8F4-F2C9-4C52-BE14-76A4B3E5B72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99458B-5547-44CF-A036-1CD47EBC8BFB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47DB82-70C6-4349-AA86-25D09FCC40E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DBEA88-AB88-4E5B-893D-780C5C0D37B3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0B7F7-A9D3-4C29-8609-57BE5943CAD9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E4D2A7-7B2C-4E2A-A858-15451A3CBC2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5B531-4DB7-4A2D-8920-99D4E9AD4D4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29A8EB-2F35-4AFB-A681-9BA90E15BE6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83A673-2202-4E1C-813E-B34BB45F6769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102997-00CE-4330-917A-6DD8F622A37D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D7B15-276D-49FF-A833-F3C992C97134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1CA5EF-68C9-4FB5-ABA3-739AE57627C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BA4F19-DB5D-4A0F-A9E6-3C382EF93AB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21CC46-5554-4CA8-AEFF-F8510D4FC3C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7030D4-A5EA-4561-A3A8-2C83B19254C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64E19-8DB3-494B-BF00-0DAB5F11AA4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B7FCE0-4B8B-43A1-B9F6-4067FB92C4E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83B6E-271A-4697-AD64-F98C1363F07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06F4125-61C4-4C21-853A-F089F4AC7A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13474C1-9B93-4464-B7F3-C4395389DF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6E581D7-CE64-466D-BA57-80CB65AC6C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F8D3E-7476-482C-AA0A-CA2E99096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8E38BF0-EDA4-4E0D-9DB1-89AD5967F7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493096-DF22-43F4-B580-674BA82D41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982A95D-FE51-4FD2-A8C6-473CA7057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0E06A7B-2C60-494B-BE7C-3738827AE1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735C6A4-F4A3-482B-9C0B-E936EF0667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2F27A1E-3D21-48CC-87FB-E9866B1703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C4B5630-F396-4161-BC04-C92E99B10C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E5AA8228-ED81-4BCD-ACD6-8287B462D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89939906-599D-49DD-AA2F-14397AD69B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Lower Extremity Trauma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Femur Fractures</a:t>
            </a:r>
          </a:p>
          <a:p>
            <a:pPr eaLnBrk="1" hangingPunct="1">
              <a:defRPr/>
            </a:pPr>
            <a:r>
              <a:rPr lang="en-US" dirty="0" smtClean="0"/>
              <a:t>Patella Fractures</a:t>
            </a:r>
          </a:p>
          <a:p>
            <a:pPr eaLnBrk="1" hangingPunct="1">
              <a:defRPr/>
            </a:pPr>
            <a:r>
              <a:rPr lang="en-US" dirty="0" smtClean="0"/>
              <a:t>Knee Dislocations</a:t>
            </a:r>
          </a:p>
          <a:p>
            <a:pPr eaLnBrk="1" hangingPunct="1">
              <a:defRPr/>
            </a:pPr>
            <a:r>
              <a:rPr lang="en-US" dirty="0" smtClean="0"/>
              <a:t>Tibia Fractures</a:t>
            </a:r>
          </a:p>
          <a:p>
            <a:pPr eaLnBrk="1" hangingPunct="1">
              <a:defRPr/>
            </a:pPr>
            <a:r>
              <a:rPr lang="en-US" dirty="0" smtClean="0"/>
              <a:t>Ankle Fractures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2296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Schatzker Classification of Plateau Fxs</a:t>
            </a:r>
          </a:p>
          <a:p>
            <a:pPr lvl="1" eaLnBrk="1" hangingPunct="1">
              <a:defRPr/>
            </a:pPr>
            <a:endParaRPr lang="en-US" smtClean="0"/>
          </a:p>
        </p:txBody>
      </p:sp>
      <p:sp>
        <p:nvSpPr>
          <p:cNvPr id="40963" name="Text Box 16"/>
          <p:cNvSpPr txBox="1">
            <a:spLocks noChangeArrowheads="1"/>
          </p:cNvSpPr>
          <p:nvPr/>
        </p:nvSpPr>
        <p:spPr bwMode="auto">
          <a:xfrm>
            <a:off x="6553200" y="2667000"/>
            <a:ext cx="175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charset="0"/>
              </a:rPr>
              <a:t>Lower Energy</a:t>
            </a:r>
          </a:p>
        </p:txBody>
      </p:sp>
      <p:sp>
        <p:nvSpPr>
          <p:cNvPr id="40964" name="Text Box 17"/>
          <p:cNvSpPr txBox="1">
            <a:spLocks noChangeArrowheads="1"/>
          </p:cNvSpPr>
          <p:nvPr/>
        </p:nvSpPr>
        <p:spPr bwMode="auto">
          <a:xfrm>
            <a:off x="6553200" y="5029200"/>
            <a:ext cx="1817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charset="0"/>
              </a:rPr>
              <a:t>Higher Energy</a:t>
            </a:r>
          </a:p>
        </p:txBody>
      </p:sp>
      <p:pic>
        <p:nvPicPr>
          <p:cNvPr id="40965" name="Picture 18" descr="schatzk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00200"/>
            <a:ext cx="57150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Tibial Plateau Fractures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4343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Treatment</a:t>
            </a:r>
          </a:p>
          <a:p>
            <a:pPr lvl="1" eaLnBrk="1" hangingPunct="1">
              <a:defRPr/>
            </a:pPr>
            <a:r>
              <a:rPr lang="en-US" smtClean="0"/>
              <a:t>Spanning External Fixator may be appropriate for temporary stabilization and to allow for resolution of soft tissue injuries</a:t>
            </a: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6689725" y="2546350"/>
            <a:ext cx="19843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charset="0"/>
              </a:rPr>
              <a:t>Insert blister</a:t>
            </a:r>
          </a:p>
          <a:p>
            <a:r>
              <a:rPr lang="en-US">
                <a:latin typeface="Tahoma" charset="0"/>
              </a:rPr>
              <a:t>Pics of ex-fix here</a:t>
            </a:r>
          </a:p>
          <a:p>
            <a:endParaRPr lang="en-US">
              <a:latin typeface="Tahoma" charset="0"/>
            </a:endParaRPr>
          </a:p>
        </p:txBody>
      </p:sp>
      <p:pic>
        <p:nvPicPr>
          <p:cNvPr id="41989" name="Picture 6" descr="IMG_02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787525"/>
            <a:ext cx="4373563" cy="32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Tibial Plateau Fractures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8006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Treatment</a:t>
            </a:r>
          </a:p>
          <a:p>
            <a:pPr lvl="1" eaLnBrk="1" hangingPunct="1">
              <a:defRPr/>
            </a:pPr>
            <a:r>
              <a:rPr lang="en-US" smtClean="0"/>
              <a:t>Definitive ORIF for patients with varus/valgus instability, &gt;5mm articular stepoff </a:t>
            </a:r>
          </a:p>
          <a:p>
            <a:pPr lvl="1" eaLnBrk="1" hangingPunct="1">
              <a:defRPr/>
            </a:pPr>
            <a:r>
              <a:rPr lang="en-US" smtClean="0"/>
              <a:t>Non-operative in non-displaced stable fractures or patients with poor surgical risks</a:t>
            </a: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981200"/>
            <a:ext cx="3276600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Tibial Shaft Fractures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010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Mechanism of Injury</a:t>
            </a:r>
          </a:p>
          <a:p>
            <a:pPr lvl="1" eaLnBrk="1" hangingPunct="1">
              <a:defRPr/>
            </a:pPr>
            <a:r>
              <a:rPr lang="en-US" altLang="en-US" dirty="0" smtClean="0"/>
              <a:t>Can occur in lower energy, torsion type injury (</a:t>
            </a:r>
            <a:r>
              <a:rPr lang="en-US" altLang="en-US" dirty="0" err="1" smtClean="0"/>
              <a:t>e.g</a:t>
            </a:r>
            <a:r>
              <a:rPr lang="en-US" altLang="en-US" dirty="0" err="1" smtClean="0"/>
              <a:t>.,soccer</a:t>
            </a:r>
            <a:r>
              <a:rPr lang="en-US" altLang="en-US" dirty="0" smtClean="0"/>
              <a:t> 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pPr lvl="1" eaLnBrk="1" hangingPunct="1">
              <a:defRPr/>
            </a:pPr>
            <a:r>
              <a:rPr lang="en-US" altLang="en-US" dirty="0" smtClean="0"/>
              <a:t>More common with higher energy direct force (e.g., car bumper)</a:t>
            </a:r>
          </a:p>
          <a:p>
            <a:pPr lvl="1" eaLnBrk="1" hangingPunct="1">
              <a:defRPr/>
            </a:pPr>
            <a:r>
              <a:rPr lang="en-US" altLang="en-US" dirty="0" smtClean="0"/>
              <a:t>Open fractures of the tibia are more common than in any other long bone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Tibial Shaft Fractures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828800"/>
            <a:ext cx="3733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648200" y="1981200"/>
            <a:ext cx="426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Open Tibia Fx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Priorities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ABC’S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Associated Injuries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Tetanus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Antibiotics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Fixation</a:t>
            </a:r>
            <a:endParaRPr lang="en-US" alt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Johner and Wruh’s Classification</a:t>
            </a:r>
            <a:endParaRPr lang="en-US" smtClean="0"/>
          </a:p>
        </p:txBody>
      </p:sp>
      <p:pic>
        <p:nvPicPr>
          <p:cNvPr id="46083" name="Picture 4" descr="tibial fx cla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006475"/>
            <a:ext cx="7620000" cy="585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Tibial Shaft Fractures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/>
              <a:t>Gustilo and Anderson Classification of Open Fx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Grade 1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mtClean="0"/>
              <a:t>&lt;1cm, minimal muscle contusion, usually inside out mechanism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Grade 2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mtClean="0"/>
              <a:t>1-10cm, extensive soft tissue damage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Grade 3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mtClean="0"/>
              <a:t>3a: &gt;10cm, adequate bone coverage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mtClean="0"/>
              <a:t>3b: &gt;10cm, periosteal stripping requiring flap advancement or free flap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mtClean="0"/>
              <a:t>3c: vascular injury requiring repair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Tibial Shaft Fractures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153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/>
              <a:t>Tscherne Classification of Soft Tissue Injury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/>
              <a:t>Grade 0- negligible soft tissue injury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/>
              <a:t>Grade 1- superficial abrasion or contusion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/>
              <a:t>Grade 2- deep contusion from direct trauma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/>
              <a:t>Grade 3- Extensive contusion and crush injury with possible severe muscle injury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Tibial Shaft Fractures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45720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Management of Open Fx Soft Tissues</a:t>
            </a:r>
          </a:p>
          <a:p>
            <a:pPr lvl="1" eaLnBrk="1" hangingPunct="1">
              <a:defRPr/>
            </a:pPr>
            <a:r>
              <a:rPr lang="en-US" altLang="en-US" sz="2400" b="1" smtClean="0"/>
              <a:t>ER</a:t>
            </a:r>
            <a:r>
              <a:rPr lang="en-US" altLang="en-US" sz="2400" smtClean="0"/>
              <a:t>: initial evaluation </a:t>
            </a:r>
            <a:r>
              <a:rPr lang="en-US" altLang="en-US" sz="2400" smtClean="0">
                <a:sym typeface="Wingdings" pitchFamily="2" charset="2"/>
              </a:rPr>
              <a:t></a:t>
            </a:r>
            <a:r>
              <a:rPr lang="en-US" altLang="en-US" sz="2400" smtClean="0"/>
              <a:t> wound covered with sterile dressing and leg splinted, tetanus prophylaxis and appropriate antibiotics</a:t>
            </a:r>
          </a:p>
          <a:p>
            <a:pPr lvl="1" eaLnBrk="1" hangingPunct="1">
              <a:defRPr/>
            </a:pPr>
            <a:r>
              <a:rPr lang="en-US" altLang="en-US" sz="2400" b="1" smtClean="0"/>
              <a:t>OR</a:t>
            </a:r>
            <a:r>
              <a:rPr lang="en-US" altLang="en-US" sz="2400" smtClean="0"/>
              <a:t>: Thorough I&amp;D undertaken within 6 hours with serial debridements as warranted followed by definitive soft tissue cover</a:t>
            </a:r>
          </a:p>
          <a:p>
            <a:pPr lvl="1" eaLnBrk="1" hangingPunct="1">
              <a:defRPr/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smtClean="0"/>
          </a:p>
        </p:txBody>
      </p:sp>
      <p:pic>
        <p:nvPicPr>
          <p:cNvPr id="49155" name="Picture 3" descr="ant tib 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152650"/>
            <a:ext cx="3810000" cy="255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Tibial Shaft Fractures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28600" y="13716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Definitive Soft Tissue Coverage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Proximal third tibia fractures can be covered with gastrocnemius rotation flap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Middle third tibia fractures can be covered with soleus rotation flap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Distal third fractures usually require free flap for coverage</a:t>
            </a:r>
          </a:p>
        </p:txBody>
      </p:sp>
      <p:pic>
        <p:nvPicPr>
          <p:cNvPr id="50180" name="Picture 6" descr="IM0005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238625"/>
            <a:ext cx="44196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Distal Femur Fractures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0198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Distal Metaphyseal Fractures</a:t>
            </a:r>
          </a:p>
          <a:p>
            <a:pPr eaLnBrk="1" hangingPunct="1">
              <a:defRPr/>
            </a:pPr>
            <a:r>
              <a:rPr lang="en-US" smtClean="0"/>
              <a:t>Look for intra-articular involvement</a:t>
            </a:r>
          </a:p>
          <a:p>
            <a:pPr eaLnBrk="1" hangingPunct="1">
              <a:defRPr/>
            </a:pPr>
            <a:r>
              <a:rPr lang="en-US" smtClean="0"/>
              <a:t>Plain films</a:t>
            </a:r>
          </a:p>
          <a:p>
            <a:pPr eaLnBrk="1" hangingPunct="1">
              <a:defRPr/>
            </a:pPr>
            <a:r>
              <a:rPr lang="en-US" smtClean="0"/>
              <a:t>CT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343400"/>
            <a:ext cx="18161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4343400"/>
            <a:ext cx="21399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2971800"/>
            <a:ext cx="23018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Tibial Shaft Fractures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467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Treatment Options</a:t>
            </a:r>
          </a:p>
          <a:p>
            <a:pPr lvl="1" eaLnBrk="1" hangingPunct="1">
              <a:defRPr/>
            </a:pPr>
            <a:r>
              <a:rPr lang="en-US" altLang="en-US" smtClean="0"/>
              <a:t>IM Nail</a:t>
            </a:r>
          </a:p>
          <a:p>
            <a:pPr lvl="1" eaLnBrk="1" hangingPunct="1">
              <a:defRPr/>
            </a:pPr>
            <a:r>
              <a:rPr lang="en-US" altLang="en-US" smtClean="0"/>
              <a:t>ORIF with Plates</a:t>
            </a:r>
          </a:p>
          <a:p>
            <a:pPr lvl="1" eaLnBrk="1" hangingPunct="1">
              <a:defRPr/>
            </a:pPr>
            <a:r>
              <a:rPr lang="en-US" altLang="en-US" smtClean="0"/>
              <a:t>External Fixation</a:t>
            </a:r>
          </a:p>
          <a:p>
            <a:pPr lvl="1" eaLnBrk="1" hangingPunct="1">
              <a:defRPr/>
            </a:pPr>
            <a:r>
              <a:rPr lang="en-US" altLang="en-US" smtClean="0"/>
              <a:t>Cast or Cast-Brace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Tibial Shaft Fractures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8674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Advantages of IM nailing</a:t>
            </a:r>
          </a:p>
          <a:p>
            <a:pPr lvl="1" eaLnBrk="1" hangingPunct="1">
              <a:defRPr/>
            </a:pPr>
            <a:r>
              <a:rPr lang="en-US" smtClean="0"/>
              <a:t>Lower non-union rate</a:t>
            </a:r>
          </a:p>
          <a:p>
            <a:pPr lvl="1" eaLnBrk="1" hangingPunct="1">
              <a:defRPr/>
            </a:pPr>
            <a:r>
              <a:rPr lang="en-US" smtClean="0"/>
              <a:t>Smaller incisions</a:t>
            </a:r>
          </a:p>
          <a:p>
            <a:pPr lvl="1" eaLnBrk="1" hangingPunct="1">
              <a:defRPr/>
            </a:pPr>
            <a:r>
              <a:rPr lang="en-US" smtClean="0"/>
              <a:t>Earlier weightbearing and function</a:t>
            </a:r>
          </a:p>
          <a:p>
            <a:pPr lvl="1" eaLnBrk="1" hangingPunct="1">
              <a:defRPr/>
            </a:pPr>
            <a:r>
              <a:rPr lang="en-US" smtClean="0"/>
              <a:t>Single surgery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Tibial Shaft Fractures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40386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IM nailing of distal and proximal fx</a:t>
            </a:r>
          </a:p>
          <a:p>
            <a:pPr lvl="1" eaLnBrk="1" hangingPunct="1">
              <a:defRPr/>
            </a:pPr>
            <a:r>
              <a:rPr lang="en-US" smtClean="0"/>
              <a:t>Can be done but requires additional planning, special nails, and advanced techniques</a:t>
            </a:r>
          </a:p>
          <a:p>
            <a:pPr lvl="1" eaLnBrk="1" hangingPunct="1">
              <a:buFontTx/>
              <a:buNone/>
              <a:defRPr/>
            </a:pPr>
            <a:endParaRPr lang="en-US" smtClean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600200"/>
            <a:ext cx="22098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1600200"/>
            <a:ext cx="22860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Tibial Pilon Fractures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5344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Fractures involving distal tibia metaphysis and into the ankle joint</a:t>
            </a:r>
          </a:p>
          <a:p>
            <a:pPr eaLnBrk="1" hangingPunct="1">
              <a:defRPr/>
            </a:pPr>
            <a:r>
              <a:rPr lang="en-US" smtClean="0"/>
              <a:t>Soft tissue management is key!</a:t>
            </a:r>
          </a:p>
          <a:p>
            <a:pPr eaLnBrk="1" hangingPunct="1">
              <a:defRPr/>
            </a:pPr>
            <a:r>
              <a:rPr lang="en-US" smtClean="0"/>
              <a:t>Often occurs from fall from height or high energy injuries in MVA</a:t>
            </a:r>
          </a:p>
          <a:p>
            <a:pPr eaLnBrk="1" hangingPunct="1">
              <a:defRPr/>
            </a:pPr>
            <a:r>
              <a:rPr lang="en-US" smtClean="0"/>
              <a:t>“Excellent” results are rare, “Fair to Good” is the norm outcome</a:t>
            </a:r>
          </a:p>
          <a:p>
            <a:pPr eaLnBrk="1" hangingPunct="1">
              <a:defRPr/>
            </a:pPr>
            <a:r>
              <a:rPr lang="en-US" smtClean="0"/>
              <a:t>Multiple potential complications</a:t>
            </a:r>
          </a:p>
          <a:p>
            <a:pPr eaLnBrk="1" hangingPunct="1">
              <a:defRPr/>
            </a:pPr>
            <a:endParaRPr lang="en-US" smtClean="0"/>
          </a:p>
          <a:p>
            <a:pPr lvl="1" eaLnBrk="1" hangingPunct="1">
              <a:buFontTx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Tibial Pilon Fractures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83820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Initial Evaluation</a:t>
            </a:r>
          </a:p>
          <a:p>
            <a:pPr lvl="1" eaLnBrk="1" hangingPunct="1">
              <a:defRPr/>
            </a:pPr>
            <a:r>
              <a:rPr lang="en-US" smtClean="0"/>
              <a:t>Plain films, CT scan</a:t>
            </a:r>
          </a:p>
          <a:p>
            <a:pPr lvl="1" eaLnBrk="1" hangingPunct="1">
              <a:defRPr/>
            </a:pPr>
            <a:r>
              <a:rPr lang="en-US" smtClean="0"/>
              <a:t>Spanning External Fixator</a:t>
            </a:r>
          </a:p>
          <a:p>
            <a:pPr lvl="1" eaLnBrk="1" hangingPunct="1">
              <a:defRPr/>
            </a:pPr>
            <a:r>
              <a:rPr lang="en-US" smtClean="0"/>
              <a:t>Delayed Definitive Care to protect soft tissues and allow for soft tissue swelling to resolve</a:t>
            </a:r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lvl="1" eaLnBrk="1" hangingPunct="1">
              <a:buFontTx/>
              <a:buNone/>
              <a:defRPr/>
            </a:pPr>
            <a:endParaRPr lang="en-US" smtClean="0"/>
          </a:p>
        </p:txBody>
      </p:sp>
      <p:pic>
        <p:nvPicPr>
          <p:cNvPr id="5530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191000"/>
            <a:ext cx="2057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8"/>
          <p:cNvPicPr>
            <a:picLocks noChangeAspect="1" noChangeArrowheads="1"/>
          </p:cNvPicPr>
          <p:nvPr/>
        </p:nvPicPr>
        <p:blipFill>
          <a:blip r:embed="rId4" cstate="print"/>
          <a:srcRect l="41093" t="18971" r="32553" b="28519"/>
          <a:stretch>
            <a:fillRect/>
          </a:stretch>
        </p:blipFill>
        <p:spPr bwMode="auto">
          <a:xfrm>
            <a:off x="990600" y="4191000"/>
            <a:ext cx="206216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4191000"/>
            <a:ext cx="18224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Tibial Pilon Fractures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6096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Treatment Goals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Restore Articular Surface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Minimize Soft Tissue Injury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Establish Length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Avoid Varus Collapse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Treatment Options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IM nail with limited ORIF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ORIF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External Fixator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mtClean="0"/>
          </a:p>
          <a:p>
            <a:pPr eaLnBrk="1" hangingPunct="1">
              <a:lnSpc>
                <a:spcPct val="90000"/>
              </a:lnSpc>
              <a:defRPr/>
            </a:pPr>
            <a:endParaRPr lang="en-US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mtClean="0"/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676400"/>
            <a:ext cx="2514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Tibial Pilon Fractures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60960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Complications</a:t>
            </a:r>
          </a:p>
          <a:p>
            <a:pPr lvl="1" eaLnBrk="1" hangingPunct="1">
              <a:defRPr/>
            </a:pPr>
            <a:r>
              <a:rPr lang="en-US" dirty="0" smtClean="0"/>
              <a:t>Mal or Non-union (</a:t>
            </a:r>
            <a:r>
              <a:rPr lang="en-US" dirty="0" err="1" smtClean="0"/>
              <a:t>Varus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/>
              <a:t>Soft Tissue Complications</a:t>
            </a:r>
          </a:p>
          <a:p>
            <a:pPr lvl="1" eaLnBrk="1" hangingPunct="1">
              <a:defRPr/>
            </a:pPr>
            <a:r>
              <a:rPr lang="en-US" dirty="0" smtClean="0"/>
              <a:t>Infection</a:t>
            </a:r>
          </a:p>
          <a:p>
            <a:pPr lvl="1" eaLnBrk="1" hangingPunct="1">
              <a:defRPr/>
            </a:pPr>
            <a:r>
              <a:rPr lang="en-US" dirty="0" smtClean="0"/>
              <a:t>Potential </a:t>
            </a:r>
            <a:r>
              <a:rPr lang="en-US" dirty="0" smtClean="0"/>
              <a:t>Amputation</a:t>
            </a:r>
          </a:p>
          <a:p>
            <a:pPr lvl="1" eaLnBrk="1" hangingPunct="1">
              <a:defRPr/>
            </a:pPr>
            <a:r>
              <a:rPr lang="en-US" dirty="0" smtClean="0"/>
              <a:t>Osteoarthritis </a:t>
            </a:r>
            <a:r>
              <a:rPr lang="en-US" dirty="0" err="1" smtClean="0"/>
              <a:t>esp</a:t>
            </a:r>
            <a:r>
              <a:rPr lang="en-US" dirty="0" smtClean="0"/>
              <a:t> </a:t>
            </a:r>
            <a:r>
              <a:rPr lang="en-US" smtClean="0"/>
              <a:t>intraarticular</a:t>
            </a:r>
            <a:endParaRPr lang="en-US" smtClean="0"/>
          </a:p>
          <a:p>
            <a:pPr lvl="1"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Tx/>
              <a:buNone/>
              <a:defRPr/>
            </a:pPr>
            <a:endParaRPr lang="en-US" dirty="0" smtClean="0"/>
          </a:p>
        </p:txBody>
      </p:sp>
      <p:pic>
        <p:nvPicPr>
          <p:cNvPr id="57348" name="Picture 5" descr="4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676400"/>
            <a:ext cx="2887663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Ankle Fractures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5562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/>
              <a:t>Most common weight-bearing skeletal injury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/>
              <a:t>Incidence of ankle fractures has doubled since the 1960’s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/>
              <a:t>Highest incidence in elderly women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/>
              <a:t>Unimalleolar 	68%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/>
              <a:t>Bimalleolar 	25%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/>
              <a:t>Trimalleolar	 7%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/>
              <a:t>Open		 2%</a:t>
            </a:r>
            <a:endParaRPr lang="en-US" altLang="en-US" sz="2400" b="1" smtClean="0"/>
          </a:p>
          <a:p>
            <a:pPr marL="1085850"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2400" smtClean="0"/>
          </a:p>
        </p:txBody>
      </p:sp>
      <p:pic>
        <p:nvPicPr>
          <p:cNvPr id="5837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371600"/>
            <a:ext cx="23622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0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1219200"/>
            <a:ext cx="5791200" cy="5394325"/>
          </a:xfrm>
          <a:noFill/>
        </p:spPr>
      </p:pic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609600" y="457200"/>
            <a:ext cx="6096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Osseous Anatomy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00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990600"/>
            <a:ext cx="6400800" cy="5470525"/>
          </a:xfrm>
          <a:noFill/>
        </p:spPr>
      </p:pic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609600" y="457200"/>
            <a:ext cx="6096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Lateral Ligamentous Anatomy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Distal Femur Fractures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42672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Treatment:</a:t>
            </a:r>
          </a:p>
          <a:p>
            <a:pPr lvl="1" eaLnBrk="1" hangingPunct="1">
              <a:defRPr/>
            </a:pPr>
            <a:r>
              <a:rPr lang="en-US" smtClean="0"/>
              <a:t>Retrograde IM Nail</a:t>
            </a:r>
          </a:p>
          <a:p>
            <a:pPr lvl="1" eaLnBrk="1" hangingPunct="1">
              <a:defRPr/>
            </a:pPr>
            <a:r>
              <a:rPr lang="en-US" smtClean="0"/>
              <a:t>ORIF open vs. MIPO</a:t>
            </a:r>
          </a:p>
          <a:p>
            <a:pPr lvl="1" eaLnBrk="1" hangingPunct="1">
              <a:defRPr/>
            </a:pPr>
            <a:r>
              <a:rPr lang="en-US" smtClean="0"/>
              <a:t>Above depends on fracture type, bone quality, and fracture location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05000"/>
            <a:ext cx="31781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5181600" y="1981200"/>
            <a:ext cx="4572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609600" y="457200"/>
            <a:ext cx="7696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Medial Ligamentous Anatomy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pic>
        <p:nvPicPr>
          <p:cNvPr id="61443" name="Picture 5" descr="00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90600" y="1066800"/>
            <a:ext cx="7391400" cy="28765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09600" y="457200"/>
            <a:ext cx="7696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Syndesmosis Anatomy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pic>
        <p:nvPicPr>
          <p:cNvPr id="62467" name="Picture 5" descr="200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90600" y="1257300"/>
            <a:ext cx="7924800" cy="4343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Ankle Fractures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6781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History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Mechanism of injury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Time elapsed since the injury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Soft-tissue injury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Has the patient ambulated on the ankle?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Patient’s age / bone quality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Associated injuries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mtClean="0"/>
              <a:t>Comorbidities (DM, smoking)</a:t>
            </a:r>
            <a:endParaRPr lang="en-US" smtClean="0"/>
          </a:p>
          <a:p>
            <a:pPr marL="1085850"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mtClean="0"/>
          </a:p>
          <a:p>
            <a:pPr eaLnBrk="1" hangingPunct="1">
              <a:lnSpc>
                <a:spcPct val="90000"/>
              </a:lnSpc>
              <a:defRPr/>
            </a:pPr>
            <a:endParaRPr lang="en-US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Ankle Fractures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67818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mtClean="0"/>
              <a:t>Physical Exam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mtClean="0"/>
              <a:t>Neurovascular exam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mtClean="0"/>
              <a:t>Note obvious deformities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mtClean="0"/>
              <a:t>Pain over the medial or lateral malleoli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mtClean="0"/>
              <a:t>Palpation of ligaments about the ankle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mtClean="0"/>
              <a:t>Palpation of proximal fibula, lateral process of talus, base of 5</a:t>
            </a:r>
            <a:r>
              <a:rPr lang="en-US" altLang="en-US" baseline="30000" smtClean="0"/>
              <a:t>th</a:t>
            </a:r>
            <a:r>
              <a:rPr lang="en-US" altLang="en-US" smtClean="0"/>
              <a:t> MT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mtClean="0"/>
              <a:t>Examine the hindfoot and forefoot</a:t>
            </a:r>
            <a:endParaRPr lang="en-US" altLang="en-US" b="1" smtClean="0"/>
          </a:p>
          <a:p>
            <a:pPr marL="1085850"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24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80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Ankle Fractures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Radiographic Studies</a:t>
            </a:r>
          </a:p>
          <a:p>
            <a:pPr lvl="1" eaLnBrk="1" hangingPunct="1">
              <a:defRPr/>
            </a:pPr>
            <a:r>
              <a:rPr lang="en-US" altLang="en-US" smtClean="0"/>
              <a:t>AP, Lateral, Mortise of Ankle (Weight Bearing if possible)</a:t>
            </a:r>
          </a:p>
          <a:p>
            <a:pPr lvl="1" eaLnBrk="1" hangingPunct="1">
              <a:defRPr/>
            </a:pPr>
            <a:r>
              <a:rPr lang="en-US" altLang="en-US" smtClean="0"/>
              <a:t>AP, Lateral of Knee (Maissaneve injury)</a:t>
            </a:r>
          </a:p>
          <a:p>
            <a:pPr lvl="1" eaLnBrk="1" hangingPunct="1">
              <a:defRPr/>
            </a:pPr>
            <a:r>
              <a:rPr lang="en-US" altLang="en-US" smtClean="0"/>
              <a:t>AP, Lateral, Oblique of Foot (if painful)</a:t>
            </a:r>
          </a:p>
          <a:p>
            <a:pPr lvl="1" eaLnBrk="1" hangingPunct="1">
              <a:defRPr/>
            </a:pPr>
            <a:endParaRPr lang="en-US" altLang="en-US" b="1" smtClean="0"/>
          </a:p>
          <a:p>
            <a:pPr marL="1085850" lvl="2"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lvl="1" eaLnBrk="1" hangingPunct="1">
              <a:buFontTx/>
              <a:buNone/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lvl="1" eaLnBrk="1" hangingPunct="1">
              <a:buFontTx/>
              <a:buNone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3" descr="P7291040"/>
          <p:cNvPicPr>
            <a:picLocks noChangeAspect="1" noChangeArrowheads="1"/>
          </p:cNvPicPr>
          <p:nvPr/>
        </p:nvPicPr>
        <p:blipFill>
          <a:blip r:embed="rId3" cstate="print">
            <a:lum bright="12000"/>
            <a:grayscl/>
          </a:blip>
          <a:srcRect/>
          <a:stretch>
            <a:fillRect/>
          </a:stretch>
        </p:blipFill>
        <p:spPr bwMode="auto">
          <a:xfrm>
            <a:off x="5105400" y="1676400"/>
            <a:ext cx="365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7772400" y="4876800"/>
            <a:ext cx="381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7543800" y="4648200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V="1">
            <a:off x="6705600" y="5562600"/>
            <a:ext cx="1219200" cy="76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6705600" y="5410200"/>
            <a:ext cx="1219200" cy="76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Ankle Fractures</a:t>
            </a:r>
          </a:p>
        </p:txBody>
      </p:sp>
      <p:sp>
        <p:nvSpPr>
          <p:cNvPr id="67592" name="Rectangle 8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4343400" cy="5105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en-US" sz="2800" smtClean="0"/>
              <a:t>AP Ankle</a:t>
            </a:r>
          </a:p>
          <a:p>
            <a:pPr lvl="1" eaLnBrk="1" hangingPunct="1">
              <a:defRPr/>
            </a:pPr>
            <a:r>
              <a:rPr lang="en-US" altLang="en-US" sz="2400" smtClean="0"/>
              <a:t>Tibiofibular overlap</a:t>
            </a:r>
          </a:p>
          <a:p>
            <a:pPr lvl="2" eaLnBrk="1" hangingPunct="1">
              <a:defRPr/>
            </a:pPr>
            <a:r>
              <a:rPr lang="en-US" altLang="en-US" sz="2000" smtClean="0"/>
              <a:t>&lt;10mm is abnormal and implies syndesmotic injury</a:t>
            </a:r>
          </a:p>
          <a:p>
            <a:pPr lvl="1" eaLnBrk="1" hangingPunct="1">
              <a:defRPr/>
            </a:pPr>
            <a:r>
              <a:rPr lang="en-US" altLang="en-US" sz="2400" smtClean="0"/>
              <a:t>Tibiofibular clear space </a:t>
            </a:r>
          </a:p>
          <a:p>
            <a:pPr lvl="2" eaLnBrk="1" hangingPunct="1">
              <a:defRPr/>
            </a:pPr>
            <a:r>
              <a:rPr lang="en-US" altLang="en-US" sz="2000" smtClean="0"/>
              <a:t>&gt;5mm is abnormal - implies syndesmotic injury</a:t>
            </a:r>
          </a:p>
          <a:p>
            <a:pPr lvl="1" eaLnBrk="1" hangingPunct="1">
              <a:defRPr/>
            </a:pPr>
            <a:r>
              <a:rPr lang="en-US" altLang="en-US" sz="2400" smtClean="0"/>
              <a:t>Talar tilt</a:t>
            </a:r>
          </a:p>
          <a:p>
            <a:pPr lvl="2" eaLnBrk="1" hangingPunct="1">
              <a:defRPr/>
            </a:pPr>
            <a:r>
              <a:rPr lang="en-US" altLang="en-US" sz="2000" smtClean="0"/>
              <a:t>&gt;2mm is considered abnormal</a:t>
            </a:r>
          </a:p>
          <a:p>
            <a:pPr lvl="1" eaLnBrk="1" hangingPunct="1">
              <a:defRPr/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9" grpId="0" animBg="1"/>
      <p:bldP spid="67590" grpId="0" animBg="1"/>
      <p:bldP spid="6759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257800" y="1981200"/>
          <a:ext cx="2692400" cy="4114800"/>
        </p:xfrm>
        <a:graphic>
          <a:graphicData uri="http://schemas.openxmlformats.org/presentationml/2006/ole">
            <p:oleObj spid="_x0000_s1026" name="Photo Editor Photo" r:id="rId4" imgW="2161905" imgH="3304762" progId="">
              <p:embed/>
            </p:oleObj>
          </a:graphicData>
        </a:graphic>
      </p:graphicFrame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5105400" y="3810000"/>
            <a:ext cx="3733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953000" y="4114800"/>
            <a:ext cx="3810000" cy="685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6781800" y="1828800"/>
            <a:ext cx="0" cy="3048000"/>
          </a:xfrm>
          <a:prstGeom prst="line">
            <a:avLst/>
          </a:prstGeom>
          <a:noFill/>
          <a:ln w="9525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656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Ankle Fractures</a:t>
            </a:r>
          </a:p>
        </p:txBody>
      </p:sp>
      <p:sp>
        <p:nvSpPr>
          <p:cNvPr id="66567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4648200" cy="5105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en-US" sz="2800" smtClean="0"/>
              <a:t>Ankle Mortise View</a:t>
            </a:r>
          </a:p>
          <a:p>
            <a:pPr lvl="1" eaLnBrk="1" hangingPunct="1">
              <a:defRPr/>
            </a:pPr>
            <a:r>
              <a:rPr lang="en-US" altLang="en-US" sz="2400" smtClean="0"/>
              <a:t>Foot is internally rotated and AP projection is performed </a:t>
            </a:r>
          </a:p>
          <a:p>
            <a:pPr lvl="1" eaLnBrk="1" hangingPunct="1">
              <a:defRPr/>
            </a:pPr>
            <a:r>
              <a:rPr lang="en-US" altLang="en-US" sz="2400" smtClean="0"/>
              <a:t>Abnormal findings:</a:t>
            </a:r>
          </a:p>
          <a:p>
            <a:pPr lvl="2" eaLnBrk="1" hangingPunct="1">
              <a:defRPr/>
            </a:pPr>
            <a:r>
              <a:rPr lang="en-US" altLang="en-US" sz="2000" smtClean="0"/>
              <a:t>Medial joint space widening</a:t>
            </a:r>
          </a:p>
          <a:p>
            <a:pPr lvl="2" eaLnBrk="1" hangingPunct="1">
              <a:defRPr/>
            </a:pPr>
            <a:r>
              <a:rPr lang="en-US" altLang="en-US" sz="2000" smtClean="0"/>
              <a:t>Talocural angle </a:t>
            </a:r>
            <a:r>
              <a:rPr lang="en-US" altLang="en-US" sz="2000" smtClean="0">
                <a:solidFill>
                  <a:srgbClr val="FF3300"/>
                </a:solidFill>
              </a:rPr>
              <a:t>&lt;8</a:t>
            </a:r>
            <a:r>
              <a:rPr lang="en-US" altLang="en-US" sz="2000" smtClean="0"/>
              <a:t> or </a:t>
            </a:r>
            <a:r>
              <a:rPr lang="en-US" altLang="en-US" sz="2000" smtClean="0">
                <a:solidFill>
                  <a:srgbClr val="FF0000"/>
                </a:solidFill>
              </a:rPr>
              <a:t>&gt;15</a:t>
            </a:r>
            <a:r>
              <a:rPr lang="en-US" altLang="en-US" sz="2000" smtClean="0"/>
              <a:t> degrees (</a:t>
            </a:r>
            <a:r>
              <a:rPr lang="en-US" altLang="en-US" sz="1800" smtClean="0"/>
              <a:t>compare to normal side</a:t>
            </a:r>
            <a:r>
              <a:rPr lang="en-US" altLang="en-US" sz="2000" smtClean="0"/>
              <a:t>)</a:t>
            </a:r>
          </a:p>
          <a:p>
            <a:pPr lvl="2" eaLnBrk="1" hangingPunct="1">
              <a:defRPr/>
            </a:pPr>
            <a:r>
              <a:rPr lang="en-US" altLang="en-US" sz="2000" smtClean="0"/>
              <a:t>Tibia/fibula overlap </a:t>
            </a:r>
            <a:r>
              <a:rPr lang="en-US" altLang="en-US" sz="2000" smtClean="0">
                <a:solidFill>
                  <a:srgbClr val="FF3300"/>
                </a:solidFill>
              </a:rPr>
              <a:t>&lt;1mm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0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447800"/>
            <a:ext cx="38671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Ankle Fractures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4495800" cy="3962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Lateral View</a:t>
            </a:r>
          </a:p>
          <a:p>
            <a:pPr lvl="1" eaLnBrk="1" hangingPunct="1">
              <a:defRPr/>
            </a:pPr>
            <a:r>
              <a:rPr lang="en-US" altLang="en-US" sz="2400" smtClean="0"/>
              <a:t>Posterior malleolar fractures</a:t>
            </a:r>
          </a:p>
          <a:p>
            <a:pPr lvl="1" eaLnBrk="1" hangingPunct="1">
              <a:defRPr/>
            </a:pPr>
            <a:r>
              <a:rPr lang="en-US" altLang="en-US" sz="2400" smtClean="0"/>
              <a:t>Anterior/posterior  subluxation of the talus under the tibia</a:t>
            </a:r>
          </a:p>
          <a:p>
            <a:pPr lvl="1" eaLnBrk="1" hangingPunct="1">
              <a:defRPr/>
            </a:pPr>
            <a:r>
              <a:rPr lang="en-US" altLang="en-US" sz="2400" smtClean="0"/>
              <a:t>Displacement/Shortening of distal fibula</a:t>
            </a:r>
          </a:p>
          <a:p>
            <a:pPr lvl="1" eaLnBrk="1" hangingPunct="1">
              <a:defRPr/>
            </a:pPr>
            <a:r>
              <a:rPr lang="en-US" altLang="en-US" sz="2400" smtClean="0"/>
              <a:t>Associated injuries</a:t>
            </a:r>
          </a:p>
          <a:p>
            <a:pPr eaLnBrk="1" hangingPunct="1">
              <a:defRPr/>
            </a:pPr>
            <a:endParaRPr lang="en-US" altLang="en-US" sz="2800" smtClean="0"/>
          </a:p>
          <a:p>
            <a:pPr eaLnBrk="1" hangingPunct="1">
              <a:defRPr/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Ankle Fractures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81100"/>
            <a:ext cx="83820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Classification Systems (Lauge-Hansen)</a:t>
            </a:r>
          </a:p>
          <a:p>
            <a:pPr lvl="1" eaLnBrk="1" hangingPunct="1">
              <a:defRPr/>
            </a:pPr>
            <a:r>
              <a:rPr lang="en-US" altLang="en-US" sz="2400" smtClean="0"/>
              <a:t>Based on cadaveric study</a:t>
            </a:r>
          </a:p>
          <a:p>
            <a:pPr lvl="1" eaLnBrk="1" hangingPunct="1">
              <a:defRPr/>
            </a:pPr>
            <a:r>
              <a:rPr lang="en-US" altLang="en-US" sz="2400" smtClean="0"/>
              <a:t>First word refers to position of foot at time of injury</a:t>
            </a:r>
          </a:p>
          <a:p>
            <a:pPr lvl="1" eaLnBrk="1" hangingPunct="1">
              <a:defRPr/>
            </a:pPr>
            <a:r>
              <a:rPr lang="en-US" altLang="en-US" sz="2400" smtClean="0"/>
              <a:t>Second word refers to force applied to foot relative to tibia at time of injury</a:t>
            </a:r>
          </a:p>
          <a:p>
            <a:pPr lvl="1" eaLnBrk="1" hangingPunct="1">
              <a:defRPr/>
            </a:pPr>
            <a:endParaRPr lang="en-US" altLang="en-US" sz="2400" smtClean="0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990600" y="3429000"/>
          <a:ext cx="7847013" cy="3406775"/>
        </p:xfrm>
        <a:graphic>
          <a:graphicData uri="http://schemas.openxmlformats.org/presentationml/2006/ole">
            <p:oleObj spid="_x0000_s2050" name="Photo Editor Photo" r:id="rId4" imgW="9764488" imgH="423809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Ankle Fractures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696200" cy="3962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Classification Systems (Weber-Danis)</a:t>
            </a:r>
          </a:p>
          <a:p>
            <a:pPr lvl="1" eaLnBrk="1" hangingPunct="1">
              <a:defRPr/>
            </a:pPr>
            <a:r>
              <a:rPr lang="en-US" altLang="en-US" sz="2400" smtClean="0"/>
              <a:t>A: Fibula Fracture distal to mortise</a:t>
            </a:r>
          </a:p>
          <a:p>
            <a:pPr lvl="1" eaLnBrk="1" hangingPunct="1">
              <a:defRPr/>
            </a:pPr>
            <a:r>
              <a:rPr lang="en-US" altLang="en-US" sz="2400" smtClean="0"/>
              <a:t>B: Fibula Fracture at the level of the mortise</a:t>
            </a:r>
          </a:p>
          <a:p>
            <a:pPr lvl="1" eaLnBrk="1" hangingPunct="1">
              <a:defRPr/>
            </a:pPr>
            <a:r>
              <a:rPr lang="en-US" altLang="en-US" sz="2400" smtClean="0"/>
              <a:t>C: Fibula Fracture proximal to mortise</a:t>
            </a:r>
          </a:p>
        </p:txBody>
      </p:sp>
      <p:pic>
        <p:nvPicPr>
          <p:cNvPr id="68612" name="Picture 5" descr="weberfrac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124200"/>
            <a:ext cx="69342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Knee Dislocations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6248400" cy="4495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High association of injuries</a:t>
            </a:r>
          </a:p>
          <a:p>
            <a:pPr lvl="1" eaLnBrk="1" hangingPunct="1">
              <a:defRPr/>
            </a:pPr>
            <a:r>
              <a:rPr lang="en-US" dirty="0" err="1" smtClean="0"/>
              <a:t>Ligamentous</a:t>
            </a:r>
            <a:r>
              <a:rPr lang="en-US" dirty="0" smtClean="0"/>
              <a:t> Injury</a:t>
            </a:r>
          </a:p>
          <a:p>
            <a:pPr lvl="2" eaLnBrk="1" hangingPunct="1">
              <a:defRPr/>
            </a:pPr>
            <a:r>
              <a:rPr lang="en-US" dirty="0" smtClean="0"/>
              <a:t>ACL, PCL, </a:t>
            </a:r>
            <a:r>
              <a:rPr lang="en-US" dirty="0" err="1" smtClean="0"/>
              <a:t>Posterolateral</a:t>
            </a:r>
            <a:r>
              <a:rPr lang="en-US" dirty="0" smtClean="0"/>
              <a:t> Corner</a:t>
            </a:r>
          </a:p>
          <a:p>
            <a:pPr lvl="2" eaLnBrk="1" hangingPunct="1">
              <a:defRPr/>
            </a:pPr>
            <a:r>
              <a:rPr lang="en-US" dirty="0" smtClean="0"/>
              <a:t>LCL, MCL</a:t>
            </a:r>
          </a:p>
          <a:p>
            <a:pPr lvl="1" eaLnBrk="1" hangingPunct="1">
              <a:defRPr/>
            </a:pPr>
            <a:r>
              <a:rPr lang="en-US" dirty="0" smtClean="0"/>
              <a:t>Vascular Injury</a:t>
            </a:r>
          </a:p>
          <a:p>
            <a:pPr lvl="2" eaLnBrk="1" hangingPunct="1">
              <a:defRPr/>
            </a:pPr>
            <a:r>
              <a:rPr lang="en-US" dirty="0" err="1" smtClean="0"/>
              <a:t>Intimal</a:t>
            </a:r>
            <a:r>
              <a:rPr lang="en-US" dirty="0" smtClean="0"/>
              <a:t> tear vs. Disruption</a:t>
            </a:r>
          </a:p>
          <a:p>
            <a:pPr lvl="2" eaLnBrk="1" hangingPunct="1">
              <a:defRPr/>
            </a:pPr>
            <a:r>
              <a:rPr lang="en-US" dirty="0" smtClean="0"/>
              <a:t>Obtain ABI’s </a:t>
            </a:r>
            <a:r>
              <a:rPr lang="en-US" dirty="0" smtClean="0">
                <a:sym typeface="Wingdings" pitchFamily="2" charset="2"/>
              </a:rPr>
              <a:t> (+)  Arteriogram</a:t>
            </a:r>
          </a:p>
          <a:p>
            <a:pPr lvl="2" eaLnBrk="1" hangingPunct="1">
              <a:defRPr/>
            </a:pPr>
            <a:r>
              <a:rPr lang="en-US" dirty="0" smtClean="0"/>
              <a:t>Vascular surgery consult with repair within </a:t>
            </a:r>
            <a:r>
              <a:rPr lang="en-US" dirty="0" smtClean="0"/>
              <a:t>6hrs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Peroneal</a:t>
            </a:r>
            <a:r>
              <a:rPr lang="en-US" dirty="0" smtClean="0"/>
              <a:t> &gt;&gt; </a:t>
            </a:r>
            <a:r>
              <a:rPr lang="en-US" dirty="0" err="1" smtClean="0"/>
              <a:t>Tibial</a:t>
            </a:r>
            <a:r>
              <a:rPr lang="en-US" dirty="0" smtClean="0"/>
              <a:t> N. injury</a:t>
            </a:r>
          </a:p>
        </p:txBody>
      </p:sp>
      <p:pic>
        <p:nvPicPr>
          <p:cNvPr id="34819" name="Picture 3" descr="McIntyre 081599 Xray AP Dislocated Kne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447800"/>
            <a:ext cx="2514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Ankle Fractures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228600" y="1828800"/>
            <a:ext cx="59055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ORIF: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Fibula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Lag Screw if possible + Plate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Confirm length/rotation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Medial Malleolus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Open reduce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4-0 cancellous screws vs. tension band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Posterior Malleolus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Fix if &gt;30% of articular surface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Syndesmosis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Stress after fixation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Fix with 3 or 4 cortex screws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endParaRPr lang="en-US" altLang="en-US" sz="24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altLang="en-US" sz="24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828800"/>
            <a:ext cx="22098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Patella Fractures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5257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History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MVA, fall onto knee, eccentric loading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Physical Exam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Ability to perform straight leg raise against gravity (ie, extensor mechanism still intact?)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/>
              <a:t>Pain, swelling, contusions, lacerations and/or abrasions at the site of injury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/>
              <a:t>Palpable defect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2400" smtClean="0"/>
          </a:p>
        </p:txBody>
      </p:sp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3" cstate="print"/>
          <a:srcRect l="26881" r="41499"/>
          <a:stretch>
            <a:fillRect/>
          </a:stretch>
        </p:blipFill>
        <p:spPr bwMode="auto">
          <a:xfrm>
            <a:off x="6172200" y="1676400"/>
            <a:ext cx="21812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Patella Fractures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3340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Radiographs</a:t>
            </a:r>
          </a:p>
          <a:p>
            <a:pPr lvl="1" eaLnBrk="1" hangingPunct="1">
              <a:defRPr/>
            </a:pPr>
            <a:r>
              <a:rPr lang="en-US" dirty="0" smtClean="0"/>
              <a:t>AP/Lateral/Skyline views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Treatment</a:t>
            </a:r>
          </a:p>
          <a:p>
            <a:pPr lvl="1" eaLnBrk="1" hangingPunct="1">
              <a:defRPr/>
            </a:pPr>
            <a:r>
              <a:rPr lang="en-US" dirty="0" smtClean="0"/>
              <a:t>ORIF if ext mechanism is incompetent</a:t>
            </a:r>
          </a:p>
          <a:p>
            <a:pPr lvl="1" eaLnBrk="1" hangingPunct="1">
              <a:defRPr/>
            </a:pPr>
            <a:r>
              <a:rPr lang="en-US" dirty="0" smtClean="0"/>
              <a:t>Non-operative treatment with brace if ext mechanism remains intact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524000"/>
            <a:ext cx="2819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Tibia Fractures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Proximal Tibia Fractures (Tibial Plateau)</a:t>
            </a:r>
          </a:p>
          <a:p>
            <a:pPr eaLnBrk="1" hangingPunct="1">
              <a:defRPr/>
            </a:pPr>
            <a:r>
              <a:rPr lang="en-US" smtClean="0"/>
              <a:t>Tibial Shaft Fractures</a:t>
            </a:r>
          </a:p>
          <a:p>
            <a:pPr eaLnBrk="1" hangingPunct="1">
              <a:defRPr/>
            </a:pPr>
            <a:r>
              <a:rPr lang="en-US" smtClean="0"/>
              <a:t>Distal Tibia Fractures (Tibial Pilon/Plafond)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Tibial Plateau Fractures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MVA, fall from height, sporting injuries</a:t>
            </a:r>
          </a:p>
          <a:p>
            <a:pPr eaLnBrk="1" hangingPunct="1">
              <a:defRPr/>
            </a:pPr>
            <a:r>
              <a:rPr lang="en-US" smtClean="0"/>
              <a:t>Mechanism and energy of injury plays a major role in determining orthopedic care</a:t>
            </a:r>
          </a:p>
          <a:p>
            <a:pPr eaLnBrk="1" hangingPunct="1">
              <a:defRPr/>
            </a:pPr>
            <a:r>
              <a:rPr lang="en-US" smtClean="0"/>
              <a:t>Examine soft tissues, neurologic exam (peroneal N.), vascular exam (esp with medial plateau injuries)</a:t>
            </a:r>
          </a:p>
          <a:p>
            <a:pPr eaLnBrk="1" hangingPunct="1">
              <a:defRPr/>
            </a:pPr>
            <a:r>
              <a:rPr lang="en-US" smtClean="0"/>
              <a:t>Be aware for compartment syndrome</a:t>
            </a:r>
          </a:p>
          <a:p>
            <a:pPr eaLnBrk="1" hangingPunct="1">
              <a:defRPr/>
            </a:pPr>
            <a:r>
              <a:rPr lang="en-US" smtClean="0"/>
              <a:t>Check for knee ligamentous instability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Tibial Plateau Fractures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Xrays: AP/Lateral +/- traction films</a:t>
            </a:r>
          </a:p>
          <a:p>
            <a:pPr eaLnBrk="1" hangingPunct="1">
              <a:defRPr/>
            </a:pPr>
            <a:r>
              <a:rPr lang="en-US" smtClean="0"/>
              <a:t>CT scan (after ex-fix if appropriate)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/>
          <a:srcRect l="33699" t="3674" r="37878" b="35828"/>
          <a:stretch>
            <a:fillRect/>
          </a:stretch>
        </p:blipFill>
        <p:spPr bwMode="auto">
          <a:xfrm>
            <a:off x="990600" y="3124200"/>
            <a:ext cx="25368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 cstate="print"/>
          <a:srcRect l="28860" t="4042" r="32176" b="5319"/>
          <a:stretch>
            <a:fillRect/>
          </a:stretch>
        </p:blipFill>
        <p:spPr bwMode="auto">
          <a:xfrm>
            <a:off x="3886200" y="3048000"/>
            <a:ext cx="23717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559</TotalTime>
  <Words>1132</Words>
  <Application>Microsoft Office PowerPoint</Application>
  <PresentationFormat>On-screen Show (4:3)</PresentationFormat>
  <Paragraphs>290</Paragraphs>
  <Slides>40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Metro</vt:lpstr>
      <vt:lpstr>Photo Editor Photo</vt:lpstr>
      <vt:lpstr>Lower Extremity Trauma</vt:lpstr>
      <vt:lpstr>Distal Femur Fractures</vt:lpstr>
      <vt:lpstr>Distal Femur Fractures</vt:lpstr>
      <vt:lpstr>Knee Dislocations</vt:lpstr>
      <vt:lpstr>Patella Fractures</vt:lpstr>
      <vt:lpstr>Patella Fractures</vt:lpstr>
      <vt:lpstr>Tibia Fractures</vt:lpstr>
      <vt:lpstr>Tibial Plateau Fractures</vt:lpstr>
      <vt:lpstr>Tibial Plateau Fractures</vt:lpstr>
      <vt:lpstr>Slide 10</vt:lpstr>
      <vt:lpstr>Tibial Plateau Fractures</vt:lpstr>
      <vt:lpstr>Tibial Plateau Fractures</vt:lpstr>
      <vt:lpstr>Tibial Shaft Fractures</vt:lpstr>
      <vt:lpstr>Tibial Shaft Fractures</vt:lpstr>
      <vt:lpstr>Slide 15</vt:lpstr>
      <vt:lpstr>Tibial Shaft Fractures</vt:lpstr>
      <vt:lpstr>Tibial Shaft Fractures</vt:lpstr>
      <vt:lpstr>Tibial Shaft Fractures</vt:lpstr>
      <vt:lpstr>Tibial Shaft Fractures</vt:lpstr>
      <vt:lpstr>Tibial Shaft Fractures</vt:lpstr>
      <vt:lpstr>Tibial Shaft Fractures</vt:lpstr>
      <vt:lpstr>Tibial Shaft Fractures</vt:lpstr>
      <vt:lpstr>Tibial Pilon Fractures</vt:lpstr>
      <vt:lpstr>Tibial Pilon Fractures</vt:lpstr>
      <vt:lpstr>Tibial Pilon Fractures</vt:lpstr>
      <vt:lpstr>Tibial Pilon Fractures</vt:lpstr>
      <vt:lpstr>Ankle Fractures</vt:lpstr>
      <vt:lpstr>Slide 28</vt:lpstr>
      <vt:lpstr>Slide 29</vt:lpstr>
      <vt:lpstr>Slide 30</vt:lpstr>
      <vt:lpstr>Slide 31</vt:lpstr>
      <vt:lpstr>Ankle Fractures</vt:lpstr>
      <vt:lpstr>Ankle Fractures</vt:lpstr>
      <vt:lpstr>Ankle Fractures</vt:lpstr>
      <vt:lpstr>Ankle Fractures</vt:lpstr>
      <vt:lpstr>Ankle Fractures</vt:lpstr>
      <vt:lpstr>Ankle Fractures</vt:lpstr>
      <vt:lpstr>Ankle Fractures</vt:lpstr>
      <vt:lpstr>Ankle Fractures</vt:lpstr>
      <vt:lpstr>Ankle Fractures</vt:lpstr>
    </vt:vector>
  </TitlesOfParts>
  <Company>UNMC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Extremity Trauma</dc:title>
  <dc:creator>Ortho</dc:creator>
  <cp:lastModifiedBy>Museve g k</cp:lastModifiedBy>
  <cp:revision>40</cp:revision>
  <dcterms:created xsi:type="dcterms:W3CDTF">2006-05-26T13:44:05Z</dcterms:created>
  <dcterms:modified xsi:type="dcterms:W3CDTF">2014-10-10T07:52:25Z</dcterms:modified>
</cp:coreProperties>
</file>