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  <p:sldId id="278" r:id="rId26"/>
    <p:sldId id="286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FA4F-1B9C-4663-9035-D20BA4DB06A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3C3C-264D-48C3-A194-F7C7E259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1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Orthopaedic and Trauma Medicine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 Traumatology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Fractures</a:t>
            </a:r>
            <a:b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Facilitator: Miss Regina Wambui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05363" cy="11075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Gustillo-Anderson Classification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61114"/>
            <a:ext cx="12192000" cy="549688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wound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contamination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soft tissue loss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fracture of comminution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Elniel and Giannoudis, 2018)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1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048518" cy="1094704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32324"/>
            <a:ext cx="7495504" cy="56256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 (Gustillo 1)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Wound is &lt;1cm in diameter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# pattern with minimal comminution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soft tissue injury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contamination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low energy force</a:t>
            </a:r>
          </a:p>
          <a:p>
            <a:pPr algn="just">
              <a:lnSpc>
                <a:spcPct val="17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 descr="Pictur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r="4545"/>
          <a:stretch/>
        </p:blipFill>
        <p:spPr bwMode="auto">
          <a:xfrm>
            <a:off x="8985160" y="0"/>
            <a:ext cx="3206840" cy="443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r="46464" b="9610"/>
          <a:stretch/>
        </p:blipFill>
        <p:spPr bwMode="auto">
          <a:xfrm>
            <a:off x="5340439" y="0"/>
            <a:ext cx="3554569" cy="31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454" y="0"/>
            <a:ext cx="2537138" cy="10431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09598"/>
            <a:ext cx="9144000" cy="55484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II (Gustillo II)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Wound is &gt;1cm but &lt;10cm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soft tissue loss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soft tissue damage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crushing or comminution of the fracture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103808" cy="12621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Gustillo II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5508"/>
            <a:ext cx="12192000" cy="54324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icture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49" y="1425508"/>
            <a:ext cx="4784500" cy="543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0631" y="0"/>
            <a:ext cx="3464417" cy="104318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43189"/>
            <a:ext cx="12192000" cy="581481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III (Gustillo III)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Wound &gt; 10cm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tissue loss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contaminated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severe crushing or comminution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high energy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(Kumar and Namayan, 2014)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2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867" y="-1"/>
            <a:ext cx="3374265" cy="953037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53036"/>
            <a:ext cx="12192000" cy="5904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IIIA(Gustillo IIIA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Extensive soft tissue loss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Severe </a:t>
            </a:r>
            <a:r>
              <a:rPr lang="en-US" sz="3200" dirty="0"/>
              <a:t>contamination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Severe comminution of the fracture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Adequate soft tissue coverage using local 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/>
              <a:t>    tissues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Caused </a:t>
            </a:r>
            <a:r>
              <a:rPr lang="en-US" sz="3200" dirty="0"/>
              <a:t>by high energy force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211392" cy="1171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Gustillo IIIA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71976"/>
            <a:ext cx="12192000" cy="56860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icture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975"/>
            <a:ext cx="12192000" cy="568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5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8963" y="0"/>
            <a:ext cx="3812146" cy="10560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99750"/>
            <a:ext cx="12192000" cy="545824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IIIB(Gustillo IIIB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soft tissue loss with periosteal 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stripping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Fracture cover not possible with use of local 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tissues. 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high energy force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675031" cy="13909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Gustillo IIIB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41418"/>
            <a:ext cx="12192000" cy="53165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icture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1418"/>
            <a:ext cx="12192000" cy="531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235" y="0"/>
            <a:ext cx="2923505" cy="9124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93688"/>
            <a:ext cx="12192000" cy="56643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IIIC(Gustillo IIIC)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open fracture with vascular damage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Reconstructive surgery for skin coverage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dGiW7ewEHPQ/U1P9rf7TXwI/AAAAAAAAK9U/t8yfp2E6KBE/s1600/_DSC664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98942" cy="28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e the source 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99" y="1"/>
            <a:ext cx="6221752" cy="29492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rock climbing kenya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82881"/>
            <a:ext cx="5087154" cy="37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736x/99/7e/a2/997ea2f89528ef6f4f2f1966367deeaf--louisville-wa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54" y="3181083"/>
            <a:ext cx="6994746" cy="36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567448" cy="12750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Gustillo IIIC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9902"/>
            <a:ext cx="6172200" cy="53680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icture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1" y="1489902"/>
            <a:ext cx="61722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6671256" cy="90152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Open fractures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901521"/>
            <a:ext cx="12192000" cy="595647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patient and injury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tissue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Fracture stabilization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fractures are difficult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injuries</a:t>
            </a:r>
          </a:p>
          <a:p>
            <a:pPr algn="just">
              <a:lnSpc>
                <a:spcPct val="150000"/>
              </a:lnSpc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5190187" cy="115909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ct…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1309598"/>
            <a:ext cx="12192001" cy="554840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Gustillo-Anderson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used for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prognostic framework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I, II, III (A,B,C) dependent on wound size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 of soft tissue injury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contamination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831132" cy="558943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Nadine, a 14 year old Was skiing, fell and broke her left leg. When she fell, her left leg was caught under the body of another skier who run into her. The x-ray showed that Nadine had an open, tibia-fibular fracture just below the knee. Giving details, describe the best management to Nadine’s Open fracture injury.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483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Halawi, M.J. and Morwood, M.P</a:t>
            </a:r>
            <a:r>
              <a:rPr lang="en-US" sz="3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(2015). 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Acute management of open fractures: an evidence-based review. </a:t>
            </a:r>
            <a:r>
              <a:rPr lang="en-US" sz="3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Orthopedics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(11), pp.e1025-e1033.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85543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">
              <a:lnSpc>
                <a:spcPct val="150000"/>
              </a:lnSpc>
            </a:pPr>
            <a:r>
              <a:rPr lang="en-US" sz="3200" dirty="0">
                <a:solidFill>
                  <a:srgbClr val="006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surgeryreference.aofoundation.org/orthopedic-trauma/adult-trauma/further-read</a:t>
            </a:r>
            <a:r>
              <a:rPr lang="en-US" dirty="0">
                <a:solidFill>
                  <a:srgbClr val="006621"/>
                </a:solidFill>
                <a:latin typeface="Roboto"/>
              </a:rPr>
              <a:t>…</a:t>
            </a:r>
            <a:endParaRPr lang="en-US" dirty="0">
              <a:solidFill>
                <a:srgbClr val="767676"/>
              </a:solidFill>
              <a:latin typeface="Roboto"/>
            </a:endParaRPr>
          </a:p>
          <a:p>
            <a:r>
              <a:rPr lang="en-US" dirty="0">
                <a:solidFill>
                  <a:srgbClr val="444444"/>
                </a:solidFill>
                <a:latin typeface="Roboto"/>
              </a:rPr>
              <a:t/>
            </a:r>
            <a:br>
              <a:rPr lang="en-US" dirty="0">
                <a:solidFill>
                  <a:srgbClr val="444444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737" y="5237185"/>
            <a:ext cx="120932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">
              <a:lnSpc>
                <a:spcPct val="150000"/>
              </a:lnSpc>
            </a:pPr>
            <a:r>
              <a:rPr lang="en-US" sz="3200" dirty="0">
                <a:solidFill>
                  <a:srgbClr val="006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www.bapras.org.uk/professionals/clinical-guidance/stand…</a:t>
            </a:r>
            <a:endParaRPr lang="en-US" sz="3200" dirty="0">
              <a:solidFill>
                <a:srgbClr val="7676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813" y="2233872"/>
            <a:ext cx="12003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006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https://www.ncbi.nlm.nih.gov/books/NBK448083</a:t>
            </a:r>
            <a:endParaRPr lang="en-US" sz="3200" dirty="0">
              <a:solidFill>
                <a:srgbClr val="7676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021983" cy="97879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N/B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13384"/>
            <a:ext cx="12192000" cy="584461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should be typed in 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more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via email in pdf 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12 headers at font size 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spacing of 1.5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should be justified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reginawambui261@gmail.com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296992" cy="811369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1368"/>
            <a:ext cx="12192000" cy="604663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Aird, J. (2012).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Immunodeficiency Virus and open fractures. Is wound or fracture healing affected in surgically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stabilised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fractures? A prospective study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(Doctoral dissertation, UCL (University College London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Buteera, A.M. and Byimana, J. (2009). Principles of management of open fractures.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and Central African Journal of Surgery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pp.2-8.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Elniel, A.R. and Giannoudis, P.V. (2018). Open fractures of the lower extremity: current management and clinical outcomes.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EFORT open 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 pp.316-325.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G. and Narayan, B. (2014). Prevention of infection in the treatment of one thousand and twenty-five open fractures of long bones. Retrospective and prospective analyses. 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Papers 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Orthopaedics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527-530). Springer, London.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610637" cy="91440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Ct…..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58082"/>
            <a:ext cx="12192000" cy="559991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Ibeanusi, S.E.B. and Obalum, D.C. (2019). Open Fractures Treated in a Regional Trauma Centre in Nigeria: Presentation and Outcome-A Prospective Observational Study.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(007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Zalavras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C.G. (2017). Prevention of infection in open fractures.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Infectious Disease Clinics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pp.339-352.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541"/>
            <a:ext cx="5176911" cy="81592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67618"/>
            <a:ext cx="12192000" cy="56903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lesson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Open fractures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16062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6769"/>
            <a:ext cx="12192000" cy="545123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open fractures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causes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 fractures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open fractures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882683" cy="98473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1544"/>
            <a:ext cx="7122017" cy="543645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severe soft tissue injury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Broken bone that is in communication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skin with the environment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(Buteera and Byimana, 2009)                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6" y="891861"/>
            <a:ext cx="4700790" cy="49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60135" cy="11848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8538"/>
            <a:ext cx="9144000" cy="485938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orthopaedic emergencies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high risk of infection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 high morbidity and mortality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closed fractures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Ibeanusi and Obalum, 2019)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932868" cy="109280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Open Fractures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61113"/>
            <a:ext cx="8641724" cy="549688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mechanisms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-Motor Vehicle Collisions(MVCs)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-Firearms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Fall from a height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(Zalavras, 2017)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12" y="798490"/>
            <a:ext cx="3421487" cy="39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97746" cy="1056068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cont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83840"/>
            <a:ext cx="12192000" cy="557415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Mechanisms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-torsional injuries (sports)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Fall from height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trauma directly related to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amount of energy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478074" cy="13224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(Aird, 2012)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4447"/>
            <a:ext cx="12192000" cy="552264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 system focuses on severity of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 injury only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Gustillo-Anderson schema/ Tscherne and Gotzen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diagnostic framework that directs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treatment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communication between surgeons and clinicians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1428</TotalTime>
  <Words>545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  Department of Orthopaedic and Trauma Medicine   Module: Traumatology  Topic: Open Fractures  Facilitator: Miss Regina Wambui  </vt:lpstr>
      <vt:lpstr>PowerPoint Presentation</vt:lpstr>
      <vt:lpstr>Learning Outcome</vt:lpstr>
      <vt:lpstr>Learning Objectives</vt:lpstr>
      <vt:lpstr>Introduction</vt:lpstr>
      <vt:lpstr>Introduction Cont</vt:lpstr>
      <vt:lpstr>Causes of Open Fractures </vt:lpstr>
      <vt:lpstr>Causes cont</vt:lpstr>
      <vt:lpstr>Classification (Aird, 2012)</vt:lpstr>
      <vt:lpstr>Gustillo-Anderson Classification</vt:lpstr>
      <vt:lpstr>Classification cont</vt:lpstr>
      <vt:lpstr>Cont</vt:lpstr>
      <vt:lpstr>Gustillo II</vt:lpstr>
      <vt:lpstr>Cont</vt:lpstr>
      <vt:lpstr>Cont </vt:lpstr>
      <vt:lpstr>Gustillo IIIA</vt:lpstr>
      <vt:lpstr>Cont</vt:lpstr>
      <vt:lpstr>Gustillo IIIB</vt:lpstr>
      <vt:lpstr>Cont</vt:lpstr>
      <vt:lpstr>Gustillo IIIC</vt:lpstr>
      <vt:lpstr>PowerPoint Presentation</vt:lpstr>
      <vt:lpstr>Summary: Open fractures</vt:lpstr>
      <vt:lpstr>Summary ct…</vt:lpstr>
      <vt:lpstr>PowerPoint Presentation</vt:lpstr>
      <vt:lpstr>Nadine, a 14 year old Was skiing, fell and broke her left leg. When she fell, her left leg was caught under the body of another skier who run into her. The x-ray showed that Nadine had an open, tibia-fibular fracture just below the knee. Giving details, describe the best management to Nadine’s Open fracture injury.</vt:lpstr>
      <vt:lpstr>PowerPoint Presentation</vt:lpstr>
      <vt:lpstr>N/B</vt:lpstr>
      <vt:lpstr>References</vt:lpstr>
      <vt:lpstr>References Ct…..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99</cp:revision>
  <dcterms:created xsi:type="dcterms:W3CDTF">2022-01-23T10:15:00Z</dcterms:created>
  <dcterms:modified xsi:type="dcterms:W3CDTF">2024-10-02T14:32:06Z</dcterms:modified>
</cp:coreProperties>
</file>