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wav" ContentType="audio/wav"/>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09" r:id="rId4"/>
    <p:sldId id="265" r:id="rId5"/>
    <p:sldId id="266" r:id="rId6"/>
    <p:sldId id="278" r:id="rId7"/>
    <p:sldId id="290" r:id="rId8"/>
    <p:sldId id="307" r:id="rId9"/>
    <p:sldId id="310" r:id="rId10"/>
    <p:sldId id="306" r:id="rId11"/>
    <p:sldId id="311" r:id="rId12"/>
    <p:sldId id="312" r:id="rId13"/>
    <p:sldId id="314" r:id="rId14"/>
    <p:sldId id="315" r:id="rId15"/>
    <p:sldId id="308" r:id="rId16"/>
    <p:sldId id="313" r:id="rId17"/>
    <p:sldId id="317" r:id="rId18"/>
    <p:sldId id="318" r:id="rId19"/>
    <p:sldId id="320" r:id="rId20"/>
    <p:sldId id="319" r:id="rId21"/>
    <p:sldId id="321" r:id="rId22"/>
    <p:sldId id="323" r:id="rId23"/>
    <p:sldId id="267" r:id="rId24"/>
    <p:sldId id="268" r:id="rId25"/>
    <p:sldId id="324" r:id="rId26"/>
    <p:sldId id="340" r:id="rId27"/>
    <p:sldId id="325" r:id="rId28"/>
    <p:sldId id="327" r:id="rId29"/>
    <p:sldId id="337" r:id="rId30"/>
    <p:sldId id="326" r:id="rId31"/>
    <p:sldId id="328" r:id="rId32"/>
    <p:sldId id="329" r:id="rId33"/>
    <p:sldId id="341" r:id="rId34"/>
    <p:sldId id="342" r:id="rId35"/>
    <p:sldId id="330" r:id="rId36"/>
    <p:sldId id="331" r:id="rId37"/>
    <p:sldId id="332" r:id="rId38"/>
    <p:sldId id="338" r:id="rId39"/>
    <p:sldId id="344" r:id="rId40"/>
    <p:sldId id="339" r:id="rId41"/>
    <p:sldId id="334" r:id="rId42"/>
    <p:sldId id="333" r:id="rId43"/>
    <p:sldId id="335" r:id="rId44"/>
    <p:sldId id="345" r:id="rId45"/>
    <p:sldId id="346" r:id="rId46"/>
    <p:sldId id="347" r:id="rId47"/>
    <p:sldId id="348" r:id="rId48"/>
    <p:sldId id="349" r:id="rId49"/>
    <p:sldId id="336" r:id="rId50"/>
    <p:sldId id="316" r:id="rId51"/>
    <p:sldId id="260" r:id="rId5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3/24/2020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3/24/2020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3/24/2020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3/24/2020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3/24/2020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3/24/2020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wmf"/><Relationship Id="rId4" Type="http://schemas.openxmlformats.org/officeDocument/2006/relationships/oleObject" Target="../embeddings/oleObject1.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3.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600200"/>
            <a:ext cx="7772400" cy="1771650"/>
          </a:xfrm>
        </p:spPr>
        <p:txBody>
          <a:bodyPr>
            <a:normAutofit/>
          </a:bodyPr>
          <a:lstStyle/>
          <a:p>
            <a:r>
              <a:rPr lang="en-US" sz="4800" b="1" dirty="0" smtClean="0"/>
              <a:t>CLASSIFICATION OF FRACTURES</a:t>
            </a:r>
            <a:endParaRPr lang="en-US" sz="4800" b="1" dirty="0"/>
          </a:p>
        </p:txBody>
      </p:sp>
      <p:sp>
        <p:nvSpPr>
          <p:cNvPr id="3" name="Subtitle 2"/>
          <p:cNvSpPr>
            <a:spLocks noGrp="1"/>
          </p:cNvSpPr>
          <p:nvPr>
            <p:ph type="subTitle" idx="1"/>
          </p:nvPr>
        </p:nvSpPr>
        <p:spPr>
          <a:xfrm>
            <a:off x="914400" y="4038600"/>
            <a:ext cx="7696200" cy="1600200"/>
          </a:xfrm>
        </p:spPr>
        <p:txBody>
          <a:bodyPr>
            <a:normAutofit/>
          </a:bodyPr>
          <a:lstStyle/>
          <a:p>
            <a:r>
              <a:rPr lang="en-US" dirty="0" smtClean="0"/>
              <a:t>MR. KOROS E.K., </a:t>
            </a:r>
          </a:p>
          <a:p>
            <a:r>
              <a:rPr lang="en-US" dirty="0" err="1" smtClean="0"/>
              <a:t>BSc.N</a:t>
            </a:r>
            <a:r>
              <a:rPr lang="en-US" dirty="0" smtClean="0"/>
              <a:t>, </a:t>
            </a:r>
            <a:r>
              <a:rPr lang="en-US" dirty="0" err="1" smtClean="0"/>
              <a:t>UoN</a:t>
            </a:r>
            <a:r>
              <a:rPr lang="en-US" dirty="0" smtClean="0"/>
              <a:t>, BLS, ACLS, LECTURER.</a:t>
            </a:r>
            <a:endParaRPr lang="en-US" dirty="0"/>
          </a:p>
        </p:txBody>
      </p:sp>
    </p:spTree>
    <p:extLst>
      <p:ext uri="{BB962C8B-B14F-4D97-AF65-F5344CB8AC3E}">
        <p14:creationId xmlns:p14="http://schemas.microsoft.com/office/powerpoint/2010/main" val="27068609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152400" y="1447800"/>
            <a:ext cx="8839200" cy="3276600"/>
          </a:xfrm>
        </p:spPr>
        <p:txBody>
          <a:bodyPr>
            <a:normAutofit/>
          </a:bodyPr>
          <a:lstStyle/>
          <a:p>
            <a:pPr marL="0" indent="0" algn="ctr">
              <a:buNone/>
            </a:pPr>
            <a:endParaRPr lang="en-US" sz="4800" b="1" u="sng" dirty="0" smtClean="0"/>
          </a:p>
          <a:p>
            <a:pPr marL="0" indent="0" algn="ctr">
              <a:buNone/>
            </a:pPr>
            <a:r>
              <a:rPr lang="en-US" sz="4800" b="1" u="sng" dirty="0" smtClean="0"/>
              <a:t>Classification of Fractures According to </a:t>
            </a:r>
            <a:r>
              <a:rPr lang="en-US" sz="4800" b="1" u="sng" dirty="0" err="1" smtClean="0"/>
              <a:t>Aetiology</a:t>
            </a:r>
            <a:endParaRPr lang="en-US" sz="4800" u="sng" dirty="0" smtClean="0"/>
          </a:p>
        </p:txBody>
      </p:sp>
    </p:spTree>
    <p:extLst>
      <p:ext uri="{BB962C8B-B14F-4D97-AF65-F5344CB8AC3E}">
        <p14:creationId xmlns:p14="http://schemas.microsoft.com/office/powerpoint/2010/main" val="240212957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152400" y="609600"/>
            <a:ext cx="8839200" cy="6096000"/>
          </a:xfrm>
        </p:spPr>
        <p:txBody>
          <a:bodyPr>
            <a:normAutofit/>
          </a:bodyPr>
          <a:lstStyle/>
          <a:p>
            <a:pPr marL="514350" indent="-514350">
              <a:buFont typeface="+mj-lt"/>
              <a:buAutoNum type="arabicPeriod"/>
            </a:pPr>
            <a:r>
              <a:rPr lang="en-US" b="1" dirty="0" smtClean="0"/>
              <a:t>Fractures Caused Solely by Sudden Injury</a:t>
            </a:r>
            <a:r>
              <a:rPr lang="en-US" dirty="0" smtClean="0"/>
              <a:t>: </a:t>
            </a:r>
          </a:p>
          <a:p>
            <a:pPr lvl="1"/>
            <a:r>
              <a:rPr lang="en-US" sz="3200" dirty="0" smtClean="0"/>
              <a:t>Form the largest group of fractures by far</a:t>
            </a:r>
          </a:p>
          <a:p>
            <a:pPr lvl="1"/>
            <a:r>
              <a:rPr lang="en-US" sz="3200" dirty="0" smtClean="0"/>
              <a:t>Occur through bone that was previously free from disease</a:t>
            </a:r>
          </a:p>
          <a:p>
            <a:pPr lvl="1"/>
            <a:r>
              <a:rPr lang="en-US" sz="3200" dirty="0"/>
              <a:t>M</a:t>
            </a:r>
            <a:r>
              <a:rPr lang="en-US" sz="3200" dirty="0" smtClean="0"/>
              <a:t>ay be caused by direct or indirect </a:t>
            </a:r>
            <a:r>
              <a:rPr lang="en-US" sz="3200" dirty="0"/>
              <a:t>violence  </a:t>
            </a:r>
            <a:endParaRPr lang="en-US" sz="3200" dirty="0" smtClean="0"/>
          </a:p>
          <a:p>
            <a:pPr lvl="2"/>
            <a:r>
              <a:rPr lang="en-US" sz="2800" dirty="0" smtClean="0"/>
              <a:t>Direct violence e.g. metatarsal bone fractured by falling, heavy weight/object on the foot</a:t>
            </a:r>
          </a:p>
          <a:p>
            <a:pPr lvl="2"/>
            <a:r>
              <a:rPr lang="en-US" sz="2800" dirty="0" smtClean="0"/>
              <a:t>Indirect violence; transmitted along bone e.g. head of radius fractured in a fall on the outstretched hand, fracture of clavicle in a fall on the shoulder </a:t>
            </a:r>
          </a:p>
          <a:p>
            <a:pPr lvl="1"/>
            <a:endParaRPr lang="en-US" sz="2400" dirty="0" smtClean="0"/>
          </a:p>
        </p:txBody>
      </p:sp>
    </p:spTree>
    <p:extLst>
      <p:ext uri="{BB962C8B-B14F-4D97-AF65-F5344CB8AC3E}">
        <p14:creationId xmlns:p14="http://schemas.microsoft.com/office/powerpoint/2010/main" val="9842720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152400" y="838200"/>
            <a:ext cx="8839200" cy="5867400"/>
          </a:xfrm>
        </p:spPr>
        <p:txBody>
          <a:bodyPr>
            <a:normAutofit fontScale="92500"/>
          </a:bodyPr>
          <a:lstStyle/>
          <a:p>
            <a:pPr marL="514350" indent="-514350">
              <a:buFont typeface="+mj-lt"/>
              <a:buAutoNum type="arabicPeriod" startAt="2"/>
            </a:pPr>
            <a:r>
              <a:rPr lang="en-US" sz="3500" b="1" dirty="0" smtClean="0"/>
              <a:t>Fragility Fractures</a:t>
            </a:r>
            <a:r>
              <a:rPr lang="en-US" sz="3500" dirty="0" smtClean="0"/>
              <a:t>: </a:t>
            </a:r>
          </a:p>
          <a:p>
            <a:pPr lvl="1"/>
            <a:r>
              <a:rPr lang="en-US" sz="3200" dirty="0" smtClean="0"/>
              <a:t>Fractures associated with generalized bone weakness resulting from conditions such as osteoporosis (</a:t>
            </a:r>
            <a:r>
              <a:rPr lang="en-US" sz="2400" dirty="0" smtClean="0"/>
              <a:t>loss of bone mass to the level below range of an individual of a similar race and sex</a:t>
            </a:r>
            <a:r>
              <a:rPr lang="en-US" sz="3200" dirty="0" smtClean="0"/>
              <a:t>)</a:t>
            </a:r>
          </a:p>
          <a:p>
            <a:pPr lvl="1"/>
            <a:r>
              <a:rPr lang="en-US" sz="3200" dirty="0" smtClean="0"/>
              <a:t>Seen mostly in elderly patients</a:t>
            </a:r>
          </a:p>
          <a:p>
            <a:pPr lvl="3"/>
            <a:r>
              <a:rPr lang="en-US" sz="2400" dirty="0" smtClean="0"/>
              <a:t>Occur in 40% of women and 14 % men ≥ 50 years</a:t>
            </a:r>
          </a:p>
          <a:p>
            <a:pPr lvl="3"/>
            <a:r>
              <a:rPr lang="en-US" sz="2400" dirty="0" smtClean="0"/>
              <a:t>WHO predicts that by 2050, there will be 6.5 million hip fractures worldwide</a:t>
            </a:r>
          </a:p>
          <a:p>
            <a:pPr lvl="1"/>
            <a:r>
              <a:rPr lang="en-US" sz="3200" dirty="0" smtClean="0"/>
              <a:t>Risk factors for fragility fractures include: low bone density, falls, nature of floor and environment and bone strength (BMD-bone mineral density)</a:t>
            </a:r>
          </a:p>
          <a:p>
            <a:pPr lvl="1"/>
            <a:endParaRPr lang="en-US" sz="2400" dirty="0" smtClean="0"/>
          </a:p>
        </p:txBody>
      </p:sp>
    </p:spTree>
    <p:extLst>
      <p:ext uri="{BB962C8B-B14F-4D97-AF65-F5344CB8AC3E}">
        <p14:creationId xmlns:p14="http://schemas.microsoft.com/office/powerpoint/2010/main" val="200145578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152400" y="533400"/>
            <a:ext cx="8839200" cy="6172200"/>
          </a:xfrm>
        </p:spPr>
        <p:txBody>
          <a:bodyPr>
            <a:normAutofit lnSpcReduction="10000"/>
          </a:bodyPr>
          <a:lstStyle/>
          <a:p>
            <a:pPr marL="514350" indent="-514350">
              <a:buFont typeface="+mj-lt"/>
              <a:buAutoNum type="arabicPeriod" startAt="3"/>
            </a:pPr>
            <a:r>
              <a:rPr lang="en-US" sz="3500" b="1" dirty="0" smtClean="0"/>
              <a:t>Fatigue (Stress) Fractures</a:t>
            </a:r>
            <a:r>
              <a:rPr lang="en-US" sz="3500" dirty="0" smtClean="0"/>
              <a:t>: </a:t>
            </a:r>
          </a:p>
          <a:p>
            <a:pPr lvl="1"/>
            <a:r>
              <a:rPr lang="en-US" dirty="0" smtClean="0"/>
              <a:t>Occur from repeated stress to bone</a:t>
            </a:r>
          </a:p>
          <a:p>
            <a:pPr lvl="1"/>
            <a:r>
              <a:rPr lang="en-US" dirty="0" smtClean="0"/>
              <a:t>Common in athletes or new military recruits</a:t>
            </a:r>
          </a:p>
          <a:p>
            <a:pPr lvl="1"/>
            <a:r>
              <a:rPr lang="en-US" dirty="0" smtClean="0"/>
              <a:t>Occur when the rate of </a:t>
            </a:r>
            <a:r>
              <a:rPr lang="en-US" dirty="0" err="1" smtClean="0"/>
              <a:t>microdamage</a:t>
            </a:r>
            <a:r>
              <a:rPr lang="en-US" dirty="0" smtClean="0"/>
              <a:t> exceeds rate of repair whereby </a:t>
            </a:r>
            <a:r>
              <a:rPr lang="en-US" dirty="0" err="1" smtClean="0"/>
              <a:t>microdamage</a:t>
            </a:r>
            <a:r>
              <a:rPr lang="en-US" dirty="0" smtClean="0"/>
              <a:t> accumulates and progresses to a complete fracture across the full width of the bones</a:t>
            </a:r>
          </a:p>
          <a:p>
            <a:pPr lvl="1"/>
            <a:r>
              <a:rPr lang="en-US" dirty="0" smtClean="0"/>
              <a:t>Most of these fractures are confined to bones of the lower limb e.g. </a:t>
            </a:r>
          </a:p>
          <a:p>
            <a:pPr lvl="5"/>
            <a:r>
              <a:rPr lang="en-US" sz="2800" dirty="0" smtClean="0"/>
              <a:t>Metatarsals (march fractures), </a:t>
            </a:r>
          </a:p>
          <a:p>
            <a:pPr lvl="5"/>
            <a:r>
              <a:rPr lang="en-US" sz="2800" dirty="0"/>
              <a:t>S</a:t>
            </a:r>
            <a:r>
              <a:rPr lang="en-US" sz="2800" dirty="0" smtClean="0"/>
              <a:t>haft of fibula, </a:t>
            </a:r>
          </a:p>
          <a:p>
            <a:pPr lvl="5"/>
            <a:r>
              <a:rPr lang="en-US" sz="2800" dirty="0"/>
              <a:t>S</a:t>
            </a:r>
            <a:r>
              <a:rPr lang="en-US" sz="2800" dirty="0" smtClean="0"/>
              <a:t>haft of tibia, </a:t>
            </a:r>
          </a:p>
          <a:p>
            <a:pPr lvl="5"/>
            <a:r>
              <a:rPr lang="en-US" sz="2800" dirty="0"/>
              <a:t>N</a:t>
            </a:r>
            <a:r>
              <a:rPr lang="en-US" sz="2800" dirty="0" smtClean="0"/>
              <a:t>eck of femur</a:t>
            </a:r>
          </a:p>
        </p:txBody>
      </p:sp>
    </p:spTree>
    <p:extLst>
      <p:ext uri="{BB962C8B-B14F-4D97-AF65-F5344CB8AC3E}">
        <p14:creationId xmlns:p14="http://schemas.microsoft.com/office/powerpoint/2010/main" val="172742101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152400" y="533400"/>
            <a:ext cx="8839200" cy="6172200"/>
          </a:xfrm>
        </p:spPr>
        <p:txBody>
          <a:bodyPr>
            <a:normAutofit fontScale="92500" lnSpcReduction="10000"/>
          </a:bodyPr>
          <a:lstStyle/>
          <a:p>
            <a:pPr marL="514350" indent="-514350">
              <a:buFont typeface="+mj-lt"/>
              <a:buAutoNum type="arabicPeriod" startAt="4"/>
            </a:pPr>
            <a:r>
              <a:rPr lang="en-US" sz="3500" b="1" dirty="0" smtClean="0"/>
              <a:t>Pathological Fractures</a:t>
            </a:r>
            <a:r>
              <a:rPr lang="en-US" sz="3500" dirty="0" smtClean="0"/>
              <a:t>: </a:t>
            </a:r>
          </a:p>
          <a:p>
            <a:pPr lvl="1"/>
            <a:r>
              <a:rPr lang="en-US" dirty="0" smtClean="0"/>
              <a:t>Occur in bones already weakened by disease</a:t>
            </a:r>
          </a:p>
          <a:p>
            <a:pPr lvl="1"/>
            <a:r>
              <a:rPr lang="en-US" dirty="0" smtClean="0"/>
              <a:t>Created by a level of force that would not have resulted in a fracture in a healthy bone</a:t>
            </a:r>
          </a:p>
          <a:p>
            <a:pPr lvl="1"/>
            <a:r>
              <a:rPr lang="en-US" dirty="0" smtClean="0"/>
              <a:t>Bones give way from trivial violence or even spontaneously</a:t>
            </a:r>
          </a:p>
          <a:p>
            <a:pPr lvl="1"/>
            <a:r>
              <a:rPr lang="en-US" dirty="0" smtClean="0"/>
              <a:t>Examples;</a:t>
            </a:r>
          </a:p>
          <a:p>
            <a:pPr lvl="2"/>
            <a:r>
              <a:rPr lang="en-US" sz="2600" dirty="0" err="1" smtClean="0"/>
              <a:t>Osteomyelitic</a:t>
            </a:r>
            <a:r>
              <a:rPr lang="en-US" sz="2600" dirty="0" smtClean="0"/>
              <a:t> # (infection-Osteomyelitis)</a:t>
            </a:r>
          </a:p>
          <a:p>
            <a:pPr lvl="2"/>
            <a:r>
              <a:rPr lang="en-US" sz="2600" dirty="0" err="1" smtClean="0"/>
              <a:t>Osteomalacic</a:t>
            </a:r>
            <a:r>
              <a:rPr lang="en-US" sz="2600" dirty="0" smtClean="0"/>
              <a:t> </a:t>
            </a:r>
            <a:r>
              <a:rPr lang="en-US" sz="2600" dirty="0"/>
              <a:t># </a:t>
            </a:r>
            <a:r>
              <a:rPr lang="en-US" sz="2600" dirty="0" smtClean="0"/>
              <a:t>(Rickets/</a:t>
            </a:r>
            <a:r>
              <a:rPr lang="en-US" sz="2600" dirty="0" err="1" smtClean="0"/>
              <a:t>Osteomalacia</a:t>
            </a:r>
            <a:r>
              <a:rPr lang="en-US" sz="2600" dirty="0" smtClean="0"/>
              <a:t> – deficient minerals, calcium, </a:t>
            </a:r>
            <a:r>
              <a:rPr lang="en-US" sz="2600" dirty="0" err="1" smtClean="0"/>
              <a:t>vit</a:t>
            </a:r>
            <a:r>
              <a:rPr lang="en-US" sz="2600" dirty="0" smtClean="0"/>
              <a:t> D intake</a:t>
            </a:r>
          </a:p>
          <a:p>
            <a:pPr lvl="2"/>
            <a:r>
              <a:rPr lang="en-US" sz="2600" dirty="0" smtClean="0"/>
              <a:t>Osteosarcoma </a:t>
            </a:r>
            <a:r>
              <a:rPr lang="en-US" sz="2600" dirty="0"/>
              <a:t># </a:t>
            </a:r>
            <a:r>
              <a:rPr lang="en-US" sz="2600" dirty="0" smtClean="0"/>
              <a:t>(Tumors)</a:t>
            </a:r>
          </a:p>
          <a:p>
            <a:pPr lvl="2"/>
            <a:r>
              <a:rPr lang="en-US" sz="2600" dirty="0" err="1" smtClean="0"/>
              <a:t>Osteogenesis</a:t>
            </a:r>
            <a:r>
              <a:rPr lang="en-US" sz="2600" dirty="0" smtClean="0"/>
              <a:t> </a:t>
            </a:r>
            <a:r>
              <a:rPr lang="en-US" sz="2600" dirty="0" err="1" smtClean="0"/>
              <a:t>imperfecta</a:t>
            </a:r>
            <a:r>
              <a:rPr lang="en-US" sz="2600" dirty="0" smtClean="0"/>
              <a:t> </a:t>
            </a:r>
            <a:r>
              <a:rPr lang="en-US" sz="2600" dirty="0"/>
              <a:t># </a:t>
            </a:r>
            <a:r>
              <a:rPr lang="en-US" sz="2600" dirty="0" smtClean="0"/>
              <a:t>(congenital)</a:t>
            </a:r>
          </a:p>
          <a:p>
            <a:pPr lvl="2"/>
            <a:r>
              <a:rPr lang="en-US" sz="2600" dirty="0" smtClean="0"/>
              <a:t>Osteoporotic </a:t>
            </a:r>
            <a:r>
              <a:rPr lang="en-US" sz="2600" dirty="0"/>
              <a:t># </a:t>
            </a:r>
            <a:r>
              <a:rPr lang="en-US" sz="2600" dirty="0" smtClean="0"/>
              <a:t>(deficiency of both organic and inorganic components of bone leading to reduced total bone mass</a:t>
            </a:r>
          </a:p>
          <a:p>
            <a:pPr lvl="2"/>
            <a:r>
              <a:rPr lang="en-US" sz="2600" dirty="0" smtClean="0"/>
              <a:t>Paget’s disease (Miscellaneous)</a:t>
            </a:r>
          </a:p>
        </p:txBody>
      </p:sp>
    </p:spTree>
    <p:extLst>
      <p:ext uri="{BB962C8B-B14F-4D97-AF65-F5344CB8AC3E}">
        <p14:creationId xmlns:p14="http://schemas.microsoft.com/office/powerpoint/2010/main" val="293100585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609600" y="1905000"/>
            <a:ext cx="8077200" cy="2743200"/>
          </a:xfrm>
        </p:spPr>
        <p:txBody>
          <a:bodyPr>
            <a:normAutofit/>
          </a:bodyPr>
          <a:lstStyle/>
          <a:p>
            <a:pPr marL="0" indent="0" algn="ctr">
              <a:buNone/>
            </a:pPr>
            <a:r>
              <a:rPr lang="en-US" sz="5400" b="1" dirty="0" smtClean="0"/>
              <a:t>Classification of Fractures According to Pattern</a:t>
            </a:r>
            <a:r>
              <a:rPr lang="en-US" sz="5400" dirty="0" smtClean="0"/>
              <a:t> </a:t>
            </a:r>
          </a:p>
        </p:txBody>
      </p:sp>
    </p:spTree>
    <p:extLst>
      <p:ext uri="{BB962C8B-B14F-4D97-AF65-F5344CB8AC3E}">
        <p14:creationId xmlns:p14="http://schemas.microsoft.com/office/powerpoint/2010/main" val="28297714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152400" y="609600"/>
            <a:ext cx="8839200" cy="5410200"/>
          </a:xfrm>
        </p:spPr>
        <p:txBody>
          <a:bodyPr>
            <a:normAutofit fontScale="92500" lnSpcReduction="10000"/>
          </a:bodyPr>
          <a:lstStyle/>
          <a:p>
            <a:pPr marL="0" indent="0">
              <a:buNone/>
            </a:pPr>
            <a:r>
              <a:rPr lang="en-US" sz="3900" b="1" u="sng" dirty="0" smtClean="0"/>
              <a:t>Introduction</a:t>
            </a:r>
          </a:p>
          <a:p>
            <a:r>
              <a:rPr lang="en-US" dirty="0" smtClean="0"/>
              <a:t>Fractures are often designated by descriptive terms denoting the shape, direction and </a:t>
            </a:r>
            <a:r>
              <a:rPr lang="en-US" dirty="0"/>
              <a:t>manner of fracture </a:t>
            </a:r>
            <a:r>
              <a:rPr lang="en-US" dirty="0" smtClean="0"/>
              <a:t>surface formed </a:t>
            </a:r>
            <a:r>
              <a:rPr lang="en-US" dirty="0"/>
              <a:t>as seen on </a:t>
            </a:r>
            <a:r>
              <a:rPr lang="en-US" dirty="0" smtClean="0"/>
              <a:t>radiographs</a:t>
            </a:r>
          </a:p>
          <a:p>
            <a:r>
              <a:rPr lang="en-US" dirty="0" smtClean="0"/>
              <a:t>This feature categorizes the fractures into the following patterns;</a:t>
            </a:r>
            <a:endParaRPr lang="en-US" dirty="0"/>
          </a:p>
          <a:p>
            <a:pPr marL="0" indent="0" algn="ctr">
              <a:buNone/>
            </a:pPr>
            <a:endParaRPr lang="en-US" b="1" dirty="0" smtClean="0"/>
          </a:p>
          <a:p>
            <a:pPr marL="514350" indent="-514350">
              <a:buFont typeface="+mj-lt"/>
              <a:buAutoNum type="arabicPeriod"/>
            </a:pPr>
            <a:r>
              <a:rPr lang="en-US" sz="3500" b="1" dirty="0" smtClean="0"/>
              <a:t>Longitudinal/Linear fracture</a:t>
            </a:r>
            <a:r>
              <a:rPr lang="en-US" sz="3500" dirty="0" smtClean="0"/>
              <a:t>: bone break follows a straight line along the long axis of the bone</a:t>
            </a:r>
          </a:p>
          <a:p>
            <a:pPr marL="514350" indent="-514350">
              <a:buFont typeface="+mj-lt"/>
              <a:buAutoNum type="arabicPeriod"/>
            </a:pPr>
            <a:endParaRPr lang="en-US" sz="3500" dirty="0"/>
          </a:p>
          <a:p>
            <a:pPr marL="0" indent="0" algn="ctr">
              <a:buNone/>
            </a:pPr>
            <a:r>
              <a:rPr lang="en-US" sz="3500" dirty="0" smtClean="0"/>
              <a:t>(draw a diagram)</a:t>
            </a:r>
          </a:p>
        </p:txBody>
      </p:sp>
    </p:spTree>
    <p:extLst>
      <p:ext uri="{BB962C8B-B14F-4D97-AF65-F5344CB8AC3E}">
        <p14:creationId xmlns:p14="http://schemas.microsoft.com/office/powerpoint/2010/main" val="4300055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152400" y="609600"/>
            <a:ext cx="8839200" cy="4953000"/>
          </a:xfrm>
        </p:spPr>
        <p:txBody>
          <a:bodyPr>
            <a:normAutofit/>
          </a:bodyPr>
          <a:lstStyle/>
          <a:p>
            <a:pPr marL="514350" indent="-514350">
              <a:buFont typeface="+mj-lt"/>
              <a:buAutoNum type="arabicPeriod" startAt="2"/>
            </a:pPr>
            <a:r>
              <a:rPr lang="en-US" b="1" dirty="0" smtClean="0"/>
              <a:t>Transverse fracture</a:t>
            </a:r>
            <a:r>
              <a:rPr lang="en-US" dirty="0" smtClean="0"/>
              <a:t>: bone breaks transversely across the short axis of the bone</a:t>
            </a:r>
          </a:p>
          <a:p>
            <a:pPr lvl="1"/>
            <a:r>
              <a:rPr lang="en-US" sz="3200" dirty="0"/>
              <a:t>Caused by angulation force rather than a twisting force</a:t>
            </a:r>
          </a:p>
          <a:p>
            <a:pPr lvl="1"/>
            <a:r>
              <a:rPr lang="en-US" sz="3200" dirty="0" smtClean="0"/>
              <a:t>Common among long bones</a:t>
            </a:r>
          </a:p>
          <a:p>
            <a:endParaRPr lang="en-US" dirty="0"/>
          </a:p>
          <a:p>
            <a:pPr marL="0" indent="0" algn="ctr">
              <a:buNone/>
            </a:pPr>
            <a:r>
              <a:rPr lang="en-US" dirty="0" smtClean="0"/>
              <a:t>(draw)</a:t>
            </a:r>
          </a:p>
        </p:txBody>
      </p:sp>
    </p:spTree>
    <p:extLst>
      <p:ext uri="{BB962C8B-B14F-4D97-AF65-F5344CB8AC3E}">
        <p14:creationId xmlns:p14="http://schemas.microsoft.com/office/powerpoint/2010/main" val="241269777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152400" y="609600"/>
            <a:ext cx="8839200" cy="4953000"/>
          </a:xfrm>
        </p:spPr>
        <p:txBody>
          <a:bodyPr>
            <a:normAutofit/>
          </a:bodyPr>
          <a:lstStyle/>
          <a:p>
            <a:pPr marL="514350" indent="-514350">
              <a:buFont typeface="+mj-lt"/>
              <a:buAutoNum type="arabicPeriod" startAt="3"/>
            </a:pPr>
            <a:r>
              <a:rPr lang="en-US" b="1" dirty="0" smtClean="0"/>
              <a:t>Oblique Fracture </a:t>
            </a:r>
            <a:r>
              <a:rPr lang="en-US" dirty="0" smtClean="0"/>
              <a:t>: </a:t>
            </a:r>
          </a:p>
          <a:p>
            <a:pPr lvl="1"/>
            <a:r>
              <a:rPr lang="en-US" sz="3200" dirty="0" smtClean="0"/>
              <a:t>Bone breakage follows a diagonal manner, occurring </a:t>
            </a:r>
            <a:r>
              <a:rPr lang="en-US" sz="3200" dirty="0"/>
              <a:t>at an angle across the bone, </a:t>
            </a:r>
            <a:endParaRPr lang="en-US" sz="3200" dirty="0" smtClean="0"/>
          </a:p>
          <a:p>
            <a:pPr lvl="1"/>
            <a:r>
              <a:rPr lang="en-US" sz="3200" dirty="0" smtClean="0"/>
              <a:t>Less </a:t>
            </a:r>
            <a:r>
              <a:rPr lang="en-US" sz="3200" dirty="0"/>
              <a:t>stable than a transverse fracture</a:t>
            </a:r>
            <a:r>
              <a:rPr lang="en-US" sz="3200" dirty="0" smtClean="0"/>
              <a:t>.</a:t>
            </a:r>
          </a:p>
          <a:p>
            <a:endParaRPr lang="en-US" dirty="0"/>
          </a:p>
          <a:p>
            <a:pPr marL="0" indent="0" algn="ctr">
              <a:buNone/>
            </a:pPr>
            <a:r>
              <a:rPr lang="en-US" dirty="0" smtClean="0"/>
              <a:t>(draw)</a:t>
            </a:r>
            <a:endParaRPr lang="en-US" dirty="0"/>
          </a:p>
          <a:p>
            <a:endParaRPr lang="en-US" dirty="0" smtClean="0"/>
          </a:p>
        </p:txBody>
      </p:sp>
    </p:spTree>
    <p:extLst>
      <p:ext uri="{BB962C8B-B14F-4D97-AF65-F5344CB8AC3E}">
        <p14:creationId xmlns:p14="http://schemas.microsoft.com/office/powerpoint/2010/main" val="7259394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152400" y="1066800"/>
            <a:ext cx="8839200" cy="4495800"/>
          </a:xfrm>
        </p:spPr>
        <p:txBody>
          <a:bodyPr>
            <a:normAutofit/>
          </a:bodyPr>
          <a:lstStyle/>
          <a:p>
            <a:pPr marL="514350" indent="-514350">
              <a:buFont typeface="+mj-lt"/>
              <a:buAutoNum type="arabicPeriod" startAt="4"/>
            </a:pPr>
            <a:r>
              <a:rPr lang="en-US" b="1" dirty="0" smtClean="0"/>
              <a:t>Spiral Fracture</a:t>
            </a:r>
            <a:r>
              <a:rPr lang="en-US" dirty="0" smtClean="0"/>
              <a:t>: </a:t>
            </a:r>
            <a:endParaRPr lang="en-US" dirty="0"/>
          </a:p>
          <a:p>
            <a:pPr lvl="1"/>
            <a:r>
              <a:rPr lang="en-US" sz="3200" dirty="0"/>
              <a:t>B</a:t>
            </a:r>
            <a:r>
              <a:rPr lang="en-US" sz="3200" dirty="0" smtClean="0"/>
              <a:t>one breakage follows a spiral manner</a:t>
            </a:r>
          </a:p>
          <a:p>
            <a:pPr lvl="1"/>
            <a:r>
              <a:rPr lang="en-US" sz="3200" dirty="0" smtClean="0"/>
              <a:t>Caused by a twisting force around the shaft of the bone</a:t>
            </a:r>
          </a:p>
          <a:p>
            <a:endParaRPr lang="en-US" dirty="0"/>
          </a:p>
          <a:p>
            <a:pPr marL="0" indent="0" algn="ctr">
              <a:buNone/>
            </a:pPr>
            <a:r>
              <a:rPr lang="en-US" dirty="0" smtClean="0"/>
              <a:t>(draw)</a:t>
            </a:r>
          </a:p>
          <a:p>
            <a:endParaRPr lang="en-US" dirty="0" smtClean="0"/>
          </a:p>
        </p:txBody>
      </p:sp>
    </p:spTree>
    <p:extLst>
      <p:ext uri="{BB962C8B-B14F-4D97-AF65-F5344CB8AC3E}">
        <p14:creationId xmlns:p14="http://schemas.microsoft.com/office/powerpoint/2010/main" val="22913217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lstStyle/>
          <a:p>
            <a:r>
              <a:rPr lang="en-US" b="1" u="sng" dirty="0" smtClean="0"/>
              <a:t>Introduction</a:t>
            </a:r>
            <a:endParaRPr lang="en-US" b="1" u="sng" dirty="0"/>
          </a:p>
        </p:txBody>
      </p:sp>
      <p:sp>
        <p:nvSpPr>
          <p:cNvPr id="3" name="Content Placeholder 2"/>
          <p:cNvSpPr>
            <a:spLocks noGrp="1"/>
          </p:cNvSpPr>
          <p:nvPr>
            <p:ph idx="1"/>
          </p:nvPr>
        </p:nvSpPr>
        <p:spPr>
          <a:xfrm>
            <a:off x="228600" y="1143000"/>
            <a:ext cx="8763000" cy="5562600"/>
          </a:xfrm>
        </p:spPr>
        <p:txBody>
          <a:bodyPr>
            <a:normAutofit lnSpcReduction="10000"/>
          </a:bodyPr>
          <a:lstStyle/>
          <a:p>
            <a:r>
              <a:rPr lang="fr-FR" dirty="0" smtClean="0"/>
              <a:t>Injuries to the musculo-</a:t>
            </a:r>
            <a:r>
              <a:rPr lang="fr-FR" dirty="0" err="1" smtClean="0"/>
              <a:t>skeletal</a:t>
            </a:r>
            <a:r>
              <a:rPr lang="fr-FR" dirty="0" smtClean="0"/>
              <a:t> system </a:t>
            </a:r>
            <a:r>
              <a:rPr lang="fr-FR" dirty="0" err="1" smtClean="0"/>
              <a:t>include</a:t>
            </a:r>
            <a:r>
              <a:rPr lang="fr-FR" dirty="0" smtClean="0"/>
              <a:t>: fractures, dislocations, </a:t>
            </a:r>
            <a:r>
              <a:rPr lang="fr-FR" dirty="0" err="1"/>
              <a:t>s</a:t>
            </a:r>
            <a:r>
              <a:rPr lang="fr-FR" dirty="0" err="1" smtClean="0"/>
              <a:t>prains</a:t>
            </a:r>
            <a:r>
              <a:rPr lang="fr-FR" dirty="0"/>
              <a:t>, </a:t>
            </a:r>
            <a:r>
              <a:rPr lang="fr-FR" dirty="0" err="1" smtClean="0"/>
              <a:t>strains</a:t>
            </a:r>
            <a:r>
              <a:rPr lang="fr-FR" dirty="0"/>
              <a:t>, </a:t>
            </a:r>
            <a:r>
              <a:rPr lang="fr-FR" dirty="0" smtClean="0"/>
              <a:t>contusions</a:t>
            </a:r>
            <a:r>
              <a:rPr lang="fr-FR" dirty="0"/>
              <a:t>, </a:t>
            </a:r>
            <a:r>
              <a:rPr lang="fr-FR" dirty="0" smtClean="0"/>
              <a:t>spinal/</a:t>
            </a:r>
            <a:r>
              <a:rPr lang="fr-FR" dirty="0" err="1" smtClean="0"/>
              <a:t>vertebral</a:t>
            </a:r>
            <a:r>
              <a:rPr lang="fr-FR" dirty="0" smtClean="0"/>
              <a:t> </a:t>
            </a:r>
            <a:r>
              <a:rPr lang="fr-FR" dirty="0" err="1" smtClean="0"/>
              <a:t>column</a:t>
            </a:r>
            <a:r>
              <a:rPr lang="fr-FR" dirty="0" smtClean="0"/>
              <a:t> </a:t>
            </a:r>
            <a:r>
              <a:rPr lang="fr-FR" dirty="0"/>
              <a:t>injuries and </a:t>
            </a:r>
            <a:r>
              <a:rPr lang="fr-FR" dirty="0" err="1" smtClean="0"/>
              <a:t>head</a:t>
            </a:r>
            <a:r>
              <a:rPr lang="fr-FR" dirty="0" smtClean="0"/>
              <a:t> Injuries</a:t>
            </a:r>
          </a:p>
          <a:p>
            <a:r>
              <a:rPr lang="en-US" sz="2800" dirty="0" smtClean="0"/>
              <a:t>A </a:t>
            </a:r>
            <a:r>
              <a:rPr lang="en-US" sz="2800" b="1" dirty="0" smtClean="0"/>
              <a:t>fracture </a:t>
            </a:r>
            <a:r>
              <a:rPr lang="en-US" sz="2800" dirty="0" smtClean="0"/>
              <a:t>is a break or crack in the continuity of a bone. </a:t>
            </a:r>
          </a:p>
          <a:p>
            <a:pPr lvl="1"/>
            <a:r>
              <a:rPr lang="en-US" sz="2400" dirty="0" smtClean="0"/>
              <a:t>It can be partial/incomplete or complete break</a:t>
            </a:r>
            <a:endParaRPr lang="en-US" sz="2400" dirty="0"/>
          </a:p>
          <a:p>
            <a:pPr lvl="1"/>
            <a:r>
              <a:rPr lang="en-US" sz="2400" dirty="0" smtClean="0"/>
              <a:t>It can occur in any part of the body e.g. skull, jaw, spine, collar bone, extremities, ribs, pelvis etc. </a:t>
            </a:r>
          </a:p>
          <a:p>
            <a:pPr lvl="1"/>
            <a:r>
              <a:rPr lang="en-US" sz="2800" dirty="0" smtClean="0"/>
              <a:t>A fractured bone may damage other organs and major blood vessels leading to serious complications.</a:t>
            </a:r>
          </a:p>
          <a:p>
            <a:r>
              <a:rPr lang="en-US" sz="2800" dirty="0" smtClean="0"/>
              <a:t>A </a:t>
            </a:r>
            <a:r>
              <a:rPr lang="en-US" sz="2800" b="1" dirty="0" smtClean="0"/>
              <a:t>dislocation</a:t>
            </a:r>
            <a:r>
              <a:rPr lang="en-US" sz="2800" dirty="0" smtClean="0"/>
              <a:t> is pulling bones out of position in a joint e.g. hip dislocation, shoulder dislocation. </a:t>
            </a:r>
          </a:p>
          <a:p>
            <a:pPr lvl="1">
              <a:buFont typeface="Calibri" pitchFamily="34" charset="0"/>
              <a:buChar char="–"/>
            </a:pPr>
            <a:r>
              <a:rPr lang="en-US" sz="2400" dirty="0" smtClean="0"/>
              <a:t>A dislocation may result in nerve damage, strains and sprains.</a:t>
            </a:r>
          </a:p>
          <a:p>
            <a:pPr>
              <a:buFont typeface="Calibri" pitchFamily="34" charset="0"/>
              <a:buChar char="–"/>
            </a:pPr>
            <a:endParaRPr lang="en-US" sz="2800" dirty="0"/>
          </a:p>
          <a:p>
            <a:pPr>
              <a:buFont typeface="Calibri" pitchFamily="34" charset="0"/>
              <a:buChar char="–"/>
            </a:pPr>
            <a:endParaRPr lang="en-US" sz="2800" dirty="0"/>
          </a:p>
        </p:txBody>
      </p:sp>
    </p:spTree>
    <p:extLst>
      <p:ext uri="{BB962C8B-B14F-4D97-AF65-F5344CB8AC3E}">
        <p14:creationId xmlns:p14="http://schemas.microsoft.com/office/powerpoint/2010/main" val="36538870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152400" y="609600"/>
            <a:ext cx="8839200" cy="5943600"/>
          </a:xfrm>
        </p:spPr>
        <p:txBody>
          <a:bodyPr>
            <a:noAutofit/>
          </a:bodyPr>
          <a:lstStyle/>
          <a:p>
            <a:pPr marL="514350" indent="-514350">
              <a:buFont typeface="+mj-lt"/>
              <a:buAutoNum type="arabicPeriod" startAt="5"/>
            </a:pPr>
            <a:r>
              <a:rPr lang="en-US" b="1" dirty="0" smtClean="0"/>
              <a:t>Comminuted or Impacted fracture</a:t>
            </a:r>
            <a:r>
              <a:rPr lang="en-US" dirty="0" smtClean="0"/>
              <a:t>: </a:t>
            </a:r>
          </a:p>
          <a:p>
            <a:pPr lvl="1"/>
            <a:r>
              <a:rPr lang="en-US" sz="3200" dirty="0" smtClean="0"/>
              <a:t>One </a:t>
            </a:r>
            <a:r>
              <a:rPr lang="en-US" sz="3200" dirty="0"/>
              <a:t>bone crushes over another with release of smaller bone </a:t>
            </a:r>
            <a:r>
              <a:rPr lang="en-US" sz="3200" dirty="0" smtClean="0"/>
              <a:t>fragments/particles </a:t>
            </a:r>
            <a:r>
              <a:rPr lang="en-US" sz="3200" dirty="0"/>
              <a:t>in several places (</a:t>
            </a:r>
            <a:r>
              <a:rPr lang="en-US" sz="3200" u="sng" dirty="0"/>
              <a:t>comminuted</a:t>
            </a:r>
            <a:r>
              <a:rPr lang="en-US" sz="3200" dirty="0"/>
              <a:t>) </a:t>
            </a:r>
            <a:endParaRPr lang="en-US" sz="3200" dirty="0" smtClean="0"/>
          </a:p>
          <a:p>
            <a:pPr lvl="1"/>
            <a:r>
              <a:rPr lang="en-US" sz="3200" dirty="0" smtClean="0"/>
              <a:t>When the bone particles are </a:t>
            </a:r>
            <a:r>
              <a:rPr lang="en-US" sz="3200" dirty="0"/>
              <a:t>pushed into one another and tightly wedged together </a:t>
            </a:r>
            <a:r>
              <a:rPr lang="en-US" sz="3200" dirty="0" smtClean="0"/>
              <a:t>or become interlocked such that there is no movement at all between them, then they are said to be </a:t>
            </a:r>
            <a:r>
              <a:rPr lang="en-US" sz="3200" u="sng" dirty="0" smtClean="0"/>
              <a:t>impacted</a:t>
            </a:r>
            <a:r>
              <a:rPr lang="en-US" sz="3200" dirty="0" smtClean="0"/>
              <a:t>.</a:t>
            </a:r>
          </a:p>
          <a:p>
            <a:endParaRPr lang="en-US" dirty="0"/>
          </a:p>
          <a:p>
            <a:pPr marL="0" indent="0" algn="ctr">
              <a:buNone/>
            </a:pPr>
            <a:r>
              <a:rPr lang="en-US" dirty="0" smtClean="0"/>
              <a:t>(draw)</a:t>
            </a:r>
            <a:endParaRPr lang="en-US" dirty="0"/>
          </a:p>
          <a:p>
            <a:endParaRPr lang="en-US" dirty="0" smtClean="0"/>
          </a:p>
        </p:txBody>
      </p:sp>
    </p:spTree>
    <p:extLst>
      <p:ext uri="{BB962C8B-B14F-4D97-AF65-F5344CB8AC3E}">
        <p14:creationId xmlns:p14="http://schemas.microsoft.com/office/powerpoint/2010/main" val="410332793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152400" y="609600"/>
            <a:ext cx="8839200" cy="5867400"/>
          </a:xfrm>
        </p:spPr>
        <p:txBody>
          <a:bodyPr>
            <a:noAutofit/>
          </a:bodyPr>
          <a:lstStyle/>
          <a:p>
            <a:pPr marL="514350" indent="-514350">
              <a:buFont typeface="+mj-lt"/>
              <a:buAutoNum type="arabicPeriod" startAt="6"/>
            </a:pPr>
            <a:r>
              <a:rPr lang="en-US" b="1" dirty="0" smtClean="0"/>
              <a:t>Compression or Crush fracture</a:t>
            </a:r>
            <a:r>
              <a:rPr lang="en-US" dirty="0" smtClean="0"/>
              <a:t>: </a:t>
            </a:r>
          </a:p>
          <a:p>
            <a:pPr lvl="1"/>
            <a:r>
              <a:rPr lang="en-US" sz="3200" dirty="0" smtClean="0"/>
              <a:t>fractured bone causes a depression e.g. skull fracture</a:t>
            </a:r>
          </a:p>
          <a:p>
            <a:pPr lvl="1"/>
            <a:r>
              <a:rPr lang="en-US" sz="3200" dirty="0" smtClean="0"/>
              <a:t>This type of fracture does not always lend itself well to anatomical reduction, because the spongy bone substance may be crushed and compressed and cannot be restored fully to its original trabecular form.</a:t>
            </a:r>
          </a:p>
          <a:p>
            <a:endParaRPr lang="en-US" dirty="0" smtClean="0"/>
          </a:p>
          <a:p>
            <a:pPr marL="0" indent="0" algn="ctr">
              <a:buNone/>
            </a:pPr>
            <a:r>
              <a:rPr lang="en-US" dirty="0" smtClean="0"/>
              <a:t>(draw)</a:t>
            </a:r>
          </a:p>
        </p:txBody>
      </p:sp>
    </p:spTree>
    <p:extLst>
      <p:ext uri="{BB962C8B-B14F-4D97-AF65-F5344CB8AC3E}">
        <p14:creationId xmlns:p14="http://schemas.microsoft.com/office/powerpoint/2010/main" val="23347914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152400" y="457200"/>
            <a:ext cx="8839200" cy="6019800"/>
          </a:xfrm>
        </p:spPr>
        <p:txBody>
          <a:bodyPr>
            <a:normAutofit fontScale="92500" lnSpcReduction="10000"/>
          </a:bodyPr>
          <a:lstStyle/>
          <a:p>
            <a:pPr marL="514350" indent="-514350">
              <a:buFont typeface="+mj-lt"/>
              <a:buAutoNum type="arabicPeriod" startAt="7"/>
            </a:pPr>
            <a:r>
              <a:rPr lang="en-US" sz="3500" b="1" dirty="0" smtClean="0"/>
              <a:t>Greenstick fracture</a:t>
            </a:r>
            <a:r>
              <a:rPr lang="en-US" sz="3500" dirty="0" smtClean="0"/>
              <a:t>: </a:t>
            </a:r>
          </a:p>
          <a:p>
            <a:pPr lvl="1"/>
            <a:r>
              <a:rPr lang="en-US" dirty="0" smtClean="0"/>
              <a:t>Characterized </a:t>
            </a:r>
            <a:r>
              <a:rPr lang="en-US" dirty="0"/>
              <a:t>by bones involved bending like a green twig (branch of young tree). </a:t>
            </a:r>
            <a:endParaRPr lang="en-US" dirty="0" smtClean="0"/>
          </a:p>
          <a:p>
            <a:pPr lvl="1"/>
            <a:r>
              <a:rPr lang="en-US" dirty="0" smtClean="0"/>
              <a:t>Common </a:t>
            </a:r>
            <a:r>
              <a:rPr lang="en-US" dirty="0"/>
              <a:t>among young children aged </a:t>
            </a:r>
            <a:r>
              <a:rPr lang="en-US" dirty="0" smtClean="0"/>
              <a:t>5-10 </a:t>
            </a:r>
            <a:r>
              <a:rPr lang="en-US" dirty="0"/>
              <a:t>years whose bones are still fairly soft &amp; </a:t>
            </a:r>
            <a:r>
              <a:rPr lang="en-US" dirty="0" smtClean="0"/>
              <a:t>developing</a:t>
            </a:r>
          </a:p>
          <a:p>
            <a:pPr lvl="1"/>
            <a:r>
              <a:rPr lang="en-US" dirty="0" smtClean="0"/>
              <a:t>Mainly caused by angulation force; sometimes longitudinal compressional forces.</a:t>
            </a:r>
          </a:p>
          <a:p>
            <a:pPr lvl="1"/>
            <a:r>
              <a:rPr lang="en-US" dirty="0" smtClean="0"/>
              <a:t>Breaks are usually incomplete due to angulation force that tends to bend the bone at one cortex and buckle or break it at the other, hence these fractures are sometimes referred to as </a:t>
            </a:r>
            <a:r>
              <a:rPr lang="en-US" i="1" dirty="0" smtClean="0"/>
              <a:t>buckle fracture</a:t>
            </a:r>
            <a:r>
              <a:rPr lang="en-US" dirty="0" smtClean="0"/>
              <a:t> or </a:t>
            </a:r>
            <a:r>
              <a:rPr lang="en-US" i="1" dirty="0" smtClean="0"/>
              <a:t>torus fracture</a:t>
            </a:r>
          </a:p>
          <a:p>
            <a:pPr lvl="1"/>
            <a:r>
              <a:rPr lang="en-US" dirty="0" smtClean="0"/>
              <a:t>Severe violence may sometimes cause complete greenstick fractures</a:t>
            </a:r>
          </a:p>
          <a:p>
            <a:pPr marL="400050" lvl="1" indent="0" algn="ctr">
              <a:buNone/>
            </a:pPr>
            <a:r>
              <a:rPr lang="en-US" dirty="0" smtClean="0"/>
              <a:t>(draw)</a:t>
            </a:r>
          </a:p>
        </p:txBody>
      </p:sp>
    </p:spTree>
    <p:extLst>
      <p:ext uri="{BB962C8B-B14F-4D97-AF65-F5344CB8AC3E}">
        <p14:creationId xmlns:p14="http://schemas.microsoft.com/office/powerpoint/2010/main" val="39899262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15"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533400" y="304800"/>
            <a:ext cx="8305800" cy="6229350"/>
          </a:xfrm>
          <a:noFill/>
        </p:spPr>
      </p:pic>
    </p:spTree>
    <p:extLst>
      <p:ext uri="{BB962C8B-B14F-4D97-AF65-F5344CB8AC3E}">
        <p14:creationId xmlns:p14="http://schemas.microsoft.com/office/powerpoint/2010/main" val="28503032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715962"/>
          </a:xfrm>
        </p:spPr>
        <p:txBody>
          <a:bodyPr>
            <a:normAutofit fontScale="90000"/>
          </a:bodyPr>
          <a:lstStyle/>
          <a:p>
            <a:pPr eaLnBrk="1" hangingPunct="1"/>
            <a:r>
              <a:rPr lang="en-US" b="1" dirty="0" smtClean="0"/>
              <a:t>Fractures </a:t>
            </a:r>
            <a:r>
              <a:rPr lang="en-US" b="1" dirty="0" err="1" smtClean="0"/>
              <a:t>Cont</a:t>
            </a:r>
            <a:r>
              <a:rPr lang="en-US" b="1" dirty="0" smtClean="0"/>
              <a:t>’…</a:t>
            </a:r>
          </a:p>
        </p:txBody>
      </p:sp>
      <p:pic>
        <p:nvPicPr>
          <p:cNvPr id="39939" name="Picture 3"/>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28600" y="1066800"/>
            <a:ext cx="8714509" cy="5410200"/>
          </a:xfrm>
          <a:noFill/>
        </p:spPr>
      </p:pic>
    </p:spTree>
    <p:extLst>
      <p:ext uri="{BB962C8B-B14F-4D97-AF65-F5344CB8AC3E}">
        <p14:creationId xmlns:p14="http://schemas.microsoft.com/office/powerpoint/2010/main" val="15336473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274638"/>
            <a:ext cx="8229600" cy="715962"/>
          </a:xfrm>
        </p:spPr>
        <p:txBody>
          <a:bodyPr>
            <a:normAutofit fontScale="90000"/>
          </a:bodyPr>
          <a:lstStyle/>
          <a:p>
            <a:pPr eaLnBrk="1" hangingPunct="1"/>
            <a:r>
              <a:rPr lang="en-US" b="1" dirty="0" smtClean="0"/>
              <a:t>Fractures </a:t>
            </a:r>
            <a:r>
              <a:rPr lang="en-US" b="1" dirty="0" err="1" smtClean="0"/>
              <a:t>Cont</a:t>
            </a:r>
            <a:r>
              <a:rPr lang="en-US" b="1" dirty="0" smtClean="0"/>
              <a:t>’…</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143000"/>
            <a:ext cx="8534400"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2396378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Users\Evans\Desktop\SGT KMTC Campus\Koros KMTC\4. TRAUMATOLOGY I\images\download (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7479" y="228600"/>
            <a:ext cx="3816031" cy="6338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04354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609600" y="1905000"/>
            <a:ext cx="8077200" cy="3352800"/>
          </a:xfrm>
        </p:spPr>
        <p:txBody>
          <a:bodyPr>
            <a:normAutofit/>
          </a:bodyPr>
          <a:lstStyle/>
          <a:p>
            <a:pPr marL="0" indent="0" algn="ctr">
              <a:buNone/>
            </a:pPr>
            <a:r>
              <a:rPr lang="en-US" sz="5400" b="1" dirty="0" smtClean="0"/>
              <a:t>Classification of Fractures According to Displacement</a:t>
            </a:r>
            <a:r>
              <a:rPr lang="en-US" sz="5400" dirty="0" smtClean="0"/>
              <a:t> </a:t>
            </a:r>
          </a:p>
        </p:txBody>
      </p:sp>
    </p:spTree>
    <p:extLst>
      <p:ext uri="{BB962C8B-B14F-4D97-AF65-F5344CB8AC3E}">
        <p14:creationId xmlns:p14="http://schemas.microsoft.com/office/powerpoint/2010/main" val="118124130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152400" y="609600"/>
            <a:ext cx="8839200" cy="5562600"/>
          </a:xfrm>
        </p:spPr>
        <p:txBody>
          <a:bodyPr>
            <a:normAutofit/>
          </a:bodyPr>
          <a:lstStyle/>
          <a:p>
            <a:pPr marL="0" indent="0">
              <a:buNone/>
            </a:pPr>
            <a:r>
              <a:rPr lang="en-US" sz="3900" b="1" u="sng" dirty="0" smtClean="0"/>
              <a:t>Introduction</a:t>
            </a:r>
          </a:p>
          <a:p>
            <a:r>
              <a:rPr lang="en-US" dirty="0" smtClean="0"/>
              <a:t>Displacement of fractures is defined in terms of abnormal position of the distal fracture fragment in relation to the proximal bone</a:t>
            </a:r>
          </a:p>
          <a:p>
            <a:r>
              <a:rPr lang="en-US" dirty="0" smtClean="0"/>
              <a:t>This feature describes fractures in three main ways;</a:t>
            </a:r>
          </a:p>
          <a:p>
            <a:pPr lvl="1"/>
            <a:r>
              <a:rPr lang="en-US" dirty="0" err="1" smtClean="0"/>
              <a:t>Undisplaced</a:t>
            </a:r>
            <a:r>
              <a:rPr lang="en-US" dirty="0" smtClean="0"/>
              <a:t>/Non-displaced Fractures</a:t>
            </a:r>
          </a:p>
          <a:p>
            <a:pPr lvl="1"/>
            <a:r>
              <a:rPr lang="en-US" dirty="0" smtClean="0"/>
              <a:t>Partially Displaced Fractures</a:t>
            </a:r>
          </a:p>
          <a:p>
            <a:pPr lvl="1"/>
            <a:r>
              <a:rPr lang="en-US" dirty="0" smtClean="0"/>
              <a:t>Completely Displaced Fractures</a:t>
            </a:r>
            <a:endParaRPr lang="en-US" dirty="0"/>
          </a:p>
        </p:txBody>
      </p:sp>
    </p:spTree>
    <p:extLst>
      <p:ext uri="{BB962C8B-B14F-4D97-AF65-F5344CB8AC3E}">
        <p14:creationId xmlns:p14="http://schemas.microsoft.com/office/powerpoint/2010/main" val="371655730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sers\Evans\Desktop\SGT KMTC Campus\Koros KMTC\4. TRAUMATOLOGY I\images\download (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505691"/>
            <a:ext cx="7828174" cy="5863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614016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808038"/>
          </a:xfrm>
        </p:spPr>
        <p:txBody>
          <a:bodyPr>
            <a:normAutofit/>
          </a:bodyPr>
          <a:lstStyle/>
          <a:p>
            <a:r>
              <a:rPr lang="en-US" sz="4000" b="1" u="sng" dirty="0" smtClean="0"/>
              <a:t>Introduction </a:t>
            </a:r>
            <a:r>
              <a:rPr lang="en-US" sz="4000" b="1" u="sng" dirty="0" err="1" smtClean="0"/>
              <a:t>Cont</a:t>
            </a:r>
            <a:r>
              <a:rPr lang="en-US" sz="4000" b="1" dirty="0" smtClean="0"/>
              <a:t>’…</a:t>
            </a:r>
            <a:endParaRPr lang="en-US" sz="4000" b="1" dirty="0"/>
          </a:p>
        </p:txBody>
      </p:sp>
      <p:sp>
        <p:nvSpPr>
          <p:cNvPr id="3" name="Content Placeholder 2"/>
          <p:cNvSpPr>
            <a:spLocks noGrp="1"/>
          </p:cNvSpPr>
          <p:nvPr>
            <p:ph idx="1"/>
          </p:nvPr>
        </p:nvSpPr>
        <p:spPr>
          <a:xfrm>
            <a:off x="228600" y="1143000"/>
            <a:ext cx="8763000" cy="5562600"/>
          </a:xfrm>
        </p:spPr>
        <p:txBody>
          <a:bodyPr>
            <a:normAutofit/>
          </a:bodyPr>
          <a:lstStyle/>
          <a:p>
            <a:pPr>
              <a:buFont typeface="Calibri" pitchFamily="34" charset="0"/>
              <a:buChar char="–"/>
            </a:pPr>
            <a:r>
              <a:rPr lang="en-US" sz="2800" b="1" dirty="0" smtClean="0"/>
              <a:t>Displacement</a:t>
            </a:r>
            <a:r>
              <a:rPr lang="en-US" sz="2800" dirty="0" smtClean="0"/>
              <a:t> refers to movement of bone away from its original/normal position due to twisting, rotation or angulation forces</a:t>
            </a:r>
          </a:p>
          <a:p>
            <a:pPr>
              <a:buFont typeface="Calibri" pitchFamily="34" charset="0"/>
              <a:buChar char="–"/>
            </a:pPr>
            <a:r>
              <a:rPr lang="en-US" sz="2800" b="1" dirty="0" err="1" smtClean="0"/>
              <a:t>Orthopaedics</a:t>
            </a:r>
            <a:r>
              <a:rPr lang="en-US" sz="2800" b="1" dirty="0" smtClean="0"/>
              <a:t> </a:t>
            </a:r>
            <a:r>
              <a:rPr lang="en-US" sz="2800" dirty="0" smtClean="0"/>
              <a:t>is a branch of medicine that deals with the management of bones or muscle deformities</a:t>
            </a:r>
          </a:p>
          <a:p>
            <a:pPr>
              <a:buFont typeface="Calibri" pitchFamily="34" charset="0"/>
              <a:buChar char="–"/>
            </a:pPr>
            <a:r>
              <a:rPr lang="en-US" sz="2800" b="1" dirty="0" err="1" smtClean="0"/>
              <a:t>Orthopaedic</a:t>
            </a:r>
            <a:r>
              <a:rPr lang="en-US" sz="2800" b="1" dirty="0" smtClean="0"/>
              <a:t> </a:t>
            </a:r>
            <a:r>
              <a:rPr lang="en-US" sz="2800" b="1" dirty="0"/>
              <a:t>Nursing </a:t>
            </a:r>
            <a:r>
              <a:rPr lang="en-US" sz="2800" dirty="0"/>
              <a:t>is a specialty that deals with </a:t>
            </a:r>
            <a:r>
              <a:rPr lang="en-US" sz="2800" dirty="0" smtClean="0"/>
              <a:t>nursing care of diseases </a:t>
            </a:r>
            <a:r>
              <a:rPr lang="en-US" sz="2800" dirty="0"/>
              <a:t>and injuries of bones, joints and muscles </a:t>
            </a:r>
          </a:p>
          <a:p>
            <a:pPr>
              <a:buFont typeface="Calibri" pitchFamily="34" charset="0"/>
              <a:buChar char="–"/>
            </a:pPr>
            <a:endParaRPr lang="en-US" sz="2800" dirty="0"/>
          </a:p>
        </p:txBody>
      </p:sp>
    </p:spTree>
    <p:extLst>
      <p:ext uri="{BB962C8B-B14F-4D97-AF65-F5344CB8AC3E}">
        <p14:creationId xmlns:p14="http://schemas.microsoft.com/office/powerpoint/2010/main" val="29880737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152400" y="609600"/>
            <a:ext cx="8839200" cy="5562600"/>
          </a:xfrm>
        </p:spPr>
        <p:txBody>
          <a:bodyPr>
            <a:normAutofit lnSpcReduction="10000"/>
          </a:bodyPr>
          <a:lstStyle/>
          <a:p>
            <a:pPr marL="0" indent="0">
              <a:buNone/>
            </a:pPr>
            <a:r>
              <a:rPr lang="en-US" sz="3900" b="1" u="sng" dirty="0" err="1" smtClean="0"/>
              <a:t>Cont</a:t>
            </a:r>
            <a:r>
              <a:rPr lang="en-US" sz="3900" b="1" dirty="0" smtClean="0"/>
              <a:t>’…</a:t>
            </a:r>
          </a:p>
          <a:p>
            <a:r>
              <a:rPr lang="en-US" dirty="0" smtClean="0"/>
              <a:t>In non-displaced fractures, the bone cracks either part or all of the way through but does move and maintain it’s proper alignment</a:t>
            </a:r>
          </a:p>
          <a:p>
            <a:r>
              <a:rPr lang="en-US" dirty="0" smtClean="0"/>
              <a:t>Displaced fractures refer to change of original position in the alignment of the fractured bone</a:t>
            </a:r>
          </a:p>
          <a:p>
            <a:pPr lvl="1"/>
            <a:r>
              <a:rPr lang="en-US" dirty="0" smtClean="0"/>
              <a:t>Partial displacement; fractured bones are displaced but still joined together at some point</a:t>
            </a:r>
          </a:p>
          <a:p>
            <a:pPr lvl="1"/>
            <a:r>
              <a:rPr lang="en-US" dirty="0" smtClean="0"/>
              <a:t>Complete displacement; fractured bones are completely separated from each other and displaced from their original position</a:t>
            </a:r>
            <a:endParaRPr lang="en-US" dirty="0"/>
          </a:p>
        </p:txBody>
      </p:sp>
    </p:spTree>
    <p:extLst>
      <p:ext uri="{BB962C8B-B14F-4D97-AF65-F5344CB8AC3E}">
        <p14:creationId xmlns:p14="http://schemas.microsoft.com/office/powerpoint/2010/main" val="411729987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152400" y="914400"/>
            <a:ext cx="8839200" cy="5257800"/>
          </a:xfrm>
        </p:spPr>
        <p:txBody>
          <a:bodyPr>
            <a:normAutofit/>
          </a:bodyPr>
          <a:lstStyle/>
          <a:p>
            <a:pPr marL="0" indent="0">
              <a:buNone/>
            </a:pPr>
            <a:r>
              <a:rPr lang="en-US" sz="3900" b="1" u="sng" dirty="0" err="1" smtClean="0"/>
              <a:t>Cont</a:t>
            </a:r>
            <a:r>
              <a:rPr lang="en-US" sz="3900" b="1" dirty="0" smtClean="0"/>
              <a:t>’…</a:t>
            </a:r>
          </a:p>
          <a:p>
            <a:r>
              <a:rPr lang="en-US" dirty="0" smtClean="0"/>
              <a:t>There are four main types of displacement of fractures;</a:t>
            </a:r>
          </a:p>
          <a:p>
            <a:pPr marL="1371600" lvl="2" indent="-514350">
              <a:buFont typeface="+mj-lt"/>
              <a:buAutoNum type="arabicParenR"/>
            </a:pPr>
            <a:r>
              <a:rPr lang="en-US" sz="3200" dirty="0" smtClean="0"/>
              <a:t>Angulation or Translation</a:t>
            </a:r>
          </a:p>
          <a:p>
            <a:pPr marL="1371600" lvl="2" indent="-514350">
              <a:buFont typeface="+mj-lt"/>
              <a:buAutoNum type="arabicParenR"/>
            </a:pPr>
            <a:r>
              <a:rPr lang="en-US" sz="3200" dirty="0" smtClean="0"/>
              <a:t>Rotation</a:t>
            </a:r>
          </a:p>
          <a:p>
            <a:pPr marL="1371600" lvl="2" indent="-514350">
              <a:buFont typeface="+mj-lt"/>
              <a:buAutoNum type="arabicParenR"/>
            </a:pPr>
            <a:r>
              <a:rPr lang="en-US" sz="3200" dirty="0" smtClean="0"/>
              <a:t>Change of Bone Length</a:t>
            </a:r>
          </a:p>
          <a:p>
            <a:pPr marL="1371600" lvl="2" indent="-514350">
              <a:buFont typeface="+mj-lt"/>
              <a:buAutoNum type="arabicParenR"/>
            </a:pPr>
            <a:r>
              <a:rPr lang="en-US" sz="3200" dirty="0" smtClean="0"/>
              <a:t>Loss of Alignment </a:t>
            </a:r>
          </a:p>
          <a:p>
            <a:pPr marL="857250" lvl="2" indent="0" algn="r">
              <a:buNone/>
            </a:pPr>
            <a:r>
              <a:rPr lang="en-US" sz="3200" b="1" i="1" dirty="0" smtClean="0"/>
              <a:t>? LARA</a:t>
            </a:r>
            <a:endParaRPr lang="en-US" sz="3200" b="1" i="1" dirty="0"/>
          </a:p>
        </p:txBody>
      </p:sp>
    </p:spTree>
    <p:extLst>
      <p:ext uri="{BB962C8B-B14F-4D97-AF65-F5344CB8AC3E}">
        <p14:creationId xmlns:p14="http://schemas.microsoft.com/office/powerpoint/2010/main" val="35057931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152400" y="533400"/>
            <a:ext cx="8839200" cy="6019800"/>
          </a:xfrm>
        </p:spPr>
        <p:txBody>
          <a:bodyPr>
            <a:normAutofit fontScale="92500" lnSpcReduction="10000"/>
          </a:bodyPr>
          <a:lstStyle/>
          <a:p>
            <a:pPr marL="571500" indent="-514350">
              <a:buFont typeface="+mj-lt"/>
              <a:buAutoNum type="arabicParenR"/>
            </a:pPr>
            <a:r>
              <a:rPr lang="en-US" sz="3600" b="1" u="sng" dirty="0" smtClean="0"/>
              <a:t>Angulation/Translation</a:t>
            </a:r>
          </a:p>
          <a:p>
            <a:pPr marL="628650" indent="-571500"/>
            <a:r>
              <a:rPr lang="en-US" dirty="0" smtClean="0"/>
              <a:t>Angulation is an abnormal </a:t>
            </a:r>
            <a:r>
              <a:rPr lang="en-US" dirty="0"/>
              <a:t>bend or curve</a:t>
            </a:r>
          </a:p>
          <a:p>
            <a:pPr marL="628650" indent="-571500"/>
            <a:r>
              <a:rPr lang="en-US" dirty="0" smtClean="0"/>
              <a:t>In angulation, the normal axis of the bone has been altered such that the distal portion of the bone points off in a different direction</a:t>
            </a:r>
          </a:p>
          <a:p>
            <a:pPr marL="628650" indent="-571500"/>
            <a:r>
              <a:rPr lang="en-US" dirty="0" smtClean="0"/>
              <a:t>In translation, sideways motion/displacement occurs</a:t>
            </a:r>
          </a:p>
          <a:p>
            <a:pPr marL="628650" indent="-571500"/>
            <a:r>
              <a:rPr lang="en-US" dirty="0" smtClean="0"/>
              <a:t>Angulation is described using terms such as;</a:t>
            </a:r>
          </a:p>
          <a:p>
            <a:pPr marL="1028700" lvl="1" indent="-571500"/>
            <a:r>
              <a:rPr lang="en-US" dirty="0" smtClean="0"/>
              <a:t>Dorsal/palmar angulation</a:t>
            </a:r>
          </a:p>
          <a:p>
            <a:pPr marL="1028700" lvl="1" indent="-571500"/>
            <a:r>
              <a:rPr lang="en-US" dirty="0" err="1" smtClean="0"/>
              <a:t>Varus</a:t>
            </a:r>
            <a:r>
              <a:rPr lang="en-US" dirty="0" smtClean="0"/>
              <a:t> (medial angulation)/valgus (lateral angulation)</a:t>
            </a:r>
          </a:p>
          <a:p>
            <a:pPr marL="1028700" lvl="1" indent="-571500"/>
            <a:r>
              <a:rPr lang="en-US" dirty="0" smtClean="0"/>
              <a:t>Radial/ulnar angulation</a:t>
            </a:r>
          </a:p>
          <a:p>
            <a:pPr marL="457200" lvl="1" indent="0" algn="ctr">
              <a:buNone/>
            </a:pPr>
            <a:r>
              <a:rPr lang="en-US" dirty="0" smtClean="0"/>
              <a:t>(draw diagram)</a:t>
            </a:r>
          </a:p>
        </p:txBody>
      </p:sp>
    </p:spTree>
    <p:extLst>
      <p:ext uri="{BB962C8B-B14F-4D97-AF65-F5344CB8AC3E}">
        <p14:creationId xmlns:p14="http://schemas.microsoft.com/office/powerpoint/2010/main" val="242995132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Evans\Desktop\SGT KMTC Campus\Koros KMTC\4. TRAUMATOLOGY I\images\figure27b_fractur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04800"/>
            <a:ext cx="8400845" cy="5943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005586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Users\Evans\Desktop\SGT KMTC Campus\Koros KMTC\4. TRAUMATOLOGY I\images\ima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28600"/>
            <a:ext cx="8686799" cy="6335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10906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152400" y="533400"/>
            <a:ext cx="8839200" cy="6019800"/>
          </a:xfrm>
        </p:spPr>
        <p:txBody>
          <a:bodyPr>
            <a:normAutofit lnSpcReduction="10000"/>
          </a:bodyPr>
          <a:lstStyle/>
          <a:p>
            <a:pPr marL="628650" indent="-571500">
              <a:buFont typeface="+mj-lt"/>
              <a:buAutoNum type="arabicParenR" startAt="2"/>
            </a:pPr>
            <a:r>
              <a:rPr lang="en-US" sz="3600" b="1" u="sng" dirty="0" smtClean="0"/>
              <a:t>Rotation</a:t>
            </a:r>
          </a:p>
          <a:p>
            <a:pPr marL="628650" indent="-571500"/>
            <a:r>
              <a:rPr lang="en-US" dirty="0" smtClean="0"/>
              <a:t>This is a type of displacement whereby there has been a rotation of the distal fracture fragment in relation to the proximal portion</a:t>
            </a:r>
          </a:p>
          <a:p>
            <a:pPr marL="1028700" lvl="1" indent="-571500"/>
            <a:r>
              <a:rPr lang="en-US" dirty="0" smtClean="0"/>
              <a:t>Rotation may be internal or external</a:t>
            </a:r>
          </a:p>
          <a:p>
            <a:pPr marL="628650" indent="-571500"/>
            <a:r>
              <a:rPr lang="en-US" dirty="0" smtClean="0"/>
              <a:t>It is often difficult to see on an x-ray but relatively simple to determine on clinical examination, most easily seen when looking at orientation of joints above  and below a fracture</a:t>
            </a:r>
          </a:p>
          <a:p>
            <a:pPr marL="628650" indent="-571500"/>
            <a:r>
              <a:rPr lang="en-US" dirty="0" smtClean="0"/>
              <a:t>It may result in significant disability </a:t>
            </a:r>
            <a:r>
              <a:rPr lang="en-US" dirty="0"/>
              <a:t>i</a:t>
            </a:r>
            <a:r>
              <a:rPr lang="en-US" dirty="0" smtClean="0"/>
              <a:t>f fracture isn’t reduced appropriately</a:t>
            </a:r>
          </a:p>
          <a:p>
            <a:pPr marL="57150" indent="0" algn="ctr">
              <a:buNone/>
            </a:pPr>
            <a:r>
              <a:rPr lang="en-US" dirty="0" smtClean="0"/>
              <a:t>(draw diagram/image)</a:t>
            </a:r>
          </a:p>
          <a:p>
            <a:pPr marL="628650" indent="-571500"/>
            <a:endParaRPr lang="en-US" dirty="0" smtClean="0"/>
          </a:p>
        </p:txBody>
      </p:sp>
    </p:spTree>
    <p:extLst>
      <p:ext uri="{BB962C8B-B14F-4D97-AF65-F5344CB8AC3E}">
        <p14:creationId xmlns:p14="http://schemas.microsoft.com/office/powerpoint/2010/main" val="27001783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152400" y="609600"/>
            <a:ext cx="8839200" cy="5562600"/>
          </a:xfrm>
        </p:spPr>
        <p:txBody>
          <a:bodyPr>
            <a:normAutofit/>
          </a:bodyPr>
          <a:lstStyle/>
          <a:p>
            <a:pPr marL="800100" indent="-742950">
              <a:buFont typeface="+mj-lt"/>
              <a:buAutoNum type="arabicParenR" startAt="3"/>
            </a:pPr>
            <a:r>
              <a:rPr lang="en-US" sz="3600" b="1" u="sng" dirty="0" smtClean="0"/>
              <a:t>Change of Bone Length</a:t>
            </a:r>
          </a:p>
          <a:p>
            <a:pPr marL="628650" lvl="1" indent="-571500">
              <a:buFont typeface="Arial" pitchFamily="34" charset="0"/>
              <a:buChar char="•"/>
            </a:pPr>
            <a:r>
              <a:rPr lang="en-US" dirty="0" smtClean="0"/>
              <a:t>This is a type of displacement whereby proximal migration of the distal fracture component resulting in either shortening of the overall bone length, distraction (increased </a:t>
            </a:r>
            <a:r>
              <a:rPr lang="en-US" dirty="0"/>
              <a:t>overall bone </a:t>
            </a:r>
            <a:r>
              <a:rPr lang="en-US" dirty="0" smtClean="0"/>
              <a:t>length) or impaction (shortening of bone without loss of alignment).</a:t>
            </a:r>
          </a:p>
          <a:p>
            <a:pPr marL="1028700" lvl="1" indent="-571500"/>
            <a:r>
              <a:rPr lang="en-US" dirty="0" smtClean="0"/>
              <a:t>Shortening of the bones in fractures may lead to mal-union. An oblique fracture is more readily shortened than a transverse fracture</a:t>
            </a:r>
          </a:p>
          <a:p>
            <a:pPr marL="1028700" lvl="1" indent="-571500"/>
            <a:endParaRPr lang="en-US" dirty="0"/>
          </a:p>
          <a:p>
            <a:pPr marL="57150" indent="0" algn="ctr">
              <a:buNone/>
            </a:pPr>
            <a:r>
              <a:rPr lang="en-US" dirty="0" smtClean="0"/>
              <a:t>(draw diagram/image)</a:t>
            </a:r>
          </a:p>
        </p:txBody>
      </p:sp>
    </p:spTree>
    <p:extLst>
      <p:ext uri="{BB962C8B-B14F-4D97-AF65-F5344CB8AC3E}">
        <p14:creationId xmlns:p14="http://schemas.microsoft.com/office/powerpoint/2010/main" val="79023384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152400" y="914400"/>
            <a:ext cx="8839200" cy="5257800"/>
          </a:xfrm>
        </p:spPr>
        <p:txBody>
          <a:bodyPr>
            <a:normAutofit/>
          </a:bodyPr>
          <a:lstStyle/>
          <a:p>
            <a:pPr marL="800100" indent="-742950">
              <a:buFont typeface="+mj-lt"/>
              <a:buAutoNum type="arabicParenR" startAt="4"/>
            </a:pPr>
            <a:r>
              <a:rPr lang="en-US" sz="3600" b="1" u="sng" dirty="0" smtClean="0"/>
              <a:t>Loss of alignment (</a:t>
            </a:r>
            <a:r>
              <a:rPr lang="en-US" sz="3600" b="1" u="sng" dirty="0" err="1" smtClean="0"/>
              <a:t>malalignment</a:t>
            </a:r>
            <a:r>
              <a:rPr lang="en-US" sz="3600" b="1" u="sng" dirty="0" smtClean="0"/>
              <a:t>)</a:t>
            </a:r>
          </a:p>
          <a:p>
            <a:pPr marL="628650" indent="-571500"/>
            <a:r>
              <a:rPr lang="en-US" dirty="0" smtClean="0"/>
              <a:t>This refers to the actual loss of the bones original alignment along its long axis due to fracture</a:t>
            </a:r>
          </a:p>
          <a:p>
            <a:pPr marL="1028700" lvl="1" indent="-571500"/>
            <a:r>
              <a:rPr lang="en-US" dirty="0" smtClean="0"/>
              <a:t>Usually accompanied by some degree of angulation, rotation or change in bone length.</a:t>
            </a:r>
          </a:p>
          <a:p>
            <a:pPr marL="1028700" lvl="1" indent="-571500"/>
            <a:endParaRPr lang="en-US" dirty="0"/>
          </a:p>
          <a:p>
            <a:pPr marL="57150" indent="0" algn="ctr">
              <a:buNone/>
            </a:pPr>
            <a:r>
              <a:rPr lang="en-US" dirty="0" smtClean="0"/>
              <a:t>(draw diagram/image)</a:t>
            </a:r>
          </a:p>
        </p:txBody>
      </p:sp>
    </p:spTree>
    <p:extLst>
      <p:ext uri="{BB962C8B-B14F-4D97-AF65-F5344CB8AC3E}">
        <p14:creationId xmlns:p14="http://schemas.microsoft.com/office/powerpoint/2010/main" val="338173861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Users\Evans\Desktop\SGT KMTC Campus\Koros KMTC\4. TRAUMATOLOGY I\images\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2286000"/>
            <a:ext cx="8563429" cy="24466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671284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C:\Users\Evans\Desktop\SGT KMTC Campus\Koros KMTC\4. TRAUMATOLOGY I\images\imag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450273"/>
            <a:ext cx="5181600" cy="601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8552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4294967295"/>
          </p:nvPr>
        </p:nvSpPr>
        <p:spPr>
          <a:xfrm>
            <a:off x="152400" y="685800"/>
            <a:ext cx="8763000" cy="5715000"/>
          </a:xfrm>
        </p:spPr>
        <p:txBody>
          <a:bodyPr>
            <a:normAutofit lnSpcReduction="10000"/>
          </a:bodyPr>
          <a:lstStyle/>
          <a:p>
            <a:pPr eaLnBrk="1" hangingPunct="1"/>
            <a:r>
              <a:rPr lang="en-US" b="1" dirty="0" smtClean="0"/>
              <a:t>Causes of Fractures</a:t>
            </a:r>
            <a:r>
              <a:rPr lang="en-US" dirty="0" smtClean="0"/>
              <a:t>;</a:t>
            </a:r>
          </a:p>
          <a:p>
            <a:pPr marL="1028700" lvl="1" indent="-571500" eaLnBrk="1" hangingPunct="1">
              <a:buFont typeface="+mj-lt"/>
              <a:buAutoNum type="romanLcPeriod"/>
            </a:pPr>
            <a:r>
              <a:rPr lang="en-US" b="1" i="1" dirty="0" smtClean="0"/>
              <a:t>Direct blow/violence</a:t>
            </a:r>
            <a:r>
              <a:rPr lang="en-US" i="1" dirty="0" smtClean="0"/>
              <a:t> </a:t>
            </a:r>
            <a:r>
              <a:rPr lang="en-US" dirty="0" smtClean="0"/>
              <a:t>e.g. RTA impact</a:t>
            </a:r>
          </a:p>
          <a:p>
            <a:pPr marL="1028700" lvl="1" indent="-571500">
              <a:buFont typeface="+mj-lt"/>
              <a:buAutoNum type="romanLcPeriod"/>
            </a:pPr>
            <a:r>
              <a:rPr lang="en-US" b="1" i="1" dirty="0" smtClean="0"/>
              <a:t>Indirect force/violence</a:t>
            </a:r>
            <a:r>
              <a:rPr lang="en-US" i="1" dirty="0" smtClean="0"/>
              <a:t> </a:t>
            </a:r>
            <a:r>
              <a:rPr lang="en-US" dirty="0" smtClean="0"/>
              <a:t>e.g. fall from a height, a twist or wrench; sudden </a:t>
            </a:r>
            <a:r>
              <a:rPr lang="en-US" dirty="0"/>
              <a:t>twist </a:t>
            </a:r>
            <a:r>
              <a:rPr lang="en-US" dirty="0" smtClean="0"/>
              <a:t> </a:t>
            </a:r>
            <a:r>
              <a:rPr lang="en-US" dirty="0"/>
              <a:t>in the </a:t>
            </a:r>
            <a:r>
              <a:rPr lang="en-US" dirty="0" smtClean="0"/>
              <a:t>bathroom etc.</a:t>
            </a:r>
          </a:p>
          <a:p>
            <a:pPr marL="1028700" lvl="1" indent="-571500">
              <a:buFont typeface="+mj-lt"/>
              <a:buAutoNum type="romanLcPeriod"/>
            </a:pPr>
            <a:r>
              <a:rPr lang="en-US" b="1" i="1" dirty="0" smtClean="0"/>
              <a:t>Crushing force</a:t>
            </a:r>
            <a:r>
              <a:rPr lang="en-US" i="1" dirty="0" smtClean="0"/>
              <a:t> </a:t>
            </a:r>
            <a:r>
              <a:rPr lang="en-US" dirty="0" smtClean="0"/>
              <a:t>e.g. Heavy falling object, Boxing</a:t>
            </a:r>
          </a:p>
          <a:p>
            <a:pPr marL="1028700" lvl="1" indent="-571500" eaLnBrk="1" hangingPunct="1">
              <a:buFont typeface="+mj-lt"/>
              <a:buAutoNum type="romanLcPeriod"/>
            </a:pPr>
            <a:r>
              <a:rPr lang="en-US" b="1" i="1" dirty="0" smtClean="0"/>
              <a:t>Extreme muscle contraction</a:t>
            </a:r>
            <a:r>
              <a:rPr lang="en-US" b="1" dirty="0" smtClean="0"/>
              <a:t> (avulsion)</a:t>
            </a:r>
            <a:r>
              <a:rPr lang="en-US" dirty="0" smtClean="0"/>
              <a:t> e.g. in sports, torture; sudden strong contraction of quadriceps extensor group of muscles can fracture patella, etc.</a:t>
            </a:r>
          </a:p>
          <a:p>
            <a:pPr marL="1028700" lvl="1" indent="-571500" eaLnBrk="1" hangingPunct="1">
              <a:buFont typeface="+mj-lt"/>
              <a:buAutoNum type="romanLcPeriod"/>
            </a:pPr>
            <a:r>
              <a:rPr lang="en-US" b="1" i="1" dirty="0" smtClean="0"/>
              <a:t>Pathological</a:t>
            </a:r>
            <a:r>
              <a:rPr lang="en-US" b="1" dirty="0" smtClean="0"/>
              <a:t> (diseases)</a:t>
            </a:r>
            <a:r>
              <a:rPr lang="en-US" dirty="0" smtClean="0"/>
              <a:t> causes e.g. </a:t>
            </a:r>
            <a:r>
              <a:rPr lang="en-US" dirty="0" err="1" smtClean="0"/>
              <a:t>osteomyelitic</a:t>
            </a:r>
            <a:r>
              <a:rPr lang="en-US" dirty="0" smtClean="0"/>
              <a:t> fracture, rickets, tuberculosis (TB Bone), bone marrow inflammation, bone cancers/tumors, some congenital disorders etc.</a:t>
            </a:r>
          </a:p>
        </p:txBody>
      </p:sp>
    </p:spTree>
    <p:extLst>
      <p:ext uri="{BB962C8B-B14F-4D97-AF65-F5344CB8AC3E}">
        <p14:creationId xmlns:p14="http://schemas.microsoft.com/office/powerpoint/2010/main" val="314550712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C:\Users\Evans\Desktop\SGT KMTC Campus\Koros KMTC\4. TRAUMATOLOGY I\images\fracture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762000"/>
            <a:ext cx="8839200" cy="4800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0687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457200" y="1905000"/>
            <a:ext cx="8229600" cy="3352800"/>
          </a:xfrm>
        </p:spPr>
        <p:txBody>
          <a:bodyPr>
            <a:normAutofit/>
          </a:bodyPr>
          <a:lstStyle/>
          <a:p>
            <a:pPr marL="0" indent="0" algn="ctr">
              <a:buNone/>
            </a:pPr>
            <a:r>
              <a:rPr lang="en-US" sz="5400" b="1" dirty="0" smtClean="0"/>
              <a:t>Classification of Fractures According to Clinical Features</a:t>
            </a:r>
            <a:r>
              <a:rPr lang="en-US" sz="5400" dirty="0" smtClean="0"/>
              <a:t> </a:t>
            </a:r>
          </a:p>
        </p:txBody>
      </p:sp>
    </p:spTree>
    <p:extLst>
      <p:ext uri="{BB962C8B-B14F-4D97-AF65-F5344CB8AC3E}">
        <p14:creationId xmlns:p14="http://schemas.microsoft.com/office/powerpoint/2010/main" val="313368794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152400" y="457200"/>
            <a:ext cx="8839200" cy="6096000"/>
          </a:xfrm>
        </p:spPr>
        <p:txBody>
          <a:bodyPr>
            <a:normAutofit fontScale="92500" lnSpcReduction="10000"/>
          </a:bodyPr>
          <a:lstStyle/>
          <a:p>
            <a:pPr marL="514350" indent="-514350">
              <a:buFont typeface="+mj-lt"/>
              <a:buAutoNum type="arabicPeriod"/>
            </a:pPr>
            <a:r>
              <a:rPr lang="en-US" sz="3000" b="1" dirty="0"/>
              <a:t>Open </a:t>
            </a:r>
            <a:r>
              <a:rPr lang="en-US" sz="3000" b="1" dirty="0" smtClean="0"/>
              <a:t>Fractures (Simple </a:t>
            </a:r>
            <a:r>
              <a:rPr lang="en-US" sz="3000" b="1" smtClean="0"/>
              <a:t>or Compound)</a:t>
            </a:r>
            <a:r>
              <a:rPr lang="en-US" sz="3000" smtClean="0"/>
              <a:t>; </a:t>
            </a:r>
            <a:endParaRPr lang="en-US" sz="3000" dirty="0" smtClean="0"/>
          </a:p>
          <a:p>
            <a:pPr marL="914400" lvl="1" indent="-514350"/>
            <a:r>
              <a:rPr lang="en-US" dirty="0" smtClean="0"/>
              <a:t>Bone </a:t>
            </a:r>
            <a:r>
              <a:rPr lang="en-US" dirty="0"/>
              <a:t>breaks and skin and/or mucus membrane is involved thus bone is exposed on the surface. </a:t>
            </a:r>
            <a:endParaRPr lang="en-US" dirty="0" smtClean="0"/>
          </a:p>
          <a:p>
            <a:pPr marL="914400" lvl="1" indent="-514350"/>
            <a:r>
              <a:rPr lang="en-US" dirty="0" smtClean="0"/>
              <a:t>Skin wound and broken bone visible on the skin surface hence wound communicates directly with the fracture</a:t>
            </a:r>
            <a:endParaRPr lang="en-US" dirty="0"/>
          </a:p>
          <a:p>
            <a:pPr marL="914400" lvl="1" indent="-514350"/>
            <a:r>
              <a:rPr lang="en-US" dirty="0" smtClean="0"/>
              <a:t>Carries </a:t>
            </a:r>
            <a:r>
              <a:rPr lang="en-US" dirty="0"/>
              <a:t>higher risk of </a:t>
            </a:r>
            <a:r>
              <a:rPr lang="en-US" dirty="0" smtClean="0"/>
              <a:t>infection from external sources!</a:t>
            </a:r>
            <a:endParaRPr lang="en-US" dirty="0"/>
          </a:p>
          <a:p>
            <a:pPr marL="514350" indent="-514350">
              <a:buFont typeface="+mj-lt"/>
              <a:buAutoNum type="arabicPeriod"/>
            </a:pPr>
            <a:r>
              <a:rPr lang="en-US" sz="3000" b="1" dirty="0"/>
              <a:t>Closed </a:t>
            </a:r>
            <a:r>
              <a:rPr lang="en-US" sz="3000" b="1" dirty="0" smtClean="0"/>
              <a:t>Fractures (Simple </a:t>
            </a:r>
            <a:r>
              <a:rPr lang="en-US" sz="3000" b="1" dirty="0"/>
              <a:t>F</a:t>
            </a:r>
            <a:r>
              <a:rPr lang="en-US" sz="3000" b="1" dirty="0" smtClean="0"/>
              <a:t>racture)</a:t>
            </a:r>
            <a:r>
              <a:rPr lang="en-US" sz="3000" dirty="0" smtClean="0"/>
              <a:t>; </a:t>
            </a:r>
          </a:p>
          <a:p>
            <a:pPr marL="914400" lvl="1" indent="-514350"/>
            <a:r>
              <a:rPr lang="en-US" dirty="0" smtClean="0"/>
              <a:t>Bone </a:t>
            </a:r>
            <a:r>
              <a:rPr lang="en-US" dirty="0"/>
              <a:t>breakage without alteration of skin (skin above the fracture remains intact, not broken). </a:t>
            </a:r>
            <a:endParaRPr lang="en-US" dirty="0" smtClean="0"/>
          </a:p>
          <a:p>
            <a:pPr marL="914400" lvl="1" indent="-514350"/>
            <a:r>
              <a:rPr lang="en-US" dirty="0" smtClean="0"/>
              <a:t>No communication between fracture site and exterior of the body</a:t>
            </a:r>
            <a:endParaRPr lang="en-US" dirty="0"/>
          </a:p>
          <a:p>
            <a:pPr marL="914400" lvl="1" indent="-514350"/>
            <a:r>
              <a:rPr lang="en-US" dirty="0" smtClean="0"/>
              <a:t>May </a:t>
            </a:r>
            <a:r>
              <a:rPr lang="en-US" dirty="0"/>
              <a:t>damage nearby tissues and blood </a:t>
            </a:r>
            <a:r>
              <a:rPr lang="en-US" dirty="0" smtClean="0"/>
              <a:t>vessels.</a:t>
            </a:r>
          </a:p>
          <a:p>
            <a:pPr marL="914400" lvl="1" indent="-514350"/>
            <a:r>
              <a:rPr lang="en-US" dirty="0" smtClean="0"/>
              <a:t>Carries less risk of infection unless operated on</a:t>
            </a:r>
          </a:p>
          <a:p>
            <a:pPr marL="914400" lvl="1" indent="-514350"/>
            <a:r>
              <a:rPr lang="en-US" dirty="0" smtClean="0"/>
              <a:t>Internal </a:t>
            </a:r>
            <a:r>
              <a:rPr lang="en-US" dirty="0"/>
              <a:t>bleeding  is </a:t>
            </a:r>
            <a:r>
              <a:rPr lang="en-US" dirty="0" smtClean="0"/>
              <a:t>a </a:t>
            </a:r>
            <a:r>
              <a:rPr lang="en-US" dirty="0"/>
              <a:t>major risk!</a:t>
            </a:r>
          </a:p>
          <a:p>
            <a:pPr marL="57150" indent="0">
              <a:buNone/>
            </a:pPr>
            <a:endParaRPr lang="en-US" sz="3000" dirty="0" smtClean="0"/>
          </a:p>
        </p:txBody>
      </p:sp>
    </p:spTree>
    <p:extLst>
      <p:ext uri="{BB962C8B-B14F-4D97-AF65-F5344CB8AC3E}">
        <p14:creationId xmlns:p14="http://schemas.microsoft.com/office/powerpoint/2010/main" val="107356313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152400" y="609600"/>
            <a:ext cx="8839200" cy="5562600"/>
          </a:xfrm>
        </p:spPr>
        <p:txBody>
          <a:bodyPr>
            <a:noAutofit/>
          </a:bodyPr>
          <a:lstStyle/>
          <a:p>
            <a:pPr marL="514350" lvl="0" indent="-514350">
              <a:buFont typeface="+mj-lt"/>
              <a:buAutoNum type="arabicPeriod" startAt="3"/>
            </a:pPr>
            <a:r>
              <a:rPr lang="en-US" sz="3000" b="1" dirty="0">
                <a:solidFill>
                  <a:prstClr val="black"/>
                </a:solidFill>
              </a:rPr>
              <a:t>Complete </a:t>
            </a:r>
            <a:r>
              <a:rPr lang="en-US" sz="3000" b="1" dirty="0" smtClean="0">
                <a:solidFill>
                  <a:prstClr val="black"/>
                </a:solidFill>
              </a:rPr>
              <a:t>fractures</a:t>
            </a:r>
            <a:r>
              <a:rPr lang="en-US" sz="3000" dirty="0" smtClean="0">
                <a:solidFill>
                  <a:prstClr val="black"/>
                </a:solidFill>
              </a:rPr>
              <a:t>; </a:t>
            </a:r>
            <a:r>
              <a:rPr lang="en-US" sz="3000" dirty="0">
                <a:solidFill>
                  <a:prstClr val="black"/>
                </a:solidFill>
              </a:rPr>
              <a:t>there is a break across the entire </a:t>
            </a:r>
            <a:r>
              <a:rPr lang="en-US" sz="3000" dirty="0" smtClean="0">
                <a:solidFill>
                  <a:prstClr val="black"/>
                </a:solidFill>
              </a:rPr>
              <a:t>bone such that the fractured bones are completely separated from each other</a:t>
            </a:r>
            <a:endParaRPr lang="en-US" sz="3000" dirty="0">
              <a:solidFill>
                <a:prstClr val="black"/>
              </a:solidFill>
            </a:endParaRPr>
          </a:p>
          <a:p>
            <a:pPr marL="514350" lvl="0" indent="-514350">
              <a:buFont typeface="+mj-lt"/>
              <a:buAutoNum type="arabicPeriod" startAt="3"/>
            </a:pPr>
            <a:r>
              <a:rPr lang="en-US" sz="3000" b="1" dirty="0">
                <a:solidFill>
                  <a:prstClr val="black"/>
                </a:solidFill>
              </a:rPr>
              <a:t>Incomplete </a:t>
            </a:r>
            <a:r>
              <a:rPr lang="en-US" sz="3000" b="1" dirty="0" smtClean="0">
                <a:solidFill>
                  <a:prstClr val="black"/>
                </a:solidFill>
              </a:rPr>
              <a:t>fracture</a:t>
            </a:r>
            <a:r>
              <a:rPr lang="en-US" sz="3000" dirty="0" smtClean="0">
                <a:solidFill>
                  <a:prstClr val="black"/>
                </a:solidFill>
              </a:rPr>
              <a:t>: </a:t>
            </a:r>
            <a:r>
              <a:rPr lang="en-US" sz="3000" dirty="0">
                <a:solidFill>
                  <a:prstClr val="black"/>
                </a:solidFill>
              </a:rPr>
              <a:t>bone breakage occurs </a:t>
            </a:r>
            <a:r>
              <a:rPr lang="en-US" sz="3000" dirty="0" smtClean="0">
                <a:solidFill>
                  <a:prstClr val="black"/>
                </a:solidFill>
              </a:rPr>
              <a:t>partially</a:t>
            </a:r>
          </a:p>
          <a:p>
            <a:pPr marL="514350" indent="-514350">
              <a:buFont typeface="+mj-lt"/>
              <a:buAutoNum type="arabicPeriod" startAt="3"/>
            </a:pPr>
            <a:r>
              <a:rPr lang="en-US" sz="3000" b="1" dirty="0">
                <a:solidFill>
                  <a:prstClr val="black"/>
                </a:solidFill>
              </a:rPr>
              <a:t>Compound </a:t>
            </a:r>
            <a:r>
              <a:rPr lang="en-US" sz="3000" b="1" dirty="0" smtClean="0">
                <a:solidFill>
                  <a:prstClr val="black"/>
                </a:solidFill>
              </a:rPr>
              <a:t>Fractures</a:t>
            </a:r>
            <a:r>
              <a:rPr lang="en-US" sz="3000" dirty="0" smtClean="0">
                <a:solidFill>
                  <a:prstClr val="black"/>
                </a:solidFill>
              </a:rPr>
              <a:t>: </a:t>
            </a:r>
          </a:p>
          <a:p>
            <a:pPr marL="914400" lvl="1" indent="-514350"/>
            <a:r>
              <a:rPr lang="en-US" dirty="0">
                <a:solidFill>
                  <a:prstClr val="black"/>
                </a:solidFill>
              </a:rPr>
              <a:t>I</a:t>
            </a:r>
            <a:r>
              <a:rPr lang="en-US" dirty="0" smtClean="0">
                <a:solidFill>
                  <a:prstClr val="black"/>
                </a:solidFill>
              </a:rPr>
              <a:t>nvolves </a:t>
            </a:r>
            <a:r>
              <a:rPr lang="en-US" dirty="0">
                <a:solidFill>
                  <a:prstClr val="black"/>
                </a:solidFill>
              </a:rPr>
              <a:t>two or more </a:t>
            </a:r>
            <a:r>
              <a:rPr lang="en-US" dirty="0" smtClean="0">
                <a:solidFill>
                  <a:prstClr val="black"/>
                </a:solidFill>
              </a:rPr>
              <a:t>broken bones</a:t>
            </a:r>
          </a:p>
          <a:p>
            <a:pPr marL="914400" lvl="1" indent="-514350"/>
            <a:r>
              <a:rPr lang="en-US" dirty="0" smtClean="0">
                <a:solidFill>
                  <a:prstClr val="black"/>
                </a:solidFill>
              </a:rPr>
              <a:t>Skin </a:t>
            </a:r>
            <a:r>
              <a:rPr lang="en-US" dirty="0">
                <a:solidFill>
                  <a:prstClr val="black"/>
                </a:solidFill>
              </a:rPr>
              <a:t>is </a:t>
            </a:r>
            <a:r>
              <a:rPr lang="en-US" dirty="0" smtClean="0">
                <a:solidFill>
                  <a:prstClr val="black"/>
                </a:solidFill>
              </a:rPr>
              <a:t>also broken</a:t>
            </a:r>
            <a:r>
              <a:rPr lang="en-US" dirty="0">
                <a:solidFill>
                  <a:prstClr val="black"/>
                </a:solidFill>
              </a:rPr>
              <a:t>. </a:t>
            </a:r>
            <a:endParaRPr lang="en-US" dirty="0" smtClean="0">
              <a:solidFill>
                <a:prstClr val="black"/>
              </a:solidFill>
            </a:endParaRPr>
          </a:p>
          <a:p>
            <a:pPr marL="914400" lvl="1" indent="-514350"/>
            <a:r>
              <a:rPr lang="en-US" dirty="0" smtClean="0">
                <a:solidFill>
                  <a:prstClr val="black"/>
                </a:solidFill>
              </a:rPr>
              <a:t>Direct communication exists between body surface and fractured bone ends</a:t>
            </a:r>
          </a:p>
          <a:p>
            <a:pPr marL="914400" lvl="1" indent="-514350"/>
            <a:r>
              <a:rPr lang="en-US" dirty="0" smtClean="0">
                <a:solidFill>
                  <a:prstClr val="black"/>
                </a:solidFill>
              </a:rPr>
              <a:t>May </a:t>
            </a:r>
            <a:r>
              <a:rPr lang="en-US" dirty="0">
                <a:solidFill>
                  <a:prstClr val="black"/>
                </a:solidFill>
              </a:rPr>
              <a:t>be complete or incomplete, open or closed</a:t>
            </a:r>
            <a:r>
              <a:rPr lang="en-US" dirty="0" smtClean="0">
                <a:solidFill>
                  <a:prstClr val="black"/>
                </a:solidFill>
              </a:rPr>
              <a:t>.</a:t>
            </a:r>
            <a:endParaRPr lang="en-US" dirty="0">
              <a:solidFill>
                <a:prstClr val="black"/>
              </a:solidFill>
            </a:endParaRPr>
          </a:p>
        </p:txBody>
      </p:sp>
    </p:spTree>
    <p:extLst>
      <p:ext uri="{BB962C8B-B14F-4D97-AF65-F5344CB8AC3E}">
        <p14:creationId xmlns:p14="http://schemas.microsoft.com/office/powerpoint/2010/main" val="307521040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14400"/>
            <a:ext cx="7924800" cy="914400"/>
          </a:xfrm>
        </p:spPr>
        <p:txBody>
          <a:bodyPr>
            <a:normAutofit/>
          </a:bodyPr>
          <a:lstStyle/>
          <a:p>
            <a:pPr marL="82296" indent="0" algn="ctr">
              <a:buNone/>
            </a:pPr>
            <a:r>
              <a:rPr lang="en-US" sz="4800" b="1" dirty="0" smtClean="0"/>
              <a:t>ANY QUESTIONS  SO FAR ???</a:t>
            </a:r>
            <a:endParaRPr lang="en-US" sz="4800" b="1" dirty="0"/>
          </a:p>
        </p:txBody>
      </p:sp>
      <p:graphicFrame>
        <p:nvGraphicFramePr>
          <p:cNvPr id="2" name="Object 1"/>
          <p:cNvGraphicFramePr>
            <a:graphicFrameLocks noChangeAspect="1"/>
          </p:cNvGraphicFramePr>
          <p:nvPr>
            <p:extLst>
              <p:ext uri="{D42A27DB-BD31-4B8C-83A1-F6EECF244321}">
                <p14:modId xmlns:p14="http://schemas.microsoft.com/office/powerpoint/2010/main" val="2467157351"/>
              </p:ext>
            </p:extLst>
          </p:nvPr>
        </p:nvGraphicFramePr>
        <p:xfrm>
          <a:off x="1524000" y="1981200"/>
          <a:ext cx="1779588" cy="3743072"/>
        </p:xfrm>
        <a:graphic>
          <a:graphicData uri="http://schemas.openxmlformats.org/presentationml/2006/ole">
            <mc:AlternateContent xmlns:mc="http://schemas.openxmlformats.org/markup-compatibility/2006">
              <mc:Choice xmlns:v="urn:schemas-microsoft-com:vml" Requires="v">
                <p:oleObj spid="_x0000_s8214" name="Clip" r:id="rId4" imgW="1857375" imgH="3995738" progId="MS_ClipArt_Gallery.2">
                  <p:embed/>
                </p:oleObj>
              </mc:Choice>
              <mc:Fallback>
                <p:oleObj name="Clip" r:id="rId4" imgW="1857375" imgH="3995738"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4000" y="1981200"/>
                        <a:ext cx="1779588" cy="3743072"/>
                      </a:xfrm>
                      <a:prstGeom prst="rect">
                        <a:avLst/>
                      </a:prstGeom>
                      <a:noFill/>
                      <a:ln>
                        <a:noFill/>
                      </a:ln>
                      <a:effec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337682676"/>
              </p:ext>
            </p:extLst>
          </p:nvPr>
        </p:nvGraphicFramePr>
        <p:xfrm>
          <a:off x="4953000" y="1905000"/>
          <a:ext cx="1779588" cy="3743325"/>
        </p:xfrm>
        <a:graphic>
          <a:graphicData uri="http://schemas.openxmlformats.org/presentationml/2006/ole">
            <mc:AlternateContent xmlns:mc="http://schemas.openxmlformats.org/markup-compatibility/2006">
              <mc:Choice xmlns:v="urn:schemas-microsoft-com:vml" Requires="v">
                <p:oleObj spid="_x0000_s8215" name="Clip" r:id="rId6" imgW="1857375" imgH="3995738" progId="MS_ClipArt_Gallery.2">
                  <p:embed/>
                </p:oleObj>
              </mc:Choice>
              <mc:Fallback>
                <p:oleObj name="Clip" r:id="rId6" imgW="1857375" imgH="3995738" progId="MS_ClipArt_Gallery.2">
                  <p:embed/>
                  <p:pic>
                    <p:nvPicPr>
                      <p:cNvPr id="0" name="Object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53000" y="1905000"/>
                        <a:ext cx="1779588"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361880767"/>
      </p:ext>
    </p:extLst>
  </p:cSld>
  <p:clrMapOvr>
    <a:masterClrMapping/>
  </p:clrMapOvr>
  <mc:AlternateContent xmlns:mc="http://schemas.openxmlformats.org/markup-compatibility/2006" xmlns:p14="http://schemas.microsoft.com/office/powerpoint/2010/main">
    <mc:Choice Requires="p14">
      <p:transition spd="slow" p14:dur="1200">
        <p14:flip dir="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subTnLst>
                                    <p:audio>
                                      <p:cMediaNode>
                                        <p:cTn display="0" masterRel="sameClick">
                                          <p:stCondLst>
                                            <p:cond evt="begin" delay="0">
                                              <p:tn val="5"/>
                                            </p:cond>
                                          </p:stCondLst>
                                          <p:endCondLst>
                                            <p:cond evt="onStopAudio" delay="0">
                                              <p:tgtEl>
                                                <p:sldTgt/>
                                              </p:tgtEl>
                                            </p:cond>
                                          </p:endCondLst>
                                        </p:cTn>
                                        <p:tgtEl>
                                          <p:sndTgt r:embed="rId3" name="LASER.WAV"/>
                                        </p:tgtEl>
                                      </p:cMediaNode>
                                    </p:audio>
                                  </p:subTnLst>
                                </p:cTn>
                              </p:par>
                            </p:childTnLst>
                          </p:cTn>
                        </p:par>
                        <p:par>
                          <p:cTn id="8" fill="hold">
                            <p:stCondLst>
                              <p:cond delay="500"/>
                            </p:stCondLst>
                            <p:childTnLst>
                              <p:par>
                                <p:cTn id="9" presetID="5" presetClass="entr" presetSubtype="10"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checkerboard(across)">
                                      <p:cBhvr>
                                        <p:cTn id="11" dur="500"/>
                                        <p:tgtEl>
                                          <p:spTgt spid="4"/>
                                        </p:tgtEl>
                                      </p:cBhvr>
                                    </p:animEffect>
                                  </p:childTnLst>
                                  <p:subTnLst>
                                    <p:audio>
                                      <p:cMediaNode>
                                        <p:cTn display="0" masterRel="sameClick">
                                          <p:stCondLst>
                                            <p:cond evt="begin" delay="0">
                                              <p:tn val="9"/>
                                            </p:cond>
                                          </p:stCondLst>
                                          <p:endCondLst>
                                            <p:cond evt="onStopAudio" delay="0">
                                              <p:tgtEl>
                                                <p:sldTgt/>
                                              </p:tgtEl>
                                            </p:cond>
                                          </p:endCondLst>
                                        </p:cTn>
                                        <p:tgtEl>
                                          <p:sndTgt r:embed="rId3" name="LASER.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762000" y="1905000"/>
            <a:ext cx="7391400" cy="3200400"/>
          </a:xfrm>
        </p:spPr>
        <p:txBody>
          <a:bodyPr>
            <a:normAutofit/>
          </a:bodyPr>
          <a:lstStyle/>
          <a:p>
            <a:pPr marL="0" indent="0" algn="ctr">
              <a:buNone/>
            </a:pPr>
            <a:r>
              <a:rPr lang="en-US" sz="5400" b="1" dirty="0" err="1" smtClean="0">
                <a:solidFill>
                  <a:srgbClr val="FF0000"/>
                </a:solidFill>
              </a:rPr>
              <a:t>Gustilo</a:t>
            </a:r>
            <a:r>
              <a:rPr lang="en-US" sz="5400" b="1" dirty="0" smtClean="0">
                <a:solidFill>
                  <a:srgbClr val="FF0000"/>
                </a:solidFill>
              </a:rPr>
              <a:t> Classification of Open (Compound) Fractures</a:t>
            </a:r>
            <a:endParaRPr lang="en-US" sz="5400" dirty="0" smtClean="0">
              <a:solidFill>
                <a:srgbClr val="FF0000"/>
              </a:solidFill>
            </a:endParaRPr>
          </a:p>
        </p:txBody>
      </p:sp>
    </p:spTree>
    <p:extLst>
      <p:ext uri="{BB962C8B-B14F-4D97-AF65-F5344CB8AC3E}">
        <p14:creationId xmlns:p14="http://schemas.microsoft.com/office/powerpoint/2010/main" val="28167893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457200" y="762000"/>
            <a:ext cx="8305800" cy="5791200"/>
          </a:xfrm>
        </p:spPr>
        <p:txBody>
          <a:bodyPr>
            <a:normAutofit/>
          </a:bodyPr>
          <a:lstStyle/>
          <a:p>
            <a:r>
              <a:rPr lang="en-US" sz="3000" dirty="0" err="1" smtClean="0"/>
              <a:t>Gustilo</a:t>
            </a:r>
            <a:r>
              <a:rPr lang="en-US" sz="3000" dirty="0" smtClean="0"/>
              <a:t> Anderson classification of open fractures is the most </a:t>
            </a:r>
            <a:r>
              <a:rPr lang="en-US" sz="3000" dirty="0" smtClean="0"/>
              <a:t>widely accepted classification system</a:t>
            </a:r>
          </a:p>
          <a:p>
            <a:r>
              <a:rPr lang="en-US" sz="3000" dirty="0" smtClean="0"/>
              <a:t>It is used</a:t>
            </a:r>
            <a:r>
              <a:rPr lang="en-US" sz="3000" dirty="0" smtClean="0"/>
              <a:t> </a:t>
            </a:r>
            <a:r>
              <a:rPr lang="en-US" sz="3000" dirty="0" smtClean="0"/>
              <a:t>to guide management of compound fractures, with highest grade injuries associated with higher risk of complications</a:t>
            </a:r>
          </a:p>
          <a:p>
            <a:r>
              <a:rPr lang="en-US" sz="3000" dirty="0" smtClean="0"/>
              <a:t>Criteria for fracture severity classification is based on; </a:t>
            </a:r>
          </a:p>
          <a:p>
            <a:pPr marL="1314450" lvl="2" indent="-514350">
              <a:buFont typeface="+mj-lt"/>
              <a:buAutoNum type="alphaLcPeriod"/>
            </a:pPr>
            <a:r>
              <a:rPr lang="en-US" sz="2800" i="1" dirty="0" smtClean="0"/>
              <a:t>Amount of energy involved</a:t>
            </a:r>
          </a:p>
          <a:p>
            <a:pPr marL="1314450" lvl="2" indent="-514350">
              <a:buFont typeface="+mj-lt"/>
              <a:buAutoNum type="alphaLcPeriod"/>
            </a:pPr>
            <a:r>
              <a:rPr lang="en-US" sz="2800" i="1" dirty="0" smtClean="0"/>
              <a:t>Extent of soft tissue damage</a:t>
            </a:r>
          </a:p>
          <a:p>
            <a:pPr marL="1314450" lvl="2" indent="-514350">
              <a:buFont typeface="+mj-lt"/>
              <a:buAutoNum type="alphaLcPeriod"/>
            </a:pPr>
            <a:r>
              <a:rPr lang="en-US" sz="2800" i="1" dirty="0" smtClean="0"/>
              <a:t>Extent of contamination</a:t>
            </a:r>
          </a:p>
          <a:p>
            <a:pPr marL="1314450" lvl="2" indent="-514350">
              <a:buFont typeface="+mj-lt"/>
              <a:buAutoNum type="alphaLcPeriod"/>
            </a:pPr>
            <a:r>
              <a:rPr lang="en-US" sz="2800" i="1" dirty="0" smtClean="0"/>
              <a:t>Potential for complications</a:t>
            </a:r>
            <a:endParaRPr lang="en-US" sz="2800" i="1" dirty="0"/>
          </a:p>
        </p:txBody>
      </p:sp>
    </p:spTree>
    <p:extLst>
      <p:ext uri="{BB962C8B-B14F-4D97-AF65-F5344CB8AC3E}">
        <p14:creationId xmlns:p14="http://schemas.microsoft.com/office/powerpoint/2010/main" val="160243565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228600" y="457200"/>
            <a:ext cx="8686800" cy="6096000"/>
          </a:xfrm>
        </p:spPr>
        <p:txBody>
          <a:bodyPr>
            <a:normAutofit/>
          </a:bodyPr>
          <a:lstStyle/>
          <a:p>
            <a:pPr marL="0" indent="0" algn="ctr">
              <a:buNone/>
            </a:pPr>
            <a:r>
              <a:rPr lang="en-US" b="1" u="sng" dirty="0" err="1" smtClean="0"/>
              <a:t>Gustilo</a:t>
            </a:r>
            <a:r>
              <a:rPr lang="en-US" b="1" u="sng" dirty="0" smtClean="0"/>
              <a:t> (Anderson) Classes of Open Fractures</a:t>
            </a:r>
          </a:p>
          <a:p>
            <a:endParaRPr lang="en-US" b="1" i="1" dirty="0" smtClean="0"/>
          </a:p>
          <a:p>
            <a:r>
              <a:rPr lang="en-US" b="1" i="1" dirty="0" err="1" smtClean="0"/>
              <a:t>Gustilo</a:t>
            </a:r>
            <a:r>
              <a:rPr lang="en-US" b="1" i="1" dirty="0" smtClean="0"/>
              <a:t> Grade/Type I:</a:t>
            </a:r>
            <a:r>
              <a:rPr lang="en-US" i="1" dirty="0" smtClean="0"/>
              <a:t> </a:t>
            </a:r>
            <a:r>
              <a:rPr lang="en-US" dirty="0" smtClean="0"/>
              <a:t>low energy, open # with minimal soft tissue damage; wound clean, &lt; 1cm in length</a:t>
            </a:r>
          </a:p>
          <a:p>
            <a:r>
              <a:rPr lang="en-US" b="1" dirty="0" err="1" smtClean="0"/>
              <a:t>Gustilo</a:t>
            </a:r>
            <a:r>
              <a:rPr lang="en-US" b="1" dirty="0" smtClean="0"/>
              <a:t> Type II: </a:t>
            </a:r>
            <a:r>
              <a:rPr lang="en-US" dirty="0" smtClean="0"/>
              <a:t>higher energy, open # with wound laceration &gt; 1cm but &lt; 10cm length without extensive soft tissue damage; flaps, avulsions, minimal contamination</a:t>
            </a:r>
          </a:p>
        </p:txBody>
      </p:sp>
    </p:spTree>
    <p:extLst>
      <p:ext uri="{BB962C8B-B14F-4D97-AF65-F5344CB8AC3E}">
        <p14:creationId xmlns:p14="http://schemas.microsoft.com/office/powerpoint/2010/main" val="273627124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sz="half" idx="4294967295"/>
          </p:nvPr>
        </p:nvSpPr>
        <p:spPr>
          <a:xfrm>
            <a:off x="228600" y="457200"/>
            <a:ext cx="8686800" cy="6096000"/>
          </a:xfrm>
        </p:spPr>
        <p:txBody>
          <a:bodyPr>
            <a:normAutofit/>
          </a:bodyPr>
          <a:lstStyle/>
          <a:p>
            <a:r>
              <a:rPr lang="en-US" sz="2800" b="1" dirty="0" err="1" smtClean="0"/>
              <a:t>Gustilo</a:t>
            </a:r>
            <a:r>
              <a:rPr lang="en-US" sz="2800" b="1" dirty="0" smtClean="0"/>
              <a:t> IIIA:</a:t>
            </a:r>
            <a:r>
              <a:rPr lang="en-US" sz="2800" dirty="0" smtClean="0"/>
              <a:t> high energy trauma (gunshot and farm injuries) regardless of wound size; open # with adequate soft tissue coverage of a fractured bone despite extensive soft tissue laceration or flaps</a:t>
            </a:r>
          </a:p>
          <a:p>
            <a:r>
              <a:rPr lang="en-US" sz="2800" b="1" dirty="0" err="1" smtClean="0"/>
              <a:t>Gustilo</a:t>
            </a:r>
            <a:r>
              <a:rPr lang="en-US" sz="2800" b="1" dirty="0" smtClean="0"/>
              <a:t> IIIB:</a:t>
            </a:r>
            <a:r>
              <a:rPr lang="en-US" sz="2800" dirty="0" smtClean="0"/>
              <a:t> high energy; open # with extensive soft tissue loss; inadequate cover; periosteal stripping and bone damage; associated with massive contamination; will often need further soft tissue coverage procedure i.e. free or rotational flap</a:t>
            </a:r>
          </a:p>
          <a:p>
            <a:r>
              <a:rPr lang="en-US" sz="2800" b="1" dirty="0" err="1" smtClean="0"/>
              <a:t>Gustilo</a:t>
            </a:r>
            <a:r>
              <a:rPr lang="en-US" sz="2800" b="1" dirty="0" smtClean="0"/>
              <a:t> IIIC:</a:t>
            </a:r>
            <a:r>
              <a:rPr lang="en-US" sz="2800" dirty="0" smtClean="0"/>
              <a:t> high energy, open # associated with vascular (arterial) injury requiring repair, irrespective of degree of soft tissue damage/injury</a:t>
            </a:r>
            <a:endParaRPr lang="en-US" sz="2800" dirty="0"/>
          </a:p>
        </p:txBody>
      </p:sp>
    </p:spTree>
    <p:extLst>
      <p:ext uri="{BB962C8B-B14F-4D97-AF65-F5344CB8AC3E}">
        <p14:creationId xmlns:p14="http://schemas.microsoft.com/office/powerpoint/2010/main" val="69078459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p:cNvGraphicFramePr>
            <a:graphicFrameLocks noChangeAspect="1"/>
          </p:cNvGraphicFramePr>
          <p:nvPr/>
        </p:nvGraphicFramePr>
        <p:xfrm>
          <a:off x="3352800" y="1911350"/>
          <a:ext cx="1828800" cy="3627438"/>
        </p:xfrm>
        <a:graphic>
          <a:graphicData uri="http://schemas.openxmlformats.org/presentationml/2006/ole">
            <mc:AlternateContent xmlns:mc="http://schemas.openxmlformats.org/markup-compatibility/2006">
              <mc:Choice xmlns:v="urn:schemas-microsoft-com:vml" Requires="v">
                <p:oleObj spid="_x0000_s1047" name="Clip" r:id="rId4" imgW="1296063" imgH="3934305" progId="MS_ClipArt_Gallery.2">
                  <p:embed/>
                </p:oleObj>
              </mc:Choice>
              <mc:Fallback>
                <p:oleObj name="Clip" r:id="rId4" imgW="1296063" imgH="3934305" progId="MS_ClipArt_Gallery.2">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2800" y="1911350"/>
                        <a:ext cx="1828800" cy="362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Text Box 2"/>
          <p:cNvSpPr txBox="1">
            <a:spLocks noChangeArrowheads="1"/>
          </p:cNvSpPr>
          <p:nvPr/>
        </p:nvSpPr>
        <p:spPr>
          <a:xfrm>
            <a:off x="304800" y="533400"/>
            <a:ext cx="8305800" cy="1600200"/>
          </a:xfrm>
          <a:prstGeom prst="rect">
            <a:avLst/>
          </a:prstGeom>
          <a:noFill/>
          <a:extLst>
            <a:ext uri="{909E8E84-426E-40DD-AFC4-6F175D3DCCD1}">
              <a14:hiddenFill xmlns:a14="http://schemas.microsoft.com/office/drawing/2010/main">
                <a:solidFill>
                  <a:srgbClr val="FFFFFF"/>
                </a:solidFill>
              </a14:hiddenFill>
            </a:ext>
          </a:extLst>
        </p:spPr>
        <p:txBody>
          <a:bodyPr>
            <a:normAutofit fontScale="92500"/>
          </a:bodyPr>
          <a:lst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a:lstStyle>
          <a:p>
            <a:pPr algn="ctr">
              <a:spcBef>
                <a:spcPct val="50000"/>
              </a:spcBef>
              <a:buClrTx/>
              <a:buSzTx/>
              <a:buFontTx/>
              <a:buNone/>
              <a:defRPr/>
            </a:pPr>
            <a:r>
              <a:rPr lang="en-US" sz="3600" b="1" dirty="0" smtClean="0">
                <a:latin typeface="+mj-lt"/>
                <a:cs typeface="Times New Roman" pitchFamily="1" charset="0"/>
              </a:rPr>
              <a:t>THIS IS THE END OF THE LESSON FOR NOW…</a:t>
            </a:r>
            <a:endParaRPr lang="en-US" sz="3600" b="1" dirty="0" smtClean="0">
              <a:latin typeface="+mj-lt"/>
            </a:endParaRPr>
          </a:p>
          <a:p>
            <a:pPr algn="ctr">
              <a:spcBef>
                <a:spcPct val="50000"/>
              </a:spcBef>
              <a:buClrTx/>
              <a:buSzTx/>
              <a:buFontTx/>
              <a:buNone/>
              <a:defRPr/>
            </a:pPr>
            <a:r>
              <a:rPr lang="en-US" sz="4000" b="1" dirty="0" smtClean="0">
                <a:latin typeface="+mj-lt"/>
              </a:rPr>
              <a:t>     HOPE YOU ENJOYED IT !</a:t>
            </a:r>
          </a:p>
        </p:txBody>
      </p:sp>
      <p:sp>
        <p:nvSpPr>
          <p:cNvPr id="6" name="Text Box 4"/>
          <p:cNvSpPr txBox="1">
            <a:spLocks noChangeArrowheads="1"/>
          </p:cNvSpPr>
          <p:nvPr/>
        </p:nvSpPr>
        <p:spPr bwMode="auto">
          <a:xfrm>
            <a:off x="2382838" y="5791200"/>
            <a:ext cx="45370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charset="0"/>
                <a:cs typeface="Arial" charset="0"/>
              </a:defRPr>
            </a:lvl1pPr>
            <a:lvl2pPr marL="742950" indent="-285750">
              <a:defRPr>
                <a:solidFill>
                  <a:schemeClr val="tx1"/>
                </a:solidFill>
                <a:latin typeface="Arial" charset="0"/>
                <a:cs typeface="Arial" charset="0"/>
              </a:defRPr>
            </a:lvl2pPr>
            <a:lvl3pPr marL="1143000" indent="-228600">
              <a:defRPr>
                <a:solidFill>
                  <a:schemeClr val="tx1"/>
                </a:solidFill>
                <a:latin typeface="Arial" charset="0"/>
                <a:cs typeface="Arial" charset="0"/>
              </a:defRPr>
            </a:lvl3pPr>
            <a:lvl4pPr marL="1600200" indent="-228600">
              <a:defRPr>
                <a:solidFill>
                  <a:schemeClr val="tx1"/>
                </a:solidFill>
                <a:latin typeface="Arial" charset="0"/>
                <a:cs typeface="Arial" charset="0"/>
              </a:defRPr>
            </a:lvl4pPr>
            <a:lvl5pPr marL="2057400" indent="-22860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a:spcBef>
                <a:spcPct val="50000"/>
              </a:spcBef>
              <a:defRPr/>
            </a:pPr>
            <a:r>
              <a:rPr lang="en-US" sz="4000" b="1" dirty="0">
                <a:solidFill>
                  <a:srgbClr val="00B050"/>
                </a:solidFill>
                <a:latin typeface="+mj-lt"/>
              </a:rPr>
              <a:t>THANK YOU ! ! !</a:t>
            </a:r>
          </a:p>
        </p:txBody>
      </p:sp>
    </p:spTree>
    <p:extLst>
      <p:ext uri="{BB962C8B-B14F-4D97-AF65-F5344CB8AC3E}">
        <p14:creationId xmlns:p14="http://schemas.microsoft.com/office/powerpoint/2010/main" val="359121643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audio>
                                      <p:cMediaNode>
                                        <p:cTn display="0" masterRel="sameClick">
                                          <p:stCondLst>
                                            <p:cond evt="begin" delay="0">
                                              <p:tn val="5"/>
                                            </p:cond>
                                          </p:stCondLst>
                                          <p:endCondLst>
                                            <p:cond evt="onStopAudio" delay="0">
                                              <p:tgtEl>
                                                <p:sldTgt/>
                                              </p:tgtEl>
                                            </p:cond>
                                          </p:endCondLst>
                                        </p:cTn>
                                        <p:tgtEl>
                                          <p:sndTgt r:embed="rId3" name="LASE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49" presetClass="entr" presetSubtype="0" decel="100000" fill="hold" grpId="0" nodeType="clickEffect">
                                  <p:stCondLst>
                                    <p:cond delay="0"/>
                                  </p:stCondLst>
                                  <p:iterate type="lt">
                                    <p:tmPct val="10000"/>
                                  </p:iterate>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p:cTn id="12"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5">
                                            <p:txEl>
                                              <p:pRg st="0" end="0"/>
                                            </p:txEl>
                                          </p:spTgt>
                                        </p:tgtEl>
                                        <p:attrNameLst>
                                          <p:attrName>ppt_h</p:attrName>
                                        </p:attrNameLst>
                                      </p:cBhvr>
                                      <p:tavLst>
                                        <p:tav tm="0">
                                          <p:val>
                                            <p:fltVal val="0"/>
                                          </p:val>
                                        </p:tav>
                                        <p:tav tm="100000">
                                          <p:val>
                                            <p:strVal val="#ppt_h"/>
                                          </p:val>
                                        </p:tav>
                                      </p:tavLst>
                                    </p:anim>
                                    <p:anim calcmode="lin" valueType="num">
                                      <p:cBhvr>
                                        <p:cTn id="14" dur="500" fill="hold"/>
                                        <p:tgtEl>
                                          <p:spTgt spid="5">
                                            <p:txEl>
                                              <p:pRg st="0" end="0"/>
                                            </p:txEl>
                                          </p:spTgt>
                                        </p:tgtEl>
                                        <p:attrNameLst>
                                          <p:attrName>style.rotation</p:attrName>
                                        </p:attrNameLst>
                                      </p:cBhvr>
                                      <p:tavLst>
                                        <p:tav tm="0">
                                          <p:val>
                                            <p:fltVal val="360"/>
                                          </p:val>
                                        </p:tav>
                                        <p:tav tm="100000">
                                          <p:val>
                                            <p:fltVal val="0"/>
                                          </p:val>
                                        </p:tav>
                                      </p:tavLst>
                                    </p:anim>
                                    <p:animEffect transition="in" filter="fade">
                                      <p:cBhvr>
                                        <p:cTn id="15" dur="500"/>
                                        <p:tgtEl>
                                          <p:spTgt spid="5">
                                            <p:txEl>
                                              <p:pRg st="0" end="0"/>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9" presetClass="entr" presetSubtype="0" decel="100000" fill="hold" grpId="0" nodeType="clickEffect">
                                  <p:stCondLst>
                                    <p:cond delay="0"/>
                                  </p:stCondLst>
                                  <p:iterate type="lt">
                                    <p:tmPct val="10000"/>
                                  </p:iterate>
                                  <p:childTnLst>
                                    <p:set>
                                      <p:cBhvr>
                                        <p:cTn id="19" dur="1" fill="hold">
                                          <p:stCondLst>
                                            <p:cond delay="0"/>
                                          </p:stCondLst>
                                        </p:cTn>
                                        <p:tgtEl>
                                          <p:spTgt spid="5">
                                            <p:txEl>
                                              <p:pRg st="1" end="1"/>
                                            </p:txEl>
                                          </p:spTgt>
                                        </p:tgtEl>
                                        <p:attrNameLst>
                                          <p:attrName>style.visibility</p:attrName>
                                        </p:attrNameLst>
                                      </p:cBhvr>
                                      <p:to>
                                        <p:strVal val="visible"/>
                                      </p:to>
                                    </p:set>
                                    <p:anim calcmode="lin" valueType="num">
                                      <p:cBhvr>
                                        <p:cTn id="20"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21" dur="500" fill="hold"/>
                                        <p:tgtEl>
                                          <p:spTgt spid="5">
                                            <p:txEl>
                                              <p:pRg st="1" end="1"/>
                                            </p:txEl>
                                          </p:spTgt>
                                        </p:tgtEl>
                                        <p:attrNameLst>
                                          <p:attrName>ppt_h</p:attrName>
                                        </p:attrNameLst>
                                      </p:cBhvr>
                                      <p:tavLst>
                                        <p:tav tm="0">
                                          <p:val>
                                            <p:fltVal val="0"/>
                                          </p:val>
                                        </p:tav>
                                        <p:tav tm="100000">
                                          <p:val>
                                            <p:strVal val="#ppt_h"/>
                                          </p:val>
                                        </p:tav>
                                      </p:tavLst>
                                    </p:anim>
                                    <p:anim calcmode="lin" valueType="num">
                                      <p:cBhvr>
                                        <p:cTn id="22" dur="500" fill="hold"/>
                                        <p:tgtEl>
                                          <p:spTgt spid="5">
                                            <p:txEl>
                                              <p:pRg st="1" end="1"/>
                                            </p:txEl>
                                          </p:spTgt>
                                        </p:tgtEl>
                                        <p:attrNameLst>
                                          <p:attrName>style.rotation</p:attrName>
                                        </p:attrNameLst>
                                      </p:cBhvr>
                                      <p:tavLst>
                                        <p:tav tm="0">
                                          <p:val>
                                            <p:fltVal val="360"/>
                                          </p:val>
                                        </p:tav>
                                        <p:tav tm="100000">
                                          <p:val>
                                            <p:fltVal val="0"/>
                                          </p:val>
                                        </p:tav>
                                      </p:tavLst>
                                    </p:anim>
                                    <p:animEffect transition="in" filter="fade">
                                      <p:cBhvr>
                                        <p:cTn id="23" dur="500"/>
                                        <p:tgtEl>
                                          <p:spTgt spid="5">
                                            <p:txEl>
                                              <p:pRg st="1" end="1"/>
                                            </p:txEl>
                                          </p:spTgt>
                                        </p:tgtEl>
                                      </p:cBhvr>
                                    </p:animEffect>
                                  </p:childTnLst>
                                </p:cTn>
                              </p:par>
                            </p:childTnLst>
                          </p:cTn>
                        </p:par>
                        <p:par>
                          <p:cTn id="24" fill="hold" nodeType="afterGroup">
                            <p:stCondLst>
                              <p:cond delay="1300"/>
                            </p:stCondLst>
                            <p:childTnLst>
                              <p:par>
                                <p:cTn id="25" presetID="19" presetClass="entr" presetSubtype="10" fill="hold" grpId="0" nodeType="afterEffect">
                                  <p:stCondLst>
                                    <p:cond delay="0"/>
                                  </p:stCondLst>
                                  <p:iterate type="wd">
                                    <p:tmPct val="100000"/>
                                  </p:iterate>
                                  <p:childTnLst>
                                    <p:set>
                                      <p:cBhvr>
                                        <p:cTn id="26" dur="1" fill="hold">
                                          <p:stCondLst>
                                            <p:cond delay="0"/>
                                          </p:stCondLst>
                                        </p:cTn>
                                        <p:tgtEl>
                                          <p:spTgt spid="6"/>
                                        </p:tgtEl>
                                        <p:attrNameLst>
                                          <p:attrName>style.visibility</p:attrName>
                                        </p:attrNameLst>
                                      </p:cBhvr>
                                      <p:to>
                                        <p:strVal val="visible"/>
                                      </p:to>
                                    </p:set>
                                    <p:anim calcmode="lin" valueType="num">
                                      <p:cBhvr>
                                        <p:cTn id="27" dur="1000" fill="hold"/>
                                        <p:tgtEl>
                                          <p:spTgt spid="6"/>
                                        </p:tgtEl>
                                        <p:attrNameLst>
                                          <p:attrName>ppt_w</p:attrName>
                                        </p:attrNameLst>
                                      </p:cBhvr>
                                      <p:tavLst>
                                        <p:tav tm="0" fmla="#ppt_w*sin(2.5*pi*$)">
                                          <p:val>
                                            <p:fltVal val="0"/>
                                          </p:val>
                                        </p:tav>
                                        <p:tav tm="100000">
                                          <p:val>
                                            <p:fltVal val="1"/>
                                          </p:val>
                                        </p:tav>
                                      </p:tavLst>
                                    </p:anim>
                                    <p:anim calcmode="lin" valueType="num">
                                      <p:cBhvr>
                                        <p:cTn id="28" dur="10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381000" y="457200"/>
            <a:ext cx="8229600" cy="731838"/>
          </a:xfrm>
        </p:spPr>
        <p:txBody>
          <a:bodyPr>
            <a:normAutofit/>
          </a:bodyPr>
          <a:lstStyle/>
          <a:p>
            <a:pPr algn="l" eaLnBrk="1" hangingPunct="1"/>
            <a:r>
              <a:rPr lang="en-US" sz="3600" b="1" u="sng" dirty="0" smtClean="0"/>
              <a:t>Types of Fractures</a:t>
            </a:r>
          </a:p>
        </p:txBody>
      </p:sp>
      <p:sp>
        <p:nvSpPr>
          <p:cNvPr id="37891" name="Rectangle 3"/>
          <p:cNvSpPr>
            <a:spLocks noGrp="1" noChangeArrowheads="1"/>
          </p:cNvSpPr>
          <p:nvPr>
            <p:ph type="body" sz="half" idx="4294967295"/>
          </p:nvPr>
        </p:nvSpPr>
        <p:spPr>
          <a:xfrm>
            <a:off x="228600" y="1371600"/>
            <a:ext cx="8686800" cy="5257800"/>
          </a:xfrm>
        </p:spPr>
        <p:txBody>
          <a:bodyPr>
            <a:normAutofit/>
          </a:bodyPr>
          <a:lstStyle/>
          <a:p>
            <a:pPr marL="514350" indent="-514350">
              <a:buFont typeface="+mj-lt"/>
              <a:buAutoNum type="arabicPeriod"/>
            </a:pPr>
            <a:r>
              <a:rPr lang="en-US" sz="2600" b="1" dirty="0">
                <a:solidFill>
                  <a:prstClr val="black"/>
                </a:solidFill>
              </a:rPr>
              <a:t>Complete fracture</a:t>
            </a:r>
            <a:r>
              <a:rPr lang="en-US" sz="2600" dirty="0">
                <a:solidFill>
                  <a:prstClr val="black"/>
                </a:solidFill>
              </a:rPr>
              <a:t>; there is a break across the entire bone</a:t>
            </a:r>
          </a:p>
          <a:p>
            <a:pPr marL="514350" indent="-514350">
              <a:buFont typeface="+mj-lt"/>
              <a:buAutoNum type="arabicPeriod"/>
            </a:pPr>
            <a:r>
              <a:rPr lang="en-US" sz="2600" b="1" dirty="0">
                <a:solidFill>
                  <a:prstClr val="black"/>
                </a:solidFill>
              </a:rPr>
              <a:t>Incomplete fracture</a:t>
            </a:r>
            <a:r>
              <a:rPr lang="en-US" sz="2600" dirty="0">
                <a:solidFill>
                  <a:prstClr val="black"/>
                </a:solidFill>
              </a:rPr>
              <a:t>: bone breakage occurs partially</a:t>
            </a:r>
          </a:p>
          <a:p>
            <a:pPr marL="514350" indent="-514350">
              <a:buFont typeface="+mj-lt"/>
              <a:buAutoNum type="arabicPeriod"/>
            </a:pPr>
            <a:r>
              <a:rPr lang="en-US" sz="2600" b="1" dirty="0" smtClean="0"/>
              <a:t>Open fracture</a:t>
            </a:r>
            <a:r>
              <a:rPr lang="en-US" sz="2600" dirty="0" smtClean="0"/>
              <a:t>; </a:t>
            </a:r>
            <a:r>
              <a:rPr lang="en-US" sz="2600" i="1" dirty="0" smtClean="0"/>
              <a:t>(</a:t>
            </a:r>
            <a:r>
              <a:rPr lang="en-US" sz="2600" i="1" dirty="0" err="1" smtClean="0"/>
              <a:t>Gustilo</a:t>
            </a:r>
            <a:r>
              <a:rPr lang="en-US" sz="2600" i="1" dirty="0" smtClean="0"/>
              <a:t> classification) </a:t>
            </a:r>
            <a:r>
              <a:rPr lang="en-US" sz="2600" dirty="0" smtClean="0"/>
              <a:t>bone </a:t>
            </a:r>
            <a:r>
              <a:rPr lang="en-US" sz="2600" dirty="0"/>
              <a:t>breaks and skin and/or mucus membrane is involved thus bone is exposed on the surface. Carries higher risk of infection!</a:t>
            </a:r>
          </a:p>
          <a:p>
            <a:pPr marL="514350" indent="-514350">
              <a:buFont typeface="+mj-lt"/>
              <a:buAutoNum type="arabicPeriod"/>
            </a:pPr>
            <a:r>
              <a:rPr lang="en-US" sz="2600" b="1" dirty="0" smtClean="0"/>
              <a:t>Closed fracture</a:t>
            </a:r>
            <a:r>
              <a:rPr lang="en-US" sz="2600" dirty="0" smtClean="0"/>
              <a:t>; bone breakage without alteration of skin (skin above the fracture remains intact, not broken). May damage nearby tissues and blood vessels. Internal bleeding  is also a major risk!</a:t>
            </a:r>
            <a:endParaRPr lang="en-US" sz="2600" dirty="0"/>
          </a:p>
          <a:p>
            <a:pPr marL="514350" indent="-514350" eaLnBrk="1" hangingPunct="1">
              <a:buFont typeface="+mj-lt"/>
              <a:buAutoNum type="arabicPeriod"/>
            </a:pPr>
            <a:r>
              <a:rPr lang="en-US" sz="2600" b="1" dirty="0" smtClean="0">
                <a:solidFill>
                  <a:prstClr val="black"/>
                </a:solidFill>
              </a:rPr>
              <a:t>Compound </a:t>
            </a:r>
            <a:r>
              <a:rPr lang="en-US" sz="2600" b="1" dirty="0">
                <a:solidFill>
                  <a:prstClr val="black"/>
                </a:solidFill>
              </a:rPr>
              <a:t>fracture</a:t>
            </a:r>
            <a:r>
              <a:rPr lang="en-US" sz="2600" dirty="0">
                <a:solidFill>
                  <a:prstClr val="black"/>
                </a:solidFill>
              </a:rPr>
              <a:t>: involves two or more </a:t>
            </a:r>
            <a:r>
              <a:rPr lang="en-US" sz="2600" dirty="0" smtClean="0">
                <a:solidFill>
                  <a:prstClr val="black"/>
                </a:solidFill>
              </a:rPr>
              <a:t>bones and skin is broken. </a:t>
            </a:r>
            <a:r>
              <a:rPr lang="en-US" sz="2600" dirty="0">
                <a:solidFill>
                  <a:prstClr val="black"/>
                </a:solidFill>
              </a:rPr>
              <a:t>May be complete or </a:t>
            </a:r>
            <a:r>
              <a:rPr lang="en-US" sz="2600" dirty="0" smtClean="0">
                <a:solidFill>
                  <a:prstClr val="black"/>
                </a:solidFill>
              </a:rPr>
              <a:t>incomplete, open or closed.</a:t>
            </a:r>
            <a:endParaRPr lang="en-US" sz="2600" dirty="0">
              <a:solidFill>
                <a:prstClr val="black"/>
              </a:solidFill>
            </a:endParaRPr>
          </a:p>
          <a:p>
            <a:pPr marL="514350" indent="-514350" eaLnBrk="1" hangingPunct="1">
              <a:buFont typeface="+mj-lt"/>
              <a:buAutoNum type="arabicPeriod"/>
            </a:pPr>
            <a:endParaRPr lang="en-US" sz="2800" dirty="0" smtClean="0"/>
          </a:p>
        </p:txBody>
      </p:sp>
    </p:spTree>
    <p:extLst>
      <p:ext uri="{BB962C8B-B14F-4D97-AF65-F5344CB8AC3E}">
        <p14:creationId xmlns:p14="http://schemas.microsoft.com/office/powerpoint/2010/main" val="1067358161"/>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457200"/>
            <a:ext cx="8839200" cy="6096000"/>
          </a:xfrm>
        </p:spPr>
        <p:txBody>
          <a:bodyPr>
            <a:normAutofit fontScale="92500" lnSpcReduction="20000"/>
          </a:bodyPr>
          <a:lstStyle/>
          <a:p>
            <a:pPr marL="82296" indent="0">
              <a:buNone/>
            </a:pPr>
            <a:r>
              <a:rPr lang="en-US" b="1" u="sng" dirty="0" smtClean="0"/>
              <a:t>References/ Further Readings</a:t>
            </a:r>
            <a:endParaRPr lang="en-US" sz="2800" dirty="0" smtClean="0"/>
          </a:p>
          <a:p>
            <a:pPr marL="653796" indent="-571500">
              <a:buClrTx/>
              <a:buFont typeface="+mj-lt"/>
              <a:buAutoNum type="romanLcPeriod"/>
            </a:pPr>
            <a:r>
              <a:rPr lang="en-US" sz="2800" dirty="0" smtClean="0"/>
              <a:t>David, L., Hamblen,  A., Hamish, R. and Simpson, W. (2007.) </a:t>
            </a:r>
            <a:r>
              <a:rPr lang="en-US" sz="2800" i="1" dirty="0" smtClean="0"/>
              <a:t>Adam’s Outline of Fractures</a:t>
            </a:r>
            <a:r>
              <a:rPr lang="en-US" sz="2800" dirty="0" smtClean="0"/>
              <a:t>, 12</a:t>
            </a:r>
            <a:r>
              <a:rPr lang="en-US" sz="2800" baseline="30000" dirty="0" smtClean="0"/>
              <a:t>th</a:t>
            </a:r>
            <a:r>
              <a:rPr lang="en-US" sz="2800" dirty="0" smtClean="0"/>
              <a:t> Ed. Churchill</a:t>
            </a:r>
            <a:r>
              <a:rPr lang="en-US" sz="2800" dirty="0"/>
              <a:t> </a:t>
            </a:r>
            <a:r>
              <a:rPr lang="en-US" sz="2800" dirty="0" smtClean="0"/>
              <a:t>Livingstone,  Elsevier.</a:t>
            </a:r>
          </a:p>
          <a:p>
            <a:pPr marL="653796" indent="-571500">
              <a:buClrTx/>
              <a:buFont typeface="+mj-lt"/>
              <a:buAutoNum type="romanLcPeriod"/>
            </a:pPr>
            <a:r>
              <a:rPr lang="en-US" sz="2800" dirty="0" smtClean="0"/>
              <a:t>Dandy, D. and Edwards, D. (2009). </a:t>
            </a:r>
            <a:r>
              <a:rPr lang="en-US" sz="2800" i="1" dirty="0" smtClean="0"/>
              <a:t>Essential </a:t>
            </a:r>
            <a:r>
              <a:rPr lang="en-US" sz="2800" i="1" dirty="0" err="1" smtClean="0"/>
              <a:t>Orthopaedics</a:t>
            </a:r>
            <a:r>
              <a:rPr lang="en-US" sz="2800" i="1" dirty="0" smtClean="0"/>
              <a:t> and Trauma</a:t>
            </a:r>
            <a:r>
              <a:rPr lang="en-US" sz="2800" dirty="0" smtClean="0"/>
              <a:t>. 5</a:t>
            </a:r>
            <a:r>
              <a:rPr lang="en-US" sz="2800" baseline="30000" dirty="0" smtClean="0"/>
              <a:t>th</a:t>
            </a:r>
            <a:r>
              <a:rPr lang="en-US" sz="2800" dirty="0" smtClean="0"/>
              <a:t> Ed. Churchill Livingstone, Edinburgh</a:t>
            </a:r>
          </a:p>
          <a:p>
            <a:pPr marL="653796" indent="-571500">
              <a:buClrTx/>
              <a:buFont typeface="+mj-lt"/>
              <a:buAutoNum type="romanLcPeriod"/>
            </a:pPr>
            <a:r>
              <a:rPr lang="en-US" sz="2800" dirty="0" smtClean="0"/>
              <a:t>Kenneth, A, et al (2010). </a:t>
            </a:r>
            <a:r>
              <a:rPr lang="en-US" sz="2800" i="1" dirty="0" smtClean="0"/>
              <a:t>Handbook of Fractures</a:t>
            </a:r>
            <a:r>
              <a:rPr lang="en-US" sz="2800" dirty="0" smtClean="0"/>
              <a:t>. 4</a:t>
            </a:r>
            <a:r>
              <a:rPr lang="en-US" sz="2800" baseline="30000" dirty="0" smtClean="0"/>
              <a:t>th</a:t>
            </a:r>
            <a:r>
              <a:rPr lang="en-US" sz="2800" dirty="0" smtClean="0"/>
              <a:t> Ed. Wolters Kluwer, Philadelphia</a:t>
            </a:r>
          </a:p>
          <a:p>
            <a:pPr marL="653796" indent="-571500">
              <a:buClrTx/>
              <a:buFont typeface="+mj-lt"/>
              <a:buAutoNum type="romanLcPeriod"/>
            </a:pPr>
            <a:r>
              <a:rPr lang="en-US" sz="2800" dirty="0" smtClean="0"/>
              <a:t>McRae, S. and </a:t>
            </a:r>
            <a:r>
              <a:rPr lang="en-US" sz="2800" dirty="0" err="1" smtClean="0"/>
              <a:t>Esser</a:t>
            </a:r>
            <a:r>
              <a:rPr lang="en-US" sz="2800" dirty="0" smtClean="0"/>
              <a:t>, M. (2008). </a:t>
            </a:r>
            <a:r>
              <a:rPr lang="en-US" sz="2800" i="1" dirty="0" smtClean="0"/>
              <a:t>Practical Fracture Management</a:t>
            </a:r>
            <a:r>
              <a:rPr lang="en-US" sz="2800" dirty="0" smtClean="0"/>
              <a:t>. 5</a:t>
            </a:r>
            <a:r>
              <a:rPr lang="en-US" sz="2800" baseline="30000" dirty="0" smtClean="0"/>
              <a:t>th</a:t>
            </a:r>
            <a:r>
              <a:rPr lang="en-US" sz="2800" dirty="0" smtClean="0"/>
              <a:t> Ed. Elsevier Churchill Livingstone, Edinburg</a:t>
            </a:r>
          </a:p>
          <a:p>
            <a:pPr marL="653796" indent="-571500">
              <a:buClrTx/>
              <a:buFont typeface="+mj-lt"/>
              <a:buAutoNum type="romanLcPeriod"/>
            </a:pPr>
            <a:r>
              <a:rPr lang="en-US" sz="2800" dirty="0" smtClean="0"/>
              <a:t>Sherry, E. and </a:t>
            </a:r>
            <a:r>
              <a:rPr lang="en-US" sz="2800" dirty="0" err="1" smtClean="0"/>
              <a:t>Bokor</a:t>
            </a:r>
            <a:r>
              <a:rPr lang="en-US" sz="2800" dirty="0" smtClean="0"/>
              <a:t>, D. (1997). </a:t>
            </a:r>
            <a:r>
              <a:rPr lang="en-US" sz="2800" i="1" dirty="0" smtClean="0"/>
              <a:t>Sports Medicine – Problems and Practical Management</a:t>
            </a:r>
            <a:r>
              <a:rPr lang="en-US" sz="2800" dirty="0" smtClean="0"/>
              <a:t>. Greenwich Medical Media, London</a:t>
            </a:r>
          </a:p>
          <a:p>
            <a:pPr marL="653796" indent="-571500">
              <a:buClrTx/>
              <a:buFont typeface="+mj-lt"/>
              <a:buAutoNum type="romanLcPeriod"/>
            </a:pPr>
            <a:r>
              <a:rPr lang="en-US" sz="2800" dirty="0" smtClean="0"/>
              <a:t>Louis, S., David, W. and </a:t>
            </a:r>
            <a:r>
              <a:rPr lang="en-US" sz="2800" dirty="0" err="1" smtClean="0"/>
              <a:t>Selvadurai</a:t>
            </a:r>
            <a:r>
              <a:rPr lang="en-US" sz="2800" dirty="0" smtClean="0"/>
              <a:t>, G. (2010</a:t>
            </a:r>
            <a:r>
              <a:rPr lang="en-US" sz="2800" i="1" dirty="0" smtClean="0"/>
              <a:t>).  </a:t>
            </a:r>
            <a:r>
              <a:rPr lang="en-US" sz="2800" i="1" dirty="0" err="1" smtClean="0"/>
              <a:t>Apley’s</a:t>
            </a:r>
            <a:r>
              <a:rPr lang="en-US" sz="2800" i="1" dirty="0" smtClean="0"/>
              <a:t> </a:t>
            </a:r>
            <a:r>
              <a:rPr lang="en-US" sz="2800" i="1" dirty="0" err="1" smtClean="0"/>
              <a:t>Syetem</a:t>
            </a:r>
            <a:r>
              <a:rPr lang="en-US" sz="2800" i="1" dirty="0" smtClean="0"/>
              <a:t> of </a:t>
            </a:r>
            <a:r>
              <a:rPr lang="en-US" sz="2800" i="1" dirty="0" err="1" smtClean="0"/>
              <a:t>Orthopaedics</a:t>
            </a:r>
            <a:r>
              <a:rPr lang="en-US" sz="2800" i="1" dirty="0" smtClean="0"/>
              <a:t> and Fractures</a:t>
            </a:r>
            <a:r>
              <a:rPr lang="en-US" sz="2800" dirty="0" smtClean="0"/>
              <a:t>, 8</a:t>
            </a:r>
            <a:r>
              <a:rPr lang="en-US" sz="2800" baseline="30000" dirty="0" smtClean="0"/>
              <a:t>th</a:t>
            </a:r>
            <a:r>
              <a:rPr lang="en-US" sz="2800" dirty="0" smtClean="0"/>
              <a:t> Ed.</a:t>
            </a:r>
          </a:p>
        </p:txBody>
      </p:sp>
    </p:spTree>
    <p:extLst>
      <p:ext uri="{BB962C8B-B14F-4D97-AF65-F5344CB8AC3E}">
        <p14:creationId xmlns:p14="http://schemas.microsoft.com/office/powerpoint/2010/main" val="310306044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67000"/>
            <a:ext cx="8229600" cy="1143000"/>
          </a:xfrm>
        </p:spPr>
        <p:txBody>
          <a:bodyPr>
            <a:normAutofit/>
          </a:bodyPr>
          <a:lstStyle/>
          <a:p>
            <a:r>
              <a:rPr lang="en-US" sz="5400" b="1" dirty="0" smtClean="0"/>
              <a:t>THANK YOU</a:t>
            </a:r>
            <a:endParaRPr lang="en-US" sz="5400" b="1" dirty="0"/>
          </a:p>
        </p:txBody>
      </p:sp>
    </p:spTree>
    <p:extLst>
      <p:ext uri="{BB962C8B-B14F-4D97-AF65-F5344CB8AC3E}">
        <p14:creationId xmlns:p14="http://schemas.microsoft.com/office/powerpoint/2010/main" val="2166255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533400" y="228600"/>
            <a:ext cx="8229600" cy="808038"/>
          </a:xfrm>
        </p:spPr>
        <p:txBody>
          <a:bodyPr>
            <a:normAutofit/>
          </a:bodyPr>
          <a:lstStyle/>
          <a:p>
            <a:pPr eaLnBrk="1" hangingPunct="1"/>
            <a:r>
              <a:rPr lang="en-US" sz="3600" b="1" dirty="0" err="1" smtClean="0"/>
              <a:t>Cont</a:t>
            </a:r>
            <a:r>
              <a:rPr lang="en-US" sz="3600" b="1" dirty="0" smtClean="0"/>
              <a:t>’…</a:t>
            </a:r>
          </a:p>
        </p:txBody>
      </p:sp>
      <p:sp>
        <p:nvSpPr>
          <p:cNvPr id="37891" name="Rectangle 3"/>
          <p:cNvSpPr>
            <a:spLocks noGrp="1" noChangeArrowheads="1"/>
          </p:cNvSpPr>
          <p:nvPr>
            <p:ph type="body" sz="half" idx="4294967295"/>
          </p:nvPr>
        </p:nvSpPr>
        <p:spPr>
          <a:xfrm>
            <a:off x="152400" y="990600"/>
            <a:ext cx="8839200" cy="5715000"/>
          </a:xfrm>
        </p:spPr>
        <p:txBody>
          <a:bodyPr>
            <a:normAutofit/>
          </a:bodyPr>
          <a:lstStyle/>
          <a:p>
            <a:pPr marL="514350" indent="-514350">
              <a:buFont typeface="+mj-lt"/>
              <a:buAutoNum type="arabicPeriod" startAt="6"/>
            </a:pPr>
            <a:r>
              <a:rPr lang="en-US" sz="2800" b="1" dirty="0" smtClean="0"/>
              <a:t>Comminuted or Impacted fracture; </a:t>
            </a:r>
            <a:r>
              <a:rPr lang="en-US" sz="2800" dirty="0"/>
              <a:t>one bone crushes over </a:t>
            </a:r>
            <a:r>
              <a:rPr lang="en-US" sz="2800" dirty="0" smtClean="0"/>
              <a:t>another </a:t>
            </a:r>
            <a:r>
              <a:rPr lang="en-US" sz="2800" dirty="0"/>
              <a:t>with release of smaller bone </a:t>
            </a:r>
            <a:r>
              <a:rPr lang="en-US" sz="2800" dirty="0" smtClean="0"/>
              <a:t>particles/fragments in several places (comminuted) or pushed into one another and tightly wedged together (impacted).</a:t>
            </a:r>
            <a:endParaRPr lang="en-US" sz="2800" dirty="0"/>
          </a:p>
          <a:p>
            <a:pPr marL="514350" indent="-514350">
              <a:buFont typeface="+mj-lt"/>
              <a:buAutoNum type="arabicPeriod" startAt="6"/>
            </a:pPr>
            <a:r>
              <a:rPr lang="en-US" sz="2800" b="1" dirty="0"/>
              <a:t>Greenstick fracture; </a:t>
            </a:r>
            <a:r>
              <a:rPr lang="en-US" sz="2800" dirty="0"/>
              <a:t>characterized by </a:t>
            </a:r>
            <a:r>
              <a:rPr lang="en-US" sz="2800" dirty="0" smtClean="0"/>
              <a:t>bones involved bending like a green twig (branch of young tree). </a:t>
            </a:r>
            <a:r>
              <a:rPr lang="en-US" sz="2800" dirty="0"/>
              <a:t>Common among young children aged 5-12 years whose bones are still </a:t>
            </a:r>
            <a:r>
              <a:rPr lang="en-US" sz="2800" dirty="0" smtClean="0"/>
              <a:t>fairly soft &amp; developing</a:t>
            </a:r>
            <a:r>
              <a:rPr lang="en-US" sz="2800" dirty="0"/>
              <a:t>.</a:t>
            </a:r>
          </a:p>
          <a:p>
            <a:pPr marL="514350" indent="-514350">
              <a:buFont typeface="+mj-lt"/>
              <a:buAutoNum type="arabicPeriod" startAt="6"/>
            </a:pPr>
            <a:r>
              <a:rPr lang="en-US" sz="2800" b="1" dirty="0" smtClean="0"/>
              <a:t>Pathological fractures</a:t>
            </a:r>
            <a:r>
              <a:rPr lang="en-US" sz="2800" dirty="0" smtClean="0"/>
              <a:t>; caused </a:t>
            </a:r>
            <a:r>
              <a:rPr lang="en-US" sz="2800" dirty="0"/>
              <a:t>by infectious diseases of the </a:t>
            </a:r>
            <a:r>
              <a:rPr lang="en-US" sz="2800" dirty="0" smtClean="0"/>
              <a:t>bones</a:t>
            </a:r>
            <a:endParaRPr lang="en-US" sz="2800" dirty="0"/>
          </a:p>
        </p:txBody>
      </p:sp>
    </p:spTree>
    <p:extLst>
      <p:ext uri="{BB962C8B-B14F-4D97-AF65-F5344CB8AC3E}">
        <p14:creationId xmlns:p14="http://schemas.microsoft.com/office/powerpoint/2010/main" val="2528343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533400" y="228600"/>
            <a:ext cx="8229600" cy="808038"/>
          </a:xfrm>
        </p:spPr>
        <p:txBody>
          <a:bodyPr>
            <a:normAutofit/>
          </a:bodyPr>
          <a:lstStyle/>
          <a:p>
            <a:pPr eaLnBrk="1" hangingPunct="1"/>
            <a:r>
              <a:rPr lang="en-US" sz="3600" b="1" u="sng" dirty="0" err="1" smtClean="0"/>
              <a:t>Cont</a:t>
            </a:r>
            <a:r>
              <a:rPr lang="en-US" sz="3600" b="1" dirty="0" smtClean="0"/>
              <a:t>’…</a:t>
            </a:r>
          </a:p>
        </p:txBody>
      </p:sp>
      <p:sp>
        <p:nvSpPr>
          <p:cNvPr id="37891" name="Rectangle 3"/>
          <p:cNvSpPr>
            <a:spLocks noGrp="1" noChangeArrowheads="1"/>
          </p:cNvSpPr>
          <p:nvPr>
            <p:ph type="body" sz="half" idx="4294967295"/>
          </p:nvPr>
        </p:nvSpPr>
        <p:spPr>
          <a:xfrm>
            <a:off x="152400" y="1066800"/>
            <a:ext cx="8839200" cy="4800600"/>
          </a:xfrm>
        </p:spPr>
        <p:txBody>
          <a:bodyPr>
            <a:normAutofit lnSpcReduction="10000"/>
          </a:bodyPr>
          <a:lstStyle/>
          <a:p>
            <a:pPr marL="0" indent="0">
              <a:buNone/>
            </a:pPr>
            <a:r>
              <a:rPr lang="en-US" b="1" dirty="0" smtClean="0"/>
              <a:t>9. Complicated fractures; </a:t>
            </a:r>
          </a:p>
          <a:p>
            <a:r>
              <a:rPr lang="en-US" dirty="0" smtClean="0"/>
              <a:t>This is whereby the fracture not only damages the bone but injury to the internal organs also occurs e.g.</a:t>
            </a:r>
          </a:p>
          <a:p>
            <a:pPr marL="914400" lvl="1" indent="-514350">
              <a:buFont typeface="+mj-lt"/>
              <a:buAutoNum type="alphaLcParenR"/>
            </a:pPr>
            <a:r>
              <a:rPr lang="en-US" i="1" dirty="0" smtClean="0"/>
              <a:t>Fracture of the skull where the broken bones may press on the brain</a:t>
            </a:r>
          </a:p>
          <a:p>
            <a:pPr marL="914400" lvl="1" indent="-514350">
              <a:buFont typeface="+mj-lt"/>
              <a:buAutoNum type="alphaLcParenR"/>
            </a:pPr>
            <a:r>
              <a:rPr lang="en-US" i="1" dirty="0" smtClean="0"/>
              <a:t>Fracture of the vertebrae where the broken bones may be pressing on and damaging the spinal cord.</a:t>
            </a:r>
          </a:p>
          <a:p>
            <a:pPr marL="914400" lvl="1" indent="-514350">
              <a:buFont typeface="+mj-lt"/>
              <a:buAutoNum type="alphaLcParenR"/>
            </a:pPr>
            <a:r>
              <a:rPr lang="en-US" i="1" dirty="0" smtClean="0"/>
              <a:t>Fracture of the rib where the broken bone may pierce the lung</a:t>
            </a:r>
          </a:p>
        </p:txBody>
      </p:sp>
    </p:spTree>
    <p:extLst>
      <p:ext uri="{BB962C8B-B14F-4D97-AF65-F5344CB8AC3E}">
        <p14:creationId xmlns:p14="http://schemas.microsoft.com/office/powerpoint/2010/main" val="20179989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9327" y="1072615"/>
            <a:ext cx="8839200" cy="5339923"/>
          </a:xfrm>
          <a:prstGeom prst="rect">
            <a:avLst/>
          </a:prstGeom>
        </p:spPr>
        <p:txBody>
          <a:bodyPr wrap="square">
            <a:spAutoFit/>
          </a:bodyPr>
          <a:lstStyle/>
          <a:p>
            <a:pPr marL="457200" indent="-457200">
              <a:buFont typeface="Arial" panose="020B0604020202020204" pitchFamily="34" charset="0"/>
              <a:buChar char="•"/>
            </a:pPr>
            <a:r>
              <a:rPr lang="en-US" sz="2900" dirty="0"/>
              <a:t>Fractures are </a:t>
            </a:r>
            <a:r>
              <a:rPr lang="en-US" sz="2900" u="sng" dirty="0" smtClean="0"/>
              <a:t>broadly classified</a:t>
            </a:r>
            <a:r>
              <a:rPr lang="en-US" sz="2900" dirty="0" smtClean="0"/>
              <a:t> </a:t>
            </a:r>
            <a:r>
              <a:rPr lang="en-US" sz="2900" dirty="0"/>
              <a:t>according to: </a:t>
            </a:r>
          </a:p>
          <a:p>
            <a:pPr marL="971550" lvl="1" indent="-514350">
              <a:buFont typeface="+mj-lt"/>
              <a:buAutoNum type="alphaLcParenR"/>
            </a:pPr>
            <a:r>
              <a:rPr lang="en-US" sz="2600" b="1" dirty="0" err="1" smtClean="0"/>
              <a:t>Aetiology</a:t>
            </a:r>
            <a:r>
              <a:rPr lang="en-US" sz="2600" dirty="0"/>
              <a:t> </a:t>
            </a:r>
            <a:r>
              <a:rPr lang="en-US" sz="2600" dirty="0" smtClean="0"/>
              <a:t>or </a:t>
            </a:r>
            <a:r>
              <a:rPr lang="en-US" sz="2600" b="1" dirty="0" smtClean="0"/>
              <a:t>Cause</a:t>
            </a:r>
            <a:r>
              <a:rPr lang="en-US" sz="2600" dirty="0"/>
              <a:t> </a:t>
            </a:r>
            <a:r>
              <a:rPr lang="en-US" sz="2600" dirty="0" smtClean="0"/>
              <a:t>e.g. sudden injury, fragility, fatigue, pathological etc.</a:t>
            </a:r>
          </a:p>
          <a:p>
            <a:pPr marL="971550" lvl="1" indent="-514350">
              <a:buFont typeface="+mj-lt"/>
              <a:buAutoNum type="alphaLcParenR"/>
            </a:pPr>
            <a:r>
              <a:rPr lang="en-US" sz="2600" b="1" dirty="0"/>
              <a:t>Pattern of fracture</a:t>
            </a:r>
            <a:r>
              <a:rPr lang="en-US" sz="2600" dirty="0"/>
              <a:t> line </a:t>
            </a:r>
            <a:r>
              <a:rPr lang="en-US" sz="2600" dirty="0" smtClean="0"/>
              <a:t>e.g. transverse, </a:t>
            </a:r>
            <a:r>
              <a:rPr lang="en-US" sz="2600" dirty="0" err="1" smtClean="0"/>
              <a:t>obligue</a:t>
            </a:r>
            <a:r>
              <a:rPr lang="en-US" sz="2600" dirty="0" smtClean="0"/>
              <a:t>, spiral, comminuted, compression, green-stick etc.</a:t>
            </a:r>
          </a:p>
          <a:p>
            <a:pPr marL="971550" lvl="1" indent="-514350">
              <a:buFont typeface="+mj-lt"/>
              <a:buAutoNum type="alphaLcParenR"/>
            </a:pPr>
            <a:r>
              <a:rPr lang="en-US" sz="2600" b="1" dirty="0" smtClean="0"/>
              <a:t>Displacement; </a:t>
            </a:r>
            <a:r>
              <a:rPr lang="en-US" sz="2600" dirty="0" smtClean="0"/>
              <a:t>angulation, rotation, change of bone length, loss of alignment</a:t>
            </a:r>
          </a:p>
          <a:p>
            <a:pPr marL="971550" lvl="1" indent="-514350">
              <a:buFont typeface="+mj-lt"/>
              <a:buAutoNum type="alphaLcParenR"/>
            </a:pPr>
            <a:r>
              <a:rPr lang="en-US" sz="2600" b="1" dirty="0" smtClean="0"/>
              <a:t>Clinical features; </a:t>
            </a:r>
            <a:r>
              <a:rPr lang="en-US" sz="2600" dirty="0" smtClean="0"/>
              <a:t>i.e. degree </a:t>
            </a:r>
            <a:r>
              <a:rPr lang="en-US" sz="2600" dirty="0"/>
              <a:t>of break in continuity of the bone i.e. </a:t>
            </a:r>
            <a:r>
              <a:rPr lang="en-US" sz="2600" i="1" dirty="0" smtClean="0"/>
              <a:t>complete, incomplete fractures</a:t>
            </a:r>
            <a:r>
              <a:rPr lang="en-US" sz="2600" i="1" dirty="0"/>
              <a:t> </a:t>
            </a:r>
            <a:r>
              <a:rPr lang="en-US" sz="2600" dirty="0" smtClean="0"/>
              <a:t>and/or </a:t>
            </a:r>
            <a:r>
              <a:rPr lang="en-US" sz="2600" dirty="0"/>
              <a:t>c</a:t>
            </a:r>
            <a:r>
              <a:rPr lang="en-US" sz="2600" dirty="0" smtClean="0"/>
              <a:t>ommunication </a:t>
            </a:r>
            <a:r>
              <a:rPr lang="en-US" sz="2600" dirty="0"/>
              <a:t>to the environment i.e. </a:t>
            </a:r>
            <a:r>
              <a:rPr lang="en-US" sz="2600" i="1" dirty="0"/>
              <a:t>open or closed</a:t>
            </a:r>
          </a:p>
          <a:p>
            <a:pPr marL="971550" lvl="1" indent="-514350">
              <a:buFont typeface="+mj-lt"/>
              <a:buAutoNum type="alphaLcParenR"/>
            </a:pPr>
            <a:r>
              <a:rPr lang="en-US" sz="2600" b="1" dirty="0" smtClean="0"/>
              <a:t>Character </a:t>
            </a:r>
            <a:r>
              <a:rPr lang="en-US" sz="2600" b="1" dirty="0"/>
              <a:t>of fracture</a:t>
            </a:r>
            <a:r>
              <a:rPr lang="en-US" sz="2600" dirty="0"/>
              <a:t> i.e. </a:t>
            </a:r>
            <a:r>
              <a:rPr lang="en-US" sz="2600" i="1" dirty="0"/>
              <a:t>comminuted, </a:t>
            </a:r>
            <a:r>
              <a:rPr lang="en-US" sz="2600" i="1" dirty="0" smtClean="0"/>
              <a:t>impacted or segmental</a:t>
            </a:r>
            <a:endParaRPr lang="en-US" sz="2600" i="1" dirty="0"/>
          </a:p>
          <a:p>
            <a:pPr marL="971550" lvl="1" indent="-514350">
              <a:buFont typeface="+mj-lt"/>
              <a:buAutoNum type="alphaLcParenR"/>
            </a:pPr>
            <a:r>
              <a:rPr lang="en-US" sz="2600" b="1" dirty="0" smtClean="0"/>
              <a:t>Location</a:t>
            </a:r>
            <a:r>
              <a:rPr lang="en-US" sz="2600" dirty="0" smtClean="0"/>
              <a:t> of fracture i.e</a:t>
            </a:r>
            <a:r>
              <a:rPr lang="en-US" sz="2600" dirty="0"/>
              <a:t>. </a:t>
            </a:r>
            <a:r>
              <a:rPr lang="en-US" sz="2600" i="1" dirty="0"/>
              <a:t>proximal, </a:t>
            </a:r>
            <a:r>
              <a:rPr lang="en-US" sz="2600" i="1" dirty="0" smtClean="0"/>
              <a:t>mid-shaft</a:t>
            </a:r>
            <a:r>
              <a:rPr lang="en-US" sz="2600" i="1" dirty="0"/>
              <a:t>, distal </a:t>
            </a:r>
            <a:endParaRPr lang="en-US" sz="2600" i="1" dirty="0" smtClean="0"/>
          </a:p>
        </p:txBody>
      </p:sp>
      <p:sp>
        <p:nvSpPr>
          <p:cNvPr id="4" name="Rectangle 3"/>
          <p:cNvSpPr/>
          <p:nvPr/>
        </p:nvSpPr>
        <p:spPr>
          <a:xfrm>
            <a:off x="1295400" y="398575"/>
            <a:ext cx="6858000" cy="646331"/>
          </a:xfrm>
          <a:prstGeom prst="rect">
            <a:avLst/>
          </a:prstGeom>
        </p:spPr>
        <p:txBody>
          <a:bodyPr wrap="square">
            <a:spAutoFit/>
          </a:bodyPr>
          <a:lstStyle/>
          <a:p>
            <a:pPr algn="ctr"/>
            <a:r>
              <a:rPr lang="en-US" sz="3600" b="1" u="sng" dirty="0" smtClean="0">
                <a:solidFill>
                  <a:prstClr val="black"/>
                </a:solidFill>
              </a:rPr>
              <a:t>Classification </a:t>
            </a:r>
            <a:r>
              <a:rPr lang="en-US" sz="3600" b="1" u="sng" dirty="0">
                <a:solidFill>
                  <a:prstClr val="black"/>
                </a:solidFill>
              </a:rPr>
              <a:t>of Fractures</a:t>
            </a:r>
            <a:endParaRPr lang="en-US" dirty="0"/>
          </a:p>
        </p:txBody>
      </p:sp>
    </p:spTree>
    <p:extLst>
      <p:ext uri="{BB962C8B-B14F-4D97-AF65-F5344CB8AC3E}">
        <p14:creationId xmlns:p14="http://schemas.microsoft.com/office/powerpoint/2010/main" val="42607792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524000"/>
            <a:ext cx="8839200" cy="3293209"/>
          </a:xfrm>
          <a:prstGeom prst="rect">
            <a:avLst/>
          </a:prstGeom>
        </p:spPr>
        <p:txBody>
          <a:bodyPr wrap="square">
            <a:spAutoFit/>
          </a:bodyPr>
          <a:lstStyle/>
          <a:p>
            <a:pPr marL="971550" lvl="1" indent="-514350">
              <a:buFont typeface="+mj-lt"/>
              <a:buAutoNum type="alphaLcParenR" startAt="7"/>
            </a:pPr>
            <a:r>
              <a:rPr lang="en-US" sz="2600" dirty="0" smtClean="0"/>
              <a:t>Whether</a:t>
            </a:r>
            <a:r>
              <a:rPr lang="en-US" sz="2600" b="1" dirty="0" smtClean="0"/>
              <a:t> </a:t>
            </a:r>
            <a:r>
              <a:rPr lang="en-US" sz="2600" b="1" dirty="0"/>
              <a:t>Stable</a:t>
            </a:r>
            <a:r>
              <a:rPr lang="en-US" sz="2600" dirty="0"/>
              <a:t> or </a:t>
            </a:r>
            <a:r>
              <a:rPr lang="en-US" sz="2600" b="1" dirty="0"/>
              <a:t>Unstable</a:t>
            </a:r>
            <a:r>
              <a:rPr lang="en-US" sz="2600" i="1" dirty="0"/>
              <a:t>  </a:t>
            </a:r>
            <a:r>
              <a:rPr lang="en-US" sz="2600" i="1" dirty="0" smtClean="0"/>
              <a:t>according to </a:t>
            </a:r>
            <a:r>
              <a:rPr lang="en-US" sz="2600" i="1" dirty="0"/>
              <a:t>degree of displacement with ligament </a:t>
            </a:r>
            <a:r>
              <a:rPr lang="en-US" sz="2600" i="1" dirty="0" smtClean="0"/>
              <a:t>injury e.g. </a:t>
            </a:r>
          </a:p>
          <a:p>
            <a:pPr marL="1428750" lvl="2" indent="-514350">
              <a:buFont typeface="Arial" panose="020B0604020202020204" pitchFamily="34" charset="0"/>
              <a:buChar char="•"/>
            </a:pPr>
            <a:r>
              <a:rPr lang="en-US" sz="2600" i="1" dirty="0" smtClean="0"/>
              <a:t>Stable fracture -</a:t>
            </a:r>
            <a:r>
              <a:rPr lang="en-US" sz="2600" dirty="0" smtClean="0"/>
              <a:t> # vertebral column with intact posterior vertebral column ligaments</a:t>
            </a:r>
          </a:p>
          <a:p>
            <a:pPr marL="1428750" lvl="2" indent="-514350">
              <a:buFont typeface="Arial" panose="020B0604020202020204" pitchFamily="34" charset="0"/>
              <a:buChar char="•"/>
            </a:pPr>
            <a:r>
              <a:rPr lang="en-US" sz="2600" dirty="0" smtClean="0"/>
              <a:t>Unstable fracture - </a:t>
            </a:r>
            <a:r>
              <a:rPr lang="en-US" sz="2600" dirty="0"/>
              <a:t># vertebral column with </a:t>
            </a:r>
            <a:r>
              <a:rPr lang="en-US" sz="2600" dirty="0" smtClean="0"/>
              <a:t>raptured </a:t>
            </a:r>
            <a:r>
              <a:rPr lang="en-US" sz="2600" dirty="0"/>
              <a:t>posterior vertebral column </a:t>
            </a:r>
            <a:r>
              <a:rPr lang="en-US" sz="2600" dirty="0" smtClean="0"/>
              <a:t>ligaments</a:t>
            </a:r>
          </a:p>
          <a:p>
            <a:pPr marL="1428750" lvl="2" indent="-514350">
              <a:buFont typeface="Arial" panose="020B0604020202020204" pitchFamily="34" charset="0"/>
              <a:buChar char="•"/>
            </a:pPr>
            <a:endParaRPr lang="en-US" sz="2600" i="1" dirty="0"/>
          </a:p>
          <a:p>
            <a:pPr marL="971550" lvl="1" indent="-514350">
              <a:buFont typeface="+mj-lt"/>
              <a:buAutoNum type="alphaLcParenR" startAt="7"/>
            </a:pPr>
            <a:endParaRPr lang="en-US" sz="2600" i="1" dirty="0" smtClean="0"/>
          </a:p>
        </p:txBody>
      </p:sp>
      <p:sp>
        <p:nvSpPr>
          <p:cNvPr id="4" name="Rectangle 3"/>
          <p:cNvSpPr/>
          <p:nvPr/>
        </p:nvSpPr>
        <p:spPr>
          <a:xfrm>
            <a:off x="1108364" y="728016"/>
            <a:ext cx="6858000" cy="707886"/>
          </a:xfrm>
          <a:prstGeom prst="rect">
            <a:avLst/>
          </a:prstGeom>
        </p:spPr>
        <p:txBody>
          <a:bodyPr wrap="square">
            <a:spAutoFit/>
          </a:bodyPr>
          <a:lstStyle/>
          <a:p>
            <a:pPr algn="ctr"/>
            <a:r>
              <a:rPr lang="en-US" sz="4000" b="1" u="sng" dirty="0" err="1" smtClean="0">
                <a:solidFill>
                  <a:prstClr val="black"/>
                </a:solidFill>
              </a:rPr>
              <a:t>Cont</a:t>
            </a:r>
            <a:r>
              <a:rPr lang="en-US" sz="4000" b="1" u="sng" dirty="0" smtClean="0">
                <a:solidFill>
                  <a:prstClr val="black"/>
                </a:solidFill>
              </a:rPr>
              <a:t>’…</a:t>
            </a:r>
            <a:endParaRPr lang="en-US" sz="2000" dirty="0"/>
          </a:p>
        </p:txBody>
      </p:sp>
    </p:spTree>
    <p:extLst>
      <p:ext uri="{BB962C8B-B14F-4D97-AF65-F5344CB8AC3E}">
        <p14:creationId xmlns:p14="http://schemas.microsoft.com/office/powerpoint/2010/main" val="16275979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2006</TotalTime>
  <Words>2378</Words>
  <Application>Microsoft Office PowerPoint</Application>
  <PresentationFormat>On-screen Show (4:3)</PresentationFormat>
  <Paragraphs>214</Paragraphs>
  <Slides>51</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51</vt:i4>
      </vt:variant>
    </vt:vector>
  </HeadingPairs>
  <TitlesOfParts>
    <vt:vector size="56" baseType="lpstr">
      <vt:lpstr>Arial</vt:lpstr>
      <vt:lpstr>Calibri</vt:lpstr>
      <vt:lpstr>Times New Roman</vt:lpstr>
      <vt:lpstr>Office Theme</vt:lpstr>
      <vt:lpstr>Clip</vt:lpstr>
      <vt:lpstr>CLASSIFICATION OF FRACTURES</vt:lpstr>
      <vt:lpstr>Introduction</vt:lpstr>
      <vt:lpstr>Introduction Cont’…</vt:lpstr>
      <vt:lpstr>PowerPoint Presentation</vt:lpstr>
      <vt:lpstr>Types of Fractures</vt:lpstr>
      <vt:lpstr>Cont’…</vt:lpstr>
      <vt:lpstr>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Fractures Cont’…</vt:lpstr>
      <vt:lpstr>Fractures Cont’…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Evans</dc:creator>
  <cp:lastModifiedBy>Mr. Koros E.K</cp:lastModifiedBy>
  <cp:revision>209</cp:revision>
  <dcterms:created xsi:type="dcterms:W3CDTF">2006-08-16T00:00:00Z</dcterms:created>
  <dcterms:modified xsi:type="dcterms:W3CDTF">2020-03-24T18:20:41Z</dcterms:modified>
</cp:coreProperties>
</file>