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3"/>
  </p:notesMasterIdLst>
  <p:sldIdLst>
    <p:sldId id="342" r:id="rId2"/>
    <p:sldId id="335" r:id="rId3"/>
    <p:sldId id="256" r:id="rId4"/>
    <p:sldId id="257" r:id="rId5"/>
    <p:sldId id="344" r:id="rId6"/>
    <p:sldId id="345" r:id="rId7"/>
    <p:sldId id="261" r:id="rId8"/>
    <p:sldId id="262" r:id="rId9"/>
    <p:sldId id="263" r:id="rId10"/>
    <p:sldId id="264" r:id="rId11"/>
    <p:sldId id="265" r:id="rId12"/>
    <p:sldId id="341"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309" r:id="rId27"/>
    <p:sldId id="310" r:id="rId28"/>
    <p:sldId id="311" r:id="rId29"/>
    <p:sldId id="312" r:id="rId30"/>
    <p:sldId id="313" r:id="rId31"/>
    <p:sldId id="314" r:id="rId32"/>
    <p:sldId id="315" r:id="rId33"/>
    <p:sldId id="316" r:id="rId34"/>
    <p:sldId id="317" r:id="rId35"/>
    <p:sldId id="319" r:id="rId36"/>
    <p:sldId id="320" r:id="rId37"/>
    <p:sldId id="321" r:id="rId38"/>
    <p:sldId id="324" r:id="rId39"/>
    <p:sldId id="325" r:id="rId40"/>
    <p:sldId id="326" r:id="rId41"/>
    <p:sldId id="329" r:id="rId42"/>
    <p:sldId id="330" r:id="rId43"/>
    <p:sldId id="331"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8"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77" autoAdjust="0"/>
    <p:restoredTop sz="74862" autoAdjust="0"/>
  </p:normalViewPr>
  <p:slideViewPr>
    <p:cSldViewPr>
      <p:cViewPr varScale="1">
        <p:scale>
          <a:sx n="67" d="100"/>
          <a:sy n="67" d="100"/>
        </p:scale>
        <p:origin x="-21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65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01A468B-BD59-4F59-BB03-355E8A01582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8CBA2-9B20-4511-AFE9-4B2E7F383CF7}" type="slidenum">
              <a:rPr lang="en-US"/>
              <a:pPr/>
              <a:t>28</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t>These require Emergency Treatment…………chest tube insertion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EB7F9-2F0C-461B-A4A1-BFD4C7ABAEC4}" type="slidenum">
              <a:rPr lang="en-US"/>
              <a:pPr/>
              <a:t>29</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dirty="0"/>
              <a:t>Most common artery injury is </a:t>
            </a:r>
            <a:r>
              <a:rPr lang="en-US" dirty="0" err="1"/>
              <a:t>popliteal</a:t>
            </a:r>
            <a:r>
              <a:rPr lang="en-US" dirty="0"/>
              <a:t> art</a:t>
            </a:r>
          </a:p>
          <a:p>
            <a:r>
              <a:rPr lang="en-US" dirty="0"/>
              <a:t>Knee – </a:t>
            </a:r>
            <a:r>
              <a:rPr lang="en-US" dirty="0" err="1"/>
              <a:t>poppliteal</a:t>
            </a:r>
            <a:r>
              <a:rPr lang="en-US" dirty="0"/>
              <a:t> artery, femoral art, brachial art…….cut, torn – by initial </a:t>
            </a:r>
            <a:r>
              <a:rPr lang="en-US" dirty="0" err="1"/>
              <a:t>inj</a:t>
            </a:r>
            <a:r>
              <a:rPr lang="en-US" dirty="0"/>
              <a:t> or jagged by bone fragments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99C577-9842-4215-A412-6AFD5D9A5AED}" type="slidenum">
              <a:rPr lang="en-US"/>
              <a:pPr/>
              <a:t>32</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a:t>In this operation, the fracture can be fixed internally at the same time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7CA57E-609E-4690-A596-112F710F0E76}" type="slidenum">
              <a:rPr lang="en-US"/>
              <a:pPr/>
              <a:t>33</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a:t>Radial N – Humerus fracture</a:t>
            </a:r>
          </a:p>
          <a:p>
            <a:r>
              <a:rPr lang="en-US"/>
              <a:t>Neurapraxia-minimal damage, axonotmesis- axon damage but sheath intact, neurotmesis- complete damage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5DDCCC-F362-4613-A4FD-9CEB14672C8B}" type="slidenum">
              <a:rPr lang="en-US"/>
              <a:pPr/>
              <a:t>35</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a:t>If blood supply is impaired more than 12 hours, coz necrosis of the muscles and nerves within the compartments. Nerve is still capable of regeneration but muscles once infarcted, can never recover n will be replaced by inelastic fibrous tissue.(volkmann’s contracture)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9D89B-10F8-46CE-811A-599EB4882AF8}" type="slidenum">
              <a:rPr lang="en-US"/>
              <a:pPr/>
              <a:t>38</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t>As ischemic muscles is sensitive to stretch,</a:t>
            </a:r>
          </a:p>
          <a:p>
            <a:r>
              <a:rPr lang="en-US"/>
              <a:t>Different pressure btwn diastolic pressure and compartment pressure</a:t>
            </a:r>
          </a:p>
          <a:p>
            <a:r>
              <a:rPr lang="en-US"/>
              <a:t>Within 6 hour in total ischema…muscles necrosis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0AC93-AA12-4DF4-AC72-86B0C8722852}" type="slidenum">
              <a:rPr lang="en-US"/>
              <a:pPr/>
              <a:t>40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Fasciotomy :do a long incision to the fascia to release the pressure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88A7E-5042-4C2A-A1E3-C1891443DC6C}" type="slidenum">
              <a:rPr lang="en-US"/>
              <a:pPr/>
              <a:t>42</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a:t>un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66BFB2-C3B5-4CCF-BC85-2C7D50F6DEC2}" type="slidenum">
              <a:rPr lang="en-US"/>
              <a:pPr/>
              <a:t>43</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a:t>All open fracture shud be regarded as potentially infecte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70" name="Group 2"/>
          <p:cNvGrpSpPr>
            <a:grpSpLocks/>
          </p:cNvGrpSpPr>
          <p:nvPr/>
        </p:nvGrpSpPr>
        <p:grpSpPr bwMode="auto">
          <a:xfrm>
            <a:off x="0" y="3902075"/>
            <a:ext cx="3400425" cy="2949575"/>
            <a:chOff x="0" y="2458"/>
            <a:chExt cx="2142" cy="1858"/>
          </a:xfrm>
        </p:grpSpPr>
        <p:sp>
          <p:nvSpPr>
            <p:cNvPr id="7171"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GB"/>
            </a:p>
          </p:txBody>
        </p:sp>
        <p:sp>
          <p:nvSpPr>
            <p:cNvPr id="7172"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GB"/>
            </a:p>
          </p:txBody>
        </p:sp>
        <p:sp>
          <p:nvSpPr>
            <p:cNvPr id="7173"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GB"/>
            </a:p>
          </p:txBody>
        </p:sp>
        <p:sp>
          <p:nvSpPr>
            <p:cNvPr id="7174"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GB"/>
            </a:p>
          </p:txBody>
        </p:sp>
        <p:sp>
          <p:nvSpPr>
            <p:cNvPr id="717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GB"/>
            </a:p>
          </p:txBody>
        </p:sp>
        <p:sp>
          <p:nvSpPr>
            <p:cNvPr id="717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GB"/>
            </a:p>
          </p:txBody>
        </p:sp>
        <p:sp>
          <p:nvSpPr>
            <p:cNvPr id="717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GB"/>
            </a:p>
          </p:txBody>
        </p:sp>
      </p:grpSp>
      <p:sp>
        <p:nvSpPr>
          <p:cNvPr id="7178"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7179"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7180" name="Rectangle 12"/>
          <p:cNvSpPr>
            <a:spLocks noGrp="1" noChangeArrowheads="1"/>
          </p:cNvSpPr>
          <p:nvPr>
            <p:ph type="dt" sz="quarter" idx="2"/>
          </p:nvPr>
        </p:nvSpPr>
        <p:spPr/>
        <p:txBody>
          <a:bodyPr/>
          <a:lstStyle>
            <a:lvl1pPr>
              <a:defRPr/>
            </a:lvl1pPr>
          </a:lstStyle>
          <a:p>
            <a:endParaRPr lang="en-US"/>
          </a:p>
        </p:txBody>
      </p:sp>
      <p:sp>
        <p:nvSpPr>
          <p:cNvPr id="7181" name="Rectangle 13"/>
          <p:cNvSpPr>
            <a:spLocks noGrp="1" noChangeArrowheads="1"/>
          </p:cNvSpPr>
          <p:nvPr>
            <p:ph type="ftr" sz="quarter" idx="3"/>
          </p:nvPr>
        </p:nvSpPr>
        <p:spPr/>
        <p:txBody>
          <a:bodyPr/>
          <a:lstStyle>
            <a:lvl1pPr>
              <a:defRPr/>
            </a:lvl1pPr>
          </a:lstStyle>
          <a:p>
            <a:endParaRPr lang="en-US"/>
          </a:p>
        </p:txBody>
      </p:sp>
      <p:sp>
        <p:nvSpPr>
          <p:cNvPr id="7182" name="Rectangle 14"/>
          <p:cNvSpPr>
            <a:spLocks noGrp="1" noChangeArrowheads="1"/>
          </p:cNvSpPr>
          <p:nvPr>
            <p:ph type="sldNum" sz="quarter" idx="4"/>
          </p:nvPr>
        </p:nvSpPr>
        <p:spPr/>
        <p:txBody>
          <a:bodyPr/>
          <a:lstStyle>
            <a:lvl1pPr>
              <a:defRPr/>
            </a:lvl1pPr>
          </a:lstStyle>
          <a:p>
            <a:fld id="{7B8B3E7F-F885-4979-BCB2-621B51671B36}"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664A70-721E-466E-912A-48F0D4607C6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6FEDC4-50C4-4DCA-BCEC-46E790CC170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D7A25775-CB57-4599-A9C8-B95CC1DE599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85BFC375-3D6B-41C6-9E99-93FB180D43B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1C16EDF9-F9DC-4CFD-A699-0C8F6908C53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974995F-8DE3-4BE0-AAC6-AEDE6A80CC9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5E3F41-E558-4245-A140-40380A61432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8F4830-B6AA-42A2-BEA4-40B5DBFF5DB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DAC5E0F-951E-4A8E-95AE-5E6667A16CB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38AEF51-BBD0-491F-9883-A80F40C8F6B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C045BA8-9A37-48FD-912B-0FBAA5A274C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822F2D-1DA1-4D6E-878E-62B9CC5F212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F6A3E60-C7C7-4420-A669-28349860CD0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3902075"/>
            <a:ext cx="3400425" cy="2949575"/>
            <a:chOff x="0" y="2458"/>
            <a:chExt cx="2142" cy="1858"/>
          </a:xfrm>
        </p:grpSpPr>
        <p:sp>
          <p:nvSpPr>
            <p:cNvPr id="6147"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GB"/>
            </a:p>
          </p:txBody>
        </p:sp>
        <p:sp>
          <p:nvSpPr>
            <p:cNvPr id="6148"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GB"/>
            </a:p>
          </p:txBody>
        </p:sp>
        <p:sp>
          <p:nvSpPr>
            <p:cNvPr id="6149"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GB"/>
            </a:p>
          </p:txBody>
        </p:sp>
        <p:sp>
          <p:nvSpPr>
            <p:cNvPr id="6150"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GB"/>
            </a:p>
          </p:txBody>
        </p:sp>
        <p:sp>
          <p:nvSpPr>
            <p:cNvPr id="61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GB"/>
            </a:p>
          </p:txBody>
        </p:sp>
        <p:sp>
          <p:nvSpPr>
            <p:cNvPr id="61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GB"/>
            </a:p>
          </p:txBody>
        </p:sp>
        <p:sp>
          <p:nvSpPr>
            <p:cNvPr id="61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GB"/>
            </a:p>
          </p:txBody>
        </p:sp>
      </p:grpSp>
      <p:sp>
        <p:nvSpPr>
          <p:cNvPr id="6154"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6155"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6"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10199"/>
                  </a:outerShdw>
                </a:effectLst>
              </a:defRPr>
            </a:lvl1pPr>
          </a:lstStyle>
          <a:p>
            <a:endParaRPr lang="en-US"/>
          </a:p>
        </p:txBody>
      </p:sp>
      <p:sp>
        <p:nvSpPr>
          <p:cNvPr id="6157"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10199"/>
                  </a:outerShdw>
                </a:effectLst>
              </a:defRPr>
            </a:lvl1pPr>
          </a:lstStyle>
          <a:p>
            <a:endParaRPr lang="en-US"/>
          </a:p>
        </p:txBody>
      </p:sp>
      <p:sp>
        <p:nvSpPr>
          <p:cNvPr id="6158"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10199"/>
                  </a:outerShdw>
                </a:effectLst>
              </a:defRPr>
            </a:lvl1pPr>
          </a:lstStyle>
          <a:p>
            <a:fld id="{E30018DC-17E8-45FD-93A1-1D08849E7CAE}"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cs typeface="+mn-cs"/>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cs typeface="+mn-cs"/>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smtClean="0"/>
              <a:t>Complications of Fractures</a:t>
            </a:r>
            <a:endParaRPr lang="en-GB" dirty="0"/>
          </a:p>
        </p:txBody>
      </p:sp>
      <p:sp>
        <p:nvSpPr>
          <p:cNvPr id="5" name="Subtitle 4"/>
          <p:cNvSpPr>
            <a:spLocks noGrp="1"/>
          </p:cNvSpPr>
          <p:nvPr>
            <p:ph type="subTitle" sz="quarter" idx="1"/>
          </p:nvPr>
        </p:nvSpPr>
        <p:spPr/>
        <p:txBody>
          <a:bodyPr/>
          <a:lstStyle/>
          <a:p>
            <a:r>
              <a:rPr lang="en-GB" dirty="0" smtClean="0"/>
              <a:t>PRESENTER:</a:t>
            </a:r>
          </a:p>
          <a:p>
            <a:r>
              <a:rPr lang="en-GB" dirty="0" smtClean="0"/>
              <a:t>DR. SITATI </a:t>
            </a:r>
            <a:endParaRPr lang="en-GB" dirty="0" smtClean="0"/>
          </a:p>
          <a:p>
            <a:r>
              <a:rPr lang="en-GB" sz="2000" dirty="0" smtClean="0"/>
              <a:t>Consultant </a:t>
            </a:r>
            <a:r>
              <a:rPr lang="en-GB" sz="2000" dirty="0" err="1" smtClean="0"/>
              <a:t>O</a:t>
            </a:r>
            <a:r>
              <a:rPr lang="en-GB" sz="2000" dirty="0" err="1" smtClean="0"/>
              <a:t>rthopedic</a:t>
            </a:r>
            <a:r>
              <a:rPr lang="en-GB" sz="2000" dirty="0" smtClean="0"/>
              <a:t> Surgeon</a:t>
            </a:r>
          </a:p>
          <a:p>
            <a:r>
              <a:rPr lang="en-GB" sz="2000" dirty="0" err="1" smtClean="0"/>
              <a:t>MBChB</a:t>
            </a:r>
            <a:r>
              <a:rPr lang="en-GB" sz="2000" dirty="0" smtClean="0"/>
              <a:t>, </a:t>
            </a:r>
            <a:r>
              <a:rPr lang="en-GB" sz="2000" dirty="0" err="1" smtClean="0"/>
              <a:t>Mmed</a:t>
            </a:r>
            <a:r>
              <a:rPr lang="en-GB" sz="2000" dirty="0" smtClean="0"/>
              <a:t>(Ortho), FCS, Dip SICOT</a:t>
            </a:r>
            <a:endParaRPr lang="en-GB"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Clinical features of DVT</a:t>
            </a:r>
            <a:endParaRPr lang="en-US" dirty="0"/>
          </a:p>
        </p:txBody>
      </p:sp>
      <p:sp>
        <p:nvSpPr>
          <p:cNvPr id="15363" name="Rectangle 3"/>
          <p:cNvSpPr>
            <a:spLocks noGrp="1" noChangeArrowheads="1"/>
          </p:cNvSpPr>
          <p:nvPr>
            <p:ph idx="1"/>
          </p:nvPr>
        </p:nvSpPr>
        <p:spPr/>
        <p:txBody>
          <a:bodyPr/>
          <a:lstStyle/>
          <a:p>
            <a:r>
              <a:rPr lang="en-US" sz="3600" dirty="0"/>
              <a:t>Pain the calf or thigh</a:t>
            </a:r>
          </a:p>
          <a:p>
            <a:r>
              <a:rPr lang="en-US" sz="3600" dirty="0"/>
              <a:t>Soft tissue tenderness</a:t>
            </a:r>
          </a:p>
          <a:p>
            <a:r>
              <a:rPr lang="en-US" sz="3600" dirty="0" smtClean="0"/>
              <a:t>increase </a:t>
            </a:r>
            <a:r>
              <a:rPr lang="en-US" sz="3600" dirty="0"/>
              <a:t>in temperature</a:t>
            </a:r>
          </a:p>
          <a:p>
            <a:r>
              <a:rPr lang="en-US" sz="3600" dirty="0" smtClean="0"/>
              <a:t>increase </a:t>
            </a:r>
            <a:r>
              <a:rPr lang="en-US" sz="3600" dirty="0"/>
              <a:t>in pulse rate</a:t>
            </a:r>
          </a:p>
          <a:p>
            <a:r>
              <a:rPr lang="en-US" sz="3600" dirty="0" err="1">
                <a:solidFill>
                  <a:srgbClr val="FF9900"/>
                </a:solidFill>
                <a:effectLst>
                  <a:outerShdw blurRad="38100" dist="38100" dir="2700000" algn="tl">
                    <a:srgbClr val="FFFFFF"/>
                  </a:outerShdw>
                </a:effectLst>
              </a:rPr>
              <a:t>Homann’s</a:t>
            </a:r>
            <a:r>
              <a:rPr lang="en-US" sz="3600" dirty="0">
                <a:solidFill>
                  <a:srgbClr val="FF9900"/>
                </a:solidFill>
                <a:effectLst>
                  <a:outerShdw blurRad="38100" dist="38100" dir="2700000" algn="tl">
                    <a:srgbClr val="FFFFFF"/>
                  </a:outerShdw>
                </a:effectLst>
              </a:rPr>
              <a:t> Sign positive</a:t>
            </a:r>
          </a:p>
          <a:p>
            <a:endParaRPr lang="en-US" sz="4000" dirty="0">
              <a:solidFill>
                <a:srgbClr val="FF9900"/>
              </a:solidFill>
              <a:effectLst>
                <a:outerShdw blurRad="38100" dist="38100" dir="2700000" algn="tl">
                  <a:srgbClr val="FFFFFF"/>
                </a:outerShdw>
              </a:effectLst>
            </a:endParaRPr>
          </a:p>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Diagnosis of DVT</a:t>
            </a:r>
            <a:endParaRPr lang="en-US" dirty="0"/>
          </a:p>
        </p:txBody>
      </p:sp>
      <p:sp>
        <p:nvSpPr>
          <p:cNvPr id="16387" name="Rectangle 3"/>
          <p:cNvSpPr>
            <a:spLocks noGrp="1" noChangeArrowheads="1"/>
          </p:cNvSpPr>
          <p:nvPr>
            <p:ph idx="1"/>
          </p:nvPr>
        </p:nvSpPr>
        <p:spPr/>
        <p:txBody>
          <a:bodyPr/>
          <a:lstStyle/>
          <a:p>
            <a:r>
              <a:rPr lang="en-US" sz="3600" dirty="0"/>
              <a:t>Ascending </a:t>
            </a:r>
            <a:r>
              <a:rPr lang="en-US" sz="3600" dirty="0" err="1" smtClean="0"/>
              <a:t>venography</a:t>
            </a:r>
            <a:endParaRPr lang="en-US" sz="3600" dirty="0"/>
          </a:p>
          <a:p>
            <a:r>
              <a:rPr lang="en-US" sz="3600" dirty="0" smtClean="0"/>
              <a:t>Doppler technique</a:t>
            </a:r>
            <a:endParaRPr lang="en-US"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DVT treatment</a:t>
            </a:r>
            <a:endParaRPr lang="en-US" dirty="0"/>
          </a:p>
        </p:txBody>
      </p:sp>
      <p:sp>
        <p:nvSpPr>
          <p:cNvPr id="19459" name="Rectangle 3"/>
          <p:cNvSpPr>
            <a:spLocks noGrp="1" noChangeArrowheads="1"/>
          </p:cNvSpPr>
          <p:nvPr>
            <p:ph idx="1"/>
          </p:nvPr>
        </p:nvSpPr>
        <p:spPr>
          <a:xfrm>
            <a:off x="457200" y="1600200"/>
            <a:ext cx="8686800" cy="5257800"/>
          </a:xfrm>
        </p:spPr>
        <p:txBody>
          <a:bodyPr/>
          <a:lstStyle/>
          <a:p>
            <a:pPr lvl="1"/>
            <a:r>
              <a:rPr lang="en-US" sz="3600" dirty="0" smtClean="0"/>
              <a:t>Bed rest</a:t>
            </a:r>
          </a:p>
          <a:p>
            <a:pPr lvl="1"/>
            <a:r>
              <a:rPr lang="en-US" sz="3600" dirty="0" smtClean="0"/>
              <a:t>Elastic </a:t>
            </a:r>
            <a:r>
              <a:rPr lang="en-US" sz="3600" dirty="0"/>
              <a:t>stockings</a:t>
            </a:r>
          </a:p>
          <a:p>
            <a:pPr lvl="1"/>
            <a:r>
              <a:rPr lang="en-US" sz="3600" dirty="0"/>
              <a:t>Full </a:t>
            </a:r>
            <a:r>
              <a:rPr lang="en-US" sz="3600" dirty="0" smtClean="0"/>
              <a:t>anticoagulation - </a:t>
            </a:r>
            <a:r>
              <a:rPr lang="en-US" sz="3600" dirty="0" err="1" smtClean="0"/>
              <a:t>subcut</a:t>
            </a:r>
            <a:r>
              <a:rPr lang="en-US" sz="3600" dirty="0" smtClean="0"/>
              <a:t> heparin </a:t>
            </a:r>
          </a:p>
          <a:p>
            <a:pPr lvl="1"/>
            <a:endParaRPr lang="en-US" sz="3600" dirty="0"/>
          </a:p>
          <a:p>
            <a:pPr lvl="2">
              <a:buNone/>
            </a:pPr>
            <a:endParaRPr lang="en-U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dirty="0" smtClean="0">
                <a:solidFill>
                  <a:srgbClr val="FF0000"/>
                </a:solidFill>
                <a:effectLst/>
              </a:rPr>
              <a:t>Pulmonary embolism</a:t>
            </a:r>
            <a:endParaRPr lang="en-US" sz="4000" dirty="0">
              <a:solidFill>
                <a:srgbClr val="FF0000"/>
              </a:solidFill>
              <a:effectLst/>
            </a:endParaRPr>
          </a:p>
        </p:txBody>
      </p:sp>
      <p:sp>
        <p:nvSpPr>
          <p:cNvPr id="17411" name="Rectangle 3"/>
          <p:cNvSpPr>
            <a:spLocks noGrp="1" noChangeArrowheads="1"/>
          </p:cNvSpPr>
          <p:nvPr>
            <p:ph idx="1"/>
          </p:nvPr>
        </p:nvSpPr>
        <p:spPr/>
        <p:txBody>
          <a:bodyPr/>
          <a:lstStyle/>
          <a:p>
            <a:r>
              <a:rPr lang="en-US" dirty="0"/>
              <a:t>Difficult to diagnose </a:t>
            </a:r>
            <a:endParaRPr lang="en-US" dirty="0" smtClean="0"/>
          </a:p>
          <a:p>
            <a:r>
              <a:rPr lang="en-US" dirty="0" smtClean="0"/>
              <a:t>Only </a:t>
            </a:r>
            <a:r>
              <a:rPr lang="en-US" dirty="0"/>
              <a:t>minority have symptoms (chest pain, </a:t>
            </a:r>
            <a:r>
              <a:rPr lang="en-US" dirty="0" err="1"/>
              <a:t>dyspnoe</a:t>
            </a:r>
            <a:r>
              <a:rPr lang="en-US" dirty="0"/>
              <a:t>, </a:t>
            </a:r>
            <a:r>
              <a:rPr lang="en-US" dirty="0" err="1"/>
              <a:t>heamoptysis</a:t>
            </a:r>
            <a:r>
              <a:rPr lang="en-US" dirty="0"/>
              <a:t>)</a:t>
            </a:r>
          </a:p>
          <a:p>
            <a:endParaRPr lang="en-US" dirty="0" smtClean="0"/>
          </a:p>
          <a:p>
            <a:r>
              <a:rPr lang="en-US" dirty="0" smtClean="0"/>
              <a:t>Diagnosis:</a:t>
            </a:r>
          </a:p>
          <a:p>
            <a:pPr lvl="1"/>
            <a:r>
              <a:rPr lang="en-US" dirty="0" smtClean="0"/>
              <a:t>Chest CT Scan</a:t>
            </a:r>
            <a:endParaRPr lang="en-US" dirty="0"/>
          </a:p>
          <a:p>
            <a:pPr lvl="1"/>
            <a:r>
              <a:rPr lang="en-US" dirty="0" smtClean="0"/>
              <a:t>Pulmonary </a:t>
            </a:r>
            <a:r>
              <a:rPr lang="en-US" dirty="0"/>
              <a:t>angiography</a:t>
            </a:r>
          </a:p>
          <a:p>
            <a:pPr lvl="1">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PE Prevention</a:t>
            </a:r>
            <a:endParaRPr lang="en-US" dirty="0"/>
          </a:p>
        </p:txBody>
      </p:sp>
      <p:sp>
        <p:nvSpPr>
          <p:cNvPr id="18435" name="Rectangle 3"/>
          <p:cNvSpPr>
            <a:spLocks noGrp="1" noChangeArrowheads="1"/>
          </p:cNvSpPr>
          <p:nvPr>
            <p:ph idx="1"/>
          </p:nvPr>
        </p:nvSpPr>
        <p:spPr/>
        <p:txBody>
          <a:bodyPr/>
          <a:lstStyle/>
          <a:p>
            <a:r>
              <a:rPr lang="en-US" sz="4000" dirty="0"/>
              <a:t>Prophylactic treatment</a:t>
            </a:r>
          </a:p>
          <a:p>
            <a:pPr lvl="1"/>
            <a:r>
              <a:rPr lang="en-US" sz="3600" dirty="0"/>
              <a:t>Foot elevation</a:t>
            </a:r>
          </a:p>
          <a:p>
            <a:pPr lvl="1"/>
            <a:r>
              <a:rPr lang="en-US" sz="3600" dirty="0"/>
              <a:t>Graduated compression stockings</a:t>
            </a:r>
          </a:p>
          <a:p>
            <a:pPr lvl="1"/>
            <a:r>
              <a:rPr lang="en-US" sz="3600" dirty="0"/>
              <a:t>Exercise </a:t>
            </a:r>
          </a:p>
          <a:p>
            <a:pPr lvl="1"/>
            <a:r>
              <a:rPr lang="en-US" sz="3600" dirty="0"/>
              <a:t>Anticoagulant treatment</a:t>
            </a:r>
          </a:p>
          <a:p>
            <a:pPr lvl="2"/>
            <a:r>
              <a:rPr lang="en-US" sz="3200" dirty="0" err="1"/>
              <a:t>Subcut</a:t>
            </a:r>
            <a:r>
              <a:rPr lang="en-US" sz="3200" dirty="0"/>
              <a:t> low dose </a:t>
            </a:r>
            <a:r>
              <a:rPr lang="en-US" sz="3200" dirty="0" smtClean="0"/>
              <a:t>heparin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dirty="0" smtClean="0"/>
              <a:t>Pulmonary Embolism treatment</a:t>
            </a:r>
            <a:endParaRPr lang="en-US" sz="4000" dirty="0"/>
          </a:p>
        </p:txBody>
      </p:sp>
      <p:sp>
        <p:nvSpPr>
          <p:cNvPr id="20483" name="Rectangle 3"/>
          <p:cNvSpPr>
            <a:spLocks noGrp="1" noChangeArrowheads="1"/>
          </p:cNvSpPr>
          <p:nvPr>
            <p:ph idx="1"/>
          </p:nvPr>
        </p:nvSpPr>
        <p:spPr/>
        <p:txBody>
          <a:bodyPr/>
          <a:lstStyle/>
          <a:p>
            <a:r>
              <a:rPr lang="en-US" sz="3600" dirty="0" err="1" smtClean="0"/>
              <a:t>Vasopressor</a:t>
            </a:r>
            <a:r>
              <a:rPr lang="en-US" sz="3600" dirty="0" smtClean="0"/>
              <a:t> </a:t>
            </a:r>
            <a:r>
              <a:rPr lang="en-US" sz="3600" dirty="0"/>
              <a:t>for shock</a:t>
            </a:r>
          </a:p>
          <a:p>
            <a:r>
              <a:rPr lang="en-US" sz="3600" dirty="0"/>
              <a:t>Oxygen</a:t>
            </a:r>
          </a:p>
          <a:p>
            <a:r>
              <a:rPr lang="en-US" sz="3600" dirty="0"/>
              <a:t>Large dose </a:t>
            </a:r>
            <a:r>
              <a:rPr lang="en-US" sz="3600" dirty="0" smtClean="0"/>
              <a:t>heparin</a:t>
            </a:r>
            <a:endParaRPr lang="en-US" sz="3600" dirty="0"/>
          </a:p>
          <a:p>
            <a:r>
              <a:rPr lang="en-US" sz="3600" dirty="0"/>
              <a:t>Streptokinase (dissolve clot)</a:t>
            </a:r>
          </a:p>
          <a:p>
            <a:r>
              <a:rPr lang="en-US" sz="3600" dirty="0"/>
              <a:t>Antibiotics (prevent lung infection)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solidFill>
                  <a:srgbClr val="FF0000"/>
                </a:solidFill>
                <a:effectLst/>
              </a:rPr>
              <a:t>TETANUS</a:t>
            </a:r>
          </a:p>
        </p:txBody>
      </p:sp>
      <p:sp>
        <p:nvSpPr>
          <p:cNvPr id="21507" name="Rectangle 3"/>
          <p:cNvSpPr>
            <a:spLocks noGrp="1" noChangeArrowheads="1"/>
          </p:cNvSpPr>
          <p:nvPr>
            <p:ph idx="1"/>
          </p:nvPr>
        </p:nvSpPr>
        <p:spPr/>
        <p:txBody>
          <a:bodyPr/>
          <a:lstStyle/>
          <a:p>
            <a:pPr lvl="1"/>
            <a:r>
              <a:rPr lang="en-US" sz="3200" dirty="0" smtClean="0"/>
              <a:t>Tetanus </a:t>
            </a:r>
            <a:r>
              <a:rPr lang="en-US" sz="3200" dirty="0"/>
              <a:t>organism live only in dead </a:t>
            </a:r>
            <a:r>
              <a:rPr lang="en-US" sz="3200" dirty="0" err="1"/>
              <a:t>tissue</a:t>
            </a:r>
            <a:r>
              <a:rPr lang="en-US" sz="3200" dirty="0" err="1">
                <a:sym typeface="Wingdings" pitchFamily="2" charset="2"/>
              </a:rPr>
              <a:t>exotoxin</a:t>
            </a:r>
            <a:r>
              <a:rPr lang="en-US" sz="3200" dirty="0">
                <a:sym typeface="Wingdings" pitchFamily="2" charset="2"/>
              </a:rPr>
              <a:t> blood  &amp; lymph to CNS anterior horn cell</a:t>
            </a:r>
          </a:p>
          <a:p>
            <a:pPr lvl="1"/>
            <a:endParaRPr lang="en-US" sz="3200" dirty="0" smtClean="0">
              <a:sym typeface="Wingdings" pitchFamily="2" charset="2"/>
            </a:endParaRPr>
          </a:p>
          <a:p>
            <a:pPr lvl="1"/>
            <a:r>
              <a:rPr lang="en-US" sz="3200" dirty="0" smtClean="0">
                <a:sym typeface="Wingdings" pitchFamily="2" charset="2"/>
              </a:rPr>
              <a:t>Will </a:t>
            </a:r>
            <a:r>
              <a:rPr lang="en-US" sz="3200" dirty="0">
                <a:sym typeface="Wingdings" pitchFamily="2" charset="2"/>
              </a:rPr>
              <a:t>develop</a:t>
            </a:r>
          </a:p>
          <a:p>
            <a:pPr lvl="2"/>
            <a:r>
              <a:rPr lang="en-US" sz="2800" dirty="0"/>
              <a:t>Tonic </a:t>
            </a:r>
            <a:r>
              <a:rPr lang="en-US" sz="2800" dirty="0" err="1"/>
              <a:t>clonic</a:t>
            </a:r>
            <a:r>
              <a:rPr lang="en-US" sz="2800" dirty="0"/>
              <a:t> contraction</a:t>
            </a:r>
          </a:p>
          <a:p>
            <a:pPr lvl="3"/>
            <a:r>
              <a:rPr lang="en-US" sz="2400" dirty="0"/>
              <a:t>Jaw and face (</a:t>
            </a:r>
            <a:r>
              <a:rPr lang="en-US" sz="2400" dirty="0" err="1"/>
              <a:t>trismus</a:t>
            </a:r>
            <a:r>
              <a:rPr lang="en-US" sz="2400" dirty="0"/>
              <a:t> and </a:t>
            </a:r>
            <a:r>
              <a:rPr lang="en-US" sz="2400" dirty="0" err="1"/>
              <a:t>risus</a:t>
            </a:r>
            <a:r>
              <a:rPr lang="en-US" sz="2400" dirty="0"/>
              <a:t> </a:t>
            </a:r>
            <a:r>
              <a:rPr lang="en-US" sz="2400" dirty="0" err="1"/>
              <a:t>sardonicus</a:t>
            </a:r>
            <a:r>
              <a:rPr lang="en-US" sz="2400" dirty="0"/>
              <a:t>)</a:t>
            </a:r>
          </a:p>
          <a:p>
            <a:pPr lvl="3"/>
            <a:r>
              <a:rPr lang="en-US" sz="2400" dirty="0"/>
              <a:t>Neck and trunk</a:t>
            </a:r>
          </a:p>
          <a:p>
            <a:pPr lvl="3"/>
            <a:r>
              <a:rPr lang="en-US" sz="2400" dirty="0"/>
              <a:t>Diaphragm and </a:t>
            </a:r>
            <a:r>
              <a:rPr lang="en-US" sz="2400" dirty="0" err="1"/>
              <a:t>Intercostal</a:t>
            </a:r>
            <a:r>
              <a:rPr lang="en-US" sz="2400" dirty="0"/>
              <a:t> muscle </a:t>
            </a:r>
            <a:r>
              <a:rPr lang="en-US" sz="2400" dirty="0">
                <a:sym typeface="Wingdings" pitchFamily="2" charset="2"/>
              </a:rPr>
              <a:t></a:t>
            </a:r>
            <a:r>
              <a:rPr lang="en-US" sz="2400" dirty="0" err="1">
                <a:sym typeface="Wingdings" pitchFamily="2" charset="2"/>
              </a:rPr>
              <a:t>spasmASPHYXIA</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Tetanus Prophylaxis</a:t>
            </a:r>
            <a:endParaRPr lang="en-US" dirty="0"/>
          </a:p>
        </p:txBody>
      </p:sp>
      <p:sp>
        <p:nvSpPr>
          <p:cNvPr id="22531" name="Rectangle 3"/>
          <p:cNvSpPr>
            <a:spLocks noGrp="1" noChangeArrowheads="1"/>
          </p:cNvSpPr>
          <p:nvPr>
            <p:ph idx="1"/>
          </p:nvPr>
        </p:nvSpPr>
        <p:spPr/>
        <p:txBody>
          <a:bodyPr/>
          <a:lstStyle/>
          <a:p>
            <a:r>
              <a:rPr lang="en-US" sz="3600" dirty="0"/>
              <a:t>Active immunization (tetanus </a:t>
            </a:r>
            <a:r>
              <a:rPr lang="en-US" sz="3600" dirty="0" err="1"/>
              <a:t>toxoid</a:t>
            </a:r>
            <a:r>
              <a:rPr lang="en-US" sz="3600" dirty="0"/>
              <a:t>)</a:t>
            </a:r>
          </a:p>
          <a:p>
            <a:r>
              <a:rPr lang="en-US" sz="3600" dirty="0"/>
              <a:t>Booster doses (immunized patients)</a:t>
            </a:r>
          </a:p>
          <a:p>
            <a:r>
              <a:rPr lang="en-US" sz="3600" dirty="0"/>
              <a:t>Non Immunized patients</a:t>
            </a:r>
          </a:p>
          <a:p>
            <a:pPr lvl="1"/>
            <a:r>
              <a:rPr lang="en-US" sz="3200" dirty="0" smtClean="0"/>
              <a:t>Surgical  toilet </a:t>
            </a:r>
            <a:r>
              <a:rPr lang="en-US" sz="3200" dirty="0"/>
              <a:t>&amp; antibiotics</a:t>
            </a:r>
          </a:p>
          <a:p>
            <a:pPr lvl="1"/>
            <a:r>
              <a:rPr lang="en-US" sz="3200" dirty="0"/>
              <a:t>If wound contaminated </a:t>
            </a:r>
            <a:r>
              <a:rPr lang="en-US" sz="3200" dirty="0">
                <a:sym typeface="Wingdings" pitchFamily="2" charset="2"/>
              </a:rPr>
              <a:t>antitoxin</a:t>
            </a:r>
          </a:p>
          <a:p>
            <a:pPr lvl="1">
              <a:buFont typeface="Wingdings" pitchFamily="2" charset="2"/>
              <a:buNone/>
            </a:pP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Treatment for Tetanus</a:t>
            </a:r>
          </a:p>
        </p:txBody>
      </p:sp>
      <p:sp>
        <p:nvSpPr>
          <p:cNvPr id="23555" name="Rectangle 3"/>
          <p:cNvSpPr>
            <a:spLocks noGrp="1" noChangeArrowheads="1"/>
          </p:cNvSpPr>
          <p:nvPr>
            <p:ph idx="1"/>
          </p:nvPr>
        </p:nvSpPr>
        <p:spPr/>
        <p:txBody>
          <a:bodyPr/>
          <a:lstStyle/>
          <a:p>
            <a:r>
              <a:rPr lang="en-US" sz="3600" dirty="0"/>
              <a:t>IV antitoxin</a:t>
            </a:r>
          </a:p>
          <a:p>
            <a:r>
              <a:rPr lang="en-US" sz="3600" dirty="0"/>
              <a:t>Heavy Sedation</a:t>
            </a:r>
          </a:p>
          <a:p>
            <a:r>
              <a:rPr lang="en-US" sz="3600" dirty="0"/>
              <a:t>Muscle Relaxant drug</a:t>
            </a:r>
          </a:p>
          <a:p>
            <a:r>
              <a:rPr lang="en-US" sz="3600" dirty="0"/>
              <a:t>Tracheal Intubation</a:t>
            </a:r>
          </a:p>
          <a:p>
            <a:r>
              <a:rPr lang="en-US" sz="3600" dirty="0"/>
              <a:t>Controlled respiration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solidFill>
                  <a:srgbClr val="FF0000"/>
                </a:solidFill>
                <a:effectLst/>
              </a:rPr>
              <a:t>GAS  GANGRENE</a:t>
            </a:r>
            <a:endParaRPr lang="en-US" dirty="0">
              <a:solidFill>
                <a:srgbClr val="FF0000"/>
              </a:solidFill>
              <a:effectLst/>
            </a:endParaRPr>
          </a:p>
        </p:txBody>
      </p:sp>
      <p:sp>
        <p:nvSpPr>
          <p:cNvPr id="24579" name="Rectangle 3"/>
          <p:cNvSpPr>
            <a:spLocks noGrp="1" noChangeArrowheads="1"/>
          </p:cNvSpPr>
          <p:nvPr>
            <p:ph idx="1"/>
          </p:nvPr>
        </p:nvSpPr>
        <p:spPr/>
        <p:txBody>
          <a:bodyPr/>
          <a:lstStyle/>
          <a:p>
            <a:r>
              <a:rPr lang="en-US" sz="3600" dirty="0"/>
              <a:t>By </a:t>
            </a:r>
            <a:r>
              <a:rPr lang="en-US" sz="3600" dirty="0" err="1"/>
              <a:t>clostridial</a:t>
            </a:r>
            <a:r>
              <a:rPr lang="en-US" sz="3600" dirty="0"/>
              <a:t> infection (</a:t>
            </a:r>
            <a:r>
              <a:rPr lang="en-US" sz="3600" dirty="0" err="1"/>
              <a:t>esp</a:t>
            </a:r>
            <a:r>
              <a:rPr lang="en-US" sz="3600" dirty="0"/>
              <a:t> </a:t>
            </a:r>
            <a:r>
              <a:rPr lang="en-US" sz="3600" dirty="0" err="1"/>
              <a:t>C.welchii</a:t>
            </a:r>
            <a:r>
              <a:rPr lang="en-US" sz="3600" dirty="0"/>
              <a:t>)</a:t>
            </a:r>
          </a:p>
          <a:p>
            <a:r>
              <a:rPr lang="en-US" sz="3600" dirty="0"/>
              <a:t>Anaerobic with low oxygen tension</a:t>
            </a:r>
          </a:p>
          <a:p>
            <a:r>
              <a:rPr lang="en-US" sz="3600" dirty="0"/>
              <a:t>Produce </a:t>
            </a:r>
            <a:r>
              <a:rPr lang="en-US" sz="3600" dirty="0" err="1"/>
              <a:t>toxins</a:t>
            </a:r>
            <a:r>
              <a:rPr lang="en-US" sz="3600" dirty="0" err="1">
                <a:sym typeface="Wingdings" pitchFamily="2" charset="2"/>
              </a:rPr>
              <a:t>destroy</a:t>
            </a:r>
            <a:r>
              <a:rPr lang="en-US" sz="3600" dirty="0">
                <a:sym typeface="Wingdings" pitchFamily="2" charset="2"/>
              </a:rPr>
              <a:t> cell </a:t>
            </a:r>
            <a:r>
              <a:rPr lang="en-US" sz="3600" dirty="0" err="1">
                <a:sym typeface="Wingdings" pitchFamily="2" charset="2"/>
              </a:rPr>
              <a:t>walltissue</a:t>
            </a:r>
            <a:r>
              <a:rPr lang="en-US" sz="3600" dirty="0">
                <a:sym typeface="Wingdings" pitchFamily="2" charset="2"/>
              </a:rPr>
              <a:t> necrosis Spreading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sz="quarter"/>
          </p:nvPr>
        </p:nvSpPr>
        <p:spPr>
          <a:xfrm>
            <a:off x="609600" y="457200"/>
            <a:ext cx="7772400" cy="1470025"/>
          </a:xfrm>
        </p:spPr>
        <p:txBody>
          <a:bodyPr/>
          <a:lstStyle/>
          <a:p>
            <a:r>
              <a:rPr lang="en-US" sz="4400" dirty="0" smtClean="0">
                <a:solidFill>
                  <a:schemeClr val="tx1"/>
                </a:solidFill>
                <a:effectLst>
                  <a:outerShdw blurRad="38100" dist="38100" dir="2700000" algn="tl">
                    <a:srgbClr val="010199"/>
                  </a:outerShdw>
                </a:effectLst>
              </a:rPr>
              <a:t>COMPLICATIONS </a:t>
            </a:r>
            <a:r>
              <a:rPr lang="en-US" sz="4400" dirty="0">
                <a:solidFill>
                  <a:schemeClr val="tx1"/>
                </a:solidFill>
                <a:effectLst>
                  <a:outerShdw blurRad="38100" dist="38100" dir="2700000" algn="tl">
                    <a:srgbClr val="010199"/>
                  </a:outerShdw>
                </a:effectLst>
              </a:rPr>
              <a:t>OF </a:t>
            </a:r>
            <a:r>
              <a:rPr lang="en-US" sz="4400" dirty="0" smtClean="0">
                <a:solidFill>
                  <a:schemeClr val="tx1"/>
                </a:solidFill>
                <a:effectLst>
                  <a:outerShdw blurRad="38100" dist="38100" dir="2700000" algn="tl">
                    <a:srgbClr val="010199"/>
                  </a:outerShdw>
                </a:effectLst>
              </a:rPr>
              <a:t>FRACTURES</a:t>
            </a:r>
            <a:endParaRPr lang="en-US" sz="4400" dirty="0">
              <a:solidFill>
                <a:schemeClr val="tx1"/>
              </a:solidFill>
              <a:effectLst>
                <a:outerShdw blurRad="38100" dist="38100" dir="2700000" algn="tl">
                  <a:srgbClr val="010199"/>
                </a:outerShdw>
              </a:effectLst>
            </a:endParaRPr>
          </a:p>
        </p:txBody>
      </p:sp>
      <p:sp>
        <p:nvSpPr>
          <p:cNvPr id="104451" name="Rectangle 3"/>
          <p:cNvSpPr>
            <a:spLocks noGrp="1" noChangeArrowheads="1"/>
          </p:cNvSpPr>
          <p:nvPr>
            <p:ph type="subTitle" sz="quarter" idx="1"/>
          </p:nvPr>
        </p:nvSpPr>
        <p:spPr>
          <a:xfrm>
            <a:off x="304800" y="3352800"/>
            <a:ext cx="2667000" cy="3048000"/>
          </a:xfrm>
        </p:spPr>
        <p:txBody>
          <a:bodyPr/>
          <a:lstStyle/>
          <a:p>
            <a:pPr algn="l">
              <a:buFont typeface="Arial" pitchFamily="34" charset="0"/>
              <a:buChar char="•"/>
            </a:pPr>
            <a:r>
              <a:rPr lang="en-US" sz="2000" dirty="0" smtClean="0">
                <a:solidFill>
                  <a:schemeClr val="folHlink"/>
                </a:solidFill>
                <a:effectLst>
                  <a:outerShdw blurRad="38100" dist="38100" dir="2700000" algn="tl">
                    <a:srgbClr val="FFFFFF"/>
                  </a:outerShdw>
                </a:effectLst>
              </a:rPr>
              <a:t>Shock -</a:t>
            </a:r>
          </a:p>
          <a:p>
            <a:pPr algn="l">
              <a:buFont typeface="Arial" pitchFamily="34" charset="0"/>
              <a:buChar char="•"/>
            </a:pPr>
            <a:r>
              <a:rPr lang="en-US" sz="2000" dirty="0" smtClean="0">
                <a:solidFill>
                  <a:schemeClr val="folHlink"/>
                </a:solidFill>
                <a:effectLst>
                  <a:outerShdw blurRad="38100" dist="38100" dir="2700000" algn="tl">
                    <a:srgbClr val="FFFFFF"/>
                  </a:outerShdw>
                </a:effectLst>
              </a:rPr>
              <a:t>Venous Thrombosis Pulmonary     Embolism</a:t>
            </a:r>
          </a:p>
          <a:p>
            <a:pPr algn="l">
              <a:buFont typeface="Arial" pitchFamily="34" charset="0"/>
              <a:buChar char="•"/>
            </a:pPr>
            <a:r>
              <a:rPr lang="en-US" sz="2000" dirty="0" smtClean="0">
                <a:solidFill>
                  <a:schemeClr val="folHlink"/>
                </a:solidFill>
                <a:effectLst>
                  <a:outerShdw blurRad="38100" dist="38100" dir="2700000" algn="tl">
                    <a:srgbClr val="FFFFFF"/>
                  </a:outerShdw>
                </a:effectLst>
              </a:rPr>
              <a:t>Tetanus</a:t>
            </a:r>
          </a:p>
          <a:p>
            <a:pPr algn="l">
              <a:buFont typeface="Arial" pitchFamily="34" charset="0"/>
              <a:buChar char="•"/>
            </a:pPr>
            <a:r>
              <a:rPr lang="en-US" sz="2000" dirty="0" smtClean="0">
                <a:solidFill>
                  <a:schemeClr val="folHlink"/>
                </a:solidFill>
                <a:effectLst>
                  <a:outerShdw blurRad="38100" dist="38100" dir="2700000" algn="tl">
                    <a:srgbClr val="FFFFFF"/>
                  </a:outerShdw>
                </a:effectLst>
              </a:rPr>
              <a:t>Gas gangrene</a:t>
            </a:r>
          </a:p>
          <a:p>
            <a:pPr algn="l">
              <a:buFont typeface="Arial" pitchFamily="34" charset="0"/>
              <a:buChar char="•"/>
            </a:pPr>
            <a:r>
              <a:rPr lang="en-US" sz="2000" dirty="0" smtClean="0">
                <a:solidFill>
                  <a:schemeClr val="folHlink"/>
                </a:solidFill>
                <a:effectLst>
                  <a:outerShdw blurRad="38100" dist="38100" dir="2700000" algn="tl">
                    <a:srgbClr val="FFFFFF"/>
                  </a:outerShdw>
                </a:effectLst>
              </a:rPr>
              <a:t>Fat Embolism</a:t>
            </a:r>
          </a:p>
        </p:txBody>
      </p:sp>
      <p:sp>
        <p:nvSpPr>
          <p:cNvPr id="104452" name="Line 4"/>
          <p:cNvSpPr>
            <a:spLocks noChangeShapeType="1"/>
          </p:cNvSpPr>
          <p:nvPr/>
        </p:nvSpPr>
        <p:spPr bwMode="auto">
          <a:xfrm>
            <a:off x="4419600" y="1828800"/>
            <a:ext cx="0" cy="685800"/>
          </a:xfrm>
          <a:prstGeom prst="line">
            <a:avLst/>
          </a:prstGeom>
          <a:noFill/>
          <a:ln w="9525">
            <a:solidFill>
              <a:schemeClr val="tx1"/>
            </a:solidFill>
            <a:round/>
            <a:headEnd/>
            <a:tailEnd/>
          </a:ln>
          <a:effectLst/>
        </p:spPr>
        <p:txBody>
          <a:bodyPr/>
          <a:lstStyle/>
          <a:p>
            <a:endParaRPr lang="en-GB"/>
          </a:p>
        </p:txBody>
      </p:sp>
      <p:sp>
        <p:nvSpPr>
          <p:cNvPr id="104453" name="Line 5"/>
          <p:cNvSpPr>
            <a:spLocks noChangeShapeType="1"/>
          </p:cNvSpPr>
          <p:nvPr/>
        </p:nvSpPr>
        <p:spPr bwMode="auto">
          <a:xfrm>
            <a:off x="2514600" y="2514600"/>
            <a:ext cx="4114800" cy="0"/>
          </a:xfrm>
          <a:prstGeom prst="line">
            <a:avLst/>
          </a:prstGeom>
          <a:noFill/>
          <a:ln w="9525">
            <a:solidFill>
              <a:schemeClr val="tx1"/>
            </a:solidFill>
            <a:round/>
            <a:headEnd/>
            <a:tailEnd/>
          </a:ln>
          <a:effectLst/>
        </p:spPr>
        <p:txBody>
          <a:bodyPr/>
          <a:lstStyle/>
          <a:p>
            <a:endParaRPr lang="en-GB"/>
          </a:p>
        </p:txBody>
      </p:sp>
      <p:sp>
        <p:nvSpPr>
          <p:cNvPr id="104454" name="Line 6"/>
          <p:cNvSpPr>
            <a:spLocks noChangeShapeType="1"/>
          </p:cNvSpPr>
          <p:nvPr/>
        </p:nvSpPr>
        <p:spPr bwMode="auto">
          <a:xfrm>
            <a:off x="2514600" y="2514600"/>
            <a:ext cx="0" cy="457200"/>
          </a:xfrm>
          <a:prstGeom prst="line">
            <a:avLst/>
          </a:prstGeom>
          <a:noFill/>
          <a:ln w="9525">
            <a:solidFill>
              <a:schemeClr val="tx1"/>
            </a:solidFill>
            <a:round/>
            <a:headEnd/>
            <a:tailEnd type="triangle" w="med" len="med"/>
          </a:ln>
          <a:effectLst/>
        </p:spPr>
        <p:txBody>
          <a:bodyPr/>
          <a:lstStyle/>
          <a:p>
            <a:endParaRPr lang="en-GB"/>
          </a:p>
        </p:txBody>
      </p:sp>
      <p:sp>
        <p:nvSpPr>
          <p:cNvPr id="104455" name="Line 7"/>
          <p:cNvSpPr>
            <a:spLocks noChangeShapeType="1"/>
          </p:cNvSpPr>
          <p:nvPr/>
        </p:nvSpPr>
        <p:spPr bwMode="auto">
          <a:xfrm>
            <a:off x="6629400" y="2514600"/>
            <a:ext cx="0" cy="533400"/>
          </a:xfrm>
          <a:prstGeom prst="line">
            <a:avLst/>
          </a:prstGeom>
          <a:noFill/>
          <a:ln w="9525">
            <a:solidFill>
              <a:schemeClr val="tx1"/>
            </a:solidFill>
            <a:round/>
            <a:headEnd/>
            <a:tailEnd type="triangle" w="med" len="med"/>
          </a:ln>
          <a:effectLst/>
        </p:spPr>
        <p:txBody>
          <a:bodyPr/>
          <a:lstStyle/>
          <a:p>
            <a:endParaRPr lang="en-GB"/>
          </a:p>
        </p:txBody>
      </p:sp>
      <p:sp>
        <p:nvSpPr>
          <p:cNvPr id="104456" name="Rectangle 8"/>
          <p:cNvSpPr>
            <a:spLocks noChangeArrowheads="1"/>
          </p:cNvSpPr>
          <p:nvPr/>
        </p:nvSpPr>
        <p:spPr bwMode="auto">
          <a:xfrm>
            <a:off x="1600200" y="2895600"/>
            <a:ext cx="2012950" cy="579438"/>
          </a:xfrm>
          <a:prstGeom prst="rect">
            <a:avLst/>
          </a:prstGeom>
          <a:noFill/>
          <a:ln w="9525">
            <a:noFill/>
            <a:miter lim="800000"/>
            <a:headEnd/>
            <a:tailEnd/>
          </a:ln>
          <a:effectLst/>
        </p:spPr>
        <p:txBody>
          <a:bodyPr>
            <a:spAutoFit/>
          </a:bodyPr>
          <a:lstStyle/>
          <a:p>
            <a:r>
              <a:rPr lang="en-US" sz="3200" dirty="0">
                <a:latin typeface="Elephant" pitchFamily="18" charset="0"/>
              </a:rPr>
              <a:t>General	</a:t>
            </a:r>
          </a:p>
        </p:txBody>
      </p:sp>
      <p:sp>
        <p:nvSpPr>
          <p:cNvPr id="104457" name="Rectangle 9"/>
          <p:cNvSpPr>
            <a:spLocks noChangeArrowheads="1"/>
          </p:cNvSpPr>
          <p:nvPr/>
        </p:nvSpPr>
        <p:spPr bwMode="auto">
          <a:xfrm>
            <a:off x="6096000" y="2895600"/>
            <a:ext cx="2012950" cy="579438"/>
          </a:xfrm>
          <a:prstGeom prst="rect">
            <a:avLst/>
          </a:prstGeom>
          <a:noFill/>
          <a:ln w="9525">
            <a:noFill/>
            <a:miter lim="800000"/>
            <a:headEnd/>
            <a:tailEnd/>
          </a:ln>
          <a:effectLst/>
        </p:spPr>
        <p:txBody>
          <a:bodyPr>
            <a:spAutoFit/>
          </a:bodyPr>
          <a:lstStyle/>
          <a:p>
            <a:r>
              <a:rPr lang="en-US" sz="3200">
                <a:latin typeface="Elephant" pitchFamily="18" charset="0"/>
              </a:rPr>
              <a:t>Local	</a:t>
            </a:r>
          </a:p>
        </p:txBody>
      </p:sp>
      <p:sp>
        <p:nvSpPr>
          <p:cNvPr id="104458" name="Line 10"/>
          <p:cNvSpPr>
            <a:spLocks noChangeShapeType="1"/>
          </p:cNvSpPr>
          <p:nvPr/>
        </p:nvSpPr>
        <p:spPr bwMode="auto">
          <a:xfrm>
            <a:off x="6629400" y="3352800"/>
            <a:ext cx="0" cy="304800"/>
          </a:xfrm>
          <a:prstGeom prst="line">
            <a:avLst/>
          </a:prstGeom>
          <a:noFill/>
          <a:ln w="9525">
            <a:solidFill>
              <a:schemeClr val="tx1"/>
            </a:solidFill>
            <a:round/>
            <a:headEnd/>
            <a:tailEnd/>
          </a:ln>
          <a:effectLst/>
        </p:spPr>
        <p:txBody>
          <a:bodyPr/>
          <a:lstStyle/>
          <a:p>
            <a:endParaRPr lang="en-GB"/>
          </a:p>
        </p:txBody>
      </p:sp>
      <p:sp>
        <p:nvSpPr>
          <p:cNvPr id="104459" name="Line 11"/>
          <p:cNvSpPr>
            <a:spLocks noChangeShapeType="1"/>
          </p:cNvSpPr>
          <p:nvPr/>
        </p:nvSpPr>
        <p:spPr bwMode="auto">
          <a:xfrm>
            <a:off x="5105400" y="3657600"/>
            <a:ext cx="3048000" cy="0"/>
          </a:xfrm>
          <a:prstGeom prst="line">
            <a:avLst/>
          </a:prstGeom>
          <a:noFill/>
          <a:ln w="9525">
            <a:solidFill>
              <a:schemeClr val="tx1"/>
            </a:solidFill>
            <a:round/>
            <a:headEnd/>
            <a:tailEnd/>
          </a:ln>
          <a:effectLst/>
        </p:spPr>
        <p:txBody>
          <a:bodyPr/>
          <a:lstStyle/>
          <a:p>
            <a:endParaRPr lang="en-GB"/>
          </a:p>
        </p:txBody>
      </p:sp>
      <p:sp>
        <p:nvSpPr>
          <p:cNvPr id="104460" name="Line 12"/>
          <p:cNvSpPr>
            <a:spLocks noChangeShapeType="1"/>
          </p:cNvSpPr>
          <p:nvPr/>
        </p:nvSpPr>
        <p:spPr bwMode="auto">
          <a:xfrm>
            <a:off x="8153400" y="3657600"/>
            <a:ext cx="0" cy="457200"/>
          </a:xfrm>
          <a:prstGeom prst="line">
            <a:avLst/>
          </a:prstGeom>
          <a:noFill/>
          <a:ln w="9525">
            <a:solidFill>
              <a:schemeClr val="tx1"/>
            </a:solidFill>
            <a:round/>
            <a:headEnd/>
            <a:tailEnd type="triangle" w="med" len="med"/>
          </a:ln>
          <a:effectLst/>
        </p:spPr>
        <p:txBody>
          <a:bodyPr/>
          <a:lstStyle/>
          <a:p>
            <a:endParaRPr lang="en-GB"/>
          </a:p>
        </p:txBody>
      </p:sp>
      <p:sp>
        <p:nvSpPr>
          <p:cNvPr id="104461" name="Line 13"/>
          <p:cNvSpPr>
            <a:spLocks noChangeShapeType="1"/>
          </p:cNvSpPr>
          <p:nvPr/>
        </p:nvSpPr>
        <p:spPr bwMode="auto">
          <a:xfrm>
            <a:off x="5105400" y="3657600"/>
            <a:ext cx="0" cy="457200"/>
          </a:xfrm>
          <a:prstGeom prst="line">
            <a:avLst/>
          </a:prstGeom>
          <a:noFill/>
          <a:ln w="9525">
            <a:solidFill>
              <a:schemeClr val="tx1"/>
            </a:solidFill>
            <a:round/>
            <a:headEnd/>
            <a:tailEnd type="triangle" w="med" len="med"/>
          </a:ln>
          <a:effectLst/>
        </p:spPr>
        <p:txBody>
          <a:bodyPr/>
          <a:lstStyle/>
          <a:p>
            <a:endParaRPr lang="en-GB"/>
          </a:p>
        </p:txBody>
      </p:sp>
      <p:sp>
        <p:nvSpPr>
          <p:cNvPr id="104462" name="Text Box 14"/>
          <p:cNvSpPr txBox="1">
            <a:spLocks noChangeArrowheads="1"/>
          </p:cNvSpPr>
          <p:nvPr/>
        </p:nvSpPr>
        <p:spPr bwMode="auto">
          <a:xfrm>
            <a:off x="4343400" y="4038600"/>
            <a:ext cx="1600200" cy="519113"/>
          </a:xfrm>
          <a:prstGeom prst="rect">
            <a:avLst/>
          </a:prstGeom>
          <a:noFill/>
          <a:ln w="9525">
            <a:noFill/>
            <a:miter lim="800000"/>
            <a:headEnd/>
            <a:tailEnd/>
          </a:ln>
          <a:effectLst/>
        </p:spPr>
        <p:txBody>
          <a:bodyPr>
            <a:spAutoFit/>
          </a:bodyPr>
          <a:lstStyle/>
          <a:p>
            <a:r>
              <a:rPr lang="en-US" sz="2800" dirty="0">
                <a:latin typeface="Elephant" pitchFamily="18" charset="0"/>
              </a:rPr>
              <a:t>Early</a:t>
            </a:r>
          </a:p>
        </p:txBody>
      </p:sp>
      <p:sp>
        <p:nvSpPr>
          <p:cNvPr id="104463" name="Text Box 15"/>
          <p:cNvSpPr txBox="1">
            <a:spLocks noChangeArrowheads="1"/>
          </p:cNvSpPr>
          <p:nvPr/>
        </p:nvSpPr>
        <p:spPr bwMode="auto">
          <a:xfrm>
            <a:off x="7696200" y="4059238"/>
            <a:ext cx="1011238" cy="519112"/>
          </a:xfrm>
          <a:prstGeom prst="rect">
            <a:avLst/>
          </a:prstGeom>
          <a:noFill/>
          <a:ln w="9525">
            <a:noFill/>
            <a:miter lim="800000"/>
            <a:headEnd/>
            <a:tailEnd/>
          </a:ln>
          <a:effectLst/>
        </p:spPr>
        <p:txBody>
          <a:bodyPr wrap="none">
            <a:spAutoFit/>
          </a:bodyPr>
          <a:lstStyle/>
          <a:p>
            <a:r>
              <a:rPr lang="en-US" sz="2800" dirty="0">
                <a:latin typeface="Elephant" pitchFamily="18" charset="0"/>
              </a:rPr>
              <a:t>Late</a:t>
            </a:r>
          </a:p>
        </p:txBody>
      </p:sp>
      <p:sp>
        <p:nvSpPr>
          <p:cNvPr id="104464" name="Text Box 16"/>
          <p:cNvSpPr txBox="1">
            <a:spLocks noChangeArrowheads="1"/>
          </p:cNvSpPr>
          <p:nvPr/>
        </p:nvSpPr>
        <p:spPr bwMode="auto">
          <a:xfrm>
            <a:off x="1752600" y="5461000"/>
            <a:ext cx="184150" cy="396875"/>
          </a:xfrm>
          <a:prstGeom prst="rect">
            <a:avLst/>
          </a:prstGeom>
          <a:noFill/>
          <a:ln w="9525">
            <a:noFill/>
            <a:miter lim="800000"/>
            <a:headEnd/>
            <a:tailEnd/>
          </a:ln>
          <a:effectLst/>
        </p:spPr>
        <p:txBody>
          <a:bodyPr wrap="none">
            <a:spAutoFit/>
          </a:bodyPr>
          <a:lstStyle/>
          <a:p>
            <a:endParaRPr lang="en-US" sz="2000">
              <a:latin typeface="Tahoma" pitchFamily="34" charset="0"/>
            </a:endParaRPr>
          </a:p>
        </p:txBody>
      </p:sp>
      <p:sp>
        <p:nvSpPr>
          <p:cNvPr id="17" name="Rectangle 16"/>
          <p:cNvSpPr/>
          <p:nvPr/>
        </p:nvSpPr>
        <p:spPr>
          <a:xfrm>
            <a:off x="2743200" y="4343400"/>
            <a:ext cx="2743200" cy="2308324"/>
          </a:xfrm>
          <a:prstGeom prst="rect">
            <a:avLst/>
          </a:prstGeom>
        </p:spPr>
        <p:txBody>
          <a:bodyPr wrap="square">
            <a:spAutoFit/>
          </a:bodyPr>
          <a:lstStyle/>
          <a:p>
            <a:pPr>
              <a:buFont typeface="Arial" pitchFamily="34" charset="0"/>
              <a:buChar char="•"/>
            </a:pPr>
            <a:r>
              <a:rPr lang="en-US" dirty="0" smtClean="0"/>
              <a:t>Local Visceral Injury</a:t>
            </a:r>
          </a:p>
          <a:p>
            <a:pPr>
              <a:buFont typeface="Arial" pitchFamily="34" charset="0"/>
              <a:buChar char="•"/>
            </a:pPr>
            <a:r>
              <a:rPr lang="en-US" dirty="0" smtClean="0"/>
              <a:t>Vascular Injury</a:t>
            </a:r>
          </a:p>
          <a:p>
            <a:pPr>
              <a:buFont typeface="Arial" pitchFamily="34" charset="0"/>
              <a:buChar char="•"/>
            </a:pPr>
            <a:r>
              <a:rPr lang="en-US" dirty="0" smtClean="0"/>
              <a:t>Nerve Injury</a:t>
            </a:r>
          </a:p>
          <a:p>
            <a:pPr>
              <a:buFont typeface="Arial" pitchFamily="34" charset="0"/>
              <a:buChar char="•"/>
            </a:pPr>
            <a:r>
              <a:rPr lang="en-US" dirty="0" smtClean="0"/>
              <a:t>Compartment Syndrome</a:t>
            </a:r>
          </a:p>
          <a:p>
            <a:pPr>
              <a:buFont typeface="Arial" pitchFamily="34" charset="0"/>
              <a:buChar char="•"/>
            </a:pPr>
            <a:r>
              <a:rPr lang="en-US" dirty="0" err="1" smtClean="0"/>
              <a:t>Haemarthrosis</a:t>
            </a:r>
            <a:endParaRPr lang="en-US" dirty="0" smtClean="0"/>
          </a:p>
          <a:p>
            <a:pPr>
              <a:buFont typeface="Arial" pitchFamily="34" charset="0"/>
              <a:buChar char="•"/>
            </a:pPr>
            <a:r>
              <a:rPr lang="en-US" dirty="0" smtClean="0"/>
              <a:t>Infection</a:t>
            </a:r>
          </a:p>
          <a:p>
            <a:pPr>
              <a:buFont typeface="Arial" pitchFamily="34" charset="0"/>
              <a:buChar char="•"/>
            </a:pPr>
            <a:r>
              <a:rPr lang="en-US" dirty="0" smtClean="0"/>
              <a:t>Gas gangrene</a:t>
            </a:r>
            <a:endParaRPr lang="en-US" dirty="0"/>
          </a:p>
        </p:txBody>
      </p:sp>
      <p:sp>
        <p:nvSpPr>
          <p:cNvPr id="18" name="Rectangle 17"/>
          <p:cNvSpPr/>
          <p:nvPr/>
        </p:nvSpPr>
        <p:spPr>
          <a:xfrm>
            <a:off x="5486400" y="4114801"/>
            <a:ext cx="1905000" cy="2677656"/>
          </a:xfrm>
          <a:prstGeom prst="rect">
            <a:avLst/>
          </a:prstGeom>
        </p:spPr>
        <p:txBody>
          <a:bodyPr wrap="square">
            <a:spAutoFit/>
          </a:bodyPr>
          <a:lstStyle/>
          <a:p>
            <a:pPr>
              <a:lnSpc>
                <a:spcPct val="150000"/>
              </a:lnSpc>
              <a:buFontTx/>
              <a:buChar char="•"/>
            </a:pPr>
            <a:r>
              <a:rPr lang="en-US" sz="1400" dirty="0" smtClean="0">
                <a:latin typeface="Times New Roman" pitchFamily="18" charset="0"/>
              </a:rPr>
              <a:t>Delayed union</a:t>
            </a:r>
          </a:p>
          <a:p>
            <a:pPr>
              <a:lnSpc>
                <a:spcPct val="150000"/>
              </a:lnSpc>
              <a:buFontTx/>
              <a:buChar char="•"/>
            </a:pPr>
            <a:r>
              <a:rPr lang="en-US" sz="1400" dirty="0" smtClean="0">
                <a:latin typeface="Times New Roman" pitchFamily="18" charset="0"/>
              </a:rPr>
              <a:t>Non-union</a:t>
            </a:r>
          </a:p>
          <a:p>
            <a:pPr>
              <a:lnSpc>
                <a:spcPct val="150000"/>
              </a:lnSpc>
              <a:buFontTx/>
              <a:buChar char="•"/>
            </a:pPr>
            <a:r>
              <a:rPr lang="en-US" sz="1400" dirty="0" err="1" smtClean="0">
                <a:latin typeface="Times New Roman" pitchFamily="18" charset="0"/>
              </a:rPr>
              <a:t>Malunion</a:t>
            </a:r>
            <a:endParaRPr lang="en-US" sz="1400" dirty="0" smtClean="0">
              <a:latin typeface="Times New Roman" pitchFamily="18" charset="0"/>
            </a:endParaRPr>
          </a:p>
          <a:p>
            <a:pPr>
              <a:lnSpc>
                <a:spcPct val="150000"/>
              </a:lnSpc>
              <a:buFontTx/>
              <a:buChar char="•"/>
            </a:pPr>
            <a:r>
              <a:rPr lang="en-US" sz="1400" dirty="0" smtClean="0">
                <a:latin typeface="Times New Roman" pitchFamily="18" charset="0"/>
              </a:rPr>
              <a:t>Joint stiffness</a:t>
            </a:r>
          </a:p>
          <a:p>
            <a:pPr>
              <a:lnSpc>
                <a:spcPct val="150000"/>
              </a:lnSpc>
              <a:buFontTx/>
              <a:buChar char="•"/>
            </a:pPr>
            <a:r>
              <a:rPr lang="en-US" sz="1400" dirty="0" err="1" smtClean="0">
                <a:latin typeface="Times New Roman" pitchFamily="18" charset="0"/>
              </a:rPr>
              <a:t>Myositis</a:t>
            </a:r>
            <a:r>
              <a:rPr lang="en-US" sz="1400" dirty="0" smtClean="0">
                <a:latin typeface="Times New Roman" pitchFamily="18" charset="0"/>
              </a:rPr>
              <a:t> </a:t>
            </a:r>
            <a:r>
              <a:rPr lang="en-US" sz="1400" dirty="0" err="1" smtClean="0">
                <a:latin typeface="Times New Roman" pitchFamily="18" charset="0"/>
              </a:rPr>
              <a:t>ossificans</a:t>
            </a:r>
            <a:endParaRPr lang="en-US" sz="1400" dirty="0" smtClean="0">
              <a:latin typeface="Times New Roman" pitchFamily="18" charset="0"/>
            </a:endParaRPr>
          </a:p>
          <a:p>
            <a:pPr>
              <a:lnSpc>
                <a:spcPct val="150000"/>
              </a:lnSpc>
              <a:buFontTx/>
              <a:buChar char="•"/>
            </a:pPr>
            <a:r>
              <a:rPr lang="en-US" sz="1400" dirty="0" err="1" smtClean="0">
                <a:latin typeface="Times New Roman" pitchFamily="18" charset="0"/>
              </a:rPr>
              <a:t>Avascular</a:t>
            </a:r>
            <a:r>
              <a:rPr lang="en-US" sz="1400" dirty="0" smtClean="0">
                <a:latin typeface="Times New Roman" pitchFamily="18" charset="0"/>
              </a:rPr>
              <a:t> necrosis</a:t>
            </a:r>
          </a:p>
          <a:p>
            <a:pPr>
              <a:lnSpc>
                <a:spcPct val="150000"/>
              </a:lnSpc>
              <a:buFontTx/>
              <a:buChar char="•"/>
            </a:pPr>
            <a:r>
              <a:rPr lang="en-US" sz="1400" dirty="0" err="1" smtClean="0">
                <a:latin typeface="Times New Roman" pitchFamily="18" charset="0"/>
              </a:rPr>
              <a:t>Algodystrophy</a:t>
            </a:r>
            <a:r>
              <a:rPr lang="en-US" sz="1400" dirty="0" smtClean="0">
                <a:latin typeface="Times New Roman" pitchFamily="18" charset="0"/>
              </a:rPr>
              <a:t> (RSD)</a:t>
            </a:r>
          </a:p>
          <a:p>
            <a:pPr>
              <a:lnSpc>
                <a:spcPct val="150000"/>
              </a:lnSpc>
              <a:buFontTx/>
              <a:buChar char="•"/>
            </a:pPr>
            <a:r>
              <a:rPr lang="en-US" sz="1400" dirty="0" smtClean="0">
                <a:latin typeface="Times New Roman" pitchFamily="18" charset="0"/>
              </a:rPr>
              <a:t>Osteoarthritis</a:t>
            </a:r>
            <a:endParaRPr lang="en-US" sz="1400" dirty="0">
              <a:latin typeface="Times New Roman" pitchFamily="18" charset="0"/>
            </a:endParaRPr>
          </a:p>
        </p:txBody>
      </p:sp>
      <p:sp>
        <p:nvSpPr>
          <p:cNvPr id="19" name="Rectangle 18"/>
          <p:cNvSpPr/>
          <p:nvPr/>
        </p:nvSpPr>
        <p:spPr>
          <a:xfrm>
            <a:off x="7391400" y="4572000"/>
            <a:ext cx="1752600" cy="2308324"/>
          </a:xfrm>
          <a:prstGeom prst="rect">
            <a:avLst/>
          </a:prstGeom>
        </p:spPr>
        <p:txBody>
          <a:bodyPr wrap="square">
            <a:spAutoFit/>
          </a:bodyPr>
          <a:lstStyle/>
          <a:p>
            <a:pPr>
              <a:lnSpc>
                <a:spcPct val="150000"/>
              </a:lnSpc>
              <a:buFontTx/>
              <a:buChar char="•"/>
            </a:pPr>
            <a:r>
              <a:rPr lang="en-US" sz="1600" dirty="0" smtClean="0">
                <a:latin typeface="Times New Roman" pitchFamily="18" charset="0"/>
              </a:rPr>
              <a:t>Joint instability</a:t>
            </a:r>
          </a:p>
          <a:p>
            <a:pPr>
              <a:lnSpc>
                <a:spcPct val="150000"/>
              </a:lnSpc>
              <a:buFontTx/>
              <a:buChar char="•"/>
            </a:pPr>
            <a:r>
              <a:rPr lang="en-US" sz="1600" dirty="0" smtClean="0">
                <a:latin typeface="Times New Roman" pitchFamily="18" charset="0"/>
              </a:rPr>
              <a:t>Muscle contracture </a:t>
            </a:r>
          </a:p>
          <a:p>
            <a:pPr>
              <a:lnSpc>
                <a:spcPct val="150000"/>
              </a:lnSpc>
              <a:buFontTx/>
              <a:buNone/>
            </a:pPr>
            <a:r>
              <a:rPr lang="en-US" sz="1600" dirty="0" smtClean="0">
                <a:latin typeface="Times New Roman" pitchFamily="18" charset="0"/>
              </a:rPr>
              <a:t>Growth disturbance</a:t>
            </a:r>
          </a:p>
          <a:p>
            <a:pPr>
              <a:lnSpc>
                <a:spcPct val="150000"/>
              </a:lnSpc>
              <a:buFontTx/>
              <a:buChar char="•"/>
            </a:pPr>
            <a:r>
              <a:rPr lang="en-US" sz="1600" dirty="0" smtClean="0">
                <a:latin typeface="Times New Roman" pitchFamily="18" charset="0"/>
              </a:rPr>
              <a:t>Bed sores</a:t>
            </a:r>
            <a:endParaRPr lang="en-US" sz="1600" dirty="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The clinical features</a:t>
            </a:r>
          </a:p>
        </p:txBody>
      </p:sp>
      <p:sp>
        <p:nvSpPr>
          <p:cNvPr id="25603" name="Rectangle 3"/>
          <p:cNvSpPr>
            <a:spLocks noGrp="1" noChangeArrowheads="1"/>
          </p:cNvSpPr>
          <p:nvPr>
            <p:ph idx="1"/>
          </p:nvPr>
        </p:nvSpPr>
        <p:spPr/>
        <p:txBody>
          <a:bodyPr/>
          <a:lstStyle/>
          <a:p>
            <a:pPr>
              <a:lnSpc>
                <a:spcPct val="90000"/>
              </a:lnSpc>
            </a:pPr>
            <a:r>
              <a:rPr lang="en-US" dirty="0"/>
              <a:t>Within 24 hours</a:t>
            </a:r>
          </a:p>
          <a:p>
            <a:pPr lvl="1">
              <a:lnSpc>
                <a:spcPct val="90000"/>
              </a:lnSpc>
            </a:pPr>
            <a:r>
              <a:rPr lang="en-US" dirty="0"/>
              <a:t>Intense pain</a:t>
            </a:r>
          </a:p>
          <a:p>
            <a:pPr lvl="1">
              <a:lnSpc>
                <a:spcPct val="90000"/>
              </a:lnSpc>
            </a:pPr>
            <a:r>
              <a:rPr lang="en-US" dirty="0"/>
              <a:t>Swelling </a:t>
            </a:r>
          </a:p>
          <a:p>
            <a:pPr lvl="1">
              <a:lnSpc>
                <a:spcPct val="90000"/>
              </a:lnSpc>
            </a:pPr>
            <a:r>
              <a:rPr lang="en-US" dirty="0"/>
              <a:t>Brownish discharge</a:t>
            </a:r>
          </a:p>
          <a:p>
            <a:pPr lvl="1">
              <a:lnSpc>
                <a:spcPct val="90000"/>
              </a:lnSpc>
            </a:pPr>
            <a:r>
              <a:rPr lang="en-US" dirty="0"/>
              <a:t>Pulse rate increased</a:t>
            </a:r>
          </a:p>
          <a:p>
            <a:pPr lvl="1">
              <a:lnSpc>
                <a:spcPct val="90000"/>
              </a:lnSpc>
            </a:pPr>
            <a:r>
              <a:rPr lang="en-US" dirty="0" err="1" smtClean="0"/>
              <a:t>Charasteristic</a:t>
            </a:r>
            <a:r>
              <a:rPr lang="en-US" dirty="0" smtClean="0"/>
              <a:t> </a:t>
            </a:r>
            <a:r>
              <a:rPr lang="en-US" dirty="0"/>
              <a:t>smell</a:t>
            </a:r>
          </a:p>
          <a:p>
            <a:pPr lvl="1">
              <a:lnSpc>
                <a:spcPct val="90000"/>
              </a:lnSpc>
            </a:pPr>
            <a:r>
              <a:rPr lang="en-US" dirty="0"/>
              <a:t>Little or no pyrexia</a:t>
            </a:r>
          </a:p>
          <a:p>
            <a:pPr lvl="1">
              <a:lnSpc>
                <a:spcPct val="90000"/>
              </a:lnSpc>
            </a:pPr>
            <a:r>
              <a:rPr lang="en-US" dirty="0" err="1" smtClean="0"/>
              <a:t>Toxaemic</a:t>
            </a:r>
            <a:r>
              <a:rPr lang="en-US" dirty="0" err="1">
                <a:sym typeface="Wingdings" pitchFamily="2" charset="2"/>
              </a:rPr>
              <a:t>comaDEATH</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Prevention</a:t>
            </a:r>
            <a:endParaRPr lang="en-US" dirty="0"/>
          </a:p>
        </p:txBody>
      </p:sp>
      <p:sp>
        <p:nvSpPr>
          <p:cNvPr id="26627" name="Rectangle 3"/>
          <p:cNvSpPr>
            <a:spLocks noGrp="1" noChangeArrowheads="1"/>
          </p:cNvSpPr>
          <p:nvPr>
            <p:ph idx="1"/>
          </p:nvPr>
        </p:nvSpPr>
        <p:spPr/>
        <p:txBody>
          <a:bodyPr/>
          <a:lstStyle/>
          <a:p>
            <a:r>
              <a:rPr lang="en-US" sz="3600" dirty="0"/>
              <a:t>Deep penetrating wound should be EXPLORED</a:t>
            </a:r>
          </a:p>
          <a:p>
            <a:r>
              <a:rPr lang="en-US" sz="3600" dirty="0"/>
              <a:t>ALL dead tissue </a:t>
            </a:r>
            <a:r>
              <a:rPr lang="en-US" sz="3600" dirty="0">
                <a:sym typeface="Wingdings" pitchFamily="2" charset="2"/>
              </a:rPr>
              <a:t>completely EXCISED</a:t>
            </a:r>
          </a:p>
          <a:p>
            <a:r>
              <a:rPr lang="en-US" sz="3600" dirty="0">
                <a:sym typeface="Wingdings" pitchFamily="2" charset="2"/>
              </a:rPr>
              <a:t>Doubt about tissue </a:t>
            </a:r>
            <a:r>
              <a:rPr lang="en-US" sz="3600" dirty="0" err="1">
                <a:sym typeface="Wingdings" pitchFamily="2" charset="2"/>
              </a:rPr>
              <a:t>viability</a:t>
            </a:r>
            <a:r>
              <a:rPr lang="en-US" sz="3600" dirty="0" err="1" smtClean="0">
                <a:sym typeface="Wingdings" pitchFamily="2" charset="2"/>
              </a:rPr>
              <a:t>leave</a:t>
            </a:r>
            <a:r>
              <a:rPr lang="en-US" sz="3600" dirty="0" smtClean="0">
                <a:sym typeface="Wingdings" pitchFamily="2" charset="2"/>
              </a:rPr>
              <a:t> it </a:t>
            </a:r>
            <a:r>
              <a:rPr lang="en-US" sz="3600" dirty="0">
                <a:sym typeface="Wingdings" pitchFamily="2" charset="2"/>
              </a:rPr>
              <a:t>OPEN</a:t>
            </a:r>
          </a:p>
          <a:p>
            <a:pPr>
              <a:buFont typeface="Wingdings" pitchFamily="2" charset="2"/>
              <a:buNone/>
            </a:pPr>
            <a:endParaRPr lang="en-US" sz="3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Treatment for gas gangrene</a:t>
            </a:r>
          </a:p>
        </p:txBody>
      </p:sp>
      <p:sp>
        <p:nvSpPr>
          <p:cNvPr id="27651" name="Rectangle 3"/>
          <p:cNvSpPr>
            <a:spLocks noGrp="1" noChangeArrowheads="1"/>
          </p:cNvSpPr>
          <p:nvPr>
            <p:ph idx="1"/>
          </p:nvPr>
        </p:nvSpPr>
        <p:spPr/>
        <p:txBody>
          <a:bodyPr/>
          <a:lstStyle/>
          <a:p>
            <a:r>
              <a:rPr lang="en-US" sz="3600" dirty="0"/>
              <a:t>The key = EARLY DIAGNOSIS</a:t>
            </a:r>
          </a:p>
          <a:p>
            <a:r>
              <a:rPr lang="en-US" sz="3600" dirty="0"/>
              <a:t>General measures (fluid, IV antibiotics)</a:t>
            </a:r>
          </a:p>
          <a:p>
            <a:r>
              <a:rPr lang="en-US" sz="3600" dirty="0"/>
              <a:t>Hyperbaric oxygen (limiting spread)</a:t>
            </a:r>
          </a:p>
          <a:p>
            <a:r>
              <a:rPr lang="en-US" sz="3600" dirty="0" smtClean="0"/>
              <a:t>Removal </a:t>
            </a:r>
            <a:r>
              <a:rPr lang="en-US" sz="3600" dirty="0"/>
              <a:t>of all dead tissue</a:t>
            </a:r>
          </a:p>
          <a:p>
            <a:r>
              <a:rPr lang="en-US" sz="3600" dirty="0"/>
              <a:t>Amputation (advanced case)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solidFill>
                  <a:srgbClr val="FF0000"/>
                </a:solidFill>
                <a:effectLst/>
              </a:rPr>
              <a:t>FAT EMBOLISM</a:t>
            </a:r>
          </a:p>
        </p:txBody>
      </p:sp>
      <p:sp>
        <p:nvSpPr>
          <p:cNvPr id="28675" name="Rectangle 3"/>
          <p:cNvSpPr>
            <a:spLocks noGrp="1" noChangeArrowheads="1"/>
          </p:cNvSpPr>
          <p:nvPr>
            <p:ph idx="1"/>
          </p:nvPr>
        </p:nvSpPr>
        <p:spPr/>
        <p:txBody>
          <a:bodyPr/>
          <a:lstStyle/>
          <a:p>
            <a:pPr>
              <a:lnSpc>
                <a:spcPct val="90000"/>
              </a:lnSpc>
            </a:pPr>
            <a:r>
              <a:rPr lang="en-US" sz="3600" dirty="0" smtClean="0"/>
              <a:t>Source </a:t>
            </a:r>
            <a:r>
              <a:rPr lang="en-US" sz="3600" dirty="0"/>
              <a:t>of fat emboli=bone marrow</a:t>
            </a:r>
          </a:p>
          <a:p>
            <a:pPr>
              <a:lnSpc>
                <a:spcPct val="90000"/>
              </a:lnSpc>
            </a:pPr>
            <a:r>
              <a:rPr lang="en-US" sz="3600" dirty="0"/>
              <a:t>Usually in MULTIPLE CLOSED </a:t>
            </a:r>
            <a:r>
              <a:rPr lang="en-US" sz="3600" dirty="0" smtClean="0"/>
              <a:t>FRACTURES</a:t>
            </a:r>
            <a:endParaRPr lang="en-US"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Suspect in</a:t>
            </a:r>
            <a:endParaRPr lang="en-US" dirty="0"/>
          </a:p>
        </p:txBody>
      </p:sp>
      <p:sp>
        <p:nvSpPr>
          <p:cNvPr id="29699" name="Rectangle 3"/>
          <p:cNvSpPr>
            <a:spLocks noGrp="1" noChangeArrowheads="1"/>
          </p:cNvSpPr>
          <p:nvPr>
            <p:ph idx="1"/>
          </p:nvPr>
        </p:nvSpPr>
        <p:spPr/>
        <p:txBody>
          <a:bodyPr/>
          <a:lstStyle/>
          <a:p>
            <a:pPr>
              <a:lnSpc>
                <a:spcPct val="150000"/>
              </a:lnSpc>
            </a:pPr>
            <a:r>
              <a:rPr lang="en-US" sz="3600" dirty="0"/>
              <a:t>Usually young adults with LL fracture</a:t>
            </a:r>
          </a:p>
          <a:p>
            <a:pPr>
              <a:lnSpc>
                <a:spcPct val="150000"/>
              </a:lnSpc>
            </a:pPr>
            <a:r>
              <a:rPr lang="en-US" sz="3600" dirty="0" smtClean="0"/>
              <a:t>Features:</a:t>
            </a:r>
            <a:endParaRPr lang="en-US" sz="3600" dirty="0"/>
          </a:p>
          <a:p>
            <a:pPr lvl="1">
              <a:lnSpc>
                <a:spcPct val="150000"/>
              </a:lnSpc>
            </a:pPr>
            <a:r>
              <a:rPr lang="en-US" sz="3200" dirty="0"/>
              <a:t>Breathlessness</a:t>
            </a:r>
          </a:p>
          <a:p>
            <a:pPr lvl="1">
              <a:lnSpc>
                <a:spcPct val="150000"/>
              </a:lnSpc>
            </a:pPr>
            <a:r>
              <a:rPr lang="en-US" sz="3200" dirty="0"/>
              <a:t>Mild mental confusion</a:t>
            </a:r>
          </a:p>
          <a:p>
            <a:pPr lvl="1">
              <a:lnSpc>
                <a:spcPct val="150000"/>
              </a:lnSpc>
            </a:pPr>
            <a:r>
              <a:rPr lang="en-US" sz="3200" dirty="0" err="1"/>
              <a:t>Petechia</a:t>
            </a:r>
            <a:r>
              <a:rPr lang="en-US" sz="3200" dirty="0"/>
              <a:t> (chest &amp; </a:t>
            </a:r>
            <a:r>
              <a:rPr lang="en-US" sz="3200" dirty="0" err="1"/>
              <a:t>conjuntival</a:t>
            </a:r>
            <a:r>
              <a:rPr lang="en-US" sz="3200" dirty="0"/>
              <a:t> fold)</a:t>
            </a:r>
          </a:p>
          <a:p>
            <a:pPr>
              <a:lnSpc>
                <a:spcPct val="150000"/>
              </a:lnSpc>
            </a:pPr>
            <a:endParaRPr lang="en-US" sz="3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0"/>
            <a:ext cx="8229600" cy="1139825"/>
          </a:xfrm>
        </p:spPr>
        <p:txBody>
          <a:bodyPr/>
          <a:lstStyle/>
          <a:p>
            <a:r>
              <a:rPr lang="en-US" dirty="0" smtClean="0">
                <a:solidFill>
                  <a:srgbClr val="FF0000"/>
                </a:solidFill>
                <a:effectLst/>
              </a:rPr>
              <a:t>Treatment</a:t>
            </a:r>
            <a:endParaRPr lang="en-US" dirty="0">
              <a:solidFill>
                <a:srgbClr val="FF0000"/>
              </a:solidFill>
              <a:effectLst/>
            </a:endParaRPr>
          </a:p>
        </p:txBody>
      </p:sp>
      <p:sp>
        <p:nvSpPr>
          <p:cNvPr id="30723" name="Rectangle 3"/>
          <p:cNvSpPr>
            <a:spLocks noGrp="1" noChangeArrowheads="1"/>
          </p:cNvSpPr>
          <p:nvPr>
            <p:ph idx="1"/>
          </p:nvPr>
        </p:nvSpPr>
        <p:spPr>
          <a:xfrm>
            <a:off x="304800" y="1066800"/>
            <a:ext cx="8839200" cy="5791200"/>
          </a:xfrm>
        </p:spPr>
        <p:txBody>
          <a:bodyPr/>
          <a:lstStyle/>
          <a:p>
            <a:r>
              <a:rPr lang="en-US" sz="3600" dirty="0"/>
              <a:t>Mild case</a:t>
            </a:r>
          </a:p>
          <a:p>
            <a:pPr lvl="1"/>
            <a:r>
              <a:rPr lang="en-US" sz="3200" dirty="0" smtClean="0"/>
              <a:t>Give Oxygen</a:t>
            </a:r>
          </a:p>
          <a:p>
            <a:pPr lvl="1"/>
            <a:endParaRPr lang="en-US" sz="3200" dirty="0" smtClean="0"/>
          </a:p>
          <a:p>
            <a:pPr lvl="1"/>
            <a:r>
              <a:rPr lang="en-US" sz="3200" dirty="0" smtClean="0"/>
              <a:t>Severe</a:t>
            </a:r>
            <a:endParaRPr lang="en-US" sz="3200" dirty="0"/>
          </a:p>
          <a:p>
            <a:pPr lvl="2"/>
            <a:r>
              <a:rPr lang="en-US" sz="2800" dirty="0"/>
              <a:t>Intensive care with sedation and assisted ventilation</a:t>
            </a:r>
          </a:p>
          <a:p>
            <a:pPr lvl="2"/>
            <a:r>
              <a:rPr lang="en-US" sz="2800" dirty="0" smtClean="0"/>
              <a:t>Fluid </a:t>
            </a:r>
            <a:r>
              <a:rPr lang="en-US" sz="2800" dirty="0"/>
              <a:t>balance</a:t>
            </a:r>
          </a:p>
          <a:p>
            <a:pPr lvl="2"/>
            <a:r>
              <a:rPr lang="en-US" sz="2800" dirty="0"/>
              <a:t>Supportive </a:t>
            </a:r>
          </a:p>
          <a:p>
            <a:pPr lvl="3"/>
            <a:r>
              <a:rPr lang="en-US" sz="2400" dirty="0"/>
              <a:t>Heparin-</a:t>
            </a:r>
            <a:r>
              <a:rPr lang="en-US" sz="2400" dirty="0" err="1"/>
              <a:t>thromboembolism</a:t>
            </a:r>
            <a:endParaRPr lang="en-US" sz="2400" dirty="0"/>
          </a:p>
          <a:p>
            <a:pPr lvl="3"/>
            <a:r>
              <a:rPr lang="en-US" sz="2400" dirty="0"/>
              <a:t>Steroids-pulmonary </a:t>
            </a:r>
            <a:r>
              <a:rPr lang="en-US" sz="2400" dirty="0" err="1"/>
              <a:t>oedema</a:t>
            </a:r>
            <a:endParaRPr lang="en-US" sz="2400" dirty="0"/>
          </a:p>
          <a:p>
            <a:pPr lvl="3"/>
            <a:r>
              <a:rPr lang="en-US" sz="2400" dirty="0" err="1"/>
              <a:t>Aprotinin</a:t>
            </a:r>
            <a:r>
              <a:rPr lang="en-US" sz="2400" dirty="0"/>
              <a:t>-prevent aggregation of </a:t>
            </a:r>
            <a:r>
              <a:rPr lang="en-US" sz="2400" dirty="0" err="1"/>
              <a:t>chylomicrons</a:t>
            </a:r>
            <a:endParaRPr lang="en-US" sz="2400" dirty="0"/>
          </a:p>
          <a:p>
            <a:endParaRPr lang="en-US"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sz="quarter"/>
          </p:nvPr>
        </p:nvSpPr>
        <p:spPr>
          <a:xfrm>
            <a:off x="609600" y="457200"/>
            <a:ext cx="7772400" cy="1470025"/>
          </a:xfrm>
        </p:spPr>
        <p:txBody>
          <a:bodyPr/>
          <a:lstStyle/>
          <a:p>
            <a:r>
              <a:rPr lang="en-US" sz="4400">
                <a:solidFill>
                  <a:schemeClr val="tx1"/>
                </a:solidFill>
                <a:effectLst>
                  <a:outerShdw blurRad="38100" dist="38100" dir="2700000" algn="tl">
                    <a:srgbClr val="010199"/>
                  </a:outerShdw>
                </a:effectLst>
              </a:rPr>
              <a:t>COMPLICATION OF FRACTURE</a:t>
            </a:r>
          </a:p>
        </p:txBody>
      </p:sp>
      <p:sp>
        <p:nvSpPr>
          <p:cNvPr id="63491" name="Rectangle 3"/>
          <p:cNvSpPr>
            <a:spLocks noGrp="1" noChangeArrowheads="1"/>
          </p:cNvSpPr>
          <p:nvPr>
            <p:ph type="subTitle" sz="quarter" idx="1"/>
          </p:nvPr>
        </p:nvSpPr>
        <p:spPr/>
        <p:txBody>
          <a:bodyPr/>
          <a:lstStyle/>
          <a:p>
            <a:pPr algn="l"/>
            <a:r>
              <a:rPr lang="en-US"/>
              <a:t>				</a:t>
            </a:r>
          </a:p>
        </p:txBody>
      </p:sp>
      <p:sp>
        <p:nvSpPr>
          <p:cNvPr id="63492" name="Line 4"/>
          <p:cNvSpPr>
            <a:spLocks noChangeShapeType="1"/>
          </p:cNvSpPr>
          <p:nvPr/>
        </p:nvSpPr>
        <p:spPr bwMode="auto">
          <a:xfrm>
            <a:off x="4419600" y="1828800"/>
            <a:ext cx="0" cy="685800"/>
          </a:xfrm>
          <a:prstGeom prst="line">
            <a:avLst/>
          </a:prstGeom>
          <a:noFill/>
          <a:ln w="9525">
            <a:solidFill>
              <a:schemeClr val="tx1"/>
            </a:solidFill>
            <a:round/>
            <a:headEnd/>
            <a:tailEnd/>
          </a:ln>
          <a:effectLst/>
        </p:spPr>
        <p:txBody>
          <a:bodyPr/>
          <a:lstStyle/>
          <a:p>
            <a:endParaRPr lang="en-GB"/>
          </a:p>
        </p:txBody>
      </p:sp>
      <p:sp>
        <p:nvSpPr>
          <p:cNvPr id="63493" name="Line 5"/>
          <p:cNvSpPr>
            <a:spLocks noChangeShapeType="1"/>
          </p:cNvSpPr>
          <p:nvPr/>
        </p:nvSpPr>
        <p:spPr bwMode="auto">
          <a:xfrm>
            <a:off x="2514600" y="2514600"/>
            <a:ext cx="4114800" cy="0"/>
          </a:xfrm>
          <a:prstGeom prst="line">
            <a:avLst/>
          </a:prstGeom>
          <a:noFill/>
          <a:ln w="9525">
            <a:solidFill>
              <a:schemeClr val="tx1"/>
            </a:solidFill>
            <a:round/>
            <a:headEnd/>
            <a:tailEnd/>
          </a:ln>
          <a:effectLst/>
        </p:spPr>
        <p:txBody>
          <a:bodyPr/>
          <a:lstStyle/>
          <a:p>
            <a:endParaRPr lang="en-GB"/>
          </a:p>
        </p:txBody>
      </p:sp>
      <p:sp>
        <p:nvSpPr>
          <p:cNvPr id="63494" name="Line 6"/>
          <p:cNvSpPr>
            <a:spLocks noChangeShapeType="1"/>
          </p:cNvSpPr>
          <p:nvPr/>
        </p:nvSpPr>
        <p:spPr bwMode="auto">
          <a:xfrm>
            <a:off x="2514600" y="2514600"/>
            <a:ext cx="0" cy="457200"/>
          </a:xfrm>
          <a:prstGeom prst="line">
            <a:avLst/>
          </a:prstGeom>
          <a:noFill/>
          <a:ln w="9525">
            <a:solidFill>
              <a:schemeClr val="tx1"/>
            </a:solidFill>
            <a:round/>
            <a:headEnd/>
            <a:tailEnd type="triangle" w="med" len="med"/>
          </a:ln>
          <a:effectLst/>
        </p:spPr>
        <p:txBody>
          <a:bodyPr/>
          <a:lstStyle/>
          <a:p>
            <a:endParaRPr lang="en-GB"/>
          </a:p>
        </p:txBody>
      </p:sp>
      <p:sp>
        <p:nvSpPr>
          <p:cNvPr id="63495" name="Line 7"/>
          <p:cNvSpPr>
            <a:spLocks noChangeShapeType="1"/>
          </p:cNvSpPr>
          <p:nvPr/>
        </p:nvSpPr>
        <p:spPr bwMode="auto">
          <a:xfrm>
            <a:off x="6629400" y="2514600"/>
            <a:ext cx="0" cy="533400"/>
          </a:xfrm>
          <a:prstGeom prst="line">
            <a:avLst/>
          </a:prstGeom>
          <a:noFill/>
          <a:ln w="9525">
            <a:solidFill>
              <a:schemeClr val="tx1"/>
            </a:solidFill>
            <a:round/>
            <a:headEnd/>
            <a:tailEnd type="triangle" w="med" len="med"/>
          </a:ln>
          <a:effectLst/>
        </p:spPr>
        <p:txBody>
          <a:bodyPr/>
          <a:lstStyle/>
          <a:p>
            <a:endParaRPr lang="en-GB"/>
          </a:p>
        </p:txBody>
      </p:sp>
      <p:sp>
        <p:nvSpPr>
          <p:cNvPr id="63496" name="Rectangle 8"/>
          <p:cNvSpPr>
            <a:spLocks noChangeArrowheads="1"/>
          </p:cNvSpPr>
          <p:nvPr/>
        </p:nvSpPr>
        <p:spPr bwMode="auto">
          <a:xfrm>
            <a:off x="1600200" y="2895600"/>
            <a:ext cx="2012950" cy="579438"/>
          </a:xfrm>
          <a:prstGeom prst="rect">
            <a:avLst/>
          </a:prstGeom>
          <a:noFill/>
          <a:ln w="9525">
            <a:noFill/>
            <a:miter lim="800000"/>
            <a:headEnd/>
            <a:tailEnd/>
          </a:ln>
          <a:effectLst/>
        </p:spPr>
        <p:txBody>
          <a:bodyPr>
            <a:spAutoFit/>
          </a:bodyPr>
          <a:lstStyle/>
          <a:p>
            <a:r>
              <a:rPr lang="en-US" sz="3200">
                <a:latin typeface="Elephant" pitchFamily="18" charset="0"/>
              </a:rPr>
              <a:t>General	</a:t>
            </a:r>
          </a:p>
        </p:txBody>
      </p:sp>
      <p:sp>
        <p:nvSpPr>
          <p:cNvPr id="63497" name="Rectangle 9"/>
          <p:cNvSpPr>
            <a:spLocks noChangeArrowheads="1"/>
          </p:cNvSpPr>
          <p:nvPr/>
        </p:nvSpPr>
        <p:spPr bwMode="auto">
          <a:xfrm>
            <a:off x="6096000" y="2895600"/>
            <a:ext cx="2012950" cy="579438"/>
          </a:xfrm>
          <a:prstGeom prst="rect">
            <a:avLst/>
          </a:prstGeom>
          <a:noFill/>
          <a:ln w="9525">
            <a:noFill/>
            <a:miter lim="800000"/>
            <a:headEnd/>
            <a:tailEnd/>
          </a:ln>
          <a:effectLst/>
        </p:spPr>
        <p:txBody>
          <a:bodyPr>
            <a:spAutoFit/>
          </a:bodyPr>
          <a:lstStyle/>
          <a:p>
            <a:r>
              <a:rPr lang="en-US" sz="3200">
                <a:latin typeface="Elephant" pitchFamily="18" charset="0"/>
              </a:rPr>
              <a:t>Local	</a:t>
            </a:r>
          </a:p>
        </p:txBody>
      </p:sp>
      <p:sp>
        <p:nvSpPr>
          <p:cNvPr id="63498" name="Line 10"/>
          <p:cNvSpPr>
            <a:spLocks noChangeShapeType="1"/>
          </p:cNvSpPr>
          <p:nvPr/>
        </p:nvSpPr>
        <p:spPr bwMode="auto">
          <a:xfrm>
            <a:off x="6629400" y="3352800"/>
            <a:ext cx="0" cy="304800"/>
          </a:xfrm>
          <a:prstGeom prst="line">
            <a:avLst/>
          </a:prstGeom>
          <a:noFill/>
          <a:ln w="9525">
            <a:solidFill>
              <a:schemeClr val="tx1"/>
            </a:solidFill>
            <a:round/>
            <a:headEnd/>
            <a:tailEnd/>
          </a:ln>
          <a:effectLst/>
        </p:spPr>
        <p:txBody>
          <a:bodyPr/>
          <a:lstStyle/>
          <a:p>
            <a:endParaRPr lang="en-GB"/>
          </a:p>
        </p:txBody>
      </p:sp>
      <p:sp>
        <p:nvSpPr>
          <p:cNvPr id="63499" name="Line 11"/>
          <p:cNvSpPr>
            <a:spLocks noChangeShapeType="1"/>
          </p:cNvSpPr>
          <p:nvPr/>
        </p:nvSpPr>
        <p:spPr bwMode="auto">
          <a:xfrm>
            <a:off x="5105400" y="3657600"/>
            <a:ext cx="3048000" cy="0"/>
          </a:xfrm>
          <a:prstGeom prst="line">
            <a:avLst/>
          </a:prstGeom>
          <a:noFill/>
          <a:ln w="9525">
            <a:solidFill>
              <a:schemeClr val="tx1"/>
            </a:solidFill>
            <a:round/>
            <a:headEnd/>
            <a:tailEnd/>
          </a:ln>
          <a:effectLst/>
        </p:spPr>
        <p:txBody>
          <a:bodyPr/>
          <a:lstStyle/>
          <a:p>
            <a:endParaRPr lang="en-GB"/>
          </a:p>
        </p:txBody>
      </p:sp>
      <p:sp>
        <p:nvSpPr>
          <p:cNvPr id="63500" name="Line 12"/>
          <p:cNvSpPr>
            <a:spLocks noChangeShapeType="1"/>
          </p:cNvSpPr>
          <p:nvPr/>
        </p:nvSpPr>
        <p:spPr bwMode="auto">
          <a:xfrm>
            <a:off x="8153400" y="3657600"/>
            <a:ext cx="0" cy="457200"/>
          </a:xfrm>
          <a:prstGeom prst="line">
            <a:avLst/>
          </a:prstGeom>
          <a:noFill/>
          <a:ln w="9525">
            <a:solidFill>
              <a:schemeClr val="tx1"/>
            </a:solidFill>
            <a:round/>
            <a:headEnd/>
            <a:tailEnd type="triangle" w="med" len="med"/>
          </a:ln>
          <a:effectLst/>
        </p:spPr>
        <p:txBody>
          <a:bodyPr/>
          <a:lstStyle/>
          <a:p>
            <a:endParaRPr lang="en-GB"/>
          </a:p>
        </p:txBody>
      </p:sp>
      <p:sp>
        <p:nvSpPr>
          <p:cNvPr id="63501" name="Line 13"/>
          <p:cNvSpPr>
            <a:spLocks noChangeShapeType="1"/>
          </p:cNvSpPr>
          <p:nvPr/>
        </p:nvSpPr>
        <p:spPr bwMode="auto">
          <a:xfrm>
            <a:off x="5105400" y="3657600"/>
            <a:ext cx="0" cy="457200"/>
          </a:xfrm>
          <a:prstGeom prst="line">
            <a:avLst/>
          </a:prstGeom>
          <a:noFill/>
          <a:ln w="9525">
            <a:solidFill>
              <a:schemeClr val="tx1"/>
            </a:solidFill>
            <a:round/>
            <a:headEnd/>
            <a:tailEnd type="triangle" w="med" len="med"/>
          </a:ln>
          <a:effectLst/>
        </p:spPr>
        <p:txBody>
          <a:bodyPr/>
          <a:lstStyle/>
          <a:p>
            <a:endParaRPr lang="en-GB"/>
          </a:p>
        </p:txBody>
      </p:sp>
      <p:sp>
        <p:nvSpPr>
          <p:cNvPr id="63502" name="Text Box 14"/>
          <p:cNvSpPr txBox="1">
            <a:spLocks noChangeArrowheads="1"/>
          </p:cNvSpPr>
          <p:nvPr/>
        </p:nvSpPr>
        <p:spPr bwMode="auto">
          <a:xfrm>
            <a:off x="4343400" y="4038600"/>
            <a:ext cx="1600200" cy="641350"/>
          </a:xfrm>
          <a:prstGeom prst="rect">
            <a:avLst/>
          </a:prstGeom>
          <a:noFill/>
          <a:ln w="9525">
            <a:noFill/>
            <a:miter lim="800000"/>
            <a:headEnd/>
            <a:tailEnd/>
          </a:ln>
          <a:effectLst/>
        </p:spPr>
        <p:txBody>
          <a:bodyPr>
            <a:spAutoFit/>
          </a:bodyPr>
          <a:lstStyle/>
          <a:p>
            <a:r>
              <a:rPr lang="en-US" sz="3600">
                <a:solidFill>
                  <a:srgbClr val="FFFF00"/>
                </a:solidFill>
                <a:latin typeface="Elephant" pitchFamily="18" charset="0"/>
              </a:rPr>
              <a:t>Early</a:t>
            </a:r>
          </a:p>
        </p:txBody>
      </p:sp>
      <p:sp>
        <p:nvSpPr>
          <p:cNvPr id="63503" name="Text Box 15"/>
          <p:cNvSpPr txBox="1">
            <a:spLocks noChangeArrowheads="1"/>
          </p:cNvSpPr>
          <p:nvPr/>
        </p:nvSpPr>
        <p:spPr bwMode="auto">
          <a:xfrm>
            <a:off x="7696200" y="4059238"/>
            <a:ext cx="1011238" cy="519112"/>
          </a:xfrm>
          <a:prstGeom prst="rect">
            <a:avLst/>
          </a:prstGeom>
          <a:noFill/>
          <a:ln w="9525">
            <a:noFill/>
            <a:miter lim="800000"/>
            <a:headEnd/>
            <a:tailEnd/>
          </a:ln>
          <a:effectLst/>
        </p:spPr>
        <p:txBody>
          <a:bodyPr wrap="none">
            <a:spAutoFit/>
          </a:bodyPr>
          <a:lstStyle/>
          <a:p>
            <a:r>
              <a:rPr lang="en-US" sz="2800">
                <a:latin typeface="Elephant" pitchFamily="18" charset="0"/>
              </a:rPr>
              <a:t>Late</a:t>
            </a:r>
          </a:p>
        </p:txBody>
      </p:sp>
      <p:sp>
        <p:nvSpPr>
          <p:cNvPr id="63504" name="Text Box 16"/>
          <p:cNvSpPr txBox="1">
            <a:spLocks noChangeArrowheads="1"/>
          </p:cNvSpPr>
          <p:nvPr/>
        </p:nvSpPr>
        <p:spPr bwMode="auto">
          <a:xfrm>
            <a:off x="1752600" y="5461000"/>
            <a:ext cx="7508875" cy="701675"/>
          </a:xfrm>
          <a:prstGeom prst="rect">
            <a:avLst/>
          </a:prstGeom>
          <a:noFill/>
          <a:ln w="9525">
            <a:noFill/>
            <a:miter lim="800000"/>
            <a:headEnd/>
            <a:tailEnd/>
          </a:ln>
          <a:effectLst/>
        </p:spPr>
        <p:txBody>
          <a:bodyPr wrap="none">
            <a:spAutoFit/>
          </a:bodyPr>
          <a:lstStyle/>
          <a:p>
            <a:r>
              <a:rPr lang="en-US" sz="2000">
                <a:latin typeface="Tahoma" pitchFamily="34" charset="0"/>
              </a:rPr>
              <a:t>* Early complication : those that arise during the first few weeks </a:t>
            </a:r>
          </a:p>
          <a:p>
            <a:r>
              <a:rPr lang="en-US" sz="2000">
                <a:latin typeface="Tahoma" pitchFamily="34" charset="0"/>
              </a:rPr>
              <a:t>		         following injury.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 Early Complication</a:t>
            </a:r>
          </a:p>
        </p:txBody>
      </p:sp>
      <p:sp>
        <p:nvSpPr>
          <p:cNvPr id="64515" name="Rectangle 3"/>
          <p:cNvSpPr>
            <a:spLocks noGrp="1" noChangeArrowheads="1"/>
          </p:cNvSpPr>
          <p:nvPr>
            <p:ph idx="1"/>
          </p:nvPr>
        </p:nvSpPr>
        <p:spPr/>
        <p:txBody>
          <a:bodyPr/>
          <a:lstStyle/>
          <a:p>
            <a:r>
              <a:rPr lang="en-US"/>
              <a:t>Local Visceral Injury</a:t>
            </a:r>
          </a:p>
          <a:p>
            <a:r>
              <a:rPr lang="en-US"/>
              <a:t>Vascular Injury</a:t>
            </a:r>
          </a:p>
          <a:p>
            <a:r>
              <a:rPr lang="en-US"/>
              <a:t>Nerve Injury</a:t>
            </a:r>
          </a:p>
          <a:p>
            <a:r>
              <a:rPr lang="en-US"/>
              <a:t>Compartment Syndrome</a:t>
            </a:r>
          </a:p>
          <a:p>
            <a:r>
              <a:rPr lang="en-US"/>
              <a:t>Haemarthrosis</a:t>
            </a:r>
          </a:p>
          <a:p>
            <a:r>
              <a:rPr lang="en-US"/>
              <a:t>Infection</a:t>
            </a:r>
          </a:p>
          <a:p>
            <a:r>
              <a:rPr lang="en-US"/>
              <a:t>Gas gangrene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solidFill>
                  <a:srgbClr val="FF0000"/>
                </a:solidFill>
                <a:effectLst/>
              </a:rPr>
              <a:t>Local visceral Injury</a:t>
            </a:r>
          </a:p>
        </p:txBody>
      </p:sp>
      <p:sp>
        <p:nvSpPr>
          <p:cNvPr id="65539" name="Rectangle 3"/>
          <p:cNvSpPr>
            <a:spLocks noGrp="1" noChangeArrowheads="1"/>
          </p:cNvSpPr>
          <p:nvPr>
            <p:ph idx="1"/>
          </p:nvPr>
        </p:nvSpPr>
        <p:spPr>
          <a:xfrm>
            <a:off x="457200" y="1600200"/>
            <a:ext cx="8686800" cy="4495800"/>
          </a:xfrm>
        </p:spPr>
        <p:txBody>
          <a:bodyPr/>
          <a:lstStyle/>
          <a:p>
            <a:r>
              <a:rPr lang="en-US" dirty="0"/>
              <a:t>Fracture around the trunk are often </a:t>
            </a:r>
            <a:r>
              <a:rPr lang="en-US" dirty="0" err="1"/>
              <a:t>Cx</a:t>
            </a:r>
            <a:r>
              <a:rPr lang="en-US" dirty="0"/>
              <a:t> by injury to the adjacent viscera :</a:t>
            </a:r>
          </a:p>
          <a:p>
            <a:pPr>
              <a:buFont typeface="Wingdings" pitchFamily="2" charset="2"/>
              <a:buNone/>
            </a:pPr>
            <a:endParaRPr lang="en-US" dirty="0"/>
          </a:p>
          <a:p>
            <a:r>
              <a:rPr lang="en-US" dirty="0" smtClean="0"/>
              <a:t>      Pelvic </a:t>
            </a:r>
            <a:r>
              <a:rPr lang="en-US" dirty="0"/>
              <a:t>fracture </a:t>
            </a:r>
          </a:p>
          <a:p>
            <a:pPr>
              <a:buFont typeface="Wingdings" pitchFamily="2" charset="2"/>
              <a:buNone/>
            </a:pPr>
            <a:endParaRPr lang="en-US" dirty="0"/>
          </a:p>
          <a:p>
            <a:r>
              <a:rPr lang="en-US" dirty="0" smtClean="0"/>
              <a:t>         Rib </a:t>
            </a:r>
            <a:r>
              <a:rPr lang="en-US" dirty="0"/>
              <a:t>fracture      penetration to the lungs  </a:t>
            </a:r>
          </a:p>
        </p:txBody>
      </p:sp>
      <p:sp>
        <p:nvSpPr>
          <p:cNvPr id="65540" name="Line 4"/>
          <p:cNvSpPr>
            <a:spLocks noChangeShapeType="1"/>
          </p:cNvSpPr>
          <p:nvPr/>
        </p:nvSpPr>
        <p:spPr bwMode="auto">
          <a:xfrm>
            <a:off x="4191000" y="4724400"/>
            <a:ext cx="381000" cy="0"/>
          </a:xfrm>
          <a:prstGeom prst="line">
            <a:avLst/>
          </a:prstGeom>
          <a:noFill/>
          <a:ln w="9525">
            <a:solidFill>
              <a:schemeClr val="tx1"/>
            </a:solidFill>
            <a:round/>
            <a:headEnd/>
            <a:tailEnd type="triangle" w="med" len="med"/>
          </a:ln>
          <a:effectLst/>
        </p:spPr>
        <p:txBody>
          <a:bodyPr/>
          <a:lstStyle/>
          <a:p>
            <a:endParaRPr lang="en-GB"/>
          </a:p>
        </p:txBody>
      </p:sp>
      <p:sp>
        <p:nvSpPr>
          <p:cNvPr id="65541" name="Line 5"/>
          <p:cNvSpPr>
            <a:spLocks noChangeShapeType="1"/>
          </p:cNvSpPr>
          <p:nvPr/>
        </p:nvSpPr>
        <p:spPr bwMode="auto">
          <a:xfrm>
            <a:off x="6781800" y="5029200"/>
            <a:ext cx="0" cy="381000"/>
          </a:xfrm>
          <a:prstGeom prst="line">
            <a:avLst/>
          </a:prstGeom>
          <a:noFill/>
          <a:ln w="9525">
            <a:solidFill>
              <a:schemeClr val="tx1"/>
            </a:solidFill>
            <a:round/>
            <a:headEnd/>
            <a:tailEnd type="triangle" w="med" len="med"/>
          </a:ln>
          <a:effectLst/>
        </p:spPr>
        <p:txBody>
          <a:bodyPr/>
          <a:lstStyle/>
          <a:p>
            <a:endParaRPr lang="en-GB"/>
          </a:p>
        </p:txBody>
      </p:sp>
      <p:sp>
        <p:nvSpPr>
          <p:cNvPr id="65542" name="Text Box 6"/>
          <p:cNvSpPr txBox="1">
            <a:spLocks noChangeArrowheads="1"/>
          </p:cNvSpPr>
          <p:nvPr/>
        </p:nvSpPr>
        <p:spPr bwMode="auto">
          <a:xfrm>
            <a:off x="5486400" y="5334000"/>
            <a:ext cx="2909888" cy="579438"/>
          </a:xfrm>
          <a:prstGeom prst="rect">
            <a:avLst/>
          </a:prstGeom>
          <a:noFill/>
          <a:ln w="9525">
            <a:noFill/>
            <a:miter lim="800000"/>
            <a:headEnd/>
            <a:tailEnd/>
          </a:ln>
          <a:effectLst/>
        </p:spPr>
        <p:txBody>
          <a:bodyPr wrap="none">
            <a:spAutoFit/>
          </a:bodyPr>
          <a:lstStyle/>
          <a:p>
            <a:r>
              <a:rPr lang="en-US" sz="3200">
                <a:latin typeface="Tahoma" pitchFamily="34" charset="0"/>
              </a:rPr>
              <a:t>Pneumothorax </a:t>
            </a:r>
          </a:p>
        </p:txBody>
      </p:sp>
      <p:sp>
        <p:nvSpPr>
          <p:cNvPr id="65543" name="Line 7"/>
          <p:cNvSpPr>
            <a:spLocks noChangeShapeType="1"/>
          </p:cNvSpPr>
          <p:nvPr/>
        </p:nvSpPr>
        <p:spPr bwMode="auto">
          <a:xfrm>
            <a:off x="4419600" y="3581400"/>
            <a:ext cx="457200" cy="0"/>
          </a:xfrm>
          <a:prstGeom prst="line">
            <a:avLst/>
          </a:prstGeom>
          <a:noFill/>
          <a:ln w="9525">
            <a:solidFill>
              <a:schemeClr val="tx1"/>
            </a:solidFill>
            <a:round/>
            <a:headEnd/>
            <a:tailEnd type="triangle" w="med" len="med"/>
          </a:ln>
          <a:effectLst/>
        </p:spPr>
        <p:txBody>
          <a:bodyPr/>
          <a:lstStyle/>
          <a:p>
            <a:endParaRPr lang="en-GB"/>
          </a:p>
        </p:txBody>
      </p:sp>
      <p:sp>
        <p:nvSpPr>
          <p:cNvPr id="65544" name="Text Box 8"/>
          <p:cNvSpPr txBox="1">
            <a:spLocks noChangeArrowheads="1"/>
          </p:cNvSpPr>
          <p:nvPr/>
        </p:nvSpPr>
        <p:spPr bwMode="auto">
          <a:xfrm>
            <a:off x="4953000" y="3124200"/>
            <a:ext cx="3990975" cy="1066800"/>
          </a:xfrm>
          <a:prstGeom prst="rect">
            <a:avLst/>
          </a:prstGeom>
          <a:noFill/>
          <a:ln w="9525">
            <a:noFill/>
            <a:miter lim="800000"/>
            <a:headEnd/>
            <a:tailEnd/>
          </a:ln>
          <a:effectLst/>
        </p:spPr>
        <p:txBody>
          <a:bodyPr wrap="none">
            <a:spAutoFit/>
          </a:bodyPr>
          <a:lstStyle/>
          <a:p>
            <a:r>
              <a:rPr lang="en-US" sz="3200">
                <a:latin typeface="Tahoma" pitchFamily="34" charset="0"/>
              </a:rPr>
              <a:t>Bladder and urethral </a:t>
            </a:r>
          </a:p>
          <a:p>
            <a:r>
              <a:rPr lang="en-US" sz="3200">
                <a:latin typeface="Tahoma" pitchFamily="34" charset="0"/>
              </a:rPr>
              <a:t>rupture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solidFill>
                  <a:srgbClr val="FF0000"/>
                </a:solidFill>
                <a:effectLst/>
              </a:rPr>
              <a:t>Vascular injury</a:t>
            </a:r>
          </a:p>
        </p:txBody>
      </p:sp>
      <p:sp>
        <p:nvSpPr>
          <p:cNvPr id="68611" name="Rectangle 3"/>
          <p:cNvSpPr>
            <a:spLocks noGrp="1" noChangeArrowheads="1"/>
          </p:cNvSpPr>
          <p:nvPr>
            <p:ph idx="1"/>
          </p:nvPr>
        </p:nvSpPr>
        <p:spPr/>
        <p:txBody>
          <a:bodyPr/>
          <a:lstStyle/>
          <a:p>
            <a:r>
              <a:rPr lang="en-US" sz="3600" dirty="0"/>
              <a:t>Most commonly – knee, femoral shaft, elbow, and </a:t>
            </a:r>
            <a:r>
              <a:rPr lang="en-US" sz="3600" dirty="0" err="1"/>
              <a:t>humerus</a:t>
            </a:r>
            <a:r>
              <a:rPr lang="en-US" sz="3600" dirty="0"/>
              <a:t>.</a:t>
            </a:r>
          </a:p>
          <a:p>
            <a:r>
              <a:rPr lang="en-US" sz="3600" dirty="0"/>
              <a:t>Artery may be </a:t>
            </a:r>
            <a:r>
              <a:rPr lang="en-US" sz="3600" dirty="0" smtClean="0"/>
              <a:t>cut, compressed or </a:t>
            </a:r>
            <a:r>
              <a:rPr lang="en-US" sz="3600" dirty="0" err="1" smtClean="0"/>
              <a:t>contussed</a:t>
            </a:r>
            <a:r>
              <a:rPr lang="en-US" sz="3600" dirty="0" smtClean="0"/>
              <a:t>.</a:t>
            </a:r>
            <a:endParaRPr lang="en-US" sz="3600" dirty="0"/>
          </a:p>
          <a:p>
            <a:r>
              <a:rPr lang="en-US" sz="3600" dirty="0" smtClean="0"/>
              <a:t>↓↓ </a:t>
            </a:r>
            <a:r>
              <a:rPr lang="en-US" sz="3600" dirty="0" err="1"/>
              <a:t>bld</a:t>
            </a:r>
            <a:r>
              <a:rPr lang="en-US" sz="3600" dirty="0"/>
              <a:t> flow </a:t>
            </a:r>
            <a:r>
              <a:rPr lang="en-US" sz="3600" dirty="0" smtClean="0"/>
              <a:t>→ </a:t>
            </a:r>
            <a:r>
              <a:rPr lang="en-US" sz="3600" dirty="0"/>
              <a:t>Ischemia leads to tissue death &amp; peripheral gangrene</a:t>
            </a:r>
          </a:p>
          <a:p>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sz="quarter" idx="1"/>
          </p:nvPr>
        </p:nvSpPr>
        <p:spPr>
          <a:xfrm>
            <a:off x="685800" y="2057400"/>
            <a:ext cx="7391400" cy="3429000"/>
          </a:xfrm>
        </p:spPr>
        <p:txBody>
          <a:bodyPr/>
          <a:lstStyle/>
          <a:p>
            <a:r>
              <a:rPr lang="en-US" sz="4000"/>
              <a:t>General Complications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endParaRPr lang="en-US"/>
          </a:p>
        </p:txBody>
      </p:sp>
      <p:sp>
        <p:nvSpPr>
          <p:cNvPr id="70659" name="Rectangle 3"/>
          <p:cNvSpPr>
            <a:spLocks noGrp="1" noChangeArrowheads="1"/>
          </p:cNvSpPr>
          <p:nvPr>
            <p:ph idx="1"/>
          </p:nvPr>
        </p:nvSpPr>
        <p:spPr/>
        <p:txBody>
          <a:bodyPr/>
          <a:lstStyle/>
          <a:p>
            <a:endParaRPr lang="en-US"/>
          </a:p>
        </p:txBody>
      </p:sp>
      <p:pic>
        <p:nvPicPr>
          <p:cNvPr id="70660" name="Picture 4" descr="vascular injury2"/>
          <p:cNvPicPr>
            <a:picLocks noChangeAspect="1" noChangeArrowheads="1"/>
          </p:cNvPicPr>
          <p:nvPr/>
        </p:nvPicPr>
        <p:blipFill>
          <a:blip r:embed="rId2"/>
          <a:srcRect/>
          <a:stretch>
            <a:fillRect/>
          </a:stretch>
        </p:blipFill>
        <p:spPr bwMode="auto">
          <a:xfrm>
            <a:off x="2438400" y="1828800"/>
            <a:ext cx="4648200" cy="32004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sz="3600"/>
              <a:t>Clinical features</a:t>
            </a:r>
          </a:p>
        </p:txBody>
      </p:sp>
      <p:sp>
        <p:nvSpPr>
          <p:cNvPr id="71683" name="Rectangle 3"/>
          <p:cNvSpPr>
            <a:spLocks noGrp="1" noChangeArrowheads="1"/>
          </p:cNvSpPr>
          <p:nvPr>
            <p:ph idx="1"/>
          </p:nvPr>
        </p:nvSpPr>
        <p:spPr/>
        <p:txBody>
          <a:bodyPr/>
          <a:lstStyle/>
          <a:p>
            <a:pPr>
              <a:lnSpc>
                <a:spcPct val="90000"/>
              </a:lnSpc>
            </a:pPr>
            <a:r>
              <a:rPr lang="en-US"/>
              <a:t>Pt with ischemia may have 5 P’s:</a:t>
            </a:r>
          </a:p>
          <a:p>
            <a:pPr>
              <a:lnSpc>
                <a:spcPct val="90000"/>
              </a:lnSpc>
              <a:buFont typeface="Wingdings" pitchFamily="2" charset="2"/>
              <a:buNone/>
            </a:pPr>
            <a:r>
              <a:rPr lang="en-US"/>
              <a:t>	- paraesthesia/numbness</a:t>
            </a:r>
          </a:p>
          <a:p>
            <a:pPr>
              <a:lnSpc>
                <a:spcPct val="90000"/>
              </a:lnSpc>
              <a:buFont typeface="Wingdings" pitchFamily="2" charset="2"/>
              <a:buNone/>
            </a:pPr>
            <a:r>
              <a:rPr lang="en-US"/>
              <a:t>	- pain</a:t>
            </a:r>
          </a:p>
          <a:p>
            <a:pPr>
              <a:lnSpc>
                <a:spcPct val="90000"/>
              </a:lnSpc>
              <a:buFont typeface="Wingdings" pitchFamily="2" charset="2"/>
              <a:buNone/>
            </a:pPr>
            <a:r>
              <a:rPr lang="en-US"/>
              <a:t>	- pallor</a:t>
            </a:r>
          </a:p>
          <a:p>
            <a:pPr>
              <a:lnSpc>
                <a:spcPct val="90000"/>
              </a:lnSpc>
              <a:buFont typeface="Wingdings" pitchFamily="2" charset="2"/>
              <a:buNone/>
            </a:pPr>
            <a:r>
              <a:rPr lang="en-US"/>
              <a:t>	- pulselessness</a:t>
            </a:r>
          </a:p>
          <a:p>
            <a:pPr>
              <a:lnSpc>
                <a:spcPct val="90000"/>
              </a:lnSpc>
              <a:buFont typeface="Wingdings" pitchFamily="2" charset="2"/>
              <a:buNone/>
            </a:pPr>
            <a:r>
              <a:rPr lang="en-US"/>
              <a:t>	- paralysis</a:t>
            </a:r>
          </a:p>
          <a:p>
            <a:pPr>
              <a:lnSpc>
                <a:spcPct val="90000"/>
              </a:lnSpc>
            </a:pPr>
            <a:r>
              <a:rPr lang="en-US"/>
              <a:t>Investigate if suspect vascular injury : Angiogram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l"/>
            <a:r>
              <a:rPr lang="en-US" sz="3600"/>
              <a:t>Treatment</a:t>
            </a:r>
          </a:p>
        </p:txBody>
      </p:sp>
      <p:sp>
        <p:nvSpPr>
          <p:cNvPr id="72707" name="Rectangle 3"/>
          <p:cNvSpPr>
            <a:spLocks noGrp="1" noChangeArrowheads="1"/>
          </p:cNvSpPr>
          <p:nvPr>
            <p:ph idx="1"/>
          </p:nvPr>
        </p:nvSpPr>
        <p:spPr/>
        <p:txBody>
          <a:bodyPr/>
          <a:lstStyle/>
          <a:p>
            <a:pPr>
              <a:lnSpc>
                <a:spcPct val="90000"/>
              </a:lnSpc>
            </a:pPr>
            <a:r>
              <a:rPr lang="en-US" dirty="0"/>
              <a:t>Emergency </a:t>
            </a:r>
          </a:p>
          <a:p>
            <a:pPr>
              <a:lnSpc>
                <a:spcPct val="90000"/>
              </a:lnSpc>
            </a:pPr>
            <a:r>
              <a:rPr lang="en-US" dirty="0"/>
              <a:t>All bandages/splints removed</a:t>
            </a:r>
          </a:p>
          <a:p>
            <a:pPr>
              <a:lnSpc>
                <a:spcPct val="90000"/>
              </a:lnSpc>
            </a:pPr>
            <a:r>
              <a:rPr lang="en-US" dirty="0" smtClean="0"/>
              <a:t>Circulation </a:t>
            </a:r>
            <a:r>
              <a:rPr lang="en-US" dirty="0"/>
              <a:t>reassessed for next half hour</a:t>
            </a:r>
          </a:p>
          <a:p>
            <a:pPr>
              <a:lnSpc>
                <a:spcPct val="90000"/>
              </a:lnSpc>
            </a:pPr>
            <a:r>
              <a:rPr lang="en-US" dirty="0"/>
              <a:t>If no improvement, do vessels exploration</a:t>
            </a:r>
          </a:p>
          <a:p>
            <a:pPr>
              <a:lnSpc>
                <a:spcPct val="90000"/>
              </a:lnSpc>
            </a:pPr>
            <a:r>
              <a:rPr lang="en-US" dirty="0"/>
              <a:t>Suture torn vessels, vein grafting, if </a:t>
            </a:r>
            <a:r>
              <a:rPr lang="en-US" dirty="0" err="1"/>
              <a:t>thrombosed</a:t>
            </a:r>
            <a:r>
              <a:rPr lang="en-US" dirty="0"/>
              <a:t> do </a:t>
            </a:r>
            <a:r>
              <a:rPr lang="en-US" dirty="0" err="1"/>
              <a:t>endarterectomy</a:t>
            </a:r>
            <a:endParaRPr lang="en-US" dirty="0"/>
          </a:p>
          <a:p>
            <a:pPr>
              <a:lnSpc>
                <a:spcPct val="90000"/>
              </a:lnSpc>
            </a:pPr>
            <a:endParaRPr lang="en-US" dirty="0" smtClean="0"/>
          </a:p>
          <a:p>
            <a:pPr>
              <a:lnSpc>
                <a:spcPct val="90000"/>
              </a:lnSpc>
            </a:pPr>
            <a:r>
              <a:rPr lang="en-US" dirty="0" smtClean="0"/>
              <a:t>Aim</a:t>
            </a:r>
            <a:r>
              <a:rPr lang="en-US" dirty="0"/>
              <a:t>: to restore </a:t>
            </a:r>
            <a:r>
              <a:rPr lang="en-US" dirty="0" err="1"/>
              <a:t>bld</a:t>
            </a:r>
            <a:r>
              <a:rPr lang="en-US" dirty="0"/>
              <a:t> flow</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solidFill>
                  <a:srgbClr val="FF0000"/>
                </a:solidFill>
                <a:effectLst/>
              </a:rPr>
              <a:t>Nerve  Injury</a:t>
            </a:r>
            <a:endParaRPr lang="en-US" dirty="0">
              <a:solidFill>
                <a:srgbClr val="FF0000"/>
              </a:solidFill>
              <a:effectLst/>
            </a:endParaRPr>
          </a:p>
        </p:txBody>
      </p:sp>
      <p:sp>
        <p:nvSpPr>
          <p:cNvPr id="74755" name="Rectangle 3"/>
          <p:cNvSpPr>
            <a:spLocks noGrp="1" noChangeArrowheads="1"/>
          </p:cNvSpPr>
          <p:nvPr>
            <p:ph idx="1"/>
          </p:nvPr>
        </p:nvSpPr>
        <p:spPr/>
        <p:txBody>
          <a:bodyPr/>
          <a:lstStyle/>
          <a:p>
            <a:r>
              <a:rPr lang="en-US" dirty="0"/>
              <a:t>Variable degree of motor and sensory loss along the distribution of the nerve</a:t>
            </a:r>
          </a:p>
          <a:p>
            <a:r>
              <a:rPr lang="en-US" dirty="0"/>
              <a:t>May be </a:t>
            </a:r>
            <a:r>
              <a:rPr lang="en-US" dirty="0" err="1"/>
              <a:t>neurapraxia</a:t>
            </a:r>
            <a:r>
              <a:rPr lang="en-US" dirty="0"/>
              <a:t>, </a:t>
            </a:r>
            <a:r>
              <a:rPr lang="en-US" dirty="0" err="1"/>
              <a:t>axonotmesis</a:t>
            </a:r>
            <a:r>
              <a:rPr lang="en-US" dirty="0"/>
              <a:t> or </a:t>
            </a:r>
            <a:r>
              <a:rPr lang="en-US" dirty="0" err="1"/>
              <a:t>neurotmesis</a:t>
            </a:r>
            <a:endParaRPr lang="en-US" dirty="0"/>
          </a:p>
          <a:p>
            <a:r>
              <a:rPr lang="en-US" dirty="0"/>
              <a:t>Radial nerve is most frequently damaged </a:t>
            </a:r>
            <a:r>
              <a:rPr lang="en-US" dirty="0" smtClean="0"/>
              <a:t>nerve.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endParaRPr lang="en-US"/>
          </a:p>
        </p:txBody>
      </p:sp>
      <p:graphicFrame>
        <p:nvGraphicFramePr>
          <p:cNvPr id="76803" name="Group 3"/>
          <p:cNvGraphicFramePr>
            <a:graphicFrameLocks noGrp="1"/>
          </p:cNvGraphicFramePr>
          <p:nvPr>
            <p:ph type="tbl" idx="1"/>
          </p:nvPr>
        </p:nvGraphicFramePr>
        <p:xfrm>
          <a:off x="152400" y="566738"/>
          <a:ext cx="8839200" cy="6130608"/>
        </p:xfrm>
        <a:graphic>
          <a:graphicData uri="http://schemas.openxmlformats.org/drawingml/2006/table">
            <a:tbl>
              <a:tblPr/>
              <a:tblGrid>
                <a:gridCol w="1752600"/>
                <a:gridCol w="3733800"/>
                <a:gridCol w="3352800"/>
              </a:tblGrid>
              <a:tr h="784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Nerve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Trauma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Effect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2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Axillary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Dislocation of shoulder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Deltoid paralysis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Radial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 of humerus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Wrist drop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Supracondylar # of humerus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Pointing index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Ulnar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 medial epicondyl humerus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Claw hand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2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Sciatic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Post dislocation of hip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Foot drop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Common peroneal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Knee dislocation # neck of fibula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Foot drop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0"/>
            <a:ext cx="8229600" cy="1143000"/>
          </a:xfrm>
        </p:spPr>
        <p:txBody>
          <a:bodyPr/>
          <a:lstStyle/>
          <a:p>
            <a:r>
              <a:rPr lang="en-US" dirty="0">
                <a:solidFill>
                  <a:srgbClr val="FF0000"/>
                </a:solidFill>
                <a:effectLst/>
              </a:rPr>
              <a:t>Compartment Syndrome</a:t>
            </a:r>
          </a:p>
        </p:txBody>
      </p:sp>
      <p:sp>
        <p:nvSpPr>
          <p:cNvPr id="79875" name="Rectangle 3"/>
          <p:cNvSpPr>
            <a:spLocks noGrp="1" noChangeArrowheads="1"/>
          </p:cNvSpPr>
          <p:nvPr>
            <p:ph idx="1"/>
          </p:nvPr>
        </p:nvSpPr>
        <p:spPr>
          <a:xfrm>
            <a:off x="457200" y="1143000"/>
            <a:ext cx="9067800" cy="5715000"/>
          </a:xfrm>
        </p:spPr>
        <p:txBody>
          <a:bodyPr/>
          <a:lstStyle/>
          <a:p>
            <a:pPr>
              <a:lnSpc>
                <a:spcPct val="90000"/>
              </a:lnSpc>
            </a:pPr>
            <a:r>
              <a:rPr lang="en-US" sz="3600" b="1" dirty="0"/>
              <a:t>Definition</a:t>
            </a:r>
            <a:r>
              <a:rPr lang="en-US" sz="3600" dirty="0"/>
              <a:t>    </a:t>
            </a:r>
          </a:p>
          <a:p>
            <a:pPr>
              <a:lnSpc>
                <a:spcPct val="90000"/>
              </a:lnSpc>
              <a:buFont typeface="Wingdings" pitchFamily="2" charset="2"/>
              <a:buNone/>
            </a:pPr>
            <a:r>
              <a:rPr lang="en-US" sz="3600" dirty="0"/>
              <a:t>	Compartment syndrome involves the compression of nerves and blood vessels within an enclosed space, leading to impaired blood flow and nerve damage. </a:t>
            </a:r>
          </a:p>
          <a:p>
            <a:pPr>
              <a:lnSpc>
                <a:spcPct val="90000"/>
              </a:lnSpc>
              <a:buFont typeface="Wingdings" pitchFamily="2" charset="2"/>
              <a:buNone/>
            </a:pPr>
            <a:endParaRPr lang="en-US" sz="3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304800"/>
            <a:ext cx="8229600" cy="1143000"/>
          </a:xfrm>
        </p:spPr>
        <p:txBody>
          <a:bodyPr/>
          <a:lstStyle/>
          <a:p>
            <a:endParaRPr lang="en-US"/>
          </a:p>
        </p:txBody>
      </p:sp>
      <p:sp>
        <p:nvSpPr>
          <p:cNvPr id="81923" name="Rectangle 3"/>
          <p:cNvSpPr>
            <a:spLocks noGrp="1" noChangeArrowheads="1"/>
          </p:cNvSpPr>
          <p:nvPr>
            <p:ph idx="1"/>
          </p:nvPr>
        </p:nvSpPr>
        <p:spPr>
          <a:xfrm>
            <a:off x="457200" y="762000"/>
            <a:ext cx="8229600" cy="5791200"/>
          </a:xfrm>
        </p:spPr>
        <p:txBody>
          <a:bodyPr/>
          <a:lstStyle/>
          <a:p>
            <a:pPr>
              <a:lnSpc>
                <a:spcPct val="90000"/>
              </a:lnSpc>
            </a:pPr>
            <a:r>
              <a:rPr lang="en-US" sz="2800" dirty="0"/>
              <a:t>Causes:</a:t>
            </a:r>
          </a:p>
          <a:p>
            <a:pPr>
              <a:lnSpc>
                <a:spcPct val="90000"/>
              </a:lnSpc>
              <a:buFont typeface="Wingdings" pitchFamily="2" charset="2"/>
              <a:buNone/>
            </a:pPr>
            <a:r>
              <a:rPr lang="en-US" sz="2800" dirty="0"/>
              <a:t>	-any injury/infection leading to edema of muscle</a:t>
            </a:r>
          </a:p>
          <a:p>
            <a:pPr>
              <a:lnSpc>
                <a:spcPct val="90000"/>
              </a:lnSpc>
              <a:buFont typeface="Wingdings" pitchFamily="2" charset="2"/>
              <a:buNone/>
            </a:pPr>
            <a:r>
              <a:rPr lang="en-US" sz="2800" dirty="0"/>
              <a:t>	-fracture </a:t>
            </a:r>
            <a:r>
              <a:rPr lang="en-US" sz="2800" dirty="0" err="1" smtClean="0"/>
              <a:t>haematoma</a:t>
            </a:r>
            <a:endParaRPr lang="en-US" sz="2800" dirty="0"/>
          </a:p>
          <a:p>
            <a:pPr>
              <a:lnSpc>
                <a:spcPct val="90000"/>
              </a:lnSpc>
              <a:buFont typeface="Wingdings" pitchFamily="2" charset="2"/>
              <a:buNone/>
            </a:pPr>
            <a:r>
              <a:rPr lang="en-US" sz="2800" dirty="0"/>
              <a:t>	-Due to tight bandages or casts</a:t>
            </a:r>
            <a:r>
              <a:rPr lang="en-US" sz="3600" dirty="0"/>
              <a:t> </a:t>
            </a:r>
          </a:p>
          <a:p>
            <a:pPr>
              <a:lnSpc>
                <a:spcPct val="90000"/>
              </a:lnSpc>
              <a:buFont typeface="Wingdings" pitchFamily="2" charset="2"/>
              <a:buNone/>
            </a:pPr>
            <a:endParaRPr lang="en-US" sz="2800" dirty="0"/>
          </a:p>
          <a:p>
            <a:pPr>
              <a:lnSpc>
                <a:spcPct val="90000"/>
              </a:lnSpc>
            </a:pPr>
            <a:r>
              <a:rPr lang="en-US" sz="2800" dirty="0"/>
              <a:t>Hallmark Symptoms:</a:t>
            </a:r>
            <a:r>
              <a:rPr lang="en-US" sz="3600" dirty="0"/>
              <a:t>   </a:t>
            </a:r>
          </a:p>
          <a:p>
            <a:pPr>
              <a:lnSpc>
                <a:spcPct val="90000"/>
              </a:lnSpc>
              <a:buFont typeface="Wingdings" pitchFamily="2" charset="2"/>
              <a:buNone/>
            </a:pPr>
            <a:r>
              <a:rPr lang="en-US" sz="2800" dirty="0"/>
              <a:t>		- severe pain that does not respond to elevation 	  or pain medication. </a:t>
            </a:r>
          </a:p>
          <a:p>
            <a:pPr>
              <a:lnSpc>
                <a:spcPct val="90000"/>
              </a:lnSpc>
              <a:buFont typeface="Wingdings" pitchFamily="2" charset="2"/>
              <a:buNone/>
            </a:pPr>
            <a:r>
              <a:rPr lang="en-US" sz="2800" dirty="0"/>
              <a:t>		- In more advanced cases, there may be 	   	  decreased sensation, weakness, and paleness 	  of the skin.</a:t>
            </a:r>
          </a:p>
          <a:p>
            <a:pPr>
              <a:lnSpc>
                <a:spcPct val="90000"/>
              </a:lnSpc>
            </a:pPr>
            <a:endParaRPr lang="en-US" sz="2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endParaRPr lang="en-US"/>
          </a:p>
        </p:txBody>
      </p:sp>
      <p:sp>
        <p:nvSpPr>
          <p:cNvPr id="82947" name="Rectangle 3"/>
          <p:cNvSpPr>
            <a:spLocks noGrp="1" noChangeArrowheads="1"/>
          </p:cNvSpPr>
          <p:nvPr>
            <p:ph idx="1"/>
          </p:nvPr>
        </p:nvSpPr>
        <p:spPr/>
        <p:txBody>
          <a:bodyPr/>
          <a:lstStyle/>
          <a:p>
            <a:r>
              <a:rPr lang="en-US" sz="4000" dirty="0"/>
              <a:t>Injuries with a high risk of developing Compartments </a:t>
            </a:r>
            <a:r>
              <a:rPr lang="en-US" sz="4000" dirty="0" err="1"/>
              <a:t>synd</a:t>
            </a:r>
            <a:r>
              <a:rPr lang="en-US" sz="4000" dirty="0"/>
              <a:t>:</a:t>
            </a:r>
          </a:p>
          <a:p>
            <a:pPr lvl="2"/>
            <a:r>
              <a:rPr lang="en-US" sz="3200" dirty="0"/>
              <a:t># of the elbow</a:t>
            </a:r>
          </a:p>
          <a:p>
            <a:pPr lvl="2"/>
            <a:r>
              <a:rPr lang="en-US" sz="3200" dirty="0"/>
              <a:t># of the forearm bone</a:t>
            </a:r>
          </a:p>
          <a:p>
            <a:pPr lvl="2"/>
            <a:r>
              <a:rPr lang="en-US" sz="3200" dirty="0"/>
              <a:t># of the proximal third of the tibia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endParaRPr lang="en-US"/>
          </a:p>
        </p:txBody>
      </p:sp>
      <p:sp>
        <p:nvSpPr>
          <p:cNvPr id="87043" name="Rectangle 3"/>
          <p:cNvSpPr>
            <a:spLocks noGrp="1" noChangeArrowheads="1"/>
          </p:cNvSpPr>
          <p:nvPr>
            <p:ph idx="1"/>
          </p:nvPr>
        </p:nvSpPr>
        <p:spPr/>
        <p:txBody>
          <a:bodyPr/>
          <a:lstStyle/>
          <a:p>
            <a:r>
              <a:rPr lang="en-US" sz="4000" dirty="0" smtClean="0"/>
              <a:t>Early </a:t>
            </a:r>
            <a:r>
              <a:rPr lang="en-US" sz="4000" dirty="0"/>
              <a:t>preventing : limb </a:t>
            </a:r>
            <a:r>
              <a:rPr lang="en-US" sz="4000" dirty="0" smtClean="0"/>
              <a:t>elevation</a:t>
            </a:r>
          </a:p>
          <a:p>
            <a:endParaRPr lang="en-US" sz="4000" dirty="0"/>
          </a:p>
          <a:p>
            <a:r>
              <a:rPr lang="en-US" sz="4000" dirty="0" err="1"/>
              <a:t>Dx</a:t>
            </a:r>
            <a:r>
              <a:rPr lang="en-US" sz="4000" dirty="0"/>
              <a:t> : confirmed by direct </a:t>
            </a:r>
            <a:r>
              <a:rPr lang="en-US" sz="4000" dirty="0" err="1"/>
              <a:t>intracompartmental</a:t>
            </a:r>
            <a:r>
              <a:rPr lang="en-US" sz="4000" dirty="0"/>
              <a:t> pressure measuring &gt; 40mmHg </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endParaRPr lang="en-US"/>
          </a:p>
        </p:txBody>
      </p:sp>
      <p:sp>
        <p:nvSpPr>
          <p:cNvPr id="89091" name="Rectangle 3"/>
          <p:cNvSpPr>
            <a:spLocks noGrp="1" noChangeArrowheads="1"/>
          </p:cNvSpPr>
          <p:nvPr>
            <p:ph idx="1"/>
          </p:nvPr>
        </p:nvSpPr>
        <p:spPr/>
        <p:txBody>
          <a:bodyPr/>
          <a:lstStyle/>
          <a:p>
            <a:endParaRPr lang="en-US"/>
          </a:p>
        </p:txBody>
      </p:sp>
      <p:pic>
        <p:nvPicPr>
          <p:cNvPr id="89092" name="Picture 4" descr="intracompartmental pressure device"/>
          <p:cNvPicPr>
            <a:picLocks noChangeAspect="1" noChangeArrowheads="1"/>
          </p:cNvPicPr>
          <p:nvPr/>
        </p:nvPicPr>
        <p:blipFill>
          <a:blip r:embed="rId2"/>
          <a:srcRect/>
          <a:stretch>
            <a:fillRect/>
          </a:stretch>
        </p:blipFill>
        <p:spPr bwMode="auto">
          <a:xfrm>
            <a:off x="1676400" y="1752600"/>
            <a:ext cx="5410200" cy="3733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General </a:t>
            </a:r>
            <a:r>
              <a:rPr lang="en-US" dirty="0" smtClean="0"/>
              <a:t>Complications</a:t>
            </a:r>
            <a:endParaRPr lang="en-US" dirty="0"/>
          </a:p>
        </p:txBody>
      </p:sp>
      <p:sp>
        <p:nvSpPr>
          <p:cNvPr id="8195" name="Rectangle 3"/>
          <p:cNvSpPr>
            <a:spLocks noGrp="1" noChangeArrowheads="1"/>
          </p:cNvSpPr>
          <p:nvPr>
            <p:ph idx="1"/>
          </p:nvPr>
        </p:nvSpPr>
        <p:spPr/>
        <p:txBody>
          <a:bodyPr/>
          <a:lstStyle/>
          <a:p>
            <a:r>
              <a:rPr lang="en-US" sz="3600" dirty="0" smtClean="0">
                <a:effectLst/>
              </a:rPr>
              <a:t>Shock -  internal or external</a:t>
            </a:r>
          </a:p>
          <a:p>
            <a:r>
              <a:rPr lang="en-US" sz="3600" dirty="0" smtClean="0">
                <a:effectLst/>
              </a:rPr>
              <a:t>Venous </a:t>
            </a:r>
            <a:r>
              <a:rPr lang="en-US" sz="3600" dirty="0">
                <a:effectLst/>
              </a:rPr>
              <a:t>Thrombosis and Pulmonary Embolism</a:t>
            </a:r>
          </a:p>
          <a:p>
            <a:r>
              <a:rPr lang="en-US" sz="3600" dirty="0">
                <a:effectLst/>
              </a:rPr>
              <a:t>Tetanus</a:t>
            </a:r>
          </a:p>
          <a:p>
            <a:r>
              <a:rPr lang="en-US" sz="3600" dirty="0">
                <a:effectLst/>
              </a:rPr>
              <a:t>Gas gangrene</a:t>
            </a:r>
          </a:p>
          <a:p>
            <a:r>
              <a:rPr lang="en-US" sz="3600" dirty="0">
                <a:effectLst/>
              </a:rPr>
              <a:t>Fat </a:t>
            </a:r>
            <a:r>
              <a:rPr lang="en-US" sz="3600" dirty="0" smtClean="0">
                <a:effectLst/>
              </a:rPr>
              <a:t>Embolism</a:t>
            </a:r>
          </a:p>
          <a:p>
            <a:pPr>
              <a:lnSpc>
                <a:spcPct val="90000"/>
              </a:lnSpc>
            </a:pPr>
            <a:endParaRPr lang="en-US" sz="2800" dirty="0">
              <a:solidFill>
                <a:schemeClr val="folHlink"/>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endParaRPr lang="en-US"/>
          </a:p>
        </p:txBody>
      </p:sp>
      <p:sp>
        <p:nvSpPr>
          <p:cNvPr id="90115" name="Rectangle 3"/>
          <p:cNvSpPr>
            <a:spLocks noGrp="1" noChangeArrowheads="1"/>
          </p:cNvSpPr>
          <p:nvPr>
            <p:ph idx="1"/>
          </p:nvPr>
        </p:nvSpPr>
        <p:spPr>
          <a:xfrm>
            <a:off x="381000" y="914400"/>
            <a:ext cx="8229600" cy="5257800"/>
          </a:xfrm>
        </p:spPr>
        <p:txBody>
          <a:bodyPr/>
          <a:lstStyle/>
          <a:p>
            <a:pPr>
              <a:buFont typeface="Wingdings" pitchFamily="2" charset="2"/>
              <a:buNone/>
            </a:pPr>
            <a:r>
              <a:rPr lang="en-US" sz="4000" b="1" dirty="0"/>
              <a:t>Treatment</a:t>
            </a:r>
          </a:p>
          <a:p>
            <a:pPr>
              <a:buFont typeface="Wingdings" pitchFamily="2" charset="2"/>
              <a:buNone/>
            </a:pPr>
            <a:endParaRPr lang="en-US" sz="4000" b="1" dirty="0"/>
          </a:p>
          <a:p>
            <a:r>
              <a:rPr lang="en-US" sz="3600" dirty="0"/>
              <a:t>First removed all the bandages &amp; dressing.</a:t>
            </a:r>
          </a:p>
          <a:p>
            <a:pPr>
              <a:buFont typeface="Wingdings" pitchFamily="2" charset="2"/>
              <a:buNone/>
            </a:pPr>
            <a:r>
              <a:rPr lang="en-US" sz="3600" dirty="0"/>
              <a:t>   </a:t>
            </a:r>
            <a:r>
              <a:rPr lang="en-US" sz="3600" dirty="0" err="1"/>
              <a:t>Fasciotomy</a:t>
            </a:r>
            <a:r>
              <a:rPr lang="en-US" sz="3600" dirty="0"/>
              <a:t> is performed.</a:t>
            </a:r>
          </a:p>
          <a:p>
            <a:pPr>
              <a:buFont typeface="Wingdings" pitchFamily="2" charset="2"/>
              <a:buNone/>
            </a:pPr>
            <a:endParaRPr lang="en-US" sz="3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err="1">
                <a:solidFill>
                  <a:srgbClr val="FF0000"/>
                </a:solidFill>
                <a:effectLst/>
              </a:rPr>
              <a:t>Haemarthrosis</a:t>
            </a:r>
            <a:endParaRPr lang="en-US" dirty="0">
              <a:solidFill>
                <a:srgbClr val="FF0000"/>
              </a:solidFill>
              <a:effectLst/>
            </a:endParaRPr>
          </a:p>
        </p:txBody>
      </p:sp>
      <p:sp>
        <p:nvSpPr>
          <p:cNvPr id="94211" name="Rectangle 3"/>
          <p:cNvSpPr>
            <a:spLocks noGrp="1" noChangeArrowheads="1"/>
          </p:cNvSpPr>
          <p:nvPr>
            <p:ph idx="1"/>
          </p:nvPr>
        </p:nvSpPr>
        <p:spPr/>
        <p:txBody>
          <a:bodyPr/>
          <a:lstStyle/>
          <a:p>
            <a:r>
              <a:rPr lang="en-US" sz="3600" dirty="0" smtClean="0"/>
              <a:t>Occurs in fractures </a:t>
            </a:r>
            <a:r>
              <a:rPr lang="en-US" sz="3600" dirty="0" err="1" smtClean="0"/>
              <a:t>involvg</a:t>
            </a:r>
            <a:r>
              <a:rPr lang="en-US" sz="3600" dirty="0" smtClean="0"/>
              <a:t>  joints</a:t>
            </a:r>
            <a:r>
              <a:rPr lang="en-US" sz="3600" dirty="0"/>
              <a:t>, leads to acc. of blood within the joints.</a:t>
            </a:r>
          </a:p>
          <a:p>
            <a:r>
              <a:rPr lang="en-US" sz="3600" dirty="0"/>
              <a:t>C/Feature :The joint is swollen and tense and patient will resists any movement.</a:t>
            </a:r>
          </a:p>
          <a:p>
            <a:r>
              <a:rPr lang="en-US" sz="3600" dirty="0" err="1"/>
              <a:t>Tx</a:t>
            </a:r>
            <a:r>
              <a:rPr lang="en-US" sz="3600" dirty="0"/>
              <a:t> : the blood should be aspirated before dealing with the fracture.</a:t>
            </a:r>
          </a:p>
          <a:p>
            <a:endParaRPr lang="en-US" dirty="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a:solidFill>
                  <a:srgbClr val="FF0000"/>
                </a:solidFill>
                <a:effectLst/>
              </a:rPr>
              <a:t>Infection</a:t>
            </a:r>
          </a:p>
        </p:txBody>
      </p:sp>
      <p:sp>
        <p:nvSpPr>
          <p:cNvPr id="95235" name="Rectangle 3"/>
          <p:cNvSpPr>
            <a:spLocks noGrp="1" noChangeArrowheads="1"/>
          </p:cNvSpPr>
          <p:nvPr>
            <p:ph idx="1"/>
          </p:nvPr>
        </p:nvSpPr>
        <p:spPr/>
        <p:txBody>
          <a:bodyPr/>
          <a:lstStyle/>
          <a:p>
            <a:pPr>
              <a:lnSpc>
                <a:spcPct val="90000"/>
              </a:lnSpc>
            </a:pPr>
            <a:r>
              <a:rPr lang="en-US" sz="3600" dirty="0"/>
              <a:t>Causes:</a:t>
            </a:r>
          </a:p>
          <a:p>
            <a:pPr lvl="1">
              <a:lnSpc>
                <a:spcPct val="90000"/>
              </a:lnSpc>
            </a:pPr>
            <a:r>
              <a:rPr lang="en-US" sz="3200" dirty="0"/>
              <a:t>Open fracture (common)</a:t>
            </a:r>
          </a:p>
          <a:p>
            <a:pPr lvl="1">
              <a:lnSpc>
                <a:spcPct val="90000"/>
              </a:lnSpc>
            </a:pPr>
            <a:r>
              <a:rPr lang="en-US" sz="3200" dirty="0"/>
              <a:t>Use of operative method in the </a:t>
            </a:r>
            <a:r>
              <a:rPr lang="en-US" sz="3200" dirty="0" err="1"/>
              <a:t>Tx</a:t>
            </a:r>
            <a:r>
              <a:rPr lang="en-US" sz="3200" dirty="0"/>
              <a:t> of </a:t>
            </a:r>
            <a:r>
              <a:rPr lang="en-US" sz="3200" b="1" dirty="0"/>
              <a:t>#</a:t>
            </a:r>
          </a:p>
          <a:p>
            <a:pPr>
              <a:lnSpc>
                <a:spcPct val="90000"/>
              </a:lnSpc>
            </a:pPr>
            <a:endParaRPr lang="en-US" sz="3600" dirty="0" smtClean="0"/>
          </a:p>
          <a:p>
            <a:pPr>
              <a:lnSpc>
                <a:spcPct val="90000"/>
              </a:lnSpc>
            </a:pPr>
            <a:r>
              <a:rPr lang="en-US" sz="3600" dirty="0" smtClean="0"/>
              <a:t>Leads to chronic </a:t>
            </a:r>
            <a:r>
              <a:rPr lang="en-US" sz="3600" dirty="0" err="1"/>
              <a:t>osteomyelitis</a:t>
            </a:r>
            <a:r>
              <a:rPr lang="en-US" sz="3600" dirty="0"/>
              <a:t> </a:t>
            </a:r>
            <a:r>
              <a:rPr lang="en-US" sz="3600" dirty="0">
                <a:sym typeface="Wingdings" pitchFamily="2" charset="2"/>
              </a:rPr>
              <a:t>union will be slow and ↑ chance of </a:t>
            </a:r>
            <a:r>
              <a:rPr lang="en-US" sz="3600" dirty="0" err="1">
                <a:sym typeface="Wingdings" pitchFamily="2" charset="2"/>
              </a:rPr>
              <a:t>refracturing</a:t>
            </a:r>
            <a:r>
              <a:rPr lang="en-US" sz="2800" dirty="0">
                <a:sym typeface="Wingdings" pitchFamily="2" charset="2"/>
              </a:rPr>
              <a:t>.</a:t>
            </a:r>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endParaRPr lang="en-US"/>
          </a:p>
        </p:txBody>
      </p:sp>
      <p:sp>
        <p:nvSpPr>
          <p:cNvPr id="97283" name="Rectangle 3"/>
          <p:cNvSpPr>
            <a:spLocks noGrp="1" noChangeArrowheads="1"/>
          </p:cNvSpPr>
          <p:nvPr>
            <p:ph idx="1"/>
          </p:nvPr>
        </p:nvSpPr>
        <p:spPr/>
        <p:txBody>
          <a:bodyPr/>
          <a:lstStyle/>
          <a:p>
            <a:pPr>
              <a:buFont typeface="Wingdings" pitchFamily="2" charset="2"/>
              <a:buNone/>
            </a:pPr>
            <a:r>
              <a:rPr lang="en-US" sz="4000" dirty="0"/>
              <a:t>Treatment:</a:t>
            </a:r>
          </a:p>
          <a:p>
            <a:r>
              <a:rPr lang="en-US" sz="4000" dirty="0"/>
              <a:t>Antibiotic</a:t>
            </a:r>
          </a:p>
          <a:p>
            <a:r>
              <a:rPr lang="en-US" sz="4000" dirty="0"/>
              <a:t>Excising all </a:t>
            </a:r>
            <a:r>
              <a:rPr lang="en-US" sz="4000" dirty="0" err="1"/>
              <a:t>devitalised</a:t>
            </a:r>
            <a:r>
              <a:rPr lang="en-US" sz="4000" dirty="0"/>
              <a:t> tissue</a:t>
            </a:r>
          </a:p>
          <a:p>
            <a:endParaRPr lang="en-US" sz="4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533400"/>
            <a:ext cx="8229600" cy="914400"/>
          </a:xfrm>
          <a:noFill/>
        </p:spPr>
        <p:txBody>
          <a:bodyPr/>
          <a:lstStyle/>
          <a:p>
            <a:r>
              <a:rPr lang="en-US" b="1" dirty="0">
                <a:solidFill>
                  <a:srgbClr val="FFFF99"/>
                </a:solidFill>
              </a:rPr>
              <a:t>LATE COMPLICATIONS</a:t>
            </a:r>
          </a:p>
        </p:txBody>
      </p:sp>
      <p:sp>
        <p:nvSpPr>
          <p:cNvPr id="33795" name="Rectangle 3"/>
          <p:cNvSpPr>
            <a:spLocks noGrp="1" noChangeArrowheads="1"/>
          </p:cNvSpPr>
          <p:nvPr>
            <p:ph sz="half" idx="1"/>
          </p:nvPr>
        </p:nvSpPr>
        <p:spPr>
          <a:xfrm>
            <a:off x="685800" y="1524000"/>
            <a:ext cx="3810000" cy="5105400"/>
          </a:xfrm>
          <a:noFill/>
        </p:spPr>
        <p:txBody>
          <a:bodyPr/>
          <a:lstStyle/>
          <a:p>
            <a:pPr>
              <a:lnSpc>
                <a:spcPct val="150000"/>
              </a:lnSpc>
              <a:buFontTx/>
              <a:buChar char="•"/>
            </a:pPr>
            <a:r>
              <a:rPr lang="en-US" sz="2400" dirty="0">
                <a:latin typeface="Times New Roman" pitchFamily="18" charset="0"/>
              </a:rPr>
              <a:t>Delayed union</a:t>
            </a:r>
          </a:p>
          <a:p>
            <a:pPr>
              <a:lnSpc>
                <a:spcPct val="150000"/>
              </a:lnSpc>
              <a:buFontTx/>
              <a:buChar char="•"/>
            </a:pPr>
            <a:r>
              <a:rPr lang="en-US" sz="2400" dirty="0">
                <a:latin typeface="Times New Roman" pitchFamily="18" charset="0"/>
              </a:rPr>
              <a:t>Non-union</a:t>
            </a:r>
          </a:p>
          <a:p>
            <a:pPr>
              <a:lnSpc>
                <a:spcPct val="150000"/>
              </a:lnSpc>
              <a:buFontTx/>
              <a:buChar char="•"/>
            </a:pPr>
            <a:r>
              <a:rPr lang="en-US" sz="2400" dirty="0" err="1">
                <a:latin typeface="Times New Roman" pitchFamily="18" charset="0"/>
              </a:rPr>
              <a:t>Malunion</a:t>
            </a:r>
            <a:endParaRPr lang="en-US" sz="2400" dirty="0">
              <a:latin typeface="Times New Roman" pitchFamily="18" charset="0"/>
            </a:endParaRPr>
          </a:p>
          <a:p>
            <a:pPr>
              <a:lnSpc>
                <a:spcPct val="150000"/>
              </a:lnSpc>
              <a:buFontTx/>
              <a:buChar char="•"/>
            </a:pPr>
            <a:r>
              <a:rPr lang="en-US" sz="2400" dirty="0">
                <a:latin typeface="Times New Roman" pitchFamily="18" charset="0"/>
              </a:rPr>
              <a:t>Joint stiffness</a:t>
            </a:r>
          </a:p>
          <a:p>
            <a:pPr>
              <a:lnSpc>
                <a:spcPct val="150000"/>
              </a:lnSpc>
              <a:buFontTx/>
              <a:buChar char="•"/>
            </a:pPr>
            <a:r>
              <a:rPr lang="en-US" sz="2400" dirty="0" err="1">
                <a:latin typeface="Times New Roman" pitchFamily="18" charset="0"/>
              </a:rPr>
              <a:t>Myoisitis</a:t>
            </a:r>
            <a:r>
              <a:rPr lang="en-US" sz="2400" dirty="0">
                <a:latin typeface="Times New Roman" pitchFamily="18" charset="0"/>
              </a:rPr>
              <a:t> </a:t>
            </a:r>
            <a:r>
              <a:rPr lang="en-US" sz="2400" dirty="0" err="1">
                <a:latin typeface="Times New Roman" pitchFamily="18" charset="0"/>
              </a:rPr>
              <a:t>ossificans</a:t>
            </a:r>
            <a:endParaRPr lang="en-US" sz="2400" dirty="0">
              <a:latin typeface="Times New Roman" pitchFamily="18" charset="0"/>
            </a:endParaRPr>
          </a:p>
          <a:p>
            <a:pPr>
              <a:lnSpc>
                <a:spcPct val="150000"/>
              </a:lnSpc>
              <a:buFontTx/>
              <a:buChar char="•"/>
            </a:pPr>
            <a:r>
              <a:rPr lang="en-US" sz="2400" dirty="0" err="1">
                <a:latin typeface="Times New Roman" pitchFamily="18" charset="0"/>
              </a:rPr>
              <a:t>Avascular</a:t>
            </a:r>
            <a:r>
              <a:rPr lang="en-US" sz="2400" dirty="0">
                <a:latin typeface="Times New Roman" pitchFamily="18" charset="0"/>
              </a:rPr>
              <a:t> necrosis</a:t>
            </a:r>
          </a:p>
          <a:p>
            <a:pPr>
              <a:lnSpc>
                <a:spcPct val="150000"/>
              </a:lnSpc>
              <a:buFontTx/>
              <a:buChar char="•"/>
            </a:pPr>
            <a:r>
              <a:rPr lang="en-US" sz="2400" dirty="0" err="1">
                <a:latin typeface="Times New Roman" pitchFamily="18" charset="0"/>
              </a:rPr>
              <a:t>Algodystrophy</a:t>
            </a:r>
            <a:endParaRPr lang="en-US" sz="2400" dirty="0">
              <a:latin typeface="Times New Roman" pitchFamily="18" charset="0"/>
            </a:endParaRPr>
          </a:p>
          <a:p>
            <a:pPr>
              <a:lnSpc>
                <a:spcPct val="150000"/>
              </a:lnSpc>
              <a:buFontTx/>
              <a:buChar char="•"/>
            </a:pPr>
            <a:r>
              <a:rPr lang="en-US" sz="2400" dirty="0">
                <a:latin typeface="Times New Roman" pitchFamily="18" charset="0"/>
              </a:rPr>
              <a:t>Osteoarthritis</a:t>
            </a:r>
          </a:p>
        </p:txBody>
      </p:sp>
      <p:sp>
        <p:nvSpPr>
          <p:cNvPr id="33796" name="Rectangle 4"/>
          <p:cNvSpPr>
            <a:spLocks noGrp="1" noChangeArrowheads="1"/>
          </p:cNvSpPr>
          <p:nvPr>
            <p:ph sz="half" idx="2"/>
          </p:nvPr>
        </p:nvSpPr>
        <p:spPr>
          <a:xfrm>
            <a:off x="4724400" y="1447800"/>
            <a:ext cx="3962400" cy="4530725"/>
          </a:xfrm>
        </p:spPr>
        <p:txBody>
          <a:bodyPr/>
          <a:lstStyle/>
          <a:p>
            <a:pPr>
              <a:lnSpc>
                <a:spcPct val="150000"/>
              </a:lnSpc>
              <a:buFontTx/>
              <a:buChar char="•"/>
            </a:pPr>
            <a:r>
              <a:rPr lang="en-US" sz="2400" dirty="0">
                <a:latin typeface="Times New Roman" pitchFamily="18" charset="0"/>
              </a:rPr>
              <a:t>Joint instability</a:t>
            </a:r>
          </a:p>
          <a:p>
            <a:pPr>
              <a:lnSpc>
                <a:spcPct val="150000"/>
              </a:lnSpc>
              <a:buFontTx/>
              <a:buChar char="•"/>
            </a:pPr>
            <a:r>
              <a:rPr lang="en-US" sz="2400" dirty="0">
                <a:latin typeface="Times New Roman" pitchFamily="18" charset="0"/>
              </a:rPr>
              <a:t>Muscle contracture </a:t>
            </a:r>
          </a:p>
          <a:p>
            <a:pPr>
              <a:lnSpc>
                <a:spcPct val="150000"/>
              </a:lnSpc>
              <a:buFontTx/>
              <a:buNone/>
            </a:pPr>
            <a:r>
              <a:rPr lang="en-US" sz="2400" dirty="0">
                <a:latin typeface="Times New Roman" pitchFamily="18" charset="0"/>
              </a:rPr>
              <a:t>	(Volkmann’s contracture)</a:t>
            </a:r>
          </a:p>
          <a:p>
            <a:pPr>
              <a:lnSpc>
                <a:spcPct val="150000"/>
              </a:lnSpc>
              <a:buFontTx/>
              <a:buChar char="•"/>
            </a:pPr>
            <a:r>
              <a:rPr lang="en-US" sz="2400" dirty="0">
                <a:latin typeface="Times New Roman" pitchFamily="18" charset="0"/>
              </a:rPr>
              <a:t>Tendon lesions</a:t>
            </a:r>
          </a:p>
          <a:p>
            <a:pPr>
              <a:lnSpc>
                <a:spcPct val="150000"/>
              </a:lnSpc>
              <a:buFontTx/>
              <a:buChar char="•"/>
            </a:pPr>
            <a:r>
              <a:rPr lang="en-US" sz="2400" dirty="0">
                <a:latin typeface="Times New Roman" pitchFamily="18" charset="0"/>
              </a:rPr>
              <a:t>Nerve compression</a:t>
            </a:r>
          </a:p>
          <a:p>
            <a:pPr>
              <a:lnSpc>
                <a:spcPct val="150000"/>
              </a:lnSpc>
              <a:buFontTx/>
              <a:buChar char="•"/>
            </a:pPr>
            <a:r>
              <a:rPr lang="en-US" sz="2400" dirty="0">
                <a:latin typeface="Times New Roman" pitchFamily="18" charset="0"/>
              </a:rPr>
              <a:t>Growth disturbance</a:t>
            </a:r>
          </a:p>
          <a:p>
            <a:pPr>
              <a:lnSpc>
                <a:spcPct val="150000"/>
              </a:lnSpc>
              <a:buFontTx/>
              <a:buChar char="•"/>
            </a:pPr>
            <a:r>
              <a:rPr lang="en-US" sz="2400" dirty="0">
                <a:latin typeface="Times New Roman" pitchFamily="18" charset="0"/>
              </a:rPr>
              <a:t>Bed sores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79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379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P spid="3379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7813"/>
            <a:ext cx="8229600" cy="823912"/>
          </a:xfrm>
        </p:spPr>
        <p:txBody>
          <a:bodyPr/>
          <a:lstStyle/>
          <a:p>
            <a:r>
              <a:rPr lang="en-US" b="1">
                <a:solidFill>
                  <a:srgbClr val="FFFF99"/>
                </a:solidFill>
              </a:rPr>
              <a:t>DELAYED UNION</a:t>
            </a:r>
          </a:p>
        </p:txBody>
      </p:sp>
      <p:sp>
        <p:nvSpPr>
          <p:cNvPr id="34819" name="Rectangle 3"/>
          <p:cNvSpPr>
            <a:spLocks noGrp="1" noChangeArrowheads="1"/>
          </p:cNvSpPr>
          <p:nvPr>
            <p:ph idx="1"/>
          </p:nvPr>
        </p:nvSpPr>
        <p:spPr>
          <a:xfrm>
            <a:off x="457200" y="1371600"/>
            <a:ext cx="8229600" cy="5105400"/>
          </a:xfrm>
        </p:spPr>
        <p:txBody>
          <a:bodyPr/>
          <a:lstStyle/>
          <a:p>
            <a:r>
              <a:rPr lang="en-US" dirty="0">
                <a:latin typeface="Times New Roman" pitchFamily="18" charset="0"/>
              </a:rPr>
              <a:t>Fracture takes more than the usual time to unite.</a:t>
            </a:r>
          </a:p>
          <a:p>
            <a:pPr>
              <a:lnSpc>
                <a:spcPct val="50000"/>
              </a:lnSpc>
            </a:pPr>
            <a:endParaRPr lang="en-US" dirty="0">
              <a:latin typeface="Times New Roman" pitchFamily="18" charset="0"/>
            </a:endParaRPr>
          </a:p>
          <a:p>
            <a:r>
              <a:rPr lang="en-US" dirty="0">
                <a:solidFill>
                  <a:schemeClr val="folHlink"/>
                </a:solidFill>
                <a:effectLst>
                  <a:outerShdw blurRad="38100" dist="38100" dir="2700000" algn="tl">
                    <a:srgbClr val="FFFFFF"/>
                  </a:outerShdw>
                </a:effectLst>
                <a:latin typeface="Times New Roman" pitchFamily="18" charset="0"/>
              </a:rPr>
              <a:t>Causes</a:t>
            </a:r>
          </a:p>
          <a:p>
            <a:pPr lvl="1">
              <a:buClr>
                <a:schemeClr val="tx1"/>
              </a:buClr>
              <a:buFont typeface="Wingdings" pitchFamily="2" charset="2"/>
              <a:buChar char="Ø"/>
            </a:pPr>
            <a:r>
              <a:rPr lang="en-US" dirty="0">
                <a:latin typeface="Times New Roman" pitchFamily="18" charset="0"/>
              </a:rPr>
              <a:t> Inadequate blood supply</a:t>
            </a:r>
          </a:p>
          <a:p>
            <a:pPr lvl="1">
              <a:buClr>
                <a:schemeClr val="tx1"/>
              </a:buClr>
              <a:buFont typeface="Wingdings" pitchFamily="2" charset="2"/>
              <a:buChar char="Ø"/>
            </a:pPr>
            <a:r>
              <a:rPr lang="en-US" dirty="0">
                <a:latin typeface="Times New Roman" pitchFamily="18" charset="0"/>
              </a:rPr>
              <a:t> Severe soft tissue </a:t>
            </a:r>
            <a:r>
              <a:rPr lang="en-US" dirty="0" smtClean="0">
                <a:latin typeface="Times New Roman" pitchFamily="18" charset="0"/>
              </a:rPr>
              <a:t>damage</a:t>
            </a:r>
            <a:endParaRPr lang="en-US" dirty="0">
              <a:latin typeface="Times New Roman" pitchFamily="18" charset="0"/>
            </a:endParaRPr>
          </a:p>
          <a:p>
            <a:pPr lvl="1">
              <a:buClr>
                <a:schemeClr val="tx1"/>
              </a:buClr>
              <a:buFont typeface="Wingdings" pitchFamily="2" charset="2"/>
              <a:buChar char="Ø"/>
            </a:pPr>
            <a:r>
              <a:rPr lang="en-US" dirty="0">
                <a:latin typeface="Times New Roman" pitchFamily="18" charset="0"/>
              </a:rPr>
              <a:t> Excessive traction</a:t>
            </a:r>
          </a:p>
          <a:p>
            <a:pPr lvl="1">
              <a:buClr>
                <a:schemeClr val="tx1"/>
              </a:buClr>
              <a:buFont typeface="Wingdings" pitchFamily="2" charset="2"/>
              <a:buChar char="Ø"/>
            </a:pPr>
            <a:r>
              <a:rPr lang="en-US" dirty="0">
                <a:latin typeface="Times New Roman" pitchFamily="18" charset="0"/>
              </a:rPr>
              <a:t> Insufficient </a:t>
            </a:r>
            <a:r>
              <a:rPr lang="en-US" dirty="0" err="1">
                <a:latin typeface="Times New Roman" pitchFamily="18" charset="0"/>
              </a:rPr>
              <a:t>splintage</a:t>
            </a:r>
            <a:endParaRPr lang="en-US" dirty="0">
              <a:latin typeface="Times New Roman" pitchFamily="18" charset="0"/>
            </a:endParaRPr>
          </a:p>
          <a:p>
            <a:pPr lvl="1">
              <a:buClr>
                <a:schemeClr val="tx1"/>
              </a:buClr>
              <a:buFont typeface="Wingdings" pitchFamily="2" charset="2"/>
              <a:buChar char="Ø"/>
            </a:pPr>
            <a:r>
              <a:rPr lang="en-US" dirty="0">
                <a:latin typeface="Times New Roman" pitchFamily="18" charset="0"/>
              </a:rPr>
              <a:t> Infection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600"/>
              <a:t>PERKINS’ TIME TABLE</a:t>
            </a:r>
          </a:p>
        </p:txBody>
      </p:sp>
      <p:graphicFrame>
        <p:nvGraphicFramePr>
          <p:cNvPr id="35843" name="Group 3"/>
          <p:cNvGraphicFramePr>
            <a:graphicFrameLocks noGrp="1"/>
          </p:cNvGraphicFramePr>
          <p:nvPr>
            <p:ph type="tbl" idx="1"/>
          </p:nvPr>
        </p:nvGraphicFramePr>
        <p:xfrm>
          <a:off x="228600" y="1828800"/>
          <a:ext cx="8534400" cy="2667000"/>
        </p:xfrm>
        <a:graphic>
          <a:graphicData uri="http://schemas.openxmlformats.org/drawingml/2006/table">
            <a:tbl>
              <a:tblPr/>
              <a:tblGrid>
                <a:gridCol w="2971800"/>
                <a:gridCol w="2819400"/>
                <a:gridCol w="2743200"/>
              </a:tblGrid>
              <a:tr h="66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1" i="1"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Upper Limb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1" i="1"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Lower Limb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Callus visible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2-3 wks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2-3 wks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Union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4-6 wks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8-12 wks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Consolidation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6-8 wks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12-16 wks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endParaRPr lang="en-US"/>
          </a:p>
        </p:txBody>
      </p:sp>
      <p:sp>
        <p:nvSpPr>
          <p:cNvPr id="36867" name="Rectangle 3"/>
          <p:cNvSpPr>
            <a:spLocks noGrp="1" noChangeArrowheads="1"/>
          </p:cNvSpPr>
          <p:nvPr>
            <p:ph idx="1"/>
          </p:nvPr>
        </p:nvSpPr>
        <p:spPr>
          <a:xfrm>
            <a:off x="457200" y="990600"/>
            <a:ext cx="8229600" cy="5105400"/>
          </a:xfrm>
        </p:spPr>
        <p:txBody>
          <a:bodyPr/>
          <a:lstStyle/>
          <a:p>
            <a:r>
              <a:rPr lang="en-US" sz="3600" dirty="0">
                <a:solidFill>
                  <a:schemeClr val="folHlink"/>
                </a:solidFill>
                <a:effectLst>
                  <a:outerShdw blurRad="38100" dist="38100" dir="2700000" algn="tl">
                    <a:srgbClr val="FFFFFF"/>
                  </a:outerShdw>
                </a:effectLst>
                <a:latin typeface="Times New Roman" pitchFamily="18" charset="0"/>
              </a:rPr>
              <a:t>Clinical features</a:t>
            </a:r>
          </a:p>
          <a:p>
            <a:pPr lvl="1">
              <a:buClr>
                <a:schemeClr val="tx1"/>
              </a:buClr>
              <a:buFont typeface="Wingdings" pitchFamily="2" charset="2"/>
              <a:buChar char="Ø"/>
            </a:pPr>
            <a:r>
              <a:rPr lang="en-US" sz="3200" dirty="0">
                <a:latin typeface="Times New Roman" pitchFamily="18" charset="0"/>
              </a:rPr>
              <a:t> Fracture </a:t>
            </a:r>
            <a:r>
              <a:rPr lang="en-US" sz="3200" dirty="0" smtClean="0">
                <a:latin typeface="Times New Roman" pitchFamily="18" charset="0"/>
              </a:rPr>
              <a:t>tenderness</a:t>
            </a:r>
            <a:endParaRPr lang="en-US" sz="3200" dirty="0">
              <a:latin typeface="Times New Roman" pitchFamily="18" charset="0"/>
            </a:endParaRPr>
          </a:p>
          <a:p>
            <a:pPr lvl="1">
              <a:buClr>
                <a:schemeClr val="tx1"/>
              </a:buClr>
              <a:buFont typeface="Wingdings" pitchFamily="2" charset="2"/>
              <a:buNone/>
            </a:pPr>
            <a:endParaRPr lang="en-US" sz="3200" dirty="0">
              <a:latin typeface="Times New Roman" pitchFamily="18" charset="0"/>
            </a:endParaRPr>
          </a:p>
          <a:p>
            <a:pPr>
              <a:buSzPct val="120000"/>
              <a:buFont typeface="Wingdings" pitchFamily="2" charset="2"/>
              <a:buChar char="§"/>
            </a:pPr>
            <a:r>
              <a:rPr lang="en-US" sz="3600" dirty="0">
                <a:latin typeface="Times New Roman" pitchFamily="18" charset="0"/>
              </a:rPr>
              <a:t> </a:t>
            </a:r>
            <a:r>
              <a:rPr lang="en-US" sz="3600" dirty="0">
                <a:solidFill>
                  <a:schemeClr val="folHlink"/>
                </a:solidFill>
                <a:effectLst>
                  <a:outerShdw blurRad="38100" dist="38100" dir="2700000" algn="tl">
                    <a:srgbClr val="FFFFFF"/>
                  </a:outerShdw>
                </a:effectLst>
                <a:latin typeface="Times New Roman" pitchFamily="18" charset="0"/>
              </a:rPr>
              <a:t>X-Ray</a:t>
            </a:r>
          </a:p>
          <a:p>
            <a:pPr lvl="1">
              <a:buClr>
                <a:schemeClr val="tx1"/>
              </a:buClr>
              <a:buFont typeface="Wingdings" pitchFamily="2" charset="2"/>
              <a:buChar char="Ø"/>
            </a:pPr>
            <a:r>
              <a:rPr lang="en-US" sz="3200" dirty="0">
                <a:latin typeface="Times New Roman" pitchFamily="18" charset="0"/>
              </a:rPr>
              <a:t> Visible fracture line</a:t>
            </a:r>
          </a:p>
          <a:p>
            <a:pPr lvl="1">
              <a:buClr>
                <a:schemeClr val="tx1"/>
              </a:buClr>
              <a:buFont typeface="Wingdings" pitchFamily="2" charset="2"/>
              <a:buChar char="Ø"/>
            </a:pPr>
            <a:r>
              <a:rPr lang="en-US" sz="3200" dirty="0">
                <a:latin typeface="Times New Roman" pitchFamily="18" charset="0"/>
              </a:rPr>
              <a:t> Very little callus formation or </a:t>
            </a:r>
          </a:p>
          <a:p>
            <a:pPr lvl="1">
              <a:buClr>
                <a:schemeClr val="tx1"/>
              </a:buClr>
              <a:buFont typeface="Wingdings" pitchFamily="2" charset="2"/>
              <a:buNone/>
            </a:pPr>
            <a:r>
              <a:rPr lang="en-US" sz="3200" dirty="0">
                <a:latin typeface="Times New Roman" pitchFamily="18" charset="0"/>
              </a:rPr>
              <a:t>   </a:t>
            </a:r>
            <a:r>
              <a:rPr lang="en-US" sz="3200" dirty="0" err="1">
                <a:latin typeface="Times New Roman" pitchFamily="18" charset="0"/>
              </a:rPr>
              <a:t>periosteal</a:t>
            </a:r>
            <a:r>
              <a:rPr lang="en-US" sz="3200" dirty="0">
                <a:latin typeface="Times New Roman" pitchFamily="18" charset="0"/>
              </a:rPr>
              <a:t> reaction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6"/>
          <p:cNvSpPr>
            <a:spLocks noChangeArrowheads="1"/>
          </p:cNvSpPr>
          <p:nvPr/>
        </p:nvSpPr>
        <p:spPr bwMode="auto">
          <a:xfrm>
            <a:off x="381000" y="5097463"/>
            <a:ext cx="1981200" cy="641350"/>
          </a:xfrm>
          <a:prstGeom prst="rect">
            <a:avLst/>
          </a:prstGeom>
          <a:noFill/>
          <a:ln w="9525">
            <a:noFill/>
            <a:miter lim="800000"/>
            <a:headEnd/>
            <a:tailEnd/>
          </a:ln>
          <a:effectLst/>
        </p:spPr>
        <p:txBody>
          <a:bodyPr>
            <a:spAutoFit/>
          </a:bodyPr>
          <a:lstStyle/>
          <a:p>
            <a:pPr eaLnBrk="0" hangingPunct="0"/>
            <a:r>
              <a:rPr lang="en-US" b="1">
                <a:solidFill>
                  <a:srgbClr val="FFFF66"/>
                </a:solidFill>
                <a:effectLst>
                  <a:outerShdw blurRad="38100" dist="38100" dir="2700000" algn="tl">
                    <a:srgbClr val="FFFFFF"/>
                  </a:outerShdw>
                </a:effectLst>
                <a:latin typeface="Times New Roman" pitchFamily="18" charset="0"/>
              </a:rPr>
              <a:t>Severe soft tissue damage</a:t>
            </a:r>
          </a:p>
        </p:txBody>
      </p:sp>
      <p:sp>
        <p:nvSpPr>
          <p:cNvPr id="37895" name="Text Box 7"/>
          <p:cNvSpPr txBox="1">
            <a:spLocks noChangeArrowheads="1"/>
          </p:cNvSpPr>
          <p:nvPr/>
        </p:nvSpPr>
        <p:spPr bwMode="auto">
          <a:xfrm>
            <a:off x="3032125" y="5105400"/>
            <a:ext cx="1060450" cy="366713"/>
          </a:xfrm>
          <a:prstGeom prst="rect">
            <a:avLst/>
          </a:prstGeom>
          <a:noFill/>
          <a:ln w="9525">
            <a:noFill/>
            <a:miter lim="800000"/>
            <a:headEnd/>
            <a:tailEnd/>
          </a:ln>
          <a:effectLst/>
        </p:spPr>
        <p:txBody>
          <a:bodyPr wrap="none">
            <a:spAutoFit/>
          </a:bodyPr>
          <a:lstStyle/>
          <a:p>
            <a:pPr eaLnBrk="0" hangingPunct="0"/>
            <a:r>
              <a:rPr lang="en-US" b="1">
                <a:solidFill>
                  <a:srgbClr val="FFFF66"/>
                </a:solidFill>
                <a:effectLst>
                  <a:outerShdw blurRad="38100" dist="38100" dir="2700000" algn="tl">
                    <a:srgbClr val="FFFFFF"/>
                  </a:outerShdw>
                </a:effectLst>
                <a:latin typeface="Times New Roman" pitchFamily="18" charset="0"/>
              </a:rPr>
              <a:t>Infection</a:t>
            </a:r>
          </a:p>
        </p:txBody>
      </p:sp>
      <p:sp>
        <p:nvSpPr>
          <p:cNvPr id="37896" name="Text Box 8"/>
          <p:cNvSpPr txBox="1">
            <a:spLocks noChangeArrowheads="1"/>
          </p:cNvSpPr>
          <p:nvPr/>
        </p:nvSpPr>
        <p:spPr bwMode="auto">
          <a:xfrm>
            <a:off x="5181600" y="5143500"/>
            <a:ext cx="1409700" cy="641350"/>
          </a:xfrm>
          <a:prstGeom prst="rect">
            <a:avLst/>
          </a:prstGeom>
          <a:noFill/>
          <a:ln w="9525">
            <a:noFill/>
            <a:miter lim="800000"/>
            <a:headEnd/>
            <a:tailEnd/>
          </a:ln>
          <a:effectLst/>
        </p:spPr>
        <p:txBody>
          <a:bodyPr>
            <a:spAutoFit/>
          </a:bodyPr>
          <a:lstStyle/>
          <a:p>
            <a:pPr eaLnBrk="0" hangingPunct="0"/>
            <a:r>
              <a:rPr lang="en-US" b="1">
                <a:solidFill>
                  <a:srgbClr val="FFFF66"/>
                </a:solidFill>
                <a:effectLst>
                  <a:outerShdw blurRad="38100" dist="38100" dir="2700000" algn="tl">
                    <a:srgbClr val="FFFFFF"/>
                  </a:outerShdw>
                </a:effectLst>
                <a:latin typeface="Times New Roman" pitchFamily="18" charset="0"/>
              </a:rPr>
              <a:t>Excessive traction</a:t>
            </a:r>
          </a:p>
        </p:txBody>
      </p:sp>
      <p:sp>
        <p:nvSpPr>
          <p:cNvPr id="37897" name="Text Box 9"/>
          <p:cNvSpPr txBox="1">
            <a:spLocks noChangeArrowheads="1"/>
          </p:cNvSpPr>
          <p:nvPr/>
        </p:nvSpPr>
        <p:spPr bwMode="auto">
          <a:xfrm>
            <a:off x="7162800" y="5181600"/>
            <a:ext cx="1397000" cy="366713"/>
          </a:xfrm>
          <a:prstGeom prst="rect">
            <a:avLst/>
          </a:prstGeom>
          <a:noFill/>
          <a:ln w="9525">
            <a:noFill/>
            <a:miter lim="800000"/>
            <a:headEnd/>
            <a:tailEnd/>
          </a:ln>
          <a:effectLst/>
        </p:spPr>
        <p:txBody>
          <a:bodyPr wrap="none">
            <a:spAutoFit/>
          </a:bodyPr>
          <a:lstStyle/>
          <a:p>
            <a:pPr eaLnBrk="0" hangingPunct="0"/>
            <a:r>
              <a:rPr lang="en-US" b="1">
                <a:solidFill>
                  <a:srgbClr val="FFFF66"/>
                </a:solidFill>
                <a:effectLst>
                  <a:outerShdw blurRad="38100" dist="38100" dir="2700000" algn="tl">
                    <a:srgbClr val="FFFFFF"/>
                  </a:outerShdw>
                </a:effectLst>
                <a:latin typeface="Times New Roman" pitchFamily="18" charset="0"/>
              </a:rPr>
              <a:t>Intact fibula</a:t>
            </a:r>
          </a:p>
        </p:txBody>
      </p:sp>
      <p:pic>
        <p:nvPicPr>
          <p:cNvPr id="37898" name="Picture 10"/>
          <p:cNvPicPr>
            <a:picLocks noChangeAspect="1" noChangeArrowheads="1"/>
          </p:cNvPicPr>
          <p:nvPr/>
        </p:nvPicPr>
        <p:blipFill>
          <a:blip r:embed="rId2"/>
          <a:srcRect/>
          <a:stretch>
            <a:fillRect/>
          </a:stretch>
        </p:blipFill>
        <p:spPr bwMode="auto">
          <a:xfrm>
            <a:off x="609600" y="1219200"/>
            <a:ext cx="1524000" cy="3810000"/>
          </a:xfrm>
          <a:prstGeom prst="rect">
            <a:avLst/>
          </a:prstGeom>
          <a:noFill/>
        </p:spPr>
      </p:pic>
      <p:pic>
        <p:nvPicPr>
          <p:cNvPr id="37899" name="Picture 11"/>
          <p:cNvPicPr>
            <a:picLocks noChangeAspect="1" noChangeArrowheads="1"/>
          </p:cNvPicPr>
          <p:nvPr/>
        </p:nvPicPr>
        <p:blipFill>
          <a:blip r:embed="rId3"/>
          <a:srcRect/>
          <a:stretch>
            <a:fillRect/>
          </a:stretch>
        </p:blipFill>
        <p:spPr bwMode="auto">
          <a:xfrm>
            <a:off x="2759075" y="1219200"/>
            <a:ext cx="1736725" cy="3810000"/>
          </a:xfrm>
          <a:prstGeom prst="rect">
            <a:avLst/>
          </a:prstGeom>
          <a:noFill/>
        </p:spPr>
      </p:pic>
      <p:pic>
        <p:nvPicPr>
          <p:cNvPr id="37900" name="Picture 12"/>
          <p:cNvPicPr>
            <a:picLocks noChangeAspect="1" noChangeArrowheads="1"/>
          </p:cNvPicPr>
          <p:nvPr/>
        </p:nvPicPr>
        <p:blipFill>
          <a:blip r:embed="rId4"/>
          <a:srcRect/>
          <a:stretch>
            <a:fillRect/>
          </a:stretch>
        </p:blipFill>
        <p:spPr bwMode="auto">
          <a:xfrm>
            <a:off x="5029200" y="1219200"/>
            <a:ext cx="1524000" cy="3810000"/>
          </a:xfrm>
          <a:prstGeom prst="rect">
            <a:avLst/>
          </a:prstGeom>
          <a:noFill/>
        </p:spPr>
      </p:pic>
      <p:pic>
        <p:nvPicPr>
          <p:cNvPr id="37901" name="Picture 13"/>
          <p:cNvPicPr>
            <a:picLocks noChangeAspect="1" noChangeArrowheads="1"/>
          </p:cNvPicPr>
          <p:nvPr/>
        </p:nvPicPr>
        <p:blipFill>
          <a:blip r:embed="rId5"/>
          <a:srcRect/>
          <a:stretch>
            <a:fillRect/>
          </a:stretch>
        </p:blipFill>
        <p:spPr bwMode="auto">
          <a:xfrm>
            <a:off x="7107238" y="1219200"/>
            <a:ext cx="1503362" cy="38100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en-US"/>
          </a:p>
        </p:txBody>
      </p:sp>
      <p:sp>
        <p:nvSpPr>
          <p:cNvPr id="38915" name="Rectangle 3"/>
          <p:cNvSpPr>
            <a:spLocks noGrp="1" noChangeArrowheads="1"/>
          </p:cNvSpPr>
          <p:nvPr>
            <p:ph idx="1"/>
          </p:nvPr>
        </p:nvSpPr>
        <p:spPr>
          <a:xfrm>
            <a:off x="457200" y="838200"/>
            <a:ext cx="8229600" cy="5715000"/>
          </a:xfrm>
        </p:spPr>
        <p:txBody>
          <a:bodyPr/>
          <a:lstStyle/>
          <a:p>
            <a:r>
              <a:rPr lang="en-US" dirty="0">
                <a:solidFill>
                  <a:schemeClr val="folHlink"/>
                </a:solidFill>
                <a:effectLst>
                  <a:outerShdw blurRad="38100" dist="38100" dir="2700000" algn="tl">
                    <a:srgbClr val="FFFFFF"/>
                  </a:outerShdw>
                </a:effectLst>
                <a:latin typeface="Times New Roman" pitchFamily="18" charset="0"/>
              </a:rPr>
              <a:t>Treatment</a:t>
            </a:r>
          </a:p>
          <a:p>
            <a:pPr lvl="1">
              <a:buClr>
                <a:schemeClr val="tx1"/>
              </a:buClr>
              <a:buFont typeface="Wingdings" pitchFamily="2" charset="2"/>
              <a:buChar char="Ø"/>
            </a:pPr>
            <a:r>
              <a:rPr lang="en-US" dirty="0">
                <a:latin typeface="Times New Roman" pitchFamily="18" charset="0"/>
              </a:rPr>
              <a:t> </a:t>
            </a:r>
            <a:r>
              <a:rPr lang="en-US" dirty="0">
                <a:solidFill>
                  <a:srgbClr val="FFFF66"/>
                </a:solidFill>
                <a:effectLst>
                  <a:outerShdw blurRad="38100" dist="38100" dir="2700000" algn="tl">
                    <a:srgbClr val="FFFFFF"/>
                  </a:outerShdw>
                </a:effectLst>
                <a:latin typeface="Times New Roman" pitchFamily="18" charset="0"/>
              </a:rPr>
              <a:t>Conservative</a:t>
            </a:r>
          </a:p>
          <a:p>
            <a:pPr lvl="1">
              <a:buClr>
                <a:schemeClr val="tx1"/>
              </a:buClr>
              <a:buFont typeface="Wingdings" pitchFamily="2" charset="2"/>
              <a:buNone/>
            </a:pPr>
            <a:r>
              <a:rPr lang="en-US" dirty="0">
                <a:latin typeface="Times New Roman" pitchFamily="18" charset="0"/>
              </a:rPr>
              <a:t>	 - To eliminate any possible cause</a:t>
            </a:r>
          </a:p>
          <a:p>
            <a:pPr lvl="1">
              <a:buClr>
                <a:schemeClr val="tx1"/>
              </a:buClr>
              <a:buFont typeface="Wingdings" pitchFamily="2" charset="2"/>
              <a:buNone/>
            </a:pPr>
            <a:r>
              <a:rPr lang="en-US" dirty="0">
                <a:latin typeface="Times New Roman" pitchFamily="18" charset="0"/>
              </a:rPr>
              <a:t> 	 - Immobilization</a:t>
            </a:r>
          </a:p>
          <a:p>
            <a:pPr lvl="1">
              <a:buClr>
                <a:schemeClr val="tx1"/>
              </a:buClr>
              <a:buFont typeface="Wingdings" pitchFamily="2" charset="2"/>
              <a:buNone/>
            </a:pPr>
            <a:r>
              <a:rPr lang="en-US" dirty="0">
                <a:latin typeface="Times New Roman" pitchFamily="18" charset="0"/>
              </a:rPr>
              <a:t> 	 - </a:t>
            </a:r>
            <a:r>
              <a:rPr lang="en-US" dirty="0" smtClean="0">
                <a:latin typeface="Times New Roman" pitchFamily="18" charset="0"/>
              </a:rPr>
              <a:t>Exercise</a:t>
            </a:r>
          </a:p>
          <a:p>
            <a:pPr lvl="1">
              <a:buClr>
                <a:schemeClr val="tx1"/>
              </a:buClr>
              <a:buFont typeface="Wingdings" pitchFamily="2" charset="2"/>
              <a:buNone/>
            </a:pPr>
            <a:endParaRPr lang="en-US" dirty="0">
              <a:latin typeface="Times New Roman" pitchFamily="18" charset="0"/>
            </a:endParaRPr>
          </a:p>
          <a:p>
            <a:pPr lvl="1">
              <a:buClr>
                <a:schemeClr val="tx1"/>
              </a:buClr>
              <a:buFont typeface="Wingdings" pitchFamily="2" charset="2"/>
              <a:buChar char="Ø"/>
            </a:pPr>
            <a:r>
              <a:rPr lang="en-US" dirty="0">
                <a:latin typeface="Times New Roman" pitchFamily="18" charset="0"/>
              </a:rPr>
              <a:t> </a:t>
            </a:r>
            <a:r>
              <a:rPr lang="en-US" dirty="0">
                <a:solidFill>
                  <a:srgbClr val="FFFF66"/>
                </a:solidFill>
                <a:effectLst>
                  <a:outerShdw blurRad="38100" dist="38100" dir="2700000" algn="tl">
                    <a:srgbClr val="FFFFFF"/>
                  </a:outerShdw>
                </a:effectLst>
                <a:latin typeface="Times New Roman" pitchFamily="18" charset="0"/>
              </a:rPr>
              <a:t>Operative</a:t>
            </a:r>
          </a:p>
          <a:p>
            <a:pPr lvl="1">
              <a:buClr>
                <a:schemeClr val="tx1"/>
              </a:buClr>
              <a:buFont typeface="Wingdings" pitchFamily="2" charset="2"/>
              <a:buNone/>
            </a:pPr>
            <a:r>
              <a:rPr lang="en-US" dirty="0">
                <a:latin typeface="Times New Roman" pitchFamily="18" charset="0"/>
              </a:rPr>
              <a:t> 	 </a:t>
            </a:r>
            <a:r>
              <a:rPr lang="en-US" dirty="0" smtClean="0">
                <a:latin typeface="Times New Roman" pitchFamily="18" charset="0"/>
              </a:rPr>
              <a:t>- </a:t>
            </a:r>
            <a:r>
              <a:rPr lang="en-US" dirty="0">
                <a:latin typeface="Times New Roman" pitchFamily="18" charset="0"/>
              </a:rPr>
              <a:t>Internal fixation &amp; bone grafting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smtClean="0"/>
              <a:t>LOCAL: </a:t>
            </a:r>
            <a:r>
              <a:rPr lang="en-US" dirty="0"/>
              <a:t>Early Complication</a:t>
            </a:r>
          </a:p>
        </p:txBody>
      </p:sp>
      <p:sp>
        <p:nvSpPr>
          <p:cNvPr id="64515" name="Rectangle 3"/>
          <p:cNvSpPr>
            <a:spLocks noGrp="1" noChangeArrowheads="1"/>
          </p:cNvSpPr>
          <p:nvPr>
            <p:ph idx="1"/>
          </p:nvPr>
        </p:nvSpPr>
        <p:spPr/>
        <p:txBody>
          <a:bodyPr/>
          <a:lstStyle/>
          <a:p>
            <a:r>
              <a:rPr lang="en-US" dirty="0"/>
              <a:t>Local Visceral Injury</a:t>
            </a:r>
          </a:p>
          <a:p>
            <a:r>
              <a:rPr lang="en-US" dirty="0"/>
              <a:t>Vascular Injury</a:t>
            </a:r>
          </a:p>
          <a:p>
            <a:r>
              <a:rPr lang="en-US" dirty="0"/>
              <a:t>Nerve Injury</a:t>
            </a:r>
          </a:p>
          <a:p>
            <a:r>
              <a:rPr lang="en-US" dirty="0"/>
              <a:t>Compartment Syndrome</a:t>
            </a:r>
          </a:p>
          <a:p>
            <a:r>
              <a:rPr lang="en-US" dirty="0" err="1"/>
              <a:t>Haemarthrosis</a:t>
            </a:r>
            <a:endParaRPr lang="en-US" dirty="0"/>
          </a:p>
          <a:p>
            <a:r>
              <a:rPr lang="en-US" dirty="0"/>
              <a:t>Infection</a:t>
            </a:r>
          </a:p>
          <a:p>
            <a:r>
              <a:rPr lang="en-US" dirty="0"/>
              <a:t>Gas gangrene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7813"/>
            <a:ext cx="8229600" cy="949325"/>
          </a:xfrm>
          <a:noFill/>
        </p:spPr>
        <p:txBody>
          <a:bodyPr/>
          <a:lstStyle/>
          <a:p>
            <a:r>
              <a:rPr lang="en-US" b="1">
                <a:solidFill>
                  <a:srgbClr val="FFFF99"/>
                </a:solidFill>
              </a:rPr>
              <a:t>NON-UNION</a:t>
            </a:r>
          </a:p>
        </p:txBody>
      </p:sp>
      <p:sp>
        <p:nvSpPr>
          <p:cNvPr id="39939" name="Rectangle 3"/>
          <p:cNvSpPr>
            <a:spLocks noGrp="1" noChangeArrowheads="1"/>
          </p:cNvSpPr>
          <p:nvPr>
            <p:ph idx="1"/>
          </p:nvPr>
        </p:nvSpPr>
        <p:spPr>
          <a:xfrm>
            <a:off x="457200" y="1600200"/>
            <a:ext cx="8229600" cy="5105400"/>
          </a:xfrm>
        </p:spPr>
        <p:txBody>
          <a:bodyPr/>
          <a:lstStyle/>
          <a:p>
            <a:pPr>
              <a:lnSpc>
                <a:spcPct val="80000"/>
              </a:lnSpc>
            </a:pPr>
            <a:r>
              <a:rPr lang="en-US" sz="4000" dirty="0">
                <a:latin typeface="Times New Roman" pitchFamily="18" charset="0"/>
              </a:rPr>
              <a:t>Condition when the fracture will never unite w/o intervention</a:t>
            </a:r>
          </a:p>
          <a:p>
            <a:pPr>
              <a:lnSpc>
                <a:spcPct val="80000"/>
              </a:lnSpc>
            </a:pPr>
            <a:endParaRPr lang="en-US" sz="4000" dirty="0">
              <a:latin typeface="Times New Roman" pitchFamily="18" charset="0"/>
            </a:endParaRPr>
          </a:p>
          <a:p>
            <a:pPr>
              <a:lnSpc>
                <a:spcPct val="80000"/>
              </a:lnSpc>
            </a:pPr>
            <a:r>
              <a:rPr lang="en-US" sz="4000" dirty="0">
                <a:latin typeface="Times New Roman" pitchFamily="18" charset="0"/>
              </a:rPr>
              <a:t>Healing has stopped.</a:t>
            </a:r>
          </a:p>
          <a:p>
            <a:pPr>
              <a:lnSpc>
                <a:spcPct val="80000"/>
              </a:lnSpc>
              <a:buFont typeface="Wingdings" pitchFamily="2" charset="2"/>
              <a:buNone/>
            </a:pPr>
            <a:r>
              <a:rPr lang="en-US" sz="4000" dirty="0">
                <a:latin typeface="Times New Roman" pitchFamily="18" charset="0"/>
              </a:rPr>
              <a:t>	Fracture gap is filled by fibrous tissue (</a:t>
            </a:r>
            <a:r>
              <a:rPr lang="en-US" sz="4000" dirty="0" err="1">
                <a:latin typeface="Times New Roman" pitchFamily="18" charset="0"/>
              </a:rPr>
              <a:t>pseudoarthrosis</a:t>
            </a:r>
            <a:r>
              <a:rPr lang="en-US" sz="4000" dirty="0">
                <a:latin typeface="Times New Roman" pitchFamily="18" charset="0"/>
              </a:rPr>
              <a:t>)</a:t>
            </a:r>
          </a:p>
          <a:p>
            <a:pPr>
              <a:lnSpc>
                <a:spcPct val="80000"/>
              </a:lnSpc>
              <a:buFont typeface="Wingdings" pitchFamily="2" charset="2"/>
              <a:buNone/>
            </a:pPr>
            <a:endParaRPr lang="en-US" dirty="0">
              <a:latin typeface="Times New Roman" pitchFamily="18" charset="0"/>
            </a:endParaRPr>
          </a:p>
          <a:p>
            <a:pPr>
              <a:lnSpc>
                <a:spcPct val="80000"/>
              </a:lnSpc>
              <a:buNone/>
            </a:pP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en-US"/>
          </a:p>
        </p:txBody>
      </p:sp>
      <p:sp>
        <p:nvSpPr>
          <p:cNvPr id="40963" name="Rectangle 3"/>
          <p:cNvSpPr>
            <a:spLocks noGrp="1" noChangeArrowheads="1"/>
          </p:cNvSpPr>
          <p:nvPr>
            <p:ph idx="1"/>
          </p:nvPr>
        </p:nvSpPr>
        <p:spPr>
          <a:xfrm>
            <a:off x="304800" y="1219200"/>
            <a:ext cx="8839200" cy="5410200"/>
          </a:xfrm>
        </p:spPr>
        <p:txBody>
          <a:bodyPr/>
          <a:lstStyle/>
          <a:p>
            <a:pPr>
              <a:lnSpc>
                <a:spcPct val="90000"/>
              </a:lnSpc>
            </a:pPr>
            <a:r>
              <a:rPr lang="en-US" sz="4000" dirty="0">
                <a:solidFill>
                  <a:schemeClr val="folHlink"/>
                </a:solidFill>
                <a:effectLst>
                  <a:outerShdw blurRad="38100" dist="38100" dir="2700000" algn="tl">
                    <a:srgbClr val="FFFFFF"/>
                  </a:outerShdw>
                </a:effectLst>
                <a:latin typeface="Times New Roman" pitchFamily="18" charset="0"/>
              </a:rPr>
              <a:t>Clinical features</a:t>
            </a:r>
          </a:p>
          <a:p>
            <a:pPr lvl="1">
              <a:lnSpc>
                <a:spcPct val="90000"/>
              </a:lnSpc>
              <a:buClr>
                <a:schemeClr val="tx1"/>
              </a:buClr>
              <a:buFont typeface="Wingdings" pitchFamily="2" charset="2"/>
              <a:buChar char="Ø"/>
            </a:pPr>
            <a:r>
              <a:rPr lang="en-US" sz="3600" dirty="0">
                <a:latin typeface="Times New Roman" pitchFamily="18" charset="0"/>
              </a:rPr>
              <a:t> Painless movement at the fracture site</a:t>
            </a:r>
          </a:p>
          <a:p>
            <a:pPr lvl="1">
              <a:lnSpc>
                <a:spcPct val="90000"/>
              </a:lnSpc>
              <a:buClr>
                <a:schemeClr val="tx1"/>
              </a:buClr>
              <a:buFont typeface="Wingdings" pitchFamily="2" charset="2"/>
              <a:buNone/>
            </a:pPr>
            <a:endParaRPr lang="en-US" sz="3600" dirty="0">
              <a:latin typeface="Times New Roman" pitchFamily="18" charset="0"/>
            </a:endParaRPr>
          </a:p>
          <a:p>
            <a:pPr>
              <a:lnSpc>
                <a:spcPct val="90000"/>
              </a:lnSpc>
              <a:buSzPct val="120000"/>
              <a:buFont typeface="Wingdings" pitchFamily="2" charset="2"/>
              <a:buChar char="§"/>
            </a:pPr>
            <a:r>
              <a:rPr lang="en-US" sz="4000" dirty="0">
                <a:latin typeface="Times New Roman" pitchFamily="18" charset="0"/>
              </a:rPr>
              <a:t> </a:t>
            </a:r>
            <a:r>
              <a:rPr lang="en-US" sz="4000" dirty="0">
                <a:solidFill>
                  <a:schemeClr val="folHlink"/>
                </a:solidFill>
                <a:effectLst>
                  <a:outerShdw blurRad="38100" dist="38100" dir="2700000" algn="tl">
                    <a:srgbClr val="FFFFFF"/>
                  </a:outerShdw>
                </a:effectLst>
                <a:latin typeface="Times New Roman" pitchFamily="18" charset="0"/>
              </a:rPr>
              <a:t>X-Ray</a:t>
            </a:r>
          </a:p>
          <a:p>
            <a:pPr lvl="1">
              <a:lnSpc>
                <a:spcPct val="90000"/>
              </a:lnSpc>
              <a:buClr>
                <a:schemeClr val="tx1"/>
              </a:buClr>
              <a:buFont typeface="Wingdings" pitchFamily="2" charset="2"/>
              <a:buChar char="Ø"/>
            </a:pPr>
            <a:r>
              <a:rPr lang="en-US" sz="3600" dirty="0">
                <a:latin typeface="Times New Roman" pitchFamily="18" charset="0"/>
              </a:rPr>
              <a:t> Fracture is clearly visible</a:t>
            </a:r>
          </a:p>
          <a:p>
            <a:pPr lvl="1">
              <a:lnSpc>
                <a:spcPct val="90000"/>
              </a:lnSpc>
              <a:buClr>
                <a:schemeClr val="tx1"/>
              </a:buClr>
              <a:buFont typeface="Wingdings" pitchFamily="2" charset="2"/>
              <a:buChar char="Ø"/>
            </a:pPr>
            <a:r>
              <a:rPr lang="en-US" sz="3600" dirty="0">
                <a:latin typeface="Times New Roman" pitchFamily="18" charset="0"/>
              </a:rPr>
              <a:t>Fracture ends </a:t>
            </a:r>
            <a:r>
              <a:rPr lang="en-US" sz="3600" dirty="0" smtClean="0">
                <a:latin typeface="Times New Roman" pitchFamily="18" charset="0"/>
              </a:rPr>
              <a:t> are:  tapered or have excess bone formation</a:t>
            </a:r>
            <a:endParaRPr lang="en-US" sz="3600" dirty="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1524000" y="5348288"/>
            <a:ext cx="2971800" cy="366712"/>
          </a:xfrm>
          <a:prstGeom prst="rect">
            <a:avLst/>
          </a:prstGeom>
          <a:noFill/>
          <a:ln w="9525">
            <a:noFill/>
            <a:miter lim="800000"/>
            <a:headEnd/>
            <a:tailEnd/>
          </a:ln>
          <a:effectLst/>
        </p:spPr>
        <p:txBody>
          <a:bodyPr>
            <a:spAutoFit/>
          </a:bodyPr>
          <a:lstStyle/>
          <a:p>
            <a:pPr eaLnBrk="0" hangingPunct="0"/>
            <a:r>
              <a:rPr lang="en-US" b="1">
                <a:solidFill>
                  <a:srgbClr val="FFFF66"/>
                </a:solidFill>
                <a:effectLst>
                  <a:outerShdw blurRad="38100" dist="38100" dir="2700000" algn="tl">
                    <a:srgbClr val="FFFFFF"/>
                  </a:outerShdw>
                </a:effectLst>
                <a:latin typeface="Times New Roman" pitchFamily="18" charset="0"/>
              </a:rPr>
              <a:t>Hypertrophic non-union</a:t>
            </a:r>
          </a:p>
        </p:txBody>
      </p:sp>
      <p:sp>
        <p:nvSpPr>
          <p:cNvPr id="41989" name="Rectangle 5"/>
          <p:cNvSpPr>
            <a:spLocks noChangeArrowheads="1"/>
          </p:cNvSpPr>
          <p:nvPr/>
        </p:nvSpPr>
        <p:spPr bwMode="auto">
          <a:xfrm>
            <a:off x="4876800" y="5348288"/>
            <a:ext cx="2120900" cy="366712"/>
          </a:xfrm>
          <a:prstGeom prst="rect">
            <a:avLst/>
          </a:prstGeom>
          <a:noFill/>
          <a:ln w="9525">
            <a:noFill/>
            <a:miter lim="800000"/>
            <a:headEnd/>
            <a:tailEnd/>
          </a:ln>
          <a:effectLst/>
        </p:spPr>
        <p:txBody>
          <a:bodyPr wrap="none">
            <a:spAutoFit/>
          </a:bodyPr>
          <a:lstStyle/>
          <a:p>
            <a:pPr eaLnBrk="0" hangingPunct="0"/>
            <a:r>
              <a:rPr lang="en-US" b="1">
                <a:solidFill>
                  <a:srgbClr val="FFFF66"/>
                </a:solidFill>
                <a:effectLst>
                  <a:outerShdw blurRad="38100" dist="38100" dir="2700000" algn="tl">
                    <a:srgbClr val="FFFFFF"/>
                  </a:outerShdw>
                </a:effectLst>
                <a:latin typeface="Times New Roman" pitchFamily="18" charset="0"/>
              </a:rPr>
              <a:t>Atrophic non-union</a:t>
            </a:r>
          </a:p>
        </p:txBody>
      </p:sp>
      <p:pic>
        <p:nvPicPr>
          <p:cNvPr id="41990" name="Picture 6"/>
          <p:cNvPicPr>
            <a:picLocks noChangeAspect="1" noChangeArrowheads="1"/>
          </p:cNvPicPr>
          <p:nvPr/>
        </p:nvPicPr>
        <p:blipFill>
          <a:blip r:embed="rId2"/>
          <a:srcRect/>
          <a:stretch>
            <a:fillRect/>
          </a:stretch>
        </p:blipFill>
        <p:spPr bwMode="auto">
          <a:xfrm>
            <a:off x="1600200" y="1257300"/>
            <a:ext cx="2466975" cy="4000500"/>
          </a:xfrm>
          <a:prstGeom prst="rect">
            <a:avLst/>
          </a:prstGeom>
          <a:noFill/>
        </p:spPr>
      </p:pic>
      <p:pic>
        <p:nvPicPr>
          <p:cNvPr id="41991" name="Picture 7"/>
          <p:cNvPicPr>
            <a:picLocks noChangeAspect="1" noChangeArrowheads="1"/>
          </p:cNvPicPr>
          <p:nvPr/>
        </p:nvPicPr>
        <p:blipFill>
          <a:blip r:embed="rId3"/>
          <a:srcRect/>
          <a:stretch>
            <a:fillRect/>
          </a:stretch>
        </p:blipFill>
        <p:spPr bwMode="auto">
          <a:xfrm>
            <a:off x="4953000" y="1209675"/>
            <a:ext cx="1828800" cy="4048125"/>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endParaRPr lang="en-US"/>
          </a:p>
        </p:txBody>
      </p:sp>
      <p:sp>
        <p:nvSpPr>
          <p:cNvPr id="43011" name="Rectangle 3"/>
          <p:cNvSpPr>
            <a:spLocks noGrp="1" noChangeArrowheads="1"/>
          </p:cNvSpPr>
          <p:nvPr>
            <p:ph idx="1"/>
          </p:nvPr>
        </p:nvSpPr>
        <p:spPr>
          <a:xfrm>
            <a:off x="457200" y="1066800"/>
            <a:ext cx="8229600" cy="5029200"/>
          </a:xfrm>
        </p:spPr>
        <p:txBody>
          <a:bodyPr/>
          <a:lstStyle/>
          <a:p>
            <a:r>
              <a:rPr lang="en-US" dirty="0">
                <a:latin typeface="Times New Roman" pitchFamily="18" charset="0"/>
              </a:rPr>
              <a:t> </a:t>
            </a:r>
            <a:r>
              <a:rPr lang="en-US" sz="3600" dirty="0" smtClean="0">
                <a:solidFill>
                  <a:schemeClr val="folHlink"/>
                </a:solidFill>
                <a:effectLst>
                  <a:outerShdw blurRad="38100" dist="38100" dir="2700000" algn="tl">
                    <a:srgbClr val="FFFFFF"/>
                  </a:outerShdw>
                </a:effectLst>
                <a:latin typeface="Times New Roman" pitchFamily="18" charset="0"/>
              </a:rPr>
              <a:t>Treatment</a:t>
            </a:r>
            <a:endParaRPr lang="en-US" sz="3600" dirty="0">
              <a:latin typeface="Times New Roman" pitchFamily="18" charset="0"/>
            </a:endParaRPr>
          </a:p>
          <a:p>
            <a:pPr lvl="1">
              <a:buClr>
                <a:schemeClr val="tx1"/>
              </a:buClr>
              <a:buFont typeface="Wingdings" pitchFamily="2" charset="2"/>
              <a:buChar char="Ø"/>
            </a:pPr>
            <a:r>
              <a:rPr lang="en-US" sz="3200" dirty="0">
                <a:latin typeface="Times New Roman" pitchFamily="18" charset="0"/>
              </a:rPr>
              <a:t>Hypertrophic non-union </a:t>
            </a:r>
          </a:p>
          <a:p>
            <a:pPr lvl="1">
              <a:buClr>
                <a:schemeClr val="tx1"/>
              </a:buClr>
              <a:buFont typeface="Wingdings" pitchFamily="2" charset="2"/>
              <a:buNone/>
            </a:pPr>
            <a:r>
              <a:rPr lang="en-US" sz="3200" dirty="0">
                <a:latin typeface="Times New Roman" pitchFamily="18" charset="0"/>
              </a:rPr>
              <a:t>    	</a:t>
            </a:r>
            <a:r>
              <a:rPr lang="en-US" sz="3200" dirty="0">
                <a:latin typeface="Times New Roman" pitchFamily="18" charset="0"/>
                <a:cs typeface="Times New Roman" pitchFamily="18" charset="0"/>
              </a:rPr>
              <a:t>→ Rigid </a:t>
            </a:r>
            <a:r>
              <a:rPr lang="en-US" sz="3200" dirty="0" smtClean="0">
                <a:latin typeface="Times New Roman" pitchFamily="18" charset="0"/>
                <a:cs typeface="Times New Roman" pitchFamily="18" charset="0"/>
              </a:rPr>
              <a:t>fixation</a:t>
            </a: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sometimes </a:t>
            </a:r>
            <a:r>
              <a:rPr lang="en-US" sz="3200" dirty="0">
                <a:latin typeface="Times New Roman" pitchFamily="18" charset="0"/>
                <a:cs typeface="Times New Roman" pitchFamily="18" charset="0"/>
              </a:rPr>
              <a:t>need bone </a:t>
            </a:r>
            <a:r>
              <a:rPr lang="en-US" sz="3200" dirty="0" smtClean="0">
                <a:latin typeface="Times New Roman" pitchFamily="18" charset="0"/>
                <a:cs typeface="Times New Roman" pitchFamily="18" charset="0"/>
              </a:rPr>
              <a:t>grafting</a:t>
            </a:r>
          </a:p>
          <a:p>
            <a:pPr lvl="1">
              <a:buClr>
                <a:schemeClr val="tx1"/>
              </a:buClr>
              <a:buFont typeface="Wingdings" pitchFamily="2" charset="2"/>
              <a:buNone/>
            </a:pPr>
            <a:endParaRPr lang="en-US" sz="3200" dirty="0">
              <a:latin typeface="Times New Roman" pitchFamily="18" charset="0"/>
              <a:cs typeface="Times New Roman" pitchFamily="18" charset="0"/>
            </a:endParaRPr>
          </a:p>
          <a:p>
            <a:pPr lvl="1">
              <a:buClr>
                <a:schemeClr val="tx1"/>
              </a:buClr>
              <a:buFont typeface="Wingdings" pitchFamily="2" charset="2"/>
              <a:buChar char="Ø"/>
            </a:pPr>
            <a:r>
              <a:rPr lang="en-US" sz="3200" dirty="0">
                <a:latin typeface="Times New Roman" pitchFamily="18" charset="0"/>
                <a:cs typeface="Times New Roman" pitchFamily="18" charset="0"/>
              </a:rPr>
              <a:t> Atrophic non-union</a:t>
            </a:r>
          </a:p>
          <a:p>
            <a:pPr lvl="1">
              <a:buClr>
                <a:schemeClr val="tx1"/>
              </a:buClr>
              <a:buFont typeface="Wingdings" pitchFamily="2" charset="2"/>
              <a:buNone/>
            </a:pPr>
            <a:r>
              <a:rPr lang="en-US" sz="3200" dirty="0">
                <a:latin typeface="Times New Roman" pitchFamily="18" charset="0"/>
                <a:cs typeface="Times New Roman" pitchFamily="18" charset="0"/>
              </a:rPr>
              <a:t>	 → Fixation &amp; bone grafting</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7813"/>
            <a:ext cx="8229600" cy="949325"/>
          </a:xfrm>
        </p:spPr>
        <p:txBody>
          <a:bodyPr/>
          <a:lstStyle/>
          <a:p>
            <a:r>
              <a:rPr lang="en-US" b="1">
                <a:solidFill>
                  <a:srgbClr val="FFFF99"/>
                </a:solidFill>
              </a:rPr>
              <a:t>MALUNION</a:t>
            </a:r>
          </a:p>
        </p:txBody>
      </p:sp>
      <p:sp>
        <p:nvSpPr>
          <p:cNvPr id="44035" name="Rectangle 3"/>
          <p:cNvSpPr>
            <a:spLocks noGrp="1" noChangeArrowheads="1"/>
          </p:cNvSpPr>
          <p:nvPr>
            <p:ph idx="1"/>
          </p:nvPr>
        </p:nvSpPr>
        <p:spPr>
          <a:xfrm>
            <a:off x="457200" y="1371600"/>
            <a:ext cx="8229600" cy="5105400"/>
          </a:xfrm>
        </p:spPr>
        <p:txBody>
          <a:bodyPr/>
          <a:lstStyle/>
          <a:p>
            <a:r>
              <a:rPr lang="en-US" dirty="0">
                <a:latin typeface="Times New Roman" pitchFamily="18" charset="0"/>
              </a:rPr>
              <a:t>Condition when the fragments join in an unsatisfactory position (unaccepted </a:t>
            </a:r>
            <a:r>
              <a:rPr lang="en-US" dirty="0" err="1">
                <a:latin typeface="Times New Roman" pitchFamily="18" charset="0"/>
              </a:rPr>
              <a:t>angulation</a:t>
            </a:r>
            <a:r>
              <a:rPr lang="en-US" dirty="0">
                <a:latin typeface="Times New Roman" pitchFamily="18" charset="0"/>
              </a:rPr>
              <a:t>, rotation or shortening)</a:t>
            </a:r>
          </a:p>
          <a:p>
            <a:endParaRPr lang="en-US" dirty="0">
              <a:latin typeface="Times New Roman" pitchFamily="18" charset="0"/>
            </a:endParaRPr>
          </a:p>
          <a:p>
            <a:r>
              <a:rPr lang="en-US" dirty="0">
                <a:solidFill>
                  <a:schemeClr val="folHlink"/>
                </a:solidFill>
                <a:effectLst>
                  <a:outerShdw blurRad="38100" dist="38100" dir="2700000" algn="tl">
                    <a:srgbClr val="FFFFFF"/>
                  </a:outerShdw>
                </a:effectLst>
                <a:latin typeface="Times New Roman" pitchFamily="18" charset="0"/>
              </a:rPr>
              <a:t>Causes </a:t>
            </a:r>
          </a:p>
          <a:p>
            <a:pPr lvl="1">
              <a:buClr>
                <a:schemeClr val="tx1"/>
              </a:buClr>
              <a:buFont typeface="Wingdings" pitchFamily="2" charset="2"/>
              <a:buChar char="Ø"/>
            </a:pPr>
            <a:r>
              <a:rPr lang="en-US" dirty="0">
                <a:latin typeface="Times New Roman" pitchFamily="18" charset="0"/>
              </a:rPr>
              <a:t> Failure to reduce a fracture adequately</a:t>
            </a:r>
          </a:p>
          <a:p>
            <a:pPr lvl="1">
              <a:buClr>
                <a:schemeClr val="tx1"/>
              </a:buClr>
              <a:buFont typeface="Wingdings" pitchFamily="2" charset="2"/>
              <a:buChar char="Ø"/>
            </a:pPr>
            <a:r>
              <a:rPr lang="en-US" dirty="0">
                <a:latin typeface="Times New Roman" pitchFamily="18" charset="0"/>
              </a:rPr>
              <a:t> Failure to hold reduction while healing proceeds</a:t>
            </a:r>
          </a:p>
          <a:p>
            <a:pPr lvl="1">
              <a:buClr>
                <a:schemeClr val="tx1"/>
              </a:buClr>
              <a:buFont typeface="Wingdings" pitchFamily="2" charset="2"/>
              <a:buChar char="Ø"/>
            </a:pPr>
            <a:r>
              <a:rPr lang="en-US" dirty="0">
                <a:latin typeface="Times New Roman" pitchFamily="18" charset="0"/>
              </a:rPr>
              <a:t> Gradual collapse of comminuted or osteoporotic bone.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en-US"/>
          </a:p>
        </p:txBody>
      </p:sp>
      <p:sp>
        <p:nvSpPr>
          <p:cNvPr id="45059" name="Rectangle 3"/>
          <p:cNvSpPr>
            <a:spLocks noGrp="1" noChangeArrowheads="1"/>
          </p:cNvSpPr>
          <p:nvPr>
            <p:ph idx="1"/>
          </p:nvPr>
        </p:nvSpPr>
        <p:spPr>
          <a:xfrm>
            <a:off x="457200" y="685800"/>
            <a:ext cx="8229600" cy="5943600"/>
          </a:xfrm>
        </p:spPr>
        <p:txBody>
          <a:bodyPr/>
          <a:lstStyle/>
          <a:p>
            <a:pPr>
              <a:lnSpc>
                <a:spcPct val="90000"/>
              </a:lnSpc>
            </a:pPr>
            <a:r>
              <a:rPr lang="en-US" dirty="0">
                <a:solidFill>
                  <a:schemeClr val="folHlink"/>
                </a:solidFill>
                <a:effectLst>
                  <a:outerShdw blurRad="38100" dist="38100" dir="2700000" algn="tl">
                    <a:srgbClr val="FFFFFF"/>
                  </a:outerShdw>
                </a:effectLst>
                <a:latin typeface="Times New Roman" pitchFamily="18" charset="0"/>
              </a:rPr>
              <a:t>Clinical features</a:t>
            </a:r>
          </a:p>
          <a:p>
            <a:pPr lvl="1">
              <a:lnSpc>
                <a:spcPct val="90000"/>
              </a:lnSpc>
              <a:buClr>
                <a:schemeClr val="tx1"/>
              </a:buClr>
              <a:buFont typeface="Wingdings" pitchFamily="2" charset="2"/>
              <a:buChar char="Ø"/>
            </a:pPr>
            <a:r>
              <a:rPr lang="en-US" dirty="0">
                <a:latin typeface="Times New Roman" pitchFamily="18" charset="0"/>
              </a:rPr>
              <a:t> Deformity &amp; shortening of the limb</a:t>
            </a:r>
          </a:p>
          <a:p>
            <a:pPr lvl="1">
              <a:lnSpc>
                <a:spcPct val="90000"/>
              </a:lnSpc>
              <a:buClr>
                <a:schemeClr val="tx1"/>
              </a:buClr>
              <a:buFont typeface="Wingdings" pitchFamily="2" charset="2"/>
              <a:buChar char="Ø"/>
            </a:pPr>
            <a:r>
              <a:rPr lang="en-US" dirty="0">
                <a:latin typeface="Times New Roman" pitchFamily="18" charset="0"/>
              </a:rPr>
              <a:t> Limitation of movements</a:t>
            </a:r>
          </a:p>
          <a:p>
            <a:pPr>
              <a:lnSpc>
                <a:spcPct val="90000"/>
              </a:lnSpc>
              <a:buSzPct val="120000"/>
              <a:buFont typeface="Wingdings" pitchFamily="2" charset="2"/>
              <a:buChar char="§"/>
            </a:pPr>
            <a:endParaRPr lang="en-US" dirty="0">
              <a:latin typeface="Times New Roman" pitchFamily="18" charset="0"/>
            </a:endParaRPr>
          </a:p>
          <a:p>
            <a:pPr>
              <a:lnSpc>
                <a:spcPct val="90000"/>
              </a:lnSpc>
              <a:buSzPct val="120000"/>
              <a:buFont typeface="Wingdings" pitchFamily="2" charset="2"/>
              <a:buChar char="§"/>
            </a:pPr>
            <a:r>
              <a:rPr lang="en-US" dirty="0">
                <a:latin typeface="Times New Roman" pitchFamily="18" charset="0"/>
              </a:rPr>
              <a:t> </a:t>
            </a:r>
            <a:r>
              <a:rPr lang="en-US" dirty="0">
                <a:solidFill>
                  <a:schemeClr val="folHlink"/>
                </a:solidFill>
                <a:effectLst>
                  <a:outerShdw blurRad="38100" dist="38100" dir="2700000" algn="tl">
                    <a:srgbClr val="FFFFFF"/>
                  </a:outerShdw>
                </a:effectLst>
                <a:latin typeface="Times New Roman" pitchFamily="18" charset="0"/>
              </a:rPr>
              <a:t>Treatment</a:t>
            </a:r>
          </a:p>
          <a:p>
            <a:pPr lvl="1">
              <a:lnSpc>
                <a:spcPct val="90000"/>
              </a:lnSpc>
              <a:buClr>
                <a:schemeClr val="tx1"/>
              </a:buClr>
              <a:buFont typeface="Wingdings" pitchFamily="2" charset="2"/>
              <a:buChar char="Ø"/>
            </a:pPr>
            <a:r>
              <a:rPr lang="en-US" dirty="0">
                <a:latin typeface="Times New Roman" pitchFamily="18" charset="0"/>
              </a:rPr>
              <a:t> </a:t>
            </a:r>
            <a:r>
              <a:rPr lang="en-US" dirty="0" err="1">
                <a:latin typeface="Times New Roman" pitchFamily="18" charset="0"/>
              </a:rPr>
              <a:t>Angulation</a:t>
            </a:r>
            <a:r>
              <a:rPr lang="en-US" dirty="0">
                <a:latin typeface="Times New Roman" pitchFamily="18" charset="0"/>
              </a:rPr>
              <a:t> in a long bone (</a:t>
            </a:r>
            <a:r>
              <a:rPr lang="en-US" dirty="0">
                <a:latin typeface="Times New Roman" pitchFamily="18" charset="0"/>
                <a:cs typeface="Times New Roman" pitchFamily="18" charset="0"/>
              </a:rPr>
              <a:t>&gt; 15 degrees)</a:t>
            </a:r>
          </a:p>
          <a:p>
            <a:pPr lvl="1">
              <a:lnSpc>
                <a:spcPct val="90000"/>
              </a:lnSpc>
              <a:buClr>
                <a:schemeClr val="tx1"/>
              </a:buClr>
              <a:buFont typeface="Wingdings" pitchFamily="2" charset="2"/>
              <a:buNone/>
            </a:pP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Osteotomy</a:t>
            </a:r>
            <a:r>
              <a:rPr lang="en-US" dirty="0">
                <a:latin typeface="Times New Roman" pitchFamily="18" charset="0"/>
                <a:cs typeface="Times New Roman" pitchFamily="18" charset="0"/>
              </a:rPr>
              <a:t> &amp; internal fixation</a:t>
            </a:r>
          </a:p>
          <a:p>
            <a:pPr lvl="1">
              <a:lnSpc>
                <a:spcPct val="90000"/>
              </a:lnSpc>
              <a:buClr>
                <a:schemeClr val="tx1"/>
              </a:buClr>
              <a:buFont typeface="Wingdings" pitchFamily="2" charset="2"/>
              <a:buChar char="Ø"/>
            </a:pPr>
            <a:r>
              <a:rPr lang="en-US" dirty="0">
                <a:latin typeface="Times New Roman" pitchFamily="18" charset="0"/>
                <a:cs typeface="Times New Roman" pitchFamily="18" charset="0"/>
              </a:rPr>
              <a:t> Marked rotational deformity</a:t>
            </a:r>
          </a:p>
          <a:p>
            <a:pPr lvl="1">
              <a:lnSpc>
                <a:spcPct val="90000"/>
              </a:lnSpc>
              <a:buClr>
                <a:schemeClr val="tx1"/>
              </a:buClr>
              <a:buFont typeface="Wingdings" pitchFamily="2" charset="2"/>
              <a:buNone/>
            </a:pP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Osteotomy</a:t>
            </a:r>
            <a:r>
              <a:rPr lang="en-US" dirty="0">
                <a:latin typeface="Times New Roman" pitchFamily="18" charset="0"/>
                <a:cs typeface="Times New Roman" pitchFamily="18" charset="0"/>
              </a:rPr>
              <a:t> &amp; internal fixation</a:t>
            </a:r>
          </a:p>
          <a:p>
            <a:pPr lvl="1">
              <a:lnSpc>
                <a:spcPct val="90000"/>
              </a:lnSpc>
              <a:buClr>
                <a:schemeClr val="tx1"/>
              </a:buClr>
              <a:buFont typeface="Wingdings" pitchFamily="2" charset="2"/>
              <a:buChar char="Ø"/>
            </a:pPr>
            <a:r>
              <a:rPr lang="en-US" dirty="0">
                <a:latin typeface="Times New Roman" pitchFamily="18" charset="0"/>
                <a:cs typeface="Times New Roman" pitchFamily="18" charset="0"/>
              </a:rPr>
              <a:t> Shortening (&gt; 3cm) in 1 of the lower limbs</a:t>
            </a:r>
          </a:p>
          <a:p>
            <a:pPr lvl="1">
              <a:lnSpc>
                <a:spcPct val="90000"/>
              </a:lnSpc>
              <a:buClr>
                <a:schemeClr val="tx1"/>
              </a:buClr>
              <a:buFont typeface="Wingdings" pitchFamily="2" charset="2"/>
              <a:buNone/>
            </a:pPr>
            <a:r>
              <a:rPr lang="en-US" dirty="0">
                <a:latin typeface="Times New Roman" pitchFamily="18" charset="0"/>
                <a:cs typeface="Times New Roman" pitchFamily="18" charset="0"/>
              </a:rPr>
              <a:t>	 → A raised boot           OR</a:t>
            </a:r>
          </a:p>
          <a:p>
            <a:pPr lvl="1">
              <a:lnSpc>
                <a:spcPct val="90000"/>
              </a:lnSpc>
              <a:buClr>
                <a:schemeClr val="tx1"/>
              </a:buClr>
              <a:buFont typeface="Wingdings" pitchFamily="2" charset="2"/>
              <a:buNone/>
            </a:pPr>
            <a:r>
              <a:rPr lang="en-US" dirty="0">
                <a:latin typeface="Times New Roman" pitchFamily="18" charset="0"/>
                <a:cs typeface="Times New Roman" pitchFamily="18" charset="0"/>
              </a:rPr>
              <a:t>          Bone operation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6" name="Picture 6"/>
          <p:cNvPicPr>
            <a:picLocks noChangeAspect="1" noChangeArrowheads="1"/>
          </p:cNvPicPr>
          <p:nvPr/>
        </p:nvPicPr>
        <p:blipFill>
          <a:blip r:embed="rId2"/>
          <a:srcRect/>
          <a:stretch>
            <a:fillRect/>
          </a:stretch>
        </p:blipFill>
        <p:spPr bwMode="auto">
          <a:xfrm>
            <a:off x="152400" y="1447800"/>
            <a:ext cx="1428750" cy="3429000"/>
          </a:xfrm>
          <a:prstGeom prst="rect">
            <a:avLst/>
          </a:prstGeom>
          <a:noFill/>
        </p:spPr>
      </p:pic>
      <p:pic>
        <p:nvPicPr>
          <p:cNvPr id="46087" name="Picture 7"/>
          <p:cNvPicPr>
            <a:picLocks noChangeAspect="1" noChangeArrowheads="1"/>
          </p:cNvPicPr>
          <p:nvPr/>
        </p:nvPicPr>
        <p:blipFill>
          <a:blip r:embed="rId3"/>
          <a:srcRect/>
          <a:stretch>
            <a:fillRect/>
          </a:stretch>
        </p:blipFill>
        <p:spPr bwMode="auto">
          <a:xfrm>
            <a:off x="1752600" y="1447800"/>
            <a:ext cx="2220913" cy="3429000"/>
          </a:xfrm>
          <a:prstGeom prst="rect">
            <a:avLst/>
          </a:prstGeom>
          <a:noFill/>
        </p:spPr>
      </p:pic>
      <p:pic>
        <p:nvPicPr>
          <p:cNvPr id="46088" name="Picture 8"/>
          <p:cNvPicPr>
            <a:picLocks noChangeAspect="1" noChangeArrowheads="1"/>
          </p:cNvPicPr>
          <p:nvPr/>
        </p:nvPicPr>
        <p:blipFill>
          <a:blip r:embed="rId4"/>
          <a:srcRect/>
          <a:stretch>
            <a:fillRect/>
          </a:stretch>
        </p:blipFill>
        <p:spPr bwMode="auto">
          <a:xfrm>
            <a:off x="4114800" y="1447800"/>
            <a:ext cx="2397125" cy="3429000"/>
          </a:xfrm>
          <a:prstGeom prst="rect">
            <a:avLst/>
          </a:prstGeom>
          <a:noFill/>
        </p:spPr>
      </p:pic>
      <p:pic>
        <p:nvPicPr>
          <p:cNvPr id="46089" name="Picture 9"/>
          <p:cNvPicPr>
            <a:picLocks noChangeAspect="1" noChangeArrowheads="1"/>
          </p:cNvPicPr>
          <p:nvPr/>
        </p:nvPicPr>
        <p:blipFill>
          <a:blip r:embed="rId5"/>
          <a:srcRect/>
          <a:stretch>
            <a:fillRect/>
          </a:stretch>
        </p:blipFill>
        <p:spPr bwMode="auto">
          <a:xfrm>
            <a:off x="6629400" y="2209800"/>
            <a:ext cx="2314575" cy="264795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7813"/>
            <a:ext cx="8229600" cy="885825"/>
          </a:xfrm>
        </p:spPr>
        <p:txBody>
          <a:bodyPr/>
          <a:lstStyle/>
          <a:p>
            <a:r>
              <a:rPr lang="en-US" b="1">
                <a:solidFill>
                  <a:srgbClr val="FFFF99"/>
                </a:solidFill>
              </a:rPr>
              <a:t>JOINT STIFFNESS</a:t>
            </a:r>
          </a:p>
        </p:txBody>
      </p:sp>
      <p:sp>
        <p:nvSpPr>
          <p:cNvPr id="47107" name="Rectangle 3"/>
          <p:cNvSpPr>
            <a:spLocks noGrp="1" noChangeArrowheads="1"/>
          </p:cNvSpPr>
          <p:nvPr>
            <p:ph idx="1"/>
          </p:nvPr>
        </p:nvSpPr>
        <p:spPr>
          <a:xfrm>
            <a:off x="457200" y="1524000"/>
            <a:ext cx="8229600" cy="5105400"/>
          </a:xfrm>
        </p:spPr>
        <p:txBody>
          <a:bodyPr/>
          <a:lstStyle/>
          <a:p>
            <a:pPr>
              <a:lnSpc>
                <a:spcPct val="90000"/>
              </a:lnSpc>
            </a:pPr>
            <a:r>
              <a:rPr lang="en-US" sz="3600" dirty="0">
                <a:latin typeface="Times New Roman" pitchFamily="18" charset="0"/>
              </a:rPr>
              <a:t>Common complication of fracture </a:t>
            </a:r>
            <a:r>
              <a:rPr lang="en-US" sz="3600" dirty="0" err="1">
                <a:latin typeface="Times New Roman" pitchFamily="18" charset="0"/>
              </a:rPr>
              <a:t>Tx</a:t>
            </a:r>
            <a:r>
              <a:rPr lang="en-US" sz="3600" dirty="0">
                <a:latin typeface="Times New Roman" pitchFamily="18" charset="0"/>
              </a:rPr>
              <a:t> following immobilization</a:t>
            </a:r>
          </a:p>
          <a:p>
            <a:pPr>
              <a:lnSpc>
                <a:spcPct val="90000"/>
              </a:lnSpc>
            </a:pPr>
            <a:endParaRPr lang="en-US" sz="3600" dirty="0">
              <a:latin typeface="Times New Roman" pitchFamily="18" charset="0"/>
            </a:endParaRPr>
          </a:p>
          <a:p>
            <a:pPr>
              <a:lnSpc>
                <a:spcPct val="90000"/>
              </a:lnSpc>
            </a:pPr>
            <a:r>
              <a:rPr lang="en-US" sz="3600" dirty="0">
                <a:solidFill>
                  <a:schemeClr val="folHlink"/>
                </a:solidFill>
                <a:effectLst>
                  <a:outerShdw blurRad="38100" dist="38100" dir="2700000" algn="tl">
                    <a:srgbClr val="FFFFFF"/>
                  </a:outerShdw>
                </a:effectLst>
                <a:latin typeface="Times New Roman" pitchFamily="18" charset="0"/>
              </a:rPr>
              <a:t>Common site</a:t>
            </a:r>
            <a:r>
              <a:rPr lang="en-US" sz="3600" dirty="0">
                <a:latin typeface="Times New Roman" pitchFamily="18" charset="0"/>
              </a:rPr>
              <a:t> : knee, elbow, shoulder, </a:t>
            </a:r>
          </a:p>
          <a:p>
            <a:pPr>
              <a:lnSpc>
                <a:spcPct val="90000"/>
              </a:lnSpc>
              <a:buFont typeface="Wingdings" pitchFamily="2" charset="2"/>
              <a:buNone/>
            </a:pPr>
            <a:r>
              <a:rPr lang="en-US" sz="3600" dirty="0"/>
              <a:t>				 </a:t>
            </a:r>
            <a:r>
              <a:rPr lang="en-US" sz="3600" dirty="0">
                <a:latin typeface="Times New Roman" pitchFamily="18" charset="0"/>
              </a:rPr>
              <a:t>small joints of the hand</a:t>
            </a:r>
          </a:p>
          <a:p>
            <a:pPr>
              <a:lnSpc>
                <a:spcPct val="90000"/>
              </a:lnSpc>
              <a:buFont typeface="Wingdings" pitchFamily="2" charset="2"/>
              <a:buNone/>
            </a:pPr>
            <a:endParaRPr lang="en-US" sz="3600" dirty="0">
              <a:latin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idx="1"/>
          </p:nvPr>
        </p:nvSpPr>
        <p:spPr>
          <a:xfrm>
            <a:off x="457200" y="1219200"/>
            <a:ext cx="8686800" cy="5410200"/>
          </a:xfrm>
        </p:spPr>
        <p:txBody>
          <a:bodyPr/>
          <a:lstStyle/>
          <a:p>
            <a:pPr>
              <a:lnSpc>
                <a:spcPct val="90000"/>
              </a:lnSpc>
            </a:pPr>
            <a:r>
              <a:rPr lang="en-US" dirty="0">
                <a:solidFill>
                  <a:schemeClr val="folHlink"/>
                </a:solidFill>
                <a:effectLst>
                  <a:outerShdw blurRad="38100" dist="38100" dir="2700000" algn="tl">
                    <a:srgbClr val="FFFFFF"/>
                  </a:outerShdw>
                </a:effectLst>
                <a:latin typeface="Times New Roman" pitchFamily="18" charset="0"/>
              </a:rPr>
              <a:t>Treatment</a:t>
            </a:r>
          </a:p>
          <a:p>
            <a:pPr lvl="1">
              <a:lnSpc>
                <a:spcPct val="90000"/>
              </a:lnSpc>
              <a:buClr>
                <a:schemeClr val="tx1"/>
              </a:buClr>
              <a:buFont typeface="Wingdings" pitchFamily="2" charset="2"/>
              <a:buChar char="Ø"/>
            </a:pPr>
            <a:r>
              <a:rPr lang="en-US" dirty="0">
                <a:solidFill>
                  <a:srgbClr val="FFFF66"/>
                </a:solidFill>
                <a:effectLst>
                  <a:outerShdw blurRad="38100" dist="38100" dir="2700000" algn="tl">
                    <a:srgbClr val="FFFFFF"/>
                  </a:outerShdw>
                </a:effectLst>
                <a:latin typeface="Times New Roman" pitchFamily="18" charset="0"/>
              </a:rPr>
              <a:t>Prevention :</a:t>
            </a:r>
            <a:r>
              <a:rPr lang="en-US" dirty="0">
                <a:latin typeface="Times New Roman" pitchFamily="18" charset="0"/>
              </a:rPr>
              <a:t> </a:t>
            </a:r>
          </a:p>
          <a:p>
            <a:pPr lvl="2">
              <a:lnSpc>
                <a:spcPct val="90000"/>
              </a:lnSpc>
              <a:buClr>
                <a:schemeClr val="tx1"/>
              </a:buClr>
              <a:buFont typeface="Wingdings" pitchFamily="2" charset="2"/>
              <a:buNone/>
            </a:pPr>
            <a:r>
              <a:rPr lang="en-US" dirty="0">
                <a:latin typeface="Times New Roman" pitchFamily="18" charset="0"/>
              </a:rPr>
              <a:t>- Exercise</a:t>
            </a:r>
          </a:p>
          <a:p>
            <a:pPr lvl="2">
              <a:lnSpc>
                <a:spcPct val="90000"/>
              </a:lnSpc>
              <a:buClr>
                <a:schemeClr val="tx1"/>
              </a:buClr>
              <a:buFont typeface="Wingdings" pitchFamily="2" charset="2"/>
              <a:buNone/>
            </a:pPr>
            <a:r>
              <a:rPr lang="en-US" dirty="0">
                <a:latin typeface="Times New Roman" pitchFamily="18" charset="0"/>
              </a:rPr>
              <a:t>- If joint has to be splinted </a:t>
            </a:r>
            <a:r>
              <a:rPr lang="en-US" dirty="0">
                <a:latin typeface="Times New Roman" pitchFamily="18" charset="0"/>
                <a:cs typeface="Times New Roman" pitchFamily="18" charset="0"/>
              </a:rPr>
              <a:t>→ Make sure in correct position</a:t>
            </a:r>
          </a:p>
          <a:p>
            <a:pPr lvl="2">
              <a:lnSpc>
                <a:spcPct val="90000"/>
              </a:lnSpc>
              <a:buClr>
                <a:schemeClr val="tx1"/>
              </a:buClr>
              <a:buFont typeface="Wingdings" pitchFamily="2" charset="2"/>
              <a:buNone/>
            </a:pPr>
            <a:endParaRPr lang="en-US" dirty="0">
              <a:latin typeface="Times New Roman" pitchFamily="18" charset="0"/>
              <a:cs typeface="Times New Roman" pitchFamily="18" charset="0"/>
            </a:endParaRPr>
          </a:p>
          <a:p>
            <a:pPr lvl="1">
              <a:lnSpc>
                <a:spcPct val="90000"/>
              </a:lnSpc>
              <a:buClr>
                <a:schemeClr val="tx1"/>
              </a:buClr>
              <a:buFont typeface="Wingdings" pitchFamily="2" charset="2"/>
              <a:buChar char="Ø"/>
            </a:pPr>
            <a:r>
              <a:rPr lang="en-US" dirty="0">
                <a:solidFill>
                  <a:srgbClr val="FFFF66"/>
                </a:solidFill>
                <a:effectLst>
                  <a:outerShdw blurRad="38100" dist="38100" dir="2700000" algn="tl">
                    <a:srgbClr val="FFFFFF"/>
                  </a:outerShdw>
                </a:effectLst>
                <a:latin typeface="Times New Roman" pitchFamily="18" charset="0"/>
                <a:cs typeface="Times New Roman" pitchFamily="18" charset="0"/>
              </a:rPr>
              <a:t>Joint stiffness has occurred:</a:t>
            </a:r>
          </a:p>
          <a:p>
            <a:pPr lvl="2">
              <a:lnSpc>
                <a:spcPct val="90000"/>
              </a:lnSpc>
              <a:buClr>
                <a:schemeClr val="tx1"/>
              </a:buClr>
              <a:buFont typeface="Wingdings" pitchFamily="2" charset="2"/>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Physiotherapy</a:t>
            </a:r>
            <a:endParaRPr lang="en-US" dirty="0">
              <a:latin typeface="Times New Roman" pitchFamily="18" charset="0"/>
              <a:cs typeface="Times New Roman" pitchFamily="18" charset="0"/>
            </a:endParaRPr>
          </a:p>
          <a:p>
            <a:pPr lvl="2">
              <a:lnSpc>
                <a:spcPct val="90000"/>
              </a:lnSpc>
              <a:buClr>
                <a:schemeClr val="tx1"/>
              </a:buClr>
              <a:buFont typeface="Wingdings" pitchFamily="2" charset="2"/>
              <a:buNone/>
            </a:pPr>
            <a:r>
              <a:rPr lang="en-US" dirty="0">
                <a:latin typeface="Times New Roman" pitchFamily="18" charset="0"/>
                <a:cs typeface="Times New Roman" pitchFamily="18" charset="0"/>
              </a:rPr>
              <a:t>- Intra-</a:t>
            </a:r>
            <a:r>
              <a:rPr lang="en-US" dirty="0" err="1">
                <a:latin typeface="Times New Roman" pitchFamily="18" charset="0"/>
                <a:cs typeface="Times New Roman" pitchFamily="18" charset="0"/>
              </a:rPr>
              <a:t>articular</a:t>
            </a:r>
            <a:r>
              <a:rPr lang="en-US" dirty="0">
                <a:latin typeface="Times New Roman" pitchFamily="18" charset="0"/>
                <a:cs typeface="Times New Roman" pitchFamily="18" charset="0"/>
              </a:rPr>
              <a:t> adhesions </a:t>
            </a:r>
          </a:p>
          <a:p>
            <a:pPr lvl="2">
              <a:lnSpc>
                <a:spcPct val="90000"/>
              </a:lnSpc>
              <a:buClr>
                <a:schemeClr val="tx1"/>
              </a:buClr>
              <a:buFont typeface="Wingdings" pitchFamily="2" charset="2"/>
              <a:buNone/>
            </a:pPr>
            <a:r>
              <a:rPr lang="en-US" dirty="0">
                <a:latin typeface="Times New Roman" pitchFamily="18" charset="0"/>
                <a:cs typeface="Times New Roman" pitchFamily="18" charset="0"/>
              </a:rPr>
              <a:t>   → Gentle manipulation under anaesthesia  </a:t>
            </a:r>
          </a:p>
          <a:p>
            <a:pPr lvl="2">
              <a:lnSpc>
                <a:spcPct val="90000"/>
              </a:lnSpc>
              <a:buClr>
                <a:schemeClr val="tx1"/>
              </a:buClr>
              <a:buFont typeface="Wingdings" pitchFamily="2" charset="2"/>
              <a:buNone/>
            </a:pPr>
            <a:endParaRPr lang="en-US" dirty="0" smtClean="0">
              <a:latin typeface="Times New Roman" pitchFamily="18" charset="0"/>
              <a:cs typeface="Times New Roman" pitchFamily="18" charset="0"/>
            </a:endParaRPr>
          </a:p>
          <a:p>
            <a:pPr lvl="2">
              <a:lnSpc>
                <a:spcPct val="90000"/>
              </a:lnSpc>
              <a:buClr>
                <a:schemeClr val="tx1"/>
              </a:buClr>
              <a:buFont typeface="Wingdings" pitchFamily="2" charset="2"/>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Adherent or contracted tissues</a:t>
            </a:r>
          </a:p>
          <a:p>
            <a:pPr lvl="2">
              <a:lnSpc>
                <a:spcPct val="90000"/>
              </a:lnSpc>
              <a:buClr>
                <a:schemeClr val="tx1"/>
              </a:buClr>
              <a:buFont typeface="Wingdings" pitchFamily="2" charset="2"/>
              <a:buNone/>
            </a:pPr>
            <a:r>
              <a:rPr lang="en-US" dirty="0">
                <a:latin typeface="Times New Roman" pitchFamily="18" charset="0"/>
                <a:cs typeface="Times New Roman" pitchFamily="18" charset="0"/>
              </a:rPr>
              <a:t>  → Released by operation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b="1">
                <a:solidFill>
                  <a:srgbClr val="FFFF99"/>
                </a:solidFill>
              </a:rPr>
              <a:t>MYOSITIS OSSIFICANS</a:t>
            </a:r>
          </a:p>
        </p:txBody>
      </p:sp>
      <p:sp>
        <p:nvSpPr>
          <p:cNvPr id="49155" name="Rectangle 3"/>
          <p:cNvSpPr>
            <a:spLocks noGrp="1" noChangeArrowheads="1"/>
          </p:cNvSpPr>
          <p:nvPr>
            <p:ph idx="1"/>
          </p:nvPr>
        </p:nvSpPr>
        <p:spPr>
          <a:xfrm>
            <a:off x="457200" y="1905000"/>
            <a:ext cx="8229600" cy="4648200"/>
          </a:xfrm>
        </p:spPr>
        <p:txBody>
          <a:bodyPr/>
          <a:lstStyle/>
          <a:p>
            <a:r>
              <a:rPr lang="en-US" sz="3600" dirty="0" err="1">
                <a:latin typeface="Times New Roman" pitchFamily="18" charset="0"/>
              </a:rPr>
              <a:t>Heterotopic</a:t>
            </a:r>
            <a:r>
              <a:rPr lang="en-US" sz="3600" dirty="0">
                <a:latin typeface="Times New Roman" pitchFamily="18" charset="0"/>
              </a:rPr>
              <a:t> ossification in the muscles after an injury</a:t>
            </a:r>
          </a:p>
          <a:p>
            <a:endParaRPr lang="en-US" sz="3600" dirty="0">
              <a:latin typeface="Times New Roman" pitchFamily="18" charset="0"/>
            </a:endParaRPr>
          </a:p>
          <a:p>
            <a:r>
              <a:rPr lang="en-US" sz="3600" dirty="0">
                <a:latin typeface="Times New Roman" pitchFamily="18" charset="0"/>
              </a:rPr>
              <a:t>Usually occurs in</a:t>
            </a:r>
          </a:p>
          <a:p>
            <a:pPr lvl="1">
              <a:buClr>
                <a:schemeClr val="tx1"/>
              </a:buClr>
              <a:buFont typeface="Wingdings" pitchFamily="2" charset="2"/>
              <a:buChar char="Ø"/>
            </a:pPr>
            <a:r>
              <a:rPr lang="en-US" sz="3200" dirty="0">
                <a:latin typeface="Times New Roman" pitchFamily="18" charset="0"/>
              </a:rPr>
              <a:t>Dislocation of the elbow</a:t>
            </a:r>
          </a:p>
          <a:p>
            <a:pPr lvl="1">
              <a:buClr>
                <a:schemeClr val="tx1"/>
              </a:buClr>
              <a:buFont typeface="Wingdings" pitchFamily="2" charset="2"/>
              <a:buChar char="Ø"/>
            </a:pPr>
            <a:r>
              <a:rPr lang="en-US" sz="3200" dirty="0">
                <a:latin typeface="Times New Roman" pitchFamily="18" charset="0"/>
              </a:rPr>
              <a:t>A blow to the </a:t>
            </a:r>
            <a:r>
              <a:rPr lang="en-US" sz="3200" dirty="0" err="1">
                <a:latin typeface="Times New Roman" pitchFamily="18" charset="0"/>
              </a:rPr>
              <a:t>brachialis</a:t>
            </a:r>
            <a:r>
              <a:rPr lang="en-US" sz="3200" dirty="0">
                <a:latin typeface="Times New Roman" pitchFamily="18" charset="0"/>
              </a:rPr>
              <a:t> / deltoid / </a:t>
            </a:r>
            <a:r>
              <a:rPr lang="en-US" sz="3200" dirty="0" smtClean="0">
                <a:latin typeface="Times New Roman" pitchFamily="18" charset="0"/>
              </a:rPr>
              <a:t>quadriceps</a:t>
            </a:r>
          </a:p>
          <a:p>
            <a:pPr lvl="1">
              <a:buClr>
                <a:schemeClr val="tx1"/>
              </a:buClr>
              <a:buFont typeface="Wingdings" pitchFamily="2" charset="2"/>
              <a:buChar char="Ø"/>
            </a:pPr>
            <a:endParaRPr lang="en-US" sz="3200" dirty="0" smtClean="0">
              <a:latin typeface="Times New Roman" pitchFamily="18" charset="0"/>
            </a:endParaRPr>
          </a:p>
          <a:p>
            <a:pPr>
              <a:buSzPct val="115000"/>
              <a:buNone/>
            </a:pPr>
            <a:endParaRPr lang="en-US" dirty="0" smtClean="0">
              <a:latin typeface="Times New Roman" pitchFamily="18" charset="0"/>
            </a:endParaRPr>
          </a:p>
          <a:p>
            <a:pPr lvl="2">
              <a:buClr>
                <a:schemeClr val="tx1"/>
              </a:buClr>
              <a:buFont typeface="Wingdings" pitchFamily="2" charset="2"/>
              <a:buChar char="Ø"/>
            </a:pPr>
            <a:endParaRPr 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533400"/>
            <a:ext cx="8229600" cy="914400"/>
          </a:xfrm>
          <a:noFill/>
        </p:spPr>
        <p:txBody>
          <a:bodyPr/>
          <a:lstStyle/>
          <a:p>
            <a:r>
              <a:rPr lang="en-US" b="1" dirty="0" smtClean="0">
                <a:solidFill>
                  <a:srgbClr val="FFFF99"/>
                </a:solidFill>
              </a:rPr>
              <a:t>LOCAL :LATE </a:t>
            </a:r>
            <a:r>
              <a:rPr lang="en-US" b="1" dirty="0">
                <a:solidFill>
                  <a:srgbClr val="FFFF99"/>
                </a:solidFill>
              </a:rPr>
              <a:t>COMPLICATIONS</a:t>
            </a:r>
          </a:p>
        </p:txBody>
      </p:sp>
      <p:sp>
        <p:nvSpPr>
          <p:cNvPr id="33795" name="Rectangle 3"/>
          <p:cNvSpPr>
            <a:spLocks noGrp="1" noChangeArrowheads="1"/>
          </p:cNvSpPr>
          <p:nvPr>
            <p:ph sz="half" idx="1"/>
          </p:nvPr>
        </p:nvSpPr>
        <p:spPr>
          <a:xfrm>
            <a:off x="685800" y="1524000"/>
            <a:ext cx="3810000" cy="5105400"/>
          </a:xfrm>
          <a:noFill/>
        </p:spPr>
        <p:txBody>
          <a:bodyPr/>
          <a:lstStyle/>
          <a:p>
            <a:pPr>
              <a:lnSpc>
                <a:spcPct val="150000"/>
              </a:lnSpc>
              <a:buFontTx/>
              <a:buChar char="•"/>
            </a:pPr>
            <a:r>
              <a:rPr lang="en-US" sz="2400" dirty="0">
                <a:latin typeface="Times New Roman" pitchFamily="18" charset="0"/>
              </a:rPr>
              <a:t>Delayed union</a:t>
            </a:r>
          </a:p>
          <a:p>
            <a:pPr>
              <a:lnSpc>
                <a:spcPct val="150000"/>
              </a:lnSpc>
              <a:buFontTx/>
              <a:buChar char="•"/>
            </a:pPr>
            <a:r>
              <a:rPr lang="en-US" sz="2400" dirty="0">
                <a:latin typeface="Times New Roman" pitchFamily="18" charset="0"/>
              </a:rPr>
              <a:t>Non-union</a:t>
            </a:r>
          </a:p>
          <a:p>
            <a:pPr>
              <a:lnSpc>
                <a:spcPct val="150000"/>
              </a:lnSpc>
              <a:buFontTx/>
              <a:buChar char="•"/>
            </a:pPr>
            <a:r>
              <a:rPr lang="en-US" sz="2400" dirty="0" err="1">
                <a:latin typeface="Times New Roman" pitchFamily="18" charset="0"/>
              </a:rPr>
              <a:t>Malunion</a:t>
            </a:r>
            <a:endParaRPr lang="en-US" sz="2400" dirty="0">
              <a:latin typeface="Times New Roman" pitchFamily="18" charset="0"/>
            </a:endParaRPr>
          </a:p>
          <a:p>
            <a:pPr>
              <a:lnSpc>
                <a:spcPct val="150000"/>
              </a:lnSpc>
              <a:buFontTx/>
              <a:buChar char="•"/>
            </a:pPr>
            <a:r>
              <a:rPr lang="en-US" sz="2400" dirty="0">
                <a:latin typeface="Times New Roman" pitchFamily="18" charset="0"/>
              </a:rPr>
              <a:t>Joint stiffness</a:t>
            </a:r>
          </a:p>
          <a:p>
            <a:pPr>
              <a:lnSpc>
                <a:spcPct val="150000"/>
              </a:lnSpc>
              <a:buFontTx/>
              <a:buChar char="•"/>
            </a:pPr>
            <a:r>
              <a:rPr lang="en-US" sz="2400" dirty="0" err="1" smtClean="0">
                <a:latin typeface="Times New Roman" pitchFamily="18" charset="0"/>
              </a:rPr>
              <a:t>Myositis</a:t>
            </a:r>
            <a:r>
              <a:rPr lang="en-US" sz="2400" dirty="0" smtClean="0">
                <a:latin typeface="Times New Roman" pitchFamily="18" charset="0"/>
              </a:rPr>
              <a:t> </a:t>
            </a:r>
            <a:r>
              <a:rPr lang="en-US" sz="2400" dirty="0" err="1">
                <a:latin typeface="Times New Roman" pitchFamily="18" charset="0"/>
              </a:rPr>
              <a:t>ossificans</a:t>
            </a:r>
            <a:endParaRPr lang="en-US" sz="2400" dirty="0">
              <a:latin typeface="Times New Roman" pitchFamily="18" charset="0"/>
            </a:endParaRPr>
          </a:p>
          <a:p>
            <a:pPr>
              <a:lnSpc>
                <a:spcPct val="150000"/>
              </a:lnSpc>
              <a:buFontTx/>
              <a:buChar char="•"/>
            </a:pPr>
            <a:r>
              <a:rPr lang="en-US" sz="2400" dirty="0" err="1">
                <a:latin typeface="Times New Roman" pitchFamily="18" charset="0"/>
              </a:rPr>
              <a:t>Avascular</a:t>
            </a:r>
            <a:r>
              <a:rPr lang="en-US" sz="2400" dirty="0">
                <a:latin typeface="Times New Roman" pitchFamily="18" charset="0"/>
              </a:rPr>
              <a:t> necrosis</a:t>
            </a:r>
          </a:p>
          <a:p>
            <a:pPr>
              <a:lnSpc>
                <a:spcPct val="150000"/>
              </a:lnSpc>
              <a:buFontTx/>
              <a:buChar char="•"/>
            </a:pPr>
            <a:r>
              <a:rPr lang="en-US" sz="2400" dirty="0" err="1" smtClean="0">
                <a:latin typeface="Times New Roman" pitchFamily="18" charset="0"/>
              </a:rPr>
              <a:t>Algodystrophy</a:t>
            </a:r>
            <a:r>
              <a:rPr lang="en-US" sz="2400" dirty="0" smtClean="0">
                <a:latin typeface="Times New Roman" pitchFamily="18" charset="0"/>
              </a:rPr>
              <a:t> (RSD)</a:t>
            </a:r>
            <a:endParaRPr lang="en-US" sz="2400" dirty="0">
              <a:latin typeface="Times New Roman" pitchFamily="18" charset="0"/>
            </a:endParaRPr>
          </a:p>
          <a:p>
            <a:pPr>
              <a:lnSpc>
                <a:spcPct val="150000"/>
              </a:lnSpc>
              <a:buFontTx/>
              <a:buChar char="•"/>
            </a:pPr>
            <a:r>
              <a:rPr lang="en-US" sz="2400" dirty="0">
                <a:latin typeface="Times New Roman" pitchFamily="18" charset="0"/>
              </a:rPr>
              <a:t>Osteoarthritis</a:t>
            </a:r>
          </a:p>
        </p:txBody>
      </p:sp>
      <p:sp>
        <p:nvSpPr>
          <p:cNvPr id="33796" name="Rectangle 4"/>
          <p:cNvSpPr>
            <a:spLocks noGrp="1" noChangeArrowheads="1"/>
          </p:cNvSpPr>
          <p:nvPr>
            <p:ph sz="half" idx="2"/>
          </p:nvPr>
        </p:nvSpPr>
        <p:spPr>
          <a:xfrm>
            <a:off x="4724400" y="1447800"/>
            <a:ext cx="3962400" cy="4530725"/>
          </a:xfrm>
        </p:spPr>
        <p:txBody>
          <a:bodyPr/>
          <a:lstStyle/>
          <a:p>
            <a:pPr>
              <a:lnSpc>
                <a:spcPct val="150000"/>
              </a:lnSpc>
              <a:buFontTx/>
              <a:buChar char="•"/>
            </a:pPr>
            <a:r>
              <a:rPr lang="en-US" sz="2400" dirty="0">
                <a:latin typeface="Times New Roman" pitchFamily="18" charset="0"/>
              </a:rPr>
              <a:t>Joint instability</a:t>
            </a:r>
          </a:p>
          <a:p>
            <a:pPr>
              <a:lnSpc>
                <a:spcPct val="150000"/>
              </a:lnSpc>
              <a:buFontTx/>
              <a:buChar char="•"/>
            </a:pPr>
            <a:r>
              <a:rPr lang="en-US" sz="2400" dirty="0">
                <a:latin typeface="Times New Roman" pitchFamily="18" charset="0"/>
              </a:rPr>
              <a:t>Muscle contracture </a:t>
            </a:r>
          </a:p>
          <a:p>
            <a:pPr>
              <a:lnSpc>
                <a:spcPct val="150000"/>
              </a:lnSpc>
              <a:buFontTx/>
              <a:buNone/>
            </a:pPr>
            <a:r>
              <a:rPr lang="en-US" sz="2400" dirty="0">
                <a:latin typeface="Times New Roman" pitchFamily="18" charset="0"/>
              </a:rPr>
              <a:t>	(Volkmann’s contracture)</a:t>
            </a:r>
          </a:p>
          <a:p>
            <a:pPr>
              <a:lnSpc>
                <a:spcPct val="150000"/>
              </a:lnSpc>
              <a:buFontTx/>
              <a:buChar char="•"/>
            </a:pPr>
            <a:r>
              <a:rPr lang="en-US" sz="2400" dirty="0">
                <a:latin typeface="Times New Roman" pitchFamily="18" charset="0"/>
              </a:rPr>
              <a:t>Tendon lesions</a:t>
            </a:r>
          </a:p>
          <a:p>
            <a:pPr>
              <a:lnSpc>
                <a:spcPct val="150000"/>
              </a:lnSpc>
              <a:buFontTx/>
              <a:buChar char="•"/>
            </a:pPr>
            <a:r>
              <a:rPr lang="en-US" sz="2400" dirty="0" smtClean="0">
                <a:latin typeface="Times New Roman" pitchFamily="18" charset="0"/>
              </a:rPr>
              <a:t>Growth </a:t>
            </a:r>
            <a:r>
              <a:rPr lang="en-US" sz="2400" dirty="0">
                <a:latin typeface="Times New Roman" pitchFamily="18" charset="0"/>
              </a:rPr>
              <a:t>disturbance</a:t>
            </a:r>
          </a:p>
          <a:p>
            <a:pPr>
              <a:lnSpc>
                <a:spcPct val="150000"/>
              </a:lnSpc>
              <a:buFontTx/>
              <a:buChar char="•"/>
            </a:pPr>
            <a:r>
              <a:rPr lang="en-US" sz="2400" dirty="0">
                <a:latin typeface="Times New Roman" pitchFamily="18" charset="0"/>
              </a:rPr>
              <a:t>Bed sores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79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379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P spid="3379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en-US"/>
          </a:p>
        </p:txBody>
      </p:sp>
      <p:sp>
        <p:nvSpPr>
          <p:cNvPr id="50179" name="Rectangle 3"/>
          <p:cNvSpPr>
            <a:spLocks noGrp="1" noChangeArrowheads="1"/>
          </p:cNvSpPr>
          <p:nvPr>
            <p:ph idx="1"/>
          </p:nvPr>
        </p:nvSpPr>
        <p:spPr>
          <a:xfrm>
            <a:off x="457200" y="762000"/>
            <a:ext cx="8229600" cy="5638800"/>
          </a:xfrm>
        </p:spPr>
        <p:txBody>
          <a:bodyPr/>
          <a:lstStyle/>
          <a:p>
            <a:pPr>
              <a:lnSpc>
                <a:spcPct val="90000"/>
              </a:lnSpc>
            </a:pPr>
            <a:r>
              <a:rPr lang="en-US" dirty="0">
                <a:solidFill>
                  <a:schemeClr val="folHlink"/>
                </a:solidFill>
                <a:effectLst>
                  <a:outerShdw blurRad="38100" dist="38100" dir="2700000" algn="tl">
                    <a:srgbClr val="FFFFFF"/>
                  </a:outerShdw>
                </a:effectLst>
                <a:latin typeface="Times New Roman" pitchFamily="18" charset="0"/>
              </a:rPr>
              <a:t>Clinical features</a:t>
            </a:r>
          </a:p>
          <a:p>
            <a:pPr lvl="1">
              <a:lnSpc>
                <a:spcPct val="90000"/>
              </a:lnSpc>
              <a:buClr>
                <a:schemeClr val="tx1"/>
              </a:buClr>
              <a:buFont typeface="Wingdings" pitchFamily="2" charset="2"/>
              <a:buChar char="Ø"/>
            </a:pPr>
            <a:r>
              <a:rPr lang="en-US" dirty="0">
                <a:latin typeface="Times New Roman" pitchFamily="18" charset="0"/>
              </a:rPr>
              <a:t>Pain, soft tissue tenderness</a:t>
            </a:r>
          </a:p>
          <a:p>
            <a:pPr lvl="1">
              <a:lnSpc>
                <a:spcPct val="90000"/>
              </a:lnSpc>
              <a:buClr>
                <a:schemeClr val="tx1"/>
              </a:buClr>
              <a:buFont typeface="Wingdings" pitchFamily="2" charset="2"/>
              <a:buChar char="Ø"/>
            </a:pPr>
            <a:r>
              <a:rPr lang="en-US" dirty="0">
                <a:latin typeface="Times New Roman" pitchFamily="18" charset="0"/>
              </a:rPr>
              <a:t>Local swelling</a:t>
            </a:r>
          </a:p>
          <a:p>
            <a:pPr lvl="1">
              <a:lnSpc>
                <a:spcPct val="90000"/>
              </a:lnSpc>
              <a:buClr>
                <a:schemeClr val="tx1"/>
              </a:buClr>
              <a:buFont typeface="Wingdings" pitchFamily="2" charset="2"/>
              <a:buChar char="Ø"/>
            </a:pPr>
            <a:r>
              <a:rPr lang="en-US" dirty="0">
                <a:latin typeface="Times New Roman" pitchFamily="18" charset="0"/>
              </a:rPr>
              <a:t>Joint stiffness </a:t>
            </a:r>
          </a:p>
          <a:p>
            <a:pPr lvl="1">
              <a:lnSpc>
                <a:spcPct val="90000"/>
              </a:lnSpc>
              <a:buClr>
                <a:schemeClr val="tx1"/>
              </a:buClr>
              <a:buFont typeface="Wingdings" pitchFamily="2" charset="2"/>
              <a:buChar char="Ø"/>
            </a:pPr>
            <a:r>
              <a:rPr lang="en-US" dirty="0">
                <a:latin typeface="Times New Roman" pitchFamily="18" charset="0"/>
              </a:rPr>
              <a:t>Limitation of movements</a:t>
            </a:r>
          </a:p>
          <a:p>
            <a:pPr lvl="1">
              <a:lnSpc>
                <a:spcPct val="90000"/>
              </a:lnSpc>
              <a:buClr>
                <a:schemeClr val="tx1"/>
              </a:buClr>
              <a:buFont typeface="Wingdings" pitchFamily="2" charset="2"/>
              <a:buChar char="Ø"/>
            </a:pPr>
            <a:r>
              <a:rPr lang="en-US" dirty="0">
                <a:latin typeface="Times New Roman" pitchFamily="18" charset="0"/>
              </a:rPr>
              <a:t>Extreme </a:t>
            </a:r>
            <a:r>
              <a:rPr lang="en-US" dirty="0" smtClean="0">
                <a:latin typeface="Times New Roman" pitchFamily="18" charset="0"/>
              </a:rPr>
              <a:t>cases:  -Complete loss of movement</a:t>
            </a:r>
          </a:p>
          <a:p>
            <a:pPr>
              <a:lnSpc>
                <a:spcPct val="90000"/>
              </a:lnSpc>
              <a:buSzPct val="115000"/>
              <a:buFont typeface="Wingdings" pitchFamily="2" charset="2"/>
              <a:buChar char="§"/>
            </a:pPr>
            <a:endParaRPr lang="en-US" dirty="0" smtClean="0">
              <a:solidFill>
                <a:schemeClr val="folHlink"/>
              </a:solidFill>
              <a:effectLst>
                <a:outerShdw blurRad="38100" dist="38100" dir="2700000" algn="tl">
                  <a:srgbClr val="FFFFFF"/>
                </a:outerShdw>
              </a:effectLst>
              <a:latin typeface="Times New Roman" pitchFamily="18" charset="0"/>
            </a:endParaRPr>
          </a:p>
          <a:p>
            <a:pPr>
              <a:lnSpc>
                <a:spcPct val="90000"/>
              </a:lnSpc>
              <a:buSzPct val="115000"/>
              <a:buFont typeface="Wingdings" pitchFamily="2" charset="2"/>
              <a:buChar char="§"/>
            </a:pPr>
            <a:r>
              <a:rPr lang="en-US" dirty="0" smtClean="0">
                <a:solidFill>
                  <a:schemeClr val="folHlink"/>
                </a:solidFill>
                <a:effectLst>
                  <a:outerShdw blurRad="38100" dist="38100" dir="2700000" algn="tl">
                    <a:srgbClr val="FFFFFF"/>
                  </a:outerShdw>
                </a:effectLst>
                <a:latin typeface="Times New Roman" pitchFamily="18" charset="0"/>
              </a:rPr>
              <a:t>X-Ray</a:t>
            </a:r>
            <a:endParaRPr lang="en-US" dirty="0">
              <a:solidFill>
                <a:schemeClr val="folHlink"/>
              </a:solidFill>
              <a:effectLst>
                <a:outerShdw blurRad="38100" dist="38100" dir="2700000" algn="tl">
                  <a:srgbClr val="FFFFFF"/>
                </a:outerShdw>
              </a:effectLst>
              <a:latin typeface="Times New Roman" pitchFamily="18" charset="0"/>
            </a:endParaRPr>
          </a:p>
          <a:p>
            <a:pPr lvl="1">
              <a:lnSpc>
                <a:spcPct val="90000"/>
              </a:lnSpc>
              <a:buClr>
                <a:schemeClr val="tx1"/>
              </a:buClr>
              <a:buFont typeface="Wingdings" pitchFamily="2" charset="2"/>
              <a:buChar char="Ø"/>
            </a:pPr>
            <a:r>
              <a:rPr lang="en-US" dirty="0">
                <a:latin typeface="Times New Roman" pitchFamily="18" charset="0"/>
              </a:rPr>
              <a:t>Normal</a:t>
            </a:r>
          </a:p>
          <a:p>
            <a:pPr lvl="1">
              <a:lnSpc>
                <a:spcPct val="90000"/>
              </a:lnSpc>
              <a:buClr>
                <a:schemeClr val="tx1"/>
              </a:buClr>
              <a:buFont typeface="Wingdings" pitchFamily="2" charset="2"/>
              <a:buChar char="Ø"/>
            </a:pPr>
            <a:r>
              <a:rPr lang="en-US" dirty="0">
                <a:latin typeface="Times New Roman" pitchFamily="18" charset="0"/>
              </a:rPr>
              <a:t>Fluffy calcification in the soft tissue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lang="en-US"/>
          </a:p>
        </p:txBody>
      </p:sp>
      <p:sp>
        <p:nvSpPr>
          <p:cNvPr id="51203" name="Rectangle 3"/>
          <p:cNvSpPr>
            <a:spLocks noGrp="1" noChangeArrowheads="1"/>
          </p:cNvSpPr>
          <p:nvPr>
            <p:ph idx="1"/>
          </p:nvPr>
        </p:nvSpPr>
        <p:spPr>
          <a:xfrm>
            <a:off x="457200" y="838200"/>
            <a:ext cx="8229600" cy="5257800"/>
          </a:xfrm>
        </p:spPr>
        <p:txBody>
          <a:bodyPr/>
          <a:lstStyle/>
          <a:p>
            <a:r>
              <a:rPr lang="en-US" sz="3600" dirty="0">
                <a:solidFill>
                  <a:schemeClr val="folHlink"/>
                </a:solidFill>
                <a:effectLst>
                  <a:outerShdw blurRad="38100" dist="38100" dir="2700000" algn="tl">
                    <a:srgbClr val="FFFFFF"/>
                  </a:outerShdw>
                </a:effectLst>
                <a:latin typeface="Times New Roman" pitchFamily="18" charset="0"/>
              </a:rPr>
              <a:t>Treatment</a:t>
            </a:r>
          </a:p>
          <a:p>
            <a:pPr lvl="1">
              <a:buClr>
                <a:schemeClr val="tx1"/>
              </a:buClr>
              <a:buFont typeface="Wingdings" pitchFamily="2" charset="2"/>
              <a:buChar char="Ø"/>
            </a:pPr>
            <a:r>
              <a:rPr lang="en-US" sz="3200" dirty="0">
                <a:latin typeface="Times New Roman" pitchFamily="18" charset="0"/>
              </a:rPr>
              <a:t>Early stage : Joint should be rested</a:t>
            </a:r>
          </a:p>
          <a:p>
            <a:pPr lvl="1">
              <a:buClr>
                <a:schemeClr val="tx1"/>
              </a:buClr>
              <a:buFont typeface="Wingdings" pitchFamily="2" charset="2"/>
              <a:buChar char="Ø"/>
            </a:pPr>
            <a:r>
              <a:rPr lang="en-US" sz="3200" dirty="0">
                <a:latin typeface="Times New Roman" pitchFamily="18" charset="0"/>
              </a:rPr>
              <a:t>Then           : Gentle active </a:t>
            </a:r>
            <a:r>
              <a:rPr lang="en-US" sz="3200" dirty="0" smtClean="0">
                <a:latin typeface="Times New Roman" pitchFamily="18" charset="0"/>
              </a:rPr>
              <a:t>movements</a:t>
            </a:r>
          </a:p>
          <a:p>
            <a:pPr lvl="1">
              <a:buClr>
                <a:schemeClr val="tx1"/>
              </a:buClr>
              <a:buNone/>
            </a:pPr>
            <a:endParaRPr lang="en-US" sz="3200" dirty="0">
              <a:latin typeface="Times New Roman" pitchFamily="18" charset="0"/>
            </a:endParaRPr>
          </a:p>
          <a:p>
            <a:pPr lvl="1">
              <a:buClr>
                <a:schemeClr val="tx1"/>
              </a:buClr>
              <a:buFont typeface="Wingdings" pitchFamily="2" charset="2"/>
              <a:buChar char="Ø"/>
            </a:pPr>
            <a:r>
              <a:rPr lang="en-US" sz="3200" dirty="0">
                <a:latin typeface="Times New Roman" pitchFamily="18" charset="0"/>
              </a:rPr>
              <a:t>When the condition has stabilized : </a:t>
            </a:r>
          </a:p>
          <a:p>
            <a:pPr lvl="1">
              <a:buClr>
                <a:schemeClr val="tx1"/>
              </a:buClr>
              <a:buFont typeface="Wingdings" pitchFamily="2" charset="2"/>
              <a:buNone/>
            </a:pPr>
            <a:r>
              <a:rPr lang="en-US" sz="3200" dirty="0">
                <a:latin typeface="Times New Roman" pitchFamily="18" charset="0"/>
              </a:rPr>
              <a:t>  	Excision of the bony mass</a:t>
            </a:r>
          </a:p>
          <a:p>
            <a:pPr lvl="1">
              <a:buClr>
                <a:schemeClr val="tx1"/>
              </a:buClr>
              <a:buFont typeface="Wingdings" pitchFamily="2" charset="2"/>
              <a:buChar char="Ø"/>
            </a:pPr>
            <a:r>
              <a:rPr lang="en-US" sz="3200" dirty="0">
                <a:latin typeface="Times New Roman" pitchFamily="18" charset="0"/>
              </a:rPr>
              <a:t>Anti-inflammatory drugs may </a:t>
            </a:r>
            <a:r>
              <a:rPr lang="en-US" sz="3200" dirty="0">
                <a:latin typeface="Times New Roman" pitchFamily="18" charset="0"/>
                <a:cs typeface="Times New Roman" pitchFamily="18" charset="0"/>
              </a:rPr>
              <a:t>↓ joint stiffness</a:t>
            </a:r>
            <a:r>
              <a:rPr lang="en-US" sz="3200" dirty="0">
                <a:latin typeface="Times New Roman" pitchFamily="18" charset="0"/>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b="1">
                <a:solidFill>
                  <a:srgbClr val="FFFF99"/>
                </a:solidFill>
              </a:rPr>
              <a:t>AVASCULAR NECROSIS</a:t>
            </a:r>
          </a:p>
        </p:txBody>
      </p:sp>
      <p:sp>
        <p:nvSpPr>
          <p:cNvPr id="52227" name="Rectangle 3"/>
          <p:cNvSpPr>
            <a:spLocks noGrp="1" noChangeArrowheads="1"/>
          </p:cNvSpPr>
          <p:nvPr>
            <p:ph sz="half" idx="1"/>
          </p:nvPr>
        </p:nvSpPr>
        <p:spPr>
          <a:xfrm>
            <a:off x="457200" y="1600200"/>
            <a:ext cx="4267200" cy="4530725"/>
          </a:xfrm>
        </p:spPr>
        <p:txBody>
          <a:bodyPr/>
          <a:lstStyle/>
          <a:p>
            <a:r>
              <a:rPr lang="en-US" dirty="0">
                <a:latin typeface="Times New Roman" pitchFamily="18" charset="0"/>
              </a:rPr>
              <a:t>Circumscribed bone necrosis</a:t>
            </a:r>
          </a:p>
          <a:p>
            <a:endParaRPr lang="en-US" dirty="0">
              <a:latin typeface="Times New Roman" pitchFamily="18" charset="0"/>
            </a:endParaRPr>
          </a:p>
          <a:p>
            <a:r>
              <a:rPr lang="en-US" dirty="0">
                <a:solidFill>
                  <a:schemeClr val="folHlink"/>
                </a:solidFill>
                <a:effectLst>
                  <a:outerShdw blurRad="38100" dist="38100" dir="2700000" algn="tl">
                    <a:srgbClr val="FFFFFF"/>
                  </a:outerShdw>
                </a:effectLst>
                <a:latin typeface="Times New Roman" pitchFamily="18" charset="0"/>
              </a:rPr>
              <a:t>Causes</a:t>
            </a:r>
          </a:p>
          <a:p>
            <a:pPr lvl="1">
              <a:buClr>
                <a:schemeClr val="tx1"/>
              </a:buClr>
              <a:buFont typeface="Wingdings" pitchFamily="2" charset="2"/>
              <a:buChar char="Ø"/>
            </a:pPr>
            <a:r>
              <a:rPr lang="en-US" dirty="0">
                <a:latin typeface="Times New Roman" pitchFamily="18" charset="0"/>
              </a:rPr>
              <a:t>Interruption of the arterial blood </a:t>
            </a:r>
            <a:r>
              <a:rPr lang="en-US" dirty="0" smtClean="0">
                <a:latin typeface="Times New Roman" pitchFamily="18" charset="0"/>
              </a:rPr>
              <a:t>flow</a:t>
            </a:r>
            <a:endParaRPr lang="en-US" dirty="0">
              <a:latin typeface="Times New Roman" pitchFamily="18" charset="0"/>
            </a:endParaRPr>
          </a:p>
        </p:txBody>
      </p:sp>
      <p:sp>
        <p:nvSpPr>
          <p:cNvPr id="52228" name="Rectangle 4"/>
          <p:cNvSpPr>
            <a:spLocks noGrp="1" noChangeArrowheads="1"/>
          </p:cNvSpPr>
          <p:nvPr>
            <p:ph sz="half" idx="2"/>
          </p:nvPr>
        </p:nvSpPr>
        <p:spPr>
          <a:xfrm>
            <a:off x="4876800" y="1981200"/>
            <a:ext cx="4267200" cy="4114800"/>
          </a:xfrm>
        </p:spPr>
        <p:txBody>
          <a:bodyPr/>
          <a:lstStyle/>
          <a:p>
            <a:r>
              <a:rPr lang="en-US">
                <a:solidFill>
                  <a:schemeClr val="folHlink"/>
                </a:solidFill>
                <a:effectLst>
                  <a:outerShdw blurRad="38100" dist="38100" dir="2700000" algn="tl">
                    <a:srgbClr val="FFFFFF"/>
                  </a:outerShdw>
                </a:effectLst>
                <a:latin typeface="Times New Roman" pitchFamily="18" charset="0"/>
              </a:rPr>
              <a:t>Common site</a:t>
            </a:r>
            <a:r>
              <a:rPr lang="en-US">
                <a:solidFill>
                  <a:schemeClr val="bg2"/>
                </a:solidFill>
                <a:effectLst>
                  <a:outerShdw blurRad="38100" dist="38100" dir="2700000" algn="tl">
                    <a:srgbClr val="FFFFFF"/>
                  </a:outerShdw>
                </a:effectLst>
                <a:latin typeface="Times New Roman" pitchFamily="18" charset="0"/>
              </a:rPr>
              <a:t> :</a:t>
            </a:r>
          </a:p>
          <a:p>
            <a:pPr lvl="1">
              <a:buClr>
                <a:schemeClr val="tx1"/>
              </a:buClr>
              <a:buFont typeface="Wingdings" pitchFamily="2" charset="2"/>
              <a:buChar char="Ø"/>
            </a:pPr>
            <a:r>
              <a:rPr lang="en-US" b="1">
                <a:solidFill>
                  <a:srgbClr val="FFFF66"/>
                </a:solidFill>
                <a:effectLst>
                  <a:outerShdw blurRad="38100" dist="38100" dir="2700000" algn="tl">
                    <a:srgbClr val="FFFFFF"/>
                  </a:outerShdw>
                </a:effectLst>
                <a:latin typeface="Times New Roman" pitchFamily="18" charset="0"/>
              </a:rPr>
              <a:t>Femoral head</a:t>
            </a:r>
          </a:p>
          <a:p>
            <a:pPr lvl="1">
              <a:buClr>
                <a:schemeClr val="tx1"/>
              </a:buClr>
              <a:buFont typeface="Wingdings" pitchFamily="2" charset="2"/>
              <a:buChar char="Ø"/>
            </a:pPr>
            <a:r>
              <a:rPr lang="en-US">
                <a:latin typeface="Times New Roman" pitchFamily="18" charset="0"/>
              </a:rPr>
              <a:t>Femoral condyls</a:t>
            </a:r>
          </a:p>
          <a:p>
            <a:pPr lvl="1">
              <a:buClr>
                <a:schemeClr val="tx1"/>
              </a:buClr>
              <a:buFont typeface="Wingdings" pitchFamily="2" charset="2"/>
              <a:buChar char="Ø"/>
            </a:pPr>
            <a:r>
              <a:rPr lang="en-US">
                <a:latin typeface="Times New Roman" pitchFamily="18" charset="0"/>
              </a:rPr>
              <a:t>Humeral head</a:t>
            </a:r>
          </a:p>
          <a:p>
            <a:pPr lvl="1">
              <a:buClr>
                <a:schemeClr val="tx1"/>
              </a:buClr>
              <a:buFont typeface="Wingdings" pitchFamily="2" charset="2"/>
              <a:buChar char="Ø"/>
            </a:pPr>
            <a:r>
              <a:rPr lang="en-US">
                <a:latin typeface="Times New Roman" pitchFamily="18" charset="0"/>
              </a:rPr>
              <a:t>Capitulum of humerus</a:t>
            </a:r>
          </a:p>
          <a:p>
            <a:pPr lvl="1">
              <a:buClr>
                <a:schemeClr val="tx1"/>
              </a:buClr>
              <a:buFont typeface="Wingdings" pitchFamily="2" charset="2"/>
              <a:buChar char="Ø"/>
            </a:pPr>
            <a:r>
              <a:rPr lang="en-US" b="1">
                <a:solidFill>
                  <a:srgbClr val="FFFF66"/>
                </a:solidFill>
                <a:effectLst>
                  <a:outerShdw blurRad="38100" dist="38100" dir="2700000" algn="tl">
                    <a:srgbClr val="FFFFFF"/>
                  </a:outerShdw>
                </a:effectLst>
                <a:latin typeface="Times New Roman" pitchFamily="18" charset="0"/>
              </a:rPr>
              <a:t>Scaphoid</a:t>
            </a:r>
            <a:r>
              <a:rPr lang="en-US">
                <a:latin typeface="Times New Roman" pitchFamily="18" charset="0"/>
              </a:rPr>
              <a:t> (proximal part)</a:t>
            </a:r>
          </a:p>
          <a:p>
            <a:pPr lvl="1">
              <a:buClr>
                <a:schemeClr val="tx1"/>
              </a:buClr>
              <a:buFont typeface="Wingdings" pitchFamily="2" charset="2"/>
              <a:buChar char="Ø"/>
            </a:pPr>
            <a:r>
              <a:rPr lang="en-US" b="1">
                <a:solidFill>
                  <a:srgbClr val="FFFF66"/>
                </a:solidFill>
                <a:effectLst>
                  <a:outerShdw blurRad="38100" dist="38100" dir="2700000" algn="tl">
                    <a:srgbClr val="FFFFFF"/>
                  </a:outerShdw>
                </a:effectLst>
                <a:latin typeface="Times New Roman" pitchFamily="18" charset="0"/>
              </a:rPr>
              <a:t>Talus</a:t>
            </a:r>
            <a:r>
              <a:rPr lang="en-US">
                <a:latin typeface="Times New Roman" pitchFamily="18" charset="0"/>
              </a:rPr>
              <a:t> (body)</a:t>
            </a:r>
          </a:p>
          <a:p>
            <a:pPr lvl="1">
              <a:buClr>
                <a:schemeClr val="tx1"/>
              </a:buClr>
              <a:buFont typeface="Wingdings" pitchFamily="2" charset="2"/>
              <a:buChar char="Ø"/>
            </a:pPr>
            <a:r>
              <a:rPr lang="en-US">
                <a:latin typeface="Times New Roman" pitchFamily="18" charset="0"/>
              </a:rPr>
              <a:t>Lunate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endParaRPr lang="en-US"/>
          </a:p>
        </p:txBody>
      </p:sp>
      <p:sp>
        <p:nvSpPr>
          <p:cNvPr id="53251" name="Rectangle 3"/>
          <p:cNvSpPr>
            <a:spLocks noGrp="1" noChangeArrowheads="1"/>
          </p:cNvSpPr>
          <p:nvPr>
            <p:ph idx="1"/>
          </p:nvPr>
        </p:nvSpPr>
        <p:spPr>
          <a:xfrm>
            <a:off x="457200" y="1066800"/>
            <a:ext cx="8229600" cy="5029200"/>
          </a:xfrm>
        </p:spPr>
        <p:txBody>
          <a:bodyPr/>
          <a:lstStyle/>
          <a:p>
            <a:r>
              <a:rPr lang="en-US" dirty="0">
                <a:solidFill>
                  <a:schemeClr val="folHlink"/>
                </a:solidFill>
                <a:effectLst>
                  <a:outerShdw blurRad="38100" dist="38100" dir="2700000" algn="tl">
                    <a:srgbClr val="FFFFFF"/>
                  </a:outerShdw>
                </a:effectLst>
                <a:latin typeface="Times New Roman" pitchFamily="18" charset="0"/>
              </a:rPr>
              <a:t>Conditions </a:t>
            </a:r>
            <a:r>
              <a:rPr lang="en-US" dirty="0" err="1">
                <a:solidFill>
                  <a:schemeClr val="folHlink"/>
                </a:solidFill>
                <a:effectLst>
                  <a:outerShdw blurRad="38100" dist="38100" dir="2700000" algn="tl">
                    <a:srgbClr val="FFFFFF"/>
                  </a:outerShdw>
                </a:effectLst>
                <a:latin typeface="Times New Roman" pitchFamily="18" charset="0"/>
              </a:rPr>
              <a:t>a/w</a:t>
            </a:r>
            <a:r>
              <a:rPr lang="en-US" dirty="0">
                <a:solidFill>
                  <a:schemeClr val="folHlink"/>
                </a:solidFill>
                <a:effectLst>
                  <a:outerShdw blurRad="38100" dist="38100" dir="2700000" algn="tl">
                    <a:srgbClr val="FFFFFF"/>
                  </a:outerShdw>
                </a:effectLst>
                <a:latin typeface="Times New Roman" pitchFamily="18" charset="0"/>
              </a:rPr>
              <a:t> AVN</a:t>
            </a:r>
          </a:p>
          <a:p>
            <a:pPr lvl="1">
              <a:buClr>
                <a:schemeClr val="tx1"/>
              </a:buClr>
              <a:buFont typeface="Wingdings" pitchFamily="2" charset="2"/>
              <a:buChar char="Ø"/>
            </a:pPr>
            <a:r>
              <a:rPr lang="en-US" dirty="0" smtClean="0">
                <a:latin typeface="Times New Roman" pitchFamily="18" charset="0"/>
              </a:rPr>
              <a:t>Certain </a:t>
            </a:r>
            <a:r>
              <a:rPr lang="en-US" dirty="0">
                <a:latin typeface="Times New Roman" pitchFamily="18" charset="0"/>
              </a:rPr>
              <a:t>fractures</a:t>
            </a:r>
          </a:p>
          <a:p>
            <a:pPr lvl="1">
              <a:buClr>
                <a:schemeClr val="tx1"/>
              </a:buClr>
              <a:buFont typeface="Wingdings" pitchFamily="2" charset="2"/>
              <a:buChar char="Ø"/>
            </a:pPr>
            <a:r>
              <a:rPr lang="en-US" dirty="0" smtClean="0">
                <a:latin typeface="Times New Roman" pitchFamily="18" charset="0"/>
              </a:rPr>
              <a:t>Alcohol abuse</a:t>
            </a:r>
          </a:p>
          <a:p>
            <a:pPr lvl="1">
              <a:buClr>
                <a:schemeClr val="tx1"/>
              </a:buClr>
              <a:buFont typeface="Wingdings" pitchFamily="2" charset="2"/>
              <a:buChar char="Ø"/>
            </a:pPr>
            <a:r>
              <a:rPr lang="en-US" dirty="0" smtClean="0">
                <a:latin typeface="Times New Roman" pitchFamily="18" charset="0"/>
              </a:rPr>
              <a:t>High-dosage corticosteroid</a:t>
            </a:r>
          </a:p>
          <a:p>
            <a:pPr lvl="1">
              <a:buClr>
                <a:schemeClr val="tx1"/>
              </a:buClr>
              <a:buFont typeface="Wingdings" pitchFamily="2" charset="2"/>
              <a:buChar char="Ø"/>
            </a:pPr>
            <a:r>
              <a:rPr lang="en-US" dirty="0" smtClean="0">
                <a:latin typeface="Times New Roman" pitchFamily="18" charset="0"/>
              </a:rPr>
              <a:t>Sickle </a:t>
            </a:r>
            <a:r>
              <a:rPr lang="en-US" dirty="0">
                <a:latin typeface="Times New Roman" pitchFamily="18" charset="0"/>
              </a:rPr>
              <a:t>cell disease</a:t>
            </a:r>
          </a:p>
          <a:p>
            <a:pPr lvl="1">
              <a:buClr>
                <a:schemeClr val="tx1"/>
              </a:buClr>
              <a:buFont typeface="Wingdings" pitchFamily="2" charset="2"/>
              <a:buChar char="Ø"/>
            </a:pPr>
            <a:r>
              <a:rPr lang="en-US" dirty="0">
                <a:latin typeface="Times New Roman" pitchFamily="18" charset="0"/>
              </a:rPr>
              <a:t>Caisson disease</a:t>
            </a:r>
          </a:p>
          <a:p>
            <a:pPr lvl="1">
              <a:buClr>
                <a:schemeClr val="tx1"/>
              </a:buClr>
              <a:buFont typeface="Wingdings" pitchFamily="2" charset="2"/>
              <a:buChar char="Ø"/>
            </a:pPr>
            <a:r>
              <a:rPr lang="en-US" dirty="0" err="1">
                <a:latin typeface="Times New Roman" pitchFamily="18" charset="0"/>
              </a:rPr>
              <a:t>Gaucher’s</a:t>
            </a:r>
            <a:r>
              <a:rPr lang="en-US" dirty="0">
                <a:latin typeface="Times New Roman" pitchFamily="18" charset="0"/>
              </a:rPr>
              <a:t> disease</a:t>
            </a:r>
          </a:p>
          <a:p>
            <a:pPr lvl="1">
              <a:buClr>
                <a:schemeClr val="tx1"/>
              </a:buClr>
              <a:buFont typeface="Wingdings" pitchFamily="2" charset="2"/>
              <a:buChar char="Ø"/>
            </a:pPr>
            <a:r>
              <a:rPr lang="en-US" dirty="0" err="1" smtClean="0">
                <a:latin typeface="Times New Roman" pitchFamily="18" charset="0"/>
              </a:rPr>
              <a:t>Perthes</a:t>
            </a:r>
            <a:r>
              <a:rPr lang="en-US" dirty="0" smtClean="0">
                <a:latin typeface="Times New Roman" pitchFamily="18" charset="0"/>
              </a:rPr>
              <a:t>’ disease</a:t>
            </a:r>
          </a:p>
          <a:p>
            <a:pPr lvl="1">
              <a:buClr>
                <a:schemeClr val="tx1"/>
              </a:buClr>
              <a:buFont typeface="Wingdings" pitchFamily="2" charset="2"/>
              <a:buChar char="Ø"/>
            </a:pPr>
            <a:endParaRPr lang="en-US" dirty="0">
              <a:latin typeface="Times New Roman" pitchFamily="18" charset="0"/>
            </a:endParaRPr>
          </a:p>
          <a:p>
            <a:pPr lvl="1">
              <a:buClr>
                <a:schemeClr val="tx1"/>
              </a:buClr>
              <a:buFont typeface="Wingdings" pitchFamily="2" charset="2"/>
              <a:buNone/>
            </a:pP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endParaRPr lang="en-US"/>
          </a:p>
        </p:txBody>
      </p:sp>
      <p:sp>
        <p:nvSpPr>
          <p:cNvPr id="54275" name="Rectangle 3"/>
          <p:cNvSpPr>
            <a:spLocks noGrp="1" noChangeArrowheads="1"/>
          </p:cNvSpPr>
          <p:nvPr>
            <p:ph idx="1"/>
          </p:nvPr>
        </p:nvSpPr>
        <p:spPr>
          <a:xfrm>
            <a:off x="457200" y="1600200"/>
            <a:ext cx="8229600" cy="4876800"/>
          </a:xfrm>
        </p:spPr>
        <p:txBody>
          <a:bodyPr/>
          <a:lstStyle/>
          <a:p>
            <a:r>
              <a:rPr lang="en-US" sz="3600" dirty="0">
                <a:solidFill>
                  <a:schemeClr val="folHlink"/>
                </a:solidFill>
                <a:effectLst>
                  <a:outerShdw blurRad="38100" dist="38100" dir="2700000" algn="tl">
                    <a:srgbClr val="FFFFFF"/>
                  </a:outerShdw>
                </a:effectLst>
                <a:latin typeface="Times New Roman" pitchFamily="18" charset="0"/>
              </a:rPr>
              <a:t>Clinical features</a:t>
            </a:r>
          </a:p>
          <a:p>
            <a:pPr lvl="1">
              <a:buClr>
                <a:schemeClr val="tx1"/>
              </a:buClr>
              <a:buFont typeface="Wingdings" pitchFamily="2" charset="2"/>
              <a:buChar char="Ø"/>
            </a:pPr>
            <a:r>
              <a:rPr lang="en-US" sz="3200" dirty="0">
                <a:latin typeface="Times New Roman" pitchFamily="18" charset="0"/>
              </a:rPr>
              <a:t>Joint pain, stiffness, swelling</a:t>
            </a:r>
          </a:p>
          <a:p>
            <a:pPr lvl="1">
              <a:buClr>
                <a:schemeClr val="tx1"/>
              </a:buClr>
              <a:buFont typeface="Wingdings" pitchFamily="2" charset="2"/>
              <a:buChar char="Ø"/>
            </a:pPr>
            <a:r>
              <a:rPr lang="en-US" sz="3200" dirty="0">
                <a:latin typeface="Times New Roman" pitchFamily="18" charset="0"/>
              </a:rPr>
              <a:t>Restricted movement</a:t>
            </a:r>
          </a:p>
          <a:p>
            <a:pPr lvl="1">
              <a:buClr>
                <a:schemeClr val="tx1"/>
              </a:buClr>
              <a:buFont typeface="Wingdings" pitchFamily="2" charset="2"/>
              <a:buChar char="Ø"/>
            </a:pPr>
            <a:endParaRPr lang="en-US" sz="3200" dirty="0">
              <a:latin typeface="Times New Roman" pitchFamily="18" charset="0"/>
            </a:endParaRPr>
          </a:p>
          <a:p>
            <a:pPr>
              <a:buSzPct val="115000"/>
              <a:buFont typeface="Wingdings" pitchFamily="2" charset="2"/>
              <a:buChar char="§"/>
            </a:pPr>
            <a:r>
              <a:rPr lang="en-US" sz="3600" dirty="0">
                <a:solidFill>
                  <a:schemeClr val="folHlink"/>
                </a:solidFill>
                <a:effectLst>
                  <a:outerShdw blurRad="38100" dist="38100" dir="2700000" algn="tl">
                    <a:srgbClr val="FFFFFF"/>
                  </a:outerShdw>
                </a:effectLst>
                <a:latin typeface="Times New Roman" pitchFamily="18" charset="0"/>
              </a:rPr>
              <a:t>X-Ray</a:t>
            </a:r>
          </a:p>
          <a:p>
            <a:pPr lvl="1">
              <a:buClr>
                <a:schemeClr val="tx1"/>
              </a:buClr>
              <a:buFont typeface="Wingdings" pitchFamily="2" charset="2"/>
              <a:buChar char="Ø"/>
            </a:pPr>
            <a:r>
              <a:rPr lang="en-US" sz="3200" dirty="0">
                <a:latin typeface="Times New Roman" pitchFamily="18" charset="0"/>
                <a:cs typeface="Times New Roman" pitchFamily="18" charset="0"/>
              </a:rPr>
              <a:t>↑ bone density</a:t>
            </a:r>
          </a:p>
          <a:p>
            <a:pPr lvl="1">
              <a:buClr>
                <a:schemeClr val="tx1"/>
              </a:buClr>
              <a:buFont typeface="Wingdings" pitchFamily="2" charset="2"/>
              <a:buChar char="Ø"/>
            </a:pPr>
            <a:r>
              <a:rPr lang="en-US" sz="3200" dirty="0" err="1">
                <a:latin typeface="Times New Roman" pitchFamily="18" charset="0"/>
                <a:cs typeface="Times New Roman" pitchFamily="18" charset="0"/>
              </a:rPr>
              <a:t>Subarticular</a:t>
            </a:r>
            <a:r>
              <a:rPr lang="en-US" sz="3200" dirty="0">
                <a:latin typeface="Times New Roman" pitchFamily="18" charset="0"/>
                <a:cs typeface="Times New Roman" pitchFamily="18" charset="0"/>
              </a:rPr>
              <a:t> fracturing</a:t>
            </a:r>
          </a:p>
          <a:p>
            <a:pPr lvl="1">
              <a:buClr>
                <a:schemeClr val="tx1"/>
              </a:buClr>
              <a:buFont typeface="Wingdings" pitchFamily="2" charset="2"/>
              <a:buChar char="Ø"/>
            </a:pPr>
            <a:r>
              <a:rPr lang="en-US" sz="3200" dirty="0">
                <a:latin typeface="Times New Roman" pitchFamily="18" charset="0"/>
                <a:cs typeface="Times New Roman" pitchFamily="18" charset="0"/>
              </a:rPr>
              <a:t>Bone deformity</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2" name="Picture 6"/>
          <p:cNvPicPr>
            <a:picLocks noChangeAspect="1" noChangeArrowheads="1"/>
          </p:cNvPicPr>
          <p:nvPr/>
        </p:nvPicPr>
        <p:blipFill>
          <a:blip r:embed="rId2"/>
          <a:srcRect/>
          <a:stretch>
            <a:fillRect/>
          </a:stretch>
        </p:blipFill>
        <p:spPr bwMode="auto">
          <a:xfrm>
            <a:off x="2362200" y="696913"/>
            <a:ext cx="4495800" cy="2427287"/>
          </a:xfrm>
          <a:prstGeom prst="rect">
            <a:avLst/>
          </a:prstGeom>
          <a:noFill/>
        </p:spPr>
      </p:pic>
      <p:pic>
        <p:nvPicPr>
          <p:cNvPr id="55303" name="Picture 7"/>
          <p:cNvPicPr>
            <a:picLocks noChangeAspect="1" noChangeArrowheads="1"/>
          </p:cNvPicPr>
          <p:nvPr/>
        </p:nvPicPr>
        <p:blipFill>
          <a:blip r:embed="rId3"/>
          <a:srcRect/>
          <a:stretch>
            <a:fillRect/>
          </a:stretch>
        </p:blipFill>
        <p:spPr bwMode="auto">
          <a:xfrm>
            <a:off x="609600" y="3429000"/>
            <a:ext cx="2209800" cy="2286000"/>
          </a:xfrm>
          <a:prstGeom prst="rect">
            <a:avLst/>
          </a:prstGeom>
          <a:noFill/>
        </p:spPr>
      </p:pic>
      <p:pic>
        <p:nvPicPr>
          <p:cNvPr id="55304" name="Picture 8"/>
          <p:cNvPicPr>
            <a:picLocks noChangeAspect="1" noChangeArrowheads="1"/>
          </p:cNvPicPr>
          <p:nvPr/>
        </p:nvPicPr>
        <p:blipFill>
          <a:blip r:embed="rId4"/>
          <a:srcRect/>
          <a:stretch>
            <a:fillRect/>
          </a:stretch>
        </p:blipFill>
        <p:spPr bwMode="auto">
          <a:xfrm>
            <a:off x="3124200" y="3436938"/>
            <a:ext cx="2819400" cy="2278062"/>
          </a:xfrm>
          <a:prstGeom prst="rect">
            <a:avLst/>
          </a:prstGeom>
          <a:noFill/>
        </p:spPr>
      </p:pic>
      <p:pic>
        <p:nvPicPr>
          <p:cNvPr id="55305" name="Picture 9"/>
          <p:cNvPicPr>
            <a:picLocks noChangeAspect="1" noChangeArrowheads="1"/>
          </p:cNvPicPr>
          <p:nvPr/>
        </p:nvPicPr>
        <p:blipFill>
          <a:blip r:embed="rId5"/>
          <a:srcRect/>
          <a:stretch>
            <a:fillRect/>
          </a:stretch>
        </p:blipFill>
        <p:spPr bwMode="auto">
          <a:xfrm>
            <a:off x="6248400" y="3429000"/>
            <a:ext cx="2438400" cy="2312988"/>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en-US"/>
          </a:p>
        </p:txBody>
      </p:sp>
      <p:sp>
        <p:nvSpPr>
          <p:cNvPr id="56323" name="Rectangle 3"/>
          <p:cNvSpPr>
            <a:spLocks noGrp="1" noChangeArrowheads="1"/>
          </p:cNvSpPr>
          <p:nvPr>
            <p:ph type="body" sz="half" idx="1"/>
          </p:nvPr>
        </p:nvSpPr>
        <p:spPr>
          <a:xfrm>
            <a:off x="457200" y="914400"/>
            <a:ext cx="8229600" cy="5181600"/>
          </a:xfrm>
        </p:spPr>
        <p:txBody>
          <a:bodyPr/>
          <a:lstStyle/>
          <a:p>
            <a:r>
              <a:rPr lang="en-US" sz="3600" dirty="0">
                <a:solidFill>
                  <a:schemeClr val="folHlink"/>
                </a:solidFill>
                <a:effectLst>
                  <a:outerShdw blurRad="38100" dist="38100" dir="2700000" algn="tl">
                    <a:srgbClr val="FFFFFF"/>
                  </a:outerShdw>
                </a:effectLst>
                <a:latin typeface="Times New Roman" pitchFamily="18" charset="0"/>
              </a:rPr>
              <a:t>Treatment</a:t>
            </a:r>
          </a:p>
          <a:p>
            <a:pPr lvl="1">
              <a:buClr>
                <a:schemeClr val="tx1"/>
              </a:buClr>
              <a:buFont typeface="Wingdings" pitchFamily="2" charset="2"/>
              <a:buChar char="Ø"/>
            </a:pPr>
            <a:r>
              <a:rPr lang="en-US" sz="3200" dirty="0">
                <a:latin typeface="Times New Roman" pitchFamily="18" charset="0"/>
              </a:rPr>
              <a:t>Avoid weight bearing on the necrotic bone</a:t>
            </a:r>
          </a:p>
          <a:p>
            <a:pPr lvl="1">
              <a:buClr>
                <a:schemeClr val="tx1"/>
              </a:buClr>
              <a:buFont typeface="Wingdings" pitchFamily="2" charset="2"/>
              <a:buChar char="Ø"/>
            </a:pPr>
            <a:r>
              <a:rPr lang="en-US" sz="3200" dirty="0" err="1">
                <a:latin typeface="Times New Roman" pitchFamily="18" charset="0"/>
              </a:rPr>
              <a:t>Revascularisation</a:t>
            </a:r>
            <a:r>
              <a:rPr lang="en-US" sz="3200" dirty="0">
                <a:latin typeface="Times New Roman" pitchFamily="18" charset="0"/>
              </a:rPr>
              <a:t> (using </a:t>
            </a:r>
            <a:r>
              <a:rPr lang="en-US" sz="3200" dirty="0" err="1">
                <a:latin typeface="Times New Roman" pitchFamily="18" charset="0"/>
              </a:rPr>
              <a:t>vascularised</a:t>
            </a:r>
            <a:r>
              <a:rPr lang="en-US" sz="3200" dirty="0">
                <a:latin typeface="Times New Roman" pitchFamily="18" charset="0"/>
              </a:rPr>
              <a:t> bone grafts)</a:t>
            </a:r>
          </a:p>
          <a:p>
            <a:pPr lvl="1">
              <a:buClr>
                <a:schemeClr val="tx1"/>
              </a:buClr>
              <a:buFont typeface="Wingdings" pitchFamily="2" charset="2"/>
              <a:buChar char="Ø"/>
            </a:pPr>
            <a:r>
              <a:rPr lang="en-US" sz="3200" dirty="0" smtClean="0">
                <a:latin typeface="Times New Roman" pitchFamily="18" charset="0"/>
              </a:rPr>
              <a:t>Replacement </a:t>
            </a:r>
            <a:r>
              <a:rPr lang="en-US" sz="3200" dirty="0">
                <a:latin typeface="Times New Roman" pitchFamily="18" charset="0"/>
              </a:rPr>
              <a:t>by prostheses</a:t>
            </a:r>
            <a:r>
              <a:rPr lang="en-US" dirty="0">
                <a:latin typeface="Times New Roman" pitchFamily="18" charset="0"/>
              </a:rPr>
              <a:t> </a:t>
            </a:r>
          </a:p>
        </p:txBody>
      </p:sp>
      <p:pic>
        <p:nvPicPr>
          <p:cNvPr id="56325" name="Picture 5"/>
          <p:cNvPicPr>
            <a:picLocks noChangeAspect="1" noChangeArrowheads="1"/>
          </p:cNvPicPr>
          <p:nvPr/>
        </p:nvPicPr>
        <p:blipFill>
          <a:blip r:embed="rId2"/>
          <a:srcRect/>
          <a:stretch>
            <a:fillRect/>
          </a:stretch>
        </p:blipFill>
        <p:spPr bwMode="auto">
          <a:xfrm>
            <a:off x="1524000" y="4343400"/>
            <a:ext cx="5105400" cy="1792288"/>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274638"/>
            <a:ext cx="8915400" cy="1143000"/>
          </a:xfrm>
        </p:spPr>
        <p:txBody>
          <a:bodyPr/>
          <a:lstStyle/>
          <a:p>
            <a:r>
              <a:rPr lang="en-US" sz="4000" b="1">
                <a:solidFill>
                  <a:srgbClr val="FFFF99"/>
                </a:solidFill>
              </a:rPr>
              <a:t>ALGODYSTROPHY</a:t>
            </a:r>
            <a:r>
              <a:rPr lang="en-US" sz="4000">
                <a:solidFill>
                  <a:srgbClr val="FFFF99"/>
                </a:solidFill>
              </a:rPr>
              <a:t/>
            </a:r>
            <a:br>
              <a:rPr lang="en-US" sz="4000">
                <a:solidFill>
                  <a:srgbClr val="FFFF99"/>
                </a:solidFill>
              </a:rPr>
            </a:br>
            <a:r>
              <a:rPr lang="en-US" sz="3600">
                <a:solidFill>
                  <a:srgbClr val="FFFF99"/>
                </a:solidFill>
              </a:rPr>
              <a:t>(</a:t>
            </a:r>
            <a:r>
              <a:rPr lang="en-US" sz="3200" b="1">
                <a:solidFill>
                  <a:srgbClr val="FFFF99"/>
                </a:solidFill>
              </a:rPr>
              <a:t>COMPLEX REGIONAL PAIN SYNDROME</a:t>
            </a:r>
            <a:r>
              <a:rPr lang="en-US" sz="3600">
                <a:solidFill>
                  <a:srgbClr val="FFFF99"/>
                </a:solidFill>
              </a:rPr>
              <a:t>)</a:t>
            </a:r>
          </a:p>
        </p:txBody>
      </p:sp>
      <p:sp>
        <p:nvSpPr>
          <p:cNvPr id="57347" name="Rectangle 3"/>
          <p:cNvSpPr>
            <a:spLocks noGrp="1" noChangeArrowheads="1"/>
          </p:cNvSpPr>
          <p:nvPr>
            <p:ph idx="1"/>
          </p:nvPr>
        </p:nvSpPr>
        <p:spPr>
          <a:xfrm>
            <a:off x="457200" y="1524000"/>
            <a:ext cx="8229600" cy="5334000"/>
          </a:xfrm>
        </p:spPr>
        <p:txBody>
          <a:bodyPr/>
          <a:lstStyle/>
          <a:p>
            <a:r>
              <a:rPr lang="en-US" dirty="0" err="1">
                <a:latin typeface="Times New Roman" pitchFamily="18" charset="0"/>
              </a:rPr>
              <a:t>Previosly</a:t>
            </a:r>
            <a:r>
              <a:rPr lang="en-US" dirty="0">
                <a:latin typeface="Times New Roman" pitchFamily="18" charset="0"/>
              </a:rPr>
              <a:t> known as </a:t>
            </a:r>
            <a:r>
              <a:rPr lang="en-US" dirty="0" err="1">
                <a:latin typeface="Times New Roman" pitchFamily="18" charset="0"/>
              </a:rPr>
              <a:t>Sudeck’s</a:t>
            </a:r>
            <a:r>
              <a:rPr lang="en-US" dirty="0">
                <a:latin typeface="Times New Roman" pitchFamily="18" charset="0"/>
              </a:rPr>
              <a:t> atrophy</a:t>
            </a:r>
          </a:p>
          <a:p>
            <a:r>
              <a:rPr lang="en-US" dirty="0">
                <a:latin typeface="Times New Roman" pitchFamily="18" charset="0"/>
              </a:rPr>
              <a:t>Post-traumatic reflex sympathetic dystrophy</a:t>
            </a:r>
          </a:p>
          <a:p>
            <a:r>
              <a:rPr lang="en-US" dirty="0">
                <a:latin typeface="Times New Roman" pitchFamily="18" charset="0"/>
              </a:rPr>
              <a:t>Usually seen in the foot / hand</a:t>
            </a:r>
          </a:p>
          <a:p>
            <a:pPr>
              <a:buFont typeface="Wingdings" pitchFamily="2" charset="2"/>
              <a:buNone/>
            </a:pPr>
            <a:endParaRPr lang="en-US" dirty="0">
              <a:latin typeface="Times New Roman" pitchFamily="18" charset="0"/>
            </a:endParaRPr>
          </a:p>
          <a:p>
            <a:r>
              <a:rPr lang="en-US" dirty="0">
                <a:solidFill>
                  <a:schemeClr val="folHlink"/>
                </a:solidFill>
                <a:effectLst>
                  <a:outerShdw blurRad="38100" dist="38100" dir="2700000" algn="tl">
                    <a:srgbClr val="FFFFFF"/>
                  </a:outerShdw>
                </a:effectLst>
                <a:latin typeface="Times New Roman" pitchFamily="18" charset="0"/>
              </a:rPr>
              <a:t>Clinical features</a:t>
            </a:r>
          </a:p>
          <a:p>
            <a:pPr lvl="1">
              <a:buClr>
                <a:schemeClr val="tx1"/>
              </a:buClr>
              <a:buFont typeface="Wingdings" pitchFamily="2" charset="2"/>
              <a:buChar char="Ø"/>
            </a:pPr>
            <a:r>
              <a:rPr lang="en-US" dirty="0">
                <a:latin typeface="Times New Roman" pitchFamily="18" charset="0"/>
              </a:rPr>
              <a:t>Continuous, burning pain</a:t>
            </a:r>
          </a:p>
          <a:p>
            <a:pPr lvl="1">
              <a:buClr>
                <a:schemeClr val="tx1"/>
              </a:buClr>
              <a:buFont typeface="Wingdings" pitchFamily="2" charset="2"/>
              <a:buChar char="Ø"/>
            </a:pPr>
            <a:r>
              <a:rPr lang="en-US" dirty="0">
                <a:latin typeface="Times New Roman" pitchFamily="18" charset="0"/>
              </a:rPr>
              <a:t>Early stage : Local swelling, redness, warmth</a:t>
            </a:r>
          </a:p>
          <a:p>
            <a:pPr lvl="1">
              <a:buClr>
                <a:schemeClr val="tx1"/>
              </a:buClr>
              <a:buFont typeface="Wingdings" pitchFamily="2" charset="2"/>
              <a:buChar char="Ø"/>
            </a:pPr>
            <a:r>
              <a:rPr lang="en-US" dirty="0">
                <a:latin typeface="Times New Roman" pitchFamily="18" charset="0"/>
              </a:rPr>
              <a:t>Later	       : Atrophy of the skin, muscles</a:t>
            </a:r>
          </a:p>
          <a:p>
            <a:pPr lvl="1">
              <a:buClr>
                <a:schemeClr val="tx1"/>
              </a:buClr>
              <a:buFont typeface="Wingdings" pitchFamily="2" charset="2"/>
              <a:buChar char="Ø"/>
            </a:pPr>
            <a:r>
              <a:rPr lang="en-US" dirty="0">
                <a:latin typeface="Times New Roman" pitchFamily="18" charset="0"/>
              </a:rPr>
              <a:t>Movement are grossly restricted</a:t>
            </a:r>
          </a:p>
          <a:p>
            <a:pPr>
              <a:buFont typeface="Wingdings" pitchFamily="2" charset="2"/>
              <a:buNone/>
            </a:pP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endParaRPr lang="en-US"/>
          </a:p>
        </p:txBody>
      </p:sp>
      <p:sp>
        <p:nvSpPr>
          <p:cNvPr id="58371" name="Rectangle 3"/>
          <p:cNvSpPr>
            <a:spLocks noGrp="1" noChangeArrowheads="1"/>
          </p:cNvSpPr>
          <p:nvPr>
            <p:ph type="body" sz="half" idx="1"/>
          </p:nvPr>
        </p:nvSpPr>
        <p:spPr>
          <a:xfrm>
            <a:off x="457200" y="1219200"/>
            <a:ext cx="8458200" cy="4876800"/>
          </a:xfrm>
        </p:spPr>
        <p:txBody>
          <a:bodyPr/>
          <a:lstStyle/>
          <a:p>
            <a:r>
              <a:rPr lang="en-US">
                <a:solidFill>
                  <a:schemeClr val="folHlink"/>
                </a:solidFill>
                <a:effectLst>
                  <a:outerShdw blurRad="38100" dist="38100" dir="2700000" algn="tl">
                    <a:srgbClr val="FFFFFF"/>
                  </a:outerShdw>
                </a:effectLst>
                <a:latin typeface="Times New Roman" pitchFamily="18" charset="0"/>
              </a:rPr>
              <a:t>X-Ray</a:t>
            </a:r>
          </a:p>
          <a:p>
            <a:pPr lvl="1">
              <a:buClr>
                <a:schemeClr val="tx1"/>
              </a:buClr>
              <a:buFont typeface="Wingdings" pitchFamily="2" charset="2"/>
              <a:buChar char="Ø"/>
            </a:pPr>
            <a:r>
              <a:rPr lang="en-US">
                <a:latin typeface="Times New Roman" pitchFamily="18" charset="0"/>
              </a:rPr>
              <a:t>Patchy rarefaction of the bones (</a:t>
            </a:r>
            <a:r>
              <a:rPr lang="en-US" sz="2400" i="1">
                <a:latin typeface="Times New Roman" pitchFamily="18" charset="0"/>
              </a:rPr>
              <a:t>patchy osteoporosis</a:t>
            </a:r>
            <a:r>
              <a:rPr lang="en-US">
                <a:latin typeface="Times New Roman" pitchFamily="18" charset="0"/>
              </a:rPr>
              <a:t>)</a:t>
            </a:r>
          </a:p>
          <a:p>
            <a:pPr lvl="1">
              <a:buClr>
                <a:schemeClr val="tx1"/>
              </a:buClr>
              <a:buFont typeface="Wingdings" pitchFamily="2" charset="2"/>
              <a:buChar char="Ø"/>
            </a:pPr>
            <a:endParaRPr lang="en-US">
              <a:latin typeface="Times New Roman" pitchFamily="18" charset="0"/>
            </a:endParaRPr>
          </a:p>
          <a:p>
            <a:pPr lvl="1">
              <a:buClr>
                <a:schemeClr val="tx1"/>
              </a:buClr>
              <a:buFont typeface="Wingdings" pitchFamily="2" charset="2"/>
              <a:buNone/>
            </a:pPr>
            <a:endParaRPr lang="en-US" sz="2400">
              <a:latin typeface="Times New Roman" pitchFamily="18" charset="0"/>
            </a:endParaRPr>
          </a:p>
        </p:txBody>
      </p:sp>
      <p:sp>
        <p:nvSpPr>
          <p:cNvPr id="58374" name="Text Box 6"/>
          <p:cNvSpPr txBox="1">
            <a:spLocks noChangeArrowheads="1"/>
          </p:cNvSpPr>
          <p:nvPr/>
        </p:nvSpPr>
        <p:spPr bwMode="auto">
          <a:xfrm>
            <a:off x="1828800" y="5600700"/>
            <a:ext cx="1441450" cy="366713"/>
          </a:xfrm>
          <a:prstGeom prst="rect">
            <a:avLst/>
          </a:prstGeom>
          <a:noFill/>
          <a:ln w="9525">
            <a:noFill/>
            <a:miter lim="800000"/>
            <a:headEnd/>
            <a:tailEnd/>
          </a:ln>
          <a:effectLst/>
        </p:spPr>
        <p:txBody>
          <a:bodyPr wrap="none">
            <a:spAutoFit/>
          </a:bodyPr>
          <a:lstStyle/>
          <a:p>
            <a:pPr eaLnBrk="0" hangingPunct="0"/>
            <a:r>
              <a:rPr lang="en-US" b="1">
                <a:solidFill>
                  <a:srgbClr val="FFFF66"/>
                </a:solidFill>
                <a:effectLst>
                  <a:outerShdw blurRad="38100" dist="38100" dir="2700000" algn="tl">
                    <a:srgbClr val="FFFFFF"/>
                  </a:outerShdw>
                </a:effectLst>
                <a:latin typeface="Times New Roman" pitchFamily="18" charset="0"/>
              </a:rPr>
              <a:t>Osteoporosis</a:t>
            </a:r>
          </a:p>
        </p:txBody>
      </p:sp>
      <p:sp>
        <p:nvSpPr>
          <p:cNvPr id="58375" name="Text Box 7"/>
          <p:cNvSpPr txBox="1">
            <a:spLocks noChangeArrowheads="1"/>
          </p:cNvSpPr>
          <p:nvPr/>
        </p:nvSpPr>
        <p:spPr bwMode="auto">
          <a:xfrm>
            <a:off x="4022725" y="5638800"/>
            <a:ext cx="1631950" cy="366713"/>
          </a:xfrm>
          <a:prstGeom prst="rect">
            <a:avLst/>
          </a:prstGeom>
          <a:noFill/>
          <a:ln w="9525">
            <a:noFill/>
            <a:miter lim="800000"/>
            <a:headEnd/>
            <a:tailEnd/>
          </a:ln>
          <a:effectLst/>
        </p:spPr>
        <p:txBody>
          <a:bodyPr wrap="none">
            <a:spAutoFit/>
          </a:bodyPr>
          <a:lstStyle/>
          <a:p>
            <a:pPr eaLnBrk="0" hangingPunct="0"/>
            <a:r>
              <a:rPr lang="en-US" b="1">
                <a:solidFill>
                  <a:srgbClr val="FFFF66"/>
                </a:solidFill>
                <a:effectLst>
                  <a:outerShdw blurRad="38100" dist="38100" dir="2700000" algn="tl">
                    <a:srgbClr val="FFFFFF"/>
                  </a:outerShdw>
                </a:effectLst>
                <a:latin typeface="Times New Roman" pitchFamily="18" charset="0"/>
              </a:rPr>
              <a:t>Algodystrophy</a:t>
            </a:r>
          </a:p>
        </p:txBody>
      </p:sp>
      <p:pic>
        <p:nvPicPr>
          <p:cNvPr id="58376" name="Picture 8"/>
          <p:cNvPicPr>
            <a:picLocks noChangeAspect="1" noChangeArrowheads="1"/>
          </p:cNvPicPr>
          <p:nvPr/>
        </p:nvPicPr>
        <p:blipFill>
          <a:blip r:embed="rId2"/>
          <a:srcRect/>
          <a:stretch>
            <a:fillRect/>
          </a:stretch>
        </p:blipFill>
        <p:spPr bwMode="auto">
          <a:xfrm>
            <a:off x="1795463" y="2355850"/>
            <a:ext cx="1557337" cy="3103563"/>
          </a:xfrm>
          <a:prstGeom prst="rect">
            <a:avLst/>
          </a:prstGeom>
          <a:noFill/>
        </p:spPr>
      </p:pic>
      <p:pic>
        <p:nvPicPr>
          <p:cNvPr id="58377" name="Picture 9"/>
          <p:cNvPicPr>
            <a:picLocks noChangeAspect="1" noChangeArrowheads="1"/>
          </p:cNvPicPr>
          <p:nvPr/>
        </p:nvPicPr>
        <p:blipFill>
          <a:blip r:embed="rId3"/>
          <a:srcRect/>
          <a:stretch>
            <a:fillRect/>
          </a:stretch>
        </p:blipFill>
        <p:spPr bwMode="auto">
          <a:xfrm>
            <a:off x="4041775" y="2355850"/>
            <a:ext cx="1597025" cy="3103563"/>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endParaRPr lang="en-US"/>
          </a:p>
        </p:txBody>
      </p:sp>
      <p:sp>
        <p:nvSpPr>
          <p:cNvPr id="59395" name="Rectangle 3"/>
          <p:cNvSpPr>
            <a:spLocks noGrp="1" noChangeArrowheads="1"/>
          </p:cNvSpPr>
          <p:nvPr>
            <p:ph idx="1"/>
          </p:nvPr>
        </p:nvSpPr>
        <p:spPr>
          <a:xfrm>
            <a:off x="457200" y="1600200"/>
            <a:ext cx="8229600" cy="4495800"/>
          </a:xfrm>
        </p:spPr>
        <p:txBody>
          <a:bodyPr/>
          <a:lstStyle/>
          <a:p>
            <a:pPr>
              <a:buSzPct val="115000"/>
              <a:buFont typeface="Wingdings" pitchFamily="2" charset="2"/>
              <a:buChar char="§"/>
            </a:pPr>
            <a:r>
              <a:rPr lang="en-US">
                <a:solidFill>
                  <a:schemeClr val="folHlink"/>
                </a:solidFill>
                <a:effectLst>
                  <a:outerShdw blurRad="38100" dist="38100" dir="2700000" algn="tl">
                    <a:srgbClr val="FFFFFF"/>
                  </a:outerShdw>
                </a:effectLst>
                <a:latin typeface="Times New Roman" pitchFamily="18" charset="0"/>
              </a:rPr>
              <a:t>Treatment</a:t>
            </a:r>
          </a:p>
          <a:p>
            <a:pPr lvl="1">
              <a:buClr>
                <a:schemeClr val="tx1"/>
              </a:buClr>
              <a:buFont typeface="Wingdings" pitchFamily="2" charset="2"/>
              <a:buChar char="Ø"/>
            </a:pPr>
            <a:r>
              <a:rPr lang="en-US">
                <a:latin typeface="Times New Roman" pitchFamily="18" charset="0"/>
              </a:rPr>
              <a:t>Physiotherapy (elevation &amp; active exercises)</a:t>
            </a:r>
          </a:p>
          <a:p>
            <a:pPr lvl="1">
              <a:buClr>
                <a:schemeClr val="tx1"/>
              </a:buClr>
              <a:buFont typeface="Wingdings" pitchFamily="2" charset="2"/>
              <a:buChar char="Ø"/>
            </a:pPr>
            <a:r>
              <a:rPr lang="en-US">
                <a:latin typeface="Times New Roman" pitchFamily="18" charset="0"/>
              </a:rPr>
              <a:t>Drugs</a:t>
            </a:r>
          </a:p>
          <a:p>
            <a:pPr lvl="1">
              <a:buClr>
                <a:schemeClr val="tx1"/>
              </a:buClr>
              <a:buFont typeface="Wingdings" pitchFamily="2" charset="2"/>
              <a:buNone/>
            </a:pPr>
            <a:r>
              <a:rPr lang="en-US">
                <a:latin typeface="Times New Roman" pitchFamily="18" charset="0"/>
              </a:rPr>
              <a:t>	- Anti-inflammatory drugs</a:t>
            </a:r>
          </a:p>
          <a:p>
            <a:pPr lvl="1">
              <a:buClr>
                <a:schemeClr val="tx1"/>
              </a:buClr>
              <a:buFont typeface="Wingdings" pitchFamily="2" charset="2"/>
              <a:buNone/>
            </a:pPr>
            <a:r>
              <a:rPr lang="en-US">
                <a:latin typeface="Times New Roman" pitchFamily="18" charset="0"/>
              </a:rPr>
              <a:t>   - Sympathetic block or sympatholytic drugs </a:t>
            </a:r>
          </a:p>
          <a:p>
            <a:pPr lvl="1">
              <a:buClr>
                <a:schemeClr val="tx1"/>
              </a:buClr>
              <a:buFont typeface="Wingdings" pitchFamily="2" charset="2"/>
              <a:buNone/>
            </a:pPr>
            <a:r>
              <a:rPr lang="en-US">
                <a:latin typeface="Times New Roman" pitchFamily="18" charset="0"/>
              </a:rPr>
              <a:t>      (Guanethidine)</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a:t>Venous thrombosis &amp; Pulmonary Embolism</a:t>
            </a:r>
          </a:p>
        </p:txBody>
      </p:sp>
      <p:sp>
        <p:nvSpPr>
          <p:cNvPr id="12291" name="Rectangle 3"/>
          <p:cNvSpPr>
            <a:spLocks noGrp="1" noChangeArrowheads="1"/>
          </p:cNvSpPr>
          <p:nvPr>
            <p:ph idx="1"/>
          </p:nvPr>
        </p:nvSpPr>
        <p:spPr/>
        <p:txBody>
          <a:bodyPr/>
          <a:lstStyle/>
          <a:p>
            <a:r>
              <a:rPr lang="en-US" sz="4000" dirty="0" smtClean="0">
                <a:solidFill>
                  <a:schemeClr val="hlink"/>
                </a:solidFill>
                <a:effectLst/>
              </a:rPr>
              <a:t>One of the commonest </a:t>
            </a:r>
            <a:r>
              <a:rPr lang="en-US" dirty="0"/>
              <a:t>Complications of Trauma &amp; Surgery</a:t>
            </a:r>
          </a:p>
          <a:p>
            <a:r>
              <a:rPr lang="en-US" dirty="0"/>
              <a:t>Most </a:t>
            </a:r>
            <a:r>
              <a:rPr lang="en-US" dirty="0" smtClean="0"/>
              <a:t>frequent sites (DVT):</a:t>
            </a:r>
            <a:endParaRPr lang="en-US" dirty="0"/>
          </a:p>
          <a:p>
            <a:pPr lvl="1"/>
            <a:r>
              <a:rPr lang="en-US" dirty="0"/>
              <a:t>Calf</a:t>
            </a:r>
          </a:p>
          <a:p>
            <a:pPr lvl="1"/>
            <a:r>
              <a:rPr lang="en-US" dirty="0"/>
              <a:t>Less </a:t>
            </a:r>
            <a:r>
              <a:rPr lang="en-US" dirty="0" smtClean="0"/>
              <a:t>in </a:t>
            </a:r>
            <a:r>
              <a:rPr lang="en-US" dirty="0"/>
              <a:t>proximal </a:t>
            </a:r>
            <a:r>
              <a:rPr lang="en-US" dirty="0" smtClean="0"/>
              <a:t>thigh </a:t>
            </a:r>
            <a:r>
              <a:rPr lang="en-US" dirty="0"/>
              <a:t>&amp; pelvis</a:t>
            </a:r>
          </a:p>
          <a:p>
            <a:endParaRPr lang="en-US" dirty="0" smtClean="0"/>
          </a:p>
          <a:p>
            <a:r>
              <a:rPr lang="en-US" dirty="0" smtClean="0"/>
              <a:t>Pulmonary </a:t>
            </a:r>
            <a:r>
              <a:rPr lang="en-US" dirty="0"/>
              <a:t>Embolism</a:t>
            </a:r>
          </a:p>
          <a:p>
            <a:pPr lvl="1"/>
            <a:r>
              <a:rPr lang="en-US" dirty="0"/>
              <a:t>From Proximal of thigh &amp; pelvis</a:t>
            </a:r>
          </a:p>
          <a:p>
            <a:pPr lvl="1">
              <a:buNone/>
            </a:pP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b="1">
                <a:solidFill>
                  <a:srgbClr val="FFFF99"/>
                </a:solidFill>
              </a:rPr>
              <a:t>OSTEOARTHRITIS</a:t>
            </a:r>
          </a:p>
        </p:txBody>
      </p:sp>
      <p:sp>
        <p:nvSpPr>
          <p:cNvPr id="60419" name="Rectangle 3"/>
          <p:cNvSpPr>
            <a:spLocks noGrp="1" noChangeArrowheads="1"/>
          </p:cNvSpPr>
          <p:nvPr>
            <p:ph idx="1"/>
          </p:nvPr>
        </p:nvSpPr>
        <p:spPr>
          <a:xfrm>
            <a:off x="457200" y="1371600"/>
            <a:ext cx="8534400" cy="5257800"/>
          </a:xfrm>
        </p:spPr>
        <p:txBody>
          <a:bodyPr/>
          <a:lstStyle/>
          <a:p>
            <a:pPr>
              <a:lnSpc>
                <a:spcPct val="90000"/>
              </a:lnSpc>
            </a:pPr>
            <a:r>
              <a:rPr lang="en-US" sz="4000" dirty="0">
                <a:solidFill>
                  <a:schemeClr val="folHlink"/>
                </a:solidFill>
                <a:effectLst>
                  <a:outerShdw blurRad="38100" dist="38100" dir="2700000" algn="tl">
                    <a:srgbClr val="FFFFFF"/>
                  </a:outerShdw>
                </a:effectLst>
                <a:latin typeface="Times New Roman" pitchFamily="18" charset="0"/>
              </a:rPr>
              <a:t>Post-traumatic OA</a:t>
            </a:r>
            <a:r>
              <a:rPr lang="en-US" sz="4000" dirty="0">
                <a:latin typeface="Times New Roman" pitchFamily="18" charset="0"/>
              </a:rPr>
              <a:t> </a:t>
            </a:r>
          </a:p>
          <a:p>
            <a:pPr lvl="1">
              <a:lnSpc>
                <a:spcPct val="90000"/>
              </a:lnSpc>
              <a:buClr>
                <a:schemeClr val="tx1"/>
              </a:buClr>
              <a:buFont typeface="Wingdings" pitchFamily="2" charset="2"/>
              <a:buChar char="Ø"/>
            </a:pPr>
            <a:r>
              <a:rPr lang="en-US" sz="3600" dirty="0">
                <a:latin typeface="Times New Roman" pitchFamily="18" charset="0"/>
              </a:rPr>
              <a:t>Joint fracture wt severely damaged </a:t>
            </a:r>
            <a:r>
              <a:rPr lang="en-US" sz="3600" dirty="0" err="1">
                <a:latin typeface="Times New Roman" pitchFamily="18" charset="0"/>
              </a:rPr>
              <a:t>articular</a:t>
            </a:r>
            <a:r>
              <a:rPr lang="en-US" sz="3600" dirty="0">
                <a:latin typeface="Times New Roman" pitchFamily="18" charset="0"/>
              </a:rPr>
              <a:t> </a:t>
            </a:r>
            <a:r>
              <a:rPr lang="en-US" sz="3600" dirty="0" smtClean="0">
                <a:latin typeface="Times New Roman" pitchFamily="18" charset="0"/>
              </a:rPr>
              <a:t>cartilage</a:t>
            </a:r>
          </a:p>
          <a:p>
            <a:pPr lvl="1">
              <a:lnSpc>
                <a:spcPct val="90000"/>
              </a:lnSpc>
              <a:buClr>
                <a:schemeClr val="tx1"/>
              </a:buClr>
              <a:buFont typeface="Wingdings" pitchFamily="2" charset="2"/>
              <a:buChar char="Ø"/>
            </a:pPr>
            <a:endParaRPr lang="en-US" sz="3600" dirty="0">
              <a:latin typeface="Times New Roman" pitchFamily="18" charset="0"/>
            </a:endParaRPr>
          </a:p>
          <a:p>
            <a:pPr lvl="1">
              <a:lnSpc>
                <a:spcPct val="90000"/>
              </a:lnSpc>
              <a:buClr>
                <a:schemeClr val="tx1"/>
              </a:buClr>
              <a:buFont typeface="Wingdings" pitchFamily="2" charset="2"/>
              <a:buChar char="Ø"/>
            </a:pPr>
            <a:r>
              <a:rPr lang="en-US" sz="3600" dirty="0" smtClean="0">
                <a:latin typeface="Times New Roman" pitchFamily="18" charset="0"/>
              </a:rPr>
              <a:t>Develops within months.</a:t>
            </a:r>
            <a:endParaRPr lang="en-US" sz="3600" dirty="0">
              <a:latin typeface="Times New Roman" pitchFamily="18" charset="0"/>
            </a:endParaRPr>
          </a:p>
          <a:p>
            <a:pPr lvl="1">
              <a:lnSpc>
                <a:spcPct val="90000"/>
              </a:lnSpc>
              <a:buClr>
                <a:schemeClr val="tx1"/>
              </a:buClr>
              <a:buFont typeface="Wingdings" pitchFamily="2" charset="2"/>
              <a:buChar char="Ø"/>
            </a:pPr>
            <a:endParaRPr lang="en-US" sz="3600" dirty="0">
              <a:latin typeface="Times New Roman" pitchFamily="18" charset="0"/>
            </a:endParaRPr>
          </a:p>
          <a:p>
            <a:pPr>
              <a:lnSpc>
                <a:spcPct val="90000"/>
              </a:lnSpc>
              <a:buSzPct val="115000"/>
              <a:buFont typeface="Wingdings" pitchFamily="2" charset="2"/>
              <a:buChar char="§"/>
            </a:pPr>
            <a:endParaRPr lang="en-US" dirty="0">
              <a:latin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sz="quarter"/>
          </p:nvPr>
        </p:nvSpPr>
        <p:spPr>
          <a:xfrm>
            <a:off x="685800" y="1676400"/>
            <a:ext cx="7772400" cy="2438400"/>
          </a:xfrm>
        </p:spPr>
        <p:txBody>
          <a:bodyPr/>
          <a:lstStyle/>
          <a:p>
            <a:r>
              <a:rPr lang="en-US" sz="7200" b="1" dirty="0" smtClean="0">
                <a:solidFill>
                  <a:srgbClr val="FFFF99"/>
                </a:solidFill>
                <a:latin typeface="Monotype Corsiva" pitchFamily="66" charset="0"/>
              </a:rPr>
              <a:t>The End</a:t>
            </a:r>
            <a:endParaRPr lang="en-US" sz="7200" b="1" dirty="0">
              <a:solidFill>
                <a:srgbClr val="FFFF99"/>
              </a:solidFill>
              <a:latin typeface="Monotype Corsiva" pitchFamily="66" charset="0"/>
            </a:endParaRPr>
          </a:p>
        </p:txBody>
      </p:sp>
      <p:sp>
        <p:nvSpPr>
          <p:cNvPr id="62467" name="Rectangle 3"/>
          <p:cNvSpPr>
            <a:spLocks noGrp="1" noChangeArrowheads="1"/>
          </p:cNvSpPr>
          <p:nvPr>
            <p:ph type="subTitle"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Causes of DVT</a:t>
            </a:r>
            <a:endParaRPr lang="en-US" dirty="0"/>
          </a:p>
        </p:txBody>
      </p:sp>
      <p:sp>
        <p:nvSpPr>
          <p:cNvPr id="13315" name="Rectangle 3"/>
          <p:cNvSpPr>
            <a:spLocks noGrp="1" noChangeArrowheads="1"/>
          </p:cNvSpPr>
          <p:nvPr>
            <p:ph idx="1"/>
          </p:nvPr>
        </p:nvSpPr>
        <p:spPr>
          <a:xfrm>
            <a:off x="0" y="1600200"/>
            <a:ext cx="8686800" cy="5257800"/>
          </a:xfrm>
        </p:spPr>
        <p:txBody>
          <a:bodyPr/>
          <a:lstStyle/>
          <a:p>
            <a:pPr lvl="1">
              <a:buNone/>
            </a:pPr>
            <a:r>
              <a:rPr lang="en-US" sz="3200" dirty="0" smtClean="0">
                <a:solidFill>
                  <a:srgbClr val="FF0000"/>
                </a:solidFill>
                <a:effectLst>
                  <a:outerShdw blurRad="38100" dist="38100" dir="2700000" algn="tl">
                    <a:srgbClr val="000000">
                      <a:alpha val="43137"/>
                    </a:srgbClr>
                  </a:outerShdw>
                </a:effectLst>
                <a:latin typeface="+mj-lt"/>
              </a:rPr>
              <a:t>                   </a:t>
            </a:r>
            <a:r>
              <a:rPr lang="en-US" sz="3600" b="1" cap="all" dirty="0" smtClean="0">
                <a:solidFill>
                  <a:srgbClr val="FF0000"/>
                </a:solidFill>
                <a:effectLst>
                  <a:outerShdw blurRad="38100" dist="38100" dir="2700000" algn="tl">
                    <a:srgbClr val="000000">
                      <a:alpha val="43137"/>
                    </a:srgbClr>
                  </a:outerShdw>
                </a:effectLst>
                <a:latin typeface="+mj-lt"/>
              </a:rPr>
              <a:t>Virchow’s  Triad</a:t>
            </a:r>
          </a:p>
          <a:p>
            <a:pPr lvl="1"/>
            <a:endParaRPr lang="en-US" sz="3600" b="1" cap="all" dirty="0" smtClean="0">
              <a:solidFill>
                <a:srgbClr val="FF0000"/>
              </a:solidFill>
              <a:effectLst>
                <a:outerShdw blurRad="38100" dist="38100" dir="2700000" algn="tl">
                  <a:srgbClr val="000000">
                    <a:alpha val="43137"/>
                  </a:srgbClr>
                </a:outerShdw>
              </a:effectLst>
              <a:latin typeface="+mj-lt"/>
            </a:endParaRPr>
          </a:p>
          <a:p>
            <a:pPr lvl="1"/>
            <a:r>
              <a:rPr lang="en-US" sz="3600" b="1" cap="all" dirty="0" smtClean="0">
                <a:solidFill>
                  <a:srgbClr val="FF0000"/>
                </a:solidFill>
                <a:effectLst>
                  <a:outerShdw blurRad="38100" dist="38100" dir="2700000" algn="tl">
                    <a:srgbClr val="000000">
                      <a:alpha val="43137"/>
                    </a:srgbClr>
                  </a:outerShdw>
                </a:effectLst>
                <a:latin typeface="+mj-lt"/>
              </a:rPr>
              <a:t>HYPERCOAGULABILITY </a:t>
            </a:r>
            <a:r>
              <a:rPr lang="en-US" sz="3600" b="1" cap="all" dirty="0">
                <a:solidFill>
                  <a:srgbClr val="FF0000"/>
                </a:solidFill>
                <a:effectLst>
                  <a:outerShdw blurRad="38100" dist="38100" dir="2700000" algn="tl">
                    <a:srgbClr val="000000">
                      <a:alpha val="43137"/>
                    </a:srgbClr>
                  </a:outerShdw>
                </a:effectLst>
                <a:latin typeface="+mj-lt"/>
              </a:rPr>
              <a:t>of the </a:t>
            </a:r>
            <a:r>
              <a:rPr lang="en-US" sz="3600" b="1" cap="all" dirty="0" smtClean="0">
                <a:solidFill>
                  <a:srgbClr val="FF0000"/>
                </a:solidFill>
                <a:effectLst>
                  <a:outerShdw blurRad="38100" dist="38100" dir="2700000" algn="tl">
                    <a:srgbClr val="000000">
                      <a:alpha val="43137"/>
                    </a:srgbClr>
                  </a:outerShdw>
                </a:effectLst>
                <a:latin typeface="+mj-lt"/>
              </a:rPr>
              <a:t>Blood</a:t>
            </a:r>
          </a:p>
          <a:p>
            <a:pPr lvl="1"/>
            <a:r>
              <a:rPr lang="en-US" sz="3600" b="1" cap="all" dirty="0" smtClean="0">
                <a:solidFill>
                  <a:srgbClr val="FF0000"/>
                </a:solidFill>
                <a:effectLst>
                  <a:outerShdw blurRad="38100" dist="38100" dir="2700000" algn="tl">
                    <a:srgbClr val="000000">
                      <a:alpha val="43137"/>
                    </a:srgbClr>
                  </a:outerShdw>
                </a:effectLst>
                <a:latin typeface="+mj-lt"/>
              </a:rPr>
              <a:t>Stasis</a:t>
            </a:r>
          </a:p>
          <a:p>
            <a:pPr lvl="1"/>
            <a:r>
              <a:rPr lang="en-US" sz="3600" b="1" cap="all" dirty="0" smtClean="0">
                <a:solidFill>
                  <a:srgbClr val="FF0000"/>
                </a:solidFill>
                <a:effectLst>
                  <a:outerShdw blurRad="38100" dist="38100" dir="2700000" algn="tl">
                    <a:srgbClr val="000000">
                      <a:alpha val="43137"/>
                    </a:srgbClr>
                  </a:outerShdw>
                </a:effectLst>
                <a:latin typeface="+mj-lt"/>
              </a:rPr>
              <a:t>Endothelial damage</a:t>
            </a:r>
          </a:p>
          <a:p>
            <a:pPr lvl="1"/>
            <a:endParaRPr lang="en-US" sz="3600" b="1" cap="all" dirty="0">
              <a:solidFill>
                <a:srgbClr val="FF0000"/>
              </a:solidFill>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
            </a:r>
            <a:br>
              <a:rPr lang="en-US" dirty="0" smtClean="0"/>
            </a:br>
            <a:r>
              <a:rPr lang="en-US" dirty="0" smtClean="0"/>
              <a:t>High </a:t>
            </a:r>
            <a:r>
              <a:rPr lang="en-US" dirty="0"/>
              <a:t>risk </a:t>
            </a:r>
            <a:r>
              <a:rPr lang="en-US" dirty="0" smtClean="0"/>
              <a:t>group</a:t>
            </a:r>
            <a:endParaRPr lang="en-US" dirty="0"/>
          </a:p>
        </p:txBody>
      </p:sp>
      <p:sp>
        <p:nvSpPr>
          <p:cNvPr id="14339" name="Rectangle 3"/>
          <p:cNvSpPr>
            <a:spLocks noGrp="1" noChangeArrowheads="1"/>
          </p:cNvSpPr>
          <p:nvPr>
            <p:ph idx="1"/>
          </p:nvPr>
        </p:nvSpPr>
        <p:spPr/>
        <p:txBody>
          <a:bodyPr/>
          <a:lstStyle/>
          <a:p>
            <a:r>
              <a:rPr lang="en-US" sz="3600" dirty="0"/>
              <a:t>Old people</a:t>
            </a:r>
          </a:p>
          <a:p>
            <a:r>
              <a:rPr lang="en-US" sz="3600" dirty="0"/>
              <a:t>Cardiovascular Disease</a:t>
            </a:r>
          </a:p>
          <a:p>
            <a:r>
              <a:rPr lang="en-US" sz="3600" dirty="0" smtClean="0"/>
              <a:t>Bed ridden </a:t>
            </a:r>
            <a:r>
              <a:rPr lang="en-US" sz="3600" dirty="0"/>
              <a:t>patient</a:t>
            </a:r>
          </a:p>
          <a:p>
            <a:r>
              <a:rPr lang="en-US" sz="3600" dirty="0"/>
              <a:t>Patients undergoing hip </a:t>
            </a:r>
            <a:r>
              <a:rPr lang="en-US" sz="3600" dirty="0" smtClean="0"/>
              <a:t>or knee </a:t>
            </a:r>
            <a:r>
              <a:rPr lang="en-US" sz="3600" dirty="0" err="1" smtClean="0"/>
              <a:t>arthroplasty</a:t>
            </a:r>
            <a:endParaRPr 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bi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1517</TotalTime>
  <Words>1599</Words>
  <Application>Microsoft Office PowerPoint</Application>
  <PresentationFormat>On-screen Show (4:3)</PresentationFormat>
  <Paragraphs>501</Paragraphs>
  <Slides>71</Slides>
  <Notes>9</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Orbit</vt:lpstr>
      <vt:lpstr>Complications of Fractures</vt:lpstr>
      <vt:lpstr>COMPLICATIONS OF FRACTURES</vt:lpstr>
      <vt:lpstr>Slide 3</vt:lpstr>
      <vt:lpstr>General Complications</vt:lpstr>
      <vt:lpstr>LOCAL: Early Complication</vt:lpstr>
      <vt:lpstr>LOCAL :LATE COMPLICATIONS</vt:lpstr>
      <vt:lpstr>Venous thrombosis &amp; Pulmonary Embolism</vt:lpstr>
      <vt:lpstr>Causes of DVT</vt:lpstr>
      <vt:lpstr> High risk group</vt:lpstr>
      <vt:lpstr>Clinical features of DVT</vt:lpstr>
      <vt:lpstr>Diagnosis of DVT</vt:lpstr>
      <vt:lpstr>DVT treatment</vt:lpstr>
      <vt:lpstr>Pulmonary embolism</vt:lpstr>
      <vt:lpstr>PE Prevention</vt:lpstr>
      <vt:lpstr>Pulmonary Embolism treatment</vt:lpstr>
      <vt:lpstr>TETANUS</vt:lpstr>
      <vt:lpstr>Tetanus Prophylaxis</vt:lpstr>
      <vt:lpstr>Treatment for Tetanus</vt:lpstr>
      <vt:lpstr>GAS  GANGRENE</vt:lpstr>
      <vt:lpstr>The clinical features</vt:lpstr>
      <vt:lpstr>Prevention</vt:lpstr>
      <vt:lpstr>Treatment for gas gangrene</vt:lpstr>
      <vt:lpstr>FAT EMBOLISM</vt:lpstr>
      <vt:lpstr>Suspect in</vt:lpstr>
      <vt:lpstr>Treatment</vt:lpstr>
      <vt:lpstr>COMPLICATION OF FRACTURE</vt:lpstr>
      <vt:lpstr> Early Complication</vt:lpstr>
      <vt:lpstr>Local visceral Injury</vt:lpstr>
      <vt:lpstr>Vascular injury</vt:lpstr>
      <vt:lpstr>Slide 30</vt:lpstr>
      <vt:lpstr>Clinical features</vt:lpstr>
      <vt:lpstr>Treatment</vt:lpstr>
      <vt:lpstr>Nerve  Injury</vt:lpstr>
      <vt:lpstr>Slide 34</vt:lpstr>
      <vt:lpstr>Compartment Syndrome</vt:lpstr>
      <vt:lpstr>Slide 36</vt:lpstr>
      <vt:lpstr>Slide 37</vt:lpstr>
      <vt:lpstr>Slide 38</vt:lpstr>
      <vt:lpstr>Slide 39</vt:lpstr>
      <vt:lpstr>Slide 40</vt:lpstr>
      <vt:lpstr>Haemarthrosis</vt:lpstr>
      <vt:lpstr>Infection</vt:lpstr>
      <vt:lpstr>Slide 43</vt:lpstr>
      <vt:lpstr>LATE COMPLICATIONS</vt:lpstr>
      <vt:lpstr>DELAYED UNION</vt:lpstr>
      <vt:lpstr>PERKINS’ TIME TABLE</vt:lpstr>
      <vt:lpstr>Slide 47</vt:lpstr>
      <vt:lpstr>Slide 48</vt:lpstr>
      <vt:lpstr>Slide 49</vt:lpstr>
      <vt:lpstr>NON-UNION</vt:lpstr>
      <vt:lpstr>Slide 51</vt:lpstr>
      <vt:lpstr>Slide 52</vt:lpstr>
      <vt:lpstr>Slide 53</vt:lpstr>
      <vt:lpstr>MALUNION</vt:lpstr>
      <vt:lpstr>Slide 55</vt:lpstr>
      <vt:lpstr>Slide 56</vt:lpstr>
      <vt:lpstr>JOINT STIFFNESS</vt:lpstr>
      <vt:lpstr>Slide 58</vt:lpstr>
      <vt:lpstr>MYOSITIS OSSIFICANS</vt:lpstr>
      <vt:lpstr>Slide 60</vt:lpstr>
      <vt:lpstr>Slide 61</vt:lpstr>
      <vt:lpstr>AVASCULAR NECROSIS</vt:lpstr>
      <vt:lpstr>Slide 63</vt:lpstr>
      <vt:lpstr>Slide 64</vt:lpstr>
      <vt:lpstr>Slide 65</vt:lpstr>
      <vt:lpstr>Slide 66</vt:lpstr>
      <vt:lpstr>ALGODYSTROPHY (COMPLEX REGIONAL PAIN SYNDROME)</vt:lpstr>
      <vt:lpstr>Slide 68</vt:lpstr>
      <vt:lpstr>Slide 69</vt:lpstr>
      <vt:lpstr>OSTEOARTHRITIS</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Complication of Fracture</dc:title>
  <dc:creator>WiNXP</dc:creator>
  <cp:lastModifiedBy>orthopaeds</cp:lastModifiedBy>
  <cp:revision>60</cp:revision>
  <dcterms:created xsi:type="dcterms:W3CDTF">2004-08-21T08:27:07Z</dcterms:created>
  <dcterms:modified xsi:type="dcterms:W3CDTF">2013-10-02T07:01:22Z</dcterms:modified>
</cp:coreProperties>
</file>