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1" r:id="rId6"/>
    <p:sldId id="259" r:id="rId7"/>
    <p:sldId id="260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4" d="100"/>
          <a:sy n="74" d="100"/>
        </p:scale>
        <p:origin x="-92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5F8-5923-447B-9DDF-DEFF30D00A93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46-3CDF-41ED-AA13-D4D6E5F0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4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5F8-5923-447B-9DDF-DEFF30D00A93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46-3CDF-41ED-AA13-D4D6E5F0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1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5F8-5923-447B-9DDF-DEFF30D00A93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46-3CDF-41ED-AA13-D4D6E5F0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8723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5F8-5923-447B-9DDF-DEFF30D00A93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46-3CDF-41ED-AA13-D4D6E5F0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9360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5F8-5923-447B-9DDF-DEFF30D00A93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46-3CDF-41ED-AA13-D4D6E5F0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565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5F8-5923-447B-9DDF-DEFF30D00A93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46-3CDF-41ED-AA13-D4D6E5F0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71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5F8-5923-447B-9DDF-DEFF30D00A93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46-3CDF-41ED-AA13-D4D6E5F0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80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5F8-5923-447B-9DDF-DEFF30D00A93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46-3CDF-41ED-AA13-D4D6E5F0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254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5F8-5923-447B-9DDF-DEFF30D00A93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46-3CDF-41ED-AA13-D4D6E5F0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98771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5F8-5923-447B-9DDF-DEFF30D00A93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46-3CDF-41ED-AA13-D4D6E5F0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827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6D5F8-5923-447B-9DDF-DEFF30D00A93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46646-3CDF-41ED-AA13-D4D6E5F0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712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46D5F8-5923-447B-9DDF-DEFF30D00A93}" type="datetimeFigureOut">
              <a:rPr lang="en-GB" smtClean="0"/>
              <a:t>22/03/2016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46646-3CDF-41ED-AA13-D4D6E5F01CF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635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/>
              <a:t>Ankle Fractures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Nyakure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4313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Complications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Wound </a:t>
            </a:r>
            <a:r>
              <a:rPr lang="en-GB" dirty="0" smtClean="0"/>
              <a:t>dehiscence</a:t>
            </a:r>
            <a:endParaRPr lang="en-GB" dirty="0"/>
          </a:p>
          <a:p>
            <a:r>
              <a:rPr lang="en-GB" dirty="0"/>
              <a:t>Deep infections </a:t>
            </a:r>
            <a:endParaRPr lang="en-GB" dirty="0" smtClean="0"/>
          </a:p>
          <a:p>
            <a:r>
              <a:rPr lang="en-GB" dirty="0"/>
              <a:t>Post-traumatic </a:t>
            </a:r>
            <a:r>
              <a:rPr lang="en-GB" dirty="0" smtClean="0"/>
              <a:t>arthritis</a:t>
            </a:r>
          </a:p>
          <a:p>
            <a:r>
              <a:rPr lang="en-GB" dirty="0" smtClean="0"/>
              <a:t>Malunion 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6000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Injury patterns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isolated </a:t>
            </a:r>
            <a:r>
              <a:rPr lang="en-GB" dirty="0"/>
              <a:t>medial malleolus fracture</a:t>
            </a:r>
          </a:p>
          <a:p>
            <a:r>
              <a:rPr lang="en-GB" dirty="0"/>
              <a:t>isolated lateral malleolus fracture</a:t>
            </a:r>
          </a:p>
          <a:p>
            <a:r>
              <a:rPr lang="en-GB" dirty="0" err="1"/>
              <a:t>bimalleolar</a:t>
            </a:r>
            <a:r>
              <a:rPr lang="en-GB" dirty="0"/>
              <a:t> and </a:t>
            </a:r>
            <a:r>
              <a:rPr lang="en-GB" dirty="0" err="1"/>
              <a:t>bimalleolar</a:t>
            </a:r>
            <a:r>
              <a:rPr lang="en-GB" dirty="0"/>
              <a:t>-equivalent fractures</a:t>
            </a:r>
          </a:p>
          <a:p>
            <a:r>
              <a:rPr lang="en-GB" dirty="0"/>
              <a:t>posterior malleolus fractures</a:t>
            </a:r>
          </a:p>
          <a:p>
            <a:r>
              <a:rPr lang="en-GB" dirty="0"/>
              <a:t>Bosworth fracture-dislocations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5799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Radiographs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41168"/>
          </a:xfrm>
        </p:spPr>
        <p:txBody>
          <a:bodyPr>
            <a:normAutofit fontScale="55000" lnSpcReduction="20000"/>
          </a:bodyPr>
          <a:lstStyle/>
          <a:p>
            <a:r>
              <a:rPr lang="en-GB" dirty="0" smtClean="0"/>
              <a:t>external </a:t>
            </a:r>
            <a:r>
              <a:rPr lang="en-GB" dirty="0"/>
              <a:t>rotation stress radiograph</a:t>
            </a:r>
          </a:p>
          <a:p>
            <a:pPr lvl="1"/>
            <a:r>
              <a:rPr lang="en-GB" dirty="0"/>
              <a:t>most appropriate stress radiograph to assess competency of deltoid ligament </a:t>
            </a:r>
          </a:p>
          <a:p>
            <a:pPr lvl="2"/>
            <a:r>
              <a:rPr lang="en-GB" dirty="0"/>
              <a:t>a medial clear space of &gt;5mm with external rotation stress applied to a dorsiflexed ankle is predictive of deep deltoid disruption</a:t>
            </a:r>
          </a:p>
          <a:p>
            <a:pPr lvl="1"/>
            <a:r>
              <a:rPr lang="en-GB" dirty="0"/>
              <a:t>more sensitive to injury than medial tenderness, ecchymosis, or edema </a:t>
            </a:r>
          </a:p>
          <a:p>
            <a:pPr lvl="1"/>
            <a:r>
              <a:rPr lang="en-GB" dirty="0"/>
              <a:t>gravity stress radiograph is equivalent to manual stress radiograph</a:t>
            </a:r>
            <a:br>
              <a:rPr lang="en-GB" dirty="0"/>
            </a:br>
            <a:endParaRPr lang="en-GB" dirty="0"/>
          </a:p>
          <a:p>
            <a:pPr lvl="1"/>
            <a:r>
              <a:rPr lang="en-GB" dirty="0"/>
              <a:t>syndesmosis</a:t>
            </a:r>
          </a:p>
          <a:p>
            <a:pPr lvl="2"/>
            <a:r>
              <a:rPr lang="en-GB" dirty="0"/>
              <a:t>decreased tibiofibular overlap </a:t>
            </a:r>
          </a:p>
          <a:p>
            <a:pPr lvl="3"/>
            <a:r>
              <a:rPr lang="en-GB" dirty="0"/>
              <a:t>normal &gt;6 mm on AP view</a:t>
            </a:r>
          </a:p>
          <a:p>
            <a:pPr lvl="3"/>
            <a:r>
              <a:rPr lang="en-GB" dirty="0"/>
              <a:t>normal &gt;1 mm on mortise view</a:t>
            </a:r>
          </a:p>
          <a:p>
            <a:pPr lvl="2"/>
            <a:r>
              <a:rPr lang="en-GB" dirty="0"/>
              <a:t>increased medial clear space </a:t>
            </a:r>
          </a:p>
          <a:p>
            <a:pPr lvl="3"/>
            <a:r>
              <a:rPr lang="en-GB" dirty="0"/>
              <a:t>normal less than or equal to 4 mm</a:t>
            </a:r>
          </a:p>
          <a:p>
            <a:pPr lvl="2"/>
            <a:r>
              <a:rPr lang="en-GB" dirty="0"/>
              <a:t>increased tibiofibular clear space </a:t>
            </a:r>
          </a:p>
          <a:p>
            <a:pPr lvl="3"/>
            <a:r>
              <a:rPr lang="en-GB" dirty="0"/>
              <a:t>normal &lt;6 mm on both AP and mortise views</a:t>
            </a:r>
          </a:p>
          <a:p>
            <a:r>
              <a:rPr lang="en-GB" dirty="0"/>
              <a:t>radiographic measurements </a:t>
            </a:r>
          </a:p>
          <a:p>
            <a:pPr lvl="1"/>
            <a:r>
              <a:rPr lang="en-GB" dirty="0" err="1"/>
              <a:t>talocrural</a:t>
            </a:r>
            <a:r>
              <a:rPr lang="en-GB" dirty="0"/>
              <a:t> angle     </a:t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/>
              <a:t>measured by bisection of line through tibial anatomical axis and another line through the tips of the malleoli</a:t>
            </a:r>
            <a:br>
              <a:rPr lang="en-GB" dirty="0"/>
            </a:br>
            <a:endParaRPr lang="en-GB" dirty="0"/>
          </a:p>
          <a:p>
            <a:pPr lvl="2"/>
            <a:r>
              <a:rPr lang="en-GB" dirty="0"/>
              <a:t>shortening of lateral malleoli fractures can lead to increased </a:t>
            </a:r>
            <a:r>
              <a:rPr lang="en-GB" dirty="0" err="1"/>
              <a:t>talocrural</a:t>
            </a:r>
            <a:r>
              <a:rPr lang="en-GB" dirty="0"/>
              <a:t> angle </a:t>
            </a:r>
          </a:p>
          <a:p>
            <a:pPr lvl="2"/>
            <a:r>
              <a:rPr lang="en-GB" dirty="0" err="1"/>
              <a:t>talocrural</a:t>
            </a:r>
            <a:r>
              <a:rPr lang="en-GB" dirty="0"/>
              <a:t> angle is not 100% reliable for estimating restoration of fibular length</a:t>
            </a:r>
          </a:p>
          <a:p>
            <a:pPr lvl="3"/>
            <a:r>
              <a:rPr lang="en-GB" dirty="0"/>
              <a:t>can also utilize the realignment of the medial fibular prominence with the </a:t>
            </a:r>
            <a:r>
              <a:rPr lang="en-GB" dirty="0" err="1"/>
              <a:t>tibiotalar</a:t>
            </a:r>
            <a:r>
              <a:rPr lang="en-GB" dirty="0"/>
              <a:t> joint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08345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Clinical presentation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Symptoms: </a:t>
            </a:r>
          </a:p>
          <a:p>
            <a:pPr marL="0" indent="0">
              <a:buNone/>
            </a:pPr>
            <a:r>
              <a:rPr lang="en-GB" dirty="0" smtClean="0"/>
              <a:t>-Swelling , pain, </a:t>
            </a:r>
            <a:r>
              <a:rPr lang="en-GB" dirty="0" smtClean="0"/>
              <a:t>lose </a:t>
            </a:r>
            <a:r>
              <a:rPr lang="en-GB" dirty="0" smtClean="0"/>
              <a:t>of use</a:t>
            </a:r>
          </a:p>
          <a:p>
            <a:r>
              <a:rPr lang="en-GB" dirty="0" smtClean="0"/>
              <a:t>Signs: </a:t>
            </a:r>
          </a:p>
          <a:p>
            <a:pPr marL="0" indent="0">
              <a:buNone/>
            </a:pPr>
            <a:r>
              <a:rPr lang="en-GB" dirty="0" smtClean="0"/>
              <a:t>-Tenderness</a:t>
            </a:r>
          </a:p>
          <a:p>
            <a:pPr marL="0" indent="0">
              <a:buNone/>
            </a:pPr>
            <a:r>
              <a:rPr lang="en-GB" dirty="0" smtClean="0"/>
              <a:t>-swelling</a:t>
            </a:r>
          </a:p>
          <a:p>
            <a:pPr marL="0" indent="0">
              <a:buNone/>
            </a:pPr>
            <a:r>
              <a:rPr lang="en-GB" dirty="0" smtClean="0"/>
              <a:t>-loss of function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6403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514350" indent="-514350">
              <a:buAutoNum type="arabicPeriod"/>
            </a:pPr>
            <a:r>
              <a:rPr lang="en-GB" dirty="0" err="1" smtClean="0"/>
              <a:t>Lauge</a:t>
            </a:r>
            <a:r>
              <a:rPr lang="en-GB" dirty="0" smtClean="0"/>
              <a:t> </a:t>
            </a:r>
            <a:r>
              <a:rPr lang="en-GB" dirty="0" err="1" smtClean="0"/>
              <a:t>hansen</a:t>
            </a:r>
            <a:r>
              <a:rPr lang="en-GB" dirty="0" smtClean="0"/>
              <a:t>: SER, PER, SA, PA </a:t>
            </a:r>
          </a:p>
          <a:p>
            <a:pPr marL="0" indent="0">
              <a:buNone/>
            </a:pPr>
            <a:r>
              <a:rPr lang="en-GB" dirty="0" smtClean="0"/>
              <a:t>2.   Anatomic </a:t>
            </a:r>
            <a:r>
              <a:rPr lang="en-GB" dirty="0"/>
              <a:t>/ Descriptive </a:t>
            </a:r>
          </a:p>
          <a:p>
            <a:pPr lvl="1"/>
            <a:r>
              <a:rPr lang="en-GB" dirty="0"/>
              <a:t>isolated medial </a:t>
            </a:r>
            <a:r>
              <a:rPr lang="en-GB" dirty="0" smtClean="0"/>
              <a:t>or lateral </a:t>
            </a:r>
            <a:r>
              <a:rPr lang="en-GB" dirty="0"/>
              <a:t>malleolar</a:t>
            </a:r>
          </a:p>
          <a:p>
            <a:pPr lvl="1"/>
            <a:r>
              <a:rPr lang="en-GB" dirty="0" err="1"/>
              <a:t>bimalleolar</a:t>
            </a:r>
            <a:endParaRPr lang="en-GB" dirty="0"/>
          </a:p>
          <a:p>
            <a:pPr lvl="1"/>
            <a:r>
              <a:rPr lang="en-GB" dirty="0" err="1"/>
              <a:t>trimalleolar</a:t>
            </a:r>
            <a:endParaRPr lang="en-GB" dirty="0"/>
          </a:p>
          <a:p>
            <a:pPr lvl="1"/>
            <a:r>
              <a:rPr lang="en-GB" dirty="0"/>
              <a:t>Bosworth fracture-dislocation (posterior dislocation of the fibula behind incisura fibularis)</a:t>
            </a:r>
          </a:p>
          <a:p>
            <a:pPr marL="0" indent="0">
              <a:buNone/>
            </a:pPr>
            <a:r>
              <a:rPr lang="en-GB" dirty="0" smtClean="0"/>
              <a:t>3.  </a:t>
            </a:r>
            <a:r>
              <a:rPr lang="en-GB" dirty="0" err="1" smtClean="0"/>
              <a:t>Danis</a:t>
            </a:r>
            <a:r>
              <a:rPr lang="en-GB" dirty="0" smtClean="0"/>
              <a:t>-Weber</a:t>
            </a:r>
            <a:r>
              <a:rPr lang="en-GB" dirty="0"/>
              <a:t> (location of fibular fracture)</a:t>
            </a:r>
          </a:p>
          <a:p>
            <a:pPr lvl="1"/>
            <a:r>
              <a:rPr lang="en-GB" dirty="0"/>
              <a:t>A - </a:t>
            </a:r>
            <a:r>
              <a:rPr lang="en-GB" dirty="0" err="1"/>
              <a:t>infrasyndesmotic</a:t>
            </a:r>
            <a:r>
              <a:rPr lang="en-GB" dirty="0"/>
              <a:t> (generally not associated with ankle instability)</a:t>
            </a:r>
          </a:p>
          <a:p>
            <a:pPr lvl="1"/>
            <a:r>
              <a:rPr lang="en-GB" dirty="0"/>
              <a:t>B - </a:t>
            </a:r>
            <a:r>
              <a:rPr lang="en-GB" dirty="0" err="1"/>
              <a:t>transsyndesmotic</a:t>
            </a:r>
            <a:endParaRPr lang="en-GB" dirty="0"/>
          </a:p>
          <a:p>
            <a:pPr lvl="1"/>
            <a:r>
              <a:rPr lang="en-GB" dirty="0"/>
              <a:t>C </a:t>
            </a:r>
            <a:r>
              <a:rPr lang="en-GB" dirty="0" smtClean="0"/>
              <a:t>- </a:t>
            </a:r>
            <a:r>
              <a:rPr lang="en-GB" dirty="0" err="1" smtClean="0"/>
              <a:t>suprasyndesmotic</a:t>
            </a:r>
            <a:endParaRPr lang="en-GB" dirty="0" smtClean="0"/>
          </a:p>
          <a:p>
            <a:pPr marL="0" indent="0">
              <a:buNone/>
            </a:pPr>
            <a:r>
              <a:rPr lang="en-GB" dirty="0" smtClean="0"/>
              <a:t>4.   AO / ATA</a:t>
            </a:r>
          </a:p>
          <a:p>
            <a:pPr lvl="1"/>
            <a:r>
              <a:rPr lang="en-GB" dirty="0" smtClean="0"/>
              <a:t>44A </a:t>
            </a:r>
            <a:r>
              <a:rPr lang="en-GB" dirty="0"/>
              <a:t>- </a:t>
            </a:r>
            <a:r>
              <a:rPr lang="en-GB" dirty="0" err="1"/>
              <a:t>infrasyndesmotic</a:t>
            </a:r>
            <a:endParaRPr lang="en-GB" dirty="0"/>
          </a:p>
          <a:p>
            <a:pPr lvl="1"/>
            <a:r>
              <a:rPr lang="en-GB" dirty="0"/>
              <a:t>44B - </a:t>
            </a:r>
            <a:r>
              <a:rPr lang="en-GB" dirty="0" err="1"/>
              <a:t>transsyndesmotic</a:t>
            </a:r>
            <a:endParaRPr lang="en-GB" dirty="0"/>
          </a:p>
          <a:p>
            <a:pPr lvl="1"/>
            <a:r>
              <a:rPr lang="en-GB" dirty="0"/>
              <a:t>44C - </a:t>
            </a:r>
            <a:r>
              <a:rPr lang="en-GB" dirty="0" err="1"/>
              <a:t>suprasyndesmotic</a:t>
            </a:r>
            <a:endParaRPr lang="en-GB" dirty="0"/>
          </a:p>
          <a:p>
            <a:pPr marL="514350" indent="-514350">
              <a:buAutoNum type="arabicPeriod"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60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Supination adduction </a:t>
            </a:r>
            <a:endParaRPr lang="en-GB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2116" y="2174875"/>
            <a:ext cx="3730355" cy="3951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Supination external rotation </a:t>
            </a:r>
            <a:endParaRPr lang="en-GB" dirty="0"/>
          </a:p>
        </p:txBody>
      </p:sp>
      <p:pic>
        <p:nvPicPr>
          <p:cNvPr id="1027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750167"/>
            <a:ext cx="4041775" cy="28007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1641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Classification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Pronation abduction 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 smtClean="0"/>
              <a:t>Pronation external rotation </a:t>
            </a:r>
            <a:endParaRPr lang="en-GB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31" y="2326481"/>
            <a:ext cx="2828925" cy="3648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Grp="1" noChangeAspect="1" noChangeArrowheads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5025" y="2452973"/>
            <a:ext cx="4041775" cy="3395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40163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Non operative treatment </a:t>
            </a:r>
            <a:endParaRPr lang="en-GB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short-leg walking </a:t>
            </a:r>
            <a:r>
              <a:rPr lang="en-GB" b="1" dirty="0" smtClean="0"/>
              <a:t>cast/boot</a:t>
            </a:r>
          </a:p>
          <a:p>
            <a:r>
              <a:rPr lang="en-GB" dirty="0" smtClean="0"/>
              <a:t>indications</a:t>
            </a:r>
            <a:endParaRPr lang="en-GB" dirty="0"/>
          </a:p>
          <a:p>
            <a:pPr lvl="1"/>
            <a:r>
              <a:rPr lang="en-GB" dirty="0"/>
              <a:t>isolated nondisplaced medial malleolus fracture or tip avulsions</a:t>
            </a:r>
          </a:p>
          <a:p>
            <a:pPr lvl="1"/>
            <a:r>
              <a:rPr lang="en-GB" dirty="0"/>
              <a:t>isolated lateral malleolus fracture with &lt; 3mm displacement and no talar shift</a:t>
            </a:r>
          </a:p>
          <a:p>
            <a:pPr lvl="1"/>
            <a:r>
              <a:rPr lang="en-GB" dirty="0"/>
              <a:t>posterior malleolar fracture with &lt; 25% joint involvement or &lt; 2mm step-off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64955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b="1" dirty="0"/>
              <a:t>open reduction internal </a:t>
            </a:r>
            <a:r>
              <a:rPr lang="en-GB" b="1" dirty="0" smtClean="0"/>
              <a:t>fixation</a:t>
            </a:r>
          </a:p>
          <a:p>
            <a:r>
              <a:rPr lang="en-GB" dirty="0" smtClean="0"/>
              <a:t>indications</a:t>
            </a:r>
            <a:endParaRPr lang="en-GB" dirty="0"/>
          </a:p>
          <a:p>
            <a:pPr lvl="1"/>
            <a:r>
              <a:rPr lang="en-GB" dirty="0"/>
              <a:t>any talar displacement </a:t>
            </a:r>
          </a:p>
          <a:p>
            <a:pPr lvl="1"/>
            <a:r>
              <a:rPr lang="en-GB" dirty="0"/>
              <a:t>displaced isolated medial malleolar fracture</a:t>
            </a:r>
          </a:p>
          <a:p>
            <a:pPr lvl="1"/>
            <a:r>
              <a:rPr lang="en-GB" dirty="0"/>
              <a:t>displaced isolated lateral malleolar </a:t>
            </a:r>
            <a:r>
              <a:rPr lang="en-GB" dirty="0" smtClean="0"/>
              <a:t>fracture</a:t>
            </a:r>
            <a:endParaRPr lang="en-GB" dirty="0"/>
          </a:p>
          <a:p>
            <a:pPr lvl="1"/>
            <a:r>
              <a:rPr lang="en-GB" dirty="0" err="1"/>
              <a:t>bimalleolar</a:t>
            </a:r>
            <a:r>
              <a:rPr lang="en-GB" dirty="0"/>
              <a:t> </a:t>
            </a:r>
            <a:r>
              <a:rPr lang="en-GB" dirty="0" smtClean="0"/>
              <a:t>fracture</a:t>
            </a:r>
            <a:endParaRPr lang="en-GB" dirty="0"/>
          </a:p>
          <a:p>
            <a:pPr lvl="1"/>
            <a:r>
              <a:rPr lang="en-GB" dirty="0"/>
              <a:t>posterior malleolar fracture with &gt; 25% or &gt; 2mm step-off </a:t>
            </a:r>
          </a:p>
          <a:p>
            <a:pPr lvl="1"/>
            <a:r>
              <a:rPr lang="en-GB" dirty="0"/>
              <a:t>Bosworth </a:t>
            </a:r>
            <a:r>
              <a:rPr lang="en-GB" dirty="0" smtClean="0"/>
              <a:t>fracture-dislocations</a:t>
            </a:r>
            <a:endParaRPr lang="en-GB" dirty="0"/>
          </a:p>
          <a:p>
            <a:pPr lvl="1"/>
            <a:r>
              <a:rPr lang="en-GB" dirty="0"/>
              <a:t>open fractures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0714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109</Words>
  <Application>Microsoft Office PowerPoint</Application>
  <PresentationFormat>On-screen Show (4:3)</PresentationFormat>
  <Paragraphs>77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Ankle Fractures </vt:lpstr>
      <vt:lpstr>Injury patterns</vt:lpstr>
      <vt:lpstr>Radiographs</vt:lpstr>
      <vt:lpstr>Clinical presentation </vt:lpstr>
      <vt:lpstr>Classifications </vt:lpstr>
      <vt:lpstr>Classification </vt:lpstr>
      <vt:lpstr>Classification </vt:lpstr>
      <vt:lpstr>Non operative treatment </vt:lpstr>
      <vt:lpstr>Operative</vt:lpstr>
      <vt:lpstr>Complications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Ankle Fractures</dc:title>
  <dc:creator>Dr. Nyankure</dc:creator>
  <cp:lastModifiedBy>Dr. Nyankure</cp:lastModifiedBy>
  <cp:revision>6</cp:revision>
  <dcterms:created xsi:type="dcterms:W3CDTF">2016-03-20T08:17:04Z</dcterms:created>
  <dcterms:modified xsi:type="dcterms:W3CDTF">2016-03-22T05:27:15Z</dcterms:modified>
</cp:coreProperties>
</file>