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B7A9-726D-4469-8DF9-A663EEAF50EC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B7A9-726D-4469-8DF9-A663EEAF50EC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2C54-2555-4022-AF2D-B19A2C307B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Bone </a:t>
            </a:r>
            <a:r>
              <a:rPr lang="en-US" dirty="0" err="1" smtClean="0"/>
              <a:t>Tumours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Pathogenesis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tumour</a:t>
            </a:r>
            <a:r>
              <a:rPr lang="en-US" dirty="0"/>
              <a:t> is usually situated in the </a:t>
            </a:r>
            <a:r>
              <a:rPr lang="en-US" dirty="0" err="1"/>
              <a:t>metaphysis</a:t>
            </a:r>
            <a:r>
              <a:rPr lang="en-US" dirty="0"/>
              <a:t> of a long bone, especially around the knee &amp; at the proximal </a:t>
            </a:r>
            <a:r>
              <a:rPr lang="en-US" dirty="0" smtClean="0"/>
              <a:t>end of </a:t>
            </a:r>
            <a:r>
              <a:rPr lang="en-US" dirty="0"/>
              <a:t>the </a:t>
            </a:r>
            <a:r>
              <a:rPr lang="en-US" dirty="0" err="1"/>
              <a:t>humerus</a:t>
            </a:r>
            <a:r>
              <a:rPr lang="en-US" dirty="0"/>
              <a:t>, where it destroys &amp; replaces normal bone. Areas of </a:t>
            </a:r>
            <a:r>
              <a:rPr lang="en-US" i="1" dirty="0"/>
              <a:t>bone loss &amp; </a:t>
            </a:r>
            <a:r>
              <a:rPr lang="en-US" i="1" dirty="0" err="1"/>
              <a:t>cavitation</a:t>
            </a:r>
            <a:r>
              <a:rPr lang="en-US" i="1" dirty="0"/>
              <a:t> alternate with </a:t>
            </a:r>
            <a:r>
              <a:rPr lang="en-US" i="1" dirty="0" smtClean="0"/>
              <a:t>dense patches </a:t>
            </a:r>
            <a:r>
              <a:rPr lang="en-US" i="1" dirty="0"/>
              <a:t>of abnormal new bone. The </a:t>
            </a:r>
            <a:r>
              <a:rPr lang="en-US" i="1" dirty="0" err="1"/>
              <a:t>tumour</a:t>
            </a:r>
            <a:r>
              <a:rPr lang="en-US" i="1" dirty="0"/>
              <a:t> extends within the medulla &amp; across </a:t>
            </a:r>
            <a:r>
              <a:rPr lang="en-US" i="1" dirty="0" err="1"/>
              <a:t>physeal</a:t>
            </a:r>
            <a:r>
              <a:rPr lang="en-US" i="1" dirty="0"/>
              <a:t> plate. There may </a:t>
            </a:r>
            <a:r>
              <a:rPr lang="en-US" i="1" dirty="0" smtClean="0"/>
              <a:t>be </a:t>
            </a:r>
            <a:r>
              <a:rPr lang="en-US" dirty="0" smtClean="0"/>
              <a:t>obvious </a:t>
            </a:r>
            <a:r>
              <a:rPr lang="en-US" dirty="0"/>
              <a:t>spread into the soft tissues with ossification at the </a:t>
            </a:r>
            <a:r>
              <a:rPr lang="en-US" dirty="0" err="1"/>
              <a:t>periosteal</a:t>
            </a:r>
            <a:r>
              <a:rPr lang="en-US" dirty="0"/>
              <a:t> margins &amp; streaks of new bone extending into </a:t>
            </a:r>
            <a:r>
              <a:rPr lang="en-US" dirty="0" smtClean="0"/>
              <a:t>the extra-osseous </a:t>
            </a:r>
            <a:r>
              <a:rPr lang="en-US" dirty="0"/>
              <a:t>mass. The </a:t>
            </a:r>
            <a:r>
              <a:rPr lang="en-US" dirty="0" err="1"/>
              <a:t>tumour</a:t>
            </a:r>
            <a:r>
              <a:rPr lang="en-US" dirty="0"/>
              <a:t> spreads mostly </a:t>
            </a:r>
            <a:r>
              <a:rPr lang="en-US" i="1" dirty="0" err="1"/>
              <a:t>haematogenously</a:t>
            </a:r>
            <a:r>
              <a:rPr lang="en-US" i="1" dirty="0"/>
              <a:t> &gt; </a:t>
            </a:r>
            <a:r>
              <a:rPr lang="en-US" i="1" dirty="0" err="1"/>
              <a:t>intramedullary</a:t>
            </a:r>
            <a:r>
              <a:rPr lang="en-US" i="1" dirty="0"/>
              <a:t> &gt; local spread. </a:t>
            </a:r>
            <a:r>
              <a:rPr lang="en-US" i="1" dirty="0" smtClean="0"/>
              <a:t>Rarely </a:t>
            </a:r>
            <a:r>
              <a:rPr lang="en-US" dirty="0" smtClean="0"/>
              <a:t>lymphatic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Classification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/>
              <a:t>) Primary;</a:t>
            </a:r>
          </a:p>
          <a:p>
            <a:pPr>
              <a:buNone/>
            </a:pPr>
            <a:r>
              <a:rPr lang="en-US" dirty="0"/>
              <a:t>• Central (classical)</a:t>
            </a:r>
          </a:p>
          <a:p>
            <a:pPr>
              <a:buNone/>
            </a:pPr>
            <a:r>
              <a:rPr lang="en-US" dirty="0"/>
              <a:t>* High grade - </a:t>
            </a:r>
            <a:r>
              <a:rPr lang="en-US" i="1" dirty="0"/>
              <a:t>Distal femur, proximal tibia &amp; proximal </a:t>
            </a:r>
            <a:r>
              <a:rPr lang="en-US" i="1" dirty="0" err="1"/>
              <a:t>humerus</a:t>
            </a:r>
            <a:endParaRPr lang="en-US" i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Juxtacortical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* Low grade (</a:t>
            </a:r>
            <a:r>
              <a:rPr lang="en-US" dirty="0" err="1"/>
              <a:t>Parosteal</a:t>
            </a:r>
            <a:r>
              <a:rPr lang="en-US" dirty="0"/>
              <a:t>) - </a:t>
            </a:r>
            <a:r>
              <a:rPr lang="en-US" i="1" dirty="0"/>
              <a:t>Distal femur</a:t>
            </a:r>
          </a:p>
          <a:p>
            <a:pPr>
              <a:buNone/>
            </a:pPr>
            <a:r>
              <a:rPr lang="en-US" dirty="0"/>
              <a:t>* Intermediate grade (</a:t>
            </a:r>
            <a:r>
              <a:rPr lang="en-US" dirty="0" err="1"/>
              <a:t>Periosteal</a:t>
            </a:r>
            <a:r>
              <a:rPr lang="en-US" dirty="0"/>
              <a:t>) - </a:t>
            </a:r>
            <a:r>
              <a:rPr lang="en-US" i="1" dirty="0"/>
              <a:t>Shaft of long bones</a:t>
            </a:r>
          </a:p>
          <a:p>
            <a:pPr>
              <a:buNone/>
            </a:pPr>
            <a:r>
              <a:rPr lang="en-US" dirty="0"/>
              <a:t>* High grade (surface sarcoma) - </a:t>
            </a:r>
            <a:r>
              <a:rPr lang="en-US" i="1" dirty="0"/>
              <a:t>Shaft of long bones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Haemorrhagic</a:t>
            </a:r>
            <a:r>
              <a:rPr lang="en-US" dirty="0"/>
              <a:t> or </a:t>
            </a:r>
            <a:r>
              <a:rPr lang="en-US" dirty="0" err="1"/>
              <a:t>Telangiectatic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* High grade - </a:t>
            </a:r>
            <a:r>
              <a:rPr lang="en-US" i="1" dirty="0"/>
              <a:t>Epiphysis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b) </a:t>
            </a:r>
            <a:r>
              <a:rPr lang="en-US" b="1" dirty="0" smtClean="0"/>
              <a:t>Secondary</a:t>
            </a:r>
            <a:r>
              <a:rPr lang="en-US" b="1" dirty="0"/>
              <a:t> </a:t>
            </a:r>
            <a:r>
              <a:rPr lang="en-US" b="1" dirty="0" smtClean="0"/>
              <a:t>(arise secondary to):</a:t>
            </a:r>
            <a:endParaRPr lang="en-US" b="1" dirty="0"/>
          </a:p>
          <a:p>
            <a:pPr>
              <a:buNone/>
            </a:pPr>
            <a:r>
              <a:rPr lang="en-US" dirty="0"/>
              <a:t>• Paget's disease</a:t>
            </a:r>
          </a:p>
          <a:p>
            <a:pPr>
              <a:buNone/>
            </a:pPr>
            <a:r>
              <a:rPr lang="en-US" dirty="0"/>
              <a:t>• Radiation</a:t>
            </a:r>
          </a:p>
          <a:p>
            <a:pPr>
              <a:buNone/>
            </a:pPr>
            <a:r>
              <a:rPr lang="en-US" dirty="0"/>
              <a:t>• Fibrous dysplasia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Pain - </a:t>
            </a:r>
            <a:r>
              <a:rPr lang="en-US" i="1" dirty="0"/>
              <a:t>constant, worse at night &amp; gradually increases in severity</a:t>
            </a:r>
          </a:p>
          <a:p>
            <a:pPr>
              <a:buNone/>
            </a:pPr>
            <a:r>
              <a:rPr lang="en-US" dirty="0"/>
              <a:t>• Swelling</a:t>
            </a:r>
          </a:p>
          <a:p>
            <a:pPr>
              <a:buNone/>
            </a:pPr>
            <a:r>
              <a:rPr lang="en-US" dirty="0"/>
              <a:t>• Local tenderness</a:t>
            </a:r>
          </a:p>
          <a:p>
            <a:pPr>
              <a:buNone/>
            </a:pPr>
            <a:r>
              <a:rPr lang="en-US" i="1" dirty="0"/>
              <a:t>** Pathological fracture is </a:t>
            </a:r>
            <a:r>
              <a:rPr lang="en-US" b="1" i="1" dirty="0"/>
              <a:t>rare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/>
              <a:t>X-Ray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i="1" dirty="0"/>
              <a:t>Hazy </a:t>
            </a:r>
            <a:r>
              <a:rPr lang="en-US" b="1" i="1" dirty="0" err="1"/>
              <a:t>osteolytic</a:t>
            </a:r>
            <a:r>
              <a:rPr lang="en-US" b="1" i="1" dirty="0"/>
              <a:t> lesions alternating with unusually dense </a:t>
            </a:r>
            <a:r>
              <a:rPr lang="en-US" b="1" i="1" dirty="0" err="1"/>
              <a:t>osteoblastic</a:t>
            </a:r>
            <a:r>
              <a:rPr lang="en-US" b="1" i="1" dirty="0"/>
              <a:t> areas</a:t>
            </a:r>
          </a:p>
          <a:p>
            <a:pPr>
              <a:buNone/>
            </a:pPr>
            <a:r>
              <a:rPr lang="en-US" dirty="0"/>
              <a:t>ii) The </a:t>
            </a:r>
            <a:r>
              <a:rPr lang="en-US" i="1" dirty="0" err="1"/>
              <a:t>endosteal</a:t>
            </a:r>
            <a:r>
              <a:rPr lang="en-US" i="1" dirty="0"/>
              <a:t> margin is poorly defined</a:t>
            </a:r>
          </a:p>
          <a:p>
            <a:pPr>
              <a:buNone/>
            </a:pPr>
            <a:r>
              <a:rPr lang="en-US" dirty="0"/>
              <a:t>iii) The </a:t>
            </a:r>
            <a:r>
              <a:rPr lang="en-US" i="1" dirty="0"/>
              <a:t>cortex is breached &amp; the </a:t>
            </a:r>
            <a:r>
              <a:rPr lang="en-US" i="1" dirty="0" err="1"/>
              <a:t>tumour</a:t>
            </a:r>
            <a:r>
              <a:rPr lang="en-US" i="1" dirty="0"/>
              <a:t> extends into the adjacent tissues; when this happens, streaks of new</a:t>
            </a:r>
          </a:p>
          <a:p>
            <a:pPr>
              <a:buNone/>
            </a:pPr>
            <a:r>
              <a:rPr lang="en-US" i="1" dirty="0"/>
              <a:t>bone appear radiating outwards from the cortex - </a:t>
            </a:r>
            <a:r>
              <a:rPr lang="en-US" b="1" i="1" dirty="0"/>
              <a:t>Sunburst effect</a:t>
            </a:r>
          </a:p>
          <a:p>
            <a:pPr>
              <a:buNone/>
            </a:pPr>
            <a:r>
              <a:rPr lang="en-US" dirty="0"/>
              <a:t>iv) Where the </a:t>
            </a:r>
            <a:r>
              <a:rPr lang="en-US" dirty="0" err="1"/>
              <a:t>tumour</a:t>
            </a:r>
            <a:r>
              <a:rPr lang="en-US" dirty="0"/>
              <a:t> emerges from the cortex, </a:t>
            </a:r>
            <a:r>
              <a:rPr lang="en-US" i="1" dirty="0"/>
              <a:t>reactive new bone forms at the angles of </a:t>
            </a:r>
            <a:r>
              <a:rPr lang="en-US" i="1" dirty="0" err="1"/>
              <a:t>periosteal</a:t>
            </a:r>
            <a:r>
              <a:rPr lang="en-US" i="1" dirty="0"/>
              <a:t> elevation -</a:t>
            </a:r>
          </a:p>
          <a:p>
            <a:pPr>
              <a:buNone/>
            </a:pPr>
            <a:r>
              <a:rPr lang="en-US" b="1" dirty="0"/>
              <a:t>Codman's triangle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1000"/>
            <a:ext cx="903040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Blood;</a:t>
            </a:r>
          </a:p>
          <a:p>
            <a:pPr>
              <a:buNone/>
            </a:pPr>
            <a:r>
              <a:rPr lang="en-US" dirty="0"/>
              <a:t>- FHG + ESR</a:t>
            </a:r>
          </a:p>
          <a:p>
            <a:pPr>
              <a:buNone/>
            </a:pPr>
            <a:r>
              <a:rPr lang="en-US" dirty="0"/>
              <a:t>- ↑ ALP + LDH</a:t>
            </a:r>
          </a:p>
          <a:p>
            <a:pPr>
              <a:buNone/>
            </a:pPr>
            <a:r>
              <a:rPr lang="en-US" b="1" u="sng" dirty="0"/>
              <a:t>• CT for staging </a:t>
            </a:r>
            <a:r>
              <a:rPr lang="en-US" dirty="0"/>
              <a:t>- Pulmonary CT is a much more sensitive detector of lung metastases which are</a:t>
            </a:r>
            <a:r>
              <a:rPr lang="en-US" b="1" dirty="0"/>
              <a:t> present in </a:t>
            </a:r>
            <a:r>
              <a:rPr lang="en-US" b="1" dirty="0" smtClean="0"/>
              <a:t>about 10</a:t>
            </a:r>
            <a:r>
              <a:rPr lang="en-US" b="1" dirty="0"/>
              <a:t>% of patients at presentation.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u="sng" dirty="0"/>
              <a:t>Liver ultrasound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u="sng" dirty="0" err="1"/>
              <a:t>Scintigraphy</a:t>
            </a:r>
            <a:r>
              <a:rPr lang="en-US" dirty="0"/>
              <a:t> using </a:t>
            </a:r>
            <a:r>
              <a:rPr lang="en-US" dirty="0" err="1"/>
              <a:t>Methyldiphosphonate</a:t>
            </a:r>
            <a:r>
              <a:rPr lang="en-US" dirty="0"/>
              <a:t> PC99 (MDP)- </a:t>
            </a:r>
            <a:r>
              <a:rPr lang="en-US" i="1" dirty="0"/>
              <a:t>For skip lesions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u="sng" dirty="0"/>
              <a:t>Biopsy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* FNAC</a:t>
            </a:r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Incisional</a:t>
            </a:r>
            <a:r>
              <a:rPr lang="en-US" dirty="0"/>
              <a:t> biopsy - </a:t>
            </a:r>
            <a:r>
              <a:rPr lang="en-US" i="1" dirty="0"/>
              <a:t>All layers from skin to bone</a:t>
            </a:r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Excisional</a:t>
            </a:r>
            <a:r>
              <a:rPr lang="en-US" dirty="0"/>
              <a:t> biopsy - </a:t>
            </a:r>
            <a:r>
              <a:rPr lang="en-US" i="1" dirty="0"/>
              <a:t>Wide margin (at least 2mm)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i="1" dirty="0"/>
              <a:t>MRI is NOT very useful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Stress fracture</a:t>
            </a:r>
          </a:p>
          <a:p>
            <a:pPr>
              <a:buNone/>
            </a:pPr>
            <a:r>
              <a:rPr lang="en-US" dirty="0"/>
              <a:t>• Infection - </a:t>
            </a:r>
            <a:r>
              <a:rPr lang="en-US" i="1" dirty="0"/>
              <a:t>Acute </a:t>
            </a:r>
            <a:r>
              <a:rPr lang="en-US" i="1" dirty="0" err="1"/>
              <a:t>osteomyelitis</a:t>
            </a:r>
            <a:endParaRPr lang="en-US" i="1" dirty="0"/>
          </a:p>
          <a:p>
            <a:pPr>
              <a:buNone/>
            </a:pPr>
            <a:r>
              <a:rPr lang="en-US" dirty="0"/>
              <a:t>• Post-traumatic swelling</a:t>
            </a:r>
          </a:p>
          <a:p>
            <a:pPr>
              <a:buNone/>
            </a:pPr>
            <a:r>
              <a:rPr lang="en-US" dirty="0"/>
              <a:t>• 'Cystic' lesions</a:t>
            </a:r>
          </a:p>
          <a:p>
            <a:pPr>
              <a:buNone/>
            </a:pPr>
            <a:r>
              <a:rPr lang="en-US" dirty="0"/>
              <a:t>• Other </a:t>
            </a:r>
            <a:r>
              <a:rPr lang="en-US" dirty="0" err="1"/>
              <a:t>tumours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/>
              <a:t>) Supportive</a:t>
            </a:r>
          </a:p>
          <a:p>
            <a:pPr>
              <a:buNone/>
            </a:pPr>
            <a:r>
              <a:rPr lang="en-US" b="1" dirty="0"/>
              <a:t>b) Specific</a:t>
            </a:r>
          </a:p>
          <a:p>
            <a:pPr>
              <a:buNone/>
            </a:pPr>
            <a:r>
              <a:rPr lang="en-US" dirty="0"/>
              <a:t>• Multi-agent neo-adjuvant chemotherapy is given for 8-12wks;</a:t>
            </a:r>
          </a:p>
          <a:p>
            <a:pPr>
              <a:buNone/>
            </a:pPr>
            <a:r>
              <a:rPr lang="en-US" dirty="0"/>
              <a:t>* Eliminates </a:t>
            </a:r>
            <a:r>
              <a:rPr lang="en-US" dirty="0" err="1"/>
              <a:t>micrometastasis</a:t>
            </a:r>
            <a:endParaRPr lang="en-US" dirty="0"/>
          </a:p>
          <a:p>
            <a:pPr>
              <a:buNone/>
            </a:pPr>
            <a:r>
              <a:rPr lang="en-US" dirty="0"/>
              <a:t>* Reduces size of </a:t>
            </a:r>
            <a:r>
              <a:rPr lang="en-US" dirty="0" err="1"/>
              <a:t>tumour</a:t>
            </a:r>
            <a:r>
              <a:rPr lang="en-US" dirty="0"/>
              <a:t> reactive zone</a:t>
            </a:r>
          </a:p>
          <a:p>
            <a:pPr>
              <a:buNone/>
            </a:pPr>
            <a:r>
              <a:rPr lang="en-US" dirty="0"/>
              <a:t>* Causes </a:t>
            </a:r>
            <a:r>
              <a:rPr lang="en-US" dirty="0" err="1"/>
              <a:t>tumour</a:t>
            </a:r>
            <a:r>
              <a:rPr lang="en-US" dirty="0"/>
              <a:t> necrosis</a:t>
            </a:r>
          </a:p>
          <a:p>
            <a:pPr>
              <a:buNone/>
            </a:pPr>
            <a:r>
              <a:rPr lang="en-US" dirty="0"/>
              <a:t>Then provided the </a:t>
            </a:r>
            <a:r>
              <a:rPr lang="en-US" dirty="0" err="1"/>
              <a:t>tumour</a:t>
            </a:r>
            <a:r>
              <a:rPr lang="en-US" dirty="0"/>
              <a:t> is </a:t>
            </a:r>
            <a:r>
              <a:rPr lang="en-US" dirty="0" err="1"/>
              <a:t>resectable</a:t>
            </a:r>
            <a:r>
              <a:rPr lang="en-US" dirty="0"/>
              <a:t> &amp; there are no skip lesions, a </a:t>
            </a:r>
            <a:r>
              <a:rPr lang="en-US" b="1" dirty="0"/>
              <a:t>wide resection </a:t>
            </a:r>
            <a:r>
              <a:rPr lang="en-US" dirty="0"/>
              <a:t>is carried out</a:t>
            </a:r>
            <a:r>
              <a:rPr lang="en-US" dirty="0" smtClean="0"/>
              <a:t>.</a:t>
            </a:r>
          </a:p>
          <a:p>
            <a:r>
              <a:rPr lang="en-US" dirty="0"/>
              <a:t>The segment of bone is replaced with either a large </a:t>
            </a:r>
            <a:r>
              <a:rPr lang="en-US" b="1" dirty="0"/>
              <a:t>bone graft or a custom made implant; </a:t>
            </a:r>
            <a:r>
              <a:rPr lang="en-US" dirty="0"/>
              <a:t>in </a:t>
            </a:r>
            <a:r>
              <a:rPr lang="en-US" dirty="0" smtClean="0"/>
              <a:t>some cases</a:t>
            </a:r>
            <a:r>
              <a:rPr lang="en-US" dirty="0"/>
              <a:t>, amputation may be more appropriate.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tumour</a:t>
            </a:r>
            <a:r>
              <a:rPr lang="en-US" dirty="0"/>
              <a:t> responds well to </a:t>
            </a:r>
            <a:r>
              <a:rPr lang="en-US" b="1" dirty="0" err="1"/>
              <a:t>Methotrexate</a:t>
            </a:r>
            <a:r>
              <a:rPr lang="en-US" b="1" dirty="0"/>
              <a:t>, </a:t>
            </a:r>
            <a:r>
              <a:rPr lang="en-US" b="1" dirty="0" err="1"/>
              <a:t>Adriamycin</a:t>
            </a:r>
            <a:r>
              <a:rPr lang="en-US" b="1" dirty="0"/>
              <a:t>, </a:t>
            </a:r>
            <a:r>
              <a:rPr lang="en-US" b="1" dirty="0" err="1"/>
              <a:t>Cisplatin</a:t>
            </a:r>
            <a:r>
              <a:rPr lang="en-US" b="1" dirty="0"/>
              <a:t>, </a:t>
            </a:r>
            <a:r>
              <a:rPr lang="en-US" b="1" dirty="0" err="1"/>
              <a:t>Ifafosphamide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Prognosis</a:t>
            </a:r>
          </a:p>
          <a:p>
            <a:pPr>
              <a:buNone/>
            </a:pPr>
            <a:r>
              <a:rPr lang="en-US" dirty="0"/>
              <a:t>Long-term survival after wide resection &amp; chemotherapy - 50-60% if treated early &amp; &lt;10% if late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17" y="304800"/>
            <a:ext cx="884978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Mechanisms of spread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Local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Haematogenous</a:t>
            </a:r>
            <a:endParaRPr lang="en-US" dirty="0"/>
          </a:p>
          <a:p>
            <a:pPr>
              <a:buNone/>
            </a:pPr>
            <a:r>
              <a:rPr lang="en-US" dirty="0"/>
              <a:t>• Lymphatic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Intramedullary</a:t>
            </a:r>
            <a:endParaRPr lang="en-US" dirty="0"/>
          </a:p>
          <a:p>
            <a:pPr>
              <a:buNone/>
            </a:pPr>
            <a:r>
              <a:rPr lang="en-US" dirty="0"/>
              <a:t>• </a:t>
            </a:r>
            <a:r>
              <a:rPr lang="en-US" i="1" dirty="0"/>
              <a:t>Others e.g. injections, transfer (iatrogenic)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Clinical Diagnosis of </a:t>
            </a:r>
            <a:r>
              <a:rPr lang="en-US" b="1" dirty="0" err="1" smtClean="0"/>
              <a:t>tumours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</a:t>
            </a:r>
            <a:r>
              <a:rPr lang="en-US" b="1" dirty="0"/>
              <a:t>) Age of patient;</a:t>
            </a:r>
          </a:p>
          <a:p>
            <a:pPr>
              <a:buNone/>
            </a:pPr>
            <a:r>
              <a:rPr lang="en-US" dirty="0"/>
              <a:t>• &lt; 5yrs old - </a:t>
            </a:r>
            <a:r>
              <a:rPr lang="en-US" b="1" dirty="0"/>
              <a:t>Malignant</a:t>
            </a:r>
          </a:p>
          <a:p>
            <a:pPr>
              <a:buNone/>
            </a:pPr>
            <a:r>
              <a:rPr lang="en-US" dirty="0"/>
              <a:t>• 5-30yrs old - </a:t>
            </a:r>
            <a:r>
              <a:rPr lang="en-US" b="1" dirty="0"/>
              <a:t>Benign; Also Ewing's sarcoma &amp; </a:t>
            </a:r>
            <a:r>
              <a:rPr lang="en-US" b="1" dirty="0" err="1"/>
              <a:t>Osteosarcoma</a:t>
            </a:r>
            <a:endParaRPr lang="en-US" b="1" dirty="0"/>
          </a:p>
          <a:p>
            <a:pPr>
              <a:buNone/>
            </a:pPr>
            <a:r>
              <a:rPr lang="en-US" dirty="0"/>
              <a:t>• 30-60yrs - </a:t>
            </a:r>
            <a:r>
              <a:rPr lang="en-US" b="1" dirty="0"/>
              <a:t>Mixed - </a:t>
            </a:r>
            <a:r>
              <a:rPr lang="en-US" b="1" dirty="0" err="1"/>
              <a:t>Chondrosarcoma</a:t>
            </a:r>
            <a:r>
              <a:rPr lang="en-US" b="1" dirty="0"/>
              <a:t>, </a:t>
            </a:r>
            <a:r>
              <a:rPr lang="en-US" b="1" dirty="0" err="1"/>
              <a:t>Fibrosarcoma</a:t>
            </a:r>
            <a:endParaRPr lang="en-US" b="1" dirty="0"/>
          </a:p>
          <a:p>
            <a:pPr>
              <a:buNone/>
            </a:pPr>
            <a:r>
              <a:rPr lang="fr-FR" dirty="0"/>
              <a:t>• &gt; 60yrs - </a:t>
            </a:r>
            <a:r>
              <a:rPr lang="fr-FR" b="1" dirty="0" err="1"/>
              <a:t>Secondaries</a:t>
            </a:r>
            <a:r>
              <a:rPr lang="fr-FR" b="1" dirty="0"/>
              <a:t> (</a:t>
            </a:r>
            <a:r>
              <a:rPr lang="fr-FR" b="1" dirty="0" err="1"/>
              <a:t>malignant</a:t>
            </a:r>
            <a:r>
              <a:rPr lang="fr-FR" b="1" dirty="0"/>
              <a:t>); Multiple </a:t>
            </a:r>
            <a:r>
              <a:rPr lang="fr-FR" b="1" dirty="0" err="1"/>
              <a:t>myeloma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b) Symptoms;</a:t>
            </a:r>
          </a:p>
          <a:p>
            <a:r>
              <a:rPr lang="en-US" dirty="0"/>
              <a:t>• </a:t>
            </a:r>
            <a:r>
              <a:rPr lang="en-US" b="1" dirty="0"/>
              <a:t>Benign - No pain</a:t>
            </a:r>
          </a:p>
          <a:p>
            <a:r>
              <a:rPr lang="en-US" dirty="0"/>
              <a:t>• </a:t>
            </a:r>
            <a:r>
              <a:rPr lang="en-US" b="1" dirty="0"/>
              <a:t>Malignant - Vascular pain - </a:t>
            </a:r>
            <a:r>
              <a:rPr lang="en-US" b="1" i="1" dirty="0"/>
              <a:t>Worse at night &amp; throbbing due to ischemia due to increased blood</a:t>
            </a:r>
          </a:p>
          <a:p>
            <a:r>
              <a:rPr lang="en-US" i="1" dirty="0"/>
              <a:t>demand; Also 2° to pressure effect on bone &amp; soft tissue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c) Duration of symptoms;</a:t>
            </a:r>
          </a:p>
          <a:p>
            <a:r>
              <a:rPr lang="en-US" dirty="0"/>
              <a:t>• </a:t>
            </a:r>
            <a:r>
              <a:rPr lang="en-US" b="1" dirty="0"/>
              <a:t>3 months - Malignant</a:t>
            </a:r>
          </a:p>
          <a:p>
            <a:r>
              <a:rPr lang="en-US" dirty="0"/>
              <a:t>• </a:t>
            </a:r>
            <a:r>
              <a:rPr lang="en-US" b="1" dirty="0"/>
              <a:t>6 months - Borderline</a:t>
            </a:r>
          </a:p>
          <a:p>
            <a:r>
              <a:rPr lang="en-US" dirty="0"/>
              <a:t>• </a:t>
            </a:r>
            <a:r>
              <a:rPr lang="en-US" b="1" dirty="0"/>
              <a:t>1 year - Benign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d) Imaging;</a:t>
            </a:r>
          </a:p>
          <a:p>
            <a:r>
              <a:rPr lang="en-US" dirty="0"/>
              <a:t>• </a:t>
            </a:r>
            <a:r>
              <a:rPr lang="en-US" b="1" dirty="0"/>
              <a:t>Benign - </a:t>
            </a:r>
            <a:r>
              <a:rPr lang="en-US" b="1" i="1" dirty="0"/>
              <a:t>well defined transitional zone with regular/Scalloped margins e.g. </a:t>
            </a:r>
            <a:r>
              <a:rPr lang="en-US" b="1" i="1" dirty="0" err="1"/>
              <a:t>Osteochondroma</a:t>
            </a:r>
            <a:r>
              <a:rPr lang="en-US" b="1" i="1" dirty="0"/>
              <a:t> which</a:t>
            </a:r>
          </a:p>
          <a:p>
            <a:r>
              <a:rPr lang="en-US" dirty="0"/>
              <a:t>are mostly </a:t>
            </a:r>
            <a:r>
              <a:rPr lang="en-US" dirty="0" err="1"/>
              <a:t>metaphyseal</a:t>
            </a:r>
            <a:r>
              <a:rPr lang="en-US" dirty="0"/>
              <a:t> especially around the knee &amp; may be </a:t>
            </a:r>
            <a:r>
              <a:rPr lang="en-US" dirty="0" err="1"/>
              <a:t>pediculated</a:t>
            </a:r>
            <a:r>
              <a:rPr lang="en-US" dirty="0"/>
              <a:t> or sessile</a:t>
            </a:r>
          </a:p>
          <a:p>
            <a:r>
              <a:rPr lang="en-US" dirty="0"/>
              <a:t>• </a:t>
            </a:r>
            <a:r>
              <a:rPr lang="en-US" b="1" dirty="0"/>
              <a:t>Malignant - </a:t>
            </a:r>
            <a:r>
              <a:rPr lang="en-US" b="1" i="1" dirty="0"/>
              <a:t>Diffuse transitional zone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Enneking</a:t>
            </a:r>
            <a:r>
              <a:rPr lang="en-US" i="1" dirty="0"/>
              <a:t> System of Classifying Musculoskeletal </a:t>
            </a:r>
            <a:r>
              <a:rPr lang="en-US" i="1" dirty="0" err="1"/>
              <a:t>Tumours</a:t>
            </a:r>
            <a:endParaRPr lang="en-US" i="1" dirty="0"/>
          </a:p>
          <a:p>
            <a:r>
              <a:rPr lang="en-US" b="1" dirty="0"/>
              <a:t>I - All low-grade sarcomas with &lt;25% chance of metastasis e.g. </a:t>
            </a:r>
            <a:r>
              <a:rPr lang="en-US" b="1" i="1" dirty="0"/>
              <a:t>2° </a:t>
            </a:r>
            <a:r>
              <a:rPr lang="en-US" b="1" i="1" dirty="0" err="1"/>
              <a:t>chondrosarcoma</a:t>
            </a:r>
            <a:r>
              <a:rPr lang="en-US" b="1" i="1" dirty="0"/>
              <a:t>, </a:t>
            </a:r>
            <a:r>
              <a:rPr lang="en-US" b="1" i="1" dirty="0" err="1"/>
              <a:t>Parosteal</a:t>
            </a:r>
            <a:endParaRPr lang="en-US" b="1" i="1" dirty="0"/>
          </a:p>
          <a:p>
            <a:r>
              <a:rPr lang="en-US" i="1" dirty="0" err="1"/>
              <a:t>osteosarcoma</a:t>
            </a:r>
            <a:endParaRPr lang="en-US" i="1" dirty="0"/>
          </a:p>
          <a:p>
            <a:r>
              <a:rPr lang="en-US" b="1" dirty="0"/>
              <a:t>II - </a:t>
            </a:r>
            <a:r>
              <a:rPr lang="en-US" b="1" dirty="0" err="1"/>
              <a:t>Histologically</a:t>
            </a:r>
            <a:r>
              <a:rPr lang="en-US" b="1" dirty="0"/>
              <a:t> high-grade lesions with &gt;25% chance of metastasis e.g. </a:t>
            </a:r>
            <a:r>
              <a:rPr lang="en-US" b="1" i="1" dirty="0" err="1"/>
              <a:t>osteosarcoma</a:t>
            </a:r>
            <a:r>
              <a:rPr lang="en-US" b="1" i="1" dirty="0"/>
              <a:t> &amp; </a:t>
            </a:r>
            <a:r>
              <a:rPr lang="en-US" b="1" i="1" dirty="0" err="1"/>
              <a:t>fibrosarcoma</a:t>
            </a:r>
            <a:endParaRPr lang="en-US" b="1" i="1" dirty="0"/>
          </a:p>
          <a:p>
            <a:r>
              <a:rPr lang="en-US" b="1" dirty="0"/>
              <a:t>III - Sarcomas which have metastasized</a:t>
            </a:r>
          </a:p>
          <a:p>
            <a:r>
              <a:rPr lang="en-US" b="1" dirty="0"/>
              <a:t>+</a:t>
            </a:r>
          </a:p>
          <a:p>
            <a:r>
              <a:rPr lang="en-US" b="1" dirty="0"/>
              <a:t>A - </a:t>
            </a:r>
            <a:r>
              <a:rPr lang="en-US" b="1" dirty="0" err="1"/>
              <a:t>Intracompartmental</a:t>
            </a:r>
            <a:r>
              <a:rPr lang="en-US" b="1" dirty="0"/>
              <a:t> e.g. A lesion contained in a single muscle belly or a bone lesion that has not broken out</a:t>
            </a:r>
          </a:p>
          <a:p>
            <a:r>
              <a:rPr lang="en-US" dirty="0"/>
              <a:t>into the surrounding soft tissue</a:t>
            </a:r>
          </a:p>
          <a:p>
            <a:r>
              <a:rPr lang="en-US" b="1" dirty="0"/>
              <a:t>B - </a:t>
            </a:r>
            <a:r>
              <a:rPr lang="en-US" b="1" dirty="0" err="1"/>
              <a:t>Extracompartmental</a:t>
            </a:r>
            <a:r>
              <a:rPr lang="en-US" b="1" dirty="0"/>
              <a:t> e.g. A lesion in the </a:t>
            </a:r>
            <a:r>
              <a:rPr lang="en-US" b="1" i="1" dirty="0" err="1"/>
              <a:t>popliteal</a:t>
            </a:r>
            <a:r>
              <a:rPr lang="en-US" b="1" i="1" dirty="0"/>
              <a:t> space, </a:t>
            </a:r>
            <a:r>
              <a:rPr lang="en-US" b="1" i="1" dirty="0" err="1"/>
              <a:t>axilla</a:t>
            </a:r>
            <a:r>
              <a:rPr lang="en-US" b="1" i="1" dirty="0"/>
              <a:t>, pelvis, or </a:t>
            </a:r>
            <a:r>
              <a:rPr lang="en-US" b="1" i="1" dirty="0" err="1"/>
              <a:t>midportion</a:t>
            </a:r>
            <a:r>
              <a:rPr lang="en-US" b="1" i="1" dirty="0"/>
              <a:t> of the hand or foot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Osteosarcoma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Osteosarcoma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i="1" dirty="0"/>
              <a:t>high grade malignant </a:t>
            </a:r>
            <a:r>
              <a:rPr lang="en-US" i="1" dirty="0" err="1"/>
              <a:t>tumour</a:t>
            </a:r>
            <a:r>
              <a:rPr lang="en-US" i="1" dirty="0"/>
              <a:t> arising within the bone &amp;</a:t>
            </a:r>
          </a:p>
          <a:p>
            <a:r>
              <a:rPr lang="en-US" dirty="0" smtClean="0"/>
              <a:t>Spreading </a:t>
            </a:r>
            <a:r>
              <a:rPr lang="en-US" dirty="0"/>
              <a:t>rapidly outwards to the </a:t>
            </a:r>
            <a:r>
              <a:rPr lang="en-US" dirty="0" err="1"/>
              <a:t>periosteum</a:t>
            </a:r>
            <a:r>
              <a:rPr lang="en-US" dirty="0"/>
              <a:t> &amp; surrounding soft tissues.</a:t>
            </a:r>
          </a:p>
          <a:p>
            <a:r>
              <a:rPr lang="en-US" b="1" dirty="0"/>
              <a:t>Epidemiology</a:t>
            </a:r>
          </a:p>
          <a:p>
            <a:pPr lvl="1">
              <a:buNone/>
            </a:pPr>
            <a:r>
              <a:rPr lang="en-US" dirty="0"/>
              <a:t>• Children &gt; Adults - 5-19yrs; 22-26yrs - </a:t>
            </a:r>
            <a:r>
              <a:rPr lang="en-US" i="1" dirty="0"/>
              <a:t>This has been attributed to increased bone growth</a:t>
            </a:r>
          </a:p>
          <a:p>
            <a:pPr lvl="1">
              <a:buNone/>
            </a:pPr>
            <a:r>
              <a:rPr lang="en-US" dirty="0"/>
              <a:t>• Adults - ≥60yrs - </a:t>
            </a:r>
            <a:r>
              <a:rPr lang="en-US" i="1" dirty="0"/>
              <a:t>History of exposure to radiation when young &amp;/or bone infection</a:t>
            </a:r>
          </a:p>
          <a:p>
            <a:pPr lvl="1">
              <a:buNone/>
            </a:pPr>
            <a:r>
              <a:rPr lang="en-US" dirty="0"/>
              <a:t>• M:F - 2:1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831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Bone Tumours</vt:lpstr>
      <vt:lpstr>Slide 2</vt:lpstr>
      <vt:lpstr>Mechanisms of spread </vt:lpstr>
      <vt:lpstr>Clinical Diagnosis of tumours </vt:lpstr>
      <vt:lpstr>Slide 5</vt:lpstr>
      <vt:lpstr>Slide 6</vt:lpstr>
      <vt:lpstr>Slide 7</vt:lpstr>
      <vt:lpstr>Slide 8</vt:lpstr>
      <vt:lpstr>Osteosarcoma</vt:lpstr>
      <vt:lpstr>Pathogenesis </vt:lpstr>
      <vt:lpstr>Classification </vt:lpstr>
      <vt:lpstr>Slide 12</vt:lpstr>
      <vt:lpstr>Clinical presentation</vt:lpstr>
      <vt:lpstr>Investigations</vt:lpstr>
      <vt:lpstr>Slide 15</vt:lpstr>
      <vt:lpstr>Slide 16</vt:lpstr>
      <vt:lpstr>differentials</vt:lpstr>
      <vt:lpstr>Management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Tumours</dc:title>
  <dc:creator>Computer</dc:creator>
  <cp:lastModifiedBy>Computer</cp:lastModifiedBy>
  <cp:revision>2</cp:revision>
  <dcterms:created xsi:type="dcterms:W3CDTF">2019-02-12T20:51:16Z</dcterms:created>
  <dcterms:modified xsi:type="dcterms:W3CDTF">2019-02-12T21:08:01Z</dcterms:modified>
</cp:coreProperties>
</file>