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7" r:id="rId7"/>
    <p:sldId id="260" r:id="rId8"/>
    <p:sldId id="257" r:id="rId9"/>
    <p:sldId id="258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D374-684D-4419-9C0F-CB4C112B1CD0}" type="datetimeFigureOut">
              <a:rPr lang="en-GB" smtClean="0"/>
              <a:pPr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AEDB-D1B7-4EE7-A2C6-098904D2B5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7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D374-684D-4419-9C0F-CB4C112B1CD0}" type="datetimeFigureOut">
              <a:rPr lang="en-GB" smtClean="0"/>
              <a:pPr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AEDB-D1B7-4EE7-A2C6-098904D2B5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4807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D374-684D-4419-9C0F-CB4C112B1CD0}" type="datetimeFigureOut">
              <a:rPr lang="en-GB" smtClean="0"/>
              <a:pPr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AEDB-D1B7-4EE7-A2C6-098904D2B5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4072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D374-684D-4419-9C0F-CB4C112B1CD0}" type="datetimeFigureOut">
              <a:rPr lang="en-GB" smtClean="0"/>
              <a:pPr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AEDB-D1B7-4EE7-A2C6-098904D2B5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17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D374-684D-4419-9C0F-CB4C112B1CD0}" type="datetimeFigureOut">
              <a:rPr lang="en-GB" smtClean="0"/>
              <a:pPr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AEDB-D1B7-4EE7-A2C6-098904D2B5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9431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D374-684D-4419-9C0F-CB4C112B1CD0}" type="datetimeFigureOut">
              <a:rPr lang="en-GB" smtClean="0"/>
              <a:pPr/>
              <a:t>09/09/2016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AEDB-D1B7-4EE7-A2C6-098904D2B5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2496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D374-684D-4419-9C0F-CB4C112B1CD0}" type="datetimeFigureOut">
              <a:rPr lang="en-GB" smtClean="0"/>
              <a:pPr/>
              <a:t>09/09/2016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AEDB-D1B7-4EE7-A2C6-098904D2B5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9573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D374-684D-4419-9C0F-CB4C112B1CD0}" type="datetimeFigureOut">
              <a:rPr lang="en-GB" smtClean="0"/>
              <a:pPr/>
              <a:t>09/09/2016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AEDB-D1B7-4EE7-A2C6-098904D2B5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5887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D374-684D-4419-9C0F-CB4C112B1CD0}" type="datetimeFigureOut">
              <a:rPr lang="en-GB" smtClean="0"/>
              <a:pPr/>
              <a:t>09/09/2016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AEDB-D1B7-4EE7-A2C6-098904D2B5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757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D374-684D-4419-9C0F-CB4C112B1CD0}" type="datetimeFigureOut">
              <a:rPr lang="en-GB" smtClean="0"/>
              <a:pPr/>
              <a:t>09/09/2016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AEDB-D1B7-4EE7-A2C6-098904D2B5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9781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D374-684D-4419-9C0F-CB4C112B1CD0}" type="datetimeFigureOut">
              <a:rPr lang="en-GB" smtClean="0"/>
              <a:pPr/>
              <a:t>09/09/2016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AEDB-D1B7-4EE7-A2C6-098904D2B5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282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D374-684D-4419-9C0F-CB4C112B1CD0}" type="datetimeFigureOut">
              <a:rPr lang="en-GB" smtClean="0"/>
              <a:pPr/>
              <a:t>09/09/2016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BAEDB-D1B7-4EE7-A2C6-098904D2B5B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2600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>nerve and vascular injuries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Dr. Nyakure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974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presentation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Arm </a:t>
            </a:r>
            <a:r>
              <a:rPr lang="en-GB" dirty="0"/>
              <a:t>adducted, internally rotated, at shoulder; pronated, extended at elbow (“waiter’s tip”)</a:t>
            </a:r>
          </a:p>
          <a:p>
            <a:r>
              <a:rPr lang="en-GB" dirty="0"/>
              <a:t>C5 deficiency</a:t>
            </a:r>
          </a:p>
          <a:p>
            <a:pPr lvl="1"/>
            <a:r>
              <a:rPr lang="en-GB" dirty="0" smtClean="0"/>
              <a:t>Axillary</a:t>
            </a:r>
            <a:r>
              <a:rPr lang="en-GB" dirty="0"/>
              <a:t> nerve deficiency (weakness in deltoid, teres minor)</a:t>
            </a:r>
          </a:p>
          <a:p>
            <a:pPr lvl="1"/>
            <a:r>
              <a:rPr lang="en-GB" dirty="0" smtClean="0"/>
              <a:t>Suprascapular </a:t>
            </a:r>
            <a:r>
              <a:rPr lang="en-GB" dirty="0"/>
              <a:t>nerve deficiency (weakness in supraspinatus, infraspinatus)</a:t>
            </a:r>
          </a:p>
          <a:p>
            <a:pPr lvl="1"/>
            <a:r>
              <a:rPr lang="en-GB" dirty="0" smtClean="0"/>
              <a:t>Musculocutaneous </a:t>
            </a:r>
            <a:r>
              <a:rPr lang="en-GB" dirty="0"/>
              <a:t>nerve deficiency (weakness to biceps)</a:t>
            </a:r>
          </a:p>
          <a:p>
            <a:r>
              <a:rPr lang="en-GB" dirty="0"/>
              <a:t>C6 deficiency</a:t>
            </a:r>
          </a:p>
          <a:p>
            <a:pPr lvl="1"/>
            <a:r>
              <a:rPr lang="en-GB" dirty="0" smtClean="0"/>
              <a:t>Radial </a:t>
            </a:r>
            <a:r>
              <a:rPr lang="en-GB" dirty="0"/>
              <a:t>nerve deficiency (weakness in brachioradialis, supinator)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2248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Radial nerve injuries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Distal third humerus shaft fractures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2901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Ulnar nerve injuries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Iatrogenic in elbow surgery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6470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Median nerve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Supracondylar fractures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79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Sciatic nerve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Hip joint, acetabular and pelvic surgery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7340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peroneal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Knee surgery</a:t>
            </a:r>
          </a:p>
          <a:p>
            <a:r>
              <a:rPr lang="en-GB" dirty="0" smtClean="0"/>
              <a:t>Fibular head and neck fracture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1594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Investigations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CT scan</a:t>
            </a:r>
          </a:p>
          <a:p>
            <a:pPr fontAlgn="base"/>
            <a:r>
              <a:rPr lang="en-GB" dirty="0"/>
              <a:t>MRI</a:t>
            </a:r>
          </a:p>
          <a:p>
            <a:pPr fontAlgn="base"/>
            <a:r>
              <a:rPr lang="en-GB" dirty="0"/>
              <a:t>MRI </a:t>
            </a:r>
            <a:r>
              <a:rPr lang="en-GB" dirty="0" err="1" smtClean="0"/>
              <a:t>Neurography</a:t>
            </a:r>
            <a:endParaRPr lang="en-GB" dirty="0" smtClean="0"/>
          </a:p>
          <a:p>
            <a:pPr fontAlgn="base"/>
            <a:r>
              <a:rPr lang="en-GB" dirty="0" smtClean="0"/>
              <a:t>Nerve conduction studies</a:t>
            </a:r>
          </a:p>
          <a:p>
            <a:pPr fontAlgn="base"/>
            <a:r>
              <a:rPr lang="en-GB" dirty="0" err="1" smtClean="0"/>
              <a:t>Venogram</a:t>
            </a:r>
            <a:r>
              <a:rPr lang="en-GB" dirty="0" smtClean="0"/>
              <a:t>/ arteriogram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597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Acupuncture</a:t>
            </a:r>
          </a:p>
          <a:p>
            <a:pPr fontAlgn="base"/>
            <a:r>
              <a:rPr lang="en-GB" dirty="0"/>
              <a:t>Massage therapy</a:t>
            </a:r>
          </a:p>
          <a:p>
            <a:pPr fontAlgn="base"/>
            <a:r>
              <a:rPr lang="en-GB" dirty="0"/>
              <a:t>Medication</a:t>
            </a:r>
          </a:p>
          <a:p>
            <a:pPr fontAlgn="base"/>
            <a:r>
              <a:rPr lang="en-GB" dirty="0"/>
              <a:t>Orthotics</a:t>
            </a:r>
          </a:p>
          <a:p>
            <a:pPr fontAlgn="base"/>
            <a:r>
              <a:rPr lang="en-GB" dirty="0"/>
              <a:t>Physical therapy and rehabilitation</a:t>
            </a:r>
          </a:p>
          <a:p>
            <a:pPr fontAlgn="base"/>
            <a:r>
              <a:rPr lang="en-GB" dirty="0"/>
              <a:t>Weight loss management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61738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Vascular injuries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b="1" dirty="0">
                <a:latin typeface="Times New Roman"/>
                <a:ea typeface="Times New Roman"/>
                <a:cs typeface="Times New Roman"/>
              </a:rPr>
              <a:t>Hard signs of vascular injury</a:t>
            </a:r>
            <a:endParaRPr lang="en-GB" sz="2800" dirty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dirty="0">
                <a:latin typeface="Times New Roman"/>
                <a:ea typeface="Times New Roman"/>
                <a:cs typeface="Times New Roman"/>
              </a:rPr>
              <a:t>Absent pulses</a:t>
            </a:r>
            <a:r>
              <a:rPr lang="en-GB" sz="2800" dirty="0">
                <a:ea typeface="Times New Roman"/>
                <a:cs typeface="Times New Roman"/>
              </a:rPr>
              <a:t>.                                    </a:t>
            </a:r>
            <a:endParaRPr lang="en-GB" sz="2800" dirty="0" smtClean="0">
              <a:ea typeface="Times New Roman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dirty="0" smtClean="0">
                <a:latin typeface="Times New Roman"/>
                <a:ea typeface="Times New Roman"/>
                <a:cs typeface="Times New Roman"/>
              </a:rPr>
              <a:t>Bruit </a:t>
            </a:r>
            <a:r>
              <a:rPr lang="en-GB" dirty="0">
                <a:latin typeface="Times New Roman"/>
                <a:ea typeface="Times New Roman"/>
                <a:cs typeface="Times New Roman"/>
              </a:rPr>
              <a:t>or palpable </a:t>
            </a:r>
            <a:r>
              <a:rPr lang="en-GB" dirty="0" smtClean="0">
                <a:latin typeface="Times New Roman"/>
                <a:ea typeface="Times New Roman"/>
                <a:cs typeface="Times New Roman"/>
              </a:rPr>
              <a:t>thrill</a:t>
            </a:r>
            <a:endParaRPr lang="en-GB" sz="2800" dirty="0" smtClean="0">
              <a:ea typeface="Times New Roman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dirty="0" smtClean="0">
                <a:latin typeface="Times New Roman"/>
                <a:ea typeface="Times New Roman"/>
                <a:cs typeface="Times New Roman"/>
              </a:rPr>
              <a:t>Active </a:t>
            </a:r>
            <a:r>
              <a:rPr lang="en-GB" dirty="0">
                <a:latin typeface="Times New Roman"/>
                <a:ea typeface="Times New Roman"/>
                <a:cs typeface="Times New Roman"/>
              </a:rPr>
              <a:t>haemorrhage</a:t>
            </a:r>
            <a:r>
              <a:rPr lang="en-GB" sz="2800" dirty="0">
                <a:ea typeface="Times New Roman"/>
                <a:cs typeface="Times New Roman"/>
              </a:rPr>
              <a:t>.                     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dirty="0" smtClean="0">
                <a:latin typeface="Times New Roman"/>
                <a:ea typeface="Times New Roman"/>
                <a:cs typeface="Times New Roman"/>
              </a:rPr>
              <a:t>Expanding haematoma</a:t>
            </a:r>
            <a:endParaRPr lang="en-GB" sz="2800" dirty="0" smtClean="0">
              <a:ea typeface="Times New Roman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dirty="0" smtClean="0">
                <a:latin typeface="Times New Roman"/>
                <a:ea typeface="Times New Roman"/>
                <a:cs typeface="Times New Roman"/>
              </a:rPr>
              <a:t>Distal </a:t>
            </a:r>
            <a:r>
              <a:rPr lang="en-GB" dirty="0">
                <a:latin typeface="Times New Roman"/>
                <a:ea typeface="Times New Roman"/>
                <a:cs typeface="Times New Roman"/>
              </a:rPr>
              <a:t>ischaemia</a:t>
            </a:r>
            <a:endParaRPr lang="en-GB" sz="2800" dirty="0">
              <a:ea typeface="Calibri"/>
              <a:cs typeface="Times New Roman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914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GB" dirty="0"/>
              <a:t>V</a:t>
            </a:r>
            <a:r>
              <a:rPr lang="en-GB" dirty="0" smtClean="0"/>
              <a:t>ascular injuries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b="1" dirty="0" smtClean="0">
                <a:latin typeface="Times New Roman"/>
                <a:ea typeface="Times New Roman"/>
                <a:cs typeface="Times New Roman"/>
              </a:rPr>
              <a:t>Soft signs of vascular injury</a:t>
            </a:r>
            <a:endParaRPr lang="en-GB" sz="2800" dirty="0" smtClean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GB" dirty="0" smtClean="0">
                <a:latin typeface="Times New Roman"/>
                <a:ea typeface="Times New Roman"/>
                <a:cs typeface="Times New Roman"/>
              </a:rPr>
              <a:t>Haematoma</a:t>
            </a:r>
            <a:r>
              <a:rPr lang="en-GB" sz="2800" dirty="0" smtClean="0">
                <a:ea typeface="Times New Roman"/>
                <a:cs typeface="Times New Roman"/>
              </a:rPr>
              <a:t>.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GB" dirty="0" smtClean="0">
                <a:latin typeface="Times New Roman"/>
                <a:ea typeface="Times New Roman"/>
                <a:cs typeface="Times New Roman"/>
              </a:rPr>
              <a:t>History of haemorrhage at </a:t>
            </a:r>
            <a:r>
              <a:rPr lang="en-GB" dirty="0" smtClean="0">
                <a:latin typeface="Times New Roman"/>
                <a:ea typeface="Times New Roman"/>
                <a:cs typeface="Times New Roman"/>
              </a:rPr>
              <a:t>scen</a:t>
            </a:r>
            <a:r>
              <a:rPr lang="en-GB" dirty="0" smtClean="0">
                <a:latin typeface="Times New Roman"/>
                <a:ea typeface="Times New Roman"/>
                <a:cs typeface="Times New Roman"/>
              </a:rPr>
              <a:t>e </a:t>
            </a:r>
            <a:r>
              <a:rPr lang="en-GB" dirty="0" smtClean="0">
                <a:latin typeface="Times New Roman"/>
                <a:ea typeface="Times New Roman"/>
                <a:cs typeface="Times New Roman"/>
              </a:rPr>
              <a:t>of </a:t>
            </a:r>
            <a:r>
              <a:rPr lang="en-GB" dirty="0" smtClean="0">
                <a:latin typeface="Times New Roman"/>
                <a:ea typeface="Times New Roman"/>
                <a:cs typeface="Times New Roman"/>
              </a:rPr>
              <a:t>accident</a:t>
            </a:r>
            <a:endParaRPr lang="en-GB" sz="2800" dirty="0" smtClean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GB" dirty="0" smtClean="0">
                <a:latin typeface="Times New Roman"/>
                <a:ea typeface="Times New Roman"/>
                <a:cs typeface="Times New Roman"/>
              </a:rPr>
              <a:t>Unexplained hypotension</a:t>
            </a:r>
            <a:r>
              <a:rPr lang="en-GB" sz="2800" dirty="0" smtClean="0">
                <a:ea typeface="Times New Roman"/>
                <a:cs typeface="Times New Roman"/>
              </a:rPr>
              <a:t>. </a:t>
            </a:r>
            <a:r>
              <a:rPr lang="en-GB" sz="2800" dirty="0" smtClean="0">
                <a:ea typeface="Times New Roman"/>
                <a:cs typeface="Times New Roman"/>
              </a:rPr>
              <a:t>[ low blood pressure] </a:t>
            </a:r>
            <a:endParaRPr lang="en-GB" sz="2800" dirty="0" smtClean="0">
              <a:ea typeface="Times New Roman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GB" dirty="0" smtClean="0">
                <a:latin typeface="Times New Roman"/>
                <a:ea typeface="Times New Roman"/>
                <a:cs typeface="Times New Roman"/>
              </a:rPr>
              <a:t>Peripheral nerve deficit</a:t>
            </a:r>
            <a:endParaRPr lang="en-GB" sz="2800" dirty="0" smtClean="0">
              <a:ea typeface="Calibri"/>
              <a:cs typeface="Times New Roman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076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Nerve injury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GB" dirty="0"/>
              <a:t>Injury to the peripheral </a:t>
            </a:r>
            <a:r>
              <a:rPr lang="en-GB" dirty="0" smtClean="0"/>
              <a:t>nerves</a:t>
            </a:r>
            <a:r>
              <a:rPr lang="en-GB" dirty="0"/>
              <a:t> </a:t>
            </a:r>
            <a:r>
              <a:rPr lang="en-GB" dirty="0" smtClean="0"/>
              <a:t>can </a:t>
            </a:r>
            <a:r>
              <a:rPr lang="en-GB" dirty="0"/>
              <a:t>occur through a variety of trauma. Common causes of nerve injuries include:</a:t>
            </a:r>
          </a:p>
          <a:p>
            <a:pPr fontAlgn="base"/>
            <a:r>
              <a:rPr lang="en-GB" dirty="0"/>
              <a:t>Laceration</a:t>
            </a:r>
          </a:p>
          <a:p>
            <a:pPr fontAlgn="base"/>
            <a:r>
              <a:rPr lang="en-GB" dirty="0"/>
              <a:t>Focal contusion (gunshot wounds)</a:t>
            </a:r>
          </a:p>
          <a:p>
            <a:pPr fontAlgn="base"/>
            <a:r>
              <a:rPr lang="en-GB" dirty="0"/>
              <a:t>Stretch/traction injury</a:t>
            </a:r>
          </a:p>
          <a:p>
            <a:pPr fontAlgn="base"/>
            <a:r>
              <a:rPr lang="en-GB" dirty="0"/>
              <a:t>Compression</a:t>
            </a:r>
          </a:p>
          <a:p>
            <a:pPr fontAlgn="base"/>
            <a:r>
              <a:rPr lang="en-GB" dirty="0"/>
              <a:t>Drug injection injury</a:t>
            </a:r>
          </a:p>
          <a:p>
            <a:pPr fontAlgn="base"/>
            <a:r>
              <a:rPr lang="en-GB" dirty="0"/>
              <a:t>Electrical injury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140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Sunderland Classification System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endParaRPr lang="en-GB" dirty="0"/>
          </a:p>
          <a:p>
            <a:pPr fontAlgn="base"/>
            <a:r>
              <a:rPr lang="en-GB" b="1" dirty="0"/>
              <a:t>First-degree injury</a:t>
            </a:r>
            <a:r>
              <a:rPr lang="en-GB" dirty="0"/>
              <a:t>: R</a:t>
            </a:r>
            <a:r>
              <a:rPr lang="en-GB" dirty="0" smtClean="0"/>
              <a:t>eversible </a:t>
            </a:r>
            <a:r>
              <a:rPr lang="en-GB" dirty="0"/>
              <a:t>local conduction block at the site of the injury. D</a:t>
            </a:r>
            <a:r>
              <a:rPr lang="en-GB" dirty="0" smtClean="0"/>
              <a:t>oes </a:t>
            </a:r>
            <a:r>
              <a:rPr lang="en-GB" dirty="0"/>
              <a:t>not require surgical intervention and r</a:t>
            </a:r>
            <a:r>
              <a:rPr lang="en-GB" dirty="0" smtClean="0"/>
              <a:t>ecover </a:t>
            </a:r>
            <a:r>
              <a:rPr lang="en-GB" dirty="0"/>
              <a:t>within a matter hours to a few weeks.</a:t>
            </a:r>
          </a:p>
          <a:p>
            <a:pPr fontAlgn="base"/>
            <a:r>
              <a:rPr lang="en-GB" b="1" dirty="0"/>
              <a:t>Second-degree injury</a:t>
            </a:r>
            <a:r>
              <a:rPr lang="en-GB" dirty="0"/>
              <a:t>: L</a:t>
            </a:r>
            <a:r>
              <a:rPr lang="en-GB" dirty="0" smtClean="0"/>
              <a:t>oss </a:t>
            </a:r>
            <a:r>
              <a:rPr lang="en-GB" dirty="0"/>
              <a:t>of continuity of </a:t>
            </a:r>
            <a:r>
              <a:rPr lang="en-GB" dirty="0" smtClean="0"/>
              <a:t>axons. Surgical </a:t>
            </a:r>
            <a:r>
              <a:rPr lang="en-GB" dirty="0"/>
              <a:t>intervention is usually not required.</a:t>
            </a:r>
          </a:p>
          <a:p>
            <a:pPr fontAlgn="base"/>
            <a:r>
              <a:rPr lang="en-GB" b="1" dirty="0"/>
              <a:t>Third-degree injury</a:t>
            </a:r>
            <a:r>
              <a:rPr lang="en-GB" dirty="0"/>
              <a:t>: D</a:t>
            </a:r>
            <a:r>
              <a:rPr lang="en-GB" dirty="0" smtClean="0"/>
              <a:t>amage </a:t>
            </a:r>
            <a:r>
              <a:rPr lang="en-GB" dirty="0"/>
              <a:t>to </a:t>
            </a:r>
            <a:r>
              <a:rPr lang="en-GB" dirty="0" smtClean="0"/>
              <a:t>axons </a:t>
            </a:r>
            <a:r>
              <a:rPr lang="en-GB" dirty="0"/>
              <a:t>and their supporting structures within the nerve. R</a:t>
            </a:r>
            <a:r>
              <a:rPr lang="en-GB" dirty="0" smtClean="0"/>
              <a:t>ecovery </a:t>
            </a:r>
            <a:r>
              <a:rPr lang="en-GB" dirty="0"/>
              <a:t>is variable. N</a:t>
            </a:r>
            <a:r>
              <a:rPr lang="en-GB" dirty="0" smtClean="0"/>
              <a:t>erve </a:t>
            </a:r>
            <a:r>
              <a:rPr lang="en-GB" dirty="0"/>
              <a:t>conduction studies </a:t>
            </a:r>
            <a:r>
              <a:rPr lang="en-GB" dirty="0" smtClean="0"/>
              <a:t>can predict </a:t>
            </a:r>
            <a:r>
              <a:rPr lang="en-GB" dirty="0"/>
              <a:t>outcome and need for simple cleaning of </a:t>
            </a:r>
            <a:r>
              <a:rPr lang="en-GB" dirty="0" smtClean="0"/>
              <a:t>nerve </a:t>
            </a:r>
            <a:r>
              <a:rPr lang="en-GB" dirty="0"/>
              <a:t>(neurolysis) or </a:t>
            </a:r>
            <a:r>
              <a:rPr lang="en-GB" dirty="0" smtClean="0"/>
              <a:t>grafting</a:t>
            </a:r>
            <a:r>
              <a:rPr lang="en-GB" dirty="0"/>
              <a:t>.</a:t>
            </a:r>
          </a:p>
          <a:p>
            <a:pPr fontAlgn="base"/>
            <a:r>
              <a:rPr lang="en-GB" b="1" dirty="0"/>
              <a:t>Fourth-degree injury</a:t>
            </a:r>
            <a:r>
              <a:rPr lang="en-GB" dirty="0"/>
              <a:t>: D</a:t>
            </a:r>
            <a:r>
              <a:rPr lang="en-GB" dirty="0" smtClean="0"/>
              <a:t>amage </a:t>
            </a:r>
            <a:r>
              <a:rPr lang="en-GB" dirty="0"/>
              <a:t>to </a:t>
            </a:r>
            <a:r>
              <a:rPr lang="en-GB" dirty="0" smtClean="0"/>
              <a:t>axons </a:t>
            </a:r>
            <a:r>
              <a:rPr lang="en-GB" dirty="0"/>
              <a:t>and </a:t>
            </a:r>
            <a:r>
              <a:rPr lang="en-GB" dirty="0" smtClean="0"/>
              <a:t>surrounding </a:t>
            </a:r>
            <a:r>
              <a:rPr lang="en-GB" dirty="0"/>
              <a:t>tissues sufficient to create scarring that prevents nerve regeneration. N</a:t>
            </a:r>
            <a:r>
              <a:rPr lang="en-GB" dirty="0" smtClean="0"/>
              <a:t>o </a:t>
            </a:r>
            <a:r>
              <a:rPr lang="en-GB" dirty="0"/>
              <a:t>electrical energy can be passed </a:t>
            </a:r>
            <a:r>
              <a:rPr lang="en-GB" dirty="0" smtClean="0"/>
              <a:t>along. </a:t>
            </a:r>
            <a:r>
              <a:rPr lang="en-GB" dirty="0"/>
              <a:t>N</a:t>
            </a:r>
            <a:r>
              <a:rPr lang="en-GB" dirty="0" smtClean="0"/>
              <a:t>erve </a:t>
            </a:r>
            <a:r>
              <a:rPr lang="en-GB" dirty="0"/>
              <a:t>grafting is </a:t>
            </a:r>
            <a:r>
              <a:rPr lang="en-GB" dirty="0" smtClean="0"/>
              <a:t>necessary.</a:t>
            </a:r>
            <a:endParaRPr lang="en-GB" dirty="0"/>
          </a:p>
          <a:p>
            <a:pPr fontAlgn="base"/>
            <a:r>
              <a:rPr lang="en-GB" b="1" dirty="0"/>
              <a:t>Fifth-degree injury</a:t>
            </a:r>
            <a:r>
              <a:rPr lang="en-GB" dirty="0"/>
              <a:t>: </a:t>
            </a:r>
            <a:r>
              <a:rPr lang="en-GB" dirty="0" smtClean="0"/>
              <a:t>Occur in laceration </a:t>
            </a:r>
            <a:r>
              <a:rPr lang="en-GB" dirty="0"/>
              <a:t>or severe stretch </a:t>
            </a:r>
            <a:r>
              <a:rPr lang="en-GB" dirty="0" smtClean="0"/>
              <a:t>injuries dividing it </a:t>
            </a:r>
            <a:r>
              <a:rPr lang="en-GB" dirty="0"/>
              <a:t>into two. The only way to repair a fifth-degree injury is through surgery.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990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Most damaged nerves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Brachial plexus</a:t>
            </a:r>
          </a:p>
          <a:p>
            <a:r>
              <a:rPr lang="en-GB" dirty="0" smtClean="0"/>
              <a:t>Sciatic nerve trunk</a:t>
            </a:r>
          </a:p>
          <a:p>
            <a:r>
              <a:rPr lang="en-GB" dirty="0" smtClean="0"/>
              <a:t>Common peroneal nerve</a:t>
            </a:r>
          </a:p>
          <a:p>
            <a:r>
              <a:rPr lang="en-GB" dirty="0" smtClean="0"/>
              <a:t>Median nerve</a:t>
            </a:r>
          </a:p>
          <a:p>
            <a:r>
              <a:rPr lang="en-GB" dirty="0" smtClean="0"/>
              <a:t>Radial nerve </a:t>
            </a:r>
          </a:p>
          <a:p>
            <a:r>
              <a:rPr lang="en-GB" dirty="0" smtClean="0"/>
              <a:t>Ulnar nerve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378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Brachial Plexus Injuries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Nerves from the cervical roots responsible for innervation of the upper limb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741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Causes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Injury to nerves from C4-T1</a:t>
            </a:r>
          </a:p>
          <a:p>
            <a:r>
              <a:rPr lang="en-GB" dirty="0" smtClean="0"/>
              <a:t>Caused by: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Trauma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/>
              <a:t>Difficult delivery</a:t>
            </a:r>
          </a:p>
          <a:p>
            <a:r>
              <a:rPr lang="en-GB" dirty="0"/>
              <a:t>Crush injuries seem to have the highest rate of associated nerve injury</a:t>
            </a:r>
          </a:p>
        </p:txBody>
      </p:sp>
    </p:spTree>
    <p:extLst>
      <p:ext uri="{BB962C8B-B14F-4D97-AF65-F5344CB8AC3E}">
        <p14:creationId xmlns:p14="http://schemas.microsoft.com/office/powerpoint/2010/main" xmlns="" val="38715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presentation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Drooping </a:t>
            </a:r>
            <a:r>
              <a:rPr lang="en-GB" dirty="0"/>
              <a:t>of the left eyelid</a:t>
            </a:r>
          </a:p>
          <a:p>
            <a:r>
              <a:rPr lang="en-GB" dirty="0" smtClean="0"/>
              <a:t>Pupillary </a:t>
            </a:r>
            <a:r>
              <a:rPr lang="en-GB" dirty="0"/>
              <a:t>constriction</a:t>
            </a:r>
          </a:p>
          <a:p>
            <a:r>
              <a:rPr lang="en-GB" dirty="0" smtClean="0"/>
              <a:t>Anhidrosis: dry eyes</a:t>
            </a:r>
          </a:p>
          <a:p>
            <a:r>
              <a:rPr lang="en-GB" dirty="0"/>
              <a:t>Leads to a flaccid </a:t>
            </a:r>
            <a:r>
              <a:rPr lang="en-GB" dirty="0" smtClean="0"/>
              <a:t>arm</a:t>
            </a:r>
            <a:endParaRPr lang="en-GB" dirty="0"/>
          </a:p>
          <a:p>
            <a:r>
              <a:rPr lang="en-GB" dirty="0"/>
              <a:t>Deficit of all of the small muscles of the hand (ulnar and median </a:t>
            </a:r>
            <a:r>
              <a:rPr lang="en-GB" dirty="0" smtClean="0"/>
              <a:t>nerves), clinically</a:t>
            </a:r>
            <a:r>
              <a:rPr lang="en-GB" dirty="0"/>
              <a:t>, presents as “claw hand”</a:t>
            </a:r>
          </a:p>
          <a:p>
            <a:pPr lvl="1"/>
            <a:r>
              <a:rPr lang="en-GB" dirty="0" smtClean="0"/>
              <a:t>Wrist </a:t>
            </a:r>
            <a:r>
              <a:rPr lang="en-GB" dirty="0"/>
              <a:t> held in extreme extension because of the unopposed wrist extensors</a:t>
            </a:r>
          </a:p>
          <a:p>
            <a:pPr lvl="1"/>
            <a:r>
              <a:rPr lang="en-GB" dirty="0" smtClean="0"/>
              <a:t>Hyperextension </a:t>
            </a:r>
            <a:r>
              <a:rPr lang="en-GB" dirty="0"/>
              <a:t>of MCP due to loss of hand intrinsics</a:t>
            </a:r>
          </a:p>
          <a:p>
            <a:pPr lvl="1"/>
            <a:r>
              <a:rPr lang="en-GB" dirty="0" smtClean="0"/>
              <a:t>Flexion </a:t>
            </a:r>
            <a:r>
              <a:rPr lang="en-GB" dirty="0"/>
              <a:t>of IP joints due to loss of hand intrinsics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931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384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nerve and vascular injuries </vt:lpstr>
      <vt:lpstr>Vascular injuries </vt:lpstr>
      <vt:lpstr>Vascular injuries </vt:lpstr>
      <vt:lpstr>Nerve injury</vt:lpstr>
      <vt:lpstr>Sunderland Classification System </vt:lpstr>
      <vt:lpstr>Most damaged nerves</vt:lpstr>
      <vt:lpstr>Brachial Plexus Injuries</vt:lpstr>
      <vt:lpstr>Causes </vt:lpstr>
      <vt:lpstr>Clinical presentation </vt:lpstr>
      <vt:lpstr>Clinical presentation </vt:lpstr>
      <vt:lpstr>Radial nerve injuries</vt:lpstr>
      <vt:lpstr>Ulnar nerve injuries</vt:lpstr>
      <vt:lpstr>Median nerve</vt:lpstr>
      <vt:lpstr>Sciatic nerve</vt:lpstr>
      <vt:lpstr>Common peroneal </vt:lpstr>
      <vt:lpstr>Investigations </vt:lpstr>
      <vt:lpstr>Management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Brachial Plexus Injuries</dc:title>
  <dc:creator>Dr. Nyankure</dc:creator>
  <cp:lastModifiedBy>elico</cp:lastModifiedBy>
  <cp:revision>21</cp:revision>
  <dcterms:created xsi:type="dcterms:W3CDTF">2016-01-14T15:44:14Z</dcterms:created>
  <dcterms:modified xsi:type="dcterms:W3CDTF">2016-09-09T11:13:08Z</dcterms:modified>
</cp:coreProperties>
</file>