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79" r:id="rId6"/>
    <p:sldId id="261" r:id="rId7"/>
    <p:sldId id="259" r:id="rId8"/>
    <p:sldId id="273" r:id="rId9"/>
    <p:sldId id="274" r:id="rId10"/>
    <p:sldId id="275" r:id="rId11"/>
    <p:sldId id="262" r:id="rId12"/>
    <p:sldId id="263" r:id="rId13"/>
    <p:sldId id="276" r:id="rId14"/>
    <p:sldId id="264" r:id="rId15"/>
    <p:sldId id="277" r:id="rId16"/>
    <p:sldId id="265" r:id="rId17"/>
    <p:sldId id="266" r:id="rId18"/>
    <p:sldId id="267" r:id="rId19"/>
    <p:sldId id="268" r:id="rId20"/>
    <p:sldId id="278" r:id="rId21"/>
    <p:sldId id="269" r:id="rId22"/>
    <p:sldId id="280" r:id="rId23"/>
    <p:sldId id="271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5E774-7155-4E73-8912-7E97A88B8849}" type="datetimeFigureOut">
              <a:rPr lang="en-US" smtClean="0"/>
              <a:pPr/>
              <a:t>3/18/2014</a:t>
            </a:fld>
            <a:endParaRPr lang="en-Z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941AE1-6885-47C3-B0CA-FEDC3E9D7575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5E774-7155-4E73-8912-7E97A88B8849}" type="datetimeFigureOut">
              <a:rPr lang="en-US" smtClean="0"/>
              <a:pPr/>
              <a:t>3/18/2014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941AE1-6885-47C3-B0CA-FEDC3E9D757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5E774-7155-4E73-8912-7E97A88B8849}" type="datetimeFigureOut">
              <a:rPr lang="en-US" smtClean="0"/>
              <a:pPr/>
              <a:t>3/18/2014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941AE1-6885-47C3-B0CA-FEDC3E9D757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5E774-7155-4E73-8912-7E97A88B8849}" type="datetimeFigureOut">
              <a:rPr lang="en-US" smtClean="0"/>
              <a:pPr/>
              <a:t>3/18/2014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941AE1-6885-47C3-B0CA-FEDC3E9D757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5E774-7155-4E73-8912-7E97A88B8849}" type="datetimeFigureOut">
              <a:rPr lang="en-US" smtClean="0"/>
              <a:pPr/>
              <a:t>3/18/2014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941AE1-6885-47C3-B0CA-FEDC3E9D7575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5E774-7155-4E73-8912-7E97A88B8849}" type="datetimeFigureOut">
              <a:rPr lang="en-US" smtClean="0"/>
              <a:pPr/>
              <a:t>3/18/2014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941AE1-6885-47C3-B0CA-FEDC3E9D757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5E774-7155-4E73-8912-7E97A88B8849}" type="datetimeFigureOut">
              <a:rPr lang="en-US" smtClean="0"/>
              <a:pPr/>
              <a:t>3/18/2014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941AE1-6885-47C3-B0CA-FEDC3E9D757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5E774-7155-4E73-8912-7E97A88B8849}" type="datetimeFigureOut">
              <a:rPr lang="en-US" smtClean="0"/>
              <a:pPr/>
              <a:t>3/18/2014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941AE1-6885-47C3-B0CA-FEDC3E9D757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5E774-7155-4E73-8912-7E97A88B8849}" type="datetimeFigureOut">
              <a:rPr lang="en-US" smtClean="0"/>
              <a:pPr/>
              <a:t>3/18/2014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941AE1-6885-47C3-B0CA-FEDC3E9D7575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5E774-7155-4E73-8912-7E97A88B8849}" type="datetimeFigureOut">
              <a:rPr lang="en-US" smtClean="0"/>
              <a:pPr/>
              <a:t>3/18/2014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941AE1-6885-47C3-B0CA-FEDC3E9D757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5E774-7155-4E73-8912-7E97A88B8849}" type="datetimeFigureOut">
              <a:rPr lang="en-US" smtClean="0"/>
              <a:pPr/>
              <a:t>3/18/2014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941AE1-6885-47C3-B0CA-FEDC3E9D7575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185E774-7155-4E73-8912-7E97A88B8849}" type="datetimeFigureOut">
              <a:rPr lang="en-US" smtClean="0"/>
              <a:pPr/>
              <a:t>3/18/2014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Z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941AE1-6885-47C3-B0CA-FEDC3E9D7575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en.wikipedia.org/wiki/File:P3240003.jp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CONGENITAL TALIPES EQUINOVARUS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Picture 3" descr="http://upload.wikimedia.org/wikipedia/commons/thumb/2/28/P3240003.jpg/230px-P3240003.jp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3857628"/>
            <a:ext cx="3214710" cy="229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bones chiefly deformed are the:</a:t>
            </a:r>
          </a:p>
          <a:p>
            <a:pPr>
              <a:buNone/>
            </a:pPr>
            <a:r>
              <a:rPr lang="en-ZA" dirty="0"/>
              <a:t> </a:t>
            </a:r>
            <a:r>
              <a:rPr lang="en-ZA" dirty="0" smtClean="0"/>
              <a:t>   - talus, </a:t>
            </a:r>
          </a:p>
          <a:p>
            <a:pPr>
              <a:buNone/>
            </a:pPr>
            <a:r>
              <a:rPr lang="en-ZA" dirty="0"/>
              <a:t> </a:t>
            </a:r>
            <a:r>
              <a:rPr lang="en-ZA" dirty="0" smtClean="0"/>
              <a:t>    -</a:t>
            </a:r>
            <a:r>
              <a:rPr lang="en-ZA" dirty="0" err="1" smtClean="0"/>
              <a:t>calcaneus</a:t>
            </a:r>
            <a:r>
              <a:rPr lang="en-ZA" dirty="0" smtClean="0"/>
              <a:t>,</a:t>
            </a:r>
          </a:p>
          <a:p>
            <a:pPr>
              <a:buNone/>
            </a:pPr>
            <a:r>
              <a:rPr lang="en-ZA" dirty="0"/>
              <a:t> </a:t>
            </a:r>
            <a:r>
              <a:rPr lang="en-ZA" dirty="0" smtClean="0"/>
              <a:t>    - </a:t>
            </a:r>
            <a:r>
              <a:rPr lang="en-ZA" dirty="0" err="1" smtClean="0"/>
              <a:t>navicular</a:t>
            </a:r>
            <a:r>
              <a:rPr lang="en-ZA" dirty="0" smtClean="0"/>
              <a:t> and </a:t>
            </a:r>
          </a:p>
          <a:p>
            <a:pPr>
              <a:buNone/>
            </a:pPr>
            <a:r>
              <a:rPr lang="en-ZA" dirty="0"/>
              <a:t> </a:t>
            </a:r>
            <a:r>
              <a:rPr lang="en-ZA" dirty="0" smtClean="0"/>
              <a:t>     -</a:t>
            </a:r>
            <a:r>
              <a:rPr lang="en-ZA" dirty="0" err="1" smtClean="0"/>
              <a:t>cuboid</a:t>
            </a:r>
            <a:r>
              <a:rPr lang="en-ZA" dirty="0" smtClean="0"/>
              <a:t>. </a:t>
            </a:r>
          </a:p>
          <a:p>
            <a:pPr>
              <a:buNone/>
            </a:pPr>
            <a:r>
              <a:rPr lang="en-ZA" dirty="0"/>
              <a:t> </a:t>
            </a:r>
            <a:r>
              <a:rPr lang="en-ZA" dirty="0" smtClean="0"/>
              <a:t>    The ankle joint is severely affected with significant </a:t>
            </a:r>
            <a:r>
              <a:rPr lang="en-ZA" dirty="0" err="1" smtClean="0"/>
              <a:t>malrotation</a:t>
            </a:r>
            <a:r>
              <a:rPr lang="en-ZA" dirty="0" smtClean="0"/>
              <a:t>. </a:t>
            </a:r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Content Placeholder 3" descr="diagram1.JPG (21164 bytes)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357166"/>
            <a:ext cx="657229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 descr="diagram2.JPG (22794 bytes)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428604"/>
            <a:ext cx="628654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b="1" dirty="0" smtClean="0"/>
              <a:t>Differential diagnosis</a:t>
            </a:r>
            <a:br>
              <a:rPr lang="en-ZA" b="1" dirty="0" smtClean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ZA" dirty="0" smtClean="0"/>
              <a:t>Two </a:t>
            </a:r>
            <a:r>
              <a:rPr lang="en-ZA" dirty="0"/>
              <a:t>other deformities that have similar features are:</a:t>
            </a:r>
          </a:p>
          <a:p>
            <a:pPr>
              <a:buNone/>
            </a:pPr>
            <a:r>
              <a:rPr lang="en-ZA" b="1" dirty="0"/>
              <a:t>Postural clubfoot</a:t>
            </a:r>
            <a:r>
              <a:rPr lang="en-ZA" dirty="0"/>
              <a:t> - caused by the position of the </a:t>
            </a:r>
            <a:r>
              <a:rPr lang="en-ZA" dirty="0" err="1"/>
              <a:t>fetus</a:t>
            </a:r>
            <a:r>
              <a:rPr lang="en-ZA" dirty="0"/>
              <a:t> in </a:t>
            </a:r>
            <a:r>
              <a:rPr lang="en-ZA" dirty="0" err="1"/>
              <a:t>utero</a:t>
            </a:r>
            <a:r>
              <a:rPr lang="en-ZA" dirty="0"/>
              <a:t>. Often referred to as a packaging problem. This foot can be corrected manually by the examiner. It responds well and quickly to serial casting and rarely will relapse.</a:t>
            </a:r>
          </a:p>
          <a:p>
            <a:pPr>
              <a:buNone/>
            </a:pPr>
            <a:r>
              <a:rPr lang="en-ZA" b="1" dirty="0"/>
              <a:t>Metatarsus </a:t>
            </a:r>
            <a:r>
              <a:rPr lang="en-ZA" b="1" dirty="0" err="1"/>
              <a:t>adductus</a:t>
            </a:r>
            <a:r>
              <a:rPr lang="en-ZA" b="1" dirty="0"/>
              <a:t> (or </a:t>
            </a:r>
            <a:r>
              <a:rPr lang="en-ZA" b="1" dirty="0" err="1"/>
              <a:t>varus</a:t>
            </a:r>
            <a:r>
              <a:rPr lang="en-ZA" b="1" dirty="0"/>
              <a:t>)</a:t>
            </a:r>
            <a:r>
              <a:rPr lang="en-ZA" dirty="0"/>
              <a:t> - is a deformity of the metatarsals only. The forefoot points to the midline of the body, or the "</a:t>
            </a:r>
            <a:r>
              <a:rPr lang="en-ZA" dirty="0" err="1"/>
              <a:t>adductus</a:t>
            </a:r>
            <a:r>
              <a:rPr lang="en-ZA" dirty="0"/>
              <a:t>" position. It can be corrected by manipulation also and responds to serial casting.</a:t>
            </a:r>
          </a:p>
          <a:p>
            <a:pPr>
              <a:buNone/>
            </a:pPr>
            <a:r>
              <a:rPr lang="en-ZA" dirty="0"/>
              <a:t> </a:t>
            </a:r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TREATMENT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 smtClean="0"/>
              <a:t>The aim of treatment is to use the simplest means to obtain a </a:t>
            </a:r>
            <a:r>
              <a:rPr lang="en-ZA" dirty="0" err="1" smtClean="0"/>
              <a:t>plantigrade</a:t>
            </a:r>
            <a:r>
              <a:rPr lang="en-ZA" dirty="0" smtClean="0"/>
              <a:t>, painless and mobile foot which will not relapse to deformity during growth. </a:t>
            </a:r>
          </a:p>
          <a:p>
            <a:r>
              <a:rPr lang="en-ZA" dirty="0" smtClean="0"/>
              <a:t>There </a:t>
            </a:r>
            <a:r>
              <a:rPr lang="en-ZA" dirty="0"/>
              <a:t>are three stages in the treatment of CTEV</a:t>
            </a:r>
            <a:r>
              <a:rPr lang="en-ZA" dirty="0" smtClean="0"/>
              <a:t>:</a:t>
            </a:r>
          </a:p>
          <a:p>
            <a:pPr>
              <a:buNone/>
            </a:pPr>
            <a:r>
              <a:rPr lang="en-ZA" dirty="0"/>
              <a:t> </a:t>
            </a:r>
            <a:r>
              <a:rPr lang="en-ZA" dirty="0" smtClean="0"/>
              <a:t>  - </a:t>
            </a:r>
            <a:r>
              <a:rPr lang="en-ZA" dirty="0"/>
              <a:t>correction, </a:t>
            </a:r>
            <a:endParaRPr lang="en-ZA" dirty="0" smtClean="0"/>
          </a:p>
          <a:p>
            <a:pPr>
              <a:buNone/>
            </a:pPr>
            <a:r>
              <a:rPr lang="en-ZA" dirty="0"/>
              <a:t> </a:t>
            </a:r>
            <a:r>
              <a:rPr lang="en-ZA" dirty="0" smtClean="0"/>
              <a:t>   -maintaining </a:t>
            </a:r>
            <a:r>
              <a:rPr lang="en-ZA" dirty="0"/>
              <a:t>the correction, and </a:t>
            </a:r>
            <a:endParaRPr lang="en-ZA" dirty="0" smtClean="0"/>
          </a:p>
          <a:p>
            <a:pPr>
              <a:buNone/>
            </a:pPr>
            <a:r>
              <a:rPr lang="en-ZA" dirty="0"/>
              <a:t> </a:t>
            </a:r>
            <a:r>
              <a:rPr lang="en-ZA" dirty="0" smtClean="0"/>
              <a:t>    -observation </a:t>
            </a:r>
            <a:r>
              <a:rPr lang="en-ZA" dirty="0"/>
              <a:t>for several years to prevent recurrence.</a:t>
            </a:r>
          </a:p>
          <a:p>
            <a:r>
              <a:rPr lang="en-ZA" dirty="0" smtClean="0"/>
              <a:t>Following </a:t>
            </a:r>
            <a:r>
              <a:rPr lang="en-ZA" dirty="0"/>
              <a:t>treatment, the corrected position must be maintained for a long period of time to allow the bones to grow to a normal shape and allow fibrous tissues to mature.</a:t>
            </a:r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CONSERVATIVE TREATMENT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ZA" dirty="0" smtClean="0"/>
              <a:t>Gentle manipulation and:</a:t>
            </a:r>
          </a:p>
          <a:p>
            <a:r>
              <a:rPr lang="en-ZA" dirty="0" smtClean="0"/>
              <a:t>Adhesive strapping/splints </a:t>
            </a:r>
            <a:r>
              <a:rPr lang="en-ZA" dirty="0" err="1" smtClean="0"/>
              <a:t>e.g</a:t>
            </a:r>
            <a:r>
              <a:rPr lang="en-ZA" dirty="0" smtClean="0"/>
              <a:t> Dennis Brown bars </a:t>
            </a:r>
          </a:p>
          <a:p>
            <a:r>
              <a:rPr lang="en-ZA" dirty="0" smtClean="0"/>
              <a:t>Plaster casts</a:t>
            </a:r>
          </a:p>
          <a:p>
            <a:r>
              <a:rPr lang="en-ZA" dirty="0" smtClean="0"/>
              <a:t> </a:t>
            </a:r>
            <a:r>
              <a:rPr lang="en-ZA" dirty="0"/>
              <a:t>Special boots. </a:t>
            </a:r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SERIAL CASTING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ZA" dirty="0" smtClean="0"/>
              <a:t>- </a:t>
            </a:r>
            <a:r>
              <a:rPr lang="en-ZA" dirty="0"/>
              <a:t>begins as soon as possible after birth.</a:t>
            </a:r>
          </a:p>
          <a:p>
            <a:pPr>
              <a:buNone/>
            </a:pPr>
            <a:r>
              <a:rPr lang="en-ZA" dirty="0"/>
              <a:t>-The casts are changed weekly at first, then biweekly and </a:t>
            </a:r>
            <a:r>
              <a:rPr lang="en-ZA" dirty="0" smtClean="0"/>
              <a:t>monthly.</a:t>
            </a:r>
          </a:p>
          <a:p>
            <a:pPr>
              <a:buNone/>
            </a:pPr>
            <a:r>
              <a:rPr lang="en-ZA" dirty="0"/>
              <a:t>-</a:t>
            </a:r>
            <a:r>
              <a:rPr lang="en-ZA" dirty="0" smtClean="0"/>
              <a:t>Over-correction </a:t>
            </a:r>
            <a:r>
              <a:rPr lang="en-ZA" dirty="0"/>
              <a:t>is the aim, as the foot will drift back somewhat.</a:t>
            </a:r>
          </a:p>
          <a:p>
            <a:endParaRPr lang="en-ZA" b="1" i="1" dirty="0"/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ZA" dirty="0" smtClean="0"/>
              <a:t> </a:t>
            </a:r>
            <a:r>
              <a:rPr lang="en-ZA" dirty="0"/>
              <a:t>C</a:t>
            </a:r>
            <a:r>
              <a:rPr lang="en-ZA" dirty="0" smtClean="0"/>
              <a:t>orrection  is  in sequence through gentle casting:</a:t>
            </a:r>
          </a:p>
          <a:p>
            <a:pPr>
              <a:buNone/>
            </a:pPr>
            <a:r>
              <a:rPr lang="en-ZA" dirty="0"/>
              <a:t> </a:t>
            </a:r>
            <a:r>
              <a:rPr lang="en-ZA" dirty="0" smtClean="0"/>
              <a:t>         -first </a:t>
            </a:r>
            <a:r>
              <a:rPr lang="en-ZA" dirty="0" err="1" smtClean="0"/>
              <a:t>varus</a:t>
            </a:r>
            <a:r>
              <a:rPr lang="en-ZA" dirty="0" smtClean="0"/>
              <a:t> and adduction of the forefoot,</a:t>
            </a:r>
          </a:p>
          <a:p>
            <a:pPr>
              <a:buNone/>
            </a:pPr>
            <a:r>
              <a:rPr lang="en-ZA" dirty="0" smtClean="0"/>
              <a:t>          - then </a:t>
            </a:r>
            <a:r>
              <a:rPr lang="en-ZA" dirty="0" err="1" smtClean="0"/>
              <a:t>varus</a:t>
            </a:r>
            <a:r>
              <a:rPr lang="en-ZA" dirty="0" smtClean="0"/>
              <a:t> of the </a:t>
            </a:r>
            <a:r>
              <a:rPr lang="en-ZA" dirty="0" err="1" smtClean="0"/>
              <a:t>calcaneus</a:t>
            </a:r>
            <a:r>
              <a:rPr lang="en-ZA" dirty="0" smtClean="0"/>
              <a:t> and </a:t>
            </a:r>
            <a:r>
              <a:rPr lang="en-ZA" dirty="0" err="1" smtClean="0"/>
              <a:t>equinus</a:t>
            </a:r>
            <a:r>
              <a:rPr lang="en-ZA" dirty="0" smtClean="0"/>
              <a:t> of the forefoot and</a:t>
            </a:r>
          </a:p>
          <a:p>
            <a:pPr>
              <a:buNone/>
            </a:pPr>
            <a:r>
              <a:rPr lang="en-ZA" dirty="0"/>
              <a:t> </a:t>
            </a:r>
            <a:r>
              <a:rPr lang="en-ZA" dirty="0" smtClean="0"/>
              <a:t>          - thirdly </a:t>
            </a:r>
            <a:r>
              <a:rPr lang="en-ZA" dirty="0" err="1" smtClean="0"/>
              <a:t>equinus</a:t>
            </a:r>
            <a:r>
              <a:rPr lang="en-ZA" dirty="0" smtClean="0"/>
              <a:t> of the ankle. (Crenshaw)</a:t>
            </a:r>
          </a:p>
          <a:p>
            <a:pPr>
              <a:buNone/>
            </a:pPr>
            <a:r>
              <a:rPr lang="en-ZA" dirty="0" smtClean="0"/>
              <a:t>- </a:t>
            </a:r>
            <a:r>
              <a:rPr lang="en-ZA" dirty="0" err="1" smtClean="0"/>
              <a:t>Archilles</a:t>
            </a:r>
            <a:r>
              <a:rPr lang="en-ZA" dirty="0" smtClean="0"/>
              <a:t> tendon </a:t>
            </a:r>
            <a:r>
              <a:rPr lang="en-ZA" dirty="0" err="1" smtClean="0"/>
              <a:t>tenotomy</a:t>
            </a:r>
            <a:r>
              <a:rPr lang="en-ZA" dirty="0" smtClean="0"/>
              <a:t> – (</a:t>
            </a:r>
            <a:r>
              <a:rPr lang="en-ZA" dirty="0" err="1" smtClean="0"/>
              <a:t>Ponsetti</a:t>
            </a:r>
            <a:r>
              <a:rPr lang="en-ZA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ZA" dirty="0" smtClean="0"/>
              <a:t>-If serial casting successfully corrects the malformation, over a period of months, an orthotic will be prescribed and worn for many months afterwards to maintain the position.</a:t>
            </a:r>
          </a:p>
          <a:p>
            <a:pPr>
              <a:buNone/>
            </a:pPr>
            <a:r>
              <a:rPr lang="en-ZA" dirty="0" smtClean="0"/>
              <a:t>   - In young babies, a knee-ankle-foot orthotic (KAFO) is common.</a:t>
            </a:r>
          </a:p>
          <a:p>
            <a:pPr>
              <a:buNone/>
            </a:pPr>
            <a:r>
              <a:rPr lang="en-ZA" dirty="0" smtClean="0"/>
              <a:t>  - In older babies who will be learning to stand and walk an ankle-foot orthotic (AFO) is used.</a:t>
            </a:r>
          </a:p>
          <a:p>
            <a:pPr>
              <a:buNone/>
            </a:pPr>
            <a:endParaRPr lang="en-ZA" dirty="0" smtClean="0"/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ZA" dirty="0" smtClean="0"/>
              <a:t> - The surgeon will see the child in clinic on a regular basis to monitor the correction of the clubfoot.</a:t>
            </a:r>
            <a:r>
              <a:rPr lang="en-ZA" dirty="0"/>
              <a:t> </a:t>
            </a:r>
            <a:endParaRPr lang="en-ZA" dirty="0" smtClean="0"/>
          </a:p>
          <a:p>
            <a:pPr>
              <a:buNone/>
            </a:pPr>
            <a:r>
              <a:rPr lang="en-ZA" dirty="0" smtClean="0"/>
              <a:t>???- </a:t>
            </a:r>
            <a:r>
              <a:rPr lang="en-ZA" dirty="0"/>
              <a:t>Persistent forceful manipulation and prolonged casting can do more harm than good </a:t>
            </a:r>
            <a:r>
              <a:rPr lang="en-ZA" dirty="0" smtClean="0"/>
              <a:t>– technique!</a:t>
            </a:r>
          </a:p>
          <a:p>
            <a:pPr>
              <a:buNone/>
            </a:pPr>
            <a:endParaRPr lang="en-Z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ZA" dirty="0" smtClean="0"/>
              <a:t>   -Congenital </a:t>
            </a:r>
            <a:r>
              <a:rPr lang="en-ZA" dirty="0" err="1" smtClean="0"/>
              <a:t>talipes</a:t>
            </a:r>
            <a:r>
              <a:rPr lang="en-ZA" dirty="0" smtClean="0"/>
              <a:t> </a:t>
            </a:r>
            <a:r>
              <a:rPr lang="en-ZA" dirty="0" err="1" smtClean="0"/>
              <a:t>equinovarus</a:t>
            </a:r>
            <a:r>
              <a:rPr lang="en-ZA" dirty="0" smtClean="0"/>
              <a:t> (CTEV) is the medical term applied to the true clubfoot deformity in the newborn.</a:t>
            </a:r>
          </a:p>
          <a:p>
            <a:pPr>
              <a:buNone/>
            </a:pPr>
            <a:r>
              <a:rPr lang="en-ZA" dirty="0"/>
              <a:t>-</a:t>
            </a:r>
            <a:r>
              <a:rPr lang="en-ZA" dirty="0" smtClean="0"/>
              <a:t> If untreated, the foot would have no definition and would appear like a club and thus has its common name - clubfoot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PONSETI METHOD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ZA" dirty="0" smtClean="0"/>
              <a:t>- If </a:t>
            </a:r>
            <a:r>
              <a:rPr lang="en-ZA" dirty="0"/>
              <a:t>correctly done, is successful in &gt;95% of cases </a:t>
            </a:r>
            <a:r>
              <a:rPr lang="en-ZA" dirty="0" smtClean="0"/>
              <a:t> </a:t>
            </a:r>
            <a:r>
              <a:rPr lang="en-ZA" dirty="0"/>
              <a:t>in correcting clubfeet using non- or minimal-surgical techniques</a:t>
            </a:r>
            <a:r>
              <a:rPr lang="en-ZA" dirty="0" smtClean="0"/>
              <a:t>.</a:t>
            </a:r>
          </a:p>
          <a:p>
            <a:pPr>
              <a:buFontTx/>
              <a:buChar char="-"/>
            </a:pPr>
            <a:r>
              <a:rPr lang="en-ZA" dirty="0" smtClean="0"/>
              <a:t>Typical </a:t>
            </a:r>
            <a:r>
              <a:rPr lang="en-ZA" dirty="0"/>
              <a:t>clubfoot cases usually require 5 casts over 4 weeks</a:t>
            </a:r>
            <a:r>
              <a:rPr lang="en-ZA" dirty="0" smtClean="0"/>
              <a:t>.</a:t>
            </a:r>
          </a:p>
          <a:p>
            <a:pPr>
              <a:buFontTx/>
              <a:buChar char="-"/>
            </a:pPr>
            <a:r>
              <a:rPr lang="en-ZA" dirty="0" smtClean="0"/>
              <a:t> </a:t>
            </a:r>
            <a:r>
              <a:rPr lang="en-ZA" dirty="0"/>
              <a:t>Atypical clubfeet and complex clubfeet may require a larger number of casts. </a:t>
            </a:r>
            <a:endParaRPr lang="en-ZA" dirty="0" smtClean="0"/>
          </a:p>
          <a:p>
            <a:pPr>
              <a:buFontTx/>
              <a:buChar char="-"/>
            </a:pPr>
            <a:r>
              <a:rPr lang="en-ZA" dirty="0" smtClean="0"/>
              <a:t>Approximately </a:t>
            </a:r>
            <a:r>
              <a:rPr lang="en-ZA" dirty="0"/>
              <a:t>80% of infants require an Achilles </a:t>
            </a:r>
            <a:r>
              <a:rPr lang="en-ZA" dirty="0" err="1"/>
              <a:t>tenotomy</a:t>
            </a:r>
            <a:r>
              <a:rPr lang="en-ZA" dirty="0"/>
              <a:t> </a:t>
            </a:r>
            <a:r>
              <a:rPr lang="en-ZA" dirty="0" smtClean="0"/>
              <a:t>performed </a:t>
            </a:r>
            <a:r>
              <a:rPr lang="en-ZA" dirty="0"/>
              <a:t>in a clinic toward the end of the serial casting.</a:t>
            </a:r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SURGICAL TREATMENT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ZA" dirty="0"/>
              <a:t>-The indications -  failure of reduction of the </a:t>
            </a:r>
            <a:r>
              <a:rPr lang="en-ZA" dirty="0" err="1"/>
              <a:t>talonavicular</a:t>
            </a:r>
            <a:r>
              <a:rPr lang="en-ZA" dirty="0"/>
              <a:t> and </a:t>
            </a:r>
            <a:r>
              <a:rPr lang="en-ZA" dirty="0" err="1"/>
              <a:t>calcaneocuboid</a:t>
            </a:r>
            <a:r>
              <a:rPr lang="en-ZA" dirty="0"/>
              <a:t> joints by manipulation and cast</a:t>
            </a:r>
          </a:p>
          <a:p>
            <a:pPr>
              <a:buNone/>
            </a:pPr>
            <a:r>
              <a:rPr lang="en-ZA" dirty="0"/>
              <a:t>-The operation itself is the open reduction of the </a:t>
            </a:r>
            <a:r>
              <a:rPr lang="en-ZA" dirty="0" err="1"/>
              <a:t>talonavicular</a:t>
            </a:r>
            <a:r>
              <a:rPr lang="en-ZA" dirty="0"/>
              <a:t> and </a:t>
            </a:r>
            <a:r>
              <a:rPr lang="en-ZA" dirty="0" err="1"/>
              <a:t>calcaneocuboid</a:t>
            </a:r>
            <a:r>
              <a:rPr lang="en-ZA" dirty="0"/>
              <a:t> joints by complete </a:t>
            </a:r>
            <a:r>
              <a:rPr lang="en-ZA" dirty="0" err="1"/>
              <a:t>subtalar</a:t>
            </a:r>
            <a:r>
              <a:rPr lang="en-ZA" dirty="0"/>
              <a:t> release and </a:t>
            </a:r>
            <a:r>
              <a:rPr lang="en-ZA" dirty="0" err="1"/>
              <a:t>posteromedial</a:t>
            </a:r>
            <a:r>
              <a:rPr lang="en-ZA" dirty="0"/>
              <a:t> releases.</a:t>
            </a:r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ZA" dirty="0" smtClean="0"/>
              <a:t>The following is a list of the structures to be lengthened or sectioned:</a:t>
            </a:r>
          </a:p>
          <a:p>
            <a:pPr>
              <a:buNone/>
            </a:pPr>
            <a:r>
              <a:rPr lang="en-ZA" dirty="0" smtClean="0"/>
              <a:t>a) muscles and tendons - Achilles (Z </a:t>
            </a:r>
            <a:r>
              <a:rPr lang="en-ZA" dirty="0" err="1" smtClean="0"/>
              <a:t>plasty</a:t>
            </a:r>
            <a:r>
              <a:rPr lang="en-ZA" dirty="0" smtClean="0"/>
              <a:t>), posterior </a:t>
            </a:r>
            <a:r>
              <a:rPr lang="en-ZA" dirty="0" err="1" smtClean="0"/>
              <a:t>tibial</a:t>
            </a:r>
            <a:r>
              <a:rPr lang="en-ZA" dirty="0" smtClean="0"/>
              <a:t>, adductor </a:t>
            </a:r>
            <a:r>
              <a:rPr lang="en-ZA" dirty="0" err="1" smtClean="0"/>
              <a:t>hallucis</a:t>
            </a:r>
            <a:r>
              <a:rPr lang="en-ZA" dirty="0" smtClean="0"/>
              <a:t>, flexor </a:t>
            </a:r>
            <a:r>
              <a:rPr lang="en-ZA" dirty="0" err="1" smtClean="0"/>
              <a:t>digitorum</a:t>
            </a:r>
            <a:r>
              <a:rPr lang="en-ZA" dirty="0" smtClean="0"/>
              <a:t> </a:t>
            </a:r>
            <a:r>
              <a:rPr lang="en-ZA" dirty="0" err="1" smtClean="0"/>
              <a:t>brevis</a:t>
            </a:r>
            <a:r>
              <a:rPr lang="en-ZA" dirty="0" smtClean="0"/>
              <a:t> and flexor </a:t>
            </a:r>
            <a:r>
              <a:rPr lang="en-ZA" dirty="0" err="1" smtClean="0"/>
              <a:t>digitorum</a:t>
            </a:r>
            <a:r>
              <a:rPr lang="en-ZA" dirty="0" smtClean="0"/>
              <a:t> </a:t>
            </a:r>
            <a:r>
              <a:rPr lang="en-ZA" dirty="0" err="1" smtClean="0"/>
              <a:t>longus</a:t>
            </a:r>
            <a:r>
              <a:rPr lang="en-ZA" dirty="0" smtClean="0"/>
              <a:t>, flexor </a:t>
            </a:r>
            <a:r>
              <a:rPr lang="en-ZA" dirty="0" err="1" smtClean="0"/>
              <a:t>digitorum</a:t>
            </a:r>
            <a:r>
              <a:rPr lang="en-ZA" dirty="0" smtClean="0"/>
              <a:t> </a:t>
            </a:r>
            <a:r>
              <a:rPr lang="en-ZA" dirty="0" err="1" smtClean="0"/>
              <a:t>brevis</a:t>
            </a:r>
            <a:r>
              <a:rPr lang="en-ZA" dirty="0" smtClean="0"/>
              <a:t> and abductor </a:t>
            </a:r>
            <a:r>
              <a:rPr lang="en-ZA" dirty="0" err="1" smtClean="0"/>
              <a:t>digiti</a:t>
            </a:r>
            <a:r>
              <a:rPr lang="en-ZA" dirty="0" smtClean="0"/>
              <a:t> </a:t>
            </a:r>
            <a:r>
              <a:rPr lang="en-ZA" dirty="0" err="1" smtClean="0"/>
              <a:t>quinti</a:t>
            </a:r>
            <a:r>
              <a:rPr lang="en-ZA" dirty="0" smtClean="0"/>
              <a:t> and </a:t>
            </a:r>
            <a:r>
              <a:rPr lang="en-ZA" dirty="0" err="1" smtClean="0"/>
              <a:t>quadratus</a:t>
            </a:r>
            <a:r>
              <a:rPr lang="en-ZA" dirty="0" smtClean="0"/>
              <a:t> </a:t>
            </a:r>
            <a:r>
              <a:rPr lang="en-ZA" dirty="0" err="1" smtClean="0"/>
              <a:t>planti</a:t>
            </a:r>
            <a:endParaRPr lang="en-ZA" dirty="0" smtClean="0"/>
          </a:p>
          <a:p>
            <a:pPr>
              <a:buNone/>
            </a:pPr>
            <a:r>
              <a:rPr lang="en-ZA" dirty="0" smtClean="0"/>
              <a:t>b) capsules and ligaments - </a:t>
            </a:r>
            <a:r>
              <a:rPr lang="en-ZA" dirty="0" err="1" smtClean="0"/>
              <a:t>talonavicular</a:t>
            </a:r>
            <a:r>
              <a:rPr lang="en-ZA" dirty="0" smtClean="0"/>
              <a:t>, </a:t>
            </a:r>
            <a:r>
              <a:rPr lang="en-ZA" dirty="0" err="1" smtClean="0"/>
              <a:t>subtalar</a:t>
            </a:r>
            <a:r>
              <a:rPr lang="en-ZA" dirty="0" smtClean="0"/>
              <a:t>, </a:t>
            </a:r>
            <a:r>
              <a:rPr lang="en-ZA" dirty="0" err="1" smtClean="0"/>
              <a:t>calcaneocuboid</a:t>
            </a:r>
            <a:r>
              <a:rPr lang="en-ZA" dirty="0" smtClean="0"/>
              <a:t> joint, ankle capsule, contracted ligaments on </a:t>
            </a:r>
            <a:r>
              <a:rPr lang="en-ZA" dirty="0" err="1" smtClean="0"/>
              <a:t>posterolateral</a:t>
            </a:r>
            <a:r>
              <a:rPr lang="en-ZA" dirty="0" smtClean="0"/>
              <a:t> aspect of ankle and </a:t>
            </a:r>
            <a:r>
              <a:rPr lang="en-ZA" dirty="0" err="1" smtClean="0"/>
              <a:t>subtalar</a:t>
            </a:r>
            <a:r>
              <a:rPr lang="en-ZA" dirty="0" smtClean="0"/>
              <a:t> joint and </a:t>
            </a:r>
            <a:r>
              <a:rPr lang="en-ZA" dirty="0" err="1" smtClean="0"/>
              <a:t>interosseous</a:t>
            </a:r>
            <a:r>
              <a:rPr lang="en-ZA" dirty="0" smtClean="0"/>
              <a:t> </a:t>
            </a:r>
            <a:r>
              <a:rPr lang="en-ZA" dirty="0" err="1" smtClean="0"/>
              <a:t>talocalcaneal</a:t>
            </a:r>
            <a:r>
              <a:rPr lang="en-ZA" dirty="0" smtClean="0"/>
              <a:t> ligament.</a:t>
            </a:r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b="1" dirty="0" smtClean="0"/>
              <a:t>Resistant and recurrent clubfeet</a:t>
            </a:r>
            <a:br>
              <a:rPr lang="en-ZA" b="1" dirty="0" smtClean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ZA" dirty="0" smtClean="0"/>
              <a:t>-Occasionally</a:t>
            </a:r>
            <a:r>
              <a:rPr lang="en-ZA" dirty="0"/>
              <a:t>, the deformity recurs. </a:t>
            </a:r>
            <a:endParaRPr lang="en-ZA" dirty="0" smtClean="0"/>
          </a:p>
          <a:p>
            <a:pPr>
              <a:buNone/>
            </a:pPr>
            <a:r>
              <a:rPr lang="en-ZA" dirty="0"/>
              <a:t>-</a:t>
            </a:r>
            <a:r>
              <a:rPr lang="en-ZA" dirty="0" smtClean="0"/>
              <a:t>This </a:t>
            </a:r>
            <a:r>
              <a:rPr lang="en-ZA" dirty="0"/>
              <a:t>can be distressing for all concerned. </a:t>
            </a:r>
            <a:endParaRPr lang="en-ZA" dirty="0" smtClean="0"/>
          </a:p>
          <a:p>
            <a:pPr>
              <a:buFontTx/>
              <a:buChar char="-"/>
            </a:pPr>
            <a:r>
              <a:rPr lang="en-ZA" dirty="0" smtClean="0"/>
              <a:t>considering </a:t>
            </a:r>
            <a:r>
              <a:rPr lang="en-ZA" dirty="0"/>
              <a:t>the age and condition of each </a:t>
            </a:r>
            <a:r>
              <a:rPr lang="en-ZA" dirty="0" smtClean="0"/>
              <a:t>patient </a:t>
            </a:r>
            <a:r>
              <a:rPr lang="en-ZA" dirty="0"/>
              <a:t>t</a:t>
            </a:r>
            <a:r>
              <a:rPr lang="en-ZA" dirty="0" smtClean="0"/>
              <a:t>here are a few different operations</a:t>
            </a:r>
          </a:p>
          <a:p>
            <a:pPr>
              <a:buNone/>
            </a:pPr>
            <a:r>
              <a:rPr lang="en-ZA" dirty="0"/>
              <a:t> </a:t>
            </a:r>
            <a:r>
              <a:rPr lang="en-ZA" dirty="0" smtClean="0"/>
              <a:t>         - </a:t>
            </a:r>
            <a:r>
              <a:rPr lang="en-ZA" dirty="0" err="1"/>
              <a:t>posteromedial</a:t>
            </a:r>
            <a:r>
              <a:rPr lang="en-ZA" dirty="0"/>
              <a:t> releases, </a:t>
            </a:r>
            <a:endParaRPr lang="en-ZA" dirty="0" smtClean="0"/>
          </a:p>
          <a:p>
            <a:pPr>
              <a:buNone/>
            </a:pPr>
            <a:r>
              <a:rPr lang="en-ZA" dirty="0"/>
              <a:t> </a:t>
            </a:r>
            <a:r>
              <a:rPr lang="en-ZA" dirty="0" smtClean="0"/>
              <a:t>          -</a:t>
            </a:r>
            <a:r>
              <a:rPr lang="en-ZA" dirty="0" err="1" smtClean="0"/>
              <a:t>osteotomies</a:t>
            </a:r>
            <a:r>
              <a:rPr lang="en-ZA" dirty="0" smtClean="0"/>
              <a:t>,</a:t>
            </a:r>
          </a:p>
          <a:p>
            <a:pPr>
              <a:buNone/>
            </a:pPr>
            <a:r>
              <a:rPr lang="en-ZA" dirty="0"/>
              <a:t> </a:t>
            </a:r>
            <a:r>
              <a:rPr lang="en-ZA" dirty="0" smtClean="0"/>
              <a:t>           - </a:t>
            </a:r>
            <a:r>
              <a:rPr lang="en-ZA" dirty="0"/>
              <a:t>tendon transfers </a:t>
            </a:r>
            <a:r>
              <a:rPr lang="en-ZA" dirty="0" smtClean="0"/>
              <a:t>or</a:t>
            </a:r>
          </a:p>
          <a:p>
            <a:pPr>
              <a:buNone/>
            </a:pPr>
            <a:r>
              <a:rPr lang="en-ZA" dirty="0"/>
              <a:t> </a:t>
            </a:r>
            <a:r>
              <a:rPr lang="en-ZA" dirty="0" smtClean="0"/>
              <a:t>          - </a:t>
            </a:r>
            <a:r>
              <a:rPr lang="en-ZA" dirty="0" err="1"/>
              <a:t>arthrodesis</a:t>
            </a:r>
            <a:r>
              <a:rPr lang="en-ZA" dirty="0"/>
              <a:t> (fusion) of some of the bones.</a:t>
            </a:r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COMPLICATIONS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ZA" dirty="0"/>
              <a:t>-Recurrence</a:t>
            </a:r>
          </a:p>
          <a:p>
            <a:pPr>
              <a:buNone/>
            </a:pPr>
            <a:r>
              <a:rPr lang="en-ZA" dirty="0"/>
              <a:t>-smaller foot and calf on the affected side  </a:t>
            </a:r>
          </a:p>
          <a:p>
            <a:pPr>
              <a:buNone/>
            </a:pPr>
            <a:r>
              <a:rPr lang="en-ZA" dirty="0"/>
              <a:t>- extra skin folds on the lateral ankle </a:t>
            </a:r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47800"/>
            <a:ext cx="7962088" cy="4800600"/>
          </a:xfrm>
        </p:spPr>
        <p:txBody>
          <a:bodyPr/>
          <a:lstStyle/>
          <a:p>
            <a:pPr>
              <a:buNone/>
            </a:pPr>
            <a:r>
              <a:rPr lang="en-ZA" dirty="0" smtClean="0"/>
              <a:t>-</a:t>
            </a:r>
            <a:r>
              <a:rPr lang="en-ZA" dirty="0"/>
              <a:t>It is the </a:t>
            </a:r>
            <a:r>
              <a:rPr lang="en-ZA" b="1" dirty="0"/>
              <a:t>most common foot defect </a:t>
            </a:r>
            <a:r>
              <a:rPr lang="en-ZA" dirty="0" smtClean="0"/>
              <a:t>known. </a:t>
            </a:r>
          </a:p>
          <a:p>
            <a:pPr>
              <a:buNone/>
            </a:pPr>
            <a:r>
              <a:rPr lang="en-ZA" dirty="0" smtClean="0"/>
              <a:t> -Incidence- </a:t>
            </a:r>
            <a:r>
              <a:rPr lang="en-ZA" dirty="0"/>
              <a:t>1</a:t>
            </a:r>
            <a:r>
              <a:rPr lang="en-ZA" dirty="0" smtClean="0"/>
              <a:t> </a:t>
            </a:r>
            <a:r>
              <a:rPr lang="en-ZA" dirty="0"/>
              <a:t>in every 1,000 live births. </a:t>
            </a:r>
            <a:endParaRPr lang="en-ZA" dirty="0" smtClean="0"/>
          </a:p>
          <a:p>
            <a:pPr>
              <a:buNone/>
            </a:pPr>
            <a:r>
              <a:rPr lang="en-ZA" dirty="0"/>
              <a:t>-</a:t>
            </a:r>
            <a:r>
              <a:rPr lang="en-ZA" dirty="0" smtClean="0"/>
              <a:t>Approximately </a:t>
            </a:r>
            <a:r>
              <a:rPr lang="en-ZA" dirty="0">
                <a:solidFill>
                  <a:srgbClr val="FF0000"/>
                </a:solidFill>
              </a:rPr>
              <a:t>50%</a:t>
            </a:r>
            <a:r>
              <a:rPr lang="en-ZA" dirty="0"/>
              <a:t> of cases of clubfoot are </a:t>
            </a:r>
            <a:r>
              <a:rPr lang="en-ZA" b="1" dirty="0">
                <a:solidFill>
                  <a:srgbClr val="FF0000"/>
                </a:solidFill>
              </a:rPr>
              <a:t>bilateral</a:t>
            </a:r>
            <a:r>
              <a:rPr lang="en-ZA" dirty="0" smtClean="0"/>
              <a:t>.</a:t>
            </a:r>
          </a:p>
          <a:p>
            <a:pPr>
              <a:buFontTx/>
              <a:buChar char="-"/>
            </a:pPr>
            <a:r>
              <a:rPr lang="en-ZA" dirty="0" smtClean="0"/>
              <a:t>In </a:t>
            </a:r>
            <a:r>
              <a:rPr lang="en-ZA" dirty="0"/>
              <a:t>most cases it is an isolated </a:t>
            </a:r>
            <a:r>
              <a:rPr lang="en-ZA" dirty="0" err="1" smtClean="0"/>
              <a:t>dysmelia</a:t>
            </a:r>
            <a:endParaRPr lang="en-ZA" dirty="0" smtClean="0"/>
          </a:p>
          <a:p>
            <a:pPr>
              <a:buFontTx/>
              <a:buChar char="-"/>
            </a:pPr>
            <a:r>
              <a:rPr lang="en-ZA" b="1" dirty="0" smtClean="0"/>
              <a:t>males &gt; </a:t>
            </a:r>
            <a:r>
              <a:rPr lang="en-ZA" b="1" dirty="0"/>
              <a:t>females by a ratio of </a:t>
            </a:r>
            <a:r>
              <a:rPr lang="en-ZA" b="1" dirty="0" smtClean="0"/>
              <a:t>2:1</a:t>
            </a:r>
          </a:p>
          <a:p>
            <a:pPr>
              <a:buFontTx/>
              <a:buChar char="-"/>
            </a:pPr>
            <a:r>
              <a:rPr lang="en-ZA" dirty="0" smtClean="0"/>
              <a:t>Postural </a:t>
            </a:r>
            <a:r>
              <a:rPr lang="en-ZA" dirty="0"/>
              <a:t>TEV or Structural TEV.</a:t>
            </a:r>
          </a:p>
          <a:p>
            <a:pPr>
              <a:buFontTx/>
              <a:buChar char="-"/>
            </a:pPr>
            <a:endParaRPr lang="en-ZA" dirty="0" smtClean="0"/>
          </a:p>
          <a:p>
            <a:pPr>
              <a:buFontTx/>
              <a:buChar char="-"/>
            </a:pP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CAUSES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47800"/>
            <a:ext cx="7962088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ZA" b="1" dirty="0"/>
          </a:p>
          <a:p>
            <a:pPr>
              <a:buNone/>
            </a:pPr>
            <a:r>
              <a:rPr lang="en-ZA" dirty="0" smtClean="0"/>
              <a:t>-The </a:t>
            </a:r>
            <a:r>
              <a:rPr lang="en-ZA" dirty="0"/>
              <a:t>causes of CTEV are unknown, but many factors may play a part.</a:t>
            </a:r>
          </a:p>
          <a:p>
            <a:r>
              <a:rPr lang="en-ZA" b="1" dirty="0" smtClean="0"/>
              <a:t>Heredity</a:t>
            </a:r>
            <a:r>
              <a:rPr lang="en-ZA" dirty="0" smtClean="0"/>
              <a:t> </a:t>
            </a:r>
            <a:r>
              <a:rPr lang="en-ZA" dirty="0"/>
              <a:t>is a factor, but the means of transmission are unknown. A baby born to a parent with clubfeet has a 1:10 chance of inheriting the disorder.</a:t>
            </a:r>
          </a:p>
          <a:p>
            <a:r>
              <a:rPr lang="en-ZA" dirty="0"/>
              <a:t>A combination of </a:t>
            </a:r>
            <a:r>
              <a:rPr lang="en-ZA" b="1" dirty="0"/>
              <a:t>genetic and environmental factors in </a:t>
            </a:r>
            <a:r>
              <a:rPr lang="en-ZA" b="1" dirty="0" err="1"/>
              <a:t>utero</a:t>
            </a:r>
            <a:r>
              <a:rPr lang="en-ZA" dirty="0"/>
              <a:t> appear to be the cause of CTEV. It seems linked to arrested skeletal development during the ninth to tenth week of embryonic life. </a:t>
            </a:r>
            <a:endParaRPr lang="en-ZA" dirty="0" smtClean="0"/>
          </a:p>
          <a:p>
            <a:endParaRPr lang="en-ZA" dirty="0"/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 The child </a:t>
            </a:r>
            <a:r>
              <a:rPr lang="en-ZA" b="1" dirty="0" smtClean="0"/>
              <a:t>may have other anomalies </a:t>
            </a:r>
            <a:r>
              <a:rPr lang="en-ZA" dirty="0" smtClean="0"/>
              <a:t>such as </a:t>
            </a:r>
            <a:r>
              <a:rPr lang="en-ZA" b="1" dirty="0" err="1" smtClean="0"/>
              <a:t>spina</a:t>
            </a:r>
            <a:r>
              <a:rPr lang="en-ZA" b="1" dirty="0" smtClean="0"/>
              <a:t> bifida or </a:t>
            </a:r>
            <a:r>
              <a:rPr lang="en-ZA" b="1" dirty="0" err="1" smtClean="0"/>
              <a:t>arthrogryposis</a:t>
            </a:r>
            <a:r>
              <a:rPr lang="en-ZA" dirty="0" smtClean="0"/>
              <a:t>, in which case the clubfeet are considered </a:t>
            </a:r>
            <a:r>
              <a:rPr lang="en-ZA" b="1" dirty="0" err="1" smtClean="0"/>
              <a:t>teratologic</a:t>
            </a:r>
            <a:r>
              <a:rPr lang="en-ZA" b="1" dirty="0" smtClean="0"/>
              <a:t> deformities</a:t>
            </a:r>
            <a:r>
              <a:rPr lang="en-ZA" dirty="0" smtClean="0"/>
              <a:t>. </a:t>
            </a:r>
          </a:p>
          <a:p>
            <a:r>
              <a:rPr lang="en-ZA" b="1" dirty="0" smtClean="0"/>
              <a:t>Breech presentation</a:t>
            </a:r>
            <a:r>
              <a:rPr lang="en-ZA" dirty="0" smtClean="0"/>
              <a:t>.</a:t>
            </a:r>
          </a:p>
          <a:p>
            <a:pPr>
              <a:buNone/>
            </a:pP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CAUSES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Other theories propose </a:t>
            </a:r>
            <a:r>
              <a:rPr lang="en-ZA" b="1" dirty="0" smtClean="0"/>
              <a:t>neuromuscular dysfunction</a:t>
            </a:r>
            <a:r>
              <a:rPr lang="en-ZA" dirty="0" smtClean="0"/>
              <a:t> or muscle abnormality, primary germ </a:t>
            </a:r>
            <a:r>
              <a:rPr lang="en-ZA" dirty="0" err="1" smtClean="0"/>
              <a:t>plasm</a:t>
            </a:r>
            <a:r>
              <a:rPr lang="en-ZA" dirty="0" smtClean="0"/>
              <a:t> defect causing dysplasia of the ankle and that the other changes are secondary to this. </a:t>
            </a:r>
          </a:p>
          <a:p>
            <a:r>
              <a:rPr lang="en-ZA" dirty="0" smtClean="0"/>
              <a:t>Brockman believes that the primary deformity is caused chiefly by congenital </a:t>
            </a:r>
            <a:r>
              <a:rPr lang="en-ZA" dirty="0" err="1" smtClean="0"/>
              <a:t>atresia</a:t>
            </a:r>
            <a:r>
              <a:rPr lang="en-ZA" dirty="0" smtClean="0"/>
              <a:t> of the articulation of the head of the talus and that other changes are secondary to this abnormality. </a:t>
            </a:r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PATHOLOGY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deformities affecting joints of the foot occur at three joints of the foot to varying degrees. They are </a:t>
            </a:r>
          </a:p>
          <a:p>
            <a:pPr lvl="0">
              <a:buNone/>
            </a:pPr>
            <a:r>
              <a:rPr lang="en-ZA" dirty="0" smtClean="0"/>
              <a:t>        -Inversion </a:t>
            </a:r>
            <a:r>
              <a:rPr lang="en-ZA" dirty="0"/>
              <a:t>at </a:t>
            </a:r>
            <a:r>
              <a:rPr lang="en-ZA" dirty="0" err="1"/>
              <a:t>subtalar</a:t>
            </a:r>
            <a:r>
              <a:rPr lang="en-ZA" dirty="0"/>
              <a:t> joint</a:t>
            </a:r>
          </a:p>
          <a:p>
            <a:pPr lvl="0">
              <a:buNone/>
            </a:pPr>
            <a:r>
              <a:rPr lang="en-ZA" dirty="0" smtClean="0"/>
              <a:t>         -Adduction </a:t>
            </a:r>
            <a:r>
              <a:rPr lang="en-ZA" dirty="0"/>
              <a:t>at </a:t>
            </a:r>
            <a:r>
              <a:rPr lang="en-ZA" dirty="0" err="1"/>
              <a:t>talonavicular</a:t>
            </a:r>
            <a:r>
              <a:rPr lang="en-ZA" dirty="0"/>
              <a:t> joint and</a:t>
            </a:r>
          </a:p>
          <a:p>
            <a:pPr lvl="0">
              <a:buNone/>
            </a:pPr>
            <a:r>
              <a:rPr lang="en-ZA" dirty="0" smtClean="0"/>
              <a:t>          -</a:t>
            </a:r>
            <a:r>
              <a:rPr lang="en-ZA" dirty="0" err="1" smtClean="0"/>
              <a:t>equinus</a:t>
            </a:r>
            <a:r>
              <a:rPr lang="en-ZA" dirty="0" smtClean="0"/>
              <a:t> </a:t>
            </a:r>
            <a:r>
              <a:rPr lang="en-ZA" dirty="0"/>
              <a:t>at ankle </a:t>
            </a:r>
            <a:r>
              <a:rPr lang="en-ZA" dirty="0" smtClean="0"/>
              <a:t>joint</a:t>
            </a:r>
            <a:r>
              <a:rPr lang="en-ZA" dirty="0"/>
              <a:t>-</a:t>
            </a:r>
            <a:r>
              <a:rPr lang="en-ZA" dirty="0" smtClean="0"/>
              <a:t> </a:t>
            </a:r>
            <a:r>
              <a:rPr lang="en-ZA" dirty="0"/>
              <a:t>a </a:t>
            </a:r>
            <a:r>
              <a:rPr lang="en-ZA" dirty="0" err="1" smtClean="0"/>
              <a:t>plantarflexed</a:t>
            </a:r>
            <a:r>
              <a:rPr lang="en-ZA" dirty="0" smtClean="0"/>
              <a:t> position </a:t>
            </a:r>
            <a:endParaRPr lang="en-ZA" dirty="0"/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PATHOLOGY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The anatomical deformities in CTEV are </a:t>
            </a:r>
            <a:r>
              <a:rPr lang="en-ZA" dirty="0" smtClean="0"/>
              <a:t>:           -</a:t>
            </a:r>
            <a:r>
              <a:rPr lang="en-ZA" dirty="0" err="1" smtClean="0"/>
              <a:t>equinus</a:t>
            </a:r>
            <a:r>
              <a:rPr lang="en-ZA" dirty="0" smtClean="0"/>
              <a:t> </a:t>
            </a:r>
            <a:r>
              <a:rPr lang="en-ZA" dirty="0"/>
              <a:t>of the heel</a:t>
            </a:r>
            <a:r>
              <a:rPr lang="en-ZA" dirty="0" smtClean="0"/>
              <a:t>,</a:t>
            </a:r>
          </a:p>
          <a:p>
            <a:pPr>
              <a:buNone/>
            </a:pPr>
            <a:r>
              <a:rPr lang="en-ZA" dirty="0"/>
              <a:t> </a:t>
            </a:r>
            <a:r>
              <a:rPr lang="en-ZA" dirty="0" smtClean="0"/>
              <a:t>    - </a:t>
            </a:r>
            <a:r>
              <a:rPr lang="en-ZA" dirty="0" err="1"/>
              <a:t>varus</a:t>
            </a:r>
            <a:r>
              <a:rPr lang="en-ZA" dirty="0"/>
              <a:t> and </a:t>
            </a:r>
            <a:r>
              <a:rPr lang="en-ZA" dirty="0" err="1"/>
              <a:t>cavus</a:t>
            </a:r>
            <a:r>
              <a:rPr lang="en-ZA" dirty="0"/>
              <a:t> of the </a:t>
            </a:r>
            <a:r>
              <a:rPr lang="en-ZA" dirty="0" err="1"/>
              <a:t>midfoot</a:t>
            </a:r>
            <a:r>
              <a:rPr lang="en-ZA" dirty="0"/>
              <a:t>, and </a:t>
            </a:r>
            <a:endParaRPr lang="en-ZA" dirty="0" smtClean="0"/>
          </a:p>
          <a:p>
            <a:pPr>
              <a:buNone/>
            </a:pPr>
            <a:r>
              <a:rPr lang="en-ZA" dirty="0"/>
              <a:t> </a:t>
            </a:r>
            <a:r>
              <a:rPr lang="en-ZA" dirty="0" smtClean="0"/>
              <a:t>    - adduction </a:t>
            </a:r>
            <a:r>
              <a:rPr lang="en-ZA" dirty="0"/>
              <a:t>and </a:t>
            </a:r>
            <a:r>
              <a:rPr lang="en-ZA" dirty="0" err="1"/>
              <a:t>supination</a:t>
            </a:r>
            <a:r>
              <a:rPr lang="en-ZA" dirty="0"/>
              <a:t> of the forefoot.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 There are changes in:</a:t>
            </a:r>
          </a:p>
          <a:p>
            <a:pPr>
              <a:buNone/>
            </a:pPr>
            <a:r>
              <a:rPr lang="en-ZA" dirty="0"/>
              <a:t> </a:t>
            </a:r>
            <a:r>
              <a:rPr lang="en-ZA" dirty="0" smtClean="0"/>
              <a:t>      - bone,</a:t>
            </a:r>
          </a:p>
          <a:p>
            <a:pPr>
              <a:buNone/>
            </a:pPr>
            <a:r>
              <a:rPr lang="en-ZA" dirty="0"/>
              <a:t> </a:t>
            </a:r>
            <a:r>
              <a:rPr lang="en-ZA" dirty="0" smtClean="0"/>
              <a:t>       - skin, </a:t>
            </a:r>
          </a:p>
          <a:p>
            <a:pPr>
              <a:buNone/>
            </a:pPr>
            <a:r>
              <a:rPr lang="en-ZA" dirty="0"/>
              <a:t> </a:t>
            </a:r>
            <a:r>
              <a:rPr lang="en-ZA" dirty="0" smtClean="0"/>
              <a:t>         -tendons and</a:t>
            </a:r>
          </a:p>
          <a:p>
            <a:pPr>
              <a:buNone/>
            </a:pPr>
            <a:r>
              <a:rPr lang="en-ZA" dirty="0"/>
              <a:t> </a:t>
            </a:r>
            <a:r>
              <a:rPr lang="en-ZA" dirty="0" smtClean="0"/>
              <a:t>         - ligaments.</a:t>
            </a:r>
          </a:p>
          <a:p>
            <a:pPr>
              <a:buNone/>
            </a:pPr>
            <a:r>
              <a:rPr lang="en-ZA" dirty="0" smtClean="0"/>
              <a:t> The bones actually become distorted due to contractures of the soft tissues. </a:t>
            </a:r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173</TotalTime>
  <Words>1093</Words>
  <Application>Microsoft Office PowerPoint</Application>
  <PresentationFormat>On-screen Show (4:3)</PresentationFormat>
  <Paragraphs>94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CONGENITAL TALIPES EQUINOVARUS</vt:lpstr>
      <vt:lpstr>Slide 2</vt:lpstr>
      <vt:lpstr>Slide 3</vt:lpstr>
      <vt:lpstr>CAUSES</vt:lpstr>
      <vt:lpstr>Slide 5</vt:lpstr>
      <vt:lpstr>CAUSES</vt:lpstr>
      <vt:lpstr>PATHOLOGY</vt:lpstr>
      <vt:lpstr>PATHOLOGY</vt:lpstr>
      <vt:lpstr>Slide 9</vt:lpstr>
      <vt:lpstr>Slide 10</vt:lpstr>
      <vt:lpstr>Slide 11</vt:lpstr>
      <vt:lpstr>Slide 12</vt:lpstr>
      <vt:lpstr>Differential diagnosis </vt:lpstr>
      <vt:lpstr>TREATMENT</vt:lpstr>
      <vt:lpstr>CONSERVATIVE TREATMENT</vt:lpstr>
      <vt:lpstr>SERIAL CASTING</vt:lpstr>
      <vt:lpstr>Slide 17</vt:lpstr>
      <vt:lpstr>Slide 18</vt:lpstr>
      <vt:lpstr>Slide 19</vt:lpstr>
      <vt:lpstr>PONSETI METHOD</vt:lpstr>
      <vt:lpstr>SURGICAL TREATMENT</vt:lpstr>
      <vt:lpstr>Slide 22</vt:lpstr>
      <vt:lpstr>Resistant and recurrent clubfeet </vt:lpstr>
      <vt:lpstr>COMPLICATIONS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CONGENITAL TALIPES EQUINOVARUS</dc:title>
  <dc:creator>kingori</dc:creator>
  <cp:lastModifiedBy>jaqs</cp:lastModifiedBy>
  <cp:revision>19</cp:revision>
  <dcterms:created xsi:type="dcterms:W3CDTF">2011-07-10T18:57:46Z</dcterms:created>
  <dcterms:modified xsi:type="dcterms:W3CDTF">2014-03-17T23:57:28Z</dcterms:modified>
</cp:coreProperties>
</file>