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63" r:id="rId6"/>
    <p:sldId id="261" r:id="rId7"/>
    <p:sldId id="259" r:id="rId8"/>
    <p:sldId id="267" r:id="rId9"/>
    <p:sldId id="260" r:id="rId10"/>
    <p:sldId id="265" r:id="rId11"/>
    <p:sldId id="268"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0501EF0-5AFC-4F03-811A-BD03C8E6F3BF}" type="datetimeFigureOut">
              <a:rPr lang="en-GB" smtClean="0"/>
              <a:t>16/04/2024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0C45AE-6E3F-4791-8F8A-57B9B6D829A8}" type="slidenum">
              <a:rPr lang="en-GB" smtClean="0"/>
              <a:t>‹#›</a:t>
            </a:fld>
            <a:endParaRPr lang="en-GB"/>
          </a:p>
        </p:txBody>
      </p:sp>
    </p:spTree>
    <p:extLst>
      <p:ext uri="{BB962C8B-B14F-4D97-AF65-F5344CB8AC3E}">
        <p14:creationId xmlns:p14="http://schemas.microsoft.com/office/powerpoint/2010/main" val="4202766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0501EF0-5AFC-4F03-811A-BD03C8E6F3BF}" type="datetimeFigureOut">
              <a:rPr lang="en-GB" smtClean="0"/>
              <a:t>16/04/2024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0C45AE-6E3F-4791-8F8A-57B9B6D829A8}" type="slidenum">
              <a:rPr lang="en-GB" smtClean="0"/>
              <a:t>‹#›</a:t>
            </a:fld>
            <a:endParaRPr lang="en-GB"/>
          </a:p>
        </p:txBody>
      </p:sp>
    </p:spTree>
    <p:extLst>
      <p:ext uri="{BB962C8B-B14F-4D97-AF65-F5344CB8AC3E}">
        <p14:creationId xmlns:p14="http://schemas.microsoft.com/office/powerpoint/2010/main" val="1090929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0501EF0-5AFC-4F03-811A-BD03C8E6F3BF}" type="datetimeFigureOut">
              <a:rPr lang="en-GB" smtClean="0"/>
              <a:t>16/04/2024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0C45AE-6E3F-4791-8F8A-57B9B6D829A8}" type="slidenum">
              <a:rPr lang="en-GB" smtClean="0"/>
              <a:t>‹#›</a:t>
            </a:fld>
            <a:endParaRPr lang="en-GB"/>
          </a:p>
        </p:txBody>
      </p:sp>
    </p:spTree>
    <p:extLst>
      <p:ext uri="{BB962C8B-B14F-4D97-AF65-F5344CB8AC3E}">
        <p14:creationId xmlns:p14="http://schemas.microsoft.com/office/powerpoint/2010/main" val="926432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0501EF0-5AFC-4F03-811A-BD03C8E6F3BF}" type="datetimeFigureOut">
              <a:rPr lang="en-GB" smtClean="0"/>
              <a:t>16/04/2024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0C45AE-6E3F-4791-8F8A-57B9B6D829A8}" type="slidenum">
              <a:rPr lang="en-GB" smtClean="0"/>
              <a:t>‹#›</a:t>
            </a:fld>
            <a:endParaRPr lang="en-GB"/>
          </a:p>
        </p:txBody>
      </p:sp>
    </p:spTree>
    <p:extLst>
      <p:ext uri="{BB962C8B-B14F-4D97-AF65-F5344CB8AC3E}">
        <p14:creationId xmlns:p14="http://schemas.microsoft.com/office/powerpoint/2010/main" val="278880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501EF0-5AFC-4F03-811A-BD03C8E6F3BF}" type="datetimeFigureOut">
              <a:rPr lang="en-GB" smtClean="0"/>
              <a:t>16/04/2024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0C45AE-6E3F-4791-8F8A-57B9B6D829A8}" type="slidenum">
              <a:rPr lang="en-GB" smtClean="0"/>
              <a:t>‹#›</a:t>
            </a:fld>
            <a:endParaRPr lang="en-GB"/>
          </a:p>
        </p:txBody>
      </p:sp>
    </p:spTree>
    <p:extLst>
      <p:ext uri="{BB962C8B-B14F-4D97-AF65-F5344CB8AC3E}">
        <p14:creationId xmlns:p14="http://schemas.microsoft.com/office/powerpoint/2010/main" val="4068674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0501EF0-5AFC-4F03-811A-BD03C8E6F3BF}" type="datetimeFigureOut">
              <a:rPr lang="en-GB" smtClean="0"/>
              <a:t>16/04/2024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0C45AE-6E3F-4791-8F8A-57B9B6D829A8}" type="slidenum">
              <a:rPr lang="en-GB" smtClean="0"/>
              <a:t>‹#›</a:t>
            </a:fld>
            <a:endParaRPr lang="en-GB"/>
          </a:p>
        </p:txBody>
      </p:sp>
    </p:spTree>
    <p:extLst>
      <p:ext uri="{BB962C8B-B14F-4D97-AF65-F5344CB8AC3E}">
        <p14:creationId xmlns:p14="http://schemas.microsoft.com/office/powerpoint/2010/main" val="2768061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0501EF0-5AFC-4F03-811A-BD03C8E6F3BF}" type="datetimeFigureOut">
              <a:rPr lang="en-GB" smtClean="0"/>
              <a:t>16/04/2024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A0C45AE-6E3F-4791-8F8A-57B9B6D829A8}" type="slidenum">
              <a:rPr lang="en-GB" smtClean="0"/>
              <a:t>‹#›</a:t>
            </a:fld>
            <a:endParaRPr lang="en-GB"/>
          </a:p>
        </p:txBody>
      </p:sp>
    </p:spTree>
    <p:extLst>
      <p:ext uri="{BB962C8B-B14F-4D97-AF65-F5344CB8AC3E}">
        <p14:creationId xmlns:p14="http://schemas.microsoft.com/office/powerpoint/2010/main" val="3160715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0501EF0-5AFC-4F03-811A-BD03C8E6F3BF}" type="datetimeFigureOut">
              <a:rPr lang="en-GB" smtClean="0"/>
              <a:t>16/04/2024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A0C45AE-6E3F-4791-8F8A-57B9B6D829A8}" type="slidenum">
              <a:rPr lang="en-GB" smtClean="0"/>
              <a:t>‹#›</a:t>
            </a:fld>
            <a:endParaRPr lang="en-GB"/>
          </a:p>
        </p:txBody>
      </p:sp>
    </p:spTree>
    <p:extLst>
      <p:ext uri="{BB962C8B-B14F-4D97-AF65-F5344CB8AC3E}">
        <p14:creationId xmlns:p14="http://schemas.microsoft.com/office/powerpoint/2010/main" val="3008488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501EF0-5AFC-4F03-811A-BD03C8E6F3BF}" type="datetimeFigureOut">
              <a:rPr lang="en-GB" smtClean="0"/>
              <a:t>16/04/2024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A0C45AE-6E3F-4791-8F8A-57B9B6D829A8}" type="slidenum">
              <a:rPr lang="en-GB" smtClean="0"/>
              <a:t>‹#›</a:t>
            </a:fld>
            <a:endParaRPr lang="en-GB"/>
          </a:p>
        </p:txBody>
      </p:sp>
    </p:spTree>
    <p:extLst>
      <p:ext uri="{BB962C8B-B14F-4D97-AF65-F5344CB8AC3E}">
        <p14:creationId xmlns:p14="http://schemas.microsoft.com/office/powerpoint/2010/main" val="2364324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501EF0-5AFC-4F03-811A-BD03C8E6F3BF}" type="datetimeFigureOut">
              <a:rPr lang="en-GB" smtClean="0"/>
              <a:t>16/04/2024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0C45AE-6E3F-4791-8F8A-57B9B6D829A8}" type="slidenum">
              <a:rPr lang="en-GB" smtClean="0"/>
              <a:t>‹#›</a:t>
            </a:fld>
            <a:endParaRPr lang="en-GB"/>
          </a:p>
        </p:txBody>
      </p:sp>
    </p:spTree>
    <p:extLst>
      <p:ext uri="{BB962C8B-B14F-4D97-AF65-F5344CB8AC3E}">
        <p14:creationId xmlns:p14="http://schemas.microsoft.com/office/powerpoint/2010/main" val="2943882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501EF0-5AFC-4F03-811A-BD03C8E6F3BF}" type="datetimeFigureOut">
              <a:rPr lang="en-GB" smtClean="0"/>
              <a:t>16/04/2024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0C45AE-6E3F-4791-8F8A-57B9B6D829A8}" type="slidenum">
              <a:rPr lang="en-GB" smtClean="0"/>
              <a:t>‹#›</a:t>
            </a:fld>
            <a:endParaRPr lang="en-GB"/>
          </a:p>
        </p:txBody>
      </p:sp>
    </p:spTree>
    <p:extLst>
      <p:ext uri="{BB962C8B-B14F-4D97-AF65-F5344CB8AC3E}">
        <p14:creationId xmlns:p14="http://schemas.microsoft.com/office/powerpoint/2010/main" val="1436617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501EF0-5AFC-4F03-811A-BD03C8E6F3BF}" type="datetimeFigureOut">
              <a:rPr lang="en-GB" smtClean="0"/>
              <a:t>16/04/2024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C45AE-6E3F-4791-8F8A-57B9B6D829A8}" type="slidenum">
              <a:rPr lang="en-GB" smtClean="0"/>
              <a:t>‹#›</a:t>
            </a:fld>
            <a:endParaRPr lang="en-GB"/>
          </a:p>
        </p:txBody>
      </p:sp>
    </p:spTree>
    <p:extLst>
      <p:ext uri="{BB962C8B-B14F-4D97-AF65-F5344CB8AC3E}">
        <p14:creationId xmlns:p14="http://schemas.microsoft.com/office/powerpoint/2010/main" val="601848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Colles fracture </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196710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Treatment </a:t>
            </a:r>
            <a:endParaRPr lang="en-GB" dirty="0"/>
          </a:p>
        </p:txBody>
      </p:sp>
      <p:sp>
        <p:nvSpPr>
          <p:cNvPr id="3" name="Content Placeholder 2"/>
          <p:cNvSpPr>
            <a:spLocks noGrp="1"/>
          </p:cNvSpPr>
          <p:nvPr>
            <p:ph idx="1"/>
          </p:nvPr>
        </p:nvSpPr>
        <p:spPr/>
        <p:txBody>
          <a:bodyPr>
            <a:normAutofit fontScale="92500" lnSpcReduction="20000"/>
          </a:bodyPr>
          <a:lstStyle/>
          <a:p>
            <a:r>
              <a:rPr lang="en-GB" dirty="0"/>
              <a:t>The vast majority of Colles fractures can be treated with closed </a:t>
            </a:r>
            <a:r>
              <a:rPr lang="en-GB" dirty="0" smtClean="0"/>
              <a:t>reduction and </a:t>
            </a:r>
            <a:r>
              <a:rPr lang="en-GB" dirty="0"/>
              <a:t>cast immobilisation. </a:t>
            </a:r>
            <a:endParaRPr lang="en-GB" dirty="0" smtClean="0"/>
          </a:p>
          <a:p>
            <a:r>
              <a:rPr lang="en-GB" dirty="0" smtClean="0"/>
              <a:t>The </a:t>
            </a:r>
            <a:r>
              <a:rPr lang="en-GB" dirty="0"/>
              <a:t>cast extends from below the elbow to the metacarpal heads and holds the wrist somewhat flexed and in ulnar deviation  - for those of you familiar with Australian rules football, this position is reminiscent of the </a:t>
            </a:r>
            <a:r>
              <a:rPr lang="en-GB" dirty="0" err="1"/>
              <a:t>the</a:t>
            </a:r>
            <a:r>
              <a:rPr lang="en-GB" dirty="0"/>
              <a:t> position adopted when holding a ball in preparation for a kick. </a:t>
            </a:r>
            <a:endParaRPr lang="en-GB" dirty="0" smtClean="0"/>
          </a:p>
          <a:p>
            <a:r>
              <a:rPr lang="en-GB" dirty="0" smtClean="0"/>
              <a:t>This </a:t>
            </a:r>
            <a:r>
              <a:rPr lang="en-GB" dirty="0"/>
              <a:t>cast is known as a Colles </a:t>
            </a:r>
            <a:r>
              <a:rPr lang="en-GB" dirty="0" smtClean="0"/>
              <a:t>cast</a:t>
            </a:r>
            <a:endParaRPr lang="en-GB" dirty="0"/>
          </a:p>
        </p:txBody>
      </p:sp>
    </p:spTree>
    <p:extLst>
      <p:ext uri="{BB962C8B-B14F-4D97-AF65-F5344CB8AC3E}">
        <p14:creationId xmlns:p14="http://schemas.microsoft.com/office/powerpoint/2010/main" val="2358330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Operative </a:t>
            </a:r>
            <a:endParaRPr lang="en-GB" dirty="0"/>
          </a:p>
        </p:txBody>
      </p:sp>
      <p:sp>
        <p:nvSpPr>
          <p:cNvPr id="3" name="Content Placeholder 2"/>
          <p:cNvSpPr>
            <a:spLocks noGrp="1"/>
          </p:cNvSpPr>
          <p:nvPr>
            <p:ph idx="1"/>
          </p:nvPr>
        </p:nvSpPr>
        <p:spPr/>
        <p:txBody>
          <a:bodyPr/>
          <a:lstStyle/>
          <a:p>
            <a:r>
              <a:rPr lang="en-GB" dirty="0"/>
              <a:t>Open reduction and internal fixation (ORIF) is considered when the fracture is unstable, and/or unsatisfactory closed reduction is achieved (i.e. &gt;10 degrees dorsal angulation; &gt;5 mm shortening; significant comminution)</a:t>
            </a:r>
          </a:p>
        </p:txBody>
      </p:sp>
    </p:spTree>
    <p:extLst>
      <p:ext uri="{BB962C8B-B14F-4D97-AF65-F5344CB8AC3E}">
        <p14:creationId xmlns:p14="http://schemas.microsoft.com/office/powerpoint/2010/main" val="3057730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Complications </a:t>
            </a:r>
            <a:endParaRPr lang="en-GB" dirty="0"/>
          </a:p>
        </p:txBody>
      </p:sp>
      <p:sp>
        <p:nvSpPr>
          <p:cNvPr id="3" name="Content Placeholder 2"/>
          <p:cNvSpPr>
            <a:spLocks noGrp="1"/>
          </p:cNvSpPr>
          <p:nvPr>
            <p:ph idx="1"/>
          </p:nvPr>
        </p:nvSpPr>
        <p:spPr/>
        <p:txBody>
          <a:bodyPr/>
          <a:lstStyle/>
          <a:p>
            <a:r>
              <a:rPr lang="en-GB" dirty="0"/>
              <a:t>malunion resulting in dinner fork deformity</a:t>
            </a:r>
          </a:p>
          <a:p>
            <a:r>
              <a:rPr lang="en-GB" dirty="0"/>
              <a:t>median nerve palsy and post traumatic carpal tunnel syndrome</a:t>
            </a:r>
          </a:p>
          <a:p>
            <a:r>
              <a:rPr lang="en-GB" dirty="0"/>
              <a:t>reflex sympathetic dystrophy</a:t>
            </a:r>
          </a:p>
          <a:p>
            <a:r>
              <a:rPr lang="en-GB" dirty="0"/>
              <a:t>secondary osteoarthritis, more frequently seen in patients with intra-articular involvement </a:t>
            </a:r>
          </a:p>
          <a:p>
            <a:r>
              <a:rPr lang="en-GB" dirty="0"/>
              <a:t>EPL tendon tear</a:t>
            </a:r>
          </a:p>
          <a:p>
            <a:endParaRPr lang="en-GB" dirty="0"/>
          </a:p>
        </p:txBody>
      </p:sp>
    </p:spTree>
    <p:extLst>
      <p:ext uri="{BB962C8B-B14F-4D97-AF65-F5344CB8AC3E}">
        <p14:creationId xmlns:p14="http://schemas.microsoft.com/office/powerpoint/2010/main" val="4000403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Epidemiology </a:t>
            </a:r>
            <a:endParaRPr lang="en-GB" dirty="0"/>
          </a:p>
        </p:txBody>
      </p:sp>
      <p:sp>
        <p:nvSpPr>
          <p:cNvPr id="3" name="Content Placeholder 2"/>
          <p:cNvSpPr>
            <a:spLocks noGrp="1"/>
          </p:cNvSpPr>
          <p:nvPr>
            <p:ph idx="1"/>
          </p:nvPr>
        </p:nvSpPr>
        <p:spPr/>
        <p:txBody>
          <a:bodyPr>
            <a:normAutofit fontScale="92500" lnSpcReduction="20000"/>
          </a:bodyPr>
          <a:lstStyle/>
          <a:p>
            <a:r>
              <a:rPr lang="en-GB" dirty="0"/>
              <a:t>One of the most common distal radius fractures is a Colles fracture, in which the broken fragment of the radius tilts upward. </a:t>
            </a:r>
            <a:endParaRPr lang="en-GB" dirty="0" smtClean="0"/>
          </a:p>
          <a:p>
            <a:r>
              <a:rPr lang="en-GB" dirty="0" smtClean="0"/>
              <a:t>This </a:t>
            </a:r>
            <a:r>
              <a:rPr lang="en-GB" dirty="0"/>
              <a:t>fracture was first described in 1814 by an Irish surgeon and anatomist, Abraham Colles -- hence the name "Colles" fracture</a:t>
            </a:r>
            <a:r>
              <a:rPr lang="en-GB" dirty="0" smtClean="0"/>
              <a:t>.</a:t>
            </a:r>
          </a:p>
          <a:p>
            <a:r>
              <a:rPr lang="en-GB" dirty="0"/>
              <a:t>A distal radius fracture almost always occurs about 1 inch from the end of the </a:t>
            </a:r>
            <a:r>
              <a:rPr lang="en-GB" dirty="0" smtClean="0"/>
              <a:t>bone</a:t>
            </a:r>
          </a:p>
          <a:p>
            <a:r>
              <a:rPr lang="en-GB" dirty="0"/>
              <a:t>They are particularly common in patients </a:t>
            </a:r>
            <a:r>
              <a:rPr lang="en-GB" dirty="0" smtClean="0"/>
              <a:t>with osteoporosis and </a:t>
            </a:r>
            <a:r>
              <a:rPr lang="en-GB" dirty="0"/>
              <a:t>as such, they are most frequently seen in elderly women</a:t>
            </a:r>
          </a:p>
        </p:txBody>
      </p:sp>
    </p:spTree>
    <p:extLst>
      <p:ext uri="{BB962C8B-B14F-4D97-AF65-F5344CB8AC3E}">
        <p14:creationId xmlns:p14="http://schemas.microsoft.com/office/powerpoint/2010/main" val="2525090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a:t>
            </a:r>
            <a:endParaRPr lang="en-GB" dirty="0"/>
          </a:p>
        </p:txBody>
      </p:sp>
      <p:sp>
        <p:nvSpPr>
          <p:cNvPr id="3" name="Content Placeholder 2"/>
          <p:cNvSpPr>
            <a:spLocks noGrp="1"/>
          </p:cNvSpPr>
          <p:nvPr>
            <p:ph idx="1"/>
          </p:nvPr>
        </p:nvSpPr>
        <p:spPr/>
        <p:txBody>
          <a:bodyPr/>
          <a:lstStyle/>
          <a:p>
            <a:r>
              <a:rPr lang="en-GB" dirty="0"/>
              <a:t>The relationship between Colles fractures and osteoporosis is strong enough that when an older male patient presents with a Colles fracture, he should be investigated for osteoporosis because his risk of a hip fracture is also elevated </a:t>
            </a:r>
            <a:r>
              <a:rPr lang="en-GB" baseline="30000" dirty="0"/>
              <a:t>1</a:t>
            </a:r>
            <a:r>
              <a:rPr lang="en-GB" dirty="0"/>
              <a:t>.</a:t>
            </a:r>
          </a:p>
        </p:txBody>
      </p:sp>
    </p:spTree>
    <p:extLst>
      <p:ext uri="{BB962C8B-B14F-4D97-AF65-F5344CB8AC3E}">
        <p14:creationId xmlns:p14="http://schemas.microsoft.com/office/powerpoint/2010/main" val="4263486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Mechanism of injury</a:t>
            </a:r>
            <a:endParaRPr lang="en-GB" dirty="0"/>
          </a:p>
        </p:txBody>
      </p:sp>
      <p:sp>
        <p:nvSpPr>
          <p:cNvPr id="3" name="Content Placeholder 2"/>
          <p:cNvSpPr>
            <a:spLocks noGrp="1"/>
          </p:cNvSpPr>
          <p:nvPr>
            <p:ph idx="1"/>
          </p:nvPr>
        </p:nvSpPr>
        <p:spPr/>
        <p:txBody>
          <a:bodyPr>
            <a:normAutofit fontScale="70000" lnSpcReduction="20000"/>
          </a:bodyPr>
          <a:lstStyle/>
          <a:p>
            <a:r>
              <a:rPr lang="en-GB" dirty="0"/>
              <a:t>The most common cause of a distal radius fracture is a fall onto an outstretched arm.</a:t>
            </a:r>
          </a:p>
          <a:p>
            <a:r>
              <a:rPr lang="en-GB" dirty="0"/>
              <a:t>Osteoporosis (a disorder in which bones become very fragile and more likely to break) can make a relatively minor fall result in a broken wrist. Many distal radius fractures in people older than 60 years of age are caused by a fall from a standing position.</a:t>
            </a:r>
          </a:p>
          <a:p>
            <a:r>
              <a:rPr lang="en-GB" dirty="0"/>
              <a:t>A broken wrist can happen even in healthy bones, if the force of the trauma is severe enough. For example, a car accident or a fall off a bike may generate enough force to break a wrist.</a:t>
            </a:r>
          </a:p>
          <a:p>
            <a:r>
              <a:rPr lang="en-GB" dirty="0"/>
              <a:t>Good bone health remains an important prevention option. Wrist guards may help to prevent some fractures, but they will not prevent them all.</a:t>
            </a:r>
          </a:p>
          <a:p>
            <a:endParaRPr lang="en-GB" dirty="0"/>
          </a:p>
        </p:txBody>
      </p:sp>
    </p:spTree>
    <p:extLst>
      <p:ext uri="{BB962C8B-B14F-4D97-AF65-F5344CB8AC3E}">
        <p14:creationId xmlns:p14="http://schemas.microsoft.com/office/powerpoint/2010/main" val="3257748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mechanism</a:t>
            </a:r>
            <a:endParaRPr lang="en-GB" dirty="0"/>
          </a:p>
        </p:txBody>
      </p:sp>
      <p:sp>
        <p:nvSpPr>
          <p:cNvPr id="3" name="Content Placeholder 2"/>
          <p:cNvSpPr>
            <a:spLocks noGrp="1"/>
          </p:cNvSpPr>
          <p:nvPr>
            <p:ph idx="1"/>
          </p:nvPr>
        </p:nvSpPr>
        <p:spPr/>
        <p:txBody>
          <a:bodyPr>
            <a:normAutofit fontScale="92500"/>
          </a:bodyPr>
          <a:lstStyle/>
          <a:p>
            <a:r>
              <a:rPr lang="en-GB" dirty="0"/>
              <a:t>Most Colles fractures are secondary to a fall on an outstretched hand (FOOSH) with a pronated forearm in dorsiflexion (the position one adopts when trying to break a forward fall).</a:t>
            </a:r>
          </a:p>
          <a:p>
            <a:r>
              <a:rPr lang="en-GB" dirty="0"/>
              <a:t>The proximal row of the carpus (particularly the lunate and scaphoid) transfer energy to the distal radius, both in the dorsal direction and along the long axis of the radius. Most fractures are therefore dorsally angulated and impacted. </a:t>
            </a:r>
          </a:p>
        </p:txBody>
      </p:sp>
    </p:spTree>
    <p:extLst>
      <p:ext uri="{BB962C8B-B14F-4D97-AF65-F5344CB8AC3E}">
        <p14:creationId xmlns:p14="http://schemas.microsoft.com/office/powerpoint/2010/main" val="905260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Characteristics </a:t>
            </a:r>
            <a:endParaRPr lang="en-GB" dirty="0"/>
          </a:p>
        </p:txBody>
      </p:sp>
      <p:sp>
        <p:nvSpPr>
          <p:cNvPr id="3" name="Content Placeholder 2"/>
          <p:cNvSpPr>
            <a:spLocks noGrp="1"/>
          </p:cNvSpPr>
          <p:nvPr>
            <p:ph idx="1"/>
          </p:nvPr>
        </p:nvSpPr>
        <p:spPr/>
        <p:txBody>
          <a:bodyPr/>
          <a:lstStyle/>
          <a:p>
            <a:r>
              <a:rPr lang="en-GB" b="1" dirty="0"/>
              <a:t>Colles fractures</a:t>
            </a:r>
            <a:r>
              <a:rPr lang="en-GB" dirty="0"/>
              <a:t> are very common extra-articular fractures of the distal radius that occur as the result of a fall onto an outstretched hand. </a:t>
            </a:r>
            <a:endParaRPr lang="en-GB" dirty="0" smtClean="0"/>
          </a:p>
          <a:p>
            <a:r>
              <a:rPr lang="en-GB" dirty="0" smtClean="0"/>
              <a:t>They </a:t>
            </a:r>
            <a:r>
              <a:rPr lang="en-GB" dirty="0"/>
              <a:t>consist of a fracture of the distal radial metaphyseal region with dorsal angulation and impaction, but without involvement of the articular surface.</a:t>
            </a:r>
          </a:p>
        </p:txBody>
      </p:sp>
    </p:spTree>
    <p:extLst>
      <p:ext uri="{BB962C8B-B14F-4D97-AF65-F5344CB8AC3E}">
        <p14:creationId xmlns:p14="http://schemas.microsoft.com/office/powerpoint/2010/main" val="3534013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Clinical features</a:t>
            </a:r>
            <a:endParaRPr lang="en-GB" dirty="0"/>
          </a:p>
        </p:txBody>
      </p:sp>
      <p:sp>
        <p:nvSpPr>
          <p:cNvPr id="3" name="Content Placeholder 2"/>
          <p:cNvSpPr>
            <a:spLocks noGrp="1"/>
          </p:cNvSpPr>
          <p:nvPr>
            <p:ph idx="1"/>
          </p:nvPr>
        </p:nvSpPr>
        <p:spPr/>
        <p:txBody>
          <a:bodyPr/>
          <a:lstStyle/>
          <a:p>
            <a:r>
              <a:rPr lang="en-GB" dirty="0"/>
              <a:t>A broken wrist usually causes immediate pain, tenderness, bruising, and swelling. In many cases, the wrist hangs in an odd or bent way (deformity).</a:t>
            </a:r>
          </a:p>
          <a:p>
            <a:endParaRPr lang="en-GB" dirty="0"/>
          </a:p>
        </p:txBody>
      </p:sp>
    </p:spTree>
    <p:extLst>
      <p:ext uri="{BB962C8B-B14F-4D97-AF65-F5344CB8AC3E}">
        <p14:creationId xmlns:p14="http://schemas.microsoft.com/office/powerpoint/2010/main" val="1363031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Radiographic features</a:t>
            </a:r>
            <a:endParaRPr lang="en-GB" dirty="0"/>
          </a:p>
        </p:txBody>
      </p:sp>
      <p:sp>
        <p:nvSpPr>
          <p:cNvPr id="3" name="Content Placeholder 2"/>
          <p:cNvSpPr>
            <a:spLocks noGrp="1"/>
          </p:cNvSpPr>
          <p:nvPr>
            <p:ph idx="1"/>
          </p:nvPr>
        </p:nvSpPr>
        <p:spPr/>
        <p:txBody>
          <a:bodyPr>
            <a:normAutofit fontScale="92500"/>
          </a:bodyPr>
          <a:lstStyle/>
          <a:p>
            <a:r>
              <a:rPr lang="en-GB" dirty="0"/>
              <a:t>The fracture appears extra-articular, and usually proximal to the radioulnar joint. </a:t>
            </a:r>
            <a:endParaRPr lang="en-GB" dirty="0" smtClean="0"/>
          </a:p>
          <a:p>
            <a:r>
              <a:rPr lang="en-GB" dirty="0" smtClean="0"/>
              <a:t>Dorsal </a:t>
            </a:r>
            <a:r>
              <a:rPr lang="en-GB" dirty="0"/>
              <a:t>angulation of the distal fracture fragment is present to a variable degree (as opposed to volar angulation of a Smith </a:t>
            </a:r>
            <a:r>
              <a:rPr lang="en-GB" dirty="0" smtClean="0"/>
              <a:t>fracture. </a:t>
            </a:r>
          </a:p>
          <a:p>
            <a:r>
              <a:rPr lang="en-GB" dirty="0" smtClean="0"/>
              <a:t>There </a:t>
            </a:r>
            <a:r>
              <a:rPr lang="en-GB" dirty="0"/>
              <a:t>is also usually impaction with resultant shortening of the radius. An associated ulnar styloid fracture is present in up to 50% of cases. </a:t>
            </a:r>
          </a:p>
        </p:txBody>
      </p:sp>
    </p:spTree>
    <p:extLst>
      <p:ext uri="{BB962C8B-B14F-4D97-AF65-F5344CB8AC3E}">
        <p14:creationId xmlns:p14="http://schemas.microsoft.com/office/powerpoint/2010/main" val="3012173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Treatment </a:t>
            </a:r>
            <a:endParaRPr lang="en-GB" dirty="0"/>
          </a:p>
        </p:txBody>
      </p:sp>
      <p:sp>
        <p:nvSpPr>
          <p:cNvPr id="3" name="Content Placeholder 2"/>
          <p:cNvSpPr>
            <a:spLocks noGrp="1"/>
          </p:cNvSpPr>
          <p:nvPr>
            <p:ph idx="1"/>
          </p:nvPr>
        </p:nvSpPr>
        <p:spPr/>
        <p:txBody>
          <a:bodyPr/>
          <a:lstStyle/>
          <a:p>
            <a:r>
              <a:rPr lang="en-GB" dirty="0"/>
              <a:t>Cast</a:t>
            </a:r>
          </a:p>
          <a:p>
            <a:r>
              <a:rPr lang="en-GB" dirty="0"/>
              <a:t>Metal pins (usually stainless steel or titanium)</a:t>
            </a:r>
          </a:p>
          <a:p>
            <a:r>
              <a:rPr lang="en-GB" dirty="0"/>
              <a:t>Plate and screws</a:t>
            </a:r>
          </a:p>
          <a:p>
            <a:r>
              <a:rPr lang="en-GB" dirty="0"/>
              <a:t>External fixator (a </a:t>
            </a:r>
            <a:r>
              <a:rPr lang="en-GB" dirty="0" err="1"/>
              <a:t>a</a:t>
            </a:r>
            <a:r>
              <a:rPr lang="en-GB" dirty="0"/>
              <a:t> stabilizing frame outside the body that holds the bones in the proper position so they can heal)</a:t>
            </a:r>
          </a:p>
          <a:p>
            <a:r>
              <a:rPr lang="en-GB" dirty="0"/>
              <a:t>Any combination of these techniques</a:t>
            </a:r>
          </a:p>
          <a:p>
            <a:endParaRPr lang="en-GB" dirty="0"/>
          </a:p>
        </p:txBody>
      </p:sp>
    </p:spTree>
    <p:extLst>
      <p:ext uri="{BB962C8B-B14F-4D97-AF65-F5344CB8AC3E}">
        <p14:creationId xmlns:p14="http://schemas.microsoft.com/office/powerpoint/2010/main" val="1709182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407</Words>
  <Application>Microsoft Office PowerPoint</Application>
  <PresentationFormat>On-screen Show (4:3)</PresentationFormat>
  <Paragraphs>43</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Colles fracture </vt:lpstr>
      <vt:lpstr>Epidemiology </vt:lpstr>
      <vt:lpstr>Introduction </vt:lpstr>
      <vt:lpstr>Mechanism of injury</vt:lpstr>
      <vt:lpstr>mechanism</vt:lpstr>
      <vt:lpstr>Characteristics </vt:lpstr>
      <vt:lpstr>Clinical features</vt:lpstr>
      <vt:lpstr>Radiographic features</vt:lpstr>
      <vt:lpstr>Treatment </vt:lpstr>
      <vt:lpstr>Treatment </vt:lpstr>
      <vt:lpstr>Operative </vt:lpstr>
      <vt:lpstr>Complications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Colles fracture</dc:title>
  <dc:creator>Dr. Nyankure</dc:creator>
  <cp:lastModifiedBy>Munene</cp:lastModifiedBy>
  <cp:revision>7</cp:revision>
  <dcterms:created xsi:type="dcterms:W3CDTF">2016-02-09T17:47:40Z</dcterms:created>
  <dcterms:modified xsi:type="dcterms:W3CDTF">2024-04-16T12:14:04Z</dcterms:modified>
</cp:coreProperties>
</file>