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65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46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35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1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3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28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6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1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41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6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9107F-E727-42E6-9B2A-495492BF113A}" type="datetimeFigureOut">
              <a:rPr lang="en-GB" smtClean="0"/>
              <a:t>01/02/2016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2635-DFD4-4798-8513-0FC577309B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21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Distal Humerus </a:t>
            </a:r>
            <a:r>
              <a:rPr lang="en-GB" b="1" dirty="0" smtClean="0"/>
              <a:t>Fractures (adults)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Dr. </a:t>
            </a:r>
            <a:r>
              <a:rPr lang="en-GB" dirty="0"/>
              <a:t>N</a:t>
            </a:r>
            <a:r>
              <a:rPr lang="en-GB" dirty="0" smtClean="0"/>
              <a:t>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89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Jupiter classification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3512" y="1897221"/>
          <a:ext cx="6276975" cy="3931920"/>
        </p:xfrm>
        <a:graphic>
          <a:graphicData uri="http://schemas.openxmlformats.org/drawingml/2006/table">
            <a:tbl>
              <a:tblPr/>
              <a:tblGrid>
                <a:gridCol w="1139809"/>
                <a:gridCol w="5137166"/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Jupiter Classification of Two-Column Distal Humerus Fractures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A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CC"/>
                          </a:solidFill>
                          <a:effectLst/>
                          <a:latin typeface="Arial"/>
                        </a:rPr>
                        <a:t>High-T</a:t>
                      </a:r>
                      <a:endParaRPr lang="en-GB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Transverse fx proximal to or at upper olecranon fossa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CC"/>
                          </a:solidFill>
                          <a:effectLst/>
                          <a:latin typeface="Arial"/>
                        </a:rPr>
                        <a:t>Low-T</a:t>
                      </a:r>
                      <a:endParaRPr lang="en-GB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Transverse fx just proximal to trochlea (common)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CC"/>
                          </a:solidFill>
                          <a:effectLst/>
                          <a:latin typeface="Arial"/>
                        </a:rPr>
                        <a:t>Y</a:t>
                      </a:r>
                      <a:endParaRPr lang="en-GB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Oblique fx line through both columns with distal vertical fx line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CC"/>
                          </a:solidFill>
                          <a:effectLst/>
                          <a:latin typeface="Arial"/>
                        </a:rPr>
                        <a:t>H</a:t>
                      </a:r>
                      <a:endParaRPr lang="en-GB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Trochlea is a free fragment (risk of </a:t>
                      </a:r>
                      <a:r>
                        <a:rPr lang="en-GB">
                          <a:solidFill>
                            <a:srgbClr val="0000CC"/>
                          </a:solidFill>
                          <a:effectLst/>
                          <a:latin typeface="Arial"/>
                        </a:rPr>
                        <a:t>AVN</a:t>
                      </a:r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CC"/>
                          </a:solidFill>
                          <a:effectLst/>
                          <a:latin typeface="Arial"/>
                        </a:rPr>
                        <a:t>Medial lambda</a:t>
                      </a:r>
                      <a:endParaRPr lang="en-GB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Proximal fx line exists medially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CC"/>
                          </a:solidFill>
                          <a:effectLst/>
                          <a:latin typeface="Arial"/>
                        </a:rPr>
                        <a:t>Lateral lambda</a:t>
                      </a:r>
                      <a:endParaRPr lang="en-GB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Proximal </a:t>
                      </a:r>
                      <a:r>
                        <a:rPr lang="en-GB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fx</a:t>
                      </a:r>
                      <a:r>
                        <a:rPr lang="en-GB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line exists laterally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64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findings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elbow pain and swelling</a:t>
            </a:r>
          </a:p>
          <a:p>
            <a:r>
              <a:rPr lang="en-GB" dirty="0"/>
              <a:t>Physical exam</a:t>
            </a:r>
          </a:p>
          <a:p>
            <a:pPr lvl="1"/>
            <a:r>
              <a:rPr lang="en-GB" dirty="0"/>
              <a:t>gross instability often present</a:t>
            </a:r>
          </a:p>
          <a:p>
            <a:pPr lvl="2"/>
            <a:r>
              <a:rPr lang="en-GB" dirty="0"/>
              <a:t>avoid ROM due to risk of neurovascular damage</a:t>
            </a:r>
          </a:p>
          <a:p>
            <a:pPr lvl="1"/>
            <a:r>
              <a:rPr lang="en-GB" dirty="0"/>
              <a:t>neurovascular exam</a:t>
            </a:r>
          </a:p>
          <a:p>
            <a:pPr lvl="2"/>
            <a:r>
              <a:rPr lang="en-GB" dirty="0"/>
              <a:t>check function of radial, ulnar, and median nerve</a:t>
            </a:r>
          </a:p>
          <a:p>
            <a:pPr lvl="2"/>
            <a:r>
              <a:rPr lang="en-GB" dirty="0"/>
              <a:t>check distal pulses</a:t>
            </a:r>
          </a:p>
          <a:p>
            <a:pPr lvl="3"/>
            <a:r>
              <a:rPr lang="en-GB" dirty="0"/>
              <a:t>brachial artery may be injured</a:t>
            </a:r>
          </a:p>
          <a:p>
            <a:pPr lvl="3"/>
            <a:r>
              <a:rPr lang="en-GB" dirty="0"/>
              <a:t>if pulse decreased, obtain noninvasive vascular studies; consult vascular surgery if abnormal</a:t>
            </a:r>
          </a:p>
          <a:p>
            <a:pPr lvl="1"/>
            <a:r>
              <a:rPr lang="en-GB" dirty="0"/>
              <a:t>monitor carefully for forearm compartment syndrome</a:t>
            </a:r>
          </a:p>
        </p:txBody>
      </p:sp>
    </p:spTree>
    <p:extLst>
      <p:ext uri="{BB962C8B-B14F-4D97-AF65-F5344CB8AC3E}">
        <p14:creationId xmlns:p14="http://schemas.microsoft.com/office/powerpoint/2010/main" val="322864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Imaging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54006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Radiographs</a:t>
            </a:r>
          </a:p>
          <a:p>
            <a:pPr lvl="1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recommended views</a:t>
            </a:r>
          </a:p>
          <a:p>
            <a:pPr lvl="2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AP and lateral of humerus and elbow</a:t>
            </a:r>
          </a:p>
          <a:p>
            <a:pPr lvl="2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include entire length of humerus and forearm</a:t>
            </a:r>
          </a:p>
          <a:p>
            <a:pPr lvl="1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additional views</a:t>
            </a:r>
          </a:p>
          <a:p>
            <a:pPr lvl="2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wrist radiographs if  elbow injury present or distal tenderness on exam</a:t>
            </a:r>
          </a:p>
          <a:p>
            <a:pPr lvl="2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oblique radiographs may assist in surgical planning</a:t>
            </a:r>
          </a:p>
          <a:p>
            <a:pPr lvl="2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traction radiographs may assist in surgical planning</a:t>
            </a:r>
          </a:p>
          <a:p>
            <a:pPr lvl="3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evaluate continuity of the trochlear fragment to medial epicondylar fragment, this can influence hardware choice</a:t>
            </a:r>
          </a:p>
          <a:p>
            <a:pPr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CT</a:t>
            </a:r>
          </a:p>
          <a:p>
            <a:pPr lvl="1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often obtained for surgical planning</a:t>
            </a:r>
          </a:p>
          <a:p>
            <a:pPr lvl="1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when shear fractures of the capitellum and trochlea are suspected</a:t>
            </a:r>
          </a:p>
          <a:p>
            <a:pPr lvl="1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3D CT scan improves the intraobserver and interobserver reliability of several classification systems</a:t>
            </a:r>
          </a:p>
          <a:p>
            <a:pPr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MRI</a:t>
            </a:r>
          </a:p>
          <a:p>
            <a:pPr lvl="1">
              <a:buFont typeface="Arial"/>
              <a:buChar char="•"/>
            </a:pPr>
            <a:r>
              <a:rPr lang="en-GB" sz="1400" dirty="0" smtClean="0">
                <a:solidFill>
                  <a:srgbClr val="000000"/>
                </a:solidFill>
                <a:effectLst/>
              </a:rPr>
              <a:t>usually not indicated in acute injury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20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Nonoperative</a:t>
            </a:r>
          </a:p>
          <a:p>
            <a:pPr lvl="1"/>
            <a:r>
              <a:rPr lang="en-GB" b="1" dirty="0"/>
              <a:t>cast immobilization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indications</a:t>
            </a:r>
          </a:p>
          <a:p>
            <a:pPr lvl="3"/>
            <a:r>
              <a:rPr lang="en-GB" dirty="0"/>
              <a:t>nondisplaced Milch Type I fractures</a:t>
            </a:r>
          </a:p>
          <a:p>
            <a:pPr lvl="2"/>
            <a:r>
              <a:rPr lang="en-GB" dirty="0"/>
              <a:t>technique</a:t>
            </a:r>
          </a:p>
          <a:p>
            <a:pPr lvl="3"/>
            <a:r>
              <a:rPr lang="en-GB" dirty="0"/>
              <a:t>immobilize in supination for lateral condyle fractures</a:t>
            </a:r>
          </a:p>
          <a:p>
            <a:pPr lvl="3"/>
            <a:r>
              <a:rPr lang="en-GB" dirty="0"/>
              <a:t>immobilize in pronation for medial condyle fractures</a:t>
            </a:r>
          </a:p>
          <a:p>
            <a:r>
              <a:rPr lang="en-GB" dirty="0"/>
              <a:t>Operative</a:t>
            </a:r>
          </a:p>
          <a:p>
            <a:pPr lvl="1"/>
            <a:r>
              <a:rPr lang="en-GB" b="1" dirty="0"/>
              <a:t>closed reduction and percutaneous pinning</a:t>
            </a:r>
            <a:br>
              <a:rPr lang="en-GB" b="1" dirty="0"/>
            </a:br>
            <a:endParaRPr lang="en-GB" dirty="0"/>
          </a:p>
          <a:p>
            <a:pPr lvl="2"/>
            <a:r>
              <a:rPr lang="en-GB" dirty="0" smtClean="0"/>
              <a:t>Unicondylar fractures</a:t>
            </a:r>
            <a:endParaRPr lang="en-GB" dirty="0"/>
          </a:p>
          <a:p>
            <a:pPr lvl="1"/>
            <a:r>
              <a:rPr lang="en-GB" b="1" dirty="0"/>
              <a:t>open reduction internal fixation</a:t>
            </a:r>
            <a:endParaRPr lang="en-GB" dirty="0"/>
          </a:p>
          <a:p>
            <a:pPr lvl="2"/>
            <a:r>
              <a:rPr lang="en-GB" dirty="0"/>
              <a:t>indications</a:t>
            </a:r>
          </a:p>
          <a:p>
            <a:pPr lvl="3"/>
            <a:r>
              <a:rPr lang="en-GB" dirty="0"/>
              <a:t>supracondylar fractures</a:t>
            </a:r>
          </a:p>
          <a:p>
            <a:pPr lvl="3"/>
            <a:r>
              <a:rPr lang="en-GB" dirty="0"/>
              <a:t>Milch Type II fractures</a:t>
            </a:r>
          </a:p>
          <a:p>
            <a:pPr lvl="1"/>
            <a:r>
              <a:rPr lang="en-GB" b="1" dirty="0"/>
              <a:t>total elbow arthroplasty</a:t>
            </a:r>
            <a:endParaRPr lang="en-GB" dirty="0"/>
          </a:p>
          <a:p>
            <a:pPr lvl="2"/>
            <a:r>
              <a:rPr lang="en-GB" dirty="0"/>
              <a:t>indications</a:t>
            </a:r>
          </a:p>
          <a:p>
            <a:pPr lvl="3"/>
            <a:r>
              <a:rPr lang="en-GB" dirty="0"/>
              <a:t>distal bicolumnar fractures in elderly patients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11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Ulnar nerve injury</a:t>
            </a:r>
          </a:p>
          <a:p>
            <a:r>
              <a:rPr lang="en-GB" dirty="0"/>
              <a:t>Elbow stiffness   </a:t>
            </a:r>
          </a:p>
          <a:p>
            <a:pPr lvl="1"/>
            <a:r>
              <a:rPr lang="en-GB" dirty="0"/>
              <a:t>most common</a:t>
            </a:r>
          </a:p>
          <a:p>
            <a:r>
              <a:rPr lang="en-GB" dirty="0"/>
              <a:t>Heterotopic ossification</a:t>
            </a:r>
          </a:p>
          <a:p>
            <a:pPr lvl="1"/>
            <a:r>
              <a:rPr lang="en-GB" dirty="0"/>
              <a:t>reported rate of 8%</a:t>
            </a:r>
          </a:p>
          <a:p>
            <a:pPr lvl="1"/>
            <a:r>
              <a:rPr lang="en-GB" dirty="0"/>
              <a:t>routine prophylaxis is not warranted</a:t>
            </a:r>
          </a:p>
          <a:p>
            <a:pPr lvl="2"/>
            <a:r>
              <a:rPr lang="en-GB" dirty="0"/>
              <a:t>increased rate of nonunion in patients treated with indomethacin</a:t>
            </a:r>
          </a:p>
          <a:p>
            <a:r>
              <a:rPr lang="en-GB" dirty="0"/>
              <a:t>Nonunion</a:t>
            </a:r>
          </a:p>
          <a:p>
            <a:pPr lvl="1"/>
            <a:r>
              <a:rPr lang="en-GB" dirty="0"/>
              <a:t>low incidence</a:t>
            </a:r>
          </a:p>
          <a:p>
            <a:pPr lvl="1"/>
            <a:r>
              <a:rPr lang="en-GB" dirty="0"/>
              <a:t>avoid excessive soft-tissue stripping</a:t>
            </a:r>
          </a:p>
          <a:p>
            <a:r>
              <a:rPr lang="en-GB" dirty="0"/>
              <a:t>Malunion</a:t>
            </a:r>
          </a:p>
          <a:p>
            <a:pPr lvl="1"/>
            <a:r>
              <a:rPr lang="en-GB" dirty="0"/>
              <a:t>avoided by proper surgical technique</a:t>
            </a:r>
          </a:p>
          <a:p>
            <a:pPr lvl="2"/>
            <a:r>
              <a:rPr lang="en-GB" dirty="0"/>
              <a:t>cubitus valgus (lateral column </a:t>
            </a:r>
            <a:r>
              <a:rPr lang="en-GB" dirty="0" smtClean="0"/>
              <a:t>fractures)</a:t>
            </a:r>
            <a:endParaRPr lang="en-GB" dirty="0"/>
          </a:p>
          <a:p>
            <a:pPr lvl="2"/>
            <a:r>
              <a:rPr lang="en-GB" dirty="0"/>
              <a:t>cubitus varus (medial column </a:t>
            </a:r>
            <a:r>
              <a:rPr lang="en-GB" dirty="0" smtClean="0"/>
              <a:t>fractures)</a:t>
            </a:r>
            <a:endParaRPr lang="en-GB" dirty="0"/>
          </a:p>
          <a:p>
            <a:r>
              <a:rPr lang="en-GB" smtClean="0"/>
              <a:t>Degenerative </a:t>
            </a:r>
            <a:r>
              <a:rPr lang="en-GB" dirty="0" smtClean="0"/>
              <a:t>Joint Disease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05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lbow </a:t>
            </a:r>
            <a:r>
              <a:rPr lang="en-GB" dirty="0"/>
              <a:t>is a hinged joint</a:t>
            </a:r>
          </a:p>
          <a:p>
            <a:r>
              <a:rPr lang="en-GB" dirty="0"/>
              <a:t>T</a:t>
            </a:r>
            <a:r>
              <a:rPr lang="en-GB" dirty="0" smtClean="0"/>
              <a:t>rochlea</a:t>
            </a:r>
            <a:endParaRPr lang="en-GB" dirty="0"/>
          </a:p>
          <a:p>
            <a:pPr lvl="1"/>
            <a:r>
              <a:rPr lang="en-GB" dirty="0"/>
              <a:t>articulates with sigmoid notch</a:t>
            </a:r>
          </a:p>
          <a:p>
            <a:pPr lvl="1"/>
            <a:r>
              <a:rPr lang="en-GB" dirty="0"/>
              <a:t>allows for flexion and extension</a:t>
            </a:r>
          </a:p>
          <a:p>
            <a:r>
              <a:rPr lang="en-GB" dirty="0"/>
              <a:t>C</a:t>
            </a:r>
            <a:r>
              <a:rPr lang="en-GB" dirty="0" smtClean="0"/>
              <a:t>apitellum</a:t>
            </a:r>
            <a:endParaRPr lang="en-GB" dirty="0"/>
          </a:p>
          <a:p>
            <a:pPr lvl="1"/>
            <a:r>
              <a:rPr lang="en-GB" dirty="0"/>
              <a:t>articulates with proximal radius</a:t>
            </a:r>
          </a:p>
          <a:p>
            <a:pPr lvl="2"/>
            <a:r>
              <a:rPr lang="en-GB" dirty="0"/>
              <a:t>allows for forearm </a:t>
            </a:r>
            <a:r>
              <a:rPr lang="en-GB" dirty="0" smtClean="0"/>
              <a:t>pronation and supination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65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56895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354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Epidemiology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incidence</a:t>
            </a:r>
          </a:p>
          <a:p>
            <a:pPr lvl="2"/>
            <a:r>
              <a:rPr lang="en-GB" dirty="0"/>
              <a:t>distal intercondylar fractures are the most common fracture </a:t>
            </a:r>
            <a:r>
              <a:rPr lang="en-GB" dirty="0" smtClean="0"/>
              <a:t>pattern</a:t>
            </a:r>
            <a:endParaRPr lang="en-GB" dirty="0"/>
          </a:p>
          <a:p>
            <a:pPr lvl="2"/>
            <a:r>
              <a:rPr lang="en-GB" dirty="0"/>
              <a:t>most common in young males and older </a:t>
            </a:r>
            <a:r>
              <a:rPr lang="en-GB" dirty="0" smtClean="0"/>
              <a:t>females</a:t>
            </a:r>
            <a:endParaRPr lang="en-GB" dirty="0"/>
          </a:p>
          <a:p>
            <a:pPr lvl="1"/>
            <a:r>
              <a:rPr lang="en-GB" dirty="0"/>
              <a:t>mechanism</a:t>
            </a:r>
          </a:p>
          <a:p>
            <a:pPr lvl="2"/>
            <a:r>
              <a:rPr lang="en-GB" dirty="0"/>
              <a:t>low energy falls in elderly</a:t>
            </a:r>
          </a:p>
          <a:p>
            <a:pPr lvl="2"/>
            <a:r>
              <a:rPr lang="en-GB" dirty="0"/>
              <a:t>high energy impact in younger population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41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athoanatomy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elbow </a:t>
            </a:r>
            <a:r>
              <a:rPr lang="en-GB" dirty="0"/>
              <a:t>position affects </a:t>
            </a:r>
            <a:r>
              <a:rPr lang="en-GB" dirty="0" smtClean="0"/>
              <a:t>fracture type</a:t>
            </a:r>
            <a:endParaRPr lang="en-GB" dirty="0"/>
          </a:p>
          <a:p>
            <a:pPr lvl="1"/>
            <a:r>
              <a:rPr lang="en-GB" dirty="0"/>
              <a:t>elbow flexed &lt; 90 degrees</a:t>
            </a:r>
          </a:p>
          <a:p>
            <a:pPr lvl="2"/>
            <a:r>
              <a:rPr lang="en-GB" dirty="0"/>
              <a:t>axial load leads to transcolumnar fracture</a:t>
            </a:r>
          </a:p>
          <a:p>
            <a:pPr lvl="2"/>
            <a:r>
              <a:rPr lang="en-GB" dirty="0"/>
              <a:t>direct posterior blow leads to olecranon fracture with or without distal humerus involvement</a:t>
            </a:r>
          </a:p>
          <a:p>
            <a:pPr lvl="1"/>
            <a:r>
              <a:rPr lang="en-GB" dirty="0"/>
              <a:t>elbow flexed &gt; 90 degrees</a:t>
            </a:r>
          </a:p>
          <a:p>
            <a:pPr lvl="2"/>
            <a:r>
              <a:rPr lang="en-GB" dirty="0"/>
              <a:t>may lead to intercondylar fracture</a:t>
            </a:r>
          </a:p>
        </p:txBody>
      </p:sp>
    </p:spTree>
    <p:extLst>
      <p:ext uri="{BB962C8B-B14F-4D97-AF65-F5344CB8AC3E}">
        <p14:creationId xmlns:p14="http://schemas.microsoft.com/office/powerpoint/2010/main" val="89182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Associated injuries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elbow </a:t>
            </a:r>
            <a:r>
              <a:rPr lang="en-GB" dirty="0"/>
              <a:t>dislocation </a:t>
            </a:r>
          </a:p>
          <a:p>
            <a:r>
              <a:rPr lang="en-GB" dirty="0"/>
              <a:t>terrible triad injury </a:t>
            </a:r>
          </a:p>
          <a:p>
            <a:r>
              <a:rPr lang="en-GB" dirty="0"/>
              <a:t>floating elbow</a:t>
            </a:r>
          </a:p>
          <a:p>
            <a:r>
              <a:rPr lang="en-GB" dirty="0"/>
              <a:t>Volkmann contracture</a:t>
            </a:r>
          </a:p>
          <a:p>
            <a:pPr lvl="1"/>
            <a:r>
              <a:rPr lang="en-GB" dirty="0"/>
              <a:t>result of a missed forearm compartment syndrome</a:t>
            </a:r>
          </a:p>
        </p:txBody>
      </p:sp>
    </p:spTree>
    <p:extLst>
      <p:ext uri="{BB962C8B-B14F-4D97-AF65-F5344CB8AC3E}">
        <p14:creationId xmlns:p14="http://schemas.microsoft.com/office/powerpoint/2010/main" val="42040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Prognosis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GB" dirty="0" smtClean="0"/>
              <a:t>ajority </a:t>
            </a:r>
            <a:r>
              <a:rPr lang="en-GB" dirty="0"/>
              <a:t>of patients regain 75% of elbow motion and strength</a:t>
            </a:r>
          </a:p>
          <a:p>
            <a:r>
              <a:rPr lang="en-GB" dirty="0" smtClean="0"/>
              <a:t>Goal </a:t>
            </a:r>
            <a:r>
              <a:rPr lang="en-GB" dirty="0"/>
              <a:t>is to restore elbow ROM 30-130 degrees of flexion</a:t>
            </a:r>
          </a:p>
          <a:p>
            <a:r>
              <a:rPr lang="en-GB" dirty="0" smtClean="0"/>
              <a:t>Unsatisfactory </a:t>
            </a:r>
            <a:r>
              <a:rPr lang="en-GB" dirty="0"/>
              <a:t>outcomes in up to 25%</a:t>
            </a:r>
          </a:p>
        </p:txBody>
      </p:sp>
    </p:spTree>
    <p:extLst>
      <p:ext uri="{BB962C8B-B14F-4D97-AF65-F5344CB8AC3E}">
        <p14:creationId xmlns:p14="http://schemas.microsoft.com/office/powerpoint/2010/main" val="157746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</a:t>
            </a:r>
            <a:r>
              <a:rPr lang="en-GB" dirty="0" smtClean="0"/>
              <a:t>upracondylar </a:t>
            </a:r>
            <a:r>
              <a:rPr lang="en-GB" dirty="0"/>
              <a:t>fractures</a:t>
            </a:r>
          </a:p>
          <a:p>
            <a:r>
              <a:rPr lang="en-GB" dirty="0"/>
              <a:t>S</a:t>
            </a:r>
            <a:r>
              <a:rPr lang="en-GB" dirty="0" smtClean="0"/>
              <a:t>ingle </a:t>
            </a:r>
            <a:r>
              <a:rPr lang="en-GB" dirty="0"/>
              <a:t>column </a:t>
            </a:r>
            <a:r>
              <a:rPr lang="en-GB" dirty="0" smtClean="0"/>
              <a:t>fractures</a:t>
            </a:r>
            <a:endParaRPr lang="en-GB" dirty="0"/>
          </a:p>
          <a:p>
            <a:pPr lvl="1"/>
            <a:r>
              <a:rPr lang="en-GB" dirty="0"/>
              <a:t>lateral condyle more common than medial</a:t>
            </a:r>
          </a:p>
          <a:p>
            <a:r>
              <a:rPr lang="en-GB" dirty="0"/>
              <a:t>B</a:t>
            </a:r>
            <a:r>
              <a:rPr lang="en-GB" dirty="0" smtClean="0"/>
              <a:t>icolumnar fractures</a:t>
            </a:r>
            <a:endParaRPr lang="en-GB" dirty="0"/>
          </a:p>
          <a:p>
            <a:pPr lvl="1"/>
            <a:r>
              <a:rPr lang="en-GB" dirty="0"/>
              <a:t>5 major articular fragments have been identified</a:t>
            </a:r>
          </a:p>
          <a:p>
            <a:pPr lvl="2"/>
            <a:r>
              <a:rPr lang="en-GB" dirty="0"/>
              <a:t>capitellum/lateral trochlea</a:t>
            </a:r>
          </a:p>
          <a:p>
            <a:pPr lvl="2"/>
            <a:r>
              <a:rPr lang="en-GB" dirty="0"/>
              <a:t>lateral epicondyle</a:t>
            </a:r>
          </a:p>
          <a:p>
            <a:pPr lvl="2"/>
            <a:r>
              <a:rPr lang="en-GB" dirty="0"/>
              <a:t>posterolateral epicondyle</a:t>
            </a:r>
          </a:p>
          <a:p>
            <a:pPr lvl="2"/>
            <a:r>
              <a:rPr lang="en-GB" dirty="0"/>
              <a:t>posterior trochlea</a:t>
            </a:r>
          </a:p>
          <a:p>
            <a:pPr lvl="2"/>
            <a:r>
              <a:rPr lang="en-GB" dirty="0"/>
              <a:t>medial trochlea/epicondyle</a:t>
            </a:r>
          </a:p>
          <a:p>
            <a:r>
              <a:rPr lang="en-GB" dirty="0"/>
              <a:t>Coronal shear fractures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70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AO classification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3512" y="2445861"/>
          <a:ext cx="6276976" cy="2834640"/>
        </p:xfrm>
        <a:graphic>
          <a:graphicData uri="http://schemas.openxmlformats.org/drawingml/2006/table">
            <a:tbl>
              <a:tblPr/>
              <a:tblGrid>
                <a:gridCol w="627698"/>
                <a:gridCol w="5272659"/>
                <a:gridCol w="376619"/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000000"/>
                          </a:solidFill>
                          <a:effectLst/>
                        </a:rPr>
                        <a:t>AO/OTA Classification of Distal Humerus Fractures</a:t>
                      </a:r>
                      <a:endParaRPr lang="en-GB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A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CC"/>
                          </a:solidFill>
                          <a:effectLst/>
                        </a:rPr>
                        <a:t>Type A</a:t>
                      </a:r>
                      <a:endParaRPr lang="en-GB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Extraarticular (supracondylar fracture)</a:t>
                      </a:r>
                      <a:br>
                        <a:rPr lang="en-GB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80% are extension type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CC"/>
                          </a:solidFill>
                          <a:effectLst/>
                        </a:rPr>
                        <a:t>Type B</a:t>
                      </a:r>
                      <a:endParaRPr lang="en-GB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Intraarticular-Single column (partial articular-isolated condylar, coronal shear, epicondyle)</a:t>
                      </a:r>
                      <a:br>
                        <a:rPr lang="en-GB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GB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GB">
                          <a:solidFill>
                            <a:srgbClr val="000000"/>
                          </a:solidFill>
                          <a:effectLst/>
                        </a:rPr>
                      </a:br>
                      <a:endParaRPr lang="en-GB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CC"/>
                          </a:solidFill>
                          <a:effectLst/>
                        </a:rPr>
                        <a:t>Type C</a:t>
                      </a:r>
                      <a:endParaRPr lang="en-GB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000000"/>
                          </a:solidFill>
                          <a:effectLst/>
                        </a:rPr>
                        <a:t>Intraarticular-Both columns fractured and no portion of the joint contiguous with the shaft (complete articular)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T>
                      <a:noFill/>
                    </a:lnT>
                  </a:tcPr>
                </a:tc>
              </a:tr>
            </a:tbl>
          </a:graphicData>
        </a:graphic>
      </p:graphicFrame>
      <p:pic>
        <p:nvPicPr>
          <p:cNvPr id="1025" name="Picture 1" descr="http://www.orthobullets.com/images/penc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446338"/>
            <a:ext cx="1524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orthobullets.com/images/penc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446338"/>
            <a:ext cx="152400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97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352</Words>
  <Application>Microsoft Office PowerPoint</Application>
  <PresentationFormat>On-screen Show (4:3)</PresentationFormat>
  <Paragraphs>133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Distal Humerus Fractures (adults) </vt:lpstr>
      <vt:lpstr>Anatomy </vt:lpstr>
      <vt:lpstr>Anatomy </vt:lpstr>
      <vt:lpstr>Epidemiology </vt:lpstr>
      <vt:lpstr>Pathoanatomy</vt:lpstr>
      <vt:lpstr>Associated injuries</vt:lpstr>
      <vt:lpstr>Prognosis</vt:lpstr>
      <vt:lpstr>Classification </vt:lpstr>
      <vt:lpstr>AO classification </vt:lpstr>
      <vt:lpstr>Jupiter classification </vt:lpstr>
      <vt:lpstr>Clinical findings </vt:lpstr>
      <vt:lpstr>Imaging </vt:lpstr>
      <vt:lpstr>treatment </vt:lpstr>
      <vt:lpstr>Complications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Distal Humerus Fractures </dc:title>
  <dc:creator>Dr. Nyankure</dc:creator>
  <cp:lastModifiedBy>Dr. Nyankure</cp:lastModifiedBy>
  <cp:revision>12</cp:revision>
  <dcterms:created xsi:type="dcterms:W3CDTF">2016-01-31T04:43:43Z</dcterms:created>
  <dcterms:modified xsi:type="dcterms:W3CDTF">2016-02-01T05:00:34Z</dcterms:modified>
</cp:coreProperties>
</file>