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66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39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2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36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21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9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6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14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4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86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74F8-2196-41CF-A54C-CE3B467B0C8A}" type="datetimeFigureOut">
              <a:rPr lang="en-GB" smtClean="0"/>
              <a:t>17/02/2016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E4D50-AD44-43AB-941B-E77C15CA6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9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Elbow dislocation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38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Varus Posteromedial instability</a:t>
            </a:r>
          </a:p>
          <a:p>
            <a:pPr lvl="1"/>
            <a:r>
              <a:rPr lang="en-GB" dirty="0"/>
              <a:t>injury to the LCL and fracture of the anteromedial facet of the coronoid </a:t>
            </a:r>
          </a:p>
          <a:p>
            <a:pPr lvl="1"/>
            <a:r>
              <a:rPr lang="en-GB" dirty="0"/>
              <a:t>solid fixation of the anteromedial facet is critical for functional outcome and prevention of arthrosis</a:t>
            </a:r>
          </a:p>
          <a:p>
            <a:r>
              <a:rPr lang="en-GB" dirty="0"/>
              <a:t>Loss of motion</a:t>
            </a:r>
          </a:p>
          <a:p>
            <a:pPr lvl="1"/>
            <a:r>
              <a:rPr lang="en-GB" dirty="0"/>
              <a:t>loss of terminal extension is the most common sequelae after closed treatment of a simple elbow dislocation </a:t>
            </a:r>
          </a:p>
          <a:p>
            <a:pPr lvl="1"/>
            <a:r>
              <a:rPr lang="en-GB" dirty="0"/>
              <a:t>early active ROM can help prevent this from occurring </a:t>
            </a:r>
          </a:p>
          <a:p>
            <a:pPr lvl="1"/>
            <a:r>
              <a:rPr lang="en-GB" dirty="0"/>
              <a:t>static, progressive splinting can be utilized after inflammation has diminished</a:t>
            </a:r>
          </a:p>
          <a:p>
            <a:r>
              <a:rPr lang="en-GB" dirty="0"/>
              <a:t>Neurovascular injuries (ulnar/median nerves)</a:t>
            </a:r>
          </a:p>
          <a:p>
            <a:r>
              <a:rPr lang="en-GB" dirty="0"/>
              <a:t>Compartment syndrome</a:t>
            </a:r>
          </a:p>
          <a:p>
            <a:r>
              <a:rPr lang="en-GB" dirty="0"/>
              <a:t>Damage to articular surface</a:t>
            </a:r>
          </a:p>
          <a:p>
            <a:r>
              <a:rPr lang="en-GB" dirty="0"/>
              <a:t>Chronic instability</a:t>
            </a:r>
          </a:p>
          <a:p>
            <a:r>
              <a:rPr lang="en-GB" dirty="0"/>
              <a:t>Heterotopic ossification</a:t>
            </a:r>
          </a:p>
          <a:p>
            <a:pPr lvl="1"/>
            <a:r>
              <a:rPr lang="en-GB" dirty="0"/>
              <a:t>may require excision to improve elbow range of motion </a:t>
            </a:r>
          </a:p>
          <a:p>
            <a:r>
              <a:rPr lang="en-GB" dirty="0"/>
              <a:t>Contracture/stiffness</a:t>
            </a:r>
          </a:p>
          <a:p>
            <a:pPr lvl="1"/>
            <a:r>
              <a:rPr lang="en-GB" dirty="0"/>
              <a:t>correlated with immobilization beyond 3 weeks</a:t>
            </a:r>
          </a:p>
        </p:txBody>
      </p:sp>
    </p:spTree>
    <p:extLst>
      <p:ext uri="{BB962C8B-B14F-4D97-AF65-F5344CB8AC3E}">
        <p14:creationId xmlns:p14="http://schemas.microsoft.com/office/powerpoint/2010/main" val="278800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incidence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elbow </a:t>
            </a:r>
            <a:r>
              <a:rPr lang="en-GB" dirty="0"/>
              <a:t>dislocations are the most common major joint dislocation second to the shoulder</a:t>
            </a:r>
          </a:p>
          <a:p>
            <a:pPr lvl="1"/>
            <a:r>
              <a:rPr lang="en-GB" dirty="0"/>
              <a:t>account for 10-25% of injuries to the elbow</a:t>
            </a:r>
          </a:p>
          <a:p>
            <a:pPr lvl="1"/>
            <a:r>
              <a:rPr lang="en-GB" dirty="0"/>
              <a:t>posterolateral is the most common type of dislocation (80%)</a:t>
            </a:r>
          </a:p>
          <a:p>
            <a:r>
              <a:rPr lang="en-GB" dirty="0"/>
              <a:t>demographics</a:t>
            </a:r>
          </a:p>
          <a:p>
            <a:pPr lvl="1"/>
            <a:r>
              <a:rPr lang="en-GB" dirty="0"/>
              <a:t>predominantly affects patients between age 10-20 years old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87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usually </a:t>
            </a:r>
            <a:r>
              <a:rPr lang="en-GB" dirty="0"/>
              <a:t>a combination of</a:t>
            </a:r>
          </a:p>
          <a:p>
            <a:pPr lvl="1"/>
            <a:r>
              <a:rPr lang="en-GB" dirty="0"/>
              <a:t>axial loading</a:t>
            </a:r>
          </a:p>
          <a:p>
            <a:pPr lvl="1"/>
            <a:r>
              <a:rPr lang="en-GB" dirty="0"/>
              <a:t>supination/external rotation of the forearm</a:t>
            </a:r>
          </a:p>
          <a:p>
            <a:pPr lvl="1"/>
            <a:r>
              <a:rPr lang="en-GB" dirty="0"/>
              <a:t>posterolateral based valgus force </a:t>
            </a:r>
          </a:p>
          <a:p>
            <a:r>
              <a:rPr lang="en-GB" dirty="0"/>
              <a:t>a varus posteromedial mechanism has also been reported</a:t>
            </a:r>
          </a:p>
          <a:p>
            <a:r>
              <a:rPr lang="en-GB" dirty="0"/>
              <a:t>posterior dislocations may involve more than one injury mechanism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1962944"/>
            <a:ext cx="2228850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12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Anatomic description</a:t>
            </a:r>
            <a:br>
              <a:rPr lang="en-GB" dirty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GB" dirty="0" smtClean="0"/>
              <a:t>based </a:t>
            </a:r>
            <a:r>
              <a:rPr lang="en-GB" dirty="0"/>
              <a:t>on anatomic location of olecranon relative to humerus</a:t>
            </a:r>
          </a:p>
          <a:p>
            <a:pPr lvl="2"/>
            <a:r>
              <a:rPr lang="en-GB" dirty="0"/>
              <a:t>posterolateral</a:t>
            </a:r>
          </a:p>
          <a:p>
            <a:pPr lvl="3"/>
            <a:r>
              <a:rPr lang="en-GB" dirty="0"/>
              <a:t>most common</a:t>
            </a:r>
          </a:p>
          <a:p>
            <a:r>
              <a:rPr lang="en-GB" dirty="0"/>
              <a:t>Simple vs. complex</a:t>
            </a:r>
          </a:p>
          <a:p>
            <a:pPr lvl="1"/>
            <a:r>
              <a:rPr lang="en-GB" dirty="0"/>
              <a:t>simple  </a:t>
            </a:r>
          </a:p>
          <a:p>
            <a:pPr lvl="2"/>
            <a:r>
              <a:rPr lang="en-GB" dirty="0"/>
              <a:t>no associated fracture </a:t>
            </a:r>
          </a:p>
          <a:p>
            <a:pPr lvl="2"/>
            <a:r>
              <a:rPr lang="en-GB" dirty="0"/>
              <a:t>account for 50-60% of elbow dislocations</a:t>
            </a:r>
          </a:p>
          <a:p>
            <a:pPr lvl="1"/>
            <a:r>
              <a:rPr lang="en-GB" dirty="0"/>
              <a:t>complex  </a:t>
            </a:r>
          </a:p>
          <a:p>
            <a:pPr lvl="2"/>
            <a:r>
              <a:rPr lang="en-GB" dirty="0"/>
              <a:t>associated fracture present</a:t>
            </a:r>
          </a:p>
          <a:p>
            <a:pPr lvl="2"/>
            <a:r>
              <a:rPr lang="en-GB" dirty="0"/>
              <a:t>may take form of</a:t>
            </a:r>
          </a:p>
          <a:p>
            <a:pPr lvl="3"/>
            <a:r>
              <a:rPr lang="en-GB" dirty="0"/>
              <a:t>terrible triad injury  </a:t>
            </a:r>
          </a:p>
          <a:p>
            <a:pPr lvl="4"/>
            <a:r>
              <a:rPr lang="en-GB" dirty="0"/>
              <a:t>involves a disruption of the LUCL, a radial head fracture, a coronoid tip fracture and a dislocation of the elbow</a:t>
            </a:r>
          </a:p>
          <a:p>
            <a:pPr lvl="3"/>
            <a:r>
              <a:rPr lang="en-GB" dirty="0"/>
              <a:t>varus posteromedial rotatory instability</a:t>
            </a:r>
          </a:p>
          <a:p>
            <a:pPr lvl="4"/>
            <a:r>
              <a:rPr lang="en-GB" dirty="0"/>
              <a:t>the coronoid fracture may be comminuted</a:t>
            </a:r>
          </a:p>
          <a:p>
            <a:pPr lvl="4"/>
            <a:r>
              <a:rPr lang="en-GB" dirty="0"/>
              <a:t>medial facet of the coronoid is usually involved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71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Symptoms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pain </a:t>
            </a:r>
            <a:r>
              <a:rPr lang="en-GB" dirty="0"/>
              <a:t>may be the primary symptom</a:t>
            </a:r>
          </a:p>
          <a:p>
            <a:r>
              <a:rPr lang="en-GB" dirty="0"/>
              <a:t>Physical exam </a:t>
            </a:r>
          </a:p>
          <a:p>
            <a:pPr lvl="1"/>
            <a:r>
              <a:rPr lang="en-GB" dirty="0"/>
              <a:t>important to assess</a:t>
            </a:r>
          </a:p>
          <a:p>
            <a:pPr lvl="2"/>
            <a:r>
              <a:rPr lang="en-GB" dirty="0"/>
              <a:t>the status of the skin</a:t>
            </a:r>
          </a:p>
          <a:p>
            <a:pPr lvl="2"/>
            <a:r>
              <a:rPr lang="en-GB" dirty="0"/>
              <a:t>presence of compartment syndrome</a:t>
            </a:r>
          </a:p>
          <a:p>
            <a:pPr lvl="2"/>
            <a:r>
              <a:rPr lang="en-GB" dirty="0"/>
              <a:t>neurovascular status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97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Radiographs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dirty="0" smtClean="0"/>
              <a:t>recommended </a:t>
            </a:r>
            <a:r>
              <a:rPr lang="en-GB" dirty="0"/>
              <a:t>views</a:t>
            </a:r>
          </a:p>
          <a:p>
            <a:pPr lvl="2"/>
            <a:r>
              <a:rPr lang="en-GB" dirty="0"/>
              <a:t>AP and lateral films </a:t>
            </a:r>
          </a:p>
          <a:p>
            <a:pPr lvl="3"/>
            <a:r>
              <a:rPr lang="en-GB" dirty="0"/>
              <a:t>need to check the status of the congruency of the joint</a:t>
            </a:r>
          </a:p>
          <a:p>
            <a:pPr lvl="1"/>
            <a:r>
              <a:rPr lang="en-GB" dirty="0"/>
              <a:t>optional views</a:t>
            </a:r>
          </a:p>
          <a:p>
            <a:pPr lvl="2"/>
            <a:r>
              <a:rPr lang="en-GB" dirty="0"/>
              <a:t>oblique views</a:t>
            </a:r>
          </a:p>
          <a:p>
            <a:pPr lvl="3"/>
            <a:r>
              <a:rPr lang="en-GB" dirty="0"/>
              <a:t>may give clearer sense of periarticular bony involvement</a:t>
            </a:r>
          </a:p>
          <a:p>
            <a:r>
              <a:rPr lang="en-GB" dirty="0"/>
              <a:t>CT scan</a:t>
            </a:r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suspicion of complex injury pattern</a:t>
            </a:r>
          </a:p>
          <a:p>
            <a:pPr lvl="2"/>
            <a:r>
              <a:rPr lang="en-GB" dirty="0"/>
              <a:t>useful to identify osseous involvement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73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Nonoperative: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reduction </a:t>
            </a:r>
            <a:r>
              <a:rPr lang="en-GB" b="1" dirty="0"/>
              <a:t>and splinting at 90° for 7-10 days, early therapy 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acute simple stable dislocations</a:t>
            </a:r>
          </a:p>
          <a:p>
            <a:r>
              <a:rPr lang="en-GB" b="1" dirty="0"/>
              <a:t>reduction splinting in hinged brace at 90° for 2-3 weeks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acute simple unstable elbow dislocations (unstable with extension following reduction</a:t>
            </a:r>
            <a:r>
              <a:rPr lang="en-GB" dirty="0" smtClean="0"/>
              <a:t>)</a:t>
            </a:r>
          </a:p>
          <a:p>
            <a:pPr lvl="2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Operative </a:t>
            </a:r>
          </a:p>
          <a:p>
            <a:r>
              <a:rPr lang="en-GB" dirty="0" smtClean="0"/>
              <a:t>Indications  acute </a:t>
            </a:r>
            <a:r>
              <a:rPr lang="en-GB" dirty="0"/>
              <a:t>complex elbow dislocations</a:t>
            </a:r>
          </a:p>
          <a:p>
            <a:r>
              <a:rPr lang="en-GB" dirty="0"/>
              <a:t>persistent instability after reduction </a:t>
            </a:r>
          </a:p>
          <a:p>
            <a:r>
              <a:rPr lang="en-GB" dirty="0"/>
              <a:t>reduction blocked by entrapped soft tissue or </a:t>
            </a:r>
            <a:r>
              <a:rPr lang="en-GB" dirty="0" err="1"/>
              <a:t>osteochondral</a:t>
            </a:r>
            <a:r>
              <a:rPr lang="en-GB" dirty="0"/>
              <a:t> </a:t>
            </a:r>
            <a:r>
              <a:rPr lang="en-GB" dirty="0" smtClean="0"/>
              <a:t>fragments</a:t>
            </a:r>
          </a:p>
          <a:p>
            <a:r>
              <a:rPr lang="en-GB" dirty="0" smtClean="0"/>
              <a:t>Chronic dislocation </a:t>
            </a:r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5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Closed reduction with splinting</a:t>
            </a:r>
            <a:endParaRPr lang="en-GB" dirty="0"/>
          </a:p>
          <a:p>
            <a:pPr lvl="1"/>
            <a:r>
              <a:rPr lang="en-GB" dirty="0"/>
              <a:t>reduction maneuver </a:t>
            </a:r>
          </a:p>
          <a:p>
            <a:pPr lvl="2"/>
            <a:r>
              <a:rPr lang="en-GB" dirty="0"/>
              <a:t>inline traction to correct coronal displacement</a:t>
            </a:r>
          </a:p>
          <a:p>
            <a:pPr lvl="2"/>
            <a:r>
              <a:rPr lang="en-GB" dirty="0"/>
              <a:t>supination to clear the coronoid beneath trochlea</a:t>
            </a:r>
          </a:p>
          <a:p>
            <a:pPr lvl="2"/>
            <a:r>
              <a:rPr lang="en-GB" dirty="0"/>
              <a:t>flexion of elbow while placing pressure on tip of olecranon</a:t>
            </a:r>
          </a:p>
          <a:p>
            <a:pPr lvl="1"/>
            <a:r>
              <a:rPr lang="en-GB" dirty="0"/>
              <a:t>assess post reduction stability </a:t>
            </a:r>
          </a:p>
          <a:p>
            <a:pPr lvl="2"/>
            <a:r>
              <a:rPr lang="en-GB" dirty="0"/>
              <a:t>elbow is often unstable in extension </a:t>
            </a:r>
          </a:p>
          <a:p>
            <a:pPr lvl="3"/>
            <a:r>
              <a:rPr lang="en-GB" dirty="0"/>
              <a:t>if LCL is disrupted than usually more stable in pronation</a:t>
            </a:r>
          </a:p>
          <a:p>
            <a:pPr lvl="3"/>
            <a:r>
              <a:rPr lang="en-GB" dirty="0"/>
              <a:t>if MCL is disrupted than usually more stable in supination</a:t>
            </a:r>
          </a:p>
          <a:p>
            <a:pPr lvl="1"/>
            <a:r>
              <a:rPr lang="en-GB" dirty="0"/>
              <a:t>immobilize and obtain post-reduction radiographs</a:t>
            </a:r>
          </a:p>
          <a:p>
            <a:pPr lvl="2"/>
            <a:r>
              <a:rPr lang="en-GB" dirty="0"/>
              <a:t>check for concentric reduction of joint </a:t>
            </a:r>
          </a:p>
          <a:p>
            <a:pPr lvl="2"/>
            <a:r>
              <a:rPr lang="en-GB" dirty="0"/>
              <a:t>if concentric then immobilize (5-7 days) and start early therapy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24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Rehabilitation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initial</a:t>
            </a:r>
            <a:endParaRPr lang="en-GB" dirty="0"/>
          </a:p>
          <a:p>
            <a:pPr lvl="2"/>
            <a:r>
              <a:rPr lang="en-GB" dirty="0"/>
              <a:t>immobilize for 5-7 days</a:t>
            </a:r>
          </a:p>
          <a:p>
            <a:pPr lvl="1"/>
            <a:r>
              <a:rPr lang="en-GB" dirty="0"/>
              <a:t>early</a:t>
            </a:r>
          </a:p>
          <a:p>
            <a:pPr lvl="2"/>
            <a:r>
              <a:rPr lang="en-GB" dirty="0"/>
              <a:t>supervised (therapist) active and active assist range-of-motion exercises within stable arc</a:t>
            </a:r>
          </a:p>
          <a:p>
            <a:pPr lvl="2"/>
            <a:r>
              <a:rPr lang="en-GB" dirty="0"/>
              <a:t>extension block brace is used for 3-4 weeks</a:t>
            </a:r>
          </a:p>
          <a:p>
            <a:pPr lvl="2"/>
            <a:r>
              <a:rPr lang="en-GB" dirty="0"/>
              <a:t>proceed with light duty use 2 weeks from injury </a:t>
            </a:r>
          </a:p>
          <a:p>
            <a:pPr lvl="1"/>
            <a:r>
              <a:rPr lang="en-GB" dirty="0"/>
              <a:t>late rehabilitation</a:t>
            </a:r>
          </a:p>
          <a:p>
            <a:pPr lvl="2"/>
            <a:r>
              <a:rPr lang="en-GB" dirty="0"/>
              <a:t>extension block is decreased such that by 6-8 weeks after the injury full stable extension is achieved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1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139</Words>
  <Application>Microsoft Office PowerPoint</Application>
  <PresentationFormat>On-screen Show (4:3)</PresentationFormat>
  <Paragraphs>105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Elbow dislocation </vt:lpstr>
      <vt:lpstr> incidence </vt:lpstr>
      <vt:lpstr>Mechanism</vt:lpstr>
      <vt:lpstr>Anatomic description </vt:lpstr>
      <vt:lpstr> Symptoms </vt:lpstr>
      <vt:lpstr>Radiographs </vt:lpstr>
      <vt:lpstr>Nonoperative:</vt:lpstr>
      <vt:lpstr>Procedure </vt:lpstr>
      <vt:lpstr>Rehabilitation 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Elbow dislocation</dc:title>
  <dc:creator>Dr. Nyankure</dc:creator>
  <cp:lastModifiedBy>Dr. Nyankure</cp:lastModifiedBy>
  <cp:revision>6</cp:revision>
  <dcterms:created xsi:type="dcterms:W3CDTF">2016-02-14T12:58:50Z</dcterms:created>
  <dcterms:modified xsi:type="dcterms:W3CDTF">2016-02-17T05:38:13Z</dcterms:modified>
</cp:coreProperties>
</file>