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18"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E7980B2-5B5B-407F-B065-B3F689CD5EEF}" type="datetimeFigureOut">
              <a:rPr lang="en-US" smtClean="0"/>
              <a:pPr/>
              <a:t>11/26/2023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7524771-C0EA-42A5-8B06-9C42AF409D6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7980B2-5B5B-407F-B065-B3F689CD5EEF}" type="datetimeFigureOut">
              <a:rPr lang="en-US" smtClean="0"/>
              <a:pPr/>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24771-C0EA-42A5-8B06-9C42AF409D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7980B2-5B5B-407F-B065-B3F689CD5EEF}" type="datetimeFigureOut">
              <a:rPr lang="en-US" smtClean="0"/>
              <a:pPr/>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24771-C0EA-42A5-8B06-9C42AF409D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7980B2-5B5B-407F-B065-B3F689CD5EEF}" type="datetimeFigureOut">
              <a:rPr lang="en-US" smtClean="0"/>
              <a:pPr/>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24771-C0EA-42A5-8B06-9C42AF409D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E7980B2-5B5B-407F-B065-B3F689CD5EEF}" type="datetimeFigureOut">
              <a:rPr lang="en-US" smtClean="0"/>
              <a:pPr/>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24771-C0EA-42A5-8B06-9C42AF409D6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E7980B2-5B5B-407F-B065-B3F689CD5EEF}" type="datetimeFigureOut">
              <a:rPr lang="en-US" smtClean="0"/>
              <a:pPr/>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524771-C0EA-42A5-8B06-9C42AF409D6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E7980B2-5B5B-407F-B065-B3F689CD5EEF}" type="datetimeFigureOut">
              <a:rPr lang="en-US" smtClean="0"/>
              <a:pPr/>
              <a:t>11/26/2023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524771-C0EA-42A5-8B06-9C42AF409D6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E7980B2-5B5B-407F-B065-B3F689CD5EEF}" type="datetimeFigureOut">
              <a:rPr lang="en-US" smtClean="0"/>
              <a:pPr/>
              <a:t>11/26/2023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524771-C0EA-42A5-8B06-9C42AF409D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980B2-5B5B-407F-B065-B3F689CD5EEF}" type="datetimeFigureOut">
              <a:rPr lang="en-US" smtClean="0"/>
              <a:pPr/>
              <a:t>11/26/2023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524771-C0EA-42A5-8B06-9C42AF409D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E7980B2-5B5B-407F-B065-B3F689CD5EEF}" type="datetimeFigureOut">
              <a:rPr lang="en-US" smtClean="0"/>
              <a:pPr/>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524771-C0EA-42A5-8B06-9C42AF409D6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E7980B2-5B5B-407F-B065-B3F689CD5EEF}" type="datetimeFigureOut">
              <a:rPr lang="en-US" smtClean="0"/>
              <a:pPr/>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7524771-C0EA-42A5-8B06-9C42AF409D6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E7980B2-5B5B-407F-B065-B3F689CD5EEF}" type="datetimeFigureOut">
              <a:rPr lang="en-US" smtClean="0"/>
              <a:pPr/>
              <a:t>11/26/2023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7524771-C0EA-42A5-8B06-9C42AF409D6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smtClean="0"/>
              <a:t>COMPLICATIONS OF FRACTURES</a:t>
            </a:r>
            <a:endParaRPr lang="en-US" b="1" dirty="0"/>
          </a:p>
        </p:txBody>
      </p:sp>
    </p:spTree>
    <p:extLst>
      <p:ext uri="{BB962C8B-B14F-4D97-AF65-F5344CB8AC3E}">
        <p14:creationId xmlns:p14="http://schemas.microsoft.com/office/powerpoint/2010/main" val="3547489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v"/>
            </a:pPr>
            <a:r>
              <a:rPr lang="en-US" dirty="0" smtClean="0"/>
              <a:t> </a:t>
            </a:r>
            <a:r>
              <a:rPr lang="en-US" b="1" dirty="0" smtClean="0"/>
              <a:t>Due to associated injury </a:t>
            </a:r>
          </a:p>
          <a:p>
            <a:pPr>
              <a:buFont typeface="Courier New" pitchFamily="49" charset="0"/>
              <a:buChar char="o"/>
            </a:pPr>
            <a:r>
              <a:rPr lang="en-US" b="1" dirty="0"/>
              <a:t> </a:t>
            </a:r>
            <a:r>
              <a:rPr lang="en-US" dirty="0" smtClean="0"/>
              <a:t>Injury to blood vessels</a:t>
            </a:r>
          </a:p>
          <a:p>
            <a:pPr>
              <a:buFont typeface="Courier New" pitchFamily="49" charset="0"/>
              <a:buChar char="o"/>
            </a:pPr>
            <a:r>
              <a:rPr lang="en-US" dirty="0"/>
              <a:t> </a:t>
            </a:r>
            <a:r>
              <a:rPr lang="en-US" dirty="0" smtClean="0"/>
              <a:t>Injury to nerves</a:t>
            </a:r>
          </a:p>
          <a:p>
            <a:pPr>
              <a:buFont typeface="Courier New" pitchFamily="49" charset="0"/>
              <a:buChar char="o"/>
            </a:pPr>
            <a:r>
              <a:rPr lang="en-US" dirty="0"/>
              <a:t> </a:t>
            </a:r>
            <a:r>
              <a:rPr lang="en-US" dirty="0" smtClean="0"/>
              <a:t>Injury to viscera</a:t>
            </a:r>
          </a:p>
          <a:p>
            <a:pPr>
              <a:buFont typeface="Courier New" pitchFamily="49" charset="0"/>
              <a:buChar char="o"/>
            </a:pPr>
            <a:r>
              <a:rPr lang="en-US" dirty="0"/>
              <a:t> </a:t>
            </a:r>
            <a:r>
              <a:rPr lang="en-US" dirty="0" smtClean="0"/>
              <a:t>Injury to tendons</a:t>
            </a:r>
          </a:p>
          <a:p>
            <a:pPr>
              <a:buFont typeface="Courier New" pitchFamily="49" charset="0"/>
              <a:buChar char="o"/>
            </a:pPr>
            <a:r>
              <a:rPr lang="en-US" dirty="0"/>
              <a:t> </a:t>
            </a:r>
            <a:r>
              <a:rPr lang="en-US" dirty="0" smtClean="0"/>
              <a:t>Injuries and post traumatic affections of joints </a:t>
            </a:r>
          </a:p>
          <a:p>
            <a:pPr>
              <a:buFont typeface="Courier New" pitchFamily="49" charset="0"/>
              <a:buChar char="o"/>
            </a:pPr>
            <a:r>
              <a:rPr lang="en-US" dirty="0"/>
              <a:t> </a:t>
            </a:r>
            <a:r>
              <a:rPr lang="en-US" dirty="0" smtClean="0"/>
              <a:t>Fat syndrome</a:t>
            </a:r>
          </a:p>
          <a:p>
            <a:pPr>
              <a:buFont typeface="Courier New" pitchFamily="49" charset="0"/>
              <a:buChar char="o"/>
            </a:pPr>
            <a:r>
              <a:rPr lang="en-US" dirty="0"/>
              <a:t> C</a:t>
            </a:r>
            <a:r>
              <a:rPr lang="en-US" dirty="0" smtClean="0"/>
              <a:t>ompartment syndrome</a:t>
            </a:r>
            <a:endParaRPr lang="en-US" dirty="0"/>
          </a:p>
        </p:txBody>
      </p:sp>
    </p:spTree>
    <p:extLst>
      <p:ext uri="{BB962C8B-B14F-4D97-AF65-F5344CB8AC3E}">
        <p14:creationId xmlns:p14="http://schemas.microsoft.com/office/powerpoint/2010/main" val="2045859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Infection</a:t>
            </a:r>
            <a:endParaRPr lang="en-US" b="1" dirty="0"/>
          </a:p>
        </p:txBody>
      </p:sp>
      <p:sp>
        <p:nvSpPr>
          <p:cNvPr id="3" name="Content Placeholder 2"/>
          <p:cNvSpPr>
            <a:spLocks noGrp="1"/>
          </p:cNvSpPr>
          <p:nvPr>
            <p:ph idx="1"/>
          </p:nvPr>
        </p:nvSpPr>
        <p:spPr/>
        <p:txBody>
          <a:bodyPr/>
          <a:lstStyle/>
          <a:p>
            <a:pPr>
              <a:buFont typeface="Wingdings" pitchFamily="2" charset="2"/>
              <a:buChar char="§"/>
            </a:pPr>
            <a:r>
              <a:rPr lang="en-US" dirty="0" smtClean="0"/>
              <a:t> It is common in open fractures  contaminated by organisms carried in from  the outside</a:t>
            </a:r>
          </a:p>
          <a:p>
            <a:pPr>
              <a:buFont typeface="Wingdings" pitchFamily="2" charset="2"/>
              <a:buChar char="§"/>
            </a:pPr>
            <a:r>
              <a:rPr lang="en-US" dirty="0"/>
              <a:t> </a:t>
            </a:r>
            <a:r>
              <a:rPr lang="en-US" dirty="0" smtClean="0"/>
              <a:t>Could also follow an operative treatment of a closed fracture </a:t>
            </a:r>
          </a:p>
          <a:p>
            <a:pPr>
              <a:buFont typeface="Wingdings" pitchFamily="2" charset="2"/>
              <a:buChar char="§"/>
            </a:pPr>
            <a:r>
              <a:rPr lang="en-US" dirty="0"/>
              <a:t> </a:t>
            </a:r>
            <a:r>
              <a:rPr lang="en-US" dirty="0" smtClean="0"/>
              <a:t>Very rarely occurs in some closed fractures due to bacteraemia</a:t>
            </a:r>
          </a:p>
          <a:p>
            <a:pPr>
              <a:buFont typeface="Wingdings" pitchFamily="2" charset="2"/>
              <a:buChar char="§"/>
            </a:pPr>
            <a:r>
              <a:rPr lang="en-US" dirty="0" smtClean="0"/>
              <a:t>Infection often leads to osteomyelitis and this tends to become chronic </a:t>
            </a:r>
            <a:endParaRPr lang="en-US" dirty="0"/>
          </a:p>
        </p:txBody>
      </p:sp>
    </p:spTree>
    <p:extLst>
      <p:ext uri="{BB962C8B-B14F-4D97-AF65-F5344CB8AC3E}">
        <p14:creationId xmlns:p14="http://schemas.microsoft.com/office/powerpoint/2010/main" val="3223688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Treatment of Infection</a:t>
            </a:r>
            <a:endParaRPr lang="en-US" b="1" dirty="0"/>
          </a:p>
        </p:txBody>
      </p:sp>
      <p:sp>
        <p:nvSpPr>
          <p:cNvPr id="3" name="Content Placeholder 2"/>
          <p:cNvSpPr>
            <a:spLocks noGrp="1"/>
          </p:cNvSpPr>
          <p:nvPr>
            <p:ph idx="1"/>
          </p:nvPr>
        </p:nvSpPr>
        <p:spPr/>
        <p:txBody>
          <a:bodyPr/>
          <a:lstStyle/>
          <a:p>
            <a:pPr>
              <a:buFont typeface="Wingdings" pitchFamily="2" charset="2"/>
              <a:buChar char="v"/>
            </a:pPr>
            <a:r>
              <a:rPr lang="en-US" b="1" dirty="0" smtClean="0"/>
              <a:t> Acute Infection </a:t>
            </a:r>
            <a:r>
              <a:rPr lang="en-US" dirty="0" smtClean="0"/>
              <a:t>treated by :</a:t>
            </a:r>
          </a:p>
          <a:p>
            <a:pPr>
              <a:buFont typeface="Wingdings" pitchFamily="2" charset="2"/>
              <a:buChar char="ü"/>
            </a:pPr>
            <a:r>
              <a:rPr lang="en-US" dirty="0"/>
              <a:t> </a:t>
            </a:r>
            <a:r>
              <a:rPr lang="en-US" dirty="0" smtClean="0"/>
              <a:t>Establishing free drainage</a:t>
            </a:r>
          </a:p>
          <a:p>
            <a:pPr>
              <a:buFont typeface="Wingdings" pitchFamily="2" charset="2"/>
              <a:buChar char="ü"/>
            </a:pPr>
            <a:r>
              <a:rPr lang="en-US" dirty="0"/>
              <a:t> </a:t>
            </a:r>
            <a:r>
              <a:rPr lang="en-US" dirty="0" smtClean="0"/>
              <a:t>Antibacterial medication based on culture and sensitivity</a:t>
            </a:r>
          </a:p>
          <a:p>
            <a:pPr>
              <a:buFont typeface="Wingdings" pitchFamily="2" charset="2"/>
              <a:buChar char="v"/>
            </a:pPr>
            <a:r>
              <a:rPr lang="en-US" b="1" dirty="0"/>
              <a:t> </a:t>
            </a:r>
            <a:r>
              <a:rPr lang="en-US" b="1" dirty="0" smtClean="0"/>
              <a:t>Chronic infection</a:t>
            </a:r>
          </a:p>
          <a:p>
            <a:pPr>
              <a:buFont typeface="Wingdings" pitchFamily="2" charset="2"/>
              <a:buChar char="ü"/>
            </a:pPr>
            <a:r>
              <a:rPr lang="en-US" dirty="0" smtClean="0"/>
              <a:t>Sequestrectomy and saucerization and chiseling  away bone with small pus containing cavities</a:t>
            </a:r>
          </a:p>
          <a:p>
            <a:pPr>
              <a:buFont typeface="Wingdings" pitchFamily="2" charset="2"/>
              <a:buChar char="v"/>
            </a:pPr>
            <a:endParaRPr lang="en-US" dirty="0"/>
          </a:p>
        </p:txBody>
      </p:sp>
    </p:spTree>
    <p:extLst>
      <p:ext uri="{BB962C8B-B14F-4D97-AF65-F5344CB8AC3E}">
        <p14:creationId xmlns:p14="http://schemas.microsoft.com/office/powerpoint/2010/main" val="2164365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Mal-union</a:t>
            </a:r>
            <a:endParaRPr lang="en-US" b="1" dirty="0"/>
          </a:p>
        </p:txBody>
      </p:sp>
      <p:sp>
        <p:nvSpPr>
          <p:cNvPr id="3" name="Content Placeholder 2"/>
          <p:cNvSpPr>
            <a:spLocks noGrp="1"/>
          </p:cNvSpPr>
          <p:nvPr>
            <p:ph idx="1"/>
          </p:nvPr>
        </p:nvSpPr>
        <p:spPr/>
        <p:txBody>
          <a:bodyPr>
            <a:normAutofit/>
          </a:bodyPr>
          <a:lstStyle/>
          <a:p>
            <a:pPr>
              <a:buFont typeface="Wingdings" pitchFamily="2" charset="2"/>
              <a:buChar char="§"/>
            </a:pPr>
            <a:r>
              <a:rPr lang="en-US" dirty="0" smtClean="0"/>
              <a:t> It refers to a fractured bone that has united soundly but in the wrong position(imperfect position)</a:t>
            </a:r>
          </a:p>
          <a:p>
            <a:pPr>
              <a:buFont typeface="Wingdings" pitchFamily="2" charset="2"/>
              <a:buChar char="§"/>
            </a:pPr>
            <a:r>
              <a:rPr lang="en-US" dirty="0"/>
              <a:t> </a:t>
            </a:r>
            <a:r>
              <a:rPr lang="en-US" dirty="0" smtClean="0"/>
              <a:t>It occurs as a result of improper or imperfect reduction</a:t>
            </a:r>
          </a:p>
          <a:p>
            <a:pPr>
              <a:buFont typeface="Wingdings" pitchFamily="2" charset="2"/>
              <a:buChar char="§"/>
            </a:pPr>
            <a:r>
              <a:rPr lang="en-US" dirty="0"/>
              <a:t> </a:t>
            </a:r>
            <a:r>
              <a:rPr lang="en-US" dirty="0" smtClean="0"/>
              <a:t>It presents commonly as angulation ,rotation,loss of end to end apposition or overlap and consequent shortening.</a:t>
            </a:r>
            <a:endParaRPr lang="en-US" dirty="0"/>
          </a:p>
        </p:txBody>
      </p:sp>
    </p:spTree>
    <p:extLst>
      <p:ext uri="{BB962C8B-B14F-4D97-AF65-F5344CB8AC3E}">
        <p14:creationId xmlns:p14="http://schemas.microsoft.com/office/powerpoint/2010/main" val="65459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Treatment of Mal-union</a:t>
            </a:r>
            <a:endParaRPr lang="en-US" b="1" dirty="0"/>
          </a:p>
        </p:txBody>
      </p:sp>
      <p:sp>
        <p:nvSpPr>
          <p:cNvPr id="3" name="Content Placeholder 2"/>
          <p:cNvSpPr>
            <a:spLocks noGrp="1"/>
          </p:cNvSpPr>
          <p:nvPr>
            <p:ph idx="1"/>
          </p:nvPr>
        </p:nvSpPr>
        <p:spPr/>
        <p:txBody>
          <a:bodyPr/>
          <a:lstStyle/>
          <a:p>
            <a:pPr>
              <a:buFont typeface="Wingdings" pitchFamily="2" charset="2"/>
              <a:buChar char="q"/>
            </a:pPr>
            <a:r>
              <a:rPr lang="en-US" dirty="0" smtClean="0"/>
              <a:t> In a clinically significant mal union, treatment is by dividing the bone, correcting the deformity and fixing the fragments by appropriate means.</a:t>
            </a:r>
          </a:p>
          <a:p>
            <a:pPr marL="0" indent="0">
              <a:buNone/>
            </a:pPr>
            <a:endParaRPr lang="en-US" dirty="0"/>
          </a:p>
        </p:txBody>
      </p:sp>
    </p:spTree>
    <p:extLst>
      <p:ext uri="{BB962C8B-B14F-4D97-AF65-F5344CB8AC3E}">
        <p14:creationId xmlns:p14="http://schemas.microsoft.com/office/powerpoint/2010/main" val="3369138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Shortening</a:t>
            </a:r>
            <a:endParaRPr lang="en-US" b="1" dirty="0"/>
          </a:p>
        </p:txBody>
      </p:sp>
      <p:sp>
        <p:nvSpPr>
          <p:cNvPr id="3" name="Content Placeholder 2"/>
          <p:cNvSpPr>
            <a:spLocks noGrp="1"/>
          </p:cNvSpPr>
          <p:nvPr>
            <p:ph idx="1"/>
          </p:nvPr>
        </p:nvSpPr>
        <p:spPr/>
        <p:txBody>
          <a:bodyPr/>
          <a:lstStyle/>
          <a:p>
            <a:pPr>
              <a:buFont typeface="Wingdings" pitchFamily="2" charset="2"/>
              <a:buChar char="§"/>
            </a:pPr>
            <a:r>
              <a:rPr lang="en-US" dirty="0" smtClean="0"/>
              <a:t> Shortening of a bone after a fracture may occur from three causes :</a:t>
            </a:r>
          </a:p>
          <a:p>
            <a:pPr>
              <a:buFont typeface="Wingdings" pitchFamily="2" charset="2"/>
              <a:buChar char="Ø"/>
            </a:pPr>
            <a:r>
              <a:rPr lang="en-US" dirty="0"/>
              <a:t> </a:t>
            </a:r>
            <a:r>
              <a:rPr lang="en-US" dirty="0" smtClean="0"/>
              <a:t>Mal-union with overlap or marked angulation</a:t>
            </a:r>
          </a:p>
          <a:p>
            <a:pPr>
              <a:buFont typeface="Wingdings" pitchFamily="2" charset="2"/>
              <a:buChar char="Ø"/>
            </a:pPr>
            <a:r>
              <a:rPr lang="en-US" dirty="0"/>
              <a:t> </a:t>
            </a:r>
            <a:r>
              <a:rPr lang="en-US" dirty="0" smtClean="0"/>
              <a:t>Crushing or loss of bone as in severely comminuted compression fractures or in gunshot wound with a piece of bone shot away</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54958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dirty="0" smtClean="0"/>
              <a:t> Interference with epiphyseal growth plate in children. </a:t>
            </a:r>
            <a:endParaRPr lang="en-US" dirty="0"/>
          </a:p>
        </p:txBody>
      </p:sp>
    </p:spTree>
    <p:extLst>
      <p:ext uri="{BB962C8B-B14F-4D97-AF65-F5344CB8AC3E}">
        <p14:creationId xmlns:p14="http://schemas.microsoft.com/office/powerpoint/2010/main" val="497050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Delayed Union</a:t>
            </a:r>
            <a:endParaRPr lang="en-US" b="1" dirty="0"/>
          </a:p>
        </p:txBody>
      </p:sp>
      <p:sp>
        <p:nvSpPr>
          <p:cNvPr id="3" name="Content Placeholder 2"/>
          <p:cNvSpPr>
            <a:spLocks noGrp="1"/>
          </p:cNvSpPr>
          <p:nvPr>
            <p:ph idx="1"/>
          </p:nvPr>
        </p:nvSpPr>
        <p:spPr/>
        <p:txBody>
          <a:bodyPr/>
          <a:lstStyle/>
          <a:p>
            <a:pPr>
              <a:buFont typeface="Wingdings" pitchFamily="2" charset="2"/>
              <a:buChar char="§"/>
            </a:pPr>
            <a:r>
              <a:rPr lang="en-US" dirty="0" smtClean="0"/>
              <a:t> A fracture with delayed union takes longer time than expected  to unite, but eventually does so.</a:t>
            </a:r>
          </a:p>
          <a:p>
            <a:pPr>
              <a:buFont typeface="Wingdings" pitchFamily="2" charset="2"/>
              <a:buChar char="§"/>
            </a:pPr>
            <a:r>
              <a:rPr lang="en-US" dirty="0"/>
              <a:t> </a:t>
            </a:r>
            <a:r>
              <a:rPr lang="en-US" dirty="0" smtClean="0"/>
              <a:t>Union is usually deemed to be delayed if the fracture is still mobile 3 or 4 months after the injury</a:t>
            </a:r>
            <a:endParaRPr lang="en-US" dirty="0"/>
          </a:p>
        </p:txBody>
      </p:sp>
    </p:spTree>
    <p:extLst>
      <p:ext uri="{BB962C8B-B14F-4D97-AF65-F5344CB8AC3E}">
        <p14:creationId xmlns:p14="http://schemas.microsoft.com/office/powerpoint/2010/main" val="124536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
            </a:pPr>
            <a:r>
              <a:rPr lang="en-US" dirty="0" smtClean="0"/>
              <a:t> In delayed union, there is nothing  in the condition of the bones to indicate that the union will fail altogether.</a:t>
            </a:r>
            <a:endParaRPr lang="en-US" dirty="0"/>
          </a:p>
        </p:txBody>
      </p:sp>
    </p:spTree>
    <p:extLst>
      <p:ext uri="{BB962C8B-B14F-4D97-AF65-F5344CB8AC3E}">
        <p14:creationId xmlns:p14="http://schemas.microsoft.com/office/powerpoint/2010/main" val="3489499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Non-union</a:t>
            </a:r>
            <a:endParaRPr lang="en-US" b="1" dirty="0"/>
          </a:p>
        </p:txBody>
      </p:sp>
      <p:sp>
        <p:nvSpPr>
          <p:cNvPr id="3" name="Content Placeholder 2"/>
          <p:cNvSpPr>
            <a:spLocks noGrp="1"/>
          </p:cNvSpPr>
          <p:nvPr>
            <p:ph idx="1"/>
          </p:nvPr>
        </p:nvSpPr>
        <p:spPr/>
        <p:txBody>
          <a:bodyPr/>
          <a:lstStyle/>
          <a:p>
            <a:pPr>
              <a:buFont typeface="Wingdings" pitchFamily="2" charset="2"/>
              <a:buChar char="§"/>
            </a:pPr>
            <a:r>
              <a:rPr lang="en-US" dirty="0" smtClean="0"/>
              <a:t> In non union, healing process fails</a:t>
            </a:r>
          </a:p>
          <a:p>
            <a:pPr>
              <a:buFont typeface="Wingdings" pitchFamily="2" charset="2"/>
              <a:buChar char="§"/>
            </a:pPr>
            <a:r>
              <a:rPr lang="en-US" dirty="0"/>
              <a:t> </a:t>
            </a:r>
            <a:r>
              <a:rPr lang="en-US" dirty="0" smtClean="0"/>
              <a:t>Bone ends do not unite and remain separate</a:t>
            </a:r>
          </a:p>
          <a:p>
            <a:pPr>
              <a:buFont typeface="Wingdings" pitchFamily="2" charset="2"/>
              <a:buChar char="§"/>
            </a:pPr>
            <a:r>
              <a:rPr lang="en-US" dirty="0"/>
              <a:t> </a:t>
            </a:r>
            <a:r>
              <a:rPr lang="en-US" dirty="0" smtClean="0"/>
              <a:t>The bone ends at the site of the fracture becomes  dense and rounded</a:t>
            </a:r>
          </a:p>
          <a:p>
            <a:pPr>
              <a:buFont typeface="Wingdings" pitchFamily="2" charset="2"/>
              <a:buChar char="§"/>
            </a:pPr>
            <a:r>
              <a:rPr lang="en-US" dirty="0" smtClean="0"/>
              <a:t>The fracture line becomes increasingly clear-cut</a:t>
            </a:r>
            <a:endParaRPr lang="en-US" dirty="0"/>
          </a:p>
        </p:txBody>
      </p:sp>
    </p:spTree>
    <p:extLst>
      <p:ext uri="{BB962C8B-B14F-4D97-AF65-F5344CB8AC3E}">
        <p14:creationId xmlns:p14="http://schemas.microsoft.com/office/powerpoint/2010/main" val="672257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Complication of fractures</a:t>
            </a:r>
            <a:endParaRPr lang="en-US" b="1" dirty="0"/>
          </a:p>
        </p:txBody>
      </p:sp>
      <p:sp>
        <p:nvSpPr>
          <p:cNvPr id="4" name="Content Placeholder 3"/>
          <p:cNvSpPr>
            <a:spLocks noGrp="1"/>
          </p:cNvSpPr>
          <p:nvPr>
            <p:ph idx="1"/>
          </p:nvPr>
        </p:nvSpPr>
        <p:spPr/>
        <p:txBody>
          <a:bodyPr/>
          <a:lstStyle/>
          <a:p>
            <a:pPr>
              <a:buFont typeface="Wingdings" pitchFamily="2" charset="2"/>
              <a:buChar char="v"/>
            </a:pPr>
            <a:r>
              <a:rPr lang="en-US" dirty="0" smtClean="0"/>
              <a:t> Complications of fractures can be classified into three broad  categories depending upon their time of occurrence.</a:t>
            </a:r>
          </a:p>
          <a:p>
            <a:pPr>
              <a:buFont typeface="Wingdings" pitchFamily="2" charset="2"/>
              <a:buChar char="v"/>
            </a:pPr>
            <a:r>
              <a:rPr lang="en-US" dirty="0"/>
              <a:t> </a:t>
            </a:r>
            <a:r>
              <a:rPr lang="en-US" dirty="0" smtClean="0"/>
              <a:t>These are as follows:-</a:t>
            </a:r>
          </a:p>
          <a:p>
            <a:pPr>
              <a:buFont typeface="Wingdings" pitchFamily="2" charset="2"/>
              <a:buChar char="q"/>
            </a:pPr>
            <a:r>
              <a:rPr lang="en-US" dirty="0"/>
              <a:t> </a:t>
            </a:r>
            <a:r>
              <a:rPr lang="en-US" dirty="0" smtClean="0"/>
              <a:t>Immediate complications-occurs at the time of the fracture</a:t>
            </a:r>
          </a:p>
          <a:p>
            <a:pPr marL="0" indent="0">
              <a:buNone/>
            </a:pPr>
            <a:endParaRPr lang="en-US" dirty="0"/>
          </a:p>
        </p:txBody>
      </p:sp>
    </p:spTree>
    <p:extLst>
      <p:ext uri="{BB962C8B-B14F-4D97-AF65-F5344CB8AC3E}">
        <p14:creationId xmlns:p14="http://schemas.microsoft.com/office/powerpoint/2010/main" val="2338697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 Two types of non-union are encountered:-</a:t>
            </a:r>
          </a:p>
          <a:p>
            <a:pPr>
              <a:buFont typeface="Wingdings" pitchFamily="2" charset="2"/>
              <a:buChar char="ü"/>
            </a:pPr>
            <a:r>
              <a:rPr lang="en-US" dirty="0"/>
              <a:t> </a:t>
            </a:r>
            <a:r>
              <a:rPr lang="en-US" dirty="0" smtClean="0"/>
              <a:t>Hypertrophic non -union</a:t>
            </a:r>
          </a:p>
          <a:p>
            <a:pPr>
              <a:buFont typeface="Wingdings" pitchFamily="2" charset="2"/>
              <a:buChar char="ü"/>
            </a:pPr>
            <a:r>
              <a:rPr lang="en-US" dirty="0"/>
              <a:t> </a:t>
            </a:r>
            <a:r>
              <a:rPr lang="en-US" dirty="0" smtClean="0"/>
              <a:t>Atrophic non -union</a:t>
            </a:r>
            <a:endParaRPr lang="en-US" dirty="0"/>
          </a:p>
        </p:txBody>
      </p:sp>
    </p:spTree>
    <p:extLst>
      <p:ext uri="{BB962C8B-B14F-4D97-AF65-F5344CB8AC3E}">
        <p14:creationId xmlns:p14="http://schemas.microsoft.com/office/powerpoint/2010/main" val="3797052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Hypertrophic non-union</a:t>
            </a:r>
            <a:endParaRPr lang="en-US" b="1" dirty="0"/>
          </a:p>
        </p:txBody>
      </p:sp>
      <p:sp>
        <p:nvSpPr>
          <p:cNvPr id="3" name="Content Placeholder 2"/>
          <p:cNvSpPr>
            <a:spLocks noGrp="1"/>
          </p:cNvSpPr>
          <p:nvPr>
            <p:ph idx="1"/>
          </p:nvPr>
        </p:nvSpPr>
        <p:spPr/>
        <p:txBody>
          <a:bodyPr/>
          <a:lstStyle/>
          <a:p>
            <a:pPr>
              <a:buFont typeface="Courier New" pitchFamily="49" charset="0"/>
              <a:buChar char="o"/>
            </a:pPr>
            <a:r>
              <a:rPr lang="en-US" dirty="0" smtClean="0"/>
              <a:t>It occurs due to excessive movement at the fracture site, with abundant callus formation but failure to unite due to instability</a:t>
            </a:r>
          </a:p>
          <a:p>
            <a:pPr>
              <a:buFont typeface="Courier New" pitchFamily="49" charset="0"/>
              <a:buChar char="o"/>
            </a:pPr>
            <a:r>
              <a:rPr lang="en-US" dirty="0" smtClean="0"/>
              <a:t>It’s characterized  by a massive cuff  of bone around the ends  of the fracture that looks like an elephant’s foot</a:t>
            </a:r>
            <a:endParaRPr lang="en-US" dirty="0"/>
          </a:p>
        </p:txBody>
      </p:sp>
    </p:spTree>
    <p:extLst>
      <p:ext uri="{BB962C8B-B14F-4D97-AF65-F5344CB8AC3E}">
        <p14:creationId xmlns:p14="http://schemas.microsoft.com/office/powerpoint/2010/main" val="2622545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Courier New" pitchFamily="49" charset="0"/>
              <a:buChar char="o"/>
            </a:pPr>
            <a:r>
              <a:rPr lang="en-US" dirty="0" smtClean="0"/>
              <a:t> These fractures are trying desperately to heal</a:t>
            </a:r>
          </a:p>
          <a:p>
            <a:pPr>
              <a:buFont typeface="Courier New" pitchFamily="49" charset="0"/>
              <a:buChar char="o"/>
            </a:pPr>
            <a:r>
              <a:rPr lang="en-US" dirty="0" smtClean="0"/>
              <a:t> Healing can be enhanced by realigning the limb and preventing  movement  between the bone end</a:t>
            </a:r>
          </a:p>
          <a:p>
            <a:pPr>
              <a:buFont typeface="Courier New" pitchFamily="49" charset="0"/>
              <a:buChar char="o"/>
            </a:pPr>
            <a:r>
              <a:rPr lang="en-US" dirty="0"/>
              <a:t> </a:t>
            </a:r>
            <a:r>
              <a:rPr lang="en-US" dirty="0" smtClean="0"/>
              <a:t>Prevention of movement can be done by rigid internal fixation</a:t>
            </a:r>
            <a:endParaRPr lang="en-US" dirty="0"/>
          </a:p>
        </p:txBody>
      </p:sp>
    </p:spTree>
    <p:extLst>
      <p:ext uri="{BB962C8B-B14F-4D97-AF65-F5344CB8AC3E}">
        <p14:creationId xmlns:p14="http://schemas.microsoft.com/office/powerpoint/2010/main" val="981990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Atrophic non-union</a:t>
            </a:r>
            <a:endParaRPr lang="en-US" b="1" dirty="0"/>
          </a:p>
        </p:txBody>
      </p:sp>
      <p:sp>
        <p:nvSpPr>
          <p:cNvPr id="3" name="Content Placeholder 2"/>
          <p:cNvSpPr>
            <a:spLocks noGrp="1"/>
          </p:cNvSpPr>
          <p:nvPr>
            <p:ph idx="1"/>
          </p:nvPr>
        </p:nvSpPr>
        <p:spPr/>
        <p:txBody>
          <a:bodyPr/>
          <a:lstStyle/>
          <a:p>
            <a:pPr>
              <a:buFont typeface="Courier New" pitchFamily="49" charset="0"/>
              <a:buChar char="o"/>
            </a:pPr>
            <a:r>
              <a:rPr lang="en-US" dirty="0" smtClean="0"/>
              <a:t> The fracture gap is filled up with fibrous tissue and the bone fragments remain mobile</a:t>
            </a:r>
          </a:p>
          <a:p>
            <a:pPr>
              <a:buFont typeface="Courier New" pitchFamily="49" charset="0"/>
              <a:buChar char="o"/>
            </a:pPr>
            <a:r>
              <a:rPr lang="en-US" dirty="0"/>
              <a:t> </a:t>
            </a:r>
            <a:r>
              <a:rPr lang="en-US" dirty="0" smtClean="0"/>
              <a:t>It shows rounding of the bone ends sometimes so marked that the tips of the bone ends resemble  pencils and the medullary cavity may be closed.</a:t>
            </a:r>
          </a:p>
          <a:p>
            <a:pPr>
              <a:buFont typeface="Courier New" pitchFamily="49" charset="0"/>
              <a:buChar char="o"/>
            </a:pPr>
            <a:endParaRPr lang="en-US" dirty="0"/>
          </a:p>
        </p:txBody>
      </p:sp>
    </p:spTree>
    <p:extLst>
      <p:ext uri="{BB962C8B-B14F-4D97-AF65-F5344CB8AC3E}">
        <p14:creationId xmlns:p14="http://schemas.microsoft.com/office/powerpoint/2010/main" val="1575575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Courier New" pitchFamily="49" charset="0"/>
              <a:buChar char="o"/>
            </a:pPr>
            <a:r>
              <a:rPr lang="en-US" dirty="0" smtClean="0"/>
              <a:t> This is indicative of a poor blood supply to the bone ends</a:t>
            </a:r>
          </a:p>
          <a:p>
            <a:pPr>
              <a:buFont typeface="Courier New" pitchFamily="49" charset="0"/>
              <a:buChar char="o"/>
            </a:pPr>
            <a:r>
              <a:rPr lang="en-US" dirty="0"/>
              <a:t> </a:t>
            </a:r>
            <a:r>
              <a:rPr lang="en-US" dirty="0" smtClean="0"/>
              <a:t>A pseudoarthrosis forms in some patients</a:t>
            </a:r>
          </a:p>
          <a:p>
            <a:pPr>
              <a:buFont typeface="Courier New" pitchFamily="49" charset="0"/>
              <a:buChar char="o"/>
            </a:pPr>
            <a:r>
              <a:rPr lang="en-US" dirty="0"/>
              <a:t> </a:t>
            </a:r>
            <a:r>
              <a:rPr lang="en-US" dirty="0" smtClean="0"/>
              <a:t>Treatment aims to ‘kick start’ osteogenesis by bone grafting with fresh cancellous bone or marrow. </a:t>
            </a:r>
          </a:p>
          <a:p>
            <a:pPr>
              <a:buFont typeface="Courier New" pitchFamily="49" charset="0"/>
              <a:buChar char="o"/>
            </a:pPr>
            <a:endParaRPr lang="en-US" dirty="0"/>
          </a:p>
        </p:txBody>
      </p:sp>
    </p:spTree>
    <p:extLst>
      <p:ext uri="{BB962C8B-B14F-4D97-AF65-F5344CB8AC3E}">
        <p14:creationId xmlns:p14="http://schemas.microsoft.com/office/powerpoint/2010/main" val="1382637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Causes of non-union</a:t>
            </a:r>
            <a:endParaRPr lang="en-US" b="1" dirty="0"/>
          </a:p>
        </p:txBody>
      </p:sp>
      <p:sp>
        <p:nvSpPr>
          <p:cNvPr id="3" name="Content Placeholder 2"/>
          <p:cNvSpPr>
            <a:spLocks noGrp="1"/>
          </p:cNvSpPr>
          <p:nvPr>
            <p:ph idx="1"/>
          </p:nvPr>
        </p:nvSpPr>
        <p:spPr/>
        <p:txBody>
          <a:bodyPr/>
          <a:lstStyle/>
          <a:p>
            <a:pPr>
              <a:buFont typeface="Courier New" pitchFamily="49" charset="0"/>
              <a:buChar char="o"/>
            </a:pPr>
            <a:r>
              <a:rPr lang="en-US" dirty="0" smtClean="0"/>
              <a:t> Infection of the bone</a:t>
            </a:r>
          </a:p>
          <a:p>
            <a:pPr>
              <a:buFont typeface="Courier New" pitchFamily="49" charset="0"/>
              <a:buChar char="o"/>
            </a:pPr>
            <a:r>
              <a:rPr lang="en-US" dirty="0"/>
              <a:t> </a:t>
            </a:r>
            <a:r>
              <a:rPr lang="en-US" dirty="0" smtClean="0"/>
              <a:t>Incomplete reduction</a:t>
            </a:r>
          </a:p>
          <a:p>
            <a:pPr>
              <a:buFont typeface="Courier New" pitchFamily="49" charset="0"/>
              <a:buChar char="o"/>
            </a:pPr>
            <a:r>
              <a:rPr lang="en-US" dirty="0"/>
              <a:t> </a:t>
            </a:r>
            <a:r>
              <a:rPr lang="en-US" dirty="0" smtClean="0"/>
              <a:t>Excessive shearing movements between the fragments</a:t>
            </a:r>
          </a:p>
          <a:p>
            <a:pPr>
              <a:buFont typeface="Courier New" pitchFamily="49" charset="0"/>
              <a:buChar char="o"/>
            </a:pPr>
            <a:r>
              <a:rPr lang="en-US" dirty="0"/>
              <a:t> </a:t>
            </a:r>
            <a:r>
              <a:rPr lang="en-US" dirty="0" smtClean="0"/>
              <a:t>Interposition of soft tissues between  the fragments</a:t>
            </a:r>
            <a:endParaRPr lang="en-US" dirty="0"/>
          </a:p>
        </p:txBody>
      </p:sp>
    </p:spTree>
    <p:extLst>
      <p:ext uri="{BB962C8B-B14F-4D97-AF65-F5344CB8AC3E}">
        <p14:creationId xmlns:p14="http://schemas.microsoft.com/office/powerpoint/2010/main" val="4198849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Courier New" pitchFamily="49" charset="0"/>
              <a:buChar char="o"/>
            </a:pPr>
            <a:r>
              <a:rPr lang="en-US" dirty="0" smtClean="0"/>
              <a:t> Loss of  the fracture haematoma in an open fracture</a:t>
            </a:r>
          </a:p>
          <a:p>
            <a:pPr>
              <a:buFont typeface="Courier New" pitchFamily="49" charset="0"/>
              <a:buChar char="o"/>
            </a:pPr>
            <a:r>
              <a:rPr lang="en-US" dirty="0"/>
              <a:t> </a:t>
            </a:r>
            <a:r>
              <a:rPr lang="en-US" dirty="0" smtClean="0"/>
              <a:t>Dissolution of fracture haematoma by synovial fluid( #s within joints)</a:t>
            </a:r>
          </a:p>
          <a:p>
            <a:pPr>
              <a:buFont typeface="Courier New" pitchFamily="49" charset="0"/>
              <a:buChar char="o"/>
            </a:pPr>
            <a:r>
              <a:rPr lang="en-US" dirty="0"/>
              <a:t> </a:t>
            </a:r>
            <a:r>
              <a:rPr lang="en-US" dirty="0" smtClean="0"/>
              <a:t>Destruction of bone as by a tumour</a:t>
            </a:r>
            <a:endParaRPr lang="en-US" dirty="0"/>
          </a:p>
        </p:txBody>
      </p:sp>
    </p:spTree>
    <p:extLst>
      <p:ext uri="{BB962C8B-B14F-4D97-AF65-F5344CB8AC3E}">
        <p14:creationId xmlns:p14="http://schemas.microsoft.com/office/powerpoint/2010/main" val="1739049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Treatment of Non-union</a:t>
            </a:r>
            <a:endParaRPr lang="en-US" b="1" dirty="0"/>
          </a:p>
        </p:txBody>
      </p:sp>
      <p:sp>
        <p:nvSpPr>
          <p:cNvPr id="3" name="Content Placeholder 2"/>
          <p:cNvSpPr>
            <a:spLocks noGrp="1"/>
          </p:cNvSpPr>
          <p:nvPr>
            <p:ph idx="1"/>
          </p:nvPr>
        </p:nvSpPr>
        <p:spPr/>
        <p:txBody>
          <a:bodyPr/>
          <a:lstStyle/>
          <a:p>
            <a:pPr>
              <a:buFont typeface="Wingdings" pitchFamily="2" charset="2"/>
              <a:buChar char="v"/>
            </a:pPr>
            <a:r>
              <a:rPr lang="en-US" dirty="0" smtClean="0"/>
              <a:t> Bone grafting operation</a:t>
            </a:r>
          </a:p>
          <a:p>
            <a:pPr>
              <a:buFont typeface="Wingdings" pitchFamily="2" charset="2"/>
              <a:buChar char="v"/>
            </a:pPr>
            <a:r>
              <a:rPr lang="en-US" dirty="0"/>
              <a:t> </a:t>
            </a:r>
            <a:r>
              <a:rPr lang="en-US" dirty="0" smtClean="0"/>
              <a:t>Joint replacement operation e.g. Austin-Moore prosthesis in fracture of the neck of femur.</a:t>
            </a:r>
            <a:endParaRPr lang="en-US" dirty="0"/>
          </a:p>
        </p:txBody>
      </p:sp>
    </p:spTree>
    <p:extLst>
      <p:ext uri="{BB962C8B-B14F-4D97-AF65-F5344CB8AC3E}">
        <p14:creationId xmlns:p14="http://schemas.microsoft.com/office/powerpoint/2010/main" val="3236538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Avascular necrosis</a:t>
            </a:r>
            <a:endParaRPr lang="en-US" b="1" dirty="0"/>
          </a:p>
        </p:txBody>
      </p:sp>
      <p:sp>
        <p:nvSpPr>
          <p:cNvPr id="3" name="Content Placeholder 2"/>
          <p:cNvSpPr>
            <a:spLocks noGrp="1"/>
          </p:cNvSpPr>
          <p:nvPr>
            <p:ph idx="1"/>
          </p:nvPr>
        </p:nvSpPr>
        <p:spPr/>
        <p:txBody>
          <a:bodyPr/>
          <a:lstStyle/>
          <a:p>
            <a:pPr>
              <a:buFont typeface="Courier New" pitchFamily="49" charset="0"/>
              <a:buChar char="o"/>
            </a:pPr>
            <a:r>
              <a:rPr lang="en-US" dirty="0" smtClean="0"/>
              <a:t>This is death of bone from deficient blood supply</a:t>
            </a:r>
          </a:p>
          <a:p>
            <a:pPr>
              <a:buFont typeface="Courier New" pitchFamily="49" charset="0"/>
              <a:buChar char="o"/>
            </a:pPr>
            <a:r>
              <a:rPr lang="en-US" dirty="0" smtClean="0"/>
              <a:t>It occurs when the blood supply to a bone  or part of a bone is interrupted by injury</a:t>
            </a:r>
          </a:p>
          <a:p>
            <a:pPr>
              <a:buFont typeface="Courier New" pitchFamily="49" charset="0"/>
              <a:buChar char="o"/>
            </a:pPr>
            <a:r>
              <a:rPr lang="en-US" dirty="0" smtClean="0"/>
              <a:t>It usually occurs a complication of a fracture near the articular end of a bone.</a:t>
            </a:r>
            <a:endParaRPr lang="en-US" dirty="0"/>
          </a:p>
        </p:txBody>
      </p:sp>
    </p:spTree>
    <p:extLst>
      <p:ext uri="{BB962C8B-B14F-4D97-AF65-F5344CB8AC3E}">
        <p14:creationId xmlns:p14="http://schemas.microsoft.com/office/powerpoint/2010/main" val="3840861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Courier New" pitchFamily="49" charset="0"/>
              <a:buChar char="o"/>
            </a:pPr>
            <a:r>
              <a:rPr lang="en-US" dirty="0" smtClean="0"/>
              <a:t>Especially where the terminal fragments is devoid of vascular soft tissue attachments and depends for its nutrition almost entirely upon the intra-osseous vessels, which may be torn by the injury.</a:t>
            </a:r>
          </a:p>
          <a:p>
            <a:pPr>
              <a:buFont typeface="Courier New" pitchFamily="49" charset="0"/>
              <a:buChar char="o"/>
            </a:pPr>
            <a:r>
              <a:rPr lang="en-US" dirty="0" smtClean="0"/>
              <a:t>It often leads to non union and osteoarthritis</a:t>
            </a:r>
            <a:endParaRPr lang="en-US" dirty="0"/>
          </a:p>
        </p:txBody>
      </p:sp>
    </p:spTree>
    <p:extLst>
      <p:ext uri="{BB962C8B-B14F-4D97-AF65-F5344CB8AC3E}">
        <p14:creationId xmlns:p14="http://schemas.microsoft.com/office/powerpoint/2010/main" val="1912891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q"/>
            </a:pPr>
            <a:r>
              <a:rPr lang="en-US" dirty="0" smtClean="0"/>
              <a:t> Early complications-occurring in the initial few days after the fracture</a:t>
            </a:r>
          </a:p>
          <a:p>
            <a:pPr>
              <a:buFont typeface="Wingdings" pitchFamily="2" charset="2"/>
              <a:buChar char="q"/>
            </a:pPr>
            <a:r>
              <a:rPr lang="en-US" dirty="0"/>
              <a:t> </a:t>
            </a:r>
            <a:r>
              <a:rPr lang="en-US" dirty="0" smtClean="0"/>
              <a:t>Late complications-occurring  a long time after the fracture. </a:t>
            </a:r>
            <a:endParaRPr lang="en-US" dirty="0"/>
          </a:p>
        </p:txBody>
      </p:sp>
    </p:spTree>
    <p:extLst>
      <p:ext uri="{BB962C8B-B14F-4D97-AF65-F5344CB8AC3E}">
        <p14:creationId xmlns:p14="http://schemas.microsoft.com/office/powerpoint/2010/main" val="1199392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
            </a:pPr>
            <a:r>
              <a:rPr lang="en-US" dirty="0" smtClean="0"/>
              <a:t>The avascular bone gradually loses its rigid trabecular structure and becomes granular or gritty.</a:t>
            </a:r>
          </a:p>
          <a:p>
            <a:pPr>
              <a:buFont typeface="Wingdings" pitchFamily="2" charset="2"/>
              <a:buChar char="§"/>
            </a:pPr>
            <a:r>
              <a:rPr lang="en-US" dirty="0" smtClean="0"/>
              <a:t>The bone crumbles easily and may eventually collapse from pressure imposed by muscle tone or body weight.</a:t>
            </a:r>
            <a:endParaRPr lang="en-US" dirty="0"/>
          </a:p>
        </p:txBody>
      </p:sp>
    </p:spTree>
    <p:extLst>
      <p:ext uri="{BB962C8B-B14F-4D97-AF65-F5344CB8AC3E}">
        <p14:creationId xmlns:p14="http://schemas.microsoft.com/office/powerpoint/2010/main" val="398166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Sites of avascular necrosis</a:t>
            </a:r>
            <a:endParaRPr lang="en-US" b="1" dirty="0"/>
          </a:p>
        </p:txBody>
      </p:sp>
      <p:sp>
        <p:nvSpPr>
          <p:cNvPr id="3" name="Content Placeholder 2"/>
          <p:cNvSpPr>
            <a:spLocks noGrp="1"/>
          </p:cNvSpPr>
          <p:nvPr>
            <p:ph idx="1"/>
          </p:nvPr>
        </p:nvSpPr>
        <p:spPr/>
        <p:txBody>
          <a:bodyPr/>
          <a:lstStyle/>
          <a:p>
            <a:pPr>
              <a:buFont typeface="Wingdings" pitchFamily="2" charset="2"/>
              <a:buChar char="§"/>
            </a:pPr>
            <a:r>
              <a:rPr lang="en-US" dirty="0" smtClean="0"/>
              <a:t>Head of the femur after # neck of femur or hip dislocation</a:t>
            </a:r>
          </a:p>
          <a:p>
            <a:pPr>
              <a:buFont typeface="Wingdings" pitchFamily="2" charset="2"/>
              <a:buChar char="§"/>
            </a:pPr>
            <a:r>
              <a:rPr lang="en-US" dirty="0" smtClean="0"/>
              <a:t>Proximal half of the scaphoid bone after a fracture through the waist of the scaphoid</a:t>
            </a:r>
          </a:p>
          <a:p>
            <a:pPr>
              <a:buFont typeface="Wingdings" pitchFamily="2" charset="2"/>
              <a:buChar char="§"/>
            </a:pPr>
            <a:r>
              <a:rPr lang="en-US" dirty="0" smtClean="0"/>
              <a:t>Body of the talus after a fracture  through the neck of the talus</a:t>
            </a:r>
          </a:p>
          <a:p>
            <a:pPr>
              <a:buFont typeface="Wingdings" pitchFamily="2" charset="2"/>
              <a:buChar char="§"/>
            </a:pPr>
            <a:r>
              <a:rPr lang="en-US" dirty="0" smtClean="0"/>
              <a:t>Lunate bone may undergo avascular necrosis after its dislocation</a:t>
            </a:r>
            <a:endParaRPr lang="en-US" dirty="0"/>
          </a:p>
        </p:txBody>
      </p:sp>
    </p:spTree>
    <p:extLst>
      <p:ext uri="{BB962C8B-B14F-4D97-AF65-F5344CB8AC3E}">
        <p14:creationId xmlns:p14="http://schemas.microsoft.com/office/powerpoint/2010/main" val="1887648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Diagnosis of Avascular necrosis</a:t>
            </a:r>
            <a:endParaRPr lang="en-US" b="1" dirty="0"/>
          </a:p>
        </p:txBody>
      </p:sp>
      <p:sp>
        <p:nvSpPr>
          <p:cNvPr id="3" name="Content Placeholder 2"/>
          <p:cNvSpPr>
            <a:spLocks noGrp="1"/>
          </p:cNvSpPr>
          <p:nvPr>
            <p:ph idx="1"/>
          </p:nvPr>
        </p:nvSpPr>
        <p:spPr/>
        <p:txBody>
          <a:bodyPr/>
          <a:lstStyle/>
          <a:p>
            <a:pPr>
              <a:buFont typeface="Wingdings" pitchFamily="2" charset="2"/>
              <a:buChar char="§"/>
            </a:pPr>
            <a:r>
              <a:rPr lang="en-US" dirty="0" smtClean="0"/>
              <a:t>May be recognized from radiographs about 1-3 months after injury</a:t>
            </a:r>
          </a:p>
          <a:p>
            <a:pPr>
              <a:buFont typeface="Wingdings" pitchFamily="2" charset="2"/>
              <a:buChar char="§"/>
            </a:pPr>
            <a:r>
              <a:rPr lang="en-US" dirty="0" smtClean="0"/>
              <a:t>The avascular fragment appears denser due to its not taking part in osteogenesis process of disuse affecting surrounding bones.</a:t>
            </a:r>
          </a:p>
          <a:p>
            <a:pPr>
              <a:buFont typeface="Wingdings" pitchFamily="2" charset="2"/>
              <a:buChar char="§"/>
            </a:pPr>
            <a:r>
              <a:rPr lang="en-US" dirty="0" smtClean="0"/>
              <a:t>Fragment may have reduced height with a shrunken crumbled appearance.</a:t>
            </a:r>
            <a:endParaRPr lang="en-US" dirty="0"/>
          </a:p>
        </p:txBody>
      </p:sp>
    </p:spTree>
    <p:extLst>
      <p:ext uri="{BB962C8B-B14F-4D97-AF65-F5344CB8AC3E}">
        <p14:creationId xmlns:p14="http://schemas.microsoft.com/office/powerpoint/2010/main" val="1372829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Avascular necrosis treatment</a:t>
            </a:r>
            <a:endParaRPr lang="en-US" b="1" dirty="0"/>
          </a:p>
        </p:txBody>
      </p:sp>
      <p:sp>
        <p:nvSpPr>
          <p:cNvPr id="3" name="Content Placeholder 2"/>
          <p:cNvSpPr>
            <a:spLocks noGrp="1"/>
          </p:cNvSpPr>
          <p:nvPr>
            <p:ph idx="1"/>
          </p:nvPr>
        </p:nvSpPr>
        <p:spPr/>
        <p:txBody>
          <a:bodyPr/>
          <a:lstStyle/>
          <a:p>
            <a:pPr>
              <a:buFont typeface="Wingdings" pitchFamily="2" charset="2"/>
              <a:buChar char="§"/>
            </a:pPr>
            <a:r>
              <a:rPr lang="en-US" dirty="0" smtClean="0"/>
              <a:t>Early operation to prevent joint disorganization</a:t>
            </a:r>
          </a:p>
          <a:p>
            <a:pPr>
              <a:buFont typeface="Wingdings" pitchFamily="2" charset="2"/>
              <a:buChar char="§"/>
            </a:pPr>
            <a:r>
              <a:rPr lang="en-US" dirty="0" smtClean="0"/>
              <a:t>Promote revascularization by drilling the avascular fragment with or without bone grafting.</a:t>
            </a:r>
          </a:p>
          <a:p>
            <a:pPr>
              <a:buFont typeface="Wingdings" pitchFamily="2" charset="2"/>
              <a:buChar char="§"/>
            </a:pPr>
            <a:r>
              <a:rPr lang="en-US" dirty="0" smtClean="0"/>
              <a:t>Excision of the avascular fragment and replacing it with a prosthesis (arthroplasty) or perform arthrodesis</a:t>
            </a:r>
            <a:endParaRPr lang="en-US" dirty="0"/>
          </a:p>
        </p:txBody>
      </p:sp>
    </p:spTree>
    <p:extLst>
      <p:ext uri="{BB962C8B-B14F-4D97-AF65-F5344CB8AC3E}">
        <p14:creationId xmlns:p14="http://schemas.microsoft.com/office/powerpoint/2010/main" val="4271827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Compartment syndrome</a:t>
            </a:r>
            <a:endParaRPr lang="en-US" b="1" dirty="0"/>
          </a:p>
        </p:txBody>
      </p:sp>
      <p:sp>
        <p:nvSpPr>
          <p:cNvPr id="3" name="Content Placeholder 2"/>
          <p:cNvSpPr>
            <a:spLocks noGrp="1"/>
          </p:cNvSpPr>
          <p:nvPr>
            <p:ph idx="1"/>
          </p:nvPr>
        </p:nvSpPr>
        <p:spPr/>
        <p:txBody>
          <a:bodyPr/>
          <a:lstStyle/>
          <a:p>
            <a:pPr>
              <a:buFont typeface="Wingdings" pitchFamily="2" charset="2"/>
              <a:buChar char="§"/>
            </a:pPr>
            <a:r>
              <a:rPr lang="en-US" dirty="0" smtClean="0"/>
              <a:t>This is a rise in hydrostatic pressure with a fascial compartment  leading to compromised circulation with the compartment, with resultant tissue ischaemia and eventually necrosis.</a:t>
            </a:r>
          </a:p>
          <a:p>
            <a:pPr>
              <a:buFont typeface="Wingdings" pitchFamily="2" charset="2"/>
              <a:buChar char="§"/>
            </a:pPr>
            <a:r>
              <a:rPr lang="en-US" dirty="0" smtClean="0"/>
              <a:t>Muscles are contained within fascial compartment</a:t>
            </a:r>
            <a:endParaRPr lang="en-US" dirty="0"/>
          </a:p>
        </p:txBody>
      </p:sp>
    </p:spTree>
    <p:extLst>
      <p:ext uri="{BB962C8B-B14F-4D97-AF65-F5344CB8AC3E}">
        <p14:creationId xmlns:p14="http://schemas.microsoft.com/office/powerpoint/2010/main" val="28958044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
            </a:pPr>
            <a:r>
              <a:rPr lang="en-US" dirty="0" smtClean="0"/>
              <a:t>If swelling occurs within a compartment as a consequence of injury, the fascia resists the swelling ,and pressure within the compartment rises greatly.</a:t>
            </a:r>
          </a:p>
          <a:p>
            <a:pPr>
              <a:buFont typeface="Wingdings" pitchFamily="2" charset="2"/>
              <a:buChar char="§"/>
            </a:pPr>
            <a:r>
              <a:rPr lang="en-US" dirty="0" smtClean="0"/>
              <a:t>Increased pressure occludes the veins and small arteries supplying the muscles causing ischaemia</a:t>
            </a:r>
          </a:p>
          <a:p>
            <a:pPr marL="0" indent="0">
              <a:buNone/>
            </a:pPr>
            <a:endParaRPr lang="en-US" dirty="0"/>
          </a:p>
        </p:txBody>
      </p:sp>
    </p:spTree>
    <p:extLst>
      <p:ext uri="{BB962C8B-B14F-4D97-AF65-F5344CB8AC3E}">
        <p14:creationId xmlns:p14="http://schemas.microsoft.com/office/powerpoint/2010/main" val="2331792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
            </a:pPr>
            <a:r>
              <a:rPr lang="en-US" dirty="0" smtClean="0"/>
              <a:t>Muscle ischaemia in turn promotes further swelling worsening the situation.</a:t>
            </a:r>
          </a:p>
          <a:p>
            <a:pPr>
              <a:buFont typeface="Wingdings" pitchFamily="2" charset="2"/>
              <a:buChar char="§"/>
            </a:pPr>
            <a:r>
              <a:rPr lang="en-US" dirty="0" smtClean="0"/>
              <a:t>Within a few hours, irreversible changes may occur:-</a:t>
            </a:r>
          </a:p>
          <a:p>
            <a:pPr>
              <a:buFont typeface="Wingdings" pitchFamily="2" charset="2"/>
              <a:buChar char="Ø"/>
            </a:pPr>
            <a:r>
              <a:rPr lang="en-US" dirty="0"/>
              <a:t> </a:t>
            </a:r>
            <a:r>
              <a:rPr lang="en-US" dirty="0" smtClean="0"/>
              <a:t>The muscles may become necrotic</a:t>
            </a:r>
          </a:p>
          <a:p>
            <a:pPr>
              <a:buFont typeface="Wingdings" pitchFamily="2" charset="2"/>
              <a:buChar char="Ø"/>
            </a:pPr>
            <a:r>
              <a:rPr lang="en-US" dirty="0" smtClean="0"/>
              <a:t>The nerves within the affected compartment lose their conductivity because of ischaemia</a:t>
            </a:r>
            <a:endParaRPr lang="en-US" dirty="0"/>
          </a:p>
        </p:txBody>
      </p:sp>
    </p:spTree>
    <p:extLst>
      <p:ext uri="{BB962C8B-B14F-4D97-AF65-F5344CB8AC3E}">
        <p14:creationId xmlns:p14="http://schemas.microsoft.com/office/powerpoint/2010/main" val="2097365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dirty="0" smtClean="0"/>
              <a:t>The muscles are eventually replaced by fibrous tissue which contracts causing Volkmann's ischaemic contracture</a:t>
            </a:r>
          </a:p>
          <a:p>
            <a:pPr>
              <a:buFont typeface="Wingdings" pitchFamily="2" charset="2"/>
              <a:buChar char="Ø"/>
            </a:pPr>
            <a:r>
              <a:rPr lang="en-US" dirty="0" smtClean="0"/>
              <a:t>Volkmann’s ischaemic contracture is seen most often in the flexor muscles of the forearm and lower leg.</a:t>
            </a:r>
            <a:endParaRPr lang="en-US" dirty="0"/>
          </a:p>
        </p:txBody>
      </p:sp>
    </p:spTree>
    <p:extLst>
      <p:ext uri="{BB962C8B-B14F-4D97-AF65-F5344CB8AC3E}">
        <p14:creationId xmlns:p14="http://schemas.microsoft.com/office/powerpoint/2010/main" val="27403263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Clinical features of compartment syndrome</a:t>
            </a:r>
            <a:endParaRPr lang="en-US" b="1" dirty="0"/>
          </a:p>
        </p:txBody>
      </p:sp>
      <p:sp>
        <p:nvSpPr>
          <p:cNvPr id="3" name="Content Placeholder 2"/>
          <p:cNvSpPr>
            <a:spLocks noGrp="1"/>
          </p:cNvSpPr>
          <p:nvPr>
            <p:ph idx="1"/>
          </p:nvPr>
        </p:nvSpPr>
        <p:spPr/>
        <p:txBody>
          <a:bodyPr/>
          <a:lstStyle/>
          <a:p>
            <a:pPr>
              <a:buFont typeface="Wingdings" pitchFamily="2" charset="2"/>
              <a:buChar char="ü"/>
            </a:pPr>
            <a:r>
              <a:rPr lang="en-US" dirty="0" smtClean="0"/>
              <a:t>Severe pain in the limb</a:t>
            </a:r>
          </a:p>
          <a:p>
            <a:pPr>
              <a:buFont typeface="Wingdings" pitchFamily="2" charset="2"/>
              <a:buChar char="ü"/>
            </a:pPr>
            <a:r>
              <a:rPr lang="en-US" dirty="0" smtClean="0"/>
              <a:t>Pain worsened by attempted passive extension of the digits(pain on passive stretching of the involved compartment)</a:t>
            </a:r>
          </a:p>
          <a:p>
            <a:pPr>
              <a:buFont typeface="Wingdings" pitchFamily="2" charset="2"/>
              <a:buChar char="ü"/>
            </a:pPr>
            <a:r>
              <a:rPr lang="en-US" dirty="0" smtClean="0"/>
              <a:t>Pallor of the limb</a:t>
            </a:r>
          </a:p>
          <a:p>
            <a:pPr>
              <a:buFont typeface="Wingdings" pitchFamily="2" charset="2"/>
              <a:buChar char="ü"/>
            </a:pPr>
            <a:r>
              <a:rPr lang="en-US" dirty="0" smtClean="0"/>
              <a:t>Coldness of the limb</a:t>
            </a:r>
            <a:endParaRPr lang="en-US" dirty="0"/>
          </a:p>
        </p:txBody>
      </p:sp>
    </p:spTree>
    <p:extLst>
      <p:ext uri="{BB962C8B-B14F-4D97-AF65-F5344CB8AC3E}">
        <p14:creationId xmlns:p14="http://schemas.microsoft.com/office/powerpoint/2010/main" val="4039433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ü"/>
            </a:pPr>
            <a:r>
              <a:rPr lang="en-US" dirty="0" smtClean="0"/>
              <a:t>Pulses may be absent if the relevant artery is contained within the affected compartment</a:t>
            </a:r>
          </a:p>
          <a:p>
            <a:r>
              <a:rPr lang="en-US" dirty="0" smtClean="0"/>
              <a:t>A lack of pulse rarely occurs in patients, as pressures that cause compartment syndrome are often well below arterial pressures.</a:t>
            </a:r>
          </a:p>
          <a:p>
            <a:pPr marL="0" indent="0">
              <a:buNone/>
            </a:pPr>
            <a:endParaRPr lang="en-US" dirty="0"/>
          </a:p>
        </p:txBody>
      </p:sp>
    </p:spTree>
    <p:extLst>
      <p:ext uri="{BB962C8B-B14F-4D97-AF65-F5344CB8AC3E}">
        <p14:creationId xmlns:p14="http://schemas.microsoft.com/office/powerpoint/2010/main" val="140348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Immediate complications</a:t>
            </a:r>
            <a:endParaRPr lang="en-US" b="1" dirty="0"/>
          </a:p>
        </p:txBody>
      </p:sp>
      <p:sp>
        <p:nvSpPr>
          <p:cNvPr id="3" name="Content Placeholder 2"/>
          <p:cNvSpPr>
            <a:spLocks noGrp="1"/>
          </p:cNvSpPr>
          <p:nvPr>
            <p:ph idx="1"/>
          </p:nvPr>
        </p:nvSpPr>
        <p:spPr/>
        <p:txBody>
          <a:bodyPr>
            <a:normAutofit/>
          </a:bodyPr>
          <a:lstStyle/>
          <a:p>
            <a:pPr>
              <a:buFont typeface="Wingdings" pitchFamily="2" charset="2"/>
              <a:buChar char="§"/>
            </a:pPr>
            <a:r>
              <a:rPr lang="en-US" dirty="0" smtClean="0"/>
              <a:t> </a:t>
            </a:r>
            <a:r>
              <a:rPr lang="en-US" b="1" dirty="0" smtClean="0"/>
              <a:t>Systemic</a:t>
            </a:r>
          </a:p>
          <a:p>
            <a:pPr>
              <a:buFont typeface="Courier New" pitchFamily="49" charset="0"/>
              <a:buChar char="o"/>
            </a:pPr>
            <a:r>
              <a:rPr lang="en-US" dirty="0"/>
              <a:t> </a:t>
            </a:r>
            <a:r>
              <a:rPr lang="en-US" dirty="0" smtClean="0"/>
              <a:t>Hypovolaemic shock due to haemorrhage</a:t>
            </a:r>
          </a:p>
          <a:p>
            <a:pPr>
              <a:buFont typeface="Wingdings" pitchFamily="2" charset="2"/>
              <a:buChar char="§"/>
            </a:pPr>
            <a:r>
              <a:rPr lang="en-US" dirty="0"/>
              <a:t> </a:t>
            </a:r>
            <a:r>
              <a:rPr lang="en-US" b="1" dirty="0" smtClean="0"/>
              <a:t>Local</a:t>
            </a:r>
          </a:p>
          <a:p>
            <a:pPr>
              <a:buFont typeface="Courier New" pitchFamily="49" charset="0"/>
              <a:buChar char="o"/>
            </a:pPr>
            <a:r>
              <a:rPr lang="en-US" dirty="0"/>
              <a:t> </a:t>
            </a:r>
            <a:r>
              <a:rPr lang="en-US" dirty="0" smtClean="0"/>
              <a:t>Injury to major blood vessels</a:t>
            </a:r>
          </a:p>
          <a:p>
            <a:pPr>
              <a:buFont typeface="Courier New" pitchFamily="49" charset="0"/>
              <a:buChar char="o"/>
            </a:pPr>
            <a:r>
              <a:rPr lang="en-US" dirty="0"/>
              <a:t> </a:t>
            </a:r>
            <a:r>
              <a:rPr lang="en-US" dirty="0" smtClean="0"/>
              <a:t>Injury to nerves</a:t>
            </a:r>
          </a:p>
          <a:p>
            <a:pPr>
              <a:buFont typeface="Courier New" pitchFamily="49" charset="0"/>
              <a:buChar char="o"/>
            </a:pPr>
            <a:r>
              <a:rPr lang="en-US" dirty="0"/>
              <a:t> </a:t>
            </a:r>
            <a:r>
              <a:rPr lang="en-US" dirty="0" smtClean="0"/>
              <a:t>Injury to muscles and tendons</a:t>
            </a:r>
          </a:p>
          <a:p>
            <a:pPr>
              <a:buFont typeface="Courier New" pitchFamily="49" charset="0"/>
              <a:buChar char="o"/>
            </a:pPr>
            <a:r>
              <a:rPr lang="en-US" dirty="0"/>
              <a:t> </a:t>
            </a:r>
            <a:r>
              <a:rPr lang="en-US" dirty="0" smtClean="0"/>
              <a:t>Injury to joints</a:t>
            </a:r>
          </a:p>
          <a:p>
            <a:pPr>
              <a:buFont typeface="Courier New" pitchFamily="49" charset="0"/>
              <a:buChar char="o"/>
            </a:pPr>
            <a:r>
              <a:rPr lang="en-US" dirty="0" smtClean="0"/>
              <a:t>Injury to viscera</a:t>
            </a:r>
            <a:endParaRPr lang="en-US" dirty="0"/>
          </a:p>
        </p:txBody>
      </p:sp>
    </p:spTree>
    <p:extLst>
      <p:ext uri="{BB962C8B-B14F-4D97-AF65-F5344CB8AC3E}">
        <p14:creationId xmlns:p14="http://schemas.microsoft.com/office/powerpoint/2010/main" val="37687804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Therefore, in </a:t>
            </a:r>
            <a:r>
              <a:rPr lang="en-US" dirty="0"/>
              <a:t>compartment syndrome the peripheral arterial pulses may still be present and this could still cause confusion to the true </a:t>
            </a:r>
            <a:r>
              <a:rPr lang="en-US" dirty="0" smtClean="0"/>
              <a:t>diagnosis</a:t>
            </a:r>
          </a:p>
          <a:p>
            <a:pPr>
              <a:buFont typeface="Wingdings" pitchFamily="2" charset="2"/>
              <a:buChar char="ü"/>
            </a:pPr>
            <a:r>
              <a:rPr lang="en-US" dirty="0" smtClean="0"/>
              <a:t>Tense and swollen shiny skin</a:t>
            </a:r>
          </a:p>
          <a:p>
            <a:pPr>
              <a:buFont typeface="Wingdings" pitchFamily="2" charset="2"/>
              <a:buChar char="ü"/>
            </a:pPr>
            <a:r>
              <a:rPr lang="en-US" dirty="0" smtClean="0"/>
              <a:t>Congestion of the digits with prolonged capillary refill time</a:t>
            </a:r>
          </a:p>
          <a:p>
            <a:pPr marL="0" indent="0">
              <a:buNone/>
            </a:pPr>
            <a:endParaRPr lang="en-US" dirty="0" smtClean="0"/>
          </a:p>
          <a:p>
            <a:endParaRPr lang="en-US" dirty="0"/>
          </a:p>
        </p:txBody>
      </p:sp>
    </p:spTree>
    <p:extLst>
      <p:ext uri="{BB962C8B-B14F-4D97-AF65-F5344CB8AC3E}">
        <p14:creationId xmlns:p14="http://schemas.microsoft.com/office/powerpoint/2010/main" val="4085069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ü"/>
            </a:pPr>
            <a:r>
              <a:rPr lang="en-US" dirty="0" smtClean="0"/>
              <a:t>Paraesthesia(altered sensation e.g. ‘pins and needles’) in the cutaneous nerves of the affected compartment</a:t>
            </a:r>
          </a:p>
          <a:p>
            <a:pPr>
              <a:buFont typeface="Wingdings" pitchFamily="2" charset="2"/>
              <a:buChar char="ü"/>
            </a:pPr>
            <a:r>
              <a:rPr lang="en-US" dirty="0" smtClean="0"/>
              <a:t>Paralysis of the limb is usually a late finding</a:t>
            </a:r>
            <a:endParaRPr lang="en-US" dirty="0"/>
          </a:p>
        </p:txBody>
      </p:sp>
    </p:spTree>
    <p:extLst>
      <p:ext uri="{BB962C8B-B14F-4D97-AF65-F5344CB8AC3E}">
        <p14:creationId xmlns:p14="http://schemas.microsoft.com/office/powerpoint/2010/main" val="16822815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Treatment</a:t>
            </a:r>
            <a:endParaRPr lang="en-US" b="1" dirty="0"/>
          </a:p>
        </p:txBody>
      </p:sp>
      <p:sp>
        <p:nvSpPr>
          <p:cNvPr id="3" name="Content Placeholder 2"/>
          <p:cNvSpPr>
            <a:spLocks noGrp="1"/>
          </p:cNvSpPr>
          <p:nvPr>
            <p:ph idx="1"/>
          </p:nvPr>
        </p:nvSpPr>
        <p:spPr/>
        <p:txBody>
          <a:bodyPr/>
          <a:lstStyle/>
          <a:p>
            <a:pPr>
              <a:buFont typeface="Wingdings" pitchFamily="2" charset="2"/>
              <a:buChar char="q"/>
            </a:pPr>
            <a:r>
              <a:rPr lang="en-US" dirty="0" smtClean="0"/>
              <a:t> Immediate operation to decompress the whole length of the affected compartment or compartments by </a:t>
            </a:r>
            <a:r>
              <a:rPr lang="en-US" b="1" dirty="0" smtClean="0"/>
              <a:t>fasciotomy</a:t>
            </a:r>
            <a:endParaRPr lang="en-US" dirty="0" smtClean="0"/>
          </a:p>
          <a:p>
            <a:pPr>
              <a:buFont typeface="Wingdings" pitchFamily="2" charset="2"/>
              <a:buChar char="q"/>
            </a:pPr>
            <a:r>
              <a:rPr lang="en-US" dirty="0" smtClean="0"/>
              <a:t>The fascial compartments and the skin must be divided so that the muscle can swell</a:t>
            </a:r>
            <a:endParaRPr lang="en-US" dirty="0"/>
          </a:p>
        </p:txBody>
      </p:sp>
    </p:spTree>
    <p:extLst>
      <p:ext uri="{BB962C8B-B14F-4D97-AF65-F5344CB8AC3E}">
        <p14:creationId xmlns:p14="http://schemas.microsoft.com/office/powerpoint/2010/main" val="11622655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q"/>
            </a:pPr>
            <a:r>
              <a:rPr lang="en-US" dirty="0" smtClean="0"/>
              <a:t> The wound is left open until swelling has subsided, after which it may be closed or grafted</a:t>
            </a:r>
          </a:p>
          <a:p>
            <a:pPr marL="0" indent="0">
              <a:buNone/>
            </a:pPr>
            <a:endParaRPr lang="en-US" dirty="0"/>
          </a:p>
        </p:txBody>
      </p:sp>
    </p:spTree>
    <p:extLst>
      <p:ext uri="{BB962C8B-B14F-4D97-AF65-F5344CB8AC3E}">
        <p14:creationId xmlns:p14="http://schemas.microsoft.com/office/powerpoint/2010/main" val="2029963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Forearm compartments</a:t>
            </a:r>
            <a:endParaRPr lang="en-US" b="1" dirty="0"/>
          </a:p>
        </p:txBody>
      </p:sp>
      <p:sp>
        <p:nvSpPr>
          <p:cNvPr id="3" name="Content Placeholder 2"/>
          <p:cNvSpPr>
            <a:spLocks noGrp="1"/>
          </p:cNvSpPr>
          <p:nvPr>
            <p:ph idx="1"/>
          </p:nvPr>
        </p:nvSpPr>
        <p:spPr/>
        <p:txBody>
          <a:bodyPr/>
          <a:lstStyle/>
          <a:p>
            <a:pPr>
              <a:buFont typeface="Wingdings" pitchFamily="2" charset="2"/>
              <a:buChar char="Ø"/>
            </a:pPr>
            <a:r>
              <a:rPr lang="en-US" dirty="0" smtClean="0"/>
              <a:t>There are two compartments in the forearm:-</a:t>
            </a:r>
          </a:p>
          <a:p>
            <a:pPr>
              <a:buFont typeface="Wingdings" pitchFamily="2" charset="2"/>
              <a:buChar char="Ø"/>
            </a:pPr>
            <a:r>
              <a:rPr lang="en-US" dirty="0"/>
              <a:t> </a:t>
            </a:r>
            <a:r>
              <a:rPr lang="en-US" b="1" dirty="0" smtClean="0"/>
              <a:t>Ventral(flexor) compartment</a:t>
            </a:r>
          </a:p>
          <a:p>
            <a:pPr>
              <a:buFont typeface="Courier New" pitchFamily="49" charset="0"/>
              <a:buChar char="o"/>
            </a:pPr>
            <a:r>
              <a:rPr lang="en-US" dirty="0" smtClean="0"/>
              <a:t>Includes the median and ulnar nerves ant the radial and ulnar arteries</a:t>
            </a:r>
          </a:p>
          <a:p>
            <a:pPr>
              <a:buFont typeface="Wingdings" pitchFamily="2" charset="2"/>
              <a:buChar char="Ø"/>
            </a:pPr>
            <a:r>
              <a:rPr lang="en-US" b="1" dirty="0" smtClean="0"/>
              <a:t>Dorsal(extensor) compartment</a:t>
            </a:r>
          </a:p>
          <a:p>
            <a:pPr>
              <a:buFont typeface="Courier New" pitchFamily="49" charset="0"/>
              <a:buChar char="o"/>
            </a:pPr>
            <a:r>
              <a:rPr lang="en-US" dirty="0" smtClean="0"/>
              <a:t>It’s less often damaged than the ventral</a:t>
            </a:r>
          </a:p>
          <a:p>
            <a:pPr>
              <a:buFont typeface="Courier New" pitchFamily="49" charset="0"/>
              <a:buChar char="o"/>
            </a:pPr>
            <a:r>
              <a:rPr lang="en-US" dirty="0" smtClean="0"/>
              <a:t>It includes the posterior interosseous nerve but no major vessels, less consequences</a:t>
            </a:r>
            <a:endParaRPr lang="en-US" dirty="0"/>
          </a:p>
        </p:txBody>
      </p:sp>
    </p:spTree>
    <p:extLst>
      <p:ext uri="{BB962C8B-B14F-4D97-AF65-F5344CB8AC3E}">
        <p14:creationId xmlns:p14="http://schemas.microsoft.com/office/powerpoint/2010/main" val="37149688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Lower limb compartments</a:t>
            </a:r>
            <a:endParaRPr lang="en-US" b="1" dirty="0"/>
          </a:p>
        </p:txBody>
      </p:sp>
      <p:sp>
        <p:nvSpPr>
          <p:cNvPr id="3" name="Content Placeholder 2"/>
          <p:cNvSpPr>
            <a:spLocks noGrp="1"/>
          </p:cNvSpPr>
          <p:nvPr>
            <p:ph idx="1"/>
          </p:nvPr>
        </p:nvSpPr>
        <p:spPr/>
        <p:txBody>
          <a:bodyPr/>
          <a:lstStyle/>
          <a:p>
            <a:pPr>
              <a:buFont typeface="Wingdings" pitchFamily="2" charset="2"/>
              <a:buChar char="§"/>
            </a:pPr>
            <a:r>
              <a:rPr lang="en-US" dirty="0" smtClean="0"/>
              <a:t>The leg has four compartments</a:t>
            </a:r>
          </a:p>
          <a:p>
            <a:pPr>
              <a:buFont typeface="Wingdings" pitchFamily="2" charset="2"/>
              <a:buChar char="Ø"/>
            </a:pPr>
            <a:r>
              <a:rPr lang="en-US" b="1" dirty="0" smtClean="0"/>
              <a:t>Anterior tibial compartment</a:t>
            </a:r>
          </a:p>
          <a:p>
            <a:pPr>
              <a:buFont typeface="Courier New" pitchFamily="49" charset="0"/>
              <a:buChar char="o"/>
            </a:pPr>
            <a:r>
              <a:rPr lang="en-US" dirty="0" smtClean="0"/>
              <a:t>Contains the anterior tibial artery and deep peroneal nerve</a:t>
            </a:r>
          </a:p>
          <a:p>
            <a:pPr>
              <a:buFont typeface="Wingdings" pitchFamily="2" charset="2"/>
              <a:buChar char="Ø"/>
            </a:pPr>
            <a:r>
              <a:rPr lang="en-US" b="1" dirty="0" smtClean="0"/>
              <a:t>Superficial posterior compartment</a:t>
            </a:r>
          </a:p>
          <a:p>
            <a:pPr>
              <a:buFont typeface="Courier New" pitchFamily="49" charset="0"/>
              <a:buChar char="o"/>
            </a:pPr>
            <a:r>
              <a:rPr lang="en-US" dirty="0" smtClean="0"/>
              <a:t>Composed of gastrocnemius and soleus only</a:t>
            </a:r>
          </a:p>
          <a:p>
            <a:pPr>
              <a:buFont typeface="Courier New" pitchFamily="49" charset="0"/>
              <a:buChar char="o"/>
            </a:pPr>
            <a:r>
              <a:rPr lang="en-US" dirty="0" smtClean="0"/>
              <a:t>Has no important vessels or nerves</a:t>
            </a:r>
            <a:endParaRPr lang="en-US" dirty="0"/>
          </a:p>
        </p:txBody>
      </p:sp>
    </p:spTree>
    <p:extLst>
      <p:ext uri="{BB962C8B-B14F-4D97-AF65-F5344CB8AC3E}">
        <p14:creationId xmlns:p14="http://schemas.microsoft.com/office/powerpoint/2010/main" val="24535983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b="1" dirty="0" smtClean="0"/>
              <a:t>Deep posterior compartment</a:t>
            </a:r>
          </a:p>
          <a:p>
            <a:pPr>
              <a:buFont typeface="Courier New" pitchFamily="49" charset="0"/>
              <a:buChar char="o"/>
            </a:pPr>
            <a:r>
              <a:rPr lang="en-US" dirty="0" smtClean="0"/>
              <a:t>Contains the posterior tibial vessels and nerves the peroneal artery</a:t>
            </a:r>
          </a:p>
          <a:p>
            <a:pPr>
              <a:buFont typeface="Courier New" pitchFamily="49" charset="0"/>
              <a:buChar char="o"/>
            </a:pPr>
            <a:r>
              <a:rPr lang="en-US" dirty="0" smtClean="0"/>
              <a:t>Consequences are serious</a:t>
            </a:r>
          </a:p>
          <a:p>
            <a:pPr>
              <a:buFont typeface="Wingdings" pitchFamily="2" charset="2"/>
              <a:buChar char="Ø"/>
            </a:pPr>
            <a:r>
              <a:rPr lang="en-US" b="1" dirty="0" smtClean="0"/>
              <a:t>Lateral (peroneal )compartment</a:t>
            </a:r>
          </a:p>
          <a:p>
            <a:pPr>
              <a:buFont typeface="Courier New" pitchFamily="49" charset="0"/>
              <a:buChar char="o"/>
            </a:pPr>
            <a:r>
              <a:rPr lang="en-US" dirty="0" smtClean="0"/>
              <a:t>Contains the superficial peroneal nerve, but is seldom affected by compression</a:t>
            </a:r>
            <a:endParaRPr lang="en-US" dirty="0"/>
          </a:p>
        </p:txBody>
      </p:sp>
    </p:spTree>
    <p:extLst>
      <p:ext uri="{BB962C8B-B14F-4D97-AF65-F5344CB8AC3E}">
        <p14:creationId xmlns:p14="http://schemas.microsoft.com/office/powerpoint/2010/main" val="16030579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Fat embolism syndrome</a:t>
            </a:r>
            <a:endParaRPr lang="en-US" b="1" dirty="0"/>
          </a:p>
        </p:txBody>
      </p:sp>
      <p:sp>
        <p:nvSpPr>
          <p:cNvPr id="3" name="Content Placeholder 2"/>
          <p:cNvSpPr>
            <a:spLocks noGrp="1"/>
          </p:cNvSpPr>
          <p:nvPr>
            <p:ph idx="1"/>
          </p:nvPr>
        </p:nvSpPr>
        <p:spPr/>
        <p:txBody>
          <a:bodyPr/>
          <a:lstStyle/>
          <a:p>
            <a:pPr>
              <a:buFont typeface="Wingdings" pitchFamily="2" charset="2"/>
              <a:buChar char="§"/>
            </a:pPr>
            <a:r>
              <a:rPr lang="en-US" dirty="0" smtClean="0"/>
              <a:t>It’s one of the most serious complications of fractures</a:t>
            </a:r>
          </a:p>
          <a:p>
            <a:pPr>
              <a:buFont typeface="Wingdings" pitchFamily="2" charset="2"/>
              <a:buChar char="§"/>
            </a:pPr>
            <a:r>
              <a:rPr lang="en-US" dirty="0" smtClean="0"/>
              <a:t>The essential feature is occlusion of small blood vessels by fat globules</a:t>
            </a:r>
            <a:endParaRPr lang="en-US" dirty="0"/>
          </a:p>
        </p:txBody>
      </p:sp>
    </p:spTree>
    <p:extLst>
      <p:ext uri="{BB962C8B-B14F-4D97-AF65-F5344CB8AC3E}">
        <p14:creationId xmlns:p14="http://schemas.microsoft.com/office/powerpoint/2010/main" val="27147753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Pathology</a:t>
            </a:r>
            <a:endParaRPr lang="en-US" b="1" dirty="0"/>
          </a:p>
        </p:txBody>
      </p:sp>
      <p:sp>
        <p:nvSpPr>
          <p:cNvPr id="3" name="Content Placeholder 2"/>
          <p:cNvSpPr>
            <a:spLocks noGrp="1"/>
          </p:cNvSpPr>
          <p:nvPr>
            <p:ph idx="1"/>
          </p:nvPr>
        </p:nvSpPr>
        <p:spPr/>
        <p:txBody>
          <a:bodyPr/>
          <a:lstStyle/>
          <a:p>
            <a:pPr>
              <a:buFont typeface="Wingdings" pitchFamily="2" charset="2"/>
              <a:buChar char="§"/>
            </a:pPr>
            <a:r>
              <a:rPr lang="en-US" dirty="0" smtClean="0"/>
              <a:t>Mainly affects the lungs and the brain</a:t>
            </a:r>
          </a:p>
          <a:p>
            <a:pPr>
              <a:buFont typeface="Wingdings" pitchFamily="2" charset="2"/>
              <a:buChar char="§"/>
            </a:pPr>
            <a:r>
              <a:rPr lang="en-US" dirty="0" smtClean="0"/>
              <a:t>Occlusion of blood vessels leads to oedema and haemorrhages in the alveoli of the lungs</a:t>
            </a:r>
          </a:p>
          <a:p>
            <a:pPr>
              <a:buFont typeface="Wingdings" pitchFamily="2" charset="2"/>
              <a:buChar char="§"/>
            </a:pPr>
            <a:r>
              <a:rPr lang="en-US" dirty="0" smtClean="0"/>
              <a:t>Transfer of oxygen from the alveoli to the arterioles is thus impaired</a:t>
            </a:r>
          </a:p>
          <a:p>
            <a:pPr>
              <a:buFont typeface="Wingdings" pitchFamily="2" charset="2"/>
              <a:buChar char="§"/>
            </a:pPr>
            <a:r>
              <a:rPr lang="en-US" dirty="0" smtClean="0"/>
              <a:t>This leads to hypoxaemia,which may be severe</a:t>
            </a:r>
            <a:endParaRPr lang="en-US" dirty="0"/>
          </a:p>
        </p:txBody>
      </p:sp>
    </p:spTree>
    <p:extLst>
      <p:ext uri="{BB962C8B-B14F-4D97-AF65-F5344CB8AC3E}">
        <p14:creationId xmlns:p14="http://schemas.microsoft.com/office/powerpoint/2010/main" val="35581175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
            </a:pPr>
            <a:r>
              <a:rPr lang="en-US" dirty="0" smtClean="0"/>
              <a:t>In the brain there may be multiple petechial haemorrhages</a:t>
            </a:r>
          </a:p>
          <a:p>
            <a:pPr>
              <a:buFont typeface="Wingdings" pitchFamily="2" charset="2"/>
              <a:buChar char="§"/>
            </a:pPr>
            <a:r>
              <a:rPr lang="en-US" dirty="0" smtClean="0"/>
              <a:t>Petechial haemorrhages can also occur in other organs and in the skin</a:t>
            </a:r>
            <a:endParaRPr lang="en-US" dirty="0"/>
          </a:p>
        </p:txBody>
      </p:sp>
    </p:spTree>
    <p:extLst>
      <p:ext uri="{BB962C8B-B14F-4D97-AF65-F5344CB8AC3E}">
        <p14:creationId xmlns:p14="http://schemas.microsoft.com/office/powerpoint/2010/main" val="3736189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r>
              <a:rPr lang="en-US" b="1" dirty="0" smtClean="0"/>
              <a:t>Early complications</a:t>
            </a:r>
            <a:endParaRPr lang="en-US" b="1" dirty="0"/>
          </a:p>
        </p:txBody>
      </p:sp>
      <p:sp>
        <p:nvSpPr>
          <p:cNvPr id="3" name="Content Placeholder 2"/>
          <p:cNvSpPr>
            <a:spLocks noGrp="1"/>
          </p:cNvSpPr>
          <p:nvPr>
            <p:ph idx="1"/>
          </p:nvPr>
        </p:nvSpPr>
        <p:spPr/>
        <p:txBody>
          <a:bodyPr/>
          <a:lstStyle/>
          <a:p>
            <a:pPr>
              <a:buFont typeface="Wingdings" pitchFamily="2" charset="2"/>
              <a:buChar char="§"/>
            </a:pPr>
            <a:r>
              <a:rPr lang="en-US" b="1" dirty="0" smtClean="0"/>
              <a:t> Systemic</a:t>
            </a:r>
          </a:p>
          <a:p>
            <a:pPr>
              <a:buFont typeface="Courier New" pitchFamily="49" charset="0"/>
              <a:buChar char="o"/>
            </a:pPr>
            <a:r>
              <a:rPr lang="en-US" b="1" dirty="0"/>
              <a:t> </a:t>
            </a:r>
            <a:r>
              <a:rPr lang="en-US" dirty="0" smtClean="0"/>
              <a:t>Fat embolism syndrome</a:t>
            </a:r>
          </a:p>
          <a:p>
            <a:pPr>
              <a:buFont typeface="Courier New" pitchFamily="49" charset="0"/>
              <a:buChar char="o"/>
            </a:pPr>
            <a:r>
              <a:rPr lang="en-US" dirty="0"/>
              <a:t> </a:t>
            </a:r>
            <a:r>
              <a:rPr lang="en-US" dirty="0" smtClean="0"/>
              <a:t>Deep vein thrombosis</a:t>
            </a:r>
          </a:p>
          <a:p>
            <a:pPr>
              <a:buFont typeface="Courier New" pitchFamily="49" charset="0"/>
              <a:buChar char="o"/>
            </a:pPr>
            <a:r>
              <a:rPr lang="en-US" dirty="0"/>
              <a:t> </a:t>
            </a:r>
            <a:r>
              <a:rPr lang="en-US" dirty="0" smtClean="0"/>
              <a:t>Disseminated intravascular coagulation(DIC)</a:t>
            </a:r>
          </a:p>
          <a:p>
            <a:pPr>
              <a:buFont typeface="Courier New" pitchFamily="49" charset="0"/>
              <a:buChar char="o"/>
            </a:pPr>
            <a:r>
              <a:rPr lang="en-US" dirty="0"/>
              <a:t> </a:t>
            </a:r>
            <a:r>
              <a:rPr lang="en-US" dirty="0" smtClean="0"/>
              <a:t>Septicaemia</a:t>
            </a:r>
          </a:p>
          <a:p>
            <a:pPr>
              <a:buFont typeface="Courier New" pitchFamily="49" charset="0"/>
              <a:buChar char="o"/>
            </a:pPr>
            <a:r>
              <a:rPr lang="en-US" dirty="0"/>
              <a:t> </a:t>
            </a:r>
            <a:r>
              <a:rPr lang="en-US" dirty="0" smtClean="0"/>
              <a:t>ARDS-Adult Respiratory Distress Syndrome(shock lung or wet lung)</a:t>
            </a:r>
            <a:endParaRPr lang="en-US" dirty="0"/>
          </a:p>
        </p:txBody>
      </p:sp>
    </p:spTree>
    <p:extLst>
      <p:ext uri="{BB962C8B-B14F-4D97-AF65-F5344CB8AC3E}">
        <p14:creationId xmlns:p14="http://schemas.microsoft.com/office/powerpoint/2010/main" val="1305544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Clinical features of fat embolism syndrome</a:t>
            </a:r>
            <a:endParaRPr lang="en-US" b="1" dirty="0"/>
          </a:p>
        </p:txBody>
      </p:sp>
      <p:sp>
        <p:nvSpPr>
          <p:cNvPr id="3" name="Content Placeholder 2"/>
          <p:cNvSpPr>
            <a:spLocks noGrp="1"/>
          </p:cNvSpPr>
          <p:nvPr>
            <p:ph idx="1"/>
          </p:nvPr>
        </p:nvSpPr>
        <p:spPr/>
        <p:txBody>
          <a:bodyPr/>
          <a:lstStyle/>
          <a:p>
            <a:pPr>
              <a:buFont typeface="Wingdings" pitchFamily="2" charset="2"/>
              <a:buChar char="v"/>
            </a:pPr>
            <a:r>
              <a:rPr lang="en-US" dirty="0" smtClean="0"/>
              <a:t>Occurs mainly after severe fractures in the lower limbs particularly those of the femur and tibia</a:t>
            </a:r>
          </a:p>
          <a:p>
            <a:pPr>
              <a:buFont typeface="Wingdings" pitchFamily="2" charset="2"/>
              <a:buChar char="v"/>
            </a:pPr>
            <a:r>
              <a:rPr lang="en-US" dirty="0" smtClean="0"/>
              <a:t>The onset is usually within two days of the injury</a:t>
            </a:r>
          </a:p>
          <a:p>
            <a:pPr>
              <a:buFont typeface="Wingdings" pitchFamily="2" charset="2"/>
              <a:buChar char="v"/>
            </a:pPr>
            <a:r>
              <a:rPr lang="en-US" dirty="0" smtClean="0"/>
              <a:t>There’s a symptom free period between injury and onset .This distinguishes fat embolism from cerebral contusion.</a:t>
            </a:r>
            <a:endParaRPr lang="en-US" dirty="0"/>
          </a:p>
        </p:txBody>
      </p:sp>
    </p:spTree>
    <p:extLst>
      <p:ext uri="{BB962C8B-B14F-4D97-AF65-F5344CB8AC3E}">
        <p14:creationId xmlns:p14="http://schemas.microsoft.com/office/powerpoint/2010/main" val="17875774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Clinical features</a:t>
            </a:r>
            <a:endParaRPr lang="en-US" b="1" dirty="0"/>
          </a:p>
        </p:txBody>
      </p:sp>
      <p:sp>
        <p:nvSpPr>
          <p:cNvPr id="3" name="Content Placeholder 2"/>
          <p:cNvSpPr>
            <a:spLocks noGrp="1"/>
          </p:cNvSpPr>
          <p:nvPr>
            <p:ph idx="1"/>
          </p:nvPr>
        </p:nvSpPr>
        <p:spPr/>
        <p:txBody>
          <a:bodyPr>
            <a:normAutofit/>
          </a:bodyPr>
          <a:lstStyle/>
          <a:p>
            <a:pPr>
              <a:buFont typeface="Wingdings" pitchFamily="2" charset="2"/>
              <a:buChar char="ü"/>
            </a:pPr>
            <a:r>
              <a:rPr lang="en-US" dirty="0" smtClean="0"/>
              <a:t> Breathlessness</a:t>
            </a:r>
          </a:p>
          <a:p>
            <a:pPr>
              <a:buFont typeface="Wingdings" pitchFamily="2" charset="2"/>
              <a:buChar char="ü"/>
            </a:pPr>
            <a:r>
              <a:rPr lang="en-US" dirty="0" smtClean="0"/>
              <a:t>Cerebral disturbance</a:t>
            </a:r>
          </a:p>
          <a:p>
            <a:pPr>
              <a:buFont typeface="Wingdings" pitchFamily="2" charset="2"/>
              <a:buChar char="ü"/>
            </a:pPr>
            <a:r>
              <a:rPr lang="en-US" dirty="0" smtClean="0"/>
              <a:t>Marked restlessness</a:t>
            </a:r>
          </a:p>
          <a:p>
            <a:pPr>
              <a:buFont typeface="Wingdings" pitchFamily="2" charset="2"/>
              <a:buChar char="ü"/>
            </a:pPr>
            <a:r>
              <a:rPr lang="en-US" dirty="0" smtClean="0"/>
              <a:t>Confusion</a:t>
            </a:r>
          </a:p>
          <a:p>
            <a:pPr>
              <a:buFont typeface="Wingdings" pitchFamily="2" charset="2"/>
              <a:buChar char="ü"/>
            </a:pPr>
            <a:r>
              <a:rPr lang="en-US" dirty="0" smtClean="0"/>
              <a:t>Drowsiness or coma</a:t>
            </a:r>
          </a:p>
          <a:p>
            <a:r>
              <a:rPr lang="en-US" dirty="0" smtClean="0"/>
              <a:t>NB:These cerebral symptoms may be caused partly by petechial haemorrhages in the brain, but in large measure they are probably secondary to hypoxia from occlusion of small blood vessels in the lungs</a:t>
            </a:r>
          </a:p>
          <a:p>
            <a:pPr marL="0" indent="0">
              <a:buNone/>
            </a:pPr>
            <a:endParaRPr lang="en-US" dirty="0"/>
          </a:p>
        </p:txBody>
      </p:sp>
    </p:spTree>
    <p:extLst>
      <p:ext uri="{BB962C8B-B14F-4D97-AF65-F5344CB8AC3E}">
        <p14:creationId xmlns:p14="http://schemas.microsoft.com/office/powerpoint/2010/main" val="27078614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ü"/>
            </a:pPr>
            <a:r>
              <a:rPr lang="en-US" dirty="0" smtClean="0"/>
              <a:t>Tachypnoea</a:t>
            </a:r>
          </a:p>
          <a:p>
            <a:pPr>
              <a:buFont typeface="Wingdings" pitchFamily="2" charset="2"/>
              <a:buChar char="ü"/>
            </a:pPr>
            <a:r>
              <a:rPr lang="en-US" dirty="0"/>
              <a:t> </a:t>
            </a:r>
            <a:r>
              <a:rPr lang="en-US" dirty="0" smtClean="0"/>
              <a:t>Dyspnoea</a:t>
            </a:r>
          </a:p>
          <a:p>
            <a:pPr>
              <a:buFont typeface="Wingdings" pitchFamily="2" charset="2"/>
              <a:buChar char="ü"/>
            </a:pPr>
            <a:r>
              <a:rPr lang="en-US" dirty="0" smtClean="0"/>
              <a:t>Petechial rash</a:t>
            </a:r>
          </a:p>
          <a:p>
            <a:r>
              <a:rPr lang="en-US" dirty="0" smtClean="0"/>
              <a:t>On the front of the neck</a:t>
            </a:r>
          </a:p>
          <a:p>
            <a:r>
              <a:rPr lang="en-US" dirty="0" smtClean="0"/>
              <a:t>On the anterior axillary folds or chest</a:t>
            </a:r>
          </a:p>
          <a:p>
            <a:r>
              <a:rPr lang="en-US" dirty="0" smtClean="0"/>
              <a:t>In the conjunctiva</a:t>
            </a:r>
          </a:p>
          <a:p>
            <a:r>
              <a:rPr lang="en-US" dirty="0" smtClean="0"/>
              <a:t>NB this rash presence strongly supports  diagnosis of fat embolism syndrome</a:t>
            </a:r>
            <a:endParaRPr lang="en-US" dirty="0"/>
          </a:p>
        </p:txBody>
      </p:sp>
    </p:spTree>
    <p:extLst>
      <p:ext uri="{BB962C8B-B14F-4D97-AF65-F5344CB8AC3E}">
        <p14:creationId xmlns:p14="http://schemas.microsoft.com/office/powerpoint/2010/main" val="36218924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Diagnosis</a:t>
            </a:r>
            <a:endParaRPr lang="en-US" b="1" dirty="0"/>
          </a:p>
        </p:txBody>
      </p:sp>
      <p:sp>
        <p:nvSpPr>
          <p:cNvPr id="3" name="Content Placeholder 2"/>
          <p:cNvSpPr>
            <a:spLocks noGrp="1"/>
          </p:cNvSpPr>
          <p:nvPr>
            <p:ph idx="1"/>
          </p:nvPr>
        </p:nvSpPr>
        <p:spPr/>
        <p:txBody>
          <a:bodyPr/>
          <a:lstStyle/>
          <a:p>
            <a:pPr>
              <a:buFont typeface="Wingdings" pitchFamily="2" charset="2"/>
              <a:buChar char="q"/>
            </a:pPr>
            <a:r>
              <a:rPr lang="en-US" dirty="0" smtClean="0"/>
              <a:t>Characteristic clinical features</a:t>
            </a:r>
          </a:p>
          <a:p>
            <a:pPr>
              <a:buFont typeface="Wingdings" pitchFamily="2" charset="2"/>
              <a:buChar char="q"/>
            </a:pPr>
            <a:r>
              <a:rPr lang="en-US" dirty="0"/>
              <a:t> </a:t>
            </a:r>
            <a:r>
              <a:rPr lang="en-US" dirty="0" smtClean="0"/>
              <a:t>Arterial blood gas analysis</a:t>
            </a:r>
          </a:p>
          <a:p>
            <a:pPr>
              <a:buFont typeface="Wingdings" pitchFamily="2" charset="2"/>
              <a:buChar char="Ø"/>
            </a:pPr>
            <a:r>
              <a:rPr lang="en-US" dirty="0"/>
              <a:t> </a:t>
            </a:r>
            <a:r>
              <a:rPr lang="en-US" dirty="0" smtClean="0"/>
              <a:t>May show reduction of the partial pressure of oxygen in the blood well below 100mmHg and often below the critical level of 60mmHg at which respiratory failure is likely.</a:t>
            </a:r>
          </a:p>
          <a:p>
            <a:pPr marL="0" indent="0">
              <a:buNone/>
            </a:pPr>
            <a:endParaRPr lang="en-US" dirty="0"/>
          </a:p>
        </p:txBody>
      </p:sp>
    </p:spTree>
    <p:extLst>
      <p:ext uri="{BB962C8B-B14F-4D97-AF65-F5344CB8AC3E}">
        <p14:creationId xmlns:p14="http://schemas.microsoft.com/office/powerpoint/2010/main" val="25509290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q"/>
            </a:pPr>
            <a:endParaRPr lang="en-US" dirty="0" smtClean="0"/>
          </a:p>
          <a:p>
            <a:pPr>
              <a:buFont typeface="Wingdings" pitchFamily="2" charset="2"/>
              <a:buChar char="q"/>
            </a:pPr>
            <a:r>
              <a:rPr lang="en-US" dirty="0"/>
              <a:t>Chest radiographs show patchy consolidation</a:t>
            </a:r>
          </a:p>
          <a:p>
            <a:pPr>
              <a:buFont typeface="Wingdings" pitchFamily="2" charset="2"/>
              <a:buChar char="q"/>
            </a:pPr>
            <a:r>
              <a:rPr lang="en-US" dirty="0"/>
              <a:t>Platelet count is low</a:t>
            </a:r>
          </a:p>
          <a:p>
            <a:pPr>
              <a:buFont typeface="Wingdings" pitchFamily="2" charset="2"/>
              <a:buChar char="q"/>
            </a:pPr>
            <a:r>
              <a:rPr lang="en-US" dirty="0" smtClean="0"/>
              <a:t>Serum lipase is low</a:t>
            </a:r>
          </a:p>
          <a:p>
            <a:pPr>
              <a:buFont typeface="Wingdings" pitchFamily="2" charset="2"/>
              <a:buChar char="q"/>
            </a:pPr>
            <a:r>
              <a:rPr lang="en-US" dirty="0" smtClean="0"/>
              <a:t>Fat globules may be present in the urine</a:t>
            </a:r>
            <a:endParaRPr lang="en-US" dirty="0"/>
          </a:p>
        </p:txBody>
      </p:sp>
    </p:spTree>
    <p:extLst>
      <p:ext uri="{BB962C8B-B14F-4D97-AF65-F5344CB8AC3E}">
        <p14:creationId xmlns:p14="http://schemas.microsoft.com/office/powerpoint/2010/main" val="34930098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Treatment</a:t>
            </a:r>
            <a:endParaRPr lang="en-US" b="1" dirty="0"/>
          </a:p>
        </p:txBody>
      </p:sp>
      <p:sp>
        <p:nvSpPr>
          <p:cNvPr id="3" name="Content Placeholder 2"/>
          <p:cNvSpPr>
            <a:spLocks noGrp="1"/>
          </p:cNvSpPr>
          <p:nvPr>
            <p:ph idx="1"/>
          </p:nvPr>
        </p:nvSpPr>
        <p:spPr/>
        <p:txBody>
          <a:bodyPr/>
          <a:lstStyle/>
          <a:p>
            <a:pPr>
              <a:buFont typeface="Wingdings" pitchFamily="2" charset="2"/>
              <a:buChar char="q"/>
            </a:pPr>
            <a:r>
              <a:rPr lang="en-US" dirty="0" smtClean="0"/>
              <a:t>Fat embolism is spontaneously reversible if the patient  can be tided over the dangerous period of hypoxia</a:t>
            </a:r>
          </a:p>
          <a:p>
            <a:pPr>
              <a:buFont typeface="Wingdings" pitchFamily="2" charset="2"/>
              <a:buChar char="q"/>
            </a:pPr>
            <a:r>
              <a:rPr lang="en-US" dirty="0" smtClean="0"/>
              <a:t>This may be achieved by  administration of 100% oxygen with positive pressure ventilation if necessary</a:t>
            </a:r>
            <a:endParaRPr lang="en-US" dirty="0"/>
          </a:p>
        </p:txBody>
      </p:sp>
    </p:spTree>
    <p:extLst>
      <p:ext uri="{BB962C8B-B14F-4D97-AF65-F5344CB8AC3E}">
        <p14:creationId xmlns:p14="http://schemas.microsoft.com/office/powerpoint/2010/main" val="41494932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q"/>
            </a:pPr>
            <a:r>
              <a:rPr lang="en-US" dirty="0" smtClean="0"/>
              <a:t>Control oxygen requirement by repeated blood gas analysis</a:t>
            </a:r>
          </a:p>
          <a:p>
            <a:pPr>
              <a:buFont typeface="Wingdings" pitchFamily="2" charset="2"/>
              <a:buChar char="q"/>
            </a:pPr>
            <a:r>
              <a:rPr lang="en-US" dirty="0" smtClean="0"/>
              <a:t>Patient need to be managed in the intensive  care unit</a:t>
            </a:r>
          </a:p>
          <a:p>
            <a:pPr>
              <a:buFont typeface="Wingdings" pitchFamily="2" charset="2"/>
              <a:buChar char="q"/>
            </a:pPr>
            <a:r>
              <a:rPr lang="en-US" dirty="0" smtClean="0"/>
              <a:t>The administration of methylprednisolone in patients with severe multiple injuries may help to prevent and correct  the adverse effects of fat embolism by maintaining blood oxygen tension and stabilizing  the free fatty acids</a:t>
            </a:r>
            <a:endParaRPr lang="en-US" dirty="0"/>
          </a:p>
        </p:txBody>
      </p:sp>
    </p:spTree>
    <p:extLst>
      <p:ext uri="{BB962C8B-B14F-4D97-AF65-F5344CB8AC3E}">
        <p14:creationId xmlns:p14="http://schemas.microsoft.com/office/powerpoint/2010/main" val="1150358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q"/>
            </a:pPr>
            <a:r>
              <a:rPr lang="en-US" dirty="0" smtClean="0"/>
              <a:t>Heparin or Dextran 40 may also be administered intravenously to improve capillary flow</a:t>
            </a:r>
            <a:endParaRPr lang="en-US" dirty="0"/>
          </a:p>
        </p:txBody>
      </p:sp>
    </p:spTree>
    <p:extLst>
      <p:ext uri="{BB962C8B-B14F-4D97-AF65-F5344CB8AC3E}">
        <p14:creationId xmlns:p14="http://schemas.microsoft.com/office/powerpoint/2010/main" val="15475135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Reflex sympathetic dystrophy</a:t>
            </a:r>
            <a:endParaRPr lang="en-US" b="1" dirty="0"/>
          </a:p>
        </p:txBody>
      </p:sp>
      <p:sp>
        <p:nvSpPr>
          <p:cNvPr id="3" name="Content Placeholder 2"/>
          <p:cNvSpPr>
            <a:spLocks noGrp="1"/>
          </p:cNvSpPr>
          <p:nvPr>
            <p:ph idx="1"/>
          </p:nvPr>
        </p:nvSpPr>
        <p:spPr/>
        <p:txBody>
          <a:bodyPr/>
          <a:lstStyle/>
          <a:p>
            <a:pPr>
              <a:buFont typeface="Wingdings" pitchFamily="2" charset="2"/>
              <a:buChar char="§"/>
            </a:pPr>
            <a:r>
              <a:rPr lang="en-US" dirty="0" smtClean="0"/>
              <a:t>Also known as:-</a:t>
            </a:r>
          </a:p>
          <a:p>
            <a:pPr>
              <a:buFont typeface="Courier New" pitchFamily="49" charset="0"/>
              <a:buChar char="o"/>
            </a:pPr>
            <a:r>
              <a:rPr lang="en-US" dirty="0" smtClean="0"/>
              <a:t>Sudeck’s atrophy</a:t>
            </a:r>
          </a:p>
          <a:p>
            <a:pPr>
              <a:buFont typeface="Courier New" pitchFamily="49" charset="0"/>
              <a:buChar char="o"/>
            </a:pPr>
            <a:r>
              <a:rPr lang="en-US" dirty="0" smtClean="0"/>
              <a:t>Sudeck’s post traumatic osteodystrophy</a:t>
            </a:r>
          </a:p>
          <a:p>
            <a:pPr>
              <a:buFont typeface="Courier New" pitchFamily="49" charset="0"/>
              <a:buChar char="o"/>
            </a:pPr>
            <a:r>
              <a:rPr lang="en-US" dirty="0" smtClean="0"/>
              <a:t>Post traumatic painful osteoporosis</a:t>
            </a:r>
          </a:p>
          <a:p>
            <a:pPr>
              <a:buFont typeface="Courier New" pitchFamily="49" charset="0"/>
              <a:buChar char="o"/>
            </a:pPr>
            <a:r>
              <a:rPr lang="en-US" dirty="0" smtClean="0"/>
              <a:t>Complex regional pain syndrome</a:t>
            </a:r>
            <a:endParaRPr lang="en-US" dirty="0"/>
          </a:p>
        </p:txBody>
      </p:sp>
    </p:spTree>
    <p:extLst>
      <p:ext uri="{BB962C8B-B14F-4D97-AF65-F5344CB8AC3E}">
        <p14:creationId xmlns:p14="http://schemas.microsoft.com/office/powerpoint/2010/main" val="33750641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
            </a:pPr>
            <a:r>
              <a:rPr lang="en-US" dirty="0" smtClean="0"/>
              <a:t>It’s characterized  by pain,swelling,and marked joint stiffness in the hand or foot  of the injured limb</a:t>
            </a:r>
          </a:p>
          <a:p>
            <a:pPr>
              <a:buFont typeface="Wingdings" pitchFamily="2" charset="2"/>
              <a:buChar char="§"/>
            </a:pPr>
            <a:r>
              <a:rPr lang="en-US" dirty="0" smtClean="0"/>
              <a:t>The cause and exact nature of the condition are unknown</a:t>
            </a:r>
            <a:endParaRPr lang="en-US" dirty="0"/>
          </a:p>
        </p:txBody>
      </p:sp>
    </p:spTree>
    <p:extLst>
      <p:ext uri="{BB962C8B-B14F-4D97-AF65-F5344CB8AC3E}">
        <p14:creationId xmlns:p14="http://schemas.microsoft.com/office/powerpoint/2010/main" val="3256815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
            </a:pPr>
            <a:r>
              <a:rPr lang="en-US" b="1" dirty="0" smtClean="0"/>
              <a:t> Local</a:t>
            </a:r>
          </a:p>
          <a:p>
            <a:pPr>
              <a:buFont typeface="Courier New" pitchFamily="49" charset="0"/>
              <a:buChar char="o"/>
            </a:pPr>
            <a:r>
              <a:rPr lang="en-US" dirty="0"/>
              <a:t> </a:t>
            </a:r>
            <a:r>
              <a:rPr lang="en-US" dirty="0" smtClean="0"/>
              <a:t>Infection</a:t>
            </a:r>
          </a:p>
          <a:p>
            <a:pPr>
              <a:buFont typeface="Courier New" pitchFamily="49" charset="0"/>
              <a:buChar char="o"/>
            </a:pPr>
            <a:r>
              <a:rPr lang="en-US" dirty="0"/>
              <a:t> </a:t>
            </a:r>
            <a:r>
              <a:rPr lang="en-US" dirty="0" smtClean="0"/>
              <a:t>Compartment syndrome</a:t>
            </a:r>
            <a:endParaRPr lang="en-US" dirty="0"/>
          </a:p>
        </p:txBody>
      </p:sp>
    </p:spTree>
    <p:extLst>
      <p:ext uri="{BB962C8B-B14F-4D97-AF65-F5344CB8AC3E}">
        <p14:creationId xmlns:p14="http://schemas.microsoft.com/office/powerpoint/2010/main" val="2471628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
            </a:pPr>
            <a:r>
              <a:rPr lang="en-US" dirty="0" smtClean="0"/>
              <a:t>Probably due to a disturbance of centrally  mediated  autonomic regulation with consequent increased stimulation of sympathetic  and motor efferent  fibres.</a:t>
            </a:r>
            <a:endParaRPr lang="en-US" dirty="0"/>
          </a:p>
        </p:txBody>
      </p:sp>
    </p:spTree>
    <p:extLst>
      <p:ext uri="{BB962C8B-B14F-4D97-AF65-F5344CB8AC3E}">
        <p14:creationId xmlns:p14="http://schemas.microsoft.com/office/powerpoint/2010/main" val="9956573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Clinical features</a:t>
            </a:r>
            <a:endParaRPr lang="en-US" b="1" dirty="0"/>
          </a:p>
        </p:txBody>
      </p:sp>
      <p:sp>
        <p:nvSpPr>
          <p:cNvPr id="3" name="Content Placeholder 2"/>
          <p:cNvSpPr>
            <a:spLocks noGrp="1"/>
          </p:cNvSpPr>
          <p:nvPr>
            <p:ph idx="1"/>
          </p:nvPr>
        </p:nvSpPr>
        <p:spPr/>
        <p:txBody>
          <a:bodyPr/>
          <a:lstStyle/>
          <a:p>
            <a:pPr>
              <a:buFont typeface="Wingdings" pitchFamily="2" charset="2"/>
              <a:buChar char="Ø"/>
            </a:pPr>
            <a:r>
              <a:rPr lang="en-US" dirty="0" smtClean="0"/>
              <a:t>Symptoms are noticed 2 months after the injury, or when the plaster is removed</a:t>
            </a:r>
          </a:p>
          <a:p>
            <a:pPr>
              <a:buFont typeface="Wingdings" pitchFamily="2" charset="2"/>
              <a:buChar char="Ø"/>
            </a:pPr>
            <a:r>
              <a:rPr lang="en-US" dirty="0"/>
              <a:t> </a:t>
            </a:r>
            <a:r>
              <a:rPr lang="en-US" dirty="0" smtClean="0"/>
              <a:t>The function of the limb is not regained as it should be with active use and exercises</a:t>
            </a:r>
          </a:p>
          <a:p>
            <a:pPr>
              <a:buFont typeface="Wingdings" pitchFamily="2" charset="2"/>
              <a:buChar char="Ø"/>
            </a:pPr>
            <a:r>
              <a:rPr lang="en-US" dirty="0" smtClean="0"/>
              <a:t>Instead the patient complains of severe  pain  in the affected  hand or foot when attempting to use it.</a:t>
            </a:r>
            <a:endParaRPr lang="en-US" dirty="0"/>
          </a:p>
        </p:txBody>
      </p:sp>
    </p:spTree>
    <p:extLst>
      <p:ext uri="{BB962C8B-B14F-4D97-AF65-F5344CB8AC3E}">
        <p14:creationId xmlns:p14="http://schemas.microsoft.com/office/powerpoint/2010/main" val="37068759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Courier New" pitchFamily="49" charset="0"/>
              <a:buChar char="o"/>
            </a:pPr>
            <a:r>
              <a:rPr lang="en-US" b="1" dirty="0" smtClean="0"/>
              <a:t>On examination:</a:t>
            </a:r>
          </a:p>
          <a:p>
            <a:r>
              <a:rPr lang="en-US" dirty="0" smtClean="0"/>
              <a:t>The limb is swollen and may be hyperaemic</a:t>
            </a:r>
          </a:p>
          <a:p>
            <a:r>
              <a:rPr lang="en-US" dirty="0" smtClean="0"/>
              <a:t>The skin creases are obliterated, giving the surface a glossy appearance</a:t>
            </a:r>
          </a:p>
          <a:p>
            <a:r>
              <a:rPr lang="en-US" dirty="0" smtClean="0"/>
              <a:t>The nails and hair of the hand or foot are atrophic</a:t>
            </a:r>
          </a:p>
          <a:p>
            <a:pPr marL="0" indent="0">
              <a:buNone/>
            </a:pPr>
            <a:endParaRPr lang="en-US" dirty="0" smtClean="0"/>
          </a:p>
          <a:p>
            <a:endParaRPr lang="en-US" dirty="0"/>
          </a:p>
        </p:txBody>
      </p:sp>
    </p:spTree>
    <p:extLst>
      <p:ext uri="{BB962C8B-B14F-4D97-AF65-F5344CB8AC3E}">
        <p14:creationId xmlns:p14="http://schemas.microsoft.com/office/powerpoint/2010/main" val="6487023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palmar aponeurosis  may be thickened</a:t>
            </a:r>
          </a:p>
          <a:p>
            <a:r>
              <a:rPr lang="en-US" dirty="0" smtClean="0"/>
              <a:t>Joint movements  are severely impaired,esp.the metacarpophalageal and interphalangeal joints(frozen hand)</a:t>
            </a:r>
          </a:p>
          <a:p>
            <a:r>
              <a:rPr lang="en-US" dirty="0" smtClean="0"/>
              <a:t>Radiographs show spotty osteoporosis, often of severe degree.</a:t>
            </a:r>
            <a:endParaRPr lang="en-US" dirty="0"/>
          </a:p>
        </p:txBody>
      </p:sp>
    </p:spTree>
    <p:extLst>
      <p:ext uri="{BB962C8B-B14F-4D97-AF65-F5344CB8AC3E}">
        <p14:creationId xmlns:p14="http://schemas.microsoft.com/office/powerpoint/2010/main" val="36558278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Treatment</a:t>
            </a:r>
            <a:endParaRPr lang="en-US" b="1"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smtClean="0"/>
              <a:t>Most cases respond slowly but surely to efficient conservative treatment</a:t>
            </a:r>
          </a:p>
          <a:p>
            <a:pPr>
              <a:buFont typeface="Wingdings" pitchFamily="2" charset="2"/>
              <a:buChar char="v"/>
            </a:pPr>
            <a:r>
              <a:rPr lang="en-US" dirty="0" smtClean="0"/>
              <a:t>Mainstay of treatment is active exercise, with active use of the limb so far as the pain will allow.</a:t>
            </a:r>
          </a:p>
          <a:p>
            <a:pPr>
              <a:buFont typeface="Wingdings" pitchFamily="2" charset="2"/>
              <a:buChar char="v"/>
            </a:pPr>
            <a:r>
              <a:rPr lang="en-US" dirty="0" smtClean="0"/>
              <a:t>Periods of elevation and local heat(warm baths)</a:t>
            </a:r>
          </a:p>
          <a:p>
            <a:pPr>
              <a:buFont typeface="Wingdings" pitchFamily="2" charset="2"/>
              <a:buChar char="v"/>
            </a:pPr>
            <a:r>
              <a:rPr lang="en-US" dirty="0" smtClean="0"/>
              <a:t>Adequate recovery is usually gained in2-4 months.</a:t>
            </a:r>
            <a:endParaRPr lang="en-US" dirty="0"/>
          </a:p>
        </p:txBody>
      </p:sp>
    </p:spTree>
    <p:extLst>
      <p:ext uri="{BB962C8B-B14F-4D97-AF65-F5344CB8AC3E}">
        <p14:creationId xmlns:p14="http://schemas.microsoft.com/office/powerpoint/2010/main" val="20737902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 traumatic ossification</a:t>
            </a:r>
            <a:endParaRPr lang="en-US" b="1" dirty="0"/>
          </a:p>
        </p:txBody>
      </p:sp>
      <p:sp>
        <p:nvSpPr>
          <p:cNvPr id="3" name="Content Placeholder 2"/>
          <p:cNvSpPr>
            <a:spLocks noGrp="1"/>
          </p:cNvSpPr>
          <p:nvPr>
            <p:ph idx="1"/>
          </p:nvPr>
        </p:nvSpPr>
        <p:spPr/>
        <p:txBody>
          <a:bodyPr/>
          <a:lstStyle/>
          <a:p>
            <a:pPr>
              <a:buFont typeface="Wingdings" pitchFamily="2" charset="2"/>
              <a:buChar char="q"/>
            </a:pPr>
            <a:r>
              <a:rPr lang="en-US" dirty="0" smtClean="0"/>
              <a:t> It’s a rare cause of joint stiffness after fracture or dislocation</a:t>
            </a:r>
          </a:p>
          <a:p>
            <a:pPr>
              <a:buFont typeface="Wingdings" pitchFamily="2" charset="2"/>
              <a:buChar char="q"/>
            </a:pPr>
            <a:r>
              <a:rPr lang="en-US" dirty="0"/>
              <a:t> </a:t>
            </a:r>
            <a:r>
              <a:rPr lang="en-US" dirty="0" smtClean="0"/>
              <a:t>Sometimes called myositis ossificans</a:t>
            </a:r>
          </a:p>
          <a:p>
            <a:pPr>
              <a:buFont typeface="Wingdings" pitchFamily="2" charset="2"/>
              <a:buChar char="q"/>
            </a:pPr>
            <a:r>
              <a:rPr lang="en-US" dirty="0"/>
              <a:t> </a:t>
            </a:r>
            <a:r>
              <a:rPr lang="en-US" dirty="0" smtClean="0"/>
              <a:t>Occurs in severe injury  to a joint, especially when the capsule  and periosteum have been stripped from the bones by violent  displacement  of the fragments. </a:t>
            </a:r>
            <a:endParaRPr lang="en-US" dirty="0"/>
          </a:p>
        </p:txBody>
      </p:sp>
    </p:spTree>
    <p:extLst>
      <p:ext uri="{BB962C8B-B14F-4D97-AF65-F5344CB8AC3E}">
        <p14:creationId xmlns:p14="http://schemas.microsoft.com/office/powerpoint/2010/main" val="27097846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itchFamily="2" charset="2"/>
              <a:buChar char="q"/>
            </a:pPr>
            <a:r>
              <a:rPr lang="en-US" dirty="0" smtClean="0"/>
              <a:t>Blood collects under the stripped soft tissues, forming a large  haematoma about the joint</a:t>
            </a:r>
          </a:p>
          <a:p>
            <a:pPr>
              <a:buFont typeface="Wingdings" pitchFamily="2" charset="2"/>
              <a:buChar char="q"/>
            </a:pPr>
            <a:r>
              <a:rPr lang="en-US" dirty="0" smtClean="0"/>
              <a:t>Instead of being absorbed ,the haematoma is invaded by osteoblasts and becomes ossified.</a:t>
            </a:r>
          </a:p>
          <a:p>
            <a:pPr>
              <a:buFont typeface="Wingdings" pitchFamily="2" charset="2"/>
              <a:buChar char="q"/>
            </a:pPr>
            <a:r>
              <a:rPr lang="en-US" dirty="0" smtClean="0"/>
              <a:t>This leads to restriction of joint movement</a:t>
            </a:r>
          </a:p>
          <a:p>
            <a:pPr>
              <a:buFont typeface="Wingdings" pitchFamily="2" charset="2"/>
              <a:buChar char="q"/>
            </a:pPr>
            <a:r>
              <a:rPr lang="en-US" dirty="0" smtClean="0"/>
              <a:t>It’s encountered  most commonly  in the elbow after fracture dislocation.</a:t>
            </a:r>
          </a:p>
          <a:p>
            <a:pPr>
              <a:buFont typeface="Wingdings" pitchFamily="2" charset="2"/>
              <a:buChar char="q"/>
            </a:pPr>
            <a:endParaRPr lang="en-US" dirty="0"/>
          </a:p>
        </p:txBody>
      </p:sp>
    </p:spTree>
    <p:extLst>
      <p:ext uri="{BB962C8B-B14F-4D97-AF65-F5344CB8AC3E}">
        <p14:creationId xmlns:p14="http://schemas.microsoft.com/office/powerpoint/2010/main" val="36001126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itchFamily="2" charset="2"/>
              <a:buChar char="q"/>
            </a:pPr>
            <a:r>
              <a:rPr lang="en-US" dirty="0" smtClean="0"/>
              <a:t> Greater risk of occurrence in children  than in adults because periosteum  is only loosely attached to long bones and is easily stripped from them.</a:t>
            </a:r>
            <a:endParaRPr lang="en-US" dirty="0"/>
          </a:p>
        </p:txBody>
      </p:sp>
    </p:spTree>
    <p:extLst>
      <p:ext uri="{BB962C8B-B14F-4D97-AF65-F5344CB8AC3E}">
        <p14:creationId xmlns:p14="http://schemas.microsoft.com/office/powerpoint/2010/main" val="18409139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Treatment</a:t>
            </a:r>
            <a:endParaRPr lang="en-US" b="1" dirty="0"/>
          </a:p>
        </p:txBody>
      </p:sp>
      <p:sp>
        <p:nvSpPr>
          <p:cNvPr id="3" name="Content Placeholder 2"/>
          <p:cNvSpPr>
            <a:spLocks noGrp="1"/>
          </p:cNvSpPr>
          <p:nvPr>
            <p:ph idx="1"/>
          </p:nvPr>
        </p:nvSpPr>
        <p:spPr/>
        <p:txBody>
          <a:bodyPr/>
          <a:lstStyle/>
          <a:p>
            <a:pPr>
              <a:buFont typeface="Wingdings" pitchFamily="2" charset="2"/>
              <a:buChar char="v"/>
            </a:pPr>
            <a:r>
              <a:rPr lang="en-US" dirty="0" smtClean="0"/>
              <a:t>Gentle active exercises</a:t>
            </a:r>
          </a:p>
          <a:p>
            <a:pPr>
              <a:buFont typeface="Wingdings" pitchFamily="2" charset="2"/>
              <a:buChar char="v"/>
            </a:pPr>
            <a:r>
              <a:rPr lang="en-US" dirty="0" smtClean="0"/>
              <a:t>Excise a mass of bone that is blocking movement</a:t>
            </a:r>
          </a:p>
          <a:p>
            <a:pPr marL="0" indent="0">
              <a:buNone/>
            </a:pPr>
            <a:endParaRPr lang="en-US" dirty="0"/>
          </a:p>
        </p:txBody>
      </p:sp>
    </p:spTree>
    <p:extLst>
      <p:ext uri="{BB962C8B-B14F-4D97-AF65-F5344CB8AC3E}">
        <p14:creationId xmlns:p14="http://schemas.microsoft.com/office/powerpoint/2010/main" val="6957644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Osteoarthritis</a:t>
            </a:r>
            <a:endParaRPr lang="en-US" b="1" dirty="0"/>
          </a:p>
        </p:txBody>
      </p:sp>
      <p:sp>
        <p:nvSpPr>
          <p:cNvPr id="3" name="Content Placeholder 2"/>
          <p:cNvSpPr>
            <a:spLocks noGrp="1"/>
          </p:cNvSpPr>
          <p:nvPr>
            <p:ph idx="1"/>
          </p:nvPr>
        </p:nvSpPr>
        <p:spPr/>
        <p:txBody>
          <a:bodyPr/>
          <a:lstStyle/>
          <a:p>
            <a:pPr>
              <a:buFont typeface="Wingdings" pitchFamily="2" charset="2"/>
              <a:buChar char="§"/>
            </a:pPr>
            <a:r>
              <a:rPr lang="en-US" dirty="0" smtClean="0"/>
              <a:t>This is due to roughening  or irregularity of joint surface</a:t>
            </a:r>
          </a:p>
          <a:p>
            <a:pPr>
              <a:buFont typeface="Wingdings" pitchFamily="2" charset="2"/>
              <a:buChar char="§"/>
            </a:pPr>
            <a:r>
              <a:rPr lang="en-US" dirty="0" smtClean="0"/>
              <a:t>It’s likely to develop sooner or later after any displaced fracture which involves an articular surface.</a:t>
            </a:r>
          </a:p>
          <a:p>
            <a:pPr>
              <a:buFont typeface="Wingdings" pitchFamily="2" charset="2"/>
              <a:buChar char="§"/>
            </a:pPr>
            <a:r>
              <a:rPr lang="en-US" dirty="0"/>
              <a:t>Avascular necrosis is also an important cause of osteoarthritis</a:t>
            </a:r>
          </a:p>
          <a:p>
            <a:pPr marL="0" indent="0">
              <a:buNone/>
            </a:pPr>
            <a:endParaRPr lang="en-US" dirty="0" smtClean="0"/>
          </a:p>
          <a:p>
            <a:pPr>
              <a:buFont typeface="Wingdings" pitchFamily="2" charset="2"/>
              <a:buChar char="§"/>
            </a:pPr>
            <a:endParaRPr lang="en-US" dirty="0" smtClean="0"/>
          </a:p>
          <a:p>
            <a:pPr>
              <a:buFont typeface="Wingdings" pitchFamily="2" charset="2"/>
              <a:buChar char="§"/>
            </a:pPr>
            <a:endParaRPr lang="en-US" dirty="0" smtClean="0"/>
          </a:p>
          <a:p>
            <a:pPr marL="0" indent="0">
              <a:buNone/>
            </a:pPr>
            <a:endParaRPr lang="en-US" dirty="0"/>
          </a:p>
        </p:txBody>
      </p:sp>
    </p:spTree>
    <p:extLst>
      <p:ext uri="{BB962C8B-B14F-4D97-AF65-F5344CB8AC3E}">
        <p14:creationId xmlns:p14="http://schemas.microsoft.com/office/powerpoint/2010/main" val="4174929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Late complications</a:t>
            </a:r>
            <a:endParaRPr lang="en-US" b="1" dirty="0"/>
          </a:p>
        </p:txBody>
      </p:sp>
      <p:sp>
        <p:nvSpPr>
          <p:cNvPr id="3" name="Content Placeholder 2"/>
          <p:cNvSpPr>
            <a:spLocks noGrp="1"/>
          </p:cNvSpPr>
          <p:nvPr>
            <p:ph idx="1"/>
          </p:nvPr>
        </p:nvSpPr>
        <p:spPr/>
        <p:txBody>
          <a:bodyPr/>
          <a:lstStyle/>
          <a:p>
            <a:pPr>
              <a:buFont typeface="Wingdings" pitchFamily="2" charset="2"/>
              <a:buChar char="§"/>
            </a:pPr>
            <a:r>
              <a:rPr lang="en-US" dirty="0" smtClean="0"/>
              <a:t> </a:t>
            </a:r>
            <a:r>
              <a:rPr lang="en-US" b="1" dirty="0" smtClean="0"/>
              <a:t>Imperfect union of the fracture</a:t>
            </a:r>
          </a:p>
          <a:p>
            <a:pPr>
              <a:buFont typeface="Wingdings" pitchFamily="2" charset="2"/>
              <a:buChar char="ü"/>
            </a:pPr>
            <a:r>
              <a:rPr lang="en-US" dirty="0"/>
              <a:t> </a:t>
            </a:r>
            <a:r>
              <a:rPr lang="en-US" dirty="0" smtClean="0"/>
              <a:t>Delayed union</a:t>
            </a:r>
          </a:p>
          <a:p>
            <a:pPr>
              <a:buFont typeface="Wingdings" pitchFamily="2" charset="2"/>
              <a:buChar char="ü"/>
            </a:pPr>
            <a:r>
              <a:rPr lang="en-US" dirty="0"/>
              <a:t> </a:t>
            </a:r>
            <a:r>
              <a:rPr lang="en-US" dirty="0" smtClean="0"/>
              <a:t>Non union</a:t>
            </a:r>
          </a:p>
          <a:p>
            <a:pPr>
              <a:buFont typeface="Wingdings" pitchFamily="2" charset="2"/>
              <a:buChar char="ü"/>
            </a:pPr>
            <a:r>
              <a:rPr lang="en-US" dirty="0"/>
              <a:t> </a:t>
            </a:r>
            <a:r>
              <a:rPr lang="en-US" dirty="0" smtClean="0"/>
              <a:t>Mal union</a:t>
            </a:r>
          </a:p>
          <a:p>
            <a:pPr>
              <a:buFont typeface="Wingdings" pitchFamily="2" charset="2"/>
              <a:buChar char="ü"/>
            </a:pPr>
            <a:r>
              <a:rPr lang="en-US" dirty="0"/>
              <a:t> </a:t>
            </a:r>
            <a:r>
              <a:rPr lang="en-US" dirty="0" smtClean="0"/>
              <a:t>Cross union</a:t>
            </a:r>
          </a:p>
          <a:p>
            <a:pPr marL="0" indent="0">
              <a:buNone/>
            </a:pPr>
            <a:endParaRPr lang="en-US" dirty="0"/>
          </a:p>
        </p:txBody>
      </p:sp>
    </p:spTree>
    <p:extLst>
      <p:ext uri="{BB962C8B-B14F-4D97-AF65-F5344CB8AC3E}">
        <p14:creationId xmlns:p14="http://schemas.microsoft.com/office/powerpoint/2010/main" val="25736895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itchFamily="2" charset="2"/>
              <a:buChar char="§"/>
            </a:pPr>
            <a:r>
              <a:rPr lang="en-US" dirty="0" smtClean="0"/>
              <a:t>Even a slight step between the fragments may lead to serious subsequent disability from arthritis especially in weight bearing joint</a:t>
            </a:r>
          </a:p>
          <a:p>
            <a:pPr>
              <a:buFont typeface="Wingdings" pitchFamily="2" charset="2"/>
              <a:buChar char="§"/>
            </a:pPr>
            <a:r>
              <a:rPr lang="en-US" dirty="0" smtClean="0"/>
              <a:t>There’s a risk of osteoarthritis if fracture fragments unite with angular deformity because mal-alignment of joint surfaces causes excessive stress at one part of the joint and accelerates wear and tear changes.</a:t>
            </a:r>
          </a:p>
          <a:p>
            <a:pPr>
              <a:buFont typeface="Wingdings" pitchFamily="2" charset="2"/>
              <a:buChar char="§"/>
            </a:pPr>
            <a:endParaRPr lang="en-US" dirty="0"/>
          </a:p>
        </p:txBody>
      </p:sp>
    </p:spTree>
    <p:extLst>
      <p:ext uri="{BB962C8B-B14F-4D97-AF65-F5344CB8AC3E}">
        <p14:creationId xmlns:p14="http://schemas.microsoft.com/office/powerpoint/2010/main" val="23470988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Intra-articular and articular                   adhesions</a:t>
            </a:r>
            <a:endParaRPr lang="en-US" b="1" dirty="0"/>
          </a:p>
        </p:txBody>
      </p:sp>
      <p:sp>
        <p:nvSpPr>
          <p:cNvPr id="3" name="Content Placeholder 2"/>
          <p:cNvSpPr>
            <a:spLocks noGrp="1"/>
          </p:cNvSpPr>
          <p:nvPr>
            <p:ph idx="1"/>
          </p:nvPr>
        </p:nvSpPr>
        <p:spPr/>
        <p:txBody>
          <a:bodyPr/>
          <a:lstStyle/>
          <a:p>
            <a:pPr>
              <a:buFont typeface="Wingdings" pitchFamily="2" charset="2"/>
              <a:buChar char="§"/>
            </a:pPr>
            <a:r>
              <a:rPr lang="en-US" dirty="0" smtClean="0"/>
              <a:t> Joint stiffness after  adhesions is common after fractures especially those that are near a joint</a:t>
            </a:r>
          </a:p>
          <a:p>
            <a:pPr>
              <a:buFont typeface="Wingdings" pitchFamily="2" charset="2"/>
              <a:buChar char="§"/>
            </a:pPr>
            <a:r>
              <a:rPr lang="en-US" dirty="0" smtClean="0"/>
              <a:t>The knees,shoulder,elbow and finger joints stiffen easily and often suffer permanent impairment</a:t>
            </a:r>
          </a:p>
          <a:p>
            <a:pPr>
              <a:buFont typeface="Wingdings" pitchFamily="2" charset="2"/>
              <a:buChar char="§"/>
            </a:pPr>
            <a:r>
              <a:rPr lang="en-US" dirty="0" smtClean="0"/>
              <a:t>The hip and wrist usually regain their full mobility without difficulty</a:t>
            </a:r>
            <a:endParaRPr lang="en-US" dirty="0"/>
          </a:p>
        </p:txBody>
      </p:sp>
    </p:spTree>
    <p:extLst>
      <p:ext uri="{BB962C8B-B14F-4D97-AF65-F5344CB8AC3E}">
        <p14:creationId xmlns:p14="http://schemas.microsoft.com/office/powerpoint/2010/main" val="14756583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Intra-articular adhesions</a:t>
            </a:r>
            <a:endParaRPr lang="en-US" b="1" dirty="0"/>
          </a:p>
        </p:txBody>
      </p:sp>
      <p:sp>
        <p:nvSpPr>
          <p:cNvPr id="3" name="Content Placeholder 2"/>
          <p:cNvSpPr>
            <a:spLocks noGrp="1"/>
          </p:cNvSpPr>
          <p:nvPr>
            <p:ph idx="1"/>
          </p:nvPr>
        </p:nvSpPr>
        <p:spPr/>
        <p:txBody>
          <a:bodyPr/>
          <a:lstStyle/>
          <a:p>
            <a:pPr>
              <a:buFont typeface="Wingdings" pitchFamily="2" charset="2"/>
              <a:buChar char="§"/>
            </a:pPr>
            <a:r>
              <a:rPr lang="en-US" dirty="0" smtClean="0"/>
              <a:t>Occur chiefly after a fracture that has involved the articular surface of the bone</a:t>
            </a:r>
          </a:p>
          <a:p>
            <a:pPr>
              <a:buFont typeface="Wingdings" pitchFamily="2" charset="2"/>
              <a:buChar char="§"/>
            </a:pPr>
            <a:r>
              <a:rPr lang="en-US" dirty="0" smtClean="0"/>
              <a:t>Blood escapes into the joint( haemathrosis) and may leave residue strands of fibrin which later become organized into fibrous adhesions between opposing folds of synovial membrane</a:t>
            </a:r>
            <a:endParaRPr lang="en-US" dirty="0"/>
          </a:p>
        </p:txBody>
      </p:sp>
    </p:spTree>
    <p:extLst>
      <p:ext uri="{BB962C8B-B14F-4D97-AF65-F5344CB8AC3E}">
        <p14:creationId xmlns:p14="http://schemas.microsoft.com/office/powerpoint/2010/main" val="18443949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Peri-articular adhesions</a:t>
            </a:r>
            <a:endParaRPr lang="en-US" b="1" dirty="0"/>
          </a:p>
        </p:txBody>
      </p:sp>
      <p:sp>
        <p:nvSpPr>
          <p:cNvPr id="3" name="Content Placeholder 2"/>
          <p:cNvSpPr>
            <a:spLocks noGrp="1"/>
          </p:cNvSpPr>
          <p:nvPr>
            <p:ph idx="1"/>
          </p:nvPr>
        </p:nvSpPr>
        <p:spPr/>
        <p:txBody>
          <a:bodyPr/>
          <a:lstStyle/>
          <a:p>
            <a:pPr>
              <a:buFont typeface="Wingdings" pitchFamily="2" charset="2"/>
              <a:buChar char="§"/>
            </a:pPr>
            <a:r>
              <a:rPr lang="en-US" dirty="0" smtClean="0"/>
              <a:t>Per-articular changes are a more frequent cause of joint stiffness than intra -articular adhesions</a:t>
            </a:r>
          </a:p>
          <a:p>
            <a:pPr>
              <a:buFont typeface="Wingdings" pitchFamily="2" charset="2"/>
              <a:buChar char="§"/>
            </a:pPr>
            <a:r>
              <a:rPr lang="en-US" dirty="0" smtClean="0"/>
              <a:t>Due to the injury and possibly prolonged immobilization, oedema fluid collects in the tissues, binding together the connective tissue fibers</a:t>
            </a:r>
          </a:p>
          <a:p>
            <a:pPr>
              <a:buFont typeface="Wingdings" pitchFamily="2" charset="2"/>
              <a:buChar char="§"/>
            </a:pPr>
            <a:endParaRPr lang="en-US" dirty="0"/>
          </a:p>
        </p:txBody>
      </p:sp>
    </p:spTree>
    <p:extLst>
      <p:ext uri="{BB962C8B-B14F-4D97-AF65-F5344CB8AC3E}">
        <p14:creationId xmlns:p14="http://schemas.microsoft.com/office/powerpoint/2010/main" val="3122967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itchFamily="2" charset="2"/>
              <a:buChar char="§"/>
            </a:pPr>
            <a:r>
              <a:rPr lang="en-US" dirty="0" smtClean="0"/>
              <a:t>This leads to loss of resilience of the Peri-articular tissues such as joint capsule and ligaments and also impairs  the free gliding of muscle fibres one upon another</a:t>
            </a:r>
          </a:p>
          <a:p>
            <a:pPr>
              <a:buFont typeface="Wingdings" pitchFamily="2" charset="2"/>
              <a:buChar char="§"/>
            </a:pPr>
            <a:r>
              <a:rPr lang="en-US" dirty="0" smtClean="0"/>
              <a:t>Direct adhesion of muscle to the underlying bone at the site of fracture is another cause of stiffness</a:t>
            </a:r>
            <a:endParaRPr lang="en-US" dirty="0"/>
          </a:p>
        </p:txBody>
      </p:sp>
    </p:spTree>
    <p:extLst>
      <p:ext uri="{BB962C8B-B14F-4D97-AF65-F5344CB8AC3E}">
        <p14:creationId xmlns:p14="http://schemas.microsoft.com/office/powerpoint/2010/main" val="23971308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Treatment</a:t>
            </a:r>
            <a:r>
              <a:rPr lang="en-US" dirty="0" smtClean="0"/>
              <a:t>                              </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t>Active exercise preferably under supervision of physiotherapist</a:t>
            </a:r>
          </a:p>
          <a:p>
            <a:pPr>
              <a:buFont typeface="Wingdings" pitchFamily="2" charset="2"/>
              <a:buChar char="v"/>
            </a:pPr>
            <a:r>
              <a:rPr lang="en-US" b="1" dirty="0" smtClean="0"/>
              <a:t>Manipulation: under</a:t>
            </a:r>
            <a:r>
              <a:rPr lang="en-US" dirty="0" smtClean="0"/>
              <a:t> anaesthesia may be considered if active exercises and use are not achieving steady improvement. It is more likely to be successful in overcoming stiffness from intra-articular adhesions</a:t>
            </a:r>
          </a:p>
          <a:p>
            <a:pPr>
              <a:buFont typeface="Wingdings" pitchFamily="2" charset="2"/>
              <a:buChar char="v"/>
            </a:pPr>
            <a:r>
              <a:rPr lang="en-US" dirty="0"/>
              <a:t> </a:t>
            </a:r>
            <a:r>
              <a:rPr lang="en-US" b="1" dirty="0" smtClean="0"/>
              <a:t>Operation </a:t>
            </a:r>
            <a:r>
              <a:rPr lang="en-US" dirty="0" smtClean="0"/>
              <a:t>to release the adhesions</a:t>
            </a:r>
            <a:endParaRPr lang="en-US" dirty="0"/>
          </a:p>
        </p:txBody>
      </p:sp>
    </p:spTree>
    <p:extLst>
      <p:ext uri="{BB962C8B-B14F-4D97-AF65-F5344CB8AC3E}">
        <p14:creationId xmlns:p14="http://schemas.microsoft.com/office/powerpoint/2010/main" val="28321425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pPr>
              <a:buNone/>
            </a:pPr>
            <a:r>
              <a:rPr lang="en-US" dirty="0" smtClean="0"/>
              <a:t>                             </a:t>
            </a:r>
            <a:r>
              <a:rPr lang="en-US" sz="4400" dirty="0" smtClean="0"/>
              <a:t>THE END</a:t>
            </a:r>
            <a:endParaRPr lang="en-US" sz="4400" dirty="0"/>
          </a:p>
        </p:txBody>
      </p:sp>
    </p:spTree>
    <p:extLst>
      <p:ext uri="{BB962C8B-B14F-4D97-AF65-F5344CB8AC3E}">
        <p14:creationId xmlns:p14="http://schemas.microsoft.com/office/powerpoint/2010/main" val="2979347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Others late complications</a:t>
            </a:r>
            <a:endParaRPr lang="en-US" b="1" dirty="0"/>
          </a:p>
        </p:txBody>
      </p:sp>
      <p:sp>
        <p:nvSpPr>
          <p:cNvPr id="3" name="Content Placeholder 2"/>
          <p:cNvSpPr>
            <a:spLocks noGrp="1"/>
          </p:cNvSpPr>
          <p:nvPr>
            <p:ph idx="1"/>
          </p:nvPr>
        </p:nvSpPr>
        <p:spPr/>
        <p:txBody>
          <a:bodyPr/>
          <a:lstStyle/>
          <a:p>
            <a:pPr>
              <a:buFont typeface="Wingdings" pitchFamily="2" charset="2"/>
              <a:buChar char="ü"/>
            </a:pPr>
            <a:r>
              <a:rPr lang="en-US" dirty="0" smtClean="0"/>
              <a:t> Avascular necrosis</a:t>
            </a:r>
          </a:p>
          <a:p>
            <a:pPr>
              <a:buFont typeface="Wingdings" pitchFamily="2" charset="2"/>
              <a:buChar char="ü"/>
            </a:pPr>
            <a:r>
              <a:rPr lang="en-US" dirty="0"/>
              <a:t> </a:t>
            </a:r>
            <a:r>
              <a:rPr lang="en-US" dirty="0" smtClean="0"/>
              <a:t>Shortening</a:t>
            </a:r>
          </a:p>
          <a:p>
            <a:pPr>
              <a:buFont typeface="Wingdings" pitchFamily="2" charset="2"/>
              <a:buChar char="ü"/>
            </a:pPr>
            <a:r>
              <a:rPr lang="en-US" dirty="0"/>
              <a:t> </a:t>
            </a:r>
            <a:r>
              <a:rPr lang="en-US" dirty="0" smtClean="0"/>
              <a:t>Joint stiffness</a:t>
            </a:r>
          </a:p>
          <a:p>
            <a:pPr>
              <a:buFont typeface="Wingdings" pitchFamily="2" charset="2"/>
              <a:buChar char="ü"/>
            </a:pPr>
            <a:r>
              <a:rPr lang="en-US" dirty="0"/>
              <a:t> </a:t>
            </a:r>
            <a:r>
              <a:rPr lang="en-US" dirty="0" smtClean="0"/>
              <a:t>Sudeck’s dystrophy</a:t>
            </a:r>
          </a:p>
          <a:p>
            <a:pPr>
              <a:buFont typeface="Wingdings" pitchFamily="2" charset="2"/>
              <a:buChar char="ü"/>
            </a:pPr>
            <a:r>
              <a:rPr lang="en-US" dirty="0" smtClean="0"/>
              <a:t>Ischaemic contracture</a:t>
            </a:r>
          </a:p>
          <a:p>
            <a:pPr>
              <a:buFont typeface="Wingdings" pitchFamily="2" charset="2"/>
              <a:buChar char="ü"/>
            </a:pPr>
            <a:r>
              <a:rPr lang="en-US" dirty="0"/>
              <a:t> </a:t>
            </a:r>
            <a:r>
              <a:rPr lang="en-US" dirty="0" smtClean="0"/>
              <a:t>Myositis ossificans</a:t>
            </a:r>
          </a:p>
          <a:p>
            <a:pPr>
              <a:buFont typeface="Wingdings" pitchFamily="2" charset="2"/>
              <a:buChar char="ü"/>
            </a:pPr>
            <a:r>
              <a:rPr lang="en-US" dirty="0"/>
              <a:t> </a:t>
            </a:r>
            <a:r>
              <a:rPr lang="en-US" dirty="0" smtClean="0"/>
              <a:t>Osteoarthritis </a:t>
            </a:r>
            <a:endParaRPr lang="en-US" dirty="0"/>
          </a:p>
        </p:txBody>
      </p:sp>
    </p:spTree>
    <p:extLst>
      <p:ext uri="{BB962C8B-B14F-4D97-AF65-F5344CB8AC3E}">
        <p14:creationId xmlns:p14="http://schemas.microsoft.com/office/powerpoint/2010/main" val="417136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Complications of fractures</a:t>
            </a:r>
            <a:endParaRPr lang="en-US" b="1" dirty="0"/>
          </a:p>
        </p:txBody>
      </p:sp>
      <p:sp>
        <p:nvSpPr>
          <p:cNvPr id="3" name="Content Placeholder 2"/>
          <p:cNvSpPr>
            <a:spLocks noGrp="1"/>
          </p:cNvSpPr>
          <p:nvPr>
            <p:ph idx="1"/>
          </p:nvPr>
        </p:nvSpPr>
        <p:spPr/>
        <p:txBody>
          <a:bodyPr/>
          <a:lstStyle/>
          <a:p>
            <a:pPr>
              <a:buFont typeface="Wingdings" pitchFamily="2" charset="2"/>
              <a:buChar char="v"/>
            </a:pPr>
            <a:r>
              <a:rPr lang="en-US" b="1" dirty="0" smtClean="0"/>
              <a:t> Related to the # itself</a:t>
            </a:r>
          </a:p>
          <a:p>
            <a:pPr>
              <a:buFont typeface="Courier New" pitchFamily="49" charset="0"/>
              <a:buChar char="o"/>
            </a:pPr>
            <a:r>
              <a:rPr lang="en-US" dirty="0"/>
              <a:t> </a:t>
            </a:r>
            <a:r>
              <a:rPr lang="en-US" dirty="0" smtClean="0"/>
              <a:t>Infection</a:t>
            </a:r>
          </a:p>
          <a:p>
            <a:pPr>
              <a:buFont typeface="Courier New" pitchFamily="49" charset="0"/>
              <a:buChar char="o"/>
            </a:pPr>
            <a:r>
              <a:rPr lang="en-US" dirty="0"/>
              <a:t> </a:t>
            </a:r>
            <a:r>
              <a:rPr lang="en-US" dirty="0" smtClean="0"/>
              <a:t>Delayed union</a:t>
            </a:r>
          </a:p>
          <a:p>
            <a:pPr>
              <a:buFont typeface="Courier New" pitchFamily="49" charset="0"/>
              <a:buChar char="o"/>
            </a:pPr>
            <a:r>
              <a:rPr lang="en-US" dirty="0"/>
              <a:t> </a:t>
            </a:r>
            <a:r>
              <a:rPr lang="en-US" dirty="0" smtClean="0"/>
              <a:t>Non union</a:t>
            </a:r>
          </a:p>
          <a:p>
            <a:pPr>
              <a:buFont typeface="Courier New" pitchFamily="49" charset="0"/>
              <a:buChar char="o"/>
            </a:pPr>
            <a:r>
              <a:rPr lang="en-US" dirty="0"/>
              <a:t> </a:t>
            </a:r>
            <a:r>
              <a:rPr lang="en-US" dirty="0" smtClean="0"/>
              <a:t>Avascular necrosis</a:t>
            </a:r>
          </a:p>
          <a:p>
            <a:pPr>
              <a:buFont typeface="Courier New" pitchFamily="49" charset="0"/>
              <a:buChar char="o"/>
            </a:pPr>
            <a:r>
              <a:rPr lang="en-US" dirty="0"/>
              <a:t> </a:t>
            </a:r>
            <a:r>
              <a:rPr lang="en-US" dirty="0" smtClean="0"/>
              <a:t>Shortening</a:t>
            </a:r>
          </a:p>
          <a:p>
            <a:pPr>
              <a:buFont typeface="Courier New" pitchFamily="49" charset="0"/>
              <a:buChar char="o"/>
            </a:pPr>
            <a:r>
              <a:rPr lang="en-US" dirty="0"/>
              <a:t> </a:t>
            </a:r>
            <a:r>
              <a:rPr lang="en-US" dirty="0" smtClean="0"/>
              <a:t>Mal union</a:t>
            </a:r>
            <a:endParaRPr lang="en-US" dirty="0"/>
          </a:p>
        </p:txBody>
      </p:sp>
    </p:spTree>
    <p:extLst>
      <p:ext uri="{BB962C8B-B14F-4D97-AF65-F5344CB8AC3E}">
        <p14:creationId xmlns:p14="http://schemas.microsoft.com/office/powerpoint/2010/main" val="41735051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695</TotalTime>
  <Words>2566</Words>
  <Application>Microsoft Office PowerPoint</Application>
  <PresentationFormat>On-screen Show (4:3)</PresentationFormat>
  <Paragraphs>289</Paragraphs>
  <Slides>76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Calibri</vt:lpstr>
      <vt:lpstr>Constantia</vt:lpstr>
      <vt:lpstr>Courier New</vt:lpstr>
      <vt:lpstr>Wingdings</vt:lpstr>
      <vt:lpstr>Wingdings 2</vt:lpstr>
      <vt:lpstr>Flow</vt:lpstr>
      <vt:lpstr>               COMPLICATIONS OF FRACTURES</vt:lpstr>
      <vt:lpstr>Complication of fractures</vt:lpstr>
      <vt:lpstr>PowerPoint Presentation</vt:lpstr>
      <vt:lpstr>Immediate complications</vt:lpstr>
      <vt:lpstr>             Early complications</vt:lpstr>
      <vt:lpstr>PowerPoint Presentation</vt:lpstr>
      <vt:lpstr>Late complications</vt:lpstr>
      <vt:lpstr>Others late complications</vt:lpstr>
      <vt:lpstr>Complications of fractures</vt:lpstr>
      <vt:lpstr>PowerPoint Presentation</vt:lpstr>
      <vt:lpstr>Infection</vt:lpstr>
      <vt:lpstr>Treatment of Infection</vt:lpstr>
      <vt:lpstr>Mal-union</vt:lpstr>
      <vt:lpstr>Treatment of Mal-union</vt:lpstr>
      <vt:lpstr>Shortening</vt:lpstr>
      <vt:lpstr>PowerPoint Presentation</vt:lpstr>
      <vt:lpstr>Delayed Union</vt:lpstr>
      <vt:lpstr>PowerPoint Presentation</vt:lpstr>
      <vt:lpstr>Non-union</vt:lpstr>
      <vt:lpstr>PowerPoint Presentation</vt:lpstr>
      <vt:lpstr>Hypertrophic non-union</vt:lpstr>
      <vt:lpstr>PowerPoint Presentation</vt:lpstr>
      <vt:lpstr>Atrophic non-union</vt:lpstr>
      <vt:lpstr>PowerPoint Presentation</vt:lpstr>
      <vt:lpstr>Causes of non-union</vt:lpstr>
      <vt:lpstr>PowerPoint Presentation</vt:lpstr>
      <vt:lpstr>Treatment of Non-union</vt:lpstr>
      <vt:lpstr>Avascular necrosis</vt:lpstr>
      <vt:lpstr>PowerPoint Presentation</vt:lpstr>
      <vt:lpstr>PowerPoint Presentation</vt:lpstr>
      <vt:lpstr>Sites of avascular necrosis</vt:lpstr>
      <vt:lpstr>Diagnosis of Avascular necrosis</vt:lpstr>
      <vt:lpstr>Avascular necrosis treatment</vt:lpstr>
      <vt:lpstr>Compartment syndrome</vt:lpstr>
      <vt:lpstr>PowerPoint Presentation</vt:lpstr>
      <vt:lpstr>PowerPoint Presentation</vt:lpstr>
      <vt:lpstr>PowerPoint Presentation</vt:lpstr>
      <vt:lpstr>Clinical features of compartment syndrome</vt:lpstr>
      <vt:lpstr>PowerPoint Presentation</vt:lpstr>
      <vt:lpstr>PowerPoint Presentation</vt:lpstr>
      <vt:lpstr>PowerPoint Presentation</vt:lpstr>
      <vt:lpstr>Treatment</vt:lpstr>
      <vt:lpstr>PowerPoint Presentation</vt:lpstr>
      <vt:lpstr>Forearm compartments</vt:lpstr>
      <vt:lpstr>Lower limb compartments</vt:lpstr>
      <vt:lpstr>PowerPoint Presentation</vt:lpstr>
      <vt:lpstr>Fat embolism syndrome</vt:lpstr>
      <vt:lpstr>Pathology</vt:lpstr>
      <vt:lpstr>PowerPoint Presentation</vt:lpstr>
      <vt:lpstr>Clinical features of fat embolism syndrome</vt:lpstr>
      <vt:lpstr>Clinical features</vt:lpstr>
      <vt:lpstr>PowerPoint Presentation</vt:lpstr>
      <vt:lpstr>Diagnosis</vt:lpstr>
      <vt:lpstr>PowerPoint Presentation</vt:lpstr>
      <vt:lpstr>Treatment</vt:lpstr>
      <vt:lpstr>PowerPoint Presentation</vt:lpstr>
      <vt:lpstr>PowerPoint Presentation</vt:lpstr>
      <vt:lpstr>Reflex sympathetic dystrophy</vt:lpstr>
      <vt:lpstr>PowerPoint Presentation</vt:lpstr>
      <vt:lpstr>PowerPoint Presentation</vt:lpstr>
      <vt:lpstr>Clinical features</vt:lpstr>
      <vt:lpstr>PowerPoint Presentation</vt:lpstr>
      <vt:lpstr>PowerPoint Presentation</vt:lpstr>
      <vt:lpstr>Treatment</vt:lpstr>
      <vt:lpstr>Post traumatic ossification</vt:lpstr>
      <vt:lpstr>PowerPoint Presentation</vt:lpstr>
      <vt:lpstr>PowerPoint Presentation</vt:lpstr>
      <vt:lpstr>Treatment</vt:lpstr>
      <vt:lpstr>Osteoarthritis</vt:lpstr>
      <vt:lpstr>PowerPoint Presentation</vt:lpstr>
      <vt:lpstr>Intra-articular and articular                   adhesions</vt:lpstr>
      <vt:lpstr>Intra-articular adhesions</vt:lpstr>
      <vt:lpstr>Peri-articular adhesions</vt:lpstr>
      <vt:lpstr>PowerPoint Presentation</vt:lpstr>
      <vt:lpstr>             Treatment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COMPLICATIONS OF FRACTURES</dc:title>
  <dc:creator>John</dc:creator>
  <cp:lastModifiedBy>User</cp:lastModifiedBy>
  <cp:revision>40</cp:revision>
  <dcterms:created xsi:type="dcterms:W3CDTF">2020-09-19T06:46:58Z</dcterms:created>
  <dcterms:modified xsi:type="dcterms:W3CDTF">2023-11-26T08:47:07Z</dcterms:modified>
</cp:coreProperties>
</file>