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6" r:id="rId8"/>
    <p:sldId id="277" r:id="rId9"/>
    <p:sldId id="312" r:id="rId10"/>
    <p:sldId id="278" r:id="rId11"/>
    <p:sldId id="262" r:id="rId12"/>
    <p:sldId id="263" r:id="rId13"/>
    <p:sldId id="264" r:id="rId14"/>
    <p:sldId id="265" r:id="rId15"/>
    <p:sldId id="266" r:id="rId16"/>
    <p:sldId id="285" r:id="rId17"/>
    <p:sldId id="279" r:id="rId18"/>
    <p:sldId id="280" r:id="rId19"/>
    <p:sldId id="281" r:id="rId20"/>
    <p:sldId id="286" r:id="rId21"/>
    <p:sldId id="287" r:id="rId22"/>
    <p:sldId id="267" r:id="rId23"/>
    <p:sldId id="268" r:id="rId24"/>
    <p:sldId id="269" r:id="rId25"/>
    <p:sldId id="270" r:id="rId26"/>
    <p:sldId id="283" r:id="rId27"/>
    <p:sldId id="284" r:id="rId28"/>
    <p:sldId id="271" r:id="rId29"/>
    <p:sldId id="272" r:id="rId30"/>
    <p:sldId id="273" r:id="rId31"/>
    <p:sldId id="311" r:id="rId32"/>
    <p:sldId id="282" r:id="rId33"/>
    <p:sldId id="274" r:id="rId34"/>
    <p:sldId id="275" r:id="rId35"/>
    <p:sldId id="288" r:id="rId36"/>
    <p:sldId id="289" r:id="rId37"/>
    <p:sldId id="290" r:id="rId38"/>
    <p:sldId id="291" r:id="rId39"/>
    <p:sldId id="292" r:id="rId40"/>
    <p:sldId id="293" r:id="rId41"/>
    <p:sldId id="294" r:id="rId42"/>
    <p:sldId id="295" r:id="rId43"/>
    <p:sldId id="296" r:id="rId44"/>
    <p:sldId id="310" r:id="rId45"/>
    <p:sldId id="297" r:id="rId46"/>
    <p:sldId id="298" r:id="rId47"/>
    <p:sldId id="299" r:id="rId48"/>
    <p:sldId id="300" r:id="rId49"/>
    <p:sldId id="301" r:id="rId50"/>
    <p:sldId id="306" r:id="rId51"/>
    <p:sldId id="307" r:id="rId52"/>
    <p:sldId id="302" r:id="rId53"/>
    <p:sldId id="303" r:id="rId54"/>
    <p:sldId id="304" r:id="rId55"/>
    <p:sldId id="305" r:id="rId56"/>
    <p:sldId id="309" r:id="rId57"/>
    <p:sldId id="313"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08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DC780B3-CD79-43F4-8DBE-BA8A50B771B4}"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DFBFE-5032-4E59-9B19-917807530539}" type="slidenum">
              <a:rPr lang="en-US" smtClean="0"/>
              <a:t>‹#›</a:t>
            </a:fld>
            <a:endParaRPr lang="en-US"/>
          </a:p>
        </p:txBody>
      </p:sp>
    </p:spTree>
    <p:extLst>
      <p:ext uri="{BB962C8B-B14F-4D97-AF65-F5344CB8AC3E}">
        <p14:creationId xmlns:p14="http://schemas.microsoft.com/office/powerpoint/2010/main" val="3383846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C780B3-CD79-43F4-8DBE-BA8A50B771B4}"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DFBFE-5032-4E59-9B19-917807530539}" type="slidenum">
              <a:rPr lang="en-US" smtClean="0"/>
              <a:t>‹#›</a:t>
            </a:fld>
            <a:endParaRPr lang="en-US"/>
          </a:p>
        </p:txBody>
      </p:sp>
    </p:spTree>
    <p:extLst>
      <p:ext uri="{BB962C8B-B14F-4D97-AF65-F5344CB8AC3E}">
        <p14:creationId xmlns:p14="http://schemas.microsoft.com/office/powerpoint/2010/main" val="3679429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C780B3-CD79-43F4-8DBE-BA8A50B771B4}"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DFBFE-5032-4E59-9B19-917807530539}" type="slidenum">
              <a:rPr lang="en-US" smtClean="0"/>
              <a:t>‹#›</a:t>
            </a:fld>
            <a:endParaRPr lang="en-US"/>
          </a:p>
        </p:txBody>
      </p:sp>
    </p:spTree>
    <p:extLst>
      <p:ext uri="{BB962C8B-B14F-4D97-AF65-F5344CB8AC3E}">
        <p14:creationId xmlns:p14="http://schemas.microsoft.com/office/powerpoint/2010/main" val="208550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DC780B3-CD79-43F4-8DBE-BA8A50B771B4}"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DFBFE-5032-4E59-9B19-917807530539}" type="slidenum">
              <a:rPr lang="en-US" smtClean="0"/>
              <a:t>‹#›</a:t>
            </a:fld>
            <a:endParaRPr lang="en-US"/>
          </a:p>
        </p:txBody>
      </p:sp>
    </p:spTree>
    <p:extLst>
      <p:ext uri="{BB962C8B-B14F-4D97-AF65-F5344CB8AC3E}">
        <p14:creationId xmlns:p14="http://schemas.microsoft.com/office/powerpoint/2010/main" val="396475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C780B3-CD79-43F4-8DBE-BA8A50B771B4}" type="datetimeFigureOut">
              <a:rPr lang="en-US" smtClean="0"/>
              <a:t>11/2/2022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0DFBFE-5032-4E59-9B19-917807530539}" type="slidenum">
              <a:rPr lang="en-US" smtClean="0"/>
              <a:t>‹#›</a:t>
            </a:fld>
            <a:endParaRPr lang="en-US"/>
          </a:p>
        </p:txBody>
      </p:sp>
    </p:spTree>
    <p:extLst>
      <p:ext uri="{BB962C8B-B14F-4D97-AF65-F5344CB8AC3E}">
        <p14:creationId xmlns:p14="http://schemas.microsoft.com/office/powerpoint/2010/main" val="2874240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DC780B3-CD79-43F4-8DBE-BA8A50B771B4}"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0DFBFE-5032-4E59-9B19-917807530539}" type="slidenum">
              <a:rPr lang="en-US" smtClean="0"/>
              <a:t>‹#›</a:t>
            </a:fld>
            <a:endParaRPr lang="en-US"/>
          </a:p>
        </p:txBody>
      </p:sp>
    </p:spTree>
    <p:extLst>
      <p:ext uri="{BB962C8B-B14F-4D97-AF65-F5344CB8AC3E}">
        <p14:creationId xmlns:p14="http://schemas.microsoft.com/office/powerpoint/2010/main" val="394209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DC780B3-CD79-43F4-8DBE-BA8A50B771B4}" type="datetimeFigureOut">
              <a:rPr lang="en-US" smtClean="0"/>
              <a:t>11/2/2022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0DFBFE-5032-4E59-9B19-917807530539}" type="slidenum">
              <a:rPr lang="en-US" smtClean="0"/>
              <a:t>‹#›</a:t>
            </a:fld>
            <a:endParaRPr lang="en-US"/>
          </a:p>
        </p:txBody>
      </p:sp>
    </p:spTree>
    <p:extLst>
      <p:ext uri="{BB962C8B-B14F-4D97-AF65-F5344CB8AC3E}">
        <p14:creationId xmlns:p14="http://schemas.microsoft.com/office/powerpoint/2010/main" val="3262400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DC780B3-CD79-43F4-8DBE-BA8A50B771B4}" type="datetimeFigureOut">
              <a:rPr lang="en-US" smtClean="0"/>
              <a:t>11/2/2022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0DFBFE-5032-4E59-9B19-917807530539}" type="slidenum">
              <a:rPr lang="en-US" smtClean="0"/>
              <a:t>‹#›</a:t>
            </a:fld>
            <a:endParaRPr lang="en-US"/>
          </a:p>
        </p:txBody>
      </p:sp>
    </p:spTree>
    <p:extLst>
      <p:ext uri="{BB962C8B-B14F-4D97-AF65-F5344CB8AC3E}">
        <p14:creationId xmlns:p14="http://schemas.microsoft.com/office/powerpoint/2010/main" val="1856114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C780B3-CD79-43F4-8DBE-BA8A50B771B4}" type="datetimeFigureOut">
              <a:rPr lang="en-US" smtClean="0"/>
              <a:t>11/2/2022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0DFBFE-5032-4E59-9B19-917807530539}" type="slidenum">
              <a:rPr lang="en-US" smtClean="0"/>
              <a:t>‹#›</a:t>
            </a:fld>
            <a:endParaRPr lang="en-US"/>
          </a:p>
        </p:txBody>
      </p:sp>
    </p:spTree>
    <p:extLst>
      <p:ext uri="{BB962C8B-B14F-4D97-AF65-F5344CB8AC3E}">
        <p14:creationId xmlns:p14="http://schemas.microsoft.com/office/powerpoint/2010/main" val="2473823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C780B3-CD79-43F4-8DBE-BA8A50B771B4}"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0DFBFE-5032-4E59-9B19-917807530539}" type="slidenum">
              <a:rPr lang="en-US" smtClean="0"/>
              <a:t>‹#›</a:t>
            </a:fld>
            <a:endParaRPr lang="en-US"/>
          </a:p>
        </p:txBody>
      </p:sp>
    </p:spTree>
    <p:extLst>
      <p:ext uri="{BB962C8B-B14F-4D97-AF65-F5344CB8AC3E}">
        <p14:creationId xmlns:p14="http://schemas.microsoft.com/office/powerpoint/2010/main" val="315184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C780B3-CD79-43F4-8DBE-BA8A50B771B4}" type="datetimeFigureOut">
              <a:rPr lang="en-US" smtClean="0"/>
              <a:t>11/2/2022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0DFBFE-5032-4E59-9B19-917807530539}" type="slidenum">
              <a:rPr lang="en-US" smtClean="0"/>
              <a:t>‹#›</a:t>
            </a:fld>
            <a:endParaRPr lang="en-US"/>
          </a:p>
        </p:txBody>
      </p:sp>
    </p:spTree>
    <p:extLst>
      <p:ext uri="{BB962C8B-B14F-4D97-AF65-F5344CB8AC3E}">
        <p14:creationId xmlns:p14="http://schemas.microsoft.com/office/powerpoint/2010/main" val="2791480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780B3-CD79-43F4-8DBE-BA8A50B771B4}" type="datetimeFigureOut">
              <a:rPr lang="en-US" smtClean="0"/>
              <a:t>11/2/2022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0DFBFE-5032-4E59-9B19-917807530539}" type="slidenum">
              <a:rPr lang="en-US" smtClean="0"/>
              <a:t>‹#›</a:t>
            </a:fld>
            <a:endParaRPr lang="en-US"/>
          </a:p>
        </p:txBody>
      </p:sp>
    </p:spTree>
    <p:extLst>
      <p:ext uri="{BB962C8B-B14F-4D97-AF65-F5344CB8AC3E}">
        <p14:creationId xmlns:p14="http://schemas.microsoft.com/office/powerpoint/2010/main" val="3041654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6000" b="1" dirty="0" smtClean="0">
                <a:solidFill>
                  <a:srgbClr val="C00000"/>
                </a:solidFill>
                <a:latin typeface="Arial Black" pitchFamily="34" charset="0"/>
              </a:rPr>
              <a:t>FRACTURES OF HUMERUS</a:t>
            </a:r>
            <a:endParaRPr lang="en-US" sz="6000" b="1" dirty="0">
              <a:solidFill>
                <a:srgbClr val="C00000"/>
              </a:solidFill>
              <a:latin typeface="Arial Black" pitchFamily="34" charset="0"/>
            </a:endParaRPr>
          </a:p>
        </p:txBody>
      </p:sp>
    </p:spTree>
    <p:extLst>
      <p:ext uri="{BB962C8B-B14F-4D97-AF65-F5344CB8AC3E}">
        <p14:creationId xmlns:p14="http://schemas.microsoft.com/office/powerpoint/2010/main" val="3056989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p:txBody>
      </p:sp>
      <p:pic>
        <p:nvPicPr>
          <p:cNvPr id="3074" name="Picture 2" descr="C:\Users\doctor\Pictures\2017-05-01\06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077200"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11027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solidFill>
                  <a:srgbClr val="00B0F0"/>
                </a:solidFill>
              </a:rPr>
              <a:t>T</a:t>
            </a:r>
            <a:r>
              <a:rPr lang="en-US" b="1" dirty="0" smtClean="0">
                <a:solidFill>
                  <a:srgbClr val="00B0F0"/>
                </a:solidFill>
              </a:rPr>
              <a:t>reatment</a:t>
            </a:r>
            <a:endParaRPr lang="en-US" b="1" dirty="0">
              <a:solidFill>
                <a:srgbClr val="00B0F0"/>
              </a:solidFill>
            </a:endParaRPr>
          </a:p>
        </p:txBody>
      </p:sp>
      <p:sp>
        <p:nvSpPr>
          <p:cNvPr id="3" name="Content Placeholder 2"/>
          <p:cNvSpPr>
            <a:spLocks noGrp="1"/>
          </p:cNvSpPr>
          <p:nvPr>
            <p:ph idx="1"/>
          </p:nvPr>
        </p:nvSpPr>
        <p:spPr>
          <a:xfrm>
            <a:off x="152400" y="838200"/>
            <a:ext cx="8915400" cy="6019800"/>
          </a:xfrm>
        </p:spPr>
        <p:txBody>
          <a:bodyPr>
            <a:normAutofit fontScale="92500" lnSpcReduction="10000"/>
          </a:bodyPr>
          <a:lstStyle/>
          <a:p>
            <a:pPr marL="514350" indent="-514350">
              <a:buFont typeface="+mj-lt"/>
              <a:buAutoNum type="arabicPeriod"/>
            </a:pPr>
            <a:r>
              <a:rPr lang="en-US" b="1" dirty="0" smtClean="0">
                <a:solidFill>
                  <a:srgbClr val="FF0000"/>
                </a:solidFill>
              </a:rPr>
              <a:t>FRACTURES WITH MINIMAL DISPLACEMENT</a:t>
            </a:r>
          </a:p>
          <a:p>
            <a:pPr>
              <a:buFont typeface="Wingdings" pitchFamily="2" charset="2"/>
              <a:buChar char="§"/>
            </a:pPr>
            <a:r>
              <a:rPr lang="en-US" dirty="0" smtClean="0"/>
              <a:t>Do not require reduction</a:t>
            </a:r>
          </a:p>
          <a:p>
            <a:pPr>
              <a:buFont typeface="Wingdings" pitchFamily="2" charset="2"/>
              <a:buChar char="§"/>
            </a:pPr>
            <a:r>
              <a:rPr lang="en-US" dirty="0" smtClean="0"/>
              <a:t>Immobilize the arm with broad arm sling or U-slab for 6 weeks and then start active shoulder exercises or movements</a:t>
            </a:r>
          </a:p>
          <a:p>
            <a:pPr marL="0" indent="0">
              <a:buNone/>
            </a:pPr>
            <a:r>
              <a:rPr lang="en-US" b="1" dirty="0" smtClean="0">
                <a:solidFill>
                  <a:srgbClr val="FF0000"/>
                </a:solidFill>
              </a:rPr>
              <a:t>2. DISPLACED SURGICAL NECK FRACTURES</a:t>
            </a:r>
          </a:p>
          <a:p>
            <a:pPr>
              <a:buFont typeface="Wingdings" pitchFamily="2" charset="2"/>
              <a:buChar char="§"/>
            </a:pPr>
            <a:r>
              <a:rPr lang="en-US" dirty="0" smtClean="0"/>
              <a:t>Gentle manipulation, the immobilize with a U-slab for 6 weeks, then commence active shoulder movements</a:t>
            </a:r>
          </a:p>
          <a:p>
            <a:pPr>
              <a:buFont typeface="Wingdings" pitchFamily="2" charset="2"/>
              <a:buChar char="§"/>
            </a:pPr>
            <a:r>
              <a:rPr lang="en-US" dirty="0" smtClean="0"/>
              <a:t>Open reduction with internal fixation using either:</a:t>
            </a:r>
          </a:p>
          <a:p>
            <a:pPr>
              <a:buFontTx/>
              <a:buChar char="-"/>
            </a:pPr>
            <a:r>
              <a:rPr lang="en-US" dirty="0" smtClean="0"/>
              <a:t>Percutaneous pins</a:t>
            </a:r>
          </a:p>
          <a:p>
            <a:pPr>
              <a:buFontTx/>
              <a:buChar char="-"/>
            </a:pPr>
            <a:r>
              <a:rPr lang="en-US" dirty="0" smtClean="0"/>
              <a:t>Intramedullary pins with tension band wires</a:t>
            </a:r>
          </a:p>
          <a:p>
            <a:pPr>
              <a:buFontTx/>
              <a:buChar char="-"/>
            </a:pPr>
            <a:r>
              <a:rPr lang="en-US" dirty="0" smtClean="0"/>
              <a:t>Plate and screws</a:t>
            </a:r>
            <a:endParaRPr lang="en-US" dirty="0"/>
          </a:p>
        </p:txBody>
      </p:sp>
    </p:spTree>
    <p:extLst>
      <p:ext uri="{BB962C8B-B14F-4D97-AF65-F5344CB8AC3E}">
        <p14:creationId xmlns:p14="http://schemas.microsoft.com/office/powerpoint/2010/main" val="1556696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b="1" dirty="0"/>
              <a:t>C</a:t>
            </a:r>
            <a:r>
              <a:rPr lang="en-US" b="1" dirty="0" smtClean="0"/>
              <a:t>ont.</a:t>
            </a:r>
            <a:endParaRPr lang="en-US" b="1" dirty="0"/>
          </a:p>
        </p:txBody>
      </p:sp>
      <p:sp>
        <p:nvSpPr>
          <p:cNvPr id="3" name="Content Placeholder 2"/>
          <p:cNvSpPr>
            <a:spLocks noGrp="1"/>
          </p:cNvSpPr>
          <p:nvPr>
            <p:ph idx="1"/>
          </p:nvPr>
        </p:nvSpPr>
        <p:spPr>
          <a:xfrm>
            <a:off x="152400" y="685800"/>
            <a:ext cx="8763000" cy="6172200"/>
          </a:xfrm>
        </p:spPr>
        <p:txBody>
          <a:bodyPr>
            <a:normAutofit fontScale="92500" lnSpcReduction="10000"/>
          </a:bodyPr>
          <a:lstStyle/>
          <a:p>
            <a:pPr marL="0" indent="0">
              <a:buNone/>
            </a:pPr>
            <a:r>
              <a:rPr lang="en-US" b="1" dirty="0" smtClean="0">
                <a:solidFill>
                  <a:srgbClr val="FF0000"/>
                </a:solidFill>
              </a:rPr>
              <a:t>3. FRACTURES OF GREATER TUBEROSITY</a:t>
            </a:r>
          </a:p>
          <a:p>
            <a:pPr>
              <a:buFont typeface="Wingdings" pitchFamily="2" charset="2"/>
              <a:buChar char="§"/>
            </a:pPr>
            <a:r>
              <a:rPr lang="en-US" dirty="0" smtClean="0"/>
              <a:t>Since it is associated with anterior shoulder dislocation, it reduces to good position when the dislocation is reduced</a:t>
            </a:r>
          </a:p>
          <a:p>
            <a:pPr>
              <a:buFont typeface="Wingdings" pitchFamily="2" charset="2"/>
              <a:buChar char="§"/>
            </a:pPr>
            <a:r>
              <a:rPr lang="en-US" dirty="0" smtClean="0"/>
              <a:t>If it fails- Open reduction with internal fixation using cancellous screw</a:t>
            </a:r>
          </a:p>
          <a:p>
            <a:pPr marL="0" indent="0">
              <a:buNone/>
            </a:pPr>
            <a:r>
              <a:rPr lang="en-US" b="1" dirty="0" smtClean="0">
                <a:solidFill>
                  <a:srgbClr val="FF0000"/>
                </a:solidFill>
              </a:rPr>
              <a:t>4. FRACTURES OF ANATOMICAL NECK</a:t>
            </a:r>
          </a:p>
          <a:p>
            <a:pPr>
              <a:buFont typeface="Wingdings" pitchFamily="2" charset="2"/>
              <a:buChar char="§"/>
            </a:pPr>
            <a:r>
              <a:rPr lang="en-US" dirty="0" smtClean="0"/>
              <a:t>They are very rare</a:t>
            </a:r>
          </a:p>
          <a:p>
            <a:pPr>
              <a:buFont typeface="Wingdings" pitchFamily="2" charset="2"/>
              <a:buChar char="§"/>
            </a:pPr>
            <a:r>
              <a:rPr lang="en-US" dirty="0" smtClean="0"/>
              <a:t>In young patients- open reduction with internal fixation using a screw</a:t>
            </a:r>
          </a:p>
          <a:p>
            <a:pPr>
              <a:buFont typeface="Wingdings" pitchFamily="2" charset="2"/>
              <a:buChar char="§"/>
            </a:pPr>
            <a:r>
              <a:rPr lang="en-US" dirty="0" smtClean="0"/>
              <a:t>In elderly patients- prosthetic replacement</a:t>
            </a:r>
            <a:r>
              <a:rPr lang="en-US" b="1" dirty="0" smtClean="0"/>
              <a:t>(</a:t>
            </a:r>
            <a:r>
              <a:rPr lang="en-US" b="1" dirty="0" err="1" smtClean="0"/>
              <a:t>hemiarthroplasty</a:t>
            </a:r>
            <a:r>
              <a:rPr lang="en-US" b="1" dirty="0" smtClean="0"/>
              <a:t>)</a:t>
            </a:r>
            <a:r>
              <a:rPr lang="en-US" dirty="0" smtClean="0"/>
              <a:t> due to risk avascular necrosis of femoral head</a:t>
            </a:r>
            <a:endParaRPr lang="en-US" dirty="0"/>
          </a:p>
        </p:txBody>
      </p:sp>
    </p:spTree>
    <p:extLst>
      <p:ext uri="{BB962C8B-B14F-4D97-AF65-F5344CB8AC3E}">
        <p14:creationId xmlns:p14="http://schemas.microsoft.com/office/powerpoint/2010/main" val="13438263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t>
            </a:r>
            <a:endParaRPr lang="en-US" b="1" dirty="0"/>
          </a:p>
        </p:txBody>
      </p:sp>
      <p:sp>
        <p:nvSpPr>
          <p:cNvPr id="3" name="Content Placeholder 2"/>
          <p:cNvSpPr>
            <a:spLocks noGrp="1"/>
          </p:cNvSpPr>
          <p:nvPr>
            <p:ph idx="1"/>
          </p:nvPr>
        </p:nvSpPr>
        <p:spPr/>
        <p:txBody>
          <a:bodyPr/>
          <a:lstStyle/>
          <a:p>
            <a:pPr marL="0" indent="0">
              <a:buNone/>
            </a:pPr>
            <a:r>
              <a:rPr lang="en-US" b="1" dirty="0" smtClean="0">
                <a:solidFill>
                  <a:srgbClr val="FF0000"/>
                </a:solidFill>
              </a:rPr>
              <a:t>5. DISPLACED FRACTURES OF SURGICAL NECK AND GREATER TUBEROSITY(3-part fracture)</a:t>
            </a:r>
          </a:p>
          <a:p>
            <a:pPr>
              <a:buFont typeface="Wingdings" pitchFamily="2" charset="2"/>
              <a:buChar char="§"/>
            </a:pPr>
            <a:r>
              <a:rPr lang="en-US" dirty="0" smtClean="0"/>
              <a:t>Open reduction with internal fixation using plate and screws or insertion of multiple interosseous sutures</a:t>
            </a:r>
          </a:p>
          <a:p>
            <a:pPr marL="0" indent="0">
              <a:buNone/>
            </a:pPr>
            <a:endParaRPr lang="en-US" dirty="0" smtClean="0"/>
          </a:p>
          <a:p>
            <a:pPr>
              <a:buFont typeface="Wingdings" pitchFamily="2" charset="2"/>
              <a:buChar char="§"/>
            </a:pPr>
            <a:endParaRPr lang="en-US" dirty="0"/>
          </a:p>
        </p:txBody>
      </p:sp>
    </p:spTree>
    <p:extLst>
      <p:ext uri="{BB962C8B-B14F-4D97-AF65-F5344CB8AC3E}">
        <p14:creationId xmlns:p14="http://schemas.microsoft.com/office/powerpoint/2010/main" val="9465382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t>
            </a:r>
            <a:endParaRPr lang="en-US" b="1" dirty="0"/>
          </a:p>
        </p:txBody>
      </p:sp>
      <p:sp>
        <p:nvSpPr>
          <p:cNvPr id="3" name="Content Placeholder 2"/>
          <p:cNvSpPr>
            <a:spLocks noGrp="1"/>
          </p:cNvSpPr>
          <p:nvPr>
            <p:ph idx="1"/>
          </p:nvPr>
        </p:nvSpPr>
        <p:spPr/>
        <p:txBody>
          <a:bodyPr/>
          <a:lstStyle/>
          <a:p>
            <a:pPr marL="0" indent="0">
              <a:buNone/>
            </a:pPr>
            <a:r>
              <a:rPr lang="en-US" b="1" dirty="0" smtClean="0">
                <a:solidFill>
                  <a:srgbClr val="FF0000"/>
                </a:solidFill>
              </a:rPr>
              <a:t>6. DISPLACED FRACTURES OF SURGICAL NECK AND BOTH  TUBEROSITIES(4-part fracture)</a:t>
            </a:r>
          </a:p>
          <a:p>
            <a:pPr>
              <a:buFont typeface="Wingdings" pitchFamily="2" charset="2"/>
              <a:buChar char="Ø"/>
            </a:pPr>
            <a:r>
              <a:rPr lang="en-US" dirty="0" smtClean="0"/>
              <a:t>This type carries high risk of complications such as:</a:t>
            </a:r>
          </a:p>
          <a:p>
            <a:pPr>
              <a:buFontTx/>
              <a:buChar char="-"/>
            </a:pPr>
            <a:r>
              <a:rPr lang="en-US" dirty="0" smtClean="0"/>
              <a:t>Avascular necrosis of humeral head</a:t>
            </a:r>
          </a:p>
          <a:p>
            <a:pPr>
              <a:buFontTx/>
              <a:buChar char="-"/>
            </a:pPr>
            <a:r>
              <a:rPr lang="en-US" dirty="0" smtClean="0"/>
              <a:t>Vascular injuries</a:t>
            </a:r>
          </a:p>
          <a:p>
            <a:pPr>
              <a:buFontTx/>
              <a:buChar char="-"/>
            </a:pPr>
            <a:r>
              <a:rPr lang="en-US" dirty="0" smtClean="0"/>
              <a:t>Injury to brachial plexus</a:t>
            </a:r>
          </a:p>
          <a:p>
            <a:pPr>
              <a:buFontTx/>
              <a:buChar char="-"/>
            </a:pPr>
            <a:r>
              <a:rPr lang="en-US" dirty="0" smtClean="0"/>
              <a:t>Injuries to the chest wall</a:t>
            </a:r>
            <a:endParaRPr lang="en-US" dirty="0"/>
          </a:p>
        </p:txBody>
      </p:sp>
    </p:spTree>
    <p:extLst>
      <p:ext uri="{BB962C8B-B14F-4D97-AF65-F5344CB8AC3E}">
        <p14:creationId xmlns:p14="http://schemas.microsoft.com/office/powerpoint/2010/main" val="31967084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t>
            </a:r>
            <a:endParaRPr lang="en-US" b="1" dirty="0"/>
          </a:p>
        </p:txBody>
      </p:sp>
      <p:sp>
        <p:nvSpPr>
          <p:cNvPr id="3" name="Content Placeholder 2"/>
          <p:cNvSpPr>
            <a:spLocks noGrp="1"/>
          </p:cNvSpPr>
          <p:nvPr>
            <p:ph idx="1"/>
          </p:nvPr>
        </p:nvSpPr>
        <p:spPr/>
        <p:txBody>
          <a:bodyPr/>
          <a:lstStyle/>
          <a:p>
            <a:pPr>
              <a:buFont typeface="Wingdings" pitchFamily="2" charset="2"/>
              <a:buChar char="§"/>
            </a:pPr>
            <a:r>
              <a:rPr lang="en-US" dirty="0" smtClean="0"/>
              <a:t>In young patients- Try reconstruction with multiple wires and interosseous sutures</a:t>
            </a:r>
          </a:p>
          <a:p>
            <a:pPr>
              <a:buFont typeface="Wingdings" pitchFamily="2" charset="2"/>
              <a:buChar char="§"/>
            </a:pPr>
            <a:r>
              <a:rPr lang="en-US" dirty="0" smtClean="0"/>
              <a:t>In elderly patients- Open reduction with internal fixation using wires but the treatment of choice is total Arthroplasty</a:t>
            </a:r>
            <a:endParaRPr lang="en-US" dirty="0"/>
          </a:p>
        </p:txBody>
      </p:sp>
    </p:spTree>
    <p:extLst>
      <p:ext uri="{BB962C8B-B14F-4D97-AF65-F5344CB8AC3E}">
        <p14:creationId xmlns:p14="http://schemas.microsoft.com/office/powerpoint/2010/main" val="20276291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U-slab</a:t>
            </a:r>
            <a:endParaRPr lang="en-US" b="1" dirty="0">
              <a:solidFill>
                <a:srgbClr val="7030A0"/>
              </a:solidFill>
            </a:endParaRPr>
          </a:p>
        </p:txBody>
      </p:sp>
      <p:pic>
        <p:nvPicPr>
          <p:cNvPr id="10242" name="Picture 2" descr="C:\Users\doctor\Pictures\2017-05-01\084.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447800"/>
            <a:ext cx="7086600" cy="5105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33621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7030A0"/>
                </a:solidFill>
              </a:rPr>
              <a:t>Internal fixation with percutaneous pins</a:t>
            </a:r>
            <a:endParaRPr lang="en-US" b="1" dirty="0">
              <a:solidFill>
                <a:srgbClr val="7030A0"/>
              </a:solidFill>
            </a:endParaRPr>
          </a:p>
        </p:txBody>
      </p:sp>
      <p:pic>
        <p:nvPicPr>
          <p:cNvPr id="4098" name="Picture 2" descr="C:\Users\doctor\Pictures\2017-05-01\00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746760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91813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Plate and screws</a:t>
            </a:r>
            <a:endParaRPr lang="en-US" b="1" dirty="0"/>
          </a:p>
        </p:txBody>
      </p:sp>
      <p:pic>
        <p:nvPicPr>
          <p:cNvPr id="5122" name="Picture 2" descr="C:\Users\doctor\Pictures\2017-05-01\069.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295400"/>
            <a:ext cx="693420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58972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Plate and screws</a:t>
            </a:r>
            <a:endParaRPr lang="en-US" b="1" dirty="0"/>
          </a:p>
        </p:txBody>
      </p:sp>
      <p:pic>
        <p:nvPicPr>
          <p:cNvPr id="6146" name="Picture 2" descr="C:\Users\doctor\Pictures\2017-05-01\07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371600"/>
            <a:ext cx="7848600" cy="5410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8665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solidFill>
                  <a:srgbClr val="FF0000"/>
                </a:solidFill>
              </a:rPr>
              <a:t>REGIONS</a:t>
            </a:r>
            <a:endParaRPr lang="en-US" b="1" dirty="0">
              <a:solidFill>
                <a:srgbClr val="FF0000"/>
              </a:solidFill>
            </a:endParaRPr>
          </a:p>
        </p:txBody>
      </p:sp>
      <p:sp>
        <p:nvSpPr>
          <p:cNvPr id="3" name="Content Placeholder 2"/>
          <p:cNvSpPr>
            <a:spLocks noGrp="1"/>
          </p:cNvSpPr>
          <p:nvPr>
            <p:ph idx="1"/>
          </p:nvPr>
        </p:nvSpPr>
        <p:spPr>
          <a:xfrm>
            <a:off x="0" y="838200"/>
            <a:ext cx="9144000" cy="6019800"/>
          </a:xfrm>
        </p:spPr>
        <p:txBody>
          <a:bodyPr>
            <a:normAutofit fontScale="92500" lnSpcReduction="10000"/>
          </a:bodyPr>
          <a:lstStyle/>
          <a:p>
            <a:pPr marL="514350" indent="-514350">
              <a:buFont typeface="+mj-lt"/>
              <a:buAutoNum type="arabicParenR"/>
            </a:pPr>
            <a:r>
              <a:rPr lang="en-US" b="1" dirty="0" smtClean="0">
                <a:solidFill>
                  <a:srgbClr val="0070C0"/>
                </a:solidFill>
              </a:rPr>
              <a:t>Fractures of proximal humerus</a:t>
            </a:r>
          </a:p>
          <a:p>
            <a:pPr>
              <a:buFont typeface="Wingdings" pitchFamily="2" charset="2"/>
              <a:buChar char="§"/>
            </a:pPr>
            <a:r>
              <a:rPr lang="en-US" dirty="0" smtClean="0"/>
              <a:t>Fractures of anatomical neck</a:t>
            </a:r>
          </a:p>
          <a:p>
            <a:pPr>
              <a:buFont typeface="Wingdings" pitchFamily="2" charset="2"/>
              <a:buChar char="§"/>
            </a:pPr>
            <a:r>
              <a:rPr lang="en-US" dirty="0" smtClean="0"/>
              <a:t>Fractures of surgical neck</a:t>
            </a:r>
          </a:p>
          <a:p>
            <a:pPr>
              <a:buFont typeface="Wingdings" pitchFamily="2" charset="2"/>
              <a:buChar char="§"/>
            </a:pPr>
            <a:r>
              <a:rPr lang="en-US" dirty="0" smtClean="0"/>
              <a:t>Fractures of greater tuberosity</a:t>
            </a:r>
          </a:p>
          <a:p>
            <a:pPr>
              <a:buFont typeface="Wingdings" pitchFamily="2" charset="2"/>
              <a:buChar char="§"/>
            </a:pPr>
            <a:r>
              <a:rPr lang="en-US" dirty="0" smtClean="0"/>
              <a:t>Fractures of lesser tuberosity</a:t>
            </a:r>
          </a:p>
          <a:p>
            <a:pPr marL="0" indent="0">
              <a:buNone/>
            </a:pPr>
            <a:r>
              <a:rPr lang="en-US" b="1" dirty="0" smtClean="0">
                <a:solidFill>
                  <a:srgbClr val="0070C0"/>
                </a:solidFill>
              </a:rPr>
              <a:t>2) Fractures shaft of humerus</a:t>
            </a:r>
          </a:p>
          <a:p>
            <a:pPr marL="0" indent="0">
              <a:buNone/>
            </a:pPr>
            <a:r>
              <a:rPr lang="en-US" b="1" dirty="0" smtClean="0">
                <a:solidFill>
                  <a:srgbClr val="0070C0"/>
                </a:solidFill>
              </a:rPr>
              <a:t>3) Fractures of distal humerus</a:t>
            </a:r>
          </a:p>
          <a:p>
            <a:pPr>
              <a:buFont typeface="Wingdings" pitchFamily="2" charset="2"/>
              <a:buChar char="§"/>
            </a:pPr>
            <a:r>
              <a:rPr lang="en-US" dirty="0" smtClean="0"/>
              <a:t>Supracondylar fractures</a:t>
            </a:r>
          </a:p>
          <a:p>
            <a:pPr>
              <a:buFont typeface="Wingdings" pitchFamily="2" charset="2"/>
              <a:buChar char="§"/>
            </a:pPr>
            <a:r>
              <a:rPr lang="en-US" dirty="0" smtClean="0"/>
              <a:t>Epicondylar fractures</a:t>
            </a:r>
          </a:p>
          <a:p>
            <a:pPr>
              <a:buFont typeface="Wingdings" pitchFamily="2" charset="2"/>
              <a:buChar char="§"/>
            </a:pPr>
            <a:r>
              <a:rPr lang="en-US" dirty="0" smtClean="0"/>
              <a:t>Condylar fractures</a:t>
            </a:r>
          </a:p>
          <a:p>
            <a:pPr>
              <a:buFont typeface="Wingdings" pitchFamily="2" charset="2"/>
              <a:buChar char="§"/>
            </a:pPr>
            <a:r>
              <a:rPr lang="en-US" dirty="0" smtClean="0"/>
              <a:t>Fracture of the capitulum</a:t>
            </a:r>
          </a:p>
          <a:p>
            <a:pPr>
              <a:buFont typeface="Wingdings" pitchFamily="2" charset="2"/>
              <a:buChar char="§"/>
            </a:pPr>
            <a:endParaRPr lang="en-US" dirty="0"/>
          </a:p>
        </p:txBody>
      </p:sp>
    </p:spTree>
    <p:extLst>
      <p:ext uri="{BB962C8B-B14F-4D97-AF65-F5344CB8AC3E}">
        <p14:creationId xmlns:p14="http://schemas.microsoft.com/office/powerpoint/2010/main" val="10771477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Hemiarthroplasty</a:t>
            </a:r>
            <a:r>
              <a:rPr lang="en-US" dirty="0" smtClean="0"/>
              <a:t> </a:t>
            </a:r>
            <a:endParaRPr lang="en-US" dirty="0"/>
          </a:p>
        </p:txBody>
      </p:sp>
      <p:pic>
        <p:nvPicPr>
          <p:cNvPr id="11266" name="Picture 2" descr="C:\Users\doctor\Pictures\2017-05-01\08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19200"/>
            <a:ext cx="78486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5554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Total Arthroplasty</a:t>
            </a:r>
            <a:endParaRPr lang="en-US" b="1" dirty="0">
              <a:solidFill>
                <a:srgbClr val="7030A0"/>
              </a:solidFill>
            </a:endParaRPr>
          </a:p>
        </p:txBody>
      </p:sp>
      <p:pic>
        <p:nvPicPr>
          <p:cNvPr id="12290" name="Picture 2" descr="C:\Users\doctor\Pictures\2017-05-01\08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143000"/>
            <a:ext cx="66294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8840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C</a:t>
            </a:r>
            <a:r>
              <a:rPr lang="en-US" b="1" dirty="0" smtClean="0">
                <a:solidFill>
                  <a:srgbClr val="00B0F0"/>
                </a:solidFill>
              </a:rPr>
              <a:t>omplications</a:t>
            </a:r>
            <a:endParaRPr lang="en-US" b="1" dirty="0">
              <a:solidFill>
                <a:srgbClr val="00B0F0"/>
              </a:solidFill>
            </a:endParaRPr>
          </a:p>
        </p:txBody>
      </p:sp>
      <p:sp>
        <p:nvSpPr>
          <p:cNvPr id="3" name="Content Placeholder 2"/>
          <p:cNvSpPr>
            <a:spLocks noGrp="1"/>
          </p:cNvSpPr>
          <p:nvPr>
            <p:ph idx="1"/>
          </p:nvPr>
        </p:nvSpPr>
        <p:spPr/>
        <p:txBody>
          <a:bodyPr/>
          <a:lstStyle/>
          <a:p>
            <a:pPr marL="0" indent="0">
              <a:buNone/>
            </a:pPr>
            <a:r>
              <a:rPr lang="en-US" b="1" dirty="0" smtClean="0">
                <a:solidFill>
                  <a:srgbClr val="7030A0"/>
                </a:solidFill>
              </a:rPr>
              <a:t>EARLY</a:t>
            </a:r>
          </a:p>
          <a:p>
            <a:pPr marL="571500" indent="-571500">
              <a:buFont typeface="+mj-lt"/>
              <a:buAutoNum type="romanLcPeriod"/>
            </a:pPr>
            <a:r>
              <a:rPr lang="en-US" dirty="0" smtClean="0"/>
              <a:t>Injury to axillary artery</a:t>
            </a:r>
          </a:p>
          <a:p>
            <a:pPr marL="571500" indent="-571500">
              <a:buFont typeface="+mj-lt"/>
              <a:buAutoNum type="romanLcPeriod"/>
            </a:pPr>
            <a:r>
              <a:rPr lang="en-US" dirty="0" smtClean="0"/>
              <a:t>Injury to brachial plexus</a:t>
            </a:r>
          </a:p>
          <a:p>
            <a:pPr marL="0" indent="0">
              <a:buNone/>
            </a:pPr>
            <a:r>
              <a:rPr lang="en-US" b="1" dirty="0" smtClean="0">
                <a:solidFill>
                  <a:srgbClr val="7030A0"/>
                </a:solidFill>
              </a:rPr>
              <a:t>LATE</a:t>
            </a:r>
          </a:p>
          <a:p>
            <a:pPr marL="571500" indent="-571500">
              <a:buFont typeface="+mj-lt"/>
              <a:buAutoNum type="romanLcPeriod"/>
            </a:pPr>
            <a:r>
              <a:rPr lang="en-US" dirty="0" smtClean="0"/>
              <a:t>Delayed union</a:t>
            </a:r>
          </a:p>
          <a:p>
            <a:pPr marL="571500" indent="-571500">
              <a:buFont typeface="+mj-lt"/>
              <a:buAutoNum type="romanLcPeriod"/>
            </a:pPr>
            <a:r>
              <a:rPr lang="en-US" dirty="0" smtClean="0"/>
              <a:t>Non union</a:t>
            </a:r>
          </a:p>
          <a:p>
            <a:pPr marL="571500" indent="-571500">
              <a:buFont typeface="+mj-lt"/>
              <a:buAutoNum type="romanLcPeriod"/>
            </a:pPr>
            <a:r>
              <a:rPr lang="en-US" dirty="0" smtClean="0"/>
              <a:t>Avascular necrosis of femoral head</a:t>
            </a:r>
            <a:endParaRPr lang="en-US" dirty="0"/>
          </a:p>
        </p:txBody>
      </p:sp>
    </p:spTree>
    <p:extLst>
      <p:ext uri="{BB962C8B-B14F-4D97-AF65-F5344CB8AC3E}">
        <p14:creationId xmlns:p14="http://schemas.microsoft.com/office/powerpoint/2010/main" val="1473393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C000"/>
                </a:solidFill>
                <a:latin typeface="Arial Black" pitchFamily="34" charset="0"/>
              </a:rPr>
              <a:t>FRACTURES SHAFT OF HUMERUS</a:t>
            </a:r>
            <a:endParaRPr lang="en-US" b="1" dirty="0">
              <a:solidFill>
                <a:srgbClr val="FFC000"/>
              </a:solidFill>
              <a:latin typeface="Arial Black" pitchFamily="34" charset="0"/>
            </a:endParaRPr>
          </a:p>
        </p:txBody>
      </p:sp>
      <p:sp>
        <p:nvSpPr>
          <p:cNvPr id="3" name="Content Placeholder 2"/>
          <p:cNvSpPr>
            <a:spLocks noGrp="1"/>
          </p:cNvSpPr>
          <p:nvPr>
            <p:ph idx="1"/>
          </p:nvPr>
        </p:nvSpPr>
        <p:spPr>
          <a:xfrm>
            <a:off x="457200" y="1371600"/>
            <a:ext cx="8305800" cy="5486400"/>
          </a:xfrm>
        </p:spPr>
        <p:txBody>
          <a:bodyPr>
            <a:normAutofit/>
          </a:bodyPr>
          <a:lstStyle/>
          <a:p>
            <a:pPr marL="0" indent="0">
              <a:buNone/>
            </a:pPr>
            <a:r>
              <a:rPr lang="en-US" b="1" dirty="0" smtClean="0">
                <a:solidFill>
                  <a:srgbClr val="0070C0"/>
                </a:solidFill>
              </a:rPr>
              <a:t>MECHANISMS OF INJURY</a:t>
            </a:r>
          </a:p>
          <a:p>
            <a:pPr marL="514350" indent="-514350">
              <a:buFont typeface="+mj-lt"/>
              <a:buAutoNum type="arabicParenR"/>
            </a:pPr>
            <a:r>
              <a:rPr lang="en-US" dirty="0" smtClean="0"/>
              <a:t>Fall on the hand- The humerus may twist causing a spiral fracture</a:t>
            </a:r>
          </a:p>
          <a:p>
            <a:pPr marL="514350" indent="-514350">
              <a:buFont typeface="+mj-lt"/>
              <a:buAutoNum type="arabicParenR"/>
            </a:pPr>
            <a:r>
              <a:rPr lang="en-US" dirty="0" smtClean="0"/>
              <a:t>Fall on the elbow with the arm abducted- Exerts bending force resulting in an oblique or transverse fracture</a:t>
            </a:r>
          </a:p>
          <a:p>
            <a:pPr marL="514350" indent="-514350">
              <a:buFont typeface="+mj-lt"/>
              <a:buAutoNum type="arabicParenR"/>
            </a:pPr>
            <a:r>
              <a:rPr lang="en-US" dirty="0" smtClean="0"/>
              <a:t>Direct blow on the arm- Causing a transverse or comminuted fracture</a:t>
            </a:r>
          </a:p>
          <a:p>
            <a:pPr marL="514350" indent="-514350">
              <a:buFont typeface="+mj-lt"/>
              <a:buAutoNum type="arabicParenR"/>
            </a:pPr>
            <a:r>
              <a:rPr lang="en-US" dirty="0" smtClean="0"/>
              <a:t>Tumour metastasis- Causing pathological fracture</a:t>
            </a:r>
            <a:endParaRPr lang="en-US" dirty="0"/>
          </a:p>
        </p:txBody>
      </p:sp>
    </p:spTree>
    <p:extLst>
      <p:ext uri="{BB962C8B-B14F-4D97-AF65-F5344CB8AC3E}">
        <p14:creationId xmlns:p14="http://schemas.microsoft.com/office/powerpoint/2010/main" val="11908680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Clinical features</a:t>
            </a:r>
            <a:endParaRPr lang="en-US" b="1" dirty="0">
              <a:solidFill>
                <a:srgbClr val="00B0F0"/>
              </a:solidFill>
            </a:endParaRPr>
          </a:p>
        </p:txBody>
      </p:sp>
      <p:sp>
        <p:nvSpPr>
          <p:cNvPr id="3" name="Content Placeholder 2"/>
          <p:cNvSpPr>
            <a:spLocks noGrp="1"/>
          </p:cNvSpPr>
          <p:nvPr>
            <p:ph idx="1"/>
          </p:nvPr>
        </p:nvSpPr>
        <p:spPr>
          <a:xfrm>
            <a:off x="457200" y="1143000"/>
            <a:ext cx="8305800" cy="5410200"/>
          </a:xfrm>
        </p:spPr>
        <p:txBody>
          <a:bodyPr>
            <a:normAutofit lnSpcReduction="10000"/>
          </a:bodyPr>
          <a:lstStyle/>
          <a:p>
            <a:pPr>
              <a:buFont typeface="Wingdings" pitchFamily="2" charset="2"/>
              <a:buChar char="§"/>
            </a:pPr>
            <a:r>
              <a:rPr lang="en-US" dirty="0" smtClean="0"/>
              <a:t>Pain on the affected arm</a:t>
            </a:r>
          </a:p>
          <a:p>
            <a:pPr>
              <a:buFont typeface="Wingdings" pitchFamily="2" charset="2"/>
              <a:buChar char="§"/>
            </a:pPr>
            <a:r>
              <a:rPr lang="en-US" dirty="0" smtClean="0"/>
              <a:t>Inability to move the arm</a:t>
            </a:r>
          </a:p>
          <a:p>
            <a:pPr>
              <a:buFont typeface="Wingdings" pitchFamily="2" charset="2"/>
              <a:buChar char="§"/>
            </a:pPr>
            <a:r>
              <a:rPr lang="en-US" dirty="0" smtClean="0"/>
              <a:t>± Bruising of the overlying skin</a:t>
            </a:r>
          </a:p>
          <a:p>
            <a:pPr>
              <a:buFont typeface="Wingdings" pitchFamily="2" charset="2"/>
              <a:buChar char="§"/>
            </a:pPr>
            <a:r>
              <a:rPr lang="en-US" dirty="0" smtClean="0"/>
              <a:t>Swelling </a:t>
            </a:r>
          </a:p>
          <a:p>
            <a:pPr>
              <a:buFont typeface="Wingdings" pitchFamily="2" charset="2"/>
              <a:buChar char="§"/>
            </a:pPr>
            <a:r>
              <a:rPr lang="en-US" dirty="0" smtClean="0"/>
              <a:t>± Deformity depending on whether there is displacement or not</a:t>
            </a:r>
          </a:p>
          <a:p>
            <a:pPr>
              <a:buFont typeface="Wingdings" pitchFamily="2" charset="2"/>
              <a:buChar char="§"/>
            </a:pPr>
            <a:r>
              <a:rPr lang="en-US" dirty="0" smtClean="0"/>
              <a:t>Test for radial nerve function before and after treatment- Done by assessing active extension of the wrist joint and the metacarpo-phalangeal joints</a:t>
            </a:r>
            <a:endParaRPr lang="en-US" dirty="0"/>
          </a:p>
        </p:txBody>
      </p:sp>
    </p:spTree>
    <p:extLst>
      <p:ext uri="{BB962C8B-B14F-4D97-AF65-F5344CB8AC3E}">
        <p14:creationId xmlns:p14="http://schemas.microsoft.com/office/powerpoint/2010/main" val="34225494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Investigations </a:t>
            </a:r>
            <a:endParaRPr lang="en-US" b="1" dirty="0">
              <a:solidFill>
                <a:srgbClr val="00B0F0"/>
              </a:solidFill>
            </a:endParaRPr>
          </a:p>
        </p:txBody>
      </p:sp>
      <p:sp>
        <p:nvSpPr>
          <p:cNvPr id="3" name="Content Placeholder 2"/>
          <p:cNvSpPr>
            <a:spLocks noGrp="1"/>
          </p:cNvSpPr>
          <p:nvPr>
            <p:ph idx="1"/>
          </p:nvPr>
        </p:nvSpPr>
        <p:spPr/>
        <p:txBody>
          <a:bodyPr/>
          <a:lstStyle/>
          <a:p>
            <a:pPr marL="0" indent="0">
              <a:buNone/>
            </a:pPr>
            <a:r>
              <a:rPr lang="en-US" b="1" dirty="0" smtClean="0">
                <a:solidFill>
                  <a:srgbClr val="7030A0"/>
                </a:solidFill>
              </a:rPr>
              <a:t>X-RAY( A/P and Lateral views)</a:t>
            </a:r>
          </a:p>
          <a:p>
            <a:pPr>
              <a:buFont typeface="Wingdings" pitchFamily="2" charset="2"/>
              <a:buChar char="§"/>
            </a:pPr>
            <a:r>
              <a:rPr lang="en-US" dirty="0" smtClean="0"/>
              <a:t>Reveals the site, pattern, displacement and degree of displacement</a:t>
            </a:r>
          </a:p>
          <a:p>
            <a:pPr>
              <a:buFont typeface="Wingdings" pitchFamily="2" charset="2"/>
              <a:buChar char="§"/>
            </a:pPr>
            <a:r>
              <a:rPr lang="en-US" dirty="0" smtClean="0"/>
              <a:t>Reveals whether the fracture is pathological or not</a:t>
            </a:r>
            <a:endParaRPr lang="en-US" dirty="0"/>
          </a:p>
        </p:txBody>
      </p:sp>
    </p:spTree>
    <p:extLst>
      <p:ext uri="{BB962C8B-B14F-4D97-AF65-F5344CB8AC3E}">
        <p14:creationId xmlns:p14="http://schemas.microsoft.com/office/powerpoint/2010/main" val="13086457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Spiral mid shaft humeral fracture</a:t>
            </a:r>
            <a:endParaRPr lang="en-US" b="1" dirty="0">
              <a:solidFill>
                <a:srgbClr val="7030A0"/>
              </a:solidFill>
            </a:endParaRPr>
          </a:p>
        </p:txBody>
      </p:sp>
      <p:pic>
        <p:nvPicPr>
          <p:cNvPr id="8194" name="Picture 2" descr="C:\Users\doctor\Pictures\2017-05-01\079.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1295400"/>
            <a:ext cx="5791199"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75594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7030A0"/>
                </a:solidFill>
              </a:rPr>
              <a:t>Angulated transverse mid shaft humeral fracture</a:t>
            </a:r>
            <a:endParaRPr lang="en-US" b="1" dirty="0">
              <a:solidFill>
                <a:srgbClr val="7030A0"/>
              </a:solidFill>
            </a:endParaRPr>
          </a:p>
        </p:txBody>
      </p:sp>
      <p:pic>
        <p:nvPicPr>
          <p:cNvPr id="9218" name="Picture 2" descr="C:\Users\doctor\Pictures\2017-05-01\080.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371600"/>
            <a:ext cx="7086600"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5258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Treatment </a:t>
            </a:r>
            <a:endParaRPr lang="en-US" b="1" dirty="0">
              <a:solidFill>
                <a:srgbClr val="00B0F0"/>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en-US" b="1" dirty="0" smtClean="0">
                <a:solidFill>
                  <a:srgbClr val="FF0000"/>
                </a:solidFill>
              </a:rPr>
              <a:t>For undisplaced or slightly displaced fractures</a:t>
            </a:r>
            <a:r>
              <a:rPr lang="en-US" dirty="0" smtClean="0"/>
              <a:t>, reduction is unnecessary since the gravitational force exerted by the arm proves traction force</a:t>
            </a:r>
          </a:p>
          <a:p>
            <a:pPr>
              <a:buFont typeface="Wingdings" pitchFamily="2" charset="2"/>
              <a:buChar char="§"/>
            </a:pPr>
            <a:r>
              <a:rPr lang="en-US" dirty="0" smtClean="0"/>
              <a:t>Immobilize the arm with either a U- slab, or hanging cast, or full POP, or functional polypropylene brace for 6 weeks in adults and 4 weeks in children</a:t>
            </a:r>
            <a:endParaRPr lang="en-US" dirty="0"/>
          </a:p>
        </p:txBody>
      </p:sp>
    </p:spTree>
    <p:extLst>
      <p:ext uri="{BB962C8B-B14F-4D97-AF65-F5344CB8AC3E}">
        <p14:creationId xmlns:p14="http://schemas.microsoft.com/office/powerpoint/2010/main" val="19479394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solidFill>
                  <a:srgbClr val="FF0000"/>
                </a:solidFill>
              </a:rPr>
              <a:t>2. Open reduction with internal fixation using</a:t>
            </a:r>
          </a:p>
          <a:p>
            <a:pPr marL="0" indent="0">
              <a:buNone/>
            </a:pPr>
            <a:r>
              <a:rPr lang="en-US" b="1" dirty="0">
                <a:solidFill>
                  <a:srgbClr val="FF0000"/>
                </a:solidFill>
              </a:rPr>
              <a:t> </a:t>
            </a:r>
            <a:r>
              <a:rPr lang="en-US" b="1" dirty="0" smtClean="0">
                <a:solidFill>
                  <a:srgbClr val="FF0000"/>
                </a:solidFill>
              </a:rPr>
              <a:t>    either:</a:t>
            </a:r>
          </a:p>
          <a:p>
            <a:pPr>
              <a:buFontTx/>
              <a:buChar char="-"/>
            </a:pPr>
            <a:r>
              <a:rPr lang="en-US" dirty="0" smtClean="0"/>
              <a:t>Plate and screws</a:t>
            </a:r>
          </a:p>
          <a:p>
            <a:pPr>
              <a:buFontTx/>
              <a:buChar char="-"/>
            </a:pPr>
            <a:r>
              <a:rPr lang="en-US" dirty="0" smtClean="0"/>
              <a:t>Interlocking intramedullary nail</a:t>
            </a:r>
          </a:p>
          <a:p>
            <a:pPr marL="0" indent="0">
              <a:buNone/>
            </a:pPr>
            <a:r>
              <a:rPr lang="en-US" b="1" dirty="0" smtClean="0">
                <a:solidFill>
                  <a:srgbClr val="C00000"/>
                </a:solidFill>
              </a:rPr>
              <a:t>Indications </a:t>
            </a:r>
          </a:p>
          <a:p>
            <a:r>
              <a:rPr lang="en-US" dirty="0" smtClean="0"/>
              <a:t>Severe multiple fractures</a:t>
            </a:r>
          </a:p>
          <a:p>
            <a:r>
              <a:rPr lang="en-US" dirty="0" smtClean="0"/>
              <a:t>Severely displaced or unstable fractures</a:t>
            </a:r>
          </a:p>
          <a:p>
            <a:r>
              <a:rPr lang="en-US" dirty="0" smtClean="0"/>
              <a:t>Radial nerve palsy after manipulation</a:t>
            </a:r>
          </a:p>
        </p:txBody>
      </p:sp>
    </p:spTree>
    <p:extLst>
      <p:ext uri="{BB962C8B-B14F-4D97-AF65-F5344CB8AC3E}">
        <p14:creationId xmlns:p14="http://schemas.microsoft.com/office/powerpoint/2010/main" val="28228109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C000"/>
                </a:solidFill>
                <a:latin typeface="Arial Black" pitchFamily="34" charset="0"/>
              </a:rPr>
              <a:t>FRACTURES OF PROXIMAL HUMERUS</a:t>
            </a:r>
            <a:endParaRPr lang="en-US" b="1" dirty="0">
              <a:solidFill>
                <a:srgbClr val="FFC000"/>
              </a:solidFill>
              <a:latin typeface="Arial Black" pitchFamily="34" charset="0"/>
            </a:endParaRPr>
          </a:p>
        </p:txBody>
      </p:sp>
      <p:sp>
        <p:nvSpPr>
          <p:cNvPr id="3" name="Content Placeholder 2"/>
          <p:cNvSpPr>
            <a:spLocks noGrp="1"/>
          </p:cNvSpPr>
          <p:nvPr>
            <p:ph idx="1"/>
          </p:nvPr>
        </p:nvSpPr>
        <p:spPr>
          <a:xfrm>
            <a:off x="457200" y="1219200"/>
            <a:ext cx="8229600" cy="5410200"/>
          </a:xfrm>
        </p:spPr>
        <p:txBody>
          <a:bodyPr>
            <a:normAutofit/>
          </a:bodyPr>
          <a:lstStyle/>
          <a:p>
            <a:pPr>
              <a:buFont typeface="Wingdings" pitchFamily="2" charset="2"/>
              <a:buChar char="§"/>
            </a:pPr>
            <a:r>
              <a:rPr lang="en-US" dirty="0" smtClean="0"/>
              <a:t>They are common in old age especially in postmenopausal women due to osteoporosis</a:t>
            </a:r>
          </a:p>
          <a:p>
            <a:pPr>
              <a:buFont typeface="Wingdings" pitchFamily="2" charset="2"/>
              <a:buChar char="§"/>
            </a:pPr>
            <a:r>
              <a:rPr lang="en-US" dirty="0" smtClean="0"/>
              <a:t>In young people, they are associated with dislocation of the shoulder joint</a:t>
            </a:r>
          </a:p>
          <a:p>
            <a:pPr>
              <a:buFont typeface="Wingdings" pitchFamily="2" charset="2"/>
              <a:buChar char="§"/>
            </a:pPr>
            <a:r>
              <a:rPr lang="en-US" dirty="0" smtClean="0"/>
              <a:t>Fractures may involve:</a:t>
            </a:r>
          </a:p>
          <a:p>
            <a:pPr>
              <a:buFontTx/>
              <a:buChar char="-"/>
            </a:pPr>
            <a:r>
              <a:rPr lang="en-US" dirty="0" smtClean="0"/>
              <a:t>Surgical neck</a:t>
            </a:r>
          </a:p>
          <a:p>
            <a:pPr>
              <a:buFontTx/>
              <a:buChar char="-"/>
            </a:pPr>
            <a:r>
              <a:rPr lang="en-US" dirty="0" smtClean="0"/>
              <a:t>Anatomical neck</a:t>
            </a:r>
          </a:p>
          <a:p>
            <a:pPr>
              <a:buFontTx/>
              <a:buChar char="-"/>
            </a:pPr>
            <a:r>
              <a:rPr lang="en-US" dirty="0" smtClean="0"/>
              <a:t>Greater tuberosity</a:t>
            </a:r>
          </a:p>
          <a:p>
            <a:pPr>
              <a:buFontTx/>
              <a:buChar char="-"/>
            </a:pPr>
            <a:r>
              <a:rPr lang="en-US" dirty="0" smtClean="0"/>
              <a:t>Lesser tuberosity</a:t>
            </a:r>
            <a:endParaRPr lang="en-US" dirty="0"/>
          </a:p>
        </p:txBody>
      </p:sp>
    </p:spTree>
    <p:extLst>
      <p:ext uri="{BB962C8B-B14F-4D97-AF65-F5344CB8AC3E}">
        <p14:creationId xmlns:p14="http://schemas.microsoft.com/office/powerpoint/2010/main" val="14929702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 </a:t>
            </a:r>
            <a:endParaRPr lang="en-US" b="1" dirty="0"/>
          </a:p>
        </p:txBody>
      </p:sp>
      <p:sp>
        <p:nvSpPr>
          <p:cNvPr id="3" name="Content Placeholder 2"/>
          <p:cNvSpPr>
            <a:spLocks noGrp="1"/>
          </p:cNvSpPr>
          <p:nvPr>
            <p:ph idx="1"/>
          </p:nvPr>
        </p:nvSpPr>
        <p:spPr/>
        <p:txBody>
          <a:bodyPr/>
          <a:lstStyle/>
          <a:p>
            <a:pPr marL="0" indent="0">
              <a:buNone/>
            </a:pPr>
            <a:r>
              <a:rPr lang="en-US" b="1" dirty="0" smtClean="0">
                <a:solidFill>
                  <a:srgbClr val="FF0000"/>
                </a:solidFill>
              </a:rPr>
              <a:t>3. External fixation</a:t>
            </a:r>
          </a:p>
          <a:p>
            <a:pPr marL="0" indent="0">
              <a:buNone/>
            </a:pPr>
            <a:r>
              <a:rPr lang="en-US" b="1" dirty="0" smtClean="0">
                <a:solidFill>
                  <a:srgbClr val="C00000"/>
                </a:solidFill>
              </a:rPr>
              <a:t>Indications</a:t>
            </a:r>
          </a:p>
          <a:p>
            <a:r>
              <a:rPr lang="en-US" dirty="0" smtClean="0"/>
              <a:t>Severely comminuted fractures</a:t>
            </a:r>
          </a:p>
          <a:p>
            <a:r>
              <a:rPr lang="en-US" dirty="0" smtClean="0"/>
              <a:t>Open fractures</a:t>
            </a:r>
            <a:endParaRPr lang="en-US" dirty="0"/>
          </a:p>
        </p:txBody>
      </p:sp>
    </p:spTree>
    <p:extLst>
      <p:ext uri="{BB962C8B-B14F-4D97-AF65-F5344CB8AC3E}">
        <p14:creationId xmlns:p14="http://schemas.microsoft.com/office/powerpoint/2010/main" val="8429129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p:txBody>
      </p:sp>
      <p:pic>
        <p:nvPicPr>
          <p:cNvPr id="2050" name="Picture 2" descr="C:\Users\doctor\Pictures\2017-05-01\08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7200"/>
            <a:ext cx="9144000"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328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Plate and screws</a:t>
            </a:r>
            <a:endParaRPr lang="en-US" b="1" dirty="0">
              <a:solidFill>
                <a:srgbClr val="7030A0"/>
              </a:solidFill>
            </a:endParaRPr>
          </a:p>
        </p:txBody>
      </p:sp>
      <p:pic>
        <p:nvPicPr>
          <p:cNvPr id="7170" name="Picture 2" descr="C:\Users\doctor\Pictures\2017-05-01\067.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371601"/>
            <a:ext cx="7162800"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2283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Complications </a:t>
            </a:r>
            <a:endParaRPr lang="en-US" b="1" dirty="0">
              <a:solidFill>
                <a:srgbClr val="00B0F0"/>
              </a:solidFill>
            </a:endParaRPr>
          </a:p>
        </p:txBody>
      </p:sp>
      <p:sp>
        <p:nvSpPr>
          <p:cNvPr id="3" name="Content Placeholder 2"/>
          <p:cNvSpPr>
            <a:spLocks noGrp="1"/>
          </p:cNvSpPr>
          <p:nvPr>
            <p:ph idx="1"/>
          </p:nvPr>
        </p:nvSpPr>
        <p:spPr/>
        <p:txBody>
          <a:bodyPr/>
          <a:lstStyle/>
          <a:p>
            <a:pPr marL="0" indent="0">
              <a:buNone/>
            </a:pPr>
            <a:r>
              <a:rPr lang="en-US" b="1" dirty="0" smtClean="0">
                <a:solidFill>
                  <a:srgbClr val="7030A0"/>
                </a:solidFill>
              </a:rPr>
              <a:t>EARLY</a:t>
            </a:r>
          </a:p>
          <a:p>
            <a:pPr marL="571500" indent="-571500">
              <a:buFont typeface="+mj-lt"/>
              <a:buAutoNum type="romanLcPeriod"/>
            </a:pPr>
            <a:r>
              <a:rPr lang="en-US" dirty="0" smtClean="0"/>
              <a:t>Vascular injury- injury to brachial artery; treated by emergency exploration and internal fixation</a:t>
            </a:r>
          </a:p>
          <a:p>
            <a:pPr marL="571500" indent="-571500">
              <a:buFont typeface="+mj-lt"/>
              <a:buAutoNum type="romanLcPeriod"/>
            </a:pPr>
            <a:r>
              <a:rPr lang="en-US" dirty="0" smtClean="0"/>
              <a:t>Injury to radial nerve; treated conservatively by physiotherapy. If paralysis persists beyond 12 weeks, then exploration should be performed </a:t>
            </a:r>
            <a:endParaRPr lang="en-US" dirty="0"/>
          </a:p>
        </p:txBody>
      </p:sp>
    </p:spTree>
    <p:extLst>
      <p:ext uri="{BB962C8B-B14F-4D97-AF65-F5344CB8AC3E}">
        <p14:creationId xmlns:p14="http://schemas.microsoft.com/office/powerpoint/2010/main" val="34539893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t>
            </a:r>
            <a:endParaRPr lang="en-US" b="1"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solidFill>
                  <a:srgbClr val="7030A0"/>
                </a:solidFill>
              </a:rPr>
              <a:t>LATE</a:t>
            </a:r>
          </a:p>
          <a:p>
            <a:pPr marL="571500" indent="-571500">
              <a:buFont typeface="+mj-lt"/>
              <a:buAutoNum type="romanLcPeriod"/>
            </a:pPr>
            <a:r>
              <a:rPr lang="en-US" dirty="0" smtClean="0"/>
              <a:t>Delayed union- Especially for transverse fracture</a:t>
            </a:r>
          </a:p>
          <a:p>
            <a:pPr marL="571500" indent="-571500">
              <a:buFont typeface="+mj-lt"/>
              <a:buAutoNum type="romanLcPeriod"/>
            </a:pPr>
            <a:r>
              <a:rPr lang="en-US" dirty="0" smtClean="0"/>
              <a:t>Non union- Especially for severely comminuted fractures and open fractures; treated by internal fixation and external fixation</a:t>
            </a:r>
          </a:p>
          <a:p>
            <a:pPr marL="571500" indent="-571500">
              <a:buFont typeface="+mj-lt"/>
              <a:buAutoNum type="romanLcPeriod"/>
            </a:pPr>
            <a:r>
              <a:rPr lang="en-US" dirty="0" smtClean="0"/>
              <a:t>Stiffness of shoulder and elbow joint- Occurs due to prolonged immobilization</a:t>
            </a:r>
            <a:endParaRPr lang="en-US" dirty="0"/>
          </a:p>
        </p:txBody>
      </p:sp>
    </p:spTree>
    <p:extLst>
      <p:ext uri="{BB962C8B-B14F-4D97-AF65-F5344CB8AC3E}">
        <p14:creationId xmlns:p14="http://schemas.microsoft.com/office/powerpoint/2010/main" val="5858430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C000"/>
                </a:solidFill>
                <a:latin typeface="Arial Black" pitchFamily="34" charset="0"/>
              </a:rPr>
              <a:t>SUPRACONDYLAR FRACTURES</a:t>
            </a:r>
            <a:endParaRPr lang="en-US" b="1" dirty="0">
              <a:solidFill>
                <a:srgbClr val="FFC000"/>
              </a:solidFill>
              <a:latin typeface="Arial Black" pitchFamily="34" charset="0"/>
            </a:endParaRPr>
          </a:p>
        </p:txBody>
      </p:sp>
      <p:sp>
        <p:nvSpPr>
          <p:cNvPr id="3" name="Content Placeholder 2"/>
          <p:cNvSpPr>
            <a:spLocks noGrp="1"/>
          </p:cNvSpPr>
          <p:nvPr>
            <p:ph idx="1"/>
          </p:nvPr>
        </p:nvSpPr>
        <p:spPr/>
        <p:txBody>
          <a:bodyPr/>
          <a:lstStyle/>
          <a:p>
            <a:pPr>
              <a:buFont typeface="Wingdings" pitchFamily="2" charset="2"/>
              <a:buChar char="§"/>
            </a:pPr>
            <a:r>
              <a:rPr lang="en-US" dirty="0" smtClean="0"/>
              <a:t>They are among the commonest fractures in children</a:t>
            </a:r>
          </a:p>
          <a:p>
            <a:pPr>
              <a:buFont typeface="Wingdings" pitchFamily="2" charset="2"/>
              <a:buChar char="§"/>
            </a:pPr>
            <a:r>
              <a:rPr lang="en-US" dirty="0" smtClean="0"/>
              <a:t>The distal fragment may be displaced either posteriorly or anteriorly</a:t>
            </a:r>
            <a:endParaRPr lang="en-US" dirty="0"/>
          </a:p>
        </p:txBody>
      </p:sp>
    </p:spTree>
    <p:extLst>
      <p:ext uri="{BB962C8B-B14F-4D97-AF65-F5344CB8AC3E}">
        <p14:creationId xmlns:p14="http://schemas.microsoft.com/office/powerpoint/2010/main" val="32859585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 </a:t>
            </a:r>
            <a:endParaRPr lang="en-US" b="1" dirty="0"/>
          </a:p>
        </p:txBody>
      </p:sp>
      <p:sp>
        <p:nvSpPr>
          <p:cNvPr id="3" name="Content Placeholder 2"/>
          <p:cNvSpPr>
            <a:spLocks noGrp="1"/>
          </p:cNvSpPr>
          <p:nvPr>
            <p:ph idx="1"/>
          </p:nvPr>
        </p:nvSpPr>
        <p:spPr>
          <a:xfrm>
            <a:off x="457200" y="1219200"/>
            <a:ext cx="8229600" cy="5257800"/>
          </a:xfrm>
        </p:spPr>
        <p:txBody>
          <a:bodyPr>
            <a:normAutofit/>
          </a:bodyPr>
          <a:lstStyle/>
          <a:p>
            <a:pPr marL="0" indent="0">
              <a:buNone/>
            </a:pPr>
            <a:r>
              <a:rPr lang="en-US" b="1" dirty="0" smtClean="0">
                <a:solidFill>
                  <a:srgbClr val="00B0F0"/>
                </a:solidFill>
              </a:rPr>
              <a:t>MECHANISMS OF INJURY</a:t>
            </a:r>
          </a:p>
          <a:p>
            <a:pPr marL="514350" indent="-514350">
              <a:buFont typeface="+mj-lt"/>
              <a:buAutoNum type="arabicParenR"/>
            </a:pPr>
            <a:r>
              <a:rPr lang="en-US" dirty="0" smtClean="0"/>
              <a:t>Fall on outstretched hand- It’s the commonest cause and there is posterior displacement or angulation of the distal fragment. The proximal fragment pokes into soft tissues anteriorly sometimes injuring the brachial artery or median nerve</a:t>
            </a:r>
          </a:p>
          <a:p>
            <a:pPr marL="514350" indent="-514350">
              <a:buFont typeface="+mj-lt"/>
              <a:buAutoNum type="arabicParenR"/>
            </a:pPr>
            <a:r>
              <a:rPr lang="en-US" dirty="0" smtClean="0"/>
              <a:t>Direct blow or a fall on the point of the elbow with the elbow flexed which causes anterior displacement of distal fragment. It is rare</a:t>
            </a:r>
            <a:endParaRPr lang="en-US" dirty="0"/>
          </a:p>
        </p:txBody>
      </p:sp>
    </p:spTree>
    <p:extLst>
      <p:ext uri="{BB962C8B-B14F-4D97-AF65-F5344CB8AC3E}">
        <p14:creationId xmlns:p14="http://schemas.microsoft.com/office/powerpoint/2010/main" val="4894901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Clinical features</a:t>
            </a:r>
            <a:endParaRPr lang="en-US" b="1" dirty="0">
              <a:solidFill>
                <a:srgbClr val="00B0F0"/>
              </a:solidFill>
            </a:endParaRPr>
          </a:p>
        </p:txBody>
      </p:sp>
      <p:sp>
        <p:nvSpPr>
          <p:cNvPr id="3" name="Content Placeholder 2"/>
          <p:cNvSpPr>
            <a:spLocks noGrp="1"/>
          </p:cNvSpPr>
          <p:nvPr>
            <p:ph idx="1"/>
          </p:nvPr>
        </p:nvSpPr>
        <p:spPr/>
        <p:txBody>
          <a:bodyPr/>
          <a:lstStyle/>
          <a:p>
            <a:pPr>
              <a:buFont typeface="Wingdings" pitchFamily="2" charset="2"/>
              <a:buChar char="§"/>
            </a:pPr>
            <a:r>
              <a:rPr lang="en-US" dirty="0" smtClean="0"/>
              <a:t>The forearm is held supinated with the elbow joint extended</a:t>
            </a:r>
          </a:p>
          <a:p>
            <a:pPr>
              <a:buFont typeface="Wingdings" pitchFamily="2" charset="2"/>
              <a:buChar char="§"/>
            </a:pPr>
            <a:r>
              <a:rPr lang="en-US" dirty="0" smtClean="0"/>
              <a:t>Pain near the elbow joint</a:t>
            </a:r>
          </a:p>
          <a:p>
            <a:pPr>
              <a:buFont typeface="Wingdings" pitchFamily="2" charset="2"/>
              <a:buChar char="§"/>
            </a:pPr>
            <a:r>
              <a:rPr lang="en-US" dirty="0" smtClean="0"/>
              <a:t>Swelling near the elbow joint</a:t>
            </a:r>
          </a:p>
          <a:p>
            <a:pPr>
              <a:buFont typeface="Wingdings" pitchFamily="2" charset="2"/>
              <a:buChar char="§"/>
            </a:pPr>
            <a:r>
              <a:rPr lang="en-US" dirty="0" smtClean="0"/>
              <a:t>S- deformity of the elbow joint</a:t>
            </a:r>
          </a:p>
          <a:p>
            <a:pPr>
              <a:buFont typeface="Wingdings" pitchFamily="2" charset="2"/>
              <a:buChar char="§"/>
            </a:pPr>
            <a:r>
              <a:rPr lang="en-US" dirty="0" smtClean="0"/>
              <a:t>It is essential to feel the radial pulse and check for capillary refill to rule out pressure or injury to brachial artery</a:t>
            </a:r>
            <a:endParaRPr lang="en-US" dirty="0"/>
          </a:p>
        </p:txBody>
      </p:sp>
    </p:spTree>
    <p:extLst>
      <p:ext uri="{BB962C8B-B14F-4D97-AF65-F5344CB8AC3E}">
        <p14:creationId xmlns:p14="http://schemas.microsoft.com/office/powerpoint/2010/main" val="21723421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Investigations </a:t>
            </a:r>
            <a:endParaRPr lang="en-US" b="1" dirty="0">
              <a:solidFill>
                <a:srgbClr val="00B0F0"/>
              </a:solidFill>
            </a:endParaRPr>
          </a:p>
        </p:txBody>
      </p:sp>
      <p:sp>
        <p:nvSpPr>
          <p:cNvPr id="3" name="Content Placeholder 2"/>
          <p:cNvSpPr>
            <a:spLocks noGrp="1"/>
          </p:cNvSpPr>
          <p:nvPr>
            <p:ph idx="1"/>
          </p:nvPr>
        </p:nvSpPr>
        <p:spPr/>
        <p:txBody>
          <a:bodyPr/>
          <a:lstStyle/>
          <a:p>
            <a:pPr marL="0" indent="0">
              <a:buNone/>
            </a:pPr>
            <a:r>
              <a:rPr lang="en-US" b="1" dirty="0" smtClean="0">
                <a:solidFill>
                  <a:srgbClr val="C00000"/>
                </a:solidFill>
              </a:rPr>
              <a:t>X-RAYS(A/P and lateral views)</a:t>
            </a:r>
          </a:p>
          <a:p>
            <a:pPr>
              <a:buFontTx/>
              <a:buChar char="-"/>
            </a:pPr>
            <a:r>
              <a:rPr lang="en-US" dirty="0" smtClean="0"/>
              <a:t>Lateral view reveals more features</a:t>
            </a:r>
          </a:p>
          <a:p>
            <a:pPr marL="0" indent="0">
              <a:buNone/>
            </a:pPr>
            <a:endParaRPr lang="en-US" dirty="0"/>
          </a:p>
        </p:txBody>
      </p:sp>
    </p:spTree>
    <p:extLst>
      <p:ext uri="{BB962C8B-B14F-4D97-AF65-F5344CB8AC3E}">
        <p14:creationId xmlns:p14="http://schemas.microsoft.com/office/powerpoint/2010/main" val="16588994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Cont.</a:t>
            </a:r>
            <a:endParaRPr lang="en-US" b="1" dirty="0"/>
          </a:p>
        </p:txBody>
      </p:sp>
      <p:sp>
        <p:nvSpPr>
          <p:cNvPr id="3" name="Content Placeholder 2"/>
          <p:cNvSpPr>
            <a:spLocks noGrp="1"/>
          </p:cNvSpPr>
          <p:nvPr>
            <p:ph idx="1"/>
          </p:nvPr>
        </p:nvSpPr>
        <p:spPr>
          <a:xfrm>
            <a:off x="152400" y="838200"/>
            <a:ext cx="8915400" cy="5943600"/>
          </a:xfrm>
        </p:spPr>
        <p:txBody>
          <a:bodyPr>
            <a:normAutofit fontScale="92500" lnSpcReduction="10000"/>
          </a:bodyPr>
          <a:lstStyle/>
          <a:p>
            <a:pPr marL="0" indent="0">
              <a:buNone/>
            </a:pPr>
            <a:r>
              <a:rPr lang="en-US" b="1" dirty="0" smtClean="0">
                <a:solidFill>
                  <a:srgbClr val="FF0000"/>
                </a:solidFill>
              </a:rPr>
              <a:t>GARTLARD’S CLASSIFICATION OF HUMERAL SUPRACONDYLAR FRACTURES</a:t>
            </a:r>
          </a:p>
          <a:p>
            <a:r>
              <a:rPr lang="en-US" dirty="0" smtClean="0"/>
              <a:t>It is based on X-ray features and categorized according to severity and degree of displacement</a:t>
            </a:r>
          </a:p>
          <a:p>
            <a:pPr marL="0" indent="0">
              <a:buNone/>
            </a:pPr>
            <a:r>
              <a:rPr lang="en-US" b="1" dirty="0" smtClean="0">
                <a:solidFill>
                  <a:srgbClr val="7030A0"/>
                </a:solidFill>
              </a:rPr>
              <a:t>TYPE I</a:t>
            </a:r>
          </a:p>
          <a:p>
            <a:r>
              <a:rPr lang="en-US" dirty="0" smtClean="0"/>
              <a:t>It is an undisplaced fracture</a:t>
            </a:r>
          </a:p>
          <a:p>
            <a:pPr marL="0" indent="0">
              <a:buNone/>
            </a:pPr>
            <a:r>
              <a:rPr lang="en-US" b="1" dirty="0" smtClean="0">
                <a:solidFill>
                  <a:srgbClr val="7030A0"/>
                </a:solidFill>
              </a:rPr>
              <a:t>TYPE II</a:t>
            </a:r>
          </a:p>
          <a:p>
            <a:r>
              <a:rPr lang="en-US" dirty="0" smtClean="0"/>
              <a:t>An angulated fracture with the posterior cortex still in continuity</a:t>
            </a:r>
          </a:p>
          <a:p>
            <a:pPr marL="0" indent="0">
              <a:buNone/>
            </a:pPr>
            <a:r>
              <a:rPr lang="en-US" b="1" dirty="0" smtClean="0">
                <a:solidFill>
                  <a:srgbClr val="7030A0"/>
                </a:solidFill>
              </a:rPr>
              <a:t>TYPE IIA</a:t>
            </a:r>
          </a:p>
          <a:p>
            <a:r>
              <a:rPr lang="en-US" dirty="0" smtClean="0"/>
              <a:t>Fracture is less severe and merely angulated</a:t>
            </a:r>
          </a:p>
          <a:p>
            <a:pPr marL="0" indent="0">
              <a:buNone/>
            </a:pPr>
            <a:r>
              <a:rPr lang="en-US" dirty="0" smtClean="0"/>
              <a:t> </a:t>
            </a:r>
            <a:endParaRPr lang="en-US" dirty="0"/>
          </a:p>
        </p:txBody>
      </p:sp>
    </p:spTree>
    <p:extLst>
      <p:ext uri="{BB962C8B-B14F-4D97-AF65-F5344CB8AC3E}">
        <p14:creationId xmlns:p14="http://schemas.microsoft.com/office/powerpoint/2010/main" val="3005106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t>
            </a:r>
            <a:endParaRPr lang="en-US" b="1" dirty="0"/>
          </a:p>
        </p:txBody>
      </p:sp>
      <p:sp>
        <p:nvSpPr>
          <p:cNvPr id="3" name="Content Placeholder 2"/>
          <p:cNvSpPr>
            <a:spLocks noGrp="1"/>
          </p:cNvSpPr>
          <p:nvPr>
            <p:ph idx="1"/>
          </p:nvPr>
        </p:nvSpPr>
        <p:spPr/>
        <p:txBody>
          <a:bodyPr/>
          <a:lstStyle/>
          <a:p>
            <a:pPr marL="0" indent="0">
              <a:buNone/>
            </a:pPr>
            <a:r>
              <a:rPr lang="en-US" b="1" dirty="0" smtClean="0">
                <a:solidFill>
                  <a:srgbClr val="00B0F0"/>
                </a:solidFill>
              </a:rPr>
              <a:t>MECHANISMS OF INJURY</a:t>
            </a:r>
          </a:p>
          <a:p>
            <a:pPr marL="514350" indent="-514350">
              <a:buFont typeface="+mj-lt"/>
              <a:buAutoNum type="arabicPeriod"/>
            </a:pPr>
            <a:r>
              <a:rPr lang="en-US" dirty="0" smtClean="0"/>
              <a:t>A fall on outstretched hand</a:t>
            </a:r>
          </a:p>
          <a:p>
            <a:pPr marL="514350" indent="-514350">
              <a:buFont typeface="+mj-lt"/>
              <a:buAutoNum type="arabicPeriod"/>
            </a:pPr>
            <a:r>
              <a:rPr lang="en-US" dirty="0" smtClean="0"/>
              <a:t>Direct blow</a:t>
            </a:r>
          </a:p>
          <a:p>
            <a:pPr marL="0" indent="0">
              <a:buNone/>
            </a:pPr>
            <a:r>
              <a:rPr lang="en-US" dirty="0" smtClean="0"/>
              <a:t> </a:t>
            </a:r>
          </a:p>
          <a:p>
            <a:pPr marL="0" indent="0">
              <a:buNone/>
            </a:pPr>
            <a:endParaRPr lang="en-US" dirty="0"/>
          </a:p>
        </p:txBody>
      </p:sp>
    </p:spTree>
    <p:extLst>
      <p:ext uri="{BB962C8B-B14F-4D97-AF65-F5344CB8AC3E}">
        <p14:creationId xmlns:p14="http://schemas.microsoft.com/office/powerpoint/2010/main" val="326106764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t>
            </a:r>
            <a:endParaRPr lang="en-US" b="1" dirty="0"/>
          </a:p>
        </p:txBody>
      </p:sp>
      <p:sp>
        <p:nvSpPr>
          <p:cNvPr id="3" name="Content Placeholder 2"/>
          <p:cNvSpPr>
            <a:spLocks noGrp="1"/>
          </p:cNvSpPr>
          <p:nvPr>
            <p:ph idx="1"/>
          </p:nvPr>
        </p:nvSpPr>
        <p:spPr/>
        <p:txBody>
          <a:bodyPr/>
          <a:lstStyle/>
          <a:p>
            <a:pPr marL="0" indent="0">
              <a:buNone/>
            </a:pPr>
            <a:r>
              <a:rPr lang="en-US" b="1" dirty="0" smtClean="0">
                <a:solidFill>
                  <a:srgbClr val="7030A0"/>
                </a:solidFill>
              </a:rPr>
              <a:t>TYPE IIB</a:t>
            </a:r>
          </a:p>
          <a:p>
            <a:r>
              <a:rPr lang="en-US" dirty="0" smtClean="0"/>
              <a:t>Fracture is more severe and both angulated and mal-rotated</a:t>
            </a:r>
          </a:p>
          <a:p>
            <a:pPr marL="0" indent="0">
              <a:buNone/>
            </a:pPr>
            <a:r>
              <a:rPr lang="en-US" b="1" dirty="0" smtClean="0">
                <a:solidFill>
                  <a:srgbClr val="7030A0"/>
                </a:solidFill>
              </a:rPr>
              <a:t>TYPE III</a:t>
            </a:r>
          </a:p>
          <a:p>
            <a:r>
              <a:rPr lang="en-US" dirty="0" smtClean="0"/>
              <a:t>Completely displaced fracture</a:t>
            </a:r>
            <a:endParaRPr lang="en-US" dirty="0"/>
          </a:p>
        </p:txBody>
      </p:sp>
    </p:spTree>
    <p:extLst>
      <p:ext uri="{BB962C8B-B14F-4D97-AF65-F5344CB8AC3E}">
        <p14:creationId xmlns:p14="http://schemas.microsoft.com/office/powerpoint/2010/main" val="15731058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Undisplaced fracture</a:t>
            </a:r>
            <a:endParaRPr lang="en-US" b="1" dirty="0">
              <a:solidFill>
                <a:srgbClr val="7030A0"/>
              </a:solidFill>
            </a:endParaRPr>
          </a:p>
        </p:txBody>
      </p:sp>
      <p:pic>
        <p:nvPicPr>
          <p:cNvPr id="13314" name="Picture 2" descr="C:\Users\doctor\Pictures\2017-05-01\094.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371600"/>
            <a:ext cx="7848600" cy="5029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1637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C:\Users\doctor\Pictures\2017-05-01\09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1219200"/>
            <a:ext cx="64770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60644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Severely(separated) fracture</a:t>
            </a:r>
            <a:endParaRPr lang="en-US" b="1" dirty="0">
              <a:solidFill>
                <a:srgbClr val="7030A0"/>
              </a:solidFill>
            </a:endParaRPr>
          </a:p>
        </p:txBody>
      </p:sp>
      <p:pic>
        <p:nvPicPr>
          <p:cNvPr id="15362" name="Picture 2" descr="C:\Users\doctor\Pictures\2017-05-01\096.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371600"/>
            <a:ext cx="7086599"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42805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Supracondylar fractures</a:t>
            </a:r>
            <a:endParaRPr lang="en-US" b="1" dirty="0">
              <a:solidFill>
                <a:srgbClr val="7030A0"/>
              </a:solidFill>
            </a:endParaRPr>
          </a:p>
        </p:txBody>
      </p:sp>
      <p:sp>
        <p:nvSpPr>
          <p:cNvPr id="3" name="Content Placeholder 2"/>
          <p:cNvSpPr>
            <a:spLocks noGrp="1"/>
          </p:cNvSpPr>
          <p:nvPr>
            <p:ph idx="1"/>
          </p:nvPr>
        </p:nvSpPr>
        <p:spPr/>
        <p:txBody>
          <a:bodyPr/>
          <a:lstStyle/>
          <a:p>
            <a:pPr marL="0" indent="0">
              <a:buNone/>
            </a:pPr>
            <a:endParaRPr lang="en-US" dirty="0"/>
          </a:p>
        </p:txBody>
      </p:sp>
      <p:pic>
        <p:nvPicPr>
          <p:cNvPr id="1026" name="Picture 2" descr="C:\Users\doctor\Pictures\2017-05-01\09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752600"/>
            <a:ext cx="87630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017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lstStyle/>
          <a:p>
            <a:r>
              <a:rPr lang="en-US" b="1" dirty="0" smtClean="0">
                <a:solidFill>
                  <a:srgbClr val="00B0F0"/>
                </a:solidFill>
              </a:rPr>
              <a:t>Treatment </a:t>
            </a:r>
            <a:endParaRPr lang="en-US" b="1" dirty="0">
              <a:solidFill>
                <a:srgbClr val="00B0F0"/>
              </a:solidFill>
            </a:endParaRPr>
          </a:p>
        </p:txBody>
      </p:sp>
      <p:sp>
        <p:nvSpPr>
          <p:cNvPr id="3" name="Content Placeholder 2"/>
          <p:cNvSpPr>
            <a:spLocks noGrp="1"/>
          </p:cNvSpPr>
          <p:nvPr>
            <p:ph idx="1"/>
          </p:nvPr>
        </p:nvSpPr>
        <p:spPr>
          <a:xfrm>
            <a:off x="228600" y="762000"/>
            <a:ext cx="8686800" cy="5943600"/>
          </a:xfrm>
        </p:spPr>
        <p:txBody>
          <a:bodyPr>
            <a:normAutofit/>
          </a:bodyPr>
          <a:lstStyle/>
          <a:p>
            <a:pPr>
              <a:buFont typeface="Wingdings" pitchFamily="2" charset="2"/>
              <a:buChar char="v"/>
            </a:pPr>
            <a:r>
              <a:rPr lang="en-US" dirty="0" smtClean="0"/>
              <a:t>Upon suspicion of the fracture, the elbow joint should be gently splinted at 30° of flexion to prevent movement and possible neurovascular injury</a:t>
            </a:r>
          </a:p>
          <a:p>
            <a:pPr>
              <a:buFont typeface="Wingdings" pitchFamily="2" charset="2"/>
              <a:buChar char="v"/>
            </a:pPr>
            <a:r>
              <a:rPr lang="en-US" dirty="0" smtClean="0"/>
              <a:t>Then send the patient for X-rays</a:t>
            </a:r>
          </a:p>
          <a:p>
            <a:pPr marL="0" indent="0">
              <a:buNone/>
            </a:pPr>
            <a:r>
              <a:rPr lang="en-US" b="1" dirty="0" smtClean="0">
                <a:solidFill>
                  <a:srgbClr val="FF0000"/>
                </a:solidFill>
              </a:rPr>
              <a:t>TYPE I( undisplaced) fracture</a:t>
            </a:r>
          </a:p>
          <a:p>
            <a:pPr>
              <a:buFont typeface="Wingdings" pitchFamily="2" charset="2"/>
              <a:buChar char="§"/>
            </a:pPr>
            <a:r>
              <a:rPr lang="en-US" dirty="0" smtClean="0"/>
              <a:t>The elbow joint is immobilized at 90° and an above elbow POP or back slab applied for 3 weeks</a:t>
            </a:r>
          </a:p>
          <a:p>
            <a:pPr>
              <a:buFont typeface="Wingdings" pitchFamily="2" charset="2"/>
              <a:buChar char="§"/>
            </a:pPr>
            <a:r>
              <a:rPr lang="en-US" dirty="0" smtClean="0"/>
              <a:t>It is essential to take a check X-ray 5-7 days later to check if there has been any displacement</a:t>
            </a:r>
            <a:endParaRPr lang="en-US" dirty="0"/>
          </a:p>
        </p:txBody>
      </p:sp>
    </p:spTree>
    <p:extLst>
      <p:ext uri="{BB962C8B-B14F-4D97-AF65-F5344CB8AC3E}">
        <p14:creationId xmlns:p14="http://schemas.microsoft.com/office/powerpoint/2010/main" val="77682495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t>
            </a:r>
            <a:endParaRPr lang="en-US" b="1" dirty="0"/>
          </a:p>
        </p:txBody>
      </p:sp>
      <p:sp>
        <p:nvSpPr>
          <p:cNvPr id="3" name="Content Placeholder 2"/>
          <p:cNvSpPr>
            <a:spLocks noGrp="1"/>
          </p:cNvSpPr>
          <p:nvPr>
            <p:ph idx="1"/>
          </p:nvPr>
        </p:nvSpPr>
        <p:spPr>
          <a:xfrm>
            <a:off x="152400" y="1143000"/>
            <a:ext cx="8763000" cy="5715000"/>
          </a:xfrm>
        </p:spPr>
        <p:txBody>
          <a:bodyPr>
            <a:normAutofit lnSpcReduction="10000"/>
          </a:bodyPr>
          <a:lstStyle/>
          <a:p>
            <a:pPr marL="0" indent="0">
              <a:buNone/>
            </a:pPr>
            <a:r>
              <a:rPr lang="en-US" b="1" dirty="0" smtClean="0">
                <a:solidFill>
                  <a:srgbClr val="FF0000"/>
                </a:solidFill>
              </a:rPr>
              <a:t>TYPE II and IIA(Posteriorly angulated)</a:t>
            </a:r>
          </a:p>
          <a:p>
            <a:pPr>
              <a:buFont typeface="Wingdings" pitchFamily="2" charset="2"/>
              <a:buChar char="§"/>
            </a:pPr>
            <a:r>
              <a:rPr lang="en-US" dirty="0" smtClean="0"/>
              <a:t>Closed reduction by manipulation under G/A</a:t>
            </a:r>
          </a:p>
          <a:p>
            <a:pPr marL="0" indent="0">
              <a:buNone/>
            </a:pPr>
            <a:r>
              <a:rPr lang="en-US" b="1" dirty="0" smtClean="0">
                <a:solidFill>
                  <a:srgbClr val="7030A0"/>
                </a:solidFill>
              </a:rPr>
              <a:t>PROCEDURE</a:t>
            </a:r>
          </a:p>
          <a:p>
            <a:pPr marL="571500" indent="-571500">
              <a:buFont typeface="+mj-lt"/>
              <a:buAutoNum type="romanLcPeriod"/>
            </a:pPr>
            <a:r>
              <a:rPr lang="en-US" dirty="0" smtClean="0"/>
              <a:t>Apply traction for 2-3 minutes in length of the length of the arm with counter traction above the elbow</a:t>
            </a:r>
          </a:p>
          <a:p>
            <a:pPr marL="571500" indent="-571500">
              <a:buFont typeface="+mj-lt"/>
              <a:buAutoNum type="romanLcPeriod"/>
            </a:pPr>
            <a:r>
              <a:rPr lang="en-US" dirty="0" smtClean="0"/>
              <a:t>Correct sideways tilt or shift and rotation</a:t>
            </a:r>
          </a:p>
          <a:p>
            <a:pPr marL="571500" indent="-571500">
              <a:buFont typeface="+mj-lt"/>
              <a:buAutoNum type="romanLcPeriod"/>
            </a:pPr>
            <a:r>
              <a:rPr lang="en-US" dirty="0" smtClean="0"/>
              <a:t>Gradually flex the elbow to 120° and pronate the forearm while maintaining traction and exerting finger pressure behind the distal fragment to correct posterior tilt.</a:t>
            </a:r>
          </a:p>
        </p:txBody>
      </p:sp>
    </p:spTree>
    <p:extLst>
      <p:ext uri="{BB962C8B-B14F-4D97-AF65-F5344CB8AC3E}">
        <p14:creationId xmlns:p14="http://schemas.microsoft.com/office/powerpoint/2010/main" val="15214671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 </a:t>
            </a:r>
            <a:endParaRPr lang="en-US" b="1" dirty="0"/>
          </a:p>
        </p:txBody>
      </p:sp>
      <p:sp>
        <p:nvSpPr>
          <p:cNvPr id="3" name="Content Placeholder 2"/>
          <p:cNvSpPr>
            <a:spLocks noGrp="1"/>
          </p:cNvSpPr>
          <p:nvPr>
            <p:ph idx="1"/>
          </p:nvPr>
        </p:nvSpPr>
        <p:spPr>
          <a:xfrm>
            <a:off x="76200" y="1143000"/>
            <a:ext cx="8686800" cy="5486400"/>
          </a:xfrm>
        </p:spPr>
        <p:txBody>
          <a:bodyPr>
            <a:normAutofit/>
          </a:bodyPr>
          <a:lstStyle/>
          <a:p>
            <a:pPr marL="0" indent="0">
              <a:buNone/>
            </a:pPr>
            <a:r>
              <a:rPr lang="en-US" dirty="0" smtClean="0"/>
              <a:t>iv. Then feel the radial pulse and check for </a:t>
            </a:r>
          </a:p>
          <a:p>
            <a:pPr marL="0" indent="0">
              <a:buNone/>
            </a:pPr>
            <a:r>
              <a:rPr lang="en-US" dirty="0"/>
              <a:t> </a:t>
            </a:r>
            <a:r>
              <a:rPr lang="en-US" dirty="0" smtClean="0"/>
              <a:t>     capillary refill. If pulse is feeble or absent,</a:t>
            </a:r>
          </a:p>
          <a:p>
            <a:pPr marL="0" indent="0">
              <a:buNone/>
            </a:pPr>
            <a:r>
              <a:rPr lang="en-US" dirty="0"/>
              <a:t> </a:t>
            </a:r>
            <a:r>
              <a:rPr lang="en-US" dirty="0" smtClean="0"/>
              <a:t>     immediately relax the amount of elbow </a:t>
            </a:r>
          </a:p>
          <a:p>
            <a:pPr marL="0" indent="0">
              <a:buNone/>
            </a:pPr>
            <a:r>
              <a:rPr lang="en-US" dirty="0"/>
              <a:t> </a:t>
            </a:r>
            <a:r>
              <a:rPr lang="en-US" dirty="0" smtClean="0"/>
              <a:t>     flexion until the pulse improves</a:t>
            </a:r>
          </a:p>
          <a:p>
            <a:pPr marL="0" indent="0">
              <a:buNone/>
            </a:pPr>
            <a:r>
              <a:rPr lang="en-US" dirty="0" smtClean="0"/>
              <a:t>v. Apply back slab and send the patient for check</a:t>
            </a:r>
          </a:p>
          <a:p>
            <a:pPr marL="0" indent="0">
              <a:buNone/>
            </a:pPr>
            <a:r>
              <a:rPr lang="en-US" dirty="0"/>
              <a:t> </a:t>
            </a:r>
            <a:r>
              <a:rPr lang="en-US" dirty="0" smtClean="0"/>
              <a:t>  X-rays to confirm reduction</a:t>
            </a:r>
          </a:p>
          <a:p>
            <a:pPr marL="0" indent="0">
              <a:buNone/>
            </a:pPr>
            <a:r>
              <a:rPr lang="en-US" dirty="0" smtClean="0"/>
              <a:t>vi. Maintain the back slab for 3-4 weeks</a:t>
            </a:r>
          </a:p>
          <a:p>
            <a:pPr>
              <a:buFont typeface="Wingdings" pitchFamily="2" charset="2"/>
              <a:buChar char="§"/>
            </a:pPr>
            <a:r>
              <a:rPr lang="en-US" dirty="0" smtClean="0"/>
              <a:t>If the reduction is unstable, the fracture should be fixed with percutaneous wire for 3 weeks</a:t>
            </a:r>
          </a:p>
        </p:txBody>
      </p:sp>
    </p:spTree>
    <p:extLst>
      <p:ext uri="{BB962C8B-B14F-4D97-AF65-F5344CB8AC3E}">
        <p14:creationId xmlns:p14="http://schemas.microsoft.com/office/powerpoint/2010/main" val="34547869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t>
            </a:r>
            <a:endParaRPr lang="en-US" b="1" dirty="0"/>
          </a:p>
        </p:txBody>
      </p:sp>
      <p:sp>
        <p:nvSpPr>
          <p:cNvPr id="3" name="Content Placeholder 2"/>
          <p:cNvSpPr>
            <a:spLocks noGrp="1"/>
          </p:cNvSpPr>
          <p:nvPr>
            <p:ph idx="1"/>
          </p:nvPr>
        </p:nvSpPr>
        <p:spPr/>
        <p:txBody>
          <a:bodyPr/>
          <a:lstStyle/>
          <a:p>
            <a:pPr marL="0" indent="0">
              <a:buNone/>
            </a:pPr>
            <a:r>
              <a:rPr lang="en-US" b="1" dirty="0" smtClean="0">
                <a:solidFill>
                  <a:srgbClr val="FF0000"/>
                </a:solidFill>
              </a:rPr>
              <a:t>TYPE IIB and III(Angulated and mal-rotated or posteriorly displaced) fractures</a:t>
            </a:r>
          </a:p>
          <a:p>
            <a:pPr>
              <a:buFont typeface="Wingdings" pitchFamily="2" charset="2"/>
              <a:buChar char="§"/>
            </a:pPr>
            <a:r>
              <a:rPr lang="en-US" dirty="0" smtClean="0"/>
              <a:t>Closed reduction under G/A using the procedure earlier described and then hold the fracture with percutaneous wires</a:t>
            </a:r>
            <a:endParaRPr lang="en-US" dirty="0"/>
          </a:p>
        </p:txBody>
      </p:sp>
    </p:spTree>
    <p:extLst>
      <p:ext uri="{BB962C8B-B14F-4D97-AF65-F5344CB8AC3E}">
        <p14:creationId xmlns:p14="http://schemas.microsoft.com/office/powerpoint/2010/main" val="34562154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Cont. </a:t>
            </a:r>
            <a:endParaRPr lang="en-US" b="1" dirty="0"/>
          </a:p>
        </p:txBody>
      </p:sp>
      <p:sp>
        <p:nvSpPr>
          <p:cNvPr id="3" name="Content Placeholder 2"/>
          <p:cNvSpPr>
            <a:spLocks noGrp="1"/>
          </p:cNvSpPr>
          <p:nvPr>
            <p:ph idx="1"/>
          </p:nvPr>
        </p:nvSpPr>
        <p:spPr>
          <a:xfrm>
            <a:off x="228600" y="914400"/>
            <a:ext cx="8763000" cy="5867400"/>
          </a:xfrm>
        </p:spPr>
        <p:txBody>
          <a:bodyPr>
            <a:normAutofit lnSpcReduction="10000"/>
          </a:bodyPr>
          <a:lstStyle/>
          <a:p>
            <a:pPr marL="0" indent="0">
              <a:buNone/>
            </a:pPr>
            <a:r>
              <a:rPr lang="en-US" b="1" dirty="0" smtClean="0">
                <a:solidFill>
                  <a:srgbClr val="FF0000"/>
                </a:solidFill>
              </a:rPr>
              <a:t>OPEN REDUCTION</a:t>
            </a:r>
          </a:p>
          <a:p>
            <a:pPr marL="0" indent="0">
              <a:buNone/>
            </a:pPr>
            <a:r>
              <a:rPr lang="en-US" dirty="0" smtClean="0"/>
              <a:t>Indications</a:t>
            </a:r>
          </a:p>
          <a:p>
            <a:pPr marL="571500" indent="-571500">
              <a:buFont typeface="+mj-lt"/>
              <a:buAutoNum type="romanLcPeriod"/>
            </a:pPr>
            <a:r>
              <a:rPr lang="en-US" dirty="0" smtClean="0"/>
              <a:t>Fracture which cannot be reduced by closed method</a:t>
            </a:r>
          </a:p>
          <a:p>
            <a:pPr marL="571500" indent="-571500">
              <a:buFont typeface="+mj-lt"/>
              <a:buAutoNum type="romanLcPeriod"/>
            </a:pPr>
            <a:r>
              <a:rPr lang="en-US" dirty="0" smtClean="0"/>
              <a:t>Open fractures</a:t>
            </a:r>
          </a:p>
          <a:p>
            <a:pPr marL="571500" indent="-571500">
              <a:buFont typeface="+mj-lt"/>
              <a:buAutoNum type="romanLcPeriod"/>
            </a:pPr>
            <a:r>
              <a:rPr lang="en-US" dirty="0" smtClean="0"/>
              <a:t>Fractures associated with vascular damage </a:t>
            </a:r>
          </a:p>
          <a:p>
            <a:pPr>
              <a:buFontTx/>
              <a:buChar char="-"/>
            </a:pPr>
            <a:r>
              <a:rPr lang="en-US" dirty="0" smtClean="0"/>
              <a:t>Fracture is exposed with two incisions one on each side of the elbow, the haematoma is evacuated, repair of the artery is conducted, fracture is reduced and held with two crossed K-wires</a:t>
            </a:r>
          </a:p>
          <a:p>
            <a:pPr>
              <a:buFontTx/>
              <a:buChar char="-"/>
            </a:pPr>
            <a:endParaRPr lang="en-US" dirty="0"/>
          </a:p>
        </p:txBody>
      </p:sp>
    </p:spTree>
    <p:extLst>
      <p:ext uri="{BB962C8B-B14F-4D97-AF65-F5344CB8AC3E}">
        <p14:creationId xmlns:p14="http://schemas.microsoft.com/office/powerpoint/2010/main" val="6938875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C</a:t>
            </a:r>
            <a:r>
              <a:rPr lang="en-US" b="1" dirty="0" smtClean="0">
                <a:solidFill>
                  <a:srgbClr val="00B0F0"/>
                </a:solidFill>
              </a:rPr>
              <a:t>linical features</a:t>
            </a:r>
            <a:endParaRPr lang="en-US" b="1" dirty="0">
              <a:solidFill>
                <a:srgbClr val="00B0F0"/>
              </a:solidFill>
            </a:endParaRPr>
          </a:p>
        </p:txBody>
      </p:sp>
      <p:sp>
        <p:nvSpPr>
          <p:cNvPr id="3" name="Content Placeholder 2"/>
          <p:cNvSpPr>
            <a:spLocks noGrp="1"/>
          </p:cNvSpPr>
          <p:nvPr>
            <p:ph idx="1"/>
          </p:nvPr>
        </p:nvSpPr>
        <p:spPr>
          <a:xfrm>
            <a:off x="457200" y="1600200"/>
            <a:ext cx="8229600" cy="4953000"/>
          </a:xfrm>
        </p:spPr>
        <p:txBody>
          <a:bodyPr/>
          <a:lstStyle/>
          <a:p>
            <a:pPr>
              <a:buFont typeface="Wingdings" pitchFamily="2" charset="2"/>
              <a:buChar char="§"/>
            </a:pPr>
            <a:r>
              <a:rPr lang="en-US" dirty="0" smtClean="0"/>
              <a:t>Pain at the site of the injury</a:t>
            </a:r>
          </a:p>
          <a:p>
            <a:pPr>
              <a:buFont typeface="Wingdings" pitchFamily="2" charset="2"/>
              <a:buChar char="§"/>
            </a:pPr>
            <a:r>
              <a:rPr lang="en-US" dirty="0" smtClean="0"/>
              <a:t>Limited movement of the arm</a:t>
            </a:r>
          </a:p>
          <a:p>
            <a:pPr>
              <a:buFont typeface="Wingdings" pitchFamily="2" charset="2"/>
              <a:buChar char="§"/>
            </a:pPr>
            <a:r>
              <a:rPr lang="en-US" dirty="0" smtClean="0"/>
              <a:t>± </a:t>
            </a:r>
            <a:r>
              <a:rPr lang="en-US" dirty="0"/>
              <a:t>B</a:t>
            </a:r>
            <a:r>
              <a:rPr lang="en-US" dirty="0" smtClean="0"/>
              <a:t>ruising of the overlying skin</a:t>
            </a:r>
          </a:p>
          <a:p>
            <a:pPr>
              <a:buFont typeface="Wingdings" pitchFamily="2" charset="2"/>
              <a:buChar char="§"/>
            </a:pPr>
            <a:r>
              <a:rPr lang="en-US" dirty="0" smtClean="0"/>
              <a:t>± Swelling at the site of the injury</a:t>
            </a:r>
          </a:p>
          <a:p>
            <a:pPr>
              <a:buFont typeface="Wingdings" pitchFamily="2" charset="2"/>
              <a:buChar char="§"/>
            </a:pPr>
            <a:r>
              <a:rPr lang="en-US" dirty="0" smtClean="0"/>
              <a:t>± Deformity depending on whether the fracture is displaced or not</a:t>
            </a:r>
          </a:p>
          <a:p>
            <a:pPr>
              <a:buFont typeface="Wingdings" pitchFamily="2" charset="2"/>
              <a:buChar char="§"/>
            </a:pPr>
            <a:r>
              <a:rPr lang="en-US" dirty="0" smtClean="0"/>
              <a:t>Tenderness </a:t>
            </a:r>
            <a:endParaRPr lang="en-US" dirty="0"/>
          </a:p>
        </p:txBody>
      </p:sp>
    </p:spTree>
    <p:extLst>
      <p:ext uri="{BB962C8B-B14F-4D97-AF65-F5344CB8AC3E}">
        <p14:creationId xmlns:p14="http://schemas.microsoft.com/office/powerpoint/2010/main" val="39974812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Crossed percutaneous wires</a:t>
            </a:r>
            <a:endParaRPr lang="en-US" b="1" dirty="0">
              <a:solidFill>
                <a:srgbClr val="7030A0"/>
              </a:solidFill>
            </a:endParaRPr>
          </a:p>
        </p:txBody>
      </p:sp>
      <p:pic>
        <p:nvPicPr>
          <p:cNvPr id="16386" name="Picture 2" descr="C:\Users\doctor\Pictures\2017-05-01\097.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1" y="1600200"/>
            <a:ext cx="7543800"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654913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Crossed percutaneous wires</a:t>
            </a:r>
            <a:endParaRPr lang="en-US" dirty="0"/>
          </a:p>
        </p:txBody>
      </p:sp>
      <p:pic>
        <p:nvPicPr>
          <p:cNvPr id="17410" name="Picture 2" descr="C:\Users\doctor\Pictures\2017-05-01\099.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295400"/>
            <a:ext cx="6629400"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91580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F0"/>
                </a:solidFill>
              </a:rPr>
              <a:t>Complications </a:t>
            </a:r>
            <a:endParaRPr lang="en-US" b="1" dirty="0">
              <a:solidFill>
                <a:srgbClr val="00B0F0"/>
              </a:solidFill>
            </a:endParaRPr>
          </a:p>
        </p:txBody>
      </p:sp>
      <p:sp>
        <p:nvSpPr>
          <p:cNvPr id="3" name="Content Placeholder 2"/>
          <p:cNvSpPr>
            <a:spLocks noGrp="1"/>
          </p:cNvSpPr>
          <p:nvPr>
            <p:ph idx="1"/>
          </p:nvPr>
        </p:nvSpPr>
        <p:spPr>
          <a:xfrm>
            <a:off x="457200" y="1219200"/>
            <a:ext cx="8305800" cy="5410200"/>
          </a:xfrm>
        </p:spPr>
        <p:txBody>
          <a:bodyPr>
            <a:normAutofit lnSpcReduction="10000"/>
          </a:bodyPr>
          <a:lstStyle/>
          <a:p>
            <a:pPr marL="0" indent="0">
              <a:buNone/>
            </a:pPr>
            <a:r>
              <a:rPr lang="en-US" b="1" dirty="0" smtClean="0">
                <a:solidFill>
                  <a:srgbClr val="7030A0"/>
                </a:solidFill>
              </a:rPr>
              <a:t>EARLY</a:t>
            </a:r>
          </a:p>
          <a:p>
            <a:pPr marL="514350" indent="-514350">
              <a:buFont typeface="+mj-lt"/>
              <a:buAutoNum type="arabicPeriod"/>
            </a:pPr>
            <a:r>
              <a:rPr lang="en-US" b="1" dirty="0" smtClean="0">
                <a:solidFill>
                  <a:srgbClr val="FF0000"/>
                </a:solidFill>
              </a:rPr>
              <a:t>Injury to brachial artery- </a:t>
            </a:r>
            <a:r>
              <a:rPr lang="en-US" dirty="0" smtClean="0"/>
              <a:t>Which may lead to Volkmann's ischaemia and later progress to Volkmann's Ischaemic contractures. The forearm muscles become fibrotic and contracted</a:t>
            </a:r>
          </a:p>
          <a:p>
            <a:pPr marL="0" indent="0">
              <a:buNone/>
            </a:pPr>
            <a:r>
              <a:rPr lang="en-US" b="1" dirty="0" smtClean="0">
                <a:solidFill>
                  <a:srgbClr val="0070C0"/>
                </a:solidFill>
              </a:rPr>
              <a:t>Presentation </a:t>
            </a:r>
          </a:p>
          <a:p>
            <a:pPr>
              <a:buFontTx/>
              <a:buChar char="-"/>
            </a:pPr>
            <a:r>
              <a:rPr lang="en-US" dirty="0" smtClean="0"/>
              <a:t>Pain with change of colour and reduced sensation in the fingers</a:t>
            </a:r>
          </a:p>
          <a:p>
            <a:pPr>
              <a:buFontTx/>
              <a:buChar char="-"/>
            </a:pPr>
            <a:r>
              <a:rPr lang="en-US" dirty="0" smtClean="0"/>
              <a:t>For arm is tense and tender</a:t>
            </a:r>
          </a:p>
          <a:p>
            <a:pPr>
              <a:buFontTx/>
              <a:buChar char="-"/>
            </a:pPr>
            <a:r>
              <a:rPr lang="en-US" dirty="0" smtClean="0"/>
              <a:t>Radial pulse is absent</a:t>
            </a:r>
          </a:p>
        </p:txBody>
      </p:sp>
    </p:spTree>
    <p:extLst>
      <p:ext uri="{BB962C8B-B14F-4D97-AF65-F5344CB8AC3E}">
        <p14:creationId xmlns:p14="http://schemas.microsoft.com/office/powerpoint/2010/main" val="390366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t>
            </a:r>
            <a:endParaRPr lang="en-US" b="1" dirty="0"/>
          </a:p>
        </p:txBody>
      </p:sp>
      <p:sp>
        <p:nvSpPr>
          <p:cNvPr id="3" name="Content Placeholder 2"/>
          <p:cNvSpPr>
            <a:spLocks noGrp="1"/>
          </p:cNvSpPr>
          <p:nvPr>
            <p:ph idx="1"/>
          </p:nvPr>
        </p:nvSpPr>
        <p:spPr>
          <a:xfrm>
            <a:off x="457200" y="1143000"/>
            <a:ext cx="8305800" cy="5486400"/>
          </a:xfrm>
        </p:spPr>
        <p:txBody>
          <a:bodyPr>
            <a:normAutofit/>
          </a:bodyPr>
          <a:lstStyle/>
          <a:p>
            <a:pPr marL="0" indent="0">
              <a:buNone/>
            </a:pPr>
            <a:r>
              <a:rPr lang="en-US" b="1" dirty="0" smtClean="0">
                <a:solidFill>
                  <a:srgbClr val="0070C0"/>
                </a:solidFill>
              </a:rPr>
              <a:t>Treatment</a:t>
            </a:r>
          </a:p>
          <a:p>
            <a:pPr>
              <a:buFont typeface="Wingdings" pitchFamily="2" charset="2"/>
              <a:buChar char="v"/>
            </a:pPr>
            <a:r>
              <a:rPr lang="en-US" b="1" dirty="0" smtClean="0"/>
              <a:t>It is an emergency </a:t>
            </a:r>
          </a:p>
          <a:p>
            <a:pPr>
              <a:buFont typeface="Wingdings" pitchFamily="2" charset="2"/>
              <a:buChar char="Ø"/>
            </a:pPr>
            <a:r>
              <a:rPr lang="en-US" dirty="0" smtClean="0"/>
              <a:t>Remove bandages and POP to expose the skin</a:t>
            </a:r>
          </a:p>
          <a:p>
            <a:pPr>
              <a:buFont typeface="Wingdings" pitchFamily="2" charset="2"/>
              <a:buChar char="Ø"/>
            </a:pPr>
            <a:r>
              <a:rPr lang="en-US" dirty="0" smtClean="0"/>
              <a:t>Extend the elbow and take an X-ray to rule out a possibility of fragment pressing on the brachial artery</a:t>
            </a:r>
          </a:p>
          <a:p>
            <a:pPr>
              <a:buFont typeface="Wingdings" pitchFamily="2" charset="2"/>
              <a:buChar char="Ø"/>
            </a:pPr>
            <a:r>
              <a:rPr lang="en-US" dirty="0" smtClean="0"/>
              <a:t>If pulse does not return, the artery is explored by operation and any compression is released. The wound is left open for closure as delayed primary suturing</a:t>
            </a:r>
            <a:endParaRPr lang="en-US" dirty="0"/>
          </a:p>
        </p:txBody>
      </p:sp>
    </p:spTree>
    <p:extLst>
      <p:ext uri="{BB962C8B-B14F-4D97-AF65-F5344CB8AC3E}">
        <p14:creationId xmlns:p14="http://schemas.microsoft.com/office/powerpoint/2010/main" val="303657317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 </a:t>
            </a:r>
            <a:endParaRPr lang="en-US" b="1" dirty="0"/>
          </a:p>
        </p:txBody>
      </p:sp>
      <p:sp>
        <p:nvSpPr>
          <p:cNvPr id="3" name="Content Placeholder 2"/>
          <p:cNvSpPr>
            <a:spLocks noGrp="1"/>
          </p:cNvSpPr>
          <p:nvPr>
            <p:ph idx="1"/>
          </p:nvPr>
        </p:nvSpPr>
        <p:spPr/>
        <p:txBody>
          <a:bodyPr/>
          <a:lstStyle/>
          <a:p>
            <a:pPr marL="0" indent="0">
              <a:buNone/>
            </a:pPr>
            <a:r>
              <a:rPr lang="en-US" b="1" dirty="0" smtClean="0">
                <a:solidFill>
                  <a:srgbClr val="FF0000"/>
                </a:solidFill>
              </a:rPr>
              <a:t>2. Injury to  nerves</a:t>
            </a:r>
          </a:p>
          <a:p>
            <a:pPr>
              <a:buFontTx/>
              <a:buChar char="-"/>
            </a:pPr>
            <a:r>
              <a:rPr lang="en-US" dirty="0" smtClean="0"/>
              <a:t>Median nerve particularly the anterior interosseous branch</a:t>
            </a:r>
          </a:p>
          <a:p>
            <a:pPr>
              <a:buFontTx/>
              <a:buChar char="-"/>
            </a:pPr>
            <a:r>
              <a:rPr lang="en-US" dirty="0" smtClean="0"/>
              <a:t>Radial nerve if the fracture is at the level of spiral groove</a:t>
            </a:r>
          </a:p>
          <a:p>
            <a:pPr marL="0" indent="0">
              <a:buNone/>
            </a:pPr>
            <a:r>
              <a:rPr lang="en-US" b="1" dirty="0" smtClean="0">
                <a:solidFill>
                  <a:srgbClr val="FF0000"/>
                </a:solidFill>
              </a:rPr>
              <a:t>3. Compartment syndrome</a:t>
            </a:r>
          </a:p>
        </p:txBody>
      </p:sp>
    </p:spTree>
    <p:extLst>
      <p:ext uri="{BB962C8B-B14F-4D97-AF65-F5344CB8AC3E}">
        <p14:creationId xmlns:p14="http://schemas.microsoft.com/office/powerpoint/2010/main" val="345490011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 </a:t>
            </a:r>
            <a:endParaRPr lang="en-US" b="1" dirty="0"/>
          </a:p>
        </p:txBody>
      </p:sp>
      <p:sp>
        <p:nvSpPr>
          <p:cNvPr id="3" name="Content Placeholder 2"/>
          <p:cNvSpPr>
            <a:spLocks noGrp="1"/>
          </p:cNvSpPr>
          <p:nvPr>
            <p:ph idx="1"/>
          </p:nvPr>
        </p:nvSpPr>
        <p:spPr/>
        <p:txBody>
          <a:bodyPr/>
          <a:lstStyle/>
          <a:p>
            <a:pPr marL="0" indent="0">
              <a:buNone/>
            </a:pPr>
            <a:r>
              <a:rPr lang="en-US" b="1" dirty="0" smtClean="0">
                <a:solidFill>
                  <a:srgbClr val="0070C0"/>
                </a:solidFill>
              </a:rPr>
              <a:t>LATE COMPLICATIONS</a:t>
            </a:r>
          </a:p>
          <a:p>
            <a:pPr marL="514350" indent="-514350">
              <a:buFont typeface="+mj-lt"/>
              <a:buAutoNum type="arabicPeriod"/>
            </a:pPr>
            <a:r>
              <a:rPr lang="en-US" b="1" dirty="0" smtClean="0">
                <a:solidFill>
                  <a:srgbClr val="FF0000"/>
                </a:solidFill>
              </a:rPr>
              <a:t>Mal-union-</a:t>
            </a:r>
            <a:r>
              <a:rPr lang="en-US" dirty="0" smtClean="0"/>
              <a:t> Causing valgus or varus decubitus deformities</a:t>
            </a:r>
          </a:p>
          <a:p>
            <a:pPr marL="514350" indent="-514350">
              <a:buFont typeface="+mj-lt"/>
              <a:buAutoNum type="arabicPeriod"/>
            </a:pPr>
            <a:r>
              <a:rPr lang="en-US" b="1" dirty="0" smtClean="0">
                <a:solidFill>
                  <a:srgbClr val="FF0000"/>
                </a:solidFill>
              </a:rPr>
              <a:t>Myositis ossificant</a:t>
            </a:r>
          </a:p>
          <a:p>
            <a:pPr marL="514350" indent="-514350">
              <a:buFont typeface="+mj-lt"/>
              <a:buAutoNum type="arabicPeriod"/>
            </a:pPr>
            <a:r>
              <a:rPr lang="en-US" b="1" dirty="0" smtClean="0">
                <a:solidFill>
                  <a:srgbClr val="FF0000"/>
                </a:solidFill>
              </a:rPr>
              <a:t>Stiffness of the elbow joint</a:t>
            </a:r>
          </a:p>
          <a:p>
            <a:pPr marL="514350" indent="-514350">
              <a:buFont typeface="+mj-lt"/>
              <a:buAutoNum type="arabicPeriod"/>
            </a:pPr>
            <a:endParaRPr lang="en-US" dirty="0"/>
          </a:p>
        </p:txBody>
      </p:sp>
    </p:spTree>
    <p:extLst>
      <p:ext uri="{BB962C8B-B14F-4D97-AF65-F5344CB8AC3E}">
        <p14:creationId xmlns:p14="http://schemas.microsoft.com/office/powerpoint/2010/main" val="240932995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C000"/>
                </a:solidFill>
                <a:latin typeface="Arial Black" pitchFamily="34" charset="0"/>
              </a:rPr>
              <a:t>Assignments </a:t>
            </a:r>
            <a:endParaRPr lang="en-US" b="1" dirty="0">
              <a:solidFill>
                <a:srgbClr val="FFC000"/>
              </a:solidFill>
              <a:latin typeface="Arial Black" pitchFamily="34" charset="0"/>
            </a:endParaRPr>
          </a:p>
        </p:txBody>
      </p:sp>
      <p:sp>
        <p:nvSpPr>
          <p:cNvPr id="3" name="Content Placeholder 2"/>
          <p:cNvSpPr>
            <a:spLocks noGrp="1"/>
          </p:cNvSpPr>
          <p:nvPr>
            <p:ph idx="1"/>
          </p:nvPr>
        </p:nvSpPr>
        <p:spPr/>
        <p:txBody>
          <a:bodyPr/>
          <a:lstStyle/>
          <a:p>
            <a:pPr marL="514350" indent="-514350">
              <a:buFont typeface="+mj-lt"/>
              <a:buAutoNum type="arabicParenR"/>
            </a:pPr>
            <a:r>
              <a:rPr lang="en-US" dirty="0" smtClean="0"/>
              <a:t>Epicondylar fractures</a:t>
            </a:r>
          </a:p>
          <a:p>
            <a:pPr marL="514350" indent="-514350">
              <a:buFont typeface="+mj-lt"/>
              <a:buAutoNum type="arabicParenR"/>
            </a:pPr>
            <a:r>
              <a:rPr lang="en-US" dirty="0" smtClean="0"/>
              <a:t>Condylar fractures</a:t>
            </a:r>
          </a:p>
          <a:p>
            <a:pPr marL="514350" indent="-514350">
              <a:buFont typeface="+mj-lt"/>
              <a:buAutoNum type="arabicParenR"/>
            </a:pPr>
            <a:r>
              <a:rPr lang="en-US" dirty="0" smtClean="0"/>
              <a:t>Fracture of the capitulum</a:t>
            </a:r>
            <a:endParaRPr lang="en-US" dirty="0"/>
          </a:p>
        </p:txBody>
      </p:sp>
    </p:spTree>
    <p:extLst>
      <p:ext uri="{BB962C8B-B14F-4D97-AF65-F5344CB8AC3E}">
        <p14:creationId xmlns:p14="http://schemas.microsoft.com/office/powerpoint/2010/main" val="174449608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smtClean="0">
                <a:solidFill>
                  <a:srgbClr val="00B050"/>
                </a:solidFill>
                <a:latin typeface="Andalus" pitchFamily="18" charset="-78"/>
                <a:cs typeface="Andalus" pitchFamily="18" charset="-78"/>
              </a:rPr>
              <a:t>QUOTE!!</a:t>
            </a:r>
            <a:endParaRPr lang="en-US" b="1" i="1" dirty="0">
              <a:solidFill>
                <a:srgbClr val="00B050"/>
              </a:solidFill>
              <a:latin typeface="Andalus" pitchFamily="18" charset="-78"/>
              <a:cs typeface="Andalus" pitchFamily="18" charset="-78"/>
            </a:endParaRPr>
          </a:p>
        </p:txBody>
      </p:sp>
      <p:sp>
        <p:nvSpPr>
          <p:cNvPr id="3" name="Content Placeholder 2"/>
          <p:cNvSpPr>
            <a:spLocks noGrp="1"/>
          </p:cNvSpPr>
          <p:nvPr>
            <p:ph idx="1"/>
          </p:nvPr>
        </p:nvSpPr>
        <p:spPr/>
        <p:txBody>
          <a:bodyPr/>
          <a:lstStyle/>
          <a:p>
            <a:pPr marL="0" indent="0">
              <a:buNone/>
            </a:pPr>
            <a:endParaRPr lang="en-US" dirty="0"/>
          </a:p>
        </p:txBody>
      </p:sp>
      <p:pic>
        <p:nvPicPr>
          <p:cNvPr id="1026" name="Picture 2" descr="C:\Users\doctor\Pictures\2017-05-01\03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8762"/>
            <a:ext cx="8686799" cy="5176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9363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00B0F0"/>
                </a:solidFill>
              </a:rPr>
              <a:t>I</a:t>
            </a:r>
            <a:r>
              <a:rPr lang="en-US" b="1" dirty="0" smtClean="0">
                <a:solidFill>
                  <a:srgbClr val="00B0F0"/>
                </a:solidFill>
              </a:rPr>
              <a:t>nvestigation</a:t>
            </a:r>
            <a:endParaRPr lang="en-US" b="1" dirty="0">
              <a:solidFill>
                <a:srgbClr val="00B0F0"/>
              </a:solidFill>
            </a:endParaRPr>
          </a:p>
        </p:txBody>
      </p:sp>
      <p:sp>
        <p:nvSpPr>
          <p:cNvPr id="3" name="Content Placeholder 2"/>
          <p:cNvSpPr>
            <a:spLocks noGrp="1"/>
          </p:cNvSpPr>
          <p:nvPr>
            <p:ph idx="1"/>
          </p:nvPr>
        </p:nvSpPr>
        <p:spPr/>
        <p:txBody>
          <a:bodyPr/>
          <a:lstStyle/>
          <a:p>
            <a:pPr marL="0" indent="0">
              <a:buNone/>
            </a:pPr>
            <a:r>
              <a:rPr lang="en-US" b="1" dirty="0" smtClean="0">
                <a:solidFill>
                  <a:srgbClr val="7030A0"/>
                </a:solidFill>
              </a:rPr>
              <a:t>X-RAY(A/P and Lateral views)</a:t>
            </a:r>
          </a:p>
          <a:p>
            <a:r>
              <a:rPr lang="en-US" dirty="0" smtClean="0"/>
              <a:t>Reveals the fracture and any associated shoulder dislocation</a:t>
            </a:r>
            <a:endParaRPr lang="en-US" dirty="0"/>
          </a:p>
        </p:txBody>
      </p:sp>
    </p:spTree>
    <p:extLst>
      <p:ext uri="{BB962C8B-B14F-4D97-AF65-F5344CB8AC3E}">
        <p14:creationId xmlns:p14="http://schemas.microsoft.com/office/powerpoint/2010/main" val="30919510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7030A0"/>
                </a:solidFill>
              </a:rPr>
              <a:t>Fracture surgical neck</a:t>
            </a:r>
            <a:endParaRPr lang="en-US" b="1" dirty="0">
              <a:solidFill>
                <a:srgbClr val="7030A0"/>
              </a:solidFill>
            </a:endParaRPr>
          </a:p>
        </p:txBody>
      </p:sp>
      <p:sp>
        <p:nvSpPr>
          <p:cNvPr id="3" name="Content Placeholder 2"/>
          <p:cNvSpPr>
            <a:spLocks noGrp="1"/>
          </p:cNvSpPr>
          <p:nvPr>
            <p:ph idx="1"/>
          </p:nvPr>
        </p:nvSpPr>
        <p:spPr/>
        <p:txBody>
          <a:bodyPr/>
          <a:lstStyle/>
          <a:p>
            <a:pPr marL="0" indent="0">
              <a:buNone/>
            </a:pPr>
            <a:endParaRPr lang="en-US" dirty="0"/>
          </a:p>
        </p:txBody>
      </p:sp>
      <p:pic>
        <p:nvPicPr>
          <p:cNvPr id="1026" name="Picture 2" descr="C:\Users\doctor\Pictures\2017-05-01\06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8153400"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2872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p:txBody>
      </p:sp>
      <p:pic>
        <p:nvPicPr>
          <p:cNvPr id="2050" name="Picture 2" descr="C:\Users\doctor\Pictures\2017-05-01\06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447800"/>
            <a:ext cx="7696200"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575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p:txBody>
      </p:sp>
      <p:pic>
        <p:nvPicPr>
          <p:cNvPr id="3074" name="Picture 2" descr="C:\Users\doctor\Pictures\2017-05-01\07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533400"/>
            <a:ext cx="87630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2167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443</TotalTime>
  <Words>1466</Words>
  <Application>Microsoft Office PowerPoint</Application>
  <PresentationFormat>On-screen Show (4:3)</PresentationFormat>
  <Paragraphs>224</Paragraphs>
  <Slides>57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Andalus</vt:lpstr>
      <vt:lpstr>Arial</vt:lpstr>
      <vt:lpstr>Arial Black</vt:lpstr>
      <vt:lpstr>Calibri</vt:lpstr>
      <vt:lpstr>Wingdings</vt:lpstr>
      <vt:lpstr>Office Theme</vt:lpstr>
      <vt:lpstr>FRACTURES OF HUMERUS</vt:lpstr>
      <vt:lpstr>REGIONS</vt:lpstr>
      <vt:lpstr>FRACTURES OF PROXIMAL HUMERUS</vt:lpstr>
      <vt:lpstr>Cont.</vt:lpstr>
      <vt:lpstr>Clinical features</vt:lpstr>
      <vt:lpstr>Investigation</vt:lpstr>
      <vt:lpstr>Fracture surgical neck</vt:lpstr>
      <vt:lpstr>PowerPoint Presentation</vt:lpstr>
      <vt:lpstr>PowerPoint Presentation</vt:lpstr>
      <vt:lpstr>PowerPoint Presentation</vt:lpstr>
      <vt:lpstr>Treatment</vt:lpstr>
      <vt:lpstr>Cont.</vt:lpstr>
      <vt:lpstr>Cont.</vt:lpstr>
      <vt:lpstr>Cont.</vt:lpstr>
      <vt:lpstr>Cont.</vt:lpstr>
      <vt:lpstr>U-slab</vt:lpstr>
      <vt:lpstr>Internal fixation with percutaneous pins</vt:lpstr>
      <vt:lpstr>Plate and screws</vt:lpstr>
      <vt:lpstr>Plate and screws</vt:lpstr>
      <vt:lpstr>Hemiarthroplasty </vt:lpstr>
      <vt:lpstr>Total Arthroplasty</vt:lpstr>
      <vt:lpstr>Complications</vt:lpstr>
      <vt:lpstr>FRACTURES SHAFT OF HUMERUS</vt:lpstr>
      <vt:lpstr>Clinical features</vt:lpstr>
      <vt:lpstr>Investigations </vt:lpstr>
      <vt:lpstr>Spiral mid shaft humeral fracture</vt:lpstr>
      <vt:lpstr>Angulated transverse mid shaft humeral fracture</vt:lpstr>
      <vt:lpstr>Treatment </vt:lpstr>
      <vt:lpstr>Cont.</vt:lpstr>
      <vt:lpstr>Cont. </vt:lpstr>
      <vt:lpstr>PowerPoint Presentation</vt:lpstr>
      <vt:lpstr>Plate and screws</vt:lpstr>
      <vt:lpstr>Complications </vt:lpstr>
      <vt:lpstr>Cont.</vt:lpstr>
      <vt:lpstr>SUPRACONDYLAR FRACTURES</vt:lpstr>
      <vt:lpstr>Cont. </vt:lpstr>
      <vt:lpstr>Clinical features</vt:lpstr>
      <vt:lpstr>Investigations </vt:lpstr>
      <vt:lpstr>Cont.</vt:lpstr>
      <vt:lpstr>Cont.</vt:lpstr>
      <vt:lpstr>Undisplaced fracture</vt:lpstr>
      <vt:lpstr>PowerPoint Presentation</vt:lpstr>
      <vt:lpstr>Severely(separated) fracture</vt:lpstr>
      <vt:lpstr>Supracondylar fractures</vt:lpstr>
      <vt:lpstr>Treatment </vt:lpstr>
      <vt:lpstr>Cont.</vt:lpstr>
      <vt:lpstr>Cont. </vt:lpstr>
      <vt:lpstr>Cont.</vt:lpstr>
      <vt:lpstr>Cont. </vt:lpstr>
      <vt:lpstr>Crossed percutaneous wires</vt:lpstr>
      <vt:lpstr>Crossed percutaneous wires</vt:lpstr>
      <vt:lpstr>Complications </vt:lpstr>
      <vt:lpstr>Cont.</vt:lpstr>
      <vt:lpstr>Cont. </vt:lpstr>
      <vt:lpstr>Cont. </vt:lpstr>
      <vt:lpstr>Assignments </vt:lpstr>
      <vt:lpstr>QUOTE!!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FRACTURES OF HUMERUS</dc:title>
  <dc:creator>doctor</dc:creator>
  <cp:lastModifiedBy>hp</cp:lastModifiedBy>
  <cp:revision>40</cp:revision>
  <dcterms:created xsi:type="dcterms:W3CDTF">2017-05-01T17:43:02Z</dcterms:created>
  <dcterms:modified xsi:type="dcterms:W3CDTF">2022-11-02T10:52:41Z</dcterms:modified>
</cp:coreProperties>
</file>