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10DC-0613-49F4-B5C6-80BB1E3901BE}" type="datetimeFigureOut">
              <a:rPr lang="en-GB" smtClean="0"/>
              <a:t>07/03/2016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54A4B-310A-478F-B337-82B2848C4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43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10DC-0613-49F4-B5C6-80BB1E3901BE}" type="datetimeFigureOut">
              <a:rPr lang="en-GB" smtClean="0"/>
              <a:t>07/03/2016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54A4B-310A-478F-B337-82B2848C4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85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10DC-0613-49F4-B5C6-80BB1E3901BE}" type="datetimeFigureOut">
              <a:rPr lang="en-GB" smtClean="0"/>
              <a:t>07/03/2016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54A4B-310A-478F-B337-82B2848C4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50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10DC-0613-49F4-B5C6-80BB1E3901BE}" type="datetimeFigureOut">
              <a:rPr lang="en-GB" smtClean="0"/>
              <a:t>07/03/2016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54A4B-310A-478F-B337-82B2848C4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99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10DC-0613-49F4-B5C6-80BB1E3901BE}" type="datetimeFigureOut">
              <a:rPr lang="en-GB" smtClean="0"/>
              <a:t>07/03/2016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54A4B-310A-478F-B337-82B2848C4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34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10DC-0613-49F4-B5C6-80BB1E3901BE}" type="datetimeFigureOut">
              <a:rPr lang="en-GB" smtClean="0"/>
              <a:t>07/03/2016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54A4B-310A-478F-B337-82B2848C4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17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10DC-0613-49F4-B5C6-80BB1E3901BE}" type="datetimeFigureOut">
              <a:rPr lang="en-GB" smtClean="0"/>
              <a:t>07/03/2016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54A4B-310A-478F-B337-82B2848C4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28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10DC-0613-49F4-B5C6-80BB1E3901BE}" type="datetimeFigureOut">
              <a:rPr lang="en-GB" smtClean="0"/>
              <a:t>07/03/2016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54A4B-310A-478F-B337-82B2848C4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04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10DC-0613-49F4-B5C6-80BB1E3901BE}" type="datetimeFigureOut">
              <a:rPr lang="en-GB" smtClean="0"/>
              <a:t>07/03/2016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54A4B-310A-478F-B337-82B2848C4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13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10DC-0613-49F4-B5C6-80BB1E3901BE}" type="datetimeFigureOut">
              <a:rPr lang="en-GB" smtClean="0"/>
              <a:t>07/03/2016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54A4B-310A-478F-B337-82B2848C4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05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310DC-0613-49F4-B5C6-80BB1E3901BE}" type="datetimeFigureOut">
              <a:rPr lang="en-GB" smtClean="0"/>
              <a:t>07/03/2016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54A4B-310A-478F-B337-82B2848C4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64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310DC-0613-49F4-B5C6-80BB1E3901BE}" type="datetimeFigureOut">
              <a:rPr lang="en-GB" smtClean="0"/>
              <a:t>07/03/2016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54A4B-310A-478F-B337-82B2848C4D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87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thobullets.com/trauma/1040/femoral-shaft-fractures#284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Femoral Shaft Fractures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Nyakure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3492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Complications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Malunion</a:t>
            </a:r>
          </a:p>
          <a:p>
            <a:r>
              <a:rPr lang="en-GB" dirty="0" smtClean="0"/>
              <a:t>Neurovascular damage: femoral. Pudendal</a:t>
            </a:r>
          </a:p>
          <a:p>
            <a:r>
              <a:rPr lang="en-GB" dirty="0" smtClean="0"/>
              <a:t>Non union</a:t>
            </a:r>
          </a:p>
          <a:p>
            <a:r>
              <a:rPr lang="en-GB" dirty="0" smtClean="0"/>
              <a:t>Infection</a:t>
            </a:r>
          </a:p>
          <a:p>
            <a:r>
              <a:rPr lang="en-GB" dirty="0" smtClean="0"/>
              <a:t>Quadriceps weakness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066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Mechanism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traumatic</a:t>
            </a:r>
            <a:endParaRPr lang="en-GB" dirty="0"/>
          </a:p>
          <a:p>
            <a:pPr lvl="1"/>
            <a:r>
              <a:rPr lang="en-GB" dirty="0"/>
              <a:t>high-energy</a:t>
            </a:r>
          </a:p>
          <a:p>
            <a:pPr lvl="2"/>
            <a:r>
              <a:rPr lang="en-GB" dirty="0"/>
              <a:t>most common in younger population</a:t>
            </a:r>
          </a:p>
          <a:p>
            <a:pPr lvl="2"/>
            <a:r>
              <a:rPr lang="en-GB" dirty="0"/>
              <a:t>often a result of high-speed motor vehicle accidents</a:t>
            </a:r>
          </a:p>
          <a:p>
            <a:pPr lvl="1"/>
            <a:r>
              <a:rPr lang="en-GB" dirty="0"/>
              <a:t>low-energy</a:t>
            </a:r>
          </a:p>
          <a:p>
            <a:pPr lvl="2"/>
            <a:r>
              <a:rPr lang="en-GB" dirty="0"/>
              <a:t>more common in elderly</a:t>
            </a:r>
          </a:p>
          <a:p>
            <a:pPr lvl="2"/>
            <a:r>
              <a:rPr lang="en-GB" dirty="0"/>
              <a:t>often a result of a fall from standing</a:t>
            </a:r>
          </a:p>
          <a:p>
            <a:pPr marL="914400" lvl="2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695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Associated conditions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orthopaedic</a:t>
            </a:r>
            <a:endParaRPr lang="en-GB" dirty="0"/>
          </a:p>
          <a:p>
            <a:pPr lvl="1"/>
            <a:r>
              <a:rPr lang="en-GB" dirty="0"/>
              <a:t>ipsilateral femoral neck fracture </a:t>
            </a:r>
          </a:p>
          <a:p>
            <a:pPr lvl="2"/>
            <a:r>
              <a:rPr lang="en-GB" dirty="0"/>
              <a:t>2-6% incidence</a:t>
            </a:r>
          </a:p>
          <a:p>
            <a:pPr lvl="2"/>
            <a:r>
              <a:rPr lang="en-GB" dirty="0"/>
              <a:t>often </a:t>
            </a:r>
            <a:r>
              <a:rPr lang="en-GB" dirty="0" err="1"/>
              <a:t>basicervical</a:t>
            </a:r>
            <a:r>
              <a:rPr lang="en-GB" dirty="0"/>
              <a:t>, vertical, and nondisplaced </a:t>
            </a:r>
          </a:p>
          <a:p>
            <a:pPr lvl="2"/>
            <a:r>
              <a:rPr lang="en-GB" dirty="0"/>
              <a:t>missed 19-31% of time </a:t>
            </a:r>
          </a:p>
          <a:p>
            <a:pPr lvl="1"/>
            <a:r>
              <a:rPr lang="en-GB" dirty="0"/>
              <a:t>bilateral femur fractures </a:t>
            </a:r>
          </a:p>
          <a:p>
            <a:pPr lvl="2"/>
            <a:r>
              <a:rPr lang="en-GB" dirty="0"/>
              <a:t>significant risk of pulmonary complications</a:t>
            </a:r>
          </a:p>
          <a:p>
            <a:pPr lvl="2"/>
            <a:r>
              <a:rPr lang="en-GB" dirty="0"/>
              <a:t>increased rate of mortality as compared to unilateral fractures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3644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Classification 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5" y="2708920"/>
            <a:ext cx="8441785" cy="2160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8630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Classification 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55" y="1916832"/>
            <a:ext cx="7722858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638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Clinical presentation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Symptoms</a:t>
            </a:r>
          </a:p>
          <a:p>
            <a:pPr lvl="1"/>
            <a:r>
              <a:rPr lang="en-GB" dirty="0"/>
              <a:t>pain in thigh</a:t>
            </a:r>
          </a:p>
          <a:p>
            <a:r>
              <a:rPr lang="en-GB" dirty="0"/>
              <a:t>Physical exam</a:t>
            </a:r>
          </a:p>
          <a:p>
            <a:pPr lvl="1"/>
            <a:r>
              <a:rPr lang="en-GB" dirty="0"/>
              <a:t>inspection</a:t>
            </a:r>
          </a:p>
          <a:p>
            <a:pPr lvl="2"/>
            <a:r>
              <a:rPr lang="en-GB" dirty="0"/>
              <a:t>tense, swollen thigh</a:t>
            </a:r>
          </a:p>
          <a:p>
            <a:pPr lvl="2"/>
            <a:r>
              <a:rPr lang="en-GB" dirty="0"/>
              <a:t>affected leg often shortened</a:t>
            </a:r>
          </a:p>
          <a:p>
            <a:pPr lvl="2"/>
            <a:r>
              <a:rPr lang="en-GB" dirty="0"/>
              <a:t>tenderness about thigh</a:t>
            </a:r>
          </a:p>
          <a:p>
            <a:pPr lvl="1"/>
            <a:r>
              <a:rPr lang="en-GB" dirty="0"/>
              <a:t>motion</a:t>
            </a:r>
          </a:p>
          <a:p>
            <a:pPr lvl="2"/>
            <a:r>
              <a:rPr lang="en-GB" dirty="0"/>
              <a:t>examination for ipsilateral femoral neck fracture often difficult secondary to pain from fracture</a:t>
            </a:r>
          </a:p>
          <a:p>
            <a:pPr lvl="1"/>
            <a:r>
              <a:rPr lang="en-GB" dirty="0"/>
              <a:t>neurovascular</a:t>
            </a:r>
          </a:p>
          <a:p>
            <a:pPr lvl="2"/>
            <a:r>
              <a:rPr lang="en-GB" dirty="0"/>
              <a:t>must record and document distal neurovascular status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300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Radiographs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 smtClean="0"/>
              <a:t>recommended </a:t>
            </a:r>
            <a:r>
              <a:rPr lang="en-GB" dirty="0"/>
              <a:t>views</a:t>
            </a:r>
          </a:p>
          <a:p>
            <a:pPr lvl="2"/>
            <a:r>
              <a:rPr lang="en-GB" dirty="0"/>
              <a:t>AP and lateral views of entire femur</a:t>
            </a:r>
          </a:p>
          <a:p>
            <a:pPr lvl="2"/>
            <a:r>
              <a:rPr lang="en-GB" dirty="0"/>
              <a:t>AP and lateral views of ipsilateral hip</a:t>
            </a:r>
          </a:p>
          <a:p>
            <a:pPr lvl="3"/>
            <a:r>
              <a:rPr lang="en-GB" dirty="0"/>
              <a:t>important to rule-out coexisting femoral neck fracture </a:t>
            </a:r>
            <a:r>
              <a:rPr lang="en-GB" dirty="0">
                <a:hlinkClick r:id="rId2" tooltip="question"/>
              </a:rPr>
              <a:t> </a:t>
            </a:r>
            <a:endParaRPr lang="en-GB" dirty="0"/>
          </a:p>
          <a:p>
            <a:pPr lvl="2"/>
            <a:r>
              <a:rPr lang="en-GB" dirty="0"/>
              <a:t>AP and lateral views of ipsilateral knee</a:t>
            </a:r>
          </a:p>
          <a:p>
            <a:r>
              <a:rPr lang="en-GB" dirty="0"/>
              <a:t>CT</a:t>
            </a:r>
          </a:p>
          <a:p>
            <a:pPr lvl="1"/>
            <a:r>
              <a:rPr lang="en-GB" dirty="0"/>
              <a:t>indications</a:t>
            </a:r>
          </a:p>
          <a:p>
            <a:pPr lvl="2"/>
            <a:r>
              <a:rPr lang="en-GB" dirty="0"/>
              <a:t>may be considered in midshaft femur fractures to rule-out associated femoral neck fracture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5738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Nonoperative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long </a:t>
            </a:r>
            <a:r>
              <a:rPr lang="en-GB" b="1" dirty="0"/>
              <a:t>leg cast</a:t>
            </a:r>
            <a:endParaRPr lang="en-GB" dirty="0"/>
          </a:p>
          <a:p>
            <a:pPr lvl="1"/>
            <a:r>
              <a:rPr lang="en-GB" dirty="0"/>
              <a:t>indications</a:t>
            </a:r>
          </a:p>
          <a:p>
            <a:pPr lvl="2"/>
            <a:r>
              <a:rPr lang="en-GB" dirty="0"/>
              <a:t>nondisplaced femoral shaft fractures in patients with multiple medical comorbidities</a:t>
            </a:r>
          </a:p>
          <a:p>
            <a:r>
              <a:rPr lang="en-GB" dirty="0" smtClean="0"/>
              <a:t>Continuous balanced traction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2100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Operative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 Nail</a:t>
            </a:r>
          </a:p>
          <a:p>
            <a:r>
              <a:rPr lang="en-GB" dirty="0" smtClean="0"/>
              <a:t>Plates and screws</a:t>
            </a:r>
            <a:endParaRPr lang="en-GB" dirty="0" smtClean="0"/>
          </a:p>
          <a:p>
            <a:r>
              <a:rPr lang="en-GB" dirty="0" smtClean="0"/>
              <a:t>Ex fix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789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118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Femoral Shaft Fractures </vt:lpstr>
      <vt:lpstr>Mechanism</vt:lpstr>
      <vt:lpstr>Associated conditions</vt:lpstr>
      <vt:lpstr>Classification </vt:lpstr>
      <vt:lpstr>Classification </vt:lpstr>
      <vt:lpstr>Clinical presentation </vt:lpstr>
      <vt:lpstr> Radiographs </vt:lpstr>
      <vt:lpstr>Nonoperative</vt:lpstr>
      <vt:lpstr>Operative </vt:lpstr>
      <vt:lpstr>Complications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Femoral Shaft Fractures </dc:title>
  <dc:creator>Dr. Nyankure</dc:creator>
  <cp:lastModifiedBy>Dr. Nyankure</cp:lastModifiedBy>
  <cp:revision>6</cp:revision>
  <dcterms:created xsi:type="dcterms:W3CDTF">2016-03-06T04:38:09Z</dcterms:created>
  <dcterms:modified xsi:type="dcterms:W3CDTF">2016-03-07T05:20:20Z</dcterms:modified>
</cp:coreProperties>
</file>