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8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7A7B-D2C1-43A6-9702-30A5476340D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48AE-021D-4793-9F26-2C2592CA1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70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7A7B-D2C1-43A6-9702-30A5476340D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48AE-021D-4793-9F26-2C2592CA1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4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7A7B-D2C1-43A6-9702-30A5476340D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48AE-021D-4793-9F26-2C2592CA1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44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7A7B-D2C1-43A6-9702-30A5476340D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48AE-021D-4793-9F26-2C2592CA1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33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7A7B-D2C1-43A6-9702-30A5476340D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48AE-021D-4793-9F26-2C2592CA1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3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7A7B-D2C1-43A6-9702-30A5476340D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48AE-021D-4793-9F26-2C2592CA1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37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7A7B-D2C1-43A6-9702-30A5476340D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48AE-021D-4793-9F26-2C2592CA1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06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7A7B-D2C1-43A6-9702-30A5476340D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48AE-021D-4793-9F26-2C2592CA1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34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7A7B-D2C1-43A6-9702-30A5476340D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48AE-021D-4793-9F26-2C2592CA1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68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7A7B-D2C1-43A6-9702-30A5476340D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48AE-021D-4793-9F26-2C2592CA1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3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D7A7B-D2C1-43A6-9702-30A5476340D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048AE-021D-4793-9F26-2C2592CA1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46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D7A7B-D2C1-43A6-9702-30A5476340D1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048AE-021D-4793-9F26-2C2592CA13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77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Fractures of the clavicle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27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open reduction internal </a:t>
            </a:r>
            <a:r>
              <a:rPr lang="en-GB" b="1" dirty="0" smtClean="0"/>
              <a:t>fixation </a:t>
            </a:r>
          </a:p>
          <a:p>
            <a:r>
              <a:rPr lang="en-GB" dirty="0" smtClean="0"/>
              <a:t>indications</a:t>
            </a:r>
            <a:r>
              <a:rPr lang="en-GB" dirty="0"/>
              <a:t> </a:t>
            </a:r>
          </a:p>
          <a:p>
            <a:pPr lvl="1"/>
            <a:r>
              <a:rPr lang="en-GB" dirty="0"/>
              <a:t>absolute</a:t>
            </a:r>
          </a:p>
          <a:p>
            <a:pPr lvl="2"/>
            <a:r>
              <a:rPr lang="en-GB" dirty="0"/>
              <a:t>unstable Group II fractures (Type IIA, Type IIB, Type V)</a:t>
            </a:r>
          </a:p>
          <a:p>
            <a:pPr lvl="2"/>
            <a:r>
              <a:rPr lang="en-GB" dirty="0"/>
              <a:t>open </a:t>
            </a:r>
            <a:r>
              <a:rPr lang="en-GB" dirty="0" err="1"/>
              <a:t>fxs</a:t>
            </a:r>
            <a:endParaRPr lang="en-GB" dirty="0"/>
          </a:p>
          <a:p>
            <a:pPr lvl="2"/>
            <a:r>
              <a:rPr lang="en-GB" dirty="0"/>
              <a:t>displaced fracture with skin tenting </a:t>
            </a:r>
          </a:p>
          <a:p>
            <a:pPr lvl="2"/>
            <a:r>
              <a:rPr lang="en-GB" dirty="0"/>
              <a:t>subclavian artery or vein injury</a:t>
            </a:r>
          </a:p>
          <a:p>
            <a:pPr lvl="2"/>
            <a:r>
              <a:rPr lang="en-GB" dirty="0"/>
              <a:t>floating shoulder (clavicle and scapula neck </a:t>
            </a:r>
            <a:r>
              <a:rPr lang="en-GB" dirty="0" err="1"/>
              <a:t>fx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symptomatic nonunion</a:t>
            </a:r>
          </a:p>
          <a:p>
            <a:pPr lvl="2"/>
            <a:r>
              <a:rPr lang="en-GB" dirty="0"/>
              <a:t>posteriorly displaced Group III </a:t>
            </a:r>
            <a:r>
              <a:rPr lang="en-GB" dirty="0" err="1"/>
              <a:t>fxs</a:t>
            </a:r>
            <a:endParaRPr lang="en-GB" dirty="0"/>
          </a:p>
          <a:p>
            <a:pPr lvl="2"/>
            <a:r>
              <a:rPr lang="en-GB" dirty="0"/>
              <a:t>displaced Group I (middle third) with &gt;2cm shortening </a:t>
            </a:r>
          </a:p>
        </p:txBody>
      </p:sp>
    </p:spTree>
    <p:extLst>
      <p:ext uri="{BB962C8B-B14F-4D97-AF65-F5344CB8AC3E}">
        <p14:creationId xmlns:p14="http://schemas.microsoft.com/office/powerpoint/2010/main" val="299157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Nonoperative treatment</a:t>
            </a:r>
          </a:p>
          <a:p>
            <a:pPr lvl="1"/>
            <a:r>
              <a:rPr lang="en-GB" dirty="0"/>
              <a:t>nonunion (1-5%)</a:t>
            </a:r>
          </a:p>
          <a:p>
            <a:pPr lvl="2"/>
            <a:r>
              <a:rPr lang="en-GB" dirty="0"/>
              <a:t>treatment of nonunion</a:t>
            </a:r>
          </a:p>
          <a:p>
            <a:pPr lvl="3"/>
            <a:r>
              <a:rPr lang="en-GB" dirty="0"/>
              <a:t>if asymptomatic, no treatment necessary</a:t>
            </a:r>
          </a:p>
          <a:p>
            <a:pPr lvl="3"/>
            <a:r>
              <a:rPr lang="en-GB" dirty="0"/>
              <a:t>if symptomatic, ORIF with plate and bone graft (particularly atrophic nonunion) 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96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Operative treatment</a:t>
            </a:r>
          </a:p>
          <a:p>
            <a:pPr lvl="1"/>
            <a:r>
              <a:rPr lang="en-GB" dirty="0" smtClean="0"/>
              <a:t>hardware prominence</a:t>
            </a:r>
          </a:p>
          <a:p>
            <a:pPr lvl="2"/>
            <a:r>
              <a:rPr lang="en-GB" dirty="0" smtClean="0"/>
              <a:t>~30% of patient request plate removal</a:t>
            </a:r>
          </a:p>
          <a:p>
            <a:pPr lvl="2"/>
            <a:r>
              <a:rPr lang="en-GB" dirty="0" smtClean="0"/>
              <a:t>superior plates associated with increased irritation</a:t>
            </a:r>
          </a:p>
          <a:p>
            <a:pPr lvl="1"/>
            <a:r>
              <a:rPr lang="en-GB" dirty="0" smtClean="0"/>
              <a:t>neurovascular injury (3%)</a:t>
            </a:r>
          </a:p>
          <a:p>
            <a:pPr lvl="2"/>
            <a:r>
              <a:rPr lang="en-GB" dirty="0" smtClean="0"/>
              <a:t>superior plates associated with increased risk of subclavian artery or vein penetration</a:t>
            </a:r>
          </a:p>
          <a:p>
            <a:pPr lvl="2"/>
            <a:r>
              <a:rPr lang="en-GB" dirty="0" smtClean="0"/>
              <a:t>subclavian thrombosis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dirty="0" smtClean="0"/>
              <a:t>nonunion (1-5%)</a:t>
            </a:r>
          </a:p>
          <a:p>
            <a:pPr lvl="1"/>
            <a:r>
              <a:rPr lang="en-GB" dirty="0" smtClean="0"/>
              <a:t>infection (~4.8%)</a:t>
            </a:r>
          </a:p>
          <a:p>
            <a:pPr lvl="1"/>
            <a:r>
              <a:rPr lang="en-GB" dirty="0" smtClean="0"/>
              <a:t>mechanical failure (~1.4%)</a:t>
            </a:r>
          </a:p>
          <a:p>
            <a:pPr lvl="1"/>
            <a:r>
              <a:rPr lang="en-GB" dirty="0" smtClean="0"/>
              <a:t>pneumothorax</a:t>
            </a:r>
          </a:p>
          <a:p>
            <a:pPr lvl="1"/>
            <a:r>
              <a:rPr lang="en-GB" dirty="0" smtClean="0"/>
              <a:t>adhesive capsulitis</a:t>
            </a:r>
          </a:p>
          <a:p>
            <a:pPr lvl="2"/>
            <a:r>
              <a:rPr lang="en-GB" dirty="0" smtClean="0"/>
              <a:t>4% in surgical group develop adhesive capsulitis requiring surgical intervention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96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incidence</a:t>
            </a:r>
          </a:p>
          <a:p>
            <a:pPr lvl="1"/>
            <a:r>
              <a:rPr lang="en-GB" dirty="0"/>
              <a:t>clavicle fractures make up ~4% of all fractures</a:t>
            </a:r>
          </a:p>
          <a:p>
            <a:r>
              <a:rPr lang="en-GB" dirty="0"/>
              <a:t>demographics</a:t>
            </a:r>
          </a:p>
          <a:p>
            <a:pPr lvl="1"/>
            <a:r>
              <a:rPr lang="en-GB" dirty="0"/>
              <a:t>often seen in young active </a:t>
            </a:r>
            <a:r>
              <a:rPr lang="en-GB" dirty="0" smtClean="0"/>
              <a:t>patients</a:t>
            </a:r>
          </a:p>
          <a:p>
            <a:pPr marL="457200" lvl="1" indent="0">
              <a:buNone/>
            </a:pPr>
            <a:r>
              <a:rPr lang="en-GB" dirty="0" smtClean="0"/>
              <a:t>Associated with: </a:t>
            </a:r>
          </a:p>
          <a:p>
            <a:r>
              <a:rPr lang="en-GB" dirty="0" smtClean="0"/>
              <a:t>ipsilateral </a:t>
            </a:r>
            <a:r>
              <a:rPr lang="en-GB" dirty="0"/>
              <a:t>scapular fracture</a:t>
            </a:r>
          </a:p>
          <a:p>
            <a:r>
              <a:rPr lang="en-GB" dirty="0"/>
              <a:t>scapulothoracic dissociation</a:t>
            </a:r>
          </a:p>
          <a:p>
            <a:pPr lvl="1"/>
            <a:r>
              <a:rPr lang="en-GB" dirty="0"/>
              <a:t>should be considered with significantly displaced fractures</a:t>
            </a:r>
          </a:p>
          <a:p>
            <a:r>
              <a:rPr lang="en-GB" dirty="0"/>
              <a:t>rib fracture</a:t>
            </a:r>
          </a:p>
          <a:p>
            <a:r>
              <a:rPr lang="en-GB" dirty="0"/>
              <a:t>pneumothorax</a:t>
            </a:r>
          </a:p>
          <a:p>
            <a:r>
              <a:rPr lang="en-GB" dirty="0"/>
              <a:t>neurovascular injury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54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Mechanism of injury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direct blow to lateral aspect of shoulder</a:t>
            </a:r>
          </a:p>
          <a:p>
            <a:pPr lvl="1"/>
            <a:r>
              <a:rPr lang="en-GB" dirty="0"/>
              <a:t>fall on an outstretched arm or direct trauma</a:t>
            </a:r>
          </a:p>
          <a:p>
            <a:r>
              <a:rPr lang="en-GB" dirty="0" err="1"/>
              <a:t>pathoanatomy</a:t>
            </a:r>
            <a:endParaRPr lang="en-GB" dirty="0"/>
          </a:p>
          <a:p>
            <a:pPr lvl="1"/>
            <a:r>
              <a:rPr lang="en-GB" dirty="0"/>
              <a:t>in displaced fractures, the sternocleidomastoid muscle pulls the medial fragment </a:t>
            </a:r>
            <a:r>
              <a:rPr lang="en-GB" dirty="0" err="1"/>
              <a:t>posterosuperiorly</a:t>
            </a:r>
            <a:r>
              <a:rPr lang="en-GB" dirty="0"/>
              <a:t>, while pectoralis and weight of arm pull the lateral fragment </a:t>
            </a:r>
            <a:r>
              <a:rPr lang="en-GB" dirty="0" err="1"/>
              <a:t>inferomedially</a:t>
            </a:r>
            <a:r>
              <a:rPr lang="en-GB" dirty="0"/>
              <a:t>  </a:t>
            </a:r>
          </a:p>
          <a:p>
            <a:pPr lvl="1"/>
            <a:r>
              <a:rPr lang="en-GB" dirty="0"/>
              <a:t>open fractures buttonhole through platysma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29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Allman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Group I - Middle third</a:t>
            </a:r>
            <a:r>
              <a:rPr lang="en-GB" dirty="0"/>
              <a:t> (80-85</a:t>
            </a:r>
            <a:r>
              <a:rPr lang="en-GB" dirty="0" smtClean="0"/>
              <a:t>%)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Group II - Neer Classification of Lateral third</a:t>
            </a:r>
            <a:r>
              <a:rPr lang="en-GB" dirty="0"/>
              <a:t> (10-15</a:t>
            </a:r>
            <a:r>
              <a:rPr lang="en-GB" dirty="0" smtClean="0"/>
              <a:t>%)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Group III - Medial third</a:t>
            </a:r>
            <a:r>
              <a:rPr lang="en-GB" dirty="0"/>
              <a:t> (5-8%)</a:t>
            </a:r>
          </a:p>
        </p:txBody>
      </p:sp>
    </p:spTree>
    <p:extLst>
      <p:ext uri="{BB962C8B-B14F-4D97-AF65-F5344CB8AC3E}">
        <p14:creationId xmlns:p14="http://schemas.microsoft.com/office/powerpoint/2010/main" val="94974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1667669"/>
            <a:ext cx="587692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66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Signs and symptoms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Symptoms</a:t>
            </a:r>
          </a:p>
          <a:p>
            <a:pPr lvl="1"/>
            <a:r>
              <a:rPr lang="en-GB" dirty="0"/>
              <a:t>shoulder pain</a:t>
            </a:r>
          </a:p>
          <a:p>
            <a:r>
              <a:rPr lang="en-GB" dirty="0"/>
              <a:t>Physical exam</a:t>
            </a:r>
          </a:p>
          <a:p>
            <a:pPr lvl="1"/>
            <a:r>
              <a:rPr lang="en-GB" dirty="0"/>
              <a:t>deformity</a:t>
            </a:r>
          </a:p>
          <a:p>
            <a:pPr lvl="1"/>
            <a:r>
              <a:rPr lang="en-GB" dirty="0"/>
              <a:t>perform careful neurovascular exam</a:t>
            </a:r>
          </a:p>
          <a:p>
            <a:pPr lvl="1"/>
            <a:r>
              <a:rPr lang="en-GB" dirty="0"/>
              <a:t>tenting of skin (impending open fracture)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52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Radiographs</a:t>
            </a:r>
          </a:p>
          <a:p>
            <a:pPr lvl="1"/>
            <a:r>
              <a:rPr lang="en-GB" dirty="0"/>
              <a:t>standard AP view of bilateral shoulders</a:t>
            </a:r>
          </a:p>
          <a:p>
            <a:pPr lvl="2"/>
            <a:r>
              <a:rPr lang="en-GB" dirty="0"/>
              <a:t>to measure clavicular shortening</a:t>
            </a:r>
          </a:p>
          <a:p>
            <a:pPr lvl="1"/>
            <a:r>
              <a:rPr lang="en-GB" dirty="0"/>
              <a:t>45° cephalic tilt determine superior/inferior displacement</a:t>
            </a:r>
          </a:p>
          <a:p>
            <a:pPr lvl="1"/>
            <a:r>
              <a:rPr lang="en-GB" dirty="0"/>
              <a:t>45° caudal tilt determines AP displacement</a:t>
            </a:r>
          </a:p>
          <a:p>
            <a:r>
              <a:rPr lang="en-GB" dirty="0"/>
              <a:t>CT</a:t>
            </a:r>
          </a:p>
          <a:p>
            <a:pPr lvl="1"/>
            <a:r>
              <a:rPr lang="en-GB" dirty="0"/>
              <a:t>may help evaluate displacement, shortening, comminution, articular extension, and nonunion</a:t>
            </a:r>
          </a:p>
          <a:p>
            <a:pPr lvl="1"/>
            <a:r>
              <a:rPr lang="en-GB" dirty="0"/>
              <a:t>useful for medial physeal fractures and sternoclavicular injuries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27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sling immobilization with gentle ROM exercises at 2-4 weeks and strengthening at 6-10 </a:t>
            </a:r>
            <a:r>
              <a:rPr lang="en-GB" b="1" dirty="0" smtClean="0"/>
              <a:t>weeks</a:t>
            </a:r>
          </a:p>
          <a:p>
            <a:r>
              <a:rPr lang="en-GB" dirty="0" smtClean="0"/>
              <a:t>indications</a:t>
            </a:r>
            <a:endParaRPr lang="en-GB" dirty="0"/>
          </a:p>
          <a:p>
            <a:pPr lvl="1"/>
            <a:r>
              <a:rPr lang="en-GB" dirty="0"/>
              <a:t>nondisplaced Group I (middle third)</a:t>
            </a:r>
          </a:p>
          <a:p>
            <a:pPr lvl="1"/>
            <a:r>
              <a:rPr lang="en-GB" dirty="0"/>
              <a:t>stable Group II fractures (Type I, III, IV)</a:t>
            </a:r>
          </a:p>
          <a:p>
            <a:pPr lvl="1"/>
            <a:r>
              <a:rPr lang="en-GB" dirty="0"/>
              <a:t>nondisplaced Group III (medial third)</a:t>
            </a:r>
          </a:p>
          <a:p>
            <a:pPr lvl="1"/>
            <a:r>
              <a:rPr lang="en-GB" dirty="0"/>
              <a:t>pediatric distal clavicle fractures (skeletally immature)</a:t>
            </a:r>
          </a:p>
        </p:txBody>
      </p:sp>
    </p:spTree>
    <p:extLst>
      <p:ext uri="{BB962C8B-B14F-4D97-AF65-F5344CB8AC3E}">
        <p14:creationId xmlns:p14="http://schemas.microsoft.com/office/powerpoint/2010/main" val="378669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Sling Immobilization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technique</a:t>
            </a:r>
            <a:endParaRPr lang="en-GB" dirty="0"/>
          </a:p>
          <a:p>
            <a:pPr lvl="1"/>
            <a:r>
              <a:rPr lang="en-GB" dirty="0"/>
              <a:t>sling or figure-of-eight (prospective studies have not shown difference between sling and figure-of-eight braces) </a:t>
            </a:r>
          </a:p>
          <a:p>
            <a:pPr lvl="1"/>
            <a:r>
              <a:rPr lang="en-GB" dirty="0"/>
              <a:t>after 2-4 weeks begin gentle range of motion exercises</a:t>
            </a:r>
          </a:p>
          <a:p>
            <a:pPr lvl="1"/>
            <a:r>
              <a:rPr lang="en-GB" dirty="0"/>
              <a:t>strengthening exercises begin at 6-10 weeks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no attempt at reduction should be made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60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258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Fractures of the clavicle </vt:lpstr>
      <vt:lpstr>Introduction </vt:lpstr>
      <vt:lpstr>Mechanism of injury </vt:lpstr>
      <vt:lpstr>Classification </vt:lpstr>
      <vt:lpstr>Image </vt:lpstr>
      <vt:lpstr>Signs and symptoms </vt:lpstr>
      <vt:lpstr>Imaging </vt:lpstr>
      <vt:lpstr>Management </vt:lpstr>
      <vt:lpstr> Sling Immobilization </vt:lpstr>
      <vt:lpstr>Management </vt:lpstr>
      <vt:lpstr>Complications </vt:lpstr>
      <vt:lpstr>Complications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Fractures of the clavicle </dc:title>
  <dc:creator>Dr. Nyankure</dc:creator>
  <cp:lastModifiedBy>Munene</cp:lastModifiedBy>
  <cp:revision>8</cp:revision>
  <dcterms:created xsi:type="dcterms:W3CDTF">2016-01-19T18:39:04Z</dcterms:created>
  <dcterms:modified xsi:type="dcterms:W3CDTF">2024-04-16T12:15:10Z</dcterms:modified>
</cp:coreProperties>
</file>