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75" r:id="rId7"/>
    <p:sldId id="278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7" r:id="rId17"/>
    <p:sldId id="270" r:id="rId18"/>
    <p:sldId id="276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 snapToGrid="0"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02CDEC-C6DC-4426-83BE-22EBB81C897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496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2CDEC-C6DC-4426-83BE-22EBB81C89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94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71C67A2-E448-452B-9AEB-19CED674C339}" type="slidenum">
              <a:rPr lang="ar-S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Short = rickets or dysplasia</a:t>
            </a:r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Gentle bowing involving the femur-distal⅓ and tibia-</a:t>
            </a:r>
            <a:r>
              <a:rPr lang="en-US" dirty="0" err="1" smtClean="0"/>
              <a:t>junc.of</a:t>
            </a:r>
            <a:r>
              <a:rPr lang="en-US" dirty="0" smtClean="0"/>
              <a:t> middle and proximal ⅓ 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02CDEC-C6DC-4426-83BE-22EBB81C89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89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2701925" y="2130425"/>
            <a:ext cx="4800600" cy="1470025"/>
          </a:xfrm>
        </p:spPr>
        <p:txBody>
          <a:bodyPr/>
          <a:lstStyle>
            <a:lvl1pPr>
              <a:buClr>
                <a:srgbClr val="FFFFFF"/>
              </a:buCl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01925" y="3886200"/>
            <a:ext cx="4114800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F904290-D48B-4A58-964A-A5D78071FA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B444A5-94C9-4471-97E2-9899BB0DCD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9025" y="274638"/>
            <a:ext cx="15811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93988" y="274638"/>
            <a:ext cx="4592637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064D0-02CD-48DB-B265-B1AC5868EC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KW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>
          <a:xfrm>
            <a:off x="455613" y="2130425"/>
            <a:ext cx="7313612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455613" y="3886200"/>
            <a:ext cx="7313612" cy="1752600"/>
          </a:xfrm>
        </p:spPr>
        <p:txBody>
          <a:bodyPr/>
          <a:lstStyle>
            <a:lvl1pPr marL="0" indent="0">
              <a:buClr>
                <a:srgbClr val="FFFFFF"/>
              </a:buClr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4F7151-AEA7-45EA-89D6-832AC57093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53C1F4-9BD4-4177-8BFC-1A100E7062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185D8F-7771-4FA7-B7AC-4E5DDFC0DE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600200"/>
            <a:ext cx="40370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70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EC3C2D-5BC6-4E0F-A5BC-299131251C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540C58-FCEE-41E7-B365-70705EAE46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823C4F-1A84-4B66-8CA7-6DEBAF5F4E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9CBD6-3FA7-4C49-8971-FB57FD6B0F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145CC-BF48-4CBF-ABA0-F41087F6AC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372854-F878-4B2B-9B12-140F036772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K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6225E5-46A7-4139-8253-079DB1ACB9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DEEA6-F60F-4F71-91EF-1FE2760ECD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274638"/>
            <a:ext cx="205581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274638"/>
            <a:ext cx="6018212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F3B0F-2D35-45BD-A48E-7D06D4D3A3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6E31-95CA-4413-A7DE-41E6E5AECBDC}" type="slidenum">
              <a:rPr lang="ar-SA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558C6-DE23-4A62-9356-AA09D88648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3988" y="1600200"/>
            <a:ext cx="3086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32488" y="1600200"/>
            <a:ext cx="308768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85083-B11E-4668-B0A6-7AAA77BD6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16B3F4-12BB-4031-8E08-9627BC98AD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1383BC-4805-48A9-9A01-2261404C8E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D8BCEA-DFDA-4C1D-888D-196F7DEEC77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K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B837B-3F0F-4F0C-811A-3148AFF2BF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K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ar-K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4ACDA3-435A-4C48-85C1-34C67290D0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  <p:custDataLst>
              <p:tags r:id="rId13"/>
            </p:custDataLst>
          </p:nvPr>
        </p:nvSpPr>
        <p:spPr bwMode="auto">
          <a:xfrm>
            <a:off x="2703513" y="274638"/>
            <a:ext cx="63166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  <p:custDataLst>
              <p:tags r:id="rId14"/>
            </p:custDataLst>
          </p:nvPr>
        </p:nvSpPr>
        <p:spPr bwMode="auto">
          <a:xfrm>
            <a:off x="2693988" y="1600200"/>
            <a:ext cx="632618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7A4DEE-05F9-462E-A007-CF717B075DC0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2pPr>
      <a:lvl3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3pPr>
      <a:lvl4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4pPr>
      <a:lvl5pPr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5pPr>
      <a:lvl6pPr marL="4572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6pPr>
      <a:lvl7pPr marL="9144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7pPr>
      <a:lvl8pPr marL="13716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8pPr>
      <a:lvl9pPr marL="1828800" algn="l" rtl="1" eaLnBrk="1" fontAlgn="base" hangingPunct="1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KW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6525" y="136525"/>
            <a:ext cx="8866188" cy="6581775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ar-KW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  <p:custDataLst>
              <p:tags r:id="rId14"/>
            </p:custDataLst>
          </p:nvPr>
        </p:nvSpPr>
        <p:spPr bwMode="auto">
          <a:xfrm>
            <a:off x="455613" y="274638"/>
            <a:ext cx="8226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  <p:custDataLst>
              <p:tags r:id="rId15"/>
            </p:custDataLst>
          </p:nvPr>
        </p:nvSpPr>
        <p:spPr bwMode="auto">
          <a:xfrm>
            <a:off x="455613" y="1600200"/>
            <a:ext cx="82264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423D3E1-9A14-4BE8-BEFA-C46E1677E56F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buClr>
          <a:schemeClr val="tx1"/>
        </a:buClr>
        <a:defRPr sz="32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ar-KW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01925" y="1588957"/>
            <a:ext cx="4800600" cy="1514007"/>
          </a:xfrm>
        </p:spPr>
        <p:txBody>
          <a:bodyPr/>
          <a:lstStyle/>
          <a:p>
            <a:pPr algn="ctr"/>
            <a:r>
              <a:rPr lang="en-US" sz="6000" dirty="0" smtClean="0"/>
              <a:t>Knock Knees</a:t>
            </a:r>
            <a:endParaRPr lang="ar-KW" sz="60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11984" y="3132946"/>
            <a:ext cx="4114800" cy="2563317"/>
          </a:xfrm>
        </p:spPr>
        <p:txBody>
          <a:bodyPr/>
          <a:lstStyle/>
          <a:p>
            <a:pPr algn="ctr" rtl="0"/>
            <a:r>
              <a:rPr lang="en-US" sz="6000" dirty="0" smtClean="0"/>
              <a:t>Genu Valgum</a:t>
            </a:r>
          </a:p>
          <a:p>
            <a:pPr algn="ctr" rtl="0"/>
            <a:endParaRPr lang="en-US" sz="1600" dirty="0" smtClean="0"/>
          </a:p>
          <a:p>
            <a:pPr algn="ctr" rtl="0"/>
            <a:endParaRPr lang="en-US" sz="1600" dirty="0" smtClean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8662" y="2130425"/>
            <a:ext cx="5463863" cy="1470025"/>
          </a:xfrm>
        </p:spPr>
        <p:txBody>
          <a:bodyPr/>
          <a:lstStyle/>
          <a:p>
            <a:pPr algn="ctr"/>
            <a:r>
              <a:rPr lang="en-US" sz="6000" dirty="0" smtClean="0"/>
              <a:t>Management</a:t>
            </a:r>
            <a:endParaRPr lang="ar-KW" sz="6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368446" y="3886200"/>
            <a:ext cx="5105779" cy="1752600"/>
          </a:xfrm>
        </p:spPr>
        <p:txBody>
          <a:bodyPr/>
          <a:lstStyle/>
          <a:p>
            <a:pPr algn="ctr" rtl="0"/>
            <a:r>
              <a:rPr lang="en-US" sz="6600" dirty="0" smtClean="0">
                <a:solidFill>
                  <a:srgbClr val="FF0000"/>
                </a:solidFill>
              </a:rPr>
              <a:t>RAPRIOP</a:t>
            </a:r>
            <a:endParaRPr lang="ar-KW" sz="6600" dirty="0">
              <a:solidFill>
                <a:srgbClr val="FF0000"/>
              </a:solidFill>
            </a:endParaRPr>
          </a:p>
        </p:txBody>
      </p:sp>
      <p:sp>
        <p:nvSpPr>
          <p:cNvPr id="12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779488"/>
            <a:ext cx="8226425" cy="959371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R</a:t>
            </a:r>
            <a:r>
              <a:rPr lang="en-US" sz="6000" dirty="0" smtClean="0"/>
              <a:t>eassurance</a:t>
            </a:r>
            <a:endParaRPr lang="ar-KW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1- Most parents are happy to be reassured that their child's deformity is within normal limits and will disappear.</a:t>
            </a:r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2- Some may need their confidence boosted by returning for fresh measurements to be made six-monthly until they are convinced it is disappearing.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3- For those who are still </a:t>
            </a:r>
            <a:r>
              <a:rPr lang="en-US" dirty="0" err="1" smtClean="0"/>
              <a:t>sceptical</a:t>
            </a:r>
            <a:r>
              <a:rPr lang="en-US" dirty="0" smtClean="0"/>
              <a:t>, radiographic examination may be sufficient to alleviate their anxiety with or without the addition of an </a:t>
            </a:r>
            <a:r>
              <a:rPr lang="en-US" dirty="0" err="1" smtClean="0"/>
              <a:t>orthopaedic</a:t>
            </a:r>
            <a:r>
              <a:rPr lang="en-US" dirty="0" smtClean="0"/>
              <a:t> opinion.</a:t>
            </a:r>
            <a:endParaRPr lang="ar-KW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89" y="779488"/>
            <a:ext cx="6565691" cy="1049312"/>
          </a:xfrm>
        </p:spPr>
        <p:txBody>
          <a:bodyPr/>
          <a:lstStyle/>
          <a:p>
            <a:pPr algn="ctr"/>
            <a:r>
              <a:rPr lang="en-US" sz="7200" dirty="0" smtClean="0">
                <a:solidFill>
                  <a:srgbClr val="FF0000"/>
                </a:solidFill>
              </a:rPr>
              <a:t>A</a:t>
            </a:r>
            <a:r>
              <a:rPr lang="en-US" sz="7200" dirty="0" smtClean="0"/>
              <a:t>dvice</a:t>
            </a:r>
            <a:endParaRPr lang="ar-KW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9134" y="1933731"/>
            <a:ext cx="7701041" cy="4192432"/>
          </a:xfrm>
        </p:spPr>
        <p:txBody>
          <a:bodyPr/>
          <a:lstStyle/>
          <a:p>
            <a:pPr algn="l" rtl="0"/>
            <a:r>
              <a:rPr lang="en-US" sz="4000" dirty="0" smtClean="0"/>
              <a:t>To measure natural improvement, Advice Parents to take photographs of the child in standing with their kneecaps pointing forward every 6 months.</a:t>
            </a:r>
            <a:endParaRPr lang="ar-KW" sz="40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P</a:t>
            </a:r>
            <a:r>
              <a:rPr lang="en-US" sz="4400" dirty="0" smtClean="0"/>
              <a:t>rescription (Treatment)</a:t>
            </a:r>
            <a:endParaRPr lang="ar-KW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sz="3200" dirty="0" smtClean="0"/>
              <a:t>Non-Operative</a:t>
            </a:r>
            <a:endParaRPr lang="ar-KW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sz="2800" dirty="0" smtClean="0"/>
              <a:t>Special shoes, exercise programs, splints and braces are </a:t>
            </a:r>
            <a:r>
              <a:rPr lang="en-US" sz="2800" dirty="0" smtClean="0">
                <a:solidFill>
                  <a:srgbClr val="FFFF00"/>
                </a:solidFill>
              </a:rPr>
              <a:t>not recommended</a:t>
            </a:r>
            <a:r>
              <a:rPr lang="en-US" sz="2800" dirty="0" smtClean="0"/>
              <a:t>, as these conditions usually correct and improve over time with normal growth.</a:t>
            </a:r>
            <a:endParaRPr lang="ar-KW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sz="3200" dirty="0" smtClean="0"/>
              <a:t>Operative</a:t>
            </a:r>
            <a:r>
              <a:rPr lang="en-US" dirty="0" smtClean="0"/>
              <a:t> </a:t>
            </a:r>
            <a:endParaRPr lang="ar-KW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sz="2800" dirty="0" smtClean="0"/>
              <a:t>Epiphysiodesis (physeal stapling) of medial side, or corrective osteotomy in children </a:t>
            </a:r>
            <a:r>
              <a:rPr lang="ar-KW" sz="2800" dirty="0" smtClean="0"/>
              <a:t>&lt;</a:t>
            </a:r>
            <a:r>
              <a:rPr lang="en-US" sz="2800" dirty="0" smtClean="0"/>
              <a:t> 10 years old with intermalleolar distance </a:t>
            </a:r>
            <a:r>
              <a:rPr lang="ar-KW" sz="2800" dirty="0" smtClean="0"/>
              <a:t>&lt;</a:t>
            </a:r>
            <a:r>
              <a:rPr lang="en-US" sz="2800" dirty="0" smtClean="0"/>
              <a:t> 10 cm.</a:t>
            </a:r>
            <a:endParaRPr lang="ar-KW" sz="2800" dirty="0"/>
          </a:p>
        </p:txBody>
      </p:sp>
      <p:sp>
        <p:nvSpPr>
          <p:cNvPr id="14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584616"/>
            <a:ext cx="8226425" cy="1034322"/>
          </a:xfrm>
        </p:spPr>
        <p:txBody>
          <a:bodyPr/>
          <a:lstStyle/>
          <a:p>
            <a:pPr algn="ctr"/>
            <a:r>
              <a:rPr lang="en-US" sz="6000" dirty="0" smtClean="0"/>
              <a:t>When to </a:t>
            </a:r>
            <a:r>
              <a:rPr lang="en-US" sz="6000" dirty="0" smtClean="0">
                <a:solidFill>
                  <a:srgbClr val="FF0000"/>
                </a:solidFill>
              </a:rPr>
              <a:t>R</a:t>
            </a:r>
            <a:r>
              <a:rPr lang="en-US" sz="6000" dirty="0" smtClean="0"/>
              <a:t>efer ?</a:t>
            </a:r>
            <a:endParaRPr lang="ar-KW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Age &gt; 7 years with knock knees.</a:t>
            </a:r>
          </a:p>
          <a:p>
            <a:endParaRPr lang="en-US" sz="3200" dirty="0" smtClean="0"/>
          </a:p>
          <a:p>
            <a:r>
              <a:rPr lang="en-US" sz="3200" dirty="0" smtClean="0">
                <a:solidFill>
                  <a:srgbClr val="FFFF00"/>
                </a:solidFill>
              </a:rPr>
              <a:t>Unilateral</a:t>
            </a:r>
            <a:r>
              <a:rPr lang="en-US" sz="3200" dirty="0" smtClean="0"/>
              <a:t> problem </a:t>
            </a:r>
            <a:r>
              <a:rPr lang="en-US" sz="3200" dirty="0" err="1" smtClean="0"/>
              <a:t>i.e</a:t>
            </a:r>
            <a:r>
              <a:rPr lang="en-US" sz="3200" dirty="0" smtClean="0"/>
              <a:t> Asymmetry of legs.</a:t>
            </a:r>
          </a:p>
          <a:p>
            <a:endParaRPr lang="en-US" sz="3200" dirty="0" smtClean="0"/>
          </a:p>
          <a:p>
            <a:r>
              <a:rPr lang="en-US" sz="3200" dirty="0" smtClean="0"/>
              <a:t>Intermalleolar distance &gt; 3.5 inches (9 </a:t>
            </a:r>
            <a:r>
              <a:rPr lang="en-US" sz="3200" dirty="0" err="1" smtClean="0"/>
              <a:t>cms</a:t>
            </a:r>
            <a:r>
              <a:rPr lang="en-US" sz="3200" dirty="0" smtClean="0"/>
              <a:t>).</a:t>
            </a:r>
          </a:p>
          <a:p>
            <a:endParaRPr lang="en-US" sz="3200" dirty="0" smtClean="0"/>
          </a:p>
          <a:p>
            <a:r>
              <a:rPr lang="en-US" sz="3200" dirty="0" smtClean="0"/>
              <a:t>Associated symptoms </a:t>
            </a:r>
            <a:r>
              <a:rPr lang="en-US" sz="3200" dirty="0" err="1" smtClean="0"/>
              <a:t>e.g</a:t>
            </a:r>
            <a:r>
              <a:rPr lang="en-US" sz="3200" dirty="0" smtClean="0"/>
              <a:t> Pain, Limp.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Indicators of Serious Disease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Pronounced asymmetry</a:t>
            </a:r>
          </a:p>
          <a:p>
            <a:pPr eaLnBrk="1" hangingPunct="1"/>
            <a:r>
              <a:rPr lang="en-US" sz="2800" smtClean="0"/>
              <a:t>Short stature</a:t>
            </a:r>
          </a:p>
          <a:p>
            <a:pPr eaLnBrk="1" hangingPunct="1"/>
            <a:r>
              <a:rPr lang="en-US" sz="2800" smtClean="0"/>
              <a:t>Other skeletal abnormalities</a:t>
            </a:r>
          </a:p>
          <a:p>
            <a:pPr eaLnBrk="1" hangingPunct="1"/>
            <a:r>
              <a:rPr lang="en-US" sz="2800" smtClean="0"/>
              <a:t>Intermalleolar separation greater than 3.5 inches </a:t>
            </a:r>
          </a:p>
        </p:txBody>
      </p:sp>
      <p:pic>
        <p:nvPicPr>
          <p:cNvPr id="21508" name="Picture 6" descr="C:\My Documents\Photos\knee.jpg"/>
          <p:cNvPicPr>
            <a:picLocks noChangeAspect="1" noChangeArrowheads="1"/>
          </p:cNvPicPr>
          <p:nvPr>
            <p:ph type="clipArt"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19600" y="2514600"/>
            <a:ext cx="3609975" cy="2743200"/>
          </a:xfrm>
        </p:spPr>
      </p:pic>
    </p:spTree>
    <p:extLst>
      <p:ext uri="{BB962C8B-B14F-4D97-AF65-F5344CB8AC3E}">
        <p14:creationId xmlns:p14="http://schemas.microsoft.com/office/powerpoint/2010/main" val="14798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554636"/>
            <a:ext cx="8229600" cy="1109272"/>
          </a:xfrm>
        </p:spPr>
        <p:txBody>
          <a:bodyPr/>
          <a:lstStyle/>
          <a:p>
            <a:pPr algn="ctr"/>
            <a:r>
              <a:rPr lang="en-US" sz="6000" dirty="0" smtClean="0">
                <a:solidFill>
                  <a:srgbClr val="FF0000"/>
                </a:solidFill>
              </a:rPr>
              <a:t>I</a:t>
            </a:r>
            <a:r>
              <a:rPr lang="en-US" sz="6000" dirty="0" smtClean="0"/>
              <a:t>nvestigations</a:t>
            </a:r>
            <a:endParaRPr lang="ar-KW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/>
            <a:r>
              <a:rPr lang="en-US" sz="3600" dirty="0" smtClean="0"/>
              <a:t>X-rays</a:t>
            </a:r>
            <a:endParaRPr lang="ar-KW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 rtl="0"/>
            <a:r>
              <a:rPr lang="en-US" dirty="0" smtClean="0"/>
              <a:t>No X-ray required until </a:t>
            </a:r>
            <a:r>
              <a:rPr lang="ar-KW" dirty="0" smtClean="0"/>
              <a:t>&lt;</a:t>
            </a:r>
            <a:r>
              <a:rPr lang="en-US" dirty="0" smtClean="0"/>
              <a:t> 18 months of age, then AP and lateral standing full leg length views.</a:t>
            </a:r>
          </a:p>
          <a:p>
            <a:pPr algn="l" rtl="0"/>
            <a:endParaRPr lang="en-US" dirty="0" smtClean="0"/>
          </a:p>
          <a:p>
            <a:pPr algn="l" rtl="0"/>
            <a:endParaRPr lang="ar-KW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 rtl="0"/>
            <a:r>
              <a:rPr lang="en-US" sz="3200" dirty="0" smtClean="0"/>
              <a:t>Laboratory tests</a:t>
            </a:r>
            <a:endParaRPr lang="ar-KW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algn="l" rtl="0"/>
            <a:r>
              <a:rPr lang="en-US" dirty="0" smtClean="0"/>
              <a:t>CBC, phosphorus,  </a:t>
            </a:r>
            <a:r>
              <a:rPr lang="en-US" dirty="0" err="1" smtClean="0"/>
              <a:t>creatinine</a:t>
            </a:r>
            <a:r>
              <a:rPr lang="en-US" dirty="0" smtClean="0"/>
              <a:t> and alkaline </a:t>
            </a:r>
            <a:r>
              <a:rPr lang="en-US" dirty="0" err="1" smtClean="0"/>
              <a:t>phosphotase</a:t>
            </a:r>
            <a:r>
              <a:rPr lang="en-US" dirty="0" smtClean="0"/>
              <a:t> may be ordered if a systemic or metabolic abnormality is suspected.</a:t>
            </a:r>
            <a:endParaRPr lang="ar-KW" dirty="0"/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3504" y="274638"/>
            <a:ext cx="8416671" cy="1143000"/>
          </a:xfrm>
        </p:spPr>
        <p:txBody>
          <a:bodyPr/>
          <a:lstStyle/>
          <a:p>
            <a:r>
              <a:rPr lang="en-US" dirty="0" smtClean="0"/>
              <a:t>RADIOLOGY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94360" y="1600200"/>
            <a:ext cx="8425815" cy="4525963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 smtClean="0"/>
              <a:t>X- RAYS</a:t>
            </a:r>
          </a:p>
          <a:p>
            <a:pPr algn="l"/>
            <a:r>
              <a:rPr lang="en-US" dirty="0" smtClean="0"/>
              <a:t>Indicated for anyone with an </a:t>
            </a:r>
            <a:r>
              <a:rPr lang="en-US" dirty="0" err="1" smtClean="0"/>
              <a:t>intermall</a:t>
            </a:r>
            <a:r>
              <a:rPr lang="en-US" dirty="0" smtClean="0"/>
              <a:t> distance of &gt; 3.5 inches, unilateral </a:t>
            </a:r>
          </a:p>
          <a:p>
            <a:pPr algn="l"/>
            <a:r>
              <a:rPr lang="en-US" dirty="0" smtClean="0"/>
              <a:t>Need to position patellae facing straight then do standing x rays of the entire lower limbs</a:t>
            </a:r>
          </a:p>
          <a:p>
            <a:pPr marL="0" indent="0" algn="l">
              <a:buNone/>
            </a:pPr>
            <a:r>
              <a:rPr lang="en-US" dirty="0" smtClean="0"/>
              <a:t>Supine x ray may also be done</a:t>
            </a:r>
          </a:p>
          <a:p>
            <a:pPr marL="0" indent="0" algn="l">
              <a:buNone/>
            </a:pPr>
            <a:r>
              <a:rPr lang="en-US" dirty="0" smtClean="0"/>
              <a:t>Measure the </a:t>
            </a:r>
            <a:r>
              <a:rPr lang="en-US" dirty="0" err="1" smtClean="0"/>
              <a:t>femoro-tibial</a:t>
            </a:r>
            <a:r>
              <a:rPr lang="en-US" dirty="0" smtClean="0"/>
              <a:t> angle with a </a:t>
            </a:r>
            <a:r>
              <a:rPr lang="en-US" dirty="0" err="1" smtClean="0"/>
              <a:t>goniometre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88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539" y="839448"/>
            <a:ext cx="7869836" cy="1004342"/>
          </a:xfrm>
        </p:spPr>
        <p:txBody>
          <a:bodyPr/>
          <a:lstStyle/>
          <a:p>
            <a:pPr algn="ctr"/>
            <a:r>
              <a:rPr lang="en-US" sz="4400" dirty="0" smtClean="0">
                <a:solidFill>
                  <a:srgbClr val="FF0000"/>
                </a:solidFill>
              </a:rPr>
              <a:t>O</a:t>
            </a:r>
            <a:r>
              <a:rPr lang="en-US" sz="4400" dirty="0" smtClean="0"/>
              <a:t>bserve (Follow Up)</a:t>
            </a:r>
            <a:endParaRPr lang="ar-KW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066" y="2292626"/>
            <a:ext cx="6895475" cy="3833537"/>
          </a:xfrm>
        </p:spPr>
        <p:txBody>
          <a:bodyPr/>
          <a:lstStyle/>
          <a:p>
            <a:pPr algn="ctr" rtl="0"/>
            <a:r>
              <a:rPr lang="en-US" sz="3200" dirty="0" smtClean="0"/>
              <a:t>Observe the patient every 6 months.</a:t>
            </a:r>
            <a:endParaRPr lang="ar-KW" sz="32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135" y="509665"/>
            <a:ext cx="6865496" cy="1259173"/>
          </a:xfrm>
        </p:spPr>
        <p:txBody>
          <a:bodyPr/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P</a:t>
            </a:r>
            <a:r>
              <a:rPr lang="en-US" sz="4800" dirty="0" smtClean="0"/>
              <a:t>revention</a:t>
            </a:r>
            <a:endParaRPr lang="ar-KW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6" y="1982612"/>
            <a:ext cx="8015834" cy="4098580"/>
          </a:xfrm>
        </p:spPr>
        <p:txBody>
          <a:bodyPr/>
          <a:lstStyle/>
          <a:p>
            <a:pPr algn="ctr" rtl="0"/>
            <a:r>
              <a:rPr lang="en-US" sz="3200" dirty="0" smtClean="0"/>
              <a:t>There is no known prevention for normal knock knees.</a:t>
            </a:r>
            <a:endParaRPr lang="ar-KW" sz="3200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74B23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93889" y="614596"/>
            <a:ext cx="6550701" cy="1139253"/>
          </a:xfrm>
        </p:spPr>
        <p:txBody>
          <a:bodyPr/>
          <a:lstStyle/>
          <a:p>
            <a:pPr algn="ctr"/>
            <a:r>
              <a:rPr lang="en-US" sz="6000" dirty="0" smtClean="0"/>
              <a:t>DEFINITION</a:t>
            </a:r>
            <a:endParaRPr lang="ar-KW" sz="60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903752" y="1600200"/>
            <a:ext cx="6400799" cy="4525963"/>
          </a:xfrm>
        </p:spPr>
        <p:txBody>
          <a:bodyPr/>
          <a:lstStyle/>
          <a:p>
            <a:pPr algn="l" rtl="0"/>
            <a:r>
              <a:rPr lang="en-US" dirty="0" smtClean="0"/>
              <a:t>Defined by position of knees such that, when standing with knees together, the medial malleoli are not touching.</a:t>
            </a:r>
            <a:endParaRPr lang="ar-KW" dirty="0"/>
          </a:p>
        </p:txBody>
      </p:sp>
      <p:pic>
        <p:nvPicPr>
          <p:cNvPr id="10" name="Picture 9" descr="Fig-555-Knock-knee-or-genu-valgu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10609" y="2876550"/>
            <a:ext cx="3008243" cy="39814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273" y="1603948"/>
            <a:ext cx="7315200" cy="1873770"/>
          </a:xfrm>
        </p:spPr>
        <p:txBody>
          <a:bodyPr/>
          <a:lstStyle/>
          <a:p>
            <a:pPr algn="ctr"/>
            <a:r>
              <a:rPr lang="en-US" sz="9600" dirty="0" smtClean="0">
                <a:solidFill>
                  <a:srgbClr val="FFFF00"/>
                </a:solidFill>
              </a:rPr>
              <a:t>Thank you</a:t>
            </a:r>
            <a:endParaRPr lang="ar-KW" sz="9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988" y="2158584"/>
            <a:ext cx="6326187" cy="4699416"/>
          </a:xfrm>
        </p:spPr>
        <p:txBody>
          <a:bodyPr/>
          <a:lstStyle/>
          <a:p>
            <a:pPr algn="l" rtl="0"/>
            <a:r>
              <a:rPr lang="en-US" sz="1800" b="1" dirty="0" smtClean="0"/>
              <a:t>.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A50B46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6172200"/>
            <a:ext cx="9144000" cy="685800"/>
          </a:xfrm>
          <a:prstGeom prst="rect">
            <a:avLst/>
          </a:prstGeom>
          <a:solidFill>
            <a:srgbClr val="74B23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ooter Placeholder 6"/>
          <p:cNvSpPr>
            <a:spLocks noGrp="1"/>
          </p:cNvSpPr>
          <p:nvPr>
            <p:ph type="ftr" sz="quarter" idx="11"/>
          </p:nvPr>
        </p:nvSpPr>
        <p:spPr bwMode="auto">
          <a:xfrm>
            <a:off x="2278504" y="6220918"/>
            <a:ext cx="4811843" cy="637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33929" y="274638"/>
            <a:ext cx="6400800" cy="1143000"/>
          </a:xfrm>
        </p:spPr>
        <p:txBody>
          <a:bodyPr/>
          <a:lstStyle/>
          <a:p>
            <a:pPr algn="ctr"/>
            <a:r>
              <a:rPr lang="en-US" sz="4800" dirty="0" smtClean="0"/>
              <a:t>Normal Development</a:t>
            </a:r>
            <a:endParaRPr lang="ar-KW" sz="48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678898" y="1469036"/>
            <a:ext cx="6535713" cy="4437089"/>
          </a:xfrm>
        </p:spPr>
        <p:txBody>
          <a:bodyPr/>
          <a:lstStyle/>
          <a:p>
            <a:pPr algn="l" rtl="0"/>
            <a:r>
              <a:rPr lang="en-US" dirty="0" smtClean="0"/>
              <a:t>Most children are “bowlegged” from birth until around 3 years old, then become “knock kneed” until age 4 to 5, and straighten towards adult alignment by age 6 to 7. </a:t>
            </a:r>
          </a:p>
          <a:p>
            <a:pPr algn="l" rtl="0"/>
            <a:endParaRPr lang="ar-KW" dirty="0"/>
          </a:p>
        </p:txBody>
      </p:sp>
      <p:pic>
        <p:nvPicPr>
          <p:cNvPr id="8" name="Picture 6" descr="A:\DEVELOP.JP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1215" y="3560693"/>
            <a:ext cx="4359845" cy="3138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Rectangle 20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854438"/>
            <a:ext cx="8229600" cy="914401"/>
          </a:xfrm>
        </p:spPr>
        <p:txBody>
          <a:bodyPr/>
          <a:lstStyle/>
          <a:p>
            <a:pPr algn="ctr"/>
            <a:r>
              <a:rPr lang="en-US" sz="6000" dirty="0" smtClean="0"/>
              <a:t>CAUSES</a:t>
            </a:r>
            <a:endParaRPr lang="ar-KW" sz="6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Unilateral </a:t>
            </a:r>
            <a:endParaRPr lang="ar-KW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Asymmetric growth: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1-Trauma</a:t>
            </a:r>
            <a:r>
              <a:rPr lang="en-US" dirty="0" smtClean="0"/>
              <a:t>.- growth plate injuries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2-Infection. 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3-Tumor to tibia.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Bilateral</a:t>
            </a:r>
            <a:endParaRPr lang="ar-KW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Physiological: common</a:t>
            </a:r>
          </a:p>
          <a:p>
            <a:r>
              <a:rPr lang="en-US" dirty="0" smtClean="0"/>
              <a:t>Metabolic: renal </a:t>
            </a:r>
            <a:r>
              <a:rPr lang="en-US" dirty="0" err="1" smtClean="0"/>
              <a:t>osteodystrophy</a:t>
            </a:r>
            <a:r>
              <a:rPr lang="en-US" dirty="0" smtClean="0"/>
              <a:t>, rickets, </a:t>
            </a:r>
            <a:r>
              <a:rPr lang="en-US" dirty="0" err="1" smtClean="0"/>
              <a:t>hypophosphatemia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Neuromuscular: cerebral palsy.</a:t>
            </a:r>
          </a:p>
          <a:p>
            <a:r>
              <a:rPr lang="en-US" dirty="0" err="1" smtClean="0"/>
              <a:t>Haemotological</a:t>
            </a:r>
            <a:r>
              <a:rPr lang="en-US" dirty="0" smtClean="0"/>
              <a:t>: </a:t>
            </a:r>
            <a:r>
              <a:rPr lang="en-US" dirty="0" err="1" smtClean="0"/>
              <a:t>myelodysplsia</a:t>
            </a:r>
            <a:endParaRPr lang="en-US" dirty="0" smtClean="0"/>
          </a:p>
          <a:p>
            <a:r>
              <a:rPr lang="en-US" dirty="0" smtClean="0"/>
              <a:t>Skeletal dysplasia: congenital dislocation of patella</a:t>
            </a:r>
          </a:p>
        </p:txBody>
      </p:sp>
      <p:sp>
        <p:nvSpPr>
          <p:cNvPr id="18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4638"/>
            <a:ext cx="8226425" cy="694626"/>
          </a:xfrm>
        </p:spPr>
        <p:txBody>
          <a:bodyPr/>
          <a:lstStyle/>
          <a:p>
            <a:pPr eaLnBrk="1" hangingPunct="1"/>
            <a:r>
              <a:rPr lang="en-US" sz="4000" u="sng" dirty="0" smtClean="0"/>
              <a:t>Examination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005840"/>
            <a:ext cx="8226425" cy="5120323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Gait –The </a:t>
            </a:r>
            <a:r>
              <a:rPr lang="en-US" sz="3200" dirty="0"/>
              <a:t>typical gait pattern is circumduction, requiring that the individual </a:t>
            </a:r>
            <a:r>
              <a:rPr lang="en-US" sz="3200" dirty="0" smtClean="0"/>
              <a:t>swings </a:t>
            </a:r>
            <a:r>
              <a:rPr lang="en-US" sz="3200" dirty="0"/>
              <a:t>each leg outward while walking in order to take a step without striking the planted limb with the moving limb.</a:t>
            </a:r>
            <a:endParaRPr lang="en-US" sz="3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Height – short stature associated with dysplasia</a:t>
            </a:r>
            <a:endParaRPr lang="en-US" sz="32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200" dirty="0" smtClean="0"/>
              <a:t>Inspection -  </a:t>
            </a:r>
            <a:r>
              <a:rPr lang="en-US" sz="3200" dirty="0" smtClean="0"/>
              <a:t>( front, back &amp; side</a:t>
            </a:r>
            <a:r>
              <a:rPr lang="en-US" sz="3200" dirty="0" smtClean="0"/>
              <a:t>)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05578822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Measurements</a:t>
            </a:r>
          </a:p>
          <a:p>
            <a:r>
              <a:rPr lang="en-US" sz="3200" dirty="0"/>
              <a:t>	</a:t>
            </a:r>
            <a:r>
              <a:rPr lang="en-US" sz="3200" dirty="0" smtClean="0"/>
              <a:t>Inter </a:t>
            </a:r>
            <a:r>
              <a:rPr lang="en-US" sz="3200" dirty="0" err="1" smtClean="0"/>
              <a:t>malleolar</a:t>
            </a:r>
            <a:r>
              <a:rPr lang="en-US" sz="3200" smtClean="0"/>
              <a:t> distance</a:t>
            </a:r>
            <a:r>
              <a:rPr lang="en-US" sz="3200" dirty="0"/>
              <a:t>, </a:t>
            </a:r>
          </a:p>
          <a:p>
            <a:r>
              <a:rPr lang="en-US" sz="3200" dirty="0"/>
              <a:t>    </a:t>
            </a:r>
            <a:r>
              <a:rPr lang="en-US" sz="3200" dirty="0" smtClean="0"/>
              <a:t>lateral distal femoral angle – N – 84 degrees( 6 degrees valgus),</a:t>
            </a:r>
            <a:endParaRPr lang="en-US" sz="3200" dirty="0"/>
          </a:p>
          <a:p>
            <a:r>
              <a:rPr lang="en-US" sz="3200" dirty="0"/>
              <a:t> </a:t>
            </a:r>
            <a:r>
              <a:rPr lang="en-US" sz="3200" dirty="0" smtClean="0"/>
              <a:t>Mechanical axis deviation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Site of </a:t>
            </a:r>
            <a:r>
              <a:rPr lang="en-US" sz="3200" dirty="0" smtClean="0"/>
              <a:t>valgus</a:t>
            </a:r>
          </a:p>
          <a:p>
            <a:r>
              <a:rPr lang="en-US" sz="3200" dirty="0" smtClean="0"/>
              <a:t>Anterior medial knee pain common due to the altered knee mechanics</a:t>
            </a:r>
            <a:endParaRPr lang="en-US" sz="32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03" y="4449127"/>
            <a:ext cx="1971675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075" y="4000500"/>
            <a:ext cx="27432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48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4204" y="794478"/>
            <a:ext cx="6955435" cy="854439"/>
          </a:xfrm>
        </p:spPr>
        <p:txBody>
          <a:bodyPr/>
          <a:lstStyle/>
          <a:p>
            <a:pPr algn="ctr"/>
            <a:r>
              <a:rPr lang="en-US" sz="6000" dirty="0" smtClean="0"/>
              <a:t>Presentation</a:t>
            </a:r>
            <a:endParaRPr lang="ar-KW" sz="6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573967" y="1633928"/>
            <a:ext cx="6685614" cy="4492235"/>
          </a:xfrm>
        </p:spPr>
        <p:txBody>
          <a:bodyPr/>
          <a:lstStyle/>
          <a:p>
            <a:pPr algn="l" rtl="0"/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Knees touch each other while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standing.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Legs are curved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inwardly.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r>
              <a:rPr lang="en-US" sz="2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 much distance between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feet.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rtl="0"/>
            <a:endParaRPr lang="ar-KW" dirty="0"/>
          </a:p>
        </p:txBody>
      </p:sp>
      <p:pic>
        <p:nvPicPr>
          <p:cNvPr id="9" name="Picture 8" descr="knee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8682" y="3720785"/>
            <a:ext cx="4916774" cy="22602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0" y="-36601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1000" y="550139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 smtClean="0"/>
              <a:t>Measurement of intermalleolar distance</a:t>
            </a:r>
            <a:endParaRPr lang="ar-KW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 rtl="0"/>
            <a:r>
              <a:rPr lang="en-US" dirty="0" smtClean="0"/>
              <a:t>intermalleolar distance is a </a:t>
            </a:r>
            <a:r>
              <a:rPr lang="en-US" dirty="0" smtClean="0">
                <a:solidFill>
                  <a:srgbClr val="FFFF00"/>
                </a:solidFill>
              </a:rPr>
              <a:t>Distance between two malleoli when the knees are gently touching with legs in adduction.</a:t>
            </a:r>
          </a:p>
          <a:p>
            <a:r>
              <a:rPr lang="en-US" dirty="0" smtClean="0"/>
              <a:t>Up to 3 and a half inches (9 centimeters) with child lying down is </a:t>
            </a:r>
            <a:r>
              <a:rPr lang="en-US" dirty="0" smtClean="0">
                <a:solidFill>
                  <a:srgbClr val="FFFF00"/>
                </a:solidFill>
              </a:rPr>
              <a:t>acceptable</a:t>
            </a:r>
            <a:r>
              <a:rPr lang="en-US" dirty="0" smtClean="0"/>
              <a:t>. </a:t>
            </a:r>
          </a:p>
          <a:p>
            <a:pPr algn="l" rtl="0"/>
            <a:endParaRPr lang="ar-KW" dirty="0"/>
          </a:p>
        </p:txBody>
      </p:sp>
      <p:pic>
        <p:nvPicPr>
          <p:cNvPr id="5" name="Content Placeholder 4" descr="ي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52661" y="1842053"/>
            <a:ext cx="2902226" cy="363109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 smtClean="0"/>
              <a:t>Possible Complications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ar-K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9272" y="1600200"/>
            <a:ext cx="7570033" cy="4525963"/>
          </a:xfrm>
        </p:spPr>
        <p:txBody>
          <a:bodyPr/>
          <a:lstStyle/>
          <a:p>
            <a:pPr algn="l" rtl="0"/>
            <a:r>
              <a:rPr lang="en-US" dirty="0" smtClean="0"/>
              <a:t>Difficulty walking (very rare).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Self-esteem changes related to cosmetic appearance of knock knees.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If left untreated (</a:t>
            </a:r>
            <a:r>
              <a:rPr lang="en-US" dirty="0" smtClean="0">
                <a:solidFill>
                  <a:srgbClr val="FFFF00"/>
                </a:solidFill>
              </a:rPr>
              <a:t>for patients with intermalleolar distance which is more than 9 cm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for age group </a:t>
            </a:r>
            <a:r>
              <a:rPr lang="ar-KW" dirty="0" smtClean="0">
                <a:solidFill>
                  <a:srgbClr val="FF0000"/>
                </a:solidFill>
              </a:rPr>
              <a:t>&lt;</a:t>
            </a:r>
            <a:r>
              <a:rPr lang="en-US" dirty="0" smtClean="0">
                <a:solidFill>
                  <a:srgbClr val="FF0000"/>
                </a:solidFill>
              </a:rPr>
              <a:t> 7 years</a:t>
            </a:r>
            <a:r>
              <a:rPr lang="en-US" dirty="0" smtClean="0"/>
              <a:t>), knock knees can lead to early arthritis of the knee.</a:t>
            </a:r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0" y="-381000"/>
            <a:ext cx="91440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3600" b="1">
              <a:latin typeface="Palatino Linotype" pitchFamily="18" charset="0"/>
            </a:endParaRPr>
          </a:p>
          <a:p>
            <a:pPr>
              <a:lnSpc>
                <a:spcPct val="150000"/>
              </a:lnSpc>
            </a:pPr>
            <a:endParaRPr lang="en-US" sz="3600">
              <a:latin typeface="Palatino Linotyp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5486400"/>
            <a:ext cx="8153400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49263" hangingPunct="0">
              <a:lnSpc>
                <a:spcPct val="117000"/>
              </a:lnSpc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lang="en-GB" sz="2200" b="1" i="1" dirty="0">
              <a:solidFill>
                <a:srgbClr val="5C8526"/>
              </a:solidFill>
              <a:latin typeface="Comic Sans MS" pitchFamily="64" charset="0"/>
              <a:ea typeface="MS Gothic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_Text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_Text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SM2_Text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NRSTYLE" val="Indezine_TM2_Text"/>
</p:tagLst>
</file>

<file path=ppt/theme/theme1.xml><?xml version="1.0" encoding="utf-8"?>
<a:theme xmlns:a="http://schemas.openxmlformats.org/drawingml/2006/main" name="ind_0558_slide">
  <a:themeElements>
    <a:clrScheme name="Office Theme 2">
      <a:dk1>
        <a:srgbClr val="333333"/>
      </a:dk1>
      <a:lt1>
        <a:srgbClr val="FFFFFF"/>
      </a:lt1>
      <a:dk2>
        <a:srgbClr val="0066CC"/>
      </a:dk2>
      <a:lt2>
        <a:srgbClr val="FFFFFF"/>
      </a:lt2>
      <a:accent1>
        <a:srgbClr val="68B4FF"/>
      </a:accent1>
      <a:accent2>
        <a:srgbClr val="9C9CFF"/>
      </a:accent2>
      <a:accent3>
        <a:srgbClr val="AAB8E2"/>
      </a:accent3>
      <a:accent4>
        <a:srgbClr val="DADADA"/>
      </a:accent4>
      <a:accent5>
        <a:srgbClr val="B9D6FF"/>
      </a:accent5>
      <a:accent6>
        <a:srgbClr val="8D8DE7"/>
      </a:accent6>
      <a:hlink>
        <a:srgbClr val="00E0CE"/>
      </a:hlink>
      <a:folHlink>
        <a:srgbClr val="DFBDFF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3D9FFF"/>
        </a:accent1>
        <a:accent2>
          <a:srgbClr val="7ABDFF"/>
        </a:accent2>
        <a:accent3>
          <a:srgbClr val="AAB8E2"/>
        </a:accent3>
        <a:accent4>
          <a:srgbClr val="DADADA"/>
        </a:accent4>
        <a:accent5>
          <a:srgbClr val="AFCDFF"/>
        </a:accent5>
        <a:accent6>
          <a:srgbClr val="6EABE7"/>
        </a:accent6>
        <a:hlink>
          <a:srgbClr val="99CCFF"/>
        </a:hlink>
        <a:folHlink>
          <a:srgbClr val="B7DB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68B4FF"/>
        </a:accent1>
        <a:accent2>
          <a:srgbClr val="9C9CFF"/>
        </a:accent2>
        <a:accent3>
          <a:srgbClr val="AAB8E2"/>
        </a:accent3>
        <a:accent4>
          <a:srgbClr val="DADADA"/>
        </a:accent4>
        <a:accent5>
          <a:srgbClr val="B9D6FF"/>
        </a:accent5>
        <a:accent6>
          <a:srgbClr val="8D8DE7"/>
        </a:accent6>
        <a:hlink>
          <a:srgbClr val="00E0CE"/>
        </a:hlink>
        <a:folHlink>
          <a:srgbClr val="DFB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CDCDFF"/>
        </a:accent1>
        <a:accent2>
          <a:srgbClr val="FDBA9E"/>
        </a:accent2>
        <a:accent3>
          <a:srgbClr val="AAB8E2"/>
        </a:accent3>
        <a:accent4>
          <a:srgbClr val="DADADA"/>
        </a:accent4>
        <a:accent5>
          <a:srgbClr val="E3E3FF"/>
        </a:accent5>
        <a:accent6>
          <a:srgbClr val="E5A88F"/>
        </a:accent6>
        <a:hlink>
          <a:srgbClr val="B6DBFF"/>
        </a:hlink>
        <a:folHlink>
          <a:srgbClr val="FFD8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82C1FF"/>
        </a:accent1>
        <a:accent2>
          <a:srgbClr val="F8C1EB"/>
        </a:accent2>
        <a:accent3>
          <a:srgbClr val="AAB8E2"/>
        </a:accent3>
        <a:accent4>
          <a:srgbClr val="DADADA"/>
        </a:accent4>
        <a:accent5>
          <a:srgbClr val="C1DDFF"/>
        </a:accent5>
        <a:accent6>
          <a:srgbClr val="E1AFD5"/>
        </a:accent6>
        <a:hlink>
          <a:srgbClr val="DAEC7F"/>
        </a:hlink>
        <a:folHlink>
          <a:srgbClr val="FFBB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D9FFF"/>
        </a:accent1>
        <a:accent2>
          <a:srgbClr val="7ABDFF"/>
        </a:accent2>
        <a:accent3>
          <a:srgbClr val="FFFFFF"/>
        </a:accent3>
        <a:accent4>
          <a:srgbClr val="000000"/>
        </a:accent4>
        <a:accent5>
          <a:srgbClr val="AFCDFF"/>
        </a:accent5>
        <a:accent6>
          <a:srgbClr val="6EABE7"/>
        </a:accent6>
        <a:hlink>
          <a:srgbClr val="99CCFF"/>
        </a:hlink>
        <a:folHlink>
          <a:srgbClr val="B7D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8B4FF"/>
        </a:accent1>
        <a:accent2>
          <a:srgbClr val="9C9CFF"/>
        </a:accent2>
        <a:accent3>
          <a:srgbClr val="FFFFFF"/>
        </a:accent3>
        <a:accent4>
          <a:srgbClr val="000000"/>
        </a:accent4>
        <a:accent5>
          <a:srgbClr val="B9D6FF"/>
        </a:accent5>
        <a:accent6>
          <a:srgbClr val="8D8DE7"/>
        </a:accent6>
        <a:hlink>
          <a:srgbClr val="00E0CE"/>
        </a:hlink>
        <a:folHlink>
          <a:srgbClr val="DFB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CDCDFF"/>
        </a:accent1>
        <a:accent2>
          <a:srgbClr val="FDBA9E"/>
        </a:accent2>
        <a:accent3>
          <a:srgbClr val="FFFFFF"/>
        </a:accent3>
        <a:accent4>
          <a:srgbClr val="000000"/>
        </a:accent4>
        <a:accent5>
          <a:srgbClr val="E3E3FF"/>
        </a:accent5>
        <a:accent6>
          <a:srgbClr val="E5A88F"/>
        </a:accent6>
        <a:hlink>
          <a:srgbClr val="B6DBFF"/>
        </a:hlink>
        <a:folHlink>
          <a:srgbClr val="FFD8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2C1FF"/>
        </a:accent1>
        <a:accent2>
          <a:srgbClr val="F8C1EB"/>
        </a:accent2>
        <a:accent3>
          <a:srgbClr val="FFFFFF"/>
        </a:accent3>
        <a:accent4>
          <a:srgbClr val="000000"/>
        </a:accent4>
        <a:accent5>
          <a:srgbClr val="C1DDFF"/>
        </a:accent5>
        <a:accent6>
          <a:srgbClr val="E1AFD5"/>
        </a:accent6>
        <a:hlink>
          <a:srgbClr val="DAEC7F"/>
        </a:hlink>
        <a:folHlink>
          <a:srgbClr val="FFBB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333333"/>
      </a:dk1>
      <a:lt1>
        <a:srgbClr val="FFFFFF"/>
      </a:lt1>
      <a:dk2>
        <a:srgbClr val="0066CC"/>
      </a:dk2>
      <a:lt2>
        <a:srgbClr val="FFFFFF"/>
      </a:lt2>
      <a:accent1>
        <a:srgbClr val="68B4FF"/>
      </a:accent1>
      <a:accent2>
        <a:srgbClr val="9C9CFF"/>
      </a:accent2>
      <a:accent3>
        <a:srgbClr val="AAB8E2"/>
      </a:accent3>
      <a:accent4>
        <a:srgbClr val="DADADA"/>
      </a:accent4>
      <a:accent5>
        <a:srgbClr val="B9D6FF"/>
      </a:accent5>
      <a:accent6>
        <a:srgbClr val="8D8DE7"/>
      </a:accent6>
      <a:hlink>
        <a:srgbClr val="00E0CE"/>
      </a:hlink>
      <a:folHlink>
        <a:srgbClr val="DFBDFF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3D9FFF"/>
        </a:accent1>
        <a:accent2>
          <a:srgbClr val="7ABDFF"/>
        </a:accent2>
        <a:accent3>
          <a:srgbClr val="AAB8E2"/>
        </a:accent3>
        <a:accent4>
          <a:srgbClr val="DADADA"/>
        </a:accent4>
        <a:accent5>
          <a:srgbClr val="AFCDFF"/>
        </a:accent5>
        <a:accent6>
          <a:srgbClr val="6EABE7"/>
        </a:accent6>
        <a:hlink>
          <a:srgbClr val="99CCFF"/>
        </a:hlink>
        <a:folHlink>
          <a:srgbClr val="B7DB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68B4FF"/>
        </a:accent1>
        <a:accent2>
          <a:srgbClr val="9C9CFF"/>
        </a:accent2>
        <a:accent3>
          <a:srgbClr val="AAB8E2"/>
        </a:accent3>
        <a:accent4>
          <a:srgbClr val="DADADA"/>
        </a:accent4>
        <a:accent5>
          <a:srgbClr val="B9D6FF"/>
        </a:accent5>
        <a:accent6>
          <a:srgbClr val="8D8DE7"/>
        </a:accent6>
        <a:hlink>
          <a:srgbClr val="00E0CE"/>
        </a:hlink>
        <a:folHlink>
          <a:srgbClr val="DFB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CDCDFF"/>
        </a:accent1>
        <a:accent2>
          <a:srgbClr val="FDBA9E"/>
        </a:accent2>
        <a:accent3>
          <a:srgbClr val="AAB8E2"/>
        </a:accent3>
        <a:accent4>
          <a:srgbClr val="DADADA"/>
        </a:accent4>
        <a:accent5>
          <a:srgbClr val="E3E3FF"/>
        </a:accent5>
        <a:accent6>
          <a:srgbClr val="E5A88F"/>
        </a:accent6>
        <a:hlink>
          <a:srgbClr val="B6DBFF"/>
        </a:hlink>
        <a:folHlink>
          <a:srgbClr val="FFD8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333333"/>
        </a:dk1>
        <a:lt1>
          <a:srgbClr val="FFFFFF"/>
        </a:lt1>
        <a:dk2>
          <a:srgbClr val="0066CC"/>
        </a:dk2>
        <a:lt2>
          <a:srgbClr val="FFFFFF"/>
        </a:lt2>
        <a:accent1>
          <a:srgbClr val="82C1FF"/>
        </a:accent1>
        <a:accent2>
          <a:srgbClr val="F8C1EB"/>
        </a:accent2>
        <a:accent3>
          <a:srgbClr val="AAB8E2"/>
        </a:accent3>
        <a:accent4>
          <a:srgbClr val="DADADA"/>
        </a:accent4>
        <a:accent5>
          <a:srgbClr val="C1DDFF"/>
        </a:accent5>
        <a:accent6>
          <a:srgbClr val="E1AFD5"/>
        </a:accent6>
        <a:hlink>
          <a:srgbClr val="DAEC7F"/>
        </a:hlink>
        <a:folHlink>
          <a:srgbClr val="FFBB6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3D9FFF"/>
        </a:accent1>
        <a:accent2>
          <a:srgbClr val="7ABDFF"/>
        </a:accent2>
        <a:accent3>
          <a:srgbClr val="FFFFFF"/>
        </a:accent3>
        <a:accent4>
          <a:srgbClr val="000000"/>
        </a:accent4>
        <a:accent5>
          <a:srgbClr val="AFCDFF"/>
        </a:accent5>
        <a:accent6>
          <a:srgbClr val="6EABE7"/>
        </a:accent6>
        <a:hlink>
          <a:srgbClr val="99CCFF"/>
        </a:hlink>
        <a:folHlink>
          <a:srgbClr val="B7DB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68B4FF"/>
        </a:accent1>
        <a:accent2>
          <a:srgbClr val="9C9CFF"/>
        </a:accent2>
        <a:accent3>
          <a:srgbClr val="FFFFFF"/>
        </a:accent3>
        <a:accent4>
          <a:srgbClr val="000000"/>
        </a:accent4>
        <a:accent5>
          <a:srgbClr val="B9D6FF"/>
        </a:accent5>
        <a:accent6>
          <a:srgbClr val="8D8DE7"/>
        </a:accent6>
        <a:hlink>
          <a:srgbClr val="00E0CE"/>
        </a:hlink>
        <a:folHlink>
          <a:srgbClr val="DFB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CDCDFF"/>
        </a:accent1>
        <a:accent2>
          <a:srgbClr val="FDBA9E"/>
        </a:accent2>
        <a:accent3>
          <a:srgbClr val="FFFFFF"/>
        </a:accent3>
        <a:accent4>
          <a:srgbClr val="000000"/>
        </a:accent4>
        <a:accent5>
          <a:srgbClr val="E3E3FF"/>
        </a:accent5>
        <a:accent6>
          <a:srgbClr val="E5A88F"/>
        </a:accent6>
        <a:hlink>
          <a:srgbClr val="B6DBFF"/>
        </a:hlink>
        <a:folHlink>
          <a:srgbClr val="FFD8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2C1FF"/>
        </a:accent1>
        <a:accent2>
          <a:srgbClr val="F8C1EB"/>
        </a:accent2>
        <a:accent3>
          <a:srgbClr val="FFFFFF"/>
        </a:accent3>
        <a:accent4>
          <a:srgbClr val="000000"/>
        </a:accent4>
        <a:accent5>
          <a:srgbClr val="C1DDFF"/>
        </a:accent5>
        <a:accent6>
          <a:srgbClr val="E1AFD5"/>
        </a:accent6>
        <a:hlink>
          <a:srgbClr val="DAEC7F"/>
        </a:hlink>
        <a:folHlink>
          <a:srgbClr val="FFBB6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ind_0558_slide</Template>
  <TotalTime>476</TotalTime>
  <Words>621</Words>
  <Application>Microsoft Office PowerPoint</Application>
  <PresentationFormat>On-screen Show (4:3)</PresentationFormat>
  <Paragraphs>96</Paragraphs>
  <Slides>20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ind_0558_slide</vt:lpstr>
      <vt:lpstr>1_Default Design</vt:lpstr>
      <vt:lpstr>Knock Knees</vt:lpstr>
      <vt:lpstr>DEFINITION</vt:lpstr>
      <vt:lpstr>Normal Development</vt:lpstr>
      <vt:lpstr>CAUSES</vt:lpstr>
      <vt:lpstr>Examination</vt:lpstr>
      <vt:lpstr>cont</vt:lpstr>
      <vt:lpstr>Presentation</vt:lpstr>
      <vt:lpstr>Measurement of intermalleolar distance</vt:lpstr>
      <vt:lpstr>Possible Complications </vt:lpstr>
      <vt:lpstr>Management</vt:lpstr>
      <vt:lpstr>Reassurance</vt:lpstr>
      <vt:lpstr>Advice</vt:lpstr>
      <vt:lpstr>Prescription (Treatment)</vt:lpstr>
      <vt:lpstr>When to Refer ?</vt:lpstr>
      <vt:lpstr>Indicators of Serious Disease</vt:lpstr>
      <vt:lpstr>Investigations</vt:lpstr>
      <vt:lpstr>RADIOLOGY</vt:lpstr>
      <vt:lpstr>Observe (Follow Up)</vt:lpstr>
      <vt:lpstr>Prevention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 Knees</dc:title>
  <dc:creator>dektooor</dc:creator>
  <cp:lastModifiedBy>PAUL</cp:lastModifiedBy>
  <cp:revision>36</cp:revision>
  <dcterms:created xsi:type="dcterms:W3CDTF">2010-12-28T21:56:52Z</dcterms:created>
  <dcterms:modified xsi:type="dcterms:W3CDTF">2016-03-03T19:19:26Z</dcterms:modified>
</cp:coreProperties>
</file>