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fl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3" r:id="rId1"/>
  </p:sldMasterIdLst>
  <p:notesMasterIdLst>
    <p:notesMasterId r:id="rId2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475" autoAdjust="0"/>
    <p:restoredTop sz="94660"/>
  </p:normalViewPr>
  <p:slideViewPr>
    <p:cSldViewPr>
      <p:cViewPr varScale="1">
        <p:scale>
          <a:sx n="83" d="100"/>
          <a:sy n="83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tableStyles" Target="tableStyles.xml"/><Relationship Id="rId86" Type="http://schemas.openxmlformats.org/officeDocument/2006/relationships/presProps" Target="presProps.xml"/><Relationship Id="rId8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6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6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6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6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horizon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/>
        </p:spPr>
      </p:pic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algn="ctr" indent="0" marL="0">
              <a:buNone/>
              <a:defRPr baseline="0" sz="1700">
                <a:solidFill>
                  <a:schemeClr val="tx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8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1048735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1048736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1048737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1048738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p>
            <a:endParaRPr altLang="en-US" lang="en-US"/>
          </a:p>
        </p:txBody>
      </p:sp>
      <p:sp>
        <p:nvSpPr>
          <p:cNvPr id="104873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endParaRPr altLang="en-US" lang="en-US"/>
          </a:p>
        </p:txBody>
      </p:sp>
      <p:sp>
        <p:nvSpPr>
          <p:cNvPr id="104874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p>
            <a:fld id="{D3948A92-F607-4317-A096-98F164C8BB78}" type="slidenum">
              <a:rPr altLang="en-US" lang="en-US"/>
            </a:fld>
            <a:endParaRPr altLang="en-US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48592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baseline="0" b="0" cap="all" sz="3200" i="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50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indent="0" marL="0">
              <a:buNone/>
              <a:defRPr baseline="0" sz="17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8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buFont typeface="Arial" pitchFamily="34" charset="0"/>
              <a:buChar char="•"/>
            </a:lvl6pPr>
            <a:lvl7pPr>
              <a:buClr>
                <a:schemeClr val="tx2"/>
              </a:buClr>
              <a:buFont typeface="Arial" pitchFamily="34" charset="0"/>
              <a:buChar char="•"/>
            </a:lvl7pPr>
            <a:lvl8pPr>
              <a:buClr>
                <a:schemeClr val="tx2"/>
              </a:buClr>
              <a:buFont typeface="Arial" pitchFamily="34" charset="0"/>
              <a:buChar char="•"/>
            </a:lvl8pPr>
            <a:lvl9pPr>
              <a:buClr>
                <a:schemeClr val="tx2"/>
              </a:buClr>
              <a:buFont typeface="Arial" pitchFamily="34" charset="0"/>
              <a:buChar char="•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825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</a:lvl6pPr>
            <a:lvl7pPr>
              <a:buClr>
                <a:schemeClr val="tx2"/>
              </a:buClr>
            </a:lvl7pPr>
            <a:lvl8pPr>
              <a:buClr>
                <a:schemeClr val="tx2"/>
              </a:buClr>
            </a:lvl8pPr>
            <a:lvl9pPr>
              <a:buClr>
                <a:schemeClr val="tx2"/>
              </a:buCl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82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8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</a:lvl6pPr>
            <a:lvl7pPr>
              <a:buClr>
                <a:schemeClr val="tx2"/>
              </a:buClr>
            </a:lvl7pPr>
            <a:lvl8pPr>
              <a:buClr>
                <a:schemeClr val="tx2"/>
              </a:buClr>
            </a:lvl8pPr>
            <a:lvl9pPr>
              <a:buClr>
                <a:schemeClr val="tx2"/>
              </a:buCl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83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</a:lvl6pPr>
            <a:lvl7pPr>
              <a:buClr>
                <a:schemeClr val="tx2"/>
              </a:buClr>
            </a:lvl7pPr>
            <a:lvl8pPr>
              <a:buClr>
                <a:schemeClr val="tx2"/>
              </a:buClr>
            </a:lvl8pPr>
            <a:lvl9pPr>
              <a:buClr>
                <a:schemeClr val="tx2"/>
              </a:buCl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83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3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sz="1700" i="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sz="1700" i="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8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60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baseline="0" b="0" cap="none" sz="1800" i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61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8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4" name="Picture 10" descr="horizon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843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baseline="0" b="0" cap="none" sz="1800" i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44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algn="ctr" indent="0" marL="0">
              <a:buNone/>
              <a:defRPr baseline="0" sz="2000">
                <a:solidFill>
                  <a:schemeClr val="tx1">
                    <a:lumMod val="65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84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8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path path="shape">
            <a:fillToRect l="50000" t="50000" r="50000" b="50000"/>
          </a:path>
        </a:gra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horizon.png"/>
          <p:cNvPicPr>
            <a:picLocks noChangeAspect="1"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/>
        </p:spPr>
        <p:txBody>
          <a:bodyPr anchor="b" anchorCtr="0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sz="1000" spc="60" strike="noStrike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00" spc="6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sz="11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1">
        <a:spcBef>
          <a:spcPct val="0"/>
        </a:spcBef>
        <a:buNone/>
        <a:defRPr baseline="0" cap="all" sz="3000" kern="1200" spc="5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 rtl="1">
        <a:defRPr>
          <a:solidFill>
            <a:schemeClr val="tx2"/>
          </a:solidFill>
        </a:defRPr>
      </a:lvl2pPr>
      <a:lvl3pPr eaLnBrk="1" hangingPunct="1" rtl="1">
        <a:defRPr>
          <a:solidFill>
            <a:schemeClr val="tx2"/>
          </a:solidFill>
        </a:defRPr>
      </a:lvl3pPr>
      <a:lvl4pPr eaLnBrk="1" hangingPunct="1" rtl="1">
        <a:defRPr>
          <a:solidFill>
            <a:schemeClr val="tx2"/>
          </a:solidFill>
        </a:defRPr>
      </a:lvl4pPr>
      <a:lvl5pPr eaLnBrk="1" hangingPunct="1" rtl="1">
        <a:defRPr>
          <a:solidFill>
            <a:schemeClr val="tx2"/>
          </a:solidFill>
        </a:defRPr>
      </a:lvl5pPr>
      <a:lvl6pPr eaLnBrk="1" hangingPunct="1" rtl="1">
        <a:defRPr>
          <a:solidFill>
            <a:schemeClr val="tx2"/>
          </a:solidFill>
        </a:defRPr>
      </a:lvl6pPr>
      <a:lvl7pPr eaLnBrk="1" hangingPunct="1" rtl="1">
        <a:defRPr>
          <a:solidFill>
            <a:schemeClr val="tx2"/>
          </a:solidFill>
        </a:defRPr>
      </a:lvl7pPr>
      <a:lvl8pPr eaLnBrk="1" hangingPunct="1" rtl="1">
        <a:defRPr>
          <a:solidFill>
            <a:schemeClr val="tx2"/>
          </a:solidFill>
        </a:defRPr>
      </a:lvl8pPr>
      <a:lvl9pPr eaLnBrk="1" hangingPunct="1" rtl="1">
        <a:defRPr>
          <a:solidFill>
            <a:schemeClr val="tx2"/>
          </a:solidFill>
        </a:defRPr>
      </a:lvl9pPr>
    </p:titleStyle>
    <p:bodyStyle>
      <a:lvl1pPr algn="r" defTabSz="914400" eaLnBrk="1" hangingPunct="1" indent="-342900" latinLnBrk="0" marL="3429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indent="-285750" latinLnBrk="0" marL="74295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indent="-228600" latinLnBrk="0" marL="11430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indent="-228600" latinLnBrk="0" marL="16002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indent="-228600" latinLnBrk="0" marL="20574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baseline="0" sz="1700" kern="1200" spc="3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indent="-228600" latinLnBrk="0" marL="25146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indent="-228600" latinLnBrk="0" marL="29718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indent="-228600" latinLnBrk="0" marL="34290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indent="-228600" latinLnBrk="0" marL="3886200" rtl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r" defTabSz="914400" eaLnBrk="1" hangingPunct="1" latinLnBrk="0" marL="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r" defTabSz="914400" eaLnBrk="1" hangingPunct="1" latinLnBrk="0" marL="457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r" defTabSz="914400" eaLnBrk="1" hangingPunct="1" latinLnBrk="0" marL="914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r" defTabSz="914400" eaLnBrk="1" hangingPunct="1" latinLnBrk="0" marL="1371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r" defTabSz="914400" eaLnBrk="1" hangingPunct="1" latinLnBrk="0" marL="18288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r" defTabSz="914400" eaLnBrk="1" hangingPunct="1" latinLnBrk="0" marL="22860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r" defTabSz="914400" eaLnBrk="1" hangingPunct="1" latinLnBrk="0" marL="27432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r" defTabSz="914400" eaLnBrk="1" hangingPunct="1" latinLnBrk="0" marL="32004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r" defTabSz="914400" eaLnBrk="1" hangingPunct="1" latinLnBrk="0" marL="3657600" rtl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image" Target="../media/image10.gi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13.gif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video" Target="../media/media1.flv"/><Relationship Id="rId2" Type="http://schemas.microsoft.com/office/2007/relationships/media" Target="../media/media1.flv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gif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7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7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7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gif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6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6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jpeg"/><Relationship Id="rId3" Type="http://schemas.openxmlformats.org/officeDocument/2006/relationships/slideLayout" Target="../slideLayouts/slideLayout2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image" Target="../media/image49.jpeg"/><Relationship Id="rId3" Type="http://schemas.openxmlformats.org/officeDocument/2006/relationships/slideLayout" Target="../slideLayouts/slideLayout2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image" Target="../media/image51.jpeg"/><Relationship Id="rId3" Type="http://schemas.openxmlformats.org/officeDocument/2006/relationships/slideLayout" Target="../slideLayouts/slideLayout2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image" Target="../media/image54.jpeg"/><Relationship Id="rId3" Type="http://schemas.openxmlformats.org/officeDocument/2006/relationships/slideLayout" Target="../slideLayouts/slideLayout2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jpe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2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jpeg"/><Relationship Id="rId3" Type="http://schemas.openxmlformats.org/officeDocument/2006/relationships/slideLayout" Target="../slideLayouts/slideLayout2.xml"/></Relationships>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jpeg"/><Relationship Id="rId3" Type="http://schemas.openxmlformats.org/officeDocument/2006/relationships/slideLayout" Target="../slideLayouts/slideLayout2.xml"/></Relationships>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image" Target="../media/image64.jpeg"/><Relationship Id="rId3" Type="http://schemas.openxmlformats.org/officeDocument/2006/relationships/slideLayout" Target="../slideLayouts/slideLayout2.xml"/></Relationships>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image" Target="../media/image66.jpeg"/><Relationship Id="rId3" Type="http://schemas.openxmlformats.org/officeDocument/2006/relationships/slideLayout" Target="../slideLayouts/slideLayout2.xml"/></Relationships>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image" Target="../media/image68.jpeg"/><Relationship Id="rId3" Type="http://schemas.openxmlformats.org/officeDocument/2006/relationships/slideLayout" Target="../slideLayouts/slideLayout2.xml"/></Relationships>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image" Target="../media/image70.jpeg"/><Relationship Id="rId3" Type="http://schemas.openxmlformats.org/officeDocument/2006/relationships/slideLayout" Target="../slideLayouts/slideLayout2.xml"/></Relationships>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1143000"/>
          </a:xfrm>
        </p:spPr>
        <p:txBody>
          <a:bodyPr/>
          <a:p>
            <a:pPr algn="ctr"/>
            <a:r>
              <a:rPr b="1" cap="none" dirty="0" sz="72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r="5400000" dist="762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 pitchFamily="82" charset="0"/>
              </a:rPr>
              <a:t>GENU VARUM</a:t>
            </a:r>
            <a:endParaRPr b="1" cap="none" dirty="0" sz="7200" lang="ar-SA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r="5400000" dist="762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 pitchFamily="82" charset="0"/>
            </a:endParaRPr>
          </a:p>
        </p:txBody>
      </p:sp>
      <p:sp>
        <p:nvSpPr>
          <p:cNvPr id="10485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057400"/>
            <a:ext cx="9144000" cy="4084712"/>
          </a:xfrm>
        </p:spPr>
        <p:txBody>
          <a:bodyPr>
            <a:noAutofit/>
          </a:bodyPr>
          <a:p>
            <a:endParaRPr b="1" dirty="0" sz="4400" lang="en-US" spc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Kunstler Script" pitchFamily="66" charset="0"/>
            </a:endParaRPr>
          </a:p>
          <a:p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BY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 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KOECHISO@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G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M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A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I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L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.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C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O</a:t>
            </a:r>
            <a:r>
              <a:rPr b="1" dirty="0" sz="4400" lang="en-US" spc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Kunstler Script" pitchFamily="66" charset="0"/>
              </a:rPr>
              <a:t>M</a:t>
            </a:r>
            <a:endParaRPr b="1" dirty="0" sz="4400" lang="ar-SA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ontent Placeholder 2"/>
          <p:cNvSpPr>
            <a:spLocks noGrp="1"/>
          </p:cNvSpPr>
          <p:nvPr>
            <p:ph idx="4294967295"/>
          </p:nvPr>
        </p:nvSpPr>
        <p:spPr>
          <a:xfrm>
            <a:off x="0" y="1752600"/>
            <a:ext cx="9144000" cy="2514600"/>
          </a:xfrm>
          <a:prstGeom prst="rect"/>
        </p:spPr>
        <p:txBody>
          <a:bodyPr>
            <a:no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Bowlegs after 2 years of age are considered abnormal. </a:t>
            </a:r>
          </a:p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endParaRPr dirty="0" sz="32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May be due to persistence of severe physiologic bowlegs </a:t>
            </a:r>
            <a:r>
              <a:rPr dirty="0" sz="32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(the most common etiology),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 pathologic condition, or a growth disorder.</a:t>
            </a:r>
            <a:endParaRPr dirty="0" sz="3200" lang="ar-SA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l" indent="0" marL="0" rtl="0">
              <a:buNone/>
            </a:pPr>
            <a:endParaRPr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10</a:t>
            </a:fld>
            <a:endParaRPr lang="en-US"/>
          </a:p>
        </p:txBody>
      </p:sp>
      <p:sp>
        <p:nvSpPr>
          <p:cNvPr id="1048619" name="Horizontal Scroll 3"/>
          <p:cNvSpPr/>
          <p:nvPr/>
        </p:nvSpPr>
        <p:spPr>
          <a:xfrm>
            <a:off x="171796" y="304800"/>
            <a:ext cx="8134004" cy="1066800"/>
          </a:xfrm>
          <a:prstGeom prst="horizontalScroll"/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algn="ctr"/>
            <a:r>
              <a:rPr b="1" dirty="0" sz="3600" lang="en-US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Persistent genu </a:t>
            </a:r>
            <a:r>
              <a:rPr b="1" dirty="0" sz="3600" lang="en-US" err="1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varum</a:t>
            </a:r>
            <a:r>
              <a:rPr b="1" dirty="0" sz="3600" lang="en-US">
                <a:solidFill>
                  <a:schemeClr val="tx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in the older child </a:t>
            </a:r>
            <a:endParaRPr b="1" dirty="0" sz="3600" lang="ar-SA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1"/>
          <p:cNvSpPr/>
          <p:nvPr/>
        </p:nvSpPr>
        <p:spPr>
          <a:xfrm>
            <a:off x="0" y="1828800"/>
            <a:ext cx="9144000" cy="208406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b="1" dirty="0" sz="3200" lang="en-US" smtClean="0">
                <a:latin typeface="Andalus" pitchFamily="18" charset="-78"/>
                <a:cs typeface="Andalus" pitchFamily="18" charset="-78"/>
              </a:rPr>
              <a:t>Regardless </a:t>
            </a:r>
            <a:r>
              <a:rPr b="1" dirty="0" sz="3200" lang="en-US">
                <a:latin typeface="Andalus" pitchFamily="18" charset="-78"/>
                <a:cs typeface="Andalus" pitchFamily="18" charset="-78"/>
              </a:rPr>
              <a:t>of the type, the bowing becomes most pronounced during the 2</a:t>
            </a:r>
            <a:r>
              <a:rPr baseline="30000" b="1" dirty="0" sz="3200" lang="en-US">
                <a:latin typeface="Andalus" pitchFamily="18" charset="-78"/>
                <a:cs typeface="Andalus" pitchFamily="18" charset="-78"/>
              </a:rPr>
              <a:t>nd</a:t>
            </a:r>
            <a:r>
              <a:rPr b="1" dirty="0" sz="3200" lang="en-US">
                <a:latin typeface="Andalus" pitchFamily="18" charset="-78"/>
                <a:cs typeface="Andalus" pitchFamily="18" charset="-78"/>
              </a:rPr>
              <a:t> year of life, when the child starts ambulating.</a:t>
            </a:r>
            <a:endParaRPr b="1" dirty="0" sz="3200" lang="ar-SA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1"/>
          <p:cNvSpPr/>
          <p:nvPr/>
        </p:nvSpPr>
        <p:spPr>
          <a:xfrm>
            <a:off x="15240" y="838200"/>
            <a:ext cx="9144000" cy="25082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When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genu </a:t>
            </a:r>
            <a:r>
              <a:rPr b="1" dirty="0" sz="3200" lang="en-US" err="1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varum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occurs concurrent with rotational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abnormalities such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as internal </a:t>
            </a:r>
            <a:r>
              <a:rPr b="1"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tibial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torsion, the gross clinical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appearance of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bowlegs is greatly exaggerated. </a:t>
            </a:r>
            <a:endParaRPr b="1" dirty="0" sz="32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87240" y="3200400"/>
            <a:ext cx="3075506" cy="320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Horizontal Scroll 3"/>
          <p:cNvSpPr/>
          <p:nvPr/>
        </p:nvSpPr>
        <p:spPr>
          <a:xfrm>
            <a:off x="685800" y="182880"/>
            <a:ext cx="7772400" cy="1143000"/>
          </a:xfrm>
          <a:prstGeom prst="horizontalScroll">
            <a:avLst>
              <a:gd name="adj" fmla="val 1007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indent="-571500" marL="571500">
              <a:buFont typeface="Wingdings" pitchFamily="2" charset="2"/>
              <a:buChar char="v"/>
            </a:pPr>
            <a:r>
              <a:rPr b="1" dirty="0" sz="40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 Pathologic </a:t>
            </a:r>
            <a:r>
              <a:rPr b="1" dirty="0" sz="4000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genu </a:t>
            </a:r>
            <a:r>
              <a:rPr b="1" dirty="0" sz="4000" lang="en-US" err="1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varum</a:t>
            </a:r>
            <a:r>
              <a:rPr b="1" dirty="0" sz="40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:</a:t>
            </a:r>
            <a:endParaRPr b="1" dirty="0" sz="4000" lang="en-US">
              <a:solidFill>
                <a:srgbClr val="FFFF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048623" name="Rectangle 4"/>
          <p:cNvSpPr/>
          <p:nvPr/>
        </p:nvSpPr>
        <p:spPr>
          <a:xfrm>
            <a:off x="0" y="2133599"/>
            <a:ext cx="9144000" cy="325247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cs typeface="Andalus" pitchFamily="18" charset="-78"/>
              </a:rPr>
              <a:t>F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ocal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and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systemic conditions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may lead to the deformity. </a:t>
            </a:r>
            <a:endParaRPr dirty="0" sz="3200" lang="en-US" smtClean="0">
              <a:latin typeface="Andalus" pitchFamily="18" charset="-78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Ø"/>
            </a:pPr>
            <a:endParaRPr dirty="0" sz="3200" lang="en-US">
              <a:latin typeface="Andalus" pitchFamily="18" charset="-78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Ø"/>
            </a:pP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This can affect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a specific region in the knee, or the 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bone , with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multiple sites of deformities. </a:t>
            </a:r>
            <a:endParaRPr dirty="0" sz="3200" lang="en-US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1"/>
          <p:cNvSpPr/>
          <p:nvPr/>
        </p:nvSpPr>
        <p:spPr>
          <a:xfrm>
            <a:off x="0" y="950421"/>
            <a:ext cx="9144000" cy="13398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Pathologic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deformities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tend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to occur more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unilaterally.</a:t>
            </a:r>
            <a:endParaRPr dirty="0" sz="3200" i="1" lang="ar-SA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25" name="Rectangle 2"/>
          <p:cNvSpPr/>
          <p:nvPr/>
        </p:nvSpPr>
        <p:spPr>
          <a:xfrm>
            <a:off x="0" y="3552954"/>
            <a:ext cx="9144000" cy="13398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cs typeface="Andalus" pitchFamily="18" charset="-78"/>
              </a:rPr>
              <a:t>Clinically they also present with a lateral thrust due to </a:t>
            </a:r>
            <a:r>
              <a:rPr dirty="0" sz="3200" lang="en-US" err="1">
                <a:latin typeface="Andalus" pitchFamily="18" charset="-78"/>
                <a:cs typeface="Andalus" pitchFamily="18" charset="-78"/>
              </a:rPr>
              <a:t>varus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 instability at the knee.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Pathological</a:t>
            </a:r>
            <a:endParaRPr dirty="0" lang="en-GB"/>
          </a:p>
        </p:txBody>
      </p:sp>
      <p:sp>
        <p:nvSpPr>
          <p:cNvPr id="1048627" name="Content Placeholder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>
            <a:normAutofit fontScale="80000" lnSpcReduction="10000"/>
          </a:bodyPr>
          <a:p>
            <a:pPr algn="l"/>
            <a:r>
              <a:rPr dirty="0" sz="3000" lang="en-US" smtClean="0"/>
              <a:t>Genu </a:t>
            </a:r>
            <a:r>
              <a:rPr dirty="0" sz="3000" lang="en-US" err="1"/>
              <a:t>varum</a:t>
            </a:r>
            <a:r>
              <a:rPr dirty="0" sz="3000" lang="en-US"/>
              <a:t> may also occur in adults. </a:t>
            </a:r>
            <a:endParaRPr dirty="0" sz="3000" lang="en-US" smtClean="0"/>
          </a:p>
          <a:p>
            <a:pPr algn="l"/>
            <a:r>
              <a:rPr dirty="0" sz="3200" lang="en-US" smtClean="0"/>
              <a:t>In </a:t>
            </a:r>
            <a:r>
              <a:rPr dirty="0" sz="3200" lang="en-US"/>
              <a:t>both children and adults it may occur as a consequence of injury or disease. </a:t>
            </a:r>
            <a:endParaRPr dirty="0" sz="3200" lang="en-US" smtClean="0"/>
          </a:p>
          <a:p>
            <a:pPr algn="l"/>
            <a:r>
              <a:rPr dirty="0" sz="3200" lang="en-US" smtClean="0"/>
              <a:t>Disorders </a:t>
            </a:r>
            <a:r>
              <a:rPr dirty="0" sz="3200" lang="en-US"/>
              <a:t>which cause distorted epiphyseal and/or </a:t>
            </a:r>
            <a:r>
              <a:rPr dirty="0" sz="3200" lang="en-US" err="1"/>
              <a:t>physeal</a:t>
            </a:r>
            <a:r>
              <a:rPr dirty="0" sz="3200" lang="en-US"/>
              <a:t> growth may give rise to bow leg or knock knee; </a:t>
            </a:r>
            <a:endParaRPr dirty="0" sz="3200" lang="en-US" smtClean="0"/>
          </a:p>
          <a:p>
            <a:pPr algn="l"/>
            <a:r>
              <a:rPr dirty="0" sz="3200" lang="en-US" smtClean="0"/>
              <a:t>these </a:t>
            </a:r>
            <a:r>
              <a:rPr dirty="0" sz="3200" lang="en-US"/>
              <a:t>include some of the skeletal </a:t>
            </a:r>
            <a:r>
              <a:rPr dirty="0" sz="3200" lang="en-US" err="1"/>
              <a:t>dysplasias</a:t>
            </a:r>
            <a:r>
              <a:rPr dirty="0" sz="3200" lang="en-US"/>
              <a:t> and the various types of rickets, as well as injuries of the epiphyseal and </a:t>
            </a:r>
            <a:r>
              <a:rPr dirty="0" sz="3200" lang="en-US" err="1"/>
              <a:t>physeal</a:t>
            </a:r>
            <a:r>
              <a:rPr dirty="0" sz="3200" lang="en-US"/>
              <a:t> growth cartilage. </a:t>
            </a:r>
            <a:endParaRPr dirty="0" sz="3200" lang="en-US" smtClean="0"/>
          </a:p>
          <a:p>
            <a:r>
              <a:rPr dirty="0" sz="3500" lang="en-US" smtClean="0"/>
              <a:t>A </a:t>
            </a:r>
            <a:r>
              <a:rPr dirty="0" sz="3500" lang="en-US"/>
              <a:t>unilateral deformity is likely to be </a:t>
            </a:r>
            <a:r>
              <a:rPr dirty="0" sz="3500" lang="en-US" smtClean="0"/>
              <a:t>pathological.</a:t>
            </a:r>
            <a:endParaRPr dirty="0" sz="3500" lang="en-GB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8CE08-3D58-41D4-90D3-C3778A92377A}" type="datetime1">
              <a:rPr lang="en-GB" smtClean="0"/>
              <a:t>3/4/2021</a:t>
            </a:fld>
            <a:endParaRPr lang="en-GB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CF12C7-F5E2-4A9B-9255-4A5000D6A113}" type="slidenum">
              <a:rPr lang="en-GB" smtClean="0"/>
              <a:t>15</a:t>
            </a:fld>
            <a:endParaRPr lang="en-GB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AYODELE A.E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Blount’s Disease</a:t>
            </a:r>
            <a:endParaRPr dirty="0" lang="en-GB"/>
          </a:p>
        </p:txBody>
      </p:sp>
      <p:sp>
        <p:nvSpPr>
          <p:cNvPr id="1048632" name="Content Placeholder 2"/>
          <p:cNvSpPr>
            <a:spLocks noGrp="1"/>
          </p:cNvSpPr>
          <p:nvPr>
            <p:ph idx="4294967295"/>
          </p:nvPr>
        </p:nvSpPr>
        <p:spPr>
          <a:xfrm>
            <a:off x="628650" y="1429555"/>
            <a:ext cx="7886700" cy="4747408"/>
          </a:xfrm>
          <a:prstGeom prst="rect"/>
        </p:spPr>
        <p:txBody>
          <a:bodyPr>
            <a:normAutofit fontScale="64706" lnSpcReduction="20000"/>
          </a:bodyPr>
          <a:p>
            <a:pPr algn="l"/>
            <a:r>
              <a:rPr dirty="0" sz="3200" lang="en-US" smtClean="0"/>
              <a:t>can </a:t>
            </a:r>
            <a:r>
              <a:rPr dirty="0" sz="3200" lang="en-US"/>
              <a:t>occur in toddlers as well as in </a:t>
            </a:r>
            <a:r>
              <a:rPr dirty="0" sz="3200" lang="en-US" smtClean="0"/>
              <a:t>adolescents.</a:t>
            </a:r>
          </a:p>
          <a:p>
            <a:pPr algn="l"/>
            <a:r>
              <a:rPr dirty="0" sz="3200" lang="en-US" smtClean="0"/>
              <a:t>results </a:t>
            </a:r>
            <a:r>
              <a:rPr dirty="0" sz="3200" lang="en-US"/>
              <a:t>from an abnormality of the growth plate in the upper part of the tibia. </a:t>
            </a:r>
            <a:endParaRPr dirty="0" sz="3200" lang="en-US" smtClean="0"/>
          </a:p>
          <a:p>
            <a:pPr algn="l"/>
            <a:r>
              <a:rPr dirty="0" sz="3200" lang="en-US" smtClean="0"/>
              <a:t>Growth </a:t>
            </a:r>
            <a:r>
              <a:rPr dirty="0" sz="3200" lang="en-US"/>
              <a:t>plates determine the length and shape of the adult bone. In a child under the age of 2 years, it may be impossible to distinguish infantile Blount’s disease from physiologic genu </a:t>
            </a:r>
            <a:r>
              <a:rPr dirty="0" sz="3200" lang="en-US" err="1"/>
              <a:t>varum</a:t>
            </a:r>
            <a:r>
              <a:rPr dirty="0" sz="3200" lang="en-US"/>
              <a:t>. </a:t>
            </a:r>
            <a:endParaRPr dirty="0" sz="3200" lang="en-US" smtClean="0"/>
          </a:p>
          <a:p>
            <a:pPr algn="l"/>
            <a:r>
              <a:rPr dirty="0" sz="3200" lang="en-US" smtClean="0"/>
              <a:t>By </a:t>
            </a:r>
            <a:r>
              <a:rPr dirty="0" sz="3200" lang="en-US"/>
              <a:t>the age of 3 years, however, the bowing will worsen and an obvious problem can often be seen in an X-ray. </a:t>
            </a:r>
            <a:endParaRPr dirty="0" sz="3200" lang="en-US" smtClean="0"/>
          </a:p>
          <a:p>
            <a:pPr algn="l"/>
            <a:r>
              <a:rPr dirty="0" sz="3200" lang="en-US" smtClean="0"/>
              <a:t>Progressive; associated </a:t>
            </a:r>
            <a:r>
              <a:rPr dirty="0" sz="3200" lang="en-US"/>
              <a:t>abnormal growth of the posteromedial part of the proximal tibia. </a:t>
            </a:r>
            <a:endParaRPr dirty="0" sz="3200" lang="en-US" smtClean="0"/>
          </a:p>
          <a:p>
            <a:pPr algn="l"/>
            <a:r>
              <a:rPr dirty="0" sz="3200" lang="en-US" smtClean="0"/>
              <a:t>The </a:t>
            </a:r>
            <a:r>
              <a:rPr dirty="0" sz="3200" lang="en-US"/>
              <a:t>condition is bilateral in 80% of cases and black children are affected </a:t>
            </a:r>
            <a:r>
              <a:rPr dirty="0" sz="3200" lang="en-US" smtClean="0"/>
              <a:t>more. </a:t>
            </a:r>
            <a:r>
              <a:rPr dirty="0" sz="3200" lang="en-US"/>
              <a:t>The condition is noticeably worse than in physiological bow legs and may include internal rotation of the tibia. </a:t>
            </a:r>
            <a:endParaRPr dirty="0" sz="3200" lang="en-US" smtClean="0"/>
          </a:p>
          <a:p>
            <a:pPr algn="l"/>
            <a:r>
              <a:rPr dirty="0" sz="3200" lang="en-US" smtClean="0"/>
              <a:t>Spontaneous </a:t>
            </a:r>
            <a:r>
              <a:rPr dirty="0" sz="3200" lang="en-US"/>
              <a:t>resolution </a:t>
            </a:r>
            <a:r>
              <a:rPr dirty="0" sz="3200" lang="en-US" smtClean="0"/>
              <a:t>is rare</a:t>
            </a:r>
            <a:r>
              <a:rPr dirty="0" lang="en-US" smtClean="0"/>
              <a:t>.</a:t>
            </a:r>
            <a:endParaRPr dirty="0" lang="en-GB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E5D844-433B-4D2E-84A0-DC27BD25E4B2}" type="datetime1">
              <a:rPr lang="en-GB" smtClean="0"/>
              <a:t>3/4/2021</a:t>
            </a:fld>
            <a:endParaRPr lang="en-GB"/>
          </a:p>
        </p:txBody>
      </p:sp>
      <p:sp>
        <p:nvSpPr>
          <p:cNvPr id="10486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CF12C7-F5E2-4A9B-9255-4A5000D6A113}" type="slidenum">
              <a:rPr lang="en-GB" smtClean="0"/>
              <a:t>16</a:t>
            </a:fld>
            <a:endParaRPr lang="en-GB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AYODELE A.E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3BFE79F-7CEA-4761-B3D2-EB4FC0545F91}" type="datetime1">
              <a:rPr lang="en-GB" smtClean="0"/>
              <a:t>3/4/2021</a:t>
            </a:fld>
            <a:endParaRPr lang="en-GB"/>
          </a:p>
        </p:txBody>
      </p:sp>
      <p:sp>
        <p:nvSpPr>
          <p:cNvPr id="104863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CF12C7-F5E2-4A9B-9255-4A5000D6A113}" type="slidenum">
              <a:rPr lang="en-GB" smtClean="0"/>
              <a:t>17</a:t>
            </a:fld>
            <a:endParaRPr lang="en-GB"/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88274" y="1786214"/>
            <a:ext cx="3567452" cy="4570137"/>
          </a:xfrm>
          <a:prstGeom prst="rect"/>
        </p:spPr>
      </p:pic>
      <p:sp>
        <p:nvSpPr>
          <p:cNvPr id="1048638" name="TextBox 4"/>
          <p:cNvSpPr txBox="1"/>
          <p:nvPr/>
        </p:nvSpPr>
        <p:spPr>
          <a:xfrm>
            <a:off x="583572" y="721217"/>
            <a:ext cx="5434884" cy="1131443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/>
              <a:t>A child with Blount’s disease…</a:t>
            </a:r>
            <a:endParaRPr dirty="0" sz="3200" lang="en-GB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AYODELE A.E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219199" y="-312738"/>
            <a:ext cx="7924800" cy="1143000"/>
          </a:xfrm>
        </p:spPr>
        <p:txBody>
          <a:bodyPr/>
          <a:p>
            <a:r>
              <a:rPr dirty="0" lang="en-US" smtClean="0"/>
              <a:t>Rickets</a:t>
            </a:r>
            <a:endParaRPr dirty="0" lang="en-GB"/>
          </a:p>
        </p:txBody>
      </p:sp>
      <p:sp>
        <p:nvSpPr>
          <p:cNvPr id="1048641" name="Content Placeholder 2"/>
          <p:cNvSpPr>
            <a:spLocks noGrp="1"/>
          </p:cNvSpPr>
          <p:nvPr>
            <p:ph idx="4294967295"/>
          </p:nvPr>
        </p:nvSpPr>
        <p:spPr>
          <a:xfrm>
            <a:off x="647699" y="674128"/>
            <a:ext cx="7886700" cy="4351338"/>
          </a:xfrm>
          <a:prstGeom prst="rect"/>
        </p:spPr>
        <p:txBody>
          <a:bodyPr>
            <a:noAutofit/>
          </a:bodyPr>
          <a:p>
            <a:pPr algn="l"/>
            <a:r>
              <a:rPr dirty="0" sz="3200" lang="en-US" smtClean="0"/>
              <a:t>bone </a:t>
            </a:r>
            <a:r>
              <a:rPr dirty="0" sz="3200" lang="en-US"/>
              <a:t>disease in children that causes bowed legs and other bone deformities. </a:t>
            </a:r>
            <a:endParaRPr dirty="0" sz="3200" lang="en-US" smtClean="0"/>
          </a:p>
          <a:p>
            <a:pPr algn="l"/>
            <a:r>
              <a:rPr dirty="0" sz="3200" lang="en-US" smtClean="0"/>
              <a:t>Children </a:t>
            </a:r>
            <a:r>
              <a:rPr dirty="0" sz="3200" lang="en-US"/>
              <a:t>with rickets do not get enough calcium, phosphorus or vitamin </a:t>
            </a:r>
            <a:r>
              <a:rPr dirty="0" sz="3200" lang="en-US" smtClean="0"/>
              <a:t>D.</a:t>
            </a:r>
            <a:endParaRPr dirty="0" sz="3200" lang="en-GB"/>
          </a:p>
          <a:p>
            <a:pPr algn="l"/>
            <a:r>
              <a:rPr dirty="0" sz="3200" lang="en-US"/>
              <a:t>Nutritional rickets </a:t>
            </a:r>
            <a:r>
              <a:rPr dirty="0" sz="3200" lang="en-US" smtClean="0"/>
              <a:t>unusual </a:t>
            </a:r>
            <a:r>
              <a:rPr dirty="0" sz="3200" lang="en-US"/>
              <a:t>in developed </a:t>
            </a:r>
            <a:r>
              <a:rPr dirty="0" sz="3200" lang="en-US" smtClean="0"/>
              <a:t>countries. </a:t>
            </a:r>
          </a:p>
          <a:p>
            <a:pPr algn="l"/>
            <a:r>
              <a:rPr dirty="0" sz="3200" lang="en-US" smtClean="0"/>
              <a:t>can </a:t>
            </a:r>
            <a:r>
              <a:rPr dirty="0" sz="3200" lang="en-US"/>
              <a:t>also be caused by a genetic abnormality that does not allow vitamin D to be absorbed correctly. This form of rickets may be inherited.</a:t>
            </a:r>
            <a:endParaRPr dirty="0" sz="3200" lang="en-GB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CF152A-61C7-4908-BFAC-08E37CD3522E}" type="datetime1">
              <a:rPr lang="en-GB" smtClean="0"/>
              <a:t>3/4/2021</a:t>
            </a:fld>
            <a:endParaRPr lang="en-GB"/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CF12C7-F5E2-4A9B-9255-4A5000D6A113}" type="slidenum">
              <a:rPr lang="en-GB" smtClean="0"/>
              <a:t>18</a:t>
            </a:fld>
            <a:endParaRPr lang="en-GB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AYODELE A.E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47699" y="-586958"/>
            <a:ext cx="7924800" cy="1143000"/>
          </a:xfrm>
        </p:spPr>
        <p:txBody>
          <a:bodyPr/>
          <a:p>
            <a:r>
              <a:rPr dirty="0" lang="en-US" smtClean="0"/>
              <a:t>In adults…</a:t>
            </a:r>
            <a:endParaRPr dirty="0" lang="en-GB"/>
          </a:p>
        </p:txBody>
      </p:sp>
      <p:sp>
        <p:nvSpPr>
          <p:cNvPr id="1048646" name="Content Placeholder 2"/>
          <p:cNvSpPr>
            <a:spLocks noGrp="1"/>
          </p:cNvSpPr>
          <p:nvPr>
            <p:ph idx="4294967295"/>
          </p:nvPr>
        </p:nvSpPr>
        <p:spPr>
          <a:xfrm>
            <a:off x="628649" y="243343"/>
            <a:ext cx="7886700" cy="4351338"/>
          </a:xfrm>
          <a:prstGeom prst="rect"/>
        </p:spPr>
        <p:txBody>
          <a:bodyPr>
            <a:noAutofit/>
          </a:bodyPr>
          <a:p>
            <a:pPr algn="l"/>
            <a:r>
              <a:rPr dirty="0" sz="3200" lang="en-US" smtClean="0"/>
              <a:t>common </a:t>
            </a:r>
            <a:r>
              <a:rPr dirty="0" sz="3200" lang="en-US"/>
              <a:t>in adults. </a:t>
            </a:r>
            <a:endParaRPr dirty="0" sz="3200" lang="en-US" smtClean="0"/>
          </a:p>
          <a:p>
            <a:pPr algn="l"/>
            <a:r>
              <a:rPr dirty="0" sz="3200" lang="en-US" smtClean="0"/>
              <a:t>may </a:t>
            </a:r>
            <a:r>
              <a:rPr dirty="0" sz="3200" lang="en-US"/>
              <a:t>be sequel to childhood deformity and if so usually cause no problems. </a:t>
            </a:r>
            <a:endParaRPr dirty="0" sz="3200" lang="en-US" smtClean="0"/>
          </a:p>
          <a:p>
            <a:pPr algn="l"/>
            <a:r>
              <a:rPr dirty="0" sz="3200" lang="en-US" smtClean="0"/>
              <a:t>However</a:t>
            </a:r>
            <a:r>
              <a:rPr dirty="0" sz="3200" lang="en-US"/>
              <a:t>, if the deformity is associated with joint instability, this can lead to osteoarthritis of the medial </a:t>
            </a:r>
            <a:r>
              <a:rPr dirty="0" sz="3200" lang="en-US" smtClean="0"/>
              <a:t>compartment.</a:t>
            </a:r>
            <a:endParaRPr dirty="0" sz="3200" lang="en-GB"/>
          </a:p>
          <a:p>
            <a:pPr algn="l"/>
            <a:r>
              <a:rPr dirty="0" sz="3200" lang="en-US"/>
              <a:t>Other causes include:</a:t>
            </a:r>
            <a:endParaRPr dirty="0" sz="3200" lang="en-GB"/>
          </a:p>
          <a:p>
            <a:pPr algn="l" lvl="0"/>
            <a:r>
              <a:rPr dirty="0" sz="3200" lang="en-US"/>
              <a:t>Fracture of the lower part of the femur or the upper part of the tibia with </a:t>
            </a:r>
            <a:r>
              <a:rPr dirty="0" sz="3200" lang="en-US" err="1"/>
              <a:t>malunion</a:t>
            </a:r>
            <a:r>
              <a:rPr dirty="0" sz="3200" lang="en-US"/>
              <a:t>.</a:t>
            </a:r>
            <a:endParaRPr dirty="0" sz="3200" lang="en-GB"/>
          </a:p>
          <a:p>
            <a:pPr algn="l" lvl="0"/>
            <a:r>
              <a:rPr dirty="0" sz="3200" lang="en-US"/>
              <a:t>Osteoarthritis</a:t>
            </a:r>
            <a:endParaRPr dirty="0" sz="3200" lang="en-GB"/>
          </a:p>
          <a:p>
            <a:pPr algn="l" lvl="0"/>
            <a:r>
              <a:rPr dirty="0" sz="3200" lang="en-US"/>
              <a:t>Rarefying diseases of the bone such as rickets or </a:t>
            </a:r>
            <a:r>
              <a:rPr dirty="0" sz="3200" lang="en-US" err="1"/>
              <a:t>osteomalacia</a:t>
            </a:r>
            <a:r>
              <a:rPr dirty="0" sz="3200" lang="en-US"/>
              <a:t>.</a:t>
            </a:r>
            <a:endParaRPr dirty="0" sz="3200" lang="en-GB"/>
          </a:p>
          <a:p>
            <a:pPr algn="l" lvl="0"/>
            <a:r>
              <a:rPr dirty="0" sz="3200" lang="en-US"/>
              <a:t>Other bone-softening diseases such as Paget’s disease (</a:t>
            </a:r>
            <a:r>
              <a:rPr dirty="0" sz="3200" lang="en-US" err="1"/>
              <a:t>osteitis</a:t>
            </a:r>
            <a:r>
              <a:rPr dirty="0" sz="3200" lang="en-US"/>
              <a:t> </a:t>
            </a:r>
            <a:r>
              <a:rPr dirty="0" sz="3200" lang="en-US" err="1"/>
              <a:t>deformans</a:t>
            </a:r>
            <a:r>
              <a:rPr dirty="0" sz="3200" lang="en-US"/>
              <a:t>)</a:t>
            </a:r>
            <a:endParaRPr dirty="0" sz="3200" lang="en-GB"/>
          </a:p>
          <a:p>
            <a:pPr algn="l"/>
            <a:endParaRPr dirty="0" sz="3200" lang="en-GB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7E8B72A-8371-400C-88C8-CD94BA32359A}" type="datetime1">
              <a:rPr lang="en-GB" smtClean="0"/>
              <a:t>3/4/2021</a:t>
            </a:fld>
            <a:endParaRPr lang="en-GB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CF12C7-F5E2-4A9B-9255-4A5000D6A113}" type="slidenum">
              <a:rPr lang="en-GB" smtClean="0"/>
              <a:t>19</a:t>
            </a:fld>
            <a:endParaRPr lang="en-GB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AYODELE A.E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INTRODUCTION</a:t>
            </a:r>
            <a:endParaRPr dirty="0" lang="en-GB"/>
          </a:p>
        </p:txBody>
      </p:sp>
      <p:sp>
        <p:nvSpPr>
          <p:cNvPr id="1048594" name="Content Placeholder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>
            <a:normAutofit fontScale="94118" lnSpcReduction="20000"/>
          </a:bodyPr>
          <a:p>
            <a:r>
              <a:rPr dirty="0" sz="3200" lang="en-US" smtClean="0"/>
              <a:t>The </a:t>
            </a:r>
            <a:r>
              <a:rPr dirty="0" sz="3200" lang="en-US"/>
              <a:t>three common deformities are genu </a:t>
            </a:r>
            <a:r>
              <a:rPr dirty="0" sz="3200" lang="en-US" err="1"/>
              <a:t>varum</a:t>
            </a:r>
            <a:r>
              <a:rPr dirty="0" sz="3200" lang="en-US"/>
              <a:t> (bow leg) genu </a:t>
            </a:r>
            <a:r>
              <a:rPr dirty="0" sz="3200" lang="en-US" err="1"/>
              <a:t>valgum</a:t>
            </a:r>
            <a:r>
              <a:rPr dirty="0" sz="3200" lang="en-US"/>
              <a:t> (knock knee) and genu </a:t>
            </a:r>
            <a:r>
              <a:rPr dirty="0" sz="3200" lang="en-US" err="1"/>
              <a:t>recurvatum</a:t>
            </a:r>
            <a:r>
              <a:rPr dirty="0" sz="3200" lang="en-US"/>
              <a:t> (hyperextended knee).</a:t>
            </a:r>
            <a:endParaRPr dirty="0" sz="3200" lang="en-GB"/>
          </a:p>
          <a:p>
            <a:r>
              <a:rPr dirty="0" sz="3200" lang="en-US"/>
              <a:t>Genu </a:t>
            </a:r>
            <a:r>
              <a:rPr dirty="0" sz="3200" lang="en-US" err="1"/>
              <a:t>varum</a:t>
            </a:r>
            <a:r>
              <a:rPr dirty="0" sz="3200" lang="en-US"/>
              <a:t> is also called bow leg or tibia </a:t>
            </a:r>
            <a:r>
              <a:rPr dirty="0" sz="3200" lang="en-US" err="1"/>
              <a:t>vara</a:t>
            </a:r>
            <a:r>
              <a:rPr dirty="0" sz="3200" lang="en-US"/>
              <a:t> is a physical deformity marked by (outward) bowing of the leg in relative to the thigh, giving the appearance of an archer’s </a:t>
            </a:r>
            <a:r>
              <a:rPr dirty="0" sz="3200" lang="en-US" smtClean="0"/>
              <a:t>bow.</a:t>
            </a:r>
            <a:endParaRPr dirty="0" sz="3200" lang="en-GB"/>
          </a:p>
          <a:p>
            <a:endParaRPr dirty="0" lang="en-GB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A2DA0E-D15B-42D7-BE96-D1AA3706106E}" type="datetime1">
              <a:rPr lang="en-GB" smtClean="0"/>
              <a:t>3/4/2021</a:t>
            </a:fld>
            <a:endParaRPr lang="en-GB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CF12C7-F5E2-4A9B-9255-4A5000D6A113}" type="slidenum">
              <a:rPr lang="en-GB" smtClean="0"/>
              <a:t>2</a:t>
            </a:fld>
            <a:endParaRPr lang="en-GB"/>
          </a:p>
        </p:txBody>
      </p:sp>
      <p:sp>
        <p:nvSpPr>
          <p:cNvPr id="10485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AYODELE A.E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/>
          <p:nvPr/>
        </p:nvSpPr>
        <p:spPr>
          <a:xfrm>
            <a:off x="19396" y="1981200"/>
            <a:ext cx="9124604" cy="2719451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b="1" dirty="0" sz="3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Thus, a complete and thorough examination is crucial in the work-up of an older patient presenting with lower extremity bowing.</a:t>
            </a:r>
            <a:endParaRPr b="1" dirty="0" sz="36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21</a:t>
            </a:fld>
            <a:endParaRPr lang="en-US"/>
          </a:p>
        </p:txBody>
      </p:sp>
      <p:sp>
        <p:nvSpPr>
          <p:cNvPr id="1048652" name="Flowchart: Multidocument 3"/>
          <p:cNvSpPr/>
          <p:nvPr/>
        </p:nvSpPr>
        <p:spPr>
          <a:xfrm>
            <a:off x="1447800" y="2362200"/>
            <a:ext cx="4019550" cy="1483236"/>
          </a:xfrm>
          <a:prstGeom prst="flowChartMultidocument"/>
          <a:solidFill>
            <a:srgbClr val="FFFF00"/>
          </a:solidFill>
          <a:effectLst>
            <a:glow rad="228600">
              <a:schemeClr val="accent2">
                <a:satMod val="175000"/>
                <a:alpha val="40000"/>
              </a:schemeClr>
            </a:glow>
            <a:innerShdw blurRad="63500" dir="2700000" dist="50800">
              <a:prstClr val="black">
                <a:alpha val="50000"/>
              </a:prstClr>
            </a:innerShdw>
          </a:effectLst>
          <a:scene3d>
            <a:camera prst="orthographicFront"/>
            <a:lightRig dir="t" rig="balanced">
              <a:rot lat="0" lon="0" rev="2100000"/>
            </a:lightRig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p3d extrusionH="57150" prstMaterial="metal">
              <a:bevelT w="38100" h="25400"/>
              <a:contourClr>
                <a:schemeClr val="bg2"/>
              </a:contourClr>
            </a:sp3d>
          </a:bodyPr>
          <a:p>
            <a:pPr indent="-571500" marL="571500">
              <a:buBlip>
                <a:blip xmlns:r="http://schemas.openxmlformats.org/officeDocument/2006/relationships" r:embed="rId1"/>
              </a:buBlip>
            </a:pPr>
            <a:r>
              <a:rPr b="1" dirty="0" sz="3600" i="1" lang="en-US" smtClean="0">
                <a:ln w="50800"/>
                <a:solidFill>
                  <a:schemeClr val="bg1">
                    <a:shade val="50000"/>
                  </a:schemeClr>
                </a:solidFill>
                <a:latin typeface="Algerian" pitchFamily="82" charset="0"/>
              </a:rPr>
              <a:t>History </a:t>
            </a:r>
            <a:r>
              <a:rPr b="1" dirty="0" sz="3600" lang="en-US" smtClean="0">
                <a:ln w="50800"/>
                <a:solidFill>
                  <a:schemeClr val="bg1">
                    <a:shade val="50000"/>
                  </a:schemeClr>
                </a:solidFill>
                <a:latin typeface="Algerian" pitchFamily="82" charset="0"/>
              </a:rPr>
              <a:t>: </a:t>
            </a:r>
            <a:endParaRPr b="1" dirty="0" sz="3600" lang="en-US">
              <a:ln w="50800"/>
              <a:solidFill>
                <a:schemeClr val="bg1">
                  <a:shade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1048653" name="Curved Down Ribbon 1"/>
          <p:cNvSpPr/>
          <p:nvPr/>
        </p:nvSpPr>
        <p:spPr>
          <a:xfrm>
            <a:off x="381000" y="299258"/>
            <a:ext cx="8382000" cy="1605741"/>
          </a:xfrm>
          <a:prstGeom prst="ellipseRibbon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algn="ctr"/>
            <a:r>
              <a:rPr b="1" dirty="0" sz="4800" lang="en-US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algn="tl" blurRad="80000" dir="5040000" dist="4000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ASSESSMENT</a:t>
            </a:r>
            <a:endParaRPr b="1" dirty="0" sz="4800" lang="ar-SA">
              <a:ln w="1143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algn="tl" blurRad="80000" dir="5040000" dist="4000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97158" name="Picture 2" descr="C:\Users\al_saedawy\Desktop\2667-280x300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419600" y="3414213"/>
            <a:ext cx="4083716" cy="32609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3"/>
          <p:cNvSpPr/>
          <p:nvPr/>
        </p:nvSpPr>
        <p:spPr>
          <a:xfrm>
            <a:off x="-336839" y="0"/>
            <a:ext cx="9144000" cy="407670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>
                <a:latin typeface="Andalus" pitchFamily="18" charset="-78"/>
                <a:cs typeface="Andalus" pitchFamily="18" charset="-78"/>
              </a:rPr>
              <a:t>The </a:t>
            </a:r>
            <a:r>
              <a:rPr b="1" dirty="0" sz="3200" lang="en-US" smtClean="0">
                <a:latin typeface="Andalus" pitchFamily="18" charset="-78"/>
                <a:cs typeface="Andalus" pitchFamily="18" charset="-78"/>
              </a:rPr>
              <a:t>stature </a:t>
            </a:r>
            <a:r>
              <a:rPr b="1" dirty="0" sz="3200" lang="en-US">
                <a:latin typeface="Andalus" pitchFamily="18" charset="-78"/>
                <a:cs typeface="Andalus" pitchFamily="18" charset="-78"/>
              </a:rPr>
              <a:t>and nutritional status of the child </a:t>
            </a:r>
            <a:r>
              <a:rPr b="1" dirty="0" sz="3200" lang="en-US" smtClean="0">
                <a:latin typeface="Andalus" pitchFamily="18" charset="-78"/>
                <a:cs typeface="Andalus" pitchFamily="18" charset="-78"/>
              </a:rPr>
              <a:t>, </a:t>
            </a:r>
            <a:endParaRPr b="1" dirty="0" sz="3200" lang="en-US">
              <a:latin typeface="Andalus" pitchFamily="18" charset="-78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v"/>
            </a:pPr>
            <a:endParaRPr b="1" dirty="0" sz="3200" lang="en-US">
              <a:latin typeface="Andalus" pitchFamily="18" charset="-78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v"/>
            </a:pPr>
            <a:r>
              <a:rPr b="1" dirty="0" sz="3200" lang="en-US">
                <a:latin typeface="Andalus" pitchFamily="18" charset="-78"/>
                <a:cs typeface="Andalus" pitchFamily="18" charset="-78"/>
              </a:rPr>
              <a:t>D</a:t>
            </a:r>
            <a:r>
              <a:rPr b="1" dirty="0" sz="3200" lang="en-US" smtClean="0">
                <a:latin typeface="Andalus" pitchFamily="18" charset="-78"/>
                <a:cs typeface="Andalus" pitchFamily="18" charset="-78"/>
              </a:rPr>
              <a:t>evelopmental </a:t>
            </a:r>
            <a:r>
              <a:rPr b="1" dirty="0" sz="3200" lang="en-US">
                <a:latin typeface="Andalus" pitchFamily="18" charset="-78"/>
                <a:cs typeface="Andalus" pitchFamily="18" charset="-78"/>
              </a:rPr>
              <a:t>milestones, </a:t>
            </a:r>
            <a:endParaRPr b="1" dirty="0" sz="3200" lang="en-US" smtClean="0">
              <a:latin typeface="Andalus" pitchFamily="18" charset="-78"/>
              <a:cs typeface="Andalus" pitchFamily="18" charset="-78"/>
            </a:endParaRPr>
          </a:p>
          <a:p>
            <a:endParaRPr b="1" dirty="0" sz="3200" lang="en-US">
              <a:latin typeface="Andalus" pitchFamily="18" charset="-78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v"/>
            </a:pPr>
            <a:endParaRPr b="1" dirty="0" sz="3200" lang="en-US">
              <a:latin typeface="Andalus" pitchFamily="18" charset="-78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v"/>
            </a:pPr>
            <a:r>
              <a:rPr b="1" dirty="0" sz="3200" lang="en-US">
                <a:latin typeface="Andalus" pitchFamily="18" charset="-78"/>
                <a:cs typeface="Andalus" pitchFamily="18" charset="-78"/>
              </a:rPr>
              <a:t>O</a:t>
            </a:r>
            <a:r>
              <a:rPr b="1" dirty="0" sz="3200" lang="en-US" smtClean="0">
                <a:latin typeface="Andalus" pitchFamily="18" charset="-78"/>
                <a:cs typeface="Andalus" pitchFamily="18" charset="-78"/>
              </a:rPr>
              <a:t>ther </a:t>
            </a:r>
            <a:r>
              <a:rPr b="1" dirty="0" sz="3200" lang="en-US">
                <a:latin typeface="Andalus" pitchFamily="18" charset="-78"/>
                <a:cs typeface="Andalus" pitchFamily="18" charset="-78"/>
              </a:rPr>
              <a:t>nutritional or medical problems. </a:t>
            </a:r>
          </a:p>
        </p:txBody>
      </p:sp>
      <p:pic>
        <p:nvPicPr>
          <p:cNvPr id="2097159" name="Picture 2" descr="C:\Users\al_saedawy\Pictures\X\0002037C.gif"/>
          <p:cNvPicPr>
            <a:picLocks noChangeAspect="1" noChangeArrowheads="1" noCrop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15811" y="2048175"/>
            <a:ext cx="2419350" cy="1086886"/>
          </a:xfrm>
          <a:prstGeom prst="rect"/>
          <a:noFill/>
        </p:spPr>
      </p:pic>
      <p:pic>
        <p:nvPicPr>
          <p:cNvPr id="2097160" name="Picture 3" descr="C:\Users\al_saedawy\Pictures\X\00020184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985165" y="2872042"/>
            <a:ext cx="1558925" cy="2011516"/>
          </a:xfrm>
          <a:prstGeom prst="rect"/>
          <a:noFill/>
        </p:spPr>
      </p:pic>
      <p:pic>
        <p:nvPicPr>
          <p:cNvPr id="2097161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5944304" y="770397"/>
            <a:ext cx="2438400" cy="21016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48655" name="Rectangle 7"/>
          <p:cNvSpPr/>
          <p:nvPr/>
        </p:nvSpPr>
        <p:spPr>
          <a:xfrm>
            <a:off x="-336839" y="4196588"/>
            <a:ext cx="9112135" cy="2661412"/>
          </a:xfrm>
          <a:prstGeom prst="rect"/>
        </p:spPr>
        <p:txBody>
          <a:bodyPr wrap="square">
            <a:spAutoFit/>
          </a:bodyPr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History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of trauma or infections </a:t>
            </a:r>
            <a:endParaRPr b="1" dirty="0" sz="32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b="1"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Exogenous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metal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intoxication , </a:t>
            </a:r>
            <a:r>
              <a:rPr b="1" dirty="0" sz="2800" i="1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b="1" dirty="0" sz="28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(lead </a:t>
            </a:r>
            <a:r>
              <a:rPr b="1" dirty="0" sz="2800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and </a:t>
            </a:r>
            <a:r>
              <a:rPr b="1" dirty="0" sz="28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  </a:t>
            </a:r>
          </a:p>
          <a:p>
            <a:pPr>
              <a:buClr>
                <a:schemeClr val="tx1"/>
              </a:buClr>
            </a:pPr>
            <a:r>
              <a:rPr b="1" dirty="0" sz="2800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b="1" dirty="0" sz="28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 fluoride).</a:t>
            </a:r>
            <a:endParaRPr b="1" dirty="0" sz="3200" lang="ar-SA">
              <a:solidFill>
                <a:srgbClr val="FFFF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4"/>
          <p:cNvSpPr/>
          <p:nvPr/>
        </p:nvSpPr>
        <p:spPr>
          <a:xfrm>
            <a:off x="31865" y="228600"/>
            <a:ext cx="9112135" cy="19240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Physiologic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genu </a:t>
            </a:r>
            <a:r>
              <a:rPr b="1"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varum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improves with growth, whereas pathologic bowing of the legs increases with skeletal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growth.</a:t>
            </a:r>
            <a:endParaRPr b="1"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57" name="Content Placeholder 2"/>
          <p:cNvSpPr>
            <a:spLocks noGrp="1"/>
          </p:cNvSpPr>
          <p:nvPr>
            <p:ph idx="4294967295"/>
          </p:nvPr>
        </p:nvSpPr>
        <p:spPr>
          <a:xfrm>
            <a:off x="-255874" y="1714500"/>
            <a:ext cx="9144000" cy="1752600"/>
          </a:xfrm>
          <a:prstGeom prst="rect"/>
        </p:spPr>
        <p:txBody>
          <a:bodyPr>
            <a:no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imb deformities and presence of short stature may indicate the possibility of bone dysplasia or a generalized growth disorder. </a:t>
            </a:r>
          </a:p>
        </p:txBody>
      </p:sp>
      <p:sp>
        <p:nvSpPr>
          <p:cNvPr id="1048658" name="Content Placeholder 2"/>
          <p:cNvSpPr>
            <a:spLocks noGrp="1"/>
          </p:cNvSpPr>
          <p:nvPr>
            <p:ph idx="4294967295"/>
          </p:nvPr>
        </p:nvSpPr>
        <p:spPr>
          <a:xfrm>
            <a:off x="0" y="5410200"/>
            <a:ext cx="9122764" cy="1447800"/>
          </a:xfrm>
          <a:prstGeom prst="rect"/>
        </p:spPr>
        <p:txBody>
          <a:bodyPr>
            <a:no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b="1" dirty="0" sz="32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Children with tibia </a:t>
            </a:r>
            <a:r>
              <a:rPr b="1" dirty="0" sz="3200" lang="en-US" err="1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vara</a:t>
            </a:r>
            <a:r>
              <a:rPr b="1" dirty="0" sz="32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  <a:t> (Blount’s disease) are early walkers. </a:t>
            </a:r>
          </a:p>
          <a:p>
            <a:pPr algn="l" indent="0" marL="0" rtl="0">
              <a:buClr>
                <a:schemeClr val="tx1"/>
              </a:buClr>
              <a:buNone/>
            </a:pPr>
            <a:endParaRPr b="1" dirty="0" sz="3200" lang="en-US" smtClean="0">
              <a:solidFill>
                <a:srgbClr val="FFFF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Lucida Calligraphy" pitchFamily="66" charset="0"/>
            </a:endParaRPr>
          </a:p>
        </p:txBody>
      </p:sp>
      <p:pic>
        <p:nvPicPr>
          <p:cNvPr id="2097162" name="Picture 6" descr="D:\genu vara\genu varum pic\3.gi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724400" y="3429000"/>
            <a:ext cx="3962400" cy="15240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24</a:t>
            </a:fld>
            <a:endParaRPr lang="en-US"/>
          </a:p>
        </p:txBody>
      </p:sp>
      <p:sp>
        <p:nvSpPr>
          <p:cNvPr id="1048660" name="Rounded Rectangle 1"/>
          <p:cNvSpPr/>
          <p:nvPr/>
        </p:nvSpPr>
        <p:spPr>
          <a:xfrm>
            <a:off x="218902" y="1249680"/>
            <a:ext cx="8584276" cy="5334000"/>
          </a:xfrm>
          <a:prstGeom prst="roundRect"/>
          <a:solidFill>
            <a:srgbClr val="002060"/>
          </a:solidFill>
          <a:ln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indent="-514350" marL="514350">
              <a:buAutoNum type="arabicPeriod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they first noticed the deformity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514350" marL="514350">
              <a:buAutoNum type="arabicPeriod"/>
            </a:pPr>
            <a:endParaRPr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AutoNum type="arabicPeriod" startAt="2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Were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legs bowed at birth and in infancy, or did the bowlegs develop later on when the child started walking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indent="-514350" marL="514350">
              <a:buAutoNum type="arabicPeriod" startAt="2"/>
            </a:pPr>
            <a:endParaRPr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AutoNum type="arabicPeriod" startAt="3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deformity improving, staying the same, or increasing in severity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indent="-514350" marL="514350">
              <a:buAutoNum type="arabicPeriod" startAt="3"/>
            </a:pPr>
            <a:endParaRPr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When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did the child begin to stand and walk? </a:t>
            </a:r>
          </a:p>
        </p:txBody>
      </p:sp>
      <p:sp>
        <p:nvSpPr>
          <p:cNvPr id="1048661" name="Rectangle 4"/>
          <p:cNvSpPr/>
          <p:nvPr/>
        </p:nvSpPr>
        <p:spPr>
          <a:xfrm>
            <a:off x="-15240" y="0"/>
            <a:ext cx="9159240" cy="1449451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</a:t>
            </a:r>
            <a:r>
              <a:rPr b="1" dirty="0" sz="3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 </a:t>
            </a:r>
            <a:r>
              <a:rPr b="1" dirty="0" sz="3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seems important to ask the parents </a:t>
            </a:r>
            <a:r>
              <a:rPr b="1" dirty="0" sz="3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about:</a:t>
            </a:r>
            <a:endParaRPr b="1" dirty="0" sz="3600" lang="ar-SA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lowchart: Multidocument 3"/>
          <p:cNvSpPr/>
          <p:nvPr/>
        </p:nvSpPr>
        <p:spPr>
          <a:xfrm>
            <a:off x="2320290" y="2286000"/>
            <a:ext cx="4503420" cy="1412188"/>
          </a:xfrm>
          <a:prstGeom prst="flowChartMultidocument"/>
          <a:solidFill>
            <a:srgbClr val="FFFF00"/>
          </a:solidFill>
          <a:effectLst>
            <a:glow rad="228600">
              <a:schemeClr val="accent2">
                <a:satMod val="175000"/>
                <a:alpha val="40000"/>
              </a:schemeClr>
            </a:glow>
            <a:innerShdw blurRad="63500" dir="2700000" dist="50800">
              <a:prstClr val="black">
                <a:alpha val="50000"/>
              </a:prstClr>
            </a:innerShdw>
          </a:effectLst>
          <a:scene3d>
            <a:camera prst="orthographicFront"/>
            <a:lightRig dir="t" rig="balanced">
              <a:rot lat="0" lon="0" rev="2100000"/>
            </a:lightRig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p3d extrusionH="57150" prstMaterial="metal">
              <a:bevelT w="38100" h="25400"/>
              <a:contourClr>
                <a:schemeClr val="bg2"/>
              </a:contourClr>
            </a:sp3d>
          </a:bodyPr>
          <a:p>
            <a:pPr indent="-457200" marL="457200">
              <a:buBlip>
                <a:blip xmlns:r="http://schemas.openxmlformats.org/officeDocument/2006/relationships" r:embed="rId1"/>
              </a:buBlip>
            </a:pPr>
            <a:r>
              <a:rPr b="1" dirty="0" sz="3200" i="1" lang="en-US" smtClean="0">
                <a:ln w="50800"/>
                <a:solidFill>
                  <a:schemeClr val="bg1">
                    <a:shade val="50000"/>
                  </a:schemeClr>
                </a:solidFill>
                <a:latin typeface="Algerian" pitchFamily="82" charset="0"/>
              </a:rPr>
              <a:t>Examination :  </a:t>
            </a:r>
            <a:endParaRPr b="1" dirty="0" sz="3200" lang="en-US">
              <a:ln w="50800"/>
              <a:solidFill>
                <a:schemeClr val="bg1">
                  <a:shade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1048663" name="Curved Down Ribbon 4"/>
          <p:cNvSpPr/>
          <p:nvPr/>
        </p:nvSpPr>
        <p:spPr>
          <a:xfrm>
            <a:off x="381000" y="376844"/>
            <a:ext cx="8382000" cy="1371600"/>
          </a:xfrm>
          <a:prstGeom prst="ellipseRibbon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algn="ctr"/>
            <a:r>
              <a:rPr b="1" dirty="0" sz="4800" lang="en-US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algn="tl" blurRad="80000" dir="5040000" dist="4000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ASSESSMENT</a:t>
            </a:r>
            <a:endParaRPr b="1" dirty="0" sz="4800" lang="ar-SA">
              <a:ln w="1143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algn="tl" blurRad="80000" dir="5040000" dist="4000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97163" name="Picture 2" descr="C:\Users\al_saedawy\Pictures\X\000203F4.gif"/>
          <p:cNvPicPr>
            <a:picLocks noChangeAspect="1" noChangeArrowheads="1" noCrop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910681" y="3886200"/>
            <a:ext cx="3322638" cy="2584274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26</a:t>
            </a:fld>
            <a:endParaRPr lang="en-US"/>
          </a:p>
        </p:txBody>
      </p:sp>
      <p:sp>
        <p:nvSpPr>
          <p:cNvPr id="1048665" name="Content Placeholder 6"/>
          <p:cNvSpPr>
            <a:spLocks noGrp="1"/>
          </p:cNvSpPr>
          <p:nvPr>
            <p:ph idx="4294967295"/>
          </p:nvPr>
        </p:nvSpPr>
        <p:spPr>
          <a:xfrm>
            <a:off x="-16625" y="1981200"/>
            <a:ext cx="9144000" cy="2090928"/>
          </a:xfrm>
          <a:prstGeom prst="rect"/>
        </p:spPr>
        <p:txBody>
          <a:bodyPr wrap="square">
            <a:sp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Suggests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possibility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of vitamin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refractory (hypo-</a:t>
            </a:r>
            <a:r>
              <a:rPr dirty="0" sz="3200" lang="en-US" err="1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phosphatemic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) rickets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or bone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dysplasia, </a:t>
            </a:r>
            <a:endParaRPr dirty="0" sz="32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ctr" indent="0" marL="0" rtl="0">
              <a:buClr>
                <a:schemeClr val="tx1"/>
              </a:buClr>
              <a:buNone/>
            </a:pPr>
            <a:r>
              <a:rPr dirty="0" sz="2800" i="1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(</a:t>
            </a:r>
            <a:r>
              <a:rPr dirty="0" sz="2800" i="1" lang="en-US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dirty="0" sz="2800" i="1" lang="en-US" err="1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achondroplasia</a:t>
            </a:r>
            <a:r>
              <a:rPr dirty="0" sz="2800" i="1" lang="en-US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 or </a:t>
            </a:r>
            <a:r>
              <a:rPr dirty="0" sz="2800" i="1" lang="en-US" err="1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metaphyseal</a:t>
            </a:r>
            <a:r>
              <a:rPr dirty="0" sz="2800" i="1" lang="en-US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dirty="0" sz="2800" i="1" lang="en-US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dysplasia) . </a:t>
            </a:r>
            <a:endParaRPr dirty="0" sz="3200" i="1" lang="en-US" smtClean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66" name="Horizontal Scroll 4"/>
          <p:cNvSpPr/>
          <p:nvPr/>
        </p:nvSpPr>
        <p:spPr>
          <a:xfrm>
            <a:off x="359524" y="254923"/>
            <a:ext cx="4471556" cy="1303989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r>
              <a:rPr dirty="0" sz="54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Short stature </a:t>
            </a:r>
            <a:r>
              <a:rPr dirty="0" sz="54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:</a:t>
            </a:r>
            <a:endParaRPr dirty="0" sz="5400" lang="ar-S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248400" y="3581400"/>
            <a:ext cx="2120265" cy="3124200"/>
          </a:xfrm>
          <a:prstGeom prst="rect"/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3"/>
          <p:cNvSpPr/>
          <p:nvPr/>
        </p:nvSpPr>
        <p:spPr>
          <a:xfrm>
            <a:off x="0" y="2819400"/>
            <a:ext cx="9144000" cy="13398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dirty="0" sz="3200" lang="en-US">
                <a:latin typeface="Andalus" pitchFamily="18" charset="-78"/>
                <a:cs typeface="Andalus" pitchFamily="18" charset="-78"/>
              </a:rPr>
              <a:t>F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irst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assessed from the back of the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standing child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, then with the child supine.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</a:t>
            </a:r>
          </a:p>
        </p:txBody>
      </p:sp>
      <p:sp>
        <p:nvSpPr>
          <p:cNvPr id="1048668" name="Horizontal Scroll 2"/>
          <p:cNvSpPr/>
          <p:nvPr/>
        </p:nvSpPr>
        <p:spPr>
          <a:xfrm>
            <a:off x="304800" y="0"/>
            <a:ext cx="8026632" cy="1600200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r>
              <a:rPr dirty="0" sz="44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The level and amount of </a:t>
            </a:r>
            <a:r>
              <a:rPr dirty="0" sz="44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bowing: </a:t>
            </a:r>
            <a:endParaRPr dirty="0" sz="4400" lang="ar-S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3"/>
          <p:cNvSpPr/>
          <p:nvPr/>
        </p:nvSpPr>
        <p:spPr>
          <a:xfrm>
            <a:off x="0" y="2133600"/>
            <a:ext cx="9144000" cy="13398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For instability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, which on ambulation manifests as a </a:t>
            </a:r>
            <a:r>
              <a:rPr b="1" dirty="0" sz="3200" i="1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lateral thrust</a:t>
            </a:r>
            <a:r>
              <a:rPr dirty="0" sz="3200" lang="en-US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dirty="0" sz="3200" lang="ar-SA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70" name="Horizontal Scroll 4"/>
          <p:cNvSpPr/>
          <p:nvPr/>
        </p:nvSpPr>
        <p:spPr>
          <a:xfrm>
            <a:off x="381000" y="381000"/>
            <a:ext cx="4524086" cy="1303989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The knee 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ligament: </a:t>
            </a:r>
            <a:endParaRPr dirty="0" sz="4000" lang="ar-S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3"/>
          <p:cNvSpPr/>
          <p:nvPr/>
        </p:nvSpPr>
        <p:spPr>
          <a:xfrm>
            <a:off x="0" y="1905000"/>
            <a:ext cx="6781800" cy="13398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Performed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with the medial malleoli in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contact,</a:t>
            </a:r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752270" y="282082"/>
            <a:ext cx="2143125" cy="36017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672" name="Horizontal Scroll 4"/>
          <p:cNvSpPr/>
          <p:nvPr/>
        </p:nvSpPr>
        <p:spPr>
          <a:xfrm>
            <a:off x="179762" y="30480"/>
            <a:ext cx="6214111" cy="1303989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pPr algn="ctr"/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The </a:t>
            </a:r>
            <a:r>
              <a:rPr dirty="0" sz="4000" lang="en-US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intercondylar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distance: </a:t>
            </a:r>
            <a:endParaRPr dirty="0" sz="4000" lang="ar-S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8673" name="Rectangle 1"/>
          <p:cNvSpPr/>
          <p:nvPr/>
        </p:nvSpPr>
        <p:spPr>
          <a:xfrm>
            <a:off x="11084" y="2982218"/>
            <a:ext cx="5529580" cy="654049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Done in stance and supine.</a:t>
            </a:r>
          </a:p>
        </p:txBody>
      </p:sp>
      <p:sp>
        <p:nvSpPr>
          <p:cNvPr id="1048674" name="Rectangle 5"/>
          <p:cNvSpPr/>
          <p:nvPr/>
        </p:nvSpPr>
        <p:spPr>
          <a:xfrm>
            <a:off x="-6927" y="3591468"/>
            <a:ext cx="6400800" cy="7556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G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reater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than 6 cm is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abnormal.</a:t>
            </a:r>
            <a:endParaRPr b="1"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66" name="Picture 2" descr="D:\genu vara\images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781800" y="4070909"/>
            <a:ext cx="2113595" cy="2558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675" name="Rectangle 7"/>
          <p:cNvSpPr/>
          <p:nvPr/>
        </p:nvSpPr>
        <p:spPr>
          <a:xfrm>
            <a:off x="-6927" y="4609475"/>
            <a:ext cx="6759197" cy="2690685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Ruling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out the deformity of the feet </a:t>
            </a:r>
            <a:endParaRPr b="1" dirty="0" sz="32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r>
              <a:rPr dirty="0" sz="28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r>
              <a:rPr dirty="0" sz="2800" i="1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metatarsus </a:t>
            </a:r>
            <a:r>
              <a:rPr dirty="0" sz="2800" i="1" lang="en-US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varus</a:t>
            </a:r>
            <a:r>
              <a:rPr dirty="0" sz="2800" i="1" lang="en-US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or valgus which may represent torsional deformity of the limb </a:t>
            </a:r>
            <a:r>
              <a:rPr dirty="0" sz="2800" i="1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dirty="0" sz="2800" i="1" lang="ar-SA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-2771" y="2438400"/>
            <a:ext cx="9144000" cy="2727071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</a:t>
            </a:r>
            <a:r>
              <a:rPr dirty="0" sz="3200" lang="en-US" err="1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uterin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space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during gestation forces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lower extremity to lie in a </a:t>
            </a:r>
            <a:r>
              <a:rPr dirty="0" sz="3600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rPr>
              <a:t>“</a:t>
            </a:r>
            <a:r>
              <a:rPr dirty="0" sz="36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rPr>
              <a:t>Buddha”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position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with flexion of the hips and knees and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internal rotation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of the tibia and feet. </a:t>
            </a:r>
            <a:endParaRPr dirty="0" sz="32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02" name="Horizontal Scroll 3"/>
          <p:cNvSpPr/>
          <p:nvPr/>
        </p:nvSpPr>
        <p:spPr>
          <a:xfrm>
            <a:off x="667789" y="240240"/>
            <a:ext cx="7772400" cy="1344719"/>
          </a:xfrm>
          <a:prstGeom prst="horizontalScroll">
            <a:avLst>
              <a:gd name="adj" fmla="val 10028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algn="ctr" indent="-571500" marL="571500">
              <a:buFont typeface="Wingdings" pitchFamily="2" charset="2"/>
              <a:buChar char="v"/>
            </a:pPr>
            <a:r>
              <a:rPr dirty="0" sz="3200" lang="en-US">
                <a:solidFill>
                  <a:srgbClr val="FFFF00"/>
                </a:solidFill>
                <a:latin typeface="Algerian" pitchFamily="82" charset="0"/>
              </a:rPr>
              <a:t>Normal development of lower </a:t>
            </a:r>
            <a:r>
              <a:rPr dirty="0" sz="3200" lang="en-US" smtClean="0">
                <a:solidFill>
                  <a:srgbClr val="FFFF00"/>
                </a:solidFill>
                <a:latin typeface="Algerian" pitchFamily="82" charset="0"/>
              </a:rPr>
              <a:t>extremities:</a:t>
            </a:r>
            <a:endParaRPr dirty="0" sz="3200" lang="en-US">
              <a:solidFill>
                <a:srgbClr val="FFFF00"/>
              </a:solidFill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rizontal Scroll 3"/>
          <p:cNvSpPr/>
          <p:nvPr/>
        </p:nvSpPr>
        <p:spPr>
          <a:xfrm>
            <a:off x="261851" y="152400"/>
            <a:ext cx="6672349" cy="1303989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The gross </a:t>
            </a:r>
            <a:r>
              <a:rPr dirty="0" sz="4000" lang="en-US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tibio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-femoral angle: </a:t>
            </a:r>
            <a:endParaRPr dirty="0" sz="4000" lang="ar-S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8677" name="Rectangle 4"/>
          <p:cNvSpPr/>
          <p:nvPr/>
        </p:nvSpPr>
        <p:spPr>
          <a:xfrm>
            <a:off x="70081" y="2133600"/>
            <a:ext cx="6330719" cy="7556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easured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using a goniometer. </a:t>
            </a:r>
          </a:p>
        </p:txBody>
      </p:sp>
      <p:pic>
        <p:nvPicPr>
          <p:cNvPr id="2097167" name="Picture 16" descr="Dscn0743"/>
          <p:cNvPicPr>
            <a:picLocks noChangeAspect="1" noGrp="1" noChangeArrowheads="1"/>
          </p:cNvPicPr>
          <p:nvPr>
            <p:ph sz="quarter" idx="4294967295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371600" y="3200400"/>
            <a:ext cx="3967018" cy="2133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68" name="Picture 15" descr="Dscn0736"/>
          <p:cNvPicPr>
            <a:picLocks noChangeAspect="1" noGrp="1" noChangeArrowheads="1"/>
          </p:cNvPicPr>
          <p:nvPr>
            <p:ph sz="quarter" idx="4294967295"/>
          </p:nvPr>
        </p:nvPicPr>
        <p:blipFill>
          <a:blip xmlns:r="http://schemas.openxmlformats.org/officeDocument/2006/relationships" r:embed="rId2">
            <a:lum bright="6000" contrast="30000"/>
          </a:blip>
          <a:srcRect/>
          <a:stretch>
            <a:fillRect/>
          </a:stretch>
        </p:blipFill>
        <p:spPr>
          <a:xfrm>
            <a:off x="5943600" y="1905000"/>
            <a:ext cx="2667000" cy="38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7"/>
                                        <p:tgtEl>
                                          <p:spTgt spid="209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dur="500" id="10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31</a:t>
            </a:fld>
            <a:endParaRPr lang="en-US"/>
          </a:p>
        </p:txBody>
      </p:sp>
      <p:sp>
        <p:nvSpPr>
          <p:cNvPr id="1048679" name="Content Placeholder 6"/>
          <p:cNvSpPr>
            <a:spLocks noGrp="1"/>
          </p:cNvSpPr>
          <p:nvPr>
            <p:ph idx="4294967295"/>
          </p:nvPr>
        </p:nvSpPr>
        <p:spPr>
          <a:xfrm>
            <a:off x="0" y="1981200"/>
            <a:ext cx="9144000" cy="1339850"/>
          </a:xfrm>
          <a:prstGeom prst="rect"/>
        </p:spPr>
        <p:txBody>
          <a:bodyPr wrap="square">
            <a:sp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 physiologic G. V. there is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 gentle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curve involving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both the thigh and the leg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 </a:t>
            </a:r>
          </a:p>
        </p:txBody>
      </p:sp>
      <p:sp>
        <p:nvSpPr>
          <p:cNvPr id="1048680" name="Horizontal Scroll 4"/>
          <p:cNvSpPr/>
          <p:nvPr/>
        </p:nvSpPr>
        <p:spPr>
          <a:xfrm>
            <a:off x="16625" y="0"/>
            <a:ext cx="6307975" cy="1303989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The site of </a:t>
            </a:r>
            <a:r>
              <a:rPr dirty="0" sz="4000" lang="en-US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varus</a:t>
            </a:r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angulation:</a:t>
            </a:r>
            <a:endParaRPr dirty="0" sz="4000" lang="ar-S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97169" name="Picture 1029" descr="Mvc-0171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4044" y="3982609"/>
            <a:ext cx="1981200" cy="28120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681" name="Arc 1033"/>
          <p:cNvSpPr/>
          <p:nvPr/>
        </p:nvSpPr>
        <p:spPr bwMode="auto">
          <a:xfrm rot="218512">
            <a:off x="1768592" y="4329571"/>
            <a:ext cx="745441" cy="2420648"/>
          </a:xfrm>
          <a:custGeom>
            <a:avLst/>
            <a:gdLst>
              <a:gd name="G0" fmla="+- 0 0 0"/>
              <a:gd name="G1" fmla="+- 19538 0 0"/>
              <a:gd name="G2" fmla="+- 21600 0 0"/>
              <a:gd name="T0" fmla="*/ 9210 w 21600"/>
              <a:gd name="T1" fmla="*/ 0 h 39348"/>
              <a:gd name="T2" fmla="*/ 8609 w 21600"/>
              <a:gd name="T3" fmla="*/ 39348 h 39348"/>
              <a:gd name="T4" fmla="*/ 0 w 21600"/>
              <a:gd name="T5" fmla="*/ 19538 h 39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348" fill="none" extrusionOk="0">
                <a:moveTo>
                  <a:pt x="9210" y="-1"/>
                </a:moveTo>
                <a:cubicBezTo>
                  <a:pt x="16773" y="3565"/>
                  <a:pt x="21600" y="11176"/>
                  <a:pt x="21600" y="19538"/>
                </a:cubicBezTo>
                <a:cubicBezTo>
                  <a:pt x="21600" y="28138"/>
                  <a:pt x="16497" y="35920"/>
                  <a:pt x="8609" y="39348"/>
                </a:cubicBezTo>
              </a:path>
              <a:path w="21600" h="39348" stroke="0" extrusionOk="0">
                <a:moveTo>
                  <a:pt x="9210" y="-1"/>
                </a:moveTo>
                <a:cubicBezTo>
                  <a:pt x="16773" y="3565"/>
                  <a:pt x="21600" y="11176"/>
                  <a:pt x="21600" y="19538"/>
                </a:cubicBezTo>
                <a:cubicBezTo>
                  <a:pt x="21600" y="28138"/>
                  <a:pt x="16497" y="35920"/>
                  <a:pt x="8609" y="39348"/>
                </a:cubicBezTo>
                <a:lnTo>
                  <a:pt x="0" y="1953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ar-SA"/>
          </a:p>
        </p:txBody>
      </p:sp>
      <p:pic>
        <p:nvPicPr>
          <p:cNvPr id="2097170" name="Picture 1030" descr="Mvc-0071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96101" y="3697680"/>
            <a:ext cx="2146300" cy="30577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682" name="Arc 1033"/>
          <p:cNvSpPr/>
          <p:nvPr/>
        </p:nvSpPr>
        <p:spPr bwMode="auto">
          <a:xfrm rot="548926">
            <a:off x="8143434" y="4185060"/>
            <a:ext cx="465869" cy="2100270"/>
          </a:xfrm>
          <a:custGeom>
            <a:avLst/>
            <a:gdLst>
              <a:gd name="G0" fmla="+- 0 0 0"/>
              <a:gd name="G1" fmla="+- 19538 0 0"/>
              <a:gd name="G2" fmla="+- 21600 0 0"/>
              <a:gd name="T0" fmla="*/ 9210 w 21600"/>
              <a:gd name="T1" fmla="*/ 0 h 39348"/>
              <a:gd name="T2" fmla="*/ 8609 w 21600"/>
              <a:gd name="T3" fmla="*/ 39348 h 39348"/>
              <a:gd name="T4" fmla="*/ 0 w 21600"/>
              <a:gd name="T5" fmla="*/ 19538 h 39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348" fill="none" extrusionOk="0">
                <a:moveTo>
                  <a:pt x="9210" y="-1"/>
                </a:moveTo>
                <a:cubicBezTo>
                  <a:pt x="16773" y="3565"/>
                  <a:pt x="21600" y="11176"/>
                  <a:pt x="21600" y="19538"/>
                </a:cubicBezTo>
                <a:cubicBezTo>
                  <a:pt x="21600" y="28138"/>
                  <a:pt x="16497" y="35920"/>
                  <a:pt x="8609" y="39348"/>
                </a:cubicBezTo>
              </a:path>
              <a:path w="21600" h="39348" stroke="0" extrusionOk="0">
                <a:moveTo>
                  <a:pt x="9210" y="-1"/>
                </a:moveTo>
                <a:cubicBezTo>
                  <a:pt x="16773" y="3565"/>
                  <a:pt x="21600" y="11176"/>
                  <a:pt x="21600" y="19538"/>
                </a:cubicBezTo>
                <a:cubicBezTo>
                  <a:pt x="21600" y="28138"/>
                  <a:pt x="16497" y="35920"/>
                  <a:pt x="8609" y="39348"/>
                </a:cubicBezTo>
                <a:lnTo>
                  <a:pt x="0" y="1953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3"/>
          <p:cNvSpPr/>
          <p:nvPr/>
        </p:nvSpPr>
        <p:spPr>
          <a:xfrm>
            <a:off x="-1" y="457200"/>
            <a:ext cx="9114905" cy="19240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 Blount’s disease it is commonly at the proximal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tibial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metaphysis with an acute medial angulation immediately below the knee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</a:t>
            </a:r>
            <a:endParaRPr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71" name="Picture 4" descr="Dscn108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69806" y="2286000"/>
            <a:ext cx="2795588" cy="3886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684" name="Line 6"/>
          <p:cNvSpPr>
            <a:spLocks noChangeShapeType="1"/>
          </p:cNvSpPr>
          <p:nvPr/>
        </p:nvSpPr>
        <p:spPr bwMode="auto">
          <a:xfrm>
            <a:off x="7086600" y="5397731"/>
            <a:ext cx="381000" cy="0"/>
          </a:xfrm>
          <a:prstGeom prst="line"/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685" name="Line 7"/>
          <p:cNvSpPr>
            <a:spLocks noChangeShapeType="1"/>
          </p:cNvSpPr>
          <p:nvPr/>
        </p:nvSpPr>
        <p:spPr bwMode="auto">
          <a:xfrm>
            <a:off x="7086600" y="4876800"/>
            <a:ext cx="609600" cy="0"/>
          </a:xfrm>
          <a:prstGeom prst="line"/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pic>
        <p:nvPicPr>
          <p:cNvPr id="2097172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524000" y="2143125"/>
            <a:ext cx="2590800" cy="4181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33</a:t>
            </a:fld>
            <a:endParaRPr lang="en-US"/>
          </a:p>
        </p:txBody>
      </p:sp>
      <p:sp>
        <p:nvSpPr>
          <p:cNvPr id="1048687" name="Content Placeholder 6"/>
          <p:cNvSpPr>
            <a:spLocks noGrp="1"/>
          </p:cNvSpPr>
          <p:nvPr>
            <p:ph idx="4294967295"/>
          </p:nvPr>
        </p:nvSpPr>
        <p:spPr>
          <a:xfrm>
            <a:off x="20782" y="228600"/>
            <a:ext cx="9144000" cy="1339850"/>
          </a:xfrm>
          <a:prstGeom prst="rect"/>
        </p:spPr>
        <p:txBody>
          <a:bodyPr wrap="square">
            <a:sp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In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very rare distal femoral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vara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the site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of angulation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is in the distal femoral metaphysis. </a:t>
            </a:r>
            <a:endParaRPr dirty="0" sz="32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73" name="Picture 4" descr="MVC-012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81000" y="1371600"/>
            <a:ext cx="3810000" cy="3352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688" name="Rectangle 1"/>
          <p:cNvSpPr/>
          <p:nvPr/>
        </p:nvSpPr>
        <p:spPr>
          <a:xfrm>
            <a:off x="0" y="5105400"/>
            <a:ext cx="9083040" cy="1924049"/>
          </a:xfrm>
          <a:prstGeom prst="rect"/>
        </p:spPr>
        <p:txBody>
          <a:bodyPr wrap="square">
            <a:spAutoFit/>
          </a:bodyPr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When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lower tibiae are the sites of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varus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angulation, the upper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tibial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segment is straight and the lower segment angulated.</a:t>
            </a:r>
            <a:endParaRPr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74" name="Picture 5" descr="Dscn075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lum bright="-6000" contrast="6000"/>
          </a:blip>
          <a:srcRect/>
          <a:stretch>
            <a:fillRect/>
          </a:stretch>
        </p:blipFill>
        <p:spPr bwMode="auto">
          <a:xfrm>
            <a:off x="4724400" y="1524000"/>
            <a:ext cx="3810000" cy="34099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689" name="Line 7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/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690" name="Line 7"/>
          <p:cNvSpPr>
            <a:spLocks noChangeShapeType="1"/>
          </p:cNvSpPr>
          <p:nvPr/>
        </p:nvSpPr>
        <p:spPr bwMode="auto">
          <a:xfrm>
            <a:off x="3124200" y="3276600"/>
            <a:ext cx="609600" cy="0"/>
          </a:xfrm>
          <a:prstGeom prst="line"/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34</a:t>
            </a:fld>
            <a:endParaRPr lang="en-US"/>
          </a:p>
        </p:txBody>
      </p:sp>
      <p:sp>
        <p:nvSpPr>
          <p:cNvPr id="1048692" name="Horizontal Scroll 4"/>
          <p:cNvSpPr/>
          <p:nvPr/>
        </p:nvSpPr>
        <p:spPr>
          <a:xfrm>
            <a:off x="266700" y="0"/>
            <a:ext cx="8610600" cy="1911928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pPr algn="ctr"/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he </a:t>
            </a:r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gait and determine the foot progression 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angle :</a:t>
            </a:r>
            <a:endParaRPr dirty="0" sz="4000" lang="ar-S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97175" name="M4H05884.fl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419600" y="3134618"/>
            <a:ext cx="3657600" cy="2943285"/>
          </a:xfrm>
          <a:prstGeom prst="roundRect">
            <a:avLst>
              <a:gd name="adj" fmla="val 5299"/>
            </a:avLst>
          </a:prstGeom>
          <a:ln>
            <a:noFill/>
          </a:ln>
          <a:effectLst/>
          <a:scene3d>
            <a:camera prst="orthographicFront"/>
            <a:lightRig dir="t" rig="balanced"/>
          </a:scene3d>
          <a:sp3d prstMaterial="plastic">
            <a:contourClr>
              <a:srgbClr val="FFFFFF"/>
            </a:contourClr>
          </a:sp3d>
        </p:spPr>
      </p:pic>
      <p:sp>
        <p:nvSpPr>
          <p:cNvPr id="1048693" name="Rectangle 1"/>
          <p:cNvSpPr/>
          <p:nvPr/>
        </p:nvSpPr>
        <p:spPr>
          <a:xfrm>
            <a:off x="0" y="2057400"/>
            <a:ext cx="9144000" cy="1339850"/>
          </a:xfrm>
          <a:prstGeom prst="rect"/>
        </p:spPr>
        <p:txBody>
          <a:bodyPr wrap="square">
            <a:spAutoFit/>
          </a:bodyPr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foot progression angle may be medial or normal.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evtFilter="cancelBubble" fill="hold" id="2" nodeType="interactiveSeq" restart="whenNotActive">
                <p:stCondLst>
                  <p:cond evt="onClick" delay="0">
                    <p:tgtEl>
                      <p:spTgt spid="2097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3">
                      <p:stCondLst>
                        <p:cond delay="0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dur="1" fill="hold" id="6"/>
                                        <p:tgtEl>
                                          <p:spTgt spid="2097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75"/>
                  </p:tgtEl>
                </p:cond>
              </p:nextCondLst>
            </p:seq>
            <p:video>
              <p:cMediaNode vol="80000">
                <p:cTn display="0" fill="hold" id="7">
                  <p:stCondLst>
                    <p:cond delay="indefinite"/>
                  </p:stCondLst>
                </p:cTn>
                <p:tgtEl>
                  <p:spTgt spid="2097175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35</a:t>
            </a:fld>
            <a:endParaRPr lang="en-US"/>
          </a:p>
        </p:txBody>
      </p:sp>
      <p:sp>
        <p:nvSpPr>
          <p:cNvPr id="1048695" name="Content Placeholder 6"/>
          <p:cNvSpPr>
            <a:spLocks noGrp="1"/>
          </p:cNvSpPr>
          <p:nvPr>
            <p:ph idx="4294967295"/>
          </p:nvPr>
        </p:nvSpPr>
        <p:spPr>
          <a:xfrm>
            <a:off x="0" y="1524000"/>
            <a:ext cx="9144000" cy="2761996"/>
          </a:xfrm>
          <a:prstGeom prst="rect"/>
        </p:spPr>
        <p:txBody>
          <a:bodyPr wrap="square">
            <a:sp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physiologic genu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varum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it is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usually bilateral and symmetric, </a:t>
            </a:r>
          </a:p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Blount’s disease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it may be unilateral or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bilateral , and asymmetric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</a:t>
            </a:r>
            <a:endParaRPr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96" name="Horizontal Scroll 4"/>
          <p:cNvSpPr/>
          <p:nvPr/>
        </p:nvSpPr>
        <p:spPr>
          <a:xfrm>
            <a:off x="224443" y="30480"/>
            <a:ext cx="6023958" cy="1303989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pPr algn="ctr"/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ymmetry </a:t>
            </a:r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of 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involvement:</a:t>
            </a:r>
            <a:endParaRPr b="1" dirty="0" sz="4000" i="1" lang="ar-S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97176" name="Picture 7" descr="315236d pt 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096000" y="3352800"/>
            <a:ext cx="2423160" cy="31399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77" name="Picture 7" descr="Dscn17621"/>
          <p:cNvPicPr>
            <a:picLocks noChangeAspect="1" noGrp="1" noChangeArrowheads="1"/>
          </p:cNvPicPr>
          <p:nvPr>
            <p:ph sz="quarter" idx="4294967295"/>
          </p:nvPr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3581400" y="3352800"/>
            <a:ext cx="2255520" cy="32159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7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1295400" y="3810000"/>
            <a:ext cx="2057400" cy="289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36</a:t>
            </a:fld>
            <a:endParaRPr lang="en-US"/>
          </a:p>
        </p:txBody>
      </p:sp>
      <p:sp>
        <p:nvSpPr>
          <p:cNvPr id="1048698" name="Content Placeholder 6"/>
          <p:cNvSpPr>
            <a:spLocks noGrp="1"/>
          </p:cNvSpPr>
          <p:nvPr>
            <p:ph idx="4294967295"/>
          </p:nvPr>
        </p:nvSpPr>
        <p:spPr>
          <a:xfrm>
            <a:off x="33978" y="2133600"/>
            <a:ext cx="9125262" cy="4184141"/>
          </a:xfrm>
          <a:prstGeom prst="rect"/>
        </p:spPr>
        <p:txBody>
          <a:bodyPr wrap="square">
            <a:sp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In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Blount’s disease and in congenital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longitudinal deficiency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of the tibia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,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involved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limb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is shorter than the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other one .</a:t>
            </a:r>
          </a:p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endParaRPr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In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physiologic genu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varum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the lower limb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lengths are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even.</a:t>
            </a:r>
            <a:endParaRPr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99" name="Horizontal Scroll 4"/>
          <p:cNvSpPr/>
          <p:nvPr/>
        </p:nvSpPr>
        <p:spPr>
          <a:xfrm>
            <a:off x="198120" y="0"/>
            <a:ext cx="5334000" cy="1549216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pPr algn="ctr"/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Measure 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limb </a:t>
            </a:r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lengths 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:</a:t>
            </a:r>
            <a:endParaRPr b="1" dirty="0" sz="4000" i="1" lang="ar-S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37</a:t>
            </a:fld>
            <a:endParaRPr lang="en-US"/>
          </a:p>
        </p:txBody>
      </p:sp>
      <p:sp>
        <p:nvSpPr>
          <p:cNvPr id="1048701" name="Content Placeholder 6"/>
          <p:cNvSpPr>
            <a:spLocks noGrp="1"/>
          </p:cNvSpPr>
          <p:nvPr>
            <p:ph idx="4294967295"/>
          </p:nvPr>
        </p:nvSpPr>
        <p:spPr>
          <a:xfrm>
            <a:off x="0" y="2895600"/>
            <a:ext cx="9144000" cy="1339850"/>
          </a:xfrm>
          <a:prstGeom prst="rect"/>
        </p:spPr>
        <p:txBody>
          <a:bodyPr wrap="square">
            <a:spAutoFit/>
          </a:bodyPr>
          <a:p>
            <a:pPr algn="l" rtl="0">
              <a:buFont typeface="Wingdings" pitchFamily="2" charset="2"/>
              <a:buChar char="Ø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rickets (vitamin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 refractory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or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vitamin deficiency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) they are enlarged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</a:t>
            </a:r>
            <a:endParaRPr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702" name="Horizontal Scroll 7"/>
          <p:cNvSpPr/>
          <p:nvPr/>
        </p:nvSpPr>
        <p:spPr>
          <a:xfrm>
            <a:off x="253538" y="15240"/>
            <a:ext cx="8610600" cy="1676400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pPr algn="ctr"/>
            <a:r>
              <a:rPr dirty="0" sz="40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Palpate the epiphysis of the long </a:t>
            </a:r>
            <a:r>
              <a:rPr dirty="0" sz="40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bones. </a:t>
            </a:r>
            <a:r>
              <a:rPr dirty="0" sz="3200" i="1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(ankles</a:t>
            </a:r>
            <a:r>
              <a:rPr dirty="0" sz="3200" i="1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, knees, and </a:t>
            </a:r>
            <a:r>
              <a:rPr dirty="0" sz="3200" i="1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wrists) </a:t>
            </a:r>
            <a:endParaRPr dirty="0" sz="3200" i="1"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Rectangle 3"/>
          <p:cNvSpPr/>
          <p:nvPr/>
        </p:nvSpPr>
        <p:spPr>
          <a:xfrm>
            <a:off x="0" y="2667000"/>
            <a:ext cx="9144000" cy="13398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Determination </a:t>
            </a: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of the thigh-foot angle and evaluation of the </a:t>
            </a:r>
            <a:r>
              <a:rPr dirty="0" sz="3200" lang="en-US" err="1">
                <a:latin typeface="Andalus" pitchFamily="18" charset="-78"/>
                <a:ea typeface="Batang" pitchFamily="18" charset="-127"/>
                <a:cs typeface="Andalus" pitchFamily="18" charset="-78"/>
              </a:rPr>
              <a:t>bimalleolar</a:t>
            </a: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 axis</a:t>
            </a:r>
            <a:endParaRPr dirty="0" sz="3200" lang="ar-SA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704" name="Horizontal Scroll 5"/>
          <p:cNvSpPr/>
          <p:nvPr/>
        </p:nvSpPr>
        <p:spPr>
          <a:xfrm>
            <a:off x="609600" y="3125"/>
            <a:ext cx="7924800" cy="1676400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pPr algn="ctr"/>
            <a:endParaRPr dirty="0" sz="3200" i="1" lang="en-US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705" name="Rectangle 6"/>
          <p:cNvSpPr/>
          <p:nvPr/>
        </p:nvSpPr>
        <p:spPr>
          <a:xfrm>
            <a:off x="533400" y="302716"/>
            <a:ext cx="8330738" cy="1449451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sz="3600" lang="en-US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  <a:cs typeface="Segoe UI" pitchFamily="34" charset="0"/>
              </a:rPr>
              <a:t>Torsion of the tibia should also be routinely </a:t>
            </a:r>
            <a:r>
              <a:rPr b="1" dirty="0" sz="3600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  <a:cs typeface="Segoe UI" pitchFamily="34" charset="0"/>
              </a:rPr>
              <a:t>assessed</a:t>
            </a:r>
            <a:endParaRPr b="1" dirty="0" sz="3600" lang="en-US">
              <a:solidFill>
                <a:schemeClr val="bg1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Batang" pitchFamily="18" charset="-127"/>
              <a:ea typeface="Batang" pitchFamily="18" charset="-127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Flowchart: Multidocument 3"/>
          <p:cNvSpPr/>
          <p:nvPr/>
        </p:nvSpPr>
        <p:spPr>
          <a:xfrm>
            <a:off x="2286000" y="2209800"/>
            <a:ext cx="4038600" cy="1600200"/>
          </a:xfrm>
          <a:prstGeom prst="flowChartMultidocument"/>
          <a:solidFill>
            <a:srgbClr val="FFFF00"/>
          </a:solidFill>
          <a:ln>
            <a:solidFill>
              <a:srgbClr val="92D05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63500" dir="2700000" dist="50800">
              <a:prstClr val="black">
                <a:alpha val="50000"/>
              </a:prstClr>
            </a:innerShdw>
          </a:effectLst>
          <a:scene3d>
            <a:camera prst="orthographicFront"/>
            <a:lightRig dir="t" rig="balanced">
              <a:rot lat="0" lon="0" rev="2100000"/>
            </a:lightRig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p3d extrusionH="57150" prstMaterial="metal">
              <a:bevelT w="38100" h="25400"/>
              <a:contourClr>
                <a:schemeClr val="bg2"/>
              </a:contourClr>
            </a:sp3d>
          </a:bodyPr>
          <a:p>
            <a:r>
              <a:rPr b="1" dirty="0" sz="4800" lang="en-US">
                <a:ln w="50800"/>
                <a:solidFill>
                  <a:schemeClr val="bg1">
                    <a:shade val="50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Imaging: </a:t>
            </a:r>
          </a:p>
        </p:txBody>
      </p:sp>
      <p:sp>
        <p:nvSpPr>
          <p:cNvPr id="1048707" name="Curved Down Ribbon 4"/>
          <p:cNvSpPr/>
          <p:nvPr/>
        </p:nvSpPr>
        <p:spPr>
          <a:xfrm>
            <a:off x="381000" y="376844"/>
            <a:ext cx="8382000" cy="1371600"/>
          </a:xfrm>
          <a:prstGeom prst="ellipseRibbon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algn="ctr"/>
            <a:r>
              <a:rPr b="1" dirty="0" sz="4800" lang="en-US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algn="tl" blurRad="80000" dir="5040000" dist="4000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ASSESSMENT</a:t>
            </a:r>
            <a:endParaRPr b="1" dirty="0" sz="4800" lang="ar-SA">
              <a:ln w="1143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algn="tl" blurRad="80000" dir="5040000" dist="4000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97179" name="Picture 12" descr="D:\genu vara\09[1][1].gif"/>
          <p:cNvPicPr>
            <a:picLocks noChangeAspect="1" noChangeArrowheads="1" noCrop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00350" y="4371427"/>
            <a:ext cx="3162300" cy="1163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1"/>
          <p:cNvSpPr/>
          <p:nvPr/>
        </p:nvSpPr>
        <p:spPr>
          <a:xfrm>
            <a:off x="-26324" y="381000"/>
            <a:ext cx="9144000" cy="258826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endParaRPr dirty="0" sz="3200" lang="en-US">
              <a:latin typeface="Andalus" pitchFamily="18" charset="-78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cs typeface="Andalus" pitchFamily="18" charset="-78"/>
              </a:rPr>
              <a:t>This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position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causes contracture of the medial knee capsule, especially of the posterior oblique ligament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.   </a:t>
            </a:r>
          </a:p>
        </p:txBody>
      </p:sp>
      <p:sp>
        <p:nvSpPr>
          <p:cNvPr id="1048604" name="Rectangle 2"/>
          <p:cNvSpPr/>
          <p:nvPr/>
        </p:nvSpPr>
        <p:spPr>
          <a:xfrm>
            <a:off x="-56804" y="3048000"/>
            <a:ext cx="9144000" cy="3311271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cs typeface="Andalus" pitchFamily="18" charset="-78"/>
              </a:rPr>
              <a:t>Depending on the residual tightness of this capsular/ligamentous contracture at the onset of walking, varying amounts of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3600" lang="en-US" err="1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cs typeface="Andalus" pitchFamily="18" charset="-78"/>
              </a:rPr>
              <a:t>bowleggedness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 will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still be clinically appreciated.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40</a:t>
            </a:fld>
            <a:endParaRPr lang="en-US"/>
          </a:p>
        </p:txBody>
      </p:sp>
      <p:sp>
        <p:nvSpPr>
          <p:cNvPr id="1048709" name="Content Placeholder 6"/>
          <p:cNvSpPr>
            <a:spLocks noGrp="1"/>
          </p:cNvSpPr>
          <p:nvPr>
            <p:ph idx="4294967295"/>
          </p:nvPr>
        </p:nvSpPr>
        <p:spPr>
          <a:xfrm>
            <a:off x="0" y="1447800"/>
            <a:ext cx="9144000" cy="5275834"/>
          </a:xfrm>
          <a:prstGeom prst="rect"/>
        </p:spPr>
        <p:txBody>
          <a:bodyPr wrap="square">
            <a:spAutoFit/>
          </a:bodyPr>
          <a:p>
            <a:pPr algn="l" indent="0" marL="0" rtl="0">
              <a:buClr>
                <a:schemeClr val="tx1"/>
              </a:buClr>
              <a:buNone/>
            </a:pPr>
            <a:endParaRPr b="1"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l" indent="-571500" marL="571500" rtl="0">
              <a:buClr>
                <a:schemeClr val="tx1"/>
              </a:buClr>
              <a:buFont typeface="+mj-lt"/>
              <a:buAutoNum type="romanUcPeriod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3 years and older and the </a:t>
            </a:r>
            <a:r>
              <a:rPr b="1"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varus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deformity is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not improving or is getting worse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,</a:t>
            </a:r>
            <a:endParaRPr b="1"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l" indent="-571500" marL="571500" rtl="0">
              <a:buClr>
                <a:schemeClr val="tx1"/>
              </a:buClr>
              <a:buFont typeface="+mj-lt"/>
              <a:buAutoNum type="romanUcPeriod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medial bowing is unilateral or asymmetric,</a:t>
            </a:r>
          </a:p>
          <a:p>
            <a:pPr algn="l" indent="-571500" marL="571500" rtl="0">
              <a:buClr>
                <a:schemeClr val="tx1"/>
              </a:buClr>
              <a:buFont typeface="+mj-lt"/>
              <a:buAutoNum type="romanUcPeriod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angulation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is acute in the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proximal </a:t>
            </a:r>
            <a:r>
              <a:rPr b="1" dirty="0" sz="3200" lang="en-US" err="1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tibial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metaphysis immediately below the knee, </a:t>
            </a:r>
            <a:endParaRPr b="1" dirty="0" sz="32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l" indent="-571500" marL="571500" rtl="0">
              <a:buClr>
                <a:schemeClr val="tx1"/>
              </a:buClr>
              <a:buFont typeface="+mj-lt"/>
              <a:buAutoNum type="romanUcPeriod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possibility of a pathologic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condition. </a:t>
            </a:r>
            <a:endParaRPr b="1"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710" name="Rectangle 1"/>
          <p:cNvSpPr/>
          <p:nvPr/>
        </p:nvSpPr>
        <p:spPr>
          <a:xfrm>
            <a:off x="0" y="457200"/>
            <a:ext cx="9144000" cy="1075054"/>
          </a:xfrm>
          <a:prstGeom prst="rect"/>
        </p:spPr>
        <p:txBody>
          <a:bodyPr wrap="square">
            <a:spAutoFit/>
          </a:bodyPr>
          <a:p>
            <a:pPr algn="ctr">
              <a:buClr>
                <a:schemeClr val="tx1"/>
              </a:buClr>
            </a:pPr>
            <a:r>
              <a:rPr b="1" dirty="0" sz="4800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Andalus" pitchFamily="18" charset="-78"/>
              </a:rPr>
              <a:t>Take  radiograms  when 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Rectangle 1"/>
          <p:cNvSpPr/>
          <p:nvPr/>
        </p:nvSpPr>
        <p:spPr>
          <a:xfrm>
            <a:off x="29095" y="1371600"/>
            <a:ext cx="9144000" cy="19240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Full-length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standing bilateral </a:t>
            </a:r>
            <a:r>
              <a:rPr b="1" dirty="0" sz="3200" lang="en-US" err="1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antero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posterior </a:t>
            </a: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radiographs from hip to ankle should be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obtained. </a:t>
            </a:r>
          </a:p>
        </p:txBody>
      </p:sp>
      <p:sp>
        <p:nvSpPr>
          <p:cNvPr id="1048712" name="Rectangle 2"/>
          <p:cNvSpPr/>
          <p:nvPr/>
        </p:nvSpPr>
        <p:spPr>
          <a:xfrm>
            <a:off x="15240" y="3733800"/>
            <a:ext cx="9144000" cy="13398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focus of the radiograph should be at the knee with both kneecaps pointing </a:t>
            </a:r>
            <a:r>
              <a:rPr b="1"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forward.</a:t>
            </a:r>
            <a:endParaRPr b="1"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42</a:t>
            </a:fld>
            <a:endParaRPr lang="en-US"/>
          </a:p>
        </p:txBody>
      </p:sp>
      <p:sp>
        <p:nvSpPr>
          <p:cNvPr id="1048714" name="Content Placeholder 6"/>
          <p:cNvSpPr>
            <a:spLocks noGrp="1"/>
          </p:cNvSpPr>
          <p:nvPr>
            <p:ph idx="4294967295"/>
          </p:nvPr>
        </p:nvSpPr>
        <p:spPr>
          <a:xfrm>
            <a:off x="0" y="990600"/>
            <a:ext cx="9144000" cy="1593596"/>
          </a:xfrm>
          <a:prstGeom prst="rect"/>
        </p:spPr>
        <p:txBody>
          <a:bodyPr wrap="square">
            <a:sp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The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growth plates of the distal femur and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</a:t>
            </a:r>
          </a:p>
          <a:p>
            <a:pPr algn="l" indent="0" marL="0" rtl="0">
              <a:buClr>
                <a:schemeClr val="tx1"/>
              </a:buClr>
              <a:buNone/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  proximal tibia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should be considered carefully. </a:t>
            </a:r>
          </a:p>
        </p:txBody>
      </p:sp>
      <p:sp>
        <p:nvSpPr>
          <p:cNvPr id="1048715" name="Rectangle 3"/>
          <p:cNvSpPr/>
          <p:nvPr/>
        </p:nvSpPr>
        <p:spPr>
          <a:xfrm>
            <a:off x="-30480" y="2667000"/>
            <a:ext cx="9144000" cy="2004060"/>
          </a:xfrm>
          <a:prstGeom prst="rect"/>
        </p:spPr>
        <p:txBody>
          <a:bodyPr wrap="square">
            <a:spAutoFit/>
          </a:bodyPr>
          <a:p>
            <a:pPr>
              <a:buClr>
                <a:schemeClr val="tx1"/>
              </a:buClr>
            </a:pPr>
            <a:endParaRPr dirty="0" sz="3200" lang="en-US">
              <a:latin typeface="Andalus" pitchFamily="18" charset="-78"/>
              <a:cs typeface="Andalus" pitchFamily="18" charset="-78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 The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horizontal joint lines of both the knee and ankle are tilted medially.</a:t>
            </a:r>
            <a:endParaRPr dirty="0" sz="3200" lang="ar-SA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Content Placeholder 6"/>
          <p:cNvSpPr>
            <a:spLocks noGrp="1"/>
          </p:cNvSpPr>
          <p:nvPr>
            <p:ph idx="4294967295"/>
          </p:nvPr>
        </p:nvSpPr>
        <p:spPr>
          <a:xfrm>
            <a:off x="0" y="752529"/>
            <a:ext cx="9144000" cy="2510536"/>
          </a:xfrm>
          <a:prstGeom prst="rect"/>
        </p:spPr>
        <p:txBody>
          <a:bodyPr wrap="square">
            <a:sp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Ø"/>
            </a:pPr>
            <a:r>
              <a:rPr b="1" dirty="0" sz="3200" lang="en-US">
                <a:latin typeface="Andalus" pitchFamily="18" charset="-78"/>
                <a:cs typeface="Andalus" pitchFamily="18" charset="-78"/>
              </a:rPr>
              <a:t>Measure the </a:t>
            </a:r>
            <a:r>
              <a:rPr b="1" dirty="0" sz="3200" lang="en-US" err="1" smtClean="0">
                <a:latin typeface="Andalus" pitchFamily="18" charset="-78"/>
                <a:cs typeface="Andalus" pitchFamily="18" charset="-78"/>
              </a:rPr>
              <a:t>metaphyseal</a:t>
            </a:r>
            <a:r>
              <a:rPr b="1" dirty="0" sz="3200" lang="en-US" smtClean="0">
                <a:latin typeface="Andalus" pitchFamily="18" charset="-78"/>
                <a:cs typeface="Andalus" pitchFamily="18" charset="-78"/>
              </a:rPr>
              <a:t> - </a:t>
            </a:r>
            <a:r>
              <a:rPr b="1" dirty="0" sz="3200" lang="en-US" err="1" smtClean="0">
                <a:latin typeface="Andalus" pitchFamily="18" charset="-78"/>
                <a:cs typeface="Andalus" pitchFamily="18" charset="-78"/>
              </a:rPr>
              <a:t>diaphyseal</a:t>
            </a:r>
            <a:r>
              <a:rPr b="1" dirty="0" sz="32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b="1" dirty="0" sz="3200" lang="en-US">
                <a:latin typeface="Andalus" pitchFamily="18" charset="-78"/>
                <a:cs typeface="Andalus" pitchFamily="18" charset="-78"/>
              </a:rPr>
              <a:t>angle. </a:t>
            </a:r>
          </a:p>
          <a:p>
            <a:pPr algn="l" rtl="0">
              <a:buFont typeface="Wingdings" pitchFamily="2" charset="2"/>
              <a:buChar char="ü"/>
            </a:pPr>
            <a:r>
              <a:rPr dirty="0" sz="2800" lang="en-US" smtClean="0">
                <a:latin typeface="Andalus" pitchFamily="18" charset="-78"/>
                <a:cs typeface="Andalus" pitchFamily="18" charset="-78"/>
              </a:rPr>
              <a:t>In the physiologic </a:t>
            </a:r>
            <a:r>
              <a:rPr dirty="0" sz="2800" lang="en-US">
                <a:latin typeface="Andalus" pitchFamily="18" charset="-78"/>
                <a:cs typeface="Andalus" pitchFamily="18" charset="-78"/>
              </a:rPr>
              <a:t>genu </a:t>
            </a:r>
            <a:r>
              <a:rPr dirty="0" sz="2800" lang="en-US" err="1">
                <a:latin typeface="Andalus" pitchFamily="18" charset="-78"/>
                <a:cs typeface="Andalus" pitchFamily="18" charset="-78"/>
              </a:rPr>
              <a:t>varum</a:t>
            </a:r>
            <a:r>
              <a:rPr dirty="0" sz="2800" lang="en-US">
                <a:latin typeface="Andalus" pitchFamily="18" charset="-78"/>
                <a:cs typeface="Andalus" pitchFamily="18" charset="-78"/>
              </a:rPr>
              <a:t> it is less than </a:t>
            </a:r>
            <a:r>
              <a:rPr dirty="0" sz="2800" lang="en-US" smtClean="0">
                <a:latin typeface="Andalus" pitchFamily="18" charset="-78"/>
                <a:cs typeface="Andalus" pitchFamily="18" charset="-78"/>
              </a:rPr>
              <a:t>11degrees, whereas </a:t>
            </a:r>
            <a:r>
              <a:rPr dirty="0" sz="2800" lang="en-US">
                <a:latin typeface="Andalus" pitchFamily="18" charset="-78"/>
                <a:cs typeface="Andalus" pitchFamily="18" charset="-78"/>
              </a:rPr>
              <a:t>in tibia </a:t>
            </a:r>
            <a:r>
              <a:rPr dirty="0" sz="2800" lang="en-US" err="1">
                <a:latin typeface="Andalus" pitchFamily="18" charset="-78"/>
                <a:cs typeface="Andalus" pitchFamily="18" charset="-78"/>
              </a:rPr>
              <a:t>vara</a:t>
            </a:r>
            <a:r>
              <a:rPr dirty="0" sz="2800" lang="en-US">
                <a:latin typeface="Andalus" pitchFamily="18" charset="-78"/>
                <a:cs typeface="Andalus" pitchFamily="18" charset="-78"/>
              </a:rPr>
              <a:t> it is greater than 11 </a:t>
            </a:r>
            <a:r>
              <a:rPr dirty="0" sz="2800" lang="en-US" smtClean="0">
                <a:latin typeface="Andalus" pitchFamily="18" charset="-78"/>
                <a:cs typeface="Andalus" pitchFamily="18" charset="-78"/>
              </a:rPr>
              <a:t>degrees .</a:t>
            </a:r>
          </a:p>
        </p:txBody>
      </p:sp>
      <p:pic>
        <p:nvPicPr>
          <p:cNvPr id="209718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791200" y="2781300"/>
            <a:ext cx="2514600" cy="3505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81" name="Picture 8" descr="Dscn109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219200" y="2438400"/>
            <a:ext cx="3471863" cy="4191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17" name="Line 7"/>
          <p:cNvSpPr>
            <a:spLocks noChangeShapeType="1"/>
          </p:cNvSpPr>
          <p:nvPr/>
        </p:nvSpPr>
        <p:spPr bwMode="auto">
          <a:xfrm flipV="1">
            <a:off x="2743200" y="4419600"/>
            <a:ext cx="1371600" cy="2209800"/>
          </a:xfrm>
          <a:prstGeom prst="line"/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p>
            <a:endParaRPr lang="ar-SA"/>
          </a:p>
        </p:txBody>
      </p:sp>
      <p:sp>
        <p:nvSpPr>
          <p:cNvPr id="1048718" name="Line 10"/>
          <p:cNvSpPr>
            <a:spLocks noChangeShapeType="1"/>
          </p:cNvSpPr>
          <p:nvPr/>
        </p:nvSpPr>
        <p:spPr bwMode="auto">
          <a:xfrm flipH="1" flipV="1">
            <a:off x="2391964" y="4591050"/>
            <a:ext cx="2180033" cy="133350"/>
          </a:xfrm>
          <a:prstGeom prst="line"/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p>
            <a:endParaRPr lang="ar-SA"/>
          </a:p>
        </p:txBody>
      </p:sp>
      <p:sp>
        <p:nvSpPr>
          <p:cNvPr id="1048719" name="Line 10"/>
          <p:cNvSpPr>
            <a:spLocks noChangeShapeType="1"/>
          </p:cNvSpPr>
          <p:nvPr/>
        </p:nvSpPr>
        <p:spPr bwMode="auto">
          <a:xfrm flipH="1" flipV="1">
            <a:off x="2391963" y="4244340"/>
            <a:ext cx="2180035" cy="480060"/>
          </a:xfrm>
          <a:prstGeom prst="line"/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p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7"/>
                                        <p:tgtEl>
                                          <p:spTgt spid="209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0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3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6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7" grpId="0" animBg="1"/>
      <p:bldP spid="1048718" grpId="0" animBg="1"/>
      <p:bldP spid="10487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3" descr="Dscn073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097463" y="2438400"/>
            <a:ext cx="2979737" cy="4191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20" name="Text Box 5"/>
          <p:cNvSpPr txBox="1">
            <a:spLocks noChangeArrowheads="1"/>
          </p:cNvSpPr>
          <p:nvPr/>
        </p:nvSpPr>
        <p:spPr bwMode="auto">
          <a:xfrm>
            <a:off x="5112613" y="1686580"/>
            <a:ext cx="3205481" cy="527875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Femoral-</a:t>
            </a:r>
            <a:r>
              <a:rPr b="1" dirty="0" sz="2800" lang="en-US" err="1">
                <a:latin typeface="Times New Roman" pitchFamily="18" charset="0"/>
                <a:cs typeface="Times New Roman" pitchFamily="18" charset="0"/>
              </a:rPr>
              <a:t>Tibial</a:t>
            </a:r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 Axis</a:t>
            </a:r>
          </a:p>
        </p:txBody>
      </p:sp>
      <p:sp>
        <p:nvSpPr>
          <p:cNvPr id="1048721" name="Line 6"/>
          <p:cNvSpPr>
            <a:spLocks noChangeShapeType="1"/>
          </p:cNvSpPr>
          <p:nvPr/>
        </p:nvSpPr>
        <p:spPr bwMode="auto">
          <a:xfrm flipV="1">
            <a:off x="6172200" y="2209800"/>
            <a:ext cx="609600" cy="3733800"/>
          </a:xfrm>
          <a:prstGeom prst="line"/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p>
            <a:endParaRPr lang="ar-SA"/>
          </a:p>
        </p:txBody>
      </p:sp>
      <p:sp>
        <p:nvSpPr>
          <p:cNvPr id="1048722" name="Line 7"/>
          <p:cNvSpPr>
            <a:spLocks noChangeShapeType="1"/>
          </p:cNvSpPr>
          <p:nvPr/>
        </p:nvSpPr>
        <p:spPr bwMode="auto">
          <a:xfrm flipH="1" flipV="1">
            <a:off x="6400800" y="4724400"/>
            <a:ext cx="304800" cy="2133600"/>
          </a:xfrm>
          <a:prstGeom prst="line"/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p>
            <a:endParaRPr lang="ar-SA"/>
          </a:p>
        </p:txBody>
      </p:sp>
      <p:pic>
        <p:nvPicPr>
          <p:cNvPr id="2097183" name="Picture 8" descr="Dscn109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38200" y="2438400"/>
            <a:ext cx="3167063" cy="4191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23" name="Text Box 9"/>
          <p:cNvSpPr txBox="1">
            <a:spLocks noChangeArrowheads="1"/>
          </p:cNvSpPr>
          <p:nvPr/>
        </p:nvSpPr>
        <p:spPr bwMode="auto">
          <a:xfrm>
            <a:off x="716280" y="1524000"/>
            <a:ext cx="3561080" cy="527875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Medial </a:t>
            </a:r>
            <a:r>
              <a:rPr b="1" dirty="0" sz="2800" lang="en-US" err="1">
                <a:latin typeface="Times New Roman" pitchFamily="18" charset="0"/>
                <a:cs typeface="Times New Roman" pitchFamily="18" charset="0"/>
              </a:rPr>
              <a:t>Physeal</a:t>
            </a:r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 Slope</a:t>
            </a:r>
          </a:p>
        </p:txBody>
      </p:sp>
      <p:sp>
        <p:nvSpPr>
          <p:cNvPr id="1048724" name="Line 10"/>
          <p:cNvSpPr>
            <a:spLocks noChangeShapeType="1"/>
          </p:cNvSpPr>
          <p:nvPr/>
        </p:nvSpPr>
        <p:spPr bwMode="auto">
          <a:xfrm flipH="1" flipV="1">
            <a:off x="1447800" y="4114800"/>
            <a:ext cx="1981200" cy="457200"/>
          </a:xfrm>
          <a:prstGeom prst="line"/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p>
            <a:endParaRPr lang="ar-SA"/>
          </a:p>
        </p:txBody>
      </p:sp>
      <p:sp>
        <p:nvSpPr>
          <p:cNvPr id="1048725" name="Line 11"/>
          <p:cNvSpPr>
            <a:spLocks noChangeShapeType="1"/>
          </p:cNvSpPr>
          <p:nvPr/>
        </p:nvSpPr>
        <p:spPr bwMode="auto">
          <a:xfrm flipH="1">
            <a:off x="1600200" y="4419600"/>
            <a:ext cx="1219200" cy="609600"/>
          </a:xfrm>
          <a:prstGeom prst="line"/>
          <a:noFill/>
          <a:ln w="254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p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9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dur="500" id="12"/>
                                        <p:tgtEl>
                                          <p:spTgt spid="104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5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20"/>
                                        <p:tgtEl>
                                          <p:spTgt spid="209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23"/>
                                        <p:tgtEl>
                                          <p:spTgt spid="10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26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0" grpId="0" autoUpdateAnimBg="0"/>
      <p:bldP spid="1048721" grpId="0" animBg="1"/>
      <p:bldP spid="1048722" grpId="0" animBg="1"/>
      <p:bldP spid="1048723" grpId="0" autoUpdateAnimBg="0"/>
      <p:bldP spid="1048724" grpId="0" animBg="1"/>
      <p:bldP spid="10487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Rectangle 1"/>
          <p:cNvSpPr/>
          <p:nvPr/>
        </p:nvSpPr>
        <p:spPr>
          <a:xfrm>
            <a:off x="0" y="457200"/>
            <a:ext cx="9144000" cy="19240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Blount’s disease can be differentiated from physiologic bowing by </a:t>
            </a:r>
            <a:r>
              <a:rPr b="1" dirty="0" sz="3200" i="1" lang="en-US" err="1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metaphyseal</a:t>
            </a:r>
            <a:r>
              <a:rPr b="1" dirty="0" sz="3200" i="1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b="1" dirty="0" sz="3200" i="1" lang="en-US" err="1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beaking</a:t>
            </a:r>
            <a:r>
              <a:rPr b="1" dirty="0" sz="3200" i="1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at the knee, leading to an abrupt </a:t>
            </a:r>
            <a:r>
              <a:rPr b="1" dirty="0" sz="3200" i="1" lang="en-US" err="1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varus</a:t>
            </a:r>
            <a:r>
              <a:rPr b="1" dirty="0" sz="3200" i="1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 </a:t>
            </a:r>
          </a:p>
        </p:txBody>
      </p:sp>
      <p:pic>
        <p:nvPicPr>
          <p:cNvPr id="2097184" name="Picture 5" descr="Dscn109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1222374" y="2590800"/>
            <a:ext cx="3578225" cy="3981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27" name="Line 7"/>
          <p:cNvSpPr>
            <a:spLocks noChangeShapeType="1"/>
          </p:cNvSpPr>
          <p:nvPr/>
        </p:nvSpPr>
        <p:spPr bwMode="auto">
          <a:xfrm flipV="1">
            <a:off x="2057400" y="4724400"/>
            <a:ext cx="1082040" cy="152400"/>
          </a:xfrm>
          <a:prstGeom prst="line"/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pic>
        <p:nvPicPr>
          <p:cNvPr id="209718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953000" y="2590800"/>
            <a:ext cx="3552825" cy="4029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28" name="Line 7"/>
          <p:cNvSpPr>
            <a:spLocks noChangeShapeType="1"/>
          </p:cNvSpPr>
          <p:nvPr/>
        </p:nvSpPr>
        <p:spPr bwMode="auto">
          <a:xfrm flipV="1">
            <a:off x="5410200" y="4724400"/>
            <a:ext cx="838200" cy="152400"/>
          </a:xfrm>
          <a:prstGeom prst="line"/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7"/>
                                        <p:tgtEl>
                                          <p:spTgt spid="209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0"/>
                                        <p:tgtEl>
                                          <p:spTgt spid="104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3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7" grpId="0" animBg="1"/>
      <p:bldP spid="10487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1"/>
          <p:cNvSpPr/>
          <p:nvPr/>
        </p:nvSpPr>
        <p:spPr>
          <a:xfrm>
            <a:off x="0" y="1066800"/>
            <a:ext cx="9144000" cy="13398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b="1" dirty="0" sz="3200" lang="en-US" err="1">
                <a:latin typeface="Andalus" pitchFamily="18" charset="-78"/>
                <a:cs typeface="Andalus" pitchFamily="18" charset="-78"/>
              </a:rPr>
              <a:t>Ricketic</a:t>
            </a:r>
            <a:r>
              <a:rPr b="1" dirty="0" sz="3200" lang="en-US">
                <a:latin typeface="Andalus" pitchFamily="18" charset="-78"/>
                <a:cs typeface="Andalus" pitchFamily="18" charset="-78"/>
              </a:rPr>
              <a:t> bowing is signaled by </a:t>
            </a:r>
            <a:r>
              <a:rPr b="1" dirty="0" sz="3200" i="1" lang="en-US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widening and cupping of the </a:t>
            </a:r>
            <a:r>
              <a:rPr b="1" dirty="0" sz="3200" i="1" lang="en-US" err="1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physis</a:t>
            </a:r>
            <a:r>
              <a:rPr b="1" dirty="0" sz="3200" i="1" lang="en-US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 at multiple sites</a:t>
            </a:r>
            <a:r>
              <a:rPr b="1" dirty="0" sz="3200" lang="en-US">
                <a:latin typeface="Andalus" pitchFamily="18" charset="-78"/>
                <a:cs typeface="Andalus" pitchFamily="18" charset="-78"/>
              </a:rPr>
              <a:t>. </a:t>
            </a:r>
            <a:endParaRPr b="1" dirty="0" sz="3200" lang="en-US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8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057400" y="2362200"/>
            <a:ext cx="4114800" cy="3924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Rectangle 1"/>
          <p:cNvSpPr/>
          <p:nvPr/>
        </p:nvSpPr>
        <p:spPr>
          <a:xfrm>
            <a:off x="0" y="548700"/>
            <a:ext cx="9144000" cy="19240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Other skeletal </a:t>
            </a:r>
            <a:r>
              <a:rPr dirty="0" sz="3200" lang="en-US" err="1">
                <a:latin typeface="Andalus" pitchFamily="18" charset="-78"/>
                <a:cs typeface="Andalus" pitchFamily="18" charset="-78"/>
              </a:rPr>
              <a:t>dysplasias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 are also distinguished based on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their characteristic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findings on radiograph. </a:t>
            </a:r>
            <a:endParaRPr dirty="0" sz="3200" lang="ar-SA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87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124200" y="1828800"/>
            <a:ext cx="3279371" cy="464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48</a:t>
            </a:fld>
            <a:endParaRPr lang="en-US"/>
          </a:p>
        </p:txBody>
      </p:sp>
      <p:sp>
        <p:nvSpPr>
          <p:cNvPr id="1048732" name="Content Placeholder 6"/>
          <p:cNvSpPr>
            <a:spLocks noGrp="1"/>
          </p:cNvSpPr>
          <p:nvPr>
            <p:ph idx="4294967295"/>
          </p:nvPr>
        </p:nvSpPr>
        <p:spPr>
          <a:xfrm>
            <a:off x="0" y="1905000"/>
            <a:ext cx="9144000" cy="5682996"/>
          </a:xfrm>
          <a:prstGeom prst="rect"/>
        </p:spPr>
        <p:txBody>
          <a:bodyPr wrap="square">
            <a:sp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Normally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upper border of the proximal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fibular epiphysis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is in line with the upper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tibial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growth plate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– well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inferior to the joint horizontal orientation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line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</a:t>
            </a:r>
          </a:p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Blount’s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disease, congenital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longitudinal deficiency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of the tibia, and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achondroplasia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demonstrate relative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overgrowth of the fibula, and the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fibular epiphysis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is more proximal, near the joint line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</a:t>
            </a:r>
            <a:endParaRPr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733" name="Horizontal Scroll 4"/>
          <p:cNvSpPr/>
          <p:nvPr/>
        </p:nvSpPr>
        <p:spPr>
          <a:xfrm>
            <a:off x="213360" y="0"/>
            <a:ext cx="8686800" cy="1676400"/>
          </a:xfrm>
          <a:prstGeom prst="horizontalScroll"/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p>
            <a:pPr algn="ctr"/>
            <a:r>
              <a:rPr dirty="0" sz="3600"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The level </a:t>
            </a:r>
            <a:r>
              <a:rPr dirty="0" sz="3600"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of the proximal fibula in relation to that of the tibia.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p>
            <a:r>
              <a:rPr dirty="0" sz="4000" lang="en-US">
                <a:latin typeface="Algerian" pitchFamily="82" charset="0"/>
              </a:rPr>
              <a:t/>
            </a:r>
            <a:br>
              <a:rPr dirty="0" sz="4000" lang="en-US">
                <a:latin typeface="Algerian" pitchFamily="82" charset="0"/>
              </a:rPr>
            </a:br>
            <a:r>
              <a:rPr b="1" dirty="0" sz="4000" lang="en-US">
                <a:latin typeface="Algerian" pitchFamily="82" charset="0"/>
              </a:rPr>
              <a:t>When To Refer ?</a:t>
            </a:r>
          </a:p>
        </p:txBody>
      </p:sp>
      <p:sp>
        <p:nvSpPr>
          <p:cNvPr id="10487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752600"/>
            <a:ext cx="7391400" cy="3733800"/>
          </a:xfrm>
        </p:spPr>
        <p:txBody>
          <a:bodyPr>
            <a:normAutofit fontScale="91667" lnSpcReduction="10000"/>
          </a:bodyPr>
          <a:p>
            <a:pPr algn="l" rtl="0">
              <a:lnSpc>
                <a:spcPct val="90000"/>
              </a:lnSpc>
            </a:pPr>
            <a:r>
              <a:rPr b="1" dirty="0" sz="3500" lang="en-US">
                <a:solidFill>
                  <a:schemeClr val="tx2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Pathologic deformities:</a:t>
            </a:r>
          </a:p>
          <a:p>
            <a:pPr algn="l" rtl="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dirty="0" sz="3000" lang="en-US">
                <a:latin typeface="Times New Roman" pitchFamily="18" charset="0"/>
                <a:cs typeface="Times New Roman" pitchFamily="18" charset="0"/>
              </a:rPr>
              <a:t>        Asymmetrical.</a:t>
            </a:r>
          </a:p>
          <a:p>
            <a:pPr algn="l" rtl="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dirty="0" sz="3000" lang="en-US">
                <a:latin typeface="Times New Roman" pitchFamily="18" charset="0"/>
                <a:cs typeface="Times New Roman" pitchFamily="18" charset="0"/>
              </a:rPr>
              <a:t>        Localized.</a:t>
            </a:r>
          </a:p>
          <a:p>
            <a:pPr algn="l" rtl="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dirty="0" sz="3000" lang="en-US">
                <a:latin typeface="Times New Roman" pitchFamily="18" charset="0"/>
                <a:cs typeface="Times New Roman" pitchFamily="18" charset="0"/>
              </a:rPr>
              <a:t>        Progressive.</a:t>
            </a:r>
          </a:p>
          <a:p>
            <a:pPr algn="l" rtl="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dirty="0" sz="3000" lang="en-US">
                <a:latin typeface="Times New Roman" pitchFamily="18" charset="0"/>
                <a:cs typeface="Times New Roman" pitchFamily="18" charset="0"/>
              </a:rPr>
              <a:t>        Not expected for age.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dirty="0" sz="2400" lang="en-US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0000"/>
              </a:lnSpc>
            </a:pPr>
            <a:r>
              <a:rPr b="1" dirty="0" sz="3500" lang="en-US">
                <a:solidFill>
                  <a:schemeClr val="tx2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Exaggerated physiologic deformities</a:t>
            </a:r>
            <a:r>
              <a:rPr b="1" dirty="0" sz="3500" lang="en-US" smtClean="0">
                <a:solidFill>
                  <a:schemeClr val="tx2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b="1" dirty="0" sz="3500" lang="en-US">
              <a:solidFill>
                <a:schemeClr val="tx2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88" name="Picture 7" descr="Dscn17621"/>
          <p:cNvPicPr>
            <a:picLocks noChangeAspect="1" noGrp="1" noChangeArrowheads="1"/>
          </p:cNvPicPr>
          <p:nvPr>
            <p:ph sz="quarter" idx="2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5029200" y="762000"/>
            <a:ext cx="3276600" cy="3886200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dur="500" id="7"/>
                                        <p:tgtEl>
                                          <p:spTgt spid="1048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dur="500" id="10"/>
                                        <p:tgtEl>
                                          <p:spTgt spid="1048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dur="500" id="13"/>
                                        <p:tgtEl>
                                          <p:spTgt spid="1048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dur="500" id="16"/>
                                        <p:tgtEl>
                                          <p:spTgt spid="1048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dur="500" id="19"/>
                                        <p:tgtEl>
                                          <p:spTgt spid="1048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0" nodeType="withEffect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dur="500" id="22"/>
                                        <p:tgtEl>
                                          <p:spTgt spid="10487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500" id="25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1"/>
          <p:cNvSpPr/>
          <p:nvPr/>
        </p:nvSpPr>
        <p:spPr>
          <a:xfrm>
            <a:off x="0" y="1905000"/>
            <a:ext cx="9144000" cy="19240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b="1" dirty="0" sz="3200" lang="en-US">
                <a:latin typeface="Andalus" pitchFamily="18" charset="-78"/>
                <a:cs typeface="Andalus" pitchFamily="18" charset="-78"/>
              </a:rPr>
              <a:t>Over the course of time, these contractures stretch, and spontaneous resolution of this “physiologic” bowing is seen. </a:t>
            </a:r>
          </a:p>
        </p:txBody>
      </p:sp>
      <p:pic>
        <p:nvPicPr>
          <p:cNvPr id="2097154" name="Picture 11" descr="D:\genu vara\018[1].gif"/>
          <p:cNvPicPr>
            <a:picLocks noChangeAspect="1" noChangeArrowheads="1" noCrop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733800" y="4038600"/>
            <a:ext cx="2697480" cy="871912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p:bgPr>
    </p:bg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1" descr="C:\Users\al_saedawy\Desktop\X\000203CE.gif"/>
          <p:cNvPicPr>
            <a:picLocks noChangeAspect="1" noChangeArrowheads="1" noCrop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020280" y="2438400"/>
            <a:ext cx="3960440" cy="4248472"/>
          </a:xfrm>
          <a:prstGeom prst="rect"/>
          <a:noFill/>
        </p:spPr>
      </p:pic>
      <p:sp>
        <p:nvSpPr>
          <p:cNvPr id="1048743" name="Curved Up Ribbon 2"/>
          <p:cNvSpPr/>
          <p:nvPr/>
        </p:nvSpPr>
        <p:spPr>
          <a:xfrm>
            <a:off x="533400" y="762000"/>
            <a:ext cx="8001000" cy="2133600"/>
          </a:xfrm>
          <a:prstGeom prst="ellipseRibbon2"/>
          <a:solidFill>
            <a:srgbClr val="FFFF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algn="ctr"/>
            <a:r>
              <a:rPr b="1" dirty="0" sz="6600" lang="en-US">
                <a:ln w="18415" cmpd="sng">
                  <a:solidFill>
                    <a:srgbClr val="FFFF00"/>
                  </a:solidFill>
                  <a:prstDash val="solid"/>
                </a:ln>
                <a:solidFill>
                  <a:schemeClr val="bg1"/>
                </a:solidFill>
                <a:effectLst>
                  <a:outerShdw algn="ctr" blurRad="60007" dir="7680000" dist="310007" kx="1300200" rotWithShape="0" sy="30000">
                    <a:prstClr val="black">
                      <a:alpha val="32000"/>
                    </a:prstClr>
                  </a:outerShdw>
                </a:effectLst>
                <a:latin typeface="Bernard MT Condensed" pitchFamily="18" charset="0"/>
              </a:rPr>
              <a:t>TREATMENT</a:t>
            </a:r>
            <a:endParaRPr b="1" dirty="0" sz="6600" lang="ar-SA">
              <a:ln w="11430" cmpd="sng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4"/>
          <p:cNvSpPr/>
          <p:nvPr/>
        </p:nvSpPr>
        <p:spPr>
          <a:xfrm>
            <a:off x="-15240" y="1300609"/>
            <a:ext cx="9144000" cy="13398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In the vast majority of cases, genu </a:t>
            </a:r>
            <a:r>
              <a:rPr dirty="0" sz="3200" lang="en-US" err="1">
                <a:latin typeface="Andalus" pitchFamily="18" charset="-78"/>
                <a:ea typeface="Batang" pitchFamily="18" charset="-127"/>
                <a:cs typeface="Andalus" pitchFamily="18" charset="-78"/>
              </a:rPr>
              <a:t>varum</a:t>
            </a: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 will correct with growth. </a:t>
            </a:r>
          </a:p>
        </p:txBody>
      </p:sp>
      <p:sp>
        <p:nvSpPr>
          <p:cNvPr id="1048745" name="Rectangle 5"/>
          <p:cNvSpPr/>
          <p:nvPr/>
        </p:nvSpPr>
        <p:spPr>
          <a:xfrm>
            <a:off x="-15240" y="3581400"/>
            <a:ext cx="9114905" cy="2508250"/>
          </a:xfrm>
          <a:prstGeom prst="rect"/>
        </p:spPr>
        <p:txBody>
          <a:bodyPr wrap="square">
            <a:spAutoFit/>
          </a:bodyPr>
          <a:p>
            <a:pPr indent="-457200" marL="457200"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cs typeface="Andalus" pitchFamily="18" charset="-78"/>
              </a:rPr>
              <a:t> In physiologic genu </a:t>
            </a:r>
            <a:r>
              <a:rPr dirty="0" sz="3200" lang="en-US" err="1">
                <a:latin typeface="Andalus" pitchFamily="18" charset="-78"/>
                <a:cs typeface="Andalus" pitchFamily="18" charset="-78"/>
              </a:rPr>
              <a:t>varum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 education and assurance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of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the parents is important and just follow its natural course by reassessing the child in 6 months.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Rectangle 1"/>
          <p:cNvSpPr/>
          <p:nvPr/>
        </p:nvSpPr>
        <p:spPr>
          <a:xfrm>
            <a:off x="11819" y="224564"/>
            <a:ext cx="9144000" cy="19240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For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the overly concerned parent, “treatment” to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expedite this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natural resolution consists of daily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knee stretches .</a:t>
            </a:r>
            <a:endParaRPr dirty="0" sz="3200" lang="ar-SA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9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905000" y="1809464"/>
            <a:ext cx="5867400" cy="35301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47" name="Rectangle 3"/>
          <p:cNvSpPr/>
          <p:nvPr/>
        </p:nvSpPr>
        <p:spPr>
          <a:xfrm>
            <a:off x="-52647" y="5655585"/>
            <a:ext cx="9056631" cy="668782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800" lang="en-US" smtClean="0">
                <a:latin typeface="Andalus" pitchFamily="18" charset="-78"/>
                <a:cs typeface="Andalus" pitchFamily="18" charset="-78"/>
              </a:rPr>
              <a:t>Method </a:t>
            </a:r>
            <a:r>
              <a:rPr dirty="0" sz="2800" lang="en-US">
                <a:latin typeface="Andalus" pitchFamily="18" charset="-78"/>
                <a:cs typeface="Andalus" pitchFamily="18" charset="-78"/>
              </a:rPr>
              <a:t>for stretching the posterior oblique </a:t>
            </a:r>
            <a:r>
              <a:rPr dirty="0" sz="2800" lang="en-US" smtClean="0">
                <a:latin typeface="Andalus" pitchFamily="18" charset="-78"/>
                <a:cs typeface="Andalus" pitchFamily="18" charset="-78"/>
              </a:rPr>
              <a:t>ligament.</a:t>
            </a:r>
            <a:endParaRPr dirty="0" sz="2800" lang="ar-SA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748" name="Rectangle 4"/>
          <p:cNvSpPr/>
          <p:nvPr/>
        </p:nvSpPr>
        <p:spPr>
          <a:xfrm>
            <a:off x="11819" y="6178805"/>
            <a:ext cx="9015068" cy="1001242"/>
          </a:xfrm>
          <a:prstGeom prst="rect"/>
        </p:spPr>
        <p:txBody>
          <a:bodyPr wrap="square">
            <a:spAutoFit/>
          </a:bodyPr>
          <a:p>
            <a:pPr algn="ctr"/>
            <a:r>
              <a:rPr dirty="0" sz="2800" lang="en-US"/>
              <a:t>The tibia is externally rotated with the knee in a 90° flexed position.</a:t>
            </a:r>
            <a:endParaRPr dirty="0" sz="2800"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Content Placeholder 6"/>
          <p:cNvSpPr txBox="1"/>
          <p:nvPr/>
        </p:nvSpPr>
        <p:spPr>
          <a:xfrm>
            <a:off x="0" y="1056382"/>
            <a:ext cx="9144000" cy="1339850"/>
          </a:xfrm>
          <a:prstGeom prst="rect"/>
        </p:spPr>
        <p:txBody>
          <a:bodyPr bIns="45720" lIns="91440" rIns="91440" rtlCol="0" tIns="45720" vert="horz" wrap="square">
            <a:spAutoFit/>
          </a:bodyPr>
          <a:lstStyle>
            <a:lvl1pPr algn="r" defTabSz="914400" eaLnBrk="1" hangingPunct="1" indent="-342900" latinLnBrk="0" marL="3429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 defTabSz="914400" eaLnBrk="1" hangingPunct="1" indent="-285750" latinLnBrk="0" marL="74295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r" defTabSz="914400" eaLnBrk="1" hangingPunct="1" indent="-228600" latinLnBrk="0" marL="11430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r" defTabSz="914400" eaLnBrk="1" hangingPunct="1" indent="-228600" latinLnBrk="0" marL="16002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r" defTabSz="914400" eaLnBrk="1" hangingPunct="1" indent="-228600" latinLnBrk="0" marL="20574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r" defTabSz="914400" eaLnBrk="1" hangingPunct="1" indent="-228600" latinLnBrk="0" marL="25146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r" defTabSz="914400" eaLnBrk="1" hangingPunct="1" indent="-228600" latinLnBrk="0" marL="29718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r" defTabSz="914400" eaLnBrk="1" hangingPunct="1" indent="-228600" latinLnBrk="0" marL="34290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r" defTabSz="914400" eaLnBrk="1" hangingPunct="1" indent="-228600" latinLnBrk="0" marL="38862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Orthopedic shoes are not effective in its prevention or management.</a:t>
            </a:r>
            <a:endParaRPr dirty="0" sz="3200" lang="ar-SA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750" name="Content Placeholder 6"/>
          <p:cNvSpPr txBox="1"/>
          <p:nvPr/>
        </p:nvSpPr>
        <p:spPr>
          <a:xfrm>
            <a:off x="-21236" y="3048000"/>
            <a:ext cx="9165236" cy="3676650"/>
          </a:xfrm>
          <a:prstGeom prst="rect"/>
        </p:spPr>
        <p:txBody>
          <a:bodyPr bIns="45720" lIns="91440" rIns="91440" rtlCol="0" tIns="45720" vert="horz" wrap="square">
            <a:spAutoFit/>
          </a:bodyPr>
          <a:lstStyle>
            <a:lvl1pPr algn="r" defTabSz="914400" eaLnBrk="1" hangingPunct="1" indent="-342900" latinLnBrk="0" marL="3429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 defTabSz="914400" eaLnBrk="1" hangingPunct="1" indent="-285750" latinLnBrk="0" marL="74295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r" defTabSz="914400" eaLnBrk="1" hangingPunct="1" indent="-228600" latinLnBrk="0" marL="11430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r" defTabSz="914400" eaLnBrk="1" hangingPunct="1" indent="-228600" latinLnBrk="0" marL="16002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r" defTabSz="914400" eaLnBrk="1" hangingPunct="1" indent="-228600" latinLnBrk="0" marL="20574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baseline="0"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r" defTabSz="914400" eaLnBrk="1" hangingPunct="1" indent="-228600" latinLnBrk="0" marL="25146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r" defTabSz="914400" eaLnBrk="1" hangingPunct="1" indent="-228600" latinLnBrk="0" marL="29718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r" defTabSz="914400" eaLnBrk="1" hangingPunct="1" indent="-228600" latinLnBrk="0" marL="34290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r" defTabSz="914400" eaLnBrk="1" hangingPunct="1" indent="-228600" latinLnBrk="0" marL="3886200" rtl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When severe genu </a:t>
            </a:r>
            <a:r>
              <a:rPr dirty="0" sz="3200" lang="en-US" err="1" smtClean="0">
                <a:latin typeface="Andalus" pitchFamily="18" charset="-78"/>
                <a:cs typeface="Andalus" pitchFamily="18" charset="-78"/>
              </a:rPr>
              <a:t>varum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is associated with severe medial </a:t>
            </a:r>
            <a:r>
              <a:rPr dirty="0" sz="3200" lang="en-US" err="1" smtClean="0">
                <a:latin typeface="Andalus" pitchFamily="18" charset="-78"/>
                <a:cs typeface="Andalus" pitchFamily="18" charset="-78"/>
              </a:rPr>
              <a:t>tibial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torsion and the </a:t>
            </a:r>
            <a:r>
              <a:rPr dirty="0" sz="3200" lang="en-US" err="1" smtClean="0">
                <a:latin typeface="Andalus" pitchFamily="18" charset="-78"/>
                <a:cs typeface="Andalus" pitchFamily="18" charset="-78"/>
              </a:rPr>
              <a:t>metaphyseal-diaphyseal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angle is 11 degrees or greater, a Denis Browne splint is prescribed with the feet rotated laterally and with an 8 to 10-inch bar between the shoes.  </a:t>
            </a:r>
            <a:endParaRPr dirty="0" sz="3200" lang="ar-SA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Rectangle 3"/>
          <p:cNvSpPr/>
          <p:nvPr/>
        </p:nvSpPr>
        <p:spPr>
          <a:xfrm>
            <a:off x="0" y="2423160"/>
            <a:ext cx="9144000" cy="1924050"/>
          </a:xfrm>
          <a:prstGeom prst="rect"/>
        </p:spPr>
        <p:txBody>
          <a:bodyPr wrap="square">
            <a:spAutoFit/>
          </a:bodyPr>
          <a:p>
            <a:pPr indent="-457200" marL="457200"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This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is ordinarily worn only at night for a period not more than 3 to 6 months in order to correct excessive medial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tibial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torsion .</a:t>
            </a:r>
            <a:endParaRPr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Rectangle 1"/>
          <p:cNvSpPr/>
          <p:nvPr/>
        </p:nvSpPr>
        <p:spPr>
          <a:xfrm>
            <a:off x="-30480" y="1792158"/>
            <a:ext cx="9128760" cy="2390267"/>
          </a:xfrm>
          <a:prstGeom prst="rect"/>
        </p:spPr>
        <p:txBody>
          <a:bodyPr wrap="square">
            <a:spAutoFit/>
          </a:bodyPr>
          <a:p>
            <a:endParaRPr b="1" dirty="0" sz="36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Bradley Hand ITC" pitchFamily="66" charset="0"/>
              <a:ea typeface="Batang" pitchFamily="18" charset="-127"/>
            </a:endParaRPr>
          </a:p>
          <a:p>
            <a:pPr indent="-457200" marL="457200">
              <a:buFont typeface="Wingdings" pitchFamily="2" charset="2"/>
              <a:buChar char="Ø"/>
            </a:pP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There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are still no generally 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accepted criteria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for initiation of 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treatment in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infantile tibia </a:t>
            </a:r>
            <a:r>
              <a:rPr dirty="0" sz="2800" lang="en-US" err="1">
                <a:latin typeface="Andalus" pitchFamily="18" charset="-78"/>
                <a:ea typeface="Batang" pitchFamily="18" charset="-127"/>
                <a:cs typeface="Andalus" pitchFamily="18" charset="-78"/>
              </a:rPr>
              <a:t>vara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.</a:t>
            </a:r>
          </a:p>
          <a:p>
            <a:endParaRPr dirty="0" sz="2400" lang="en-US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48753" name="Rectangle 2"/>
          <p:cNvSpPr/>
          <p:nvPr/>
        </p:nvSpPr>
        <p:spPr>
          <a:xfrm>
            <a:off x="-30480" y="4114800"/>
            <a:ext cx="9144000" cy="1924049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Persistent internal </a:t>
            </a:r>
            <a:r>
              <a:rPr dirty="0" sz="3200" lang="en-US" err="1">
                <a:latin typeface="Andalus" pitchFamily="18" charset="-78"/>
                <a:ea typeface="Batang" pitchFamily="18" charset="-127"/>
                <a:cs typeface="Andalus" pitchFamily="18" charset="-78"/>
              </a:rPr>
              <a:t>tibial</a:t>
            </a: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 torsion, lateral thrust </a:t>
            </a:r>
            <a:r>
              <a:rPr dirty="0" sz="32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and </a:t>
            </a:r>
            <a:r>
              <a:rPr dirty="0" sz="3200" lang="en-US" err="1">
                <a:latin typeface="Andalus" pitchFamily="18" charset="-78"/>
                <a:ea typeface="Batang" pitchFamily="18" charset="-127"/>
                <a:cs typeface="Andalus" pitchFamily="18" charset="-78"/>
              </a:rPr>
              <a:t>posterolateral</a:t>
            </a: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 instability are </a:t>
            </a:r>
            <a:r>
              <a:rPr dirty="0" sz="32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influence </a:t>
            </a: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a decision to initiate early treatment.</a:t>
            </a:r>
            <a:endParaRPr dirty="0" sz="3200" lang="ar-SA">
              <a:latin typeface="Andalus" pitchFamily="18" charset="-78"/>
              <a:ea typeface="Batang" pitchFamily="18" charset="-127"/>
              <a:cs typeface="Andalus" pitchFamily="18" charset="-78"/>
            </a:endParaRPr>
          </a:p>
        </p:txBody>
      </p:sp>
      <p:sp>
        <p:nvSpPr>
          <p:cNvPr id="1048754" name="Rectangle 3"/>
          <p:cNvSpPr/>
          <p:nvPr/>
        </p:nvSpPr>
        <p:spPr>
          <a:xfrm>
            <a:off x="457200" y="457200"/>
            <a:ext cx="2646680" cy="787019"/>
          </a:xfrm>
          <a:prstGeom prst="rect"/>
        </p:spPr>
        <p:txBody>
          <a:bodyPr wrap="none">
            <a:spAutoFit/>
          </a:bodyPr>
          <a:p>
            <a:r>
              <a:rPr b="1" dirty="0" sz="4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ea typeface="Batang" pitchFamily="18" charset="-127"/>
              </a:rPr>
              <a:t>Tibia </a:t>
            </a:r>
            <a:r>
              <a:rPr b="1" dirty="0" sz="40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ea typeface="Batang" pitchFamily="18" charset="-127"/>
              </a:rPr>
              <a:t>vara</a:t>
            </a:r>
            <a:r>
              <a:rPr b="1" dirty="0" sz="4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ea typeface="Batang" pitchFamily="18" charset="-127"/>
              </a:rPr>
              <a:t> 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Rectangle 1"/>
          <p:cNvSpPr/>
          <p:nvPr/>
        </p:nvSpPr>
        <p:spPr>
          <a:xfrm>
            <a:off x="30480" y="381000"/>
            <a:ext cx="9144000" cy="50850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endParaRPr dirty="0" sz="3200" lang="en-US">
              <a:latin typeface="Andalus" pitchFamily="18" charset="-78"/>
              <a:ea typeface="Batang" pitchFamily="18" charset="-127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If the angle is greater than 16 degrees, treatment probably should be initiated.</a:t>
            </a:r>
          </a:p>
          <a:p>
            <a:pPr indent="-457200" marL="457200">
              <a:buFont typeface="Wingdings" pitchFamily="2" charset="2"/>
              <a:buChar char="Ø"/>
            </a:pPr>
            <a:endParaRPr dirty="0" sz="3200" lang="en-US">
              <a:latin typeface="Andalus" pitchFamily="18" charset="-78"/>
              <a:ea typeface="Batang" pitchFamily="18" charset="-127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Children with </a:t>
            </a:r>
            <a:r>
              <a:rPr dirty="0" sz="3200" lang="en-US" err="1">
                <a:latin typeface="Andalus" pitchFamily="18" charset="-78"/>
                <a:ea typeface="Batang" pitchFamily="18" charset="-127"/>
                <a:cs typeface="Andalus" pitchFamily="18" charset="-78"/>
              </a:rPr>
              <a:t>metaphyseal-diaphyseal</a:t>
            </a: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 angles between 9 and 16 degrees are generally treated if there has been no tendency toward correction after 24 months of age.</a:t>
            </a:r>
            <a:endParaRPr dirty="0" sz="3200" lang="ar-SA">
              <a:latin typeface="Andalus" pitchFamily="18" charset="-78"/>
              <a:ea typeface="Batang" pitchFamily="18" charset="-127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2"/>
          <p:cNvSpPr/>
          <p:nvPr/>
        </p:nvSpPr>
        <p:spPr>
          <a:xfrm>
            <a:off x="0" y="355104"/>
            <a:ext cx="9144000" cy="3347466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The brace is worn nearly full-time, especially during walking, to minimize the valgus stress at the knee. </a:t>
            </a:r>
          </a:p>
          <a:p>
            <a:pPr indent="-457200" marL="457200">
              <a:buFont typeface="Wingdings" pitchFamily="2" charset="2"/>
              <a:buChar char="Ø"/>
            </a:pPr>
            <a:endParaRPr dirty="0" sz="2800" lang="en-US">
              <a:latin typeface="Andalus" pitchFamily="18" charset="-78"/>
              <a:ea typeface="Batang" pitchFamily="18" charset="-127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Ø"/>
            </a:pP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The effectiveness of the brace is 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related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to the relief of weight bearing stresses on the medial </a:t>
            </a:r>
            <a:r>
              <a:rPr dirty="0" sz="2800" lang="en-US" err="1">
                <a:latin typeface="Andalus" pitchFamily="18" charset="-78"/>
                <a:ea typeface="Batang" pitchFamily="18" charset="-127"/>
                <a:cs typeface="Andalus" pitchFamily="18" charset="-78"/>
              </a:rPr>
              <a:t>physeal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 region of the proximal tibia.</a:t>
            </a:r>
          </a:p>
        </p:txBody>
      </p:sp>
      <p:pic>
        <p:nvPicPr>
          <p:cNvPr id="2097191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495800" y="2667000"/>
            <a:ext cx="2638511" cy="3919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Rectangle 1"/>
          <p:cNvSpPr/>
          <p:nvPr/>
        </p:nvSpPr>
        <p:spPr>
          <a:xfrm>
            <a:off x="27314" y="533400"/>
            <a:ext cx="9144000" cy="5079492"/>
          </a:xfrm>
          <a:prstGeom prst="rect"/>
        </p:spPr>
        <p:txBody>
          <a:bodyPr wrap="square">
            <a:spAutoFit/>
          </a:bodyPr>
          <a:p>
            <a:endParaRPr dirty="0" sz="2800" lang="en-US" smtClean="0">
              <a:latin typeface="Andalus" pitchFamily="18" charset="-78"/>
              <a:ea typeface="Batang" pitchFamily="18" charset="-127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Ø"/>
            </a:pP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Brace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treatment is reported to be 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successful in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50% to 80% of the 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patients treated.</a:t>
            </a:r>
          </a:p>
          <a:p>
            <a:pPr indent="-457200" marL="457200">
              <a:buFont typeface="Wingdings" pitchFamily="2" charset="2"/>
              <a:buChar char="Ø"/>
            </a:pPr>
            <a:endParaRPr dirty="0" sz="2800" lang="en-US" smtClean="0">
              <a:latin typeface="Andalus" pitchFamily="18" charset="-78"/>
              <a:ea typeface="Batang" pitchFamily="18" charset="-127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Ø"/>
            </a:pP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The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brace is worn 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until the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deformity has been corrected 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which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usually takes about 1 year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.</a:t>
            </a:r>
          </a:p>
          <a:p>
            <a:pPr indent="-457200" marL="457200">
              <a:buFont typeface="Wingdings" pitchFamily="2" charset="2"/>
              <a:buChar char="Ø"/>
            </a:pPr>
            <a:endParaRPr dirty="0" sz="2800" lang="en-US">
              <a:latin typeface="Andalus" pitchFamily="18" charset="-78"/>
              <a:ea typeface="Batang" pitchFamily="18" charset="-127"/>
              <a:cs typeface="Andalus" pitchFamily="18" charset="-78"/>
            </a:endParaRPr>
          </a:p>
          <a:p>
            <a:pPr indent="-457200" marL="457200">
              <a:buFont typeface="Wingdings" pitchFamily="2" charset="2"/>
              <a:buChar char="Ø"/>
            </a:pP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Thus, bracing is usually not a 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viable option </a:t>
            </a:r>
            <a:r>
              <a:rPr dirty="0" sz="28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for children over the age </a:t>
            </a:r>
            <a:r>
              <a:rPr dirty="0" sz="28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of 3.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Rectangle 3"/>
          <p:cNvSpPr/>
          <p:nvPr/>
        </p:nvSpPr>
        <p:spPr>
          <a:xfrm>
            <a:off x="-1385" y="2514599"/>
            <a:ext cx="9144000" cy="1917191"/>
          </a:xfrm>
          <a:prstGeom prst="rect"/>
        </p:spPr>
        <p:txBody>
          <a:bodyPr wrap="square">
            <a:spAutoFit/>
          </a:bodyPr>
          <a:p>
            <a:pPr indent="-457200" marL="457200"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Metabolic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deformities such as rickets could simply be corrected with medical treatment, i.e. </a:t>
            </a:r>
            <a:r>
              <a:rPr dirty="0" sz="2800" lang="en-US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calcium and vitamin D supplements.</a:t>
            </a:r>
            <a:endParaRPr dirty="0" sz="3200" lang="ar-SA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3"/>
          <p:cNvSpPr/>
          <p:nvPr/>
        </p:nvSpPr>
        <p:spPr>
          <a:xfrm>
            <a:off x="29497" y="2667000"/>
            <a:ext cx="9144000" cy="383667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Normal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 newborn and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infants. </a:t>
            </a:r>
          </a:p>
          <a:p>
            <a:pPr indent="-457200" marL="457200">
              <a:buFont typeface="Wingdings" pitchFamily="2" charset="2"/>
              <a:buChar char="v"/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aximal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varus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is present at 6 to 12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</a:t>
            </a:r>
            <a:r>
              <a:rPr dirty="0" sz="3200" lang="en-US" err="1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of age. </a:t>
            </a:r>
          </a:p>
          <a:p>
            <a:pPr indent="-457200" marL="457200">
              <a:buFont typeface="Wingdings" pitchFamily="2" charset="2"/>
              <a:buChar char="v"/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With normal growth, the lower limbs gradually straighten with a zero </a:t>
            </a:r>
            <a:r>
              <a:rPr dirty="0" sz="32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Tibio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femoral angle by 18 to 24 months of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age. </a:t>
            </a:r>
            <a:r>
              <a:rPr dirty="0" sz="3200" lang="en-US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(when </a:t>
            </a:r>
            <a:r>
              <a:rPr dirty="0" sz="3200" lang="en-US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the infant begins to stand and walk). </a:t>
            </a:r>
            <a:endParaRPr dirty="0" sz="4000" lang="en-US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07" name="Rectangle 4"/>
          <p:cNvSpPr/>
          <p:nvPr/>
        </p:nvSpPr>
        <p:spPr>
          <a:xfrm>
            <a:off x="381000" y="6172200"/>
            <a:ext cx="7391400" cy="741642"/>
          </a:xfrm>
          <a:prstGeom prst="rect"/>
        </p:spPr>
        <p:txBody>
          <a:bodyPr wrap="square">
            <a:spAutoFit/>
          </a:bodyPr>
          <a:p>
            <a:r>
              <a:rPr dirty="0" sz="2000" lang="en-US"/>
              <a:t>Asian Journal of Sports Medicine, </a:t>
            </a:r>
            <a:r>
              <a:rPr dirty="0" sz="2000" lang="en-US" err="1"/>
              <a:t>Vol</a:t>
            </a:r>
            <a:r>
              <a:rPr dirty="0" sz="2000" lang="en-US"/>
              <a:t> 1 (No 1), March 2010, Pages: 46-53</a:t>
            </a:r>
            <a:endParaRPr dirty="0" sz="2000" lang="ar-SA"/>
          </a:p>
        </p:txBody>
      </p:sp>
      <p:sp>
        <p:nvSpPr>
          <p:cNvPr id="1048608" name="Rectangle 1"/>
          <p:cNvSpPr/>
          <p:nvPr/>
        </p:nvSpPr>
        <p:spPr>
          <a:xfrm>
            <a:off x="-983" y="1600200"/>
            <a:ext cx="8672543" cy="814450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sz="3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Genu </a:t>
            </a:r>
            <a:r>
              <a:rPr b="1" dirty="0" sz="36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varum</a:t>
            </a:r>
            <a:r>
              <a:rPr b="1" dirty="0" sz="3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b="1" dirty="0" sz="3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and </a:t>
            </a:r>
            <a:r>
              <a:rPr b="1" dirty="0" sz="3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medial </a:t>
            </a:r>
            <a:r>
              <a:rPr b="1" dirty="0" sz="36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tibial</a:t>
            </a:r>
            <a:r>
              <a:rPr b="1" dirty="0" sz="3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torsion </a:t>
            </a:r>
            <a:r>
              <a:rPr b="1" dirty="0" sz="3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are:</a:t>
            </a:r>
            <a:endParaRPr b="1" dirty="0" sz="36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09" name="Horizontal Scroll 2"/>
          <p:cNvSpPr/>
          <p:nvPr/>
        </p:nvSpPr>
        <p:spPr>
          <a:xfrm>
            <a:off x="1155815" y="152123"/>
            <a:ext cx="5841769" cy="1287364"/>
          </a:xfrm>
          <a:prstGeom prst="horizontalScroll"/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algn="ctr"/>
            <a:r>
              <a:rPr dirty="0" sz="4000" lang="en-US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63500" dir="3600000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NATURAL   </a:t>
            </a:r>
            <a:r>
              <a:rPr dirty="0" sz="4000" lang="en-US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algn="tl" blurRad="63500" dir="3600000" rotWithShape="0">
                    <a:srgbClr val="000000">
                      <a:alpha val="70000"/>
                    </a:srgbClr>
                  </a:outerShdw>
                </a:effectLst>
                <a:latin typeface="Algerian" pitchFamily="82" charset="0"/>
              </a:rPr>
              <a:t>HISTORY</a:t>
            </a:r>
            <a:endParaRPr dirty="0" sz="4000" lang="ar-SA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algn="tl" blurRad="63500" dir="3600000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5C81BD-CE37-4E18-B9B3-DC40ED7F62DA}" type="slidenum">
              <a:rPr lang="en-US" smtClean="0"/>
              <a:t>60</a:t>
            </a:fld>
            <a:endParaRPr lang="en-US"/>
          </a:p>
        </p:txBody>
      </p:sp>
      <p:sp>
        <p:nvSpPr>
          <p:cNvPr id="1048760" name="Content Placeholder 6"/>
          <p:cNvSpPr>
            <a:spLocks noGrp="1"/>
          </p:cNvSpPr>
          <p:nvPr>
            <p:ph idx="4294967295"/>
          </p:nvPr>
        </p:nvSpPr>
        <p:spPr>
          <a:xfrm>
            <a:off x="0" y="533400"/>
            <a:ext cx="9144000" cy="3092450"/>
          </a:xfrm>
          <a:prstGeom prst="rect"/>
        </p:spPr>
        <p:txBody>
          <a:bodyPr wrap="square">
            <a:sp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In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the adolescent with severe genu </a:t>
            </a:r>
            <a:r>
              <a:rPr dirty="0" sz="3200" lang="en-US" err="1">
                <a:latin typeface="Andalus" pitchFamily="18" charset="-78"/>
                <a:cs typeface="Andalus" pitchFamily="18" charset="-78"/>
              </a:rPr>
              <a:t>varum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with marked </a:t>
            </a:r>
            <a:r>
              <a:rPr dirty="0" sz="3200" lang="en-US" err="1" smtClean="0">
                <a:latin typeface="Andalus" pitchFamily="18" charset="-78"/>
                <a:cs typeface="Andalus" pitchFamily="18" charset="-78"/>
              </a:rPr>
              <a:t>malalignment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of the mechanical axis of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the lower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limbs, occasionally osteotomy of the tibia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or hemi </a:t>
            </a:r>
            <a:r>
              <a:rPr dirty="0" sz="3200" lang="en-US" err="1" smtClean="0">
                <a:latin typeface="Andalus" pitchFamily="18" charset="-78"/>
                <a:cs typeface="Andalus" pitchFamily="18" charset="-78"/>
              </a:rPr>
              <a:t>epiphysiodesis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of the distal femur and/or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proximal </a:t>
            </a:r>
            <a:r>
              <a:rPr dirty="0" sz="3200" lang="en-US" err="1" smtClean="0">
                <a:latin typeface="Andalus" pitchFamily="18" charset="-78"/>
                <a:cs typeface="Andalus" pitchFamily="18" charset="-78"/>
              </a:rPr>
              <a:t>tibial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 err="1">
                <a:latin typeface="Andalus" pitchFamily="18" charset="-78"/>
                <a:cs typeface="Andalus" pitchFamily="18" charset="-78"/>
              </a:rPr>
              <a:t>physis</a:t>
            </a:r>
            <a:r>
              <a:rPr dirty="0" sz="3200" lang="en-US">
                <a:latin typeface="Andalus" pitchFamily="18" charset="-78"/>
                <a:cs typeface="Andalus" pitchFamily="18" charset="-78"/>
              </a:rPr>
              <a:t> is </a:t>
            </a:r>
            <a:r>
              <a:rPr dirty="0" sz="3200" lang="en-US" smtClean="0">
                <a:latin typeface="Andalus" pitchFamily="18" charset="-78"/>
                <a:cs typeface="Andalus" pitchFamily="18" charset="-78"/>
              </a:rPr>
              <a:t>indicated.</a:t>
            </a:r>
            <a:endParaRPr dirty="0" sz="3200" lang="en-US" smtClean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761" name="Rectangle 3"/>
          <p:cNvSpPr/>
          <p:nvPr/>
        </p:nvSpPr>
        <p:spPr>
          <a:xfrm>
            <a:off x="-15240" y="4419600"/>
            <a:ext cx="9144000" cy="133985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itchFamily="2" charset="2"/>
              <a:buChar char="Ø"/>
            </a:pPr>
            <a:r>
              <a:rPr dirty="0" sz="3200" lang="en-US">
                <a:latin typeface="Andalus" pitchFamily="18" charset="-78"/>
                <a:ea typeface="Batang" pitchFamily="18" charset="-127"/>
                <a:cs typeface="Andalus" pitchFamily="18" charset="-78"/>
              </a:rPr>
              <a:t>Restoration of the mechanical axis of the limb is the principal goal of </a:t>
            </a:r>
            <a:r>
              <a:rPr dirty="0" sz="3200" lang="en-US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treatment.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390900" y="2438400"/>
            <a:ext cx="2362200" cy="4191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9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09600" y="2438400"/>
            <a:ext cx="2362200" cy="4191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9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096000" y="3009900"/>
            <a:ext cx="2273531" cy="304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66" name="Rectangle 3"/>
          <p:cNvSpPr/>
          <p:nvPr/>
        </p:nvSpPr>
        <p:spPr>
          <a:xfrm>
            <a:off x="0" y="376297"/>
            <a:ext cx="9144000" cy="3332480"/>
          </a:xfrm>
          <a:prstGeom prst="rect"/>
        </p:spPr>
        <p:txBody>
          <a:bodyPr wrap="square">
            <a:spAutoFit/>
          </a:bodyPr>
          <a:p>
            <a:pPr indent="-457200" marL="457200"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It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is difficult to calculate the exact age for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hemi- </a:t>
            </a:r>
          </a:p>
          <a:p>
            <a:pPr>
              <a:buClr>
                <a:schemeClr val="tx1"/>
              </a:buClr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    </a:t>
            </a:r>
            <a:r>
              <a:rPr dirty="0" sz="3200" lang="en-US" err="1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epiphysiodesis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. </a:t>
            </a:r>
            <a:endParaRPr dirty="0" sz="32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indent="-457200" marL="457200">
              <a:buClr>
                <a:schemeClr val="tx1"/>
              </a:buClr>
              <a:buFont typeface="Wingdings" pitchFamily="2" charset="2"/>
              <a:buChar char="Ø"/>
            </a:pPr>
            <a:endParaRPr dirty="0" sz="32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indent="-457200" marL="457200">
              <a:buClr>
                <a:schemeClr val="tx1"/>
              </a:buClr>
              <a:buFont typeface="Wingdings" pitchFamily="2" charset="2"/>
              <a:buChar char="Ø"/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Stapling </a:t>
            </a: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is preferred by some authors.</a:t>
            </a:r>
            <a:endParaRPr dirty="0" sz="32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3505200" cy="609600"/>
          </a:xfrm>
        </p:spPr>
        <p:txBody>
          <a:bodyPr/>
          <a:p>
            <a:pPr algn="ctr" rtl="0"/>
            <a:r>
              <a:rPr b="1" cap="none" dirty="0" sz="4400" lang="ar-SA" smtClean="0">
                <a:latin typeface="Andalus" pitchFamily="18" charset="-78"/>
                <a:cs typeface="Andalus" pitchFamily="18" charset="-78"/>
              </a:rPr>
              <a:t/>
            </a:r>
            <a:br>
              <a:rPr b="1" cap="none" dirty="0" sz="4400" lang="ar-SA" smtClean="0">
                <a:latin typeface="Andalus" pitchFamily="18" charset="-78"/>
                <a:cs typeface="Andalus" pitchFamily="18" charset="-78"/>
              </a:rPr>
            </a:br>
            <a:r>
              <a:rPr b="1" cap="none" dirty="0" sz="4400" lang="en-US" err="1" smtClean="0">
                <a:latin typeface="Andalus" pitchFamily="18" charset="-78"/>
                <a:cs typeface="Andalus" pitchFamily="18" charset="-78"/>
              </a:rPr>
              <a:t>Ostéotomies</a:t>
            </a:r>
            <a:endParaRPr b="1" cap="none" dirty="0" sz="4400" lang="ar-SA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9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172200" y="1219200"/>
            <a:ext cx="2514600" cy="53497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9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124200" y="1365141"/>
            <a:ext cx="2457450" cy="5051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197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228600" y="1303020"/>
            <a:ext cx="2594610" cy="50830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4" descr="MVC-028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38400" y="1263134"/>
            <a:ext cx="3962400" cy="45262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68" name="Text Box 8"/>
          <p:cNvSpPr txBox="1">
            <a:spLocks noChangeArrowheads="1"/>
          </p:cNvSpPr>
          <p:nvPr/>
        </p:nvSpPr>
        <p:spPr bwMode="auto">
          <a:xfrm>
            <a:off x="58189" y="228600"/>
            <a:ext cx="9101051" cy="553275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2800" lang="en-US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NORMAL VARUS IN </a:t>
            </a:r>
            <a:r>
              <a:rPr b="1" dirty="0" sz="28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INFANCY</a:t>
            </a:r>
            <a:endParaRPr b="1" dirty="0" sz="2800" lang="en-GB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1048769" name="Rectangle 1"/>
          <p:cNvSpPr/>
          <p:nvPr/>
        </p:nvSpPr>
        <p:spPr>
          <a:xfrm>
            <a:off x="2637850" y="5789415"/>
            <a:ext cx="3868302" cy="523220"/>
          </a:xfrm>
          <a:prstGeom prst="rect"/>
        </p:spPr>
        <p:txBody>
          <a:bodyPr wrap="none">
            <a:spAutoFit/>
          </a:bodyPr>
          <a:p>
            <a:pPr algn="ctr">
              <a:spcBef>
                <a:spcPct val="50000"/>
              </a:spcBef>
            </a:pPr>
            <a:r>
              <a:rPr b="1" dirty="0" sz="2800" lang="en-US" smtClean="0">
                <a:solidFill>
                  <a:srgbClr val="FFFF0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Corrects spontaneously </a:t>
            </a:r>
            <a:endParaRPr b="1" dirty="0" sz="2800" lang="en-GB">
              <a:solidFill>
                <a:srgbClr val="FFFF00"/>
              </a:solidFill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9556"/>
            <a:ext cx="8229600" cy="609600"/>
          </a:xfrm>
        </p:spPr>
        <p:txBody>
          <a:bodyPr/>
          <a:p>
            <a:pPr algn="ctr" rtl="0"/>
            <a:r>
              <a:rPr b="1" dirty="0" sz="32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Pathological GENU </a:t>
            </a:r>
            <a:r>
              <a:rPr b="1" dirty="0" sz="3200" lang="en-US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VARUM</a:t>
            </a:r>
            <a:endParaRPr b="1" dirty="0" sz="3200" lang="en-GB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pic>
        <p:nvPicPr>
          <p:cNvPr id="2097199" name="Picture 4" descr="MVC-029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0" y="1491521"/>
            <a:ext cx="3733800" cy="4756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00" name="Picture 5" descr="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800600" y="1555750"/>
            <a:ext cx="3505200" cy="4692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71" name="Text Box 6"/>
          <p:cNvSpPr txBox="1">
            <a:spLocks noChangeArrowheads="1"/>
          </p:cNvSpPr>
          <p:nvPr/>
        </p:nvSpPr>
        <p:spPr bwMode="auto">
          <a:xfrm>
            <a:off x="6172200" y="381000"/>
            <a:ext cx="2971800" cy="366713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ar-SA"/>
          </a:p>
        </p:txBody>
      </p:sp>
      <p:sp>
        <p:nvSpPr>
          <p:cNvPr id="1048772" name="Text Box 7"/>
          <p:cNvSpPr txBox="1">
            <a:spLocks noChangeArrowheads="1"/>
          </p:cNvSpPr>
          <p:nvPr/>
        </p:nvSpPr>
        <p:spPr bwMode="auto">
          <a:xfrm>
            <a:off x="5282738" y="894534"/>
            <a:ext cx="3048000" cy="668782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2800" lang="en-US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Blount’s disease</a:t>
            </a:r>
            <a:endParaRPr b="1" dirty="0" sz="28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48773" name="Text Box 8"/>
          <p:cNvSpPr txBox="1">
            <a:spLocks noChangeArrowheads="1"/>
          </p:cNvSpPr>
          <p:nvPr/>
        </p:nvSpPr>
        <p:spPr bwMode="auto">
          <a:xfrm>
            <a:off x="1127760" y="894534"/>
            <a:ext cx="2057400" cy="66878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b="1" dirty="0" sz="2800" lang="en-US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Rachitic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 </a:t>
            </a:r>
            <a:endParaRPr b="1" dirty="0" sz="2800" lang="en-GB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48774" name="Rectangle 9"/>
          <p:cNvSpPr>
            <a:spLocks noChangeArrowheads="1"/>
          </p:cNvSpPr>
          <p:nvPr/>
        </p:nvSpPr>
        <p:spPr bwMode="auto">
          <a:xfrm flipV="1">
            <a:off x="1866900" y="1752600"/>
            <a:ext cx="838200" cy="762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ar-SA"/>
          </a:p>
        </p:txBody>
      </p:sp>
      <p:sp>
        <p:nvSpPr>
          <p:cNvPr id="1048775" name="Rectangle 10"/>
          <p:cNvSpPr>
            <a:spLocks noChangeArrowheads="1"/>
          </p:cNvSpPr>
          <p:nvPr/>
        </p:nvSpPr>
        <p:spPr bwMode="auto">
          <a:xfrm>
            <a:off x="6313516" y="1631950"/>
            <a:ext cx="609600" cy="76200"/>
          </a:xfrm>
          <a:prstGeom prst="rect"/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ar-SA"/>
          </a:p>
        </p:txBody>
      </p:sp>
      <p:sp>
        <p:nvSpPr>
          <p:cNvPr id="1048776" name="Oval 11"/>
          <p:cNvSpPr>
            <a:spLocks noChangeArrowheads="1"/>
          </p:cNvSpPr>
          <p:nvPr/>
        </p:nvSpPr>
        <p:spPr bwMode="auto">
          <a:xfrm>
            <a:off x="2209800" y="4229100"/>
            <a:ext cx="152400" cy="228600"/>
          </a:xfrm>
          <a:prstGeom prst="ellipse"/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ar-SA"/>
          </a:p>
        </p:txBody>
      </p:sp>
      <p:sp>
        <p:nvSpPr>
          <p:cNvPr id="1048777" name="Oval 12"/>
          <p:cNvSpPr>
            <a:spLocks noChangeArrowheads="1"/>
          </p:cNvSpPr>
          <p:nvPr/>
        </p:nvSpPr>
        <p:spPr bwMode="auto">
          <a:xfrm>
            <a:off x="6273338" y="4200698"/>
            <a:ext cx="533400" cy="228600"/>
          </a:xfrm>
          <a:prstGeom prst="ellipse"/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Picture 5" descr="10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8600" y="1082733"/>
            <a:ext cx="4114800" cy="556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02" name="Picture 6" descr="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572000" y="1082733"/>
            <a:ext cx="4267200" cy="55293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78" name="Text Box 7"/>
          <p:cNvSpPr txBox="1">
            <a:spLocks noChangeArrowheads="1"/>
          </p:cNvSpPr>
          <p:nvPr/>
        </p:nvSpPr>
        <p:spPr bwMode="auto">
          <a:xfrm>
            <a:off x="0" y="152400"/>
            <a:ext cx="9144000" cy="668782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28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Osteoclasis</a:t>
            </a:r>
            <a:r>
              <a:rPr b="1" dirty="0" sz="28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at age of three  correction and plaster</a:t>
            </a:r>
            <a:endParaRPr b="1" dirty="0" sz="28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3" name="Picture 4" descr="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00050" y="1447800"/>
            <a:ext cx="3714750" cy="495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04" name="Picture 5" descr="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495800" y="1447800"/>
            <a:ext cx="3714750" cy="495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79" name="Text Box 6"/>
          <p:cNvSpPr txBox="1">
            <a:spLocks noChangeArrowheads="1"/>
          </p:cNvSpPr>
          <p:nvPr/>
        </p:nvSpPr>
        <p:spPr bwMode="auto">
          <a:xfrm>
            <a:off x="695325" y="718429"/>
            <a:ext cx="3124200" cy="66878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b="1" dirty="0" sz="28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Rachitic bow legs</a:t>
            </a:r>
            <a:endParaRPr b="1" dirty="0" sz="28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48780" name="Text Box 7"/>
          <p:cNvSpPr txBox="1">
            <a:spLocks noChangeArrowheads="1"/>
          </p:cNvSpPr>
          <p:nvPr/>
        </p:nvSpPr>
        <p:spPr bwMode="auto">
          <a:xfrm>
            <a:off x="4495800" y="779984"/>
            <a:ext cx="3886200" cy="581913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b="1" dirty="0" sz="24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Tibia </a:t>
            </a:r>
            <a:r>
              <a:rPr b="1" dirty="0" sz="24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vara</a:t>
            </a:r>
            <a:r>
              <a:rPr b="1" dirty="0" sz="24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legs straight</a:t>
            </a:r>
            <a:endParaRPr b="1" dirty="0" sz="24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48781" name="Line 8"/>
          <p:cNvSpPr>
            <a:spLocks noChangeShapeType="1"/>
          </p:cNvSpPr>
          <p:nvPr/>
        </p:nvSpPr>
        <p:spPr bwMode="auto">
          <a:xfrm flipH="1">
            <a:off x="2438400" y="2514600"/>
            <a:ext cx="228600" cy="32004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782" name="Line 9"/>
          <p:cNvSpPr>
            <a:spLocks noChangeShapeType="1"/>
          </p:cNvSpPr>
          <p:nvPr/>
        </p:nvSpPr>
        <p:spPr bwMode="auto">
          <a:xfrm flipH="1">
            <a:off x="6553200" y="3962400"/>
            <a:ext cx="0" cy="19812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783" name="Rectangle 10"/>
          <p:cNvSpPr>
            <a:spLocks noChangeArrowheads="1"/>
          </p:cNvSpPr>
          <p:nvPr/>
        </p:nvSpPr>
        <p:spPr bwMode="auto">
          <a:xfrm>
            <a:off x="1981200" y="2743200"/>
            <a:ext cx="685800" cy="609600"/>
          </a:xfrm>
          <a:prstGeom prst="rect"/>
          <a:solidFill>
            <a:srgbClr val="000000"/>
          </a:solidFill>
          <a:ln>
            <a:noFill/>
          </a:ln>
          <a:effectLst/>
        </p:spPr>
        <p:txBody>
          <a:bodyPr anchor="ctr" wrap="none"/>
          <a:p>
            <a:endParaRPr lang="ar-SA"/>
          </a:p>
        </p:txBody>
      </p:sp>
      <p:sp>
        <p:nvSpPr>
          <p:cNvPr id="1048784" name="Rectangle 11"/>
          <p:cNvSpPr>
            <a:spLocks noChangeArrowheads="1"/>
          </p:cNvSpPr>
          <p:nvPr/>
        </p:nvSpPr>
        <p:spPr bwMode="auto">
          <a:xfrm>
            <a:off x="5943600" y="3733800"/>
            <a:ext cx="685800" cy="609600"/>
          </a:xfrm>
          <a:prstGeom prst="rect"/>
          <a:solidFill>
            <a:srgbClr val="000000"/>
          </a:solidFill>
          <a:ln>
            <a:noFill/>
          </a:ln>
          <a:effectLst/>
        </p:spPr>
        <p:txBody>
          <a:bodyPr anchor="ctr" wrap="none"/>
          <a:p>
            <a:endParaRPr lang="ar-SA"/>
          </a:p>
        </p:txBody>
      </p:sp>
      <p:sp>
        <p:nvSpPr>
          <p:cNvPr id="1048785" name="Line 12"/>
          <p:cNvSpPr>
            <a:spLocks noChangeShapeType="1"/>
          </p:cNvSpPr>
          <p:nvPr/>
        </p:nvSpPr>
        <p:spPr bwMode="auto">
          <a:xfrm flipH="1">
            <a:off x="1524000" y="3505200"/>
            <a:ext cx="533400" cy="0"/>
          </a:xfrm>
          <a:prstGeom prst="line"/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  <a:prstGeom prst="rect"/>
        </p:spPr>
        <p:txBody>
          <a:bodyPr/>
          <a:p>
            <a:endParaRPr lang="ar-SA"/>
          </a:p>
        </p:txBody>
      </p:sp>
      <p:pic>
        <p:nvPicPr>
          <p:cNvPr id="2097205" name="Picture 4" descr="1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33400" y="990601"/>
            <a:ext cx="8077200" cy="563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87" name="Line 5"/>
          <p:cNvSpPr>
            <a:spLocks noChangeShapeType="1"/>
          </p:cNvSpPr>
          <p:nvPr/>
        </p:nvSpPr>
        <p:spPr bwMode="auto">
          <a:xfrm flipH="1" flipV="1">
            <a:off x="1461655" y="3390900"/>
            <a:ext cx="1143000" cy="22098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788" name="Line 6"/>
          <p:cNvSpPr>
            <a:spLocks noChangeShapeType="1"/>
          </p:cNvSpPr>
          <p:nvPr/>
        </p:nvSpPr>
        <p:spPr bwMode="auto">
          <a:xfrm flipV="1">
            <a:off x="2065020" y="3314701"/>
            <a:ext cx="609600" cy="990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789" name="Text Box 7"/>
          <p:cNvSpPr txBox="1">
            <a:spLocks noChangeArrowheads="1"/>
          </p:cNvSpPr>
          <p:nvPr/>
        </p:nvSpPr>
        <p:spPr bwMode="auto">
          <a:xfrm>
            <a:off x="0" y="292386"/>
            <a:ext cx="9144000" cy="755650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32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Late rickets </a:t>
            </a:r>
            <a:r>
              <a:rPr b="1" dirty="0" sz="32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bialateral</a:t>
            </a:r>
            <a:r>
              <a:rPr b="1" dirty="0" sz="32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osteotomy</a:t>
            </a:r>
            <a:endParaRPr b="1" dirty="0" sz="32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09600"/>
          </a:xfrm>
        </p:spPr>
        <p:txBody>
          <a:bodyPr>
            <a:noAutofit/>
          </a:bodyPr>
          <a:p>
            <a:pPr algn="ctr" rtl="0"/>
            <a:r>
              <a:rPr b="1" cap="none" dirty="0" sz="32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Blount disease </a:t>
            </a:r>
            <a:r>
              <a:rPr b="1" cap="none" dirty="0" sz="32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infracondlyar</a:t>
            </a:r>
            <a:r>
              <a:rPr b="1" cap="none" dirty="0" sz="32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osteotomy</a:t>
            </a:r>
            <a:endParaRPr b="1" cap="none" dirty="0" sz="32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2097206" name="Picture 4" descr="1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" y="1524000"/>
            <a:ext cx="5029200" cy="42907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07" name="Picture 7" descr="MVC-011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638800" y="1524000"/>
            <a:ext cx="3039341" cy="41383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Picture 4" descr="1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7090" y="1447800"/>
            <a:ext cx="4319972" cy="5018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09" name="Picture 5" descr="20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824028" y="1447800"/>
            <a:ext cx="4067944" cy="5018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91" name="Text Box 6"/>
          <p:cNvSpPr txBox="1">
            <a:spLocks noChangeArrowheads="1"/>
          </p:cNvSpPr>
          <p:nvPr/>
        </p:nvSpPr>
        <p:spPr bwMode="auto">
          <a:xfrm>
            <a:off x="-24938" y="15240"/>
            <a:ext cx="9144000" cy="61944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b="1" dirty="0" sz="32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FEMORAL   BOW  LEGS</a:t>
            </a:r>
            <a:endParaRPr b="1" dirty="0" sz="3200" lang="en-GB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1048792" name="Line 7"/>
          <p:cNvSpPr>
            <a:spLocks noChangeShapeType="1"/>
          </p:cNvSpPr>
          <p:nvPr/>
        </p:nvSpPr>
        <p:spPr bwMode="auto">
          <a:xfrm flipH="1">
            <a:off x="5638800" y="4617027"/>
            <a:ext cx="838200" cy="6858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793" name="Line 8"/>
          <p:cNvSpPr>
            <a:spLocks noChangeShapeType="1"/>
          </p:cNvSpPr>
          <p:nvPr/>
        </p:nvSpPr>
        <p:spPr bwMode="auto">
          <a:xfrm>
            <a:off x="6858000" y="4617027"/>
            <a:ext cx="1276004" cy="528551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794" name="Rectangle 1"/>
          <p:cNvSpPr/>
          <p:nvPr/>
        </p:nvSpPr>
        <p:spPr>
          <a:xfrm>
            <a:off x="1558904" y="816858"/>
            <a:ext cx="5415281" cy="579882"/>
          </a:xfrm>
          <a:prstGeom prst="rect"/>
        </p:spPr>
        <p:txBody>
          <a:bodyPr wrap="none">
            <a:spAutoFit/>
          </a:bodyPr>
          <a:p>
            <a:r>
              <a:rPr b="1" dirty="0" sz="28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Bilateral </a:t>
            </a:r>
            <a:r>
              <a:rPr b="1" dirty="0" sz="28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supraconylar</a:t>
            </a:r>
            <a:r>
              <a:rPr b="1" dirty="0" sz="28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 osteotomy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 </a:t>
            </a:r>
            <a:endParaRPr dirty="0" sz="2800" lang="ar-S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6A38DF-D5A3-4DD1-A83D-1CF6747EAA77}" type="slidenum">
              <a:rPr lang="en-US"/>
              <a:t>7</a:t>
            </a:fld>
            <a:endParaRPr lang="en-US"/>
          </a:p>
        </p:txBody>
      </p:sp>
      <p:sp>
        <p:nvSpPr>
          <p:cNvPr id="104861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-15240" y="228600"/>
            <a:ext cx="9144000" cy="2362200"/>
          </a:xfrm>
          <a:prstGeom prst="rect"/>
        </p:spPr>
        <p:txBody>
          <a:bodyPr>
            <a:no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Knees gradually drift into valgus (knock knee).</a:t>
            </a:r>
          </a:p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algus deformity is maximal at around age 3-4 years (12 degrees).</a:t>
            </a:r>
            <a:endParaRPr dirty="0" sz="3200" lang="ar-SA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4294967295"/>
          </p:nvPr>
        </p:nvSpPr>
        <p:spPr>
          <a:xfrm>
            <a:off x="0" y="4800600"/>
            <a:ext cx="9144000" cy="1746889"/>
          </a:xfrm>
          <a:prstGeom prst="rect"/>
        </p:spPr>
        <p:txBody>
          <a:bodyPr>
            <a:noAutofit/>
          </a:bodyPr>
          <a:p>
            <a:pPr algn="l" rtl="0">
              <a:buClr>
                <a:schemeClr val="tx1"/>
              </a:buClr>
              <a:buFont typeface="Wingdings" pitchFamily="2" charset="2"/>
              <a:buChar char="v"/>
            </a:pP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Finally the genu </a:t>
            </a:r>
            <a:r>
              <a:rPr dirty="0" sz="3200" lang="en-US" err="1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valgum</a:t>
            </a:r>
            <a:r>
              <a:rPr dirty="0" sz="32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spontaneously correct by the age of 7 years (8 degrees  in the female and 7 degrees in the male). </a:t>
            </a:r>
          </a:p>
          <a:p>
            <a:pPr algn="l" indent="0" marL="0" rtl="0">
              <a:buNone/>
            </a:pPr>
            <a:endParaRPr dirty="0" sz="3200" lang="ar-SA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pPr algn="l" indent="0" marL="0" rtl="0">
              <a:buNone/>
            </a:pPr>
            <a:endParaRPr dirty="0" sz="2800" lang="ar-SA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97155" name="Picture 6" descr="D:\genu vara\imagesCAB6QG7V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810000" y="1524000"/>
            <a:ext cx="4648200" cy="3048000"/>
          </a:xfrm>
          <a:prstGeom prst="rect"/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Text Box 6"/>
          <p:cNvSpPr txBox="1">
            <a:spLocks noChangeArrowheads="1"/>
          </p:cNvSpPr>
          <p:nvPr/>
        </p:nvSpPr>
        <p:spPr bwMode="auto">
          <a:xfrm>
            <a:off x="91440" y="5257800"/>
            <a:ext cx="4175760" cy="1176782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28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Standing films are essential</a:t>
            </a:r>
            <a:endParaRPr b="1" dirty="0" sz="28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48796" name="Text Box 5"/>
          <p:cNvSpPr txBox="1">
            <a:spLocks noChangeArrowheads="1"/>
          </p:cNvSpPr>
          <p:nvPr/>
        </p:nvSpPr>
        <p:spPr bwMode="auto">
          <a:xfrm>
            <a:off x="0" y="75250"/>
            <a:ext cx="3886200" cy="619442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32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O.A. G.VARUM</a:t>
            </a:r>
            <a:endParaRPr b="1" dirty="0" sz="3200" lang="en-GB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1048797" name="Text Box 5"/>
          <p:cNvSpPr txBox="1">
            <a:spLocks noChangeArrowheads="1"/>
          </p:cNvSpPr>
          <p:nvPr/>
        </p:nvSpPr>
        <p:spPr bwMode="auto">
          <a:xfrm>
            <a:off x="4267200" y="5209996"/>
            <a:ext cx="4572000" cy="755649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32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High </a:t>
            </a:r>
            <a:r>
              <a:rPr b="1" dirty="0" sz="32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tibial</a:t>
            </a:r>
            <a:r>
              <a:rPr b="1" dirty="0" sz="32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b="1" dirty="0" sz="32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ostetomy</a:t>
            </a:r>
            <a:endParaRPr b="1" dirty="0" sz="32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2097210" name="Picture 8" descr="D:\genu vara\images 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42900" y="882104"/>
            <a:ext cx="3543300" cy="43756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1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160760" y="950684"/>
            <a:ext cx="4449840" cy="39261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2" name="Picture 4" descr="MVC-006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542" y="838200"/>
            <a:ext cx="4482484" cy="42671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13" name="Picture 5" descr="MVC-007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488026" y="2196153"/>
            <a:ext cx="4610254" cy="44230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798" name="Text Box 6"/>
          <p:cNvSpPr txBox="1">
            <a:spLocks noChangeArrowheads="1"/>
          </p:cNvSpPr>
          <p:nvPr/>
        </p:nvSpPr>
        <p:spPr bwMode="auto">
          <a:xfrm>
            <a:off x="1" y="5257800"/>
            <a:ext cx="4343400" cy="1176782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28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Corrective osteotomy and bone graft</a:t>
            </a:r>
            <a:endParaRPr b="1" dirty="0" sz="28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48799" name="Text Box 7"/>
          <p:cNvSpPr txBox="1">
            <a:spLocks noChangeArrowheads="1"/>
          </p:cNvSpPr>
          <p:nvPr/>
        </p:nvSpPr>
        <p:spPr bwMode="auto">
          <a:xfrm>
            <a:off x="4488026" y="807036"/>
            <a:ext cx="4640734" cy="1176781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28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Depressd</a:t>
            </a:r>
            <a:r>
              <a:rPr b="1" dirty="0" sz="28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medial condyle </a:t>
            </a:r>
            <a:r>
              <a:rPr b="1" dirty="0" sz="28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inspite</a:t>
            </a:r>
            <a:r>
              <a:rPr b="1" dirty="0" sz="28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of fixation</a:t>
            </a:r>
            <a:endParaRPr b="1" dirty="0" sz="28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1048800" name="Rectangle 1"/>
          <p:cNvSpPr/>
          <p:nvPr/>
        </p:nvSpPr>
        <p:spPr>
          <a:xfrm>
            <a:off x="54362" y="78144"/>
            <a:ext cx="6164580" cy="594042"/>
          </a:xfrm>
          <a:prstGeom prst="rect"/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b="1" dirty="0" sz="32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POST-TRAUMATIC GENU VARUM</a:t>
            </a:r>
            <a:endParaRPr b="1" dirty="0" sz="3200" lang="en-US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4" name="Picture 4" descr="MVC-005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4800" y="1295400"/>
            <a:ext cx="3886200" cy="525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15" name="Picture 5" descr="MVC-017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572000" y="1219200"/>
            <a:ext cx="4191000" cy="533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801" name="Line 6"/>
          <p:cNvSpPr>
            <a:spLocks noChangeShapeType="1"/>
          </p:cNvSpPr>
          <p:nvPr/>
        </p:nvSpPr>
        <p:spPr bwMode="auto">
          <a:xfrm flipH="1" flipV="1">
            <a:off x="1600200" y="3619500"/>
            <a:ext cx="1295400" cy="990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802" name="Line 7"/>
          <p:cNvSpPr>
            <a:spLocks noChangeShapeType="1"/>
          </p:cNvSpPr>
          <p:nvPr/>
        </p:nvSpPr>
        <p:spPr bwMode="auto">
          <a:xfrm flipH="1" flipV="1">
            <a:off x="6477000" y="4343400"/>
            <a:ext cx="990600" cy="10668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803" name="Text Box 8"/>
          <p:cNvSpPr txBox="1">
            <a:spLocks noChangeArrowheads="1"/>
          </p:cNvSpPr>
          <p:nvPr/>
        </p:nvSpPr>
        <p:spPr bwMode="auto">
          <a:xfrm>
            <a:off x="-45720" y="137160"/>
            <a:ext cx="9144000" cy="112744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dirty="0" sz="32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OSTEOMYELITIS GROWTH PLATE AFFECTION  GENU VARUM</a:t>
            </a:r>
            <a:endParaRPr dirty="0" sz="3200" lang="en-GB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Picture 4" descr="MVC-020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0" y="1524000"/>
            <a:ext cx="3733800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17" name="Picture 5" descr="MVC-032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495800" y="1323109"/>
            <a:ext cx="4000500" cy="480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804" name="Text Box 6"/>
          <p:cNvSpPr txBox="1">
            <a:spLocks noChangeArrowheads="1"/>
          </p:cNvSpPr>
          <p:nvPr/>
        </p:nvSpPr>
        <p:spPr bwMode="auto">
          <a:xfrm>
            <a:off x="51262" y="33251"/>
            <a:ext cx="9092738" cy="1127442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dirty="0" sz="32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CHONDROSTEODYSTRPHY MULTIPLE EPIPHYSIO-METAPHYSEAL</a:t>
            </a:r>
            <a:endParaRPr dirty="0" sz="3200" lang="en-GB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1048805" name="Text Box 7"/>
          <p:cNvSpPr txBox="1">
            <a:spLocks noChangeArrowheads="1"/>
          </p:cNvSpPr>
          <p:nvPr/>
        </p:nvSpPr>
        <p:spPr bwMode="auto">
          <a:xfrm>
            <a:off x="4953000" y="4953000"/>
            <a:ext cx="1981200" cy="49004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dirty="0" sz="2400" lang="en-US">
                <a:solidFill>
                  <a:srgbClr val="FFFF00"/>
                </a:solidFill>
              </a:rPr>
              <a:t>4  YEARS</a:t>
            </a:r>
            <a:endParaRPr dirty="0" sz="2400" lang="en-GB">
              <a:solidFill>
                <a:srgbClr val="FFFF00"/>
              </a:solidFill>
            </a:endParaRPr>
          </a:p>
        </p:txBody>
      </p:sp>
      <p:sp>
        <p:nvSpPr>
          <p:cNvPr id="1048806" name="Text Box 8"/>
          <p:cNvSpPr txBox="1">
            <a:spLocks noChangeArrowheads="1"/>
          </p:cNvSpPr>
          <p:nvPr/>
        </p:nvSpPr>
        <p:spPr bwMode="auto">
          <a:xfrm>
            <a:off x="6705600" y="4953000"/>
            <a:ext cx="2057400" cy="49004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dirty="0" sz="2400" lang="en-US">
                <a:solidFill>
                  <a:srgbClr val="FFFF00"/>
                </a:solidFill>
              </a:rPr>
              <a:t>9  YEARS</a:t>
            </a:r>
            <a:endParaRPr dirty="0" sz="2400" lang="en-GB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Picture 4" descr="MVC-009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0" y="1066800"/>
            <a:ext cx="3962400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19" name="Picture 5" descr="MVC-010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724400" y="1036320"/>
            <a:ext cx="3886200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807" name="Text Box 6"/>
          <p:cNvSpPr txBox="1">
            <a:spLocks noChangeArrowheads="1"/>
          </p:cNvSpPr>
          <p:nvPr/>
        </p:nvSpPr>
        <p:spPr bwMode="auto">
          <a:xfrm>
            <a:off x="0" y="304800"/>
            <a:ext cx="9022432" cy="619442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32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RENAL RICKETS</a:t>
            </a:r>
            <a:endParaRPr b="1" dirty="0" sz="3200" lang="en-GB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1048808" name="Rectangle 1"/>
          <p:cNvSpPr/>
          <p:nvPr/>
        </p:nvSpPr>
        <p:spPr>
          <a:xfrm>
            <a:off x="3200400" y="5791200"/>
            <a:ext cx="2951479" cy="646842"/>
          </a:xfrm>
          <a:prstGeom prst="rect"/>
        </p:spPr>
        <p:txBody>
          <a:bodyPr wrap="none">
            <a:spAutoFit/>
          </a:bodyPr>
          <a:p>
            <a:r>
              <a:rPr b="1" dirty="0" sz="3600" lang="en-US" smtClean="0">
                <a:solidFill>
                  <a:srgbClr val="FFFF0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Age ten years</a:t>
            </a:r>
            <a:endParaRPr b="1" dirty="0" sz="3600" lang="ar-SA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>
                <a:solidFill>
                  <a:schemeClr val="tx1"/>
                </a:solidFill>
                <a:effectLst/>
              </a:rPr>
              <a:t/>
            </a:r>
            <a:br>
              <a:rPr lang="en-GB">
                <a:solidFill>
                  <a:schemeClr val="tx1"/>
                </a:solidFill>
                <a:effectLst/>
              </a:rPr>
            </a:br>
            <a:endParaRPr lang="en-GB">
              <a:solidFill>
                <a:schemeClr val="tx1"/>
              </a:solidFill>
              <a:effectLst/>
            </a:endParaRPr>
          </a:p>
        </p:txBody>
      </p:sp>
      <p:pic>
        <p:nvPicPr>
          <p:cNvPr id="2097220" name="Picture 4" descr="2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8599" y="1066800"/>
            <a:ext cx="4114801" cy="472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97221" name="Picture 5" descr="2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800600" y="1066799"/>
            <a:ext cx="3886200" cy="4724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810" name="Line 6"/>
          <p:cNvSpPr>
            <a:spLocks noChangeShapeType="1"/>
          </p:cNvSpPr>
          <p:nvPr/>
        </p:nvSpPr>
        <p:spPr bwMode="auto">
          <a:xfrm flipH="1" flipV="1">
            <a:off x="5242560" y="2362200"/>
            <a:ext cx="160020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811" name="Line 7"/>
          <p:cNvSpPr>
            <a:spLocks noChangeShapeType="1"/>
          </p:cNvSpPr>
          <p:nvPr/>
        </p:nvSpPr>
        <p:spPr bwMode="auto">
          <a:xfrm>
            <a:off x="1905000" y="2895600"/>
            <a:ext cx="190500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812" name="Line 8"/>
          <p:cNvSpPr>
            <a:spLocks noChangeShapeType="1"/>
          </p:cNvSpPr>
          <p:nvPr/>
        </p:nvSpPr>
        <p:spPr bwMode="auto">
          <a:xfrm flipH="1">
            <a:off x="6042660" y="4572000"/>
            <a:ext cx="990600" cy="9144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ar-SA"/>
          </a:p>
        </p:txBody>
      </p:sp>
      <p:sp>
        <p:nvSpPr>
          <p:cNvPr id="1048813" name="Text Box 9"/>
          <p:cNvSpPr txBox="1">
            <a:spLocks noChangeArrowheads="1"/>
          </p:cNvSpPr>
          <p:nvPr/>
        </p:nvSpPr>
        <p:spPr bwMode="auto">
          <a:xfrm>
            <a:off x="-1" y="66502"/>
            <a:ext cx="9144000" cy="61944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b="1" dirty="0" sz="32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RENAL RICKETS</a:t>
            </a:r>
            <a:endParaRPr b="1" dirty="0" sz="3200" lang="en-GB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1048814" name="Rectangle 1"/>
          <p:cNvSpPr/>
          <p:nvPr/>
        </p:nvSpPr>
        <p:spPr>
          <a:xfrm>
            <a:off x="-17709" y="5978704"/>
            <a:ext cx="9161708" cy="755649"/>
          </a:xfrm>
          <a:prstGeom prst="rect"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32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Pseudo-</a:t>
            </a:r>
            <a:r>
              <a:rPr b="1" dirty="0" sz="32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fractures,wide</a:t>
            </a:r>
            <a:r>
              <a:rPr b="1" dirty="0" sz="32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epiphyseal plate</a:t>
            </a:r>
            <a:endParaRPr b="1" dirty="0" sz="32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2" name="Picture 4" descr="2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" y="752413"/>
            <a:ext cx="5203075" cy="327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815" name="Text Box 5"/>
          <p:cNvSpPr txBox="1">
            <a:spLocks noChangeArrowheads="1"/>
          </p:cNvSpPr>
          <p:nvPr/>
        </p:nvSpPr>
        <p:spPr bwMode="auto">
          <a:xfrm>
            <a:off x="344285" y="198118"/>
            <a:ext cx="7696200" cy="61944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dirty="0" sz="3200" lang="en-US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OSTEOGENESIS  IMPERFECTA</a:t>
            </a:r>
            <a:endParaRPr dirty="0" sz="3200" lang="en-GB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pic>
        <p:nvPicPr>
          <p:cNvPr id="2097223" name="Picture 4" descr="MVC-030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419600" y="3200400"/>
            <a:ext cx="4572000" cy="3429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48816" name="Text Box 5"/>
          <p:cNvSpPr txBox="1">
            <a:spLocks noChangeArrowheads="1"/>
          </p:cNvSpPr>
          <p:nvPr/>
        </p:nvSpPr>
        <p:spPr bwMode="auto">
          <a:xfrm>
            <a:off x="0" y="4572000"/>
            <a:ext cx="4419600" cy="1339850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b="1" dirty="0" sz="3200" lang="en-US" err="1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Sofield</a:t>
            </a:r>
            <a:r>
              <a:rPr b="1" dirty="0" sz="3200" lang="en-US" smtClean="0">
                <a:solidFill>
                  <a:srgbClr val="FFFF00"/>
                </a:solidFill>
                <a:latin typeface="Batang" pitchFamily="18" charset="-127"/>
                <a:ea typeface="Batang" pitchFamily="18" charset="-127"/>
              </a:rPr>
              <a:t> multiple level osteotomies</a:t>
            </a:r>
            <a:endParaRPr b="1" dirty="0" sz="3200" lang="en-GB">
              <a:solidFill>
                <a:srgbClr val="FFFF00"/>
              </a:solidFill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Rectangle 2"/>
          <p:cNvSpPr/>
          <p:nvPr/>
        </p:nvSpPr>
        <p:spPr>
          <a:xfrm>
            <a:off x="-3496" y="646926"/>
            <a:ext cx="9147496" cy="1938654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sz="4800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ea typeface="Batang" pitchFamily="18" charset="-127"/>
              </a:rPr>
              <a:t>Principles of Evaluation and Treatment;</a:t>
            </a:r>
          </a:p>
        </p:txBody>
      </p:sp>
      <p:sp>
        <p:nvSpPr>
          <p:cNvPr id="1048818" name="Rectangle 3"/>
          <p:cNvSpPr/>
          <p:nvPr/>
        </p:nvSpPr>
        <p:spPr>
          <a:xfrm>
            <a:off x="-20322" y="3124200"/>
            <a:ext cx="9164322" cy="1176782"/>
          </a:xfrm>
          <a:prstGeom prst="rect"/>
        </p:spPr>
        <p:txBody>
          <a:bodyPr wrap="square">
            <a:spAutoFit/>
          </a:bodyPr>
          <a:p>
            <a:pPr indent="-457200" marL="457200">
              <a:buAutoNum type="arabicParenBoth"/>
            </a:pPr>
            <a:r>
              <a:rPr b="1" dirty="0" sz="2800" lang="en-US" smtClean="0">
                <a:latin typeface="Batang" pitchFamily="18" charset="-127"/>
                <a:ea typeface="Batang" pitchFamily="18" charset="-127"/>
                <a:cs typeface="Andalus" pitchFamily="18" charset="-78"/>
              </a:rPr>
              <a:t> Genu </a:t>
            </a:r>
            <a:r>
              <a:rPr b="1" dirty="0" sz="2800" lang="en-US" err="1">
                <a:latin typeface="Batang" pitchFamily="18" charset="-127"/>
                <a:ea typeface="Batang" pitchFamily="18" charset="-127"/>
                <a:cs typeface="Andalus" pitchFamily="18" charset="-78"/>
              </a:rPr>
              <a:t>varum</a:t>
            </a:r>
            <a:r>
              <a:rPr b="1" dirty="0" sz="2800" lang="en-US">
                <a:latin typeface="Batang" pitchFamily="18" charset="-127"/>
                <a:ea typeface="Batang" pitchFamily="18" charset="-127"/>
                <a:cs typeface="Andalus" pitchFamily="18" charset="-78"/>
              </a:rPr>
              <a:t> is physiologic until the age of 18 to 24 months, and treatment is unnecessary.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Rectangle 1"/>
          <p:cNvSpPr/>
          <p:nvPr/>
        </p:nvSpPr>
        <p:spPr>
          <a:xfrm>
            <a:off x="0" y="1219200"/>
            <a:ext cx="9144000" cy="3416808"/>
          </a:xfrm>
          <a:prstGeom prst="rect"/>
        </p:spPr>
        <p:txBody>
          <a:bodyPr wrap="square">
            <a:spAutoFit/>
          </a:bodyPr>
          <a:p>
            <a:pPr indent="-457200" marL="457200">
              <a:buAutoNum type="arabicParenBoth"/>
            </a:pPr>
            <a:endParaRPr b="1" dirty="0" sz="2800" lang="en-US">
              <a:latin typeface="Batang" pitchFamily="18" charset="-127"/>
              <a:ea typeface="Batang" pitchFamily="18" charset="-127"/>
            </a:endParaRPr>
          </a:p>
          <a:p>
            <a:r>
              <a:rPr b="1" dirty="0" sz="2800" lang="en-US">
                <a:latin typeface="Batang" pitchFamily="18" charset="-127"/>
                <a:ea typeface="Batang" pitchFamily="18" charset="-127"/>
              </a:rPr>
              <a:t>(2) In a child with normal stature and findings compatible with physiologic bowing, radiographic documentation is unnecessary. </a:t>
            </a:r>
          </a:p>
          <a:p>
            <a:endParaRPr b="1" dirty="0" sz="2800" lang="en-US">
              <a:latin typeface="Batang" pitchFamily="18" charset="-127"/>
              <a:ea typeface="Batang" pitchFamily="18" charset="-127"/>
            </a:endParaRPr>
          </a:p>
          <a:p>
            <a:r>
              <a:rPr b="1" dirty="0" sz="2800" lang="en-US">
                <a:latin typeface="Batang" pitchFamily="18" charset="-127"/>
                <a:ea typeface="Batang" pitchFamily="18" charset="-127"/>
              </a:rPr>
              <a:t>P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hotographs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are less expensive and just as valuable.</a:t>
            </a:r>
            <a:endParaRPr b="1" dirty="0" sz="2800" lang="ar-SA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Rectangle 1"/>
          <p:cNvSpPr/>
          <p:nvPr/>
        </p:nvSpPr>
        <p:spPr>
          <a:xfrm>
            <a:off x="0" y="1143000"/>
            <a:ext cx="9140781" cy="5587491"/>
          </a:xfrm>
          <a:prstGeom prst="rect"/>
        </p:spPr>
        <p:txBody>
          <a:bodyPr wrap="square">
            <a:spAutoFit/>
          </a:bodyPr>
          <a:p>
            <a:r>
              <a:rPr b="1" dirty="0" sz="2800" lang="en-US">
                <a:latin typeface="Batang" pitchFamily="18" charset="-127"/>
                <a:ea typeface="Batang" pitchFamily="18" charset="-127"/>
              </a:rPr>
              <a:t>(3) If radiographs are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deemed necessary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, full-length standing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films of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the entire lower limbs are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required for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the evaluation of the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mechanical axis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and the site of deformity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endParaRPr b="1" dirty="0" sz="2800" lang="en-US" smtClean="0">
              <a:latin typeface="Batang" pitchFamily="18" charset="-127"/>
              <a:ea typeface="Batang" pitchFamily="18" charset="-127"/>
            </a:endParaRPr>
          </a:p>
          <a:p>
            <a:endParaRPr b="1" dirty="0" sz="2800" lang="en-US">
              <a:latin typeface="Batang" pitchFamily="18" charset="-127"/>
              <a:ea typeface="Batang" pitchFamily="18" charset="-127"/>
            </a:endParaRPr>
          </a:p>
          <a:p>
            <a:endParaRPr b="1" dirty="0" sz="2800" lang="en-US" smtClean="0">
              <a:latin typeface="Batang" pitchFamily="18" charset="-127"/>
              <a:ea typeface="Batang" pitchFamily="18" charset="-127"/>
            </a:endParaRPr>
          </a:p>
          <a:p>
            <a:endParaRPr b="1" dirty="0" sz="2800" lang="en-US">
              <a:latin typeface="Batang" pitchFamily="18" charset="-127"/>
              <a:ea typeface="Batang" pitchFamily="18" charset="-127"/>
            </a:endParaRPr>
          </a:p>
          <a:p>
            <a:r>
              <a:rPr b="1" dirty="0" sz="2800" lang="en-US">
                <a:latin typeface="Batang" pitchFamily="18" charset="-127"/>
                <a:ea typeface="Batang" pitchFamily="18" charset="-127"/>
              </a:rPr>
              <a:t>(4) Shortness of stature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should signal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the likelihood that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a constitutional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disorder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is the cause of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genu </a:t>
            </a:r>
            <a:r>
              <a:rPr b="1" dirty="0" sz="2800" lang="en-US" err="1" smtClean="0">
                <a:latin typeface="Batang" pitchFamily="18" charset="-127"/>
                <a:ea typeface="Batang" pitchFamily="18" charset="-127"/>
              </a:rPr>
              <a:t>varum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rizontal Scroll 3"/>
          <p:cNvSpPr/>
          <p:nvPr/>
        </p:nvSpPr>
        <p:spPr>
          <a:xfrm>
            <a:off x="349135" y="1981200"/>
            <a:ext cx="8001000" cy="1868424"/>
          </a:xfrm>
          <a:prstGeom prst="horizontalScroll"/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1"/>
          <a:p>
            <a:r>
              <a:rPr dirty="0" sz="36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The greater degree of valgus in females may be due to their wider pelvis.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Rectangle 1"/>
          <p:cNvSpPr/>
          <p:nvPr/>
        </p:nvSpPr>
        <p:spPr>
          <a:xfrm>
            <a:off x="0" y="1981200"/>
            <a:ext cx="9144000" cy="3924808"/>
          </a:xfrm>
          <a:prstGeom prst="rect"/>
        </p:spPr>
        <p:txBody>
          <a:bodyPr wrap="square">
            <a:spAutoFit/>
          </a:bodyPr>
          <a:p>
            <a:endParaRPr b="1" dirty="0" sz="2800" lang="en-US">
              <a:latin typeface="Batang" pitchFamily="18" charset="-127"/>
              <a:ea typeface="Batang" pitchFamily="18" charset="-127"/>
            </a:endParaRPr>
          </a:p>
          <a:p>
            <a:r>
              <a:rPr b="1" dirty="0" sz="2800" lang="en-US">
                <a:latin typeface="Batang" pitchFamily="18" charset="-127"/>
                <a:ea typeface="Batang" pitchFamily="18" charset="-127"/>
              </a:rPr>
              <a:t>(5) Idiopathic tibia </a:t>
            </a:r>
            <a:r>
              <a:rPr b="1" dirty="0" sz="2800" lang="en-US" err="1">
                <a:latin typeface="Batang" pitchFamily="18" charset="-127"/>
                <a:ea typeface="Batang" pitchFamily="18" charset="-127"/>
              </a:rPr>
              <a:t>vara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 is the most common pathologic cause of bowlegs in the child. </a:t>
            </a:r>
          </a:p>
          <a:p>
            <a:endParaRPr b="1" dirty="0" sz="2800" lang="en-US">
              <a:latin typeface="Batang" pitchFamily="18" charset="-127"/>
              <a:ea typeface="Batang" pitchFamily="18" charset="-127"/>
            </a:endParaRPr>
          </a:p>
          <a:p>
            <a:r>
              <a:rPr b="1" dirty="0" sz="2800" lang="en-US">
                <a:latin typeface="Batang" pitchFamily="18" charset="-127"/>
                <a:ea typeface="Batang" pitchFamily="18" charset="-127"/>
              </a:rPr>
              <a:t>Bracing may be effective in the early stages, but this has not been established by prospective controlled clinical trials.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Rectangle 1"/>
          <p:cNvSpPr/>
          <p:nvPr/>
        </p:nvSpPr>
        <p:spPr>
          <a:xfrm>
            <a:off x="0" y="1447800"/>
            <a:ext cx="9144000" cy="2839466"/>
          </a:xfrm>
          <a:prstGeom prst="rect"/>
        </p:spPr>
        <p:txBody>
          <a:bodyPr wrap="square">
            <a:spAutoFit/>
          </a:bodyPr>
          <a:p>
            <a:r>
              <a:rPr b="1" dirty="0" sz="2800" lang="en-US">
                <a:latin typeface="Batang" pitchFamily="18" charset="-127"/>
                <a:ea typeface="Batang" pitchFamily="18" charset="-127"/>
              </a:rPr>
              <a:t>(6) Surgical correction of tibia </a:t>
            </a:r>
            <a:r>
              <a:rPr b="1" dirty="0" sz="2800" lang="en-US" err="1">
                <a:latin typeface="Batang" pitchFamily="18" charset="-127"/>
                <a:ea typeface="Batang" pitchFamily="18" charset="-127"/>
              </a:rPr>
              <a:t>vara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 can be guided by the principle that reestablishing a normal mechanical axis in the early stages will allow normal growth to occur. </a:t>
            </a:r>
            <a:endParaRPr b="1" dirty="0" sz="2800" lang="en-US" smtClean="0">
              <a:latin typeface="Batang" pitchFamily="18" charset="-127"/>
              <a:ea typeface="Batang" pitchFamily="18" charset="-127"/>
            </a:endParaRPr>
          </a:p>
          <a:p>
            <a:endParaRPr b="1" dirty="0" sz="2800" lang="en-US">
              <a:latin typeface="Batang" pitchFamily="18" charset="-127"/>
              <a:ea typeface="Batang" pitchFamily="18" charset="-127"/>
            </a:endParaRPr>
          </a:p>
          <a:p>
            <a:endParaRPr b="1" dirty="0" sz="2800" lang="en-US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1"/>
          <p:cNvSpPr/>
          <p:nvPr/>
        </p:nvSpPr>
        <p:spPr>
          <a:xfrm>
            <a:off x="0" y="914400"/>
            <a:ext cx="9144000" cy="5148834"/>
          </a:xfrm>
          <a:prstGeom prst="rect"/>
        </p:spPr>
        <p:txBody>
          <a:bodyPr wrap="square">
            <a:spAutoFit/>
          </a:bodyPr>
          <a:p>
            <a:endParaRPr b="1" dirty="0" sz="2800" lang="en-US" smtClean="0">
              <a:latin typeface="Batang" pitchFamily="18" charset="-127"/>
              <a:ea typeface="Batang" pitchFamily="18" charset="-127"/>
            </a:endParaRPr>
          </a:p>
          <a:p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(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7) There are various types of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internal and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external fixation, all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of which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are satisfactory. </a:t>
            </a:r>
            <a:endParaRPr b="1" dirty="0" sz="2800" lang="en-US" smtClean="0">
              <a:latin typeface="Batang" pitchFamily="18" charset="-127"/>
              <a:ea typeface="Batang" pitchFamily="18" charset="-127"/>
            </a:endParaRPr>
          </a:p>
          <a:p>
            <a:endParaRPr b="1" dirty="0" sz="2800" lang="en-US" smtClean="0">
              <a:latin typeface="Batang" pitchFamily="18" charset="-127"/>
              <a:ea typeface="Batang" pitchFamily="18" charset="-127"/>
            </a:endParaRPr>
          </a:p>
          <a:p>
            <a:endParaRPr b="1" dirty="0" sz="2800" lang="en-US">
              <a:latin typeface="Batang" pitchFamily="18" charset="-127"/>
              <a:ea typeface="Batang" pitchFamily="18" charset="-127"/>
            </a:endParaRPr>
          </a:p>
          <a:p>
            <a:endParaRPr b="1" dirty="0" sz="2800" lang="en-US" smtClean="0">
              <a:latin typeface="Batang" pitchFamily="18" charset="-127"/>
              <a:ea typeface="Batang" pitchFamily="18" charset="-127"/>
            </a:endParaRPr>
          </a:p>
          <a:p>
            <a:endParaRPr b="1" dirty="0" sz="2800" lang="en-US" smtClean="0">
              <a:latin typeface="Batang" pitchFamily="18" charset="-127"/>
              <a:ea typeface="Batang" pitchFamily="18" charset="-127"/>
            </a:endParaRPr>
          </a:p>
          <a:p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(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8) Treatment of genu </a:t>
            </a:r>
            <a:r>
              <a:rPr b="1" dirty="0" sz="2800" lang="en-US" err="1">
                <a:latin typeface="Batang" pitchFamily="18" charset="-127"/>
                <a:ea typeface="Batang" pitchFamily="18" charset="-127"/>
              </a:rPr>
              <a:t>varum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secondary to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constitutional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disorders must 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be tailored on an </a:t>
            </a:r>
            <a:r>
              <a:rPr b="1" dirty="0" sz="2800" lang="en-US" smtClean="0">
                <a:latin typeface="Batang" pitchFamily="18" charset="-127"/>
                <a:ea typeface="Batang" pitchFamily="18" charset="-127"/>
              </a:rPr>
              <a:t>individual basis</a:t>
            </a:r>
            <a:r>
              <a:rPr b="1" dirty="0" sz="2800" lang="en-US">
                <a:latin typeface="Batang" pitchFamily="18" charset="-127"/>
                <a:ea typeface="Batang" pitchFamily="18" charset="-127"/>
              </a:rPr>
              <a:t>.</a:t>
            </a:r>
            <a:endParaRPr b="1" dirty="0" sz="2800" lang="ar-SA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1"/>
          <p:cNvSpPr/>
          <p:nvPr/>
        </p:nvSpPr>
        <p:spPr>
          <a:xfrm>
            <a:off x="828" y="1225689"/>
            <a:ext cx="9143172" cy="7484618"/>
          </a:xfrm>
          <a:prstGeom prst="rect"/>
        </p:spPr>
        <p:txBody>
          <a:bodyPr wrap="square">
            <a:spAutoFit/>
          </a:bodyPr>
          <a:p>
            <a:pPr indent="-514350" marL="514350">
              <a:buFont typeface="+mj-lt"/>
              <a:buAutoNum type="romanUcPeriod"/>
            </a:pPr>
            <a:r>
              <a:rPr b="1" dirty="0" sz="4000" lang="en-US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Physiologic</a:t>
            </a:r>
            <a:endParaRPr b="1" dirty="0" sz="4000" lang="en-US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  <a:p>
            <a:pPr indent="-514350" marL="514350">
              <a:buAutoNum type="romanUcPeriod" startAt="2"/>
            </a:pPr>
            <a:r>
              <a:rPr b="1" dirty="0" sz="4000" lang="en-US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Pathologic</a:t>
            </a:r>
            <a:endParaRPr b="1" dirty="0" sz="4000" lang="en-US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A. Blount’s disease</a:t>
            </a: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B. </a:t>
            </a:r>
            <a:r>
              <a:rPr dirty="0" sz="28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Hypophosphatemic</a:t>
            </a:r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or nutritional rickets</a:t>
            </a: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C. Posttraumatic</a:t>
            </a: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D. </a:t>
            </a:r>
            <a:r>
              <a:rPr dirty="0" sz="28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Postinfectious</a:t>
            </a:r>
            <a:endParaRPr dirty="0" sz="28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E. Congenital deformities</a:t>
            </a: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F. Focal </a:t>
            </a:r>
            <a:r>
              <a:rPr dirty="0" sz="28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fibrocartilaginous</a:t>
            </a:r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dysplasia</a:t>
            </a: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G. </a:t>
            </a:r>
            <a:r>
              <a:rPr dirty="0" sz="28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Metaphyseal</a:t>
            </a:r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28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chondrodysplasia</a:t>
            </a:r>
            <a:endParaRPr dirty="0" sz="28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H. Fibrous dysplasia</a:t>
            </a: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I. </a:t>
            </a:r>
            <a:r>
              <a:rPr dirty="0" sz="28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Osteogenesis</a:t>
            </a:r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dirty="0" sz="2800" lang="en-US" err="1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imperfecta</a:t>
            </a:r>
            <a:endParaRPr dirty="0" sz="28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  <a:p>
            <a:r>
              <a:rPr dirty="0" sz="28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J. Renal </a:t>
            </a:r>
            <a:r>
              <a:rPr dirty="0" sz="2800" lang="en-US" err="1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osteodystrophy</a:t>
            </a:r>
            <a:endParaRPr dirty="0" sz="28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48615" name="Horizontal Scroll 3"/>
          <p:cNvSpPr/>
          <p:nvPr/>
        </p:nvSpPr>
        <p:spPr>
          <a:xfrm>
            <a:off x="381000" y="-76200"/>
            <a:ext cx="8229600" cy="1524000"/>
          </a:xfrm>
          <a:prstGeom prst="horizontalScroll"/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1"/>
          <a:p>
            <a:pPr algn="ctr"/>
            <a:r>
              <a:rPr dirty="0" sz="32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 Differential </a:t>
            </a:r>
            <a:r>
              <a:rPr dirty="0" sz="3200" lang="en-US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diagnosis of genu </a:t>
            </a:r>
            <a:r>
              <a:rPr dirty="0" sz="3200" lang="en-US" err="1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varum</a:t>
            </a:r>
            <a:r>
              <a:rPr dirty="0" sz="3200" lang="en-US" smtClean="0">
                <a:solidFill>
                  <a:srgbClr val="FFFF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:</a:t>
            </a:r>
            <a:endParaRPr dirty="0" sz="3200" lang="ar-SA">
              <a:solidFill>
                <a:srgbClr val="FFFF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rizo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r="5400000" dist="254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42924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dir="t" rig="fla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al_saedawy</dc:creator>
  <cp:lastModifiedBy>PAUL</cp:lastModifiedBy>
  <dcterms:created xsi:type="dcterms:W3CDTF">2006-08-15T12:00:00Z</dcterms:created>
  <dcterms:modified xsi:type="dcterms:W3CDTF">2021-03-04T02:57:10Z</dcterms:modified>
</cp:coreProperties>
</file>