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DB2-572A-4910-96DA-5FD040498DF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C4F3-9FE6-4886-A425-0415B6551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02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DB2-572A-4910-96DA-5FD040498DF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C4F3-9FE6-4886-A425-0415B6551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68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DB2-572A-4910-96DA-5FD040498DF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C4F3-9FE6-4886-A425-0415B6551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51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DB2-572A-4910-96DA-5FD040498DF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C4F3-9FE6-4886-A425-0415B6551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1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DB2-572A-4910-96DA-5FD040498DF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C4F3-9FE6-4886-A425-0415B6551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98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DB2-572A-4910-96DA-5FD040498DF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C4F3-9FE6-4886-A425-0415B6551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9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DB2-572A-4910-96DA-5FD040498DF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C4F3-9FE6-4886-A425-0415B6551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48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DB2-572A-4910-96DA-5FD040498DF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C4F3-9FE6-4886-A425-0415B6551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0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DB2-572A-4910-96DA-5FD040498DF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C4F3-9FE6-4886-A425-0415B6551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7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DB2-572A-4910-96DA-5FD040498DF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C4F3-9FE6-4886-A425-0415B6551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67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DB2-572A-4910-96DA-5FD040498DF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C4F3-9FE6-4886-A425-0415B6551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85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7DB2-572A-4910-96DA-5FD040498DF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EC4F3-9FE6-4886-A425-0415B6551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43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Humerus shaft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58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Operative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absolute indications </a:t>
            </a:r>
            <a:endParaRPr lang="en-GB" dirty="0" smtClean="0"/>
          </a:p>
          <a:p>
            <a:r>
              <a:rPr lang="en-GB" dirty="0" smtClean="0"/>
              <a:t>open </a:t>
            </a:r>
            <a:r>
              <a:rPr lang="en-GB" dirty="0"/>
              <a:t>fracture </a:t>
            </a:r>
          </a:p>
          <a:p>
            <a:r>
              <a:rPr lang="en-GB" dirty="0"/>
              <a:t>vascular injury requiring repair</a:t>
            </a:r>
          </a:p>
          <a:p>
            <a:r>
              <a:rPr lang="en-GB" dirty="0"/>
              <a:t>brachial plexus injury </a:t>
            </a:r>
          </a:p>
          <a:p>
            <a:r>
              <a:rPr lang="en-GB" dirty="0"/>
              <a:t>ipsilateral forearm fracture (floating elbow)  </a:t>
            </a:r>
          </a:p>
          <a:p>
            <a:r>
              <a:rPr lang="en-GB" dirty="0"/>
              <a:t>compartment syndrome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91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Operative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Plates and screws</a:t>
            </a:r>
          </a:p>
          <a:p>
            <a:r>
              <a:rPr lang="en-GB" dirty="0" smtClean="0"/>
              <a:t>IM nails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Coaptation Splint &amp; Functional Bracing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C</a:t>
            </a:r>
            <a:r>
              <a:rPr lang="en-GB" dirty="0" smtClean="0"/>
              <a:t>oaptation </a:t>
            </a:r>
            <a:r>
              <a:rPr lang="en-GB" dirty="0"/>
              <a:t>splint </a:t>
            </a:r>
          </a:p>
          <a:p>
            <a:pPr lvl="1"/>
            <a:r>
              <a:rPr lang="en-GB" dirty="0"/>
              <a:t>applied until swelling resolves</a:t>
            </a:r>
          </a:p>
          <a:p>
            <a:pPr lvl="1"/>
            <a:r>
              <a:rPr lang="en-GB" dirty="0"/>
              <a:t>adequately </a:t>
            </a:r>
            <a:r>
              <a:rPr lang="en-GB" dirty="0" smtClean="0"/>
              <a:t>splint extends </a:t>
            </a:r>
            <a:r>
              <a:rPr lang="en-GB" dirty="0"/>
              <a:t>up to axilla and over shoulder</a:t>
            </a:r>
          </a:p>
          <a:p>
            <a:pPr lvl="1"/>
            <a:r>
              <a:rPr lang="en-GB" dirty="0"/>
              <a:t>common deformities include varus and extension</a:t>
            </a:r>
          </a:p>
          <a:p>
            <a:pPr lvl="2"/>
            <a:r>
              <a:rPr lang="en-GB" dirty="0" err="1" smtClean="0"/>
              <a:t>Mold</a:t>
            </a:r>
            <a:r>
              <a:rPr lang="en-GB" dirty="0" smtClean="0"/>
              <a:t> accordingly to counter displacement</a:t>
            </a:r>
            <a:endParaRPr lang="en-GB" dirty="0"/>
          </a:p>
          <a:p>
            <a:r>
              <a:rPr lang="en-GB" dirty="0" smtClean="0"/>
              <a:t>Functional </a:t>
            </a:r>
            <a:r>
              <a:rPr lang="en-GB" dirty="0"/>
              <a:t>bracing </a:t>
            </a:r>
          </a:p>
          <a:p>
            <a:pPr lvl="1"/>
            <a:r>
              <a:rPr lang="en-GB" dirty="0"/>
              <a:t>extends from 2.5 cm distal to axilla to 2.5 cm proximal to humeral condyles</a:t>
            </a:r>
          </a:p>
          <a:p>
            <a:pPr lvl="1"/>
            <a:r>
              <a:rPr lang="en-GB" dirty="0"/>
              <a:t>sling should not be used to allow for gravity-assisted fracture reduction</a:t>
            </a:r>
          </a:p>
          <a:p>
            <a:pPr lvl="1"/>
            <a:r>
              <a:rPr lang="en-GB" dirty="0"/>
              <a:t>shoulder extension used for more proximal fractures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67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Radial nerve palsy </a:t>
            </a:r>
          </a:p>
          <a:p>
            <a:pPr lvl="1"/>
            <a:r>
              <a:rPr lang="en-GB" dirty="0"/>
              <a:t>seen in 8-15% of closed fractures</a:t>
            </a:r>
          </a:p>
          <a:p>
            <a:pPr lvl="1"/>
            <a:r>
              <a:rPr lang="en-GB" dirty="0"/>
              <a:t>increased incidence distal one-third fractures</a:t>
            </a:r>
          </a:p>
          <a:p>
            <a:pPr lvl="1"/>
            <a:r>
              <a:rPr lang="en-GB" dirty="0" err="1"/>
              <a:t>neuropraxia</a:t>
            </a:r>
            <a:r>
              <a:rPr lang="en-GB" dirty="0"/>
              <a:t> most common injury in closed fractures and </a:t>
            </a:r>
            <a:r>
              <a:rPr lang="en-GB" dirty="0" err="1"/>
              <a:t>neurotomesis</a:t>
            </a:r>
            <a:r>
              <a:rPr lang="en-GB" dirty="0"/>
              <a:t> in open fractures</a:t>
            </a:r>
          </a:p>
          <a:p>
            <a:pPr lvl="1"/>
            <a:r>
              <a:rPr lang="en-GB" dirty="0"/>
              <a:t>85-90% of improve with observation over 3 months</a:t>
            </a:r>
          </a:p>
          <a:p>
            <a:pPr lvl="1"/>
            <a:r>
              <a:rPr lang="en-GB" dirty="0"/>
              <a:t>spontaneous recovery found at an average of 7 weeks, with full recovery at an average of 6 months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09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 of radial nerve palsy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observation</a:t>
            </a:r>
            <a:endParaRPr lang="en-GB" dirty="0"/>
          </a:p>
          <a:p>
            <a:pPr lvl="1"/>
            <a:r>
              <a:rPr lang="en-GB" dirty="0" smtClean="0"/>
              <a:t>initial </a:t>
            </a:r>
            <a:r>
              <a:rPr lang="en-GB" dirty="0"/>
              <a:t>treatment  in closed humerus fractures</a:t>
            </a:r>
          </a:p>
          <a:p>
            <a:pPr lvl="1"/>
            <a:r>
              <a:rPr lang="en-GB" dirty="0"/>
              <a:t>obtain EMG at 3-4 months</a:t>
            </a:r>
          </a:p>
          <a:p>
            <a:pPr lvl="1"/>
            <a:r>
              <a:rPr lang="en-GB" dirty="0"/>
              <a:t>wrist extension in radial deviation is expected to be regained first </a:t>
            </a:r>
          </a:p>
          <a:p>
            <a:pPr lvl="1"/>
            <a:r>
              <a:rPr lang="en-GB" dirty="0"/>
              <a:t>brachioradialis first to recover, extensor indicis is the last </a:t>
            </a:r>
          </a:p>
          <a:p>
            <a:r>
              <a:rPr lang="en-GB" b="1" dirty="0"/>
              <a:t>surgical exploration</a:t>
            </a:r>
            <a:endParaRPr lang="en-GB" dirty="0"/>
          </a:p>
          <a:p>
            <a:pPr lvl="1"/>
            <a:r>
              <a:rPr lang="en-GB" dirty="0"/>
              <a:t>indications</a:t>
            </a:r>
          </a:p>
          <a:p>
            <a:pPr lvl="2"/>
            <a:r>
              <a:rPr lang="en-GB" dirty="0"/>
              <a:t>open fracture with radial nerve palsy (likely </a:t>
            </a:r>
            <a:r>
              <a:rPr lang="en-GB" dirty="0" err="1"/>
              <a:t>neurotomesis</a:t>
            </a:r>
            <a:r>
              <a:rPr lang="en-GB" dirty="0"/>
              <a:t> injury to the radial nerve) </a:t>
            </a:r>
          </a:p>
          <a:p>
            <a:pPr lvl="2"/>
            <a:r>
              <a:rPr lang="en-GB" dirty="0"/>
              <a:t>closed fracture that fails to improve over ~ 3-6 months </a:t>
            </a:r>
          </a:p>
          <a:p>
            <a:pPr lvl="2"/>
            <a:r>
              <a:rPr lang="en-GB" dirty="0"/>
              <a:t>fibrillations (denervation) seen at 3-4 months on EMG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71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complications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Malunion</a:t>
            </a:r>
          </a:p>
          <a:p>
            <a:r>
              <a:rPr lang="en-GB" dirty="0" smtClean="0"/>
              <a:t>Non union</a:t>
            </a:r>
          </a:p>
          <a:p>
            <a:r>
              <a:rPr lang="en-GB" dirty="0" smtClean="0"/>
              <a:t>Infection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92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Incidence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3-5</a:t>
            </a:r>
            <a:r>
              <a:rPr lang="en-GB" dirty="0"/>
              <a:t>% of all fractures</a:t>
            </a:r>
          </a:p>
          <a:p>
            <a:r>
              <a:rPr lang="en-GB" dirty="0" smtClean="0"/>
              <a:t>Bimodal </a:t>
            </a:r>
            <a:r>
              <a:rPr lang="en-GB" dirty="0"/>
              <a:t>age distribution</a:t>
            </a:r>
          </a:p>
          <a:p>
            <a:pPr lvl="1"/>
            <a:r>
              <a:rPr lang="en-GB" dirty="0"/>
              <a:t>young </a:t>
            </a:r>
            <a:r>
              <a:rPr lang="en-GB" dirty="0" smtClean="0"/>
              <a:t>patients: </a:t>
            </a:r>
            <a:r>
              <a:rPr lang="en-GB" dirty="0"/>
              <a:t>high-energy trauma </a:t>
            </a:r>
          </a:p>
          <a:p>
            <a:pPr lvl="1"/>
            <a:r>
              <a:rPr lang="en-GB" dirty="0"/>
              <a:t>elderly, osteopenic </a:t>
            </a:r>
            <a:r>
              <a:rPr lang="en-GB" dirty="0" smtClean="0"/>
              <a:t>patients: </a:t>
            </a:r>
            <a:r>
              <a:rPr lang="en-GB" dirty="0"/>
              <a:t>low-energy injuries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34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Diagram 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54815"/>
            <a:ext cx="5598368" cy="407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95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68368"/>
            <a:ext cx="3168352" cy="472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59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relation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GB" dirty="0" smtClean="0"/>
              <a:t>adial </a:t>
            </a:r>
            <a:r>
              <a:rPr lang="en-GB" dirty="0"/>
              <a:t>nerve </a:t>
            </a:r>
          </a:p>
          <a:p>
            <a:pPr lvl="1"/>
            <a:r>
              <a:rPr lang="en-GB" dirty="0"/>
              <a:t>courses along spiral groove </a:t>
            </a:r>
          </a:p>
          <a:p>
            <a:pPr lvl="1"/>
            <a:r>
              <a:rPr lang="en-GB" dirty="0"/>
              <a:t>14cm proximal to the lateral epicondyle</a:t>
            </a:r>
          </a:p>
          <a:p>
            <a:pPr lvl="1"/>
            <a:r>
              <a:rPr lang="en-GB" dirty="0"/>
              <a:t>20cm proximal to the medial epicondyle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92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Classes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681133"/>
              </p:ext>
            </p:extLst>
          </p:nvPr>
        </p:nvGraphicFramePr>
        <p:xfrm>
          <a:off x="323529" y="1700808"/>
          <a:ext cx="8568952" cy="4968551"/>
        </p:xfrm>
        <a:graphic>
          <a:graphicData uri="http://schemas.openxmlformats.org/drawingml/2006/table">
            <a:tbl>
              <a:tblPr/>
              <a:tblGrid>
                <a:gridCol w="8568952"/>
              </a:tblGrid>
              <a:tr h="52300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000000"/>
                          </a:solidFill>
                          <a:effectLst/>
                        </a:rPr>
                        <a:t>Classification</a:t>
                      </a:r>
                      <a:endParaRPr lang="en-GB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</a:tr>
              <a:tr h="4445546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OTA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bone number: 1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fracture location: 2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fracture pattern: simple</a:t>
                      </a:r>
                      <a:r>
                        <a:rPr lang="en-GB" dirty="0" smtClean="0">
                          <a:solidFill>
                            <a:srgbClr val="000000"/>
                          </a:solidFill>
                          <a:effectLst/>
                        </a:rPr>
                        <a:t>: A</a:t>
                      </a: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, wedge</a:t>
                      </a:r>
                      <a:r>
                        <a:rPr lang="en-GB" dirty="0" smtClean="0">
                          <a:solidFill>
                            <a:srgbClr val="000000"/>
                          </a:solidFill>
                          <a:effectLst/>
                        </a:rPr>
                        <a:t>: B</a:t>
                      </a: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, complex</a:t>
                      </a:r>
                      <a:r>
                        <a:rPr lang="en-GB" dirty="0" smtClean="0">
                          <a:solidFill>
                            <a:srgbClr val="000000"/>
                          </a:solidFill>
                          <a:effectLst/>
                        </a:rPr>
                        <a:t>: C</a:t>
                      </a:r>
                      <a:endParaRPr lang="en-GB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Descriptive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fracture location: proximal, middle or distal third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fracture pattern: spiral, transverse, comminuted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Holstein-Lewis fracture    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a spiral fracture of the distal one-third of the humeral shaft commonly associated with </a:t>
                      </a:r>
                      <a:r>
                        <a:rPr lang="en-GB" dirty="0" err="1">
                          <a:solidFill>
                            <a:srgbClr val="000000"/>
                          </a:solidFill>
                          <a:effectLst/>
                        </a:rPr>
                        <a:t>neuropraxia</a:t>
                      </a: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 of the radial nerve (22% incidence)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049" name="Picture 1" descr="http://www.orthobullets.com/images/camer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125663"/>
            <a:ext cx="15240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orthobullets.com/images/vide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125663"/>
            <a:ext cx="19050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80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 features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Symptoms</a:t>
            </a:r>
          </a:p>
          <a:p>
            <a:pPr lvl="1"/>
            <a:r>
              <a:rPr lang="en-GB" dirty="0"/>
              <a:t>pain</a:t>
            </a:r>
          </a:p>
          <a:p>
            <a:pPr lvl="1"/>
            <a:r>
              <a:rPr lang="en-GB" dirty="0"/>
              <a:t>extremity weakness</a:t>
            </a:r>
          </a:p>
          <a:p>
            <a:r>
              <a:rPr lang="en-GB" dirty="0"/>
              <a:t>Physical exam</a:t>
            </a:r>
          </a:p>
          <a:p>
            <a:pPr lvl="1"/>
            <a:r>
              <a:rPr lang="en-GB" dirty="0"/>
              <a:t>examine overall limb alignment</a:t>
            </a:r>
          </a:p>
          <a:p>
            <a:pPr lvl="1"/>
            <a:r>
              <a:rPr lang="en-GB" dirty="0"/>
              <a:t>preoperative or pre-reduction neurovascular exam is critical</a:t>
            </a:r>
          </a:p>
          <a:p>
            <a:pPr lvl="2"/>
            <a:r>
              <a:rPr lang="en-GB" dirty="0"/>
              <a:t>examine and document status of radial nerve pre and post-reduction</a:t>
            </a:r>
          </a:p>
        </p:txBody>
      </p:sp>
    </p:spTree>
    <p:extLst>
      <p:ext uri="{BB962C8B-B14F-4D97-AF65-F5344CB8AC3E}">
        <p14:creationId xmlns:p14="http://schemas.microsoft.com/office/powerpoint/2010/main" val="33867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Radiographic views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AP </a:t>
            </a:r>
            <a:r>
              <a:rPr lang="en-GB" dirty="0"/>
              <a:t>and lateral</a:t>
            </a:r>
          </a:p>
          <a:p>
            <a:pPr lvl="2"/>
            <a:r>
              <a:rPr lang="en-GB" dirty="0" smtClean="0"/>
              <a:t>include </a:t>
            </a:r>
            <a:r>
              <a:rPr lang="en-GB" dirty="0"/>
              <a:t>joint above and below </a:t>
            </a:r>
            <a:r>
              <a:rPr lang="en-GB" dirty="0" smtClean="0"/>
              <a:t>the </a:t>
            </a:r>
            <a:r>
              <a:rPr lang="en-GB" dirty="0"/>
              <a:t>injury </a:t>
            </a:r>
          </a:p>
          <a:p>
            <a:pPr lvl="1"/>
            <a:r>
              <a:rPr lang="en-GB" dirty="0"/>
              <a:t>transthoracic lateral</a:t>
            </a:r>
          </a:p>
          <a:p>
            <a:pPr lvl="2"/>
            <a:r>
              <a:rPr lang="en-GB" dirty="0"/>
              <a:t>may give better appreciation of sagittal plane deformity </a:t>
            </a:r>
          </a:p>
          <a:p>
            <a:pPr lvl="1"/>
            <a:r>
              <a:rPr lang="en-GB" dirty="0"/>
              <a:t>traction views</a:t>
            </a:r>
          </a:p>
          <a:p>
            <a:pPr lvl="2"/>
            <a:r>
              <a:rPr lang="en-GB" dirty="0"/>
              <a:t>may be necessary for fractures with significant shortening, proximal or distal extension but not routinely indicated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80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Nonoperative treatment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</a:t>
            </a:r>
            <a:r>
              <a:rPr lang="en-GB" dirty="0" smtClean="0"/>
              <a:t>oaptation </a:t>
            </a:r>
            <a:r>
              <a:rPr lang="en-GB" dirty="0"/>
              <a:t>splint followed by functional brace 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 smtClean="0"/>
              <a:t>indicated </a:t>
            </a:r>
            <a:r>
              <a:rPr lang="en-GB" dirty="0"/>
              <a:t>in vast majority of humeral shaft fractures</a:t>
            </a:r>
          </a:p>
          <a:p>
            <a:pPr lvl="2"/>
            <a:r>
              <a:rPr lang="en-GB" dirty="0"/>
              <a:t>criteria for acceptable alignment include: </a:t>
            </a:r>
          </a:p>
          <a:p>
            <a:pPr lvl="2"/>
            <a:r>
              <a:rPr lang="en-GB" dirty="0"/>
              <a:t>&lt; 20° anterior angulation</a:t>
            </a:r>
          </a:p>
          <a:p>
            <a:pPr lvl="2"/>
            <a:r>
              <a:rPr lang="en-GB" dirty="0"/>
              <a:t>&lt; 30° varus/valgus angulation</a:t>
            </a:r>
          </a:p>
          <a:p>
            <a:pPr lvl="2"/>
            <a:r>
              <a:rPr lang="en-GB" dirty="0"/>
              <a:t>&lt; 3 cm shortening</a:t>
            </a:r>
          </a:p>
          <a:p>
            <a:pPr lvl="1"/>
            <a:r>
              <a:rPr lang="en-GB" dirty="0"/>
              <a:t>absolute contraindications</a:t>
            </a:r>
          </a:p>
          <a:p>
            <a:pPr lvl="2"/>
            <a:r>
              <a:rPr lang="en-GB" dirty="0"/>
              <a:t>severe soft tissue injury or bone loss</a:t>
            </a:r>
          </a:p>
          <a:p>
            <a:pPr lvl="2"/>
            <a:r>
              <a:rPr lang="en-GB" dirty="0"/>
              <a:t>vascular injury requiring repair</a:t>
            </a:r>
          </a:p>
          <a:p>
            <a:pPr lvl="2"/>
            <a:r>
              <a:rPr lang="en-GB" dirty="0"/>
              <a:t>brachial plexus </a:t>
            </a:r>
            <a:r>
              <a:rPr lang="en-GB" dirty="0" smtClean="0"/>
              <a:t>injury</a:t>
            </a:r>
            <a:endParaRPr lang="en-GB" dirty="0"/>
          </a:p>
          <a:p>
            <a:pPr lvl="2"/>
            <a:r>
              <a:rPr lang="en-GB" dirty="0"/>
              <a:t>radial nerve palsy is NOT a contraindication to functional bracing </a:t>
            </a:r>
          </a:p>
          <a:p>
            <a:pPr lvl="1"/>
            <a:r>
              <a:rPr lang="en-GB" dirty="0"/>
              <a:t>outcomes</a:t>
            </a:r>
          </a:p>
          <a:p>
            <a:pPr lvl="2"/>
            <a:r>
              <a:rPr lang="en-GB" dirty="0"/>
              <a:t>90% union rate </a:t>
            </a:r>
          </a:p>
          <a:p>
            <a:pPr lvl="3"/>
            <a:r>
              <a:rPr lang="en-GB" dirty="0"/>
              <a:t>increased risk with proximal third oblique or spiral fracture </a:t>
            </a:r>
          </a:p>
          <a:p>
            <a:pPr lvl="2"/>
            <a:r>
              <a:rPr lang="en-GB" dirty="0"/>
              <a:t>varus angulation is common but rarely has functional or cosmetic </a:t>
            </a:r>
            <a:r>
              <a:rPr lang="en-GB" dirty="0" smtClean="0"/>
              <a:t>problems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97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111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Humerus shaft </vt:lpstr>
      <vt:lpstr>Incidence </vt:lpstr>
      <vt:lpstr>Diagram </vt:lpstr>
      <vt:lpstr>Image </vt:lpstr>
      <vt:lpstr>Important relation </vt:lpstr>
      <vt:lpstr>Classes </vt:lpstr>
      <vt:lpstr>Clinical features </vt:lpstr>
      <vt:lpstr> Radiographic views </vt:lpstr>
      <vt:lpstr>Nonoperative treatment </vt:lpstr>
      <vt:lpstr>Operative </vt:lpstr>
      <vt:lpstr>Operative </vt:lpstr>
      <vt:lpstr>Coaptation Splint &amp; Functional Bracing</vt:lpstr>
      <vt:lpstr>Complications </vt:lpstr>
      <vt:lpstr>Treatment of radial nerve palsy</vt:lpstr>
      <vt:lpstr>Other complications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Humerus shaft </dc:title>
  <dc:creator>Dr. Nyankure</dc:creator>
  <cp:lastModifiedBy>Munene</cp:lastModifiedBy>
  <cp:revision>7</cp:revision>
  <dcterms:created xsi:type="dcterms:W3CDTF">2016-01-24T07:18:05Z</dcterms:created>
  <dcterms:modified xsi:type="dcterms:W3CDTF">2024-05-13T09:48:39Z</dcterms:modified>
</cp:coreProperties>
</file>