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4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0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31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65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3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36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34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0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8201-28AC-485F-97FC-E6FA746E4DA6}" type="datetimeFigureOut">
              <a:rPr lang="en-GB" smtClean="0"/>
              <a:t>29/03/2016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F79CE-BE7A-47A0-8343-4DF002EDDA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72WAbC5rY8" TargetMode="External"/><Relationship Id="rId2" Type="http://schemas.openxmlformats.org/officeDocument/2006/relationships/hyperlink" Target="http://www.orthobullets.com/%3ciframe%20width=%22640%22%20height=%22480%22%20src=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Knee Dislocation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46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Treatment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reduce </a:t>
            </a:r>
            <a:r>
              <a:rPr lang="en-GB" b="1" dirty="0"/>
              <a:t>knee and re-examine vascular status</a:t>
            </a:r>
            <a:endParaRPr lang="en-GB" dirty="0"/>
          </a:p>
          <a:p>
            <a:pPr lvl="1"/>
            <a:r>
              <a:rPr lang="en-GB" dirty="0"/>
              <a:t>considered an orthopedic emergency</a:t>
            </a:r>
          </a:p>
          <a:p>
            <a:pPr lvl="1"/>
            <a:r>
              <a:rPr lang="en-GB" dirty="0"/>
              <a:t>splint knee in 20-30 degrees of flexion </a:t>
            </a:r>
          </a:p>
          <a:p>
            <a:pPr lvl="1"/>
            <a:r>
              <a:rPr lang="en-GB" dirty="0"/>
              <a:t>confirm reduction is held with repeat radiographs in brace/splint</a:t>
            </a:r>
          </a:p>
          <a:p>
            <a:pPr lvl="1"/>
            <a:r>
              <a:rPr lang="en-GB" dirty="0"/>
              <a:t>vascular consult indicated if</a:t>
            </a:r>
          </a:p>
          <a:p>
            <a:pPr lvl="2"/>
            <a:r>
              <a:rPr lang="en-GB" dirty="0"/>
              <a:t>if arterial injury confirmed by arterial duplex ultrasound or CT angiography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pulses are absent or diminished following reduction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39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Nonoperative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indications</a:t>
            </a:r>
            <a:endParaRPr lang="en-GB" dirty="0"/>
          </a:p>
          <a:p>
            <a:pPr lvl="1"/>
            <a:r>
              <a:rPr lang="en-GB" dirty="0"/>
              <a:t>limited and most cases require surgical stabilization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12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emergent </a:t>
            </a:r>
            <a:r>
              <a:rPr lang="en-GB" b="1" dirty="0"/>
              <a:t>surgical intervention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vascular injury repair (takes precedence)</a:t>
            </a:r>
          </a:p>
          <a:p>
            <a:pPr lvl="2"/>
            <a:r>
              <a:rPr lang="en-GB" dirty="0"/>
              <a:t>open </a:t>
            </a:r>
            <a:r>
              <a:rPr lang="en-GB" dirty="0" err="1"/>
              <a:t>fx</a:t>
            </a:r>
            <a:r>
              <a:rPr lang="en-GB" dirty="0"/>
              <a:t> and open dislocation</a:t>
            </a:r>
          </a:p>
          <a:p>
            <a:pPr lvl="2"/>
            <a:r>
              <a:rPr lang="en-GB" dirty="0"/>
              <a:t>irreducible dislocation</a:t>
            </a:r>
          </a:p>
          <a:p>
            <a:pPr lvl="2"/>
            <a:r>
              <a:rPr lang="en-GB" dirty="0"/>
              <a:t>compartment syndrome</a:t>
            </a:r>
          </a:p>
          <a:p>
            <a:pPr lvl="1"/>
            <a:r>
              <a:rPr lang="en-GB" dirty="0"/>
              <a:t>technique</a:t>
            </a:r>
          </a:p>
          <a:p>
            <a:pPr lvl="2"/>
            <a:r>
              <a:rPr lang="en-GB" dirty="0"/>
              <a:t>vascular intervention </a:t>
            </a:r>
          </a:p>
          <a:p>
            <a:pPr lvl="3"/>
            <a:r>
              <a:rPr lang="en-GB" dirty="0"/>
              <a:t>perform external fixation first</a:t>
            </a:r>
          </a:p>
          <a:p>
            <a:pPr lvl="3"/>
            <a:r>
              <a:rPr lang="en-GB" dirty="0"/>
              <a:t>excision of damaged segment and repair with reverse saphenous vein graft</a:t>
            </a:r>
          </a:p>
          <a:p>
            <a:pPr lvl="3"/>
            <a:r>
              <a:rPr lang="en-GB" dirty="0"/>
              <a:t>always perform </a:t>
            </a:r>
            <a:r>
              <a:rPr lang="en-GB" dirty="0" err="1"/>
              <a:t>fasciotomies</a:t>
            </a:r>
            <a:r>
              <a:rPr lang="en-GB" dirty="0"/>
              <a:t> after vascular repair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972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delayed</a:t>
            </a:r>
            <a:r>
              <a:rPr lang="en-GB" dirty="0" smtClean="0"/>
              <a:t> </a:t>
            </a:r>
            <a:r>
              <a:rPr lang="en-GB" b="1" dirty="0" smtClean="0"/>
              <a:t>ligament reconstruction or repair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 </a:t>
            </a:r>
            <a:endParaRPr lang="en-GB" b="1" dirty="0" smtClean="0"/>
          </a:p>
          <a:p>
            <a:r>
              <a:rPr lang="en-GB" dirty="0" smtClean="0"/>
              <a:t>indications</a:t>
            </a:r>
            <a:endParaRPr lang="en-GB" dirty="0"/>
          </a:p>
          <a:p>
            <a:pPr lvl="1"/>
            <a:r>
              <a:rPr lang="en-GB" dirty="0" smtClean="0"/>
              <a:t>instability requires ligament </a:t>
            </a:r>
            <a:r>
              <a:rPr lang="en-GB" dirty="0"/>
              <a:t>repair or fixation</a:t>
            </a:r>
          </a:p>
          <a:p>
            <a:pPr lvl="1"/>
            <a:r>
              <a:rPr lang="en-GB" dirty="0"/>
              <a:t>k</a:t>
            </a:r>
            <a:r>
              <a:rPr lang="en-GB" dirty="0" smtClean="0"/>
              <a:t>nee </a:t>
            </a:r>
            <a:r>
              <a:rPr lang="en-GB" dirty="0"/>
              <a:t>immobilizer for 6 weeks </a:t>
            </a:r>
            <a:r>
              <a:rPr lang="en-GB" dirty="0" smtClean="0"/>
              <a:t>before repair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improved outcomes with early treatment (within 3 weeks) </a:t>
            </a:r>
          </a:p>
          <a:p>
            <a:r>
              <a:rPr lang="en-GB" dirty="0"/>
              <a:t>technique</a:t>
            </a:r>
          </a:p>
          <a:p>
            <a:pPr lvl="1"/>
            <a:r>
              <a:rPr lang="en-GB" dirty="0"/>
              <a:t>PLC</a:t>
            </a:r>
          </a:p>
          <a:p>
            <a:pPr lvl="2"/>
            <a:r>
              <a:rPr lang="en-GB" dirty="0"/>
              <a:t>recommend early reconstitution</a:t>
            </a:r>
          </a:p>
          <a:p>
            <a:pPr lvl="1"/>
            <a:r>
              <a:rPr lang="en-GB" dirty="0"/>
              <a:t>PCL </a:t>
            </a:r>
          </a:p>
          <a:p>
            <a:pPr lvl="2"/>
            <a:r>
              <a:rPr lang="en-GB" dirty="0"/>
              <a:t>reconstruct prior to ACL reconstruction</a:t>
            </a:r>
          </a:p>
          <a:p>
            <a:pPr lvl="1"/>
            <a:r>
              <a:rPr lang="en-GB" dirty="0"/>
              <a:t>postoperative</a:t>
            </a:r>
          </a:p>
          <a:p>
            <a:pPr lvl="2"/>
            <a:r>
              <a:rPr lang="en-GB" dirty="0"/>
              <a:t>recommend early mobilization and functional bracing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292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Stiffness (</a:t>
            </a:r>
            <a:r>
              <a:rPr lang="en-GB" dirty="0" err="1"/>
              <a:t>arthrofibrosis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is most common complication </a:t>
            </a:r>
          </a:p>
          <a:p>
            <a:pPr lvl="1"/>
            <a:r>
              <a:rPr lang="en-GB" dirty="0"/>
              <a:t>more common with delayed mobilization</a:t>
            </a:r>
          </a:p>
          <a:p>
            <a:r>
              <a:rPr lang="en-GB" dirty="0"/>
              <a:t>Laxity and instability</a:t>
            </a:r>
            <a:r>
              <a:rPr lang="en-GB" b="1" dirty="0"/>
              <a:t> </a:t>
            </a:r>
            <a:endParaRPr lang="en-GB" dirty="0"/>
          </a:p>
          <a:p>
            <a:r>
              <a:rPr lang="en-GB" dirty="0"/>
              <a:t>Peroneal nerve injury </a:t>
            </a:r>
          </a:p>
          <a:p>
            <a:pPr lvl="1"/>
            <a:r>
              <a:rPr lang="en-GB" dirty="0"/>
              <a:t>most common in posterolateral dislocations</a:t>
            </a:r>
          </a:p>
          <a:p>
            <a:pPr lvl="1"/>
            <a:r>
              <a:rPr lang="en-GB" dirty="0"/>
              <a:t>poor results with acute, subacute, and delayed (&gt;3 months) nerve exploration</a:t>
            </a:r>
          </a:p>
          <a:p>
            <a:pPr lvl="1"/>
            <a:r>
              <a:rPr lang="en-GB" dirty="0"/>
              <a:t>neurolysis and tendon transfers are the mainstay of treatment</a:t>
            </a:r>
          </a:p>
          <a:p>
            <a:r>
              <a:rPr lang="en-GB" dirty="0"/>
              <a:t>Vascular compromise</a:t>
            </a:r>
          </a:p>
          <a:p>
            <a:pPr lvl="1"/>
            <a:r>
              <a:rPr lang="en-GB" dirty="0"/>
              <a:t>in addition to vessel damage, claudication, skin changes, and muscle atrophy can occur</a:t>
            </a:r>
          </a:p>
        </p:txBody>
      </p:sp>
    </p:spTree>
    <p:extLst>
      <p:ext uri="{BB962C8B-B14F-4D97-AF65-F5344CB8AC3E}">
        <p14:creationId xmlns:p14="http://schemas.microsoft.com/office/powerpoint/2010/main" val="113353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Mechanism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Devastating injury resulting from high or low </a:t>
            </a:r>
            <a:r>
              <a:rPr lang="en-GB" dirty="0" smtClean="0"/>
              <a:t>energy high-energy</a:t>
            </a:r>
            <a:endParaRPr lang="en-GB" dirty="0"/>
          </a:p>
          <a:p>
            <a:pPr lvl="1"/>
            <a:r>
              <a:rPr lang="en-GB" dirty="0"/>
              <a:t>usually from MVC or fall from height</a:t>
            </a:r>
          </a:p>
          <a:p>
            <a:pPr lvl="1"/>
            <a:r>
              <a:rPr lang="en-GB" dirty="0"/>
              <a:t>commonly a dashboard injury resulting in axial load to flexed knee</a:t>
            </a:r>
          </a:p>
          <a:p>
            <a:r>
              <a:rPr lang="en-GB" dirty="0"/>
              <a:t>low-energy</a:t>
            </a:r>
          </a:p>
          <a:p>
            <a:pPr lvl="1"/>
            <a:r>
              <a:rPr lang="en-GB" dirty="0"/>
              <a:t>often from athletic injury</a:t>
            </a:r>
          </a:p>
          <a:p>
            <a:pPr lvl="1"/>
            <a:r>
              <a:rPr lang="en-GB" dirty="0"/>
              <a:t>generally has a rotational component </a:t>
            </a:r>
          </a:p>
          <a:p>
            <a:pPr lvl="1"/>
            <a:r>
              <a:rPr lang="en-GB" dirty="0"/>
              <a:t>morbid obesity is a risk-factor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267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Images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318664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28765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563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Associated injuries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vascular </a:t>
            </a:r>
            <a:r>
              <a:rPr lang="en-GB" dirty="0"/>
              <a:t>injury 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5-15% in all dislocations</a:t>
            </a:r>
          </a:p>
          <a:p>
            <a:pPr lvl="1"/>
            <a:r>
              <a:rPr lang="en-GB" dirty="0"/>
              <a:t>40-50% in anterior/posterior dislocations </a:t>
            </a:r>
          </a:p>
          <a:p>
            <a:pPr lvl="1"/>
            <a:r>
              <a:rPr lang="en-GB" dirty="0"/>
              <a:t>due to tethering at the popliteal fossa</a:t>
            </a:r>
          </a:p>
          <a:p>
            <a:pPr lvl="2"/>
            <a:r>
              <a:rPr lang="en-GB" dirty="0"/>
              <a:t>proximal - fibrous tunnel at the adductor hiatus</a:t>
            </a:r>
          </a:p>
          <a:p>
            <a:pPr lvl="2"/>
            <a:r>
              <a:rPr lang="en-GB" dirty="0"/>
              <a:t>distal - fibrous tunnel at soleus muscle</a:t>
            </a:r>
          </a:p>
          <a:p>
            <a:r>
              <a:rPr lang="en-GB" dirty="0"/>
              <a:t>nerve injury</a:t>
            </a:r>
          </a:p>
          <a:p>
            <a:pPr lvl="1"/>
            <a:r>
              <a:rPr lang="en-GB" dirty="0"/>
              <a:t>usually common peroneal nerve injury (25%)</a:t>
            </a:r>
          </a:p>
          <a:p>
            <a:pPr lvl="1"/>
            <a:r>
              <a:rPr lang="en-GB" dirty="0"/>
              <a:t>tibial nerve injury is less common</a:t>
            </a:r>
          </a:p>
          <a:p>
            <a:r>
              <a:rPr lang="en-GB" dirty="0"/>
              <a:t>fractures</a:t>
            </a:r>
          </a:p>
          <a:p>
            <a:pPr lvl="1"/>
            <a:r>
              <a:rPr lang="en-GB" dirty="0"/>
              <a:t>present in 60%</a:t>
            </a:r>
          </a:p>
          <a:p>
            <a:pPr lvl="1"/>
            <a:r>
              <a:rPr lang="en-GB" dirty="0"/>
              <a:t>tibia and femur most common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Descriptive classification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 smtClean="0"/>
              <a:t>based </a:t>
            </a:r>
            <a:r>
              <a:rPr lang="en-GB" dirty="0"/>
              <a:t>on direction of displacement of the tibia </a:t>
            </a:r>
          </a:p>
          <a:p>
            <a:pPr lvl="1"/>
            <a:r>
              <a:rPr lang="en-GB" dirty="0"/>
              <a:t>anterior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most common type of dislocation (30-50%)</a:t>
            </a:r>
          </a:p>
          <a:p>
            <a:pPr lvl="2"/>
            <a:r>
              <a:rPr lang="en-GB" dirty="0"/>
              <a:t>due to hyperextension injury</a:t>
            </a:r>
          </a:p>
          <a:p>
            <a:pPr lvl="2"/>
            <a:r>
              <a:rPr lang="en-GB" dirty="0"/>
              <a:t>usually involves tear of PCL</a:t>
            </a:r>
          </a:p>
          <a:p>
            <a:pPr lvl="2"/>
            <a:r>
              <a:rPr lang="en-GB" dirty="0"/>
              <a:t>arterial injury is generally an intimal tear due to traction</a:t>
            </a:r>
          </a:p>
          <a:p>
            <a:pPr lvl="1"/>
            <a:r>
              <a:rPr lang="en-GB" dirty="0"/>
              <a:t>posterior</a:t>
            </a:r>
          </a:p>
          <a:p>
            <a:pPr lvl="2"/>
            <a:r>
              <a:rPr lang="en-GB" dirty="0"/>
              <a:t>2nd most common type (25</a:t>
            </a:r>
            <a:r>
              <a:rPr lang="en-GB" dirty="0" smtClean="0"/>
              <a:t>%)</a:t>
            </a:r>
            <a:endParaRPr lang="en-GB" dirty="0"/>
          </a:p>
          <a:p>
            <a:pPr lvl="2"/>
            <a:r>
              <a:rPr lang="en-GB" dirty="0"/>
              <a:t>due to axial load to flexed knee (dashboard injury)</a:t>
            </a:r>
          </a:p>
          <a:p>
            <a:pPr lvl="2"/>
            <a:r>
              <a:rPr lang="en-GB" dirty="0"/>
              <a:t>highest rate of complete tear of popliteal artery</a:t>
            </a:r>
          </a:p>
          <a:p>
            <a:pPr lvl="1"/>
            <a:r>
              <a:rPr lang="en-GB" dirty="0"/>
              <a:t>lateral 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13% of knee </a:t>
            </a:r>
            <a:r>
              <a:rPr lang="en-GB" dirty="0" smtClean="0"/>
              <a:t>dislocations</a:t>
            </a:r>
            <a:endParaRPr lang="en-GB" dirty="0"/>
          </a:p>
          <a:p>
            <a:pPr lvl="2"/>
            <a:r>
              <a:rPr lang="en-GB" dirty="0"/>
              <a:t>due to varus or valgus force</a:t>
            </a:r>
          </a:p>
          <a:p>
            <a:pPr lvl="2"/>
            <a:r>
              <a:rPr lang="en-GB" dirty="0"/>
              <a:t>usually involves tears of both ACL and PCL</a:t>
            </a:r>
          </a:p>
          <a:p>
            <a:pPr lvl="2"/>
            <a:r>
              <a:rPr lang="en-GB" dirty="0"/>
              <a:t>highest rate of peroneal nerve injury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medial</a:t>
            </a:r>
          </a:p>
          <a:p>
            <a:pPr lvl="2"/>
            <a:r>
              <a:rPr lang="en-GB" dirty="0"/>
              <a:t>varus or valgus force</a:t>
            </a:r>
          </a:p>
          <a:p>
            <a:pPr lvl="2"/>
            <a:r>
              <a:rPr lang="en-GB" dirty="0"/>
              <a:t>usually disrupted PLC and PCL</a:t>
            </a:r>
          </a:p>
          <a:p>
            <a:pPr lvl="1"/>
            <a:r>
              <a:rPr lang="en-GB" dirty="0"/>
              <a:t>rotational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posterolateral is most common rotational dislocation</a:t>
            </a:r>
          </a:p>
          <a:p>
            <a:pPr lvl="2"/>
            <a:r>
              <a:rPr lang="en-GB" dirty="0"/>
              <a:t>usually irreducible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11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Schenck</a:t>
            </a:r>
            <a:r>
              <a:rPr lang="en-GB" dirty="0"/>
              <a:t>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pattern of </a:t>
            </a:r>
            <a:r>
              <a:rPr lang="en-GB" dirty="0" err="1"/>
              <a:t>multiligamentous</a:t>
            </a:r>
            <a:r>
              <a:rPr lang="en-GB" dirty="0"/>
              <a:t> injury of knee dislocation (KD)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99" y="3429000"/>
            <a:ext cx="8522931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82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history of trauma and deformity of the knee</a:t>
            </a:r>
          </a:p>
          <a:p>
            <a:pPr lvl="1"/>
            <a:r>
              <a:rPr lang="en-GB" dirty="0"/>
              <a:t>knee pain &amp; instability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appearance</a:t>
            </a:r>
          </a:p>
          <a:p>
            <a:pPr lvl="2"/>
            <a:r>
              <a:rPr lang="en-GB" dirty="0"/>
              <a:t>no obvious deformity</a:t>
            </a:r>
            <a:br>
              <a:rPr lang="en-GB" dirty="0"/>
            </a:br>
            <a:endParaRPr lang="en-GB" dirty="0"/>
          </a:p>
          <a:p>
            <a:pPr lvl="3"/>
            <a:r>
              <a:rPr lang="en-GB" dirty="0"/>
              <a:t>50% spontaneously reduce before arrival to ED (therefore underdiagnosed)</a:t>
            </a:r>
          </a:p>
          <a:p>
            <a:pPr lvl="3"/>
            <a:r>
              <a:rPr lang="en-GB" dirty="0"/>
              <a:t>may present with subtle signs of trauma (swelling, effusion, abrasions)</a:t>
            </a:r>
          </a:p>
          <a:p>
            <a:pPr lvl="2"/>
            <a:r>
              <a:rPr lang="en-GB" dirty="0"/>
              <a:t>obvious deformity</a:t>
            </a:r>
          </a:p>
          <a:p>
            <a:pPr lvl="3"/>
            <a:r>
              <a:rPr lang="en-GB" dirty="0"/>
              <a:t>do not wait for radiographs, reduce immediately, especially if absent pulses</a:t>
            </a:r>
          </a:p>
          <a:p>
            <a:pPr lvl="3"/>
            <a:r>
              <a:rPr lang="en-GB" dirty="0"/>
              <a:t>"dimple sign" - buttonholing of medial femoral condyle through medial capsule</a:t>
            </a:r>
            <a:br>
              <a:rPr lang="en-GB" dirty="0"/>
            </a:br>
            <a:endParaRPr lang="en-GB" dirty="0"/>
          </a:p>
          <a:p>
            <a:pPr lvl="4"/>
            <a:r>
              <a:rPr lang="en-GB" dirty="0"/>
              <a:t>indicative of an irreducible posterolateral dislocation</a:t>
            </a:r>
          </a:p>
          <a:p>
            <a:pPr lvl="4"/>
            <a:r>
              <a:rPr lang="en-GB" dirty="0"/>
              <a:t>a contraindication to closed reduction due to risks of skin necrosis</a:t>
            </a:r>
          </a:p>
          <a:p>
            <a:pPr lvl="1"/>
            <a:r>
              <a:rPr lang="en-GB" dirty="0"/>
              <a:t>stability</a:t>
            </a:r>
          </a:p>
          <a:p>
            <a:pPr lvl="2"/>
            <a:r>
              <a:rPr lang="en-GB" dirty="0"/>
              <a:t>diagnosis based on instability on exam (radiographs and gross appearance may be normal)</a:t>
            </a:r>
          </a:p>
          <a:p>
            <a:pPr lvl="2"/>
            <a:r>
              <a:rPr lang="en-GB" dirty="0"/>
              <a:t>may see </a:t>
            </a:r>
            <a:r>
              <a:rPr lang="en-GB" dirty="0" err="1"/>
              <a:t>recurvatum</a:t>
            </a:r>
            <a:r>
              <a:rPr lang="en-GB" dirty="0"/>
              <a:t> when held in extension </a:t>
            </a:r>
          </a:p>
          <a:p>
            <a:pPr lvl="2"/>
            <a:r>
              <a:rPr lang="en-GB" dirty="0"/>
              <a:t>assess ACL, PCL, MCL, LCL, and </a:t>
            </a:r>
            <a:r>
              <a:rPr lang="en-GB" dirty="0" smtClean="0"/>
              <a:t>PLC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21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vascular </a:t>
            </a:r>
            <a:r>
              <a:rPr lang="en-GB" dirty="0" smtClean="0"/>
              <a:t>exam priority </a:t>
            </a:r>
            <a:r>
              <a:rPr lang="en-GB" dirty="0"/>
              <a:t>is to rule out vascular injury on exam both before and after reduction</a:t>
            </a:r>
          </a:p>
          <a:p>
            <a:pPr lvl="1"/>
            <a:r>
              <a:rPr lang="en-GB" dirty="0"/>
              <a:t>serial examinations are mandatory</a:t>
            </a:r>
          </a:p>
          <a:p>
            <a:pPr lvl="1"/>
            <a:r>
              <a:rPr lang="en-GB" dirty="0"/>
              <a:t>palpate the dorsalis pedis and posterior tibial pulses</a:t>
            </a:r>
          </a:p>
          <a:p>
            <a:r>
              <a:rPr lang="en-GB" dirty="0"/>
              <a:t>if pulses are present and normal </a:t>
            </a:r>
          </a:p>
          <a:p>
            <a:pPr lvl="1"/>
            <a:r>
              <a:rPr lang="en-GB" dirty="0"/>
              <a:t>does not indicate absence of arterial injury </a:t>
            </a:r>
          </a:p>
          <a:p>
            <a:pPr lvl="2"/>
            <a:r>
              <a:rPr lang="en-GB" dirty="0"/>
              <a:t>collateral circulation can mask a complete popliteal artery occlusion</a:t>
            </a:r>
          </a:p>
          <a:p>
            <a:pPr lvl="1"/>
            <a:r>
              <a:rPr lang="en-GB" dirty="0"/>
              <a:t>measure Ankle-Brachial Index (ABI) </a:t>
            </a:r>
            <a:r>
              <a:rPr lang="en-GB" dirty="0">
                <a:hlinkClick r:id="rId2" tooltip="ABI with Stethescope"/>
              </a:rPr>
              <a:t> </a:t>
            </a:r>
            <a:r>
              <a:rPr lang="en-GB" dirty="0">
                <a:hlinkClick r:id="rId3" tooltip="ABI with Stethescope"/>
              </a:rPr>
              <a:t>  </a:t>
            </a:r>
            <a:endParaRPr lang="en-GB" dirty="0"/>
          </a:p>
          <a:p>
            <a:pPr lvl="2"/>
            <a:r>
              <a:rPr lang="en-GB" dirty="0"/>
              <a:t>if ABI &gt;0.9  </a:t>
            </a:r>
          </a:p>
          <a:p>
            <a:pPr lvl="3"/>
            <a:r>
              <a:rPr lang="en-GB" dirty="0"/>
              <a:t>then monitor with serial examination (100% Negative Predictive Value)</a:t>
            </a:r>
          </a:p>
          <a:p>
            <a:pPr lvl="2"/>
            <a:r>
              <a:rPr lang="en-GB" dirty="0"/>
              <a:t>if ABI &lt;0.9</a:t>
            </a:r>
          </a:p>
          <a:p>
            <a:pPr lvl="3"/>
            <a:r>
              <a:rPr lang="en-GB" dirty="0"/>
              <a:t>perform arterial duplex ultrasound or CT angiography</a:t>
            </a:r>
          </a:p>
          <a:p>
            <a:pPr lvl="3"/>
            <a:r>
              <a:rPr lang="en-GB" dirty="0"/>
              <a:t>if arterial injury confirmed then consult vascular surgery</a:t>
            </a:r>
          </a:p>
          <a:p>
            <a:r>
              <a:rPr lang="en-GB" dirty="0"/>
              <a:t>If pulses are absent or diminished </a:t>
            </a:r>
          </a:p>
          <a:p>
            <a:pPr lvl="1"/>
            <a:r>
              <a:rPr lang="en-GB" dirty="0"/>
              <a:t>confirm that the knee joint is reduced or perform immediate reduction and reassessment</a:t>
            </a:r>
          </a:p>
          <a:p>
            <a:pPr lvl="1"/>
            <a:r>
              <a:rPr lang="en-GB" dirty="0"/>
              <a:t>immediate surgical exploration if pulses are still absent following reduction  </a:t>
            </a:r>
          </a:p>
          <a:p>
            <a:pPr lvl="2"/>
            <a:r>
              <a:rPr lang="en-GB" dirty="0"/>
              <a:t>ischemia time &gt;8 hours has amputation rates as high as 86%</a:t>
            </a:r>
          </a:p>
          <a:p>
            <a:pPr lvl="1"/>
            <a:r>
              <a:rPr lang="en-GB" dirty="0"/>
              <a:t>if pulses present after reduction then measure ABI then consider observation vs. angiography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866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Radiographs </a:t>
            </a:r>
          </a:p>
          <a:p>
            <a:pPr lvl="1"/>
            <a:r>
              <a:rPr lang="en-GB" dirty="0"/>
              <a:t>may be normal if spontaneous reduction </a:t>
            </a:r>
          </a:p>
          <a:p>
            <a:pPr lvl="2"/>
            <a:r>
              <a:rPr lang="en-GB" dirty="0"/>
              <a:t>look for asymmetric or irregular joint space 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look for avulsion </a:t>
            </a:r>
            <a:r>
              <a:rPr lang="en-GB" dirty="0" err="1"/>
              <a:t>fxs</a:t>
            </a:r>
            <a:r>
              <a:rPr lang="en-GB" dirty="0"/>
              <a:t> (</a:t>
            </a:r>
            <a:r>
              <a:rPr lang="en-GB" dirty="0" err="1"/>
              <a:t>Segond</a:t>
            </a:r>
            <a:r>
              <a:rPr lang="en-GB" dirty="0"/>
              <a:t> sign - lateral tibial condyle avulsion </a:t>
            </a:r>
            <a:r>
              <a:rPr lang="en-GB" dirty="0" err="1"/>
              <a:t>fx</a:t>
            </a:r>
            <a:r>
              <a:rPr lang="en-GB" dirty="0"/>
              <a:t>)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 err="1"/>
              <a:t>osteochondral</a:t>
            </a:r>
            <a:r>
              <a:rPr lang="en-GB" dirty="0"/>
              <a:t> defects</a:t>
            </a:r>
            <a:br>
              <a:rPr lang="en-GB" dirty="0"/>
            </a:br>
            <a:endParaRPr lang="en-GB" dirty="0"/>
          </a:p>
          <a:p>
            <a:r>
              <a:rPr lang="en-GB" dirty="0"/>
              <a:t>MRI </a:t>
            </a:r>
          </a:p>
          <a:p>
            <a:pPr lvl="1"/>
            <a:r>
              <a:rPr lang="en-GB" dirty="0"/>
              <a:t>required to evaluate soft tissue injury (ligaments, meniscus) and for surgical planning </a:t>
            </a:r>
          </a:p>
          <a:p>
            <a:pPr lvl="1"/>
            <a:r>
              <a:rPr lang="en-GB" dirty="0"/>
              <a:t>obtain MRI after acute treatment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982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150</Words>
  <Application>Microsoft Office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Knee Dislocation</vt:lpstr>
      <vt:lpstr>Mechanism </vt:lpstr>
      <vt:lpstr>Images </vt:lpstr>
      <vt:lpstr>Associated injuries</vt:lpstr>
      <vt:lpstr>Descriptive classification </vt:lpstr>
      <vt:lpstr>Schenck Classification</vt:lpstr>
      <vt:lpstr>Clinicals </vt:lpstr>
      <vt:lpstr>Exam </vt:lpstr>
      <vt:lpstr>Imaging </vt:lpstr>
      <vt:lpstr>Initial Treatment</vt:lpstr>
      <vt:lpstr>Nonoperative</vt:lpstr>
      <vt:lpstr>Operative</vt:lpstr>
      <vt:lpstr>delayed ligament reconstruction or repair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Knee Dislocation</dc:title>
  <dc:creator>Dr. Nyankure</dc:creator>
  <cp:lastModifiedBy>Dr. Nyankure</cp:lastModifiedBy>
  <cp:revision>5</cp:revision>
  <dcterms:created xsi:type="dcterms:W3CDTF">2016-03-28T19:00:30Z</dcterms:created>
  <dcterms:modified xsi:type="dcterms:W3CDTF">2016-03-29T05:35:10Z</dcterms:modified>
</cp:coreProperties>
</file>