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36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63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01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05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984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848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84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85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619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82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36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B6296-7431-4224-A739-03303EC56CF2}" type="datetimeFigureOut">
              <a:rPr lang="en-GB" smtClean="0"/>
              <a:t>14/02/2016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632D2-DEFF-4B5E-B40D-441594D6F8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650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MCP </a:t>
            </a:r>
            <a:r>
              <a:rPr lang="en-GB" b="1" dirty="0"/>
              <a:t>and phalanx Dislocations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85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MCP: Incidence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GB" dirty="0" smtClean="0"/>
              <a:t>dorsal </a:t>
            </a:r>
            <a:r>
              <a:rPr lang="en-GB" dirty="0"/>
              <a:t>dislocations most common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index finger most commonly involved</a:t>
            </a:r>
          </a:p>
          <a:p>
            <a:r>
              <a:rPr lang="en-GB" dirty="0"/>
              <a:t>Mechanism</a:t>
            </a:r>
          </a:p>
          <a:p>
            <a:pPr lvl="1"/>
            <a:r>
              <a:rPr lang="en-GB" dirty="0"/>
              <a:t>a hyperextension </a:t>
            </a:r>
            <a:r>
              <a:rPr lang="en-GB" dirty="0" smtClean="0"/>
              <a:t>injury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 smtClean="0"/>
              <a:t>Can be considered </a:t>
            </a:r>
            <a:endParaRPr lang="en-GB" dirty="0"/>
          </a:p>
          <a:p>
            <a:r>
              <a:rPr lang="en-GB" dirty="0"/>
              <a:t>simple</a:t>
            </a:r>
          </a:p>
          <a:p>
            <a:pPr lvl="1"/>
            <a:r>
              <a:rPr lang="en-GB" dirty="0"/>
              <a:t>volar plate not interposed in joint</a:t>
            </a:r>
          </a:p>
          <a:p>
            <a:pPr lvl="1"/>
            <a:r>
              <a:rPr lang="en-GB" dirty="0"/>
              <a:t>treated with closed reduction</a:t>
            </a:r>
          </a:p>
          <a:p>
            <a:r>
              <a:rPr lang="en-GB" dirty="0"/>
              <a:t>complex</a:t>
            </a:r>
          </a:p>
          <a:p>
            <a:pPr lvl="1"/>
            <a:r>
              <a:rPr lang="en-GB" dirty="0"/>
              <a:t>complex dislocations have interposition of volar plate and/or </a:t>
            </a:r>
            <a:r>
              <a:rPr lang="en-GB" dirty="0" smtClean="0"/>
              <a:t>sesamoid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656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Physical exam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</a:t>
            </a:r>
            <a:r>
              <a:rPr lang="en-GB" dirty="0" smtClean="0"/>
              <a:t>kin </a:t>
            </a:r>
            <a:r>
              <a:rPr lang="en-GB" dirty="0"/>
              <a:t>dimpling often seen in complex dislocations but absent in simple dislocations</a:t>
            </a:r>
          </a:p>
          <a:p>
            <a:r>
              <a:rPr lang="en-GB" dirty="0" smtClean="0"/>
              <a:t>Radiographs:</a:t>
            </a:r>
            <a:r>
              <a:rPr lang="en-GB" dirty="0"/>
              <a:t> lateral view best shows dislocation </a:t>
            </a:r>
          </a:p>
          <a:p>
            <a:r>
              <a:rPr lang="en-GB" dirty="0"/>
              <a:t>joint space widening may indicate interposition of volar plate </a:t>
            </a:r>
          </a:p>
          <a:p>
            <a:r>
              <a:rPr lang="en-GB" dirty="0"/>
              <a:t>useful to detect associated chip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2487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Nonoperative</a:t>
            </a:r>
          </a:p>
          <a:p>
            <a:pPr lvl="1"/>
            <a:r>
              <a:rPr lang="en-GB" b="1" dirty="0"/>
              <a:t>closed reduction</a:t>
            </a:r>
            <a:endParaRPr lang="en-GB" dirty="0"/>
          </a:p>
          <a:p>
            <a:pPr lvl="2"/>
            <a:r>
              <a:rPr lang="en-GB" dirty="0"/>
              <a:t>indications</a:t>
            </a:r>
          </a:p>
          <a:p>
            <a:pPr lvl="3"/>
            <a:r>
              <a:rPr lang="en-GB" dirty="0"/>
              <a:t>simple dislocations</a:t>
            </a:r>
          </a:p>
          <a:p>
            <a:pPr lvl="2"/>
            <a:r>
              <a:rPr lang="en-GB" dirty="0"/>
              <a:t>technique</a:t>
            </a:r>
          </a:p>
          <a:p>
            <a:pPr lvl="3"/>
            <a:r>
              <a:rPr lang="en-GB" dirty="0"/>
              <a:t>reduction technique involve applying direct pressure over proximal phalanx while the wrist is held in flexion to take tension off the intrinsic and extrinsic flexors</a:t>
            </a:r>
          </a:p>
          <a:p>
            <a:pPr lvl="3"/>
            <a:r>
              <a:rPr lang="en-GB" dirty="0"/>
              <a:t>avoid longitudinal traction and hyperextension during closed reduction, may pull volar plate into joint</a:t>
            </a:r>
          </a:p>
          <a:p>
            <a:r>
              <a:rPr lang="en-GB" dirty="0"/>
              <a:t>Operative</a:t>
            </a:r>
          </a:p>
          <a:p>
            <a:pPr lvl="1"/>
            <a:r>
              <a:rPr lang="en-GB" b="1" dirty="0"/>
              <a:t>open reduction</a:t>
            </a:r>
            <a:endParaRPr lang="en-GB" dirty="0"/>
          </a:p>
          <a:p>
            <a:pPr lvl="2"/>
            <a:r>
              <a:rPr lang="en-GB" dirty="0"/>
              <a:t>indications</a:t>
            </a:r>
          </a:p>
          <a:p>
            <a:pPr lvl="3"/>
            <a:r>
              <a:rPr lang="en-GB" dirty="0"/>
              <a:t>complex dislocations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568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smtClean="0"/>
              <a:t>Phalanx </a:t>
            </a:r>
            <a:r>
              <a:rPr lang="en-GB" b="1" dirty="0"/>
              <a:t>Dislocations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Can be: </a:t>
            </a:r>
          </a:p>
          <a:p>
            <a:r>
              <a:rPr lang="en-GB" dirty="0" smtClean="0"/>
              <a:t>Dorsal or volar</a:t>
            </a:r>
          </a:p>
          <a:p>
            <a:r>
              <a:rPr lang="en-GB" dirty="0" smtClean="0"/>
              <a:t>Pure dislocation or fracture dislocation</a:t>
            </a:r>
          </a:p>
          <a:p>
            <a:r>
              <a:rPr lang="en-GB" dirty="0" smtClean="0"/>
              <a:t>Dorsal dislocations more common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857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finger </a:t>
            </a:r>
            <a:r>
              <a:rPr lang="en-GB" dirty="0" err="1"/>
              <a:t>xrays</a:t>
            </a:r>
            <a:endParaRPr lang="en-GB" dirty="0"/>
          </a:p>
          <a:p>
            <a:pPr lvl="1"/>
            <a:r>
              <a:rPr lang="en-GB" dirty="0"/>
              <a:t>must get true lateral of joint</a:t>
            </a:r>
          </a:p>
          <a:p>
            <a:r>
              <a:rPr lang="en-GB" dirty="0"/>
              <a:t>hand </a:t>
            </a:r>
            <a:r>
              <a:rPr lang="en-GB" dirty="0" err="1"/>
              <a:t>xrays</a:t>
            </a:r>
            <a:r>
              <a:rPr lang="en-GB" dirty="0"/>
              <a:t> to rule out associated fractures</a:t>
            </a:r>
          </a:p>
          <a:p>
            <a:pPr lvl="1"/>
            <a:r>
              <a:rPr lang="en-GB" dirty="0"/>
              <a:t>30°pronated lateral to see 4th and 5th CMC x/dislocation</a:t>
            </a:r>
          </a:p>
          <a:p>
            <a:pPr lvl="1"/>
            <a:r>
              <a:rPr lang="en-GB" dirty="0"/>
              <a:t>30°supinated view to see 2nd and 3rd CMC </a:t>
            </a:r>
            <a:r>
              <a:rPr lang="en-GB" dirty="0" err="1"/>
              <a:t>fx</a:t>
            </a:r>
            <a:r>
              <a:rPr lang="en-GB" dirty="0"/>
              <a:t>/dislocation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709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Nonoperative: </a:t>
            </a:r>
            <a:r>
              <a:rPr lang="en-GB" b="1" dirty="0" smtClean="0"/>
              <a:t>reduce </a:t>
            </a:r>
            <a:r>
              <a:rPr lang="en-GB" b="1" dirty="0"/>
              <a:t>and buddy tape to adjacent finger (3-6 weeks)</a:t>
            </a:r>
            <a:endParaRPr lang="en-GB" dirty="0"/>
          </a:p>
          <a:p>
            <a:pPr lvl="1"/>
            <a:r>
              <a:rPr lang="en-GB" dirty="0"/>
              <a:t>indications</a:t>
            </a:r>
          </a:p>
          <a:p>
            <a:pPr lvl="2"/>
            <a:r>
              <a:rPr lang="en-GB" dirty="0"/>
              <a:t>dislocation is reducible</a:t>
            </a:r>
          </a:p>
          <a:p>
            <a:pPr lvl="2"/>
            <a:r>
              <a:rPr lang="en-GB" dirty="0"/>
              <a:t>usually performed by patient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technique</a:t>
            </a:r>
          </a:p>
          <a:p>
            <a:pPr lvl="2"/>
            <a:r>
              <a:rPr lang="en-GB" dirty="0"/>
              <a:t>if complex, reduce with hyperextension of middle phalanx followed by palmar force</a:t>
            </a:r>
          </a:p>
          <a:p>
            <a:pPr lvl="1"/>
            <a:r>
              <a:rPr lang="en-GB" dirty="0"/>
              <a:t>complications</a:t>
            </a:r>
          </a:p>
          <a:p>
            <a:pPr lvl="2"/>
            <a:r>
              <a:rPr lang="en-GB" dirty="0"/>
              <a:t>a PIP flexion contracture (</a:t>
            </a:r>
            <a:r>
              <a:rPr lang="en-GB" dirty="0" err="1"/>
              <a:t>pseudoboutonniere</a:t>
            </a:r>
            <a:r>
              <a:rPr lang="en-GB" dirty="0"/>
              <a:t>)</a:t>
            </a:r>
          </a:p>
          <a:p>
            <a:pPr lvl="3"/>
            <a:r>
              <a:rPr lang="en-GB" dirty="0"/>
              <a:t>may develop but usually resolves with therapy</a:t>
            </a:r>
          </a:p>
          <a:p>
            <a:pPr lvl="2"/>
            <a:r>
              <a:rPr lang="en-GB" dirty="0"/>
              <a:t>swan neck deformity</a:t>
            </a:r>
          </a:p>
          <a:p>
            <a:pPr lvl="3"/>
            <a:r>
              <a:rPr lang="en-GB" dirty="0"/>
              <a:t>occurs secondary to a volar plate injury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882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Treatment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open reduction and extraction of the volar plate</a:t>
            </a:r>
            <a:r>
              <a:rPr lang="en-GB" dirty="0"/>
              <a:t> indication</a:t>
            </a:r>
          </a:p>
          <a:p>
            <a:pPr lvl="1"/>
            <a:r>
              <a:rPr lang="en-GB" dirty="0"/>
              <a:t>failed reduction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3986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Dorsal PIP Fracture-Dislocation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Hastings classification (based on amount of P2 articular surface involvement)</a:t>
            </a:r>
          </a:p>
          <a:p>
            <a:r>
              <a:rPr lang="en-GB" dirty="0"/>
              <a:t>volar lip fractures are the most common fracture </a:t>
            </a:r>
            <a:r>
              <a:rPr lang="en-GB" dirty="0" smtClean="0"/>
              <a:t>pattern</a:t>
            </a:r>
          </a:p>
          <a:p>
            <a:r>
              <a:rPr lang="en-GB" dirty="0" smtClean="0"/>
              <a:t>Type </a:t>
            </a:r>
            <a:r>
              <a:rPr lang="en-GB" dirty="0"/>
              <a:t>I-Stable</a:t>
            </a:r>
          </a:p>
          <a:p>
            <a:pPr lvl="1"/>
            <a:r>
              <a:rPr lang="en-GB" dirty="0"/>
              <a:t>&lt;30%-treat with dorsally based extension block splint</a:t>
            </a:r>
          </a:p>
          <a:p>
            <a:r>
              <a:rPr lang="en-GB" dirty="0"/>
              <a:t>Type II-Tenuous</a:t>
            </a:r>
          </a:p>
          <a:p>
            <a:pPr lvl="1"/>
            <a:r>
              <a:rPr lang="en-GB" dirty="0"/>
              <a:t>30-50%-if reducible in flexion, dorsally based extension block splint</a:t>
            </a:r>
          </a:p>
          <a:p>
            <a:r>
              <a:rPr lang="en-GB" dirty="0"/>
              <a:t>Type III-Unstable</a:t>
            </a:r>
          </a:p>
          <a:p>
            <a:pPr lvl="1"/>
            <a:r>
              <a:rPr lang="en-GB" dirty="0"/>
              <a:t>&gt;50%-ORIF, hamate </a:t>
            </a:r>
            <a:r>
              <a:rPr lang="en-GB" dirty="0" err="1"/>
              <a:t>autograft</a:t>
            </a:r>
            <a:r>
              <a:rPr lang="en-GB" dirty="0"/>
              <a:t>, or volar plate arthroplasty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49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211</Words>
  <Application>Microsoft Office PowerPoint</Application>
  <PresentationFormat>On-screen Show (4:3)</PresentationFormat>
  <Paragraphs>66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MCP and phalanx Dislocations </vt:lpstr>
      <vt:lpstr>MCP: Incidence </vt:lpstr>
      <vt:lpstr>Physical exam</vt:lpstr>
      <vt:lpstr>Treatment </vt:lpstr>
      <vt:lpstr> Phalanx Dislocations </vt:lpstr>
      <vt:lpstr>Radiographs</vt:lpstr>
      <vt:lpstr>Treatment </vt:lpstr>
      <vt:lpstr>Treatment </vt:lpstr>
      <vt:lpstr>Dorsal PIP Fracture-Dislocation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MCP Dislocations</dc:title>
  <dc:creator>Dr. Nyankure</dc:creator>
  <cp:lastModifiedBy>Dr. Nyankure</cp:lastModifiedBy>
  <cp:revision>5</cp:revision>
  <dcterms:created xsi:type="dcterms:W3CDTF">2016-02-14T11:07:28Z</dcterms:created>
  <dcterms:modified xsi:type="dcterms:W3CDTF">2016-02-14T12:57:45Z</dcterms:modified>
</cp:coreProperties>
</file>