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75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52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93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70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6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5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09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1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89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C1F3-F85F-4443-B33E-DFA5432797DE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A7F0-05F9-4B86-B9A5-54C4D3CF9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Monteggia fractures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21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PIN neuropathy</a:t>
            </a:r>
          </a:p>
          <a:p>
            <a:pPr lvl="1"/>
            <a:r>
              <a:rPr lang="en-GB" dirty="0"/>
              <a:t>up to 10% in acute injuries</a:t>
            </a:r>
          </a:p>
          <a:p>
            <a:pPr lvl="1"/>
            <a:r>
              <a:rPr lang="en-GB" dirty="0"/>
              <a:t>treatment</a:t>
            </a:r>
          </a:p>
          <a:p>
            <a:pPr lvl="2"/>
            <a:r>
              <a:rPr lang="en-GB" b="1" dirty="0"/>
              <a:t>observation for 2-3 months</a:t>
            </a:r>
            <a:endParaRPr lang="en-GB" dirty="0"/>
          </a:p>
          <a:p>
            <a:pPr lvl="3"/>
            <a:r>
              <a:rPr lang="en-GB" dirty="0"/>
              <a:t>spontaneously resolves in most cases</a:t>
            </a:r>
          </a:p>
          <a:p>
            <a:pPr lvl="3"/>
            <a:r>
              <a:rPr lang="en-GB" dirty="0"/>
              <a:t>if no improvement obtain nerve conduction studies</a:t>
            </a:r>
          </a:p>
          <a:p>
            <a:r>
              <a:rPr lang="en-GB" dirty="0"/>
              <a:t>Malunion with radial head dislocation</a:t>
            </a:r>
          </a:p>
          <a:p>
            <a:pPr lvl="1"/>
            <a:r>
              <a:rPr lang="en-GB" dirty="0"/>
              <a:t>usually caused by failure to obtain anatomic alignment of ulna</a:t>
            </a:r>
          </a:p>
          <a:p>
            <a:pPr lvl="1"/>
            <a:r>
              <a:rPr lang="en-GB" dirty="0"/>
              <a:t>treatment</a:t>
            </a:r>
          </a:p>
          <a:p>
            <a:pPr lvl="2"/>
            <a:r>
              <a:rPr lang="en-GB" b="1" dirty="0"/>
              <a:t>ulnar osteotomy and open reduction of the radial head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5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Epidemiology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Injury defined as</a:t>
            </a:r>
          </a:p>
          <a:p>
            <a:pPr lvl="1"/>
            <a:r>
              <a:rPr lang="en-GB" dirty="0"/>
              <a:t>proximal 1/3 ulnar fracture with associated radial head dislocation/instability </a:t>
            </a:r>
          </a:p>
          <a:p>
            <a:r>
              <a:rPr lang="en-GB" dirty="0"/>
              <a:t>Epidemiology</a:t>
            </a:r>
          </a:p>
          <a:p>
            <a:pPr lvl="1"/>
            <a:r>
              <a:rPr lang="en-GB" dirty="0"/>
              <a:t>rare in adults</a:t>
            </a:r>
          </a:p>
          <a:p>
            <a:pPr lvl="1"/>
            <a:r>
              <a:rPr lang="en-GB" dirty="0"/>
              <a:t>more common in children with peak incidence between 4 and 10 years of age</a:t>
            </a:r>
          </a:p>
          <a:p>
            <a:pPr lvl="2"/>
            <a:r>
              <a:rPr lang="en-GB" dirty="0"/>
              <a:t>different treatment protocol for children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45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896269"/>
            <a:ext cx="57531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31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Associated injuries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may </a:t>
            </a:r>
            <a:r>
              <a:rPr lang="en-GB" dirty="0"/>
              <a:t>be part of complex injury pattern including</a:t>
            </a:r>
          </a:p>
          <a:p>
            <a:pPr lvl="2"/>
            <a:r>
              <a:rPr lang="en-GB" dirty="0"/>
              <a:t>olecranon fracture-dislocation</a:t>
            </a:r>
          </a:p>
          <a:p>
            <a:pPr lvl="2"/>
            <a:r>
              <a:rPr lang="en-GB" dirty="0"/>
              <a:t>radial head </a:t>
            </a:r>
            <a:r>
              <a:rPr lang="en-GB" dirty="0" err="1"/>
              <a:t>fx</a:t>
            </a:r>
            <a:endParaRPr lang="en-GB" dirty="0"/>
          </a:p>
          <a:p>
            <a:pPr lvl="2"/>
            <a:r>
              <a:rPr lang="en-GB" dirty="0"/>
              <a:t>coronoid </a:t>
            </a:r>
            <a:r>
              <a:rPr lang="en-GB" dirty="0" err="1"/>
              <a:t>fx</a:t>
            </a:r>
            <a:endParaRPr lang="en-GB" dirty="0"/>
          </a:p>
          <a:p>
            <a:pPr lvl="2"/>
            <a:r>
              <a:rPr lang="en-GB" dirty="0"/>
              <a:t>LCL injury</a:t>
            </a:r>
          </a:p>
          <a:p>
            <a:pPr lvl="2"/>
            <a:r>
              <a:rPr lang="en-GB" dirty="0"/>
              <a:t>terrible triad of elbow</a:t>
            </a:r>
          </a:p>
          <a:p>
            <a:r>
              <a:rPr lang="en-GB" dirty="0"/>
              <a:t>Prognosis</a:t>
            </a:r>
          </a:p>
          <a:p>
            <a:pPr lvl="1"/>
            <a:r>
              <a:rPr lang="en-GB" dirty="0"/>
              <a:t>if diagnosis is delayed greater than 2-3 weeks complication rates increase significantly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53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0" y="2276872"/>
            <a:ext cx="881103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64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pain and swelling at elbow joint</a:t>
            </a:r>
          </a:p>
          <a:p>
            <a:r>
              <a:rPr lang="en-GB" dirty="0"/>
              <a:t>Physical exam</a:t>
            </a:r>
          </a:p>
          <a:p>
            <a:pPr lvl="1"/>
            <a:r>
              <a:rPr lang="en-GB" dirty="0"/>
              <a:t>inspection</a:t>
            </a:r>
          </a:p>
          <a:p>
            <a:pPr lvl="2"/>
            <a:r>
              <a:rPr lang="en-GB" dirty="0"/>
              <a:t>may or may not be obvious dislocation at radiocapitellar joint</a:t>
            </a:r>
          </a:p>
          <a:p>
            <a:pPr lvl="2"/>
            <a:r>
              <a:rPr lang="en-GB" dirty="0"/>
              <a:t>should evaluate skin integrity</a:t>
            </a:r>
          </a:p>
          <a:p>
            <a:pPr lvl="1"/>
            <a:r>
              <a:rPr lang="en-GB" dirty="0"/>
              <a:t>ROM &amp; instability</a:t>
            </a:r>
          </a:p>
          <a:p>
            <a:pPr lvl="2"/>
            <a:r>
              <a:rPr lang="en-GB" dirty="0"/>
              <a:t>may be loss of ROM at elbow due to dislocation</a:t>
            </a:r>
          </a:p>
          <a:p>
            <a:pPr lvl="1"/>
            <a:r>
              <a:rPr lang="en-GB" dirty="0"/>
              <a:t>neurovascular exam</a:t>
            </a:r>
          </a:p>
          <a:p>
            <a:pPr lvl="2"/>
            <a:r>
              <a:rPr lang="en-GB" dirty="0"/>
              <a:t>PIN neuropathy</a:t>
            </a:r>
          </a:p>
          <a:p>
            <a:pPr lvl="3"/>
            <a:r>
              <a:rPr lang="en-GB" dirty="0"/>
              <a:t>radial deviation of hand with wrist extension</a:t>
            </a:r>
          </a:p>
          <a:p>
            <a:pPr lvl="3"/>
            <a:r>
              <a:rPr lang="en-GB" dirty="0"/>
              <a:t>weakness of thumb extension</a:t>
            </a:r>
          </a:p>
          <a:p>
            <a:pPr lvl="3"/>
            <a:r>
              <a:rPr lang="en-GB" dirty="0"/>
              <a:t>weakness of MCP extension</a:t>
            </a:r>
          </a:p>
          <a:p>
            <a:pPr lvl="3"/>
            <a:r>
              <a:rPr lang="en-GB" dirty="0"/>
              <a:t>most likely nerve injury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31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Radiographs</a:t>
            </a:r>
          </a:p>
          <a:p>
            <a:pPr lvl="1"/>
            <a:r>
              <a:rPr lang="en-GB" dirty="0"/>
              <a:t>recommended view</a:t>
            </a:r>
          </a:p>
          <a:p>
            <a:pPr lvl="2"/>
            <a:r>
              <a:rPr lang="en-GB" dirty="0"/>
              <a:t>AP and Lateral of elbow, wrist, and forearm</a:t>
            </a:r>
          </a:p>
          <a:p>
            <a:r>
              <a:rPr lang="en-GB" dirty="0"/>
              <a:t>CT scan</a:t>
            </a:r>
          </a:p>
          <a:p>
            <a:pPr lvl="1"/>
            <a:r>
              <a:rPr lang="en-GB" dirty="0"/>
              <a:t>helpful in fractures involving coronoid, olecranon, and radial head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07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Nonoperative 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closed </a:t>
            </a:r>
            <a:r>
              <a:rPr lang="en-GB" b="1" dirty="0"/>
              <a:t>reduction 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more common and successful in children</a:t>
            </a:r>
          </a:p>
          <a:p>
            <a:pPr lvl="2"/>
            <a:r>
              <a:rPr lang="en-GB" dirty="0"/>
              <a:t>must ensure </a:t>
            </a:r>
            <a:r>
              <a:rPr lang="en-GB" dirty="0" err="1"/>
              <a:t>stabilty</a:t>
            </a:r>
            <a:r>
              <a:rPr lang="en-GB" dirty="0"/>
              <a:t> and anatomic alignment of ulna fracture</a:t>
            </a:r>
          </a:p>
          <a:p>
            <a:pPr lvl="1"/>
            <a:r>
              <a:rPr lang="en-GB" dirty="0"/>
              <a:t>technique</a:t>
            </a:r>
          </a:p>
          <a:p>
            <a:pPr lvl="2"/>
            <a:r>
              <a:rPr lang="en-GB" dirty="0"/>
              <a:t>cast in supination for </a:t>
            </a:r>
            <a:r>
              <a:rPr lang="en-GB" dirty="0" err="1"/>
              <a:t>Bado</a:t>
            </a:r>
            <a:r>
              <a:rPr lang="en-GB" dirty="0"/>
              <a:t> I and III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32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Operative 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ORIF of ulna shaft fracture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acute fractures which are open or unstable (long oblique)</a:t>
            </a:r>
          </a:p>
          <a:p>
            <a:pPr lvl="2"/>
            <a:r>
              <a:rPr lang="en-GB" dirty="0"/>
              <a:t>comminuted fractures</a:t>
            </a:r>
          </a:p>
          <a:p>
            <a:pPr lvl="2"/>
            <a:r>
              <a:rPr lang="en-GB" dirty="0"/>
              <a:t>most Monteggia fractures in adults are treated surgically</a:t>
            </a:r>
          </a:p>
          <a:p>
            <a:r>
              <a:rPr lang="en-GB" b="1" dirty="0"/>
              <a:t>ORIF of ulna shaft fracture, open reduction of radial head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failure to reduce radial head with ORIF of ulnar shaft only</a:t>
            </a:r>
          </a:p>
          <a:p>
            <a:pPr lvl="3"/>
            <a:r>
              <a:rPr lang="en-GB" dirty="0"/>
              <a:t>ensure ulnar reduction is correct</a:t>
            </a:r>
          </a:p>
          <a:p>
            <a:pPr lvl="2"/>
            <a:r>
              <a:rPr lang="en-GB" dirty="0"/>
              <a:t>complex injury pattern</a:t>
            </a:r>
          </a:p>
          <a:p>
            <a:r>
              <a:rPr lang="en-GB" b="1" dirty="0"/>
              <a:t>IM Nailing of ulna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transverse or short oblique fracture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04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227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Monteggia fractures </vt:lpstr>
      <vt:lpstr>Epidemiology </vt:lpstr>
      <vt:lpstr>Image </vt:lpstr>
      <vt:lpstr> Associated injuries </vt:lpstr>
      <vt:lpstr>Classification </vt:lpstr>
      <vt:lpstr>Clinical features</vt:lpstr>
      <vt:lpstr>Imaging </vt:lpstr>
      <vt:lpstr>Nonoperative treatment </vt:lpstr>
      <vt:lpstr>Operative treatment </vt:lpstr>
      <vt:lpstr>Complications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Monteggia fractures </dc:title>
  <dc:creator>Dr. Nyankure</dc:creator>
  <cp:lastModifiedBy>Dr. Nyankure</cp:lastModifiedBy>
  <cp:revision>2</cp:revision>
  <dcterms:created xsi:type="dcterms:W3CDTF">2016-02-07T08:15:11Z</dcterms:created>
  <dcterms:modified xsi:type="dcterms:W3CDTF">2016-02-09T05:15:33Z</dcterms:modified>
</cp:coreProperties>
</file>