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90" r:id="rId17"/>
    <p:sldId id="291" r:id="rId18"/>
    <p:sldId id="292" r:id="rId19"/>
    <p:sldId id="298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89ECEB1-AC2A-4102-BD60-9730016F186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9BD9DD7-9726-4DA9-AAF6-3DF480A83F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m.nih.gov/medlineplus/ency/article/001230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m.nih.gov/medlineplus/ency/article/001230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Tumors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makokha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0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PAIN</a:t>
            </a:r>
            <a:r>
              <a:rPr lang="en-US" dirty="0" smtClean="0"/>
              <a:t>: common complaint and gives little indication of the nature of lesion.</a:t>
            </a:r>
          </a:p>
          <a:p>
            <a:r>
              <a:rPr lang="en-US" dirty="0" smtClean="0"/>
              <a:t>Progressive and unremitting pain is a very important symptom though.</a:t>
            </a:r>
          </a:p>
          <a:p>
            <a:r>
              <a:rPr lang="en-US" dirty="0" smtClean="0"/>
              <a:t>It may be caused by:</a:t>
            </a:r>
          </a:p>
          <a:p>
            <a:pPr marL="525780" indent="-457200">
              <a:buAutoNum type="arabicPeriod"/>
            </a:pPr>
            <a:r>
              <a:rPr lang="en-US" dirty="0"/>
              <a:t>R</a:t>
            </a:r>
            <a:r>
              <a:rPr lang="en-US" dirty="0" smtClean="0"/>
              <a:t>apid expansion</a:t>
            </a:r>
          </a:p>
          <a:p>
            <a:pPr marL="525780" indent="-4572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entral hemorrhage or degeneration of the tumor</a:t>
            </a:r>
          </a:p>
          <a:p>
            <a:pPr marL="525780" indent="-4572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athological fracture.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59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Swelling</a:t>
            </a:r>
            <a:r>
              <a:rPr lang="en-US" dirty="0" smtClean="0"/>
              <a:t>: Appearance of a lump, may be alarming.</a:t>
            </a:r>
          </a:p>
          <a:p>
            <a:r>
              <a:rPr lang="en-US" b="1" u="sng" dirty="0" smtClean="0"/>
              <a:t>Neurological symptoms</a:t>
            </a:r>
            <a:r>
              <a:rPr lang="en-US" dirty="0" smtClean="0"/>
              <a:t>: </a:t>
            </a:r>
            <a:r>
              <a:rPr lang="en-US" dirty="0" err="1" smtClean="0"/>
              <a:t>Parasthesia</a:t>
            </a:r>
            <a:r>
              <a:rPr lang="en-US" dirty="0" smtClean="0"/>
              <a:t> and numbness may be caused by pressure or stretching of a peripheral nerve.</a:t>
            </a:r>
          </a:p>
          <a:p>
            <a:r>
              <a:rPr lang="en-US" dirty="0" smtClean="0"/>
              <a:t>Progressive dysfunction is alarming and suggests invasion by an aggressive tumor.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9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Pathological fracture</a:t>
            </a:r>
            <a:r>
              <a:rPr lang="en-US" dirty="0" smtClean="0"/>
              <a:t>: may be the first and only clinical sign.</a:t>
            </a:r>
          </a:p>
          <a:p>
            <a:r>
              <a:rPr lang="en-US" dirty="0" smtClean="0"/>
              <a:t>In elderly people whose bones usually fracture at the </a:t>
            </a:r>
            <a:r>
              <a:rPr lang="en-US" dirty="0" err="1" smtClean="0"/>
              <a:t>cortico-cancellous</a:t>
            </a:r>
            <a:r>
              <a:rPr lang="en-US" dirty="0" smtClean="0"/>
              <a:t> junctions, if they get mid shaft fracture it is regarded as pathological until proven otherwise.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94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a </a:t>
            </a:r>
            <a:r>
              <a:rPr lang="en-US" u="sng" dirty="0" smtClean="0"/>
              <a:t>lump</a:t>
            </a:r>
            <a:r>
              <a:rPr lang="en-US" dirty="0" smtClean="0"/>
              <a:t>: Where does it arise?</a:t>
            </a:r>
          </a:p>
          <a:p>
            <a:r>
              <a:rPr lang="en-US" dirty="0" smtClean="0"/>
              <a:t>Is it well defined or not?</a:t>
            </a:r>
          </a:p>
          <a:p>
            <a:r>
              <a:rPr lang="en-US" dirty="0" smtClean="0"/>
              <a:t>Soft, hard or pulsatile?</a:t>
            </a:r>
          </a:p>
          <a:p>
            <a:r>
              <a:rPr lang="en-US" dirty="0" smtClean="0"/>
              <a:t>Tender?</a:t>
            </a:r>
          </a:p>
          <a:p>
            <a:r>
              <a:rPr lang="en-US" u="sng" dirty="0" smtClean="0"/>
              <a:t>Swelling</a:t>
            </a:r>
            <a:r>
              <a:rPr lang="en-US" dirty="0" smtClean="0"/>
              <a:t> can be diffuse and the overlying skin warm and inflamed which makes it hard to distinguish from infection and hematoma.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0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near a joint: is there any movement limitation?</a:t>
            </a:r>
          </a:p>
          <a:p>
            <a:r>
              <a:rPr lang="en-US" dirty="0" smtClean="0"/>
              <a:t>Spinal lesions cause muscle spasm, back stiffness or painful scoliosis.</a:t>
            </a:r>
          </a:p>
          <a:p>
            <a:r>
              <a:rPr lang="en-US" dirty="0" smtClean="0"/>
              <a:t>Examination will focus on symptomatic part but it should include lymph nodes, pelvis, abdomen, chest and spine.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X-ray</a:t>
            </a:r>
            <a:r>
              <a:rPr lang="en-US" dirty="0" smtClean="0"/>
              <a:t>: Most useful of all imaging techniques.</a:t>
            </a:r>
          </a:p>
          <a:p>
            <a:r>
              <a:rPr lang="en-US" dirty="0" smtClean="0"/>
              <a:t>There might be obvious abnormality of the bone: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Cotrical</a:t>
            </a:r>
            <a:r>
              <a:rPr lang="en-US" dirty="0" smtClean="0"/>
              <a:t> thickening</a:t>
            </a:r>
          </a:p>
          <a:p>
            <a:pPr marL="525780" indent="-457200">
              <a:buAutoNum type="arabicPeriod"/>
            </a:pPr>
            <a:r>
              <a:rPr lang="en-US" dirty="0" smtClean="0"/>
              <a:t>Discrete lump</a:t>
            </a:r>
          </a:p>
          <a:p>
            <a:pPr marL="525780" indent="-457200">
              <a:buAutoNum type="arabicPeriod"/>
            </a:pPr>
            <a:r>
              <a:rPr lang="en-US" dirty="0" smtClean="0"/>
              <a:t>Cyst</a:t>
            </a:r>
          </a:p>
          <a:p>
            <a:pPr marL="525780" indent="-457200">
              <a:buAutoNum type="arabicPeriod"/>
            </a:pPr>
            <a:r>
              <a:rPr lang="en-US" dirty="0" smtClean="0"/>
              <a:t>Ill-defined destruction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tissues: are the muscle planes distorted by the swelling? Is there any calcification?</a:t>
            </a:r>
          </a:p>
          <a:p>
            <a:endParaRPr lang="en-US" dirty="0"/>
          </a:p>
          <a:p>
            <a:r>
              <a:rPr lang="en-US" dirty="0" smtClean="0"/>
              <a:t>X-ray is not a definitive diagnosis and further investigation must be done to confirm.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techniques of imaging used are </a:t>
            </a:r>
            <a:r>
              <a:rPr lang="en-US" dirty="0" err="1" smtClean="0"/>
              <a:t>Radinuclide</a:t>
            </a:r>
            <a:r>
              <a:rPr lang="en-US" dirty="0" smtClean="0"/>
              <a:t> scanning, CT and MRI.</a:t>
            </a:r>
          </a:p>
          <a:p>
            <a:r>
              <a:rPr lang="en-US" dirty="0" smtClean="0"/>
              <a:t>They all help in viewing the lesions better, view soft tissue and detect skip lesions too.</a:t>
            </a:r>
          </a:p>
          <a:p>
            <a:r>
              <a:rPr lang="en-US" dirty="0" smtClean="0"/>
              <a:t>Patient must not go for biopsy if MRI or CT is planned for him as it will distort the image and appearances.</a:t>
            </a:r>
          </a:p>
        </p:txBody>
      </p:sp>
    </p:spTree>
    <p:extLst>
      <p:ext uri="{BB962C8B-B14F-4D97-AF65-F5344CB8AC3E}">
        <p14:creationId xmlns:p14="http://schemas.microsoft.com/office/powerpoint/2010/main" val="2165458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ways:</a:t>
            </a:r>
          </a:p>
          <a:p>
            <a:pPr marL="68580" indent="0">
              <a:buNone/>
            </a:pPr>
            <a:r>
              <a:rPr lang="en-US" dirty="0" smtClean="0"/>
              <a:t>1.Needle biopsy: Must be performed by experienced personal.</a:t>
            </a:r>
          </a:p>
          <a:p>
            <a:pPr marL="68580" indent="0">
              <a:buNone/>
            </a:pPr>
            <a:r>
              <a:rPr lang="en-US" dirty="0" smtClean="0"/>
              <a:t>2. Open biopsy: most reliable way of obtaining a representative sample.</a:t>
            </a:r>
          </a:p>
          <a:p>
            <a:pPr marL="68580" indent="0">
              <a:buNone/>
            </a:pPr>
            <a:r>
              <a:rPr lang="en-US" dirty="0" smtClean="0"/>
              <a:t>3. Excisional biopsy: for benign tumors.</a:t>
            </a:r>
          </a:p>
        </p:txBody>
      </p:sp>
    </p:spTree>
    <p:extLst>
      <p:ext uri="{BB962C8B-B14F-4D97-AF65-F5344CB8AC3E}">
        <p14:creationId xmlns:p14="http://schemas.microsoft.com/office/powerpoint/2010/main" val="860517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20596" b="22356"/>
          <a:stretch/>
        </p:blipFill>
        <p:spPr>
          <a:xfrm rot="5400000">
            <a:off x="2247900" y="1409701"/>
            <a:ext cx="4267198" cy="5867399"/>
          </a:xfrm>
        </p:spPr>
      </p:pic>
    </p:spTree>
    <p:extLst>
      <p:ext uri="{BB962C8B-B14F-4D97-AF65-F5344CB8AC3E}">
        <p14:creationId xmlns:p14="http://schemas.microsoft.com/office/powerpoint/2010/main" val="2534358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Classification of Bone tumors</a:t>
            </a:r>
          </a:p>
          <a:p>
            <a:r>
              <a:rPr lang="en-US" dirty="0"/>
              <a:t>Clinical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Staging of Bone tumors</a:t>
            </a:r>
          </a:p>
          <a:p>
            <a:r>
              <a:rPr lang="en-US" dirty="0" smtClean="0"/>
              <a:t>Primary </a:t>
            </a:r>
            <a:r>
              <a:rPr lang="en-US" dirty="0"/>
              <a:t>Bone </a:t>
            </a:r>
            <a:r>
              <a:rPr lang="en-US" dirty="0" smtClean="0"/>
              <a:t>tumors</a:t>
            </a:r>
          </a:p>
          <a:p>
            <a:r>
              <a:rPr lang="en-US" dirty="0" smtClean="0"/>
              <a:t>Case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4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bone tumors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2895600"/>
            <a:ext cx="6777317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Divided into Benign and Malignant.</a:t>
            </a:r>
          </a:p>
          <a:p>
            <a:endParaRPr lang="en-US" dirty="0" smtClean="0"/>
          </a:p>
          <a:p>
            <a:r>
              <a:rPr lang="en-US" dirty="0" smtClean="0"/>
              <a:t>They are rare to occur and secondary bone tumors are more common.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72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Bone tumors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Benign Tumors:</a:t>
            </a:r>
          </a:p>
          <a:p>
            <a:r>
              <a:rPr lang="en-US" dirty="0" smtClean="0"/>
              <a:t>Osteoid </a:t>
            </a:r>
            <a:r>
              <a:rPr lang="en-US" dirty="0" err="1" smtClean="0"/>
              <a:t>Osteoma</a:t>
            </a:r>
            <a:endParaRPr lang="en-US" dirty="0" smtClean="0"/>
          </a:p>
          <a:p>
            <a:r>
              <a:rPr lang="en-US" dirty="0" smtClean="0"/>
              <a:t>Giant cell Tumor</a:t>
            </a:r>
          </a:p>
          <a:p>
            <a:r>
              <a:rPr lang="en-US" dirty="0" err="1" smtClean="0"/>
              <a:t>Enchondroma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Bone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Malignant tumors:</a:t>
            </a:r>
          </a:p>
          <a:p>
            <a:r>
              <a:rPr lang="en-US" dirty="0" smtClean="0"/>
              <a:t>Multiple myeloma</a:t>
            </a:r>
          </a:p>
          <a:p>
            <a:r>
              <a:rPr lang="en-US" dirty="0" smtClean="0"/>
              <a:t>Osteosarcoma</a:t>
            </a:r>
          </a:p>
          <a:p>
            <a:r>
              <a:rPr lang="en-US" dirty="0" smtClean="0"/>
              <a:t>Ewing’s sarcoma</a:t>
            </a:r>
          </a:p>
          <a:p>
            <a:r>
              <a:rPr lang="en-US" dirty="0" err="1" smtClean="0"/>
              <a:t>Chondrosarcoma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2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bone tumor is an abnormal growth of </a:t>
            </a:r>
            <a:r>
              <a:rPr lang="en-US" dirty="0" smtClean="0"/>
              <a:t>cells </a:t>
            </a:r>
            <a:r>
              <a:rPr lang="en-US" dirty="0"/>
              <a:t>within a bone</a:t>
            </a:r>
            <a:r>
              <a:rPr lang="en-US" dirty="0" smtClean="0"/>
              <a:t>.</a:t>
            </a:r>
          </a:p>
          <a:p>
            <a:r>
              <a:rPr lang="en-US" dirty="0"/>
              <a:t>The cause of bone tumors is </a:t>
            </a:r>
            <a:r>
              <a:rPr lang="en-US" dirty="0" smtClean="0"/>
              <a:t>unknown.</a:t>
            </a:r>
          </a:p>
          <a:p>
            <a:r>
              <a:rPr lang="en-US" dirty="0" smtClean="0"/>
              <a:t>They </a:t>
            </a:r>
            <a:r>
              <a:rPr lang="en-US" dirty="0"/>
              <a:t>often occur in areas of rapid bone growth. Possible causes </a:t>
            </a:r>
            <a:r>
              <a:rPr lang="en-US" dirty="0" smtClean="0"/>
              <a:t>include:</a:t>
            </a:r>
          </a:p>
          <a:p>
            <a:pPr marL="68580" indent="0">
              <a:buNone/>
            </a:pPr>
            <a:r>
              <a:rPr lang="en-US" dirty="0" smtClean="0"/>
              <a:t>1.Genetic </a:t>
            </a:r>
            <a:r>
              <a:rPr lang="en-US" dirty="0"/>
              <a:t>defects passed down through families</a:t>
            </a:r>
          </a:p>
          <a:p>
            <a:pPr marL="68580" indent="0">
              <a:buNone/>
            </a:pPr>
            <a:r>
              <a:rPr lang="en-US" dirty="0" smtClean="0"/>
              <a:t>2.Radiation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3.Injury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Medline plus: Service of U.S national Library of Medicine http://www.nlm.nih.gov/medlineplus/ency/article/001230.htm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5594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Cancers that start in the bones are referred </a:t>
            </a:r>
            <a:r>
              <a:rPr lang="en-US" dirty="0" smtClean="0"/>
              <a:t>to </a:t>
            </a:r>
            <a:r>
              <a:rPr lang="en-US" dirty="0"/>
              <a:t>as </a:t>
            </a:r>
            <a:r>
              <a:rPr lang="en-US" b="1" u="sng" dirty="0"/>
              <a:t>primary bone tumors</a:t>
            </a:r>
            <a:r>
              <a:rPr lang="en-US" dirty="0" smtClean="0"/>
              <a:t>.</a:t>
            </a:r>
          </a:p>
          <a:p>
            <a:r>
              <a:rPr lang="en-US" dirty="0"/>
              <a:t>Cancers that start in another part of the body (such as the breast, lungs, or colon) are called </a:t>
            </a:r>
            <a:r>
              <a:rPr lang="en-US" b="1" u="sng" dirty="0"/>
              <a:t>secondary</a:t>
            </a:r>
            <a:r>
              <a:rPr lang="en-US" dirty="0"/>
              <a:t> or </a:t>
            </a:r>
            <a:r>
              <a:rPr lang="en-US" b="1" u="sng" dirty="0"/>
              <a:t>metastatic bone tumors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943600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Medline plus: Service of U.S national Library of Medicine http://www.nlm.nih.gov/medlineplus/ency/article/001230.htm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2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Bone tumors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3200"/>
            <a:ext cx="6777317" cy="1638748"/>
          </a:xfrm>
        </p:spPr>
        <p:txBody>
          <a:bodyPr/>
          <a:lstStyle/>
          <a:p>
            <a:r>
              <a:rPr lang="en-US" dirty="0" smtClean="0"/>
              <a:t>Most classifications of bone tumors are based on the dominant tissue in the various lesions.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62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Bone tumors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4" t="5120" r="2782" b="26620"/>
          <a:stretch/>
        </p:blipFill>
        <p:spPr>
          <a:xfrm>
            <a:off x="990600" y="1923466"/>
            <a:ext cx="7239000" cy="4401134"/>
          </a:xfrm>
        </p:spPr>
      </p:pic>
    </p:spTree>
    <p:extLst>
      <p:ext uri="{BB962C8B-B14F-4D97-AF65-F5344CB8AC3E}">
        <p14:creationId xmlns:p14="http://schemas.microsoft.com/office/powerpoint/2010/main" val="25358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Examination</a:t>
            </a:r>
          </a:p>
          <a:p>
            <a:r>
              <a:rPr lang="en-US" dirty="0" smtClean="0"/>
              <a:t>Imaging</a:t>
            </a:r>
          </a:p>
          <a:p>
            <a:r>
              <a:rPr lang="en-US" dirty="0" smtClean="0"/>
              <a:t>Biopsy</a:t>
            </a:r>
          </a:p>
          <a:p>
            <a:r>
              <a:rPr lang="en-US" dirty="0" smtClean="0"/>
              <a:t>Important differential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6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History is often prolonged, results in delay of treatment.</a:t>
            </a:r>
          </a:p>
          <a:p>
            <a:r>
              <a:rPr lang="en-US" dirty="0" smtClean="0"/>
              <a:t>Patients most of the time will be completely asymptomatic until the abnormality is discovered on X-ray.</a:t>
            </a:r>
          </a:p>
          <a:p>
            <a:r>
              <a:rPr lang="en-US" dirty="0" smtClean="0"/>
              <a:t>This is more of benign lesions, common in children and rare after 30</a:t>
            </a:r>
          </a:p>
          <a:p>
            <a:r>
              <a:rPr lang="en-US" dirty="0" smtClean="0"/>
              <a:t>Malignant tumors can be silent if they are slow growing and there is room for expansion like cavity of the pelvis.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46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/>
              <a:t>AGE</a:t>
            </a:r>
            <a:r>
              <a:rPr lang="en-US" dirty="0" smtClean="0"/>
              <a:t>: Useful clue.</a:t>
            </a:r>
          </a:p>
          <a:p>
            <a:r>
              <a:rPr lang="en-US" dirty="0" smtClean="0"/>
              <a:t>Many benign tumors present during childhood and adolescence</a:t>
            </a:r>
          </a:p>
          <a:p>
            <a:r>
              <a:rPr lang="en-US" dirty="0" err="1" smtClean="0"/>
              <a:t>Chondrosarcoma</a:t>
            </a:r>
            <a:r>
              <a:rPr lang="en-US" dirty="0" smtClean="0"/>
              <a:t> and </a:t>
            </a:r>
            <a:r>
              <a:rPr lang="en-US" dirty="0" err="1" smtClean="0"/>
              <a:t>fibrosarcoma</a:t>
            </a:r>
            <a:r>
              <a:rPr lang="en-US" dirty="0" smtClean="0"/>
              <a:t> typically occur in 4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decades adults.</a:t>
            </a:r>
          </a:p>
          <a:p>
            <a:r>
              <a:rPr lang="en-US" dirty="0" smtClean="0"/>
              <a:t>Myeloma rarely seen before 6</a:t>
            </a:r>
            <a:r>
              <a:rPr lang="en-US" baseline="30000" dirty="0" smtClean="0"/>
              <a:t>th</a:t>
            </a:r>
            <a:r>
              <a:rPr lang="en-US" dirty="0" smtClean="0"/>
              <a:t> decade.</a:t>
            </a:r>
          </a:p>
          <a:p>
            <a:r>
              <a:rPr lang="en-US" dirty="0" smtClean="0"/>
              <a:t>Patients over 70 years metastatic bone lesions are more common than primary tumors.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2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1272</TotalTime>
  <Words>659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Tumors</vt:lpstr>
      <vt:lpstr>OUTLINE</vt:lpstr>
      <vt:lpstr>Introduction</vt:lpstr>
      <vt:lpstr>Introduction</vt:lpstr>
      <vt:lpstr>Classification of Bone tumors</vt:lpstr>
      <vt:lpstr>Classification of Bone tumors</vt:lpstr>
      <vt:lpstr>Clinical presentation</vt:lpstr>
      <vt:lpstr>History</vt:lpstr>
      <vt:lpstr>History</vt:lpstr>
      <vt:lpstr>History</vt:lpstr>
      <vt:lpstr>History</vt:lpstr>
      <vt:lpstr>History</vt:lpstr>
      <vt:lpstr>Examination</vt:lpstr>
      <vt:lpstr>Examination</vt:lpstr>
      <vt:lpstr>Imaging</vt:lpstr>
      <vt:lpstr>Imaging</vt:lpstr>
      <vt:lpstr>Imaging</vt:lpstr>
      <vt:lpstr>Biopsy</vt:lpstr>
      <vt:lpstr>Management</vt:lpstr>
      <vt:lpstr>Primary bone tumors</vt:lpstr>
      <vt:lpstr>Primary Bone tumors</vt:lpstr>
      <vt:lpstr>Primary Bone tumors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Tumors</dc:title>
  <dc:creator>Khalid Al Hamadani</dc:creator>
  <cp:lastModifiedBy>PAUL</cp:lastModifiedBy>
  <cp:revision>42</cp:revision>
  <dcterms:created xsi:type="dcterms:W3CDTF">2012-09-16T15:45:04Z</dcterms:created>
  <dcterms:modified xsi:type="dcterms:W3CDTF">2016-07-21T05:17:34Z</dcterms:modified>
</cp:coreProperties>
</file>