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59" r:id="rId7"/>
    <p:sldId id="260" r:id="rId8"/>
    <p:sldId id="266" r:id="rId9"/>
    <p:sldId id="261" r:id="rId10"/>
    <p:sldId id="262" r:id="rId11"/>
    <p:sldId id="263" r:id="rId12"/>
    <p:sldId id="264" r:id="rId13"/>
    <p:sldId id="26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EA55019-1729-4EB5-92D8-AB6B25061785}" type="datetimeFigureOut">
              <a:rPr lang="en-GB" smtClean="0"/>
              <a:t>08/02/2016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256018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A55019-1729-4EB5-92D8-AB6B25061785}" type="datetimeFigureOut">
              <a:rPr lang="en-GB" smtClean="0"/>
              <a:t>08/02/2016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4183481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A55019-1729-4EB5-92D8-AB6B25061785}" type="datetimeFigureOut">
              <a:rPr lang="en-GB" smtClean="0"/>
              <a:t>08/02/2016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84109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EA55019-1729-4EB5-92D8-AB6B25061785}" type="datetimeFigureOut">
              <a:rPr lang="en-GB" smtClean="0"/>
              <a:t>08/02/2016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34489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A55019-1729-4EB5-92D8-AB6B25061785}" type="datetimeFigureOut">
              <a:rPr lang="en-GB" smtClean="0"/>
              <a:t>08/02/2016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1941829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EA55019-1729-4EB5-92D8-AB6B25061785}" type="datetimeFigureOut">
              <a:rPr lang="en-GB" smtClean="0"/>
              <a:t>08/02/2016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397580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EA55019-1729-4EB5-92D8-AB6B25061785}" type="datetimeFigureOut">
              <a:rPr lang="en-GB" smtClean="0"/>
              <a:t>08/02/2016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306743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EA55019-1729-4EB5-92D8-AB6B25061785}" type="datetimeFigureOut">
              <a:rPr lang="en-GB" smtClean="0"/>
              <a:t>08/02/2016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424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A55019-1729-4EB5-92D8-AB6B25061785}" type="datetimeFigureOut">
              <a:rPr lang="en-GB" smtClean="0"/>
              <a:t>08/02/2016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79649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55019-1729-4EB5-92D8-AB6B25061785}" type="datetimeFigureOut">
              <a:rPr lang="en-GB" smtClean="0"/>
              <a:t>08/02/2016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89980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A55019-1729-4EB5-92D8-AB6B25061785}" type="datetimeFigureOut">
              <a:rPr lang="en-GB" smtClean="0"/>
              <a:t>08/02/2016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7C6510-F84C-4B17-A855-A85F9EFCCDA5}" type="slidenum">
              <a:rPr lang="en-GB" smtClean="0"/>
              <a:t>‹#›</a:t>
            </a:fld>
            <a:endParaRPr lang="en-GB"/>
          </a:p>
        </p:txBody>
      </p:sp>
    </p:spTree>
    <p:extLst>
      <p:ext uri="{BB962C8B-B14F-4D97-AF65-F5344CB8AC3E}">
        <p14:creationId xmlns:p14="http://schemas.microsoft.com/office/powerpoint/2010/main" val="119330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5019-1729-4EB5-92D8-AB6B25061785}" type="datetimeFigureOut">
              <a:rPr lang="en-GB" smtClean="0"/>
              <a:t>08/02/2016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C6510-F84C-4B17-A855-A85F9EFCCDA5}" type="slidenum">
              <a:rPr lang="en-GB" smtClean="0"/>
              <a:t>‹#›</a:t>
            </a:fld>
            <a:endParaRPr lang="en-GB"/>
          </a:p>
        </p:txBody>
      </p:sp>
    </p:spTree>
    <p:extLst>
      <p:ext uri="{BB962C8B-B14F-4D97-AF65-F5344CB8AC3E}">
        <p14:creationId xmlns:p14="http://schemas.microsoft.com/office/powerpoint/2010/main" val="192706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Olecranon fractures </a:t>
            </a:r>
            <a:endParaRPr lang="en-GB" dirty="0"/>
          </a:p>
        </p:txBody>
      </p:sp>
      <p:sp>
        <p:nvSpPr>
          <p:cNvPr id="3" name="Subtitle 2"/>
          <p:cNvSpPr>
            <a:spLocks noGrp="1"/>
          </p:cNvSpPr>
          <p:nvPr>
            <p:ph type="subTitle" idx="1"/>
          </p:nvPr>
        </p:nvSpPr>
        <p:spPr/>
        <p:txBody>
          <a:bodyPr/>
          <a:lstStyle/>
          <a:p>
            <a:r>
              <a:rPr lang="en-GB" dirty="0" smtClean="0"/>
              <a:t>Nyakure </a:t>
            </a:r>
            <a:endParaRPr lang="en-GB" dirty="0"/>
          </a:p>
        </p:txBody>
      </p:sp>
    </p:spTree>
    <p:extLst>
      <p:ext uri="{BB962C8B-B14F-4D97-AF65-F5344CB8AC3E}">
        <p14:creationId xmlns:p14="http://schemas.microsoft.com/office/powerpoint/2010/main" val="189420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 </a:t>
            </a:r>
            <a:endParaRPr lang="en-GB" dirty="0"/>
          </a:p>
        </p:txBody>
      </p:sp>
      <p:sp>
        <p:nvSpPr>
          <p:cNvPr id="3" name="Content Placeholder 2"/>
          <p:cNvSpPr>
            <a:spLocks noGrp="1"/>
          </p:cNvSpPr>
          <p:nvPr>
            <p:ph idx="1"/>
          </p:nvPr>
        </p:nvSpPr>
        <p:spPr/>
        <p:txBody>
          <a:bodyPr>
            <a:normAutofit lnSpcReduction="10000"/>
          </a:bodyPr>
          <a:lstStyle/>
          <a:p>
            <a:r>
              <a:rPr lang="en-GB" dirty="0" smtClean="0"/>
              <a:t>Nonoperative</a:t>
            </a:r>
          </a:p>
          <a:p>
            <a:r>
              <a:rPr lang="en-GB" b="1" dirty="0" smtClean="0"/>
              <a:t>immobilization</a:t>
            </a:r>
            <a:endParaRPr lang="en-GB" dirty="0"/>
          </a:p>
          <a:p>
            <a:pPr lvl="1"/>
            <a:r>
              <a:rPr lang="en-GB" dirty="0"/>
              <a:t>indications</a:t>
            </a:r>
          </a:p>
          <a:p>
            <a:pPr lvl="2"/>
            <a:r>
              <a:rPr lang="en-GB" dirty="0"/>
              <a:t>nondisplaced fractures</a:t>
            </a:r>
          </a:p>
          <a:p>
            <a:pPr lvl="2"/>
            <a:r>
              <a:rPr lang="en-GB" dirty="0"/>
              <a:t>displaced fracture is low demand, elderly individuals </a:t>
            </a:r>
            <a:br>
              <a:rPr lang="en-GB" dirty="0"/>
            </a:br>
            <a:endParaRPr lang="en-GB" dirty="0"/>
          </a:p>
          <a:p>
            <a:pPr lvl="1"/>
            <a:r>
              <a:rPr lang="en-GB" dirty="0"/>
              <a:t>technique</a:t>
            </a:r>
          </a:p>
          <a:p>
            <a:pPr lvl="2"/>
            <a:r>
              <a:rPr lang="en-GB" dirty="0"/>
              <a:t>immobilization in 45-90 degrees of flexion for 3-4 weeks</a:t>
            </a:r>
          </a:p>
          <a:p>
            <a:pPr lvl="2"/>
            <a:r>
              <a:rPr lang="en-GB" dirty="0"/>
              <a:t>begin motion at 3-4 weeks</a:t>
            </a:r>
          </a:p>
          <a:p>
            <a:endParaRPr lang="en-GB" dirty="0"/>
          </a:p>
        </p:txBody>
      </p:sp>
    </p:spTree>
    <p:extLst>
      <p:ext uri="{BB962C8B-B14F-4D97-AF65-F5344CB8AC3E}">
        <p14:creationId xmlns:p14="http://schemas.microsoft.com/office/powerpoint/2010/main" val="411348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Treatment: operative  </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endParaRPr lang="en-GB" dirty="0" smtClean="0"/>
          </a:p>
          <a:p>
            <a:r>
              <a:rPr lang="en-GB" b="1" dirty="0" smtClean="0"/>
              <a:t>tension </a:t>
            </a:r>
            <a:r>
              <a:rPr lang="en-GB" b="1" dirty="0"/>
              <a:t>band technique </a:t>
            </a:r>
            <a:endParaRPr lang="en-GB" dirty="0"/>
          </a:p>
          <a:p>
            <a:pPr lvl="1"/>
            <a:r>
              <a:rPr lang="en-GB" dirty="0"/>
              <a:t>indications</a:t>
            </a:r>
          </a:p>
          <a:p>
            <a:pPr lvl="2"/>
            <a:r>
              <a:rPr lang="en-GB" dirty="0"/>
              <a:t>transverse fracture with no comminution</a:t>
            </a:r>
          </a:p>
          <a:p>
            <a:pPr lvl="1"/>
            <a:r>
              <a:rPr lang="en-GB" dirty="0"/>
              <a:t>outcomes</a:t>
            </a:r>
          </a:p>
          <a:p>
            <a:pPr lvl="2"/>
            <a:r>
              <a:rPr lang="en-GB" dirty="0"/>
              <a:t>excellent results with appropriate indications</a:t>
            </a:r>
          </a:p>
          <a:p>
            <a:r>
              <a:rPr lang="en-GB" b="1" dirty="0"/>
              <a:t>intramedullary fixation </a:t>
            </a:r>
            <a:r>
              <a:rPr lang="en-GB" dirty="0"/>
              <a:t>  </a:t>
            </a:r>
          </a:p>
          <a:p>
            <a:pPr lvl="1"/>
            <a:r>
              <a:rPr lang="en-GB" dirty="0"/>
              <a:t>indications</a:t>
            </a:r>
          </a:p>
          <a:p>
            <a:pPr lvl="2"/>
            <a:r>
              <a:rPr lang="en-GB" dirty="0"/>
              <a:t>transverse fracture with no comminution (same as tension band technique)</a:t>
            </a:r>
          </a:p>
          <a:p>
            <a:r>
              <a:rPr lang="en-GB" b="1" dirty="0"/>
              <a:t>plate and screw fixation</a:t>
            </a:r>
            <a:r>
              <a:rPr lang="en-GB" dirty="0"/>
              <a:t> </a:t>
            </a:r>
          </a:p>
          <a:p>
            <a:pPr lvl="1"/>
            <a:r>
              <a:rPr lang="en-GB" dirty="0"/>
              <a:t>indications    </a:t>
            </a:r>
          </a:p>
          <a:p>
            <a:pPr lvl="2"/>
            <a:r>
              <a:rPr lang="en-GB" dirty="0"/>
              <a:t>comminuted fractures</a:t>
            </a:r>
          </a:p>
          <a:p>
            <a:pPr lvl="2"/>
            <a:r>
              <a:rPr lang="en-GB" dirty="0" err="1"/>
              <a:t>Monteggia</a:t>
            </a:r>
            <a:r>
              <a:rPr lang="en-GB" dirty="0"/>
              <a:t> fractures</a:t>
            </a:r>
          </a:p>
          <a:p>
            <a:pPr lvl="2"/>
            <a:r>
              <a:rPr lang="en-GB" dirty="0"/>
              <a:t>fracture-dislocations </a:t>
            </a:r>
          </a:p>
          <a:p>
            <a:pPr lvl="2"/>
            <a:r>
              <a:rPr lang="en-GB" dirty="0"/>
              <a:t>oblique fractures that extend distal to </a:t>
            </a:r>
            <a:r>
              <a:rPr lang="en-GB" dirty="0" smtClean="0"/>
              <a:t>coronoid</a:t>
            </a:r>
            <a:endParaRPr lang="en-GB" dirty="0"/>
          </a:p>
        </p:txBody>
      </p:sp>
    </p:spTree>
    <p:extLst>
      <p:ext uri="{BB962C8B-B14F-4D97-AF65-F5344CB8AC3E}">
        <p14:creationId xmlns:p14="http://schemas.microsoft.com/office/powerpoint/2010/main" val="78604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Operative treatment </a:t>
            </a:r>
            <a:endParaRPr lang="en-GB" dirty="0"/>
          </a:p>
        </p:txBody>
      </p:sp>
      <p:sp>
        <p:nvSpPr>
          <p:cNvPr id="3" name="Content Placeholder 2"/>
          <p:cNvSpPr>
            <a:spLocks noGrp="1"/>
          </p:cNvSpPr>
          <p:nvPr>
            <p:ph idx="1"/>
          </p:nvPr>
        </p:nvSpPr>
        <p:spPr/>
        <p:txBody>
          <a:bodyPr>
            <a:normAutofit lnSpcReduction="10000"/>
          </a:bodyPr>
          <a:lstStyle/>
          <a:p>
            <a:r>
              <a:rPr lang="en-GB" b="1" dirty="0" smtClean="0"/>
              <a:t>excision and triceps advancement</a:t>
            </a:r>
            <a:endParaRPr lang="en-GB" dirty="0" smtClean="0"/>
          </a:p>
          <a:p>
            <a:pPr lvl="1"/>
            <a:r>
              <a:rPr lang="en-GB" dirty="0" smtClean="0"/>
              <a:t>indications </a:t>
            </a:r>
          </a:p>
          <a:p>
            <a:pPr lvl="2"/>
            <a:r>
              <a:rPr lang="en-GB" dirty="0" smtClean="0"/>
              <a:t>elderly patients with osteoporotic bone</a:t>
            </a:r>
          </a:p>
          <a:p>
            <a:pPr lvl="2"/>
            <a:r>
              <a:rPr lang="en-GB" dirty="0" smtClean="0"/>
              <a:t>fracture must involve &lt;50% of joint surface</a:t>
            </a:r>
          </a:p>
          <a:p>
            <a:pPr lvl="2"/>
            <a:r>
              <a:rPr lang="en-GB" dirty="0" err="1" smtClean="0"/>
              <a:t>nonunions</a:t>
            </a:r>
            <a:endParaRPr lang="en-GB" dirty="0" smtClean="0"/>
          </a:p>
          <a:p>
            <a:pPr lvl="1"/>
            <a:r>
              <a:rPr lang="en-GB" dirty="0" smtClean="0"/>
              <a:t>outcomes</a:t>
            </a:r>
          </a:p>
          <a:p>
            <a:pPr lvl="2"/>
            <a:r>
              <a:rPr lang="en-GB" dirty="0" smtClean="0"/>
              <a:t>salvage procedure that leads to decreased extension strength</a:t>
            </a:r>
          </a:p>
          <a:p>
            <a:pPr lvl="2"/>
            <a:r>
              <a:rPr lang="en-GB" dirty="0" smtClean="0"/>
              <a:t>may result in instability if ligamentous injury is not diagnosed before operation</a:t>
            </a:r>
          </a:p>
          <a:p>
            <a:endParaRPr lang="en-GB" dirty="0" smtClean="0"/>
          </a:p>
          <a:p>
            <a:endParaRPr lang="en-GB" dirty="0"/>
          </a:p>
        </p:txBody>
      </p:sp>
    </p:spTree>
    <p:extLst>
      <p:ext uri="{BB962C8B-B14F-4D97-AF65-F5344CB8AC3E}">
        <p14:creationId xmlns:p14="http://schemas.microsoft.com/office/powerpoint/2010/main" val="60639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 </a:t>
            </a:r>
            <a:endParaRPr lang="en-GB" dirty="0"/>
          </a:p>
        </p:txBody>
      </p:sp>
      <p:sp>
        <p:nvSpPr>
          <p:cNvPr id="3" name="Content Placeholder 2"/>
          <p:cNvSpPr>
            <a:spLocks noGrp="1"/>
          </p:cNvSpPr>
          <p:nvPr>
            <p:ph idx="1"/>
          </p:nvPr>
        </p:nvSpPr>
        <p:spPr/>
        <p:txBody>
          <a:bodyPr>
            <a:normAutofit fontScale="70000" lnSpcReduction="20000"/>
          </a:bodyPr>
          <a:lstStyle/>
          <a:p>
            <a:r>
              <a:rPr lang="en-GB" dirty="0"/>
              <a:t>Symptomatic hardware</a:t>
            </a:r>
          </a:p>
          <a:p>
            <a:pPr lvl="1"/>
            <a:r>
              <a:rPr lang="en-GB" dirty="0"/>
              <a:t>most frequent reported complication</a:t>
            </a:r>
          </a:p>
          <a:p>
            <a:r>
              <a:rPr lang="en-GB" dirty="0"/>
              <a:t>Stiffness</a:t>
            </a:r>
          </a:p>
          <a:p>
            <a:pPr lvl="1"/>
            <a:r>
              <a:rPr lang="en-GB" dirty="0"/>
              <a:t>occurs in ~50% of patients</a:t>
            </a:r>
          </a:p>
          <a:p>
            <a:pPr lvl="1"/>
            <a:r>
              <a:rPr lang="en-GB" dirty="0"/>
              <a:t>usually doesn't alter functional capabilities</a:t>
            </a:r>
          </a:p>
          <a:p>
            <a:r>
              <a:rPr lang="en-GB" dirty="0"/>
              <a:t>Heterotopic ossification</a:t>
            </a:r>
          </a:p>
          <a:p>
            <a:pPr lvl="1"/>
            <a:r>
              <a:rPr lang="en-GB" dirty="0"/>
              <a:t>more common with associated head injury</a:t>
            </a:r>
          </a:p>
          <a:p>
            <a:r>
              <a:rPr lang="en-GB" dirty="0"/>
              <a:t>Posttraumatic arthritis</a:t>
            </a:r>
          </a:p>
          <a:p>
            <a:r>
              <a:rPr lang="en-GB" dirty="0"/>
              <a:t>Nonunion</a:t>
            </a:r>
          </a:p>
          <a:p>
            <a:pPr lvl="1"/>
            <a:r>
              <a:rPr lang="en-GB" dirty="0"/>
              <a:t>rare</a:t>
            </a:r>
          </a:p>
          <a:p>
            <a:r>
              <a:rPr lang="en-GB" dirty="0"/>
              <a:t>Ulnar nerve symptoms</a:t>
            </a:r>
          </a:p>
          <a:p>
            <a:r>
              <a:rPr lang="en-GB" dirty="0"/>
              <a:t>Anterior interosseous nerve injury</a:t>
            </a:r>
          </a:p>
          <a:p>
            <a:r>
              <a:rPr lang="en-GB" dirty="0"/>
              <a:t>Loss of extension strength</a:t>
            </a:r>
          </a:p>
          <a:p>
            <a:endParaRPr lang="en-GB" dirty="0"/>
          </a:p>
        </p:txBody>
      </p:sp>
    </p:spTree>
    <p:extLst>
      <p:ext uri="{BB962C8B-B14F-4D97-AF65-F5344CB8AC3E}">
        <p14:creationId xmlns:p14="http://schemas.microsoft.com/office/powerpoint/2010/main" val="138465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Epidemiology</a:t>
            </a:r>
            <a:br>
              <a:rPr lang="en-GB" dirty="0" smtClean="0"/>
            </a:br>
            <a:endParaRPr lang="en-GB" dirty="0"/>
          </a:p>
        </p:txBody>
      </p:sp>
      <p:sp>
        <p:nvSpPr>
          <p:cNvPr id="3" name="Content Placeholder 2"/>
          <p:cNvSpPr>
            <a:spLocks noGrp="1"/>
          </p:cNvSpPr>
          <p:nvPr>
            <p:ph idx="1"/>
          </p:nvPr>
        </p:nvSpPr>
        <p:spPr/>
        <p:txBody>
          <a:bodyPr>
            <a:normAutofit/>
          </a:bodyPr>
          <a:lstStyle/>
          <a:p>
            <a:pPr lvl="1"/>
            <a:r>
              <a:rPr lang="en-GB" dirty="0" smtClean="0"/>
              <a:t>bimodal</a:t>
            </a:r>
            <a:r>
              <a:rPr lang="en-GB" dirty="0"/>
              <a:t> distribution</a:t>
            </a:r>
          </a:p>
          <a:p>
            <a:pPr lvl="2"/>
            <a:r>
              <a:rPr lang="en-GB" dirty="0"/>
              <a:t>high energy injuries in the young</a:t>
            </a:r>
          </a:p>
          <a:p>
            <a:pPr lvl="2"/>
            <a:r>
              <a:rPr lang="en-GB" dirty="0"/>
              <a:t>low energy falls in the elderly</a:t>
            </a:r>
          </a:p>
          <a:p>
            <a:r>
              <a:rPr lang="en-GB" dirty="0"/>
              <a:t>Pathophysiology</a:t>
            </a:r>
          </a:p>
          <a:p>
            <a:pPr lvl="1"/>
            <a:r>
              <a:rPr lang="en-GB" dirty="0"/>
              <a:t>mechanism</a:t>
            </a:r>
          </a:p>
          <a:p>
            <a:pPr lvl="2"/>
            <a:r>
              <a:rPr lang="en-GB" dirty="0"/>
              <a:t>direct blow</a:t>
            </a:r>
          </a:p>
          <a:p>
            <a:pPr lvl="3"/>
            <a:r>
              <a:rPr lang="en-GB" dirty="0"/>
              <a:t>usually results in comminuted fracture</a:t>
            </a:r>
          </a:p>
          <a:p>
            <a:pPr lvl="2"/>
            <a:r>
              <a:rPr lang="en-GB" dirty="0"/>
              <a:t>indirect blow</a:t>
            </a:r>
          </a:p>
          <a:p>
            <a:pPr lvl="3"/>
            <a:r>
              <a:rPr lang="en-GB" dirty="0"/>
              <a:t>fall onto outstretched upper extremity</a:t>
            </a:r>
          </a:p>
          <a:p>
            <a:pPr lvl="3"/>
            <a:r>
              <a:rPr lang="en-GB" dirty="0"/>
              <a:t>usually results in transverse or </a:t>
            </a:r>
            <a:r>
              <a:rPr lang="en-GB" dirty="0" smtClean="0"/>
              <a:t>oblique fracture</a:t>
            </a:r>
            <a:endParaRPr lang="en-GB" dirty="0"/>
          </a:p>
          <a:p>
            <a:endParaRPr lang="en-GB" dirty="0"/>
          </a:p>
        </p:txBody>
      </p:sp>
    </p:spTree>
    <p:extLst>
      <p:ext uri="{BB962C8B-B14F-4D97-AF65-F5344CB8AC3E}">
        <p14:creationId xmlns:p14="http://schemas.microsoft.com/office/powerpoint/2010/main" val="1689852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Mechanism </a:t>
            </a:r>
            <a:endParaRPr lang="en-GB" dirty="0"/>
          </a:p>
        </p:txBody>
      </p:sp>
      <p:sp>
        <p:nvSpPr>
          <p:cNvPr id="3" name="Content Placeholder 2"/>
          <p:cNvSpPr>
            <a:spLocks noGrp="1"/>
          </p:cNvSpPr>
          <p:nvPr>
            <p:ph idx="1"/>
          </p:nvPr>
        </p:nvSpPr>
        <p:spPr/>
        <p:txBody>
          <a:bodyPr>
            <a:normAutofit lnSpcReduction="10000"/>
          </a:bodyPr>
          <a:lstStyle/>
          <a:p>
            <a:r>
              <a:rPr lang="en-GB" b="1" dirty="0"/>
              <a:t>D</a:t>
            </a:r>
            <a:r>
              <a:rPr lang="en-GB" b="1" dirty="0" smtClean="0"/>
              <a:t>irect blow: </a:t>
            </a:r>
            <a:r>
              <a:rPr lang="en-GB" dirty="0" smtClean="0"/>
              <a:t>This </a:t>
            </a:r>
            <a:r>
              <a:rPr lang="en-GB" dirty="0"/>
              <a:t>can happen in a fall (landing directly on the elbow) or by being struck by a hard object (baseball bat, dashboard of a car during a crash</a:t>
            </a:r>
            <a:r>
              <a:rPr lang="en-GB" dirty="0" smtClean="0"/>
              <a:t>).</a:t>
            </a:r>
          </a:p>
          <a:p>
            <a:r>
              <a:rPr lang="en-GB" b="1" dirty="0"/>
              <a:t>I</a:t>
            </a:r>
            <a:r>
              <a:rPr lang="en-GB" b="1" dirty="0" smtClean="0"/>
              <a:t>ndirect fracture: </a:t>
            </a:r>
            <a:r>
              <a:rPr lang="en-GB" dirty="0"/>
              <a:t> This can happen by landing on an outstretched arm. The person lands on the wrist with the elbow locked out straight. The triceps muscle on the back of the upper arm help "pull" the olecranon off of the ulna</a:t>
            </a:r>
            <a:r>
              <a:rPr lang="en-GB" dirty="0" smtClean="0"/>
              <a:t>.</a:t>
            </a:r>
            <a:endParaRPr lang="en-GB" dirty="0"/>
          </a:p>
        </p:txBody>
      </p:sp>
    </p:spTree>
    <p:extLst>
      <p:ext uri="{BB962C8B-B14F-4D97-AF65-F5344CB8AC3E}">
        <p14:creationId xmlns:p14="http://schemas.microsoft.com/office/powerpoint/2010/main" val="288713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213289"/>
            <a:ext cx="6048672" cy="556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802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Classification </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227" y="1916832"/>
            <a:ext cx="877389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12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classifications</a:t>
            </a:r>
            <a:endParaRPr lang="en-GB" dirty="0"/>
          </a:p>
        </p:txBody>
      </p:sp>
      <p:sp>
        <p:nvSpPr>
          <p:cNvPr id="3" name="Content Placeholder 2"/>
          <p:cNvSpPr>
            <a:spLocks noGrp="1"/>
          </p:cNvSpPr>
          <p:nvPr>
            <p:ph idx="1"/>
          </p:nvPr>
        </p:nvSpPr>
        <p:spPr/>
        <p:txBody>
          <a:bodyPr/>
          <a:lstStyle/>
          <a:p>
            <a:r>
              <a:rPr lang="en-GB" dirty="0" smtClean="0"/>
              <a:t>Mayo: Based on fracture displacement, comminution and dislocation </a:t>
            </a:r>
          </a:p>
          <a:p>
            <a:r>
              <a:rPr lang="en-GB" dirty="0" smtClean="0"/>
              <a:t>Colton: fracture type, comminution and dislocation</a:t>
            </a:r>
          </a:p>
          <a:p>
            <a:r>
              <a:rPr lang="en-GB" dirty="0" smtClean="0"/>
              <a:t>Schatzker:  classified according to simplicity or complexity </a:t>
            </a:r>
            <a:endParaRPr lang="en-GB" dirty="0"/>
          </a:p>
          <a:p>
            <a:endParaRPr lang="en-GB" dirty="0"/>
          </a:p>
        </p:txBody>
      </p:sp>
    </p:spTree>
    <p:extLst>
      <p:ext uri="{BB962C8B-B14F-4D97-AF65-F5344CB8AC3E}">
        <p14:creationId xmlns:p14="http://schemas.microsoft.com/office/powerpoint/2010/main" val="220579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a:t>
            </a:r>
            <a:endParaRPr lang="en-GB" dirty="0"/>
          </a:p>
        </p:txBody>
      </p:sp>
      <p:sp>
        <p:nvSpPr>
          <p:cNvPr id="3" name="Content Placeholder 2"/>
          <p:cNvSpPr>
            <a:spLocks noGrp="1"/>
          </p:cNvSpPr>
          <p:nvPr>
            <p:ph idx="1"/>
          </p:nvPr>
        </p:nvSpPr>
        <p:spPr/>
        <p:txBody>
          <a:bodyPr/>
          <a:lstStyle/>
          <a:p>
            <a:r>
              <a:rPr lang="en-GB" dirty="0"/>
              <a:t>Symptoms</a:t>
            </a:r>
          </a:p>
          <a:p>
            <a:pPr lvl="1"/>
            <a:r>
              <a:rPr lang="en-GB" dirty="0"/>
              <a:t>pain well localized to posterior elbow</a:t>
            </a:r>
          </a:p>
          <a:p>
            <a:r>
              <a:rPr lang="en-GB" dirty="0"/>
              <a:t>Physical exam</a:t>
            </a:r>
          </a:p>
          <a:p>
            <a:pPr lvl="1"/>
            <a:r>
              <a:rPr lang="en-GB" dirty="0"/>
              <a:t>palpable defect </a:t>
            </a:r>
            <a:br>
              <a:rPr lang="en-GB" dirty="0"/>
            </a:br>
            <a:endParaRPr lang="en-GB" dirty="0"/>
          </a:p>
          <a:p>
            <a:pPr lvl="2"/>
            <a:r>
              <a:rPr lang="en-GB" dirty="0"/>
              <a:t>indicates displaced fracture or severe comminution</a:t>
            </a:r>
          </a:p>
          <a:p>
            <a:pPr lvl="1"/>
            <a:r>
              <a:rPr lang="en-GB" dirty="0"/>
              <a:t>inability to extend elbow</a:t>
            </a:r>
          </a:p>
          <a:p>
            <a:pPr lvl="2"/>
            <a:r>
              <a:rPr lang="en-GB" dirty="0"/>
              <a:t>indicates discontinuity of triceps (extensor) mechanism</a:t>
            </a:r>
          </a:p>
          <a:p>
            <a:endParaRPr lang="en-GB" dirty="0"/>
          </a:p>
        </p:txBody>
      </p:sp>
    </p:spTree>
    <p:extLst>
      <p:ext uri="{BB962C8B-B14F-4D97-AF65-F5344CB8AC3E}">
        <p14:creationId xmlns:p14="http://schemas.microsoft.com/office/powerpoint/2010/main" val="173148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Clinical features</a:t>
            </a:r>
            <a:endParaRPr lang="en-GB" dirty="0"/>
          </a:p>
        </p:txBody>
      </p:sp>
      <p:sp>
        <p:nvSpPr>
          <p:cNvPr id="3" name="Content Placeholder 2"/>
          <p:cNvSpPr>
            <a:spLocks noGrp="1"/>
          </p:cNvSpPr>
          <p:nvPr>
            <p:ph idx="1"/>
          </p:nvPr>
        </p:nvSpPr>
        <p:spPr/>
        <p:txBody>
          <a:bodyPr/>
          <a:lstStyle/>
          <a:p>
            <a:r>
              <a:rPr lang="en-GB" dirty="0"/>
              <a:t>Sudden, intense pain</a:t>
            </a:r>
          </a:p>
          <a:p>
            <a:r>
              <a:rPr lang="en-GB" dirty="0"/>
              <a:t>Inability to straighten elbow</a:t>
            </a:r>
          </a:p>
          <a:p>
            <a:r>
              <a:rPr lang="en-GB" dirty="0"/>
              <a:t>Swelling over the bone site</a:t>
            </a:r>
          </a:p>
          <a:p>
            <a:r>
              <a:rPr lang="en-GB" dirty="0"/>
              <a:t>Bruising around the elbow</a:t>
            </a:r>
          </a:p>
          <a:p>
            <a:r>
              <a:rPr lang="en-GB" dirty="0"/>
              <a:t>Tenderness to the touch</a:t>
            </a:r>
          </a:p>
          <a:p>
            <a:r>
              <a:rPr lang="en-GB" dirty="0"/>
              <a:t>Numbness in one or more fingers</a:t>
            </a:r>
          </a:p>
          <a:p>
            <a:r>
              <a:rPr lang="en-GB" dirty="0"/>
              <a:t>Pain with movement of the joint</a:t>
            </a:r>
          </a:p>
          <a:p>
            <a:endParaRPr lang="en-GB" dirty="0"/>
          </a:p>
        </p:txBody>
      </p:sp>
    </p:spTree>
    <p:extLst>
      <p:ext uri="{BB962C8B-B14F-4D97-AF65-F5344CB8AC3E}">
        <p14:creationId xmlns:p14="http://schemas.microsoft.com/office/powerpoint/2010/main" val="401844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Imaging </a:t>
            </a:r>
            <a:endParaRPr lang="en-GB" dirty="0"/>
          </a:p>
        </p:txBody>
      </p:sp>
      <p:sp>
        <p:nvSpPr>
          <p:cNvPr id="3" name="Content Placeholder 2"/>
          <p:cNvSpPr>
            <a:spLocks noGrp="1"/>
          </p:cNvSpPr>
          <p:nvPr>
            <p:ph idx="1"/>
          </p:nvPr>
        </p:nvSpPr>
        <p:spPr/>
        <p:txBody>
          <a:bodyPr>
            <a:normAutofit fontScale="92500" lnSpcReduction="20000"/>
          </a:bodyPr>
          <a:lstStyle/>
          <a:p>
            <a:r>
              <a:rPr lang="en-GB" dirty="0"/>
              <a:t>Radiographs</a:t>
            </a:r>
          </a:p>
          <a:p>
            <a:pPr lvl="1"/>
            <a:r>
              <a:rPr lang="en-GB" dirty="0"/>
              <a:t>recommended views</a:t>
            </a:r>
          </a:p>
          <a:p>
            <a:pPr lvl="2"/>
            <a:r>
              <a:rPr lang="en-GB" dirty="0"/>
              <a:t>AP/lateral radiographs </a:t>
            </a:r>
            <a:br>
              <a:rPr lang="en-GB" dirty="0"/>
            </a:br>
            <a:endParaRPr lang="en-GB" dirty="0"/>
          </a:p>
          <a:p>
            <a:pPr lvl="3"/>
            <a:r>
              <a:rPr lang="en-GB" dirty="0"/>
              <a:t>true lateral essential for determination of fracture pattern</a:t>
            </a:r>
          </a:p>
          <a:p>
            <a:pPr lvl="1"/>
            <a:r>
              <a:rPr lang="en-GB" dirty="0"/>
              <a:t>additional views</a:t>
            </a:r>
          </a:p>
          <a:p>
            <a:pPr lvl="2"/>
            <a:r>
              <a:rPr lang="en-GB" dirty="0"/>
              <a:t>radiocapitellar may be helpful for</a:t>
            </a:r>
          </a:p>
          <a:p>
            <a:pPr lvl="3"/>
            <a:r>
              <a:rPr lang="en-GB" dirty="0"/>
              <a:t>radial head fracture</a:t>
            </a:r>
          </a:p>
          <a:p>
            <a:pPr lvl="3"/>
            <a:r>
              <a:rPr lang="en-GB" dirty="0" err="1"/>
              <a:t>capitellar</a:t>
            </a:r>
            <a:r>
              <a:rPr lang="en-GB" dirty="0"/>
              <a:t> shear fracture</a:t>
            </a:r>
          </a:p>
          <a:p>
            <a:r>
              <a:rPr lang="en-GB" dirty="0"/>
              <a:t>CT</a:t>
            </a:r>
          </a:p>
          <a:p>
            <a:pPr lvl="1"/>
            <a:r>
              <a:rPr lang="en-GB" dirty="0"/>
              <a:t>may be useful for preoperative planning in comminuted fractures</a:t>
            </a:r>
          </a:p>
          <a:p>
            <a:endParaRPr lang="en-GB" dirty="0"/>
          </a:p>
        </p:txBody>
      </p:sp>
    </p:spTree>
    <p:extLst>
      <p:ext uri="{BB962C8B-B14F-4D97-AF65-F5344CB8AC3E}">
        <p14:creationId xmlns:p14="http://schemas.microsoft.com/office/powerpoint/2010/main" val="2884009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171</Words>
  <Application>Microsoft Office PowerPoint</Application>
  <PresentationFormat>On-screen Show (4:3)</PresentationFormat>
  <Paragraphs>97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Olecranon fractures </vt:lpstr>
      <vt:lpstr> Epidemiology </vt:lpstr>
      <vt:lpstr>Mechanism </vt:lpstr>
      <vt:lpstr>Image </vt:lpstr>
      <vt:lpstr>Classification </vt:lpstr>
      <vt:lpstr>Other classifications</vt:lpstr>
      <vt:lpstr>Clinical features</vt:lpstr>
      <vt:lpstr>Clinical features</vt:lpstr>
      <vt:lpstr>Imaging </vt:lpstr>
      <vt:lpstr>Treatment </vt:lpstr>
      <vt:lpstr>Treatment: operative  </vt:lpstr>
      <vt:lpstr>Operative treatment </vt:lpstr>
      <vt:lpstr>Complications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Olecranon fractures</dc:title>
  <dc:creator>Dr. Nyankure</dc:creator>
  <cp:lastModifiedBy>Dr. Nyankure</cp:lastModifiedBy>
  <cp:revision>6</cp:revision>
  <dcterms:created xsi:type="dcterms:W3CDTF">2016-02-07T07:37:01Z</dcterms:created>
  <dcterms:modified xsi:type="dcterms:W3CDTF">2016-02-08T05:20:30Z</dcterms:modified>
</cp:coreProperties>
</file>