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1" r:id="rId15"/>
    <p:sldId id="272" r:id="rId16"/>
    <p:sldId id="273" r:id="rId17"/>
    <p:sldId id="274" r:id="rId18"/>
    <p:sldId id="275" r:id="rId19"/>
    <p:sldId id="276" r:id="rId20"/>
    <p:sldId id="277" r:id="rId21"/>
    <p:sldId id="282" r:id="rId22"/>
    <p:sldId id="283" r:id="rId23"/>
    <p:sldId id="284" r:id="rId24"/>
    <p:sldId id="285" r:id="rId25"/>
    <p:sldId id="286" r:id="rId26"/>
    <p:sldId id="287" r:id="rId27"/>
    <p:sldId id="288" r:id="rId28"/>
    <p:sldId id="289" r:id="rId29"/>
    <p:sldId id="290" r:id="rId30"/>
    <p:sldId id="278" r:id="rId31"/>
    <p:sldId id="291" r:id="rId32"/>
    <p:sldId id="279" r:id="rId33"/>
    <p:sldId id="280" r:id="rId34"/>
    <p:sldId id="28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5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15B6A5-463F-410C-AD7E-455E7B69DC11}" type="datetimeFigureOut">
              <a:rPr lang="en-US" smtClean="0"/>
              <a:t>1/28/2021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6E95-9451-41D1-BF80-9A73360E20CB}" type="slidenum">
              <a:rPr lang="en-US" smtClean="0"/>
              <a:t>‹#›</a:t>
            </a:fld>
            <a:endParaRPr lang="en-US"/>
          </a:p>
        </p:txBody>
      </p:sp>
    </p:spTree>
    <p:extLst>
      <p:ext uri="{BB962C8B-B14F-4D97-AF65-F5344CB8AC3E}">
        <p14:creationId xmlns:p14="http://schemas.microsoft.com/office/powerpoint/2010/main" val="166775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3E624F-9C8B-4383-ADED-890CEAC74DEF}" type="datetime1">
              <a:rPr lang="en-US" smtClean="0"/>
              <a:t>1/28/2021</a:t>
            </a:fld>
            <a:endParaRPr lang="en-US"/>
          </a:p>
        </p:txBody>
      </p:sp>
      <p:sp>
        <p:nvSpPr>
          <p:cNvPr id="5" name="Footer Placeholder 4"/>
          <p:cNvSpPr>
            <a:spLocks noGrp="1"/>
          </p:cNvSpPr>
          <p:nvPr>
            <p:ph type="ftr" sz="quarter" idx="11"/>
          </p:nvPr>
        </p:nvSpPr>
        <p:spPr/>
        <p:txBody>
          <a:bodyPr/>
          <a:lstStyle/>
          <a:p>
            <a:r>
              <a:rPr lang="en-US" smtClean="0"/>
              <a:t>Mutisya R.</a:t>
            </a:r>
            <a:endParaRPr lang="en-US"/>
          </a:p>
        </p:txBody>
      </p:sp>
      <p:sp>
        <p:nvSpPr>
          <p:cNvPr id="6" name="Slide Number Placeholder 5"/>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125041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368B8-0AC0-434D-BBC3-F67F66F7EE17}" type="datetime1">
              <a:rPr lang="en-US" smtClean="0"/>
              <a:t>1/28/2021</a:t>
            </a:fld>
            <a:endParaRPr lang="en-US"/>
          </a:p>
        </p:txBody>
      </p:sp>
      <p:sp>
        <p:nvSpPr>
          <p:cNvPr id="5" name="Footer Placeholder 4"/>
          <p:cNvSpPr>
            <a:spLocks noGrp="1"/>
          </p:cNvSpPr>
          <p:nvPr>
            <p:ph type="ftr" sz="quarter" idx="11"/>
          </p:nvPr>
        </p:nvSpPr>
        <p:spPr/>
        <p:txBody>
          <a:bodyPr/>
          <a:lstStyle/>
          <a:p>
            <a:r>
              <a:rPr lang="en-US" smtClean="0"/>
              <a:t>Mutisya R.</a:t>
            </a:r>
            <a:endParaRPr lang="en-US"/>
          </a:p>
        </p:txBody>
      </p:sp>
      <p:sp>
        <p:nvSpPr>
          <p:cNvPr id="6" name="Slide Number Placeholder 5"/>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399017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C79C9-6A3A-4062-A5E8-A43D824C2575}" type="datetime1">
              <a:rPr lang="en-US" smtClean="0"/>
              <a:t>1/28/2021</a:t>
            </a:fld>
            <a:endParaRPr lang="en-US"/>
          </a:p>
        </p:txBody>
      </p:sp>
      <p:sp>
        <p:nvSpPr>
          <p:cNvPr id="5" name="Footer Placeholder 4"/>
          <p:cNvSpPr>
            <a:spLocks noGrp="1"/>
          </p:cNvSpPr>
          <p:nvPr>
            <p:ph type="ftr" sz="quarter" idx="11"/>
          </p:nvPr>
        </p:nvSpPr>
        <p:spPr/>
        <p:txBody>
          <a:bodyPr/>
          <a:lstStyle/>
          <a:p>
            <a:r>
              <a:rPr lang="en-US" smtClean="0"/>
              <a:t>Mutisya R.</a:t>
            </a:r>
            <a:endParaRPr lang="en-US"/>
          </a:p>
        </p:txBody>
      </p:sp>
      <p:sp>
        <p:nvSpPr>
          <p:cNvPr id="6" name="Slide Number Placeholder 5"/>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4501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9108C-1760-478F-B21D-098C71EEAA9A}" type="datetime1">
              <a:rPr lang="en-US" smtClean="0"/>
              <a:t>1/28/2021</a:t>
            </a:fld>
            <a:endParaRPr lang="en-US"/>
          </a:p>
        </p:txBody>
      </p:sp>
      <p:sp>
        <p:nvSpPr>
          <p:cNvPr id="5" name="Footer Placeholder 4"/>
          <p:cNvSpPr>
            <a:spLocks noGrp="1"/>
          </p:cNvSpPr>
          <p:nvPr>
            <p:ph type="ftr" sz="quarter" idx="11"/>
          </p:nvPr>
        </p:nvSpPr>
        <p:spPr/>
        <p:txBody>
          <a:bodyPr/>
          <a:lstStyle/>
          <a:p>
            <a:r>
              <a:rPr lang="en-US" smtClean="0"/>
              <a:t>Mutisya R.</a:t>
            </a:r>
            <a:endParaRPr lang="en-US"/>
          </a:p>
        </p:txBody>
      </p:sp>
      <p:sp>
        <p:nvSpPr>
          <p:cNvPr id="6" name="Slide Number Placeholder 5"/>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37215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24E44-6274-40F7-9A34-C3C879F6E315}" type="datetime1">
              <a:rPr lang="en-US" smtClean="0"/>
              <a:t>1/28/2021</a:t>
            </a:fld>
            <a:endParaRPr lang="en-US"/>
          </a:p>
        </p:txBody>
      </p:sp>
      <p:sp>
        <p:nvSpPr>
          <p:cNvPr id="5" name="Footer Placeholder 4"/>
          <p:cNvSpPr>
            <a:spLocks noGrp="1"/>
          </p:cNvSpPr>
          <p:nvPr>
            <p:ph type="ftr" sz="quarter" idx="11"/>
          </p:nvPr>
        </p:nvSpPr>
        <p:spPr/>
        <p:txBody>
          <a:bodyPr/>
          <a:lstStyle/>
          <a:p>
            <a:r>
              <a:rPr lang="en-US" smtClean="0"/>
              <a:t>Mutisya R.</a:t>
            </a:r>
            <a:endParaRPr lang="en-US"/>
          </a:p>
        </p:txBody>
      </p:sp>
      <p:sp>
        <p:nvSpPr>
          <p:cNvPr id="6" name="Slide Number Placeholder 5"/>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200781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B14BCE-28EE-485E-B266-7ADEA30749EC}" type="datetime1">
              <a:rPr lang="en-US" smtClean="0"/>
              <a:t>1/28/2021</a:t>
            </a:fld>
            <a:endParaRPr lang="en-US"/>
          </a:p>
        </p:txBody>
      </p:sp>
      <p:sp>
        <p:nvSpPr>
          <p:cNvPr id="6" name="Footer Placeholder 5"/>
          <p:cNvSpPr>
            <a:spLocks noGrp="1"/>
          </p:cNvSpPr>
          <p:nvPr>
            <p:ph type="ftr" sz="quarter" idx="11"/>
          </p:nvPr>
        </p:nvSpPr>
        <p:spPr/>
        <p:txBody>
          <a:bodyPr/>
          <a:lstStyle/>
          <a:p>
            <a:r>
              <a:rPr lang="en-US" smtClean="0"/>
              <a:t>Mutisya R.</a:t>
            </a:r>
            <a:endParaRPr lang="en-US"/>
          </a:p>
        </p:txBody>
      </p:sp>
      <p:sp>
        <p:nvSpPr>
          <p:cNvPr id="7" name="Slide Number Placeholder 6"/>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161244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370BA9-A484-4B60-A8DA-619AAABD01F5}" type="datetime1">
              <a:rPr lang="en-US" smtClean="0"/>
              <a:t>1/28/2021</a:t>
            </a:fld>
            <a:endParaRPr lang="en-US"/>
          </a:p>
        </p:txBody>
      </p:sp>
      <p:sp>
        <p:nvSpPr>
          <p:cNvPr id="8" name="Footer Placeholder 7"/>
          <p:cNvSpPr>
            <a:spLocks noGrp="1"/>
          </p:cNvSpPr>
          <p:nvPr>
            <p:ph type="ftr" sz="quarter" idx="11"/>
          </p:nvPr>
        </p:nvSpPr>
        <p:spPr/>
        <p:txBody>
          <a:bodyPr/>
          <a:lstStyle/>
          <a:p>
            <a:r>
              <a:rPr lang="en-US" smtClean="0"/>
              <a:t>Mutisya R.</a:t>
            </a:r>
            <a:endParaRPr lang="en-US"/>
          </a:p>
        </p:txBody>
      </p:sp>
      <p:sp>
        <p:nvSpPr>
          <p:cNvPr id="9" name="Slide Number Placeholder 8"/>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68549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AE36BA-92BF-4A46-907C-449328131D8F}" type="datetime1">
              <a:rPr lang="en-US" smtClean="0"/>
              <a:t>1/28/2021</a:t>
            </a:fld>
            <a:endParaRPr lang="en-US"/>
          </a:p>
        </p:txBody>
      </p:sp>
      <p:sp>
        <p:nvSpPr>
          <p:cNvPr id="4" name="Footer Placeholder 3"/>
          <p:cNvSpPr>
            <a:spLocks noGrp="1"/>
          </p:cNvSpPr>
          <p:nvPr>
            <p:ph type="ftr" sz="quarter" idx="11"/>
          </p:nvPr>
        </p:nvSpPr>
        <p:spPr/>
        <p:txBody>
          <a:bodyPr/>
          <a:lstStyle/>
          <a:p>
            <a:r>
              <a:rPr lang="en-US" smtClean="0"/>
              <a:t>Mutisya R.</a:t>
            </a:r>
            <a:endParaRPr lang="en-US"/>
          </a:p>
        </p:txBody>
      </p:sp>
      <p:sp>
        <p:nvSpPr>
          <p:cNvPr id="5" name="Slide Number Placeholder 4"/>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186229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4746D-020F-4D81-9097-9BEB7732C9AC}" type="datetime1">
              <a:rPr lang="en-US" smtClean="0"/>
              <a:t>1/28/2021</a:t>
            </a:fld>
            <a:endParaRPr lang="en-US"/>
          </a:p>
        </p:txBody>
      </p:sp>
      <p:sp>
        <p:nvSpPr>
          <p:cNvPr id="3" name="Footer Placeholder 2"/>
          <p:cNvSpPr>
            <a:spLocks noGrp="1"/>
          </p:cNvSpPr>
          <p:nvPr>
            <p:ph type="ftr" sz="quarter" idx="11"/>
          </p:nvPr>
        </p:nvSpPr>
        <p:spPr/>
        <p:txBody>
          <a:bodyPr/>
          <a:lstStyle/>
          <a:p>
            <a:r>
              <a:rPr lang="en-US" smtClean="0"/>
              <a:t>Mutisya R.</a:t>
            </a:r>
            <a:endParaRPr lang="en-US"/>
          </a:p>
        </p:txBody>
      </p:sp>
      <p:sp>
        <p:nvSpPr>
          <p:cNvPr id="4" name="Slide Number Placeholder 3"/>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40959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C5D1C-3C3A-467D-B371-13B0AAAD34D5}" type="datetime1">
              <a:rPr lang="en-US" smtClean="0"/>
              <a:t>1/28/2021</a:t>
            </a:fld>
            <a:endParaRPr lang="en-US"/>
          </a:p>
        </p:txBody>
      </p:sp>
      <p:sp>
        <p:nvSpPr>
          <p:cNvPr id="6" name="Footer Placeholder 5"/>
          <p:cNvSpPr>
            <a:spLocks noGrp="1"/>
          </p:cNvSpPr>
          <p:nvPr>
            <p:ph type="ftr" sz="quarter" idx="11"/>
          </p:nvPr>
        </p:nvSpPr>
        <p:spPr/>
        <p:txBody>
          <a:bodyPr/>
          <a:lstStyle/>
          <a:p>
            <a:r>
              <a:rPr lang="en-US" smtClean="0"/>
              <a:t>Mutisya R.</a:t>
            </a:r>
            <a:endParaRPr lang="en-US"/>
          </a:p>
        </p:txBody>
      </p:sp>
      <p:sp>
        <p:nvSpPr>
          <p:cNvPr id="7" name="Slide Number Placeholder 6"/>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338656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2F206-63A8-48D0-8CD6-D4975FE12DB1}" type="datetime1">
              <a:rPr lang="en-US" smtClean="0"/>
              <a:t>1/28/2021</a:t>
            </a:fld>
            <a:endParaRPr lang="en-US"/>
          </a:p>
        </p:txBody>
      </p:sp>
      <p:sp>
        <p:nvSpPr>
          <p:cNvPr id="6" name="Footer Placeholder 5"/>
          <p:cNvSpPr>
            <a:spLocks noGrp="1"/>
          </p:cNvSpPr>
          <p:nvPr>
            <p:ph type="ftr" sz="quarter" idx="11"/>
          </p:nvPr>
        </p:nvSpPr>
        <p:spPr/>
        <p:txBody>
          <a:bodyPr/>
          <a:lstStyle/>
          <a:p>
            <a:r>
              <a:rPr lang="en-US" smtClean="0"/>
              <a:t>Mutisya R.</a:t>
            </a:r>
            <a:endParaRPr lang="en-US"/>
          </a:p>
        </p:txBody>
      </p:sp>
      <p:sp>
        <p:nvSpPr>
          <p:cNvPr id="7" name="Slide Number Placeholder 6"/>
          <p:cNvSpPr>
            <a:spLocks noGrp="1"/>
          </p:cNvSpPr>
          <p:nvPr>
            <p:ph type="sldNum" sz="quarter" idx="12"/>
          </p:nvPr>
        </p:nvSpPr>
        <p:spPr/>
        <p:txBody>
          <a:bodyPr/>
          <a:lstStyle/>
          <a:p>
            <a:fld id="{0BF6996A-1B2A-4659-9520-587D9253D5B1}" type="slidenum">
              <a:rPr lang="en-US" smtClean="0"/>
              <a:t>‹#›</a:t>
            </a:fld>
            <a:endParaRPr lang="en-US"/>
          </a:p>
        </p:txBody>
      </p:sp>
    </p:spTree>
    <p:extLst>
      <p:ext uri="{BB962C8B-B14F-4D97-AF65-F5344CB8AC3E}">
        <p14:creationId xmlns:p14="http://schemas.microsoft.com/office/powerpoint/2010/main" val="3045322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1F702-086A-408A-8AF1-B10223D23DFD}" type="datetime1">
              <a:rPr lang="en-US" smtClean="0"/>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Mutisya 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6996A-1B2A-4659-9520-587D9253D5B1}" type="slidenum">
              <a:rPr lang="en-US" smtClean="0"/>
              <a:t>‹#›</a:t>
            </a:fld>
            <a:endParaRPr lang="en-US"/>
          </a:p>
        </p:txBody>
      </p:sp>
    </p:spTree>
    <p:extLst>
      <p:ext uri="{BB962C8B-B14F-4D97-AF65-F5344CB8AC3E}">
        <p14:creationId xmlns:p14="http://schemas.microsoft.com/office/powerpoint/2010/main" val="1499822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PATHOLOGY</a:t>
            </a:r>
            <a:endParaRPr lang="en-US" dirty="0"/>
          </a:p>
        </p:txBody>
      </p:sp>
      <p:sp>
        <p:nvSpPr>
          <p:cNvPr id="3" name="Subtitle 2"/>
          <p:cNvSpPr>
            <a:spLocks noGrp="1"/>
          </p:cNvSpPr>
          <p:nvPr>
            <p:ph type="subTitle" idx="1"/>
          </p:nvPr>
        </p:nvSpPr>
        <p:spPr/>
        <p:txBody>
          <a:bodyPr/>
          <a:lstStyle/>
          <a:p>
            <a:r>
              <a:rPr lang="en-US" dirty="0" smtClean="0"/>
              <a:t>NEW CURRICULLUM – 30HRS</a:t>
            </a: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281540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lvl="0"/>
            <a:r>
              <a:rPr lang="en-US" sz="2400" dirty="0">
                <a:solidFill>
                  <a:prstClr val="black"/>
                </a:solidFill>
              </a:rPr>
              <a:t>Autopsy helps in:-</a:t>
            </a:r>
          </a:p>
          <a:p>
            <a:pPr lvl="0">
              <a:buFontTx/>
              <a:buChar char="-"/>
            </a:pPr>
            <a:r>
              <a:rPr lang="en-US" sz="2400" dirty="0">
                <a:solidFill>
                  <a:prstClr val="black"/>
                </a:solidFill>
              </a:rPr>
              <a:t>Diagnosis of conditions like pulmonary embolism or prostatic carcinomas, which are often missed clinically.</a:t>
            </a:r>
          </a:p>
          <a:p>
            <a:pPr lvl="0">
              <a:buFontTx/>
              <a:buChar char="-"/>
            </a:pPr>
            <a:r>
              <a:rPr lang="en-US" sz="2400" dirty="0">
                <a:solidFill>
                  <a:prstClr val="black"/>
                </a:solidFill>
              </a:rPr>
              <a:t>The study of demography and epidemiological diseases</a:t>
            </a:r>
          </a:p>
          <a:p>
            <a:pPr lvl="0">
              <a:buFontTx/>
              <a:buChar char="-"/>
            </a:pPr>
            <a:r>
              <a:rPr lang="en-US" sz="2400" dirty="0">
                <a:solidFill>
                  <a:prstClr val="black"/>
                </a:solidFill>
              </a:rPr>
              <a:t>Education of students and staff of pathology</a:t>
            </a:r>
          </a:p>
          <a:p>
            <a:pPr lvl="0">
              <a:buFontTx/>
              <a:buChar char="-"/>
            </a:pPr>
            <a:endParaRPr lang="en-US" sz="2400" dirty="0">
              <a:solidFill>
                <a:prstClr val="black"/>
              </a:solidFill>
            </a:endParaRPr>
          </a:p>
          <a:p>
            <a:pPr marL="0" lvl="0" indent="0">
              <a:buNone/>
            </a:pPr>
            <a:r>
              <a:rPr lang="en-US" sz="2400" dirty="0">
                <a:solidFill>
                  <a:prstClr val="black"/>
                </a:solidFill>
              </a:rPr>
              <a:t>   </a:t>
            </a:r>
            <a:r>
              <a:rPr lang="en-US" sz="3600" b="1" dirty="0">
                <a:solidFill>
                  <a:prstClr val="black"/>
                </a:solidFill>
              </a:rPr>
              <a:t>Surgical Pathology</a:t>
            </a:r>
            <a:r>
              <a:rPr lang="en-US" sz="3600" dirty="0">
                <a:solidFill>
                  <a:prstClr val="black"/>
                </a:solidFill>
              </a:rPr>
              <a:t>:</a:t>
            </a:r>
          </a:p>
          <a:p>
            <a:pPr marL="0" lvl="0" indent="0">
              <a:buNone/>
            </a:pPr>
            <a:r>
              <a:rPr lang="en-US" sz="2400" dirty="0">
                <a:solidFill>
                  <a:prstClr val="black"/>
                </a:solidFill>
              </a:rPr>
              <a:t>It is where pathological study is conducted on tissues extracted during surgery. They are stained and examined under a microscope for abnormalities.</a:t>
            </a:r>
          </a:p>
          <a:p>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2592348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Special stains:</a:t>
            </a:r>
            <a:endParaRPr lang="en-US" dirty="0"/>
          </a:p>
        </p:txBody>
      </p:sp>
      <p:sp>
        <p:nvSpPr>
          <p:cNvPr id="3" name="Content Placeholder 2"/>
          <p:cNvSpPr>
            <a:spLocks noGrp="1"/>
          </p:cNvSpPr>
          <p:nvPr>
            <p:ph idx="1"/>
          </p:nvPr>
        </p:nvSpPr>
        <p:spPr/>
        <p:txBody>
          <a:bodyPr/>
          <a:lstStyle/>
          <a:p>
            <a:pPr lvl="0"/>
            <a:r>
              <a:rPr lang="en-US" sz="2400" dirty="0">
                <a:solidFill>
                  <a:prstClr val="black"/>
                </a:solidFill>
              </a:rPr>
              <a:t>Cells are studied by staining them with special stains under special circumstances. Technique is meant to demonstrate specific substances or constituents of the cells or tissues to confirm an etiologic, histogenic or pathogenic component.</a:t>
            </a:r>
          </a:p>
          <a:p>
            <a:pPr lvl="0"/>
            <a:endParaRPr lang="en-US" sz="2400" dirty="0">
              <a:solidFill>
                <a:prstClr val="black"/>
              </a:solidFill>
            </a:endParaRPr>
          </a:p>
          <a:p>
            <a:pPr lvl="0"/>
            <a:r>
              <a:rPr lang="en-US" sz="3600" dirty="0">
                <a:solidFill>
                  <a:prstClr val="black"/>
                </a:solidFill>
              </a:rPr>
              <a:t>Enzyme histochemistry:</a:t>
            </a:r>
          </a:p>
          <a:p>
            <a:pPr marL="0" lvl="0" indent="0">
              <a:buNone/>
            </a:pPr>
            <a:r>
              <a:rPr lang="en-US" sz="2400" dirty="0">
                <a:solidFill>
                  <a:prstClr val="black"/>
                </a:solidFill>
              </a:rPr>
              <a:t>Utilizes fresh tissues. </a:t>
            </a:r>
          </a:p>
          <a:p>
            <a:pPr marL="0" lvl="0" indent="0">
              <a:buNone/>
            </a:pPr>
            <a:r>
              <a:rPr lang="en-US" sz="2400" dirty="0">
                <a:solidFill>
                  <a:prstClr val="black"/>
                </a:solidFill>
              </a:rPr>
              <a:t>Not commonly used due to its complexity and preparation</a:t>
            </a: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156210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lvl="0"/>
            <a:r>
              <a:rPr lang="en-US" sz="2400" b="1" dirty="0">
                <a:solidFill>
                  <a:prstClr val="black"/>
                </a:solidFill>
              </a:rPr>
              <a:t>Immunofluorescence:</a:t>
            </a:r>
          </a:p>
          <a:p>
            <a:pPr lvl="0">
              <a:buFontTx/>
              <a:buChar char="-"/>
            </a:pPr>
            <a:r>
              <a:rPr lang="en-US" sz="2400" dirty="0">
                <a:solidFill>
                  <a:prstClr val="black"/>
                </a:solidFill>
              </a:rPr>
              <a:t>Used to localize antigenic molecules by use of specific antibodies to create an Ag-Ab complex</a:t>
            </a:r>
          </a:p>
          <a:p>
            <a:pPr lvl="0">
              <a:buFontTx/>
              <a:buChar char="-"/>
            </a:pPr>
            <a:r>
              <a:rPr lang="en-US" sz="2400" dirty="0">
                <a:solidFill>
                  <a:prstClr val="black"/>
                </a:solidFill>
              </a:rPr>
              <a:t>Here, Fluorochrome is used which has the property of absorbing radiation in the form of ultraviolet light so as to be within the visible spectrum of light in a microscopic exam.</a:t>
            </a:r>
          </a:p>
          <a:p>
            <a:pPr lvl="0">
              <a:buFontTx/>
              <a:buChar char="-"/>
            </a:pPr>
            <a:r>
              <a:rPr lang="en-US" sz="2400" dirty="0">
                <a:solidFill>
                  <a:prstClr val="black"/>
                </a:solidFill>
              </a:rPr>
              <a:t>E.g. useful in specific diagnosis of infective disorders like viral hepatitis</a:t>
            </a:r>
          </a:p>
          <a:p>
            <a:pPr lvl="0"/>
            <a:r>
              <a:rPr lang="en-US" sz="2400" b="1" dirty="0">
                <a:solidFill>
                  <a:prstClr val="black"/>
                </a:solidFill>
              </a:rPr>
              <a:t>Immunohistochemistry:</a:t>
            </a:r>
          </a:p>
          <a:p>
            <a:pPr lvl="0">
              <a:buFontTx/>
              <a:buChar char="-"/>
            </a:pPr>
            <a:r>
              <a:rPr lang="en-US" sz="2400" dirty="0">
                <a:solidFill>
                  <a:prstClr val="black"/>
                </a:solidFill>
              </a:rPr>
              <a:t>Involves application of immunologic technique to the cellular pathology.</a:t>
            </a:r>
          </a:p>
          <a:p>
            <a:pPr lvl="0">
              <a:buFontTx/>
              <a:buChar char="-"/>
            </a:pPr>
            <a:r>
              <a:rPr lang="en-US" sz="2400" dirty="0">
                <a:solidFill>
                  <a:prstClr val="black"/>
                </a:solidFill>
              </a:rPr>
              <a:t>It detects the status and localization of particular antigens in the cells by use of specific antibodies.</a:t>
            </a:r>
          </a:p>
          <a:p>
            <a:pPr lvl="0">
              <a:buFontTx/>
              <a:buChar char="-"/>
            </a:pPr>
            <a:r>
              <a:rPr lang="en-US" sz="2400" dirty="0">
                <a:solidFill>
                  <a:prstClr val="black"/>
                </a:solidFill>
              </a:rPr>
              <a:t>Helps to determine cell lineage and is also to confirm specific infections.</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795972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393"/>
            <a:ext cx="8229600" cy="5463915"/>
          </a:xfrm>
        </p:spPr>
        <p:txBody>
          <a:bodyPr>
            <a:normAutofit fontScale="92500" lnSpcReduction="10000"/>
          </a:bodyPr>
          <a:lstStyle/>
          <a:p>
            <a:pPr marL="0" lvl="0" indent="0">
              <a:buNone/>
            </a:pPr>
            <a:r>
              <a:rPr lang="en-US" sz="2400" dirty="0">
                <a:solidFill>
                  <a:prstClr val="black"/>
                </a:solidFill>
              </a:rPr>
              <a:t>Immunohistochemistry is applied in:-</a:t>
            </a:r>
          </a:p>
          <a:p>
            <a:pPr lvl="0">
              <a:buFontTx/>
              <a:buChar char="-"/>
            </a:pPr>
            <a:r>
              <a:rPr lang="en-US" sz="2400" dirty="0">
                <a:solidFill>
                  <a:prstClr val="black"/>
                </a:solidFill>
              </a:rPr>
              <a:t>Prediction of response to therapy</a:t>
            </a:r>
          </a:p>
          <a:p>
            <a:pPr lvl="0">
              <a:buFontTx/>
              <a:buChar char="-"/>
            </a:pPr>
            <a:r>
              <a:rPr lang="en-US" sz="2400" dirty="0">
                <a:solidFill>
                  <a:prstClr val="black"/>
                </a:solidFill>
              </a:rPr>
              <a:t>Confirming infectious agents</a:t>
            </a:r>
          </a:p>
          <a:p>
            <a:pPr lvl="0">
              <a:buFontTx/>
              <a:buChar char="-"/>
            </a:pPr>
            <a:r>
              <a:rPr lang="en-US" sz="2400" dirty="0">
                <a:solidFill>
                  <a:prstClr val="black"/>
                </a:solidFill>
              </a:rPr>
              <a:t>Prognostic markers in cancer</a:t>
            </a:r>
          </a:p>
          <a:p>
            <a:pPr lvl="0">
              <a:buFontTx/>
              <a:buChar char="-"/>
            </a:pPr>
            <a:r>
              <a:rPr lang="en-US" sz="2400" dirty="0">
                <a:solidFill>
                  <a:prstClr val="black"/>
                </a:solidFill>
              </a:rPr>
              <a:t>Tumors of uncertain histogenesis</a:t>
            </a:r>
          </a:p>
          <a:p>
            <a:pPr lvl="0">
              <a:buFontTx/>
              <a:buChar char="-"/>
            </a:pPr>
            <a:endParaRPr lang="en-US" sz="2400" dirty="0">
              <a:solidFill>
                <a:prstClr val="black"/>
              </a:solidFill>
            </a:endParaRPr>
          </a:p>
          <a:p>
            <a:pPr marL="0" lvl="0" indent="0">
              <a:buNone/>
            </a:pPr>
            <a:r>
              <a:rPr lang="en-US" sz="2400" dirty="0">
                <a:solidFill>
                  <a:prstClr val="black"/>
                </a:solidFill>
              </a:rPr>
              <a:t>   </a:t>
            </a:r>
            <a:r>
              <a:rPr lang="en-US" sz="2400" b="1" dirty="0">
                <a:solidFill>
                  <a:prstClr val="black"/>
                </a:solidFill>
              </a:rPr>
              <a:t>Electron microscopy</a:t>
            </a:r>
          </a:p>
          <a:p>
            <a:pPr marL="0" lvl="0" indent="0">
              <a:buNone/>
            </a:pPr>
            <a:r>
              <a:rPr lang="en-US" sz="2400" dirty="0">
                <a:solidFill>
                  <a:prstClr val="black"/>
                </a:solidFill>
              </a:rPr>
              <a:t>It helps to understand the structure and function of normal and diseased cells at the level of cell organelles. It is applied in:-</a:t>
            </a:r>
          </a:p>
          <a:p>
            <a:pPr lvl="0">
              <a:buFontTx/>
              <a:buChar char="-"/>
            </a:pPr>
            <a:r>
              <a:rPr lang="en-US" sz="2400" dirty="0">
                <a:solidFill>
                  <a:prstClr val="black"/>
                </a:solidFill>
              </a:rPr>
              <a:t>Research purposes</a:t>
            </a:r>
          </a:p>
          <a:p>
            <a:pPr lvl="0">
              <a:buFontTx/>
              <a:buChar char="-"/>
            </a:pPr>
            <a:r>
              <a:rPr lang="en-US" sz="2400" dirty="0">
                <a:solidFill>
                  <a:prstClr val="black"/>
                </a:solidFill>
              </a:rPr>
              <a:t>Renal pathology, when used together with light microscopy and immunofluorescence</a:t>
            </a:r>
          </a:p>
          <a:p>
            <a:pPr lvl="0">
              <a:buFontTx/>
              <a:buChar char="-"/>
            </a:pPr>
            <a:r>
              <a:rPr lang="en-US" sz="2400" dirty="0">
                <a:solidFill>
                  <a:prstClr val="black"/>
                </a:solidFill>
              </a:rPr>
              <a:t>Ultra- structure of tumors of uncertain origin</a:t>
            </a:r>
          </a:p>
          <a:p>
            <a:pPr lvl="0">
              <a:buFontTx/>
              <a:buChar char="-"/>
            </a:pPr>
            <a:r>
              <a:rPr lang="en-US" sz="2400" dirty="0">
                <a:solidFill>
                  <a:prstClr val="black"/>
                </a:solidFill>
              </a:rPr>
              <a:t>Sub-cellular study of macrophages in storage diseases</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919514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028883"/>
          </a:xfrm>
        </p:spPr>
        <p:txBody>
          <a:bodyPr/>
          <a:lstStyle/>
          <a:p>
            <a:pPr marL="0" lvl="0" indent="0">
              <a:buNone/>
            </a:pPr>
            <a:r>
              <a:rPr lang="en-US" sz="2400" b="1" dirty="0">
                <a:solidFill>
                  <a:prstClr val="black"/>
                </a:solidFill>
              </a:rPr>
              <a:t>Cytogenesis</a:t>
            </a:r>
          </a:p>
          <a:p>
            <a:pPr marL="0" lvl="0" indent="0">
              <a:buNone/>
            </a:pPr>
            <a:r>
              <a:rPr lang="en-US" sz="2400" dirty="0">
                <a:solidFill>
                  <a:prstClr val="black"/>
                </a:solidFill>
              </a:rPr>
              <a:t>- Used to determine chromosomal abnormalities. It is known that human cells are diploid; they contain 46 chromosomes, 22 pairs of autosomes and 1 pair of sex chromosome (XX in female and XY in males)</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57163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FF0000"/>
                </a:solidFill>
              </a:rPr>
              <a:t>General causes of disease:</a:t>
            </a:r>
            <a:endParaRPr lang="en-US" dirty="0"/>
          </a:p>
        </p:txBody>
      </p:sp>
      <p:sp>
        <p:nvSpPr>
          <p:cNvPr id="3" name="Content Placeholder 2"/>
          <p:cNvSpPr>
            <a:spLocks noGrp="1"/>
          </p:cNvSpPr>
          <p:nvPr>
            <p:ph idx="1"/>
          </p:nvPr>
        </p:nvSpPr>
        <p:spPr/>
        <p:txBody>
          <a:bodyPr/>
          <a:lstStyle/>
          <a:p>
            <a:pPr lvl="0"/>
            <a:r>
              <a:rPr lang="en-US" b="1" dirty="0">
                <a:solidFill>
                  <a:prstClr val="black"/>
                </a:solidFill>
              </a:rPr>
              <a:t>Classification:</a:t>
            </a:r>
          </a:p>
          <a:p>
            <a:pPr marL="0" lvl="0" indent="0">
              <a:buNone/>
            </a:pPr>
            <a:r>
              <a:rPr lang="en-US" sz="2400" dirty="0">
                <a:solidFill>
                  <a:prstClr val="black"/>
                </a:solidFill>
              </a:rPr>
              <a:t>Either congenital or acquired</a:t>
            </a:r>
          </a:p>
          <a:p>
            <a:pPr marL="0" lvl="0" indent="0">
              <a:buNone/>
            </a:pPr>
            <a:endParaRPr lang="en-US" sz="2400" dirty="0">
              <a:solidFill>
                <a:prstClr val="black"/>
              </a:solidFill>
            </a:endParaRPr>
          </a:p>
          <a:p>
            <a:pPr marL="0" lvl="0" indent="0">
              <a:buNone/>
            </a:pPr>
            <a:r>
              <a:rPr lang="en-US" sz="2400" dirty="0">
                <a:solidFill>
                  <a:srgbClr val="FF0000"/>
                </a:solidFill>
              </a:rPr>
              <a:t>Congenital diseases</a:t>
            </a:r>
          </a:p>
          <a:p>
            <a:pPr marL="0" lvl="0" indent="0">
              <a:buNone/>
            </a:pPr>
            <a:r>
              <a:rPr lang="en-US" sz="2400" dirty="0">
                <a:solidFill>
                  <a:prstClr val="black"/>
                </a:solidFill>
              </a:rPr>
              <a:t>- These are diseases which are genetically determined or present at birth if acquired in the uterus. They are further divided into inherited and non-inherited congenital disease</a:t>
            </a: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869683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pPr lvl="0"/>
            <a:r>
              <a:rPr lang="en-US" sz="2400" b="1" dirty="0">
                <a:solidFill>
                  <a:prstClr val="black"/>
                </a:solidFill>
              </a:rPr>
              <a:t>Inherited congenital diseases</a:t>
            </a:r>
          </a:p>
          <a:p>
            <a:pPr marL="0" lvl="0" indent="0">
              <a:buNone/>
            </a:pPr>
            <a:r>
              <a:rPr lang="en-US" sz="2400" dirty="0">
                <a:solidFill>
                  <a:prstClr val="black"/>
                </a:solidFill>
              </a:rPr>
              <a:t>     They are transmitted from one or both parents to the offspring.  </a:t>
            </a:r>
            <a:r>
              <a:rPr lang="en-US" sz="2400" dirty="0" err="1">
                <a:solidFill>
                  <a:prstClr val="black"/>
                </a:solidFill>
              </a:rPr>
              <a:t>E.g.haemophilia</a:t>
            </a:r>
            <a:r>
              <a:rPr lang="en-US" sz="2400" dirty="0">
                <a:solidFill>
                  <a:prstClr val="black"/>
                </a:solidFill>
              </a:rPr>
              <a:t> and Sickle cell disease</a:t>
            </a:r>
          </a:p>
          <a:p>
            <a:pPr marL="0" lvl="0" indent="0">
              <a:buNone/>
            </a:pPr>
            <a:endParaRPr lang="en-US" sz="2400" dirty="0">
              <a:solidFill>
                <a:prstClr val="black"/>
              </a:solidFill>
            </a:endParaRPr>
          </a:p>
          <a:p>
            <a:pPr lvl="0"/>
            <a:r>
              <a:rPr lang="en-US" sz="2400" b="1" dirty="0">
                <a:solidFill>
                  <a:prstClr val="black"/>
                </a:solidFill>
              </a:rPr>
              <a:t>Non-inherited congenital disease</a:t>
            </a:r>
          </a:p>
          <a:p>
            <a:pPr marL="0" lvl="0" indent="0">
              <a:buNone/>
            </a:pPr>
            <a:r>
              <a:rPr lang="en-US" sz="2400" dirty="0">
                <a:solidFill>
                  <a:prstClr val="black"/>
                </a:solidFill>
              </a:rPr>
              <a:t>  </a:t>
            </a:r>
            <a:r>
              <a:rPr lang="en-US" sz="2400" dirty="0" smtClean="0">
                <a:solidFill>
                  <a:prstClr val="black"/>
                </a:solidFill>
              </a:rPr>
              <a:t>The </a:t>
            </a:r>
            <a:r>
              <a:rPr lang="en-US" sz="2400" dirty="0">
                <a:solidFill>
                  <a:prstClr val="black"/>
                </a:solidFill>
              </a:rPr>
              <a:t>abnormality (disease) does not have a genetic </a:t>
            </a:r>
            <a:r>
              <a:rPr lang="en-US" sz="2400" dirty="0" smtClean="0">
                <a:solidFill>
                  <a:prstClr val="black"/>
                </a:solidFill>
              </a:rPr>
              <a:t>abnormality </a:t>
            </a:r>
            <a:r>
              <a:rPr lang="en-US" sz="2400" dirty="0">
                <a:solidFill>
                  <a:prstClr val="black"/>
                </a:solidFill>
              </a:rPr>
              <a:t>present at birth, although it may not be </a:t>
            </a:r>
            <a:r>
              <a:rPr lang="en-US" sz="2400">
                <a:solidFill>
                  <a:prstClr val="black"/>
                </a:solidFill>
              </a:rPr>
              <a:t>obvious </a:t>
            </a:r>
            <a:r>
              <a:rPr lang="en-US" sz="2400" smtClean="0">
                <a:solidFill>
                  <a:prstClr val="black"/>
                </a:solidFill>
              </a:rPr>
              <a:t> </a:t>
            </a:r>
            <a:r>
              <a:rPr lang="en-US" sz="2400" dirty="0">
                <a:solidFill>
                  <a:prstClr val="black"/>
                </a:solidFill>
              </a:rPr>
              <a:t>and is merely acquired in the uterus. E.g. club foot, congenital syphilis and rubella measles</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758193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prstClr val="black"/>
                </a:solidFill>
              </a:rPr>
              <a:t>Acquired diseases and their causes:</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sz="2400" dirty="0">
                <a:solidFill>
                  <a:prstClr val="black"/>
                </a:solidFill>
              </a:rPr>
              <a:t>Diseases of this category are due to effects of environmental factors. Most of them have more than one causal factor. They are classified as:-</a:t>
            </a:r>
          </a:p>
          <a:p>
            <a:pPr marL="457200" lvl="0" indent="-457200">
              <a:buFont typeface="+mj-lt"/>
              <a:buAutoNum type="arabicPeriod"/>
            </a:pPr>
            <a:r>
              <a:rPr lang="en-US" sz="2400" dirty="0">
                <a:solidFill>
                  <a:srgbClr val="FF0000"/>
                </a:solidFill>
              </a:rPr>
              <a:t>Infection by micro-organisms i.e.</a:t>
            </a:r>
          </a:p>
          <a:p>
            <a:pPr marL="0" lvl="0" indent="0">
              <a:buNone/>
            </a:pPr>
            <a:r>
              <a:rPr lang="en-US" sz="2400" dirty="0">
                <a:solidFill>
                  <a:prstClr val="black"/>
                </a:solidFill>
              </a:rPr>
              <a:t>-  bacteria e.g. pneumococcus causing pneumonia, gonococcus causing gonorrhea and meningococcus causing meningitis</a:t>
            </a:r>
          </a:p>
          <a:p>
            <a:pPr lvl="0">
              <a:buFontTx/>
              <a:buChar char="-"/>
            </a:pPr>
            <a:r>
              <a:rPr lang="en-US" sz="2400" dirty="0">
                <a:solidFill>
                  <a:prstClr val="black"/>
                </a:solidFill>
              </a:rPr>
              <a:t>viruses e.g. poliomyelitis due to polio virus and AIDS due to human immunodeficiency virus</a:t>
            </a:r>
          </a:p>
          <a:p>
            <a:pPr lvl="0">
              <a:buFontTx/>
              <a:buChar char="-"/>
            </a:pPr>
            <a:r>
              <a:rPr lang="en-US" sz="2400" dirty="0">
                <a:solidFill>
                  <a:prstClr val="black"/>
                </a:solidFill>
              </a:rPr>
              <a:t>Spirochetes: syphilis</a:t>
            </a:r>
          </a:p>
          <a:p>
            <a:pPr lvl="0">
              <a:buFontTx/>
              <a:buChar char="-"/>
            </a:pPr>
            <a:r>
              <a:rPr lang="en-US" sz="2400" dirty="0">
                <a:solidFill>
                  <a:prstClr val="black"/>
                </a:solidFill>
              </a:rPr>
              <a:t>Rickettsia: typhus fever</a:t>
            </a:r>
          </a:p>
          <a:p>
            <a:pPr lvl="0">
              <a:buFontTx/>
              <a:buChar char="-"/>
            </a:pPr>
            <a:r>
              <a:rPr lang="en-US" sz="2400" dirty="0">
                <a:solidFill>
                  <a:prstClr val="black"/>
                </a:solidFill>
              </a:rPr>
              <a:t>Chlamydia: lymph granuloma venerium (LGV) and chlamydia trachomatis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407343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lvl="0">
              <a:buFontTx/>
              <a:buChar char="-"/>
            </a:pPr>
            <a:r>
              <a:rPr lang="en-US" sz="2400" dirty="0">
                <a:solidFill>
                  <a:prstClr val="black"/>
                </a:solidFill>
              </a:rPr>
              <a:t>Fungi : vaginal candidiasis, ring worm infection </a:t>
            </a:r>
          </a:p>
          <a:p>
            <a:pPr lvl="0">
              <a:buFontTx/>
              <a:buChar char="-"/>
            </a:pPr>
            <a:r>
              <a:rPr lang="en-US" sz="2400" dirty="0">
                <a:solidFill>
                  <a:prstClr val="black"/>
                </a:solidFill>
              </a:rPr>
              <a:t>Protozoa : plasmodium for malaria, trypanasomiasis</a:t>
            </a:r>
          </a:p>
          <a:p>
            <a:pPr lvl="0">
              <a:buFontTx/>
              <a:buChar char="-"/>
            </a:pPr>
            <a:r>
              <a:rPr lang="en-US" sz="2400" dirty="0">
                <a:solidFill>
                  <a:prstClr val="black"/>
                </a:solidFill>
              </a:rPr>
              <a:t>Parasitic : ascariasis</a:t>
            </a:r>
          </a:p>
          <a:p>
            <a:pPr lvl="0">
              <a:buFontTx/>
              <a:buChar char="-"/>
            </a:pPr>
            <a:endParaRPr lang="en-US" sz="2400" dirty="0">
              <a:solidFill>
                <a:prstClr val="black"/>
              </a:solidFill>
            </a:endParaRPr>
          </a:p>
          <a:p>
            <a:pPr marL="0" lvl="0" indent="0">
              <a:buNone/>
            </a:pPr>
            <a:r>
              <a:rPr lang="en-US" sz="2400" dirty="0">
                <a:solidFill>
                  <a:prstClr val="black"/>
                </a:solidFill>
              </a:rPr>
              <a:t>2</a:t>
            </a:r>
            <a:r>
              <a:rPr lang="en-US" sz="2400" dirty="0">
                <a:solidFill>
                  <a:srgbClr val="FF0000"/>
                </a:solidFill>
              </a:rPr>
              <a:t>.  Mechanical disorders </a:t>
            </a:r>
            <a:r>
              <a:rPr lang="en-US" sz="2400" dirty="0">
                <a:solidFill>
                  <a:prstClr val="black"/>
                </a:solidFill>
              </a:rPr>
              <a:t>e.g. intestinal obstruction and hydronephrosis</a:t>
            </a:r>
          </a:p>
          <a:p>
            <a:pPr marL="0" lvl="0" indent="0">
              <a:buNone/>
            </a:pPr>
            <a:r>
              <a:rPr lang="en-US" sz="2400" dirty="0">
                <a:solidFill>
                  <a:prstClr val="black"/>
                </a:solidFill>
              </a:rPr>
              <a:t>3.  </a:t>
            </a:r>
            <a:r>
              <a:rPr lang="en-US" sz="2400" dirty="0">
                <a:solidFill>
                  <a:srgbClr val="FF0000"/>
                </a:solidFill>
              </a:rPr>
              <a:t>Metabolic disorders </a:t>
            </a:r>
            <a:r>
              <a:rPr lang="en-US" sz="2400" dirty="0">
                <a:solidFill>
                  <a:prstClr val="black"/>
                </a:solidFill>
              </a:rPr>
              <a:t>– gout (excess uric acid in blood)</a:t>
            </a:r>
          </a:p>
          <a:p>
            <a:pPr marL="0" lvl="0" indent="0">
              <a:buNone/>
            </a:pPr>
            <a:r>
              <a:rPr lang="en-US" sz="2400" dirty="0">
                <a:solidFill>
                  <a:prstClr val="black"/>
                </a:solidFill>
              </a:rPr>
              <a:t>4. </a:t>
            </a:r>
            <a:r>
              <a:rPr lang="en-US" sz="2400" dirty="0">
                <a:solidFill>
                  <a:srgbClr val="FF0000"/>
                </a:solidFill>
              </a:rPr>
              <a:t>Nutritional disorders</a:t>
            </a:r>
          </a:p>
          <a:p>
            <a:pPr lvl="0">
              <a:buFontTx/>
              <a:buChar char="-"/>
            </a:pPr>
            <a:r>
              <a:rPr lang="en-US" sz="2400" dirty="0">
                <a:solidFill>
                  <a:prstClr val="black"/>
                </a:solidFill>
              </a:rPr>
              <a:t>Starvation – total lack of food</a:t>
            </a:r>
          </a:p>
          <a:p>
            <a:pPr lvl="0">
              <a:buFontTx/>
              <a:buChar char="-"/>
            </a:pPr>
            <a:r>
              <a:rPr lang="en-US" sz="2400" dirty="0">
                <a:solidFill>
                  <a:prstClr val="black"/>
                </a:solidFill>
              </a:rPr>
              <a:t>Marasmus – deficiency of both carbohydrates and proteins</a:t>
            </a:r>
          </a:p>
          <a:p>
            <a:pPr lvl="0">
              <a:buFontTx/>
              <a:buChar char="-"/>
            </a:pPr>
            <a:r>
              <a:rPr lang="en-US" sz="2400" dirty="0">
                <a:solidFill>
                  <a:prstClr val="black"/>
                </a:solidFill>
              </a:rPr>
              <a:t>Kwashiorkor – protein deficiency</a:t>
            </a:r>
          </a:p>
          <a:p>
            <a:pPr lvl="0">
              <a:buFontTx/>
              <a:buChar char="-"/>
            </a:pPr>
            <a:r>
              <a:rPr lang="en-US" sz="2400" dirty="0">
                <a:solidFill>
                  <a:prstClr val="black"/>
                </a:solidFill>
              </a:rPr>
              <a:t>Mineral deficiencies e.g. iron leading to anaemia</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4101189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marL="0" lvl="0" indent="0">
              <a:buNone/>
            </a:pPr>
            <a:r>
              <a:rPr lang="en-US" sz="2400" dirty="0">
                <a:solidFill>
                  <a:prstClr val="black"/>
                </a:solidFill>
              </a:rPr>
              <a:t>5. </a:t>
            </a:r>
            <a:r>
              <a:rPr lang="en-US" sz="2400" dirty="0">
                <a:solidFill>
                  <a:srgbClr val="FF0000"/>
                </a:solidFill>
              </a:rPr>
              <a:t>Degenerative diseases </a:t>
            </a:r>
            <a:r>
              <a:rPr lang="en-US" sz="2400" dirty="0">
                <a:solidFill>
                  <a:prstClr val="black"/>
                </a:solidFill>
              </a:rPr>
              <a:t>-  result from retrogressive changes in the body e.g. cloudy swelling, fatty change and cell necrosis</a:t>
            </a:r>
          </a:p>
          <a:p>
            <a:pPr marL="0" lvl="0" indent="0">
              <a:buNone/>
            </a:pPr>
            <a:r>
              <a:rPr lang="en-US" sz="2400" dirty="0">
                <a:solidFill>
                  <a:prstClr val="black"/>
                </a:solidFill>
              </a:rPr>
              <a:t>6. </a:t>
            </a:r>
            <a:r>
              <a:rPr lang="en-US" sz="2400" dirty="0">
                <a:solidFill>
                  <a:srgbClr val="FF0000"/>
                </a:solidFill>
              </a:rPr>
              <a:t>Immunological disorders  </a:t>
            </a:r>
            <a:r>
              <a:rPr lang="en-US" sz="2400" dirty="0">
                <a:solidFill>
                  <a:prstClr val="black"/>
                </a:solidFill>
              </a:rPr>
              <a:t>-  e.g. asthma, hay fever and autoimmunity</a:t>
            </a:r>
          </a:p>
          <a:p>
            <a:pPr marL="0" lvl="0" indent="0">
              <a:buNone/>
            </a:pPr>
            <a:r>
              <a:rPr lang="en-US" sz="2400" dirty="0">
                <a:solidFill>
                  <a:srgbClr val="FF0000"/>
                </a:solidFill>
              </a:rPr>
              <a:t>7. Stress  </a:t>
            </a:r>
            <a:r>
              <a:rPr lang="en-US" sz="2400" dirty="0">
                <a:solidFill>
                  <a:prstClr val="black"/>
                </a:solidFill>
              </a:rPr>
              <a:t>-  physical or mental</a:t>
            </a:r>
          </a:p>
          <a:p>
            <a:pPr marL="0" lvl="0" indent="0">
              <a:buNone/>
            </a:pPr>
            <a:r>
              <a:rPr lang="en-US" sz="2400" dirty="0">
                <a:solidFill>
                  <a:prstClr val="black"/>
                </a:solidFill>
              </a:rPr>
              <a:t>Psychological disorders -  schizophrenia, neurosis, hysteria and depressive manic illnesses</a:t>
            </a:r>
          </a:p>
          <a:p>
            <a:pPr marL="0" lvl="0" indent="0">
              <a:buNone/>
            </a:pPr>
            <a:endParaRPr lang="en-US" sz="2400" dirty="0">
              <a:solidFill>
                <a:prstClr val="black"/>
              </a:solidFill>
            </a:endParaRPr>
          </a:p>
          <a:p>
            <a:pPr marL="0" lvl="0" indent="0">
              <a:buNone/>
            </a:pPr>
            <a:r>
              <a:rPr lang="en-US" sz="2400" dirty="0">
                <a:solidFill>
                  <a:srgbClr val="FF0000"/>
                </a:solidFill>
              </a:rPr>
              <a:t>8. Endocrinal disorders  </a:t>
            </a:r>
            <a:r>
              <a:rPr lang="en-US" sz="2400" dirty="0">
                <a:solidFill>
                  <a:prstClr val="black"/>
                </a:solidFill>
              </a:rPr>
              <a:t>-  diabetes mellitus, thyrotoxicosis and myxedema</a:t>
            </a:r>
          </a:p>
          <a:p>
            <a:pPr marL="0" lvl="0" indent="0">
              <a:buNone/>
            </a:pPr>
            <a:endParaRPr lang="en-US" sz="2400" dirty="0">
              <a:solidFill>
                <a:prstClr val="black"/>
              </a:solidFill>
            </a:endParaRPr>
          </a:p>
          <a:p>
            <a:pPr marL="0" lvl="0" indent="0">
              <a:buNone/>
            </a:pPr>
            <a:r>
              <a:rPr lang="en-US" sz="2400" dirty="0">
                <a:solidFill>
                  <a:srgbClr val="FF0000"/>
                </a:solidFill>
              </a:rPr>
              <a:t>9. Circulatory disorders  </a:t>
            </a:r>
            <a:r>
              <a:rPr lang="en-US" sz="2400" dirty="0">
                <a:solidFill>
                  <a:prstClr val="black"/>
                </a:solidFill>
              </a:rPr>
              <a:t>-  diseases of heart, blood and blood vessels e.g. atheroma, arteriosclerosis</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76136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competence</a:t>
            </a:r>
            <a:endParaRPr lang="en-US" dirty="0"/>
          </a:p>
        </p:txBody>
      </p:sp>
      <p:sp>
        <p:nvSpPr>
          <p:cNvPr id="3" name="Content Placeholder 2"/>
          <p:cNvSpPr>
            <a:spLocks noGrp="1"/>
          </p:cNvSpPr>
          <p:nvPr>
            <p:ph idx="1"/>
          </p:nvPr>
        </p:nvSpPr>
        <p:spPr/>
        <p:txBody>
          <a:bodyPr/>
          <a:lstStyle/>
          <a:p>
            <a:pPr marL="0" indent="0">
              <a:buNone/>
            </a:pPr>
            <a:r>
              <a:rPr lang="en-US" dirty="0" smtClean="0"/>
              <a:t>It is designed to enable the learner apply principles of pathology in relation the management of orthopaedic and trauma patients.</a:t>
            </a: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576192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150"/>
            <a:ext cx="8229600" cy="5245014"/>
          </a:xfrm>
        </p:spPr>
        <p:txBody>
          <a:bodyPr/>
          <a:lstStyle/>
          <a:p>
            <a:pPr marL="0" lvl="0" indent="0">
              <a:buNone/>
            </a:pPr>
            <a:r>
              <a:rPr lang="en-US" sz="2400" dirty="0">
                <a:solidFill>
                  <a:srgbClr val="FF0000"/>
                </a:solidFill>
              </a:rPr>
              <a:t>10. Neoplasms </a:t>
            </a:r>
            <a:r>
              <a:rPr lang="en-US" sz="2400" dirty="0">
                <a:solidFill>
                  <a:prstClr val="black"/>
                </a:solidFill>
              </a:rPr>
              <a:t>-  new growths e.g. cancer of cervix and Burkitt’s lymphoma</a:t>
            </a:r>
          </a:p>
          <a:p>
            <a:pPr marL="0" lvl="0" indent="0">
              <a:buNone/>
            </a:pPr>
            <a:r>
              <a:rPr lang="en-US" sz="2400" dirty="0">
                <a:solidFill>
                  <a:srgbClr val="FF0000"/>
                </a:solidFill>
              </a:rPr>
              <a:t>11. Idiopathic causes  </a:t>
            </a:r>
            <a:r>
              <a:rPr lang="en-US" sz="2400" dirty="0">
                <a:solidFill>
                  <a:prstClr val="black"/>
                </a:solidFill>
              </a:rPr>
              <a:t>-  unknown causes e.g. some epilepsies</a:t>
            </a:r>
          </a:p>
          <a:p>
            <a:pPr marL="0" lvl="0" indent="0">
              <a:buNone/>
            </a:pPr>
            <a:endParaRPr lang="en-US" sz="2400" dirty="0">
              <a:solidFill>
                <a:prstClr val="black"/>
              </a:solidFill>
            </a:endParaRPr>
          </a:p>
          <a:p>
            <a:pPr marL="0" lvl="0" indent="0">
              <a:buNone/>
            </a:pPr>
            <a:r>
              <a:rPr lang="en-US" sz="2400" dirty="0">
                <a:solidFill>
                  <a:srgbClr val="FF0000"/>
                </a:solidFill>
              </a:rPr>
              <a:t>12. Traumatic injury </a:t>
            </a:r>
          </a:p>
          <a:p>
            <a:pPr marL="0" lvl="0" indent="0">
              <a:buNone/>
            </a:pPr>
            <a:r>
              <a:rPr lang="en-US" sz="2400" dirty="0">
                <a:solidFill>
                  <a:prstClr val="black"/>
                </a:solidFill>
              </a:rPr>
              <a:t>	- physical – heat burn, excessive exposure to cold, birth trauma and UV rays</a:t>
            </a:r>
          </a:p>
          <a:p>
            <a:pPr marL="0" lvl="0" indent="0">
              <a:buNone/>
            </a:pPr>
            <a:r>
              <a:rPr lang="en-US" sz="2400" dirty="0">
                <a:solidFill>
                  <a:prstClr val="black"/>
                </a:solidFill>
              </a:rPr>
              <a:t>	- chemical agents  -  due to chemicals(organic and inorganic) e.g. sulphuric acid and lead poisoning</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403643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rgbClr val="FF0000"/>
                </a:solidFill>
              </a:rPr>
              <a:t>INFECTION</a:t>
            </a:r>
            <a:endParaRPr lang="en-US" dirty="0"/>
          </a:p>
        </p:txBody>
      </p:sp>
      <p:sp>
        <p:nvSpPr>
          <p:cNvPr id="3" name="Content Placeholder 2"/>
          <p:cNvSpPr>
            <a:spLocks noGrp="1"/>
          </p:cNvSpPr>
          <p:nvPr>
            <p:ph idx="1"/>
          </p:nvPr>
        </p:nvSpPr>
        <p:spPr/>
        <p:txBody>
          <a:bodyPr/>
          <a:lstStyle/>
          <a:p>
            <a:pPr marL="0" lvl="0" indent="0">
              <a:buNone/>
            </a:pPr>
            <a:r>
              <a:rPr lang="en-US" sz="2400" dirty="0">
                <a:solidFill>
                  <a:prstClr val="black"/>
                </a:solidFill>
              </a:rPr>
              <a:t>A process whereby a micro-organism enters (invades), establishes and multiplies within the host.</a:t>
            </a:r>
          </a:p>
          <a:p>
            <a:pPr marL="0" lvl="0" indent="0">
              <a:buNone/>
            </a:pPr>
            <a:endParaRPr lang="en-US" sz="2400" dirty="0">
              <a:solidFill>
                <a:prstClr val="black"/>
              </a:solidFill>
            </a:endParaRPr>
          </a:p>
          <a:p>
            <a:pPr marL="0" lvl="0" indent="0">
              <a:buNone/>
            </a:pPr>
            <a:r>
              <a:rPr lang="en-US" sz="2400" b="1" dirty="0">
                <a:solidFill>
                  <a:prstClr val="black"/>
                </a:solidFill>
              </a:rPr>
              <a:t>Mechanism of infection:</a:t>
            </a:r>
          </a:p>
          <a:p>
            <a:pPr marL="0" lvl="0" indent="0">
              <a:buNone/>
            </a:pPr>
            <a:r>
              <a:rPr lang="en-US" sz="2400" dirty="0">
                <a:solidFill>
                  <a:prstClr val="black"/>
                </a:solidFill>
              </a:rPr>
              <a:t>For infection to occur there must be a route of entry into the body by microorganisms. From the portal of entry, parasites may spread directly into the tissue or may proceed via the lymphatic channel or through the blood to each of the suitable tissues for multiplication</a:t>
            </a: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68076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FF0000"/>
                </a:solidFill>
              </a:rPr>
              <a:t>Route of entry of infection:</a:t>
            </a:r>
            <a:endParaRPr lang="en-US" dirty="0"/>
          </a:p>
        </p:txBody>
      </p:sp>
      <p:sp>
        <p:nvSpPr>
          <p:cNvPr id="3" name="Content Placeholder 2"/>
          <p:cNvSpPr>
            <a:spLocks noGrp="1"/>
          </p:cNvSpPr>
          <p:nvPr>
            <p:ph idx="1"/>
          </p:nvPr>
        </p:nvSpPr>
        <p:spPr/>
        <p:txBody>
          <a:bodyPr/>
          <a:lstStyle/>
          <a:p>
            <a:pPr lvl="0"/>
            <a:r>
              <a:rPr lang="en-US" sz="2400" dirty="0">
                <a:solidFill>
                  <a:prstClr val="black"/>
                </a:solidFill>
              </a:rPr>
              <a:t>Skin and mucous membranes – any breaks</a:t>
            </a:r>
          </a:p>
          <a:p>
            <a:pPr lvl="0"/>
            <a:r>
              <a:rPr lang="en-US" sz="2400" dirty="0">
                <a:solidFill>
                  <a:prstClr val="black"/>
                </a:solidFill>
              </a:rPr>
              <a:t>Respiratory tract</a:t>
            </a:r>
          </a:p>
          <a:p>
            <a:pPr lvl="0"/>
            <a:r>
              <a:rPr lang="en-US" sz="2400" dirty="0">
                <a:solidFill>
                  <a:prstClr val="black"/>
                </a:solidFill>
              </a:rPr>
              <a:t>gastro - intestinal tract – intestinal worms</a:t>
            </a:r>
          </a:p>
          <a:p>
            <a:pPr lvl="0"/>
            <a:r>
              <a:rPr lang="en-US" sz="2400" dirty="0">
                <a:solidFill>
                  <a:prstClr val="black"/>
                </a:solidFill>
              </a:rPr>
              <a:t>Urethra – as in gonorrhea</a:t>
            </a:r>
          </a:p>
          <a:p>
            <a:pPr lvl="0"/>
            <a:r>
              <a:rPr lang="en-US" sz="2400" dirty="0">
                <a:solidFill>
                  <a:prstClr val="black"/>
                </a:solidFill>
              </a:rPr>
              <a:t>Vagina – as in salpingitis</a:t>
            </a:r>
          </a:p>
          <a:p>
            <a:pPr lvl="0"/>
            <a:endParaRPr lang="en-US" sz="2400" dirty="0">
              <a:solidFill>
                <a:prstClr val="black"/>
              </a:solidFill>
            </a:endParaRPr>
          </a:p>
          <a:p>
            <a:pPr marL="0" lvl="0" indent="0">
              <a:buNone/>
            </a:pPr>
            <a:r>
              <a:rPr lang="en-US" sz="2400" b="1" dirty="0">
                <a:solidFill>
                  <a:prstClr val="black"/>
                </a:solidFill>
              </a:rPr>
              <a:t>Communicable diseases ( infectious diseases)</a:t>
            </a:r>
          </a:p>
          <a:p>
            <a:pPr marL="0" lvl="0" indent="0">
              <a:buNone/>
            </a:pPr>
            <a:r>
              <a:rPr lang="en-US" sz="2400" dirty="0">
                <a:solidFill>
                  <a:prstClr val="black"/>
                </a:solidFill>
              </a:rPr>
              <a:t>Are passed from one individual to another. Are caused by microorganisms of various species</a:t>
            </a:r>
          </a:p>
          <a:p>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019642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2800" dirty="0">
                <a:solidFill>
                  <a:prstClr val="black"/>
                </a:solidFill>
              </a:rPr>
              <a:t>Via blood stream – faster</a:t>
            </a:r>
          </a:p>
          <a:p>
            <a:pPr lvl="0"/>
            <a:r>
              <a:rPr lang="en-US" sz="2800" dirty="0">
                <a:solidFill>
                  <a:prstClr val="black"/>
                </a:solidFill>
              </a:rPr>
              <a:t>Air passages leading to lung infection</a:t>
            </a:r>
          </a:p>
          <a:p>
            <a:pPr lvl="0"/>
            <a:r>
              <a:rPr lang="en-US" sz="2800" dirty="0">
                <a:solidFill>
                  <a:prstClr val="black"/>
                </a:solidFill>
              </a:rPr>
              <a:t>Via nerves e.g. chickenpox, herpes zoster, which spread along nerves</a:t>
            </a:r>
          </a:p>
          <a:p>
            <a:pPr lvl="0"/>
            <a:r>
              <a:rPr lang="en-US" sz="2800" dirty="0">
                <a:solidFill>
                  <a:prstClr val="black"/>
                </a:solidFill>
              </a:rPr>
              <a:t>Via urinary tract</a:t>
            </a:r>
          </a:p>
          <a:p>
            <a:pPr lvl="0"/>
            <a:r>
              <a:rPr lang="en-US" sz="2800" dirty="0">
                <a:solidFill>
                  <a:prstClr val="black"/>
                </a:solidFill>
              </a:rPr>
              <a:t>Via the GIT</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200749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sz="2400" b="1" i="1" dirty="0">
                <a:solidFill>
                  <a:prstClr val="black"/>
                </a:solidFill>
              </a:rPr>
              <a:t>Characteristics of communicable disease:</a:t>
            </a:r>
          </a:p>
          <a:p>
            <a:pPr marL="514350" lvl="0" indent="-514350">
              <a:buFont typeface="+mj-lt"/>
              <a:buAutoNum type="romanLcPeriod"/>
            </a:pPr>
            <a:r>
              <a:rPr lang="en-US" sz="2400" dirty="0">
                <a:solidFill>
                  <a:prstClr val="black"/>
                </a:solidFill>
              </a:rPr>
              <a:t>Transferable from one person to another</a:t>
            </a:r>
          </a:p>
          <a:p>
            <a:pPr marL="514350" lvl="0" indent="-514350">
              <a:buFont typeface="+mj-lt"/>
              <a:buAutoNum type="romanLcPeriod"/>
            </a:pPr>
            <a:r>
              <a:rPr lang="en-US" sz="2400" dirty="0">
                <a:solidFill>
                  <a:prstClr val="black"/>
                </a:solidFill>
              </a:rPr>
              <a:t>There is an infection agent or cause</a:t>
            </a:r>
          </a:p>
          <a:p>
            <a:pPr marL="514350" lvl="0" indent="-514350">
              <a:buFont typeface="+mj-lt"/>
              <a:buAutoNum type="romanLcPeriod"/>
            </a:pPr>
            <a:r>
              <a:rPr lang="en-US" sz="2400" dirty="0">
                <a:solidFill>
                  <a:prstClr val="black"/>
                </a:solidFill>
              </a:rPr>
              <a:t>There is a source of infection</a:t>
            </a:r>
          </a:p>
          <a:p>
            <a:pPr marL="514350" lvl="0" indent="-514350">
              <a:buFont typeface="+mj-lt"/>
              <a:buAutoNum type="romanLcPeriod"/>
            </a:pPr>
            <a:r>
              <a:rPr lang="en-US" sz="2400" dirty="0">
                <a:solidFill>
                  <a:prstClr val="black"/>
                </a:solidFill>
              </a:rPr>
              <a:t>There must be a susceptible host for transmission to occur</a:t>
            </a:r>
          </a:p>
          <a:p>
            <a:pPr marL="514350" lvl="0" indent="-514350">
              <a:buFont typeface="+mj-lt"/>
              <a:buAutoNum type="romanLcPeriod"/>
            </a:pPr>
            <a:r>
              <a:rPr lang="en-US" sz="2400" dirty="0">
                <a:solidFill>
                  <a:prstClr val="black"/>
                </a:solidFill>
              </a:rPr>
              <a:t>There is a transmission route</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221581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85000" lnSpcReduction="20000"/>
          </a:bodyPr>
          <a:lstStyle/>
          <a:p>
            <a:pPr marL="0" lvl="0" indent="0">
              <a:buNone/>
            </a:pPr>
            <a:r>
              <a:rPr lang="en-US" sz="3000" b="1" dirty="0">
                <a:solidFill>
                  <a:srgbClr val="FF0000"/>
                </a:solidFill>
              </a:rPr>
              <a:t>LOCALIZATION OF DISEASE/INFECTION:</a:t>
            </a:r>
          </a:p>
          <a:p>
            <a:pPr marL="0" lvl="0" indent="0">
              <a:buNone/>
            </a:pPr>
            <a:r>
              <a:rPr lang="en-US" sz="3000" dirty="0">
                <a:solidFill>
                  <a:prstClr val="black"/>
                </a:solidFill>
              </a:rPr>
              <a:t>After organisms have entered the body, they may spread to other body parts or remain localized at that site  depending on two factors:-</a:t>
            </a:r>
          </a:p>
          <a:p>
            <a:pPr lvl="0"/>
            <a:r>
              <a:rPr lang="en-US" sz="3000" dirty="0">
                <a:solidFill>
                  <a:prstClr val="black"/>
                </a:solidFill>
              </a:rPr>
              <a:t>Relating to organism</a:t>
            </a:r>
          </a:p>
          <a:p>
            <a:pPr lvl="0"/>
            <a:r>
              <a:rPr lang="en-US" sz="3000" dirty="0">
                <a:solidFill>
                  <a:prstClr val="black"/>
                </a:solidFill>
              </a:rPr>
              <a:t>Relating to host</a:t>
            </a:r>
          </a:p>
          <a:p>
            <a:pPr lvl="0"/>
            <a:endParaRPr lang="en-US" sz="3000" dirty="0">
              <a:solidFill>
                <a:srgbClr val="FF0000"/>
              </a:solidFill>
            </a:endParaRPr>
          </a:p>
          <a:p>
            <a:pPr marL="0" lvl="0" indent="0">
              <a:buNone/>
            </a:pPr>
            <a:r>
              <a:rPr lang="en-US" sz="3000" i="1" dirty="0">
                <a:solidFill>
                  <a:srgbClr val="FF0000"/>
                </a:solidFill>
              </a:rPr>
              <a:t>Factors relating to organism:-</a:t>
            </a:r>
          </a:p>
          <a:p>
            <a:pPr marL="457200" lvl="0" indent="-457200">
              <a:buFont typeface="+mj-lt"/>
              <a:buAutoNum type="arabicPeriod"/>
            </a:pPr>
            <a:r>
              <a:rPr lang="en-US" sz="3000" i="1" dirty="0">
                <a:solidFill>
                  <a:srgbClr val="FF0000"/>
                </a:solidFill>
              </a:rPr>
              <a:t>Dose –</a:t>
            </a:r>
            <a:r>
              <a:rPr lang="en-US" sz="3000" dirty="0">
                <a:solidFill>
                  <a:prstClr val="black"/>
                </a:solidFill>
              </a:rPr>
              <a:t> the greater the dose of invading organism the more serious the infection will be.</a:t>
            </a:r>
          </a:p>
          <a:p>
            <a:pPr marL="457200" lvl="0" indent="-457200">
              <a:buFont typeface="+mj-lt"/>
              <a:buAutoNum type="arabicPeriod"/>
            </a:pPr>
            <a:r>
              <a:rPr lang="en-US" sz="3000" i="1" dirty="0">
                <a:solidFill>
                  <a:srgbClr val="FF0000"/>
                </a:solidFill>
              </a:rPr>
              <a:t>Virulence</a:t>
            </a:r>
            <a:r>
              <a:rPr lang="en-US" sz="3000" dirty="0">
                <a:solidFill>
                  <a:prstClr val="black"/>
                </a:solidFill>
              </a:rPr>
              <a:t> – whether the organism is very harmful or not. The more virulent the organism is, the serious the infection</a:t>
            </a: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649698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lvl="0" indent="0">
              <a:buNone/>
            </a:pPr>
            <a:r>
              <a:rPr lang="en-US" i="1" dirty="0">
                <a:solidFill>
                  <a:srgbClr val="FF0000"/>
                </a:solidFill>
              </a:rPr>
              <a:t>3. Invasive properties:</a:t>
            </a:r>
          </a:p>
          <a:p>
            <a:pPr marL="0" lvl="0" indent="0">
              <a:buNone/>
            </a:pPr>
            <a:r>
              <a:rPr lang="en-US" dirty="0">
                <a:solidFill>
                  <a:prstClr val="black"/>
                </a:solidFill>
              </a:rPr>
              <a:t>An organism may move quickly and spread infection if it is motile. Infection is slow in non-motile organisms.</a:t>
            </a:r>
          </a:p>
          <a:p>
            <a:pPr marL="0" lvl="0" indent="0">
              <a:buNone/>
            </a:pPr>
            <a:endParaRPr lang="en-US" dirty="0">
              <a:solidFill>
                <a:prstClr val="black"/>
              </a:solidFill>
            </a:endParaRPr>
          </a:p>
          <a:p>
            <a:pPr marL="0" lvl="0" indent="0">
              <a:buNone/>
            </a:pPr>
            <a:r>
              <a:rPr lang="en-US" i="1" dirty="0">
                <a:solidFill>
                  <a:srgbClr val="FF0000"/>
                </a:solidFill>
              </a:rPr>
              <a:t>4. Site of entry:</a:t>
            </a:r>
          </a:p>
          <a:p>
            <a:pPr marL="0" lvl="0" indent="0">
              <a:buNone/>
            </a:pPr>
            <a:r>
              <a:rPr lang="en-US" dirty="0">
                <a:solidFill>
                  <a:prstClr val="black"/>
                </a:solidFill>
              </a:rPr>
              <a:t>It determines whether the organism will spread to other parts quite easily or remain localized e.g. Treponema pallidum enters the body via wounds or mucous membranes</a:t>
            </a: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2664870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10000"/>
          </a:bodyPr>
          <a:lstStyle/>
          <a:p>
            <a:pPr marL="0" lvl="0" indent="0">
              <a:buNone/>
            </a:pPr>
            <a:r>
              <a:rPr lang="en-US" i="1" dirty="0">
                <a:solidFill>
                  <a:srgbClr val="FF0000"/>
                </a:solidFill>
              </a:rPr>
              <a:t>5. Susceptibility to phagocytosis</a:t>
            </a:r>
            <a:r>
              <a:rPr lang="en-US" dirty="0">
                <a:solidFill>
                  <a:prstClr val="black"/>
                </a:solidFill>
              </a:rPr>
              <a:t>:</a:t>
            </a:r>
          </a:p>
          <a:p>
            <a:pPr marL="0" lvl="0" indent="0">
              <a:buNone/>
            </a:pPr>
            <a:r>
              <a:rPr lang="en-US" dirty="0">
                <a:solidFill>
                  <a:prstClr val="black"/>
                </a:solidFill>
              </a:rPr>
              <a:t>Whether phagocytes at that particular site are able to engulf and localize the organism. Some organisms may be engulfed but not destroyed hence move around the body e.g. TB</a:t>
            </a:r>
          </a:p>
          <a:p>
            <a:pPr marL="0" lvl="0" indent="0">
              <a:buNone/>
            </a:pPr>
            <a:endParaRPr lang="en-US" dirty="0">
              <a:solidFill>
                <a:prstClr val="black"/>
              </a:solidFill>
            </a:endParaRPr>
          </a:p>
          <a:p>
            <a:pPr marL="0" lvl="0" indent="0">
              <a:buNone/>
            </a:pPr>
            <a:r>
              <a:rPr lang="en-US" i="1" dirty="0">
                <a:solidFill>
                  <a:srgbClr val="FF0000"/>
                </a:solidFill>
              </a:rPr>
              <a:t>6. Sensitivity to chemotherapy:</a:t>
            </a:r>
          </a:p>
          <a:p>
            <a:pPr marL="0" lvl="0" indent="0">
              <a:buNone/>
            </a:pPr>
            <a:r>
              <a:rPr lang="en-US" dirty="0">
                <a:solidFill>
                  <a:prstClr val="black"/>
                </a:solidFill>
              </a:rPr>
              <a:t>How sensitive an organism is to a particular medical drug. sensitive destroys the organism. Non- sensitive, the organism may spread to other areas i.e. resistant.</a:t>
            </a:r>
          </a:p>
          <a:p>
            <a:pPr lvl="0"/>
            <a:endParaRPr lang="en-US" dirty="0">
              <a:solidFill>
                <a:prstClr val="black"/>
              </a:solidFill>
            </a:endParaRP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265599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marL="0" lvl="0" indent="0">
              <a:buNone/>
            </a:pPr>
            <a:r>
              <a:rPr lang="en-US" sz="3000" b="1" dirty="0">
                <a:solidFill>
                  <a:srgbClr val="FF0000"/>
                </a:solidFill>
              </a:rPr>
              <a:t>Factors relating to the host:</a:t>
            </a:r>
          </a:p>
          <a:p>
            <a:pPr marL="457200" lvl="0" indent="-457200">
              <a:buFont typeface="Arial" pitchFamily="34" charset="0"/>
              <a:buAutoNum type="arabicPeriod"/>
            </a:pPr>
            <a:r>
              <a:rPr lang="en-US" sz="3000" dirty="0">
                <a:solidFill>
                  <a:srgbClr val="FF0000"/>
                </a:solidFill>
              </a:rPr>
              <a:t>Local blood supply</a:t>
            </a:r>
          </a:p>
          <a:p>
            <a:pPr marL="0" lvl="0" indent="0">
              <a:buNone/>
            </a:pPr>
            <a:r>
              <a:rPr lang="en-US" sz="3000" dirty="0">
                <a:solidFill>
                  <a:prstClr val="black"/>
                </a:solidFill>
              </a:rPr>
              <a:t>Exposure to extreme cold damages blood vessels hence reduces body’s resistance due to inadequate blood supply.</a:t>
            </a:r>
          </a:p>
          <a:p>
            <a:pPr marL="0" lvl="0" indent="0">
              <a:buNone/>
            </a:pPr>
            <a:r>
              <a:rPr lang="en-US" sz="3000" dirty="0">
                <a:solidFill>
                  <a:srgbClr val="FF0000"/>
                </a:solidFill>
              </a:rPr>
              <a:t>2. Resistance of the host:</a:t>
            </a:r>
          </a:p>
          <a:p>
            <a:pPr marL="0" lvl="0" indent="0">
              <a:buNone/>
            </a:pPr>
            <a:r>
              <a:rPr lang="en-US" sz="3000" dirty="0">
                <a:solidFill>
                  <a:prstClr val="black"/>
                </a:solidFill>
              </a:rPr>
              <a:t>General resistance – age, health, nutrition ( infants and the very old are prone to infection)</a:t>
            </a:r>
          </a:p>
          <a:p>
            <a:pPr marL="0" lvl="0" indent="0">
              <a:buNone/>
            </a:pPr>
            <a:endParaRPr lang="en-US" sz="3000" dirty="0">
              <a:solidFill>
                <a:prstClr val="black"/>
              </a:solidFill>
            </a:endParaRPr>
          </a:p>
          <a:p>
            <a:pPr marL="0" lvl="0" indent="0">
              <a:buNone/>
            </a:pPr>
            <a:r>
              <a:rPr lang="en-US" sz="3000" dirty="0">
                <a:solidFill>
                  <a:prstClr val="black"/>
                </a:solidFill>
              </a:rPr>
              <a:t> Specific resistance – where one is immunized against a particular disease. Antibodies are present hence hinder pathogenicity.</a:t>
            </a:r>
          </a:p>
          <a:p>
            <a:pPr marL="0" lvl="0" indent="0">
              <a:buNone/>
            </a:pPr>
            <a:endParaRPr lang="en-US" sz="3000" dirty="0">
              <a:solidFill>
                <a:prstClr val="black"/>
              </a:solidFill>
            </a:endParaRP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4544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0" lvl="0" indent="0">
              <a:buNone/>
            </a:pPr>
            <a:r>
              <a:rPr lang="en-US" sz="3000" dirty="0">
                <a:solidFill>
                  <a:srgbClr val="FF0000"/>
                </a:solidFill>
              </a:rPr>
              <a:t>3. Fibrin Barrier:</a:t>
            </a:r>
          </a:p>
          <a:p>
            <a:pPr marL="0" lvl="0" indent="0">
              <a:buNone/>
            </a:pPr>
            <a:r>
              <a:rPr lang="en-US" sz="3000" dirty="0">
                <a:solidFill>
                  <a:prstClr val="black"/>
                </a:solidFill>
              </a:rPr>
              <a:t>If the host is able to develop an infection barrier, then the infection can be walled off.</a:t>
            </a:r>
          </a:p>
          <a:p>
            <a:pPr marL="0" lvl="0" indent="0">
              <a:buNone/>
            </a:pPr>
            <a:endParaRPr lang="en-US" sz="3000" dirty="0">
              <a:solidFill>
                <a:prstClr val="black"/>
              </a:solidFill>
            </a:endParaRPr>
          </a:p>
          <a:p>
            <a:pPr marL="0" lvl="0" indent="0">
              <a:buNone/>
            </a:pPr>
            <a:r>
              <a:rPr lang="en-US" sz="3000" dirty="0">
                <a:solidFill>
                  <a:srgbClr val="FF0000"/>
                </a:solidFill>
              </a:rPr>
              <a:t>4. Special considerations:</a:t>
            </a:r>
          </a:p>
          <a:p>
            <a:pPr marL="0" lvl="0" indent="0">
              <a:buNone/>
            </a:pPr>
            <a:r>
              <a:rPr lang="en-US" sz="3000" dirty="0">
                <a:solidFill>
                  <a:prstClr val="black"/>
                </a:solidFill>
              </a:rPr>
              <a:t>e.g. use of steroids (ointments, injections, tablets) against infections usually suppress body’s immunity.</a:t>
            </a:r>
          </a:p>
          <a:p>
            <a:pPr marL="0" lvl="0" indent="0">
              <a:buNone/>
            </a:pPr>
            <a:endParaRPr lang="en-US" sz="3000" dirty="0">
              <a:solidFill>
                <a:prstClr val="black"/>
              </a:solidFill>
            </a:endParaRPr>
          </a:p>
          <a:p>
            <a:pPr marL="0" lvl="0" indent="0">
              <a:buNone/>
            </a:pPr>
            <a:r>
              <a:rPr lang="en-US" sz="3000" b="1" dirty="0">
                <a:solidFill>
                  <a:prstClr val="black"/>
                </a:solidFill>
              </a:rPr>
              <a:t>NB:</a:t>
            </a:r>
            <a:r>
              <a:rPr lang="en-US" sz="3000" dirty="0">
                <a:solidFill>
                  <a:prstClr val="black"/>
                </a:solidFill>
              </a:rPr>
              <a:t> infections which are not contained locally may spread through various pathways i.e.</a:t>
            </a:r>
          </a:p>
          <a:p>
            <a:pPr marL="0" lvl="0" indent="0">
              <a:buNone/>
            </a:pPr>
            <a:r>
              <a:rPr lang="en-US" sz="3000" dirty="0">
                <a:solidFill>
                  <a:prstClr val="black"/>
                </a:solidFill>
              </a:rPr>
              <a:t>- Lymphatic spread e.g. infection on the hand results in swollen lymph nodes in the axilla</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41992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outcomes:</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Demonstrate understanding of disease mechanism</a:t>
            </a:r>
          </a:p>
          <a:p>
            <a:pPr marL="514350" indent="-514350">
              <a:buAutoNum type="arabicPeriod"/>
            </a:pPr>
            <a:r>
              <a:rPr lang="en-US" dirty="0" smtClean="0"/>
              <a:t>Apply concepts of immunology and inflammation in casting and traction</a:t>
            </a:r>
          </a:p>
          <a:p>
            <a:pPr marL="514350" indent="-514350">
              <a:buAutoNum type="arabicPeriod"/>
            </a:pPr>
            <a:r>
              <a:rPr lang="en-US" dirty="0" smtClean="0"/>
              <a:t>Relate pathological changes in various systems to clinical presentation</a:t>
            </a:r>
          </a:p>
          <a:p>
            <a:pPr marL="514350" indent="-514350">
              <a:buAutoNum type="arabicPeriod"/>
            </a:pPr>
            <a:r>
              <a:rPr lang="en-US" dirty="0" smtClean="0"/>
              <a:t>Demonstrate understanding of various infectious agents causing pathology in humans.</a:t>
            </a: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595946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INFLAMMATION</a:t>
            </a:r>
            <a:endParaRPr lang="en-US" dirty="0"/>
          </a:p>
        </p:txBody>
      </p:sp>
      <p:sp>
        <p:nvSpPr>
          <p:cNvPr id="3" name="Content Placeholder 2"/>
          <p:cNvSpPr>
            <a:spLocks noGrp="1"/>
          </p:cNvSpPr>
          <p:nvPr>
            <p:ph idx="1"/>
          </p:nvPr>
        </p:nvSpPr>
        <p:spPr/>
        <p:txBody>
          <a:bodyPr/>
          <a:lstStyle/>
          <a:p>
            <a:pPr marL="0" lvl="0" indent="0">
              <a:buNone/>
            </a:pPr>
            <a:r>
              <a:rPr lang="en-US" sz="2400" b="1" dirty="0">
                <a:solidFill>
                  <a:prstClr val="black"/>
                </a:solidFill>
              </a:rPr>
              <a:t>Definition:  -  </a:t>
            </a:r>
            <a:r>
              <a:rPr lang="en-US" sz="2400" dirty="0">
                <a:solidFill>
                  <a:prstClr val="black"/>
                </a:solidFill>
              </a:rPr>
              <a:t>it is the response of living tissues to injury; any injury including infection. It is therefore a protective mechanism against injury; an attempt by the body to actively stop the invading microorganisms or offending factors and to repair whatever damage that they may have done.</a:t>
            </a:r>
          </a:p>
          <a:p>
            <a:pPr marL="0" lvl="0" indent="0">
              <a:buNone/>
            </a:pPr>
            <a:endParaRPr lang="en-US" sz="2400" dirty="0">
              <a:solidFill>
                <a:prstClr val="black"/>
              </a:solidFill>
            </a:endParaRPr>
          </a:p>
          <a:p>
            <a:pPr marL="0" lvl="0" indent="0">
              <a:buNone/>
            </a:pPr>
            <a:r>
              <a:rPr lang="en-US" sz="2400" b="1" dirty="0">
                <a:solidFill>
                  <a:prstClr val="black"/>
                </a:solidFill>
              </a:rPr>
              <a:t>Nature of inflammation:</a:t>
            </a:r>
          </a:p>
          <a:p>
            <a:pPr marL="0" lvl="0" indent="0">
              <a:buNone/>
            </a:pPr>
            <a:r>
              <a:rPr lang="en-US" sz="2400" dirty="0">
                <a:solidFill>
                  <a:prstClr val="black"/>
                </a:solidFill>
              </a:rPr>
              <a:t>The inflammatory response varies from subclinical to very severe form with pus or abscess formation and healing by fibrosis leaving a scar tissue. Thus the response can start as subclinical leading to pus formation, fibrosis and eventually scar formation.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996577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marL="0" lvl="0" indent="0">
              <a:buNone/>
            </a:pPr>
            <a:r>
              <a:rPr lang="en-US" sz="2400" dirty="0">
                <a:solidFill>
                  <a:prstClr val="black"/>
                </a:solidFill>
              </a:rPr>
              <a:t>The inflammatory exudates formed first act against bacteria or causative organisms in five main ways:-</a:t>
            </a:r>
          </a:p>
          <a:p>
            <a:pPr lvl="0"/>
            <a:r>
              <a:rPr lang="en-US" sz="2400" b="1" dirty="0">
                <a:solidFill>
                  <a:prstClr val="black"/>
                </a:solidFill>
              </a:rPr>
              <a:t>Fibrin barrier</a:t>
            </a:r>
            <a:r>
              <a:rPr lang="en-US" sz="2400" dirty="0">
                <a:solidFill>
                  <a:prstClr val="black"/>
                </a:solidFill>
              </a:rPr>
              <a:t>: - a mechanical barrier to bacterial movement through the tissues. Also acts as a chemical barrier with selective permeability which stops the diffusion of bacterial toxins into the rest of the body.</a:t>
            </a:r>
          </a:p>
          <a:p>
            <a:pPr lvl="0"/>
            <a:endParaRPr lang="en-US" sz="2400" dirty="0">
              <a:solidFill>
                <a:prstClr val="black"/>
              </a:solidFill>
            </a:endParaRPr>
          </a:p>
          <a:p>
            <a:pPr lvl="0"/>
            <a:r>
              <a:rPr lang="en-US" sz="2400" b="1" dirty="0">
                <a:solidFill>
                  <a:prstClr val="black"/>
                </a:solidFill>
              </a:rPr>
              <a:t>Dilution of microorganisms and their toxins</a:t>
            </a:r>
          </a:p>
          <a:p>
            <a:pPr lvl="0"/>
            <a:r>
              <a:rPr lang="en-US" sz="2400" b="1" dirty="0">
                <a:solidFill>
                  <a:prstClr val="black"/>
                </a:solidFill>
              </a:rPr>
              <a:t>Production of white blood cells in the body </a:t>
            </a:r>
            <a:r>
              <a:rPr lang="en-US" sz="2400" dirty="0">
                <a:solidFill>
                  <a:prstClr val="black"/>
                </a:solidFill>
              </a:rPr>
              <a:t>(body fighter cells) which also attach the injured area.</a:t>
            </a:r>
          </a:p>
          <a:p>
            <a:pPr lvl="0"/>
            <a:r>
              <a:rPr lang="en-US" sz="2400" b="1" dirty="0">
                <a:solidFill>
                  <a:prstClr val="black"/>
                </a:solidFill>
              </a:rPr>
              <a:t>Natural antibacterial substances </a:t>
            </a:r>
            <a:r>
              <a:rPr lang="en-US" sz="2400" dirty="0">
                <a:solidFill>
                  <a:prstClr val="black"/>
                </a:solidFill>
              </a:rPr>
              <a:t>like antibodies get presented to the area should there be any drug recently taken, or to further inhibit the growth of microorganisms</a:t>
            </a: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366950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lvl="0"/>
            <a:r>
              <a:rPr lang="en-US" sz="2400" b="1" dirty="0">
                <a:solidFill>
                  <a:prstClr val="black"/>
                </a:solidFill>
              </a:rPr>
              <a:t>Fibroblasts</a:t>
            </a:r>
            <a:r>
              <a:rPr lang="en-US" sz="2400" dirty="0">
                <a:solidFill>
                  <a:prstClr val="black"/>
                </a:solidFill>
              </a:rPr>
              <a:t>  also appear at the periphery of the inflamed area especially at the healing stage. They are young fibrous tissue cells. They mature into collagen fibres to participate in the healing process.</a:t>
            </a:r>
          </a:p>
          <a:p>
            <a:pPr lvl="0"/>
            <a:endParaRPr lang="en-US" sz="2400" dirty="0">
              <a:solidFill>
                <a:prstClr val="black"/>
              </a:solidFill>
            </a:endParaRPr>
          </a:p>
          <a:p>
            <a:pPr marL="0" lvl="0" indent="0">
              <a:buNone/>
            </a:pPr>
            <a:r>
              <a:rPr lang="en-US" sz="2400" dirty="0">
                <a:solidFill>
                  <a:prstClr val="black"/>
                </a:solidFill>
              </a:rPr>
              <a:t>   </a:t>
            </a:r>
            <a:r>
              <a:rPr lang="en-US" sz="2400" b="1" dirty="0">
                <a:solidFill>
                  <a:prstClr val="black"/>
                </a:solidFill>
              </a:rPr>
              <a:t>Causes of inflammation</a:t>
            </a:r>
          </a:p>
          <a:p>
            <a:pPr lvl="0">
              <a:buFontTx/>
              <a:buChar char="-"/>
            </a:pPr>
            <a:r>
              <a:rPr lang="en-US" sz="2400" dirty="0">
                <a:solidFill>
                  <a:prstClr val="black"/>
                </a:solidFill>
              </a:rPr>
              <a:t>Physical agents – excess heat or cold, ionizing radiation and trauma</a:t>
            </a:r>
          </a:p>
          <a:p>
            <a:pPr lvl="0">
              <a:buFontTx/>
              <a:buChar char="-"/>
            </a:pPr>
            <a:r>
              <a:rPr lang="en-US" sz="2400" dirty="0">
                <a:solidFill>
                  <a:prstClr val="black"/>
                </a:solidFill>
              </a:rPr>
              <a:t>Chemical agents (organic and inorganic)</a:t>
            </a:r>
          </a:p>
          <a:p>
            <a:pPr lvl="0">
              <a:buFontTx/>
              <a:buChar char="-"/>
            </a:pPr>
            <a:r>
              <a:rPr lang="en-US" sz="2400" dirty="0">
                <a:solidFill>
                  <a:prstClr val="black"/>
                </a:solidFill>
              </a:rPr>
              <a:t>Immunological or hypersensitivity reactions e.g. Ag-Ab reaction or ABO incompatibility</a:t>
            </a:r>
          </a:p>
          <a:p>
            <a:pPr lvl="0">
              <a:buFontTx/>
              <a:buChar char="-"/>
            </a:pPr>
            <a:r>
              <a:rPr lang="en-US" sz="2400" dirty="0">
                <a:solidFill>
                  <a:prstClr val="black"/>
                </a:solidFill>
              </a:rPr>
              <a:t>Infections – viral, bacterial etc.</a:t>
            </a:r>
          </a:p>
          <a:p>
            <a:pPr lvl="0">
              <a:buFontTx/>
              <a:buChar char="-"/>
            </a:pPr>
            <a:r>
              <a:rPr lang="en-US" sz="2400" dirty="0">
                <a:solidFill>
                  <a:prstClr val="black"/>
                </a:solidFill>
              </a:rPr>
              <a:t>Tissue necrosis which induces inflammation in surrounding tissues</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326296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prstClr val="black"/>
                </a:solidFill>
              </a:rPr>
              <a:t>TYPES OF INFLAMMATION</a:t>
            </a:r>
            <a:endParaRPr lang="en-US" dirty="0"/>
          </a:p>
        </p:txBody>
      </p:sp>
      <p:sp>
        <p:nvSpPr>
          <p:cNvPr id="3" name="Content Placeholder 2"/>
          <p:cNvSpPr>
            <a:spLocks noGrp="1"/>
          </p:cNvSpPr>
          <p:nvPr>
            <p:ph idx="1"/>
          </p:nvPr>
        </p:nvSpPr>
        <p:spPr/>
        <p:txBody>
          <a:bodyPr>
            <a:normAutofit lnSpcReduction="10000"/>
          </a:bodyPr>
          <a:lstStyle/>
          <a:p>
            <a:pPr lvl="0"/>
            <a:r>
              <a:rPr lang="en-US" sz="2400" dirty="0">
                <a:solidFill>
                  <a:prstClr val="black"/>
                </a:solidFill>
              </a:rPr>
              <a:t>Acute</a:t>
            </a:r>
          </a:p>
          <a:p>
            <a:pPr lvl="0"/>
            <a:r>
              <a:rPr lang="en-US" sz="2400" dirty="0">
                <a:solidFill>
                  <a:prstClr val="black"/>
                </a:solidFill>
              </a:rPr>
              <a:t>Sub acute</a:t>
            </a:r>
          </a:p>
          <a:p>
            <a:pPr lvl="0"/>
            <a:r>
              <a:rPr lang="en-US" sz="2400" dirty="0">
                <a:solidFill>
                  <a:prstClr val="black"/>
                </a:solidFill>
              </a:rPr>
              <a:t>Chronic</a:t>
            </a:r>
          </a:p>
          <a:p>
            <a:pPr marL="0" lvl="0" indent="0">
              <a:buNone/>
            </a:pPr>
            <a:r>
              <a:rPr lang="en-US" sz="2400" b="1" dirty="0">
                <a:solidFill>
                  <a:prstClr val="black"/>
                </a:solidFill>
              </a:rPr>
              <a:t>Manifestations of Acute inflammation:</a:t>
            </a:r>
          </a:p>
          <a:p>
            <a:pPr lvl="0">
              <a:buFontTx/>
              <a:buChar char="-"/>
            </a:pPr>
            <a:r>
              <a:rPr lang="en-US" sz="2400" dirty="0">
                <a:solidFill>
                  <a:prstClr val="black"/>
                </a:solidFill>
              </a:rPr>
              <a:t>Features can either be local or generalized</a:t>
            </a:r>
          </a:p>
          <a:p>
            <a:pPr marL="0" lvl="0" indent="0">
              <a:buNone/>
            </a:pPr>
            <a:r>
              <a:rPr lang="en-US" sz="2400" b="1" dirty="0">
                <a:solidFill>
                  <a:prstClr val="black"/>
                </a:solidFill>
              </a:rPr>
              <a:t>Local:- cardinal signs</a:t>
            </a:r>
          </a:p>
          <a:p>
            <a:pPr lvl="0"/>
            <a:r>
              <a:rPr lang="en-US" sz="2400" dirty="0">
                <a:solidFill>
                  <a:srgbClr val="FF0000"/>
                </a:solidFill>
              </a:rPr>
              <a:t>Pain</a:t>
            </a:r>
          </a:p>
          <a:p>
            <a:pPr lvl="0"/>
            <a:r>
              <a:rPr lang="en-US" sz="2400" dirty="0">
                <a:solidFill>
                  <a:srgbClr val="FF0000"/>
                </a:solidFill>
              </a:rPr>
              <a:t>Heat due to increase in blood flow to the area</a:t>
            </a:r>
          </a:p>
          <a:p>
            <a:pPr lvl="0"/>
            <a:r>
              <a:rPr lang="en-US" sz="2400" dirty="0">
                <a:solidFill>
                  <a:srgbClr val="FF0000"/>
                </a:solidFill>
              </a:rPr>
              <a:t>Swelling or oedema</a:t>
            </a:r>
          </a:p>
          <a:p>
            <a:pPr lvl="0"/>
            <a:r>
              <a:rPr lang="en-US" sz="2400" dirty="0">
                <a:solidFill>
                  <a:srgbClr val="FF0000"/>
                </a:solidFill>
              </a:rPr>
              <a:t>Redness/shininess</a:t>
            </a:r>
          </a:p>
          <a:p>
            <a:pPr lvl="0"/>
            <a:r>
              <a:rPr lang="en-US" sz="2400" dirty="0">
                <a:solidFill>
                  <a:srgbClr val="FF0000"/>
                </a:solidFill>
              </a:rPr>
              <a:t>Variable degrees of loss of function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15309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lvl="0" indent="0">
              <a:buNone/>
            </a:pPr>
            <a:r>
              <a:rPr lang="en-US" sz="2400" b="1" dirty="0">
                <a:solidFill>
                  <a:prstClr val="black"/>
                </a:solidFill>
              </a:rPr>
              <a:t>Cells found in various types of inflammation:</a:t>
            </a:r>
          </a:p>
          <a:p>
            <a:pPr lvl="0"/>
            <a:r>
              <a:rPr lang="en-US" sz="2400" dirty="0">
                <a:solidFill>
                  <a:prstClr val="black"/>
                </a:solidFill>
              </a:rPr>
              <a:t>Acute inflammation -  predominantly polymorphs</a:t>
            </a:r>
          </a:p>
          <a:p>
            <a:pPr lvl="0"/>
            <a:r>
              <a:rPr lang="en-US" sz="2400" dirty="0">
                <a:solidFill>
                  <a:prstClr val="black"/>
                </a:solidFill>
              </a:rPr>
              <a:t>Sub acute -  polymorphs, plasma cells and lymphocytes in that order</a:t>
            </a:r>
          </a:p>
          <a:p>
            <a:pPr lvl="0"/>
            <a:r>
              <a:rPr lang="en-US" sz="2400" dirty="0">
                <a:solidFill>
                  <a:prstClr val="black"/>
                </a:solidFill>
              </a:rPr>
              <a:t>Chronic inflammation -  mainly lymphocytes, plasma cells and fibroblasts in that order</a:t>
            </a:r>
          </a:p>
          <a:p>
            <a:pPr lvl="0"/>
            <a:endParaRPr lang="en-US" sz="2400" dirty="0">
              <a:solidFill>
                <a:prstClr val="black"/>
              </a:solidFill>
            </a:endParaRPr>
          </a:p>
          <a:p>
            <a:pPr marL="0" lvl="0" indent="0">
              <a:buNone/>
            </a:pPr>
            <a:r>
              <a:rPr lang="en-US" sz="2400" b="1" dirty="0">
                <a:solidFill>
                  <a:prstClr val="black"/>
                </a:solidFill>
              </a:rPr>
              <a:t>NB:</a:t>
            </a:r>
            <a:r>
              <a:rPr lang="en-US" sz="2400" dirty="0">
                <a:solidFill>
                  <a:prstClr val="black"/>
                </a:solidFill>
              </a:rPr>
              <a:t>  Monocytes and macrophages are present in all types of inflammation</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960997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FF0000"/>
                </a:solidFill>
              </a:rPr>
              <a:t>End results of acute inflammation:</a:t>
            </a:r>
            <a:endParaRPr lang="en-US" dirty="0"/>
          </a:p>
        </p:txBody>
      </p:sp>
      <p:sp>
        <p:nvSpPr>
          <p:cNvPr id="3" name="Content Placeholder 2"/>
          <p:cNvSpPr>
            <a:spLocks noGrp="1"/>
          </p:cNvSpPr>
          <p:nvPr>
            <p:ph idx="1"/>
          </p:nvPr>
        </p:nvSpPr>
        <p:spPr/>
        <p:txBody>
          <a:bodyPr/>
          <a:lstStyle/>
          <a:p>
            <a:pPr marL="0" lvl="0" indent="0">
              <a:buNone/>
            </a:pPr>
            <a:r>
              <a:rPr lang="en-US" sz="2400" dirty="0">
                <a:solidFill>
                  <a:prstClr val="black"/>
                </a:solidFill>
              </a:rPr>
              <a:t>Outcome depends on the balance between the defense mechanism of the host and the virulence of the invading microorganisms.</a:t>
            </a:r>
          </a:p>
          <a:p>
            <a:pPr marL="0" lvl="0" indent="0">
              <a:buNone/>
            </a:pPr>
            <a:r>
              <a:rPr lang="en-US" sz="2400" dirty="0">
                <a:solidFill>
                  <a:prstClr val="black"/>
                </a:solidFill>
              </a:rPr>
              <a:t>1. </a:t>
            </a:r>
            <a:r>
              <a:rPr lang="en-US" sz="2400" b="1" i="1" dirty="0">
                <a:solidFill>
                  <a:prstClr val="black"/>
                </a:solidFill>
              </a:rPr>
              <a:t>Resolution (recovery) </a:t>
            </a:r>
            <a:r>
              <a:rPr lang="en-US" sz="2400" dirty="0">
                <a:solidFill>
                  <a:prstClr val="black"/>
                </a:solidFill>
              </a:rPr>
              <a:t>– may be complete (return to normal or previous status)or incomplete (re-organization of inflammatory exudates to form fibrous tissue).</a:t>
            </a:r>
          </a:p>
          <a:p>
            <a:pPr marL="457200" lvl="0" indent="-457200">
              <a:buFont typeface="Arial" pitchFamily="34" charset="0"/>
              <a:buAutoNum type="arabicPeriod" startAt="2"/>
            </a:pPr>
            <a:r>
              <a:rPr lang="en-US" sz="2400" b="1" i="1" dirty="0">
                <a:solidFill>
                  <a:prstClr val="black"/>
                </a:solidFill>
              </a:rPr>
              <a:t>Suppuration (pus formation) </a:t>
            </a:r>
            <a:r>
              <a:rPr lang="en-US" sz="2400" dirty="0">
                <a:solidFill>
                  <a:prstClr val="black"/>
                </a:solidFill>
              </a:rPr>
              <a:t>-  breakdown of tissue to form pus contained in abscess, which breaks down to form an ulcer, heals with fibrosis leaving a permanent scar.</a:t>
            </a:r>
          </a:p>
          <a:p>
            <a:pPr marL="457200" lvl="0" indent="-457200">
              <a:buFont typeface="Arial" pitchFamily="34" charset="0"/>
              <a:buAutoNum type="arabicPeriod" startAt="2"/>
            </a:pPr>
            <a:r>
              <a:rPr lang="en-US" sz="2400" b="1" i="1" dirty="0">
                <a:solidFill>
                  <a:prstClr val="black"/>
                </a:solidFill>
              </a:rPr>
              <a:t>Subclinical inflammation  </a:t>
            </a:r>
            <a:r>
              <a:rPr lang="en-US" sz="2400" dirty="0">
                <a:solidFill>
                  <a:prstClr val="black"/>
                </a:solidFill>
              </a:rPr>
              <a:t>- inflammation between acute and chronic in onset.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856099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a:bodyPr>
          <a:lstStyle/>
          <a:p>
            <a:pPr marL="457200" lvl="0" indent="-457200">
              <a:buFont typeface="Arial" pitchFamily="34" charset="0"/>
              <a:buAutoNum type="arabicPeriod" startAt="4"/>
            </a:pPr>
            <a:r>
              <a:rPr lang="en-US" sz="2400" b="1" i="1" dirty="0">
                <a:solidFill>
                  <a:prstClr val="black"/>
                </a:solidFill>
              </a:rPr>
              <a:t>Chronic inflammation  </a:t>
            </a:r>
            <a:r>
              <a:rPr lang="en-US" sz="2400" dirty="0">
                <a:solidFill>
                  <a:prstClr val="black"/>
                </a:solidFill>
              </a:rPr>
              <a:t>- occurs when the causative agent in acute inflammation is not completely eliminated by the inflammatory response. Characterized by less vascularity and exudation. There is infiltration by chronic inflammatory cells plus overgrowth of connective tissue elements; the fibroblasts, and eventually fibrosis</a:t>
            </a:r>
          </a:p>
          <a:p>
            <a:pPr marL="457200" lvl="0" indent="-457200">
              <a:buFont typeface="Arial" pitchFamily="34" charset="0"/>
              <a:buAutoNum type="arabicPeriod" startAt="4"/>
            </a:pPr>
            <a:endParaRPr lang="en-US" sz="2400" dirty="0">
              <a:solidFill>
                <a:prstClr val="black"/>
              </a:solidFill>
            </a:endParaRPr>
          </a:p>
          <a:p>
            <a:pPr marL="457200" lvl="0" indent="-457200">
              <a:buFont typeface="Arial" pitchFamily="34" charset="0"/>
              <a:buAutoNum type="arabicPeriod" startAt="4"/>
            </a:pPr>
            <a:r>
              <a:rPr lang="en-US" sz="2400" b="1" i="1" dirty="0">
                <a:solidFill>
                  <a:prstClr val="black"/>
                </a:solidFill>
              </a:rPr>
              <a:t>Spread: </a:t>
            </a:r>
            <a:r>
              <a:rPr lang="en-US" sz="2400" dirty="0">
                <a:solidFill>
                  <a:prstClr val="black"/>
                </a:solidFill>
              </a:rPr>
              <a:t>- occurs when local and general defense mechanisms are overwhelmed by the infecting agent. May spread by:-</a:t>
            </a:r>
          </a:p>
          <a:p>
            <a:pPr lvl="0">
              <a:buFontTx/>
              <a:buChar char="-"/>
            </a:pPr>
            <a:r>
              <a:rPr lang="en-US" sz="2400" dirty="0">
                <a:solidFill>
                  <a:prstClr val="black"/>
                </a:solidFill>
              </a:rPr>
              <a:t>Locally to adjacent structures like cellulitis</a:t>
            </a:r>
          </a:p>
          <a:p>
            <a:pPr lvl="0">
              <a:buFontTx/>
              <a:buChar char="-"/>
            </a:pPr>
            <a:r>
              <a:rPr lang="en-US" sz="2400" dirty="0">
                <a:solidFill>
                  <a:prstClr val="black"/>
                </a:solidFill>
              </a:rPr>
              <a:t>Lymphatic ally – lymphangitis and lymphadenitis</a:t>
            </a:r>
          </a:p>
          <a:p>
            <a:pPr lvl="0">
              <a:buFontTx/>
              <a:buChar char="-"/>
            </a:pPr>
            <a:r>
              <a:rPr lang="en-US" sz="2400" dirty="0">
                <a:solidFill>
                  <a:prstClr val="black"/>
                </a:solidFill>
              </a:rPr>
              <a:t>Haematogenously  - septicaemia</a:t>
            </a:r>
          </a:p>
          <a:p>
            <a:pPr lvl="0">
              <a:buFontTx/>
              <a:buChar char="-"/>
            </a:pPr>
            <a:r>
              <a:rPr lang="en-US" sz="2400" dirty="0">
                <a:solidFill>
                  <a:prstClr val="black"/>
                </a:solidFill>
              </a:rPr>
              <a:t>Trans coelomically  - hollow conduit implantation</a:t>
            </a:r>
          </a:p>
          <a:p>
            <a:pPr lvl="0">
              <a:buFontTx/>
              <a:buChar char="-"/>
            </a:pPr>
            <a:r>
              <a:rPr lang="en-US" sz="2400" dirty="0">
                <a:solidFill>
                  <a:prstClr val="black"/>
                </a:solidFill>
              </a:rPr>
              <a:t>Death -  esp. with septicaemia, meningitis and endocarditis</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111913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marL="265176" lvl="0" indent="-265176">
              <a:spcBef>
                <a:spcPts val="250"/>
              </a:spcBef>
              <a:buClr>
                <a:srgbClr val="F07F09"/>
              </a:buClr>
              <a:buSzPct val="80000"/>
              <a:buFont typeface="Wingdings 2"/>
              <a:buChar char=""/>
            </a:pPr>
            <a:r>
              <a:rPr lang="en-US" sz="2400" dirty="0">
                <a:solidFill>
                  <a:srgbClr val="FF0000"/>
                </a:solidFill>
                <a:latin typeface="Verdana"/>
              </a:rPr>
              <a:t>EFFECTS OF INFLAMMATION:</a:t>
            </a:r>
          </a:p>
          <a:p>
            <a:pPr marL="457200" lvl="0" indent="-457200">
              <a:spcBef>
                <a:spcPts val="250"/>
              </a:spcBef>
              <a:buClr>
                <a:srgbClr val="F07F09"/>
              </a:buClr>
              <a:buSzPct val="80000"/>
              <a:buFont typeface="Wingdings 2"/>
              <a:buAutoNum type="arabicPeriod"/>
            </a:pPr>
            <a:r>
              <a:rPr lang="en-US" sz="2400" dirty="0">
                <a:solidFill>
                  <a:srgbClr val="FF0000"/>
                </a:solidFill>
                <a:latin typeface="Verdana"/>
              </a:rPr>
              <a:t>LOCAL:</a:t>
            </a:r>
          </a:p>
          <a:p>
            <a:pPr marL="265176" lvl="0" indent="-265176">
              <a:spcBef>
                <a:spcPts val="250"/>
              </a:spcBef>
              <a:buClr>
                <a:srgbClr val="F07F09"/>
              </a:buClr>
              <a:buSzPct val="80000"/>
              <a:buFontTx/>
              <a:buChar char="-"/>
            </a:pPr>
            <a:r>
              <a:rPr lang="en-US" sz="2400" dirty="0">
                <a:solidFill>
                  <a:prstClr val="black"/>
                </a:solidFill>
                <a:latin typeface="Verdana"/>
              </a:rPr>
              <a:t>Swelling      </a:t>
            </a:r>
          </a:p>
          <a:p>
            <a:pPr marL="265176" lvl="0" indent="-265176">
              <a:spcBef>
                <a:spcPts val="250"/>
              </a:spcBef>
              <a:buClr>
                <a:srgbClr val="F07F09"/>
              </a:buClr>
              <a:buSzPct val="80000"/>
              <a:buFontTx/>
              <a:buChar char="-"/>
            </a:pPr>
            <a:r>
              <a:rPr lang="en-US" sz="2400" dirty="0">
                <a:solidFill>
                  <a:prstClr val="black"/>
                </a:solidFill>
                <a:latin typeface="Verdana"/>
              </a:rPr>
              <a:t>Heat          due to extra blood and exudate       </a:t>
            </a:r>
          </a:p>
          <a:p>
            <a:pPr marL="265176" lvl="0" indent="-265176">
              <a:spcBef>
                <a:spcPts val="250"/>
              </a:spcBef>
              <a:buClr>
                <a:srgbClr val="F07F09"/>
              </a:buClr>
              <a:buSzPct val="80000"/>
              <a:buFontTx/>
              <a:buChar char="-"/>
            </a:pPr>
            <a:r>
              <a:rPr lang="en-US" sz="2400" dirty="0">
                <a:solidFill>
                  <a:prstClr val="black"/>
                </a:solidFill>
                <a:latin typeface="Verdana"/>
              </a:rPr>
              <a:t>Redness</a:t>
            </a:r>
          </a:p>
          <a:p>
            <a:pPr marL="265176" lvl="0" indent="-265176">
              <a:spcBef>
                <a:spcPts val="250"/>
              </a:spcBef>
              <a:buClr>
                <a:srgbClr val="F07F09"/>
              </a:buClr>
              <a:buSzPct val="80000"/>
              <a:buFontTx/>
              <a:buChar char="-"/>
            </a:pPr>
            <a:r>
              <a:rPr lang="en-US" sz="2400" dirty="0">
                <a:solidFill>
                  <a:prstClr val="black"/>
                </a:solidFill>
                <a:latin typeface="Verdana"/>
              </a:rPr>
              <a:t>Pain </a:t>
            </a:r>
          </a:p>
          <a:p>
            <a:pPr marL="265176" lvl="0" indent="-265176">
              <a:spcBef>
                <a:spcPts val="250"/>
              </a:spcBef>
              <a:buClr>
                <a:srgbClr val="F07F09"/>
              </a:buClr>
              <a:buSzPct val="80000"/>
              <a:buFontTx/>
              <a:buChar char="-"/>
            </a:pPr>
            <a:r>
              <a:rPr lang="en-US" sz="2400" dirty="0">
                <a:solidFill>
                  <a:prstClr val="black"/>
                </a:solidFill>
                <a:latin typeface="Verdana"/>
              </a:rPr>
              <a:t>Loss of function – partial or limited movement of a limb.</a:t>
            </a:r>
          </a:p>
          <a:p>
            <a:pPr marL="0" lvl="0" indent="0">
              <a:spcBef>
                <a:spcPts val="250"/>
              </a:spcBef>
              <a:buClr>
                <a:srgbClr val="F07F09"/>
              </a:buClr>
              <a:buSzPct val="80000"/>
              <a:buNone/>
            </a:pPr>
            <a:r>
              <a:rPr lang="en-US" sz="2400" dirty="0">
                <a:solidFill>
                  <a:srgbClr val="FF0000"/>
                </a:solidFill>
                <a:latin typeface="Verdana"/>
              </a:rPr>
              <a:t>2. GENERAL:</a:t>
            </a:r>
          </a:p>
          <a:p>
            <a:pPr marL="265176" lvl="0" indent="-265176">
              <a:spcBef>
                <a:spcPts val="250"/>
              </a:spcBef>
              <a:buClr>
                <a:srgbClr val="F07F09"/>
              </a:buClr>
              <a:buSzPct val="80000"/>
              <a:buFont typeface="Wingdings 2"/>
              <a:buChar char=""/>
            </a:pPr>
            <a:r>
              <a:rPr lang="en-US" sz="2400" dirty="0">
                <a:solidFill>
                  <a:srgbClr val="FF0000"/>
                </a:solidFill>
                <a:latin typeface="Verdana"/>
              </a:rPr>
              <a:t>Fever </a:t>
            </a:r>
            <a:r>
              <a:rPr lang="en-US" sz="2400" dirty="0">
                <a:solidFill>
                  <a:prstClr val="black"/>
                </a:solidFill>
                <a:latin typeface="Verdana"/>
              </a:rPr>
              <a:t>– frequent accompaniment of inflammation due to pyrogens which suppress the temperature regulating centre in the hypothalamus, so that body temp. is set at a higher level</a:t>
            </a:r>
            <a:endParaRPr lang="en-US" sz="2400" dirty="0">
              <a:solidFill>
                <a:prstClr val="black"/>
              </a:solidFill>
            </a:endParaRP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007678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265176" lvl="0" indent="-265176">
              <a:spcBef>
                <a:spcPts val="250"/>
              </a:spcBef>
              <a:buClr>
                <a:srgbClr val="F07F09"/>
              </a:buClr>
              <a:buSzPct val="80000"/>
              <a:buFont typeface="Wingdings 2"/>
              <a:buChar char=""/>
            </a:pPr>
            <a:r>
              <a:rPr lang="en-US" sz="2400" dirty="0">
                <a:solidFill>
                  <a:srgbClr val="FF0000"/>
                </a:solidFill>
                <a:latin typeface="Verdana"/>
              </a:rPr>
              <a:t>Leucocytosis</a:t>
            </a:r>
            <a:r>
              <a:rPr lang="en-US" sz="2400" dirty="0">
                <a:solidFill>
                  <a:prstClr val="black"/>
                </a:solidFill>
                <a:latin typeface="Verdana"/>
              </a:rPr>
              <a:t> – increased WBC count esp. phagocytes. In acute bacterial infection, WBC count rises up to 30,000cells/mm3 </a:t>
            </a:r>
          </a:p>
          <a:p>
            <a:pPr marL="0" lvl="0" indent="0">
              <a:spcBef>
                <a:spcPts val="250"/>
              </a:spcBef>
              <a:buClr>
                <a:srgbClr val="F07F09"/>
              </a:buClr>
              <a:buSzPct val="80000"/>
              <a:buNone/>
            </a:pPr>
            <a:r>
              <a:rPr lang="en-US" sz="2400" dirty="0">
                <a:solidFill>
                  <a:prstClr val="black"/>
                </a:solidFill>
                <a:latin typeface="Verdana"/>
              </a:rPr>
              <a:t>   - normal range is 4000 – 10000cells/mm3</a:t>
            </a:r>
          </a:p>
          <a:p>
            <a:pPr marL="0" lvl="0" indent="0">
              <a:spcBef>
                <a:spcPts val="250"/>
              </a:spcBef>
              <a:buClr>
                <a:srgbClr val="F07F09"/>
              </a:buClr>
              <a:buSzPct val="80000"/>
              <a:buNone/>
            </a:pPr>
            <a:r>
              <a:rPr lang="en-US" sz="2400" dirty="0">
                <a:solidFill>
                  <a:prstClr val="black"/>
                </a:solidFill>
                <a:latin typeface="Verdana"/>
              </a:rPr>
              <a:t>   - neutrophils  - increased in acute inflammation</a:t>
            </a:r>
          </a:p>
          <a:p>
            <a:pPr marL="0" lvl="0" indent="0">
              <a:spcBef>
                <a:spcPts val="250"/>
              </a:spcBef>
              <a:buClr>
                <a:srgbClr val="F07F09"/>
              </a:buClr>
              <a:buSzPct val="80000"/>
              <a:buNone/>
            </a:pPr>
            <a:r>
              <a:rPr lang="en-US" sz="2400" dirty="0">
                <a:solidFill>
                  <a:prstClr val="black"/>
                </a:solidFill>
                <a:latin typeface="Verdana"/>
              </a:rPr>
              <a:t>   - lymphocytes – increased in chronic   inflammation</a:t>
            </a:r>
          </a:p>
          <a:p>
            <a:pPr marL="0" lvl="0" indent="0">
              <a:spcBef>
                <a:spcPts val="250"/>
              </a:spcBef>
              <a:buClr>
                <a:srgbClr val="F07F09"/>
              </a:buClr>
              <a:buSzPct val="80000"/>
              <a:buNone/>
            </a:pPr>
            <a:r>
              <a:rPr lang="en-US" sz="2400" dirty="0">
                <a:solidFill>
                  <a:prstClr val="black"/>
                </a:solidFill>
                <a:latin typeface="Verdana"/>
              </a:rPr>
              <a:t>  - Eosinophils  - raised in parasitic and allergic conditions</a:t>
            </a:r>
          </a:p>
          <a:p>
            <a:pPr marL="0" lvl="0" indent="0">
              <a:spcBef>
                <a:spcPts val="250"/>
              </a:spcBef>
              <a:buClr>
                <a:srgbClr val="F07F09"/>
              </a:buClr>
              <a:buSzPct val="80000"/>
              <a:buNone/>
            </a:pPr>
            <a:endParaRPr lang="en-US" sz="2400" dirty="0">
              <a:solidFill>
                <a:prstClr val="black"/>
              </a:solidFill>
              <a:latin typeface="Verdana"/>
            </a:endParaRPr>
          </a:p>
          <a:p>
            <a:pPr marL="0" lvl="0" indent="0">
              <a:spcBef>
                <a:spcPts val="250"/>
              </a:spcBef>
              <a:buClr>
                <a:srgbClr val="F07F09"/>
              </a:buClr>
              <a:buSzPct val="80000"/>
              <a:buNone/>
            </a:pPr>
            <a:r>
              <a:rPr lang="en-US" sz="2400" b="1" dirty="0">
                <a:solidFill>
                  <a:prstClr val="black"/>
                </a:solidFill>
                <a:latin typeface="Verdana"/>
              </a:rPr>
              <a:t>NB:</a:t>
            </a:r>
            <a:r>
              <a:rPr lang="en-US" sz="2400" dirty="0">
                <a:solidFill>
                  <a:prstClr val="black"/>
                </a:solidFill>
                <a:latin typeface="Verdana"/>
              </a:rPr>
              <a:t>- some infections cause leucopenia usually below 3000cells e.g. T .fever, influenza, malaria </a:t>
            </a:r>
            <a:r>
              <a:rPr lang="en-US" sz="2400" dirty="0" err="1">
                <a:solidFill>
                  <a:prstClr val="black"/>
                </a:solidFill>
                <a:latin typeface="Verdana"/>
              </a:rPr>
              <a:t>etc</a:t>
            </a: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4223228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lvl="0"/>
            <a:r>
              <a:rPr lang="en-US" dirty="0">
                <a:solidFill>
                  <a:srgbClr val="FF0000"/>
                </a:solidFill>
              </a:rPr>
              <a:t>Anaemia:</a:t>
            </a:r>
          </a:p>
          <a:p>
            <a:pPr lvl="0">
              <a:buFontTx/>
              <a:buChar char="-"/>
            </a:pPr>
            <a:r>
              <a:rPr lang="en-US" dirty="0">
                <a:solidFill>
                  <a:prstClr val="black"/>
                </a:solidFill>
              </a:rPr>
              <a:t>Acute infections cause breakdown of RBCs due to production of haemolysins and exotoxins by bacteria e.g. B- haemolytic streptococci, C. welchi etc. malaria parasites destroy RBCs</a:t>
            </a:r>
          </a:p>
          <a:p>
            <a:pPr lvl="0">
              <a:buFontTx/>
              <a:buChar char="-"/>
            </a:pPr>
            <a:r>
              <a:rPr lang="en-US" dirty="0">
                <a:solidFill>
                  <a:prstClr val="black"/>
                </a:solidFill>
              </a:rPr>
              <a:t>Chronic infection – micro-organisms cause bone marrow suppression – anaemia</a:t>
            </a:r>
          </a:p>
          <a:p>
            <a:pPr marL="0" lvl="0" indent="0">
              <a:buNone/>
            </a:pPr>
            <a:endParaRPr lang="en-US" dirty="0">
              <a:solidFill>
                <a:prstClr val="black"/>
              </a:solidFill>
            </a:endParaRPr>
          </a:p>
          <a:p>
            <a:pPr marL="0" lvl="0" indent="0">
              <a:buNone/>
            </a:pPr>
            <a:r>
              <a:rPr lang="en-US" dirty="0">
                <a:solidFill>
                  <a:srgbClr val="FF0000"/>
                </a:solidFill>
              </a:rPr>
              <a:t>3</a:t>
            </a:r>
            <a:r>
              <a:rPr lang="en-US" dirty="0">
                <a:solidFill>
                  <a:prstClr val="black"/>
                </a:solidFill>
              </a:rPr>
              <a:t>. </a:t>
            </a:r>
            <a:r>
              <a:rPr lang="en-US" dirty="0">
                <a:solidFill>
                  <a:srgbClr val="FF0000"/>
                </a:solidFill>
              </a:rPr>
              <a:t>Diuresis</a:t>
            </a:r>
            <a:r>
              <a:rPr lang="en-US" dirty="0">
                <a:solidFill>
                  <a:prstClr val="black"/>
                </a:solidFill>
              </a:rPr>
              <a:t> due to vasopressin hormone suppression</a:t>
            </a:r>
          </a:p>
          <a:p>
            <a:pPr lvl="0"/>
            <a:endParaRPr lang="en-US" dirty="0">
              <a:solidFill>
                <a:prstClr val="black"/>
              </a:solidFill>
            </a:endParaRP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276873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Introduction to disease mechanism – 4hrs</a:t>
            </a:r>
          </a:p>
          <a:p>
            <a:pPr marL="514350" indent="-514350">
              <a:buAutoNum type="arabicPeriod"/>
            </a:pPr>
            <a:r>
              <a:rPr lang="en-US" dirty="0" smtClean="0"/>
              <a:t>Introduction to immunology                - 10hrs</a:t>
            </a:r>
          </a:p>
          <a:p>
            <a:pPr marL="514350" indent="-514350">
              <a:buAutoNum type="arabicPeriod"/>
            </a:pPr>
            <a:r>
              <a:rPr lang="en-US" dirty="0" smtClean="0"/>
              <a:t>Introduction to general pathology      - 8hrs</a:t>
            </a:r>
          </a:p>
          <a:p>
            <a:pPr marL="514350" indent="-514350">
              <a:buAutoNum type="arabicPeriod"/>
            </a:pPr>
            <a:r>
              <a:rPr lang="en-US" dirty="0" smtClean="0"/>
              <a:t>Infection, infestations                            - 8hrs</a:t>
            </a: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6447142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a:solidFill>
                  <a:srgbClr val="FF0000"/>
                </a:solidFill>
              </a:rPr>
              <a:t>Tissues involved in Acute Inflammation</a:t>
            </a:r>
            <a:r>
              <a:rPr lang="en-US" dirty="0">
                <a:solidFill>
                  <a:prstClr val="black"/>
                </a:solidFill>
              </a:rPr>
              <a:t>:</a:t>
            </a:r>
          </a:p>
          <a:p>
            <a:pPr marL="0" lvl="0" indent="0">
              <a:buNone/>
            </a:pPr>
            <a:r>
              <a:rPr lang="en-US" b="1" dirty="0">
                <a:solidFill>
                  <a:prstClr val="black"/>
                </a:solidFill>
              </a:rPr>
              <a:t>1.Vascular tissue </a:t>
            </a:r>
            <a:r>
              <a:rPr lang="en-US" dirty="0">
                <a:solidFill>
                  <a:prstClr val="black"/>
                </a:solidFill>
              </a:rPr>
              <a:t>– allows fluids and cells into the damaged area in order to remove irritants and damaged tissue.</a:t>
            </a:r>
          </a:p>
          <a:p>
            <a:pPr marL="0" lvl="0" indent="0">
              <a:buNone/>
            </a:pPr>
            <a:r>
              <a:rPr lang="en-US" b="1" dirty="0">
                <a:solidFill>
                  <a:prstClr val="black"/>
                </a:solidFill>
              </a:rPr>
              <a:t>2. Connective tissue </a:t>
            </a:r>
            <a:r>
              <a:rPr lang="en-US" dirty="0">
                <a:solidFill>
                  <a:prstClr val="black"/>
                </a:solidFill>
              </a:rPr>
              <a:t>– involved in preparation for repair of the damage that may have been caused</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201068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smtClean="0"/>
              <a:t>Pathology</a:t>
            </a:r>
            <a:r>
              <a:rPr lang="en-US" sz="2800" dirty="0" smtClean="0"/>
              <a:t>, microbiology, parasitology, disease mechanism – genetic</a:t>
            </a:r>
          </a:p>
          <a:p>
            <a:pPr marL="0" indent="0">
              <a:buNone/>
            </a:pPr>
            <a:r>
              <a:rPr lang="en-US" sz="2800" b="1" dirty="0" smtClean="0"/>
              <a:t>Immunology</a:t>
            </a:r>
            <a:r>
              <a:rPr lang="en-US" sz="2800" dirty="0" smtClean="0"/>
              <a:t>: types of immunity – acquired/innate, active/passive, antigen – antibody reaction, immune cells, auto immunity, immunodeficiency.</a:t>
            </a:r>
          </a:p>
          <a:p>
            <a:pPr marL="0" indent="0">
              <a:buNone/>
            </a:pPr>
            <a:r>
              <a:rPr lang="en-US" sz="2800" b="1" dirty="0" smtClean="0"/>
              <a:t>Introduction to general pathology</a:t>
            </a:r>
            <a:r>
              <a:rPr lang="en-US" sz="2800" dirty="0" smtClean="0"/>
              <a:t>: cell injury, cell death, necrosis, inflammation, CVS, RS, MSS and Neurological.</a:t>
            </a:r>
            <a:endParaRPr lang="en-US" sz="2800"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294199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smtClean="0"/>
              <a:t>Infections and infestations</a:t>
            </a:r>
            <a:r>
              <a:rPr lang="en-US" sz="2800" dirty="0" smtClean="0"/>
              <a:t>: bacteriology – classification and common bacterial diseases. </a:t>
            </a:r>
          </a:p>
          <a:p>
            <a:pPr marL="0" indent="0">
              <a:buNone/>
            </a:pPr>
            <a:r>
              <a:rPr lang="en-US" sz="2800" b="1" dirty="0" smtClean="0"/>
              <a:t>Basic  virology</a:t>
            </a:r>
            <a:r>
              <a:rPr lang="en-US" sz="2800" dirty="0" smtClean="0"/>
              <a:t>: classification of common viruses and common viral diseases. Basic mycology: classification of fungi and common fungi diseases</a:t>
            </a:r>
          </a:p>
          <a:p>
            <a:pPr marL="0" indent="0">
              <a:buNone/>
            </a:pPr>
            <a:r>
              <a:rPr lang="en-US" sz="2800" b="1" dirty="0" smtClean="0"/>
              <a:t>Basic parasitology</a:t>
            </a:r>
            <a:r>
              <a:rPr lang="en-US" sz="2800" dirty="0" smtClean="0"/>
              <a:t>: classification of sprotozoa, protozoa, common helminthes.</a:t>
            </a:r>
          </a:p>
          <a:p>
            <a:pPr marL="0" indent="0">
              <a:buNone/>
            </a:pPr>
            <a:r>
              <a:rPr lang="en-US" sz="2800" b="1" dirty="0" smtClean="0"/>
              <a:t>Infection prevention and control</a:t>
            </a:r>
            <a:r>
              <a:rPr lang="en-US" sz="2800" dirty="0" smtClean="0"/>
              <a:t>: sources of micro-organisms, hand washing, decontamination, disinfection, sterilization, antisepsis/asepsis, management of medical waste.</a:t>
            </a:r>
            <a:endParaRPr lang="en-US" sz="2800"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062483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strategies</a:t>
            </a:r>
            <a:endParaRPr lang="en-US" dirty="0"/>
          </a:p>
        </p:txBody>
      </p:sp>
      <p:sp>
        <p:nvSpPr>
          <p:cNvPr id="3" name="Content Placeholder 2"/>
          <p:cNvSpPr>
            <a:spLocks noGrp="1"/>
          </p:cNvSpPr>
          <p:nvPr>
            <p:ph idx="1"/>
          </p:nvPr>
        </p:nvSpPr>
        <p:spPr/>
        <p:txBody>
          <a:bodyPr/>
          <a:lstStyle/>
          <a:p>
            <a:r>
              <a:rPr lang="en-US" dirty="0" smtClean="0"/>
              <a:t>Interactive lectures</a:t>
            </a:r>
          </a:p>
          <a:p>
            <a:r>
              <a:rPr lang="en-US" dirty="0" smtClean="0"/>
              <a:t>SGDs</a:t>
            </a:r>
          </a:p>
          <a:p>
            <a:r>
              <a:rPr lang="en-US" dirty="0" smtClean="0"/>
              <a:t>Small group demonstrations</a:t>
            </a:r>
          </a:p>
          <a:p>
            <a:r>
              <a:rPr lang="en-US" dirty="0" smtClean="0"/>
              <a:t>Tutorial interactions</a:t>
            </a: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975337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prstClr val="black"/>
                </a:solidFill>
              </a:rPr>
              <a:t>General techniques for the study of pathology</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sz="2200" dirty="0">
                <a:solidFill>
                  <a:prstClr val="black"/>
                </a:solidFill>
              </a:rPr>
              <a:t>Include:-</a:t>
            </a:r>
          </a:p>
          <a:p>
            <a:pPr marL="457200" lvl="0" indent="-457200">
              <a:buFont typeface="+mj-lt"/>
              <a:buAutoNum type="arabicPeriod"/>
            </a:pPr>
            <a:r>
              <a:rPr lang="en-US" sz="2200" dirty="0">
                <a:solidFill>
                  <a:prstClr val="black"/>
                </a:solidFill>
              </a:rPr>
              <a:t>Autopsy</a:t>
            </a:r>
          </a:p>
          <a:p>
            <a:pPr marL="457200" lvl="0" indent="-457200">
              <a:buFont typeface="+mj-lt"/>
              <a:buAutoNum type="arabicPeriod"/>
            </a:pPr>
            <a:r>
              <a:rPr lang="en-US" sz="2200" dirty="0">
                <a:solidFill>
                  <a:prstClr val="black"/>
                </a:solidFill>
              </a:rPr>
              <a:t>Surgical pathology</a:t>
            </a:r>
          </a:p>
          <a:p>
            <a:pPr marL="457200" lvl="0" indent="-457200">
              <a:buFont typeface="+mj-lt"/>
              <a:buAutoNum type="arabicPeriod"/>
            </a:pPr>
            <a:r>
              <a:rPr lang="en-US" sz="2200" dirty="0">
                <a:solidFill>
                  <a:prstClr val="black"/>
                </a:solidFill>
              </a:rPr>
              <a:t>Enzyme histochemistry</a:t>
            </a:r>
          </a:p>
          <a:p>
            <a:pPr marL="457200" lvl="0" indent="-457200">
              <a:buFont typeface="+mj-lt"/>
              <a:buAutoNum type="arabicPeriod"/>
            </a:pPr>
            <a:r>
              <a:rPr lang="en-US" sz="2200" dirty="0">
                <a:solidFill>
                  <a:prstClr val="black"/>
                </a:solidFill>
              </a:rPr>
              <a:t>Special stains</a:t>
            </a:r>
          </a:p>
          <a:p>
            <a:pPr marL="457200" lvl="0" indent="-457200">
              <a:buFont typeface="+mj-lt"/>
              <a:buAutoNum type="arabicPeriod"/>
            </a:pPr>
            <a:r>
              <a:rPr lang="en-US" sz="2200" dirty="0">
                <a:solidFill>
                  <a:prstClr val="black"/>
                </a:solidFill>
              </a:rPr>
              <a:t>Immunofluorescence</a:t>
            </a:r>
          </a:p>
          <a:p>
            <a:pPr marL="457200" lvl="0" indent="-457200">
              <a:buFont typeface="+mj-lt"/>
              <a:buAutoNum type="arabicPeriod"/>
            </a:pPr>
            <a:r>
              <a:rPr lang="en-US" sz="2200" dirty="0">
                <a:solidFill>
                  <a:prstClr val="black"/>
                </a:solidFill>
              </a:rPr>
              <a:t>Immunohistochemistry</a:t>
            </a:r>
          </a:p>
          <a:p>
            <a:pPr marL="457200" lvl="0" indent="-457200">
              <a:buFont typeface="+mj-lt"/>
              <a:buAutoNum type="arabicPeriod"/>
            </a:pPr>
            <a:r>
              <a:rPr lang="en-US" sz="2200" dirty="0">
                <a:solidFill>
                  <a:prstClr val="black"/>
                </a:solidFill>
              </a:rPr>
              <a:t>Electron microscopy</a:t>
            </a:r>
          </a:p>
          <a:p>
            <a:pPr marL="457200" lvl="0" indent="-457200">
              <a:buFont typeface="+mj-lt"/>
              <a:buAutoNum type="arabicPeriod"/>
            </a:pPr>
            <a:r>
              <a:rPr lang="en-US" sz="2200" dirty="0">
                <a:solidFill>
                  <a:prstClr val="black"/>
                </a:solidFill>
              </a:rPr>
              <a:t>Cytogenesis</a:t>
            </a:r>
          </a:p>
          <a:p>
            <a:pPr marL="457200" lvl="0" indent="-457200">
              <a:buFont typeface="+mj-lt"/>
              <a:buAutoNum type="arabicPeriod"/>
            </a:pPr>
            <a:r>
              <a:rPr lang="en-US" sz="2200" dirty="0">
                <a:solidFill>
                  <a:prstClr val="black"/>
                </a:solidFill>
              </a:rPr>
              <a:t>Molecular pathology</a:t>
            </a:r>
          </a:p>
          <a:p>
            <a:pPr marL="457200" lvl="0" indent="-457200">
              <a:buFont typeface="+mj-lt"/>
              <a:buAutoNum type="arabicPeriod"/>
            </a:pPr>
            <a:r>
              <a:rPr lang="en-US" sz="2200" dirty="0">
                <a:solidFill>
                  <a:prstClr val="black"/>
                </a:solidFill>
              </a:rPr>
              <a:t>Flow cytometry</a:t>
            </a:r>
          </a:p>
          <a:p>
            <a:pPr marL="457200" lvl="0" indent="-457200">
              <a:buFont typeface="+mj-lt"/>
              <a:buAutoNum type="arabicPeriod"/>
            </a:pPr>
            <a:r>
              <a:rPr lang="en-US" sz="2200" dirty="0">
                <a:solidFill>
                  <a:prstClr val="black"/>
                </a:solidFill>
              </a:rPr>
              <a:t>computers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3523342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AUTOPSY</a:t>
            </a:r>
            <a:endParaRPr lang="en-US" dirty="0"/>
          </a:p>
        </p:txBody>
      </p:sp>
      <p:sp>
        <p:nvSpPr>
          <p:cNvPr id="3" name="Content Placeholder 2"/>
          <p:cNvSpPr>
            <a:spLocks noGrp="1"/>
          </p:cNvSpPr>
          <p:nvPr>
            <p:ph idx="1"/>
          </p:nvPr>
        </p:nvSpPr>
        <p:spPr/>
        <p:txBody>
          <a:bodyPr/>
          <a:lstStyle/>
          <a:p>
            <a:pPr lvl="0"/>
            <a:r>
              <a:rPr lang="en-US" sz="2400" dirty="0">
                <a:solidFill>
                  <a:prstClr val="black"/>
                </a:solidFill>
              </a:rPr>
              <a:t>It’s a postmortem exam or medical examination of the body to determine the cause of death. Its performed by a physician trained in pathology.</a:t>
            </a:r>
          </a:p>
          <a:p>
            <a:pPr lvl="0"/>
            <a:r>
              <a:rPr lang="en-US" sz="2400" dirty="0">
                <a:solidFill>
                  <a:prstClr val="black"/>
                </a:solidFill>
              </a:rPr>
              <a:t>Are performed for medico-legal purposes.</a:t>
            </a:r>
          </a:p>
          <a:p>
            <a:pPr lvl="0"/>
            <a:r>
              <a:rPr lang="en-US" sz="2400" dirty="0">
                <a:solidFill>
                  <a:prstClr val="black"/>
                </a:solidFill>
              </a:rPr>
              <a:t>It enlightens the clinician about the pathogenesis of the disease and may reveal the hazardous effect of therapy.</a:t>
            </a:r>
          </a:p>
          <a:p>
            <a:pPr lvl="0"/>
            <a:r>
              <a:rPr lang="en-US" sz="2400" dirty="0">
                <a:solidFill>
                  <a:prstClr val="black"/>
                </a:solidFill>
              </a:rPr>
              <a:t>Settles discrepancies between the ant-mortem and postmortem diagnosis. </a:t>
            </a:r>
          </a:p>
          <a:p>
            <a:pPr lvl="0"/>
            <a:r>
              <a:rPr lang="en-US" sz="2400" dirty="0">
                <a:solidFill>
                  <a:prstClr val="black"/>
                </a:solidFill>
              </a:rPr>
              <a:t>Confirms cause of death and establishes the final diagnosis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Mutisya R.</a:t>
            </a:r>
            <a:endParaRPr lang="en-US"/>
          </a:p>
        </p:txBody>
      </p:sp>
    </p:spTree>
    <p:extLst>
      <p:ext uri="{BB962C8B-B14F-4D97-AF65-F5344CB8AC3E}">
        <p14:creationId xmlns:p14="http://schemas.microsoft.com/office/powerpoint/2010/main" val="145469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2521</Words>
  <Application>Microsoft Office PowerPoint</Application>
  <PresentationFormat>On-screen Show (4:3)</PresentationFormat>
  <Paragraphs>298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Verdana</vt:lpstr>
      <vt:lpstr>Wingdings 2</vt:lpstr>
      <vt:lpstr>Office Theme</vt:lpstr>
      <vt:lpstr>PATHOLOGY</vt:lpstr>
      <vt:lpstr>Module competence</vt:lpstr>
      <vt:lpstr>Module outcomes:</vt:lpstr>
      <vt:lpstr>UNITS</vt:lpstr>
      <vt:lpstr>INTRODUCTION</vt:lpstr>
      <vt:lpstr>Content cont.</vt:lpstr>
      <vt:lpstr>Teaching strategies</vt:lpstr>
      <vt:lpstr>General techniques for the study of pathology</vt:lpstr>
      <vt:lpstr>AUTOPSY</vt:lpstr>
      <vt:lpstr>PowerPoint Presentation</vt:lpstr>
      <vt:lpstr>Special stains:</vt:lpstr>
      <vt:lpstr>PowerPoint Presentation</vt:lpstr>
      <vt:lpstr>PowerPoint Presentation</vt:lpstr>
      <vt:lpstr>PowerPoint Presentation</vt:lpstr>
      <vt:lpstr>General causes of disease:</vt:lpstr>
      <vt:lpstr>PowerPoint Presentation</vt:lpstr>
      <vt:lpstr>Acquired diseases and their causes:</vt:lpstr>
      <vt:lpstr>PowerPoint Presentation</vt:lpstr>
      <vt:lpstr>PowerPoint Presentation</vt:lpstr>
      <vt:lpstr>PowerPoint Presentation</vt:lpstr>
      <vt:lpstr>INFECTION</vt:lpstr>
      <vt:lpstr>Route of entry of infection: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INFLAMMATION</vt:lpstr>
      <vt:lpstr>PowerPoint Presentation</vt:lpstr>
      <vt:lpstr>PowerPoint Presentation</vt:lpstr>
      <vt:lpstr>TYPES OF INFLAMMATION</vt:lpstr>
      <vt:lpstr>PowerPoint Presentation</vt:lpstr>
      <vt:lpstr>End results of acute inflammation: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PATHOLOGY</dc:title>
  <dc:creator>User</dc:creator>
  <cp:lastModifiedBy>Windows User</cp:lastModifiedBy>
  <cp:revision>43</cp:revision>
  <dcterms:created xsi:type="dcterms:W3CDTF">2019-10-25T09:29:02Z</dcterms:created>
  <dcterms:modified xsi:type="dcterms:W3CDTF">2021-01-28T10:55:44Z</dcterms:modified>
</cp:coreProperties>
</file>