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B3CE-EB45-40BB-A6EE-F93CACF78FBA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ED15-66DA-4CFD-A595-3708D1E97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87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B3CE-EB45-40BB-A6EE-F93CACF78FBA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ED15-66DA-4CFD-A595-3708D1E97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35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B3CE-EB45-40BB-A6EE-F93CACF78FBA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ED15-66DA-4CFD-A595-3708D1E97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9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B3CE-EB45-40BB-A6EE-F93CACF78FBA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ED15-66DA-4CFD-A595-3708D1E97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5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B3CE-EB45-40BB-A6EE-F93CACF78FBA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ED15-66DA-4CFD-A595-3708D1E97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0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B3CE-EB45-40BB-A6EE-F93CACF78FBA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ED15-66DA-4CFD-A595-3708D1E97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71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B3CE-EB45-40BB-A6EE-F93CACF78FBA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ED15-66DA-4CFD-A595-3708D1E97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63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B3CE-EB45-40BB-A6EE-F93CACF78FBA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ED15-66DA-4CFD-A595-3708D1E97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2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B3CE-EB45-40BB-A6EE-F93CACF78FBA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ED15-66DA-4CFD-A595-3708D1E97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6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B3CE-EB45-40BB-A6EE-F93CACF78FBA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ED15-66DA-4CFD-A595-3708D1E97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93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B3CE-EB45-40BB-A6EE-F93CACF78FBA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7ED15-66DA-4CFD-A595-3708D1E97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42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8B3CE-EB45-40BB-A6EE-F93CACF78FBA}" type="datetimeFigureOut">
              <a:rPr lang="en-GB" smtClean="0"/>
              <a:t>15/03/2016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7ED15-66DA-4CFD-A595-3708D1E97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0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Proximal Third Tibia Fracture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33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Fractures of the proximal tibial shaft that are associated with 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high rates of malunion</a:t>
            </a:r>
          </a:p>
          <a:p>
            <a:pPr lvl="2"/>
            <a:r>
              <a:rPr lang="en-GB" dirty="0"/>
              <a:t>valgus</a:t>
            </a:r>
          </a:p>
          <a:p>
            <a:pPr lvl="2"/>
            <a:r>
              <a:rPr lang="en-GB" dirty="0"/>
              <a:t>apex anterior (</a:t>
            </a:r>
            <a:r>
              <a:rPr lang="en-GB" dirty="0" err="1"/>
              <a:t>procurvatum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soft tissue compromise</a:t>
            </a:r>
          </a:p>
          <a:p>
            <a:r>
              <a:rPr lang="en-GB" dirty="0" smtClean="0"/>
              <a:t>Incidence: 5-11</a:t>
            </a:r>
            <a:r>
              <a:rPr lang="en-GB" dirty="0"/>
              <a:t>% of all tibial shaft fractures</a:t>
            </a:r>
          </a:p>
          <a:p>
            <a:r>
              <a:rPr lang="en-GB" dirty="0"/>
              <a:t>Pathophysiology</a:t>
            </a:r>
          </a:p>
          <a:p>
            <a:pPr lvl="1"/>
            <a:r>
              <a:rPr lang="en-GB" dirty="0"/>
              <a:t>mechanism</a:t>
            </a:r>
          </a:p>
          <a:p>
            <a:pPr lvl="2"/>
            <a:r>
              <a:rPr lang="en-GB" dirty="0"/>
              <a:t>low energy</a:t>
            </a:r>
          </a:p>
          <a:p>
            <a:pPr lvl="3"/>
            <a:r>
              <a:rPr lang="en-GB" dirty="0"/>
              <a:t>result of torsional injury</a:t>
            </a:r>
          </a:p>
          <a:p>
            <a:pPr lvl="3"/>
            <a:r>
              <a:rPr lang="en-GB" dirty="0"/>
              <a:t>indirect trauma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high energy</a:t>
            </a:r>
          </a:p>
          <a:p>
            <a:pPr lvl="3"/>
            <a:r>
              <a:rPr lang="en-GB" dirty="0"/>
              <a:t>direct trauma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8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presentation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Symptoms</a:t>
            </a:r>
          </a:p>
          <a:p>
            <a:pPr lvl="1"/>
            <a:r>
              <a:rPr lang="en-GB" dirty="0"/>
              <a:t>pain, inability to bear weight</a:t>
            </a:r>
          </a:p>
          <a:p>
            <a:r>
              <a:rPr lang="en-GB" dirty="0"/>
              <a:t>Physical exam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inspection and palpation</a:t>
            </a:r>
          </a:p>
          <a:p>
            <a:pPr lvl="2"/>
            <a:r>
              <a:rPr lang="en-GB" dirty="0"/>
              <a:t>contusions</a:t>
            </a:r>
          </a:p>
          <a:p>
            <a:pPr lvl="2"/>
            <a:r>
              <a:rPr lang="en-GB" dirty="0"/>
              <a:t>blisters</a:t>
            </a:r>
          </a:p>
          <a:p>
            <a:pPr lvl="2"/>
            <a:r>
              <a:rPr lang="en-GB" dirty="0"/>
              <a:t>open wounds</a:t>
            </a:r>
          </a:p>
          <a:p>
            <a:pPr lvl="2"/>
            <a:r>
              <a:rPr lang="en-GB" dirty="0"/>
              <a:t>compartments</a:t>
            </a:r>
          </a:p>
        </p:txBody>
      </p:sp>
    </p:spTree>
    <p:extLst>
      <p:ext uri="{BB962C8B-B14F-4D97-AF65-F5344CB8AC3E}">
        <p14:creationId xmlns:p14="http://schemas.microsoft.com/office/powerpoint/2010/main" val="307382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Radiographs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recommended views</a:t>
            </a:r>
          </a:p>
          <a:p>
            <a:pPr lvl="2"/>
            <a:r>
              <a:rPr lang="en-GB" dirty="0"/>
              <a:t>full length AP and lateral views of affected tibia</a:t>
            </a:r>
          </a:p>
          <a:p>
            <a:pPr lvl="2"/>
            <a:r>
              <a:rPr lang="en-GB" dirty="0"/>
              <a:t>AP and lateral views of ipsilateral knee</a:t>
            </a:r>
          </a:p>
          <a:p>
            <a:pPr lvl="2"/>
            <a:r>
              <a:rPr lang="en-GB" dirty="0"/>
              <a:t>AP and lateral views of ipsilateral ankle</a:t>
            </a:r>
          </a:p>
          <a:p>
            <a:r>
              <a:rPr lang="en-GB" dirty="0"/>
              <a:t>CT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question of intra-articular fracture extension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52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Nonoperative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/>
              <a:t>closed </a:t>
            </a:r>
            <a:r>
              <a:rPr lang="en-GB" b="1" dirty="0"/>
              <a:t>reduction / cast immobilization 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closed low energy fractures with acceptable alignment</a:t>
            </a:r>
          </a:p>
          <a:p>
            <a:pPr lvl="3"/>
            <a:r>
              <a:rPr lang="en-GB" dirty="0"/>
              <a:t>&lt; 5 degrees varus-valgus angulation</a:t>
            </a:r>
          </a:p>
          <a:p>
            <a:pPr lvl="3"/>
            <a:r>
              <a:rPr lang="en-GB" dirty="0"/>
              <a:t>&lt; 10 degrees anterior/posterior angulation</a:t>
            </a:r>
          </a:p>
          <a:p>
            <a:pPr lvl="3"/>
            <a:r>
              <a:rPr lang="en-GB" dirty="0"/>
              <a:t>&gt; 50% cortical apposition</a:t>
            </a:r>
          </a:p>
          <a:p>
            <a:pPr lvl="3"/>
            <a:r>
              <a:rPr lang="en-GB" dirty="0"/>
              <a:t>&lt; 1 cm shortening</a:t>
            </a:r>
          </a:p>
          <a:p>
            <a:pPr lvl="3"/>
            <a:r>
              <a:rPr lang="en-GB" dirty="0"/>
              <a:t>&lt; 10 degrees rotational alignment</a:t>
            </a:r>
          </a:p>
          <a:p>
            <a:pPr lvl="1"/>
            <a:r>
              <a:rPr lang="en-GB" dirty="0"/>
              <a:t>technique</a:t>
            </a:r>
          </a:p>
          <a:p>
            <a:pPr lvl="2"/>
            <a:r>
              <a:rPr lang="en-GB" dirty="0"/>
              <a:t>place in long leg cast and convert to functional brace at 4 weeks</a:t>
            </a:r>
          </a:p>
          <a:p>
            <a:pPr lvl="2"/>
            <a:r>
              <a:rPr lang="en-GB" dirty="0"/>
              <a:t>cast in 10 to 20 degrees of flexion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outcomes</a:t>
            </a:r>
          </a:p>
          <a:p>
            <a:pPr lvl="2"/>
            <a:r>
              <a:rPr lang="en-GB" dirty="0"/>
              <a:t>rotational control is difficult to achieve by closed methods</a:t>
            </a:r>
          </a:p>
          <a:p>
            <a:pPr lvl="2"/>
            <a:r>
              <a:rPr lang="en-GB" dirty="0"/>
              <a:t>intact fibula may lead to varus deformity with weight bearing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3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Operative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external </a:t>
            </a:r>
            <a:r>
              <a:rPr lang="en-GB" b="1" dirty="0" smtClean="0"/>
              <a:t>fixation</a:t>
            </a:r>
          </a:p>
          <a:p>
            <a:r>
              <a:rPr lang="en-GB" b="1" dirty="0"/>
              <a:t>intramedullary </a:t>
            </a:r>
            <a:r>
              <a:rPr lang="en-GB" b="1" dirty="0" smtClean="0"/>
              <a:t>nailing</a:t>
            </a:r>
          </a:p>
          <a:p>
            <a:r>
              <a:rPr lang="en-GB" b="1" dirty="0" smtClean="0"/>
              <a:t>Plates and screws: percutaneous </a:t>
            </a:r>
            <a:r>
              <a:rPr lang="en-GB" b="1" dirty="0"/>
              <a:t>locking </a:t>
            </a:r>
            <a:r>
              <a:rPr lang="en-GB" b="1" dirty="0" smtClean="0"/>
              <a:t>plate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69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Malunion</a:t>
            </a:r>
          </a:p>
          <a:p>
            <a:r>
              <a:rPr lang="en-GB" dirty="0" smtClean="0"/>
              <a:t>Non union </a:t>
            </a:r>
          </a:p>
          <a:p>
            <a:r>
              <a:rPr lang="en-GB" dirty="0" smtClean="0"/>
              <a:t>Infection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4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Proximal Third Tibia Fracture </vt:lpstr>
      <vt:lpstr>Definition </vt:lpstr>
      <vt:lpstr>Clinical presentation </vt:lpstr>
      <vt:lpstr>Imaging </vt:lpstr>
      <vt:lpstr>Nonoperative</vt:lpstr>
      <vt:lpstr>Operative </vt:lpstr>
      <vt:lpstr>Complications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Proximal Third Tibia Fracture </dc:title>
  <dc:creator>Dr. Nyankure</dc:creator>
  <cp:lastModifiedBy>Dr. Nyankure</cp:lastModifiedBy>
  <cp:revision>3</cp:revision>
  <dcterms:created xsi:type="dcterms:W3CDTF">2016-03-14T09:38:18Z</dcterms:created>
  <dcterms:modified xsi:type="dcterms:W3CDTF">2016-03-15T05:24:49Z</dcterms:modified>
</cp:coreProperties>
</file>