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27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67214" y="5894800"/>
            <a:ext cx="9516586" cy="262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420158" y="5347741"/>
            <a:ext cx="9327515" cy="1346876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20158" y="4282017"/>
            <a:ext cx="9327515" cy="1007533"/>
          </a:xfrm>
        </p:spPr>
        <p:txBody>
          <a:bodyPr anchor="b"/>
          <a:lstStyle>
            <a:lvl1pPr marL="0" indent="0" algn="l">
              <a:buNone/>
              <a:defRPr sz="2600">
                <a:solidFill>
                  <a:schemeClr val="tx2">
                    <a:shade val="75000"/>
                  </a:schemeClr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9075420" y="7133336"/>
            <a:ext cx="836955" cy="27203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62850" y="605221"/>
            <a:ext cx="2016760" cy="644751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190" y="605221"/>
            <a:ext cx="6890597" cy="644751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949489" y="83961"/>
            <a:ext cx="3193203" cy="318353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9075420" y="7133336"/>
            <a:ext cx="836955" cy="27203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67214" y="3795772"/>
            <a:ext cx="9516586" cy="262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20158" y="1847144"/>
            <a:ext cx="9327515" cy="1343378"/>
          </a:xfrm>
        </p:spPr>
        <p:txBody>
          <a:bodyPr anchor="b"/>
          <a:lstStyle>
            <a:lvl1pPr marL="0" indent="0" algn="r">
              <a:buNone/>
              <a:defRPr sz="22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9024" y="3247251"/>
            <a:ext cx="9579610" cy="1305502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32765" y="503767"/>
            <a:ext cx="9579610" cy="926931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36127" y="1763183"/>
            <a:ext cx="4621742" cy="52055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125932" y="1763183"/>
            <a:ext cx="4789805" cy="520558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36127" y="5961239"/>
            <a:ext cx="9495578" cy="9725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10370" y="734660"/>
            <a:ext cx="4731530" cy="704923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5122431" y="734660"/>
            <a:ext cx="4733388" cy="704923"/>
          </a:xfrm>
        </p:spPr>
        <p:txBody>
          <a:bodyPr anchor="ctr"/>
          <a:lstStyle>
            <a:lvl1pPr marL="0" indent="0">
              <a:buNone/>
              <a:defRPr sz="20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10370" y="1450078"/>
            <a:ext cx="4731530" cy="434323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5126516" y="1450078"/>
            <a:ext cx="4729302" cy="434323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75420" y="7136694"/>
            <a:ext cx="840317" cy="27203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67214" y="6632928"/>
            <a:ext cx="9516586" cy="262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32765" y="503767"/>
            <a:ext cx="9579610" cy="926931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67214" y="6444861"/>
            <a:ext cx="9516586" cy="262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4190" y="6045200"/>
            <a:ext cx="9327515" cy="573734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504190" y="671689"/>
            <a:ext cx="3317501" cy="5289550"/>
          </a:xfrm>
        </p:spPr>
        <p:txBody>
          <a:bodyPr/>
          <a:lstStyle>
            <a:lvl1pPr marL="0" indent="0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942486" y="671689"/>
            <a:ext cx="5889219" cy="5289550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865457" y="679439"/>
            <a:ext cx="5546090" cy="4030133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20159" y="5502384"/>
            <a:ext cx="6470438" cy="575484"/>
          </a:xfrm>
        </p:spPr>
        <p:txBody>
          <a:bodyPr anchor="ctr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420159" y="6096786"/>
            <a:ext cx="6470438" cy="846608"/>
          </a:xfrm>
        </p:spPr>
        <p:txBody>
          <a:bodyPr lIns="120953" tIns="0"/>
          <a:lstStyle>
            <a:lvl1pPr marL="0" indent="0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67214" y="1157934"/>
            <a:ext cx="9516586" cy="262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36127" y="1712457"/>
            <a:ext cx="9579610" cy="4986941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7142692" y="83961"/>
            <a:ext cx="2773045" cy="31835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l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445299" y="83961"/>
            <a:ext cx="3697393" cy="318353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9075420" y="7136695"/>
            <a:ext cx="840317" cy="269375"/>
          </a:xfrm>
          <a:prstGeom prst="rect">
            <a:avLst/>
          </a:prstGeom>
        </p:spPr>
        <p:txBody>
          <a:bodyPr vert="horz" lIns="100794" tIns="50397" rIns="100794" bIns="50397"/>
          <a:lstStyle>
            <a:lvl1pPr algn="r" eaLnBrk="1" latinLnBrk="0" hangingPunct="1">
              <a:defRPr kumimoji="0" sz="13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36127" y="503767"/>
            <a:ext cx="9579610" cy="923572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67214" y="1157934"/>
            <a:ext cx="9516586" cy="262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67214" y="1165744"/>
            <a:ext cx="9516586" cy="2624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77979" indent="-377979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500" kern="1200">
          <a:solidFill>
            <a:schemeClr val="tx2"/>
          </a:solidFill>
          <a:latin typeface="+mn-lt"/>
          <a:ea typeface="+mn-ea"/>
          <a:cs typeface="+mn-cs"/>
        </a:defRPr>
      </a:lvl1pPr>
      <a:lvl2pPr marL="818954" indent="-314982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3100" kern="1200">
          <a:solidFill>
            <a:schemeClr val="tx2"/>
          </a:solidFill>
          <a:latin typeface="+mn-lt"/>
          <a:ea typeface="+mn-ea"/>
          <a:cs typeface="+mn-cs"/>
        </a:defRPr>
      </a:lvl2pPr>
      <a:lvl3pPr marL="1259929" indent="-25198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3pPr>
      <a:lvl4pPr marL="1763900" indent="-251986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2267872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771844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3275815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779787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8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283758" indent="-251986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4700" y="512945"/>
            <a:ext cx="8229600" cy="150874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algn="ctr">
              <a:lnSpc>
                <a:spcPts val="5730"/>
              </a:lnSpc>
              <a:spcBef>
                <a:spcPts val="365"/>
              </a:spcBef>
            </a:pPr>
            <a:r>
              <a:rPr sz="4850" spc="-30" dirty="0">
                <a:latin typeface="RobotoRegular"/>
                <a:cs typeface="RobotoRegular"/>
              </a:rPr>
              <a:t>PYOGENIC </a:t>
            </a:r>
            <a:r>
              <a:rPr sz="4850" spc="-15" dirty="0">
                <a:latin typeface="RobotoRegular"/>
                <a:cs typeface="RobotoRegular"/>
              </a:rPr>
              <a:t>(SEPTIC)  </a:t>
            </a:r>
            <a:r>
              <a:rPr sz="4850" spc="-50" dirty="0">
                <a:latin typeface="RobotoRegular"/>
                <a:cs typeface="RobotoRegular"/>
              </a:rPr>
              <a:t>ARTHRITIS</a:t>
            </a:r>
            <a:endParaRPr sz="4850" dirty="0">
              <a:latin typeface="RobotoRegular"/>
              <a:cs typeface="RobotoRegular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5079" y="6793475"/>
            <a:ext cx="4556621" cy="45332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850" spc="-5" dirty="0">
                <a:latin typeface="RobotoRegular"/>
                <a:cs typeface="RobotoRegular"/>
              </a:rPr>
              <a:t>By </a:t>
            </a:r>
            <a:r>
              <a:rPr lang="en-US" sz="2850" spc="-240" dirty="0" smtClean="0">
                <a:latin typeface="RobotoRegular"/>
                <a:cs typeface="RobotoRegular"/>
              </a:rPr>
              <a:t>Madam Ruth</a:t>
            </a:r>
            <a:endParaRPr sz="2850" dirty="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35323" y="385969"/>
            <a:ext cx="59690" cy="146050"/>
          </a:xfrm>
          <a:custGeom>
            <a:avLst/>
            <a:gdLst/>
            <a:ahLst/>
            <a:cxnLst/>
            <a:rect l="l" t="t" r="r" b="b"/>
            <a:pathLst>
              <a:path w="59690" h="146050">
                <a:moveTo>
                  <a:pt x="59118" y="145783"/>
                </a:moveTo>
                <a:lnTo>
                  <a:pt x="35680" y="145783"/>
                </a:lnTo>
                <a:lnTo>
                  <a:pt x="35680" y="29080"/>
                </a:lnTo>
                <a:lnTo>
                  <a:pt x="0" y="42089"/>
                </a:lnTo>
                <a:lnTo>
                  <a:pt x="0" y="20040"/>
                </a:lnTo>
                <a:lnTo>
                  <a:pt x="52947" y="0"/>
                </a:lnTo>
                <a:lnTo>
                  <a:pt x="59118" y="0"/>
                </a:lnTo>
                <a:lnTo>
                  <a:pt x="59118" y="145783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06265" y="323144"/>
            <a:ext cx="13589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" dirty="0">
                <a:latin typeface="RobotoRegular"/>
                <a:cs typeface="RobotoRegular"/>
              </a:rPr>
              <a:t>1</a:t>
            </a:r>
            <a:endParaRPr sz="15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16611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Pathology…</a:t>
            </a:r>
          </a:p>
        </p:txBody>
      </p:sp>
      <p:sp>
        <p:nvSpPr>
          <p:cNvPr id="3" name="object 3"/>
          <p:cNvSpPr/>
          <p:nvPr/>
        </p:nvSpPr>
        <p:spPr>
          <a:xfrm>
            <a:off x="208334" y="1457149"/>
            <a:ext cx="179910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1</a:t>
            </a:r>
            <a:r>
              <a:rPr sz="1400" spc="15" dirty="0">
                <a:latin typeface="RobotoRegular"/>
                <a:cs typeface="RobotoRegular"/>
              </a:rPr>
              <a:t>0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333" y="1686111"/>
            <a:ext cx="8735060" cy="43218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775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spc="-15" dirty="0">
                <a:latin typeface="RobotoRegular"/>
                <a:cs typeface="RobotoRegular"/>
              </a:rPr>
              <a:t>Infection </a:t>
            </a:r>
            <a:r>
              <a:rPr sz="3200" spc="-35" dirty="0">
                <a:latin typeface="RobotoRegular"/>
                <a:cs typeface="RobotoRegular"/>
              </a:rPr>
              <a:t>settles </a:t>
            </a:r>
            <a:r>
              <a:rPr sz="3200" spc="-10" dirty="0">
                <a:latin typeface="RobotoRegular"/>
                <a:cs typeface="RobotoRegular"/>
              </a:rPr>
              <a:t>in </a:t>
            </a:r>
            <a:r>
              <a:rPr sz="3200" spc="-20" dirty="0">
                <a:latin typeface="RobotoRegular"/>
                <a:cs typeface="RobotoRegular"/>
              </a:rPr>
              <a:t>the </a:t>
            </a:r>
            <a:r>
              <a:rPr sz="3200" spc="5" dirty="0">
                <a:latin typeface="RobotoRegular"/>
                <a:cs typeface="RobotoRegular"/>
              </a:rPr>
              <a:t>synovial</a:t>
            </a:r>
            <a:r>
              <a:rPr sz="3200" spc="-80" dirty="0">
                <a:latin typeface="RobotoRegular"/>
                <a:cs typeface="RobotoRegular"/>
              </a:rPr>
              <a:t> </a:t>
            </a:r>
            <a:r>
              <a:rPr sz="3200" spc="-35" dirty="0">
                <a:latin typeface="RobotoRegular"/>
                <a:cs typeface="RobotoRegular"/>
              </a:rPr>
              <a:t>membrane</a:t>
            </a:r>
            <a:endParaRPr sz="3200">
              <a:latin typeface="RobotoRegular"/>
              <a:cs typeface="RobotoRegular"/>
            </a:endParaRPr>
          </a:p>
          <a:p>
            <a:pPr marL="361950" marR="458470" indent="-349885">
              <a:lnSpc>
                <a:spcPts val="3750"/>
              </a:lnSpc>
              <a:spcBef>
                <a:spcPts val="880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dirty="0">
                <a:latin typeface="RobotoRegular"/>
                <a:cs typeface="RobotoRegular"/>
              </a:rPr>
              <a:t>An </a:t>
            </a:r>
            <a:r>
              <a:rPr sz="3200" spc="-15" dirty="0">
                <a:latin typeface="RobotoRegular"/>
                <a:cs typeface="RobotoRegular"/>
              </a:rPr>
              <a:t>acute inﬂammatory </a:t>
            </a:r>
            <a:r>
              <a:rPr sz="3200" spc="-10" dirty="0">
                <a:latin typeface="RobotoRegular"/>
                <a:cs typeface="RobotoRegular"/>
              </a:rPr>
              <a:t>reaction </a:t>
            </a:r>
            <a:r>
              <a:rPr sz="3200" dirty="0">
                <a:latin typeface="RobotoRegular"/>
                <a:cs typeface="RobotoRegular"/>
              </a:rPr>
              <a:t>occurs, </a:t>
            </a:r>
            <a:r>
              <a:rPr sz="3200" spc="-15" dirty="0">
                <a:latin typeface="RobotoRegular"/>
                <a:cs typeface="RobotoRegular"/>
              </a:rPr>
              <a:t>with  </a:t>
            </a:r>
            <a:r>
              <a:rPr sz="3200" dirty="0">
                <a:latin typeface="RobotoRegular"/>
                <a:cs typeface="RobotoRegular"/>
              </a:rPr>
              <a:t>serous </a:t>
            </a:r>
            <a:r>
              <a:rPr sz="3200" spc="20" dirty="0">
                <a:latin typeface="RobotoRegular"/>
                <a:cs typeface="RobotoRegular"/>
              </a:rPr>
              <a:t>or </a:t>
            </a:r>
            <a:r>
              <a:rPr sz="3200" spc="-10" dirty="0">
                <a:latin typeface="RobotoRegular"/>
                <a:cs typeface="RobotoRegular"/>
              </a:rPr>
              <a:t>seropurulent</a:t>
            </a:r>
            <a:r>
              <a:rPr sz="3200" spc="-125" dirty="0">
                <a:latin typeface="RobotoRegular"/>
                <a:cs typeface="RobotoRegular"/>
              </a:rPr>
              <a:t> </a:t>
            </a:r>
            <a:r>
              <a:rPr sz="3200" spc="-15" dirty="0">
                <a:latin typeface="RobotoRegular"/>
                <a:cs typeface="RobotoRegular"/>
              </a:rPr>
              <a:t>exudation.</a:t>
            </a:r>
            <a:endParaRPr sz="3200">
              <a:latin typeface="RobotoRegular"/>
              <a:cs typeface="RobotoRegular"/>
            </a:endParaRPr>
          </a:p>
          <a:p>
            <a:pPr marL="361950" marR="34290" indent="-349885">
              <a:lnSpc>
                <a:spcPts val="3750"/>
              </a:lnSpc>
              <a:spcBef>
                <a:spcPts val="765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spc="-15" dirty="0">
                <a:latin typeface="RobotoRegular"/>
                <a:cs typeface="RobotoRegular"/>
              </a:rPr>
              <a:t>The </a:t>
            </a:r>
            <a:r>
              <a:rPr sz="3200" spc="-20" dirty="0">
                <a:latin typeface="RobotoRegular"/>
                <a:cs typeface="RobotoRegular"/>
              </a:rPr>
              <a:t>ﬂuid </a:t>
            </a:r>
            <a:r>
              <a:rPr sz="3200" spc="-10" dirty="0">
                <a:latin typeface="RobotoRegular"/>
                <a:cs typeface="RobotoRegular"/>
              </a:rPr>
              <a:t>is </a:t>
            </a:r>
            <a:r>
              <a:rPr sz="3200" spc="-20" dirty="0">
                <a:latin typeface="RobotoRegular"/>
                <a:cs typeface="RobotoRegular"/>
              </a:rPr>
              <a:t>turbid </a:t>
            </a:r>
            <a:r>
              <a:rPr sz="3200" spc="20" dirty="0">
                <a:latin typeface="RobotoRegular"/>
                <a:cs typeface="RobotoRegular"/>
              </a:rPr>
              <a:t>or </a:t>
            </a:r>
            <a:r>
              <a:rPr sz="3200" spc="-15" dirty="0">
                <a:latin typeface="RobotoRegular"/>
                <a:cs typeface="RobotoRegular"/>
              </a:rPr>
              <a:t>frankly purulent</a:t>
            </a:r>
            <a:r>
              <a:rPr sz="3200" spc="-185" dirty="0">
                <a:latin typeface="RobotoRegular"/>
                <a:cs typeface="RobotoRegular"/>
              </a:rPr>
              <a:t> </a:t>
            </a:r>
            <a:r>
              <a:rPr sz="3200" spc="-5" dirty="0">
                <a:latin typeface="RobotoRegular"/>
                <a:cs typeface="RobotoRegular"/>
              </a:rPr>
              <a:t>according  </a:t>
            </a:r>
            <a:r>
              <a:rPr sz="3200" spc="-30" dirty="0">
                <a:latin typeface="RobotoRegular"/>
                <a:cs typeface="RobotoRegular"/>
              </a:rPr>
              <a:t>to </a:t>
            </a:r>
            <a:r>
              <a:rPr sz="3200" spc="-20" dirty="0">
                <a:latin typeface="RobotoRegular"/>
                <a:cs typeface="RobotoRegular"/>
              </a:rPr>
              <a:t>the severity </a:t>
            </a:r>
            <a:r>
              <a:rPr sz="3200" spc="20" dirty="0">
                <a:latin typeface="RobotoRegular"/>
                <a:cs typeface="RobotoRegular"/>
              </a:rPr>
              <a:t>of </a:t>
            </a:r>
            <a:r>
              <a:rPr sz="3200" spc="-20" dirty="0">
                <a:latin typeface="RobotoRegular"/>
                <a:cs typeface="RobotoRegular"/>
              </a:rPr>
              <a:t>the</a:t>
            </a:r>
            <a:r>
              <a:rPr sz="3200" spc="-90" dirty="0">
                <a:latin typeface="RobotoRegular"/>
                <a:cs typeface="RobotoRegular"/>
              </a:rPr>
              <a:t> </a:t>
            </a:r>
            <a:r>
              <a:rPr sz="3200" spc="-15" dirty="0">
                <a:latin typeface="RobotoRegular"/>
                <a:cs typeface="RobotoRegular"/>
              </a:rPr>
              <a:t>infection.</a:t>
            </a:r>
            <a:endParaRPr sz="3200">
              <a:latin typeface="RobotoRegular"/>
              <a:cs typeface="RobotoRegular"/>
            </a:endParaRPr>
          </a:p>
          <a:p>
            <a:pPr marL="361950" indent="-349885">
              <a:lnSpc>
                <a:spcPct val="100000"/>
              </a:lnSpc>
              <a:spcBef>
                <a:spcPts val="560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spc="-10" dirty="0">
                <a:latin typeface="RobotoRegular"/>
                <a:cs typeface="RobotoRegular"/>
              </a:rPr>
              <a:t>Pressure </a:t>
            </a:r>
            <a:r>
              <a:rPr sz="3200" spc="-15" dirty="0">
                <a:latin typeface="RobotoRegular"/>
                <a:cs typeface="RobotoRegular"/>
              </a:rPr>
              <a:t>within </a:t>
            </a:r>
            <a:r>
              <a:rPr sz="3200" spc="-20" dirty="0">
                <a:latin typeface="RobotoRegular"/>
                <a:cs typeface="RobotoRegular"/>
              </a:rPr>
              <a:t>the </a:t>
            </a:r>
            <a:r>
              <a:rPr sz="3200" spc="5" dirty="0">
                <a:latin typeface="RobotoRegular"/>
                <a:cs typeface="RobotoRegular"/>
              </a:rPr>
              <a:t>joint </a:t>
            </a:r>
            <a:r>
              <a:rPr sz="3200" spc="-30" dirty="0">
                <a:latin typeface="RobotoRegular"/>
                <a:cs typeface="RobotoRegular"/>
              </a:rPr>
              <a:t>rapidly</a:t>
            </a:r>
            <a:r>
              <a:rPr sz="3200" spc="-175" dirty="0">
                <a:latin typeface="RobotoRegular"/>
                <a:cs typeface="RobotoRegular"/>
              </a:rPr>
              <a:t> </a:t>
            </a:r>
            <a:r>
              <a:rPr sz="3200" spc="-15" dirty="0">
                <a:latin typeface="RobotoRegular"/>
                <a:cs typeface="RobotoRegular"/>
              </a:rPr>
              <a:t>increases</a:t>
            </a:r>
            <a:endParaRPr sz="3200">
              <a:latin typeface="RobotoRegular"/>
              <a:cs typeface="RobotoRegular"/>
            </a:endParaRPr>
          </a:p>
          <a:p>
            <a:pPr marL="361950" marR="5080" indent="-349885">
              <a:lnSpc>
                <a:spcPts val="3750"/>
              </a:lnSpc>
              <a:spcBef>
                <a:spcPts val="880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spc="-15" dirty="0">
                <a:latin typeface="RobotoRegular"/>
                <a:cs typeface="RobotoRegular"/>
              </a:rPr>
              <a:t>Heat, </a:t>
            </a:r>
            <a:r>
              <a:rPr sz="3200" spc="-20" dirty="0">
                <a:latin typeface="RobotoRegular"/>
                <a:cs typeface="RobotoRegular"/>
              </a:rPr>
              <a:t>redness </a:t>
            </a:r>
            <a:r>
              <a:rPr sz="3200" dirty="0">
                <a:latin typeface="RobotoRegular"/>
                <a:cs typeface="RobotoRegular"/>
              </a:rPr>
              <a:t>and </a:t>
            </a:r>
            <a:r>
              <a:rPr sz="3200" spc="-10" dirty="0">
                <a:latin typeface="RobotoRegular"/>
                <a:cs typeface="RobotoRegular"/>
              </a:rPr>
              <a:t>swelling </a:t>
            </a:r>
            <a:r>
              <a:rPr sz="3200" spc="20" dirty="0">
                <a:latin typeface="RobotoRegular"/>
                <a:cs typeface="RobotoRegular"/>
              </a:rPr>
              <a:t>of </a:t>
            </a:r>
            <a:r>
              <a:rPr sz="3200" spc="-20" dirty="0">
                <a:latin typeface="RobotoRegular"/>
                <a:cs typeface="RobotoRegular"/>
              </a:rPr>
              <a:t>the </a:t>
            </a:r>
            <a:r>
              <a:rPr sz="3200" spc="5" dirty="0">
                <a:latin typeface="RobotoRegular"/>
                <a:cs typeface="RobotoRegular"/>
              </a:rPr>
              <a:t>joint</a:t>
            </a:r>
            <a:r>
              <a:rPr sz="3200" spc="-265" dirty="0">
                <a:latin typeface="RobotoRegular"/>
                <a:cs typeface="RobotoRegular"/>
              </a:rPr>
              <a:t> </a:t>
            </a:r>
            <a:r>
              <a:rPr sz="3200" spc="-20" dirty="0">
                <a:latin typeface="RobotoRegular"/>
                <a:cs typeface="RobotoRegular"/>
              </a:rPr>
              <a:t>become  </a:t>
            </a:r>
            <a:r>
              <a:rPr sz="3200" dirty="0">
                <a:latin typeface="RobotoRegular"/>
                <a:cs typeface="RobotoRegular"/>
              </a:rPr>
              <a:t>obvious.</a:t>
            </a:r>
            <a:endParaRPr sz="3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16611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Pathology…</a:t>
            </a:r>
          </a:p>
        </p:txBody>
      </p:sp>
      <p:sp>
        <p:nvSpPr>
          <p:cNvPr id="3" name="object 3"/>
          <p:cNvSpPr/>
          <p:nvPr/>
        </p:nvSpPr>
        <p:spPr>
          <a:xfrm>
            <a:off x="208334" y="1458215"/>
            <a:ext cx="152848" cy="135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1</a:t>
            </a:r>
            <a:r>
              <a:rPr sz="1400" spc="15" dirty="0">
                <a:latin typeface="RobotoRegular"/>
                <a:cs typeface="RobotoRegular"/>
              </a:rPr>
              <a:t>1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9363" y="2804594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363" y="3242427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1326" y="1750627"/>
            <a:ext cx="8281034" cy="43364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47980" marR="307340" indent="-335915">
              <a:lnSpc>
                <a:spcPts val="3150"/>
              </a:lnSpc>
              <a:spcBef>
                <a:spcPts val="555"/>
              </a:spcBef>
              <a:buClr>
                <a:srgbClr val="428086"/>
              </a:buClr>
              <a:buSzPct val="62711"/>
              <a:buFont typeface="Wingdings"/>
              <a:buChar char=""/>
              <a:tabLst>
                <a:tab pos="347980" algn="l"/>
                <a:tab pos="348615" algn="l"/>
              </a:tabLst>
            </a:pPr>
            <a:r>
              <a:rPr sz="2950" spc="-5" dirty="0">
                <a:latin typeface="RobotoRegular"/>
                <a:cs typeface="RobotoRegular"/>
              </a:rPr>
              <a:t>Erosion </a:t>
            </a:r>
            <a:r>
              <a:rPr sz="2950" spc="25" dirty="0">
                <a:latin typeface="RobotoRegular"/>
                <a:cs typeface="RobotoRegular"/>
              </a:rPr>
              <a:t>and </a:t>
            </a:r>
            <a:r>
              <a:rPr sz="2950" spc="20" dirty="0">
                <a:latin typeface="RobotoRegular"/>
                <a:cs typeface="RobotoRegular"/>
              </a:rPr>
              <a:t>damage </a:t>
            </a:r>
            <a:r>
              <a:rPr sz="2950" spc="-15" dirty="0">
                <a:latin typeface="RobotoRegular"/>
                <a:cs typeface="RobotoRegular"/>
              </a:rPr>
              <a:t>of </a:t>
            </a:r>
            <a:r>
              <a:rPr sz="2950" spc="20" dirty="0">
                <a:latin typeface="RobotoRegular"/>
                <a:cs typeface="RobotoRegular"/>
              </a:rPr>
              <a:t>the </a:t>
            </a:r>
            <a:r>
              <a:rPr sz="2950" spc="35" dirty="0">
                <a:latin typeface="RobotoRegular"/>
                <a:cs typeface="RobotoRegular"/>
              </a:rPr>
              <a:t>articular cartilage  </a:t>
            </a:r>
            <a:r>
              <a:rPr sz="2950" spc="-5" dirty="0">
                <a:latin typeface="RobotoRegular"/>
                <a:cs typeface="RobotoRegular"/>
              </a:rPr>
              <a:t>occurs </a:t>
            </a:r>
            <a:r>
              <a:rPr sz="2950" spc="5" dirty="0">
                <a:latin typeface="RobotoRegular"/>
                <a:cs typeface="RobotoRegular"/>
              </a:rPr>
              <a:t>due </a:t>
            </a:r>
            <a:r>
              <a:rPr sz="2950" spc="15" dirty="0">
                <a:latin typeface="RobotoRegular"/>
                <a:cs typeface="RobotoRegular"/>
              </a:rPr>
              <a:t>to</a:t>
            </a:r>
            <a:r>
              <a:rPr sz="2950" spc="40" dirty="0">
                <a:latin typeface="RobotoRegular"/>
                <a:cs typeface="RobotoRegular"/>
              </a:rPr>
              <a:t> </a:t>
            </a:r>
            <a:r>
              <a:rPr sz="2950" spc="5" dirty="0">
                <a:latin typeface="RobotoRegular"/>
                <a:cs typeface="RobotoRegular"/>
              </a:rPr>
              <a:t>:</a:t>
            </a:r>
            <a:endParaRPr sz="2950">
              <a:latin typeface="RobotoRegular"/>
              <a:cs typeface="RobotoRegular"/>
            </a:endParaRPr>
          </a:p>
          <a:p>
            <a:pPr marL="697865">
              <a:lnSpc>
                <a:spcPct val="100000"/>
              </a:lnSpc>
              <a:spcBef>
                <a:spcPts val="195"/>
              </a:spcBef>
            </a:pPr>
            <a:r>
              <a:rPr sz="2750" dirty="0">
                <a:latin typeface="RobotoRegular"/>
                <a:cs typeface="RobotoRegular"/>
              </a:rPr>
              <a:t>Bacterial</a:t>
            </a:r>
            <a:r>
              <a:rPr sz="2750" spc="-35" dirty="0">
                <a:latin typeface="RobotoRegular"/>
                <a:cs typeface="RobotoRegular"/>
              </a:rPr>
              <a:t> </a:t>
            </a:r>
            <a:r>
              <a:rPr sz="2750" spc="-10" dirty="0">
                <a:latin typeface="RobotoRegular"/>
                <a:cs typeface="RobotoRegular"/>
              </a:rPr>
              <a:t>enzymes</a:t>
            </a:r>
            <a:endParaRPr sz="2750">
              <a:latin typeface="RobotoRegular"/>
              <a:cs typeface="RobotoRegular"/>
            </a:endParaRPr>
          </a:p>
          <a:p>
            <a:pPr marL="697865" marR="5080">
              <a:lnSpc>
                <a:spcPts val="2860"/>
              </a:lnSpc>
              <a:spcBef>
                <a:spcPts val="610"/>
              </a:spcBef>
            </a:pPr>
            <a:r>
              <a:rPr sz="2750" spc="-15" dirty="0">
                <a:latin typeface="RobotoRegular"/>
                <a:cs typeface="RobotoRegular"/>
              </a:rPr>
              <a:t>Proteolytic </a:t>
            </a:r>
            <a:r>
              <a:rPr sz="2750" spc="-10" dirty="0">
                <a:latin typeface="RobotoRegular"/>
                <a:cs typeface="RobotoRegular"/>
              </a:rPr>
              <a:t>enzymes released </a:t>
            </a:r>
            <a:r>
              <a:rPr sz="2750" spc="-15" dirty="0">
                <a:latin typeface="RobotoRegular"/>
                <a:cs typeface="RobotoRegular"/>
              </a:rPr>
              <a:t>from </a:t>
            </a:r>
            <a:r>
              <a:rPr sz="2750" spc="5" dirty="0">
                <a:latin typeface="RobotoRegular"/>
                <a:cs typeface="RobotoRegular"/>
              </a:rPr>
              <a:t>synovial </a:t>
            </a:r>
            <a:r>
              <a:rPr sz="2750" spc="-10" dirty="0">
                <a:latin typeface="RobotoRegular"/>
                <a:cs typeface="RobotoRegular"/>
              </a:rPr>
              <a:t>cells,  </a:t>
            </a:r>
            <a:r>
              <a:rPr sz="2750" dirty="0">
                <a:latin typeface="RobotoRegular"/>
                <a:cs typeface="RobotoRegular"/>
              </a:rPr>
              <a:t>inﬂammatory </a:t>
            </a:r>
            <a:r>
              <a:rPr sz="2750" spc="-10" dirty="0">
                <a:latin typeface="RobotoRegular"/>
                <a:cs typeface="RobotoRegular"/>
              </a:rPr>
              <a:t>cells </a:t>
            </a:r>
            <a:r>
              <a:rPr sz="2750" spc="20" dirty="0">
                <a:latin typeface="RobotoRegular"/>
                <a:cs typeface="RobotoRegular"/>
              </a:rPr>
              <a:t>and</a:t>
            </a:r>
            <a:r>
              <a:rPr sz="2750" spc="-45" dirty="0">
                <a:latin typeface="RobotoRegular"/>
                <a:cs typeface="RobotoRegular"/>
              </a:rPr>
              <a:t> </a:t>
            </a:r>
            <a:r>
              <a:rPr sz="2750" spc="5" dirty="0">
                <a:latin typeface="RobotoRegular"/>
                <a:cs typeface="RobotoRegular"/>
              </a:rPr>
              <a:t>pus.</a:t>
            </a:r>
            <a:endParaRPr sz="2750">
              <a:latin typeface="RobotoRegular"/>
              <a:cs typeface="RobotoRegular"/>
            </a:endParaRPr>
          </a:p>
          <a:p>
            <a:pPr marL="347980" marR="104775" indent="-335915">
              <a:lnSpc>
                <a:spcPts val="3150"/>
              </a:lnSpc>
              <a:spcBef>
                <a:spcPts val="765"/>
              </a:spcBef>
              <a:buClr>
                <a:srgbClr val="428086"/>
              </a:buClr>
              <a:buSzPct val="62711"/>
              <a:buFont typeface="Wingdings"/>
              <a:buChar char=""/>
              <a:tabLst>
                <a:tab pos="347980" algn="l"/>
                <a:tab pos="348615" algn="l"/>
              </a:tabLst>
            </a:pPr>
            <a:r>
              <a:rPr sz="2950" spc="-10" dirty="0">
                <a:latin typeface="RobotoRegular"/>
                <a:cs typeface="RobotoRegular"/>
              </a:rPr>
              <a:t>In </a:t>
            </a:r>
            <a:r>
              <a:rPr sz="2950" spc="15" dirty="0">
                <a:latin typeface="RobotoRegular"/>
                <a:cs typeface="RobotoRegular"/>
              </a:rPr>
              <a:t>infants, </a:t>
            </a:r>
            <a:r>
              <a:rPr sz="2950" spc="20" dirty="0">
                <a:latin typeface="RobotoRegular"/>
                <a:cs typeface="RobotoRegular"/>
              </a:rPr>
              <a:t>the </a:t>
            </a:r>
            <a:r>
              <a:rPr sz="2950" spc="10" dirty="0">
                <a:latin typeface="RobotoRegular"/>
                <a:cs typeface="RobotoRegular"/>
              </a:rPr>
              <a:t>entire </a:t>
            </a:r>
            <a:r>
              <a:rPr sz="2950" spc="15" dirty="0">
                <a:latin typeface="RobotoRegular"/>
                <a:cs typeface="RobotoRegular"/>
              </a:rPr>
              <a:t>epiphysis </a:t>
            </a:r>
            <a:r>
              <a:rPr sz="2950" spc="35" dirty="0">
                <a:latin typeface="RobotoRegular"/>
                <a:cs typeface="RobotoRegular"/>
              </a:rPr>
              <a:t>may </a:t>
            </a:r>
            <a:r>
              <a:rPr sz="2950" spc="5" dirty="0">
                <a:latin typeface="RobotoRegular"/>
                <a:cs typeface="RobotoRegular"/>
              </a:rPr>
              <a:t>be </a:t>
            </a:r>
            <a:r>
              <a:rPr sz="2950" dirty="0">
                <a:latin typeface="RobotoRegular"/>
                <a:cs typeface="RobotoRegular"/>
              </a:rPr>
              <a:t>severely  </a:t>
            </a:r>
            <a:r>
              <a:rPr sz="2950" spc="10" dirty="0">
                <a:latin typeface="RobotoRegular"/>
                <a:cs typeface="RobotoRegular"/>
              </a:rPr>
              <a:t>damaged.</a:t>
            </a:r>
            <a:endParaRPr sz="2950">
              <a:latin typeface="RobotoRegular"/>
              <a:cs typeface="RobotoRegular"/>
            </a:endParaRPr>
          </a:p>
          <a:p>
            <a:pPr marL="347980" marR="197485" indent="-335915">
              <a:lnSpc>
                <a:spcPct val="89600"/>
              </a:lnSpc>
              <a:spcBef>
                <a:spcPts val="770"/>
              </a:spcBef>
              <a:buClr>
                <a:srgbClr val="428086"/>
              </a:buClr>
              <a:buSzPct val="62711"/>
              <a:buFont typeface="Wingdings"/>
              <a:buChar char=""/>
              <a:tabLst>
                <a:tab pos="347980" algn="l"/>
                <a:tab pos="348615" algn="l"/>
              </a:tabLst>
            </a:pPr>
            <a:r>
              <a:rPr sz="2950" dirty="0">
                <a:latin typeface="RobotoRegular"/>
                <a:cs typeface="RobotoRegular"/>
              </a:rPr>
              <a:t>Left </a:t>
            </a:r>
            <a:r>
              <a:rPr sz="2950" spc="5" dirty="0">
                <a:latin typeface="RobotoRegular"/>
                <a:cs typeface="RobotoRegular"/>
              </a:rPr>
              <a:t>untreated, infection </a:t>
            </a:r>
            <a:r>
              <a:rPr sz="2950" dirty="0">
                <a:latin typeface="RobotoRegular"/>
                <a:cs typeface="RobotoRegular"/>
              </a:rPr>
              <a:t>spreads </a:t>
            </a:r>
            <a:r>
              <a:rPr sz="2950" spc="15" dirty="0">
                <a:latin typeface="RobotoRegular"/>
                <a:cs typeface="RobotoRegular"/>
              </a:rPr>
              <a:t>to underlying  </a:t>
            </a:r>
            <a:r>
              <a:rPr sz="2950" spc="-5" dirty="0">
                <a:latin typeface="RobotoRegular"/>
                <a:cs typeface="RobotoRegular"/>
              </a:rPr>
              <a:t>bone </a:t>
            </a:r>
            <a:r>
              <a:rPr sz="2950" spc="-15" dirty="0">
                <a:latin typeface="RobotoRegular"/>
                <a:cs typeface="RobotoRegular"/>
              </a:rPr>
              <a:t>or </a:t>
            </a:r>
            <a:r>
              <a:rPr sz="2950" spc="10" dirty="0">
                <a:latin typeface="RobotoRegular"/>
                <a:cs typeface="RobotoRegular"/>
              </a:rPr>
              <a:t>could </a:t>
            </a:r>
            <a:r>
              <a:rPr sz="2950" spc="5" dirty="0">
                <a:latin typeface="RobotoRegular"/>
                <a:cs typeface="RobotoRegular"/>
              </a:rPr>
              <a:t>burst </a:t>
            </a:r>
            <a:r>
              <a:rPr sz="2950" dirty="0">
                <a:latin typeface="RobotoRegular"/>
                <a:cs typeface="RobotoRegular"/>
              </a:rPr>
              <a:t>out </a:t>
            </a:r>
            <a:r>
              <a:rPr sz="2950" spc="-15" dirty="0">
                <a:latin typeface="RobotoRegular"/>
                <a:cs typeface="RobotoRegular"/>
              </a:rPr>
              <a:t>of </a:t>
            </a:r>
            <a:r>
              <a:rPr sz="2950" spc="20" dirty="0">
                <a:latin typeface="RobotoRegular"/>
                <a:cs typeface="RobotoRegular"/>
              </a:rPr>
              <a:t>the </a:t>
            </a:r>
            <a:r>
              <a:rPr sz="2950" dirty="0">
                <a:latin typeface="RobotoRegular"/>
                <a:cs typeface="RobotoRegular"/>
              </a:rPr>
              <a:t>joint </a:t>
            </a:r>
            <a:r>
              <a:rPr sz="2950" spc="15" dirty="0">
                <a:latin typeface="RobotoRegular"/>
                <a:cs typeface="RobotoRegular"/>
              </a:rPr>
              <a:t>to </a:t>
            </a:r>
            <a:r>
              <a:rPr sz="2950" spc="-15" dirty="0">
                <a:latin typeface="RobotoRegular"/>
                <a:cs typeface="RobotoRegular"/>
              </a:rPr>
              <a:t>form  </a:t>
            </a:r>
            <a:r>
              <a:rPr sz="2950" spc="5" dirty="0">
                <a:latin typeface="RobotoRegular"/>
                <a:cs typeface="RobotoRegular"/>
              </a:rPr>
              <a:t>abscesses </a:t>
            </a:r>
            <a:r>
              <a:rPr sz="2950" spc="25" dirty="0">
                <a:latin typeface="RobotoRegular"/>
                <a:cs typeface="RobotoRegular"/>
              </a:rPr>
              <a:t>and</a:t>
            </a:r>
            <a:r>
              <a:rPr sz="2950" spc="50" dirty="0">
                <a:latin typeface="RobotoRegular"/>
                <a:cs typeface="RobotoRegular"/>
              </a:rPr>
              <a:t> </a:t>
            </a:r>
            <a:r>
              <a:rPr sz="2950" spc="15" dirty="0">
                <a:latin typeface="RobotoRegular"/>
                <a:cs typeface="RobotoRegular"/>
              </a:rPr>
              <a:t>sinuses.</a:t>
            </a:r>
            <a:endParaRPr sz="29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442976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Clinical</a:t>
            </a:r>
            <a:r>
              <a:rPr spc="-5" dirty="0"/>
              <a:t> </a:t>
            </a:r>
            <a:r>
              <a:rPr spc="-40" dirty="0"/>
              <a:t>features</a:t>
            </a:r>
          </a:p>
        </p:txBody>
      </p:sp>
      <p:sp>
        <p:nvSpPr>
          <p:cNvPr id="3" name="object 3"/>
          <p:cNvSpPr/>
          <p:nvPr/>
        </p:nvSpPr>
        <p:spPr>
          <a:xfrm>
            <a:off x="208334" y="1457149"/>
            <a:ext cx="183582" cy="136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1</a:t>
            </a:r>
            <a:r>
              <a:rPr sz="1400" spc="15" dirty="0">
                <a:latin typeface="RobotoRegular"/>
                <a:cs typeface="RobotoRegular"/>
              </a:rPr>
              <a:t>2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9037" y="1838922"/>
            <a:ext cx="1167130" cy="313690"/>
          </a:xfrm>
          <a:custGeom>
            <a:avLst/>
            <a:gdLst/>
            <a:ahLst/>
            <a:cxnLst/>
            <a:rect l="l" t="t" r="r" b="b"/>
            <a:pathLst>
              <a:path w="1167130" h="313689">
                <a:moveTo>
                  <a:pt x="48403" y="309360"/>
                </a:moveTo>
                <a:lnTo>
                  <a:pt x="0" y="309360"/>
                </a:lnTo>
                <a:lnTo>
                  <a:pt x="0" y="19323"/>
                </a:lnTo>
                <a:lnTo>
                  <a:pt x="48403" y="19323"/>
                </a:lnTo>
                <a:lnTo>
                  <a:pt x="48403" y="309360"/>
                </a:lnTo>
                <a:close/>
              </a:path>
              <a:path w="1167130" h="313689">
                <a:moveTo>
                  <a:pt x="259312" y="106850"/>
                </a:moveTo>
                <a:lnTo>
                  <a:pt x="149350" y="106850"/>
                </a:lnTo>
                <a:lnTo>
                  <a:pt x="158778" y="98187"/>
                </a:lnTo>
                <a:lnTo>
                  <a:pt x="171375" y="91999"/>
                </a:lnTo>
                <a:lnTo>
                  <a:pt x="187141" y="88287"/>
                </a:lnTo>
                <a:lnTo>
                  <a:pt x="206075" y="87049"/>
                </a:lnTo>
                <a:lnTo>
                  <a:pt x="221614" y="88215"/>
                </a:lnTo>
                <a:lnTo>
                  <a:pt x="235514" y="91712"/>
                </a:lnTo>
                <a:lnTo>
                  <a:pt x="247777" y="97541"/>
                </a:lnTo>
                <a:lnTo>
                  <a:pt x="258401" y="105702"/>
                </a:lnTo>
                <a:lnTo>
                  <a:pt x="259312" y="106850"/>
                </a:lnTo>
                <a:close/>
              </a:path>
              <a:path w="1167130" h="313689">
                <a:moveTo>
                  <a:pt x="150784" y="309360"/>
                </a:moveTo>
                <a:lnTo>
                  <a:pt x="103912" y="309360"/>
                </a:lnTo>
                <a:lnTo>
                  <a:pt x="103912" y="90875"/>
                </a:lnTo>
                <a:lnTo>
                  <a:pt x="148585" y="90875"/>
                </a:lnTo>
                <a:lnTo>
                  <a:pt x="149350" y="106850"/>
                </a:lnTo>
                <a:lnTo>
                  <a:pt x="259312" y="106850"/>
                </a:lnTo>
                <a:lnTo>
                  <a:pt x="266992" y="116530"/>
                </a:lnTo>
                <a:lnTo>
                  <a:pt x="272271" y="128373"/>
                </a:lnTo>
                <a:lnTo>
                  <a:pt x="195554" y="128373"/>
                </a:lnTo>
                <a:lnTo>
                  <a:pt x="188170" y="128888"/>
                </a:lnTo>
                <a:lnTo>
                  <a:pt x="154235" y="151200"/>
                </a:lnTo>
                <a:lnTo>
                  <a:pt x="150784" y="157071"/>
                </a:lnTo>
                <a:lnTo>
                  <a:pt x="150784" y="309360"/>
                </a:lnTo>
                <a:close/>
              </a:path>
              <a:path w="1167130" h="313689">
                <a:moveTo>
                  <a:pt x="278202" y="309360"/>
                </a:moveTo>
                <a:lnTo>
                  <a:pt x="231138" y="309360"/>
                </a:lnTo>
                <a:lnTo>
                  <a:pt x="231106" y="167019"/>
                </a:lnTo>
                <a:lnTo>
                  <a:pt x="230582" y="157471"/>
                </a:lnTo>
                <a:lnTo>
                  <a:pt x="203894" y="128917"/>
                </a:lnTo>
                <a:lnTo>
                  <a:pt x="195554" y="128373"/>
                </a:lnTo>
                <a:lnTo>
                  <a:pt x="272271" y="128373"/>
                </a:lnTo>
                <a:lnTo>
                  <a:pt x="273156" y="130359"/>
                </a:lnTo>
                <a:lnTo>
                  <a:pt x="276893" y="147188"/>
                </a:lnTo>
                <a:lnTo>
                  <a:pt x="278202" y="167019"/>
                </a:lnTo>
                <a:lnTo>
                  <a:pt x="278202" y="309360"/>
                </a:lnTo>
                <a:close/>
              </a:path>
              <a:path w="1167130" h="313689">
                <a:moveTo>
                  <a:pt x="378097" y="90875"/>
                </a:moveTo>
                <a:lnTo>
                  <a:pt x="331225" y="90875"/>
                </a:lnTo>
                <a:lnTo>
                  <a:pt x="331225" y="73465"/>
                </a:lnTo>
                <a:lnTo>
                  <a:pt x="342722" y="29576"/>
                </a:lnTo>
                <a:lnTo>
                  <a:pt x="374677" y="4759"/>
                </a:lnTo>
                <a:lnTo>
                  <a:pt x="404881" y="0"/>
                </a:lnTo>
                <a:lnTo>
                  <a:pt x="411416" y="269"/>
                </a:lnTo>
                <a:lnTo>
                  <a:pt x="418680" y="1076"/>
                </a:lnTo>
                <a:lnTo>
                  <a:pt x="426674" y="2421"/>
                </a:lnTo>
                <a:lnTo>
                  <a:pt x="435397" y="4304"/>
                </a:lnTo>
                <a:lnTo>
                  <a:pt x="432915" y="41707"/>
                </a:lnTo>
                <a:lnTo>
                  <a:pt x="408325" y="41707"/>
                </a:lnTo>
                <a:lnTo>
                  <a:pt x="395280" y="43704"/>
                </a:lnTo>
                <a:lnTo>
                  <a:pt x="385893" y="49694"/>
                </a:lnTo>
                <a:lnTo>
                  <a:pt x="380166" y="59678"/>
                </a:lnTo>
                <a:lnTo>
                  <a:pt x="378126" y="73465"/>
                </a:lnTo>
                <a:lnTo>
                  <a:pt x="378097" y="90875"/>
                </a:lnTo>
                <a:close/>
              </a:path>
              <a:path w="1167130" h="313689">
                <a:moveTo>
                  <a:pt x="432718" y="44672"/>
                </a:moveTo>
                <a:lnTo>
                  <a:pt x="423471" y="42695"/>
                </a:lnTo>
                <a:lnTo>
                  <a:pt x="415340" y="41707"/>
                </a:lnTo>
                <a:lnTo>
                  <a:pt x="432915" y="41707"/>
                </a:lnTo>
                <a:lnTo>
                  <a:pt x="432718" y="44672"/>
                </a:lnTo>
                <a:close/>
              </a:path>
              <a:path w="1167130" h="313689">
                <a:moveTo>
                  <a:pt x="422100" y="129521"/>
                </a:moveTo>
                <a:lnTo>
                  <a:pt x="298509" y="129521"/>
                </a:lnTo>
                <a:lnTo>
                  <a:pt x="298509" y="90875"/>
                </a:lnTo>
                <a:lnTo>
                  <a:pt x="422100" y="90875"/>
                </a:lnTo>
                <a:lnTo>
                  <a:pt x="422100" y="129521"/>
                </a:lnTo>
                <a:close/>
              </a:path>
              <a:path w="1167130" h="313689">
                <a:moveTo>
                  <a:pt x="378097" y="309360"/>
                </a:moveTo>
                <a:lnTo>
                  <a:pt x="331225" y="309360"/>
                </a:lnTo>
                <a:lnTo>
                  <a:pt x="331225" y="129521"/>
                </a:lnTo>
                <a:lnTo>
                  <a:pt x="378097" y="129521"/>
                </a:lnTo>
                <a:lnTo>
                  <a:pt x="378097" y="309360"/>
                </a:lnTo>
                <a:close/>
              </a:path>
              <a:path w="1167130" h="313689">
                <a:moveTo>
                  <a:pt x="498900" y="159750"/>
                </a:moveTo>
                <a:lnTo>
                  <a:pt x="452028" y="159750"/>
                </a:lnTo>
                <a:lnTo>
                  <a:pt x="453540" y="145084"/>
                </a:lnTo>
                <a:lnTo>
                  <a:pt x="476230" y="108189"/>
                </a:lnTo>
                <a:lnTo>
                  <a:pt x="521195" y="88370"/>
                </a:lnTo>
                <a:lnTo>
                  <a:pt x="540034" y="87049"/>
                </a:lnTo>
                <a:lnTo>
                  <a:pt x="557109" y="88221"/>
                </a:lnTo>
                <a:lnTo>
                  <a:pt x="599151" y="105798"/>
                </a:lnTo>
                <a:lnTo>
                  <a:pt x="615571" y="127034"/>
                </a:lnTo>
                <a:lnTo>
                  <a:pt x="537930" y="127034"/>
                </a:lnTo>
                <a:lnTo>
                  <a:pt x="529362" y="127560"/>
                </a:lnTo>
                <a:lnTo>
                  <a:pt x="499552" y="152240"/>
                </a:lnTo>
                <a:lnTo>
                  <a:pt x="498900" y="159750"/>
                </a:lnTo>
                <a:close/>
              </a:path>
              <a:path w="1167130" h="313689">
                <a:moveTo>
                  <a:pt x="523389" y="313185"/>
                </a:moveTo>
                <a:lnTo>
                  <a:pt x="479733" y="302263"/>
                </a:lnTo>
                <a:lnTo>
                  <a:pt x="452841" y="272124"/>
                </a:lnTo>
                <a:lnTo>
                  <a:pt x="447627" y="246033"/>
                </a:lnTo>
                <a:lnTo>
                  <a:pt x="449325" y="228964"/>
                </a:lnTo>
                <a:lnTo>
                  <a:pt x="474794" y="191029"/>
                </a:lnTo>
                <a:lnTo>
                  <a:pt x="525374" y="173542"/>
                </a:lnTo>
                <a:lnTo>
                  <a:pt x="546539" y="172376"/>
                </a:lnTo>
                <a:lnTo>
                  <a:pt x="575810" y="172376"/>
                </a:lnTo>
                <a:lnTo>
                  <a:pt x="575810" y="161662"/>
                </a:lnTo>
                <a:lnTo>
                  <a:pt x="554670" y="129378"/>
                </a:lnTo>
                <a:lnTo>
                  <a:pt x="537930" y="127034"/>
                </a:lnTo>
                <a:lnTo>
                  <a:pt x="615571" y="127034"/>
                </a:lnTo>
                <a:lnTo>
                  <a:pt x="616773" y="129139"/>
                </a:lnTo>
                <a:lnTo>
                  <a:pt x="621212" y="144432"/>
                </a:lnTo>
                <a:lnTo>
                  <a:pt x="622651" y="161662"/>
                </a:lnTo>
                <a:lnTo>
                  <a:pt x="622683" y="208727"/>
                </a:lnTo>
                <a:lnTo>
                  <a:pt x="548738" y="208727"/>
                </a:lnTo>
                <a:lnTo>
                  <a:pt x="525093" y="211154"/>
                </a:lnTo>
                <a:lnTo>
                  <a:pt x="508203" y="217384"/>
                </a:lnTo>
                <a:lnTo>
                  <a:pt x="498069" y="227416"/>
                </a:lnTo>
                <a:lnTo>
                  <a:pt x="494691" y="241250"/>
                </a:lnTo>
                <a:lnTo>
                  <a:pt x="494691" y="249542"/>
                </a:lnTo>
                <a:lnTo>
                  <a:pt x="528554" y="270714"/>
                </a:lnTo>
                <a:lnTo>
                  <a:pt x="623436" y="270714"/>
                </a:lnTo>
                <a:lnTo>
                  <a:pt x="624500" y="279897"/>
                </a:lnTo>
                <a:lnTo>
                  <a:pt x="626772" y="290324"/>
                </a:lnTo>
                <a:lnTo>
                  <a:pt x="628345" y="294819"/>
                </a:lnTo>
                <a:lnTo>
                  <a:pt x="577915" y="294819"/>
                </a:lnTo>
                <a:lnTo>
                  <a:pt x="542736" y="311177"/>
                </a:lnTo>
                <a:lnTo>
                  <a:pt x="533344" y="312683"/>
                </a:lnTo>
                <a:lnTo>
                  <a:pt x="523389" y="313185"/>
                </a:lnTo>
                <a:close/>
              </a:path>
              <a:path w="1167130" h="313689">
                <a:moveTo>
                  <a:pt x="623436" y="270714"/>
                </a:moveTo>
                <a:lnTo>
                  <a:pt x="528554" y="270714"/>
                </a:lnTo>
                <a:lnTo>
                  <a:pt x="536961" y="270176"/>
                </a:lnTo>
                <a:lnTo>
                  <a:pt x="544769" y="268561"/>
                </a:lnTo>
                <a:lnTo>
                  <a:pt x="575810" y="244312"/>
                </a:lnTo>
                <a:lnTo>
                  <a:pt x="575810" y="208727"/>
                </a:lnTo>
                <a:lnTo>
                  <a:pt x="622683" y="208727"/>
                </a:lnTo>
                <a:lnTo>
                  <a:pt x="622735" y="256524"/>
                </a:lnTo>
                <a:lnTo>
                  <a:pt x="623137" y="268131"/>
                </a:lnTo>
                <a:lnTo>
                  <a:pt x="623436" y="270714"/>
                </a:lnTo>
                <a:close/>
              </a:path>
              <a:path w="1167130" h="313689">
                <a:moveTo>
                  <a:pt x="629952" y="309360"/>
                </a:moveTo>
                <a:lnTo>
                  <a:pt x="583653" y="309360"/>
                </a:lnTo>
                <a:lnTo>
                  <a:pt x="580019" y="301579"/>
                </a:lnTo>
                <a:lnTo>
                  <a:pt x="578106" y="296733"/>
                </a:lnTo>
                <a:lnTo>
                  <a:pt x="577915" y="294819"/>
                </a:lnTo>
                <a:lnTo>
                  <a:pt x="628345" y="294819"/>
                </a:lnTo>
                <a:lnTo>
                  <a:pt x="629952" y="299412"/>
                </a:lnTo>
                <a:lnTo>
                  <a:pt x="629952" y="309360"/>
                </a:lnTo>
                <a:close/>
              </a:path>
              <a:path w="1167130" h="313689">
                <a:moveTo>
                  <a:pt x="819052" y="106850"/>
                </a:moveTo>
                <a:lnTo>
                  <a:pt x="709090" y="106850"/>
                </a:lnTo>
                <a:lnTo>
                  <a:pt x="718518" y="98187"/>
                </a:lnTo>
                <a:lnTo>
                  <a:pt x="731115" y="91999"/>
                </a:lnTo>
                <a:lnTo>
                  <a:pt x="746881" y="88287"/>
                </a:lnTo>
                <a:lnTo>
                  <a:pt x="765815" y="87049"/>
                </a:lnTo>
                <a:lnTo>
                  <a:pt x="781354" y="88215"/>
                </a:lnTo>
                <a:lnTo>
                  <a:pt x="795254" y="91712"/>
                </a:lnTo>
                <a:lnTo>
                  <a:pt x="807517" y="97541"/>
                </a:lnTo>
                <a:lnTo>
                  <a:pt x="818141" y="105702"/>
                </a:lnTo>
                <a:lnTo>
                  <a:pt x="819052" y="106850"/>
                </a:lnTo>
                <a:close/>
              </a:path>
              <a:path w="1167130" h="313689">
                <a:moveTo>
                  <a:pt x="710524" y="309360"/>
                </a:moveTo>
                <a:lnTo>
                  <a:pt x="663652" y="309360"/>
                </a:lnTo>
                <a:lnTo>
                  <a:pt x="663652" y="90875"/>
                </a:lnTo>
                <a:lnTo>
                  <a:pt x="708324" y="90875"/>
                </a:lnTo>
                <a:lnTo>
                  <a:pt x="709090" y="106850"/>
                </a:lnTo>
                <a:lnTo>
                  <a:pt x="819052" y="106850"/>
                </a:lnTo>
                <a:lnTo>
                  <a:pt x="826732" y="116530"/>
                </a:lnTo>
                <a:lnTo>
                  <a:pt x="832011" y="128373"/>
                </a:lnTo>
                <a:lnTo>
                  <a:pt x="755294" y="128373"/>
                </a:lnTo>
                <a:lnTo>
                  <a:pt x="747910" y="128888"/>
                </a:lnTo>
                <a:lnTo>
                  <a:pt x="713974" y="151200"/>
                </a:lnTo>
                <a:lnTo>
                  <a:pt x="710524" y="157071"/>
                </a:lnTo>
                <a:lnTo>
                  <a:pt x="710524" y="309360"/>
                </a:lnTo>
                <a:close/>
              </a:path>
              <a:path w="1167130" h="313689">
                <a:moveTo>
                  <a:pt x="837942" y="309360"/>
                </a:moveTo>
                <a:lnTo>
                  <a:pt x="790878" y="309360"/>
                </a:lnTo>
                <a:lnTo>
                  <a:pt x="790846" y="167019"/>
                </a:lnTo>
                <a:lnTo>
                  <a:pt x="790322" y="157471"/>
                </a:lnTo>
                <a:lnTo>
                  <a:pt x="763633" y="128917"/>
                </a:lnTo>
                <a:lnTo>
                  <a:pt x="755294" y="128373"/>
                </a:lnTo>
                <a:lnTo>
                  <a:pt x="832011" y="128373"/>
                </a:lnTo>
                <a:lnTo>
                  <a:pt x="832896" y="130359"/>
                </a:lnTo>
                <a:lnTo>
                  <a:pt x="836633" y="147188"/>
                </a:lnTo>
                <a:lnTo>
                  <a:pt x="837942" y="167019"/>
                </a:lnTo>
                <a:lnTo>
                  <a:pt x="837942" y="309360"/>
                </a:lnTo>
                <a:close/>
              </a:path>
              <a:path w="1167130" h="313689">
                <a:moveTo>
                  <a:pt x="933054" y="90875"/>
                </a:moveTo>
                <a:lnTo>
                  <a:pt x="886182" y="90875"/>
                </a:lnTo>
                <a:lnTo>
                  <a:pt x="886182" y="40559"/>
                </a:lnTo>
                <a:lnTo>
                  <a:pt x="933054" y="40559"/>
                </a:lnTo>
                <a:lnTo>
                  <a:pt x="933054" y="90875"/>
                </a:lnTo>
                <a:close/>
              </a:path>
              <a:path w="1167130" h="313689">
                <a:moveTo>
                  <a:pt x="971700" y="129521"/>
                </a:moveTo>
                <a:lnTo>
                  <a:pt x="848300" y="129521"/>
                </a:lnTo>
                <a:lnTo>
                  <a:pt x="848300" y="90875"/>
                </a:lnTo>
                <a:lnTo>
                  <a:pt x="971700" y="90875"/>
                </a:lnTo>
                <a:lnTo>
                  <a:pt x="971700" y="129521"/>
                </a:lnTo>
                <a:close/>
              </a:path>
              <a:path w="1167130" h="313689">
                <a:moveTo>
                  <a:pt x="939558" y="313185"/>
                </a:moveTo>
                <a:lnTo>
                  <a:pt x="901965" y="299602"/>
                </a:lnTo>
                <a:lnTo>
                  <a:pt x="886182" y="252156"/>
                </a:lnTo>
                <a:lnTo>
                  <a:pt x="886182" y="129521"/>
                </a:lnTo>
                <a:lnTo>
                  <a:pt x="933054" y="129521"/>
                </a:lnTo>
                <a:lnTo>
                  <a:pt x="933054" y="260829"/>
                </a:lnTo>
                <a:lnTo>
                  <a:pt x="934680" y="266122"/>
                </a:lnTo>
                <a:lnTo>
                  <a:pt x="937932" y="268226"/>
                </a:lnTo>
                <a:lnTo>
                  <a:pt x="941185" y="270267"/>
                </a:lnTo>
                <a:lnTo>
                  <a:pt x="945234" y="271287"/>
                </a:lnTo>
                <a:lnTo>
                  <a:pt x="972483" y="271287"/>
                </a:lnTo>
                <a:lnTo>
                  <a:pt x="972657" y="307829"/>
                </a:lnTo>
                <a:lnTo>
                  <a:pt x="964239" y="310172"/>
                </a:lnTo>
                <a:lnTo>
                  <a:pt x="955916" y="311846"/>
                </a:lnTo>
                <a:lnTo>
                  <a:pt x="947690" y="312851"/>
                </a:lnTo>
                <a:lnTo>
                  <a:pt x="939558" y="313185"/>
                </a:lnTo>
                <a:close/>
              </a:path>
              <a:path w="1167130" h="313689">
                <a:moveTo>
                  <a:pt x="972483" y="271287"/>
                </a:moveTo>
                <a:lnTo>
                  <a:pt x="954099" y="271287"/>
                </a:lnTo>
                <a:lnTo>
                  <a:pt x="961560" y="270043"/>
                </a:lnTo>
                <a:lnTo>
                  <a:pt x="972466" y="267557"/>
                </a:lnTo>
                <a:lnTo>
                  <a:pt x="972483" y="271287"/>
                </a:lnTo>
                <a:close/>
              </a:path>
              <a:path w="1167130" h="313689">
                <a:moveTo>
                  <a:pt x="1161167" y="272627"/>
                </a:moveTo>
                <a:lnTo>
                  <a:pt x="1081188" y="272627"/>
                </a:lnTo>
                <a:lnTo>
                  <a:pt x="1090480" y="272178"/>
                </a:lnTo>
                <a:lnTo>
                  <a:pt x="1098359" y="270881"/>
                </a:lnTo>
                <a:lnTo>
                  <a:pt x="1105043" y="268699"/>
                </a:lnTo>
                <a:lnTo>
                  <a:pt x="1110460" y="265644"/>
                </a:lnTo>
                <a:lnTo>
                  <a:pt x="1116836" y="260988"/>
                </a:lnTo>
                <a:lnTo>
                  <a:pt x="1120026" y="255345"/>
                </a:lnTo>
                <a:lnTo>
                  <a:pt x="1120026" y="242654"/>
                </a:lnTo>
                <a:lnTo>
                  <a:pt x="1060932" y="214634"/>
                </a:lnTo>
                <a:lnTo>
                  <a:pt x="1045603" y="209588"/>
                </a:lnTo>
                <a:lnTo>
                  <a:pt x="1010257" y="188560"/>
                </a:lnTo>
                <a:lnTo>
                  <a:pt x="997774" y="153244"/>
                </a:lnTo>
                <a:lnTo>
                  <a:pt x="999197" y="140139"/>
                </a:lnTo>
                <a:lnTo>
                  <a:pt x="1020540" y="106563"/>
                </a:lnTo>
                <a:lnTo>
                  <a:pt x="1062654" y="88269"/>
                </a:lnTo>
                <a:lnTo>
                  <a:pt x="1080232" y="87049"/>
                </a:lnTo>
                <a:lnTo>
                  <a:pt x="1098844" y="88335"/>
                </a:lnTo>
                <a:lnTo>
                  <a:pt x="1142123" y="107615"/>
                </a:lnTo>
                <a:lnTo>
                  <a:pt x="1156868" y="127608"/>
                </a:lnTo>
                <a:lnTo>
                  <a:pt x="1080232" y="127608"/>
                </a:lnTo>
                <a:lnTo>
                  <a:pt x="1071156" y="128104"/>
                </a:lnTo>
                <a:lnTo>
                  <a:pt x="1044839" y="146293"/>
                </a:lnTo>
                <a:lnTo>
                  <a:pt x="1044839" y="157900"/>
                </a:lnTo>
                <a:lnTo>
                  <a:pt x="1087023" y="178403"/>
                </a:lnTo>
                <a:lnTo>
                  <a:pt x="1105492" y="183245"/>
                </a:lnTo>
                <a:lnTo>
                  <a:pt x="1146619" y="202509"/>
                </a:lnTo>
                <a:lnTo>
                  <a:pt x="1166898" y="246033"/>
                </a:lnTo>
                <a:lnTo>
                  <a:pt x="1165409" y="260377"/>
                </a:lnTo>
                <a:lnTo>
                  <a:pt x="1161167" y="272627"/>
                </a:lnTo>
                <a:close/>
              </a:path>
              <a:path w="1167130" h="313689">
                <a:moveTo>
                  <a:pt x="1164794" y="163193"/>
                </a:moveTo>
                <a:lnTo>
                  <a:pt x="1117921" y="163193"/>
                </a:lnTo>
                <a:lnTo>
                  <a:pt x="1117317" y="155517"/>
                </a:lnTo>
                <a:lnTo>
                  <a:pt x="1115506" y="148653"/>
                </a:lnTo>
                <a:lnTo>
                  <a:pt x="1080232" y="127608"/>
                </a:lnTo>
                <a:lnTo>
                  <a:pt x="1156868" y="127608"/>
                </a:lnTo>
                <a:lnTo>
                  <a:pt x="1159126" y="131746"/>
                </a:lnTo>
                <a:lnTo>
                  <a:pt x="1163377" y="146555"/>
                </a:lnTo>
                <a:lnTo>
                  <a:pt x="1164794" y="163193"/>
                </a:lnTo>
                <a:close/>
              </a:path>
              <a:path w="1167130" h="313689">
                <a:moveTo>
                  <a:pt x="1081188" y="313185"/>
                </a:moveTo>
                <a:lnTo>
                  <a:pt x="1042734" y="307518"/>
                </a:lnTo>
                <a:lnTo>
                  <a:pt x="1003932" y="278444"/>
                </a:lnTo>
                <a:lnTo>
                  <a:pt x="990695" y="233981"/>
                </a:lnTo>
                <a:lnTo>
                  <a:pt x="1037472" y="233981"/>
                </a:lnTo>
                <a:lnTo>
                  <a:pt x="1038871" y="245024"/>
                </a:lnTo>
                <a:lnTo>
                  <a:pt x="1041825" y="253950"/>
                </a:lnTo>
                <a:lnTo>
                  <a:pt x="1081188" y="272627"/>
                </a:lnTo>
                <a:lnTo>
                  <a:pt x="1161167" y="272627"/>
                </a:lnTo>
                <a:lnTo>
                  <a:pt x="1160943" y="273273"/>
                </a:lnTo>
                <a:lnTo>
                  <a:pt x="1130315" y="302801"/>
                </a:lnTo>
                <a:lnTo>
                  <a:pt x="1099370" y="312032"/>
                </a:lnTo>
                <a:lnTo>
                  <a:pt x="1081188" y="313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1326" y="1699558"/>
            <a:ext cx="6003290" cy="46551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050" spc="-5" dirty="0">
                <a:latin typeface="RobotoRegular"/>
                <a:cs typeface="RobotoRegular"/>
              </a:rPr>
              <a:t>Infants: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ct val="100000"/>
              </a:lnSpc>
              <a:spcBef>
                <a:spcPts val="390"/>
              </a:spcBef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5" dirty="0">
                <a:latin typeface="RobotoRegular"/>
                <a:cs typeface="RobotoRegular"/>
              </a:rPr>
              <a:t>Irritable</a:t>
            </a:r>
            <a:r>
              <a:rPr sz="3050" spc="25" dirty="0">
                <a:latin typeface="RobotoRegular"/>
                <a:cs typeface="RobotoRegular"/>
              </a:rPr>
              <a:t> baby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ct val="100000"/>
              </a:lnSpc>
              <a:spcBef>
                <a:spcPts val="390"/>
              </a:spcBef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5" dirty="0">
                <a:latin typeface="RobotoRegular"/>
                <a:cs typeface="RobotoRegular"/>
              </a:rPr>
              <a:t>Refuses to</a:t>
            </a:r>
            <a:r>
              <a:rPr sz="3050" spc="-30" dirty="0">
                <a:latin typeface="RobotoRegular"/>
                <a:cs typeface="RobotoRegular"/>
              </a:rPr>
              <a:t> </a:t>
            </a:r>
            <a:r>
              <a:rPr sz="3050" spc="30" dirty="0">
                <a:latin typeface="RobotoRegular"/>
                <a:cs typeface="RobotoRegular"/>
              </a:rPr>
              <a:t>feed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ct val="100000"/>
              </a:lnSpc>
              <a:spcBef>
                <a:spcPts val="395"/>
              </a:spcBef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10" dirty="0">
                <a:latin typeface="RobotoRegular"/>
                <a:cs typeface="RobotoRegular"/>
              </a:rPr>
              <a:t>Has </a:t>
            </a:r>
            <a:r>
              <a:rPr sz="3050" spc="-15" dirty="0">
                <a:latin typeface="RobotoRegular"/>
                <a:cs typeface="RobotoRegular"/>
              </a:rPr>
              <a:t>rapid </a:t>
            </a:r>
            <a:r>
              <a:rPr sz="3050" spc="5" dirty="0">
                <a:latin typeface="RobotoRegular"/>
                <a:cs typeface="RobotoRegular"/>
              </a:rPr>
              <a:t>pulse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ct val="100000"/>
              </a:lnSpc>
              <a:spcBef>
                <a:spcPts val="390"/>
              </a:spcBef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20" dirty="0">
                <a:latin typeface="RobotoRegular"/>
                <a:cs typeface="RobotoRegular"/>
              </a:rPr>
              <a:t>Fever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ct val="100000"/>
              </a:lnSpc>
              <a:spcBef>
                <a:spcPts val="390"/>
              </a:spcBef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20" dirty="0">
                <a:latin typeface="RobotoRegular"/>
                <a:cs typeface="RobotoRegular"/>
              </a:rPr>
              <a:t>Swollen, </a:t>
            </a:r>
            <a:r>
              <a:rPr sz="3050" spc="5" dirty="0">
                <a:latin typeface="RobotoRegular"/>
                <a:cs typeface="RobotoRegular"/>
              </a:rPr>
              <a:t>painful</a:t>
            </a:r>
            <a:r>
              <a:rPr sz="3050" spc="80" dirty="0">
                <a:latin typeface="RobotoRegular"/>
                <a:cs typeface="RobotoRegular"/>
              </a:rPr>
              <a:t> </a:t>
            </a:r>
            <a:r>
              <a:rPr sz="3050" spc="10" dirty="0">
                <a:latin typeface="RobotoRegular"/>
                <a:cs typeface="RobotoRegular"/>
              </a:rPr>
              <a:t>joint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ct val="100000"/>
              </a:lnSpc>
              <a:spcBef>
                <a:spcPts val="390"/>
              </a:spcBef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5" dirty="0">
                <a:latin typeface="RobotoRegular"/>
                <a:cs typeface="RobotoRegular"/>
              </a:rPr>
              <a:t>Redness </a:t>
            </a:r>
            <a:r>
              <a:rPr sz="3050" spc="15" dirty="0">
                <a:latin typeface="RobotoRegular"/>
                <a:cs typeface="RobotoRegular"/>
              </a:rPr>
              <a:t>of</a:t>
            </a:r>
            <a:r>
              <a:rPr sz="3050" dirty="0">
                <a:latin typeface="RobotoRegular"/>
                <a:cs typeface="RobotoRegular"/>
              </a:rPr>
              <a:t> </a:t>
            </a:r>
            <a:r>
              <a:rPr sz="3050" spc="10" dirty="0">
                <a:latin typeface="RobotoRegular"/>
                <a:cs typeface="RobotoRegular"/>
              </a:rPr>
              <a:t>joint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ct val="100000"/>
              </a:lnSpc>
              <a:spcBef>
                <a:spcPts val="390"/>
              </a:spcBef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5" dirty="0">
                <a:latin typeface="RobotoRegular"/>
                <a:cs typeface="RobotoRegular"/>
              </a:rPr>
              <a:t>Increased </a:t>
            </a:r>
            <a:r>
              <a:rPr sz="3050" spc="20" dirty="0">
                <a:latin typeface="RobotoRegular"/>
                <a:cs typeface="RobotoRegular"/>
              </a:rPr>
              <a:t>local</a:t>
            </a:r>
            <a:r>
              <a:rPr sz="3050" spc="55" dirty="0">
                <a:latin typeface="RobotoRegular"/>
                <a:cs typeface="RobotoRegular"/>
              </a:rPr>
              <a:t> </a:t>
            </a:r>
            <a:r>
              <a:rPr sz="3050" spc="-5" dirty="0">
                <a:latin typeface="RobotoRegular"/>
                <a:cs typeface="RobotoRegular"/>
              </a:rPr>
              <a:t>temperature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ct val="100000"/>
              </a:lnSpc>
              <a:spcBef>
                <a:spcPts val="390"/>
              </a:spcBef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dirty="0">
                <a:latin typeface="RobotoRegular"/>
                <a:cs typeface="RobotoRegular"/>
              </a:rPr>
              <a:t>Resistance </a:t>
            </a:r>
            <a:r>
              <a:rPr sz="3050" spc="5" dirty="0">
                <a:latin typeface="RobotoRegular"/>
                <a:cs typeface="RobotoRegular"/>
              </a:rPr>
              <a:t>to </a:t>
            </a:r>
            <a:r>
              <a:rPr sz="3050" spc="35" dirty="0">
                <a:latin typeface="RobotoRegular"/>
                <a:cs typeface="RobotoRegular"/>
              </a:rPr>
              <a:t>movement </a:t>
            </a:r>
            <a:r>
              <a:rPr sz="3050" spc="15" dirty="0">
                <a:latin typeface="RobotoRegular"/>
                <a:cs typeface="RobotoRegular"/>
              </a:rPr>
              <a:t>of</a:t>
            </a:r>
            <a:r>
              <a:rPr sz="3050" spc="-5" dirty="0">
                <a:latin typeface="RobotoRegular"/>
                <a:cs typeface="RobotoRegular"/>
              </a:rPr>
              <a:t> </a:t>
            </a:r>
            <a:r>
              <a:rPr sz="3050" spc="10" dirty="0">
                <a:latin typeface="RobotoRegular"/>
                <a:cs typeface="RobotoRegular"/>
              </a:rPr>
              <a:t>joint</a:t>
            </a:r>
            <a:endParaRPr sz="30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484568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Clinical</a:t>
            </a:r>
            <a:r>
              <a:rPr spc="-25" dirty="0"/>
              <a:t> </a:t>
            </a:r>
            <a:r>
              <a:rPr spc="-30" dirty="0"/>
              <a:t>features…</a:t>
            </a:r>
          </a:p>
        </p:txBody>
      </p:sp>
      <p:sp>
        <p:nvSpPr>
          <p:cNvPr id="3" name="object 3"/>
          <p:cNvSpPr/>
          <p:nvPr/>
        </p:nvSpPr>
        <p:spPr>
          <a:xfrm>
            <a:off x="208334" y="1457149"/>
            <a:ext cx="178519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1</a:t>
            </a:r>
            <a:r>
              <a:rPr sz="1400" spc="15" dirty="0">
                <a:latin typeface="RobotoRegular"/>
                <a:cs typeface="RobotoRegular"/>
              </a:rPr>
              <a:t>3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3332" y="1812137"/>
            <a:ext cx="1299210" cy="287655"/>
          </a:xfrm>
          <a:custGeom>
            <a:avLst/>
            <a:gdLst/>
            <a:ahLst/>
            <a:cxnLst/>
            <a:rect l="l" t="t" r="r" b="b"/>
            <a:pathLst>
              <a:path w="1299210" h="287655">
                <a:moveTo>
                  <a:pt x="106235" y="287085"/>
                </a:moveTo>
                <a:lnTo>
                  <a:pt x="63266" y="278602"/>
                </a:lnTo>
                <a:lnTo>
                  <a:pt x="29579" y="253153"/>
                </a:lnTo>
                <a:lnTo>
                  <a:pt x="7661" y="213848"/>
                </a:lnTo>
                <a:lnTo>
                  <a:pt x="0" y="163795"/>
                </a:lnTo>
                <a:lnTo>
                  <a:pt x="24" y="135725"/>
                </a:lnTo>
                <a:lnTo>
                  <a:pt x="7350" y="85206"/>
                </a:lnTo>
                <a:lnTo>
                  <a:pt x="29401" y="45212"/>
                </a:lnTo>
                <a:lnTo>
                  <a:pt x="64065" y="19297"/>
                </a:lnTo>
                <a:lnTo>
                  <a:pt x="109255" y="10659"/>
                </a:lnTo>
                <a:lnTo>
                  <a:pt x="130990" y="12263"/>
                </a:lnTo>
                <a:lnTo>
                  <a:pt x="150093" y="17076"/>
                </a:lnTo>
                <a:lnTo>
                  <a:pt x="166565" y="25098"/>
                </a:lnTo>
                <a:lnTo>
                  <a:pt x="180404" y="36329"/>
                </a:lnTo>
                <a:lnTo>
                  <a:pt x="190885" y="49387"/>
                </a:lnTo>
                <a:lnTo>
                  <a:pt x="109255" y="49387"/>
                </a:lnTo>
                <a:lnTo>
                  <a:pt x="94427" y="50852"/>
                </a:lnTo>
                <a:lnTo>
                  <a:pt x="61200" y="72837"/>
                </a:lnTo>
                <a:lnTo>
                  <a:pt x="45795" y="116972"/>
                </a:lnTo>
                <a:lnTo>
                  <a:pt x="44768" y="135725"/>
                </a:lnTo>
                <a:lnTo>
                  <a:pt x="44872" y="163795"/>
                </a:lnTo>
                <a:lnTo>
                  <a:pt x="53212" y="210322"/>
                </a:lnTo>
                <a:lnTo>
                  <a:pt x="78899" y="242294"/>
                </a:lnTo>
                <a:lnTo>
                  <a:pt x="106235" y="248534"/>
                </a:lnTo>
                <a:lnTo>
                  <a:pt x="190320" y="248534"/>
                </a:lnTo>
                <a:lnTo>
                  <a:pt x="180227" y="261148"/>
                </a:lnTo>
                <a:lnTo>
                  <a:pt x="166143" y="272495"/>
                </a:lnTo>
                <a:lnTo>
                  <a:pt x="149116" y="280601"/>
                </a:lnTo>
                <a:lnTo>
                  <a:pt x="129147" y="285464"/>
                </a:lnTo>
                <a:lnTo>
                  <a:pt x="106235" y="287085"/>
                </a:lnTo>
                <a:close/>
              </a:path>
              <a:path w="1299210" h="287655">
                <a:moveTo>
                  <a:pt x="210162" y="107834"/>
                </a:moveTo>
                <a:lnTo>
                  <a:pt x="165571" y="107834"/>
                </a:lnTo>
                <a:lnTo>
                  <a:pt x="162901" y="93811"/>
                </a:lnTo>
                <a:lnTo>
                  <a:pt x="159242" y="81764"/>
                </a:lnTo>
                <a:lnTo>
                  <a:pt x="132950" y="52940"/>
                </a:lnTo>
                <a:lnTo>
                  <a:pt x="109255" y="49387"/>
                </a:lnTo>
                <a:lnTo>
                  <a:pt x="190885" y="49387"/>
                </a:lnTo>
                <a:lnTo>
                  <a:pt x="191691" y="50392"/>
                </a:lnTo>
                <a:lnTo>
                  <a:pt x="200413" y="66996"/>
                </a:lnTo>
                <a:lnTo>
                  <a:pt x="206569" y="86144"/>
                </a:lnTo>
                <a:lnTo>
                  <a:pt x="210162" y="107834"/>
                </a:lnTo>
                <a:close/>
              </a:path>
              <a:path w="1299210" h="287655">
                <a:moveTo>
                  <a:pt x="190320" y="248534"/>
                </a:moveTo>
                <a:lnTo>
                  <a:pt x="106235" y="248534"/>
                </a:lnTo>
                <a:lnTo>
                  <a:pt x="120242" y="247674"/>
                </a:lnTo>
                <a:lnTo>
                  <a:pt x="131973" y="245092"/>
                </a:lnTo>
                <a:lnTo>
                  <a:pt x="158954" y="216802"/>
                </a:lnTo>
                <a:lnTo>
                  <a:pt x="165660" y="190621"/>
                </a:lnTo>
                <a:lnTo>
                  <a:pt x="210250" y="190621"/>
                </a:lnTo>
                <a:lnTo>
                  <a:pt x="206575" y="211717"/>
                </a:lnTo>
                <a:lnTo>
                  <a:pt x="200346" y="230503"/>
                </a:lnTo>
                <a:lnTo>
                  <a:pt x="191564" y="246980"/>
                </a:lnTo>
                <a:lnTo>
                  <a:pt x="190320" y="248534"/>
                </a:lnTo>
                <a:close/>
              </a:path>
              <a:path w="1299210" h="287655">
                <a:moveTo>
                  <a:pt x="285144" y="283532"/>
                </a:moveTo>
                <a:lnTo>
                  <a:pt x="241619" y="283532"/>
                </a:lnTo>
                <a:lnTo>
                  <a:pt x="241619" y="0"/>
                </a:lnTo>
                <a:lnTo>
                  <a:pt x="285144" y="0"/>
                </a:lnTo>
                <a:lnTo>
                  <a:pt x="285144" y="94065"/>
                </a:lnTo>
                <a:lnTo>
                  <a:pt x="384611" y="94065"/>
                </a:lnTo>
                <a:lnTo>
                  <a:pt x="385073" y="94421"/>
                </a:lnTo>
                <a:lnTo>
                  <a:pt x="393051" y="104475"/>
                </a:lnTo>
                <a:lnTo>
                  <a:pt x="397953" y="115473"/>
                </a:lnTo>
                <a:lnTo>
                  <a:pt x="326715" y="115473"/>
                </a:lnTo>
                <a:lnTo>
                  <a:pt x="319858" y="115950"/>
                </a:lnTo>
                <a:lnTo>
                  <a:pt x="285144" y="142121"/>
                </a:lnTo>
                <a:lnTo>
                  <a:pt x="285144" y="283532"/>
                </a:lnTo>
                <a:close/>
              </a:path>
              <a:path w="1299210" h="287655">
                <a:moveTo>
                  <a:pt x="384611" y="94065"/>
                </a:moveTo>
                <a:lnTo>
                  <a:pt x="285144" y="94065"/>
                </a:lnTo>
                <a:lnTo>
                  <a:pt x="293616" y="86643"/>
                </a:lnTo>
                <a:lnTo>
                  <a:pt x="304997" y="81342"/>
                </a:lnTo>
                <a:lnTo>
                  <a:pt x="319287" y="78161"/>
                </a:lnTo>
                <a:lnTo>
                  <a:pt x="336485" y="77100"/>
                </a:lnTo>
                <a:lnTo>
                  <a:pt x="350914" y="78183"/>
                </a:lnTo>
                <a:lnTo>
                  <a:pt x="363822" y="81431"/>
                </a:lnTo>
                <a:lnTo>
                  <a:pt x="375208" y="86843"/>
                </a:lnTo>
                <a:lnTo>
                  <a:pt x="384611" y="94065"/>
                </a:lnTo>
                <a:close/>
              </a:path>
              <a:path w="1299210" h="287655">
                <a:moveTo>
                  <a:pt x="403461" y="283532"/>
                </a:moveTo>
                <a:lnTo>
                  <a:pt x="359758" y="283532"/>
                </a:lnTo>
                <a:lnTo>
                  <a:pt x="359728" y="151359"/>
                </a:lnTo>
                <a:lnTo>
                  <a:pt x="359241" y="142493"/>
                </a:lnTo>
                <a:lnTo>
                  <a:pt x="326715" y="115473"/>
                </a:lnTo>
                <a:lnTo>
                  <a:pt x="397953" y="115473"/>
                </a:lnTo>
                <a:lnTo>
                  <a:pt x="398775" y="117316"/>
                </a:lnTo>
                <a:lnTo>
                  <a:pt x="402245" y="132944"/>
                </a:lnTo>
                <a:lnTo>
                  <a:pt x="403461" y="151359"/>
                </a:lnTo>
                <a:lnTo>
                  <a:pt x="403461" y="283532"/>
                </a:lnTo>
                <a:close/>
              </a:path>
              <a:path w="1299210" h="287655">
                <a:moveTo>
                  <a:pt x="470217" y="58802"/>
                </a:moveTo>
                <a:lnTo>
                  <a:pt x="454406" y="58802"/>
                </a:lnTo>
                <a:lnTo>
                  <a:pt x="448276" y="56463"/>
                </a:lnTo>
                <a:lnTo>
                  <a:pt x="444013" y="51785"/>
                </a:lnTo>
                <a:lnTo>
                  <a:pt x="439809" y="47048"/>
                </a:lnTo>
                <a:lnTo>
                  <a:pt x="437728" y="41511"/>
                </a:lnTo>
                <a:lnTo>
                  <a:pt x="437706" y="28305"/>
                </a:lnTo>
                <a:lnTo>
                  <a:pt x="439809" y="22591"/>
                </a:lnTo>
                <a:lnTo>
                  <a:pt x="448276" y="13057"/>
                </a:lnTo>
                <a:lnTo>
                  <a:pt x="454406" y="10659"/>
                </a:lnTo>
                <a:lnTo>
                  <a:pt x="470217" y="10659"/>
                </a:lnTo>
                <a:lnTo>
                  <a:pt x="476315" y="13057"/>
                </a:lnTo>
                <a:lnTo>
                  <a:pt x="480698" y="17854"/>
                </a:lnTo>
                <a:lnTo>
                  <a:pt x="485081" y="22591"/>
                </a:lnTo>
                <a:lnTo>
                  <a:pt x="487271" y="28305"/>
                </a:lnTo>
                <a:lnTo>
                  <a:pt x="487271" y="41511"/>
                </a:lnTo>
                <a:lnTo>
                  <a:pt x="485081" y="47107"/>
                </a:lnTo>
                <a:lnTo>
                  <a:pt x="476315" y="56463"/>
                </a:lnTo>
                <a:lnTo>
                  <a:pt x="470217" y="58802"/>
                </a:lnTo>
                <a:close/>
              </a:path>
              <a:path w="1299210" h="287655">
                <a:moveTo>
                  <a:pt x="483895" y="283532"/>
                </a:moveTo>
                <a:lnTo>
                  <a:pt x="440194" y="283532"/>
                </a:lnTo>
                <a:lnTo>
                  <a:pt x="440194" y="80653"/>
                </a:lnTo>
                <a:lnTo>
                  <a:pt x="483895" y="80653"/>
                </a:lnTo>
                <a:lnTo>
                  <a:pt x="483895" y="283532"/>
                </a:lnTo>
                <a:close/>
              </a:path>
              <a:path w="1299210" h="287655">
                <a:moveTo>
                  <a:pt x="567856" y="283532"/>
                </a:moveTo>
                <a:lnTo>
                  <a:pt x="524155" y="283532"/>
                </a:lnTo>
                <a:lnTo>
                  <a:pt x="524155" y="0"/>
                </a:lnTo>
                <a:lnTo>
                  <a:pt x="567856" y="0"/>
                </a:lnTo>
                <a:lnTo>
                  <a:pt x="567856" y="283532"/>
                </a:lnTo>
                <a:close/>
              </a:path>
              <a:path w="1299210" h="287655">
                <a:moveTo>
                  <a:pt x="770311" y="90690"/>
                </a:moveTo>
                <a:lnTo>
                  <a:pt x="726608" y="90690"/>
                </a:lnTo>
                <a:lnTo>
                  <a:pt x="726608" y="0"/>
                </a:lnTo>
                <a:lnTo>
                  <a:pt x="770311" y="0"/>
                </a:lnTo>
                <a:lnTo>
                  <a:pt x="770311" y="90690"/>
                </a:lnTo>
                <a:close/>
              </a:path>
              <a:path w="1299210" h="287655">
                <a:moveTo>
                  <a:pt x="678287" y="287085"/>
                </a:moveTo>
                <a:lnTo>
                  <a:pt x="631704" y="270697"/>
                </a:lnTo>
                <a:lnTo>
                  <a:pt x="603075" y="225307"/>
                </a:lnTo>
                <a:lnTo>
                  <a:pt x="597279" y="185646"/>
                </a:lnTo>
                <a:lnTo>
                  <a:pt x="597279" y="180493"/>
                </a:lnTo>
                <a:lnTo>
                  <a:pt x="602830" y="138923"/>
                </a:lnTo>
                <a:lnTo>
                  <a:pt x="631543" y="93289"/>
                </a:lnTo>
                <a:lnTo>
                  <a:pt x="678643" y="77100"/>
                </a:lnTo>
                <a:lnTo>
                  <a:pt x="695298" y="77950"/>
                </a:lnTo>
                <a:lnTo>
                  <a:pt x="708843" y="80498"/>
                </a:lnTo>
                <a:lnTo>
                  <a:pt x="719280" y="84745"/>
                </a:lnTo>
                <a:lnTo>
                  <a:pt x="726608" y="90690"/>
                </a:lnTo>
                <a:lnTo>
                  <a:pt x="770311" y="90690"/>
                </a:lnTo>
                <a:lnTo>
                  <a:pt x="770311" y="115473"/>
                </a:lnTo>
                <a:lnTo>
                  <a:pt x="686815" y="115473"/>
                </a:lnTo>
                <a:lnTo>
                  <a:pt x="675712" y="116655"/>
                </a:lnTo>
                <a:lnTo>
                  <a:pt x="647177" y="144370"/>
                </a:lnTo>
                <a:lnTo>
                  <a:pt x="640981" y="180493"/>
                </a:lnTo>
                <a:lnTo>
                  <a:pt x="641055" y="185646"/>
                </a:lnTo>
                <a:lnTo>
                  <a:pt x="651907" y="229970"/>
                </a:lnTo>
                <a:lnTo>
                  <a:pt x="686460" y="248534"/>
                </a:lnTo>
                <a:lnTo>
                  <a:pt x="770311" y="248534"/>
                </a:lnTo>
                <a:lnTo>
                  <a:pt x="770311" y="271273"/>
                </a:lnTo>
                <a:lnTo>
                  <a:pt x="728919" y="271273"/>
                </a:lnTo>
                <a:lnTo>
                  <a:pt x="720891" y="278191"/>
                </a:lnTo>
                <a:lnTo>
                  <a:pt x="709776" y="283132"/>
                </a:lnTo>
                <a:lnTo>
                  <a:pt x="695575" y="286097"/>
                </a:lnTo>
                <a:lnTo>
                  <a:pt x="678287" y="287085"/>
                </a:lnTo>
                <a:close/>
              </a:path>
              <a:path w="1299210" h="287655">
                <a:moveTo>
                  <a:pt x="770311" y="248534"/>
                </a:moveTo>
                <a:lnTo>
                  <a:pt x="686460" y="248534"/>
                </a:lnTo>
                <a:lnTo>
                  <a:pt x="699229" y="247041"/>
                </a:lnTo>
                <a:lnTo>
                  <a:pt x="710176" y="242560"/>
                </a:lnTo>
                <a:lnTo>
                  <a:pt x="719303" y="235094"/>
                </a:lnTo>
                <a:lnTo>
                  <a:pt x="726608" y="224640"/>
                </a:lnTo>
                <a:lnTo>
                  <a:pt x="726608" y="138835"/>
                </a:lnTo>
                <a:lnTo>
                  <a:pt x="719391" y="128614"/>
                </a:lnTo>
                <a:lnTo>
                  <a:pt x="710354" y="121313"/>
                </a:lnTo>
                <a:lnTo>
                  <a:pt x="699495" y="116933"/>
                </a:lnTo>
                <a:lnTo>
                  <a:pt x="686815" y="115473"/>
                </a:lnTo>
                <a:lnTo>
                  <a:pt x="770311" y="115473"/>
                </a:lnTo>
                <a:lnTo>
                  <a:pt x="770311" y="248534"/>
                </a:lnTo>
                <a:close/>
              </a:path>
              <a:path w="1299210" h="287655">
                <a:moveTo>
                  <a:pt x="770311" y="283532"/>
                </a:moveTo>
                <a:lnTo>
                  <a:pt x="729807" y="283532"/>
                </a:lnTo>
                <a:lnTo>
                  <a:pt x="728919" y="271273"/>
                </a:lnTo>
                <a:lnTo>
                  <a:pt x="770311" y="271273"/>
                </a:lnTo>
                <a:lnTo>
                  <a:pt x="770311" y="283532"/>
                </a:lnTo>
                <a:close/>
              </a:path>
              <a:path w="1299210" h="287655">
                <a:moveTo>
                  <a:pt x="918886" y="90158"/>
                </a:moveTo>
                <a:lnTo>
                  <a:pt x="858167" y="90158"/>
                </a:lnTo>
                <a:lnTo>
                  <a:pt x="863752" y="84445"/>
                </a:lnTo>
                <a:lnTo>
                  <a:pt x="872423" y="80365"/>
                </a:lnTo>
                <a:lnTo>
                  <a:pt x="884182" y="77917"/>
                </a:lnTo>
                <a:lnTo>
                  <a:pt x="899026" y="77100"/>
                </a:lnTo>
                <a:lnTo>
                  <a:pt x="905955" y="77100"/>
                </a:lnTo>
                <a:lnTo>
                  <a:pt x="912588" y="78581"/>
                </a:lnTo>
                <a:lnTo>
                  <a:pt x="918924" y="81542"/>
                </a:lnTo>
                <a:lnTo>
                  <a:pt x="918886" y="90158"/>
                </a:lnTo>
                <a:close/>
              </a:path>
              <a:path w="1299210" h="287655">
                <a:moveTo>
                  <a:pt x="858878" y="283532"/>
                </a:moveTo>
                <a:lnTo>
                  <a:pt x="815352" y="283532"/>
                </a:lnTo>
                <a:lnTo>
                  <a:pt x="815352" y="80653"/>
                </a:lnTo>
                <a:lnTo>
                  <a:pt x="857811" y="80653"/>
                </a:lnTo>
                <a:lnTo>
                  <a:pt x="858167" y="90158"/>
                </a:lnTo>
                <a:lnTo>
                  <a:pt x="918886" y="90158"/>
                </a:lnTo>
                <a:lnTo>
                  <a:pt x="918757" y="119381"/>
                </a:lnTo>
                <a:lnTo>
                  <a:pt x="897428" y="119381"/>
                </a:lnTo>
                <a:lnTo>
                  <a:pt x="884293" y="120847"/>
                </a:lnTo>
                <a:lnTo>
                  <a:pt x="873489" y="125244"/>
                </a:lnTo>
                <a:lnTo>
                  <a:pt x="865017" y="132572"/>
                </a:lnTo>
                <a:lnTo>
                  <a:pt x="858878" y="142831"/>
                </a:lnTo>
                <a:lnTo>
                  <a:pt x="858878" y="283532"/>
                </a:lnTo>
                <a:close/>
              </a:path>
              <a:path w="1299210" h="287655">
                <a:moveTo>
                  <a:pt x="918746" y="121957"/>
                </a:moveTo>
                <a:lnTo>
                  <a:pt x="909982" y="120240"/>
                </a:lnTo>
                <a:lnTo>
                  <a:pt x="902876" y="119381"/>
                </a:lnTo>
                <a:lnTo>
                  <a:pt x="918757" y="119381"/>
                </a:lnTo>
                <a:lnTo>
                  <a:pt x="918746" y="121957"/>
                </a:lnTo>
                <a:close/>
              </a:path>
              <a:path w="1299210" h="287655">
                <a:moveTo>
                  <a:pt x="1026390" y="287085"/>
                </a:moveTo>
                <a:lnTo>
                  <a:pt x="988150" y="280156"/>
                </a:lnTo>
                <a:lnTo>
                  <a:pt x="947157" y="244537"/>
                </a:lnTo>
                <a:lnTo>
                  <a:pt x="932768" y="188843"/>
                </a:lnTo>
                <a:lnTo>
                  <a:pt x="932768" y="181382"/>
                </a:lnTo>
                <a:lnTo>
                  <a:pt x="939862" y="137513"/>
                </a:lnTo>
                <a:lnTo>
                  <a:pt x="960014" y="104636"/>
                </a:lnTo>
                <a:lnTo>
                  <a:pt x="999631" y="80209"/>
                </a:lnTo>
                <a:lnTo>
                  <a:pt x="1022126" y="77100"/>
                </a:lnTo>
                <a:lnTo>
                  <a:pt x="1042622" y="78899"/>
                </a:lnTo>
                <a:lnTo>
                  <a:pt x="1060143" y="84295"/>
                </a:lnTo>
                <a:lnTo>
                  <a:pt x="1074688" y="93289"/>
                </a:lnTo>
                <a:lnTo>
                  <a:pt x="1086258" y="105880"/>
                </a:lnTo>
                <a:lnTo>
                  <a:pt x="1091444" y="114763"/>
                </a:lnTo>
                <a:lnTo>
                  <a:pt x="1022126" y="114763"/>
                </a:lnTo>
                <a:lnTo>
                  <a:pt x="1013826" y="115562"/>
                </a:lnTo>
                <a:lnTo>
                  <a:pt x="983065" y="141810"/>
                </a:lnTo>
                <a:lnTo>
                  <a:pt x="978246" y="159176"/>
                </a:lnTo>
                <a:lnTo>
                  <a:pt x="1062953" y="161925"/>
                </a:lnTo>
                <a:lnTo>
                  <a:pt x="1062985" y="162196"/>
                </a:lnTo>
                <a:lnTo>
                  <a:pt x="1105608" y="162196"/>
                </a:lnTo>
                <a:lnTo>
                  <a:pt x="1106511" y="176585"/>
                </a:lnTo>
                <a:lnTo>
                  <a:pt x="1106511" y="196660"/>
                </a:lnTo>
                <a:lnTo>
                  <a:pt x="976647" y="196660"/>
                </a:lnTo>
                <a:lnTo>
                  <a:pt x="977696" y="206109"/>
                </a:lnTo>
                <a:lnTo>
                  <a:pt x="998238" y="240107"/>
                </a:lnTo>
                <a:lnTo>
                  <a:pt x="1028165" y="249600"/>
                </a:lnTo>
                <a:lnTo>
                  <a:pt x="1101313" y="249600"/>
                </a:lnTo>
                <a:lnTo>
                  <a:pt x="1099094" y="252632"/>
                </a:lnTo>
                <a:lnTo>
                  <a:pt x="1064829" y="280240"/>
                </a:lnTo>
                <a:lnTo>
                  <a:pt x="1040668" y="286324"/>
                </a:lnTo>
                <a:lnTo>
                  <a:pt x="1026390" y="287085"/>
                </a:lnTo>
                <a:close/>
              </a:path>
              <a:path w="1299210" h="287655">
                <a:moveTo>
                  <a:pt x="1105608" y="162196"/>
                </a:moveTo>
                <a:lnTo>
                  <a:pt x="1062985" y="162196"/>
                </a:lnTo>
                <a:lnTo>
                  <a:pt x="1065829" y="162018"/>
                </a:lnTo>
                <a:lnTo>
                  <a:pt x="1062953" y="161925"/>
                </a:lnTo>
                <a:lnTo>
                  <a:pt x="1047841" y="123107"/>
                </a:lnTo>
                <a:lnTo>
                  <a:pt x="1022126" y="114763"/>
                </a:lnTo>
                <a:lnTo>
                  <a:pt x="1091444" y="114763"/>
                </a:lnTo>
                <a:lnTo>
                  <a:pt x="1095119" y="121058"/>
                </a:lnTo>
                <a:lnTo>
                  <a:pt x="1101448" y="137901"/>
                </a:lnTo>
                <a:lnTo>
                  <a:pt x="1105245" y="156411"/>
                </a:lnTo>
                <a:lnTo>
                  <a:pt x="1105608" y="162196"/>
                </a:lnTo>
                <a:close/>
              </a:path>
              <a:path w="1299210" h="287655">
                <a:moveTo>
                  <a:pt x="1062985" y="162196"/>
                </a:moveTo>
                <a:lnTo>
                  <a:pt x="1062953" y="161925"/>
                </a:lnTo>
                <a:lnTo>
                  <a:pt x="1065829" y="162018"/>
                </a:lnTo>
                <a:lnTo>
                  <a:pt x="1062985" y="162196"/>
                </a:lnTo>
                <a:close/>
              </a:path>
              <a:path w="1299210" h="287655">
                <a:moveTo>
                  <a:pt x="1101313" y="249600"/>
                </a:moveTo>
                <a:lnTo>
                  <a:pt x="1028165" y="249600"/>
                </a:lnTo>
                <a:lnTo>
                  <a:pt x="1035844" y="249195"/>
                </a:lnTo>
                <a:lnTo>
                  <a:pt x="1042889" y="247979"/>
                </a:lnTo>
                <a:lnTo>
                  <a:pt x="1077820" y="221265"/>
                </a:lnTo>
                <a:lnTo>
                  <a:pt x="1105800" y="243471"/>
                </a:lnTo>
                <a:lnTo>
                  <a:pt x="1101313" y="249600"/>
                </a:lnTo>
                <a:close/>
              </a:path>
              <a:path w="1299210" h="287655">
                <a:moveTo>
                  <a:pt x="1281503" y="95487"/>
                </a:moveTo>
                <a:lnTo>
                  <a:pt x="1179396" y="95487"/>
                </a:lnTo>
                <a:lnTo>
                  <a:pt x="1188151" y="87443"/>
                </a:lnTo>
                <a:lnTo>
                  <a:pt x="1199848" y="81697"/>
                </a:lnTo>
                <a:lnTo>
                  <a:pt x="1214487" y="78250"/>
                </a:lnTo>
                <a:lnTo>
                  <a:pt x="1232069" y="77100"/>
                </a:lnTo>
                <a:lnTo>
                  <a:pt x="1246498" y="78183"/>
                </a:lnTo>
                <a:lnTo>
                  <a:pt x="1259405" y="81431"/>
                </a:lnTo>
                <a:lnTo>
                  <a:pt x="1270792" y="86843"/>
                </a:lnTo>
                <a:lnTo>
                  <a:pt x="1280657" y="94421"/>
                </a:lnTo>
                <a:lnTo>
                  <a:pt x="1281503" y="95487"/>
                </a:lnTo>
                <a:close/>
              </a:path>
              <a:path w="1299210" h="287655">
                <a:moveTo>
                  <a:pt x="1180728" y="283532"/>
                </a:moveTo>
                <a:lnTo>
                  <a:pt x="1137203" y="283532"/>
                </a:lnTo>
                <a:lnTo>
                  <a:pt x="1137203" y="80653"/>
                </a:lnTo>
                <a:lnTo>
                  <a:pt x="1178685" y="80653"/>
                </a:lnTo>
                <a:lnTo>
                  <a:pt x="1179396" y="95487"/>
                </a:lnTo>
                <a:lnTo>
                  <a:pt x="1281503" y="95487"/>
                </a:lnTo>
                <a:lnTo>
                  <a:pt x="1288635" y="104475"/>
                </a:lnTo>
                <a:lnTo>
                  <a:pt x="1293537" y="115473"/>
                </a:lnTo>
                <a:lnTo>
                  <a:pt x="1222299" y="115473"/>
                </a:lnTo>
                <a:lnTo>
                  <a:pt x="1215442" y="115950"/>
                </a:lnTo>
                <a:lnTo>
                  <a:pt x="1180728" y="142121"/>
                </a:lnTo>
                <a:lnTo>
                  <a:pt x="1180728" y="283532"/>
                </a:lnTo>
                <a:close/>
              </a:path>
              <a:path w="1299210" h="287655">
                <a:moveTo>
                  <a:pt x="1299045" y="283532"/>
                </a:moveTo>
                <a:lnTo>
                  <a:pt x="1255341" y="283532"/>
                </a:lnTo>
                <a:lnTo>
                  <a:pt x="1255312" y="151359"/>
                </a:lnTo>
                <a:lnTo>
                  <a:pt x="1254825" y="142493"/>
                </a:lnTo>
                <a:lnTo>
                  <a:pt x="1222299" y="115473"/>
                </a:lnTo>
                <a:lnTo>
                  <a:pt x="1293537" y="115473"/>
                </a:lnTo>
                <a:lnTo>
                  <a:pt x="1294358" y="117316"/>
                </a:lnTo>
                <a:lnTo>
                  <a:pt x="1297828" y="132944"/>
                </a:lnTo>
                <a:lnTo>
                  <a:pt x="1299045" y="151359"/>
                </a:lnTo>
                <a:lnTo>
                  <a:pt x="1299045" y="283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9313" y="1719139"/>
            <a:ext cx="8531225" cy="470027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3379"/>
              </a:lnSpc>
              <a:spcBef>
                <a:spcPts val="115"/>
              </a:spcBef>
            </a:pPr>
            <a:r>
              <a:rPr sz="2850" spc="-5" dirty="0">
                <a:latin typeface="RobotoRegular"/>
                <a:cs typeface="RobotoRegular"/>
              </a:rPr>
              <a:t>Children: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40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15" dirty="0">
                <a:latin typeface="RobotoRegular"/>
                <a:cs typeface="RobotoRegular"/>
              </a:rPr>
              <a:t>Acute </a:t>
            </a:r>
            <a:r>
              <a:rPr sz="2850" dirty="0">
                <a:latin typeface="RobotoRegular"/>
                <a:cs typeface="RobotoRegular"/>
              </a:rPr>
              <a:t>pain </a:t>
            </a:r>
            <a:r>
              <a:rPr sz="2850" spc="-15" dirty="0">
                <a:latin typeface="RobotoRegular"/>
                <a:cs typeface="RobotoRegular"/>
              </a:rPr>
              <a:t>in </a:t>
            </a:r>
            <a:r>
              <a:rPr sz="2850" spc="5" dirty="0">
                <a:latin typeface="RobotoRegular"/>
                <a:cs typeface="RobotoRegular"/>
              </a:rPr>
              <a:t>a </a:t>
            </a:r>
            <a:r>
              <a:rPr sz="2850" spc="-15" dirty="0">
                <a:latin typeface="RobotoRegular"/>
                <a:cs typeface="RobotoRegular"/>
              </a:rPr>
              <a:t>single </a:t>
            </a:r>
            <a:r>
              <a:rPr sz="2850" spc="5" dirty="0">
                <a:latin typeface="RobotoRegular"/>
                <a:cs typeface="RobotoRegular"/>
              </a:rPr>
              <a:t>large </a:t>
            </a:r>
            <a:r>
              <a:rPr sz="2850" spc="-15" dirty="0">
                <a:latin typeface="RobotoRegular"/>
                <a:cs typeface="RobotoRegular"/>
              </a:rPr>
              <a:t>joint (hip </a:t>
            </a:r>
            <a:r>
              <a:rPr sz="2850" spc="10" dirty="0">
                <a:latin typeface="RobotoRegular"/>
                <a:cs typeface="RobotoRegular"/>
              </a:rPr>
              <a:t>or</a:t>
            </a:r>
            <a:r>
              <a:rPr sz="2850" spc="-285" dirty="0">
                <a:latin typeface="RobotoRegular"/>
                <a:cs typeface="RobotoRegular"/>
              </a:rPr>
              <a:t> </a:t>
            </a:r>
            <a:r>
              <a:rPr sz="2850" dirty="0">
                <a:latin typeface="RobotoRegular"/>
                <a:cs typeface="RobotoRegular"/>
              </a:rPr>
              <a:t>knee)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35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5" dirty="0">
                <a:latin typeface="RobotoRegular"/>
                <a:cs typeface="RobotoRegular"/>
              </a:rPr>
              <a:t>Reluctance </a:t>
            </a:r>
            <a:r>
              <a:rPr sz="2850" spc="30" dirty="0">
                <a:latin typeface="RobotoRegular"/>
                <a:cs typeface="RobotoRegular"/>
              </a:rPr>
              <a:t>to </a:t>
            </a:r>
            <a:r>
              <a:rPr sz="2850" spc="25" dirty="0">
                <a:latin typeface="RobotoRegular"/>
                <a:cs typeface="RobotoRegular"/>
              </a:rPr>
              <a:t>move </a:t>
            </a:r>
            <a:r>
              <a:rPr sz="2850" spc="10" dirty="0">
                <a:latin typeface="RobotoRegular"/>
                <a:cs typeface="RobotoRegular"/>
              </a:rPr>
              <a:t>the </a:t>
            </a:r>
            <a:r>
              <a:rPr sz="2850" spc="-10" dirty="0">
                <a:latin typeface="RobotoRegular"/>
                <a:cs typeface="RobotoRegular"/>
              </a:rPr>
              <a:t>limb</a:t>
            </a:r>
            <a:r>
              <a:rPr sz="2850" spc="-180" dirty="0">
                <a:latin typeface="RobotoRegular"/>
                <a:cs typeface="RobotoRegular"/>
              </a:rPr>
              <a:t> </a:t>
            </a:r>
            <a:r>
              <a:rPr sz="2850" spc="-10" dirty="0">
                <a:latin typeface="RobotoRegular"/>
                <a:cs typeface="RobotoRegular"/>
              </a:rPr>
              <a:t>(pseudoparalysis)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35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-15" dirty="0">
                <a:latin typeface="RobotoRegular"/>
                <a:cs typeface="RobotoRegular"/>
              </a:rPr>
              <a:t>Ill-looking</a:t>
            </a:r>
            <a:r>
              <a:rPr sz="2850" spc="-90" dirty="0">
                <a:latin typeface="RobotoRegular"/>
                <a:cs typeface="RobotoRegular"/>
              </a:rPr>
              <a:t> </a:t>
            </a:r>
            <a:r>
              <a:rPr sz="2850" spc="-10" dirty="0">
                <a:latin typeface="RobotoRegular"/>
                <a:cs typeface="RobotoRegular"/>
              </a:rPr>
              <a:t>child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35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-10" dirty="0">
                <a:latin typeface="RobotoRegular"/>
                <a:cs typeface="RobotoRegular"/>
              </a:rPr>
              <a:t>Swinging</a:t>
            </a:r>
            <a:r>
              <a:rPr sz="2850" spc="-65" dirty="0">
                <a:latin typeface="RobotoRegular"/>
                <a:cs typeface="RobotoRegular"/>
              </a:rPr>
              <a:t> </a:t>
            </a:r>
            <a:r>
              <a:rPr sz="2850" spc="20" dirty="0">
                <a:latin typeface="RobotoRegular"/>
                <a:cs typeface="RobotoRegular"/>
              </a:rPr>
              <a:t>fever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35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dirty="0">
                <a:latin typeface="RobotoRegular"/>
                <a:cs typeface="RobotoRegular"/>
              </a:rPr>
              <a:t>Rapid</a:t>
            </a:r>
            <a:r>
              <a:rPr sz="2850" spc="-15" dirty="0">
                <a:latin typeface="RobotoRegular"/>
                <a:cs typeface="RobotoRegular"/>
              </a:rPr>
              <a:t> </a:t>
            </a:r>
            <a:r>
              <a:rPr sz="2850" spc="-10" dirty="0">
                <a:latin typeface="RobotoRegular"/>
                <a:cs typeface="RobotoRegular"/>
              </a:rPr>
              <a:t>pulse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35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-15" dirty="0">
                <a:latin typeface="RobotoRegular"/>
                <a:cs typeface="RobotoRegular"/>
              </a:rPr>
              <a:t>Joint </a:t>
            </a:r>
            <a:r>
              <a:rPr sz="2850" spc="-10" dirty="0">
                <a:latin typeface="RobotoRegular"/>
                <a:cs typeface="RobotoRegular"/>
              </a:rPr>
              <a:t>swelling </a:t>
            </a:r>
            <a:r>
              <a:rPr sz="2850" spc="-15" dirty="0">
                <a:latin typeface="RobotoRegular"/>
                <a:cs typeface="RobotoRegular"/>
              </a:rPr>
              <a:t>and</a:t>
            </a:r>
            <a:r>
              <a:rPr sz="2850" spc="15" dirty="0">
                <a:latin typeface="RobotoRegular"/>
                <a:cs typeface="RobotoRegular"/>
              </a:rPr>
              <a:t> </a:t>
            </a:r>
            <a:r>
              <a:rPr sz="2850" spc="5" dirty="0">
                <a:latin typeface="RobotoRegular"/>
                <a:cs typeface="RobotoRegular"/>
              </a:rPr>
              <a:t>redness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35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10" dirty="0">
                <a:latin typeface="RobotoRegular"/>
                <a:cs typeface="RobotoRegular"/>
              </a:rPr>
              <a:t>Local temperature</a:t>
            </a:r>
            <a:r>
              <a:rPr sz="2850" spc="-120" dirty="0">
                <a:latin typeface="RobotoRegular"/>
                <a:cs typeface="RobotoRegular"/>
              </a:rPr>
              <a:t> </a:t>
            </a:r>
            <a:r>
              <a:rPr sz="2850" spc="-25" dirty="0">
                <a:latin typeface="RobotoRegular"/>
                <a:cs typeface="RobotoRegular"/>
              </a:rPr>
              <a:t>raised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35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10" dirty="0">
                <a:latin typeface="RobotoRegular"/>
                <a:cs typeface="RobotoRegular"/>
              </a:rPr>
              <a:t>Marked</a:t>
            </a:r>
            <a:r>
              <a:rPr sz="2850" spc="-15" dirty="0">
                <a:latin typeface="RobotoRegular"/>
                <a:cs typeface="RobotoRegular"/>
              </a:rPr>
              <a:t> </a:t>
            </a:r>
            <a:r>
              <a:rPr sz="2850" spc="10" dirty="0">
                <a:latin typeface="RobotoRegular"/>
                <a:cs typeface="RobotoRegular"/>
              </a:rPr>
              <a:t>tenderness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35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15" dirty="0">
                <a:latin typeface="RobotoRegular"/>
                <a:cs typeface="RobotoRegular"/>
              </a:rPr>
              <a:t>Restricted </a:t>
            </a:r>
            <a:r>
              <a:rPr sz="2850" spc="-15" dirty="0">
                <a:latin typeface="RobotoRegular"/>
                <a:cs typeface="RobotoRegular"/>
              </a:rPr>
              <a:t>joint </a:t>
            </a:r>
            <a:r>
              <a:rPr sz="2850" spc="25" dirty="0">
                <a:latin typeface="RobotoRegular"/>
                <a:cs typeface="RobotoRegular"/>
              </a:rPr>
              <a:t>movements </a:t>
            </a:r>
            <a:r>
              <a:rPr sz="2850" spc="5" dirty="0">
                <a:latin typeface="RobotoRegular"/>
                <a:cs typeface="RobotoRegular"/>
              </a:rPr>
              <a:t>due </a:t>
            </a:r>
            <a:r>
              <a:rPr sz="2850" spc="30" dirty="0">
                <a:latin typeface="RobotoRegular"/>
                <a:cs typeface="RobotoRegular"/>
              </a:rPr>
              <a:t>to </a:t>
            </a:r>
            <a:r>
              <a:rPr sz="2850" dirty="0">
                <a:latin typeface="RobotoRegular"/>
                <a:cs typeface="RobotoRegular"/>
              </a:rPr>
              <a:t>pain </a:t>
            </a:r>
            <a:r>
              <a:rPr sz="2850" spc="-15" dirty="0">
                <a:latin typeface="RobotoRegular"/>
                <a:cs typeface="RobotoRegular"/>
              </a:rPr>
              <a:t>and</a:t>
            </a:r>
            <a:r>
              <a:rPr sz="2850" spc="-295" dirty="0">
                <a:latin typeface="RobotoRegular"/>
                <a:cs typeface="RobotoRegular"/>
              </a:rPr>
              <a:t> </a:t>
            </a:r>
            <a:r>
              <a:rPr sz="2850" spc="-10" dirty="0">
                <a:latin typeface="RobotoRegular"/>
                <a:cs typeface="RobotoRegular"/>
              </a:rPr>
              <a:t>spasm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79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10" dirty="0">
                <a:latin typeface="RobotoRegular"/>
                <a:cs typeface="RobotoRegular"/>
              </a:rPr>
              <a:t>Septic focus </a:t>
            </a:r>
            <a:r>
              <a:rPr sz="2850" spc="5" dirty="0">
                <a:latin typeface="RobotoRegular"/>
                <a:cs typeface="RobotoRegular"/>
              </a:rPr>
              <a:t>may </a:t>
            </a:r>
            <a:r>
              <a:rPr sz="2850" spc="25" dirty="0">
                <a:latin typeface="RobotoRegular"/>
                <a:cs typeface="RobotoRegular"/>
              </a:rPr>
              <a:t>be </a:t>
            </a:r>
            <a:r>
              <a:rPr sz="2850" spc="-10" dirty="0">
                <a:latin typeface="RobotoRegular"/>
                <a:cs typeface="RobotoRegular"/>
              </a:rPr>
              <a:t>found </a:t>
            </a:r>
            <a:r>
              <a:rPr sz="2850" spc="5" dirty="0">
                <a:latin typeface="RobotoRegular"/>
                <a:cs typeface="RobotoRegular"/>
              </a:rPr>
              <a:t>– </a:t>
            </a:r>
            <a:r>
              <a:rPr sz="2850" dirty="0">
                <a:latin typeface="RobotoRegular"/>
                <a:cs typeface="RobotoRegular"/>
              </a:rPr>
              <a:t>boil, </a:t>
            </a:r>
            <a:r>
              <a:rPr sz="2850" spc="-5" dirty="0">
                <a:latin typeface="RobotoRegular"/>
                <a:cs typeface="RobotoRegular"/>
              </a:rPr>
              <a:t>discharging</a:t>
            </a:r>
            <a:r>
              <a:rPr sz="2850" spc="-365" dirty="0">
                <a:latin typeface="RobotoRegular"/>
                <a:cs typeface="RobotoRegular"/>
              </a:rPr>
              <a:t> </a:t>
            </a:r>
            <a:r>
              <a:rPr sz="2850" spc="-45" dirty="0">
                <a:latin typeface="RobotoRegular"/>
                <a:cs typeface="RobotoRegular"/>
              </a:rPr>
              <a:t>ear.</a:t>
            </a:r>
            <a:endParaRPr sz="28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484568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0" dirty="0"/>
              <a:t>Clinical</a:t>
            </a:r>
            <a:r>
              <a:rPr spc="-25" dirty="0"/>
              <a:t> </a:t>
            </a:r>
            <a:r>
              <a:rPr spc="-30" dirty="0"/>
              <a:t>features…</a:t>
            </a:r>
          </a:p>
        </p:txBody>
      </p:sp>
      <p:sp>
        <p:nvSpPr>
          <p:cNvPr id="3" name="object 3"/>
          <p:cNvSpPr/>
          <p:nvPr/>
        </p:nvSpPr>
        <p:spPr>
          <a:xfrm>
            <a:off x="208334" y="1458215"/>
            <a:ext cx="186247" cy="135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1</a:t>
            </a:r>
            <a:r>
              <a:rPr sz="1400" spc="15" dirty="0">
                <a:latin typeface="RobotoRegular"/>
                <a:cs typeface="RobotoRegular"/>
              </a:rPr>
              <a:t>4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767" y="1812137"/>
            <a:ext cx="1031875" cy="287655"/>
          </a:xfrm>
          <a:custGeom>
            <a:avLst/>
            <a:gdLst/>
            <a:ahLst/>
            <a:cxnLst/>
            <a:rect l="l" t="t" r="r" b="b"/>
            <a:pathLst>
              <a:path w="1031875" h="287655">
                <a:moveTo>
                  <a:pt x="46455" y="283532"/>
                </a:moveTo>
                <a:lnTo>
                  <a:pt x="0" y="283532"/>
                </a:lnTo>
                <a:lnTo>
                  <a:pt x="102682" y="14212"/>
                </a:lnTo>
                <a:lnTo>
                  <a:pt x="139989" y="14212"/>
                </a:lnTo>
                <a:lnTo>
                  <a:pt x="164186" y="77456"/>
                </a:lnTo>
                <a:lnTo>
                  <a:pt x="121424" y="77456"/>
                </a:lnTo>
                <a:lnTo>
                  <a:pt x="85184" y="177118"/>
                </a:lnTo>
                <a:lnTo>
                  <a:pt x="202315" y="177118"/>
                </a:lnTo>
                <a:lnTo>
                  <a:pt x="217132" y="215847"/>
                </a:lnTo>
                <a:lnTo>
                  <a:pt x="70971" y="215847"/>
                </a:lnTo>
                <a:lnTo>
                  <a:pt x="46455" y="283532"/>
                </a:lnTo>
                <a:close/>
              </a:path>
              <a:path w="1031875" h="287655">
                <a:moveTo>
                  <a:pt x="202315" y="177118"/>
                </a:moveTo>
                <a:lnTo>
                  <a:pt x="157666" y="177118"/>
                </a:lnTo>
                <a:lnTo>
                  <a:pt x="121424" y="77456"/>
                </a:lnTo>
                <a:lnTo>
                  <a:pt x="164186" y="77456"/>
                </a:lnTo>
                <a:lnTo>
                  <a:pt x="202315" y="177118"/>
                </a:lnTo>
                <a:close/>
              </a:path>
              <a:path w="1031875" h="287655">
                <a:moveTo>
                  <a:pt x="243028" y="283532"/>
                </a:moveTo>
                <a:lnTo>
                  <a:pt x="196393" y="283532"/>
                </a:lnTo>
                <a:lnTo>
                  <a:pt x="171700" y="215847"/>
                </a:lnTo>
                <a:lnTo>
                  <a:pt x="217132" y="215847"/>
                </a:lnTo>
                <a:lnTo>
                  <a:pt x="243028" y="283532"/>
                </a:lnTo>
                <a:close/>
              </a:path>
              <a:path w="1031875" h="287655">
                <a:moveTo>
                  <a:pt x="425045" y="90690"/>
                </a:moveTo>
                <a:lnTo>
                  <a:pt x="381342" y="90690"/>
                </a:lnTo>
                <a:lnTo>
                  <a:pt x="381342" y="0"/>
                </a:lnTo>
                <a:lnTo>
                  <a:pt x="425045" y="0"/>
                </a:lnTo>
                <a:lnTo>
                  <a:pt x="425045" y="90690"/>
                </a:lnTo>
                <a:close/>
              </a:path>
              <a:path w="1031875" h="287655">
                <a:moveTo>
                  <a:pt x="333021" y="287085"/>
                </a:moveTo>
                <a:lnTo>
                  <a:pt x="286438" y="270697"/>
                </a:lnTo>
                <a:lnTo>
                  <a:pt x="257808" y="225307"/>
                </a:lnTo>
                <a:lnTo>
                  <a:pt x="252013" y="185646"/>
                </a:lnTo>
                <a:lnTo>
                  <a:pt x="252013" y="180493"/>
                </a:lnTo>
                <a:lnTo>
                  <a:pt x="257564" y="138923"/>
                </a:lnTo>
                <a:lnTo>
                  <a:pt x="286277" y="93289"/>
                </a:lnTo>
                <a:lnTo>
                  <a:pt x="333377" y="77100"/>
                </a:lnTo>
                <a:lnTo>
                  <a:pt x="350031" y="77950"/>
                </a:lnTo>
                <a:lnTo>
                  <a:pt x="363577" y="80498"/>
                </a:lnTo>
                <a:lnTo>
                  <a:pt x="374014" y="84745"/>
                </a:lnTo>
                <a:lnTo>
                  <a:pt x="381342" y="90690"/>
                </a:lnTo>
                <a:lnTo>
                  <a:pt x="425045" y="90690"/>
                </a:lnTo>
                <a:lnTo>
                  <a:pt x="425045" y="115473"/>
                </a:lnTo>
                <a:lnTo>
                  <a:pt x="341549" y="115473"/>
                </a:lnTo>
                <a:lnTo>
                  <a:pt x="330446" y="116655"/>
                </a:lnTo>
                <a:lnTo>
                  <a:pt x="301910" y="144370"/>
                </a:lnTo>
                <a:lnTo>
                  <a:pt x="295715" y="180493"/>
                </a:lnTo>
                <a:lnTo>
                  <a:pt x="295789" y="185646"/>
                </a:lnTo>
                <a:lnTo>
                  <a:pt x="306641" y="229970"/>
                </a:lnTo>
                <a:lnTo>
                  <a:pt x="341193" y="248534"/>
                </a:lnTo>
                <a:lnTo>
                  <a:pt x="425045" y="248534"/>
                </a:lnTo>
                <a:lnTo>
                  <a:pt x="425045" y="271273"/>
                </a:lnTo>
                <a:lnTo>
                  <a:pt x="383652" y="271273"/>
                </a:lnTo>
                <a:lnTo>
                  <a:pt x="375624" y="278191"/>
                </a:lnTo>
                <a:lnTo>
                  <a:pt x="364510" y="283132"/>
                </a:lnTo>
                <a:lnTo>
                  <a:pt x="350309" y="286097"/>
                </a:lnTo>
                <a:lnTo>
                  <a:pt x="333021" y="287085"/>
                </a:lnTo>
                <a:close/>
              </a:path>
              <a:path w="1031875" h="287655">
                <a:moveTo>
                  <a:pt x="425045" y="248534"/>
                </a:moveTo>
                <a:lnTo>
                  <a:pt x="341193" y="248534"/>
                </a:lnTo>
                <a:lnTo>
                  <a:pt x="353962" y="247041"/>
                </a:lnTo>
                <a:lnTo>
                  <a:pt x="364910" y="242560"/>
                </a:lnTo>
                <a:lnTo>
                  <a:pt x="374037" y="235094"/>
                </a:lnTo>
                <a:lnTo>
                  <a:pt x="381342" y="224640"/>
                </a:lnTo>
                <a:lnTo>
                  <a:pt x="381342" y="138835"/>
                </a:lnTo>
                <a:lnTo>
                  <a:pt x="374125" y="128614"/>
                </a:lnTo>
                <a:lnTo>
                  <a:pt x="365087" y="121313"/>
                </a:lnTo>
                <a:lnTo>
                  <a:pt x="354229" y="116933"/>
                </a:lnTo>
                <a:lnTo>
                  <a:pt x="341549" y="115473"/>
                </a:lnTo>
                <a:lnTo>
                  <a:pt x="425045" y="115473"/>
                </a:lnTo>
                <a:lnTo>
                  <a:pt x="425045" y="248534"/>
                </a:lnTo>
                <a:close/>
              </a:path>
              <a:path w="1031875" h="287655">
                <a:moveTo>
                  <a:pt x="425045" y="283532"/>
                </a:moveTo>
                <a:lnTo>
                  <a:pt x="384541" y="283532"/>
                </a:lnTo>
                <a:lnTo>
                  <a:pt x="383652" y="271273"/>
                </a:lnTo>
                <a:lnTo>
                  <a:pt x="425045" y="271273"/>
                </a:lnTo>
                <a:lnTo>
                  <a:pt x="425045" y="283532"/>
                </a:lnTo>
                <a:close/>
              </a:path>
              <a:path w="1031875" h="287655">
                <a:moveTo>
                  <a:pt x="537773" y="287085"/>
                </a:moveTo>
                <a:lnTo>
                  <a:pt x="498600" y="276842"/>
                </a:lnTo>
                <a:lnTo>
                  <a:pt x="474129" y="245048"/>
                </a:lnTo>
                <a:lnTo>
                  <a:pt x="469377" y="80653"/>
                </a:lnTo>
                <a:lnTo>
                  <a:pt x="512901" y="80653"/>
                </a:lnTo>
                <a:lnTo>
                  <a:pt x="512901" y="210339"/>
                </a:lnTo>
                <a:lnTo>
                  <a:pt x="513472" y="221026"/>
                </a:lnTo>
                <a:lnTo>
                  <a:pt x="535167" y="248534"/>
                </a:lnTo>
                <a:lnTo>
                  <a:pt x="631395" y="248534"/>
                </a:lnTo>
                <a:lnTo>
                  <a:pt x="631395" y="273228"/>
                </a:lnTo>
                <a:lnTo>
                  <a:pt x="589113" y="273228"/>
                </a:lnTo>
                <a:lnTo>
                  <a:pt x="581574" y="279290"/>
                </a:lnTo>
                <a:lnTo>
                  <a:pt x="570505" y="283620"/>
                </a:lnTo>
                <a:lnTo>
                  <a:pt x="555904" y="286219"/>
                </a:lnTo>
                <a:lnTo>
                  <a:pt x="537773" y="287085"/>
                </a:lnTo>
                <a:close/>
              </a:path>
              <a:path w="1031875" h="287655">
                <a:moveTo>
                  <a:pt x="631395" y="248534"/>
                </a:moveTo>
                <a:lnTo>
                  <a:pt x="542924" y="248534"/>
                </a:lnTo>
                <a:lnTo>
                  <a:pt x="558380" y="247052"/>
                </a:lnTo>
                <a:lnTo>
                  <a:pt x="570993" y="242605"/>
                </a:lnTo>
                <a:lnTo>
                  <a:pt x="580764" y="235194"/>
                </a:lnTo>
                <a:lnTo>
                  <a:pt x="587692" y="224818"/>
                </a:lnTo>
                <a:lnTo>
                  <a:pt x="587692" y="80653"/>
                </a:lnTo>
                <a:lnTo>
                  <a:pt x="631395" y="80653"/>
                </a:lnTo>
                <a:lnTo>
                  <a:pt x="631395" y="248534"/>
                </a:lnTo>
                <a:close/>
              </a:path>
              <a:path w="1031875" h="287655">
                <a:moveTo>
                  <a:pt x="631395" y="283532"/>
                </a:moveTo>
                <a:lnTo>
                  <a:pt x="589469" y="283532"/>
                </a:lnTo>
                <a:lnTo>
                  <a:pt x="589113" y="273228"/>
                </a:lnTo>
                <a:lnTo>
                  <a:pt x="631395" y="273228"/>
                </a:lnTo>
                <a:lnTo>
                  <a:pt x="631395" y="283532"/>
                </a:lnTo>
                <a:close/>
              </a:path>
              <a:path w="1031875" h="287655">
                <a:moveTo>
                  <a:pt x="712362" y="283532"/>
                </a:moveTo>
                <a:lnTo>
                  <a:pt x="668661" y="283532"/>
                </a:lnTo>
                <a:lnTo>
                  <a:pt x="668661" y="0"/>
                </a:lnTo>
                <a:lnTo>
                  <a:pt x="712362" y="0"/>
                </a:lnTo>
                <a:lnTo>
                  <a:pt x="712362" y="283532"/>
                </a:lnTo>
                <a:close/>
              </a:path>
              <a:path w="1031875" h="287655">
                <a:moveTo>
                  <a:pt x="805207" y="80653"/>
                </a:moveTo>
                <a:lnTo>
                  <a:pt x="761681" y="80653"/>
                </a:lnTo>
                <a:lnTo>
                  <a:pt x="761681" y="33931"/>
                </a:lnTo>
                <a:lnTo>
                  <a:pt x="805207" y="33931"/>
                </a:lnTo>
                <a:lnTo>
                  <a:pt x="805207" y="80653"/>
                </a:lnTo>
                <a:close/>
              </a:path>
              <a:path w="1031875" h="287655">
                <a:moveTo>
                  <a:pt x="841091" y="116539"/>
                </a:moveTo>
                <a:lnTo>
                  <a:pt x="726507" y="116539"/>
                </a:lnTo>
                <a:lnTo>
                  <a:pt x="726507" y="80653"/>
                </a:lnTo>
                <a:lnTo>
                  <a:pt x="841091" y="80653"/>
                </a:lnTo>
                <a:lnTo>
                  <a:pt x="841091" y="116539"/>
                </a:lnTo>
                <a:close/>
              </a:path>
              <a:path w="1031875" h="287655">
                <a:moveTo>
                  <a:pt x="811246" y="287085"/>
                </a:moveTo>
                <a:lnTo>
                  <a:pt x="769926" y="266954"/>
                </a:lnTo>
                <a:lnTo>
                  <a:pt x="761681" y="230414"/>
                </a:lnTo>
                <a:lnTo>
                  <a:pt x="761681" y="116539"/>
                </a:lnTo>
                <a:lnTo>
                  <a:pt x="805207" y="116539"/>
                </a:lnTo>
                <a:lnTo>
                  <a:pt x="805207" y="238467"/>
                </a:lnTo>
                <a:lnTo>
                  <a:pt x="806716" y="243383"/>
                </a:lnTo>
                <a:lnTo>
                  <a:pt x="809736" y="245337"/>
                </a:lnTo>
                <a:lnTo>
                  <a:pt x="812756" y="247231"/>
                </a:lnTo>
                <a:lnTo>
                  <a:pt x="816517" y="248179"/>
                </a:lnTo>
                <a:lnTo>
                  <a:pt x="841819" y="248179"/>
                </a:lnTo>
                <a:lnTo>
                  <a:pt x="841980" y="282110"/>
                </a:lnTo>
                <a:lnTo>
                  <a:pt x="834164" y="284286"/>
                </a:lnTo>
                <a:lnTo>
                  <a:pt x="826436" y="285841"/>
                </a:lnTo>
                <a:lnTo>
                  <a:pt x="818797" y="286774"/>
                </a:lnTo>
                <a:lnTo>
                  <a:pt x="811246" y="287085"/>
                </a:lnTo>
                <a:close/>
              </a:path>
              <a:path w="1031875" h="287655">
                <a:moveTo>
                  <a:pt x="841819" y="248179"/>
                </a:moveTo>
                <a:lnTo>
                  <a:pt x="824748" y="248179"/>
                </a:lnTo>
                <a:lnTo>
                  <a:pt x="831677" y="247024"/>
                </a:lnTo>
                <a:lnTo>
                  <a:pt x="841802" y="244715"/>
                </a:lnTo>
                <a:lnTo>
                  <a:pt x="841819" y="248179"/>
                </a:lnTo>
                <a:close/>
              </a:path>
              <a:path w="1031875" h="287655">
                <a:moveTo>
                  <a:pt x="1026021" y="249423"/>
                </a:moveTo>
                <a:lnTo>
                  <a:pt x="951755" y="249423"/>
                </a:lnTo>
                <a:lnTo>
                  <a:pt x="960383" y="249006"/>
                </a:lnTo>
                <a:lnTo>
                  <a:pt x="967699" y="247801"/>
                </a:lnTo>
                <a:lnTo>
                  <a:pt x="973906" y="245775"/>
                </a:lnTo>
                <a:lnTo>
                  <a:pt x="978936" y="242938"/>
                </a:lnTo>
                <a:lnTo>
                  <a:pt x="984858" y="238615"/>
                </a:lnTo>
                <a:lnTo>
                  <a:pt x="987819" y="233375"/>
                </a:lnTo>
                <a:lnTo>
                  <a:pt x="987819" y="221591"/>
                </a:lnTo>
                <a:lnTo>
                  <a:pt x="932946" y="195572"/>
                </a:lnTo>
                <a:lnTo>
                  <a:pt x="918712" y="190886"/>
                </a:lnTo>
                <a:lnTo>
                  <a:pt x="885891" y="171361"/>
                </a:lnTo>
                <a:lnTo>
                  <a:pt x="874299" y="138568"/>
                </a:lnTo>
                <a:lnTo>
                  <a:pt x="875621" y="126399"/>
                </a:lnTo>
                <a:lnTo>
                  <a:pt x="906832" y="87293"/>
                </a:lnTo>
                <a:lnTo>
                  <a:pt x="950868" y="77100"/>
                </a:lnTo>
                <a:lnTo>
                  <a:pt x="968149" y="78294"/>
                </a:lnTo>
                <a:lnTo>
                  <a:pt x="1008338" y="96198"/>
                </a:lnTo>
                <a:lnTo>
                  <a:pt x="1022030" y="114763"/>
                </a:lnTo>
                <a:lnTo>
                  <a:pt x="950868" y="114763"/>
                </a:lnTo>
                <a:lnTo>
                  <a:pt x="942440" y="115224"/>
                </a:lnTo>
                <a:lnTo>
                  <a:pt x="918001" y="132114"/>
                </a:lnTo>
                <a:lnTo>
                  <a:pt x="918001" y="142890"/>
                </a:lnTo>
                <a:lnTo>
                  <a:pt x="957173" y="161930"/>
                </a:lnTo>
                <a:lnTo>
                  <a:pt x="974322" y="166426"/>
                </a:lnTo>
                <a:lnTo>
                  <a:pt x="1012512" y="184314"/>
                </a:lnTo>
                <a:lnTo>
                  <a:pt x="1031343" y="224730"/>
                </a:lnTo>
                <a:lnTo>
                  <a:pt x="1029961" y="238048"/>
                </a:lnTo>
                <a:lnTo>
                  <a:pt x="1026021" y="249423"/>
                </a:lnTo>
                <a:close/>
              </a:path>
              <a:path w="1031875" h="287655">
                <a:moveTo>
                  <a:pt x="1029389" y="147806"/>
                </a:moveTo>
                <a:lnTo>
                  <a:pt x="985864" y="147806"/>
                </a:lnTo>
                <a:lnTo>
                  <a:pt x="985303" y="140678"/>
                </a:lnTo>
                <a:lnTo>
                  <a:pt x="983621" y="134304"/>
                </a:lnTo>
                <a:lnTo>
                  <a:pt x="950868" y="114763"/>
                </a:lnTo>
                <a:lnTo>
                  <a:pt x="1022030" y="114763"/>
                </a:lnTo>
                <a:lnTo>
                  <a:pt x="1024126" y="118604"/>
                </a:lnTo>
                <a:lnTo>
                  <a:pt x="1028074" y="132356"/>
                </a:lnTo>
                <a:lnTo>
                  <a:pt x="1029389" y="147806"/>
                </a:lnTo>
                <a:close/>
              </a:path>
              <a:path w="1031875" h="287655">
                <a:moveTo>
                  <a:pt x="951755" y="287085"/>
                </a:moveTo>
                <a:lnTo>
                  <a:pt x="901658" y="275243"/>
                </a:lnTo>
                <a:lnTo>
                  <a:pt x="873189" y="242339"/>
                </a:lnTo>
                <a:lnTo>
                  <a:pt x="867727" y="213536"/>
                </a:lnTo>
                <a:lnTo>
                  <a:pt x="911162" y="213536"/>
                </a:lnTo>
                <a:lnTo>
                  <a:pt x="912461" y="223791"/>
                </a:lnTo>
                <a:lnTo>
                  <a:pt x="915204" y="232079"/>
                </a:lnTo>
                <a:lnTo>
                  <a:pt x="951755" y="249423"/>
                </a:lnTo>
                <a:lnTo>
                  <a:pt x="1026021" y="249423"/>
                </a:lnTo>
                <a:lnTo>
                  <a:pt x="1025814" y="250022"/>
                </a:lnTo>
                <a:lnTo>
                  <a:pt x="997373" y="277441"/>
                </a:lnTo>
                <a:lnTo>
                  <a:pt x="968638" y="286013"/>
                </a:lnTo>
                <a:lnTo>
                  <a:pt x="951755" y="2870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9313" y="1719139"/>
            <a:ext cx="8416925" cy="47713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3379"/>
              </a:lnSpc>
              <a:spcBef>
                <a:spcPts val="115"/>
              </a:spcBef>
            </a:pPr>
            <a:r>
              <a:rPr sz="2850" dirty="0">
                <a:latin typeface="RobotoRegular"/>
                <a:cs typeface="RobotoRegular"/>
              </a:rPr>
              <a:t>Adults: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40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-15" dirty="0">
                <a:latin typeface="RobotoRegular"/>
                <a:cs typeface="RobotoRegular"/>
              </a:rPr>
              <a:t>Joint</a:t>
            </a:r>
            <a:r>
              <a:rPr sz="2850" spc="5" dirty="0">
                <a:latin typeface="RobotoRegular"/>
                <a:cs typeface="RobotoRegular"/>
              </a:rPr>
              <a:t> </a:t>
            </a:r>
            <a:r>
              <a:rPr sz="2850" dirty="0">
                <a:latin typeface="RobotoRegular"/>
                <a:cs typeface="RobotoRegular"/>
              </a:rPr>
              <a:t>pain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35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5" dirty="0">
                <a:latin typeface="RobotoRegular"/>
                <a:cs typeface="RobotoRegular"/>
              </a:rPr>
              <a:t>Redness </a:t>
            </a:r>
            <a:r>
              <a:rPr sz="2850" spc="-15" dirty="0">
                <a:latin typeface="RobotoRegular"/>
                <a:cs typeface="RobotoRegular"/>
              </a:rPr>
              <a:t>and</a:t>
            </a:r>
            <a:r>
              <a:rPr sz="2850" spc="-114" dirty="0">
                <a:latin typeface="RobotoRegular"/>
                <a:cs typeface="RobotoRegular"/>
              </a:rPr>
              <a:t> </a:t>
            </a:r>
            <a:r>
              <a:rPr sz="2850" spc="25" dirty="0">
                <a:latin typeface="RobotoRegular"/>
                <a:cs typeface="RobotoRegular"/>
              </a:rPr>
              <a:t>warmth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35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dirty="0">
                <a:latin typeface="RobotoRegular"/>
                <a:cs typeface="RobotoRegular"/>
              </a:rPr>
              <a:t>Very </a:t>
            </a:r>
            <a:r>
              <a:rPr sz="2850" spc="20" dirty="0">
                <a:latin typeface="RobotoRegular"/>
                <a:cs typeface="RobotoRegular"/>
              </a:rPr>
              <a:t>tender </a:t>
            </a:r>
            <a:r>
              <a:rPr sz="2850" spc="30" dirty="0">
                <a:latin typeface="RobotoRegular"/>
                <a:cs typeface="RobotoRegular"/>
              </a:rPr>
              <a:t>to</a:t>
            </a:r>
            <a:r>
              <a:rPr sz="2850" spc="-160" dirty="0">
                <a:latin typeface="RobotoRegular"/>
                <a:cs typeface="RobotoRegular"/>
              </a:rPr>
              <a:t> </a:t>
            </a:r>
            <a:r>
              <a:rPr sz="2850" spc="20" dirty="0">
                <a:latin typeface="RobotoRegular"/>
                <a:cs typeface="RobotoRegular"/>
              </a:rPr>
              <a:t>touch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35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-20" dirty="0">
                <a:latin typeface="RobotoRegular"/>
                <a:cs typeface="RobotoRegular"/>
              </a:rPr>
              <a:t>Painful</a:t>
            </a:r>
            <a:r>
              <a:rPr sz="2850" spc="-85" dirty="0">
                <a:latin typeface="RobotoRegular"/>
                <a:cs typeface="RobotoRegular"/>
              </a:rPr>
              <a:t> </a:t>
            </a:r>
            <a:r>
              <a:rPr sz="2850" spc="20" dirty="0">
                <a:latin typeface="RobotoRegular"/>
                <a:cs typeface="RobotoRegular"/>
              </a:rPr>
              <a:t>movement</a:t>
            </a:r>
            <a:endParaRPr sz="2850">
              <a:latin typeface="RobotoRegular"/>
              <a:cs typeface="RobotoRegular"/>
            </a:endParaRPr>
          </a:p>
          <a:p>
            <a:pPr marL="320040" marR="5080" indent="-307975">
              <a:lnSpc>
                <a:spcPct val="77100"/>
              </a:lnSpc>
              <a:spcBef>
                <a:spcPts val="740"/>
              </a:spcBef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-15" dirty="0">
                <a:latin typeface="RobotoRegular"/>
                <a:cs typeface="RobotoRegular"/>
              </a:rPr>
              <a:t>Joint </a:t>
            </a:r>
            <a:r>
              <a:rPr sz="2850" spc="-10" dirty="0">
                <a:latin typeface="RobotoRegular"/>
                <a:cs typeface="RobotoRegular"/>
              </a:rPr>
              <a:t>swelling </a:t>
            </a:r>
            <a:r>
              <a:rPr sz="2850" spc="-15" dirty="0">
                <a:latin typeface="RobotoRegular"/>
                <a:cs typeface="RobotoRegular"/>
              </a:rPr>
              <a:t>and </a:t>
            </a:r>
            <a:r>
              <a:rPr sz="2850" spc="-10" dirty="0">
                <a:latin typeface="RobotoRegular"/>
                <a:cs typeface="RobotoRegular"/>
              </a:rPr>
              <a:t>stiffness </a:t>
            </a:r>
            <a:r>
              <a:rPr sz="2850" spc="5" dirty="0">
                <a:latin typeface="RobotoRegular"/>
                <a:cs typeface="RobotoRegular"/>
              </a:rPr>
              <a:t>due </a:t>
            </a:r>
            <a:r>
              <a:rPr sz="2850" spc="30" dirty="0">
                <a:latin typeface="RobotoRegular"/>
                <a:cs typeface="RobotoRegular"/>
              </a:rPr>
              <a:t>to </a:t>
            </a:r>
            <a:r>
              <a:rPr sz="2850" spc="-10" dirty="0">
                <a:latin typeface="RobotoRegular"/>
                <a:cs typeface="RobotoRegular"/>
              </a:rPr>
              <a:t>effusion </a:t>
            </a:r>
            <a:r>
              <a:rPr sz="2850" spc="15" dirty="0">
                <a:latin typeface="RobotoRegular"/>
                <a:cs typeface="RobotoRegular"/>
              </a:rPr>
              <a:t>of</a:t>
            </a:r>
            <a:r>
              <a:rPr sz="2850" spc="-245" dirty="0">
                <a:latin typeface="RobotoRegular"/>
                <a:cs typeface="RobotoRegular"/>
              </a:rPr>
              <a:t> </a:t>
            </a:r>
            <a:r>
              <a:rPr sz="2850" spc="-10" dirty="0">
                <a:latin typeface="RobotoRegular"/>
                <a:cs typeface="RobotoRegular"/>
              </a:rPr>
              <a:t>ﬂuid  </a:t>
            </a:r>
            <a:r>
              <a:rPr sz="2850" spc="-15" dirty="0">
                <a:latin typeface="RobotoRegular"/>
                <a:cs typeface="RobotoRegular"/>
              </a:rPr>
              <a:t>and </a:t>
            </a:r>
            <a:r>
              <a:rPr sz="2850" spc="-10" dirty="0">
                <a:latin typeface="RobotoRegular"/>
                <a:cs typeface="RobotoRegular"/>
              </a:rPr>
              <a:t>synovial</a:t>
            </a:r>
            <a:r>
              <a:rPr sz="2850" spc="-80" dirty="0">
                <a:latin typeface="RobotoRegular"/>
                <a:cs typeface="RobotoRegular"/>
              </a:rPr>
              <a:t> </a:t>
            </a:r>
            <a:r>
              <a:rPr sz="2850" spc="-5" dirty="0">
                <a:latin typeface="RobotoRegular"/>
                <a:cs typeface="RobotoRegular"/>
              </a:rPr>
              <a:t>thickening</a:t>
            </a:r>
            <a:endParaRPr sz="2850">
              <a:latin typeface="RobotoRegular"/>
              <a:cs typeface="RobotoRegular"/>
            </a:endParaRPr>
          </a:p>
          <a:p>
            <a:pPr marL="320040" indent="-307975">
              <a:lnSpc>
                <a:spcPts val="3300"/>
              </a:lnSpc>
              <a:buClr>
                <a:srgbClr val="428086"/>
              </a:buClr>
              <a:buSzPct val="59649"/>
              <a:buFont typeface="Wingdings"/>
              <a:buChar char=""/>
              <a:tabLst>
                <a:tab pos="320675" algn="l"/>
              </a:tabLst>
            </a:pPr>
            <a:r>
              <a:rPr sz="2850" spc="15" dirty="0">
                <a:latin typeface="RobotoRegular"/>
                <a:cs typeface="RobotoRegular"/>
              </a:rPr>
              <a:t>Fever </a:t>
            </a:r>
            <a:r>
              <a:rPr sz="2850" spc="-15" dirty="0">
                <a:latin typeface="RobotoRegular"/>
                <a:cs typeface="RobotoRegular"/>
              </a:rPr>
              <a:t>and</a:t>
            </a:r>
            <a:r>
              <a:rPr sz="2850" spc="-55" dirty="0">
                <a:latin typeface="RobotoRegular"/>
                <a:cs typeface="RobotoRegular"/>
              </a:rPr>
              <a:t> </a:t>
            </a:r>
            <a:r>
              <a:rPr sz="2850" spc="-15" dirty="0">
                <a:latin typeface="RobotoRegular"/>
                <a:cs typeface="RobotoRegular"/>
              </a:rPr>
              <a:t>chills</a:t>
            </a:r>
            <a:endParaRPr sz="2850">
              <a:latin typeface="RobotoRegular"/>
              <a:cs typeface="RobotoRegular"/>
            </a:endParaRPr>
          </a:p>
          <a:p>
            <a:pPr marL="320040" marR="38100" indent="-307975">
              <a:lnSpc>
                <a:spcPct val="77300"/>
              </a:lnSpc>
              <a:spcBef>
                <a:spcPts val="730"/>
              </a:spcBef>
            </a:pPr>
            <a:r>
              <a:rPr sz="2850" spc="15" dirty="0">
                <a:latin typeface="RobotoRegular"/>
                <a:cs typeface="RobotoRegular"/>
              </a:rPr>
              <a:t>NB/Septic arthritis </a:t>
            </a:r>
            <a:r>
              <a:rPr sz="2850" spc="-30" dirty="0">
                <a:latin typeface="RobotoRegular"/>
                <a:cs typeface="RobotoRegular"/>
              </a:rPr>
              <a:t>usually </a:t>
            </a:r>
            <a:r>
              <a:rPr sz="2850" spc="15" dirty="0">
                <a:latin typeface="RobotoRegular"/>
                <a:cs typeface="RobotoRegular"/>
              </a:rPr>
              <a:t>affects </a:t>
            </a:r>
            <a:r>
              <a:rPr sz="2850" dirty="0">
                <a:latin typeface="RobotoRegular"/>
                <a:cs typeface="RobotoRegular"/>
              </a:rPr>
              <a:t>one </a:t>
            </a:r>
            <a:r>
              <a:rPr sz="2850" spc="-5" dirty="0">
                <a:latin typeface="RobotoRegular"/>
                <a:cs typeface="RobotoRegular"/>
              </a:rPr>
              <a:t>joint, </a:t>
            </a:r>
            <a:r>
              <a:rPr sz="2850" spc="5" dirty="0">
                <a:latin typeface="RobotoRegular"/>
                <a:cs typeface="RobotoRegular"/>
              </a:rPr>
              <a:t>but</a:t>
            </a:r>
            <a:r>
              <a:rPr sz="2850" spc="-305" dirty="0">
                <a:latin typeface="RobotoRegular"/>
                <a:cs typeface="RobotoRegular"/>
              </a:rPr>
              <a:t> </a:t>
            </a:r>
            <a:r>
              <a:rPr sz="2850" spc="5" dirty="0">
                <a:latin typeface="RobotoRegular"/>
                <a:cs typeface="RobotoRegular"/>
              </a:rPr>
              <a:t>may  </a:t>
            </a:r>
            <a:r>
              <a:rPr sz="2850" spc="10" dirty="0">
                <a:latin typeface="RobotoRegular"/>
                <a:cs typeface="RobotoRegular"/>
              </a:rPr>
              <a:t>affect </a:t>
            </a:r>
            <a:r>
              <a:rPr sz="2850" spc="-5" dirty="0">
                <a:latin typeface="RobotoRegular"/>
                <a:cs typeface="RobotoRegular"/>
              </a:rPr>
              <a:t>several </a:t>
            </a:r>
            <a:r>
              <a:rPr sz="2850" dirty="0">
                <a:latin typeface="RobotoRegular"/>
                <a:cs typeface="RobotoRegular"/>
              </a:rPr>
              <a:t>joints </a:t>
            </a:r>
            <a:r>
              <a:rPr sz="2850" spc="-15" dirty="0">
                <a:latin typeface="RobotoRegular"/>
                <a:cs typeface="RobotoRegular"/>
              </a:rPr>
              <a:t>simultaneously in </a:t>
            </a:r>
            <a:r>
              <a:rPr sz="2850" dirty="0">
                <a:latin typeface="RobotoRegular"/>
                <a:cs typeface="RobotoRegular"/>
              </a:rPr>
              <a:t>seeding  </a:t>
            </a:r>
            <a:r>
              <a:rPr sz="2850" spc="10" dirty="0">
                <a:latin typeface="RobotoRegular"/>
                <a:cs typeface="RobotoRegular"/>
              </a:rPr>
              <a:t>arthritis. </a:t>
            </a:r>
            <a:r>
              <a:rPr sz="2850" spc="20" dirty="0">
                <a:latin typeface="RobotoRegular"/>
                <a:cs typeface="RobotoRegular"/>
              </a:rPr>
              <a:t>Common with </a:t>
            </a:r>
            <a:r>
              <a:rPr sz="2850" spc="5" dirty="0">
                <a:latin typeface="RobotoRegular"/>
                <a:cs typeface="RobotoRegular"/>
              </a:rPr>
              <a:t>Staphylococcus </a:t>
            </a:r>
            <a:r>
              <a:rPr sz="2850" spc="-15" dirty="0">
                <a:latin typeface="RobotoRegular"/>
                <a:cs typeface="RobotoRegular"/>
              </a:rPr>
              <a:t>and  </a:t>
            </a:r>
            <a:r>
              <a:rPr sz="2850" spc="20" dirty="0">
                <a:latin typeface="RobotoRegular"/>
                <a:cs typeface="RobotoRegular"/>
              </a:rPr>
              <a:t>Gonococcus</a:t>
            </a:r>
            <a:r>
              <a:rPr sz="2850" spc="-100" dirty="0">
                <a:latin typeface="RobotoRegular"/>
                <a:cs typeface="RobotoRegular"/>
              </a:rPr>
              <a:t> </a:t>
            </a:r>
            <a:r>
              <a:rPr sz="2850" spc="15" dirty="0">
                <a:latin typeface="RobotoRegular"/>
                <a:cs typeface="RobotoRegular"/>
              </a:rPr>
              <a:t>bacteria.</a:t>
            </a:r>
            <a:endParaRPr sz="28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85572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Investigations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08334" y="1458215"/>
            <a:ext cx="183139" cy="137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1</a:t>
            </a:r>
            <a:r>
              <a:rPr sz="1400" spc="15" dirty="0">
                <a:latin typeface="RobotoRegular"/>
                <a:cs typeface="RobotoRegular"/>
              </a:rPr>
              <a:t>5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0525" y="2881818"/>
            <a:ext cx="98424" cy="196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0525" y="3593602"/>
            <a:ext cx="98424" cy="196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0525" y="5119698"/>
            <a:ext cx="98424" cy="196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9313" y="1632778"/>
            <a:ext cx="8595995" cy="44297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20675" marR="5080" indent="-320675">
              <a:lnSpc>
                <a:spcPct val="151400"/>
              </a:lnSpc>
              <a:spcBef>
                <a:spcPts val="215"/>
              </a:spcBef>
              <a:buClr>
                <a:srgbClr val="428086"/>
              </a:buClr>
              <a:buSzPct val="61764"/>
              <a:buFont typeface="Wingdings"/>
              <a:buChar char=""/>
              <a:tabLst>
                <a:tab pos="320675" algn="l"/>
              </a:tabLst>
            </a:pPr>
            <a:r>
              <a:rPr sz="3400" spc="10" dirty="0">
                <a:latin typeface="RobotoRegular"/>
                <a:cs typeface="RobotoRegular"/>
              </a:rPr>
              <a:t>Full </a:t>
            </a:r>
            <a:r>
              <a:rPr sz="3400" spc="-5" dirty="0">
                <a:latin typeface="RobotoRegular"/>
                <a:cs typeface="RobotoRegular"/>
              </a:rPr>
              <a:t>haemogram </a:t>
            </a:r>
            <a:r>
              <a:rPr sz="3400" spc="5" dirty="0">
                <a:latin typeface="RobotoRegular"/>
                <a:cs typeface="RobotoRegular"/>
              </a:rPr>
              <a:t>and ESR  </a:t>
            </a:r>
            <a:r>
              <a:rPr sz="3050" spc="10" dirty="0">
                <a:latin typeface="RobotoRegular"/>
                <a:cs typeface="RobotoRegular"/>
              </a:rPr>
              <a:t>Polymorphonuclear </a:t>
            </a:r>
            <a:r>
              <a:rPr sz="3050" spc="15" dirty="0">
                <a:latin typeface="RobotoRegular"/>
                <a:cs typeface="RobotoRegular"/>
              </a:rPr>
              <a:t>leucocytosis </a:t>
            </a:r>
            <a:r>
              <a:rPr sz="3050" spc="10" dirty="0">
                <a:latin typeface="RobotoRegular"/>
                <a:cs typeface="RobotoRegular"/>
              </a:rPr>
              <a:t>- </a:t>
            </a:r>
            <a:r>
              <a:rPr sz="3050" dirty="0">
                <a:latin typeface="RobotoRegular"/>
                <a:cs typeface="RobotoRegular"/>
              </a:rPr>
              <a:t>neutrophils  </a:t>
            </a:r>
            <a:r>
              <a:rPr sz="3050" spc="35" dirty="0">
                <a:latin typeface="RobotoRegular"/>
                <a:cs typeface="RobotoRegular"/>
              </a:rPr>
              <a:t>ESR </a:t>
            </a:r>
            <a:r>
              <a:rPr sz="3050" spc="20" dirty="0">
                <a:latin typeface="RobotoRegular"/>
                <a:cs typeface="RobotoRegular"/>
              </a:rPr>
              <a:t>is</a:t>
            </a:r>
            <a:r>
              <a:rPr sz="3050" spc="-90" dirty="0">
                <a:latin typeface="RobotoRegular"/>
                <a:cs typeface="RobotoRegular"/>
              </a:rPr>
              <a:t> </a:t>
            </a:r>
            <a:r>
              <a:rPr sz="3050" spc="-20" dirty="0">
                <a:latin typeface="RobotoRegular"/>
                <a:cs typeface="RobotoRegular"/>
              </a:rPr>
              <a:t>raised</a:t>
            </a:r>
            <a:endParaRPr sz="3050">
              <a:latin typeface="RobotoRegular"/>
              <a:cs typeface="RobotoRegular"/>
            </a:endParaRPr>
          </a:p>
          <a:p>
            <a:pPr marL="320040" indent="-307975">
              <a:lnSpc>
                <a:spcPct val="100000"/>
              </a:lnSpc>
              <a:spcBef>
                <a:spcPts val="2255"/>
              </a:spcBef>
              <a:buClr>
                <a:srgbClr val="428086"/>
              </a:buClr>
              <a:buSzPct val="61764"/>
              <a:buFont typeface="Wingdings"/>
              <a:buChar char=""/>
              <a:tabLst>
                <a:tab pos="320675" algn="l"/>
              </a:tabLst>
            </a:pPr>
            <a:r>
              <a:rPr sz="3400" spc="25" dirty="0">
                <a:latin typeface="RobotoRegular"/>
                <a:cs typeface="RobotoRegular"/>
              </a:rPr>
              <a:t>Blood for </a:t>
            </a:r>
            <a:r>
              <a:rPr sz="3400" spc="10" dirty="0">
                <a:latin typeface="RobotoRegular"/>
                <a:cs typeface="RobotoRegular"/>
              </a:rPr>
              <a:t>culture </a:t>
            </a:r>
            <a:r>
              <a:rPr sz="3400" spc="5" dirty="0">
                <a:latin typeface="RobotoRegular"/>
                <a:cs typeface="RobotoRegular"/>
              </a:rPr>
              <a:t>and</a:t>
            </a:r>
            <a:r>
              <a:rPr sz="3400" spc="-20" dirty="0">
                <a:latin typeface="RobotoRegular"/>
                <a:cs typeface="RobotoRegular"/>
              </a:rPr>
              <a:t> </a:t>
            </a:r>
            <a:r>
              <a:rPr sz="3400" spc="10" dirty="0">
                <a:latin typeface="RobotoRegular"/>
                <a:cs typeface="RobotoRegular"/>
              </a:rPr>
              <a:t>sensitivity</a:t>
            </a:r>
            <a:endParaRPr sz="3400">
              <a:latin typeface="RobotoRegular"/>
              <a:cs typeface="RobotoRegular"/>
            </a:endParaRPr>
          </a:p>
          <a:p>
            <a:pPr marL="669925" marR="452755">
              <a:lnSpc>
                <a:spcPct val="138500"/>
              </a:lnSpc>
              <a:spcBef>
                <a:spcPts val="615"/>
              </a:spcBef>
            </a:pPr>
            <a:r>
              <a:rPr sz="3050" spc="-5" dirty="0">
                <a:latin typeface="RobotoRegular"/>
                <a:cs typeface="RobotoRegular"/>
              </a:rPr>
              <a:t>May </a:t>
            </a:r>
            <a:r>
              <a:rPr sz="3050" spc="35" dirty="0">
                <a:latin typeface="RobotoRegular"/>
                <a:cs typeface="RobotoRegular"/>
              </a:rPr>
              <a:t>be </a:t>
            </a:r>
            <a:r>
              <a:rPr sz="3050" spc="20" dirty="0">
                <a:latin typeface="RobotoRegular"/>
                <a:cs typeface="RobotoRegular"/>
              </a:rPr>
              <a:t>positive – </a:t>
            </a:r>
            <a:r>
              <a:rPr sz="3050" spc="25" dirty="0">
                <a:latin typeface="RobotoRegular"/>
                <a:cs typeface="RobotoRegular"/>
              </a:rPr>
              <a:t>may </a:t>
            </a:r>
            <a:r>
              <a:rPr sz="3050" spc="10" dirty="0">
                <a:latin typeface="RobotoRegular"/>
                <a:cs typeface="RobotoRegular"/>
              </a:rPr>
              <a:t>grow </a:t>
            </a:r>
            <a:r>
              <a:rPr sz="3050" spc="-10" dirty="0">
                <a:latin typeface="RobotoRegular"/>
                <a:cs typeface="RobotoRegular"/>
              </a:rPr>
              <a:t>the </a:t>
            </a:r>
            <a:r>
              <a:rPr sz="3050" spc="5" dirty="0">
                <a:latin typeface="RobotoRegular"/>
                <a:cs typeface="RobotoRegular"/>
              </a:rPr>
              <a:t>organisms  responsible</a:t>
            </a:r>
            <a:endParaRPr sz="30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427164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Investigations…</a:t>
            </a:r>
          </a:p>
        </p:txBody>
      </p:sp>
      <p:sp>
        <p:nvSpPr>
          <p:cNvPr id="3" name="object 3"/>
          <p:cNvSpPr/>
          <p:nvPr/>
        </p:nvSpPr>
        <p:spPr>
          <a:xfrm>
            <a:off x="208334" y="1458215"/>
            <a:ext cx="181627" cy="137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1</a:t>
            </a:r>
            <a:r>
              <a:rPr sz="1400" spc="15" dirty="0">
                <a:latin typeface="RobotoRegular"/>
                <a:cs typeface="RobotoRegular"/>
              </a:rPr>
              <a:t>6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9363" y="2331050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363" y="3370608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363" y="4732023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9363" y="5771581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1326" y="1722649"/>
            <a:ext cx="8691245" cy="4322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7980" indent="-335915">
              <a:lnSpc>
                <a:spcPts val="3479"/>
              </a:lnSpc>
              <a:spcBef>
                <a:spcPts val="125"/>
              </a:spcBef>
              <a:buClr>
                <a:srgbClr val="428086"/>
              </a:buClr>
              <a:buSzPct val="62711"/>
              <a:buFont typeface="Wingdings"/>
              <a:buChar char=""/>
              <a:tabLst>
                <a:tab pos="347980" algn="l"/>
                <a:tab pos="348615" algn="l"/>
              </a:tabLst>
            </a:pPr>
            <a:r>
              <a:rPr sz="2950" spc="15" dirty="0">
                <a:latin typeface="RobotoRegular"/>
                <a:cs typeface="RobotoRegular"/>
              </a:rPr>
              <a:t>Joint</a:t>
            </a:r>
            <a:r>
              <a:rPr sz="2950" spc="50" dirty="0">
                <a:latin typeface="RobotoRegular"/>
                <a:cs typeface="RobotoRegular"/>
              </a:rPr>
              <a:t> </a:t>
            </a:r>
            <a:r>
              <a:rPr sz="2950" spc="5" dirty="0">
                <a:latin typeface="RobotoRegular"/>
                <a:cs typeface="RobotoRegular"/>
              </a:rPr>
              <a:t>aspiration</a:t>
            </a:r>
            <a:endParaRPr sz="2950">
              <a:latin typeface="RobotoRegular"/>
              <a:cs typeface="RobotoRegular"/>
            </a:endParaRPr>
          </a:p>
          <a:p>
            <a:pPr marL="697865" marR="433070">
              <a:lnSpc>
                <a:spcPct val="76800"/>
              </a:lnSpc>
              <a:spcBef>
                <a:spcPts val="705"/>
              </a:spcBef>
            </a:pPr>
            <a:r>
              <a:rPr sz="2750" spc="-5" dirty="0">
                <a:latin typeface="RobotoRegular"/>
                <a:cs typeface="RobotoRegular"/>
              </a:rPr>
              <a:t>Macroscopy </a:t>
            </a:r>
            <a:r>
              <a:rPr sz="2750" dirty="0">
                <a:latin typeface="RobotoRegular"/>
                <a:cs typeface="RobotoRegular"/>
              </a:rPr>
              <a:t>– </a:t>
            </a:r>
            <a:r>
              <a:rPr sz="2750" spc="-10" dirty="0">
                <a:latin typeface="RobotoRegular"/>
                <a:cs typeface="RobotoRegular"/>
              </a:rPr>
              <a:t>turbid, </a:t>
            </a:r>
            <a:r>
              <a:rPr sz="2750" dirty="0">
                <a:latin typeface="RobotoRegular"/>
                <a:cs typeface="RobotoRegular"/>
              </a:rPr>
              <a:t>non-viscous </a:t>
            </a:r>
            <a:r>
              <a:rPr sz="2750" spc="-5" dirty="0">
                <a:latin typeface="RobotoRegular"/>
                <a:cs typeface="RobotoRegular"/>
              </a:rPr>
              <a:t>ﬂuid. </a:t>
            </a:r>
            <a:r>
              <a:rPr sz="2750" spc="20" dirty="0">
                <a:latin typeface="RobotoRegular"/>
                <a:cs typeface="RobotoRegular"/>
              </a:rPr>
              <a:t>May </a:t>
            </a:r>
            <a:r>
              <a:rPr sz="2750" dirty="0">
                <a:latin typeface="RobotoRegular"/>
                <a:cs typeface="RobotoRegular"/>
              </a:rPr>
              <a:t>be  </a:t>
            </a:r>
            <a:r>
              <a:rPr sz="2750" spc="10" dirty="0">
                <a:latin typeface="RobotoRegular"/>
                <a:cs typeface="RobotoRegular"/>
              </a:rPr>
              <a:t>frankly </a:t>
            </a:r>
            <a:r>
              <a:rPr sz="2750" spc="-5" dirty="0">
                <a:latin typeface="RobotoRegular"/>
                <a:cs typeface="RobotoRegular"/>
              </a:rPr>
              <a:t>purulent. </a:t>
            </a:r>
            <a:r>
              <a:rPr sz="2750" spc="10" dirty="0">
                <a:latin typeface="RobotoRegular"/>
                <a:cs typeface="RobotoRegular"/>
              </a:rPr>
              <a:t>In </a:t>
            </a:r>
            <a:r>
              <a:rPr sz="2750" spc="-10" dirty="0">
                <a:latin typeface="RobotoRegular"/>
                <a:cs typeface="RobotoRegular"/>
              </a:rPr>
              <a:t>early </a:t>
            </a:r>
            <a:r>
              <a:rPr sz="2750" spc="5" dirty="0">
                <a:latin typeface="RobotoRegular"/>
                <a:cs typeface="RobotoRegular"/>
              </a:rPr>
              <a:t>cases </a:t>
            </a:r>
            <a:r>
              <a:rPr sz="2750" dirty="0">
                <a:latin typeface="RobotoRegular"/>
                <a:cs typeface="RobotoRegular"/>
              </a:rPr>
              <a:t>the </a:t>
            </a:r>
            <a:r>
              <a:rPr sz="2750" spc="-5" dirty="0">
                <a:latin typeface="RobotoRegular"/>
                <a:cs typeface="RobotoRegular"/>
              </a:rPr>
              <a:t>ﬂuid </a:t>
            </a:r>
            <a:r>
              <a:rPr sz="2750" spc="15" dirty="0">
                <a:latin typeface="RobotoRegular"/>
                <a:cs typeface="RobotoRegular"/>
              </a:rPr>
              <a:t>may</a:t>
            </a:r>
            <a:r>
              <a:rPr sz="2750" spc="-114" dirty="0">
                <a:latin typeface="RobotoRegular"/>
                <a:cs typeface="RobotoRegular"/>
              </a:rPr>
              <a:t> </a:t>
            </a:r>
            <a:r>
              <a:rPr sz="2750" spc="-15" dirty="0">
                <a:latin typeface="RobotoRegular"/>
                <a:cs typeface="RobotoRegular"/>
              </a:rPr>
              <a:t>look  </a:t>
            </a:r>
            <a:r>
              <a:rPr sz="2750" spc="-30" dirty="0">
                <a:latin typeface="RobotoRegular"/>
                <a:cs typeface="RobotoRegular"/>
              </a:rPr>
              <a:t>clear.</a:t>
            </a:r>
            <a:endParaRPr sz="2750">
              <a:latin typeface="RobotoRegular"/>
              <a:cs typeface="RobotoRegular"/>
            </a:endParaRPr>
          </a:p>
          <a:p>
            <a:pPr marL="697865" marR="26670">
              <a:lnSpc>
                <a:spcPct val="76800"/>
              </a:lnSpc>
              <a:spcBef>
                <a:spcPts val="580"/>
              </a:spcBef>
            </a:pPr>
            <a:r>
              <a:rPr sz="2750" spc="-5" dirty="0">
                <a:latin typeface="RobotoRegular"/>
                <a:cs typeface="RobotoRegular"/>
              </a:rPr>
              <a:t>White </a:t>
            </a:r>
            <a:r>
              <a:rPr sz="2750" spc="-10" dirty="0">
                <a:latin typeface="RobotoRegular"/>
                <a:cs typeface="RobotoRegular"/>
              </a:rPr>
              <a:t>cell </a:t>
            </a:r>
            <a:r>
              <a:rPr sz="2750" spc="-5" dirty="0">
                <a:latin typeface="RobotoRegular"/>
                <a:cs typeface="RobotoRegular"/>
              </a:rPr>
              <a:t>count: </a:t>
            </a:r>
            <a:r>
              <a:rPr sz="2750" dirty="0">
                <a:latin typeface="RobotoRegular"/>
                <a:cs typeface="RobotoRegular"/>
              </a:rPr>
              <a:t>normal </a:t>
            </a:r>
            <a:r>
              <a:rPr sz="2750" spc="5" dirty="0">
                <a:latin typeface="RobotoRegular"/>
                <a:cs typeface="RobotoRegular"/>
              </a:rPr>
              <a:t>synovial </a:t>
            </a:r>
            <a:r>
              <a:rPr sz="2750" spc="-5" dirty="0">
                <a:latin typeface="RobotoRegular"/>
                <a:cs typeface="RobotoRegular"/>
              </a:rPr>
              <a:t>ﬂuid </a:t>
            </a:r>
            <a:r>
              <a:rPr sz="2750" spc="-10" dirty="0">
                <a:latin typeface="RobotoRegular"/>
                <a:cs typeface="RobotoRegular"/>
              </a:rPr>
              <a:t>leucocyte  </a:t>
            </a:r>
            <a:r>
              <a:rPr sz="2750" dirty="0">
                <a:latin typeface="RobotoRegular"/>
                <a:cs typeface="RobotoRegular"/>
              </a:rPr>
              <a:t>count </a:t>
            </a:r>
            <a:r>
              <a:rPr sz="2750" spc="-5" dirty="0">
                <a:latin typeface="RobotoRegular"/>
                <a:cs typeface="RobotoRegular"/>
              </a:rPr>
              <a:t>is </a:t>
            </a:r>
            <a:r>
              <a:rPr sz="2750" dirty="0">
                <a:latin typeface="RobotoRegular"/>
                <a:cs typeface="RobotoRegular"/>
              </a:rPr>
              <a:t>under </a:t>
            </a:r>
            <a:r>
              <a:rPr sz="2750" spc="-5" dirty="0">
                <a:latin typeface="RobotoRegular"/>
                <a:cs typeface="RobotoRegular"/>
              </a:rPr>
              <a:t>300 </a:t>
            </a:r>
            <a:r>
              <a:rPr sz="2750" spc="-10" dirty="0">
                <a:latin typeface="RobotoRegular"/>
                <a:cs typeface="RobotoRegular"/>
              </a:rPr>
              <a:t>per </a:t>
            </a:r>
            <a:r>
              <a:rPr sz="2750" dirty="0">
                <a:latin typeface="RobotoRegular"/>
                <a:cs typeface="RobotoRegular"/>
              </a:rPr>
              <a:t>ml; </a:t>
            </a:r>
            <a:r>
              <a:rPr sz="2750" spc="15" dirty="0">
                <a:latin typeface="RobotoRegular"/>
                <a:cs typeface="RobotoRegular"/>
              </a:rPr>
              <a:t>may </a:t>
            </a:r>
            <a:r>
              <a:rPr sz="2750" dirty="0">
                <a:latin typeface="RobotoRegular"/>
                <a:cs typeface="RobotoRegular"/>
              </a:rPr>
              <a:t>be </a:t>
            </a:r>
            <a:r>
              <a:rPr sz="2750" spc="-20" dirty="0">
                <a:latin typeface="RobotoRegular"/>
                <a:cs typeface="RobotoRegular"/>
              </a:rPr>
              <a:t>over </a:t>
            </a:r>
            <a:r>
              <a:rPr sz="2750" spc="-5" dirty="0">
                <a:latin typeface="RobotoRegular"/>
                <a:cs typeface="RobotoRegular"/>
              </a:rPr>
              <a:t>10,000 </a:t>
            </a:r>
            <a:r>
              <a:rPr sz="2750" spc="-10" dirty="0">
                <a:latin typeface="RobotoRegular"/>
                <a:cs typeface="RobotoRegular"/>
              </a:rPr>
              <a:t>per  </a:t>
            </a:r>
            <a:r>
              <a:rPr sz="2750" spc="5" dirty="0">
                <a:latin typeface="RobotoRegular"/>
                <a:cs typeface="RobotoRegular"/>
              </a:rPr>
              <a:t>ml </a:t>
            </a:r>
            <a:r>
              <a:rPr sz="2750" spc="-5" dirty="0">
                <a:latin typeface="RobotoRegular"/>
                <a:cs typeface="RobotoRegular"/>
              </a:rPr>
              <a:t>in </a:t>
            </a:r>
            <a:r>
              <a:rPr sz="2750" dirty="0">
                <a:latin typeface="RobotoRegular"/>
                <a:cs typeface="RobotoRegular"/>
              </a:rPr>
              <a:t>non-infective inﬂammatory </a:t>
            </a:r>
            <a:r>
              <a:rPr sz="2750" spc="-20" dirty="0">
                <a:latin typeface="RobotoRegular"/>
                <a:cs typeface="RobotoRegular"/>
              </a:rPr>
              <a:t>disorder; </a:t>
            </a:r>
            <a:r>
              <a:rPr sz="2750" spc="-5" dirty="0">
                <a:latin typeface="RobotoRegular"/>
                <a:cs typeface="RobotoRegular"/>
              </a:rPr>
              <a:t>counts</a:t>
            </a:r>
            <a:r>
              <a:rPr sz="2750" spc="-165" dirty="0">
                <a:latin typeface="RobotoRegular"/>
                <a:cs typeface="RobotoRegular"/>
              </a:rPr>
              <a:t> </a:t>
            </a:r>
            <a:r>
              <a:rPr sz="2750" spc="-15" dirty="0">
                <a:latin typeface="RobotoRegular"/>
                <a:cs typeface="RobotoRegular"/>
              </a:rPr>
              <a:t>of  </a:t>
            </a:r>
            <a:r>
              <a:rPr sz="2750" spc="-20" dirty="0">
                <a:latin typeface="RobotoRegular"/>
                <a:cs typeface="RobotoRegular"/>
              </a:rPr>
              <a:t>over </a:t>
            </a:r>
            <a:r>
              <a:rPr sz="2750" spc="-5" dirty="0">
                <a:latin typeface="RobotoRegular"/>
                <a:cs typeface="RobotoRegular"/>
              </a:rPr>
              <a:t>50,000 </a:t>
            </a:r>
            <a:r>
              <a:rPr sz="2750" spc="-10" dirty="0">
                <a:latin typeface="RobotoRegular"/>
                <a:cs typeface="RobotoRegular"/>
              </a:rPr>
              <a:t>per </a:t>
            </a:r>
            <a:r>
              <a:rPr sz="2750" spc="5" dirty="0">
                <a:latin typeface="RobotoRegular"/>
                <a:cs typeface="RobotoRegular"/>
              </a:rPr>
              <a:t>ml </a:t>
            </a:r>
            <a:r>
              <a:rPr sz="2750" spc="-5" dirty="0">
                <a:latin typeface="RobotoRegular"/>
                <a:cs typeface="RobotoRegular"/>
              </a:rPr>
              <a:t>are </a:t>
            </a:r>
            <a:r>
              <a:rPr sz="2750" spc="5" dirty="0">
                <a:latin typeface="RobotoRegular"/>
                <a:cs typeface="RobotoRegular"/>
              </a:rPr>
              <a:t>highly </a:t>
            </a:r>
            <a:r>
              <a:rPr sz="2750" spc="-5" dirty="0">
                <a:latin typeface="RobotoRegular"/>
                <a:cs typeface="RobotoRegular"/>
              </a:rPr>
              <a:t>suggestive </a:t>
            </a:r>
            <a:r>
              <a:rPr sz="2750" spc="-15" dirty="0">
                <a:latin typeface="RobotoRegular"/>
                <a:cs typeface="RobotoRegular"/>
              </a:rPr>
              <a:t>of</a:t>
            </a:r>
            <a:r>
              <a:rPr sz="2750" spc="-260" dirty="0">
                <a:latin typeface="RobotoRegular"/>
                <a:cs typeface="RobotoRegular"/>
              </a:rPr>
              <a:t> </a:t>
            </a:r>
            <a:r>
              <a:rPr sz="2750" dirty="0">
                <a:latin typeface="RobotoRegular"/>
                <a:cs typeface="RobotoRegular"/>
              </a:rPr>
              <a:t>sepsis.</a:t>
            </a:r>
            <a:endParaRPr sz="2750">
              <a:latin typeface="RobotoRegular"/>
              <a:cs typeface="RobotoRegular"/>
            </a:endParaRPr>
          </a:p>
          <a:p>
            <a:pPr marL="697865" marR="5080">
              <a:lnSpc>
                <a:spcPct val="76800"/>
              </a:lnSpc>
              <a:spcBef>
                <a:spcPts val="585"/>
              </a:spcBef>
            </a:pPr>
            <a:r>
              <a:rPr sz="2750" spc="-5" dirty="0">
                <a:latin typeface="RobotoRegular"/>
                <a:cs typeface="RobotoRegular"/>
              </a:rPr>
              <a:t>Gram </a:t>
            </a:r>
            <a:r>
              <a:rPr sz="2750" spc="5" dirty="0">
                <a:latin typeface="RobotoRegular"/>
                <a:cs typeface="RobotoRegular"/>
              </a:rPr>
              <a:t>stain: </a:t>
            </a:r>
            <a:r>
              <a:rPr sz="2750" spc="-5" dirty="0">
                <a:latin typeface="RobotoRegular"/>
                <a:cs typeface="RobotoRegular"/>
              </a:rPr>
              <a:t>gram </a:t>
            </a:r>
            <a:r>
              <a:rPr sz="2750" spc="-10" dirty="0">
                <a:latin typeface="RobotoRegular"/>
                <a:cs typeface="RobotoRegular"/>
              </a:rPr>
              <a:t>positive cocci probably </a:t>
            </a:r>
            <a:r>
              <a:rPr sz="2750" spc="5" dirty="0">
                <a:latin typeface="RobotoRegular"/>
                <a:cs typeface="RobotoRegular"/>
              </a:rPr>
              <a:t>Staph  </a:t>
            </a:r>
            <a:r>
              <a:rPr sz="2750" dirty="0">
                <a:latin typeface="RobotoRegular"/>
                <a:cs typeface="RobotoRegular"/>
              </a:rPr>
              <a:t>aureus, </a:t>
            </a:r>
            <a:r>
              <a:rPr sz="2750" spc="-5" dirty="0">
                <a:latin typeface="RobotoRegular"/>
                <a:cs typeface="RobotoRegular"/>
              </a:rPr>
              <a:t>gram </a:t>
            </a:r>
            <a:r>
              <a:rPr sz="2750" dirty="0">
                <a:latin typeface="RobotoRegular"/>
                <a:cs typeface="RobotoRegular"/>
              </a:rPr>
              <a:t>negative </a:t>
            </a:r>
            <a:r>
              <a:rPr sz="2750" spc="-10" dirty="0">
                <a:latin typeface="RobotoRegular"/>
                <a:cs typeface="RobotoRegular"/>
              </a:rPr>
              <a:t>cocci </a:t>
            </a:r>
            <a:r>
              <a:rPr sz="2750" spc="-5" dirty="0">
                <a:latin typeface="RobotoRegular"/>
                <a:cs typeface="RobotoRegular"/>
              </a:rPr>
              <a:t>are </a:t>
            </a:r>
            <a:r>
              <a:rPr sz="2750" spc="-10" dirty="0">
                <a:latin typeface="RobotoRegular"/>
                <a:cs typeface="RobotoRegular"/>
              </a:rPr>
              <a:t>either </a:t>
            </a:r>
            <a:r>
              <a:rPr sz="2750" spc="10" dirty="0">
                <a:latin typeface="RobotoRegular"/>
                <a:cs typeface="RobotoRegular"/>
              </a:rPr>
              <a:t>H.</a:t>
            </a:r>
            <a:r>
              <a:rPr sz="2750" spc="-190" dirty="0">
                <a:latin typeface="RobotoRegular"/>
                <a:cs typeface="RobotoRegular"/>
              </a:rPr>
              <a:t> </a:t>
            </a:r>
            <a:r>
              <a:rPr sz="2750" dirty="0">
                <a:latin typeface="RobotoRegular"/>
                <a:cs typeface="RobotoRegular"/>
              </a:rPr>
              <a:t>inﬂuenzae  </a:t>
            </a:r>
            <a:r>
              <a:rPr sz="2750" spc="-15" dirty="0">
                <a:latin typeface="RobotoRegular"/>
                <a:cs typeface="RobotoRegular"/>
              </a:rPr>
              <a:t>or</a:t>
            </a:r>
            <a:r>
              <a:rPr sz="2750" spc="-80" dirty="0">
                <a:latin typeface="RobotoRegular"/>
                <a:cs typeface="RobotoRegular"/>
              </a:rPr>
              <a:t> </a:t>
            </a:r>
            <a:r>
              <a:rPr sz="2750" spc="-10" dirty="0">
                <a:latin typeface="RobotoRegular"/>
                <a:cs typeface="RobotoRegular"/>
              </a:rPr>
              <a:t>Gonococci.</a:t>
            </a:r>
            <a:endParaRPr sz="2750">
              <a:latin typeface="RobotoRegular"/>
              <a:cs typeface="RobotoRegular"/>
            </a:endParaRPr>
          </a:p>
          <a:p>
            <a:pPr marL="697865">
              <a:lnSpc>
                <a:spcPts val="3115"/>
              </a:lnSpc>
            </a:pPr>
            <a:r>
              <a:rPr sz="2750" spc="-10" dirty="0">
                <a:latin typeface="RobotoRegular"/>
                <a:cs typeface="RobotoRegular"/>
              </a:rPr>
              <a:t>Culture </a:t>
            </a:r>
            <a:r>
              <a:rPr sz="2750" spc="20" dirty="0">
                <a:latin typeface="RobotoRegular"/>
                <a:cs typeface="RobotoRegular"/>
              </a:rPr>
              <a:t>and</a:t>
            </a:r>
            <a:r>
              <a:rPr sz="2750" spc="-80" dirty="0">
                <a:latin typeface="RobotoRegular"/>
                <a:cs typeface="RobotoRegular"/>
              </a:rPr>
              <a:t> </a:t>
            </a:r>
            <a:r>
              <a:rPr sz="2750" spc="-5" dirty="0">
                <a:latin typeface="RobotoRegular"/>
                <a:cs typeface="RobotoRegular"/>
              </a:rPr>
              <a:t>sensitivity</a:t>
            </a:r>
            <a:endParaRPr sz="27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85572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Investigations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208334" y="1458215"/>
            <a:ext cx="182428" cy="135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1</a:t>
            </a:r>
            <a:r>
              <a:rPr sz="1400" spc="15" dirty="0">
                <a:latin typeface="RobotoRegular"/>
                <a:cs typeface="RobotoRegular"/>
              </a:rPr>
              <a:t>7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9363" y="2898778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363" y="4064282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363" y="5229774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9363" y="6395278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3932" y="1750658"/>
            <a:ext cx="8663305" cy="49764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950" spc="15" dirty="0">
                <a:latin typeface="RobotoRegular"/>
                <a:cs typeface="RobotoRegular"/>
              </a:rPr>
              <a:t>Imaging:</a:t>
            </a:r>
            <a:endParaRPr sz="2950" dirty="0">
              <a:latin typeface="RobotoRegular"/>
              <a:cs typeface="RobotoRegular"/>
            </a:endParaRPr>
          </a:p>
          <a:p>
            <a:pPr marL="347980" indent="-335915">
              <a:lnSpc>
                <a:spcPct val="100000"/>
              </a:lnSpc>
              <a:spcBef>
                <a:spcPts val="445"/>
              </a:spcBef>
              <a:buClr>
                <a:srgbClr val="428086"/>
              </a:buClr>
              <a:buSzPct val="62711"/>
              <a:buFont typeface="Wingdings"/>
              <a:buChar char=""/>
              <a:tabLst>
                <a:tab pos="347980" algn="l"/>
                <a:tab pos="348615" algn="l"/>
              </a:tabLst>
            </a:pPr>
            <a:r>
              <a:rPr sz="2950" spc="-45" dirty="0">
                <a:latin typeface="RobotoRegular"/>
                <a:cs typeface="RobotoRegular"/>
              </a:rPr>
              <a:t>X-ray</a:t>
            </a:r>
            <a:r>
              <a:rPr sz="2950" spc="60" dirty="0">
                <a:latin typeface="RobotoRegular"/>
                <a:cs typeface="RobotoRegular"/>
              </a:rPr>
              <a:t> </a:t>
            </a:r>
            <a:r>
              <a:rPr sz="2950" spc="20" dirty="0">
                <a:latin typeface="RobotoRegular"/>
                <a:cs typeface="RobotoRegular"/>
              </a:rPr>
              <a:t>examination:</a:t>
            </a:r>
            <a:endParaRPr sz="2950" dirty="0">
              <a:latin typeface="RobotoRegular"/>
              <a:cs typeface="RobotoRegular"/>
            </a:endParaRPr>
          </a:p>
          <a:p>
            <a:pPr marL="697865" marR="150495">
              <a:lnSpc>
                <a:spcPts val="2860"/>
              </a:lnSpc>
              <a:spcBef>
                <a:spcPts val="650"/>
              </a:spcBef>
            </a:pPr>
            <a:r>
              <a:rPr sz="2750" spc="-5" dirty="0">
                <a:latin typeface="RobotoRegular"/>
                <a:cs typeface="RobotoRegular"/>
              </a:rPr>
              <a:t>is </a:t>
            </a:r>
            <a:r>
              <a:rPr sz="2750" spc="10" dirty="0">
                <a:latin typeface="RobotoRegular"/>
                <a:cs typeface="RobotoRegular"/>
              </a:rPr>
              <a:t>usually </a:t>
            </a:r>
            <a:r>
              <a:rPr sz="2750" dirty="0">
                <a:latin typeface="RobotoRegular"/>
                <a:cs typeface="RobotoRegular"/>
              </a:rPr>
              <a:t>normal </a:t>
            </a:r>
            <a:r>
              <a:rPr sz="2750" spc="-5" dirty="0">
                <a:latin typeface="RobotoRegular"/>
                <a:cs typeface="RobotoRegular"/>
              </a:rPr>
              <a:t>in </a:t>
            </a:r>
            <a:r>
              <a:rPr sz="2750" dirty="0">
                <a:latin typeface="RobotoRegular"/>
                <a:cs typeface="RobotoRegular"/>
              </a:rPr>
              <a:t>the </a:t>
            </a:r>
            <a:r>
              <a:rPr sz="2750" spc="-10" dirty="0">
                <a:latin typeface="RobotoRegular"/>
                <a:cs typeface="RobotoRegular"/>
              </a:rPr>
              <a:t>early </a:t>
            </a:r>
            <a:r>
              <a:rPr sz="2750" dirty="0">
                <a:latin typeface="RobotoRegular"/>
                <a:cs typeface="RobotoRegular"/>
              </a:rPr>
              <a:t>stages, </a:t>
            </a:r>
            <a:r>
              <a:rPr sz="2750" spc="5" dirty="0">
                <a:latin typeface="RobotoRegular"/>
                <a:cs typeface="RobotoRegular"/>
              </a:rPr>
              <a:t>but </a:t>
            </a:r>
            <a:r>
              <a:rPr sz="2750" spc="-15" dirty="0">
                <a:latin typeface="RobotoRegular"/>
                <a:cs typeface="RobotoRegular"/>
              </a:rPr>
              <a:t>there</a:t>
            </a:r>
            <a:r>
              <a:rPr sz="2750" spc="-190" dirty="0">
                <a:latin typeface="RobotoRegular"/>
                <a:cs typeface="RobotoRegular"/>
              </a:rPr>
              <a:t> </a:t>
            </a:r>
            <a:r>
              <a:rPr sz="2750" spc="15" dirty="0">
                <a:latin typeface="RobotoRegular"/>
                <a:cs typeface="RobotoRegular"/>
              </a:rPr>
              <a:t>may  </a:t>
            </a:r>
            <a:r>
              <a:rPr sz="2750" dirty="0">
                <a:latin typeface="RobotoRegular"/>
                <a:cs typeface="RobotoRegular"/>
              </a:rPr>
              <a:t>be </a:t>
            </a:r>
            <a:r>
              <a:rPr sz="2750" spc="5" dirty="0">
                <a:latin typeface="RobotoRegular"/>
                <a:cs typeface="RobotoRegular"/>
              </a:rPr>
              <a:t>soft </a:t>
            </a:r>
            <a:r>
              <a:rPr sz="2750" dirty="0">
                <a:latin typeface="RobotoRegular"/>
                <a:cs typeface="RobotoRegular"/>
              </a:rPr>
              <a:t>tissue swelling </a:t>
            </a:r>
            <a:r>
              <a:rPr sz="2750" spc="20" dirty="0">
                <a:latin typeface="RobotoRegular"/>
                <a:cs typeface="RobotoRegular"/>
              </a:rPr>
              <a:t>and </a:t>
            </a:r>
            <a:r>
              <a:rPr sz="2750" dirty="0">
                <a:latin typeface="RobotoRegular"/>
                <a:cs typeface="RobotoRegular"/>
              </a:rPr>
              <a:t>widening </a:t>
            </a:r>
            <a:r>
              <a:rPr sz="2750" spc="-15" dirty="0">
                <a:latin typeface="RobotoRegular"/>
                <a:cs typeface="RobotoRegular"/>
              </a:rPr>
              <a:t>of </a:t>
            </a:r>
            <a:r>
              <a:rPr sz="2750" dirty="0">
                <a:latin typeface="RobotoRegular"/>
                <a:cs typeface="RobotoRegular"/>
              </a:rPr>
              <a:t>the  </a:t>
            </a:r>
            <a:r>
              <a:rPr sz="2750" spc="-5" dirty="0">
                <a:latin typeface="RobotoRegular"/>
                <a:cs typeface="RobotoRegular"/>
              </a:rPr>
              <a:t>radiographic joint </a:t>
            </a:r>
            <a:r>
              <a:rPr sz="2750" spc="10" dirty="0">
                <a:latin typeface="RobotoRegular"/>
                <a:cs typeface="RobotoRegular"/>
              </a:rPr>
              <a:t>space </a:t>
            </a:r>
            <a:r>
              <a:rPr sz="2750" dirty="0">
                <a:latin typeface="RobotoRegular"/>
                <a:cs typeface="RobotoRegular"/>
              </a:rPr>
              <a:t>due </a:t>
            </a:r>
            <a:r>
              <a:rPr sz="2750" spc="-10" dirty="0">
                <a:latin typeface="RobotoRegular"/>
                <a:cs typeface="RobotoRegular"/>
              </a:rPr>
              <a:t>to </a:t>
            </a:r>
            <a:r>
              <a:rPr sz="2750" spc="-5" dirty="0">
                <a:latin typeface="RobotoRegular"/>
                <a:cs typeface="RobotoRegular"/>
              </a:rPr>
              <a:t>ﬂuid in </a:t>
            </a:r>
            <a:r>
              <a:rPr sz="2750" dirty="0">
                <a:latin typeface="RobotoRegular"/>
                <a:cs typeface="RobotoRegular"/>
              </a:rPr>
              <a:t>the</a:t>
            </a:r>
            <a:r>
              <a:rPr sz="2750" spc="-290" dirty="0">
                <a:latin typeface="RobotoRegular"/>
                <a:cs typeface="RobotoRegular"/>
              </a:rPr>
              <a:t> </a:t>
            </a:r>
            <a:r>
              <a:rPr sz="2750" spc="-5" dirty="0">
                <a:latin typeface="RobotoRegular"/>
                <a:cs typeface="RobotoRegular"/>
              </a:rPr>
              <a:t>joint.</a:t>
            </a:r>
            <a:endParaRPr sz="2750" dirty="0">
              <a:latin typeface="RobotoRegular"/>
              <a:cs typeface="RobotoRegular"/>
            </a:endParaRPr>
          </a:p>
          <a:p>
            <a:pPr marL="697865" marR="1139190">
              <a:lnSpc>
                <a:spcPts val="2860"/>
              </a:lnSpc>
              <a:spcBef>
                <a:spcPts val="595"/>
              </a:spcBef>
            </a:pPr>
            <a:r>
              <a:rPr sz="2750" spc="10" dirty="0">
                <a:latin typeface="RobotoRegular"/>
                <a:cs typeface="RobotoRegular"/>
              </a:rPr>
              <a:t>If </a:t>
            </a:r>
            <a:r>
              <a:rPr sz="2750" dirty="0">
                <a:latin typeface="RobotoRegular"/>
                <a:cs typeface="RobotoRegular"/>
              </a:rPr>
              <a:t>the </a:t>
            </a:r>
            <a:r>
              <a:rPr sz="2750" spc="-5" dirty="0">
                <a:latin typeface="RobotoRegular"/>
                <a:cs typeface="RobotoRegular"/>
              </a:rPr>
              <a:t>infection </a:t>
            </a:r>
            <a:r>
              <a:rPr sz="2750" spc="-10" dirty="0">
                <a:latin typeface="RobotoRegular"/>
                <a:cs typeface="RobotoRegular"/>
              </a:rPr>
              <a:t>persists </a:t>
            </a:r>
            <a:r>
              <a:rPr sz="2750" spc="-15" dirty="0">
                <a:latin typeface="RobotoRegular"/>
                <a:cs typeface="RobotoRegular"/>
              </a:rPr>
              <a:t>there </a:t>
            </a:r>
            <a:r>
              <a:rPr sz="2750" spc="15" dirty="0">
                <a:latin typeface="RobotoRegular"/>
                <a:cs typeface="RobotoRegular"/>
              </a:rPr>
              <a:t>may </a:t>
            </a:r>
            <a:r>
              <a:rPr sz="2750" dirty="0">
                <a:latin typeface="RobotoRegular"/>
                <a:cs typeface="RobotoRegular"/>
              </a:rPr>
              <a:t>be</a:t>
            </a:r>
            <a:r>
              <a:rPr sz="2750" spc="-175" dirty="0">
                <a:latin typeface="RobotoRegular"/>
                <a:cs typeface="RobotoRegular"/>
              </a:rPr>
              <a:t> </a:t>
            </a:r>
            <a:r>
              <a:rPr sz="2750" spc="10" dirty="0">
                <a:latin typeface="RobotoRegular"/>
                <a:cs typeface="RobotoRegular"/>
              </a:rPr>
              <a:t>diffuse  </a:t>
            </a:r>
            <a:r>
              <a:rPr sz="2750" spc="-10" dirty="0">
                <a:latin typeface="RobotoRegular"/>
                <a:cs typeface="RobotoRegular"/>
              </a:rPr>
              <a:t>rarefaction </a:t>
            </a:r>
            <a:r>
              <a:rPr sz="2750" spc="-15" dirty="0">
                <a:latin typeface="RobotoRegular"/>
                <a:cs typeface="RobotoRegular"/>
              </a:rPr>
              <a:t>of </a:t>
            </a:r>
            <a:r>
              <a:rPr sz="2750" dirty="0">
                <a:latin typeface="RobotoRegular"/>
                <a:cs typeface="RobotoRegular"/>
              </a:rPr>
              <a:t>the </a:t>
            </a:r>
            <a:r>
              <a:rPr sz="2750" spc="-5" dirty="0">
                <a:latin typeface="RobotoRegular"/>
                <a:cs typeface="RobotoRegular"/>
              </a:rPr>
              <a:t>bone </a:t>
            </a:r>
            <a:r>
              <a:rPr sz="2750" spc="5" dirty="0">
                <a:latin typeface="RobotoRegular"/>
                <a:cs typeface="RobotoRegular"/>
              </a:rPr>
              <a:t>adjacent </a:t>
            </a:r>
            <a:r>
              <a:rPr sz="2750" spc="-10" dirty="0">
                <a:latin typeface="RobotoRegular"/>
                <a:cs typeface="RobotoRegular"/>
              </a:rPr>
              <a:t>to </a:t>
            </a:r>
            <a:r>
              <a:rPr sz="2750" dirty="0">
                <a:latin typeface="RobotoRegular"/>
                <a:cs typeface="RobotoRegular"/>
              </a:rPr>
              <a:t>the </a:t>
            </a:r>
            <a:r>
              <a:rPr sz="2750" spc="-5" dirty="0">
                <a:latin typeface="RobotoRegular"/>
                <a:cs typeface="RobotoRegular"/>
              </a:rPr>
              <a:t>joint  </a:t>
            </a:r>
            <a:r>
              <a:rPr sz="2750" spc="5" dirty="0">
                <a:latin typeface="RobotoRegular"/>
                <a:cs typeface="RobotoRegular"/>
              </a:rPr>
              <a:t>(periarticular</a:t>
            </a:r>
            <a:r>
              <a:rPr sz="2750" spc="-80" dirty="0">
                <a:latin typeface="RobotoRegular"/>
                <a:cs typeface="RobotoRegular"/>
              </a:rPr>
              <a:t> </a:t>
            </a:r>
            <a:r>
              <a:rPr sz="2750" spc="-10" dirty="0">
                <a:latin typeface="RobotoRegular"/>
                <a:cs typeface="RobotoRegular"/>
              </a:rPr>
              <a:t>osteoporosis).</a:t>
            </a:r>
            <a:endParaRPr sz="2750" dirty="0">
              <a:latin typeface="RobotoRegular"/>
              <a:cs typeface="RobotoRegular"/>
            </a:endParaRPr>
          </a:p>
          <a:p>
            <a:pPr marL="697865" marR="5080" algn="just">
              <a:lnSpc>
                <a:spcPts val="2860"/>
              </a:lnSpc>
              <a:spcBef>
                <a:spcPts val="600"/>
              </a:spcBef>
            </a:pPr>
            <a:r>
              <a:rPr sz="2750" spc="-20" dirty="0">
                <a:latin typeface="RobotoRegular"/>
                <a:cs typeface="RobotoRegular"/>
              </a:rPr>
              <a:t>Loss </a:t>
            </a:r>
            <a:r>
              <a:rPr sz="2750" spc="-15" dirty="0">
                <a:latin typeface="RobotoRegular"/>
                <a:cs typeface="RobotoRegular"/>
              </a:rPr>
              <a:t>of </a:t>
            </a:r>
            <a:r>
              <a:rPr sz="2750" spc="10" dirty="0">
                <a:latin typeface="RobotoRegular"/>
                <a:cs typeface="RobotoRegular"/>
              </a:rPr>
              <a:t>cartilage space </a:t>
            </a:r>
            <a:r>
              <a:rPr sz="2750" spc="-5" dirty="0">
                <a:latin typeface="RobotoRegular"/>
                <a:cs typeface="RobotoRegular"/>
              </a:rPr>
              <a:t>(narrowed joint </a:t>
            </a:r>
            <a:r>
              <a:rPr sz="2750" dirty="0">
                <a:latin typeface="RobotoRegular"/>
                <a:cs typeface="RobotoRegular"/>
              </a:rPr>
              <a:t>space) </a:t>
            </a:r>
            <a:r>
              <a:rPr sz="2750" spc="20" dirty="0">
                <a:latin typeface="RobotoRegular"/>
                <a:cs typeface="RobotoRegular"/>
              </a:rPr>
              <a:t>and  </a:t>
            </a:r>
            <a:r>
              <a:rPr sz="2750" spc="-15" dirty="0">
                <a:latin typeface="RobotoRegular"/>
                <a:cs typeface="RobotoRegular"/>
              </a:rPr>
              <a:t>irregularity of </a:t>
            </a:r>
            <a:r>
              <a:rPr sz="2750" dirty="0">
                <a:latin typeface="RobotoRegular"/>
                <a:cs typeface="RobotoRegular"/>
              </a:rPr>
              <a:t>the </a:t>
            </a:r>
            <a:r>
              <a:rPr sz="2750" spc="-5" dirty="0">
                <a:latin typeface="RobotoRegular"/>
                <a:cs typeface="RobotoRegular"/>
              </a:rPr>
              <a:t>joint </a:t>
            </a:r>
            <a:r>
              <a:rPr sz="2750" spc="-10" dirty="0">
                <a:latin typeface="RobotoRegular"/>
                <a:cs typeface="RobotoRegular"/>
              </a:rPr>
              <a:t>(destruction </a:t>
            </a:r>
            <a:r>
              <a:rPr sz="2750" spc="-15" dirty="0">
                <a:latin typeface="RobotoRegular"/>
                <a:cs typeface="RobotoRegular"/>
              </a:rPr>
              <a:t>of </a:t>
            </a:r>
            <a:r>
              <a:rPr sz="2750" spc="-10" dirty="0">
                <a:latin typeface="RobotoRegular"/>
                <a:cs typeface="RobotoRegular"/>
              </a:rPr>
              <a:t>bone) </a:t>
            </a:r>
            <a:r>
              <a:rPr sz="2750" spc="-5" dirty="0">
                <a:latin typeface="RobotoRegular"/>
                <a:cs typeface="RobotoRegular"/>
              </a:rPr>
              <a:t>are </a:t>
            </a:r>
            <a:r>
              <a:rPr sz="2750" spc="5" dirty="0">
                <a:latin typeface="RobotoRegular"/>
                <a:cs typeface="RobotoRegular"/>
              </a:rPr>
              <a:t>late  </a:t>
            </a:r>
            <a:r>
              <a:rPr sz="2750" spc="-5" dirty="0">
                <a:latin typeface="RobotoRegular"/>
                <a:cs typeface="RobotoRegular"/>
              </a:rPr>
              <a:t>features.</a:t>
            </a:r>
            <a:endParaRPr sz="2750" dirty="0">
              <a:latin typeface="RobotoRegular"/>
              <a:cs typeface="RobotoRegular"/>
            </a:endParaRPr>
          </a:p>
          <a:p>
            <a:pPr marL="697865" algn="just">
              <a:lnSpc>
                <a:spcPct val="100000"/>
              </a:lnSpc>
              <a:spcBef>
                <a:spcPts val="135"/>
              </a:spcBef>
            </a:pPr>
            <a:r>
              <a:rPr sz="2750" spc="10" dirty="0">
                <a:latin typeface="RobotoRegular"/>
                <a:cs typeface="RobotoRegular"/>
              </a:rPr>
              <a:t>Bony</a:t>
            </a:r>
            <a:r>
              <a:rPr sz="2750" spc="-10" dirty="0">
                <a:latin typeface="RobotoRegular"/>
                <a:cs typeface="RobotoRegular"/>
              </a:rPr>
              <a:t> </a:t>
            </a:r>
            <a:r>
              <a:rPr sz="2750" spc="10" dirty="0">
                <a:latin typeface="RobotoRegular"/>
                <a:cs typeface="RobotoRegular"/>
              </a:rPr>
              <a:t>ankylosis</a:t>
            </a:r>
            <a:endParaRPr sz="275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427164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Investigations…</a:t>
            </a:r>
          </a:p>
        </p:txBody>
      </p:sp>
      <p:sp>
        <p:nvSpPr>
          <p:cNvPr id="3" name="object 3"/>
          <p:cNvSpPr/>
          <p:nvPr/>
        </p:nvSpPr>
        <p:spPr>
          <a:xfrm>
            <a:off x="208334" y="1457149"/>
            <a:ext cx="180295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1</a:t>
            </a:r>
            <a:r>
              <a:rPr sz="1400" spc="15" dirty="0">
                <a:latin typeface="RobotoRegular"/>
                <a:cs typeface="RobotoRegular"/>
              </a:rPr>
              <a:t>8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2538" y="3123222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2538" y="4064825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2538" y="5440236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6540" y="1868690"/>
            <a:ext cx="1661795" cy="456565"/>
          </a:xfrm>
          <a:custGeom>
            <a:avLst/>
            <a:gdLst/>
            <a:ahLst/>
            <a:cxnLst/>
            <a:rect l="l" t="t" r="r" b="b"/>
            <a:pathLst>
              <a:path w="1661795" h="456564">
                <a:moveTo>
                  <a:pt x="58775" y="356834"/>
                </a:moveTo>
                <a:lnTo>
                  <a:pt x="0" y="356834"/>
                </a:lnTo>
                <a:lnTo>
                  <a:pt x="0" y="4646"/>
                </a:lnTo>
                <a:lnTo>
                  <a:pt x="58775" y="4646"/>
                </a:lnTo>
                <a:lnTo>
                  <a:pt x="58775" y="356834"/>
                </a:lnTo>
                <a:close/>
              </a:path>
              <a:path w="1661795" h="456564">
                <a:moveTo>
                  <a:pt x="301710" y="107793"/>
                </a:moveTo>
                <a:lnTo>
                  <a:pt x="170894" y="107793"/>
                </a:lnTo>
                <a:lnTo>
                  <a:pt x="181820" y="98645"/>
                </a:lnTo>
                <a:lnTo>
                  <a:pt x="196826" y="92112"/>
                </a:lnTo>
                <a:lnTo>
                  <a:pt x="215912" y="88192"/>
                </a:lnTo>
                <a:lnTo>
                  <a:pt x="239077" y="86885"/>
                </a:lnTo>
                <a:lnTo>
                  <a:pt x="251652" y="87546"/>
                </a:lnTo>
                <a:lnTo>
                  <a:pt x="295007" y="102849"/>
                </a:lnTo>
                <a:lnTo>
                  <a:pt x="301710" y="107793"/>
                </a:lnTo>
                <a:close/>
              </a:path>
              <a:path w="1661795" h="456564">
                <a:moveTo>
                  <a:pt x="465883" y="120338"/>
                </a:moveTo>
                <a:lnTo>
                  <a:pt x="312256" y="120338"/>
                </a:lnTo>
                <a:lnTo>
                  <a:pt x="316496" y="115423"/>
                </a:lnTo>
                <a:lnTo>
                  <a:pt x="351634" y="93615"/>
                </a:lnTo>
                <a:lnTo>
                  <a:pt x="391011" y="86885"/>
                </a:lnTo>
                <a:lnTo>
                  <a:pt x="411462" y="88366"/>
                </a:lnTo>
                <a:lnTo>
                  <a:pt x="429535" y="92831"/>
                </a:lnTo>
                <a:lnTo>
                  <a:pt x="445089" y="100213"/>
                </a:lnTo>
                <a:lnTo>
                  <a:pt x="458266" y="110580"/>
                </a:lnTo>
                <a:lnTo>
                  <a:pt x="465883" y="120338"/>
                </a:lnTo>
                <a:close/>
              </a:path>
              <a:path w="1661795" h="456564">
                <a:moveTo>
                  <a:pt x="172868" y="356834"/>
                </a:moveTo>
                <a:lnTo>
                  <a:pt x="115719" y="356834"/>
                </a:lnTo>
                <a:lnTo>
                  <a:pt x="115719" y="91531"/>
                </a:lnTo>
                <a:lnTo>
                  <a:pt x="170313" y="91531"/>
                </a:lnTo>
                <a:lnTo>
                  <a:pt x="170894" y="107793"/>
                </a:lnTo>
                <a:lnTo>
                  <a:pt x="301710" y="107793"/>
                </a:lnTo>
                <a:lnTo>
                  <a:pt x="302615" y="108461"/>
                </a:lnTo>
                <a:lnTo>
                  <a:pt x="308365" y="114290"/>
                </a:lnTo>
                <a:lnTo>
                  <a:pt x="312256" y="120338"/>
                </a:lnTo>
                <a:lnTo>
                  <a:pt x="465883" y="120338"/>
                </a:lnTo>
                <a:lnTo>
                  <a:pt x="468785" y="124055"/>
                </a:lnTo>
                <a:lnTo>
                  <a:pt x="474589" y="137064"/>
                </a:lnTo>
                <a:lnTo>
                  <a:pt x="223744" y="137064"/>
                </a:lnTo>
                <a:lnTo>
                  <a:pt x="206408" y="138945"/>
                </a:lnTo>
                <a:lnTo>
                  <a:pt x="192150" y="144586"/>
                </a:lnTo>
                <a:lnTo>
                  <a:pt x="180970" y="153987"/>
                </a:lnTo>
                <a:lnTo>
                  <a:pt x="172868" y="167149"/>
                </a:lnTo>
                <a:lnTo>
                  <a:pt x="172868" y="356834"/>
                </a:lnTo>
                <a:close/>
              </a:path>
              <a:path w="1661795" h="456564">
                <a:moveTo>
                  <a:pt x="327356" y="356834"/>
                </a:moveTo>
                <a:lnTo>
                  <a:pt x="270441" y="356834"/>
                </a:lnTo>
                <a:lnTo>
                  <a:pt x="270374" y="183411"/>
                </a:lnTo>
                <a:lnTo>
                  <a:pt x="269664" y="172311"/>
                </a:lnTo>
                <a:lnTo>
                  <a:pt x="243231" y="139707"/>
                </a:lnTo>
                <a:lnTo>
                  <a:pt x="223744" y="137064"/>
                </a:lnTo>
                <a:lnTo>
                  <a:pt x="378466" y="137064"/>
                </a:lnTo>
                <a:lnTo>
                  <a:pt x="342457" y="150655"/>
                </a:lnTo>
                <a:lnTo>
                  <a:pt x="327356" y="183411"/>
                </a:lnTo>
                <a:lnTo>
                  <a:pt x="327356" y="356834"/>
                </a:lnTo>
                <a:close/>
              </a:path>
              <a:path w="1661795" h="456564">
                <a:moveTo>
                  <a:pt x="482311" y="356834"/>
                </a:moveTo>
                <a:lnTo>
                  <a:pt x="425161" y="356834"/>
                </a:lnTo>
                <a:lnTo>
                  <a:pt x="425113" y="183411"/>
                </a:lnTo>
                <a:lnTo>
                  <a:pt x="424392" y="171287"/>
                </a:lnTo>
                <a:lnTo>
                  <a:pt x="398155" y="139446"/>
                </a:lnTo>
                <a:lnTo>
                  <a:pt x="378466" y="137064"/>
                </a:lnTo>
                <a:lnTo>
                  <a:pt x="474589" y="137064"/>
                </a:lnTo>
                <a:lnTo>
                  <a:pt x="476299" y="140898"/>
                </a:lnTo>
                <a:lnTo>
                  <a:pt x="480808" y="161109"/>
                </a:lnTo>
                <a:lnTo>
                  <a:pt x="482229" y="183411"/>
                </a:lnTo>
                <a:lnTo>
                  <a:pt x="482311" y="356834"/>
                </a:lnTo>
                <a:close/>
              </a:path>
              <a:path w="1661795" h="456564">
                <a:moveTo>
                  <a:pt x="590815" y="175164"/>
                </a:moveTo>
                <a:lnTo>
                  <a:pt x="533898" y="175164"/>
                </a:lnTo>
                <a:lnTo>
                  <a:pt x="535734" y="157356"/>
                </a:lnTo>
                <a:lnTo>
                  <a:pt x="563285" y="112556"/>
                </a:lnTo>
                <a:lnTo>
                  <a:pt x="597349" y="93303"/>
                </a:lnTo>
                <a:lnTo>
                  <a:pt x="640762" y="86885"/>
                </a:lnTo>
                <a:lnTo>
                  <a:pt x="661496" y="88308"/>
                </a:lnTo>
                <a:lnTo>
                  <a:pt x="712547" y="109651"/>
                </a:lnTo>
                <a:lnTo>
                  <a:pt x="732486" y="135438"/>
                </a:lnTo>
                <a:lnTo>
                  <a:pt x="638207" y="135438"/>
                </a:lnTo>
                <a:lnTo>
                  <a:pt x="627803" y="136077"/>
                </a:lnTo>
                <a:lnTo>
                  <a:pt x="593980" y="158089"/>
                </a:lnTo>
                <a:lnTo>
                  <a:pt x="591606" y="166046"/>
                </a:lnTo>
                <a:lnTo>
                  <a:pt x="590815" y="175164"/>
                </a:lnTo>
                <a:close/>
              </a:path>
              <a:path w="1661795" h="456564">
                <a:moveTo>
                  <a:pt x="620551" y="361479"/>
                </a:moveTo>
                <a:lnTo>
                  <a:pt x="567539" y="348216"/>
                </a:lnTo>
                <a:lnTo>
                  <a:pt x="534885" y="311620"/>
                </a:lnTo>
                <a:lnTo>
                  <a:pt x="528555" y="279938"/>
                </a:lnTo>
                <a:lnTo>
                  <a:pt x="530617" y="259211"/>
                </a:lnTo>
                <a:lnTo>
                  <a:pt x="561543" y="213147"/>
                </a:lnTo>
                <a:lnTo>
                  <a:pt x="599875" y="196159"/>
                </a:lnTo>
                <a:lnTo>
                  <a:pt x="648661" y="190497"/>
                </a:lnTo>
                <a:lnTo>
                  <a:pt x="684205" y="190497"/>
                </a:lnTo>
                <a:lnTo>
                  <a:pt x="684205" y="177487"/>
                </a:lnTo>
                <a:lnTo>
                  <a:pt x="666433" y="141842"/>
                </a:lnTo>
                <a:lnTo>
                  <a:pt x="638207" y="135438"/>
                </a:lnTo>
                <a:lnTo>
                  <a:pt x="732486" y="135438"/>
                </a:lnTo>
                <a:lnTo>
                  <a:pt x="741083" y="177487"/>
                </a:lnTo>
                <a:lnTo>
                  <a:pt x="741122" y="234637"/>
                </a:lnTo>
                <a:lnTo>
                  <a:pt x="651332" y="234637"/>
                </a:lnTo>
                <a:lnTo>
                  <a:pt x="622620" y="237584"/>
                </a:lnTo>
                <a:lnTo>
                  <a:pt x="602111" y="245149"/>
                </a:lnTo>
                <a:lnTo>
                  <a:pt x="589806" y="257330"/>
                </a:lnTo>
                <a:lnTo>
                  <a:pt x="585704" y="274129"/>
                </a:lnTo>
                <a:lnTo>
                  <a:pt x="586329" y="281382"/>
                </a:lnTo>
                <a:lnTo>
                  <a:pt x="616993" y="309260"/>
                </a:lnTo>
                <a:lnTo>
                  <a:pt x="626823" y="309906"/>
                </a:lnTo>
                <a:lnTo>
                  <a:pt x="742037" y="309906"/>
                </a:lnTo>
                <a:lnTo>
                  <a:pt x="743329" y="321058"/>
                </a:lnTo>
                <a:lnTo>
                  <a:pt x="746088" y="333719"/>
                </a:lnTo>
                <a:lnTo>
                  <a:pt x="747999" y="339178"/>
                </a:lnTo>
                <a:lnTo>
                  <a:pt x="686760" y="339178"/>
                </a:lnTo>
                <a:lnTo>
                  <a:pt x="644043" y="359040"/>
                </a:lnTo>
                <a:lnTo>
                  <a:pt x="632638" y="360870"/>
                </a:lnTo>
                <a:lnTo>
                  <a:pt x="620551" y="361479"/>
                </a:lnTo>
                <a:close/>
              </a:path>
              <a:path w="1661795" h="456564">
                <a:moveTo>
                  <a:pt x="742037" y="309906"/>
                </a:moveTo>
                <a:lnTo>
                  <a:pt x="626823" y="309906"/>
                </a:lnTo>
                <a:lnTo>
                  <a:pt x="637030" y="309253"/>
                </a:lnTo>
                <a:lnTo>
                  <a:pt x="646512" y="307293"/>
                </a:lnTo>
                <a:lnTo>
                  <a:pt x="680851" y="283336"/>
                </a:lnTo>
                <a:lnTo>
                  <a:pt x="684205" y="277847"/>
                </a:lnTo>
                <a:lnTo>
                  <a:pt x="684205" y="234637"/>
                </a:lnTo>
                <a:lnTo>
                  <a:pt x="741122" y="234637"/>
                </a:lnTo>
                <a:lnTo>
                  <a:pt x="741235" y="294138"/>
                </a:lnTo>
                <a:lnTo>
                  <a:pt x="741674" y="306770"/>
                </a:lnTo>
                <a:lnTo>
                  <a:pt x="742037" y="309906"/>
                </a:lnTo>
                <a:close/>
              </a:path>
              <a:path w="1661795" h="456564">
                <a:moveTo>
                  <a:pt x="749950" y="356834"/>
                </a:moveTo>
                <a:lnTo>
                  <a:pt x="693730" y="356834"/>
                </a:lnTo>
                <a:lnTo>
                  <a:pt x="689316" y="347387"/>
                </a:lnTo>
                <a:lnTo>
                  <a:pt x="686992" y="341501"/>
                </a:lnTo>
                <a:lnTo>
                  <a:pt x="686760" y="339178"/>
                </a:lnTo>
                <a:lnTo>
                  <a:pt x="747999" y="339178"/>
                </a:lnTo>
                <a:lnTo>
                  <a:pt x="749950" y="344753"/>
                </a:lnTo>
                <a:lnTo>
                  <a:pt x="749950" y="356834"/>
                </a:lnTo>
                <a:close/>
              </a:path>
              <a:path w="1661795" h="456564">
                <a:moveTo>
                  <a:pt x="897347" y="361479"/>
                </a:moveTo>
                <a:lnTo>
                  <a:pt x="853642" y="351839"/>
                </a:lnTo>
                <a:lnTo>
                  <a:pt x="820101" y="322916"/>
                </a:lnTo>
                <a:lnTo>
                  <a:pt x="798758" y="279647"/>
                </a:lnTo>
                <a:lnTo>
                  <a:pt x="791644" y="226970"/>
                </a:lnTo>
                <a:lnTo>
                  <a:pt x="791644" y="222092"/>
                </a:lnTo>
                <a:lnTo>
                  <a:pt x="798729" y="167730"/>
                </a:lnTo>
                <a:lnTo>
                  <a:pt x="819985" y="124519"/>
                </a:lnTo>
                <a:lnTo>
                  <a:pt x="853613" y="96294"/>
                </a:lnTo>
                <a:lnTo>
                  <a:pt x="897811" y="86885"/>
                </a:lnTo>
                <a:lnTo>
                  <a:pt x="920548" y="88199"/>
                </a:lnTo>
                <a:lnTo>
                  <a:pt x="939163" y="92141"/>
                </a:lnTo>
                <a:lnTo>
                  <a:pt x="953653" y="98711"/>
                </a:lnTo>
                <a:lnTo>
                  <a:pt x="964020" y="107909"/>
                </a:lnTo>
                <a:lnTo>
                  <a:pt x="1017685" y="107909"/>
                </a:lnTo>
                <a:lnTo>
                  <a:pt x="1017685" y="137064"/>
                </a:lnTo>
                <a:lnTo>
                  <a:pt x="908264" y="137064"/>
                </a:lnTo>
                <a:lnTo>
                  <a:pt x="893796" y="138611"/>
                </a:lnTo>
                <a:lnTo>
                  <a:pt x="862847" y="161806"/>
                </a:lnTo>
                <a:lnTo>
                  <a:pt x="849453" y="204995"/>
                </a:lnTo>
                <a:lnTo>
                  <a:pt x="848560" y="222092"/>
                </a:lnTo>
                <a:lnTo>
                  <a:pt x="848560" y="226970"/>
                </a:lnTo>
                <a:lnTo>
                  <a:pt x="856531" y="273949"/>
                </a:lnTo>
                <a:lnTo>
                  <a:pt x="881084" y="304999"/>
                </a:lnTo>
                <a:lnTo>
                  <a:pt x="1017685" y="311068"/>
                </a:lnTo>
                <a:lnTo>
                  <a:pt x="1017685" y="343475"/>
                </a:lnTo>
                <a:lnTo>
                  <a:pt x="960768" y="343475"/>
                </a:lnTo>
                <a:lnTo>
                  <a:pt x="951054" y="351353"/>
                </a:lnTo>
                <a:lnTo>
                  <a:pt x="937246" y="356979"/>
                </a:lnTo>
                <a:lnTo>
                  <a:pt x="919344" y="360354"/>
                </a:lnTo>
                <a:lnTo>
                  <a:pt x="897347" y="361479"/>
                </a:lnTo>
                <a:close/>
              </a:path>
              <a:path w="1661795" h="456564">
                <a:moveTo>
                  <a:pt x="1017685" y="107909"/>
                </a:moveTo>
                <a:lnTo>
                  <a:pt x="964020" y="107909"/>
                </a:lnTo>
                <a:lnTo>
                  <a:pt x="965181" y="91531"/>
                </a:lnTo>
                <a:lnTo>
                  <a:pt x="1017685" y="91531"/>
                </a:lnTo>
                <a:lnTo>
                  <a:pt x="1017685" y="107909"/>
                </a:lnTo>
                <a:close/>
              </a:path>
              <a:path w="1661795" h="456564">
                <a:moveTo>
                  <a:pt x="1017685" y="311068"/>
                </a:moveTo>
                <a:lnTo>
                  <a:pt x="907800" y="311068"/>
                </a:lnTo>
                <a:lnTo>
                  <a:pt x="924831" y="309079"/>
                </a:lnTo>
                <a:lnTo>
                  <a:pt x="939337" y="303111"/>
                </a:lnTo>
                <a:lnTo>
                  <a:pt x="951315" y="293166"/>
                </a:lnTo>
                <a:lnTo>
                  <a:pt x="960768" y="279241"/>
                </a:lnTo>
                <a:lnTo>
                  <a:pt x="960768" y="168078"/>
                </a:lnTo>
                <a:lnTo>
                  <a:pt x="926705" y="139359"/>
                </a:lnTo>
                <a:lnTo>
                  <a:pt x="908264" y="137064"/>
                </a:lnTo>
                <a:lnTo>
                  <a:pt x="1017685" y="137064"/>
                </a:lnTo>
                <a:lnTo>
                  <a:pt x="1017685" y="311068"/>
                </a:lnTo>
                <a:close/>
              </a:path>
              <a:path w="1661795" h="456564">
                <a:moveTo>
                  <a:pt x="1001738" y="406781"/>
                </a:moveTo>
                <a:lnTo>
                  <a:pt x="901063" y="406781"/>
                </a:lnTo>
                <a:lnTo>
                  <a:pt x="914160" y="405837"/>
                </a:lnTo>
                <a:lnTo>
                  <a:pt x="925804" y="403006"/>
                </a:lnTo>
                <a:lnTo>
                  <a:pt x="956761" y="372863"/>
                </a:lnTo>
                <a:lnTo>
                  <a:pt x="960768" y="346611"/>
                </a:lnTo>
                <a:lnTo>
                  <a:pt x="960768" y="343475"/>
                </a:lnTo>
                <a:lnTo>
                  <a:pt x="1017685" y="343475"/>
                </a:lnTo>
                <a:lnTo>
                  <a:pt x="1017685" y="344521"/>
                </a:lnTo>
                <a:lnTo>
                  <a:pt x="1015689" y="369524"/>
                </a:lnTo>
                <a:lnTo>
                  <a:pt x="1009699" y="391565"/>
                </a:lnTo>
                <a:lnTo>
                  <a:pt x="1001738" y="406781"/>
                </a:lnTo>
                <a:close/>
              </a:path>
              <a:path w="1661795" h="456564">
                <a:moveTo>
                  <a:pt x="904315" y="456032"/>
                </a:moveTo>
                <a:lnTo>
                  <a:pt x="853671" y="445926"/>
                </a:lnTo>
                <a:lnTo>
                  <a:pt x="813553" y="419050"/>
                </a:lnTo>
                <a:lnTo>
                  <a:pt x="802329" y="404806"/>
                </a:lnTo>
                <a:lnTo>
                  <a:pt x="833924" y="369030"/>
                </a:lnTo>
                <a:lnTo>
                  <a:pt x="849707" y="385546"/>
                </a:lnTo>
                <a:lnTo>
                  <a:pt x="866157" y="397343"/>
                </a:lnTo>
                <a:lnTo>
                  <a:pt x="883276" y="404421"/>
                </a:lnTo>
                <a:lnTo>
                  <a:pt x="901063" y="406781"/>
                </a:lnTo>
                <a:lnTo>
                  <a:pt x="1001738" y="406781"/>
                </a:lnTo>
                <a:lnTo>
                  <a:pt x="999717" y="410643"/>
                </a:lnTo>
                <a:lnTo>
                  <a:pt x="985742" y="426761"/>
                </a:lnTo>
                <a:lnTo>
                  <a:pt x="968718" y="439567"/>
                </a:lnTo>
                <a:lnTo>
                  <a:pt x="949472" y="448714"/>
                </a:lnTo>
                <a:lnTo>
                  <a:pt x="928004" y="454203"/>
                </a:lnTo>
                <a:lnTo>
                  <a:pt x="904315" y="456032"/>
                </a:lnTo>
                <a:close/>
              </a:path>
              <a:path w="1661795" h="456564">
                <a:moveTo>
                  <a:pt x="1100265" y="62956"/>
                </a:moveTo>
                <a:lnTo>
                  <a:pt x="1068003" y="40345"/>
                </a:lnTo>
                <a:lnTo>
                  <a:pt x="1067973" y="23076"/>
                </a:lnTo>
                <a:lnTo>
                  <a:pt x="1070723" y="15603"/>
                </a:lnTo>
                <a:lnTo>
                  <a:pt x="1100265" y="0"/>
                </a:lnTo>
                <a:lnTo>
                  <a:pt x="1107510" y="588"/>
                </a:lnTo>
                <a:lnTo>
                  <a:pt x="1132790" y="23076"/>
                </a:lnTo>
                <a:lnTo>
                  <a:pt x="1132790" y="40345"/>
                </a:lnTo>
                <a:lnTo>
                  <a:pt x="1100265" y="62956"/>
                </a:lnTo>
                <a:close/>
              </a:path>
              <a:path w="1661795" h="456564">
                <a:moveTo>
                  <a:pt x="1128375" y="356834"/>
                </a:moveTo>
                <a:lnTo>
                  <a:pt x="1071225" y="356834"/>
                </a:lnTo>
                <a:lnTo>
                  <a:pt x="1071225" y="91531"/>
                </a:lnTo>
                <a:lnTo>
                  <a:pt x="1128375" y="91531"/>
                </a:lnTo>
                <a:lnTo>
                  <a:pt x="1128375" y="356834"/>
                </a:lnTo>
                <a:close/>
              </a:path>
              <a:path w="1661795" h="456564">
                <a:moveTo>
                  <a:pt x="1368394" y="110929"/>
                </a:moveTo>
                <a:lnTo>
                  <a:pt x="1234864" y="110929"/>
                </a:lnTo>
                <a:lnTo>
                  <a:pt x="1246312" y="100409"/>
                </a:lnTo>
                <a:lnTo>
                  <a:pt x="1261609" y="92896"/>
                </a:lnTo>
                <a:lnTo>
                  <a:pt x="1280753" y="88388"/>
                </a:lnTo>
                <a:lnTo>
                  <a:pt x="1303746" y="86885"/>
                </a:lnTo>
                <a:lnTo>
                  <a:pt x="1322613" y="88301"/>
                </a:lnTo>
                <a:lnTo>
                  <a:pt x="1339493" y="92547"/>
                </a:lnTo>
                <a:lnTo>
                  <a:pt x="1354384" y="99625"/>
                </a:lnTo>
                <a:lnTo>
                  <a:pt x="1367289" y="109535"/>
                </a:lnTo>
                <a:lnTo>
                  <a:pt x="1368394" y="110929"/>
                </a:lnTo>
                <a:close/>
              </a:path>
              <a:path w="1661795" h="456564">
                <a:moveTo>
                  <a:pt x="1236606" y="356834"/>
                </a:moveTo>
                <a:lnTo>
                  <a:pt x="1179689" y="356834"/>
                </a:lnTo>
                <a:lnTo>
                  <a:pt x="1179689" y="91531"/>
                </a:lnTo>
                <a:lnTo>
                  <a:pt x="1233935" y="91531"/>
                </a:lnTo>
                <a:lnTo>
                  <a:pt x="1234864" y="110929"/>
                </a:lnTo>
                <a:lnTo>
                  <a:pt x="1368394" y="110929"/>
                </a:lnTo>
                <a:lnTo>
                  <a:pt x="1377718" y="122682"/>
                </a:lnTo>
                <a:lnTo>
                  <a:pt x="1384128" y="137064"/>
                </a:lnTo>
                <a:lnTo>
                  <a:pt x="1290968" y="137064"/>
                </a:lnTo>
                <a:lnTo>
                  <a:pt x="1282002" y="137689"/>
                </a:lnTo>
                <a:lnTo>
                  <a:pt x="1245811" y="158263"/>
                </a:lnTo>
                <a:lnTo>
                  <a:pt x="1236606" y="171912"/>
                </a:lnTo>
                <a:lnTo>
                  <a:pt x="1236606" y="356834"/>
                </a:lnTo>
                <a:close/>
              </a:path>
              <a:path w="1661795" h="456564">
                <a:moveTo>
                  <a:pt x="1391330" y="356834"/>
                </a:moveTo>
                <a:lnTo>
                  <a:pt x="1334179" y="356834"/>
                </a:lnTo>
                <a:lnTo>
                  <a:pt x="1334140" y="183992"/>
                </a:lnTo>
                <a:lnTo>
                  <a:pt x="1333503" y="172398"/>
                </a:lnTo>
                <a:lnTo>
                  <a:pt x="1309872" y="139707"/>
                </a:lnTo>
                <a:lnTo>
                  <a:pt x="1290968" y="137064"/>
                </a:lnTo>
                <a:lnTo>
                  <a:pt x="1384128" y="137064"/>
                </a:lnTo>
                <a:lnTo>
                  <a:pt x="1385202" y="139474"/>
                </a:lnTo>
                <a:lnTo>
                  <a:pt x="1389740" y="159911"/>
                </a:lnTo>
                <a:lnTo>
                  <a:pt x="1391330" y="183992"/>
                </a:lnTo>
                <a:lnTo>
                  <a:pt x="1391330" y="356834"/>
                </a:lnTo>
                <a:close/>
              </a:path>
              <a:path w="1661795" h="456564">
                <a:moveTo>
                  <a:pt x="1541046" y="361479"/>
                </a:moveTo>
                <a:lnTo>
                  <a:pt x="1497344" y="351839"/>
                </a:lnTo>
                <a:lnTo>
                  <a:pt x="1463802" y="322916"/>
                </a:lnTo>
                <a:lnTo>
                  <a:pt x="1442455" y="279647"/>
                </a:lnTo>
                <a:lnTo>
                  <a:pt x="1435339" y="226970"/>
                </a:lnTo>
                <a:lnTo>
                  <a:pt x="1435339" y="222092"/>
                </a:lnTo>
                <a:lnTo>
                  <a:pt x="1442425" y="167730"/>
                </a:lnTo>
                <a:lnTo>
                  <a:pt x="1463690" y="124519"/>
                </a:lnTo>
                <a:lnTo>
                  <a:pt x="1497314" y="96294"/>
                </a:lnTo>
                <a:lnTo>
                  <a:pt x="1541508" y="86885"/>
                </a:lnTo>
                <a:lnTo>
                  <a:pt x="1564246" y="88199"/>
                </a:lnTo>
                <a:lnTo>
                  <a:pt x="1582860" y="92141"/>
                </a:lnTo>
                <a:lnTo>
                  <a:pt x="1597353" y="98711"/>
                </a:lnTo>
                <a:lnTo>
                  <a:pt x="1607725" y="107909"/>
                </a:lnTo>
                <a:lnTo>
                  <a:pt x="1661390" y="107909"/>
                </a:lnTo>
                <a:lnTo>
                  <a:pt x="1661390" y="137064"/>
                </a:lnTo>
                <a:lnTo>
                  <a:pt x="1551961" y="137064"/>
                </a:lnTo>
                <a:lnTo>
                  <a:pt x="1537496" y="138611"/>
                </a:lnTo>
                <a:lnTo>
                  <a:pt x="1506552" y="161806"/>
                </a:lnTo>
                <a:lnTo>
                  <a:pt x="1493157" y="204995"/>
                </a:lnTo>
                <a:lnTo>
                  <a:pt x="1492265" y="222092"/>
                </a:lnTo>
                <a:lnTo>
                  <a:pt x="1492265" y="226970"/>
                </a:lnTo>
                <a:lnTo>
                  <a:pt x="1500228" y="273949"/>
                </a:lnTo>
                <a:lnTo>
                  <a:pt x="1524785" y="304999"/>
                </a:lnTo>
                <a:lnTo>
                  <a:pt x="1661390" y="311068"/>
                </a:lnTo>
                <a:lnTo>
                  <a:pt x="1661390" y="343475"/>
                </a:lnTo>
                <a:lnTo>
                  <a:pt x="1604464" y="343475"/>
                </a:lnTo>
                <a:lnTo>
                  <a:pt x="1594754" y="351353"/>
                </a:lnTo>
                <a:lnTo>
                  <a:pt x="1580947" y="356979"/>
                </a:lnTo>
                <a:lnTo>
                  <a:pt x="1563043" y="360354"/>
                </a:lnTo>
                <a:lnTo>
                  <a:pt x="1541046" y="361479"/>
                </a:lnTo>
                <a:close/>
              </a:path>
              <a:path w="1661795" h="456564">
                <a:moveTo>
                  <a:pt x="1661390" y="107909"/>
                </a:moveTo>
                <a:lnTo>
                  <a:pt x="1607725" y="107909"/>
                </a:lnTo>
                <a:lnTo>
                  <a:pt x="1608886" y="91531"/>
                </a:lnTo>
                <a:lnTo>
                  <a:pt x="1661390" y="91531"/>
                </a:lnTo>
                <a:lnTo>
                  <a:pt x="1661390" y="107909"/>
                </a:lnTo>
                <a:close/>
              </a:path>
              <a:path w="1661795" h="456564">
                <a:moveTo>
                  <a:pt x="1661390" y="311068"/>
                </a:moveTo>
                <a:lnTo>
                  <a:pt x="1551499" y="311068"/>
                </a:lnTo>
                <a:lnTo>
                  <a:pt x="1568530" y="309079"/>
                </a:lnTo>
                <a:lnTo>
                  <a:pt x="1583035" y="303111"/>
                </a:lnTo>
                <a:lnTo>
                  <a:pt x="1595014" y="293166"/>
                </a:lnTo>
                <a:lnTo>
                  <a:pt x="1604464" y="279241"/>
                </a:lnTo>
                <a:lnTo>
                  <a:pt x="1604464" y="168078"/>
                </a:lnTo>
                <a:lnTo>
                  <a:pt x="1570404" y="139359"/>
                </a:lnTo>
                <a:lnTo>
                  <a:pt x="1551961" y="137064"/>
                </a:lnTo>
                <a:lnTo>
                  <a:pt x="1661390" y="137064"/>
                </a:lnTo>
                <a:lnTo>
                  <a:pt x="1661390" y="311068"/>
                </a:lnTo>
                <a:close/>
              </a:path>
              <a:path w="1661795" h="456564">
                <a:moveTo>
                  <a:pt x="1645441" y="406781"/>
                </a:moveTo>
                <a:lnTo>
                  <a:pt x="1544768" y="406781"/>
                </a:lnTo>
                <a:lnTo>
                  <a:pt x="1557864" y="405837"/>
                </a:lnTo>
                <a:lnTo>
                  <a:pt x="1569507" y="403006"/>
                </a:lnTo>
                <a:lnTo>
                  <a:pt x="1600457" y="372863"/>
                </a:lnTo>
                <a:lnTo>
                  <a:pt x="1604464" y="346611"/>
                </a:lnTo>
                <a:lnTo>
                  <a:pt x="1604464" y="343475"/>
                </a:lnTo>
                <a:lnTo>
                  <a:pt x="1661390" y="343475"/>
                </a:lnTo>
                <a:lnTo>
                  <a:pt x="1661390" y="344521"/>
                </a:lnTo>
                <a:lnTo>
                  <a:pt x="1659393" y="369524"/>
                </a:lnTo>
                <a:lnTo>
                  <a:pt x="1653403" y="391565"/>
                </a:lnTo>
                <a:lnTo>
                  <a:pt x="1645441" y="406781"/>
                </a:lnTo>
                <a:close/>
              </a:path>
              <a:path w="1661795" h="456564">
                <a:moveTo>
                  <a:pt x="1548015" y="456032"/>
                </a:moveTo>
                <a:lnTo>
                  <a:pt x="1497372" y="445926"/>
                </a:lnTo>
                <a:lnTo>
                  <a:pt x="1457252" y="419050"/>
                </a:lnTo>
                <a:lnTo>
                  <a:pt x="1446030" y="404806"/>
                </a:lnTo>
                <a:lnTo>
                  <a:pt x="1477627" y="369030"/>
                </a:lnTo>
                <a:lnTo>
                  <a:pt x="1493410" y="385546"/>
                </a:lnTo>
                <a:lnTo>
                  <a:pt x="1509860" y="397343"/>
                </a:lnTo>
                <a:lnTo>
                  <a:pt x="1526979" y="404421"/>
                </a:lnTo>
                <a:lnTo>
                  <a:pt x="1544768" y="406781"/>
                </a:lnTo>
                <a:lnTo>
                  <a:pt x="1645441" y="406781"/>
                </a:lnTo>
                <a:lnTo>
                  <a:pt x="1643420" y="410643"/>
                </a:lnTo>
                <a:lnTo>
                  <a:pt x="1629443" y="426761"/>
                </a:lnTo>
                <a:lnTo>
                  <a:pt x="1612420" y="439567"/>
                </a:lnTo>
                <a:lnTo>
                  <a:pt x="1593173" y="448714"/>
                </a:lnTo>
                <a:lnTo>
                  <a:pt x="1571705" y="454203"/>
                </a:lnTo>
                <a:lnTo>
                  <a:pt x="1548015" y="4560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1326" y="1704339"/>
            <a:ext cx="8763635" cy="49269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3750" spc="-5" dirty="0">
                <a:latin typeface="RobotoRegular"/>
                <a:cs typeface="RobotoRegular"/>
              </a:rPr>
              <a:t>Imaging:…</a:t>
            </a:r>
            <a:endParaRPr sz="3750">
              <a:latin typeface="RobotoRegular"/>
              <a:cs typeface="RobotoRegular"/>
            </a:endParaRPr>
          </a:p>
          <a:p>
            <a:pPr marL="347980" indent="-335915">
              <a:lnSpc>
                <a:spcPct val="100000"/>
              </a:lnSpc>
              <a:spcBef>
                <a:spcPts val="254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48615" algn="l"/>
              </a:tabLst>
            </a:pPr>
            <a:r>
              <a:rPr sz="3750" spc="-10" dirty="0">
                <a:latin typeface="RobotoRegular"/>
                <a:cs typeface="RobotoRegular"/>
              </a:rPr>
              <a:t>Ultrasonography:</a:t>
            </a:r>
            <a:endParaRPr sz="3750">
              <a:latin typeface="RobotoRegular"/>
              <a:cs typeface="RobotoRegular"/>
            </a:endParaRPr>
          </a:p>
          <a:p>
            <a:pPr marL="697865" marR="286385">
              <a:lnSpc>
                <a:spcPts val="3420"/>
              </a:lnSpc>
              <a:spcBef>
                <a:spcPts val="615"/>
              </a:spcBef>
            </a:pPr>
            <a:r>
              <a:rPr sz="3300" spc="-15" dirty="0">
                <a:latin typeface="RobotoRegular"/>
                <a:cs typeface="RobotoRegular"/>
              </a:rPr>
              <a:t>is </a:t>
            </a:r>
            <a:r>
              <a:rPr sz="3300" spc="25" dirty="0">
                <a:latin typeface="RobotoRegular"/>
                <a:cs typeface="RobotoRegular"/>
              </a:rPr>
              <a:t>the </a:t>
            </a:r>
            <a:r>
              <a:rPr sz="3300" spc="-25" dirty="0">
                <a:latin typeface="RobotoRegular"/>
                <a:cs typeface="RobotoRegular"/>
              </a:rPr>
              <a:t>most </a:t>
            </a:r>
            <a:r>
              <a:rPr sz="3300" spc="-15" dirty="0">
                <a:latin typeface="RobotoRegular"/>
                <a:cs typeface="RobotoRegular"/>
              </a:rPr>
              <a:t>reliable </a:t>
            </a:r>
            <a:r>
              <a:rPr sz="3300" spc="5" dirty="0">
                <a:latin typeface="RobotoRegular"/>
                <a:cs typeface="RobotoRegular"/>
              </a:rPr>
              <a:t>method </a:t>
            </a:r>
            <a:r>
              <a:rPr sz="3300" spc="-20" dirty="0">
                <a:latin typeface="RobotoRegular"/>
                <a:cs typeface="RobotoRegular"/>
              </a:rPr>
              <a:t>for </a:t>
            </a:r>
            <a:r>
              <a:rPr sz="3300" dirty="0">
                <a:latin typeface="RobotoRegular"/>
                <a:cs typeface="RobotoRegular"/>
              </a:rPr>
              <a:t>revealing</a:t>
            </a:r>
            <a:r>
              <a:rPr sz="3300" spc="-320" dirty="0">
                <a:latin typeface="RobotoRegular"/>
                <a:cs typeface="RobotoRegular"/>
              </a:rPr>
              <a:t> </a:t>
            </a:r>
            <a:r>
              <a:rPr sz="3300" dirty="0">
                <a:latin typeface="RobotoRegular"/>
                <a:cs typeface="RobotoRegular"/>
              </a:rPr>
              <a:t>a  </a:t>
            </a:r>
            <a:r>
              <a:rPr sz="3300" spc="-5" dirty="0">
                <a:latin typeface="RobotoRegular"/>
                <a:cs typeface="RobotoRegular"/>
              </a:rPr>
              <a:t>joint </a:t>
            </a:r>
            <a:r>
              <a:rPr sz="3300" spc="-15" dirty="0">
                <a:latin typeface="RobotoRegular"/>
                <a:cs typeface="RobotoRegular"/>
              </a:rPr>
              <a:t>effusion in early</a:t>
            </a:r>
            <a:r>
              <a:rPr sz="3300" spc="-75" dirty="0">
                <a:latin typeface="RobotoRegular"/>
                <a:cs typeface="RobotoRegular"/>
              </a:rPr>
              <a:t> </a:t>
            </a:r>
            <a:r>
              <a:rPr sz="3300" spc="-15" dirty="0">
                <a:latin typeface="RobotoRegular"/>
                <a:cs typeface="RobotoRegular"/>
              </a:rPr>
              <a:t>cases.</a:t>
            </a:r>
            <a:endParaRPr sz="3300">
              <a:latin typeface="RobotoRegular"/>
              <a:cs typeface="RobotoRegular"/>
            </a:endParaRPr>
          </a:p>
          <a:p>
            <a:pPr marL="697865" marR="5080">
              <a:lnSpc>
                <a:spcPts val="3420"/>
              </a:lnSpc>
              <a:spcBef>
                <a:spcPts val="575"/>
              </a:spcBef>
            </a:pPr>
            <a:r>
              <a:rPr sz="3300" spc="10" dirty="0">
                <a:latin typeface="RobotoRegular"/>
                <a:cs typeface="RobotoRegular"/>
              </a:rPr>
              <a:t>Widening </a:t>
            </a:r>
            <a:r>
              <a:rPr sz="3300" spc="-5" dirty="0">
                <a:latin typeface="RobotoRegular"/>
                <a:cs typeface="RobotoRegular"/>
              </a:rPr>
              <a:t>of </a:t>
            </a:r>
            <a:r>
              <a:rPr sz="3300" spc="25" dirty="0">
                <a:latin typeface="RobotoRegular"/>
                <a:cs typeface="RobotoRegular"/>
              </a:rPr>
              <a:t>the </a:t>
            </a:r>
            <a:r>
              <a:rPr sz="3300" spc="-10" dirty="0">
                <a:latin typeface="RobotoRegular"/>
                <a:cs typeface="RobotoRegular"/>
              </a:rPr>
              <a:t>space </a:t>
            </a:r>
            <a:r>
              <a:rPr sz="3300" spc="20" dirty="0">
                <a:latin typeface="RobotoRegular"/>
                <a:cs typeface="RobotoRegular"/>
              </a:rPr>
              <a:t>between </a:t>
            </a:r>
            <a:r>
              <a:rPr sz="3300" spc="-5" dirty="0">
                <a:latin typeface="RobotoRegular"/>
                <a:cs typeface="RobotoRegular"/>
              </a:rPr>
              <a:t>capsule  </a:t>
            </a:r>
            <a:r>
              <a:rPr sz="3300" spc="5" dirty="0">
                <a:latin typeface="RobotoRegular"/>
                <a:cs typeface="RobotoRegular"/>
              </a:rPr>
              <a:t>and </a:t>
            </a:r>
            <a:r>
              <a:rPr sz="3300" spc="15" dirty="0">
                <a:latin typeface="RobotoRegular"/>
                <a:cs typeface="RobotoRegular"/>
              </a:rPr>
              <a:t>bone </a:t>
            </a:r>
            <a:r>
              <a:rPr sz="3300" spc="-5" dirty="0">
                <a:latin typeface="RobotoRegular"/>
                <a:cs typeface="RobotoRegular"/>
              </a:rPr>
              <a:t>of </a:t>
            </a:r>
            <a:r>
              <a:rPr sz="3300" spc="-15" dirty="0">
                <a:latin typeface="RobotoRegular"/>
                <a:cs typeface="RobotoRegular"/>
              </a:rPr>
              <a:t>more </a:t>
            </a:r>
            <a:r>
              <a:rPr sz="3300" spc="10" dirty="0">
                <a:latin typeface="RobotoRegular"/>
                <a:cs typeface="RobotoRegular"/>
              </a:rPr>
              <a:t>than </a:t>
            </a:r>
            <a:r>
              <a:rPr sz="3300" spc="-5" dirty="0">
                <a:latin typeface="RobotoRegular"/>
                <a:cs typeface="RobotoRegular"/>
              </a:rPr>
              <a:t>2mm </a:t>
            </a:r>
            <a:r>
              <a:rPr sz="3300" spc="-15" dirty="0">
                <a:latin typeface="RobotoRegular"/>
                <a:cs typeface="RobotoRegular"/>
              </a:rPr>
              <a:t>is </a:t>
            </a:r>
            <a:r>
              <a:rPr sz="3300" dirty="0">
                <a:latin typeface="RobotoRegular"/>
                <a:cs typeface="RobotoRegular"/>
              </a:rPr>
              <a:t>indicative</a:t>
            </a:r>
            <a:r>
              <a:rPr sz="3300" spc="-455" dirty="0">
                <a:latin typeface="RobotoRegular"/>
                <a:cs typeface="RobotoRegular"/>
              </a:rPr>
              <a:t> </a:t>
            </a:r>
            <a:r>
              <a:rPr sz="3300" spc="-5" dirty="0">
                <a:latin typeface="RobotoRegular"/>
                <a:cs typeface="RobotoRegular"/>
              </a:rPr>
              <a:t>of  </a:t>
            </a:r>
            <a:r>
              <a:rPr sz="3300" spc="-20" dirty="0">
                <a:latin typeface="RobotoRegular"/>
                <a:cs typeface="RobotoRegular"/>
              </a:rPr>
              <a:t>an</a:t>
            </a:r>
            <a:r>
              <a:rPr sz="3300" spc="-5" dirty="0">
                <a:latin typeface="RobotoRegular"/>
                <a:cs typeface="RobotoRegular"/>
              </a:rPr>
              <a:t> </a:t>
            </a:r>
            <a:r>
              <a:rPr sz="3300" spc="-10" dirty="0">
                <a:latin typeface="RobotoRegular"/>
                <a:cs typeface="RobotoRegular"/>
              </a:rPr>
              <a:t>effusion.</a:t>
            </a:r>
            <a:endParaRPr sz="3300">
              <a:latin typeface="RobotoRegular"/>
              <a:cs typeface="RobotoRegular"/>
            </a:endParaRPr>
          </a:p>
          <a:p>
            <a:pPr marL="697865" marR="833755">
              <a:lnSpc>
                <a:spcPts val="3420"/>
              </a:lnSpc>
              <a:spcBef>
                <a:spcPts val="570"/>
              </a:spcBef>
            </a:pPr>
            <a:r>
              <a:rPr sz="3300" dirty="0">
                <a:latin typeface="RobotoRegular"/>
                <a:cs typeface="RobotoRegular"/>
              </a:rPr>
              <a:t>A </a:t>
            </a:r>
            <a:r>
              <a:rPr sz="3300" spc="-5" dirty="0">
                <a:latin typeface="RobotoRegular"/>
                <a:cs typeface="RobotoRegular"/>
              </a:rPr>
              <a:t>positively </a:t>
            </a:r>
            <a:r>
              <a:rPr sz="3300" spc="15" dirty="0">
                <a:latin typeface="RobotoRegular"/>
                <a:cs typeface="RobotoRegular"/>
              </a:rPr>
              <a:t>echogenic </a:t>
            </a:r>
            <a:r>
              <a:rPr sz="3300" spc="-15" dirty="0">
                <a:latin typeface="RobotoRegular"/>
                <a:cs typeface="RobotoRegular"/>
              </a:rPr>
              <a:t>effusion is</a:t>
            </a:r>
            <a:r>
              <a:rPr sz="3300" spc="-240" dirty="0">
                <a:latin typeface="RobotoRegular"/>
                <a:cs typeface="RobotoRegular"/>
              </a:rPr>
              <a:t> </a:t>
            </a:r>
            <a:r>
              <a:rPr sz="3300" spc="-20" dirty="0">
                <a:latin typeface="RobotoRegular"/>
                <a:cs typeface="RobotoRegular"/>
              </a:rPr>
              <a:t>likely  </a:t>
            </a:r>
            <a:r>
              <a:rPr sz="3300" spc="-5" dirty="0">
                <a:latin typeface="RobotoRegular"/>
                <a:cs typeface="RobotoRegular"/>
              </a:rPr>
              <a:t>septic </a:t>
            </a:r>
            <a:r>
              <a:rPr sz="3300" dirty="0">
                <a:latin typeface="RobotoRegular"/>
                <a:cs typeface="RobotoRegular"/>
              </a:rPr>
              <a:t>arthritis. </a:t>
            </a:r>
            <a:r>
              <a:rPr sz="3300" spc="-5" dirty="0">
                <a:latin typeface="RobotoRegular"/>
                <a:cs typeface="RobotoRegular"/>
              </a:rPr>
              <a:t>Echo-free </a:t>
            </a:r>
            <a:r>
              <a:rPr sz="3300" spc="-15" dirty="0">
                <a:latin typeface="RobotoRegular"/>
                <a:cs typeface="RobotoRegular"/>
              </a:rPr>
              <a:t>is </a:t>
            </a:r>
            <a:r>
              <a:rPr sz="3300" spc="5" dirty="0">
                <a:latin typeface="RobotoRegular"/>
                <a:cs typeface="RobotoRegular"/>
              </a:rPr>
              <a:t>perhaps  </a:t>
            </a:r>
            <a:r>
              <a:rPr sz="3300" spc="-15" dirty="0">
                <a:latin typeface="RobotoRegular"/>
                <a:cs typeface="RobotoRegular"/>
              </a:rPr>
              <a:t>transient</a:t>
            </a:r>
            <a:r>
              <a:rPr sz="3300" spc="-35" dirty="0">
                <a:latin typeface="RobotoRegular"/>
                <a:cs typeface="RobotoRegular"/>
              </a:rPr>
              <a:t> </a:t>
            </a:r>
            <a:r>
              <a:rPr sz="3300" spc="-10" dirty="0">
                <a:latin typeface="RobotoRegular"/>
                <a:cs typeface="RobotoRegular"/>
              </a:rPr>
              <a:t>synovitis.</a:t>
            </a:r>
            <a:endParaRPr sz="3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427164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Investigations…</a:t>
            </a:r>
          </a:p>
        </p:txBody>
      </p:sp>
      <p:sp>
        <p:nvSpPr>
          <p:cNvPr id="3" name="object 3"/>
          <p:cNvSpPr/>
          <p:nvPr/>
        </p:nvSpPr>
        <p:spPr>
          <a:xfrm>
            <a:off x="208334" y="1457149"/>
            <a:ext cx="178251" cy="136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1</a:t>
            </a:r>
            <a:r>
              <a:rPr sz="1400" spc="15" dirty="0">
                <a:latin typeface="RobotoRegular"/>
                <a:cs typeface="RobotoRegular"/>
              </a:rPr>
              <a:t>9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3700" y="2920361"/>
            <a:ext cx="120649" cy="244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3700" y="4332741"/>
            <a:ext cx="120649" cy="244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9313" y="1720850"/>
            <a:ext cx="8265159" cy="48596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3245"/>
              </a:lnSpc>
              <a:spcBef>
                <a:spcPts val="115"/>
              </a:spcBef>
            </a:pPr>
            <a:r>
              <a:rPr sz="2850" spc="5" dirty="0">
                <a:latin typeface="RobotoRegular"/>
                <a:cs typeface="RobotoRegular"/>
              </a:rPr>
              <a:t>Imaging…</a:t>
            </a:r>
            <a:endParaRPr sz="2850" dirty="0">
              <a:latin typeface="RobotoRegular"/>
              <a:cs typeface="RobotoRegular"/>
            </a:endParaRPr>
          </a:p>
          <a:p>
            <a:pPr marL="320040" indent="-307975">
              <a:lnSpc>
                <a:spcPts val="4570"/>
              </a:lnSpc>
              <a:buClr>
                <a:srgbClr val="428086"/>
              </a:buClr>
              <a:buSzPct val="61445"/>
              <a:buFont typeface="Wingdings"/>
              <a:buChar char=""/>
              <a:tabLst>
                <a:tab pos="320675" algn="l"/>
              </a:tabLst>
            </a:pPr>
            <a:r>
              <a:rPr sz="4150" spc="-10" dirty="0">
                <a:latin typeface="RobotoRegular"/>
                <a:cs typeface="RobotoRegular"/>
              </a:rPr>
              <a:t>MRI:</a:t>
            </a:r>
            <a:endParaRPr sz="4150" dirty="0">
              <a:latin typeface="RobotoRegular"/>
              <a:cs typeface="RobotoRegular"/>
            </a:endParaRPr>
          </a:p>
          <a:p>
            <a:pPr marL="669925" marR="5080">
              <a:lnSpc>
                <a:spcPct val="78400"/>
              </a:lnSpc>
              <a:spcBef>
                <a:spcPts val="735"/>
              </a:spcBef>
            </a:pPr>
            <a:r>
              <a:rPr sz="3750" spc="-15" dirty="0">
                <a:latin typeface="RobotoRegular"/>
                <a:cs typeface="RobotoRegular"/>
              </a:rPr>
              <a:t>is </a:t>
            </a:r>
            <a:r>
              <a:rPr sz="3750" dirty="0">
                <a:latin typeface="RobotoRegular"/>
                <a:cs typeface="RobotoRegular"/>
              </a:rPr>
              <a:t>helpful </a:t>
            </a:r>
            <a:r>
              <a:rPr sz="3750" spc="-15" dirty="0">
                <a:latin typeface="RobotoRegular"/>
                <a:cs typeface="RobotoRegular"/>
              </a:rPr>
              <a:t>in </a:t>
            </a:r>
            <a:r>
              <a:rPr sz="3750" spc="-5" dirty="0">
                <a:latin typeface="RobotoRegular"/>
                <a:cs typeface="RobotoRegular"/>
              </a:rPr>
              <a:t>diagnosing </a:t>
            </a:r>
            <a:r>
              <a:rPr sz="3750" spc="20" dirty="0">
                <a:latin typeface="RobotoRegular"/>
                <a:cs typeface="RobotoRegular"/>
              </a:rPr>
              <a:t>arthritis </a:t>
            </a:r>
            <a:r>
              <a:rPr sz="3750" spc="-15" dirty="0">
                <a:latin typeface="RobotoRegular"/>
                <a:cs typeface="RobotoRegular"/>
              </a:rPr>
              <a:t>in  </a:t>
            </a:r>
            <a:r>
              <a:rPr sz="3750" spc="10" dirty="0">
                <a:latin typeface="RobotoRegular"/>
                <a:cs typeface="RobotoRegular"/>
              </a:rPr>
              <a:t>obscure </a:t>
            </a:r>
            <a:r>
              <a:rPr sz="3750" spc="-5" dirty="0">
                <a:latin typeface="RobotoRegular"/>
                <a:cs typeface="RobotoRegular"/>
              </a:rPr>
              <a:t>sites </a:t>
            </a:r>
            <a:r>
              <a:rPr sz="3750" spc="20" dirty="0">
                <a:latin typeface="RobotoRegular"/>
                <a:cs typeface="RobotoRegular"/>
              </a:rPr>
              <a:t>such </a:t>
            </a:r>
            <a:r>
              <a:rPr sz="3750" spc="25" dirty="0">
                <a:latin typeface="RobotoRegular"/>
                <a:cs typeface="RobotoRegular"/>
              </a:rPr>
              <a:t>as </a:t>
            </a:r>
            <a:r>
              <a:rPr sz="3750" dirty="0">
                <a:latin typeface="RobotoRegular"/>
                <a:cs typeface="RobotoRegular"/>
              </a:rPr>
              <a:t>the</a:t>
            </a:r>
            <a:r>
              <a:rPr sz="3750" spc="-204" dirty="0">
                <a:latin typeface="RobotoRegular"/>
                <a:cs typeface="RobotoRegular"/>
              </a:rPr>
              <a:t> </a:t>
            </a:r>
            <a:r>
              <a:rPr sz="3750" spc="5" dirty="0">
                <a:latin typeface="RobotoRegular"/>
                <a:cs typeface="RobotoRegular"/>
              </a:rPr>
              <a:t>sacroiliac  </a:t>
            </a:r>
            <a:r>
              <a:rPr sz="3750" spc="20" dirty="0">
                <a:latin typeface="RobotoRegular"/>
                <a:cs typeface="RobotoRegular"/>
              </a:rPr>
              <a:t>and </a:t>
            </a:r>
            <a:r>
              <a:rPr sz="3750" dirty="0">
                <a:latin typeface="RobotoRegular"/>
                <a:cs typeface="RobotoRegular"/>
              </a:rPr>
              <a:t>sternoclavicular</a:t>
            </a:r>
            <a:r>
              <a:rPr sz="3750" spc="-85" dirty="0">
                <a:latin typeface="RobotoRegular"/>
                <a:cs typeface="RobotoRegular"/>
              </a:rPr>
              <a:t> </a:t>
            </a:r>
            <a:r>
              <a:rPr sz="3750" spc="-10" dirty="0">
                <a:latin typeface="RobotoRegular"/>
                <a:cs typeface="RobotoRegular"/>
              </a:rPr>
              <a:t>joints.</a:t>
            </a:r>
            <a:endParaRPr sz="3750" dirty="0">
              <a:latin typeface="RobotoRegular"/>
              <a:cs typeface="RobotoRegular"/>
            </a:endParaRPr>
          </a:p>
          <a:p>
            <a:pPr marL="669925" marR="98425">
              <a:lnSpc>
                <a:spcPct val="78400"/>
              </a:lnSpc>
              <a:spcBef>
                <a:spcPts val="540"/>
              </a:spcBef>
            </a:pPr>
            <a:r>
              <a:rPr sz="3750" spc="10" dirty="0">
                <a:latin typeface="RobotoRegular"/>
                <a:cs typeface="RobotoRegular"/>
              </a:rPr>
              <a:t>Can </a:t>
            </a:r>
            <a:r>
              <a:rPr sz="3750" spc="-5" dirty="0">
                <a:latin typeface="RobotoRegular"/>
                <a:cs typeface="RobotoRegular"/>
              </a:rPr>
              <a:t>detect septic </a:t>
            </a:r>
            <a:r>
              <a:rPr sz="3750" spc="20" dirty="0">
                <a:latin typeface="RobotoRegular"/>
                <a:cs typeface="RobotoRegular"/>
              </a:rPr>
              <a:t>arthritis </a:t>
            </a:r>
            <a:r>
              <a:rPr sz="3750" spc="-5" dirty="0">
                <a:latin typeface="RobotoRegular"/>
                <a:cs typeface="RobotoRegular"/>
              </a:rPr>
              <a:t>within</a:t>
            </a:r>
            <a:r>
              <a:rPr sz="3750" spc="-190" dirty="0">
                <a:latin typeface="RobotoRegular"/>
                <a:cs typeface="RobotoRegular"/>
              </a:rPr>
              <a:t> </a:t>
            </a:r>
            <a:r>
              <a:rPr sz="3750" spc="-10" dirty="0">
                <a:latin typeface="RobotoRegular"/>
                <a:cs typeface="RobotoRegular"/>
              </a:rPr>
              <a:t>24  </a:t>
            </a:r>
            <a:r>
              <a:rPr sz="3750" spc="25" dirty="0">
                <a:latin typeface="RobotoRegular"/>
                <a:cs typeface="RobotoRegular"/>
              </a:rPr>
              <a:t>hrs </a:t>
            </a:r>
            <a:r>
              <a:rPr sz="3750" spc="-25" dirty="0">
                <a:latin typeface="RobotoRegular"/>
                <a:cs typeface="RobotoRegular"/>
              </a:rPr>
              <a:t>of</a:t>
            </a:r>
            <a:r>
              <a:rPr sz="3750" spc="-60" dirty="0">
                <a:latin typeface="RobotoRegular"/>
                <a:cs typeface="RobotoRegular"/>
              </a:rPr>
              <a:t> </a:t>
            </a:r>
            <a:r>
              <a:rPr sz="3750" dirty="0">
                <a:latin typeface="RobotoRegular"/>
                <a:cs typeface="RobotoRegular"/>
              </a:rPr>
              <a:t>onset</a:t>
            </a:r>
          </a:p>
          <a:p>
            <a:pPr marL="1014730" lvl="1" indent="-247015">
              <a:lnSpc>
                <a:spcPts val="3585"/>
              </a:lnSpc>
              <a:buClr>
                <a:srgbClr val="428086"/>
              </a:buClr>
              <a:buSzPct val="73529"/>
              <a:buFont typeface="Wingdings"/>
              <a:buChar char=""/>
              <a:tabLst>
                <a:tab pos="1015365" algn="l"/>
              </a:tabLst>
            </a:pPr>
            <a:r>
              <a:rPr sz="3400" spc="15" dirty="0">
                <a:latin typeface="RobotoRegular"/>
                <a:cs typeface="RobotoRegular"/>
              </a:rPr>
              <a:t>Synovial</a:t>
            </a:r>
            <a:r>
              <a:rPr sz="3400" spc="85" dirty="0">
                <a:latin typeface="RobotoRegular"/>
                <a:cs typeface="RobotoRegular"/>
              </a:rPr>
              <a:t> </a:t>
            </a:r>
            <a:r>
              <a:rPr sz="3400" spc="-15" dirty="0">
                <a:latin typeface="RobotoRegular"/>
                <a:cs typeface="RobotoRegular"/>
              </a:rPr>
              <a:t>enhancement</a:t>
            </a:r>
            <a:endParaRPr sz="3400" dirty="0">
              <a:latin typeface="RobotoRegular"/>
              <a:cs typeface="RobotoRegular"/>
            </a:endParaRPr>
          </a:p>
          <a:p>
            <a:pPr marL="1014730" lvl="1" indent="-247015">
              <a:lnSpc>
                <a:spcPts val="3800"/>
              </a:lnSpc>
              <a:buClr>
                <a:srgbClr val="428086"/>
              </a:buClr>
              <a:buSzPct val="73529"/>
              <a:buFont typeface="Wingdings"/>
              <a:buChar char=""/>
              <a:tabLst>
                <a:tab pos="1015365" algn="l"/>
              </a:tabLst>
            </a:pPr>
            <a:r>
              <a:rPr sz="3400" spc="25" dirty="0">
                <a:latin typeface="RobotoRegular"/>
                <a:cs typeface="RobotoRegular"/>
              </a:rPr>
              <a:t>Perisynovial</a:t>
            </a:r>
            <a:r>
              <a:rPr sz="3400" spc="85" dirty="0">
                <a:latin typeface="RobotoRegular"/>
                <a:cs typeface="RobotoRegular"/>
              </a:rPr>
              <a:t> </a:t>
            </a:r>
            <a:r>
              <a:rPr sz="3400" spc="-15" dirty="0">
                <a:latin typeface="RobotoRegular"/>
                <a:cs typeface="RobotoRegular"/>
              </a:rPr>
              <a:t>oedema</a:t>
            </a:r>
            <a:endParaRPr sz="3400" dirty="0">
              <a:latin typeface="RobotoRegular"/>
              <a:cs typeface="RobotoRegular"/>
            </a:endParaRPr>
          </a:p>
          <a:p>
            <a:pPr marL="1014730" lvl="1" indent="-247015">
              <a:lnSpc>
                <a:spcPts val="3940"/>
              </a:lnSpc>
              <a:buClr>
                <a:srgbClr val="428086"/>
              </a:buClr>
              <a:buSzPct val="73529"/>
              <a:buFont typeface="Wingdings"/>
              <a:buChar char=""/>
              <a:tabLst>
                <a:tab pos="1015365" algn="l"/>
              </a:tabLst>
            </a:pPr>
            <a:r>
              <a:rPr sz="3400" spc="15" dirty="0">
                <a:latin typeface="RobotoRegular"/>
                <a:cs typeface="RobotoRegular"/>
              </a:rPr>
              <a:t>Joint effusion</a:t>
            </a:r>
            <a:endParaRPr sz="34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533908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Learning</a:t>
            </a:r>
            <a:r>
              <a:rPr spc="-10" dirty="0"/>
              <a:t> objectives</a:t>
            </a:r>
          </a:p>
        </p:txBody>
      </p:sp>
      <p:sp>
        <p:nvSpPr>
          <p:cNvPr id="3" name="object 3"/>
          <p:cNvSpPr/>
          <p:nvPr/>
        </p:nvSpPr>
        <p:spPr>
          <a:xfrm>
            <a:off x="257469" y="1457149"/>
            <a:ext cx="92467" cy="136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419" y="1398970"/>
            <a:ext cx="1276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RobotoRegular"/>
                <a:cs typeface="RobotoRegular"/>
              </a:rPr>
              <a:t>2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326" y="1714656"/>
            <a:ext cx="8371840" cy="4068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7980" indent="-335915">
              <a:lnSpc>
                <a:spcPts val="3635"/>
              </a:lnSpc>
              <a:spcBef>
                <a:spcPts val="135"/>
              </a:spcBef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10" dirty="0">
                <a:latin typeface="RobotoRegular"/>
                <a:cs typeface="RobotoRegular"/>
              </a:rPr>
              <a:t>Deﬁne </a:t>
            </a:r>
            <a:r>
              <a:rPr sz="3050" spc="15" dirty="0">
                <a:latin typeface="RobotoRegular"/>
                <a:cs typeface="RobotoRegular"/>
              </a:rPr>
              <a:t>pyogenic</a:t>
            </a:r>
            <a:r>
              <a:rPr sz="3050" spc="65" dirty="0">
                <a:latin typeface="RobotoRegular"/>
                <a:cs typeface="RobotoRegular"/>
              </a:rPr>
              <a:t> </a:t>
            </a:r>
            <a:r>
              <a:rPr sz="3050" spc="5" dirty="0">
                <a:latin typeface="RobotoRegular"/>
                <a:cs typeface="RobotoRegular"/>
              </a:rPr>
              <a:t>arthritis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ts val="3610"/>
              </a:lnSpc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5" dirty="0">
                <a:latin typeface="RobotoRegular"/>
                <a:cs typeface="RobotoRegular"/>
              </a:rPr>
              <a:t>List </a:t>
            </a:r>
            <a:r>
              <a:rPr sz="3050" spc="-10" dirty="0">
                <a:latin typeface="RobotoRegular"/>
                <a:cs typeface="RobotoRegular"/>
              </a:rPr>
              <a:t>the </a:t>
            </a:r>
            <a:r>
              <a:rPr sz="3050" spc="5" dirty="0">
                <a:latin typeface="RobotoRegular"/>
                <a:cs typeface="RobotoRegular"/>
              </a:rPr>
              <a:t>causative</a:t>
            </a:r>
            <a:r>
              <a:rPr sz="3050" spc="55" dirty="0">
                <a:latin typeface="RobotoRegular"/>
                <a:cs typeface="RobotoRegular"/>
              </a:rPr>
              <a:t> </a:t>
            </a:r>
            <a:r>
              <a:rPr sz="3050" spc="5" dirty="0">
                <a:latin typeface="RobotoRegular"/>
                <a:cs typeface="RobotoRegular"/>
              </a:rPr>
              <a:t>organisms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ts val="3610"/>
              </a:lnSpc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10" dirty="0">
                <a:latin typeface="RobotoRegular"/>
                <a:cs typeface="RobotoRegular"/>
              </a:rPr>
              <a:t>Describe </a:t>
            </a:r>
            <a:r>
              <a:rPr sz="3050" spc="-10" dirty="0">
                <a:latin typeface="RobotoRegular"/>
                <a:cs typeface="RobotoRegular"/>
              </a:rPr>
              <a:t>the </a:t>
            </a:r>
            <a:r>
              <a:rPr sz="3050" spc="15" dirty="0">
                <a:latin typeface="RobotoRegular"/>
                <a:cs typeface="RobotoRegular"/>
              </a:rPr>
              <a:t>pathology of pyogenic</a:t>
            </a:r>
            <a:r>
              <a:rPr sz="3050" spc="100" dirty="0">
                <a:latin typeface="RobotoRegular"/>
                <a:cs typeface="RobotoRegular"/>
              </a:rPr>
              <a:t> </a:t>
            </a:r>
            <a:r>
              <a:rPr sz="3050" spc="5" dirty="0">
                <a:latin typeface="RobotoRegular"/>
                <a:cs typeface="RobotoRegular"/>
              </a:rPr>
              <a:t>arthritis</a:t>
            </a:r>
            <a:endParaRPr sz="3050">
              <a:latin typeface="RobotoRegular"/>
              <a:cs typeface="RobotoRegular"/>
            </a:endParaRPr>
          </a:p>
          <a:p>
            <a:pPr marL="347980" marR="855344" indent="-335915">
              <a:lnSpc>
                <a:spcPct val="78300"/>
              </a:lnSpc>
              <a:spcBef>
                <a:spcPts val="770"/>
              </a:spcBef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10" dirty="0">
                <a:latin typeface="RobotoRegular"/>
                <a:cs typeface="RobotoRegular"/>
              </a:rPr>
              <a:t>Describe </a:t>
            </a:r>
            <a:r>
              <a:rPr sz="3050" spc="-10" dirty="0">
                <a:latin typeface="RobotoRegular"/>
                <a:cs typeface="RobotoRegular"/>
              </a:rPr>
              <a:t>the </a:t>
            </a:r>
            <a:r>
              <a:rPr sz="3050" spc="20" dirty="0">
                <a:latin typeface="RobotoRegular"/>
                <a:cs typeface="RobotoRegular"/>
              </a:rPr>
              <a:t>clinical </a:t>
            </a:r>
            <a:r>
              <a:rPr sz="3050" dirty="0">
                <a:latin typeface="RobotoRegular"/>
                <a:cs typeface="RobotoRegular"/>
              </a:rPr>
              <a:t>features </a:t>
            </a:r>
            <a:r>
              <a:rPr sz="3050" spc="15" dirty="0">
                <a:latin typeface="RobotoRegular"/>
                <a:cs typeface="RobotoRegular"/>
              </a:rPr>
              <a:t>of pyogenic  </a:t>
            </a:r>
            <a:r>
              <a:rPr sz="3050" spc="5" dirty="0">
                <a:latin typeface="RobotoRegular"/>
                <a:cs typeface="RobotoRegular"/>
              </a:rPr>
              <a:t>arthritis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ts val="3585"/>
              </a:lnSpc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10" dirty="0">
                <a:latin typeface="RobotoRegular"/>
                <a:cs typeface="RobotoRegular"/>
              </a:rPr>
              <a:t>State </a:t>
            </a:r>
            <a:r>
              <a:rPr sz="3050" spc="-10" dirty="0">
                <a:latin typeface="RobotoRegular"/>
                <a:cs typeface="RobotoRegular"/>
              </a:rPr>
              <a:t>the </a:t>
            </a:r>
            <a:r>
              <a:rPr sz="3050" spc="10" dirty="0">
                <a:latin typeface="RobotoRegular"/>
                <a:cs typeface="RobotoRegular"/>
              </a:rPr>
              <a:t>investigations </a:t>
            </a:r>
            <a:r>
              <a:rPr sz="3050" spc="-10" dirty="0">
                <a:latin typeface="RobotoRegular"/>
                <a:cs typeface="RobotoRegular"/>
              </a:rPr>
              <a:t>and </a:t>
            </a:r>
            <a:r>
              <a:rPr sz="3050" spc="30" dirty="0">
                <a:latin typeface="RobotoRegular"/>
                <a:cs typeface="RobotoRegular"/>
              </a:rPr>
              <a:t>expected</a:t>
            </a:r>
            <a:r>
              <a:rPr sz="3050" spc="50" dirty="0">
                <a:latin typeface="RobotoRegular"/>
                <a:cs typeface="RobotoRegular"/>
              </a:rPr>
              <a:t> </a:t>
            </a:r>
            <a:r>
              <a:rPr sz="3050" spc="20" dirty="0">
                <a:latin typeface="RobotoRegular"/>
                <a:cs typeface="RobotoRegular"/>
              </a:rPr>
              <a:t>ﬁndings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ts val="3610"/>
              </a:lnSpc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5" dirty="0">
                <a:latin typeface="RobotoRegular"/>
                <a:cs typeface="RobotoRegular"/>
              </a:rPr>
              <a:t>List </a:t>
            </a:r>
            <a:r>
              <a:rPr sz="3050" spc="-10" dirty="0">
                <a:latin typeface="RobotoRegular"/>
                <a:cs typeface="RobotoRegular"/>
              </a:rPr>
              <a:t>the </a:t>
            </a:r>
            <a:r>
              <a:rPr sz="3050" spc="10" dirty="0">
                <a:latin typeface="RobotoRegular"/>
                <a:cs typeface="RobotoRegular"/>
              </a:rPr>
              <a:t>differential</a:t>
            </a:r>
            <a:r>
              <a:rPr sz="3050" spc="60" dirty="0">
                <a:latin typeface="RobotoRegular"/>
                <a:cs typeface="RobotoRegular"/>
              </a:rPr>
              <a:t> </a:t>
            </a:r>
            <a:r>
              <a:rPr sz="3050" spc="10" dirty="0">
                <a:latin typeface="RobotoRegular"/>
                <a:cs typeface="RobotoRegular"/>
              </a:rPr>
              <a:t>diagnosis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ts val="3610"/>
              </a:lnSpc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dirty="0">
                <a:latin typeface="RobotoRegular"/>
                <a:cs typeface="RobotoRegular"/>
              </a:rPr>
              <a:t>Outline </a:t>
            </a:r>
            <a:r>
              <a:rPr sz="3050" spc="-10" dirty="0">
                <a:latin typeface="RobotoRegular"/>
                <a:cs typeface="RobotoRegular"/>
              </a:rPr>
              <a:t>the </a:t>
            </a:r>
            <a:r>
              <a:rPr sz="3050" spc="5" dirty="0">
                <a:latin typeface="RobotoRegular"/>
                <a:cs typeface="RobotoRegular"/>
              </a:rPr>
              <a:t>treatment </a:t>
            </a:r>
            <a:r>
              <a:rPr sz="3050" spc="15" dirty="0">
                <a:latin typeface="RobotoRegular"/>
                <a:cs typeface="RobotoRegular"/>
              </a:rPr>
              <a:t>of pyogenic</a:t>
            </a:r>
            <a:r>
              <a:rPr sz="3050" spc="130" dirty="0">
                <a:latin typeface="RobotoRegular"/>
                <a:cs typeface="RobotoRegular"/>
              </a:rPr>
              <a:t> </a:t>
            </a:r>
            <a:r>
              <a:rPr sz="3050" spc="5" dirty="0">
                <a:latin typeface="RobotoRegular"/>
                <a:cs typeface="RobotoRegular"/>
              </a:rPr>
              <a:t>arthritis</a:t>
            </a:r>
            <a:endParaRPr sz="3050">
              <a:latin typeface="RobotoRegular"/>
              <a:cs typeface="RobotoRegular"/>
            </a:endParaRPr>
          </a:p>
          <a:p>
            <a:pPr marL="347980" indent="-335915">
              <a:lnSpc>
                <a:spcPts val="3635"/>
              </a:lnSpc>
              <a:buClr>
                <a:srgbClr val="428086"/>
              </a:buClr>
              <a:buSzPct val="60655"/>
              <a:buFont typeface="Wingdings"/>
              <a:buChar char=""/>
              <a:tabLst>
                <a:tab pos="348615" algn="l"/>
              </a:tabLst>
            </a:pPr>
            <a:r>
              <a:rPr sz="3050" spc="-5" dirty="0">
                <a:latin typeface="RobotoRegular"/>
                <a:cs typeface="RobotoRegular"/>
              </a:rPr>
              <a:t>Discuss </a:t>
            </a:r>
            <a:r>
              <a:rPr sz="3050" spc="-10" dirty="0">
                <a:latin typeface="RobotoRegular"/>
                <a:cs typeface="RobotoRegular"/>
              </a:rPr>
              <a:t>the</a:t>
            </a:r>
            <a:r>
              <a:rPr sz="3050" spc="-5" dirty="0">
                <a:latin typeface="RobotoRegular"/>
                <a:cs typeface="RobotoRegular"/>
              </a:rPr>
              <a:t> </a:t>
            </a:r>
            <a:r>
              <a:rPr sz="3050" spc="5" dirty="0">
                <a:latin typeface="RobotoRegular"/>
                <a:cs typeface="RobotoRegular"/>
              </a:rPr>
              <a:t>prognosis</a:t>
            </a:r>
            <a:endParaRPr sz="30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584263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Differential</a:t>
            </a:r>
            <a:r>
              <a:rPr spc="10" dirty="0"/>
              <a:t> diagnosis</a:t>
            </a:r>
          </a:p>
        </p:txBody>
      </p:sp>
      <p:sp>
        <p:nvSpPr>
          <p:cNvPr id="3" name="object 3"/>
          <p:cNvSpPr/>
          <p:nvPr/>
        </p:nvSpPr>
        <p:spPr>
          <a:xfrm>
            <a:off x="201495" y="1457149"/>
            <a:ext cx="186749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2</a:t>
            </a:r>
            <a:r>
              <a:rPr sz="1400" spc="15" dirty="0">
                <a:latin typeface="RobotoRegular"/>
                <a:cs typeface="RobotoRegular"/>
              </a:rPr>
              <a:t>0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5371" y="2510892"/>
            <a:ext cx="92074" cy="18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5371" y="4421011"/>
            <a:ext cx="92074" cy="18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5371" y="5491519"/>
            <a:ext cx="92074" cy="18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7333" y="1699516"/>
            <a:ext cx="8432800" cy="49085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670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spc="-20" dirty="0">
                <a:latin typeface="RobotoRegular"/>
                <a:cs typeface="RobotoRegular"/>
              </a:rPr>
              <a:t>Acute</a:t>
            </a:r>
            <a:r>
              <a:rPr sz="3200" spc="-70" dirty="0">
                <a:latin typeface="RobotoRegular"/>
                <a:cs typeface="RobotoRegular"/>
              </a:rPr>
              <a:t> </a:t>
            </a:r>
            <a:r>
              <a:rPr sz="3200" spc="-15" dirty="0">
                <a:latin typeface="RobotoRegular"/>
                <a:cs typeface="RobotoRegular"/>
              </a:rPr>
              <a:t>osteomyelitis</a:t>
            </a:r>
            <a:endParaRPr sz="3200">
              <a:latin typeface="RobotoRegular"/>
              <a:cs typeface="RobotoRegular"/>
            </a:endParaRPr>
          </a:p>
          <a:p>
            <a:pPr marL="711835" marR="5080">
              <a:lnSpc>
                <a:spcPts val="3310"/>
              </a:lnSpc>
              <a:spcBef>
                <a:spcPts val="735"/>
              </a:spcBef>
            </a:pPr>
            <a:r>
              <a:rPr sz="2850" dirty="0">
                <a:latin typeface="RobotoRegular"/>
                <a:cs typeface="RobotoRegular"/>
              </a:rPr>
              <a:t>In </a:t>
            </a:r>
            <a:r>
              <a:rPr sz="2850" spc="-15" dirty="0">
                <a:latin typeface="RobotoRegular"/>
                <a:cs typeface="RobotoRegular"/>
              </a:rPr>
              <a:t>young </a:t>
            </a:r>
            <a:r>
              <a:rPr sz="2850" dirty="0">
                <a:latin typeface="RobotoRegular"/>
                <a:cs typeface="RobotoRegular"/>
              </a:rPr>
              <a:t>children, </a:t>
            </a:r>
            <a:r>
              <a:rPr sz="2850" spc="5" dirty="0">
                <a:latin typeface="RobotoRegular"/>
                <a:cs typeface="RobotoRegular"/>
              </a:rPr>
              <a:t>osteomyelitis may </a:t>
            </a:r>
            <a:r>
              <a:rPr sz="2850" spc="25" dirty="0">
                <a:latin typeface="RobotoRegular"/>
                <a:cs typeface="RobotoRegular"/>
              </a:rPr>
              <a:t>be  </a:t>
            </a:r>
            <a:r>
              <a:rPr sz="2850" spc="-15" dirty="0">
                <a:latin typeface="RobotoRegular"/>
                <a:cs typeface="RobotoRegular"/>
              </a:rPr>
              <a:t>indistinguishable </a:t>
            </a:r>
            <a:r>
              <a:rPr sz="2850" spc="15" dirty="0">
                <a:latin typeface="RobotoRegular"/>
                <a:cs typeface="RobotoRegular"/>
              </a:rPr>
              <a:t>from </a:t>
            </a:r>
            <a:r>
              <a:rPr sz="2850" spc="10" dirty="0">
                <a:latin typeface="RobotoRegular"/>
                <a:cs typeface="RobotoRegular"/>
              </a:rPr>
              <a:t>septic arthritis; </a:t>
            </a:r>
            <a:r>
              <a:rPr sz="2850" spc="20" dirty="0">
                <a:latin typeface="RobotoRegular"/>
                <a:cs typeface="RobotoRegular"/>
              </a:rPr>
              <a:t>often </a:t>
            </a:r>
            <a:r>
              <a:rPr sz="2850" dirty="0">
                <a:latin typeface="RobotoRegular"/>
                <a:cs typeface="RobotoRegular"/>
              </a:rPr>
              <a:t>one  </a:t>
            </a:r>
            <a:r>
              <a:rPr sz="2850" spc="-10" dirty="0">
                <a:latin typeface="RobotoRegular"/>
                <a:cs typeface="RobotoRegular"/>
              </a:rPr>
              <a:t>must </a:t>
            </a:r>
            <a:r>
              <a:rPr sz="2850" spc="-15" dirty="0">
                <a:latin typeface="RobotoRegular"/>
                <a:cs typeface="RobotoRegular"/>
              </a:rPr>
              <a:t>assume </a:t>
            </a:r>
            <a:r>
              <a:rPr sz="2850" dirty="0">
                <a:latin typeface="RobotoRegular"/>
                <a:cs typeface="RobotoRegular"/>
              </a:rPr>
              <a:t>that </a:t>
            </a:r>
            <a:r>
              <a:rPr sz="2850" spc="30" dirty="0">
                <a:latin typeface="RobotoRegular"/>
                <a:cs typeface="RobotoRegular"/>
              </a:rPr>
              <a:t>both </a:t>
            </a:r>
            <a:r>
              <a:rPr sz="2850" spc="5" dirty="0">
                <a:latin typeface="RobotoRegular"/>
                <a:cs typeface="RobotoRegular"/>
              </a:rPr>
              <a:t>are</a:t>
            </a:r>
            <a:r>
              <a:rPr sz="2850" spc="-125" dirty="0">
                <a:latin typeface="RobotoRegular"/>
                <a:cs typeface="RobotoRegular"/>
              </a:rPr>
              <a:t> </a:t>
            </a:r>
            <a:r>
              <a:rPr sz="2850" spc="15" dirty="0">
                <a:latin typeface="RobotoRegular"/>
                <a:cs typeface="RobotoRegular"/>
              </a:rPr>
              <a:t>present.</a:t>
            </a:r>
            <a:endParaRPr sz="2850">
              <a:latin typeface="RobotoRegular"/>
              <a:cs typeface="RobotoRegular"/>
            </a:endParaRPr>
          </a:p>
          <a:p>
            <a:pPr marL="361950" indent="-349885">
              <a:lnSpc>
                <a:spcPct val="100000"/>
              </a:lnSpc>
              <a:spcBef>
                <a:spcPts val="535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spc="-50" dirty="0">
                <a:latin typeface="RobotoRegular"/>
                <a:cs typeface="RobotoRegular"/>
              </a:rPr>
              <a:t>Trauma</a:t>
            </a:r>
            <a:endParaRPr sz="3200">
              <a:latin typeface="RobotoRegular"/>
              <a:cs typeface="RobotoRegular"/>
            </a:endParaRPr>
          </a:p>
          <a:p>
            <a:pPr marL="711835">
              <a:lnSpc>
                <a:spcPct val="100000"/>
              </a:lnSpc>
              <a:spcBef>
                <a:spcPts val="535"/>
              </a:spcBef>
            </a:pPr>
            <a:r>
              <a:rPr sz="2850" spc="-15" dirty="0">
                <a:latin typeface="RobotoRegular"/>
                <a:cs typeface="RobotoRegular"/>
              </a:rPr>
              <a:t>Traumatic </a:t>
            </a:r>
            <a:r>
              <a:rPr sz="2850" spc="-5" dirty="0">
                <a:latin typeface="RobotoRegular"/>
                <a:cs typeface="RobotoRegular"/>
              </a:rPr>
              <a:t>synovitis </a:t>
            </a:r>
            <a:r>
              <a:rPr sz="2850" spc="10" dirty="0">
                <a:latin typeface="RobotoRegular"/>
                <a:cs typeface="RobotoRegular"/>
              </a:rPr>
              <a:t>or</a:t>
            </a:r>
            <a:r>
              <a:rPr sz="2850" spc="-114" dirty="0">
                <a:latin typeface="RobotoRegular"/>
                <a:cs typeface="RobotoRegular"/>
              </a:rPr>
              <a:t> </a:t>
            </a:r>
            <a:r>
              <a:rPr sz="2850" spc="10" dirty="0">
                <a:latin typeface="RobotoRegular"/>
                <a:cs typeface="RobotoRegular"/>
              </a:rPr>
              <a:t>haemarthrosis</a:t>
            </a:r>
            <a:endParaRPr sz="2850">
              <a:latin typeface="RobotoRegular"/>
              <a:cs typeface="RobotoRegular"/>
            </a:endParaRPr>
          </a:p>
          <a:p>
            <a:pPr marL="361950" indent="-349885">
              <a:lnSpc>
                <a:spcPct val="100000"/>
              </a:lnSpc>
              <a:spcBef>
                <a:spcPts val="635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spc="-10" dirty="0">
                <a:latin typeface="RobotoRegular"/>
                <a:cs typeface="RobotoRegular"/>
              </a:rPr>
              <a:t>Irritable</a:t>
            </a:r>
            <a:r>
              <a:rPr sz="3200" spc="-70" dirty="0">
                <a:latin typeface="RobotoRegular"/>
                <a:cs typeface="RobotoRegular"/>
              </a:rPr>
              <a:t> </a:t>
            </a:r>
            <a:r>
              <a:rPr sz="3200" spc="5" dirty="0">
                <a:latin typeface="RobotoRegular"/>
                <a:cs typeface="RobotoRegular"/>
              </a:rPr>
              <a:t>joint</a:t>
            </a:r>
            <a:endParaRPr sz="3200">
              <a:latin typeface="RobotoRegular"/>
              <a:cs typeface="RobotoRegular"/>
            </a:endParaRPr>
          </a:p>
          <a:p>
            <a:pPr marL="711835" marR="95250">
              <a:lnSpc>
                <a:spcPts val="3310"/>
              </a:lnSpc>
              <a:spcBef>
                <a:spcPts val="735"/>
              </a:spcBef>
            </a:pPr>
            <a:r>
              <a:rPr sz="2850" spc="-20" dirty="0">
                <a:latin typeface="RobotoRegular"/>
                <a:cs typeface="RobotoRegular"/>
              </a:rPr>
              <a:t>Child </a:t>
            </a:r>
            <a:r>
              <a:rPr sz="2850" spc="-5" dirty="0">
                <a:latin typeface="RobotoRegular"/>
                <a:cs typeface="RobotoRegular"/>
              </a:rPr>
              <a:t>not </a:t>
            </a:r>
            <a:r>
              <a:rPr sz="2850" spc="-30" dirty="0">
                <a:latin typeface="RobotoRegular"/>
                <a:cs typeface="RobotoRegular"/>
              </a:rPr>
              <a:t>usually </a:t>
            </a:r>
            <a:r>
              <a:rPr sz="2850" spc="-25" dirty="0">
                <a:latin typeface="RobotoRegular"/>
                <a:cs typeface="RobotoRegular"/>
              </a:rPr>
              <a:t>ill </a:t>
            </a:r>
            <a:r>
              <a:rPr sz="2850" spc="-15" dirty="0">
                <a:latin typeface="RobotoRegular"/>
                <a:cs typeface="RobotoRegular"/>
              </a:rPr>
              <a:t>and </a:t>
            </a:r>
            <a:r>
              <a:rPr sz="2850" spc="15" dirty="0">
                <a:latin typeface="RobotoRegular"/>
                <a:cs typeface="RobotoRegular"/>
              </a:rPr>
              <a:t>there </a:t>
            </a:r>
            <a:r>
              <a:rPr sz="2850" spc="5" dirty="0">
                <a:latin typeface="RobotoRegular"/>
                <a:cs typeface="RobotoRegular"/>
              </a:rPr>
              <a:t>are </a:t>
            </a:r>
            <a:r>
              <a:rPr sz="2850" spc="-15" dirty="0">
                <a:latin typeface="RobotoRegular"/>
                <a:cs typeface="RobotoRegular"/>
              </a:rPr>
              <a:t>no </a:t>
            </a:r>
            <a:r>
              <a:rPr sz="2850" spc="-10" dirty="0">
                <a:latin typeface="RobotoRegular"/>
                <a:cs typeface="RobotoRegular"/>
              </a:rPr>
              <a:t>signs </a:t>
            </a:r>
            <a:r>
              <a:rPr sz="2850" spc="15" dirty="0">
                <a:latin typeface="RobotoRegular"/>
                <a:cs typeface="RobotoRegular"/>
              </a:rPr>
              <a:t>of  </a:t>
            </a:r>
            <a:r>
              <a:rPr sz="2850" dirty="0">
                <a:latin typeface="RobotoRegular"/>
                <a:cs typeface="RobotoRegular"/>
              </a:rPr>
              <a:t>infection. </a:t>
            </a:r>
            <a:r>
              <a:rPr sz="2850" spc="-10" dirty="0">
                <a:latin typeface="RobotoRegular"/>
                <a:cs typeface="RobotoRegular"/>
              </a:rPr>
              <a:t>Ultrasonography </a:t>
            </a:r>
            <a:r>
              <a:rPr sz="2850" spc="5" dirty="0">
                <a:latin typeface="RobotoRegular"/>
                <a:cs typeface="RobotoRegular"/>
              </a:rPr>
              <a:t>may </a:t>
            </a:r>
            <a:r>
              <a:rPr sz="2850" spc="-10" dirty="0">
                <a:latin typeface="RobotoRegular"/>
                <a:cs typeface="RobotoRegular"/>
              </a:rPr>
              <a:t>help</a:t>
            </a:r>
            <a:r>
              <a:rPr sz="2850" spc="-160" dirty="0">
                <a:latin typeface="RobotoRegular"/>
                <a:cs typeface="RobotoRegular"/>
              </a:rPr>
              <a:t> </a:t>
            </a:r>
            <a:r>
              <a:rPr sz="2850" spc="-10" dirty="0">
                <a:latin typeface="RobotoRegular"/>
                <a:cs typeface="RobotoRegular"/>
              </a:rPr>
              <a:t>distinguish  </a:t>
            </a:r>
            <a:r>
              <a:rPr sz="2850" spc="10" dirty="0">
                <a:latin typeface="RobotoRegular"/>
                <a:cs typeface="RobotoRegular"/>
              </a:rPr>
              <a:t>septic </a:t>
            </a:r>
            <a:r>
              <a:rPr sz="2850" spc="15" dirty="0">
                <a:latin typeface="RobotoRegular"/>
                <a:cs typeface="RobotoRegular"/>
              </a:rPr>
              <a:t>arthritis from </a:t>
            </a:r>
            <a:r>
              <a:rPr sz="2850" spc="-20" dirty="0">
                <a:latin typeface="RobotoRegular"/>
                <a:cs typeface="RobotoRegular"/>
              </a:rPr>
              <a:t>transient</a:t>
            </a:r>
            <a:r>
              <a:rPr sz="2850" spc="-160" dirty="0">
                <a:latin typeface="RobotoRegular"/>
                <a:cs typeface="RobotoRegular"/>
              </a:rPr>
              <a:t> </a:t>
            </a:r>
            <a:r>
              <a:rPr sz="2850" spc="-5" dirty="0">
                <a:latin typeface="RobotoRegular"/>
                <a:cs typeface="RobotoRegular"/>
              </a:rPr>
              <a:t>synovitis</a:t>
            </a:r>
            <a:endParaRPr sz="28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584263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Differential</a:t>
            </a:r>
            <a:r>
              <a:rPr spc="10" dirty="0"/>
              <a:t> diagnosis</a:t>
            </a:r>
          </a:p>
        </p:txBody>
      </p:sp>
      <p:sp>
        <p:nvSpPr>
          <p:cNvPr id="3" name="object 3"/>
          <p:cNvSpPr/>
          <p:nvPr/>
        </p:nvSpPr>
        <p:spPr>
          <a:xfrm>
            <a:off x="201495" y="1457149"/>
            <a:ext cx="159688" cy="136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2</a:t>
            </a:r>
            <a:r>
              <a:rPr sz="1400" spc="15" dirty="0">
                <a:latin typeface="RobotoRegular"/>
                <a:cs typeface="RobotoRegular"/>
              </a:rPr>
              <a:t>1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8546" y="2576573"/>
            <a:ext cx="95249" cy="196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546" y="3115332"/>
            <a:ext cx="95249" cy="196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5371" y="5939308"/>
            <a:ext cx="92074" cy="1809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7333" y="1698561"/>
            <a:ext cx="8453755" cy="4937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735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62585" algn="l"/>
              </a:tabLst>
            </a:pPr>
            <a:r>
              <a:rPr sz="3500" spc="10" dirty="0">
                <a:latin typeface="RobotoRegular"/>
                <a:cs typeface="RobotoRegular"/>
              </a:rPr>
              <a:t>Other</a:t>
            </a:r>
            <a:r>
              <a:rPr sz="3500" spc="25" dirty="0">
                <a:latin typeface="RobotoRegular"/>
                <a:cs typeface="RobotoRegular"/>
              </a:rPr>
              <a:t> </a:t>
            </a:r>
            <a:r>
              <a:rPr sz="3500" spc="15" dirty="0">
                <a:latin typeface="RobotoRegular"/>
                <a:cs typeface="RobotoRegular"/>
              </a:rPr>
              <a:t>arthritis</a:t>
            </a:r>
            <a:endParaRPr sz="3500">
              <a:latin typeface="RobotoRegular"/>
              <a:cs typeface="RobotoRegular"/>
            </a:endParaRPr>
          </a:p>
          <a:p>
            <a:pPr marL="711835" marR="4158615">
              <a:lnSpc>
                <a:spcPts val="4240"/>
              </a:lnSpc>
              <a:spcBef>
                <a:spcPts val="235"/>
              </a:spcBef>
            </a:pPr>
            <a:r>
              <a:rPr sz="3050" dirty="0">
                <a:latin typeface="RobotoRegular"/>
                <a:cs typeface="RobotoRegular"/>
              </a:rPr>
              <a:t>Gouty </a:t>
            </a:r>
            <a:r>
              <a:rPr sz="3050" spc="5" dirty="0">
                <a:latin typeface="RobotoRegular"/>
                <a:cs typeface="RobotoRegular"/>
              </a:rPr>
              <a:t>arthritis  </a:t>
            </a:r>
            <a:r>
              <a:rPr sz="3050" dirty="0">
                <a:latin typeface="RobotoRegular"/>
                <a:cs typeface="RobotoRegular"/>
              </a:rPr>
              <a:t>Tuberculous</a:t>
            </a:r>
            <a:r>
              <a:rPr sz="3050" spc="-110" dirty="0">
                <a:latin typeface="RobotoRegular"/>
                <a:cs typeface="RobotoRegular"/>
              </a:rPr>
              <a:t> </a:t>
            </a:r>
            <a:r>
              <a:rPr sz="3050" spc="5" dirty="0">
                <a:latin typeface="RobotoRegular"/>
                <a:cs typeface="RobotoRegular"/>
              </a:rPr>
              <a:t>arthritis</a:t>
            </a:r>
            <a:endParaRPr sz="3050">
              <a:latin typeface="RobotoRegular"/>
              <a:cs typeface="RobotoRegular"/>
            </a:endParaRPr>
          </a:p>
          <a:p>
            <a:pPr marL="361950" indent="-349885">
              <a:lnSpc>
                <a:spcPct val="100000"/>
              </a:lnSpc>
              <a:spcBef>
                <a:spcPts val="470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spc="-20" dirty="0">
                <a:latin typeface="RobotoRegular"/>
                <a:cs typeface="RobotoRegular"/>
              </a:rPr>
              <a:t>Rheumatic</a:t>
            </a:r>
            <a:r>
              <a:rPr sz="3200" spc="-50" dirty="0">
                <a:latin typeface="RobotoRegular"/>
                <a:cs typeface="RobotoRegular"/>
              </a:rPr>
              <a:t> </a:t>
            </a:r>
            <a:r>
              <a:rPr sz="3200" spc="-25" dirty="0">
                <a:latin typeface="RobotoRegular"/>
                <a:cs typeface="RobotoRegular"/>
              </a:rPr>
              <a:t>fever</a:t>
            </a:r>
            <a:endParaRPr sz="3200">
              <a:latin typeface="RobotoRegular"/>
              <a:cs typeface="RobotoRegular"/>
            </a:endParaRPr>
          </a:p>
          <a:p>
            <a:pPr marL="361950" indent="-349885">
              <a:lnSpc>
                <a:spcPct val="100000"/>
              </a:lnSpc>
              <a:spcBef>
                <a:spcPts val="680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spc="-10" dirty="0">
                <a:latin typeface="RobotoRegular"/>
                <a:cs typeface="RobotoRegular"/>
              </a:rPr>
              <a:t>Sickle </a:t>
            </a:r>
            <a:r>
              <a:rPr sz="3200" spc="-20" dirty="0">
                <a:latin typeface="RobotoRegular"/>
                <a:cs typeface="RobotoRegular"/>
              </a:rPr>
              <a:t>cell</a:t>
            </a:r>
            <a:r>
              <a:rPr sz="3200" spc="-90" dirty="0">
                <a:latin typeface="RobotoRegular"/>
                <a:cs typeface="RobotoRegular"/>
              </a:rPr>
              <a:t> </a:t>
            </a:r>
            <a:r>
              <a:rPr sz="3200" spc="-15" dirty="0">
                <a:latin typeface="RobotoRegular"/>
                <a:cs typeface="RobotoRegular"/>
              </a:rPr>
              <a:t>disease</a:t>
            </a:r>
            <a:endParaRPr sz="3200">
              <a:latin typeface="RobotoRegular"/>
              <a:cs typeface="RobotoRegular"/>
            </a:endParaRPr>
          </a:p>
          <a:p>
            <a:pPr marL="361950" indent="-349885">
              <a:lnSpc>
                <a:spcPct val="100000"/>
              </a:lnSpc>
              <a:spcBef>
                <a:spcPts val="675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spc="-15" dirty="0">
                <a:latin typeface="RobotoRegular"/>
                <a:cs typeface="RobotoRegular"/>
              </a:rPr>
              <a:t>Juvenile </a:t>
            </a:r>
            <a:r>
              <a:rPr sz="3200" spc="-10" dirty="0">
                <a:latin typeface="RobotoRegular"/>
                <a:cs typeface="RobotoRegular"/>
              </a:rPr>
              <a:t>rheumatoid</a:t>
            </a:r>
            <a:r>
              <a:rPr sz="3200" spc="-114" dirty="0">
                <a:latin typeface="RobotoRegular"/>
                <a:cs typeface="RobotoRegular"/>
              </a:rPr>
              <a:t> </a:t>
            </a:r>
            <a:r>
              <a:rPr sz="3200" dirty="0">
                <a:latin typeface="RobotoRegular"/>
                <a:cs typeface="RobotoRegular"/>
              </a:rPr>
              <a:t>arthritis</a:t>
            </a:r>
            <a:endParaRPr sz="3200">
              <a:latin typeface="RobotoRegular"/>
              <a:cs typeface="RobotoRegular"/>
            </a:endParaRPr>
          </a:p>
          <a:p>
            <a:pPr marL="361950" indent="-349885">
              <a:lnSpc>
                <a:spcPct val="100000"/>
              </a:lnSpc>
              <a:spcBef>
                <a:spcPts val="680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spc="-25" dirty="0">
                <a:latin typeface="RobotoRegular"/>
                <a:cs typeface="RobotoRegular"/>
              </a:rPr>
              <a:t>Gaucher’s </a:t>
            </a:r>
            <a:r>
              <a:rPr sz="3200" spc="-15" dirty="0">
                <a:latin typeface="RobotoRegular"/>
                <a:cs typeface="RobotoRegular"/>
              </a:rPr>
              <a:t>disease</a:t>
            </a:r>
            <a:endParaRPr sz="3200">
              <a:latin typeface="RobotoRegular"/>
              <a:cs typeface="RobotoRegular"/>
            </a:endParaRPr>
          </a:p>
          <a:p>
            <a:pPr marL="711835" marR="5080">
              <a:lnSpc>
                <a:spcPts val="3310"/>
              </a:lnSpc>
              <a:spcBef>
                <a:spcPts val="735"/>
              </a:spcBef>
            </a:pPr>
            <a:r>
              <a:rPr sz="2850" spc="15" dirty="0">
                <a:latin typeface="RobotoRegular"/>
                <a:cs typeface="RobotoRegular"/>
              </a:rPr>
              <a:t>Acute </a:t>
            </a:r>
            <a:r>
              <a:rPr sz="2850" spc="-15" dirty="0">
                <a:latin typeface="RobotoRegular"/>
                <a:cs typeface="RobotoRegular"/>
              </a:rPr>
              <a:t>joint </a:t>
            </a:r>
            <a:r>
              <a:rPr sz="2850" dirty="0">
                <a:latin typeface="RobotoRegular"/>
                <a:cs typeface="RobotoRegular"/>
              </a:rPr>
              <a:t>pain </a:t>
            </a:r>
            <a:r>
              <a:rPr sz="2850" spc="-15" dirty="0">
                <a:latin typeface="RobotoRegular"/>
                <a:cs typeface="RobotoRegular"/>
              </a:rPr>
              <a:t>and </a:t>
            </a:r>
            <a:r>
              <a:rPr sz="2850" spc="20" dirty="0">
                <a:latin typeface="RobotoRegular"/>
                <a:cs typeface="RobotoRegular"/>
              </a:rPr>
              <a:t>fever </a:t>
            </a:r>
            <a:r>
              <a:rPr sz="2850" spc="15" dirty="0">
                <a:latin typeface="RobotoRegular"/>
                <a:cs typeface="RobotoRegular"/>
              </a:rPr>
              <a:t>can occur </a:t>
            </a:r>
            <a:r>
              <a:rPr sz="2850" spc="5" dirty="0">
                <a:latin typeface="RobotoRegular"/>
                <a:cs typeface="RobotoRegular"/>
              </a:rPr>
              <a:t>without</a:t>
            </a:r>
            <a:r>
              <a:rPr sz="2850" spc="-260" dirty="0">
                <a:latin typeface="RobotoRegular"/>
                <a:cs typeface="RobotoRegular"/>
              </a:rPr>
              <a:t> </a:t>
            </a:r>
            <a:r>
              <a:rPr sz="2850" spc="-15" dirty="0">
                <a:latin typeface="RobotoRegular"/>
                <a:cs typeface="RobotoRegular"/>
              </a:rPr>
              <a:t>any  </a:t>
            </a:r>
            <a:r>
              <a:rPr sz="2850" spc="-5" dirty="0">
                <a:latin typeface="RobotoRegular"/>
                <a:cs typeface="RobotoRegular"/>
              </a:rPr>
              <a:t>organism </a:t>
            </a:r>
            <a:r>
              <a:rPr sz="2850" dirty="0">
                <a:latin typeface="RobotoRegular"/>
                <a:cs typeface="RobotoRegular"/>
              </a:rPr>
              <a:t>being</a:t>
            </a:r>
            <a:r>
              <a:rPr sz="2850" spc="-30" dirty="0">
                <a:latin typeface="RobotoRegular"/>
                <a:cs typeface="RobotoRegular"/>
              </a:rPr>
              <a:t> </a:t>
            </a:r>
            <a:r>
              <a:rPr sz="2850" dirty="0">
                <a:latin typeface="RobotoRegular"/>
                <a:cs typeface="RobotoRegular"/>
              </a:rPr>
              <a:t>found.</a:t>
            </a:r>
            <a:endParaRPr sz="28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283019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T</a:t>
            </a:r>
            <a:r>
              <a:rPr spc="5" dirty="0"/>
              <a:t>r</a:t>
            </a:r>
            <a:r>
              <a:rPr spc="-40" dirty="0"/>
              <a:t>e</a:t>
            </a:r>
            <a:r>
              <a:rPr dirty="0"/>
              <a:t>a</a:t>
            </a:r>
            <a:r>
              <a:rPr spc="-45" dirty="0"/>
              <a:t>t</a:t>
            </a:r>
            <a:r>
              <a:rPr spc="45" dirty="0"/>
              <a:t>m</a:t>
            </a:r>
            <a:r>
              <a:rPr spc="-40" dirty="0"/>
              <a:t>e</a:t>
            </a:r>
            <a:r>
              <a:rPr spc="-35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201495" y="1457149"/>
            <a:ext cx="190422" cy="136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2</a:t>
            </a:r>
            <a:r>
              <a:rPr sz="1400" spc="15" dirty="0">
                <a:latin typeface="RobotoRegular"/>
                <a:cs typeface="RobotoRegular"/>
              </a:rPr>
              <a:t>2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2538" y="3626993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2538" y="4134803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2538" y="4642599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2538" y="5584203"/>
            <a:ext cx="107949" cy="215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1326" y="1742732"/>
            <a:ext cx="8672830" cy="45986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47980" marR="102235" indent="-335915">
              <a:lnSpc>
                <a:spcPts val="3920"/>
              </a:lnSpc>
              <a:spcBef>
                <a:spcPts val="710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48615" algn="l"/>
              </a:tabLst>
            </a:pPr>
            <a:r>
              <a:rPr sz="3750" spc="-10" dirty="0">
                <a:latin typeface="RobotoRegular"/>
                <a:cs typeface="RobotoRegular"/>
              </a:rPr>
              <a:t>Very </a:t>
            </a:r>
            <a:r>
              <a:rPr sz="3750" spc="-5" dirty="0">
                <a:latin typeface="RobotoRegular"/>
                <a:cs typeface="RobotoRegular"/>
              </a:rPr>
              <a:t>prompt </a:t>
            </a:r>
            <a:r>
              <a:rPr sz="3750" spc="10" dirty="0">
                <a:latin typeface="RobotoRegular"/>
                <a:cs typeface="RobotoRegular"/>
              </a:rPr>
              <a:t>treatment </a:t>
            </a:r>
            <a:r>
              <a:rPr sz="3750" spc="-15" dirty="0">
                <a:latin typeface="RobotoRegular"/>
                <a:cs typeface="RobotoRegular"/>
              </a:rPr>
              <a:t>is </a:t>
            </a:r>
            <a:r>
              <a:rPr sz="3750" spc="10" dirty="0">
                <a:latin typeface="RobotoRegular"/>
                <a:cs typeface="RobotoRegular"/>
              </a:rPr>
              <a:t>essential </a:t>
            </a:r>
            <a:r>
              <a:rPr sz="3750" spc="-15" dirty="0">
                <a:latin typeface="RobotoRegular"/>
                <a:cs typeface="RobotoRegular"/>
              </a:rPr>
              <a:t>in  </a:t>
            </a:r>
            <a:r>
              <a:rPr sz="3750" spc="-5" dirty="0">
                <a:latin typeface="RobotoRegular"/>
                <a:cs typeface="RobotoRegular"/>
              </a:rPr>
              <a:t>order </a:t>
            </a:r>
            <a:r>
              <a:rPr sz="3750" spc="-10" dirty="0">
                <a:latin typeface="RobotoRegular"/>
                <a:cs typeface="RobotoRegular"/>
              </a:rPr>
              <a:t>to </a:t>
            </a:r>
            <a:r>
              <a:rPr sz="3750" spc="5" dirty="0">
                <a:latin typeface="RobotoRegular"/>
                <a:cs typeface="RobotoRegular"/>
              </a:rPr>
              <a:t>preserve </a:t>
            </a:r>
            <a:r>
              <a:rPr sz="3750" spc="15" dirty="0">
                <a:latin typeface="RobotoRegular"/>
                <a:cs typeface="RobotoRegular"/>
              </a:rPr>
              <a:t>normal </a:t>
            </a:r>
            <a:r>
              <a:rPr sz="3750" spc="-15" dirty="0">
                <a:latin typeface="RobotoRegular"/>
                <a:cs typeface="RobotoRegular"/>
              </a:rPr>
              <a:t>joint</a:t>
            </a:r>
            <a:r>
              <a:rPr sz="3750" spc="-345" dirty="0">
                <a:latin typeface="RobotoRegular"/>
                <a:cs typeface="RobotoRegular"/>
              </a:rPr>
              <a:t> </a:t>
            </a:r>
            <a:r>
              <a:rPr sz="3750" dirty="0">
                <a:latin typeface="RobotoRegular"/>
                <a:cs typeface="RobotoRegular"/>
              </a:rPr>
              <a:t>function.</a:t>
            </a:r>
            <a:endParaRPr sz="3750">
              <a:latin typeface="RobotoRegular"/>
              <a:cs typeface="RobotoRegular"/>
            </a:endParaRPr>
          </a:p>
          <a:p>
            <a:pPr marL="348615" marR="3401060" indent="-348615">
              <a:lnSpc>
                <a:spcPct val="101000"/>
              </a:lnSpc>
              <a:spcBef>
                <a:spcPts val="175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48615" algn="l"/>
              </a:tabLst>
            </a:pPr>
            <a:r>
              <a:rPr sz="3750" spc="-10" dirty="0">
                <a:latin typeface="RobotoRegular"/>
                <a:cs typeface="RobotoRegular"/>
              </a:rPr>
              <a:t>Therapy </a:t>
            </a:r>
            <a:r>
              <a:rPr sz="3750" spc="-15" dirty="0">
                <a:latin typeface="RobotoRegular"/>
                <a:cs typeface="RobotoRegular"/>
              </a:rPr>
              <a:t>is </a:t>
            </a:r>
            <a:r>
              <a:rPr sz="3750" spc="10" dirty="0">
                <a:latin typeface="RobotoRegular"/>
                <a:cs typeface="RobotoRegular"/>
              </a:rPr>
              <a:t>usually</a:t>
            </a:r>
            <a:r>
              <a:rPr sz="3750" spc="-150" dirty="0">
                <a:latin typeface="RobotoRegular"/>
                <a:cs typeface="RobotoRegular"/>
              </a:rPr>
              <a:t> </a:t>
            </a:r>
            <a:r>
              <a:rPr sz="3750" spc="5" dirty="0">
                <a:latin typeface="RobotoRegular"/>
                <a:cs typeface="RobotoRegular"/>
              </a:rPr>
              <a:t>with:  </a:t>
            </a:r>
            <a:r>
              <a:rPr sz="3300" dirty="0">
                <a:latin typeface="RobotoRegular"/>
                <a:cs typeface="RobotoRegular"/>
              </a:rPr>
              <a:t>Intravenous antibiotics  </a:t>
            </a:r>
            <a:r>
              <a:rPr sz="3300" spc="-5" dirty="0">
                <a:latin typeface="RobotoRegular"/>
                <a:cs typeface="RobotoRegular"/>
              </a:rPr>
              <a:t>Analgesia</a:t>
            </a:r>
            <a:endParaRPr sz="3300">
              <a:latin typeface="RobotoRegular"/>
              <a:cs typeface="RobotoRegular"/>
            </a:endParaRPr>
          </a:p>
          <a:p>
            <a:pPr marL="697865" marR="589915">
              <a:lnSpc>
                <a:spcPts val="3420"/>
              </a:lnSpc>
              <a:spcBef>
                <a:spcPts val="600"/>
              </a:spcBef>
            </a:pPr>
            <a:r>
              <a:rPr sz="3300" spc="-15" dirty="0">
                <a:latin typeface="RobotoRegular"/>
                <a:cs typeface="RobotoRegular"/>
              </a:rPr>
              <a:t>Drainage: Washout/aspiration </a:t>
            </a:r>
            <a:r>
              <a:rPr sz="3300" spc="-5" dirty="0">
                <a:latin typeface="RobotoRegular"/>
                <a:cs typeface="RobotoRegular"/>
              </a:rPr>
              <a:t>of joint</a:t>
            </a:r>
            <a:r>
              <a:rPr sz="3300" spc="-195" dirty="0">
                <a:latin typeface="RobotoRegular"/>
                <a:cs typeface="RobotoRegular"/>
              </a:rPr>
              <a:t> </a:t>
            </a:r>
            <a:r>
              <a:rPr sz="3300" spc="10" dirty="0">
                <a:latin typeface="RobotoRegular"/>
                <a:cs typeface="RobotoRegular"/>
              </a:rPr>
              <a:t>to  </a:t>
            </a:r>
            <a:r>
              <a:rPr sz="3300" spc="-5" dirty="0">
                <a:latin typeface="RobotoRegular"/>
                <a:cs typeface="RobotoRegular"/>
              </a:rPr>
              <a:t>dryness</a:t>
            </a:r>
            <a:endParaRPr sz="3300">
              <a:latin typeface="RobotoRegular"/>
              <a:cs typeface="RobotoRegular"/>
            </a:endParaRPr>
          </a:p>
          <a:p>
            <a:pPr marL="697865" marR="5080">
              <a:lnSpc>
                <a:spcPts val="3420"/>
              </a:lnSpc>
              <a:spcBef>
                <a:spcPts val="575"/>
              </a:spcBef>
            </a:pPr>
            <a:r>
              <a:rPr sz="3300" spc="-10" dirty="0">
                <a:latin typeface="RobotoRegular"/>
                <a:cs typeface="RobotoRegular"/>
              </a:rPr>
              <a:t>Resting </a:t>
            </a:r>
            <a:r>
              <a:rPr sz="3300" spc="25" dirty="0">
                <a:latin typeface="RobotoRegular"/>
                <a:cs typeface="RobotoRegular"/>
              </a:rPr>
              <a:t>the </a:t>
            </a:r>
            <a:r>
              <a:rPr sz="3300" spc="-5" dirty="0">
                <a:latin typeface="RobotoRegular"/>
                <a:cs typeface="RobotoRegular"/>
              </a:rPr>
              <a:t>joint </a:t>
            </a:r>
            <a:r>
              <a:rPr sz="3300" dirty="0">
                <a:latin typeface="RobotoRegular"/>
                <a:cs typeface="RobotoRegular"/>
              </a:rPr>
              <a:t>– </a:t>
            </a:r>
            <a:r>
              <a:rPr sz="3300" spc="-10" dirty="0">
                <a:latin typeface="RobotoRegular"/>
                <a:cs typeface="RobotoRegular"/>
              </a:rPr>
              <a:t>plaster </a:t>
            </a:r>
            <a:r>
              <a:rPr sz="3300" spc="-5" dirty="0">
                <a:latin typeface="RobotoRegular"/>
                <a:cs typeface="RobotoRegular"/>
              </a:rPr>
              <a:t>splint/</a:t>
            </a:r>
            <a:r>
              <a:rPr sz="3300" spc="-270" dirty="0">
                <a:latin typeface="RobotoRegular"/>
                <a:cs typeface="RobotoRegular"/>
              </a:rPr>
              <a:t> </a:t>
            </a:r>
            <a:r>
              <a:rPr sz="3300" spc="-5" dirty="0">
                <a:latin typeface="RobotoRegular"/>
                <a:cs typeface="RobotoRegular"/>
              </a:rPr>
              <a:t>sustained  </a:t>
            </a:r>
            <a:r>
              <a:rPr sz="3300" spc="15" dirty="0">
                <a:latin typeface="RobotoRegular"/>
                <a:cs typeface="RobotoRegular"/>
              </a:rPr>
              <a:t>weight</a:t>
            </a:r>
            <a:r>
              <a:rPr sz="3300" spc="-35" dirty="0">
                <a:latin typeface="RobotoRegular"/>
                <a:cs typeface="RobotoRegular"/>
              </a:rPr>
              <a:t> </a:t>
            </a:r>
            <a:r>
              <a:rPr sz="3300" spc="-20" dirty="0">
                <a:latin typeface="RobotoRegular"/>
                <a:cs typeface="RobotoRegular"/>
              </a:rPr>
              <a:t>traction</a:t>
            </a:r>
            <a:endParaRPr sz="33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283019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T</a:t>
            </a:r>
            <a:r>
              <a:rPr spc="5" dirty="0"/>
              <a:t>r</a:t>
            </a:r>
            <a:r>
              <a:rPr spc="-40" dirty="0"/>
              <a:t>e</a:t>
            </a:r>
            <a:r>
              <a:rPr dirty="0"/>
              <a:t>a</a:t>
            </a:r>
            <a:r>
              <a:rPr spc="-45" dirty="0"/>
              <a:t>t</a:t>
            </a:r>
            <a:r>
              <a:rPr spc="45" dirty="0"/>
              <a:t>m</a:t>
            </a:r>
            <a:r>
              <a:rPr spc="-40" dirty="0"/>
              <a:t>e</a:t>
            </a:r>
            <a:r>
              <a:rPr spc="-35" dirty="0"/>
              <a:t>n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201495" y="1457149"/>
            <a:ext cx="185359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2</a:t>
            </a:r>
            <a:r>
              <a:rPr sz="1400" spc="15" dirty="0">
                <a:latin typeface="RobotoRegular"/>
                <a:cs typeface="RobotoRegular"/>
              </a:rPr>
              <a:t>3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377" y="1797050"/>
            <a:ext cx="8791575" cy="40449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500" spc="15" dirty="0">
                <a:latin typeface="RobotoRegular"/>
                <a:cs typeface="RobotoRegular"/>
              </a:rPr>
              <a:t>Antibiotics:</a:t>
            </a:r>
            <a:endParaRPr sz="3500" dirty="0">
              <a:latin typeface="RobotoRegular"/>
              <a:cs typeface="RobotoRegular"/>
            </a:endParaRPr>
          </a:p>
          <a:p>
            <a:pPr marL="361950" marR="122555" indent="-349885">
              <a:lnSpc>
                <a:spcPct val="99500"/>
              </a:lnSpc>
              <a:spcBef>
                <a:spcPts val="805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62585" algn="l"/>
              </a:tabLst>
            </a:pPr>
            <a:r>
              <a:rPr sz="3500" spc="5" dirty="0">
                <a:latin typeface="RobotoRegular"/>
                <a:cs typeface="RobotoRegular"/>
              </a:rPr>
              <a:t>Antibiotic </a:t>
            </a:r>
            <a:r>
              <a:rPr sz="3500" dirty="0">
                <a:latin typeface="RobotoRegular"/>
                <a:cs typeface="RobotoRegular"/>
              </a:rPr>
              <a:t>treatment </a:t>
            </a:r>
            <a:r>
              <a:rPr sz="3500" spc="20" dirty="0">
                <a:latin typeface="RobotoRegular"/>
                <a:cs typeface="RobotoRegular"/>
              </a:rPr>
              <a:t>is </a:t>
            </a:r>
            <a:r>
              <a:rPr sz="3500" spc="15" dirty="0">
                <a:latin typeface="RobotoRegular"/>
                <a:cs typeface="RobotoRegular"/>
              </a:rPr>
              <a:t>started </a:t>
            </a:r>
            <a:r>
              <a:rPr sz="3500" spc="-10" dirty="0">
                <a:latin typeface="RobotoRegular"/>
                <a:cs typeface="RobotoRegular"/>
              </a:rPr>
              <a:t>as </a:t>
            </a:r>
            <a:r>
              <a:rPr sz="3500" spc="10" dirty="0">
                <a:latin typeface="RobotoRegular"/>
                <a:cs typeface="RobotoRegular"/>
              </a:rPr>
              <a:t>soon </a:t>
            </a:r>
            <a:r>
              <a:rPr sz="3500" spc="-10" dirty="0">
                <a:latin typeface="RobotoRegular"/>
                <a:cs typeface="RobotoRegular"/>
              </a:rPr>
              <a:t>as  an </a:t>
            </a:r>
            <a:r>
              <a:rPr sz="3500" spc="10" dirty="0">
                <a:latin typeface="RobotoRegular"/>
                <a:cs typeface="RobotoRegular"/>
              </a:rPr>
              <a:t>infection </a:t>
            </a:r>
            <a:r>
              <a:rPr sz="3500" spc="20" dirty="0">
                <a:latin typeface="RobotoRegular"/>
                <a:cs typeface="RobotoRegular"/>
              </a:rPr>
              <a:t>is suspected, </a:t>
            </a:r>
            <a:r>
              <a:rPr sz="3500" spc="25" dirty="0">
                <a:latin typeface="RobotoRegular"/>
                <a:cs typeface="RobotoRegular"/>
              </a:rPr>
              <a:t>even </a:t>
            </a:r>
            <a:r>
              <a:rPr sz="3500" spc="5" dirty="0">
                <a:latin typeface="RobotoRegular"/>
                <a:cs typeface="RobotoRegular"/>
              </a:rPr>
              <a:t>before the  </a:t>
            </a:r>
            <a:r>
              <a:rPr sz="3500" spc="-15" dirty="0">
                <a:latin typeface="RobotoRegular"/>
                <a:cs typeface="RobotoRegular"/>
              </a:rPr>
              <a:t>laboratory </a:t>
            </a:r>
            <a:r>
              <a:rPr sz="3500" spc="25" dirty="0">
                <a:latin typeface="RobotoRegular"/>
                <a:cs typeface="RobotoRegular"/>
              </a:rPr>
              <a:t>ﬁndings </a:t>
            </a:r>
            <a:r>
              <a:rPr sz="3500" spc="10" dirty="0">
                <a:latin typeface="RobotoRegular"/>
                <a:cs typeface="RobotoRegular"/>
              </a:rPr>
              <a:t>identify </a:t>
            </a:r>
            <a:r>
              <a:rPr sz="3500" spc="5" dirty="0">
                <a:latin typeface="RobotoRegular"/>
                <a:cs typeface="RobotoRegular"/>
              </a:rPr>
              <a:t>the </a:t>
            </a:r>
            <a:r>
              <a:rPr sz="3500" spc="15" dirty="0">
                <a:latin typeface="RobotoRegular"/>
                <a:cs typeface="RobotoRegular"/>
              </a:rPr>
              <a:t>infecting  organism.</a:t>
            </a:r>
            <a:endParaRPr sz="3500" dirty="0">
              <a:latin typeface="RobotoRegular"/>
              <a:cs typeface="RobotoRegular"/>
            </a:endParaRPr>
          </a:p>
          <a:p>
            <a:pPr marL="361950" marR="5080" indent="-349885">
              <a:lnSpc>
                <a:spcPts val="4160"/>
              </a:lnSpc>
              <a:spcBef>
                <a:spcPts val="955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62585" algn="l"/>
              </a:tabLst>
            </a:pPr>
            <a:r>
              <a:rPr sz="3500" spc="10" dirty="0">
                <a:latin typeface="RobotoRegular"/>
                <a:cs typeface="RobotoRegular"/>
              </a:rPr>
              <a:t>Antibiotics </a:t>
            </a:r>
            <a:r>
              <a:rPr sz="3500" spc="-5" dirty="0">
                <a:latin typeface="RobotoRegular"/>
                <a:cs typeface="RobotoRegular"/>
              </a:rPr>
              <a:t>that </a:t>
            </a:r>
            <a:r>
              <a:rPr sz="3500" spc="10" dirty="0">
                <a:latin typeface="RobotoRegular"/>
                <a:cs typeface="RobotoRegular"/>
              </a:rPr>
              <a:t>kill </a:t>
            </a:r>
            <a:r>
              <a:rPr sz="3500" spc="5" dirty="0">
                <a:latin typeface="RobotoRegular"/>
                <a:cs typeface="RobotoRegular"/>
              </a:rPr>
              <a:t>the </a:t>
            </a:r>
            <a:r>
              <a:rPr sz="3500" spc="15" dirty="0">
                <a:latin typeface="RobotoRegular"/>
                <a:cs typeface="RobotoRegular"/>
              </a:rPr>
              <a:t>most likely </a:t>
            </a:r>
            <a:r>
              <a:rPr sz="3500" spc="5" dirty="0">
                <a:latin typeface="RobotoRegular"/>
                <a:cs typeface="RobotoRegular"/>
              </a:rPr>
              <a:t>bacteria  </a:t>
            </a:r>
            <a:r>
              <a:rPr sz="3500" dirty="0">
                <a:latin typeface="RobotoRegular"/>
                <a:cs typeface="RobotoRegular"/>
              </a:rPr>
              <a:t>are </a:t>
            </a:r>
            <a:r>
              <a:rPr sz="3500" spc="25" dirty="0">
                <a:latin typeface="RobotoRegular"/>
                <a:cs typeface="RobotoRegular"/>
              </a:rPr>
              <a:t>given</a:t>
            </a:r>
            <a:r>
              <a:rPr sz="3500" spc="60" dirty="0">
                <a:latin typeface="RobotoRegular"/>
                <a:cs typeface="RobotoRegular"/>
              </a:rPr>
              <a:t> </a:t>
            </a:r>
            <a:r>
              <a:rPr sz="3500" spc="15" dirty="0">
                <a:latin typeface="RobotoRegular"/>
                <a:cs typeface="RobotoRegular"/>
              </a:rPr>
              <a:t>ﬁrst.</a:t>
            </a:r>
            <a:endParaRPr sz="35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23659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T</a:t>
            </a:r>
            <a:r>
              <a:rPr spc="5" dirty="0"/>
              <a:t>r</a:t>
            </a:r>
            <a:r>
              <a:rPr spc="-40" dirty="0"/>
              <a:t>e</a:t>
            </a:r>
            <a:r>
              <a:rPr dirty="0"/>
              <a:t>a</a:t>
            </a:r>
            <a:r>
              <a:rPr spc="-45" dirty="0"/>
              <a:t>t</a:t>
            </a:r>
            <a:r>
              <a:rPr spc="45" dirty="0"/>
              <a:t>m</a:t>
            </a:r>
            <a:r>
              <a:rPr spc="-40" dirty="0"/>
              <a:t>e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201495" y="1457149"/>
            <a:ext cx="193086" cy="136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2</a:t>
            </a:r>
            <a:r>
              <a:rPr sz="1400" spc="15" dirty="0">
                <a:latin typeface="RobotoRegular"/>
                <a:cs typeface="RobotoRegular"/>
              </a:rPr>
              <a:t>4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3211" y="2254250"/>
            <a:ext cx="8700135" cy="3556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910"/>
              </a:lnSpc>
              <a:spcBef>
                <a:spcPts val="105"/>
              </a:spcBef>
            </a:pPr>
            <a:r>
              <a:rPr sz="3300" dirty="0">
                <a:latin typeface="RobotoRegular"/>
                <a:cs typeface="RobotoRegular"/>
              </a:rPr>
              <a:t>Antibiotics…</a:t>
            </a:r>
          </a:p>
          <a:p>
            <a:pPr marL="361950" marR="198120" indent="-335915">
              <a:lnSpc>
                <a:spcPct val="77600"/>
              </a:lnSpc>
              <a:spcBef>
                <a:spcPts val="835"/>
              </a:spcBef>
              <a:buClr>
                <a:srgbClr val="428086"/>
              </a:buClr>
              <a:buSzPct val="62121"/>
              <a:buFont typeface="Wingdings"/>
              <a:buChar char=""/>
              <a:tabLst>
                <a:tab pos="362585" algn="l"/>
              </a:tabLst>
            </a:pPr>
            <a:r>
              <a:rPr sz="3300" spc="5" dirty="0">
                <a:latin typeface="RobotoRegular"/>
                <a:cs typeface="RobotoRegular"/>
              </a:rPr>
              <a:t>Antibiotics </a:t>
            </a:r>
            <a:r>
              <a:rPr sz="3300" spc="-20" dirty="0">
                <a:latin typeface="RobotoRegular"/>
                <a:cs typeface="RobotoRegular"/>
              </a:rPr>
              <a:t>are </a:t>
            </a:r>
            <a:r>
              <a:rPr sz="3300" spc="10" dirty="0">
                <a:latin typeface="RobotoRegular"/>
                <a:cs typeface="RobotoRegular"/>
              </a:rPr>
              <a:t>given </a:t>
            </a:r>
            <a:r>
              <a:rPr sz="3300" spc="-5" dirty="0">
                <a:latin typeface="RobotoRegular"/>
                <a:cs typeface="RobotoRegular"/>
              </a:rPr>
              <a:t>intravenously </a:t>
            </a:r>
            <a:r>
              <a:rPr sz="3300" spc="-20" dirty="0">
                <a:latin typeface="RobotoRegular"/>
                <a:cs typeface="RobotoRegular"/>
              </a:rPr>
              <a:t>at </a:t>
            </a:r>
            <a:r>
              <a:rPr sz="3300" spc="-5" dirty="0">
                <a:latin typeface="RobotoRegular"/>
                <a:cs typeface="RobotoRegular"/>
              </a:rPr>
              <a:t>ﬁrst</a:t>
            </a:r>
            <a:r>
              <a:rPr sz="3300" spc="-245" dirty="0">
                <a:latin typeface="RobotoRegular"/>
                <a:cs typeface="RobotoRegular"/>
              </a:rPr>
              <a:t> </a:t>
            </a:r>
            <a:r>
              <a:rPr sz="3300" spc="10" dirty="0">
                <a:latin typeface="RobotoRegular"/>
                <a:cs typeface="RobotoRegular"/>
              </a:rPr>
              <a:t>to  </a:t>
            </a:r>
            <a:r>
              <a:rPr sz="3300" spc="5" dirty="0">
                <a:latin typeface="RobotoRegular"/>
                <a:cs typeface="RobotoRegular"/>
              </a:rPr>
              <a:t>ensure </a:t>
            </a:r>
            <a:r>
              <a:rPr sz="3300" spc="20" dirty="0">
                <a:latin typeface="RobotoRegular"/>
                <a:cs typeface="RobotoRegular"/>
              </a:rPr>
              <a:t>enough </a:t>
            </a:r>
            <a:r>
              <a:rPr sz="3300" spc="-5" dirty="0">
                <a:latin typeface="RobotoRegular"/>
                <a:cs typeface="RobotoRegular"/>
              </a:rPr>
              <a:t>of </a:t>
            </a:r>
            <a:r>
              <a:rPr sz="3300" spc="25" dirty="0">
                <a:latin typeface="RobotoRegular"/>
                <a:cs typeface="RobotoRegular"/>
              </a:rPr>
              <a:t>the </a:t>
            </a:r>
            <a:r>
              <a:rPr sz="3300" spc="10" dirty="0">
                <a:latin typeface="RobotoRegular"/>
                <a:cs typeface="RobotoRegular"/>
              </a:rPr>
              <a:t>drug </a:t>
            </a:r>
            <a:r>
              <a:rPr sz="3300" spc="5" dirty="0">
                <a:latin typeface="RobotoRegular"/>
                <a:cs typeface="RobotoRegular"/>
              </a:rPr>
              <a:t>reaches </a:t>
            </a:r>
            <a:r>
              <a:rPr sz="3300" spc="25" dirty="0">
                <a:latin typeface="RobotoRegular"/>
                <a:cs typeface="RobotoRegular"/>
              </a:rPr>
              <a:t>the  </a:t>
            </a:r>
            <a:r>
              <a:rPr sz="3300" spc="5" dirty="0">
                <a:latin typeface="RobotoRegular"/>
                <a:cs typeface="RobotoRegular"/>
              </a:rPr>
              <a:t>infected</a:t>
            </a:r>
            <a:r>
              <a:rPr sz="3300" spc="-45" dirty="0">
                <a:latin typeface="RobotoRegular"/>
                <a:cs typeface="RobotoRegular"/>
              </a:rPr>
              <a:t> </a:t>
            </a:r>
            <a:r>
              <a:rPr sz="3300" dirty="0">
                <a:latin typeface="RobotoRegular"/>
                <a:cs typeface="RobotoRegular"/>
              </a:rPr>
              <a:t>joint.</a:t>
            </a:r>
          </a:p>
          <a:p>
            <a:pPr marL="361950" marR="170180" indent="-335915">
              <a:lnSpc>
                <a:spcPct val="77200"/>
              </a:lnSpc>
              <a:spcBef>
                <a:spcPts val="800"/>
              </a:spcBef>
              <a:buClr>
                <a:srgbClr val="428086"/>
              </a:buClr>
              <a:buSzPct val="62121"/>
              <a:buFont typeface="Wingdings"/>
              <a:buChar char=""/>
              <a:tabLst>
                <a:tab pos="362585" algn="l"/>
              </a:tabLst>
            </a:pPr>
            <a:r>
              <a:rPr sz="3300" spc="5" dirty="0">
                <a:latin typeface="RobotoRegular"/>
                <a:cs typeface="RobotoRegular"/>
              </a:rPr>
              <a:t>Antibiotics </a:t>
            </a:r>
            <a:r>
              <a:rPr sz="3300" spc="-25" dirty="0">
                <a:latin typeface="RobotoRegular"/>
                <a:cs typeface="RobotoRegular"/>
              </a:rPr>
              <a:t>may </a:t>
            </a:r>
            <a:r>
              <a:rPr sz="3300" spc="-30" dirty="0">
                <a:latin typeface="RobotoRegular"/>
                <a:cs typeface="RobotoRegular"/>
              </a:rPr>
              <a:t>also </a:t>
            </a:r>
            <a:r>
              <a:rPr sz="3300" spc="10" dirty="0">
                <a:latin typeface="RobotoRegular"/>
                <a:cs typeface="RobotoRegular"/>
              </a:rPr>
              <a:t>be injected </a:t>
            </a:r>
            <a:r>
              <a:rPr sz="3300" dirty="0">
                <a:latin typeface="RobotoRegular"/>
                <a:cs typeface="RobotoRegular"/>
              </a:rPr>
              <a:t>directly</a:t>
            </a:r>
            <a:r>
              <a:rPr sz="3300" spc="-380" dirty="0">
                <a:latin typeface="RobotoRegular"/>
                <a:cs typeface="RobotoRegular"/>
              </a:rPr>
              <a:t> </a:t>
            </a:r>
            <a:r>
              <a:rPr sz="3300" spc="10" dirty="0">
                <a:latin typeface="RobotoRegular"/>
                <a:cs typeface="RobotoRegular"/>
              </a:rPr>
              <a:t>into  </a:t>
            </a:r>
            <a:r>
              <a:rPr sz="3300" spc="25" dirty="0">
                <a:latin typeface="RobotoRegular"/>
                <a:cs typeface="RobotoRegular"/>
              </a:rPr>
              <a:t>the</a:t>
            </a:r>
            <a:r>
              <a:rPr sz="3300" spc="-45" dirty="0">
                <a:latin typeface="RobotoRegular"/>
                <a:cs typeface="RobotoRegular"/>
              </a:rPr>
              <a:t> </a:t>
            </a:r>
            <a:r>
              <a:rPr sz="3300" spc="-5" dirty="0">
                <a:latin typeface="RobotoRegular"/>
                <a:cs typeface="RobotoRegular"/>
              </a:rPr>
              <a:t>joint</a:t>
            </a:r>
            <a:endParaRPr sz="3300" dirty="0">
              <a:latin typeface="RobotoRegular"/>
              <a:cs typeface="RobotoRegular"/>
            </a:endParaRPr>
          </a:p>
          <a:p>
            <a:pPr marL="361950" marR="5080" indent="-335915">
              <a:lnSpc>
                <a:spcPct val="77200"/>
              </a:lnSpc>
              <a:spcBef>
                <a:spcPts val="800"/>
              </a:spcBef>
              <a:buClr>
                <a:srgbClr val="428086"/>
              </a:buClr>
              <a:buSzPct val="62121"/>
              <a:buFont typeface="Wingdings"/>
              <a:buChar char=""/>
              <a:tabLst>
                <a:tab pos="362585" algn="l"/>
              </a:tabLst>
            </a:pPr>
            <a:r>
              <a:rPr sz="3300" spc="-10" dirty="0">
                <a:latin typeface="RobotoRegular"/>
                <a:cs typeface="RobotoRegular"/>
              </a:rPr>
              <a:t>If </a:t>
            </a:r>
            <a:r>
              <a:rPr sz="3300" spc="25" dirty="0">
                <a:latin typeface="RobotoRegular"/>
                <a:cs typeface="RobotoRegular"/>
              </a:rPr>
              <a:t>the </a:t>
            </a:r>
            <a:r>
              <a:rPr sz="3300" dirty="0">
                <a:latin typeface="RobotoRegular"/>
                <a:cs typeface="RobotoRegular"/>
              </a:rPr>
              <a:t>antibiotics </a:t>
            </a:r>
            <a:r>
              <a:rPr sz="3300" spc="-20" dirty="0">
                <a:latin typeface="RobotoRegular"/>
                <a:cs typeface="RobotoRegular"/>
              </a:rPr>
              <a:t>are </a:t>
            </a:r>
            <a:r>
              <a:rPr sz="3300" spc="-5" dirty="0">
                <a:latin typeface="RobotoRegular"/>
                <a:cs typeface="RobotoRegular"/>
              </a:rPr>
              <a:t>appropriate,  </a:t>
            </a:r>
            <a:r>
              <a:rPr sz="3300" dirty="0">
                <a:latin typeface="RobotoRegular"/>
                <a:cs typeface="RobotoRegular"/>
              </a:rPr>
              <a:t>improvement </a:t>
            </a:r>
            <a:r>
              <a:rPr sz="3300" spc="-10" dirty="0">
                <a:latin typeface="RobotoRegular"/>
                <a:cs typeface="RobotoRegular"/>
              </a:rPr>
              <a:t>usually </a:t>
            </a:r>
            <a:r>
              <a:rPr sz="3300" spc="15" dirty="0">
                <a:latin typeface="RobotoRegular"/>
                <a:cs typeface="RobotoRegular"/>
              </a:rPr>
              <a:t>occurs </a:t>
            </a:r>
            <a:r>
              <a:rPr sz="3300" spc="10" dirty="0">
                <a:latin typeface="RobotoRegular"/>
                <a:cs typeface="RobotoRegular"/>
              </a:rPr>
              <a:t>within 48</a:t>
            </a:r>
            <a:r>
              <a:rPr sz="3300" spc="-265" dirty="0">
                <a:latin typeface="RobotoRegular"/>
                <a:cs typeface="RobotoRegular"/>
              </a:rPr>
              <a:t> </a:t>
            </a:r>
            <a:r>
              <a:rPr sz="3300" spc="5" dirty="0">
                <a:latin typeface="RobotoRegular"/>
                <a:cs typeface="RobotoRegular"/>
              </a:rPr>
              <a:t>hours.</a:t>
            </a:r>
            <a:endParaRPr sz="33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23659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T</a:t>
            </a:r>
            <a:r>
              <a:rPr spc="5" dirty="0"/>
              <a:t>r</a:t>
            </a:r>
            <a:r>
              <a:rPr spc="-40" dirty="0"/>
              <a:t>e</a:t>
            </a:r>
            <a:r>
              <a:rPr dirty="0"/>
              <a:t>a</a:t>
            </a:r>
            <a:r>
              <a:rPr spc="-45" dirty="0"/>
              <a:t>t</a:t>
            </a:r>
            <a:r>
              <a:rPr spc="45" dirty="0"/>
              <a:t>m</a:t>
            </a:r>
            <a:r>
              <a:rPr spc="-40" dirty="0"/>
              <a:t>e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201495" y="1457149"/>
            <a:ext cx="189978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2</a:t>
            </a:r>
            <a:r>
              <a:rPr sz="1400" spc="15" dirty="0">
                <a:latin typeface="RobotoRegular"/>
                <a:cs typeface="RobotoRegular"/>
              </a:rPr>
              <a:t>5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9363" y="4702419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363" y="5420121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3607" y="1949450"/>
            <a:ext cx="8694420" cy="4298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10" dirty="0">
                <a:latin typeface="RobotoRegular"/>
                <a:cs typeface="RobotoRegular"/>
              </a:rPr>
              <a:t>Appropriate </a:t>
            </a:r>
            <a:r>
              <a:rPr sz="2950" spc="20" dirty="0">
                <a:latin typeface="RobotoRegular"/>
                <a:cs typeface="RobotoRegular"/>
              </a:rPr>
              <a:t>antibiotic </a:t>
            </a:r>
            <a:r>
              <a:rPr sz="2950" spc="15" dirty="0">
                <a:latin typeface="RobotoRegular"/>
                <a:cs typeface="RobotoRegular"/>
              </a:rPr>
              <a:t>combinations:</a:t>
            </a:r>
            <a:endParaRPr sz="2950" dirty="0">
              <a:latin typeface="RobotoRegular"/>
              <a:cs typeface="RobotoRegular"/>
            </a:endParaRPr>
          </a:p>
          <a:p>
            <a:pPr marL="347980" marR="166370" indent="-335915">
              <a:lnSpc>
                <a:spcPct val="79600"/>
              </a:lnSpc>
              <a:spcBef>
                <a:spcPts val="830"/>
              </a:spcBef>
              <a:buClr>
                <a:srgbClr val="428086"/>
              </a:buClr>
              <a:buSzPct val="62711"/>
              <a:buFont typeface="Wingdings"/>
              <a:buChar char=""/>
              <a:tabLst>
                <a:tab pos="347980" algn="l"/>
                <a:tab pos="348615" algn="l"/>
              </a:tabLst>
            </a:pPr>
            <a:r>
              <a:rPr sz="2950" spc="25" dirty="0">
                <a:latin typeface="RobotoRegular"/>
                <a:cs typeface="RobotoRegular"/>
              </a:rPr>
              <a:t>Antibiotic </a:t>
            </a:r>
            <a:r>
              <a:rPr sz="2950" spc="10" dirty="0">
                <a:latin typeface="RobotoRegular"/>
                <a:cs typeface="RobotoRegular"/>
              </a:rPr>
              <a:t>treatment </a:t>
            </a:r>
            <a:r>
              <a:rPr sz="2950" dirty="0">
                <a:latin typeface="RobotoRegular"/>
                <a:cs typeface="RobotoRegular"/>
              </a:rPr>
              <a:t>follows </a:t>
            </a:r>
            <a:r>
              <a:rPr sz="2950" spc="20" dirty="0">
                <a:latin typeface="RobotoRegular"/>
                <a:cs typeface="RobotoRegular"/>
              </a:rPr>
              <a:t>the </a:t>
            </a:r>
            <a:r>
              <a:rPr sz="2950" spc="30" dirty="0">
                <a:latin typeface="RobotoRegular"/>
                <a:cs typeface="RobotoRegular"/>
              </a:rPr>
              <a:t>same </a:t>
            </a:r>
            <a:r>
              <a:rPr sz="2950" spc="15" dirty="0">
                <a:latin typeface="RobotoRegular"/>
                <a:cs typeface="RobotoRegular"/>
              </a:rPr>
              <a:t>guidelines  </a:t>
            </a:r>
            <a:r>
              <a:rPr sz="2950" spc="25" dirty="0">
                <a:latin typeface="RobotoRegular"/>
                <a:cs typeface="RobotoRegular"/>
              </a:rPr>
              <a:t>as </a:t>
            </a:r>
            <a:r>
              <a:rPr sz="2950" spc="-20" dirty="0">
                <a:latin typeface="RobotoRegular"/>
                <a:cs typeface="RobotoRegular"/>
              </a:rPr>
              <a:t>for </a:t>
            </a:r>
            <a:r>
              <a:rPr sz="2950" spc="20" dirty="0">
                <a:latin typeface="RobotoRegular"/>
                <a:cs typeface="RobotoRegular"/>
              </a:rPr>
              <a:t>acute </a:t>
            </a:r>
            <a:r>
              <a:rPr sz="2950" spc="10" dirty="0">
                <a:latin typeface="RobotoRegular"/>
                <a:cs typeface="RobotoRegular"/>
              </a:rPr>
              <a:t>haematogenous</a:t>
            </a:r>
            <a:r>
              <a:rPr sz="2950" spc="75" dirty="0">
                <a:latin typeface="RobotoRegular"/>
                <a:cs typeface="RobotoRegular"/>
              </a:rPr>
              <a:t> </a:t>
            </a:r>
            <a:r>
              <a:rPr sz="2950" spc="15" dirty="0">
                <a:latin typeface="RobotoRegular"/>
                <a:cs typeface="RobotoRegular"/>
              </a:rPr>
              <a:t>osteomyelitis.</a:t>
            </a:r>
            <a:endParaRPr sz="2950" dirty="0">
              <a:latin typeface="RobotoRegular"/>
              <a:cs typeface="RobotoRegular"/>
            </a:endParaRPr>
          </a:p>
          <a:p>
            <a:pPr marL="347980" marR="306070" indent="-335915">
              <a:lnSpc>
                <a:spcPct val="80500"/>
              </a:lnSpc>
              <a:spcBef>
                <a:spcPts val="805"/>
              </a:spcBef>
              <a:buClr>
                <a:srgbClr val="428086"/>
              </a:buClr>
              <a:buSzPct val="62711"/>
              <a:buFont typeface="Wingdings"/>
              <a:buChar char=""/>
              <a:tabLst>
                <a:tab pos="347980" algn="l"/>
                <a:tab pos="348615" algn="l"/>
              </a:tabLst>
            </a:pPr>
            <a:r>
              <a:rPr sz="2950" dirty="0">
                <a:latin typeface="RobotoRegular"/>
                <a:cs typeface="RobotoRegular"/>
              </a:rPr>
              <a:t>Neonates </a:t>
            </a:r>
            <a:r>
              <a:rPr sz="2950" spc="25" dirty="0">
                <a:latin typeface="RobotoRegular"/>
                <a:cs typeface="RobotoRegular"/>
              </a:rPr>
              <a:t>and </a:t>
            </a:r>
            <a:r>
              <a:rPr sz="2950" spc="20" dirty="0">
                <a:latin typeface="RobotoRegular"/>
                <a:cs typeface="RobotoRegular"/>
              </a:rPr>
              <a:t>infants </a:t>
            </a:r>
            <a:r>
              <a:rPr sz="2950" spc="15" dirty="0">
                <a:latin typeface="RobotoRegular"/>
                <a:cs typeface="RobotoRegular"/>
              </a:rPr>
              <a:t>up to </a:t>
            </a:r>
            <a:r>
              <a:rPr sz="2950" spc="20" dirty="0">
                <a:latin typeface="RobotoRegular"/>
                <a:cs typeface="RobotoRegular"/>
              </a:rPr>
              <a:t>the </a:t>
            </a:r>
            <a:r>
              <a:rPr sz="2950" spc="15" dirty="0">
                <a:latin typeface="RobotoRegular"/>
                <a:cs typeface="RobotoRegular"/>
              </a:rPr>
              <a:t>age </a:t>
            </a:r>
            <a:r>
              <a:rPr sz="2950" spc="-15" dirty="0">
                <a:latin typeface="RobotoRegular"/>
                <a:cs typeface="RobotoRegular"/>
              </a:rPr>
              <a:t>of </a:t>
            </a:r>
            <a:r>
              <a:rPr sz="2950" spc="15" dirty="0">
                <a:latin typeface="RobotoRegular"/>
                <a:cs typeface="RobotoRegular"/>
              </a:rPr>
              <a:t>6 months  </a:t>
            </a:r>
            <a:r>
              <a:rPr sz="2950" spc="25" dirty="0">
                <a:latin typeface="RobotoRegular"/>
                <a:cs typeface="RobotoRegular"/>
              </a:rPr>
              <a:t>and </a:t>
            </a:r>
            <a:r>
              <a:rPr sz="2950" dirty="0">
                <a:latin typeface="RobotoRegular"/>
                <a:cs typeface="RobotoRegular"/>
              </a:rPr>
              <a:t>older </a:t>
            </a:r>
            <a:r>
              <a:rPr sz="2950" spc="10" dirty="0">
                <a:latin typeface="RobotoRegular"/>
                <a:cs typeface="RobotoRegular"/>
              </a:rPr>
              <a:t>children </a:t>
            </a:r>
            <a:r>
              <a:rPr sz="2950" spc="15" dirty="0">
                <a:latin typeface="RobotoRegular"/>
                <a:cs typeface="RobotoRegular"/>
              </a:rPr>
              <a:t>up to puberty should </a:t>
            </a:r>
            <a:r>
              <a:rPr sz="2950" spc="5" dirty="0">
                <a:latin typeface="RobotoRegular"/>
                <a:cs typeface="RobotoRegular"/>
              </a:rPr>
              <a:t>be  </a:t>
            </a:r>
            <a:r>
              <a:rPr sz="2950" spc="-5" dirty="0">
                <a:latin typeface="RobotoRegular"/>
                <a:cs typeface="RobotoRegular"/>
              </a:rPr>
              <a:t>protected </a:t>
            </a:r>
            <a:r>
              <a:rPr sz="2950" spc="25" dirty="0">
                <a:latin typeface="RobotoRegular"/>
                <a:cs typeface="RobotoRegular"/>
              </a:rPr>
              <a:t>against </a:t>
            </a:r>
            <a:r>
              <a:rPr sz="2950" spc="10" dirty="0">
                <a:latin typeface="RobotoRegular"/>
                <a:cs typeface="RobotoRegular"/>
              </a:rPr>
              <a:t>Staphylococcus </a:t>
            </a:r>
            <a:r>
              <a:rPr sz="2950" spc="25" dirty="0">
                <a:latin typeface="RobotoRegular"/>
                <a:cs typeface="RobotoRegular"/>
              </a:rPr>
              <a:t>and </a:t>
            </a:r>
            <a:r>
              <a:rPr sz="2950" spc="-15" dirty="0">
                <a:latin typeface="RobotoRegular"/>
                <a:cs typeface="RobotoRegular"/>
              </a:rPr>
              <a:t>gram  </a:t>
            </a:r>
            <a:r>
              <a:rPr sz="2950" spc="15" dirty="0">
                <a:latin typeface="RobotoRegular"/>
                <a:cs typeface="RobotoRegular"/>
              </a:rPr>
              <a:t>negative </a:t>
            </a:r>
            <a:r>
              <a:rPr sz="2950" spc="-5" dirty="0">
                <a:latin typeface="RobotoRegular"/>
                <a:cs typeface="RobotoRegular"/>
              </a:rPr>
              <a:t>streptococci</a:t>
            </a:r>
            <a:r>
              <a:rPr sz="2950" spc="70" dirty="0">
                <a:latin typeface="RobotoRegular"/>
                <a:cs typeface="RobotoRegular"/>
              </a:rPr>
              <a:t> </a:t>
            </a:r>
            <a:r>
              <a:rPr sz="2950" spc="15" dirty="0">
                <a:latin typeface="RobotoRegular"/>
                <a:cs typeface="RobotoRegular"/>
              </a:rPr>
              <a:t>with:</a:t>
            </a:r>
            <a:endParaRPr sz="2950" dirty="0">
              <a:latin typeface="RobotoRegular"/>
              <a:cs typeface="RobotoRegular"/>
            </a:endParaRPr>
          </a:p>
          <a:p>
            <a:pPr marL="697865" marR="447675">
              <a:lnSpc>
                <a:spcPct val="76800"/>
              </a:lnSpc>
              <a:spcBef>
                <a:spcPts val="685"/>
              </a:spcBef>
            </a:pPr>
            <a:r>
              <a:rPr sz="2750" dirty="0">
                <a:latin typeface="RobotoRegular"/>
                <a:cs typeface="RobotoRegular"/>
              </a:rPr>
              <a:t>Penicillinase-resistant </a:t>
            </a:r>
            <a:r>
              <a:rPr sz="2750" spc="-5" dirty="0">
                <a:latin typeface="RobotoRegular"/>
                <a:cs typeface="RobotoRegular"/>
              </a:rPr>
              <a:t>penicillin </a:t>
            </a:r>
            <a:r>
              <a:rPr sz="2750" spc="5" dirty="0">
                <a:latin typeface="RobotoRegular"/>
                <a:cs typeface="RobotoRegular"/>
              </a:rPr>
              <a:t>e.g. </a:t>
            </a:r>
            <a:r>
              <a:rPr sz="2750" spc="-10" dirty="0">
                <a:latin typeface="RobotoRegular"/>
                <a:cs typeface="RobotoRegular"/>
              </a:rPr>
              <a:t>ﬂucloxacillin  </a:t>
            </a:r>
            <a:r>
              <a:rPr sz="2750" dirty="0">
                <a:latin typeface="RobotoRegular"/>
                <a:cs typeface="RobotoRegular"/>
              </a:rPr>
              <a:t>plus</a:t>
            </a:r>
          </a:p>
          <a:p>
            <a:pPr marL="697865" marR="5080">
              <a:lnSpc>
                <a:spcPct val="76800"/>
              </a:lnSpc>
              <a:spcBef>
                <a:spcPts val="585"/>
              </a:spcBef>
            </a:pPr>
            <a:r>
              <a:rPr sz="2750" spc="-5" dirty="0">
                <a:latin typeface="RobotoRegular"/>
                <a:cs typeface="RobotoRegular"/>
              </a:rPr>
              <a:t>Third </a:t>
            </a:r>
            <a:r>
              <a:rPr sz="2750" spc="-10" dirty="0">
                <a:latin typeface="RobotoRegular"/>
                <a:cs typeface="RobotoRegular"/>
              </a:rPr>
              <a:t>generation cephalosporin </a:t>
            </a:r>
            <a:r>
              <a:rPr sz="2750" spc="10" dirty="0">
                <a:latin typeface="RobotoRegular"/>
                <a:cs typeface="RobotoRegular"/>
              </a:rPr>
              <a:t>(e.g. </a:t>
            </a:r>
            <a:r>
              <a:rPr sz="2750" spc="-15" dirty="0">
                <a:latin typeface="RobotoRegular"/>
                <a:cs typeface="RobotoRegular"/>
              </a:rPr>
              <a:t>Ceftriaxone) or  </a:t>
            </a:r>
            <a:r>
              <a:rPr sz="2750" dirty="0">
                <a:latin typeface="RobotoRegular"/>
                <a:cs typeface="RobotoRegular"/>
              </a:rPr>
              <a:t>ampicillin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23659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T</a:t>
            </a:r>
            <a:r>
              <a:rPr spc="5" dirty="0"/>
              <a:t>r</a:t>
            </a:r>
            <a:r>
              <a:rPr spc="-40" dirty="0"/>
              <a:t>e</a:t>
            </a:r>
            <a:r>
              <a:rPr dirty="0"/>
              <a:t>a</a:t>
            </a:r>
            <a:r>
              <a:rPr spc="-45" dirty="0"/>
              <a:t>t</a:t>
            </a:r>
            <a:r>
              <a:rPr spc="45" dirty="0"/>
              <a:t>m</a:t>
            </a:r>
            <a:r>
              <a:rPr spc="-40" dirty="0"/>
              <a:t>e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201495" y="1457149"/>
            <a:ext cx="188467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2</a:t>
            </a:r>
            <a:r>
              <a:rPr sz="1400" spc="15" dirty="0">
                <a:latin typeface="RobotoRegular"/>
                <a:cs typeface="RobotoRegular"/>
              </a:rPr>
              <a:t>6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97635" y="2787558"/>
            <a:ext cx="120649" cy="244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4700" y="1873250"/>
            <a:ext cx="8673465" cy="520954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66370" marR="5080" indent="-154305">
              <a:lnSpc>
                <a:spcPct val="77300"/>
              </a:lnSpc>
              <a:spcBef>
                <a:spcPts val="1115"/>
              </a:spcBef>
              <a:buClr>
                <a:srgbClr val="428086"/>
              </a:buClr>
              <a:buSzPct val="58666"/>
              <a:buFont typeface="Wingdings"/>
              <a:buChar char=""/>
              <a:tabLst>
                <a:tab pos="273050" algn="l"/>
              </a:tabLst>
            </a:pPr>
            <a:r>
              <a:rPr sz="3750" spc="-25" dirty="0">
                <a:latin typeface="RobotoRegular"/>
                <a:cs typeface="RobotoRegular"/>
              </a:rPr>
              <a:t>Older </a:t>
            </a:r>
            <a:r>
              <a:rPr sz="3750" spc="5" dirty="0">
                <a:latin typeface="RobotoRegular"/>
                <a:cs typeface="RobotoRegular"/>
              </a:rPr>
              <a:t>teenagers </a:t>
            </a:r>
            <a:r>
              <a:rPr sz="3750" spc="20" dirty="0">
                <a:latin typeface="RobotoRegular"/>
                <a:cs typeface="RobotoRegular"/>
              </a:rPr>
              <a:t>and </a:t>
            </a:r>
            <a:r>
              <a:rPr sz="3750" dirty="0">
                <a:latin typeface="RobotoRegular"/>
                <a:cs typeface="RobotoRegular"/>
              </a:rPr>
              <a:t>adults </a:t>
            </a:r>
            <a:r>
              <a:rPr sz="3750" spc="20" dirty="0">
                <a:latin typeface="RobotoRegular"/>
                <a:cs typeface="RobotoRegular"/>
              </a:rPr>
              <a:t>can </a:t>
            </a:r>
            <a:r>
              <a:rPr sz="3750" spc="-10" dirty="0">
                <a:latin typeface="RobotoRegular"/>
                <a:cs typeface="RobotoRegular"/>
              </a:rPr>
              <a:t>be  </a:t>
            </a:r>
            <a:r>
              <a:rPr sz="3750" spc="30" dirty="0">
                <a:latin typeface="RobotoRegular"/>
                <a:cs typeface="RobotoRegular"/>
              </a:rPr>
              <a:t>started </a:t>
            </a:r>
            <a:r>
              <a:rPr sz="3750" spc="-25" dirty="0">
                <a:latin typeface="RobotoRegular"/>
                <a:cs typeface="RobotoRegular"/>
              </a:rPr>
              <a:t>on </a:t>
            </a:r>
            <a:r>
              <a:rPr sz="3750" spc="-10" dirty="0">
                <a:latin typeface="RobotoRegular"/>
                <a:cs typeface="RobotoRegular"/>
              </a:rPr>
              <a:t>ﬂucloxacillin </a:t>
            </a:r>
            <a:r>
              <a:rPr sz="3750" spc="20" dirty="0">
                <a:latin typeface="RobotoRegular"/>
                <a:cs typeface="RobotoRegular"/>
              </a:rPr>
              <a:t>and </a:t>
            </a:r>
            <a:r>
              <a:rPr sz="3750" dirty="0">
                <a:latin typeface="RobotoRegular"/>
                <a:cs typeface="RobotoRegular"/>
              </a:rPr>
              <a:t>fusidic</a:t>
            </a:r>
            <a:r>
              <a:rPr sz="3750" spc="-260" dirty="0">
                <a:latin typeface="RobotoRegular"/>
                <a:cs typeface="RobotoRegular"/>
              </a:rPr>
              <a:t> </a:t>
            </a:r>
            <a:r>
              <a:rPr sz="3750" dirty="0">
                <a:latin typeface="RobotoRegular"/>
                <a:cs typeface="RobotoRegular"/>
              </a:rPr>
              <a:t>acid.</a:t>
            </a:r>
          </a:p>
          <a:p>
            <a:pPr marL="516255" marR="161290" indent="55880">
              <a:lnSpc>
                <a:spcPct val="78400"/>
              </a:lnSpc>
              <a:spcBef>
                <a:spcPts val="315"/>
              </a:spcBef>
            </a:pPr>
            <a:r>
              <a:rPr sz="3750" spc="-20" dirty="0">
                <a:latin typeface="RobotoRegular"/>
                <a:cs typeface="RobotoRegular"/>
              </a:rPr>
              <a:t>If </a:t>
            </a:r>
            <a:r>
              <a:rPr sz="3750" dirty="0">
                <a:latin typeface="RobotoRegular"/>
                <a:cs typeface="RobotoRegular"/>
              </a:rPr>
              <a:t>the </a:t>
            </a:r>
            <a:r>
              <a:rPr sz="3750" spc="-5" dirty="0">
                <a:latin typeface="RobotoRegular"/>
                <a:cs typeface="RobotoRegular"/>
              </a:rPr>
              <a:t>initial </a:t>
            </a:r>
            <a:r>
              <a:rPr sz="3750" dirty="0">
                <a:latin typeface="RobotoRegular"/>
                <a:cs typeface="RobotoRegular"/>
              </a:rPr>
              <a:t>examination </a:t>
            </a:r>
            <a:r>
              <a:rPr sz="3750" spc="10" dirty="0">
                <a:latin typeface="RobotoRegular"/>
                <a:cs typeface="RobotoRegular"/>
              </a:rPr>
              <a:t>shows </a:t>
            </a:r>
            <a:r>
              <a:rPr sz="3750" spc="-10" dirty="0">
                <a:latin typeface="RobotoRegular"/>
                <a:cs typeface="RobotoRegular"/>
              </a:rPr>
              <a:t>gram  negative </a:t>
            </a:r>
            <a:r>
              <a:rPr sz="3750" spc="10" dirty="0">
                <a:latin typeface="RobotoRegular"/>
                <a:cs typeface="RobotoRegular"/>
              </a:rPr>
              <a:t>organisms </a:t>
            </a:r>
            <a:r>
              <a:rPr sz="3750" spc="-5" dirty="0">
                <a:latin typeface="RobotoRegular"/>
                <a:cs typeface="RobotoRegular"/>
              </a:rPr>
              <a:t>a </a:t>
            </a:r>
            <a:r>
              <a:rPr sz="3750" spc="5" dirty="0">
                <a:latin typeface="RobotoRegular"/>
                <a:cs typeface="RobotoRegular"/>
              </a:rPr>
              <a:t>third</a:t>
            </a:r>
            <a:r>
              <a:rPr sz="3750" spc="-120" dirty="0">
                <a:latin typeface="RobotoRegular"/>
                <a:cs typeface="RobotoRegular"/>
              </a:rPr>
              <a:t> </a:t>
            </a:r>
            <a:r>
              <a:rPr sz="3750" spc="-15" dirty="0">
                <a:latin typeface="RobotoRegular"/>
                <a:cs typeface="RobotoRegular"/>
              </a:rPr>
              <a:t>generation  </a:t>
            </a:r>
            <a:r>
              <a:rPr sz="3750" dirty="0">
                <a:latin typeface="RobotoRegular"/>
                <a:cs typeface="RobotoRegular"/>
              </a:rPr>
              <a:t>cephalosporin </a:t>
            </a:r>
            <a:r>
              <a:rPr sz="3750" spc="-15" dirty="0">
                <a:latin typeface="RobotoRegular"/>
                <a:cs typeface="RobotoRegular"/>
              </a:rPr>
              <a:t>is</a:t>
            </a:r>
            <a:r>
              <a:rPr sz="3750" spc="-35" dirty="0">
                <a:latin typeface="RobotoRegular"/>
                <a:cs typeface="RobotoRegular"/>
              </a:rPr>
              <a:t> </a:t>
            </a:r>
            <a:r>
              <a:rPr sz="3750" spc="-5" dirty="0">
                <a:latin typeface="RobotoRegular"/>
                <a:cs typeface="RobotoRegular"/>
              </a:rPr>
              <a:t>added.</a:t>
            </a:r>
            <a:endParaRPr sz="3750" dirty="0">
              <a:latin typeface="RobotoRegular"/>
              <a:cs typeface="RobotoRegular"/>
            </a:endParaRPr>
          </a:p>
          <a:p>
            <a:pPr marL="166370" marR="269240" indent="-154305">
              <a:lnSpc>
                <a:spcPct val="77800"/>
              </a:lnSpc>
              <a:spcBef>
                <a:spcPts val="470"/>
              </a:spcBef>
              <a:buClr>
                <a:srgbClr val="428086"/>
              </a:buClr>
              <a:buSzPct val="58666"/>
              <a:buFont typeface="Wingdings"/>
              <a:buChar char=""/>
              <a:tabLst>
                <a:tab pos="273050" algn="l"/>
              </a:tabLst>
            </a:pPr>
            <a:r>
              <a:rPr sz="3750" spc="5" dirty="0">
                <a:latin typeface="RobotoRegular"/>
                <a:cs typeface="RobotoRegular"/>
              </a:rPr>
              <a:t>More appropriate drugs </a:t>
            </a:r>
            <a:r>
              <a:rPr sz="3750" spc="20" dirty="0">
                <a:latin typeface="RobotoRegular"/>
                <a:cs typeface="RobotoRegular"/>
              </a:rPr>
              <a:t>can </a:t>
            </a:r>
            <a:r>
              <a:rPr sz="3750" spc="-10" dirty="0">
                <a:latin typeface="RobotoRegular"/>
                <a:cs typeface="RobotoRegular"/>
              </a:rPr>
              <a:t>be  </a:t>
            </a:r>
            <a:r>
              <a:rPr sz="3750" dirty="0">
                <a:latin typeface="RobotoRegular"/>
                <a:cs typeface="RobotoRegular"/>
              </a:rPr>
              <a:t>substituted </a:t>
            </a:r>
            <a:r>
              <a:rPr sz="3750" spc="5" dirty="0">
                <a:latin typeface="RobotoRegular"/>
                <a:cs typeface="RobotoRegular"/>
              </a:rPr>
              <a:t>after </a:t>
            </a:r>
            <a:r>
              <a:rPr sz="3750" spc="10" dirty="0">
                <a:latin typeface="RobotoRegular"/>
                <a:cs typeface="RobotoRegular"/>
              </a:rPr>
              <a:t>culture </a:t>
            </a:r>
            <a:r>
              <a:rPr sz="3750" spc="20" dirty="0">
                <a:latin typeface="RobotoRegular"/>
                <a:cs typeface="RobotoRegular"/>
              </a:rPr>
              <a:t>and</a:t>
            </a:r>
            <a:r>
              <a:rPr sz="3750" spc="-190" dirty="0">
                <a:latin typeface="RobotoRegular"/>
                <a:cs typeface="RobotoRegular"/>
              </a:rPr>
              <a:t> </a:t>
            </a:r>
            <a:r>
              <a:rPr sz="3750" spc="-10" dirty="0">
                <a:latin typeface="RobotoRegular"/>
                <a:cs typeface="RobotoRegular"/>
              </a:rPr>
              <a:t>sensitivity  </a:t>
            </a:r>
            <a:r>
              <a:rPr sz="3750" spc="10" dirty="0">
                <a:latin typeface="RobotoRegular"/>
                <a:cs typeface="RobotoRegular"/>
              </a:rPr>
              <a:t>results.</a:t>
            </a:r>
            <a:endParaRPr sz="3750" dirty="0">
              <a:latin typeface="RobotoRegular"/>
              <a:cs typeface="RobotoRegular"/>
            </a:endParaRPr>
          </a:p>
          <a:p>
            <a:pPr marL="166370" marR="1127125" indent="-154305">
              <a:lnSpc>
                <a:spcPct val="77800"/>
              </a:lnSpc>
              <a:spcBef>
                <a:spcPts val="470"/>
              </a:spcBef>
              <a:buClr>
                <a:srgbClr val="428086"/>
              </a:buClr>
              <a:buSzPct val="58666"/>
              <a:buFont typeface="Wingdings"/>
              <a:buChar char=""/>
              <a:tabLst>
                <a:tab pos="273050" algn="l"/>
              </a:tabLst>
            </a:pPr>
            <a:r>
              <a:rPr sz="3750" spc="-15" dirty="0">
                <a:latin typeface="RobotoRegular"/>
                <a:cs typeface="RobotoRegular"/>
              </a:rPr>
              <a:t>Antibiotics </a:t>
            </a:r>
            <a:r>
              <a:rPr sz="3750" dirty="0">
                <a:latin typeface="RobotoRegular"/>
                <a:cs typeface="RobotoRegular"/>
              </a:rPr>
              <a:t>should </a:t>
            </a:r>
            <a:r>
              <a:rPr sz="3750" spc="-10" dirty="0">
                <a:latin typeface="RobotoRegular"/>
                <a:cs typeface="RobotoRegular"/>
              </a:rPr>
              <a:t>be </a:t>
            </a:r>
            <a:r>
              <a:rPr sz="3750" spc="-25" dirty="0">
                <a:latin typeface="RobotoRegular"/>
                <a:cs typeface="RobotoRegular"/>
              </a:rPr>
              <a:t>given  </a:t>
            </a:r>
            <a:r>
              <a:rPr sz="3750" spc="-10" dirty="0">
                <a:latin typeface="RobotoRegular"/>
                <a:cs typeface="RobotoRegular"/>
              </a:rPr>
              <a:t>intravenously </a:t>
            </a:r>
            <a:r>
              <a:rPr sz="3750" spc="-15" dirty="0">
                <a:latin typeface="RobotoRegular"/>
                <a:cs typeface="RobotoRegular"/>
              </a:rPr>
              <a:t>for </a:t>
            </a:r>
            <a:r>
              <a:rPr sz="3750" spc="-20" dirty="0">
                <a:latin typeface="RobotoRegular"/>
                <a:cs typeface="RobotoRegular"/>
              </a:rPr>
              <a:t>4-7 </a:t>
            </a:r>
            <a:r>
              <a:rPr sz="3750" dirty="0">
                <a:latin typeface="RobotoRegular"/>
                <a:cs typeface="RobotoRegular"/>
              </a:rPr>
              <a:t>days </a:t>
            </a:r>
            <a:r>
              <a:rPr sz="3750" spc="20" dirty="0">
                <a:latin typeface="RobotoRegular"/>
                <a:cs typeface="RobotoRegular"/>
              </a:rPr>
              <a:t>and</a:t>
            </a:r>
            <a:r>
              <a:rPr sz="3750" spc="-140" dirty="0">
                <a:latin typeface="RobotoRegular"/>
                <a:cs typeface="RobotoRegular"/>
              </a:rPr>
              <a:t> </a:t>
            </a:r>
            <a:r>
              <a:rPr sz="3750" dirty="0">
                <a:latin typeface="RobotoRegular"/>
                <a:cs typeface="RobotoRegular"/>
              </a:rPr>
              <a:t>then  </a:t>
            </a:r>
            <a:r>
              <a:rPr sz="3750" spc="-20" dirty="0">
                <a:latin typeface="RobotoRegular"/>
                <a:cs typeface="RobotoRegular"/>
              </a:rPr>
              <a:t>orally </a:t>
            </a:r>
            <a:r>
              <a:rPr sz="3750" spc="-15" dirty="0">
                <a:latin typeface="RobotoRegular"/>
                <a:cs typeface="RobotoRegular"/>
              </a:rPr>
              <a:t>for </a:t>
            </a:r>
            <a:r>
              <a:rPr sz="3750" dirty="0">
                <a:latin typeface="RobotoRegular"/>
                <a:cs typeface="RobotoRegular"/>
              </a:rPr>
              <a:t>another </a:t>
            </a:r>
            <a:r>
              <a:rPr sz="3750" spc="-5" dirty="0">
                <a:latin typeface="RobotoRegular"/>
                <a:cs typeface="RobotoRegular"/>
              </a:rPr>
              <a:t>3</a:t>
            </a:r>
            <a:r>
              <a:rPr sz="3750" spc="-80" dirty="0">
                <a:latin typeface="RobotoRegular"/>
                <a:cs typeface="RobotoRegular"/>
              </a:rPr>
              <a:t> </a:t>
            </a:r>
            <a:r>
              <a:rPr sz="3750" spc="5" dirty="0">
                <a:latin typeface="RobotoRegular"/>
                <a:cs typeface="RobotoRegular"/>
              </a:rPr>
              <a:t>weeks.</a:t>
            </a:r>
            <a:endParaRPr sz="375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39026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Treatment</a:t>
            </a:r>
            <a:r>
              <a:rPr spc="-114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201495" y="1457149"/>
            <a:ext cx="189267" cy="136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2</a:t>
            </a:r>
            <a:r>
              <a:rPr sz="1400" spc="15" dirty="0">
                <a:latin typeface="RobotoRegular"/>
                <a:cs typeface="RobotoRegular"/>
              </a:rPr>
              <a:t>7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762" y="1675537"/>
            <a:ext cx="8452485" cy="524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4270"/>
              </a:lnSpc>
              <a:spcBef>
                <a:spcPts val="135"/>
              </a:spcBef>
            </a:pPr>
            <a:r>
              <a:rPr sz="3600" spc="35" dirty="0">
                <a:latin typeface="RobotoRegular"/>
                <a:cs typeface="RobotoRegular"/>
              </a:rPr>
              <a:t>Other</a:t>
            </a:r>
            <a:r>
              <a:rPr sz="3600" spc="-35" dirty="0">
                <a:latin typeface="RobotoRegular"/>
                <a:cs typeface="RobotoRegular"/>
              </a:rPr>
              <a:t> </a:t>
            </a:r>
            <a:r>
              <a:rPr sz="3600" spc="15" dirty="0">
                <a:latin typeface="RobotoRegular"/>
                <a:cs typeface="RobotoRegular"/>
              </a:rPr>
              <a:t>antibiotics:</a:t>
            </a:r>
            <a:endParaRPr sz="3600" dirty="0">
              <a:latin typeface="RobotoRegular"/>
              <a:cs typeface="RobotoRegular"/>
            </a:endParaRPr>
          </a:p>
          <a:p>
            <a:pPr marL="347980" indent="-335915">
              <a:lnSpc>
                <a:spcPts val="4190"/>
              </a:lnSpc>
              <a:buClr>
                <a:srgbClr val="428086"/>
              </a:buClr>
              <a:buSzPct val="61111"/>
              <a:buFont typeface="Wingdings"/>
              <a:buChar char=""/>
              <a:tabLst>
                <a:tab pos="348615" algn="l"/>
              </a:tabLst>
            </a:pPr>
            <a:r>
              <a:rPr sz="3600" spc="15" dirty="0">
                <a:latin typeface="RobotoRegular"/>
                <a:cs typeface="RobotoRegular"/>
              </a:rPr>
              <a:t>Gentamicin </a:t>
            </a:r>
            <a:r>
              <a:rPr sz="3600" spc="20" dirty="0">
                <a:latin typeface="RobotoRegular"/>
                <a:cs typeface="RobotoRegular"/>
              </a:rPr>
              <a:t>plus </a:t>
            </a:r>
            <a:r>
              <a:rPr sz="3600" spc="10" dirty="0">
                <a:latin typeface="RobotoRegular"/>
                <a:cs typeface="RobotoRegular"/>
              </a:rPr>
              <a:t>crystalline</a:t>
            </a:r>
            <a:r>
              <a:rPr sz="3600" spc="-50" dirty="0">
                <a:latin typeface="RobotoRegular"/>
                <a:cs typeface="RobotoRegular"/>
              </a:rPr>
              <a:t> </a:t>
            </a:r>
            <a:r>
              <a:rPr sz="3600" spc="15" dirty="0">
                <a:latin typeface="RobotoRegular"/>
                <a:cs typeface="RobotoRegular"/>
              </a:rPr>
              <a:t>penicillin</a:t>
            </a:r>
            <a:endParaRPr sz="3600" dirty="0">
              <a:latin typeface="RobotoRegular"/>
              <a:cs typeface="RobotoRegular"/>
            </a:endParaRPr>
          </a:p>
          <a:p>
            <a:pPr marL="347980" indent="-335915">
              <a:lnSpc>
                <a:spcPts val="4130"/>
              </a:lnSpc>
              <a:buClr>
                <a:srgbClr val="428086"/>
              </a:buClr>
              <a:buSzPct val="61111"/>
              <a:buFont typeface="Wingdings"/>
              <a:buChar char=""/>
              <a:tabLst>
                <a:tab pos="348615" algn="l"/>
              </a:tabLst>
            </a:pPr>
            <a:r>
              <a:rPr sz="3600" spc="10" dirty="0">
                <a:latin typeface="RobotoRegular"/>
                <a:cs typeface="RobotoRegular"/>
              </a:rPr>
              <a:t>Co-Amoxiclav</a:t>
            </a:r>
            <a:endParaRPr sz="3600" dirty="0">
              <a:latin typeface="RobotoRegular"/>
              <a:cs typeface="RobotoRegular"/>
            </a:endParaRPr>
          </a:p>
          <a:p>
            <a:pPr marL="12700">
              <a:lnSpc>
                <a:spcPts val="4160"/>
              </a:lnSpc>
            </a:pPr>
            <a:r>
              <a:rPr sz="3600" dirty="0">
                <a:latin typeface="RobotoRegular"/>
                <a:cs typeface="RobotoRegular"/>
              </a:rPr>
              <a:t>General </a:t>
            </a:r>
            <a:r>
              <a:rPr sz="3600" spc="35" dirty="0">
                <a:latin typeface="RobotoRegular"/>
                <a:cs typeface="RobotoRegular"/>
              </a:rPr>
              <a:t>supportive</a:t>
            </a:r>
            <a:r>
              <a:rPr sz="3600" spc="25" dirty="0">
                <a:latin typeface="RobotoRegular"/>
                <a:cs typeface="RobotoRegular"/>
              </a:rPr>
              <a:t> </a:t>
            </a:r>
            <a:r>
              <a:rPr sz="3600" spc="15" dirty="0">
                <a:latin typeface="RobotoRegular"/>
                <a:cs typeface="RobotoRegular"/>
              </a:rPr>
              <a:t>care:</a:t>
            </a:r>
            <a:endParaRPr sz="3600" dirty="0">
              <a:latin typeface="RobotoRegular"/>
              <a:cs typeface="RobotoRegular"/>
            </a:endParaRPr>
          </a:p>
          <a:p>
            <a:pPr marL="347980" indent="-335915">
              <a:lnSpc>
                <a:spcPts val="4190"/>
              </a:lnSpc>
              <a:buClr>
                <a:srgbClr val="428086"/>
              </a:buClr>
              <a:buSzPct val="61111"/>
              <a:buFont typeface="Wingdings"/>
              <a:buChar char=""/>
              <a:tabLst>
                <a:tab pos="348615" algn="l"/>
              </a:tabLst>
            </a:pPr>
            <a:r>
              <a:rPr sz="3600" spc="25" dirty="0">
                <a:latin typeface="RobotoRegular"/>
                <a:cs typeface="RobotoRegular"/>
              </a:rPr>
              <a:t>Analgesics </a:t>
            </a:r>
            <a:r>
              <a:rPr sz="3600" dirty="0">
                <a:latin typeface="RobotoRegular"/>
                <a:cs typeface="RobotoRegular"/>
              </a:rPr>
              <a:t>for</a:t>
            </a:r>
            <a:r>
              <a:rPr sz="3600" spc="-75" dirty="0">
                <a:latin typeface="RobotoRegular"/>
                <a:cs typeface="RobotoRegular"/>
              </a:rPr>
              <a:t> </a:t>
            </a:r>
            <a:r>
              <a:rPr sz="3600" spc="30" dirty="0">
                <a:latin typeface="RobotoRegular"/>
                <a:cs typeface="RobotoRegular"/>
              </a:rPr>
              <a:t>pain</a:t>
            </a:r>
            <a:endParaRPr sz="3600" dirty="0">
              <a:latin typeface="RobotoRegular"/>
              <a:cs typeface="RobotoRegular"/>
            </a:endParaRPr>
          </a:p>
          <a:p>
            <a:pPr marL="12700" marR="1445260">
              <a:lnSpc>
                <a:spcPts val="4100"/>
              </a:lnSpc>
              <a:spcBef>
                <a:spcPts val="240"/>
              </a:spcBef>
              <a:buClr>
                <a:srgbClr val="428086"/>
              </a:buClr>
              <a:buSzPct val="61111"/>
              <a:buFont typeface="Wingdings"/>
              <a:buChar char=""/>
              <a:tabLst>
                <a:tab pos="348615" algn="l"/>
              </a:tabLst>
            </a:pPr>
            <a:r>
              <a:rPr sz="3600" spc="5" dirty="0">
                <a:latin typeface="RobotoRegular"/>
                <a:cs typeface="RobotoRegular"/>
              </a:rPr>
              <a:t>Intravenous </a:t>
            </a:r>
            <a:r>
              <a:rPr sz="3600" spc="15" dirty="0">
                <a:latin typeface="RobotoRegular"/>
                <a:cs typeface="RobotoRegular"/>
              </a:rPr>
              <a:t>ﬂuid </a:t>
            </a:r>
            <a:r>
              <a:rPr sz="3600" dirty="0">
                <a:latin typeface="RobotoRegular"/>
                <a:cs typeface="RobotoRegular"/>
              </a:rPr>
              <a:t>for </a:t>
            </a:r>
            <a:r>
              <a:rPr sz="3600" spc="20" dirty="0">
                <a:latin typeface="RobotoRegular"/>
                <a:cs typeface="RobotoRegular"/>
              </a:rPr>
              <a:t>dehydration  </a:t>
            </a:r>
            <a:r>
              <a:rPr sz="3600" spc="35" dirty="0">
                <a:latin typeface="RobotoRegular"/>
                <a:cs typeface="RobotoRegular"/>
              </a:rPr>
              <a:t>Splintage: </a:t>
            </a:r>
            <a:r>
              <a:rPr sz="3600" spc="25" dirty="0">
                <a:latin typeface="RobotoRegular"/>
                <a:cs typeface="RobotoRegular"/>
              </a:rPr>
              <a:t>to </a:t>
            </a:r>
            <a:r>
              <a:rPr sz="3600" spc="20" dirty="0">
                <a:latin typeface="RobotoRegular"/>
                <a:cs typeface="RobotoRegular"/>
              </a:rPr>
              <a:t>rest </a:t>
            </a:r>
            <a:r>
              <a:rPr sz="3600" spc="15" dirty="0">
                <a:latin typeface="RobotoRegular"/>
                <a:cs typeface="RobotoRegular"/>
              </a:rPr>
              <a:t>the</a:t>
            </a:r>
            <a:r>
              <a:rPr sz="3600" spc="-35" dirty="0">
                <a:latin typeface="RobotoRegular"/>
                <a:cs typeface="RobotoRegular"/>
              </a:rPr>
              <a:t> </a:t>
            </a:r>
            <a:r>
              <a:rPr sz="3600" spc="10" dirty="0">
                <a:latin typeface="RobotoRegular"/>
                <a:cs typeface="RobotoRegular"/>
              </a:rPr>
              <a:t>joint</a:t>
            </a:r>
            <a:endParaRPr sz="3600" dirty="0">
              <a:latin typeface="RobotoRegular"/>
              <a:cs typeface="RobotoRegular"/>
            </a:endParaRPr>
          </a:p>
          <a:p>
            <a:pPr marL="347980" indent="-335915">
              <a:lnSpc>
                <a:spcPts val="4040"/>
              </a:lnSpc>
              <a:buClr>
                <a:srgbClr val="428086"/>
              </a:buClr>
              <a:buSzPct val="61111"/>
              <a:buFont typeface="Wingdings"/>
              <a:buChar char=""/>
              <a:tabLst>
                <a:tab pos="348615" algn="l"/>
              </a:tabLst>
            </a:pPr>
            <a:r>
              <a:rPr sz="3600" spc="30" dirty="0">
                <a:latin typeface="RobotoRegular"/>
                <a:cs typeface="RobotoRegular"/>
              </a:rPr>
              <a:t>Plaster</a:t>
            </a:r>
            <a:r>
              <a:rPr sz="3600" spc="-35" dirty="0">
                <a:latin typeface="RobotoRegular"/>
                <a:cs typeface="RobotoRegular"/>
              </a:rPr>
              <a:t> </a:t>
            </a:r>
            <a:r>
              <a:rPr sz="3600" spc="15" dirty="0">
                <a:latin typeface="RobotoRegular"/>
                <a:cs typeface="RobotoRegular"/>
              </a:rPr>
              <a:t>splint</a:t>
            </a:r>
            <a:endParaRPr sz="3600" dirty="0">
              <a:latin typeface="RobotoRegular"/>
              <a:cs typeface="RobotoRegular"/>
            </a:endParaRPr>
          </a:p>
          <a:p>
            <a:pPr marL="347980" marR="5080" indent="-335915">
              <a:lnSpc>
                <a:spcPct val="77700"/>
              </a:lnSpc>
              <a:spcBef>
                <a:spcPts val="885"/>
              </a:spcBef>
              <a:buClr>
                <a:srgbClr val="428086"/>
              </a:buClr>
              <a:buSzPct val="61111"/>
              <a:buFont typeface="Wingdings"/>
              <a:buChar char=""/>
              <a:tabLst>
                <a:tab pos="348615" algn="l"/>
              </a:tabLst>
            </a:pPr>
            <a:r>
              <a:rPr sz="3600" spc="25" dirty="0">
                <a:latin typeface="RobotoRegular"/>
                <a:cs typeface="RobotoRegular"/>
              </a:rPr>
              <a:t>Sustained </a:t>
            </a:r>
            <a:r>
              <a:rPr sz="3600" spc="35" dirty="0">
                <a:latin typeface="RobotoRegular"/>
                <a:cs typeface="RobotoRegular"/>
              </a:rPr>
              <a:t>weight </a:t>
            </a:r>
            <a:r>
              <a:rPr sz="3600" dirty="0">
                <a:latin typeface="RobotoRegular"/>
                <a:cs typeface="RobotoRegular"/>
              </a:rPr>
              <a:t>traction </a:t>
            </a:r>
            <a:r>
              <a:rPr sz="3600" spc="25" dirty="0">
                <a:latin typeface="RobotoRegular"/>
                <a:cs typeface="RobotoRegular"/>
              </a:rPr>
              <a:t>especially </a:t>
            </a:r>
            <a:r>
              <a:rPr sz="3600" dirty="0">
                <a:latin typeface="RobotoRegular"/>
                <a:cs typeface="RobotoRegular"/>
              </a:rPr>
              <a:t>for  </a:t>
            </a:r>
            <a:r>
              <a:rPr sz="3600" spc="5" dirty="0">
                <a:latin typeface="RobotoRegular"/>
                <a:cs typeface="RobotoRegular"/>
              </a:rPr>
              <a:t>hip </a:t>
            </a:r>
            <a:r>
              <a:rPr sz="3600" spc="10" dirty="0">
                <a:latin typeface="RobotoRegular"/>
                <a:cs typeface="RobotoRegular"/>
              </a:rPr>
              <a:t>and </a:t>
            </a:r>
            <a:r>
              <a:rPr sz="3600" spc="35" dirty="0">
                <a:latin typeface="RobotoRegular"/>
                <a:cs typeface="RobotoRegular"/>
              </a:rPr>
              <a:t>knee</a:t>
            </a:r>
            <a:r>
              <a:rPr sz="3600" spc="90" dirty="0">
                <a:latin typeface="RobotoRegular"/>
                <a:cs typeface="RobotoRegular"/>
              </a:rPr>
              <a:t> </a:t>
            </a:r>
            <a:r>
              <a:rPr sz="3600" spc="10" dirty="0">
                <a:latin typeface="RobotoRegular"/>
                <a:cs typeface="RobotoRegular"/>
              </a:rPr>
              <a:t>infections</a:t>
            </a:r>
            <a:endParaRPr sz="360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23659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T</a:t>
            </a:r>
            <a:r>
              <a:rPr spc="5" dirty="0"/>
              <a:t>r</a:t>
            </a:r>
            <a:r>
              <a:rPr spc="-40" dirty="0"/>
              <a:t>e</a:t>
            </a:r>
            <a:r>
              <a:rPr dirty="0"/>
              <a:t>a</a:t>
            </a:r>
            <a:r>
              <a:rPr spc="-45" dirty="0"/>
              <a:t>t</a:t>
            </a:r>
            <a:r>
              <a:rPr spc="45" dirty="0"/>
              <a:t>m</a:t>
            </a:r>
            <a:r>
              <a:rPr spc="-40" dirty="0"/>
              <a:t>e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201495" y="1457149"/>
            <a:ext cx="187135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2</a:t>
            </a:r>
            <a:r>
              <a:rPr sz="1400" spc="15" dirty="0">
                <a:latin typeface="RobotoRegular"/>
                <a:cs typeface="RobotoRegular"/>
              </a:rPr>
              <a:t>8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6985" y="1897520"/>
            <a:ext cx="1819275" cy="429259"/>
          </a:xfrm>
          <a:custGeom>
            <a:avLst/>
            <a:gdLst/>
            <a:ahLst/>
            <a:cxnLst/>
            <a:rect l="l" t="t" r="r" b="b"/>
            <a:pathLst>
              <a:path w="1819275" h="429260">
                <a:moveTo>
                  <a:pt x="92706" y="335843"/>
                </a:moveTo>
                <a:lnTo>
                  <a:pt x="0" y="335843"/>
                </a:lnTo>
                <a:lnTo>
                  <a:pt x="0" y="4372"/>
                </a:lnTo>
                <a:lnTo>
                  <a:pt x="96642" y="4372"/>
                </a:lnTo>
                <a:lnTo>
                  <a:pt x="127882" y="7017"/>
                </a:lnTo>
                <a:lnTo>
                  <a:pt x="156005" y="14950"/>
                </a:lnTo>
                <a:lnTo>
                  <a:pt x="181013" y="28171"/>
                </a:lnTo>
                <a:lnTo>
                  <a:pt x="202905" y="46681"/>
                </a:lnTo>
                <a:lnTo>
                  <a:pt x="207050" y="52038"/>
                </a:lnTo>
                <a:lnTo>
                  <a:pt x="55318" y="52038"/>
                </a:lnTo>
                <a:lnTo>
                  <a:pt x="55318" y="288397"/>
                </a:lnTo>
                <a:lnTo>
                  <a:pt x="206680" y="288397"/>
                </a:lnTo>
                <a:lnTo>
                  <a:pt x="202577" y="293645"/>
                </a:lnTo>
                <a:lnTo>
                  <a:pt x="180378" y="312107"/>
                </a:lnTo>
                <a:lnTo>
                  <a:pt x="154666" y="325294"/>
                </a:lnTo>
                <a:lnTo>
                  <a:pt x="125442" y="333206"/>
                </a:lnTo>
                <a:lnTo>
                  <a:pt x="92706" y="335843"/>
                </a:lnTo>
                <a:close/>
              </a:path>
              <a:path w="1819275" h="429260">
                <a:moveTo>
                  <a:pt x="206680" y="288397"/>
                </a:moveTo>
                <a:lnTo>
                  <a:pt x="92706" y="288397"/>
                </a:lnTo>
                <a:lnTo>
                  <a:pt x="115159" y="286566"/>
                </a:lnTo>
                <a:lnTo>
                  <a:pt x="134632" y="281072"/>
                </a:lnTo>
                <a:lnTo>
                  <a:pt x="175165" y="243109"/>
                </a:lnTo>
                <a:lnTo>
                  <a:pt x="187190" y="203424"/>
                </a:lnTo>
                <a:lnTo>
                  <a:pt x="188693" y="179728"/>
                </a:lnTo>
                <a:lnTo>
                  <a:pt x="188693" y="160268"/>
                </a:lnTo>
                <a:lnTo>
                  <a:pt x="182680" y="113943"/>
                </a:lnTo>
                <a:lnTo>
                  <a:pt x="164642" y="79915"/>
                </a:lnTo>
                <a:lnTo>
                  <a:pt x="117373" y="53780"/>
                </a:lnTo>
                <a:lnTo>
                  <a:pt x="96642" y="52038"/>
                </a:lnTo>
                <a:lnTo>
                  <a:pt x="207050" y="52038"/>
                </a:lnTo>
                <a:lnTo>
                  <a:pt x="233407" y="96342"/>
                </a:lnTo>
                <a:lnTo>
                  <a:pt x="243541" y="160268"/>
                </a:lnTo>
                <a:lnTo>
                  <a:pt x="243574" y="179728"/>
                </a:lnTo>
                <a:lnTo>
                  <a:pt x="241012" y="213742"/>
                </a:lnTo>
                <a:lnTo>
                  <a:pt x="233325" y="244066"/>
                </a:lnTo>
                <a:lnTo>
                  <a:pt x="220513" y="270700"/>
                </a:lnTo>
                <a:lnTo>
                  <a:pt x="206680" y="288397"/>
                </a:lnTo>
                <a:close/>
              </a:path>
              <a:path w="1819275" h="429260">
                <a:moveTo>
                  <a:pt x="415166" y="97845"/>
                </a:moveTo>
                <a:lnTo>
                  <a:pt x="340434" y="97845"/>
                </a:lnTo>
                <a:lnTo>
                  <a:pt x="347308" y="90814"/>
                </a:lnTo>
                <a:lnTo>
                  <a:pt x="357981" y="85792"/>
                </a:lnTo>
                <a:lnTo>
                  <a:pt x="372453" y="82778"/>
                </a:lnTo>
                <a:lnTo>
                  <a:pt x="390724" y="81773"/>
                </a:lnTo>
                <a:lnTo>
                  <a:pt x="399252" y="81773"/>
                </a:lnTo>
                <a:lnTo>
                  <a:pt x="407414" y="83597"/>
                </a:lnTo>
                <a:lnTo>
                  <a:pt x="415213" y="87241"/>
                </a:lnTo>
                <a:lnTo>
                  <a:pt x="415166" y="97845"/>
                </a:lnTo>
                <a:close/>
              </a:path>
              <a:path w="1819275" h="429260">
                <a:moveTo>
                  <a:pt x="341310" y="335843"/>
                </a:moveTo>
                <a:lnTo>
                  <a:pt x="287740" y="335843"/>
                </a:lnTo>
                <a:lnTo>
                  <a:pt x="287740" y="86146"/>
                </a:lnTo>
                <a:lnTo>
                  <a:pt x="339998" y="86146"/>
                </a:lnTo>
                <a:lnTo>
                  <a:pt x="340434" y="97845"/>
                </a:lnTo>
                <a:lnTo>
                  <a:pt x="415166" y="97845"/>
                </a:lnTo>
                <a:lnTo>
                  <a:pt x="415008" y="133812"/>
                </a:lnTo>
                <a:lnTo>
                  <a:pt x="388757" y="133812"/>
                </a:lnTo>
                <a:lnTo>
                  <a:pt x="372590" y="135616"/>
                </a:lnTo>
                <a:lnTo>
                  <a:pt x="359294" y="141028"/>
                </a:lnTo>
                <a:lnTo>
                  <a:pt x="348867" y="150047"/>
                </a:lnTo>
                <a:lnTo>
                  <a:pt x="341310" y="162674"/>
                </a:lnTo>
                <a:lnTo>
                  <a:pt x="341310" y="335843"/>
                </a:lnTo>
                <a:close/>
              </a:path>
              <a:path w="1819275" h="429260">
                <a:moveTo>
                  <a:pt x="414995" y="136983"/>
                </a:moveTo>
                <a:lnTo>
                  <a:pt x="407287" y="135596"/>
                </a:lnTo>
                <a:lnTo>
                  <a:pt x="400344" y="134605"/>
                </a:lnTo>
                <a:lnTo>
                  <a:pt x="394168" y="134010"/>
                </a:lnTo>
                <a:lnTo>
                  <a:pt x="388757" y="133812"/>
                </a:lnTo>
                <a:lnTo>
                  <a:pt x="415008" y="133812"/>
                </a:lnTo>
                <a:lnTo>
                  <a:pt x="414995" y="136983"/>
                </a:lnTo>
                <a:close/>
              </a:path>
              <a:path w="1819275" h="429260">
                <a:moveTo>
                  <a:pt x="479276" y="164860"/>
                </a:moveTo>
                <a:lnTo>
                  <a:pt x="425708" y="164860"/>
                </a:lnTo>
                <a:lnTo>
                  <a:pt x="427437" y="148099"/>
                </a:lnTo>
                <a:lnTo>
                  <a:pt x="453367" y="105934"/>
                </a:lnTo>
                <a:lnTo>
                  <a:pt x="504757" y="83283"/>
                </a:lnTo>
                <a:lnTo>
                  <a:pt x="526286" y="81773"/>
                </a:lnTo>
                <a:lnTo>
                  <a:pt x="545801" y="83113"/>
                </a:lnTo>
                <a:lnTo>
                  <a:pt x="593848" y="103202"/>
                </a:lnTo>
                <a:lnTo>
                  <a:pt x="612615" y="127472"/>
                </a:lnTo>
                <a:lnTo>
                  <a:pt x="523881" y="127472"/>
                </a:lnTo>
                <a:lnTo>
                  <a:pt x="514090" y="128073"/>
                </a:lnTo>
                <a:lnTo>
                  <a:pt x="480021" y="156278"/>
                </a:lnTo>
                <a:lnTo>
                  <a:pt x="479276" y="164860"/>
                </a:lnTo>
                <a:close/>
              </a:path>
              <a:path w="1819275" h="429260">
                <a:moveTo>
                  <a:pt x="507263" y="340216"/>
                </a:moveTo>
                <a:lnTo>
                  <a:pt x="457371" y="327733"/>
                </a:lnTo>
                <a:lnTo>
                  <a:pt x="426637" y="293289"/>
                </a:lnTo>
                <a:lnTo>
                  <a:pt x="420679" y="263470"/>
                </a:lnTo>
                <a:lnTo>
                  <a:pt x="422619" y="243963"/>
                </a:lnTo>
                <a:lnTo>
                  <a:pt x="451727" y="200609"/>
                </a:lnTo>
                <a:lnTo>
                  <a:pt x="487804" y="184621"/>
                </a:lnTo>
                <a:lnTo>
                  <a:pt x="533720" y="179291"/>
                </a:lnTo>
                <a:lnTo>
                  <a:pt x="567174" y="179291"/>
                </a:lnTo>
                <a:lnTo>
                  <a:pt x="567174" y="167047"/>
                </a:lnTo>
                <a:lnTo>
                  <a:pt x="543012" y="130150"/>
                </a:lnTo>
                <a:lnTo>
                  <a:pt x="523881" y="127472"/>
                </a:lnTo>
                <a:lnTo>
                  <a:pt x="612615" y="127472"/>
                </a:lnTo>
                <a:lnTo>
                  <a:pt x="620706" y="167047"/>
                </a:lnTo>
                <a:lnTo>
                  <a:pt x="620742" y="220834"/>
                </a:lnTo>
                <a:lnTo>
                  <a:pt x="536234" y="220834"/>
                </a:lnTo>
                <a:lnTo>
                  <a:pt x="509211" y="223608"/>
                </a:lnTo>
                <a:lnTo>
                  <a:pt x="489909" y="230728"/>
                </a:lnTo>
                <a:lnTo>
                  <a:pt x="478327" y="242194"/>
                </a:lnTo>
                <a:lnTo>
                  <a:pt x="474467" y="258005"/>
                </a:lnTo>
                <a:lnTo>
                  <a:pt x="475054" y="264831"/>
                </a:lnTo>
                <a:lnTo>
                  <a:pt x="503916" y="291068"/>
                </a:lnTo>
                <a:lnTo>
                  <a:pt x="513167" y="291676"/>
                </a:lnTo>
                <a:lnTo>
                  <a:pt x="621603" y="291676"/>
                </a:lnTo>
                <a:lnTo>
                  <a:pt x="622819" y="302171"/>
                </a:lnTo>
                <a:lnTo>
                  <a:pt x="625416" y="314088"/>
                </a:lnTo>
                <a:lnTo>
                  <a:pt x="627215" y="319226"/>
                </a:lnTo>
                <a:lnTo>
                  <a:pt x="569578" y="319226"/>
                </a:lnTo>
                <a:lnTo>
                  <a:pt x="529375" y="337920"/>
                </a:lnTo>
                <a:lnTo>
                  <a:pt x="518640" y="339642"/>
                </a:lnTo>
                <a:lnTo>
                  <a:pt x="507263" y="340216"/>
                </a:lnTo>
                <a:close/>
              </a:path>
              <a:path w="1819275" h="429260">
                <a:moveTo>
                  <a:pt x="621603" y="291676"/>
                </a:moveTo>
                <a:lnTo>
                  <a:pt x="513167" y="291676"/>
                </a:lnTo>
                <a:lnTo>
                  <a:pt x="522774" y="291061"/>
                </a:lnTo>
                <a:lnTo>
                  <a:pt x="531697" y="289216"/>
                </a:lnTo>
                <a:lnTo>
                  <a:pt x="564017" y="266669"/>
                </a:lnTo>
                <a:lnTo>
                  <a:pt x="567174" y="261503"/>
                </a:lnTo>
                <a:lnTo>
                  <a:pt x="567174" y="220834"/>
                </a:lnTo>
                <a:lnTo>
                  <a:pt x="620742" y="220834"/>
                </a:lnTo>
                <a:lnTo>
                  <a:pt x="620849" y="276836"/>
                </a:lnTo>
                <a:lnTo>
                  <a:pt x="621262" y="288725"/>
                </a:lnTo>
                <a:lnTo>
                  <a:pt x="621603" y="291676"/>
                </a:lnTo>
                <a:close/>
              </a:path>
              <a:path w="1819275" h="429260">
                <a:moveTo>
                  <a:pt x="629052" y="335843"/>
                </a:moveTo>
                <a:lnTo>
                  <a:pt x="576138" y="335843"/>
                </a:lnTo>
                <a:lnTo>
                  <a:pt x="571983" y="326952"/>
                </a:lnTo>
                <a:lnTo>
                  <a:pt x="569798" y="321412"/>
                </a:lnTo>
                <a:lnTo>
                  <a:pt x="569578" y="319226"/>
                </a:lnTo>
                <a:lnTo>
                  <a:pt x="627215" y="319226"/>
                </a:lnTo>
                <a:lnTo>
                  <a:pt x="629052" y="324474"/>
                </a:lnTo>
                <a:lnTo>
                  <a:pt x="629052" y="335843"/>
                </a:lnTo>
                <a:close/>
              </a:path>
              <a:path w="1819275" h="429260">
                <a:moveTo>
                  <a:pt x="705796" y="59254"/>
                </a:moveTo>
                <a:lnTo>
                  <a:pt x="686337" y="59254"/>
                </a:lnTo>
                <a:lnTo>
                  <a:pt x="678793" y="56374"/>
                </a:lnTo>
                <a:lnTo>
                  <a:pt x="673545" y="50617"/>
                </a:lnTo>
                <a:lnTo>
                  <a:pt x="668371" y="44786"/>
                </a:lnTo>
                <a:lnTo>
                  <a:pt x="665812" y="37971"/>
                </a:lnTo>
                <a:lnTo>
                  <a:pt x="665785" y="21719"/>
                </a:lnTo>
                <a:lnTo>
                  <a:pt x="668371" y="14685"/>
                </a:lnTo>
                <a:lnTo>
                  <a:pt x="678793" y="2951"/>
                </a:lnTo>
                <a:lnTo>
                  <a:pt x="686337" y="0"/>
                </a:lnTo>
                <a:lnTo>
                  <a:pt x="705796" y="0"/>
                </a:lnTo>
                <a:lnTo>
                  <a:pt x="713304" y="2951"/>
                </a:lnTo>
                <a:lnTo>
                  <a:pt x="718697" y="8855"/>
                </a:lnTo>
                <a:lnTo>
                  <a:pt x="724090" y="14685"/>
                </a:lnTo>
                <a:lnTo>
                  <a:pt x="726786" y="21719"/>
                </a:lnTo>
                <a:lnTo>
                  <a:pt x="726786" y="37971"/>
                </a:lnTo>
                <a:lnTo>
                  <a:pt x="724090" y="44859"/>
                </a:lnTo>
                <a:lnTo>
                  <a:pt x="713304" y="56374"/>
                </a:lnTo>
                <a:lnTo>
                  <a:pt x="705796" y="59254"/>
                </a:lnTo>
                <a:close/>
              </a:path>
              <a:path w="1819275" h="429260">
                <a:moveTo>
                  <a:pt x="722632" y="335843"/>
                </a:moveTo>
                <a:lnTo>
                  <a:pt x="668845" y="335843"/>
                </a:lnTo>
                <a:lnTo>
                  <a:pt x="668845" y="86146"/>
                </a:lnTo>
                <a:lnTo>
                  <a:pt x="722632" y="86146"/>
                </a:lnTo>
                <a:lnTo>
                  <a:pt x="722632" y="335843"/>
                </a:lnTo>
                <a:close/>
              </a:path>
              <a:path w="1819275" h="429260">
                <a:moveTo>
                  <a:pt x="955112" y="104404"/>
                </a:moveTo>
                <a:lnTo>
                  <a:pt x="829443" y="104404"/>
                </a:lnTo>
                <a:lnTo>
                  <a:pt x="840217" y="94503"/>
                </a:lnTo>
                <a:lnTo>
                  <a:pt x="854614" y="87431"/>
                </a:lnTo>
                <a:lnTo>
                  <a:pt x="872632" y="83188"/>
                </a:lnTo>
                <a:lnTo>
                  <a:pt x="894272" y="81773"/>
                </a:lnTo>
                <a:lnTo>
                  <a:pt x="912030" y="83106"/>
                </a:lnTo>
                <a:lnTo>
                  <a:pt x="927916" y="87103"/>
                </a:lnTo>
                <a:lnTo>
                  <a:pt x="941930" y="93766"/>
                </a:lnTo>
                <a:lnTo>
                  <a:pt x="954072" y="103092"/>
                </a:lnTo>
                <a:lnTo>
                  <a:pt x="955112" y="104404"/>
                </a:lnTo>
                <a:close/>
              </a:path>
              <a:path w="1819275" h="429260">
                <a:moveTo>
                  <a:pt x="831081" y="335843"/>
                </a:moveTo>
                <a:lnTo>
                  <a:pt x="777513" y="335843"/>
                </a:lnTo>
                <a:lnTo>
                  <a:pt x="777513" y="86146"/>
                </a:lnTo>
                <a:lnTo>
                  <a:pt x="828568" y="86146"/>
                </a:lnTo>
                <a:lnTo>
                  <a:pt x="829443" y="104404"/>
                </a:lnTo>
                <a:lnTo>
                  <a:pt x="955112" y="104404"/>
                </a:lnTo>
                <a:lnTo>
                  <a:pt x="963890" y="115466"/>
                </a:lnTo>
                <a:lnTo>
                  <a:pt x="969923" y="129001"/>
                </a:lnTo>
                <a:lnTo>
                  <a:pt x="882246" y="129001"/>
                </a:lnTo>
                <a:lnTo>
                  <a:pt x="873807" y="129589"/>
                </a:lnTo>
                <a:lnTo>
                  <a:pt x="839746" y="148953"/>
                </a:lnTo>
                <a:lnTo>
                  <a:pt x="831081" y="161799"/>
                </a:lnTo>
                <a:lnTo>
                  <a:pt x="831081" y="335843"/>
                </a:lnTo>
                <a:close/>
              </a:path>
              <a:path w="1819275" h="429260">
                <a:moveTo>
                  <a:pt x="976702" y="335843"/>
                </a:moveTo>
                <a:lnTo>
                  <a:pt x="922914" y="335843"/>
                </a:lnTo>
                <a:lnTo>
                  <a:pt x="922878" y="173169"/>
                </a:lnTo>
                <a:lnTo>
                  <a:pt x="922278" y="162257"/>
                </a:lnTo>
                <a:lnTo>
                  <a:pt x="891778" y="129623"/>
                </a:lnTo>
                <a:lnTo>
                  <a:pt x="882246" y="129001"/>
                </a:lnTo>
                <a:lnTo>
                  <a:pt x="969923" y="129001"/>
                </a:lnTo>
                <a:lnTo>
                  <a:pt x="970935" y="131271"/>
                </a:lnTo>
                <a:lnTo>
                  <a:pt x="975205" y="150505"/>
                </a:lnTo>
                <a:lnTo>
                  <a:pt x="976702" y="173169"/>
                </a:lnTo>
                <a:lnTo>
                  <a:pt x="976702" y="335843"/>
                </a:lnTo>
                <a:close/>
              </a:path>
              <a:path w="1819275" h="429260">
                <a:moveTo>
                  <a:pt x="1080997" y="164860"/>
                </a:moveTo>
                <a:lnTo>
                  <a:pt x="1027428" y="164860"/>
                </a:lnTo>
                <a:lnTo>
                  <a:pt x="1029157" y="148099"/>
                </a:lnTo>
                <a:lnTo>
                  <a:pt x="1055088" y="105934"/>
                </a:lnTo>
                <a:lnTo>
                  <a:pt x="1106476" y="83283"/>
                </a:lnTo>
                <a:lnTo>
                  <a:pt x="1128006" y="81773"/>
                </a:lnTo>
                <a:lnTo>
                  <a:pt x="1147521" y="83113"/>
                </a:lnTo>
                <a:lnTo>
                  <a:pt x="1195568" y="103202"/>
                </a:lnTo>
                <a:lnTo>
                  <a:pt x="1214335" y="127472"/>
                </a:lnTo>
                <a:lnTo>
                  <a:pt x="1125601" y="127472"/>
                </a:lnTo>
                <a:lnTo>
                  <a:pt x="1115810" y="128073"/>
                </a:lnTo>
                <a:lnTo>
                  <a:pt x="1081742" y="156278"/>
                </a:lnTo>
                <a:lnTo>
                  <a:pt x="1080997" y="164860"/>
                </a:lnTo>
                <a:close/>
              </a:path>
              <a:path w="1819275" h="429260">
                <a:moveTo>
                  <a:pt x="1108984" y="340216"/>
                </a:moveTo>
                <a:lnTo>
                  <a:pt x="1059092" y="327733"/>
                </a:lnTo>
                <a:lnTo>
                  <a:pt x="1028357" y="293289"/>
                </a:lnTo>
                <a:lnTo>
                  <a:pt x="1022399" y="263470"/>
                </a:lnTo>
                <a:lnTo>
                  <a:pt x="1024340" y="243963"/>
                </a:lnTo>
                <a:lnTo>
                  <a:pt x="1053448" y="200609"/>
                </a:lnTo>
                <a:lnTo>
                  <a:pt x="1089525" y="184621"/>
                </a:lnTo>
                <a:lnTo>
                  <a:pt x="1135441" y="179291"/>
                </a:lnTo>
                <a:lnTo>
                  <a:pt x="1168894" y="179291"/>
                </a:lnTo>
                <a:lnTo>
                  <a:pt x="1168894" y="167047"/>
                </a:lnTo>
                <a:lnTo>
                  <a:pt x="1144733" y="130150"/>
                </a:lnTo>
                <a:lnTo>
                  <a:pt x="1125601" y="127472"/>
                </a:lnTo>
                <a:lnTo>
                  <a:pt x="1214335" y="127472"/>
                </a:lnTo>
                <a:lnTo>
                  <a:pt x="1222426" y="167047"/>
                </a:lnTo>
                <a:lnTo>
                  <a:pt x="1222463" y="220834"/>
                </a:lnTo>
                <a:lnTo>
                  <a:pt x="1137954" y="220834"/>
                </a:lnTo>
                <a:lnTo>
                  <a:pt x="1110931" y="223608"/>
                </a:lnTo>
                <a:lnTo>
                  <a:pt x="1091629" y="230728"/>
                </a:lnTo>
                <a:lnTo>
                  <a:pt x="1080048" y="242194"/>
                </a:lnTo>
                <a:lnTo>
                  <a:pt x="1076187" y="258005"/>
                </a:lnTo>
                <a:lnTo>
                  <a:pt x="1076775" y="264831"/>
                </a:lnTo>
                <a:lnTo>
                  <a:pt x="1105636" y="291068"/>
                </a:lnTo>
                <a:lnTo>
                  <a:pt x="1114888" y="291676"/>
                </a:lnTo>
                <a:lnTo>
                  <a:pt x="1223324" y="291676"/>
                </a:lnTo>
                <a:lnTo>
                  <a:pt x="1224540" y="302171"/>
                </a:lnTo>
                <a:lnTo>
                  <a:pt x="1227136" y="314088"/>
                </a:lnTo>
                <a:lnTo>
                  <a:pt x="1228934" y="319226"/>
                </a:lnTo>
                <a:lnTo>
                  <a:pt x="1171300" y="319226"/>
                </a:lnTo>
                <a:lnTo>
                  <a:pt x="1131095" y="337920"/>
                </a:lnTo>
                <a:lnTo>
                  <a:pt x="1120360" y="339642"/>
                </a:lnTo>
                <a:lnTo>
                  <a:pt x="1108984" y="340216"/>
                </a:lnTo>
                <a:close/>
              </a:path>
              <a:path w="1819275" h="429260">
                <a:moveTo>
                  <a:pt x="1223324" y="291676"/>
                </a:moveTo>
                <a:lnTo>
                  <a:pt x="1114888" y="291676"/>
                </a:lnTo>
                <a:lnTo>
                  <a:pt x="1124494" y="291061"/>
                </a:lnTo>
                <a:lnTo>
                  <a:pt x="1133418" y="289216"/>
                </a:lnTo>
                <a:lnTo>
                  <a:pt x="1165737" y="266669"/>
                </a:lnTo>
                <a:lnTo>
                  <a:pt x="1168894" y="261503"/>
                </a:lnTo>
                <a:lnTo>
                  <a:pt x="1168894" y="220834"/>
                </a:lnTo>
                <a:lnTo>
                  <a:pt x="1222463" y="220834"/>
                </a:lnTo>
                <a:lnTo>
                  <a:pt x="1222570" y="276836"/>
                </a:lnTo>
                <a:lnTo>
                  <a:pt x="1222982" y="288725"/>
                </a:lnTo>
                <a:lnTo>
                  <a:pt x="1223324" y="291676"/>
                </a:lnTo>
                <a:close/>
              </a:path>
              <a:path w="1819275" h="429260">
                <a:moveTo>
                  <a:pt x="1230771" y="335843"/>
                </a:moveTo>
                <a:lnTo>
                  <a:pt x="1177858" y="335843"/>
                </a:lnTo>
                <a:lnTo>
                  <a:pt x="1173704" y="326952"/>
                </a:lnTo>
                <a:lnTo>
                  <a:pt x="1171518" y="321412"/>
                </a:lnTo>
                <a:lnTo>
                  <a:pt x="1171300" y="319226"/>
                </a:lnTo>
                <a:lnTo>
                  <a:pt x="1228934" y="319226"/>
                </a:lnTo>
                <a:lnTo>
                  <a:pt x="1230771" y="324474"/>
                </a:lnTo>
                <a:lnTo>
                  <a:pt x="1230771" y="335843"/>
                </a:lnTo>
                <a:close/>
              </a:path>
              <a:path w="1819275" h="429260">
                <a:moveTo>
                  <a:pt x="1357150" y="340216"/>
                </a:moveTo>
                <a:lnTo>
                  <a:pt x="1316017" y="331142"/>
                </a:lnTo>
                <a:lnTo>
                  <a:pt x="1284450" y="303920"/>
                </a:lnTo>
                <a:lnTo>
                  <a:pt x="1264361" y="263197"/>
                </a:lnTo>
                <a:lnTo>
                  <a:pt x="1257665" y="213619"/>
                </a:lnTo>
                <a:lnTo>
                  <a:pt x="1257665" y="209027"/>
                </a:lnTo>
                <a:lnTo>
                  <a:pt x="1264333" y="157864"/>
                </a:lnTo>
                <a:lnTo>
                  <a:pt x="1284340" y="117195"/>
                </a:lnTo>
                <a:lnTo>
                  <a:pt x="1315989" y="90629"/>
                </a:lnTo>
                <a:lnTo>
                  <a:pt x="1357587" y="81773"/>
                </a:lnTo>
                <a:lnTo>
                  <a:pt x="1378987" y="83010"/>
                </a:lnTo>
                <a:lnTo>
                  <a:pt x="1396507" y="86721"/>
                </a:lnTo>
                <a:lnTo>
                  <a:pt x="1410145" y="92904"/>
                </a:lnTo>
                <a:lnTo>
                  <a:pt x="1419897" y="101561"/>
                </a:lnTo>
                <a:lnTo>
                  <a:pt x="1470413" y="101561"/>
                </a:lnTo>
                <a:lnTo>
                  <a:pt x="1470413" y="129001"/>
                </a:lnTo>
                <a:lnTo>
                  <a:pt x="1367421" y="129001"/>
                </a:lnTo>
                <a:lnTo>
                  <a:pt x="1353806" y="130457"/>
                </a:lnTo>
                <a:lnTo>
                  <a:pt x="1318798" y="164566"/>
                </a:lnTo>
                <a:lnTo>
                  <a:pt x="1311235" y="209027"/>
                </a:lnTo>
                <a:lnTo>
                  <a:pt x="1311235" y="213619"/>
                </a:lnTo>
                <a:lnTo>
                  <a:pt x="1318737" y="257834"/>
                </a:lnTo>
                <a:lnTo>
                  <a:pt x="1353432" y="291342"/>
                </a:lnTo>
                <a:lnTo>
                  <a:pt x="1366987" y="292770"/>
                </a:lnTo>
                <a:lnTo>
                  <a:pt x="1470413" y="292770"/>
                </a:lnTo>
                <a:lnTo>
                  <a:pt x="1470413" y="323272"/>
                </a:lnTo>
                <a:lnTo>
                  <a:pt x="1416846" y="323272"/>
                </a:lnTo>
                <a:lnTo>
                  <a:pt x="1407700" y="330685"/>
                </a:lnTo>
                <a:lnTo>
                  <a:pt x="1394702" y="335980"/>
                </a:lnTo>
                <a:lnTo>
                  <a:pt x="1377852" y="339157"/>
                </a:lnTo>
                <a:lnTo>
                  <a:pt x="1357150" y="340216"/>
                </a:lnTo>
                <a:close/>
              </a:path>
              <a:path w="1819275" h="429260">
                <a:moveTo>
                  <a:pt x="1470413" y="101561"/>
                </a:moveTo>
                <a:lnTo>
                  <a:pt x="1419897" y="101561"/>
                </a:lnTo>
                <a:lnTo>
                  <a:pt x="1421002" y="86146"/>
                </a:lnTo>
                <a:lnTo>
                  <a:pt x="1470413" y="86146"/>
                </a:lnTo>
                <a:lnTo>
                  <a:pt x="1470413" y="101561"/>
                </a:lnTo>
                <a:close/>
              </a:path>
              <a:path w="1819275" h="429260">
                <a:moveTo>
                  <a:pt x="1470413" y="292770"/>
                </a:moveTo>
                <a:lnTo>
                  <a:pt x="1366987" y="292770"/>
                </a:lnTo>
                <a:lnTo>
                  <a:pt x="1383019" y="290898"/>
                </a:lnTo>
                <a:lnTo>
                  <a:pt x="1396671" y="285281"/>
                </a:lnTo>
                <a:lnTo>
                  <a:pt x="1407946" y="275920"/>
                </a:lnTo>
                <a:lnTo>
                  <a:pt x="1416846" y="262814"/>
                </a:lnTo>
                <a:lnTo>
                  <a:pt x="1416846" y="158192"/>
                </a:lnTo>
                <a:lnTo>
                  <a:pt x="1384782" y="131161"/>
                </a:lnTo>
                <a:lnTo>
                  <a:pt x="1367421" y="129001"/>
                </a:lnTo>
                <a:lnTo>
                  <a:pt x="1470413" y="129001"/>
                </a:lnTo>
                <a:lnTo>
                  <a:pt x="1470413" y="292770"/>
                </a:lnTo>
                <a:close/>
              </a:path>
              <a:path w="1819275" h="429260">
                <a:moveTo>
                  <a:pt x="1455402" y="382853"/>
                </a:moveTo>
                <a:lnTo>
                  <a:pt x="1360648" y="382853"/>
                </a:lnTo>
                <a:lnTo>
                  <a:pt x="1372977" y="381965"/>
                </a:lnTo>
                <a:lnTo>
                  <a:pt x="1383937" y="379300"/>
                </a:lnTo>
                <a:lnTo>
                  <a:pt x="1413070" y="350930"/>
                </a:lnTo>
                <a:lnTo>
                  <a:pt x="1416846" y="326223"/>
                </a:lnTo>
                <a:lnTo>
                  <a:pt x="1416846" y="323272"/>
                </a:lnTo>
                <a:lnTo>
                  <a:pt x="1470413" y="323272"/>
                </a:lnTo>
                <a:lnTo>
                  <a:pt x="1470413" y="324255"/>
                </a:lnTo>
                <a:lnTo>
                  <a:pt x="1468534" y="347787"/>
                </a:lnTo>
                <a:lnTo>
                  <a:pt x="1462897" y="368531"/>
                </a:lnTo>
                <a:lnTo>
                  <a:pt x="1455402" y="382853"/>
                </a:lnTo>
                <a:close/>
              </a:path>
              <a:path w="1819275" h="429260">
                <a:moveTo>
                  <a:pt x="1363713" y="429207"/>
                </a:moveTo>
                <a:lnTo>
                  <a:pt x="1316044" y="419695"/>
                </a:lnTo>
                <a:lnTo>
                  <a:pt x="1278286" y="394400"/>
                </a:lnTo>
                <a:lnTo>
                  <a:pt x="1267723" y="380995"/>
                </a:lnTo>
                <a:lnTo>
                  <a:pt x="1297459" y="347322"/>
                </a:lnTo>
                <a:lnTo>
                  <a:pt x="1312314" y="362867"/>
                </a:lnTo>
                <a:lnTo>
                  <a:pt x="1327797" y="373970"/>
                </a:lnTo>
                <a:lnTo>
                  <a:pt x="1343908" y="380632"/>
                </a:lnTo>
                <a:lnTo>
                  <a:pt x="1360648" y="382853"/>
                </a:lnTo>
                <a:lnTo>
                  <a:pt x="1455402" y="382853"/>
                </a:lnTo>
                <a:lnTo>
                  <a:pt x="1453500" y="386488"/>
                </a:lnTo>
                <a:lnTo>
                  <a:pt x="1440341" y="401656"/>
                </a:lnTo>
                <a:lnTo>
                  <a:pt x="1424320" y="413709"/>
                </a:lnTo>
                <a:lnTo>
                  <a:pt x="1406209" y="422319"/>
                </a:lnTo>
                <a:lnTo>
                  <a:pt x="1386007" y="427485"/>
                </a:lnTo>
                <a:lnTo>
                  <a:pt x="1363713" y="429207"/>
                </a:lnTo>
                <a:close/>
              </a:path>
              <a:path w="1819275" h="429260">
                <a:moveTo>
                  <a:pt x="1623894" y="340216"/>
                </a:moveTo>
                <a:lnTo>
                  <a:pt x="1576836" y="331689"/>
                </a:lnTo>
                <a:lnTo>
                  <a:pt x="1540157" y="306107"/>
                </a:lnTo>
                <a:lnTo>
                  <a:pt x="1516543" y="267297"/>
                </a:lnTo>
                <a:lnTo>
                  <a:pt x="1508672" y="219304"/>
                </a:lnTo>
                <a:lnTo>
                  <a:pt x="1508672" y="210120"/>
                </a:lnTo>
                <a:lnTo>
                  <a:pt x="1517409" y="156128"/>
                </a:lnTo>
                <a:lnTo>
                  <a:pt x="1542210" y="115664"/>
                </a:lnTo>
                <a:lnTo>
                  <a:pt x="1577759" y="90383"/>
                </a:lnTo>
                <a:lnTo>
                  <a:pt x="1618660" y="81773"/>
                </a:lnTo>
                <a:lnTo>
                  <a:pt x="1643885" y="83987"/>
                </a:lnTo>
                <a:lnTo>
                  <a:pt x="1665448" y="90629"/>
                </a:lnTo>
                <a:lnTo>
                  <a:pt x="1683347" y="101698"/>
                </a:lnTo>
                <a:lnTo>
                  <a:pt x="1697584" y="117195"/>
                </a:lnTo>
                <a:lnTo>
                  <a:pt x="1703967" y="128127"/>
                </a:lnTo>
                <a:lnTo>
                  <a:pt x="1618660" y="128127"/>
                </a:lnTo>
                <a:lnTo>
                  <a:pt x="1608441" y="129111"/>
                </a:lnTo>
                <a:lnTo>
                  <a:pt x="1575780" y="152165"/>
                </a:lnTo>
                <a:lnTo>
                  <a:pt x="1564646" y="182790"/>
                </a:lnTo>
                <a:lnTo>
                  <a:pt x="1668899" y="186173"/>
                </a:lnTo>
                <a:lnTo>
                  <a:pt x="1668939" y="186506"/>
                </a:lnTo>
                <a:lnTo>
                  <a:pt x="1721396" y="186506"/>
                </a:lnTo>
                <a:lnTo>
                  <a:pt x="1722506" y="204216"/>
                </a:lnTo>
                <a:lnTo>
                  <a:pt x="1722506" y="228925"/>
                </a:lnTo>
                <a:lnTo>
                  <a:pt x="1562672" y="228925"/>
                </a:lnTo>
                <a:lnTo>
                  <a:pt x="1563971" y="240554"/>
                </a:lnTo>
                <a:lnTo>
                  <a:pt x="1589255" y="282398"/>
                </a:lnTo>
                <a:lnTo>
                  <a:pt x="1626091" y="294081"/>
                </a:lnTo>
                <a:lnTo>
                  <a:pt x="1716116" y="294081"/>
                </a:lnTo>
                <a:lnTo>
                  <a:pt x="1713384" y="297813"/>
                </a:lnTo>
                <a:lnTo>
                  <a:pt x="1683380" y="325239"/>
                </a:lnTo>
                <a:lnTo>
                  <a:pt x="1641473" y="339280"/>
                </a:lnTo>
                <a:lnTo>
                  <a:pt x="1623894" y="340216"/>
                </a:lnTo>
                <a:close/>
              </a:path>
              <a:path w="1819275" h="429260">
                <a:moveTo>
                  <a:pt x="1721396" y="186506"/>
                </a:moveTo>
                <a:lnTo>
                  <a:pt x="1668939" y="186506"/>
                </a:lnTo>
                <a:lnTo>
                  <a:pt x="1672437" y="186288"/>
                </a:lnTo>
                <a:lnTo>
                  <a:pt x="1668899" y="186173"/>
                </a:lnTo>
                <a:lnTo>
                  <a:pt x="1656695" y="146384"/>
                </a:lnTo>
                <a:lnTo>
                  <a:pt x="1618660" y="128127"/>
                </a:lnTo>
                <a:lnTo>
                  <a:pt x="1703967" y="128127"/>
                </a:lnTo>
                <a:lnTo>
                  <a:pt x="1708491" y="135876"/>
                </a:lnTo>
                <a:lnTo>
                  <a:pt x="1716279" y="156606"/>
                </a:lnTo>
                <a:lnTo>
                  <a:pt x="1720950" y="179386"/>
                </a:lnTo>
                <a:lnTo>
                  <a:pt x="1721396" y="186506"/>
                </a:lnTo>
                <a:close/>
              </a:path>
              <a:path w="1819275" h="429260">
                <a:moveTo>
                  <a:pt x="1668939" y="186506"/>
                </a:moveTo>
                <a:lnTo>
                  <a:pt x="1668899" y="186173"/>
                </a:lnTo>
                <a:lnTo>
                  <a:pt x="1672437" y="186288"/>
                </a:lnTo>
                <a:lnTo>
                  <a:pt x="1668939" y="186506"/>
                </a:lnTo>
                <a:close/>
              </a:path>
              <a:path w="1819275" h="429260">
                <a:moveTo>
                  <a:pt x="1716116" y="294081"/>
                </a:moveTo>
                <a:lnTo>
                  <a:pt x="1626091" y="294081"/>
                </a:lnTo>
                <a:lnTo>
                  <a:pt x="1635537" y="293582"/>
                </a:lnTo>
                <a:lnTo>
                  <a:pt x="1644206" y="292086"/>
                </a:lnTo>
                <a:lnTo>
                  <a:pt x="1680037" y="267980"/>
                </a:lnTo>
                <a:lnTo>
                  <a:pt x="1687201" y="259207"/>
                </a:lnTo>
                <a:lnTo>
                  <a:pt x="1721639" y="286539"/>
                </a:lnTo>
                <a:lnTo>
                  <a:pt x="1716116" y="294081"/>
                </a:lnTo>
                <a:close/>
              </a:path>
              <a:path w="1819275" h="429260">
                <a:moveTo>
                  <a:pt x="1797063" y="338467"/>
                </a:moveTo>
                <a:lnTo>
                  <a:pt x="1776955" y="338467"/>
                </a:lnTo>
                <a:lnTo>
                  <a:pt x="1769160" y="335480"/>
                </a:lnTo>
                <a:lnTo>
                  <a:pt x="1763619" y="329503"/>
                </a:lnTo>
                <a:lnTo>
                  <a:pt x="1758078" y="323454"/>
                </a:lnTo>
                <a:lnTo>
                  <a:pt x="1755307" y="316239"/>
                </a:lnTo>
                <a:lnTo>
                  <a:pt x="1755307" y="299329"/>
                </a:lnTo>
                <a:lnTo>
                  <a:pt x="1758036" y="292041"/>
                </a:lnTo>
                <a:lnTo>
                  <a:pt x="1769049" y="279869"/>
                </a:lnTo>
                <a:lnTo>
                  <a:pt x="1776885" y="276808"/>
                </a:lnTo>
                <a:lnTo>
                  <a:pt x="1797147" y="276808"/>
                </a:lnTo>
                <a:lnTo>
                  <a:pt x="1804942" y="279869"/>
                </a:lnTo>
                <a:lnTo>
                  <a:pt x="1810413" y="285992"/>
                </a:lnTo>
                <a:lnTo>
                  <a:pt x="1815941" y="292041"/>
                </a:lnTo>
                <a:lnTo>
                  <a:pt x="1818711" y="299329"/>
                </a:lnTo>
                <a:lnTo>
                  <a:pt x="1818711" y="316239"/>
                </a:lnTo>
                <a:lnTo>
                  <a:pt x="1815941" y="323454"/>
                </a:lnTo>
                <a:lnTo>
                  <a:pt x="1810413" y="329503"/>
                </a:lnTo>
                <a:lnTo>
                  <a:pt x="1804872" y="335480"/>
                </a:lnTo>
                <a:lnTo>
                  <a:pt x="1797063" y="338467"/>
                </a:lnTo>
                <a:close/>
              </a:path>
              <a:path w="1819275" h="429260">
                <a:moveTo>
                  <a:pt x="1797287" y="145400"/>
                </a:moveTo>
                <a:lnTo>
                  <a:pt x="1777179" y="145400"/>
                </a:lnTo>
                <a:lnTo>
                  <a:pt x="1769370" y="142413"/>
                </a:lnTo>
                <a:lnTo>
                  <a:pt x="1763843" y="136436"/>
                </a:lnTo>
                <a:lnTo>
                  <a:pt x="1758302" y="130387"/>
                </a:lnTo>
                <a:lnTo>
                  <a:pt x="1755531" y="123172"/>
                </a:lnTo>
                <a:lnTo>
                  <a:pt x="1755531" y="106263"/>
                </a:lnTo>
                <a:lnTo>
                  <a:pt x="1758260" y="98974"/>
                </a:lnTo>
                <a:lnTo>
                  <a:pt x="1769272" y="86803"/>
                </a:lnTo>
                <a:lnTo>
                  <a:pt x="1777095" y="83742"/>
                </a:lnTo>
                <a:lnTo>
                  <a:pt x="1797357" y="83742"/>
                </a:lnTo>
                <a:lnTo>
                  <a:pt x="1805166" y="86803"/>
                </a:lnTo>
                <a:lnTo>
                  <a:pt x="1810623" y="92925"/>
                </a:lnTo>
                <a:lnTo>
                  <a:pt x="1816165" y="98974"/>
                </a:lnTo>
                <a:lnTo>
                  <a:pt x="1818935" y="106263"/>
                </a:lnTo>
                <a:lnTo>
                  <a:pt x="1818935" y="123172"/>
                </a:lnTo>
                <a:lnTo>
                  <a:pt x="1816165" y="130387"/>
                </a:lnTo>
                <a:lnTo>
                  <a:pt x="1810623" y="136436"/>
                </a:lnTo>
                <a:lnTo>
                  <a:pt x="1805082" y="142413"/>
                </a:lnTo>
                <a:lnTo>
                  <a:pt x="1797287" y="145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7333" y="1677131"/>
            <a:ext cx="8643620" cy="52070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500" spc="-5" dirty="0">
                <a:latin typeface="RobotoRegular"/>
                <a:cs typeface="RobotoRegular"/>
              </a:rPr>
              <a:t>Drainage:</a:t>
            </a:r>
            <a:endParaRPr sz="3500">
              <a:latin typeface="RobotoRegular"/>
              <a:cs typeface="RobotoRegular"/>
            </a:endParaRPr>
          </a:p>
          <a:p>
            <a:pPr marL="361950" marR="687705" indent="-349885">
              <a:lnSpc>
                <a:spcPct val="99500"/>
              </a:lnSpc>
              <a:spcBef>
                <a:spcPts val="805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62585" algn="l"/>
              </a:tabLst>
            </a:pPr>
            <a:r>
              <a:rPr sz="3500" spc="20" dirty="0">
                <a:latin typeface="RobotoRegular"/>
                <a:cs typeface="RobotoRegular"/>
              </a:rPr>
              <a:t>Under </a:t>
            </a:r>
            <a:r>
              <a:rPr sz="3500" spc="10" dirty="0">
                <a:latin typeface="RobotoRegular"/>
                <a:cs typeface="RobotoRegular"/>
              </a:rPr>
              <a:t>anaesthesia, </a:t>
            </a:r>
            <a:r>
              <a:rPr sz="3500" spc="5" dirty="0">
                <a:latin typeface="RobotoRegular"/>
                <a:cs typeface="RobotoRegular"/>
              </a:rPr>
              <a:t>the </a:t>
            </a:r>
            <a:r>
              <a:rPr sz="3500" spc="20" dirty="0">
                <a:latin typeface="RobotoRegular"/>
                <a:cs typeface="RobotoRegular"/>
              </a:rPr>
              <a:t>joint is </a:t>
            </a:r>
            <a:r>
              <a:rPr sz="3500" spc="15" dirty="0">
                <a:latin typeface="RobotoRegular"/>
                <a:cs typeface="RobotoRegular"/>
              </a:rPr>
              <a:t>opened  </a:t>
            </a:r>
            <a:r>
              <a:rPr sz="3500" spc="10" dirty="0">
                <a:latin typeface="RobotoRegular"/>
                <a:cs typeface="RobotoRegular"/>
              </a:rPr>
              <a:t>through a </a:t>
            </a:r>
            <a:r>
              <a:rPr sz="3500" spc="15" dirty="0">
                <a:latin typeface="RobotoRegular"/>
                <a:cs typeface="RobotoRegular"/>
              </a:rPr>
              <a:t>small </a:t>
            </a:r>
            <a:r>
              <a:rPr sz="3500" spc="25" dirty="0">
                <a:latin typeface="RobotoRegular"/>
                <a:cs typeface="RobotoRegular"/>
              </a:rPr>
              <a:t>incision </a:t>
            </a:r>
            <a:r>
              <a:rPr sz="3500" spc="5" dirty="0">
                <a:latin typeface="RobotoRegular"/>
                <a:cs typeface="RobotoRegular"/>
              </a:rPr>
              <a:t>(arthrotomy),  </a:t>
            </a:r>
            <a:r>
              <a:rPr sz="3500" spc="-5" dirty="0">
                <a:latin typeface="RobotoRegular"/>
                <a:cs typeface="RobotoRegular"/>
              </a:rPr>
              <a:t>drained </a:t>
            </a:r>
            <a:r>
              <a:rPr sz="3500" spc="10" dirty="0">
                <a:latin typeface="RobotoRegular"/>
                <a:cs typeface="RobotoRegular"/>
              </a:rPr>
              <a:t>and </a:t>
            </a:r>
            <a:r>
              <a:rPr sz="3500" spc="20" dirty="0">
                <a:latin typeface="RobotoRegular"/>
                <a:cs typeface="RobotoRegular"/>
              </a:rPr>
              <a:t>washed </a:t>
            </a:r>
            <a:r>
              <a:rPr sz="3500" spc="10" dirty="0">
                <a:latin typeface="RobotoRegular"/>
                <a:cs typeface="RobotoRegular"/>
              </a:rPr>
              <a:t>out </a:t>
            </a:r>
            <a:r>
              <a:rPr sz="3500" dirty="0">
                <a:latin typeface="RobotoRegular"/>
                <a:cs typeface="RobotoRegular"/>
              </a:rPr>
              <a:t>with  </a:t>
            </a:r>
            <a:r>
              <a:rPr sz="3500" spc="15" dirty="0">
                <a:latin typeface="RobotoRegular"/>
                <a:cs typeface="RobotoRegular"/>
              </a:rPr>
              <a:t>physiological </a:t>
            </a:r>
            <a:r>
              <a:rPr sz="3500" spc="10" dirty="0">
                <a:latin typeface="RobotoRegular"/>
                <a:cs typeface="RobotoRegular"/>
              </a:rPr>
              <a:t>(normal) </a:t>
            </a:r>
            <a:r>
              <a:rPr sz="3500" spc="20" dirty="0">
                <a:latin typeface="RobotoRegular"/>
                <a:cs typeface="RobotoRegular"/>
              </a:rPr>
              <a:t>saline.</a:t>
            </a:r>
            <a:endParaRPr sz="3500">
              <a:latin typeface="RobotoRegular"/>
              <a:cs typeface="RobotoRegular"/>
            </a:endParaRPr>
          </a:p>
          <a:p>
            <a:pPr marL="361950" marR="548640" indent="-349885">
              <a:lnSpc>
                <a:spcPts val="4160"/>
              </a:lnSpc>
              <a:spcBef>
                <a:spcPts val="955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62585" algn="l"/>
              </a:tabLst>
            </a:pPr>
            <a:r>
              <a:rPr sz="3500" spc="15" dirty="0">
                <a:latin typeface="RobotoRegular"/>
                <a:cs typeface="RobotoRegular"/>
              </a:rPr>
              <a:t>A small </a:t>
            </a:r>
            <a:r>
              <a:rPr sz="3500" dirty="0">
                <a:latin typeface="RobotoRegular"/>
                <a:cs typeface="RobotoRegular"/>
              </a:rPr>
              <a:t>catheter </a:t>
            </a:r>
            <a:r>
              <a:rPr sz="3500" spc="20" dirty="0">
                <a:latin typeface="RobotoRegular"/>
                <a:cs typeface="RobotoRegular"/>
              </a:rPr>
              <a:t>is </a:t>
            </a:r>
            <a:r>
              <a:rPr sz="3500" spc="10" dirty="0">
                <a:latin typeface="RobotoRegular"/>
                <a:cs typeface="RobotoRegular"/>
              </a:rPr>
              <a:t>left </a:t>
            </a:r>
            <a:r>
              <a:rPr sz="3500" spc="20" dirty="0">
                <a:latin typeface="RobotoRegular"/>
                <a:cs typeface="RobotoRegular"/>
              </a:rPr>
              <a:t>in </a:t>
            </a:r>
            <a:r>
              <a:rPr sz="3500" spc="10" dirty="0">
                <a:latin typeface="RobotoRegular"/>
                <a:cs typeface="RobotoRegular"/>
              </a:rPr>
              <a:t>place and </a:t>
            </a:r>
            <a:r>
              <a:rPr sz="3500" spc="5" dirty="0">
                <a:latin typeface="RobotoRegular"/>
                <a:cs typeface="RobotoRegular"/>
              </a:rPr>
              <a:t>the  </a:t>
            </a:r>
            <a:r>
              <a:rPr sz="3500" spc="20" dirty="0">
                <a:latin typeface="RobotoRegular"/>
                <a:cs typeface="RobotoRegular"/>
              </a:rPr>
              <a:t>wound is</a:t>
            </a:r>
            <a:r>
              <a:rPr sz="3500" spc="45" dirty="0">
                <a:latin typeface="RobotoRegular"/>
                <a:cs typeface="RobotoRegular"/>
              </a:rPr>
              <a:t> </a:t>
            </a:r>
            <a:r>
              <a:rPr sz="3500" spc="20" dirty="0">
                <a:latin typeface="RobotoRegular"/>
                <a:cs typeface="RobotoRegular"/>
              </a:rPr>
              <a:t>closed</a:t>
            </a:r>
            <a:endParaRPr sz="3500">
              <a:latin typeface="RobotoRegular"/>
              <a:cs typeface="RobotoRegular"/>
            </a:endParaRPr>
          </a:p>
          <a:p>
            <a:pPr marL="361950" marR="5080" indent="-349885">
              <a:lnSpc>
                <a:spcPts val="4160"/>
              </a:lnSpc>
              <a:spcBef>
                <a:spcPts val="825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62585" algn="l"/>
              </a:tabLst>
            </a:pPr>
            <a:r>
              <a:rPr sz="3500" spc="10" dirty="0">
                <a:latin typeface="RobotoRegular"/>
                <a:cs typeface="RobotoRegular"/>
              </a:rPr>
              <a:t>Suction </a:t>
            </a:r>
            <a:r>
              <a:rPr sz="3500" spc="5" dirty="0">
                <a:latin typeface="RobotoRegular"/>
                <a:cs typeface="RobotoRegular"/>
              </a:rPr>
              <a:t>irrigation </a:t>
            </a:r>
            <a:r>
              <a:rPr sz="3500" spc="20" dirty="0">
                <a:latin typeface="RobotoRegular"/>
                <a:cs typeface="RobotoRegular"/>
              </a:rPr>
              <a:t>is continued </a:t>
            </a:r>
            <a:r>
              <a:rPr sz="3500" spc="-5" dirty="0">
                <a:latin typeface="RobotoRegular"/>
                <a:cs typeface="RobotoRegular"/>
              </a:rPr>
              <a:t>for </a:t>
            </a:r>
            <a:r>
              <a:rPr sz="3500" spc="5" dirty="0">
                <a:latin typeface="RobotoRegular"/>
                <a:cs typeface="RobotoRegular"/>
              </a:rPr>
              <a:t>another  </a:t>
            </a:r>
            <a:r>
              <a:rPr sz="3500" spc="15" dirty="0">
                <a:latin typeface="RobotoRegular"/>
                <a:cs typeface="RobotoRegular"/>
              </a:rPr>
              <a:t>2 </a:t>
            </a:r>
            <a:r>
              <a:rPr sz="3500" spc="-5" dirty="0">
                <a:latin typeface="RobotoRegular"/>
                <a:cs typeface="RobotoRegular"/>
              </a:rPr>
              <a:t>or </a:t>
            </a:r>
            <a:r>
              <a:rPr sz="3500" spc="15" dirty="0">
                <a:latin typeface="RobotoRegular"/>
                <a:cs typeface="RobotoRegular"/>
              </a:rPr>
              <a:t>3</a:t>
            </a:r>
            <a:r>
              <a:rPr sz="3500" spc="45" dirty="0">
                <a:latin typeface="RobotoRegular"/>
                <a:cs typeface="RobotoRegular"/>
              </a:rPr>
              <a:t> </a:t>
            </a:r>
            <a:r>
              <a:rPr sz="3500" spc="5" dirty="0">
                <a:latin typeface="RobotoRegular"/>
                <a:cs typeface="RobotoRegular"/>
              </a:rPr>
              <a:t>days.</a:t>
            </a:r>
            <a:endParaRPr sz="35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23659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T</a:t>
            </a:r>
            <a:r>
              <a:rPr spc="5" dirty="0"/>
              <a:t>r</a:t>
            </a:r>
            <a:r>
              <a:rPr spc="-40" dirty="0"/>
              <a:t>e</a:t>
            </a:r>
            <a:r>
              <a:rPr dirty="0"/>
              <a:t>a</a:t>
            </a:r>
            <a:r>
              <a:rPr spc="-45" dirty="0"/>
              <a:t>t</a:t>
            </a:r>
            <a:r>
              <a:rPr spc="45" dirty="0"/>
              <a:t>m</a:t>
            </a:r>
            <a:r>
              <a:rPr spc="-40" dirty="0"/>
              <a:t>e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201495" y="1457149"/>
            <a:ext cx="185091" cy="136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2</a:t>
            </a:r>
            <a:r>
              <a:rPr sz="1400" spc="15" dirty="0">
                <a:latin typeface="RobotoRegular"/>
                <a:cs typeface="RobotoRegular"/>
              </a:rPr>
              <a:t>9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8546" y="3347824"/>
            <a:ext cx="114299" cy="2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546" y="3956535"/>
            <a:ext cx="114299" cy="2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8546" y="4565258"/>
            <a:ext cx="114299" cy="2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8546" y="5173969"/>
            <a:ext cx="114299" cy="2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604" y="1897520"/>
            <a:ext cx="2276815" cy="4828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7333" y="1677400"/>
            <a:ext cx="8613140" cy="489839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950" spc="5" dirty="0">
                <a:latin typeface="RobotoRegular"/>
                <a:cs typeface="RobotoRegular"/>
              </a:rPr>
              <a:t>Drainage…</a:t>
            </a:r>
            <a:endParaRPr sz="3950">
              <a:latin typeface="RobotoRegular"/>
              <a:cs typeface="RobotoRegular"/>
            </a:endParaRPr>
          </a:p>
          <a:p>
            <a:pPr marL="362585" marR="2774950" indent="-362585">
              <a:lnSpc>
                <a:spcPct val="113500"/>
              </a:lnSpc>
              <a:spcBef>
                <a:spcPts val="25"/>
              </a:spcBef>
              <a:buClr>
                <a:srgbClr val="428086"/>
              </a:buClr>
              <a:buSzPct val="59493"/>
              <a:buFont typeface="Wingdings"/>
              <a:buChar char=""/>
              <a:tabLst>
                <a:tab pos="362585" algn="l"/>
              </a:tabLst>
            </a:pPr>
            <a:r>
              <a:rPr sz="3950" spc="25" dirty="0">
                <a:latin typeface="RobotoRegular"/>
                <a:cs typeface="RobotoRegular"/>
              </a:rPr>
              <a:t>Arthrotomy </a:t>
            </a:r>
            <a:r>
              <a:rPr sz="3950" spc="20" dirty="0">
                <a:latin typeface="RobotoRegular"/>
                <a:cs typeface="RobotoRegular"/>
              </a:rPr>
              <a:t>is </a:t>
            </a:r>
            <a:r>
              <a:rPr sz="3950" spc="10" dirty="0">
                <a:latin typeface="RobotoRegular"/>
                <a:cs typeface="RobotoRegular"/>
              </a:rPr>
              <a:t>advisable:  </a:t>
            </a:r>
            <a:r>
              <a:rPr sz="3500" spc="25" dirty="0">
                <a:latin typeface="RobotoRegular"/>
                <a:cs typeface="RobotoRegular"/>
              </a:rPr>
              <a:t>In </a:t>
            </a:r>
            <a:r>
              <a:rPr sz="3500" spc="30" dirty="0">
                <a:latin typeface="RobotoRegular"/>
                <a:cs typeface="RobotoRegular"/>
              </a:rPr>
              <a:t>very </a:t>
            </a:r>
            <a:r>
              <a:rPr sz="3500" spc="15" dirty="0">
                <a:latin typeface="RobotoRegular"/>
                <a:cs typeface="RobotoRegular"/>
              </a:rPr>
              <a:t>young </a:t>
            </a:r>
            <a:r>
              <a:rPr sz="3500" spc="5" dirty="0">
                <a:latin typeface="RobotoRegular"/>
                <a:cs typeface="RobotoRegular"/>
              </a:rPr>
              <a:t>infants  </a:t>
            </a:r>
            <a:r>
              <a:rPr sz="3500" spc="15" dirty="0">
                <a:latin typeface="RobotoRegular"/>
                <a:cs typeface="RobotoRegular"/>
              </a:rPr>
              <a:t>When </a:t>
            </a:r>
            <a:r>
              <a:rPr sz="3500" spc="5" dirty="0">
                <a:latin typeface="RobotoRegular"/>
                <a:cs typeface="RobotoRegular"/>
              </a:rPr>
              <a:t>the </a:t>
            </a:r>
            <a:r>
              <a:rPr sz="3500" spc="30" dirty="0">
                <a:latin typeface="RobotoRegular"/>
                <a:cs typeface="RobotoRegular"/>
              </a:rPr>
              <a:t>hip </a:t>
            </a:r>
            <a:r>
              <a:rPr sz="3500" spc="20" dirty="0">
                <a:latin typeface="RobotoRegular"/>
                <a:cs typeface="RobotoRegular"/>
              </a:rPr>
              <a:t>is</a:t>
            </a:r>
            <a:r>
              <a:rPr sz="3500" spc="55" dirty="0">
                <a:latin typeface="RobotoRegular"/>
                <a:cs typeface="RobotoRegular"/>
              </a:rPr>
              <a:t> </a:t>
            </a:r>
            <a:r>
              <a:rPr sz="3500" spc="30" dirty="0">
                <a:latin typeface="RobotoRegular"/>
                <a:cs typeface="RobotoRegular"/>
              </a:rPr>
              <a:t>involved</a:t>
            </a:r>
            <a:endParaRPr sz="3500">
              <a:latin typeface="RobotoRegular"/>
              <a:cs typeface="RobotoRegular"/>
            </a:endParaRPr>
          </a:p>
          <a:p>
            <a:pPr marL="711835">
              <a:lnSpc>
                <a:spcPct val="100000"/>
              </a:lnSpc>
              <a:spcBef>
                <a:spcPts val="590"/>
              </a:spcBef>
            </a:pPr>
            <a:r>
              <a:rPr sz="3500" spc="20" dirty="0">
                <a:latin typeface="RobotoRegular"/>
                <a:cs typeface="RobotoRegular"/>
              </a:rPr>
              <a:t>If </a:t>
            </a:r>
            <a:r>
              <a:rPr sz="3500" spc="5" dirty="0">
                <a:latin typeface="RobotoRegular"/>
                <a:cs typeface="RobotoRegular"/>
              </a:rPr>
              <a:t>the </a:t>
            </a:r>
            <a:r>
              <a:rPr sz="3500" spc="-10" dirty="0">
                <a:latin typeface="RobotoRegular"/>
                <a:cs typeface="RobotoRegular"/>
              </a:rPr>
              <a:t>aspirated </a:t>
            </a:r>
            <a:r>
              <a:rPr sz="3500" spc="25" dirty="0">
                <a:latin typeface="RobotoRegular"/>
                <a:cs typeface="RobotoRegular"/>
              </a:rPr>
              <a:t>pus </a:t>
            </a:r>
            <a:r>
              <a:rPr sz="3500" spc="20" dirty="0">
                <a:latin typeface="RobotoRegular"/>
                <a:cs typeface="RobotoRegular"/>
              </a:rPr>
              <a:t>is </a:t>
            </a:r>
            <a:r>
              <a:rPr sz="3500" spc="30" dirty="0">
                <a:latin typeface="RobotoRegular"/>
                <a:cs typeface="RobotoRegular"/>
              </a:rPr>
              <a:t>very</a:t>
            </a:r>
            <a:r>
              <a:rPr sz="3500" spc="75" dirty="0">
                <a:latin typeface="RobotoRegular"/>
                <a:cs typeface="RobotoRegular"/>
              </a:rPr>
              <a:t> </a:t>
            </a:r>
            <a:r>
              <a:rPr sz="3500" spc="15" dirty="0">
                <a:latin typeface="RobotoRegular"/>
                <a:cs typeface="RobotoRegular"/>
              </a:rPr>
              <a:t>thick</a:t>
            </a:r>
            <a:endParaRPr sz="3500">
              <a:latin typeface="RobotoRegular"/>
              <a:cs typeface="RobotoRegular"/>
            </a:endParaRPr>
          </a:p>
          <a:p>
            <a:pPr marL="711835" marR="5080">
              <a:lnSpc>
                <a:spcPts val="4190"/>
              </a:lnSpc>
              <a:spcBef>
                <a:spcPts val="740"/>
              </a:spcBef>
            </a:pPr>
            <a:r>
              <a:rPr sz="3500" spc="20" dirty="0">
                <a:latin typeface="RobotoRegular"/>
                <a:cs typeface="RobotoRegular"/>
              </a:rPr>
              <a:t>If </a:t>
            </a:r>
            <a:r>
              <a:rPr sz="3500" spc="30" dirty="0">
                <a:latin typeface="RobotoRegular"/>
                <a:cs typeface="RobotoRegular"/>
              </a:rPr>
              <a:t>no </a:t>
            </a:r>
            <a:r>
              <a:rPr sz="3500" spc="20" dirty="0">
                <a:latin typeface="RobotoRegular"/>
                <a:cs typeface="RobotoRegular"/>
              </a:rPr>
              <a:t>improvement </a:t>
            </a:r>
            <a:r>
              <a:rPr sz="3500" spc="15" dirty="0">
                <a:latin typeface="RobotoRegular"/>
                <a:cs typeface="RobotoRegular"/>
              </a:rPr>
              <a:t>48 </a:t>
            </a:r>
            <a:r>
              <a:rPr sz="3500" spc="30" dirty="0">
                <a:latin typeface="RobotoRegular"/>
                <a:cs typeface="RobotoRegular"/>
              </a:rPr>
              <a:t>hrs </a:t>
            </a:r>
            <a:r>
              <a:rPr sz="3500" spc="-15" dirty="0">
                <a:latin typeface="RobotoRegular"/>
                <a:cs typeface="RobotoRegular"/>
              </a:rPr>
              <a:t>after </a:t>
            </a:r>
            <a:r>
              <a:rPr sz="3500" dirty="0">
                <a:latin typeface="RobotoRegular"/>
                <a:cs typeface="RobotoRegular"/>
              </a:rPr>
              <a:t>initiation  </a:t>
            </a:r>
            <a:r>
              <a:rPr sz="3500" spc="-5" dirty="0">
                <a:latin typeface="RobotoRegular"/>
                <a:cs typeface="RobotoRegular"/>
              </a:rPr>
              <a:t>of </a:t>
            </a:r>
            <a:r>
              <a:rPr sz="3500" spc="20" dirty="0">
                <a:latin typeface="RobotoRegular"/>
                <a:cs typeface="RobotoRegular"/>
              </a:rPr>
              <a:t>closed </a:t>
            </a:r>
            <a:r>
              <a:rPr sz="3500" spc="-10" dirty="0">
                <a:latin typeface="RobotoRegular"/>
                <a:cs typeface="RobotoRegular"/>
              </a:rPr>
              <a:t>aspiration </a:t>
            </a:r>
            <a:r>
              <a:rPr sz="3500" spc="-5" dirty="0">
                <a:latin typeface="RobotoRegular"/>
                <a:cs typeface="RobotoRegular"/>
              </a:rPr>
              <a:t>of </a:t>
            </a:r>
            <a:r>
              <a:rPr sz="3500" spc="5" dirty="0">
                <a:latin typeface="RobotoRegular"/>
                <a:cs typeface="RobotoRegular"/>
              </a:rPr>
              <a:t>the </a:t>
            </a:r>
            <a:r>
              <a:rPr sz="3500" spc="30" dirty="0">
                <a:latin typeface="RobotoRegular"/>
                <a:cs typeface="RobotoRegular"/>
              </a:rPr>
              <a:t>purulent  </a:t>
            </a:r>
            <a:r>
              <a:rPr sz="3500" spc="15" dirty="0">
                <a:latin typeface="RobotoRegular"/>
                <a:cs typeface="RobotoRegular"/>
              </a:rPr>
              <a:t>effusion</a:t>
            </a:r>
            <a:endParaRPr sz="35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26187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Deﬁnition</a:t>
            </a:r>
          </a:p>
        </p:txBody>
      </p:sp>
      <p:sp>
        <p:nvSpPr>
          <p:cNvPr id="3" name="object 3"/>
          <p:cNvSpPr/>
          <p:nvPr/>
        </p:nvSpPr>
        <p:spPr>
          <a:xfrm>
            <a:off x="257557" y="1457149"/>
            <a:ext cx="87316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419" y="1398970"/>
            <a:ext cx="1276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RobotoRegular"/>
                <a:cs typeface="RobotoRegular"/>
              </a:rPr>
              <a:t>3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333" y="1776259"/>
            <a:ext cx="8589010" cy="278828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361950" marR="5080" indent="-349885">
              <a:lnSpc>
                <a:spcPct val="99500"/>
              </a:lnSpc>
              <a:spcBef>
                <a:spcPts val="145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62585" algn="l"/>
              </a:tabLst>
            </a:pPr>
            <a:r>
              <a:rPr sz="3500" spc="5" dirty="0">
                <a:latin typeface="RobotoRegular"/>
                <a:cs typeface="RobotoRegular"/>
              </a:rPr>
              <a:t>Septic </a:t>
            </a:r>
            <a:r>
              <a:rPr sz="3500" spc="15" dirty="0">
                <a:latin typeface="RobotoRegular"/>
                <a:cs typeface="RobotoRegular"/>
              </a:rPr>
              <a:t>arthritis </a:t>
            </a:r>
            <a:r>
              <a:rPr sz="3500" spc="-5" dirty="0">
                <a:latin typeface="RobotoRegular"/>
                <a:cs typeface="RobotoRegular"/>
              </a:rPr>
              <a:t>or </a:t>
            </a:r>
            <a:r>
              <a:rPr sz="3500" spc="10" dirty="0">
                <a:latin typeface="RobotoRegular"/>
                <a:cs typeface="RobotoRegular"/>
              </a:rPr>
              <a:t>pyogenic </a:t>
            </a:r>
            <a:r>
              <a:rPr sz="3500" spc="15" dirty="0">
                <a:latin typeface="RobotoRegular"/>
                <a:cs typeface="RobotoRegular"/>
              </a:rPr>
              <a:t>arthritis </a:t>
            </a:r>
            <a:r>
              <a:rPr sz="3500" spc="20" dirty="0">
                <a:latin typeface="RobotoRegular"/>
                <a:cs typeface="RobotoRegular"/>
              </a:rPr>
              <a:t>is </a:t>
            </a:r>
            <a:r>
              <a:rPr sz="3500" spc="5" dirty="0">
                <a:latin typeface="RobotoRegular"/>
                <a:cs typeface="RobotoRegular"/>
              </a:rPr>
              <a:t>the  </a:t>
            </a:r>
            <a:r>
              <a:rPr sz="3500" spc="25" dirty="0">
                <a:latin typeface="RobotoRegular"/>
                <a:cs typeface="RobotoRegular"/>
              </a:rPr>
              <a:t>invasion </a:t>
            </a:r>
            <a:r>
              <a:rPr sz="3500" spc="-5" dirty="0">
                <a:latin typeface="RobotoRegular"/>
                <a:cs typeface="RobotoRegular"/>
              </a:rPr>
              <a:t>of </a:t>
            </a:r>
            <a:r>
              <a:rPr sz="3500" spc="10" dirty="0">
                <a:latin typeface="RobotoRegular"/>
                <a:cs typeface="RobotoRegular"/>
              </a:rPr>
              <a:t>a </a:t>
            </a:r>
            <a:r>
              <a:rPr sz="3500" spc="20" dirty="0">
                <a:latin typeface="RobotoRegular"/>
                <a:cs typeface="RobotoRegular"/>
              </a:rPr>
              <a:t>joint </a:t>
            </a:r>
            <a:r>
              <a:rPr sz="3500" spc="10" dirty="0">
                <a:latin typeface="RobotoRegular"/>
                <a:cs typeface="RobotoRegular"/>
              </a:rPr>
              <a:t>by </a:t>
            </a:r>
            <a:r>
              <a:rPr sz="3500" spc="-10" dirty="0">
                <a:latin typeface="RobotoRegular"/>
                <a:cs typeface="RobotoRegular"/>
              </a:rPr>
              <a:t>an </a:t>
            </a:r>
            <a:r>
              <a:rPr sz="3500" spc="15" dirty="0">
                <a:latin typeface="RobotoRegular"/>
                <a:cs typeface="RobotoRegular"/>
              </a:rPr>
              <a:t>infectious </a:t>
            </a:r>
            <a:r>
              <a:rPr sz="3500" spc="10" dirty="0">
                <a:latin typeface="RobotoRegular"/>
                <a:cs typeface="RobotoRegular"/>
              </a:rPr>
              <a:t>agent  </a:t>
            </a:r>
            <a:r>
              <a:rPr sz="3500" spc="25" dirty="0">
                <a:latin typeface="RobotoRegular"/>
                <a:cs typeface="RobotoRegular"/>
              </a:rPr>
              <a:t>which </a:t>
            </a:r>
            <a:r>
              <a:rPr sz="3500" spc="15" dirty="0">
                <a:latin typeface="RobotoRegular"/>
                <a:cs typeface="RobotoRegular"/>
              </a:rPr>
              <a:t>produces </a:t>
            </a:r>
            <a:r>
              <a:rPr sz="3500" spc="20" dirty="0">
                <a:latin typeface="RobotoRegular"/>
                <a:cs typeface="RobotoRegular"/>
              </a:rPr>
              <a:t>joint </a:t>
            </a:r>
            <a:r>
              <a:rPr sz="3500" dirty="0">
                <a:latin typeface="RobotoRegular"/>
                <a:cs typeface="RobotoRegular"/>
              </a:rPr>
              <a:t>inﬂammation (or  </a:t>
            </a:r>
            <a:r>
              <a:rPr sz="3500" spc="20" dirty="0">
                <a:latin typeface="RobotoRegular"/>
                <a:cs typeface="RobotoRegular"/>
              </a:rPr>
              <a:t>arthritis) </a:t>
            </a:r>
            <a:r>
              <a:rPr sz="3500" spc="10" dirty="0">
                <a:latin typeface="RobotoRegular"/>
                <a:cs typeface="RobotoRegular"/>
              </a:rPr>
              <a:t>and </a:t>
            </a:r>
            <a:r>
              <a:rPr sz="3500" spc="5" dirty="0">
                <a:latin typeface="RobotoRegular"/>
                <a:cs typeface="RobotoRegular"/>
              </a:rPr>
              <a:t>forms</a:t>
            </a:r>
            <a:r>
              <a:rPr sz="3500" spc="30" dirty="0">
                <a:latin typeface="RobotoRegular"/>
                <a:cs typeface="RobotoRegular"/>
              </a:rPr>
              <a:t> pus.</a:t>
            </a:r>
            <a:endParaRPr sz="3500">
              <a:latin typeface="RobotoRegular"/>
              <a:cs typeface="RobotoRegular"/>
            </a:endParaRPr>
          </a:p>
          <a:p>
            <a:pPr marL="361950" indent="-349885">
              <a:lnSpc>
                <a:spcPct val="100000"/>
              </a:lnSpc>
              <a:spcBef>
                <a:spcPts val="785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62585" algn="l"/>
              </a:tabLst>
            </a:pPr>
            <a:r>
              <a:rPr sz="3500" spc="20" dirty="0">
                <a:latin typeface="RobotoRegular"/>
                <a:cs typeface="RobotoRegular"/>
              </a:rPr>
              <a:t>It is </a:t>
            </a:r>
            <a:r>
              <a:rPr sz="3500" spc="15" dirty="0">
                <a:latin typeface="RobotoRegular"/>
                <a:cs typeface="RobotoRegular"/>
              </a:rPr>
              <a:t>also called </a:t>
            </a:r>
            <a:r>
              <a:rPr sz="3500" spc="10" dirty="0">
                <a:latin typeface="RobotoRegular"/>
                <a:cs typeface="RobotoRegular"/>
              </a:rPr>
              <a:t>suppurative</a:t>
            </a:r>
            <a:r>
              <a:rPr sz="3500" spc="-45" dirty="0">
                <a:latin typeface="RobotoRegular"/>
                <a:cs typeface="RobotoRegular"/>
              </a:rPr>
              <a:t> </a:t>
            </a:r>
            <a:r>
              <a:rPr sz="3500" spc="20" dirty="0">
                <a:latin typeface="RobotoRegular"/>
                <a:cs typeface="RobotoRegular"/>
              </a:rPr>
              <a:t>arthritis.</a:t>
            </a:r>
            <a:endParaRPr sz="35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23659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T</a:t>
            </a:r>
            <a:r>
              <a:rPr spc="5" dirty="0"/>
              <a:t>r</a:t>
            </a:r>
            <a:r>
              <a:rPr spc="-40" dirty="0"/>
              <a:t>e</a:t>
            </a:r>
            <a:r>
              <a:rPr dirty="0"/>
              <a:t>a</a:t>
            </a:r>
            <a:r>
              <a:rPr spc="-45" dirty="0"/>
              <a:t>t</a:t>
            </a:r>
            <a:r>
              <a:rPr spc="45" dirty="0"/>
              <a:t>m</a:t>
            </a:r>
            <a:r>
              <a:rPr spc="-40" dirty="0"/>
              <a:t>e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201583" y="1457149"/>
            <a:ext cx="186660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3</a:t>
            </a:r>
            <a:r>
              <a:rPr sz="1400" spc="15" dirty="0">
                <a:latin typeface="RobotoRegular"/>
                <a:cs typeface="RobotoRegular"/>
              </a:rPr>
              <a:t>0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5371" y="4609923"/>
            <a:ext cx="92074" cy="18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5371" y="5946306"/>
            <a:ext cx="92074" cy="18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3521" y="1887025"/>
            <a:ext cx="1818005" cy="389255"/>
          </a:xfrm>
          <a:custGeom>
            <a:avLst/>
            <a:gdLst/>
            <a:ahLst/>
            <a:cxnLst/>
            <a:rect l="l" t="t" r="r" b="b"/>
            <a:pathLst>
              <a:path w="1818005" h="389255">
                <a:moveTo>
                  <a:pt x="84015" y="304358"/>
                </a:moveTo>
                <a:lnTo>
                  <a:pt x="0" y="304358"/>
                </a:lnTo>
                <a:lnTo>
                  <a:pt x="0" y="3962"/>
                </a:lnTo>
                <a:lnTo>
                  <a:pt x="87582" y="3962"/>
                </a:lnTo>
                <a:lnTo>
                  <a:pt x="115893" y="6359"/>
                </a:lnTo>
                <a:lnTo>
                  <a:pt x="141379" y="13548"/>
                </a:lnTo>
                <a:lnTo>
                  <a:pt x="164043" y="25530"/>
                </a:lnTo>
                <a:lnTo>
                  <a:pt x="183883" y="42304"/>
                </a:lnTo>
                <a:lnTo>
                  <a:pt x="187640" y="47159"/>
                </a:lnTo>
                <a:lnTo>
                  <a:pt x="50131" y="47159"/>
                </a:lnTo>
                <a:lnTo>
                  <a:pt x="50131" y="261359"/>
                </a:lnTo>
                <a:lnTo>
                  <a:pt x="187304" y="261359"/>
                </a:lnTo>
                <a:lnTo>
                  <a:pt x="183586" y="266115"/>
                </a:lnTo>
                <a:lnTo>
                  <a:pt x="163468" y="282846"/>
                </a:lnTo>
                <a:lnTo>
                  <a:pt x="140166" y="294797"/>
                </a:lnTo>
                <a:lnTo>
                  <a:pt x="113682" y="301968"/>
                </a:lnTo>
                <a:lnTo>
                  <a:pt x="84015" y="304358"/>
                </a:lnTo>
                <a:close/>
              </a:path>
              <a:path w="1818005" h="389255">
                <a:moveTo>
                  <a:pt x="187304" y="261359"/>
                </a:moveTo>
                <a:lnTo>
                  <a:pt x="84015" y="261359"/>
                </a:lnTo>
                <a:lnTo>
                  <a:pt x="104363" y="259699"/>
                </a:lnTo>
                <a:lnTo>
                  <a:pt x="122011" y="254721"/>
                </a:lnTo>
                <a:lnTo>
                  <a:pt x="158743" y="220318"/>
                </a:lnTo>
                <a:lnTo>
                  <a:pt x="171003" y="162878"/>
                </a:lnTo>
                <a:lnTo>
                  <a:pt x="171003" y="145244"/>
                </a:lnTo>
                <a:lnTo>
                  <a:pt x="165554" y="103261"/>
                </a:lnTo>
                <a:lnTo>
                  <a:pt x="137182" y="61370"/>
                </a:lnTo>
                <a:lnTo>
                  <a:pt x="87582" y="47159"/>
                </a:lnTo>
                <a:lnTo>
                  <a:pt x="187640" y="47159"/>
                </a:lnTo>
                <a:lnTo>
                  <a:pt x="211525" y="87310"/>
                </a:lnTo>
                <a:lnTo>
                  <a:pt x="220709" y="145244"/>
                </a:lnTo>
                <a:lnTo>
                  <a:pt x="220739" y="162878"/>
                </a:lnTo>
                <a:lnTo>
                  <a:pt x="218417" y="193703"/>
                </a:lnTo>
                <a:lnTo>
                  <a:pt x="211451" y="221184"/>
                </a:lnTo>
                <a:lnTo>
                  <a:pt x="199841" y="245321"/>
                </a:lnTo>
                <a:lnTo>
                  <a:pt x="187304" y="261359"/>
                </a:lnTo>
                <a:close/>
              </a:path>
              <a:path w="1818005" h="389255">
                <a:moveTo>
                  <a:pt x="375807" y="88672"/>
                </a:moveTo>
                <a:lnTo>
                  <a:pt x="308082" y="88672"/>
                </a:lnTo>
                <a:lnTo>
                  <a:pt x="314311" y="82300"/>
                </a:lnTo>
                <a:lnTo>
                  <a:pt x="323983" y="77749"/>
                </a:lnTo>
                <a:lnTo>
                  <a:pt x="337098" y="75018"/>
                </a:lnTo>
                <a:lnTo>
                  <a:pt x="353656" y="74108"/>
                </a:lnTo>
                <a:lnTo>
                  <a:pt x="361385" y="74108"/>
                </a:lnTo>
                <a:lnTo>
                  <a:pt x="368782" y="75759"/>
                </a:lnTo>
                <a:lnTo>
                  <a:pt x="375850" y="79061"/>
                </a:lnTo>
                <a:lnTo>
                  <a:pt x="375807" y="88672"/>
                </a:lnTo>
                <a:close/>
              </a:path>
              <a:path w="1818005" h="389255">
                <a:moveTo>
                  <a:pt x="308874" y="304358"/>
                </a:moveTo>
                <a:lnTo>
                  <a:pt x="260328" y="304358"/>
                </a:lnTo>
                <a:lnTo>
                  <a:pt x="260328" y="78071"/>
                </a:lnTo>
                <a:lnTo>
                  <a:pt x="307686" y="78071"/>
                </a:lnTo>
                <a:lnTo>
                  <a:pt x="308082" y="88672"/>
                </a:lnTo>
                <a:lnTo>
                  <a:pt x="375807" y="88672"/>
                </a:lnTo>
                <a:lnTo>
                  <a:pt x="375664" y="121267"/>
                </a:lnTo>
                <a:lnTo>
                  <a:pt x="351873" y="121267"/>
                </a:lnTo>
                <a:lnTo>
                  <a:pt x="337222" y="122902"/>
                </a:lnTo>
                <a:lnTo>
                  <a:pt x="325172" y="127806"/>
                </a:lnTo>
                <a:lnTo>
                  <a:pt x="315723" y="135980"/>
                </a:lnTo>
                <a:lnTo>
                  <a:pt x="308874" y="147424"/>
                </a:lnTo>
                <a:lnTo>
                  <a:pt x="308874" y="304358"/>
                </a:lnTo>
                <a:close/>
              </a:path>
              <a:path w="1818005" h="389255">
                <a:moveTo>
                  <a:pt x="375651" y="124140"/>
                </a:moveTo>
                <a:lnTo>
                  <a:pt x="365875" y="122226"/>
                </a:lnTo>
                <a:lnTo>
                  <a:pt x="357949" y="121267"/>
                </a:lnTo>
                <a:lnTo>
                  <a:pt x="375664" y="121267"/>
                </a:lnTo>
                <a:lnTo>
                  <a:pt x="375651" y="124140"/>
                </a:lnTo>
                <a:close/>
              </a:path>
              <a:path w="1818005" h="389255">
                <a:moveTo>
                  <a:pt x="433033" y="149405"/>
                </a:moveTo>
                <a:lnTo>
                  <a:pt x="384485" y="149405"/>
                </a:lnTo>
                <a:lnTo>
                  <a:pt x="386052" y="134216"/>
                </a:lnTo>
                <a:lnTo>
                  <a:pt x="409552" y="96003"/>
                </a:lnTo>
                <a:lnTo>
                  <a:pt x="456123" y="75476"/>
                </a:lnTo>
                <a:lnTo>
                  <a:pt x="475635" y="74108"/>
                </a:lnTo>
                <a:lnTo>
                  <a:pt x="493320" y="75321"/>
                </a:lnTo>
                <a:lnTo>
                  <a:pt x="536863" y="93526"/>
                </a:lnTo>
                <a:lnTo>
                  <a:pt x="553870" y="115521"/>
                </a:lnTo>
                <a:lnTo>
                  <a:pt x="473456" y="115521"/>
                </a:lnTo>
                <a:lnTo>
                  <a:pt x="464582" y="116066"/>
                </a:lnTo>
                <a:lnTo>
                  <a:pt x="433708" y="141628"/>
                </a:lnTo>
                <a:lnTo>
                  <a:pt x="433033" y="149405"/>
                </a:lnTo>
                <a:close/>
              </a:path>
              <a:path w="1818005" h="389255">
                <a:moveTo>
                  <a:pt x="458396" y="308321"/>
                </a:moveTo>
                <a:lnTo>
                  <a:pt x="413180" y="297008"/>
                </a:lnTo>
                <a:lnTo>
                  <a:pt x="385328" y="265793"/>
                </a:lnTo>
                <a:lnTo>
                  <a:pt x="379929" y="238771"/>
                </a:lnTo>
                <a:lnTo>
                  <a:pt x="381687" y="221092"/>
                </a:lnTo>
                <a:lnTo>
                  <a:pt x="408066" y="181802"/>
                </a:lnTo>
                <a:lnTo>
                  <a:pt x="460452" y="163690"/>
                </a:lnTo>
                <a:lnTo>
                  <a:pt x="482372" y="162482"/>
                </a:lnTo>
                <a:lnTo>
                  <a:pt x="512689" y="162482"/>
                </a:lnTo>
                <a:lnTo>
                  <a:pt x="512689" y="151387"/>
                </a:lnTo>
                <a:lnTo>
                  <a:pt x="490794" y="117949"/>
                </a:lnTo>
                <a:lnTo>
                  <a:pt x="473456" y="115521"/>
                </a:lnTo>
                <a:lnTo>
                  <a:pt x="553870" y="115521"/>
                </a:lnTo>
                <a:lnTo>
                  <a:pt x="555114" y="117701"/>
                </a:lnTo>
                <a:lnTo>
                  <a:pt x="559712" y="133540"/>
                </a:lnTo>
                <a:lnTo>
                  <a:pt x="561203" y="151387"/>
                </a:lnTo>
                <a:lnTo>
                  <a:pt x="561236" y="200132"/>
                </a:lnTo>
                <a:lnTo>
                  <a:pt x="484651" y="200132"/>
                </a:lnTo>
                <a:lnTo>
                  <a:pt x="460161" y="202646"/>
                </a:lnTo>
                <a:lnTo>
                  <a:pt x="442668" y="209098"/>
                </a:lnTo>
                <a:lnTo>
                  <a:pt x="432172" y="219488"/>
                </a:lnTo>
                <a:lnTo>
                  <a:pt x="428674" y="233817"/>
                </a:lnTo>
                <a:lnTo>
                  <a:pt x="428674" y="242403"/>
                </a:lnTo>
                <a:lnTo>
                  <a:pt x="463746" y="264331"/>
                </a:lnTo>
                <a:lnTo>
                  <a:pt x="562016" y="264331"/>
                </a:lnTo>
                <a:lnTo>
                  <a:pt x="563118" y="273843"/>
                </a:lnTo>
                <a:lnTo>
                  <a:pt x="565471" y="284642"/>
                </a:lnTo>
                <a:lnTo>
                  <a:pt x="567101" y="289298"/>
                </a:lnTo>
                <a:lnTo>
                  <a:pt x="514868" y="289298"/>
                </a:lnTo>
                <a:lnTo>
                  <a:pt x="478434" y="306241"/>
                </a:lnTo>
                <a:lnTo>
                  <a:pt x="468706" y="307801"/>
                </a:lnTo>
                <a:lnTo>
                  <a:pt x="458396" y="308321"/>
                </a:lnTo>
                <a:close/>
              </a:path>
              <a:path w="1818005" h="389255">
                <a:moveTo>
                  <a:pt x="562016" y="264331"/>
                </a:moveTo>
                <a:lnTo>
                  <a:pt x="463746" y="264331"/>
                </a:lnTo>
                <a:lnTo>
                  <a:pt x="472452" y="263774"/>
                </a:lnTo>
                <a:lnTo>
                  <a:pt x="480539" y="262102"/>
                </a:lnTo>
                <a:lnTo>
                  <a:pt x="512689" y="236986"/>
                </a:lnTo>
                <a:lnTo>
                  <a:pt x="512689" y="200132"/>
                </a:lnTo>
                <a:lnTo>
                  <a:pt x="561236" y="200132"/>
                </a:lnTo>
                <a:lnTo>
                  <a:pt x="561333" y="250882"/>
                </a:lnTo>
                <a:lnTo>
                  <a:pt x="561706" y="261657"/>
                </a:lnTo>
                <a:lnTo>
                  <a:pt x="562016" y="264331"/>
                </a:lnTo>
                <a:close/>
              </a:path>
              <a:path w="1818005" h="389255">
                <a:moveTo>
                  <a:pt x="568766" y="304358"/>
                </a:moveTo>
                <a:lnTo>
                  <a:pt x="520813" y="304358"/>
                </a:lnTo>
                <a:lnTo>
                  <a:pt x="517048" y="296301"/>
                </a:lnTo>
                <a:lnTo>
                  <a:pt x="515067" y="291280"/>
                </a:lnTo>
                <a:lnTo>
                  <a:pt x="514868" y="289298"/>
                </a:lnTo>
                <a:lnTo>
                  <a:pt x="567101" y="289298"/>
                </a:lnTo>
                <a:lnTo>
                  <a:pt x="568766" y="294055"/>
                </a:lnTo>
                <a:lnTo>
                  <a:pt x="568766" y="304358"/>
                </a:lnTo>
                <a:close/>
              </a:path>
              <a:path w="1818005" h="389255">
                <a:moveTo>
                  <a:pt x="646625" y="53698"/>
                </a:moveTo>
                <a:lnTo>
                  <a:pt x="628989" y="53698"/>
                </a:lnTo>
                <a:lnTo>
                  <a:pt x="622154" y="51089"/>
                </a:lnTo>
                <a:lnTo>
                  <a:pt x="617397" y="45871"/>
                </a:lnTo>
                <a:lnTo>
                  <a:pt x="612708" y="40587"/>
                </a:lnTo>
                <a:lnTo>
                  <a:pt x="610387" y="34412"/>
                </a:lnTo>
                <a:lnTo>
                  <a:pt x="610363" y="19682"/>
                </a:lnTo>
                <a:lnTo>
                  <a:pt x="612708" y="13309"/>
                </a:lnTo>
                <a:lnTo>
                  <a:pt x="622154" y="2674"/>
                </a:lnTo>
                <a:lnTo>
                  <a:pt x="628989" y="0"/>
                </a:lnTo>
                <a:lnTo>
                  <a:pt x="646625" y="0"/>
                </a:lnTo>
                <a:lnTo>
                  <a:pt x="653428" y="2674"/>
                </a:lnTo>
                <a:lnTo>
                  <a:pt x="658316" y="8025"/>
                </a:lnTo>
                <a:lnTo>
                  <a:pt x="663203" y="13309"/>
                </a:lnTo>
                <a:lnTo>
                  <a:pt x="665647" y="19682"/>
                </a:lnTo>
                <a:lnTo>
                  <a:pt x="665647" y="34412"/>
                </a:lnTo>
                <a:lnTo>
                  <a:pt x="663203" y="40653"/>
                </a:lnTo>
                <a:lnTo>
                  <a:pt x="653428" y="51089"/>
                </a:lnTo>
                <a:lnTo>
                  <a:pt x="646625" y="53698"/>
                </a:lnTo>
                <a:close/>
              </a:path>
              <a:path w="1818005" h="389255">
                <a:moveTo>
                  <a:pt x="661882" y="304358"/>
                </a:moveTo>
                <a:lnTo>
                  <a:pt x="613138" y="304358"/>
                </a:lnTo>
                <a:lnTo>
                  <a:pt x="613138" y="78071"/>
                </a:lnTo>
                <a:lnTo>
                  <a:pt x="661882" y="78071"/>
                </a:lnTo>
                <a:lnTo>
                  <a:pt x="661882" y="304358"/>
                </a:lnTo>
                <a:close/>
              </a:path>
              <a:path w="1818005" h="389255">
                <a:moveTo>
                  <a:pt x="869069" y="94617"/>
                </a:moveTo>
                <a:lnTo>
                  <a:pt x="755180" y="94617"/>
                </a:lnTo>
                <a:lnTo>
                  <a:pt x="764945" y="85644"/>
                </a:lnTo>
                <a:lnTo>
                  <a:pt x="777992" y="79235"/>
                </a:lnTo>
                <a:lnTo>
                  <a:pt x="794321" y="75389"/>
                </a:lnTo>
                <a:lnTo>
                  <a:pt x="813932" y="74108"/>
                </a:lnTo>
                <a:lnTo>
                  <a:pt x="830025" y="75315"/>
                </a:lnTo>
                <a:lnTo>
                  <a:pt x="844422" y="78938"/>
                </a:lnTo>
                <a:lnTo>
                  <a:pt x="857122" y="84975"/>
                </a:lnTo>
                <a:lnTo>
                  <a:pt x="868126" y="93427"/>
                </a:lnTo>
                <a:lnTo>
                  <a:pt x="869069" y="94617"/>
                </a:lnTo>
                <a:close/>
              </a:path>
              <a:path w="1818005" h="389255">
                <a:moveTo>
                  <a:pt x="756666" y="304358"/>
                </a:moveTo>
                <a:lnTo>
                  <a:pt x="708120" y="304358"/>
                </a:lnTo>
                <a:lnTo>
                  <a:pt x="708120" y="78071"/>
                </a:lnTo>
                <a:lnTo>
                  <a:pt x="754388" y="78071"/>
                </a:lnTo>
                <a:lnTo>
                  <a:pt x="755180" y="94617"/>
                </a:lnTo>
                <a:lnTo>
                  <a:pt x="869069" y="94617"/>
                </a:lnTo>
                <a:lnTo>
                  <a:pt x="877024" y="104641"/>
                </a:lnTo>
                <a:lnTo>
                  <a:pt x="882492" y="116908"/>
                </a:lnTo>
                <a:lnTo>
                  <a:pt x="803033" y="116908"/>
                </a:lnTo>
                <a:lnTo>
                  <a:pt x="795386" y="117441"/>
                </a:lnTo>
                <a:lnTo>
                  <a:pt x="760239" y="140549"/>
                </a:lnTo>
                <a:lnTo>
                  <a:pt x="756666" y="146630"/>
                </a:lnTo>
                <a:lnTo>
                  <a:pt x="756666" y="304358"/>
                </a:lnTo>
                <a:close/>
              </a:path>
              <a:path w="1818005" h="389255">
                <a:moveTo>
                  <a:pt x="888634" y="304358"/>
                </a:moveTo>
                <a:lnTo>
                  <a:pt x="839890" y="304358"/>
                </a:lnTo>
                <a:lnTo>
                  <a:pt x="839857" y="156934"/>
                </a:lnTo>
                <a:lnTo>
                  <a:pt x="839314" y="147045"/>
                </a:lnTo>
                <a:lnTo>
                  <a:pt x="811671" y="117472"/>
                </a:lnTo>
                <a:lnTo>
                  <a:pt x="803033" y="116908"/>
                </a:lnTo>
                <a:lnTo>
                  <a:pt x="882492" y="116908"/>
                </a:lnTo>
                <a:lnTo>
                  <a:pt x="883408" y="118964"/>
                </a:lnTo>
                <a:lnTo>
                  <a:pt x="887278" y="136395"/>
                </a:lnTo>
                <a:lnTo>
                  <a:pt x="888634" y="156934"/>
                </a:lnTo>
                <a:lnTo>
                  <a:pt x="888634" y="304358"/>
                </a:lnTo>
                <a:close/>
              </a:path>
              <a:path w="1818005" h="389255">
                <a:moveTo>
                  <a:pt x="978779" y="149405"/>
                </a:moveTo>
                <a:lnTo>
                  <a:pt x="930232" y="149405"/>
                </a:lnTo>
                <a:lnTo>
                  <a:pt x="931798" y="134216"/>
                </a:lnTo>
                <a:lnTo>
                  <a:pt x="955298" y="96003"/>
                </a:lnTo>
                <a:lnTo>
                  <a:pt x="1001869" y="75476"/>
                </a:lnTo>
                <a:lnTo>
                  <a:pt x="1021381" y="74108"/>
                </a:lnTo>
                <a:lnTo>
                  <a:pt x="1039066" y="75321"/>
                </a:lnTo>
                <a:lnTo>
                  <a:pt x="1082609" y="93526"/>
                </a:lnTo>
                <a:lnTo>
                  <a:pt x="1099616" y="115521"/>
                </a:lnTo>
                <a:lnTo>
                  <a:pt x="1019202" y="115521"/>
                </a:lnTo>
                <a:lnTo>
                  <a:pt x="1010329" y="116066"/>
                </a:lnTo>
                <a:lnTo>
                  <a:pt x="979454" y="141628"/>
                </a:lnTo>
                <a:lnTo>
                  <a:pt x="978779" y="149405"/>
                </a:lnTo>
                <a:close/>
              </a:path>
              <a:path w="1818005" h="389255">
                <a:moveTo>
                  <a:pt x="1004142" y="308321"/>
                </a:moveTo>
                <a:lnTo>
                  <a:pt x="958927" y="297008"/>
                </a:lnTo>
                <a:lnTo>
                  <a:pt x="931074" y="265793"/>
                </a:lnTo>
                <a:lnTo>
                  <a:pt x="925675" y="238771"/>
                </a:lnTo>
                <a:lnTo>
                  <a:pt x="927434" y="221092"/>
                </a:lnTo>
                <a:lnTo>
                  <a:pt x="953812" y="181802"/>
                </a:lnTo>
                <a:lnTo>
                  <a:pt x="1006198" y="163690"/>
                </a:lnTo>
                <a:lnTo>
                  <a:pt x="1028119" y="162482"/>
                </a:lnTo>
                <a:lnTo>
                  <a:pt x="1058436" y="162482"/>
                </a:lnTo>
                <a:lnTo>
                  <a:pt x="1058436" y="151387"/>
                </a:lnTo>
                <a:lnTo>
                  <a:pt x="1036540" y="117949"/>
                </a:lnTo>
                <a:lnTo>
                  <a:pt x="1019202" y="115521"/>
                </a:lnTo>
                <a:lnTo>
                  <a:pt x="1099616" y="115521"/>
                </a:lnTo>
                <a:lnTo>
                  <a:pt x="1100861" y="117701"/>
                </a:lnTo>
                <a:lnTo>
                  <a:pt x="1105459" y="133540"/>
                </a:lnTo>
                <a:lnTo>
                  <a:pt x="1106949" y="151387"/>
                </a:lnTo>
                <a:lnTo>
                  <a:pt x="1106982" y="200132"/>
                </a:lnTo>
                <a:lnTo>
                  <a:pt x="1030397" y="200132"/>
                </a:lnTo>
                <a:lnTo>
                  <a:pt x="1005907" y="202646"/>
                </a:lnTo>
                <a:lnTo>
                  <a:pt x="988414" y="209098"/>
                </a:lnTo>
                <a:lnTo>
                  <a:pt x="977919" y="219488"/>
                </a:lnTo>
                <a:lnTo>
                  <a:pt x="974420" y="233817"/>
                </a:lnTo>
                <a:lnTo>
                  <a:pt x="974420" y="242403"/>
                </a:lnTo>
                <a:lnTo>
                  <a:pt x="1009492" y="264331"/>
                </a:lnTo>
                <a:lnTo>
                  <a:pt x="1107763" y="264331"/>
                </a:lnTo>
                <a:lnTo>
                  <a:pt x="1108865" y="273843"/>
                </a:lnTo>
                <a:lnTo>
                  <a:pt x="1111218" y="284642"/>
                </a:lnTo>
                <a:lnTo>
                  <a:pt x="1112847" y="289298"/>
                </a:lnTo>
                <a:lnTo>
                  <a:pt x="1060615" y="289298"/>
                </a:lnTo>
                <a:lnTo>
                  <a:pt x="1024180" y="306241"/>
                </a:lnTo>
                <a:lnTo>
                  <a:pt x="1014452" y="307801"/>
                </a:lnTo>
                <a:lnTo>
                  <a:pt x="1004142" y="308321"/>
                </a:lnTo>
                <a:close/>
              </a:path>
              <a:path w="1818005" h="389255">
                <a:moveTo>
                  <a:pt x="1107763" y="264331"/>
                </a:moveTo>
                <a:lnTo>
                  <a:pt x="1009492" y="264331"/>
                </a:lnTo>
                <a:lnTo>
                  <a:pt x="1018198" y="263774"/>
                </a:lnTo>
                <a:lnTo>
                  <a:pt x="1026285" y="262102"/>
                </a:lnTo>
                <a:lnTo>
                  <a:pt x="1058436" y="236986"/>
                </a:lnTo>
                <a:lnTo>
                  <a:pt x="1058436" y="200132"/>
                </a:lnTo>
                <a:lnTo>
                  <a:pt x="1106982" y="200132"/>
                </a:lnTo>
                <a:lnTo>
                  <a:pt x="1107079" y="250882"/>
                </a:lnTo>
                <a:lnTo>
                  <a:pt x="1107453" y="261657"/>
                </a:lnTo>
                <a:lnTo>
                  <a:pt x="1107763" y="264331"/>
                </a:lnTo>
                <a:close/>
              </a:path>
              <a:path w="1818005" h="389255">
                <a:moveTo>
                  <a:pt x="1114512" y="304358"/>
                </a:moveTo>
                <a:lnTo>
                  <a:pt x="1066559" y="304358"/>
                </a:lnTo>
                <a:lnTo>
                  <a:pt x="1062795" y="296301"/>
                </a:lnTo>
                <a:lnTo>
                  <a:pt x="1060813" y="291280"/>
                </a:lnTo>
                <a:lnTo>
                  <a:pt x="1060615" y="289298"/>
                </a:lnTo>
                <a:lnTo>
                  <a:pt x="1112847" y="289298"/>
                </a:lnTo>
                <a:lnTo>
                  <a:pt x="1114512" y="294055"/>
                </a:lnTo>
                <a:lnTo>
                  <a:pt x="1114512" y="304358"/>
                </a:lnTo>
                <a:close/>
              </a:path>
              <a:path w="1818005" h="389255">
                <a:moveTo>
                  <a:pt x="1237351" y="308321"/>
                </a:moveTo>
                <a:lnTo>
                  <a:pt x="1200074" y="300098"/>
                </a:lnTo>
                <a:lnTo>
                  <a:pt x="1160846" y="257979"/>
                </a:lnTo>
                <a:lnTo>
                  <a:pt x="1148709" y="217061"/>
                </a:lnTo>
                <a:lnTo>
                  <a:pt x="1147192" y="193593"/>
                </a:lnTo>
                <a:lnTo>
                  <a:pt x="1147192" y="189431"/>
                </a:lnTo>
                <a:lnTo>
                  <a:pt x="1153236" y="143064"/>
                </a:lnTo>
                <a:lnTo>
                  <a:pt x="1171367" y="106207"/>
                </a:lnTo>
                <a:lnTo>
                  <a:pt x="1217771" y="76114"/>
                </a:lnTo>
                <a:lnTo>
                  <a:pt x="1237747" y="74108"/>
                </a:lnTo>
                <a:lnTo>
                  <a:pt x="1257141" y="75229"/>
                </a:lnTo>
                <a:lnTo>
                  <a:pt x="1273018" y="78591"/>
                </a:lnTo>
                <a:lnTo>
                  <a:pt x="1285378" y="84195"/>
                </a:lnTo>
                <a:lnTo>
                  <a:pt x="1294221" y="92040"/>
                </a:lnTo>
                <a:lnTo>
                  <a:pt x="1339993" y="92040"/>
                </a:lnTo>
                <a:lnTo>
                  <a:pt x="1339993" y="116908"/>
                </a:lnTo>
                <a:lnTo>
                  <a:pt x="1246664" y="116908"/>
                </a:lnTo>
                <a:lnTo>
                  <a:pt x="1234323" y="118227"/>
                </a:lnTo>
                <a:lnTo>
                  <a:pt x="1202594" y="149138"/>
                </a:lnTo>
                <a:lnTo>
                  <a:pt x="1195740" y="189431"/>
                </a:lnTo>
                <a:lnTo>
                  <a:pt x="1195740" y="193593"/>
                </a:lnTo>
                <a:lnTo>
                  <a:pt x="1202538" y="233662"/>
                </a:lnTo>
                <a:lnTo>
                  <a:pt x="1233983" y="264028"/>
                </a:lnTo>
                <a:lnTo>
                  <a:pt x="1246268" y="265322"/>
                </a:lnTo>
                <a:lnTo>
                  <a:pt x="1339993" y="265322"/>
                </a:lnTo>
                <a:lnTo>
                  <a:pt x="1339993" y="292965"/>
                </a:lnTo>
                <a:lnTo>
                  <a:pt x="1291446" y="292965"/>
                </a:lnTo>
                <a:lnTo>
                  <a:pt x="1283161" y="299683"/>
                </a:lnTo>
                <a:lnTo>
                  <a:pt x="1271383" y="304482"/>
                </a:lnTo>
                <a:lnTo>
                  <a:pt x="1256113" y="307361"/>
                </a:lnTo>
                <a:lnTo>
                  <a:pt x="1237351" y="308321"/>
                </a:lnTo>
                <a:close/>
              </a:path>
              <a:path w="1818005" h="389255">
                <a:moveTo>
                  <a:pt x="1339993" y="92040"/>
                </a:moveTo>
                <a:lnTo>
                  <a:pt x="1294221" y="92040"/>
                </a:lnTo>
                <a:lnTo>
                  <a:pt x="1295211" y="78071"/>
                </a:lnTo>
                <a:lnTo>
                  <a:pt x="1339993" y="78071"/>
                </a:lnTo>
                <a:lnTo>
                  <a:pt x="1339993" y="92040"/>
                </a:lnTo>
                <a:close/>
              </a:path>
              <a:path w="1818005" h="389255">
                <a:moveTo>
                  <a:pt x="1339993" y="265322"/>
                </a:moveTo>
                <a:lnTo>
                  <a:pt x="1246268" y="265322"/>
                </a:lnTo>
                <a:lnTo>
                  <a:pt x="1260794" y="263625"/>
                </a:lnTo>
                <a:lnTo>
                  <a:pt x="1273166" y="258535"/>
                </a:lnTo>
                <a:lnTo>
                  <a:pt x="1283384" y="250052"/>
                </a:lnTo>
                <a:lnTo>
                  <a:pt x="1291446" y="238176"/>
                </a:lnTo>
                <a:lnTo>
                  <a:pt x="1291446" y="143361"/>
                </a:lnTo>
                <a:lnTo>
                  <a:pt x="1254930" y="117397"/>
                </a:lnTo>
                <a:lnTo>
                  <a:pt x="1246664" y="116908"/>
                </a:lnTo>
                <a:lnTo>
                  <a:pt x="1339993" y="116908"/>
                </a:lnTo>
                <a:lnTo>
                  <a:pt x="1339993" y="265322"/>
                </a:lnTo>
                <a:close/>
              </a:path>
              <a:path w="1818005" h="389255">
                <a:moveTo>
                  <a:pt x="1326391" y="346960"/>
                </a:moveTo>
                <a:lnTo>
                  <a:pt x="1240522" y="346960"/>
                </a:lnTo>
                <a:lnTo>
                  <a:pt x="1251692" y="346155"/>
                </a:lnTo>
                <a:lnTo>
                  <a:pt x="1261624" y="343740"/>
                </a:lnTo>
                <a:lnTo>
                  <a:pt x="1290591" y="307628"/>
                </a:lnTo>
                <a:lnTo>
                  <a:pt x="1291446" y="295640"/>
                </a:lnTo>
                <a:lnTo>
                  <a:pt x="1291446" y="292965"/>
                </a:lnTo>
                <a:lnTo>
                  <a:pt x="1339993" y="292965"/>
                </a:lnTo>
                <a:lnTo>
                  <a:pt x="1339993" y="293856"/>
                </a:lnTo>
                <a:lnTo>
                  <a:pt x="1338290" y="315182"/>
                </a:lnTo>
                <a:lnTo>
                  <a:pt x="1333182" y="333982"/>
                </a:lnTo>
                <a:lnTo>
                  <a:pt x="1326391" y="346960"/>
                </a:lnTo>
                <a:close/>
              </a:path>
              <a:path w="1818005" h="389255">
                <a:moveTo>
                  <a:pt x="1243295" y="388968"/>
                </a:moveTo>
                <a:lnTo>
                  <a:pt x="1200099" y="380348"/>
                </a:lnTo>
                <a:lnTo>
                  <a:pt x="1165881" y="357425"/>
                </a:lnTo>
                <a:lnTo>
                  <a:pt x="1156308" y="345276"/>
                </a:lnTo>
                <a:lnTo>
                  <a:pt x="1183256" y="314761"/>
                </a:lnTo>
                <a:lnTo>
                  <a:pt x="1196718" y="328848"/>
                </a:lnTo>
                <a:lnTo>
                  <a:pt x="1210749" y="338910"/>
                </a:lnTo>
                <a:lnTo>
                  <a:pt x="1225351" y="344947"/>
                </a:lnTo>
                <a:lnTo>
                  <a:pt x="1240522" y="346960"/>
                </a:lnTo>
                <a:lnTo>
                  <a:pt x="1326391" y="346960"/>
                </a:lnTo>
                <a:lnTo>
                  <a:pt x="1324667" y="350255"/>
                </a:lnTo>
                <a:lnTo>
                  <a:pt x="1312747" y="364001"/>
                </a:lnTo>
                <a:lnTo>
                  <a:pt x="1298226" y="374924"/>
                </a:lnTo>
                <a:lnTo>
                  <a:pt x="1281811" y="382727"/>
                </a:lnTo>
                <a:lnTo>
                  <a:pt x="1263501" y="387408"/>
                </a:lnTo>
                <a:lnTo>
                  <a:pt x="1243295" y="388968"/>
                </a:lnTo>
                <a:close/>
              </a:path>
              <a:path w="1818005" h="389255">
                <a:moveTo>
                  <a:pt x="1474717" y="308321"/>
                </a:moveTo>
                <a:lnTo>
                  <a:pt x="1432067" y="300593"/>
                </a:lnTo>
                <a:lnTo>
                  <a:pt x="1398830" y="277409"/>
                </a:lnTo>
                <a:lnTo>
                  <a:pt x="1377432" y="242238"/>
                </a:lnTo>
                <a:lnTo>
                  <a:pt x="1370298" y="198744"/>
                </a:lnTo>
                <a:lnTo>
                  <a:pt x="1370298" y="190422"/>
                </a:lnTo>
                <a:lnTo>
                  <a:pt x="1378208" y="141491"/>
                </a:lnTo>
                <a:lnTo>
                  <a:pt x="1400688" y="104821"/>
                </a:lnTo>
                <a:lnTo>
                  <a:pt x="1432907" y="81910"/>
                </a:lnTo>
                <a:lnTo>
                  <a:pt x="1469959" y="74108"/>
                </a:lnTo>
                <a:lnTo>
                  <a:pt x="1492825" y="76114"/>
                </a:lnTo>
                <a:lnTo>
                  <a:pt x="1512370" y="82132"/>
                </a:lnTo>
                <a:lnTo>
                  <a:pt x="1528593" y="92164"/>
                </a:lnTo>
                <a:lnTo>
                  <a:pt x="1541494" y="106207"/>
                </a:lnTo>
                <a:lnTo>
                  <a:pt x="1547279" y="116116"/>
                </a:lnTo>
                <a:lnTo>
                  <a:pt x="1469959" y="116116"/>
                </a:lnTo>
                <a:lnTo>
                  <a:pt x="1460708" y="117008"/>
                </a:lnTo>
                <a:lnTo>
                  <a:pt x="1426396" y="146284"/>
                </a:lnTo>
                <a:lnTo>
                  <a:pt x="1421024" y="165653"/>
                </a:lnTo>
                <a:lnTo>
                  <a:pt x="1515500" y="168720"/>
                </a:lnTo>
                <a:lnTo>
                  <a:pt x="1515536" y="169021"/>
                </a:lnTo>
                <a:lnTo>
                  <a:pt x="1563085" y="169021"/>
                </a:lnTo>
                <a:lnTo>
                  <a:pt x="1564093" y="185072"/>
                </a:lnTo>
                <a:lnTo>
                  <a:pt x="1564093" y="207463"/>
                </a:lnTo>
                <a:lnTo>
                  <a:pt x="1419233" y="207463"/>
                </a:lnTo>
                <a:lnTo>
                  <a:pt x="1420406" y="218002"/>
                </a:lnTo>
                <a:lnTo>
                  <a:pt x="1443320" y="255923"/>
                </a:lnTo>
                <a:lnTo>
                  <a:pt x="1476704" y="266511"/>
                </a:lnTo>
                <a:lnTo>
                  <a:pt x="1558291" y="266511"/>
                </a:lnTo>
                <a:lnTo>
                  <a:pt x="1555815" y="269892"/>
                </a:lnTo>
                <a:lnTo>
                  <a:pt x="1517600" y="300686"/>
                </a:lnTo>
                <a:lnTo>
                  <a:pt x="1490649" y="307473"/>
                </a:lnTo>
                <a:lnTo>
                  <a:pt x="1474717" y="308321"/>
                </a:lnTo>
                <a:close/>
              </a:path>
              <a:path w="1818005" h="389255">
                <a:moveTo>
                  <a:pt x="1563085" y="169021"/>
                </a:moveTo>
                <a:lnTo>
                  <a:pt x="1515536" y="169021"/>
                </a:lnTo>
                <a:lnTo>
                  <a:pt x="1518713" y="168824"/>
                </a:lnTo>
                <a:lnTo>
                  <a:pt x="1515500" y="168720"/>
                </a:lnTo>
                <a:lnTo>
                  <a:pt x="1498646" y="125422"/>
                </a:lnTo>
                <a:lnTo>
                  <a:pt x="1469959" y="116116"/>
                </a:lnTo>
                <a:lnTo>
                  <a:pt x="1547279" y="116116"/>
                </a:lnTo>
                <a:lnTo>
                  <a:pt x="1551377" y="123137"/>
                </a:lnTo>
                <a:lnTo>
                  <a:pt x="1558440" y="141924"/>
                </a:lnTo>
                <a:lnTo>
                  <a:pt x="1562680" y="162569"/>
                </a:lnTo>
                <a:lnTo>
                  <a:pt x="1563085" y="169021"/>
                </a:lnTo>
                <a:close/>
              </a:path>
              <a:path w="1818005" h="389255">
                <a:moveTo>
                  <a:pt x="1515536" y="169021"/>
                </a:moveTo>
                <a:lnTo>
                  <a:pt x="1515500" y="168720"/>
                </a:lnTo>
                <a:lnTo>
                  <a:pt x="1518713" y="168824"/>
                </a:lnTo>
                <a:lnTo>
                  <a:pt x="1515536" y="169021"/>
                </a:lnTo>
                <a:close/>
              </a:path>
              <a:path w="1818005" h="389255">
                <a:moveTo>
                  <a:pt x="1558291" y="266511"/>
                </a:moveTo>
                <a:lnTo>
                  <a:pt x="1476704" y="266511"/>
                </a:lnTo>
                <a:lnTo>
                  <a:pt x="1485271" y="266059"/>
                </a:lnTo>
                <a:lnTo>
                  <a:pt x="1493129" y="264703"/>
                </a:lnTo>
                <a:lnTo>
                  <a:pt x="1525600" y="242857"/>
                </a:lnTo>
                <a:lnTo>
                  <a:pt x="1532090" y="234907"/>
                </a:lnTo>
                <a:lnTo>
                  <a:pt x="1563296" y="259675"/>
                </a:lnTo>
                <a:lnTo>
                  <a:pt x="1558291" y="266511"/>
                </a:lnTo>
                <a:close/>
              </a:path>
              <a:path w="1818005" h="389255">
                <a:moveTo>
                  <a:pt x="1628939" y="306736"/>
                </a:moveTo>
                <a:lnTo>
                  <a:pt x="1610720" y="306736"/>
                </a:lnTo>
                <a:lnTo>
                  <a:pt x="1603653" y="304028"/>
                </a:lnTo>
                <a:lnTo>
                  <a:pt x="1598629" y="298612"/>
                </a:lnTo>
                <a:lnTo>
                  <a:pt x="1593606" y="293130"/>
                </a:lnTo>
                <a:lnTo>
                  <a:pt x="1591101" y="286590"/>
                </a:lnTo>
                <a:lnTo>
                  <a:pt x="1591101" y="271268"/>
                </a:lnTo>
                <a:lnTo>
                  <a:pt x="1593578" y="264661"/>
                </a:lnTo>
                <a:lnTo>
                  <a:pt x="1603541" y="253632"/>
                </a:lnTo>
                <a:lnTo>
                  <a:pt x="1610650" y="250858"/>
                </a:lnTo>
                <a:lnTo>
                  <a:pt x="1629009" y="250858"/>
                </a:lnTo>
                <a:lnTo>
                  <a:pt x="1636076" y="253632"/>
                </a:lnTo>
                <a:lnTo>
                  <a:pt x="1641030" y="259180"/>
                </a:lnTo>
                <a:lnTo>
                  <a:pt x="1646053" y="264661"/>
                </a:lnTo>
                <a:lnTo>
                  <a:pt x="1648558" y="271268"/>
                </a:lnTo>
                <a:lnTo>
                  <a:pt x="1648558" y="286590"/>
                </a:lnTo>
                <a:lnTo>
                  <a:pt x="1646053" y="293130"/>
                </a:lnTo>
                <a:lnTo>
                  <a:pt x="1641030" y="298612"/>
                </a:lnTo>
                <a:lnTo>
                  <a:pt x="1636006" y="304028"/>
                </a:lnTo>
                <a:lnTo>
                  <a:pt x="1628939" y="306736"/>
                </a:lnTo>
                <a:close/>
              </a:path>
              <a:path w="1818005" h="389255">
                <a:moveTo>
                  <a:pt x="1715531" y="306736"/>
                </a:moveTo>
                <a:lnTo>
                  <a:pt x="1697312" y="306736"/>
                </a:lnTo>
                <a:lnTo>
                  <a:pt x="1690245" y="304028"/>
                </a:lnTo>
                <a:lnTo>
                  <a:pt x="1685221" y="298612"/>
                </a:lnTo>
                <a:lnTo>
                  <a:pt x="1680198" y="293130"/>
                </a:lnTo>
                <a:lnTo>
                  <a:pt x="1677693" y="286590"/>
                </a:lnTo>
                <a:lnTo>
                  <a:pt x="1677693" y="271268"/>
                </a:lnTo>
                <a:lnTo>
                  <a:pt x="1680170" y="264661"/>
                </a:lnTo>
                <a:lnTo>
                  <a:pt x="1690133" y="253632"/>
                </a:lnTo>
                <a:lnTo>
                  <a:pt x="1697242" y="250858"/>
                </a:lnTo>
                <a:lnTo>
                  <a:pt x="1715601" y="250858"/>
                </a:lnTo>
                <a:lnTo>
                  <a:pt x="1722668" y="253632"/>
                </a:lnTo>
                <a:lnTo>
                  <a:pt x="1727621" y="259180"/>
                </a:lnTo>
                <a:lnTo>
                  <a:pt x="1732645" y="264661"/>
                </a:lnTo>
                <a:lnTo>
                  <a:pt x="1735150" y="271268"/>
                </a:lnTo>
                <a:lnTo>
                  <a:pt x="1735150" y="286590"/>
                </a:lnTo>
                <a:lnTo>
                  <a:pt x="1732645" y="293130"/>
                </a:lnTo>
                <a:lnTo>
                  <a:pt x="1727621" y="298612"/>
                </a:lnTo>
                <a:lnTo>
                  <a:pt x="1722598" y="304028"/>
                </a:lnTo>
                <a:lnTo>
                  <a:pt x="1715531" y="306736"/>
                </a:lnTo>
                <a:close/>
              </a:path>
              <a:path w="1818005" h="389255">
                <a:moveTo>
                  <a:pt x="1797771" y="306736"/>
                </a:moveTo>
                <a:lnTo>
                  <a:pt x="1779537" y="306736"/>
                </a:lnTo>
                <a:lnTo>
                  <a:pt x="1772471" y="304028"/>
                </a:lnTo>
                <a:lnTo>
                  <a:pt x="1767447" y="298612"/>
                </a:lnTo>
                <a:lnTo>
                  <a:pt x="1762437" y="293130"/>
                </a:lnTo>
                <a:lnTo>
                  <a:pt x="1759918" y="286590"/>
                </a:lnTo>
                <a:lnTo>
                  <a:pt x="1759918" y="271268"/>
                </a:lnTo>
                <a:lnTo>
                  <a:pt x="1762395" y="264661"/>
                </a:lnTo>
                <a:lnTo>
                  <a:pt x="1772373" y="253632"/>
                </a:lnTo>
                <a:lnTo>
                  <a:pt x="1779467" y="250858"/>
                </a:lnTo>
                <a:lnTo>
                  <a:pt x="1797827" y="250858"/>
                </a:lnTo>
                <a:lnTo>
                  <a:pt x="1804908" y="253632"/>
                </a:lnTo>
                <a:lnTo>
                  <a:pt x="1809861" y="259180"/>
                </a:lnTo>
                <a:lnTo>
                  <a:pt x="1814871" y="264661"/>
                </a:lnTo>
                <a:lnTo>
                  <a:pt x="1817390" y="271268"/>
                </a:lnTo>
                <a:lnTo>
                  <a:pt x="1817390" y="286590"/>
                </a:lnTo>
                <a:lnTo>
                  <a:pt x="1814871" y="293130"/>
                </a:lnTo>
                <a:lnTo>
                  <a:pt x="1809861" y="298612"/>
                </a:lnTo>
                <a:lnTo>
                  <a:pt x="1804838" y="304028"/>
                </a:lnTo>
                <a:lnTo>
                  <a:pt x="1797771" y="3067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7333" y="1686111"/>
            <a:ext cx="8726805" cy="49568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3200" spc="-20" dirty="0">
                <a:latin typeface="RobotoRegular"/>
                <a:cs typeface="RobotoRegular"/>
              </a:rPr>
              <a:t>Drainage…</a:t>
            </a:r>
            <a:endParaRPr sz="3200">
              <a:latin typeface="RobotoRegular"/>
              <a:cs typeface="RobotoRegular"/>
            </a:endParaRPr>
          </a:p>
          <a:p>
            <a:pPr marL="361950" marR="556260" indent="-349885">
              <a:lnSpc>
                <a:spcPts val="3750"/>
              </a:lnSpc>
              <a:spcBef>
                <a:spcPts val="880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spc="10" dirty="0">
                <a:latin typeface="RobotoRegular"/>
                <a:cs typeface="RobotoRegular"/>
              </a:rPr>
              <a:t>For </a:t>
            </a:r>
            <a:r>
              <a:rPr sz="3200" spc="-20" dirty="0">
                <a:latin typeface="RobotoRegular"/>
                <a:cs typeface="RobotoRegular"/>
              </a:rPr>
              <a:t>the </a:t>
            </a:r>
            <a:r>
              <a:rPr sz="3200" spc="-15" dirty="0">
                <a:latin typeface="RobotoRegular"/>
                <a:cs typeface="RobotoRegular"/>
              </a:rPr>
              <a:t>knee, </a:t>
            </a:r>
            <a:r>
              <a:rPr sz="3200" spc="10" dirty="0">
                <a:latin typeface="RobotoRegular"/>
                <a:cs typeface="RobotoRegular"/>
              </a:rPr>
              <a:t>arthroscopic </a:t>
            </a:r>
            <a:r>
              <a:rPr sz="3200" spc="-30" dirty="0">
                <a:latin typeface="RobotoRegular"/>
                <a:cs typeface="RobotoRegular"/>
              </a:rPr>
              <a:t>debridement</a:t>
            </a:r>
            <a:r>
              <a:rPr sz="3200" spc="-220" dirty="0">
                <a:latin typeface="RobotoRegular"/>
                <a:cs typeface="RobotoRegular"/>
              </a:rPr>
              <a:t> </a:t>
            </a:r>
            <a:r>
              <a:rPr sz="3200" dirty="0">
                <a:latin typeface="RobotoRegular"/>
                <a:cs typeface="RobotoRegular"/>
              </a:rPr>
              <a:t>and  copious </a:t>
            </a:r>
            <a:r>
              <a:rPr sz="3200" spc="-5" dirty="0">
                <a:latin typeface="RobotoRegular"/>
                <a:cs typeface="RobotoRegular"/>
              </a:rPr>
              <a:t>irrigation </a:t>
            </a:r>
            <a:r>
              <a:rPr sz="3200" spc="-15" dirty="0">
                <a:latin typeface="RobotoRegular"/>
                <a:cs typeface="RobotoRegular"/>
              </a:rPr>
              <a:t>may </a:t>
            </a:r>
            <a:r>
              <a:rPr sz="3200" spc="-20" dirty="0">
                <a:latin typeface="RobotoRegular"/>
                <a:cs typeface="RobotoRegular"/>
              </a:rPr>
              <a:t>be equally</a:t>
            </a:r>
            <a:r>
              <a:rPr sz="3200" spc="-60" dirty="0">
                <a:latin typeface="RobotoRegular"/>
                <a:cs typeface="RobotoRegular"/>
              </a:rPr>
              <a:t> </a:t>
            </a:r>
            <a:r>
              <a:rPr sz="3200" spc="-25" dirty="0">
                <a:latin typeface="RobotoRegular"/>
                <a:cs typeface="RobotoRegular"/>
              </a:rPr>
              <a:t>effective</a:t>
            </a:r>
            <a:endParaRPr sz="3200">
              <a:latin typeface="RobotoRegular"/>
              <a:cs typeface="RobotoRegular"/>
            </a:endParaRPr>
          </a:p>
          <a:p>
            <a:pPr marL="361950" marR="266065" indent="-349885">
              <a:lnSpc>
                <a:spcPts val="3750"/>
              </a:lnSpc>
              <a:spcBef>
                <a:spcPts val="765"/>
              </a:spcBef>
              <a:buClr>
                <a:srgbClr val="428086"/>
              </a:buClr>
              <a:buSzPct val="59375"/>
              <a:buFont typeface="Wingdings"/>
              <a:buChar char=""/>
              <a:tabLst>
                <a:tab pos="361950" algn="l"/>
                <a:tab pos="362585" algn="l"/>
              </a:tabLst>
            </a:pPr>
            <a:r>
              <a:rPr sz="3200" spc="-30" dirty="0">
                <a:latin typeface="RobotoRegular"/>
                <a:cs typeface="RobotoRegular"/>
              </a:rPr>
              <a:t>Repeated </a:t>
            </a:r>
            <a:r>
              <a:rPr sz="3200" spc="-10" dirty="0">
                <a:latin typeface="RobotoRegular"/>
                <a:cs typeface="RobotoRegular"/>
              </a:rPr>
              <a:t>closed </a:t>
            </a:r>
            <a:r>
              <a:rPr sz="3200" spc="-15" dirty="0">
                <a:latin typeface="RobotoRegular"/>
                <a:cs typeface="RobotoRegular"/>
              </a:rPr>
              <a:t>aspiration </a:t>
            </a:r>
            <a:r>
              <a:rPr sz="3200" spc="20" dirty="0">
                <a:latin typeface="RobotoRegular"/>
                <a:cs typeface="RobotoRegular"/>
              </a:rPr>
              <a:t>of </a:t>
            </a:r>
            <a:r>
              <a:rPr sz="3200" spc="-20" dirty="0">
                <a:latin typeface="RobotoRegular"/>
                <a:cs typeface="RobotoRegular"/>
              </a:rPr>
              <a:t>the </a:t>
            </a:r>
            <a:r>
              <a:rPr sz="3200" spc="5" dirty="0">
                <a:latin typeface="RobotoRegular"/>
                <a:cs typeface="RobotoRegular"/>
              </a:rPr>
              <a:t>joint</a:t>
            </a:r>
            <a:r>
              <a:rPr sz="3200" spc="-229" dirty="0">
                <a:latin typeface="RobotoRegular"/>
                <a:cs typeface="RobotoRegular"/>
              </a:rPr>
              <a:t> </a:t>
            </a:r>
            <a:r>
              <a:rPr sz="3200" spc="-5" dirty="0">
                <a:latin typeface="RobotoRegular"/>
                <a:cs typeface="RobotoRegular"/>
              </a:rPr>
              <a:t>(daily)  </a:t>
            </a:r>
            <a:r>
              <a:rPr sz="3200" spc="-15" dirty="0">
                <a:latin typeface="RobotoRegular"/>
                <a:cs typeface="RobotoRegular"/>
              </a:rPr>
              <a:t>until </a:t>
            </a:r>
            <a:r>
              <a:rPr sz="3200" spc="-5" dirty="0">
                <a:latin typeface="RobotoRegular"/>
                <a:cs typeface="RobotoRegular"/>
              </a:rPr>
              <a:t>no </a:t>
            </a:r>
            <a:r>
              <a:rPr sz="3200" dirty="0">
                <a:latin typeface="RobotoRegular"/>
                <a:cs typeface="RobotoRegular"/>
              </a:rPr>
              <a:t>more </a:t>
            </a:r>
            <a:r>
              <a:rPr sz="3200" spc="-20" dirty="0">
                <a:latin typeface="RobotoRegular"/>
                <a:cs typeface="RobotoRegular"/>
              </a:rPr>
              <a:t>ﬂuid</a:t>
            </a:r>
            <a:r>
              <a:rPr sz="3200" spc="-114" dirty="0">
                <a:latin typeface="RobotoRegular"/>
                <a:cs typeface="RobotoRegular"/>
              </a:rPr>
              <a:t> </a:t>
            </a:r>
            <a:r>
              <a:rPr sz="3200" spc="-5" dirty="0">
                <a:latin typeface="RobotoRegular"/>
                <a:cs typeface="RobotoRegular"/>
              </a:rPr>
              <a:t>forms.</a:t>
            </a:r>
            <a:endParaRPr sz="3200">
              <a:latin typeface="RobotoRegular"/>
              <a:cs typeface="RobotoRegular"/>
            </a:endParaRPr>
          </a:p>
          <a:p>
            <a:pPr marL="711835" marR="5080">
              <a:lnSpc>
                <a:spcPts val="3310"/>
              </a:lnSpc>
              <a:spcBef>
                <a:spcPts val="620"/>
              </a:spcBef>
            </a:pPr>
            <a:r>
              <a:rPr sz="2850" dirty="0">
                <a:latin typeface="RobotoRegular"/>
                <a:cs typeface="RobotoRegular"/>
              </a:rPr>
              <a:t>Is </a:t>
            </a:r>
            <a:r>
              <a:rPr sz="2850" spc="5" dirty="0">
                <a:latin typeface="RobotoRegular"/>
                <a:cs typeface="RobotoRegular"/>
              </a:rPr>
              <a:t>indicated </a:t>
            </a:r>
            <a:r>
              <a:rPr sz="2850" spc="-15" dirty="0">
                <a:latin typeface="RobotoRegular"/>
                <a:cs typeface="RobotoRegular"/>
              </a:rPr>
              <a:t>in </a:t>
            </a:r>
            <a:r>
              <a:rPr sz="2850" spc="10" dirty="0">
                <a:latin typeface="RobotoRegular"/>
                <a:cs typeface="RobotoRegular"/>
              </a:rPr>
              <a:t>older </a:t>
            </a:r>
            <a:r>
              <a:rPr sz="2850" spc="5" dirty="0">
                <a:latin typeface="RobotoRegular"/>
                <a:cs typeface="RobotoRegular"/>
              </a:rPr>
              <a:t>children </a:t>
            </a:r>
            <a:r>
              <a:rPr sz="2850" spc="-15" dirty="0">
                <a:latin typeface="RobotoRegular"/>
                <a:cs typeface="RobotoRegular"/>
              </a:rPr>
              <a:t>and </a:t>
            </a:r>
            <a:r>
              <a:rPr sz="2850" spc="5" dirty="0">
                <a:latin typeface="RobotoRegular"/>
                <a:cs typeface="RobotoRegular"/>
              </a:rPr>
              <a:t>adults </a:t>
            </a:r>
            <a:r>
              <a:rPr sz="2850" spc="20" dirty="0">
                <a:latin typeface="RobotoRegular"/>
                <a:cs typeface="RobotoRegular"/>
              </a:rPr>
              <a:t>with  </a:t>
            </a:r>
            <a:r>
              <a:rPr sz="2850" spc="10" dirty="0">
                <a:latin typeface="RobotoRegular"/>
                <a:cs typeface="RobotoRegular"/>
              </a:rPr>
              <a:t>septic </a:t>
            </a:r>
            <a:r>
              <a:rPr sz="2850" spc="15" dirty="0">
                <a:latin typeface="RobotoRegular"/>
                <a:cs typeface="RobotoRegular"/>
              </a:rPr>
              <a:t>arthritis </a:t>
            </a:r>
            <a:r>
              <a:rPr sz="2850" spc="-5" dirty="0">
                <a:latin typeface="RobotoRegular"/>
                <a:cs typeface="RobotoRegular"/>
              </a:rPr>
              <a:t>involving </a:t>
            </a:r>
            <a:r>
              <a:rPr sz="2850" spc="-15" dirty="0">
                <a:latin typeface="RobotoRegular"/>
                <a:cs typeface="RobotoRegular"/>
              </a:rPr>
              <a:t>any </a:t>
            </a:r>
            <a:r>
              <a:rPr sz="2850" spc="15" dirty="0">
                <a:latin typeface="RobotoRegular"/>
                <a:cs typeface="RobotoRegular"/>
              </a:rPr>
              <a:t>other </a:t>
            </a:r>
            <a:r>
              <a:rPr sz="2850" spc="-15" dirty="0">
                <a:latin typeface="RobotoRegular"/>
                <a:cs typeface="RobotoRegular"/>
              </a:rPr>
              <a:t>joint </a:t>
            </a:r>
            <a:r>
              <a:rPr sz="2850" spc="30" dirty="0">
                <a:latin typeface="RobotoRegular"/>
                <a:cs typeface="RobotoRegular"/>
              </a:rPr>
              <a:t>except</a:t>
            </a:r>
            <a:r>
              <a:rPr sz="2850" spc="-204" dirty="0">
                <a:latin typeface="RobotoRegular"/>
                <a:cs typeface="RobotoRegular"/>
              </a:rPr>
              <a:t> </a:t>
            </a:r>
            <a:r>
              <a:rPr sz="2850" spc="10" dirty="0">
                <a:latin typeface="RobotoRegular"/>
                <a:cs typeface="RobotoRegular"/>
              </a:rPr>
              <a:t>the  </a:t>
            </a:r>
            <a:r>
              <a:rPr sz="2850" spc="-5" dirty="0">
                <a:latin typeface="RobotoRegular"/>
                <a:cs typeface="RobotoRegular"/>
              </a:rPr>
              <a:t>hip.</a:t>
            </a:r>
            <a:endParaRPr sz="2850">
              <a:latin typeface="RobotoRegular"/>
              <a:cs typeface="RobotoRegular"/>
            </a:endParaRPr>
          </a:p>
          <a:p>
            <a:pPr marL="711835" marR="1445895">
              <a:lnSpc>
                <a:spcPts val="3310"/>
              </a:lnSpc>
              <a:spcBef>
                <a:spcPts val="590"/>
              </a:spcBef>
            </a:pPr>
            <a:r>
              <a:rPr sz="2850" dirty="0">
                <a:latin typeface="RobotoRegular"/>
                <a:cs typeface="RobotoRegular"/>
              </a:rPr>
              <a:t>Can </a:t>
            </a:r>
            <a:r>
              <a:rPr sz="2850" spc="-5" dirty="0">
                <a:latin typeface="RobotoRegular"/>
                <a:cs typeface="RobotoRegular"/>
              </a:rPr>
              <a:t>inject </a:t>
            </a:r>
            <a:r>
              <a:rPr sz="2850" spc="10" dirty="0">
                <a:latin typeface="RobotoRegular"/>
                <a:cs typeface="RobotoRegular"/>
              </a:rPr>
              <a:t>the </a:t>
            </a:r>
            <a:r>
              <a:rPr sz="2850" spc="-5" dirty="0">
                <a:latin typeface="RobotoRegular"/>
                <a:cs typeface="RobotoRegular"/>
              </a:rPr>
              <a:t>solution </a:t>
            </a:r>
            <a:r>
              <a:rPr sz="2850" spc="15" dirty="0">
                <a:latin typeface="RobotoRegular"/>
                <a:cs typeface="RobotoRegular"/>
              </a:rPr>
              <a:t>of </a:t>
            </a:r>
            <a:r>
              <a:rPr sz="2850" spc="10" dirty="0">
                <a:latin typeface="RobotoRegular"/>
                <a:cs typeface="RobotoRegular"/>
              </a:rPr>
              <a:t>the</a:t>
            </a:r>
            <a:r>
              <a:rPr sz="2850" spc="-305" dirty="0">
                <a:latin typeface="RobotoRegular"/>
                <a:cs typeface="RobotoRegular"/>
              </a:rPr>
              <a:t> </a:t>
            </a:r>
            <a:r>
              <a:rPr sz="2850" spc="20" dirty="0">
                <a:latin typeface="RobotoRegular"/>
                <a:cs typeface="RobotoRegular"/>
              </a:rPr>
              <a:t>appropriate  </a:t>
            </a:r>
            <a:r>
              <a:rPr sz="2850" dirty="0">
                <a:latin typeface="RobotoRegular"/>
                <a:cs typeface="RobotoRegular"/>
              </a:rPr>
              <a:t>antibiotic </a:t>
            </a:r>
            <a:r>
              <a:rPr sz="2850" spc="-5" dirty="0">
                <a:latin typeface="RobotoRegular"/>
                <a:cs typeface="RobotoRegular"/>
              </a:rPr>
              <a:t>into </a:t>
            </a:r>
            <a:r>
              <a:rPr sz="2850" spc="10" dirty="0">
                <a:latin typeface="RobotoRegular"/>
                <a:cs typeface="RobotoRegular"/>
              </a:rPr>
              <a:t>the </a:t>
            </a:r>
            <a:r>
              <a:rPr sz="2850" spc="-15" dirty="0">
                <a:latin typeface="RobotoRegular"/>
                <a:cs typeface="RobotoRegular"/>
              </a:rPr>
              <a:t>joint </a:t>
            </a:r>
            <a:r>
              <a:rPr sz="2850" spc="15" dirty="0">
                <a:latin typeface="RobotoRegular"/>
                <a:cs typeface="RobotoRegular"/>
              </a:rPr>
              <a:t>after</a:t>
            </a:r>
            <a:r>
              <a:rPr sz="2850" spc="-60" dirty="0">
                <a:latin typeface="RobotoRegular"/>
                <a:cs typeface="RobotoRegular"/>
              </a:rPr>
              <a:t> </a:t>
            </a:r>
            <a:r>
              <a:rPr sz="2850" spc="-10" dirty="0">
                <a:latin typeface="RobotoRegular"/>
                <a:cs typeface="RobotoRegular"/>
              </a:rPr>
              <a:t>aspiration</a:t>
            </a:r>
            <a:endParaRPr sz="28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23659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T</a:t>
            </a:r>
            <a:r>
              <a:rPr spc="5" dirty="0"/>
              <a:t>r</a:t>
            </a:r>
            <a:r>
              <a:rPr spc="-40" dirty="0"/>
              <a:t>e</a:t>
            </a:r>
            <a:r>
              <a:rPr dirty="0"/>
              <a:t>a</a:t>
            </a:r>
            <a:r>
              <a:rPr spc="-45" dirty="0"/>
              <a:t>t</a:t>
            </a:r>
            <a:r>
              <a:rPr spc="45" dirty="0"/>
              <a:t>m</a:t>
            </a:r>
            <a:r>
              <a:rPr spc="-40" dirty="0"/>
              <a:t>e</a:t>
            </a:r>
            <a:r>
              <a:rPr spc="-35" dirty="0"/>
              <a:t>n</a:t>
            </a:r>
            <a:r>
              <a:rPr spc="-45" dirty="0"/>
              <a:t>t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201583" y="1457149"/>
            <a:ext cx="159599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3</a:t>
            </a:r>
            <a:r>
              <a:rPr sz="1400" spc="15" dirty="0">
                <a:latin typeface="RobotoRegular"/>
                <a:cs typeface="RobotoRegular"/>
              </a:rPr>
              <a:t>1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9363" y="2694879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363" y="3090738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6505" y="1722649"/>
            <a:ext cx="8954941" cy="400050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47980" marR="457834" indent="-335915" algn="just">
              <a:lnSpc>
                <a:spcPct val="79600"/>
              </a:lnSpc>
              <a:spcBef>
                <a:spcPts val="844"/>
              </a:spcBef>
              <a:buClr>
                <a:srgbClr val="428086"/>
              </a:buClr>
              <a:buSzPct val="62711"/>
              <a:buFont typeface="Wingdings"/>
              <a:buChar char=""/>
              <a:tabLst>
                <a:tab pos="348615" algn="l"/>
              </a:tabLst>
            </a:pPr>
            <a:r>
              <a:rPr sz="2950" spc="15" dirty="0">
                <a:latin typeface="RobotoRegular"/>
                <a:cs typeface="RobotoRegular"/>
              </a:rPr>
              <a:t>Rest </a:t>
            </a:r>
            <a:r>
              <a:rPr sz="2950" spc="30" dirty="0">
                <a:latin typeface="RobotoRegular"/>
                <a:cs typeface="RobotoRegular"/>
              </a:rPr>
              <a:t>is </a:t>
            </a:r>
            <a:r>
              <a:rPr sz="2950" spc="-15" dirty="0">
                <a:latin typeface="RobotoRegular"/>
                <a:cs typeface="RobotoRegular"/>
              </a:rPr>
              <a:t>enforced </a:t>
            </a:r>
            <a:r>
              <a:rPr sz="2950" spc="25" dirty="0">
                <a:latin typeface="RobotoRegular"/>
                <a:cs typeface="RobotoRegular"/>
              </a:rPr>
              <a:t>until </a:t>
            </a:r>
            <a:r>
              <a:rPr sz="2950" spc="5" dirty="0">
                <a:latin typeface="RobotoRegular"/>
                <a:cs typeface="RobotoRegular"/>
              </a:rPr>
              <a:t>infection </a:t>
            </a:r>
            <a:r>
              <a:rPr sz="2950" spc="30" dirty="0">
                <a:latin typeface="RobotoRegular"/>
                <a:cs typeface="RobotoRegular"/>
              </a:rPr>
              <a:t>is </a:t>
            </a:r>
            <a:r>
              <a:rPr sz="2950" spc="-5" dirty="0">
                <a:latin typeface="RobotoRegular"/>
                <a:cs typeface="RobotoRegular"/>
              </a:rPr>
              <a:t>overcome </a:t>
            </a:r>
            <a:r>
              <a:rPr sz="2950" spc="25" dirty="0">
                <a:latin typeface="RobotoRegular"/>
                <a:cs typeface="RobotoRegular"/>
              </a:rPr>
              <a:t>as  </a:t>
            </a:r>
            <a:r>
              <a:rPr sz="2950" dirty="0">
                <a:latin typeface="RobotoRegular"/>
                <a:cs typeface="RobotoRegular"/>
              </a:rPr>
              <a:t>shown</a:t>
            </a:r>
            <a:r>
              <a:rPr sz="2950" spc="45" dirty="0">
                <a:latin typeface="RobotoRegular"/>
                <a:cs typeface="RobotoRegular"/>
              </a:rPr>
              <a:t> </a:t>
            </a:r>
            <a:r>
              <a:rPr sz="2950" spc="10" dirty="0">
                <a:latin typeface="RobotoRegular"/>
                <a:cs typeface="RobotoRegular"/>
              </a:rPr>
              <a:t>by:</a:t>
            </a:r>
            <a:endParaRPr sz="2950" dirty="0">
              <a:latin typeface="RobotoRegular"/>
              <a:cs typeface="RobotoRegular"/>
            </a:endParaRPr>
          </a:p>
          <a:p>
            <a:pPr marL="697865" marR="3005455" algn="just">
              <a:lnSpc>
                <a:spcPts val="3120"/>
              </a:lnSpc>
              <a:spcBef>
                <a:spcPts val="175"/>
              </a:spcBef>
            </a:pPr>
            <a:r>
              <a:rPr sz="2750" dirty="0" smtClean="0">
                <a:latin typeface="RobotoRegular"/>
                <a:cs typeface="RobotoRegular"/>
              </a:rPr>
              <a:t>Subsidence</a:t>
            </a:r>
            <a:r>
              <a:rPr lang="en-US" sz="2750" dirty="0" smtClean="0">
                <a:latin typeface="RobotoRegular"/>
                <a:cs typeface="RobotoRegular"/>
              </a:rPr>
              <a:t> </a:t>
            </a:r>
            <a:r>
              <a:rPr sz="2750" spc="-15" dirty="0" smtClean="0">
                <a:latin typeface="RobotoRegular"/>
                <a:cs typeface="RobotoRegular"/>
              </a:rPr>
              <a:t>of </a:t>
            </a:r>
            <a:r>
              <a:rPr sz="2750" spc="-20" dirty="0">
                <a:latin typeface="RobotoRegular"/>
                <a:cs typeface="RobotoRegular"/>
              </a:rPr>
              <a:t>pyrexia  Retrogression </a:t>
            </a:r>
            <a:r>
              <a:rPr sz="2750" spc="-15" dirty="0">
                <a:latin typeface="RobotoRegular"/>
                <a:cs typeface="RobotoRegular"/>
              </a:rPr>
              <a:t>of </a:t>
            </a:r>
            <a:r>
              <a:rPr sz="2750" dirty="0">
                <a:latin typeface="RobotoRegular"/>
                <a:cs typeface="RobotoRegular"/>
              </a:rPr>
              <a:t>the local</a:t>
            </a:r>
            <a:r>
              <a:rPr sz="2750" spc="-95" dirty="0">
                <a:latin typeface="RobotoRegular"/>
                <a:cs typeface="RobotoRegular"/>
              </a:rPr>
              <a:t> </a:t>
            </a:r>
            <a:r>
              <a:rPr sz="2750" spc="5" dirty="0">
                <a:latin typeface="RobotoRegular"/>
                <a:cs typeface="RobotoRegular"/>
              </a:rPr>
              <a:t>signs</a:t>
            </a:r>
            <a:endParaRPr sz="2750" dirty="0">
              <a:latin typeface="RobotoRegular"/>
              <a:cs typeface="RobotoRegular"/>
            </a:endParaRPr>
          </a:p>
          <a:p>
            <a:pPr marL="347980" marR="101600" indent="-335915" algn="just">
              <a:lnSpc>
                <a:spcPct val="80300"/>
              </a:lnSpc>
              <a:spcBef>
                <a:spcPts val="630"/>
              </a:spcBef>
              <a:buClr>
                <a:srgbClr val="428086"/>
              </a:buClr>
              <a:buSzPct val="62711"/>
              <a:buFont typeface="Wingdings"/>
              <a:buChar char=""/>
              <a:tabLst>
                <a:tab pos="348615" algn="l"/>
              </a:tabLst>
            </a:pPr>
            <a:r>
              <a:rPr sz="2950" spc="-25" dirty="0">
                <a:latin typeface="RobotoRegular"/>
                <a:cs typeface="RobotoRegular"/>
              </a:rPr>
              <a:t>Thereafter, </a:t>
            </a:r>
            <a:r>
              <a:rPr sz="2950" spc="20" dirty="0">
                <a:latin typeface="RobotoRegular"/>
                <a:cs typeface="RobotoRegular"/>
              </a:rPr>
              <a:t>active </a:t>
            </a:r>
            <a:r>
              <a:rPr sz="2950" spc="10" dirty="0">
                <a:latin typeface="RobotoRegular"/>
                <a:cs typeface="RobotoRegular"/>
              </a:rPr>
              <a:t>movements </a:t>
            </a:r>
            <a:r>
              <a:rPr sz="2950" spc="15" dirty="0">
                <a:latin typeface="RobotoRegular"/>
                <a:cs typeface="RobotoRegular"/>
              </a:rPr>
              <a:t>are </a:t>
            </a:r>
            <a:r>
              <a:rPr sz="2950" spc="-10" dirty="0">
                <a:latin typeface="RobotoRegular"/>
                <a:cs typeface="RobotoRegular"/>
              </a:rPr>
              <a:t>encouraged </a:t>
            </a:r>
            <a:r>
              <a:rPr sz="2950" spc="30" dirty="0">
                <a:latin typeface="RobotoRegular"/>
                <a:cs typeface="RobotoRegular"/>
              </a:rPr>
              <a:t>in  </a:t>
            </a:r>
            <a:r>
              <a:rPr sz="2950" spc="-15" dirty="0">
                <a:latin typeface="RobotoRegular"/>
                <a:cs typeface="RobotoRegular"/>
              </a:rPr>
              <a:t>order </a:t>
            </a:r>
            <a:r>
              <a:rPr sz="2950" spc="15" dirty="0">
                <a:latin typeface="RobotoRegular"/>
                <a:cs typeface="RobotoRegular"/>
              </a:rPr>
              <a:t>to </a:t>
            </a:r>
            <a:r>
              <a:rPr sz="2950" spc="-5" dirty="0">
                <a:latin typeface="RobotoRegular"/>
                <a:cs typeface="RobotoRegular"/>
              </a:rPr>
              <a:t>restore </a:t>
            </a:r>
            <a:r>
              <a:rPr sz="2950" spc="20" dirty="0">
                <a:latin typeface="RobotoRegular"/>
                <a:cs typeface="RobotoRegular"/>
              </a:rPr>
              <a:t>the </a:t>
            </a:r>
            <a:r>
              <a:rPr sz="2950" spc="5" dirty="0">
                <a:latin typeface="RobotoRegular"/>
                <a:cs typeface="RobotoRegular"/>
              </a:rPr>
              <a:t>greatest </a:t>
            </a:r>
            <a:r>
              <a:rPr sz="2950" spc="10" dirty="0">
                <a:latin typeface="RobotoRegular"/>
                <a:cs typeface="RobotoRegular"/>
              </a:rPr>
              <a:t>possible </a:t>
            </a:r>
            <a:r>
              <a:rPr sz="2950" spc="5" dirty="0">
                <a:latin typeface="RobotoRegular"/>
                <a:cs typeface="RobotoRegular"/>
              </a:rPr>
              <a:t>function </a:t>
            </a:r>
            <a:r>
              <a:rPr sz="2950" spc="-15" dirty="0">
                <a:latin typeface="RobotoRegular"/>
                <a:cs typeface="RobotoRegular"/>
              </a:rPr>
              <a:t>of  </a:t>
            </a:r>
            <a:r>
              <a:rPr sz="2950" spc="20" dirty="0">
                <a:latin typeface="RobotoRegular"/>
                <a:cs typeface="RobotoRegular"/>
              </a:rPr>
              <a:t>the</a:t>
            </a:r>
            <a:r>
              <a:rPr sz="2950" dirty="0">
                <a:latin typeface="RobotoRegular"/>
                <a:cs typeface="RobotoRegular"/>
              </a:rPr>
              <a:t> joint.</a:t>
            </a:r>
          </a:p>
          <a:p>
            <a:pPr marL="347980" marR="5080" indent="-335915">
              <a:lnSpc>
                <a:spcPct val="80300"/>
              </a:lnSpc>
              <a:spcBef>
                <a:spcPts val="810"/>
              </a:spcBef>
              <a:buClr>
                <a:srgbClr val="428086"/>
              </a:buClr>
              <a:buSzPct val="62711"/>
              <a:buFont typeface="Wingdings"/>
              <a:buChar char=""/>
              <a:tabLst>
                <a:tab pos="347980" algn="l"/>
                <a:tab pos="348615" algn="l"/>
              </a:tabLst>
            </a:pPr>
            <a:r>
              <a:rPr sz="2950" spc="-15" dirty="0">
                <a:latin typeface="RobotoRegular"/>
                <a:cs typeface="RobotoRegular"/>
              </a:rPr>
              <a:t>If </a:t>
            </a:r>
            <a:r>
              <a:rPr sz="2950" spc="35" dirty="0">
                <a:latin typeface="RobotoRegular"/>
                <a:cs typeface="RobotoRegular"/>
              </a:rPr>
              <a:t>articular cartilage </a:t>
            </a:r>
            <a:r>
              <a:rPr sz="2950" spc="30" dirty="0">
                <a:latin typeface="RobotoRegular"/>
                <a:cs typeface="RobotoRegular"/>
              </a:rPr>
              <a:t>is </a:t>
            </a:r>
            <a:r>
              <a:rPr sz="2950" spc="-5" dirty="0">
                <a:latin typeface="RobotoRegular"/>
                <a:cs typeface="RobotoRegular"/>
              </a:rPr>
              <a:t>destroyed, </a:t>
            </a:r>
            <a:r>
              <a:rPr sz="2950" spc="20" dirty="0">
                <a:latin typeface="RobotoRegular"/>
                <a:cs typeface="RobotoRegular"/>
              </a:rPr>
              <a:t>splintage </a:t>
            </a:r>
            <a:r>
              <a:rPr sz="2950" spc="30" dirty="0">
                <a:latin typeface="RobotoRegular"/>
                <a:cs typeface="RobotoRegular"/>
              </a:rPr>
              <a:t>in </a:t>
            </a:r>
            <a:r>
              <a:rPr sz="2950" spc="20" dirty="0">
                <a:latin typeface="RobotoRegular"/>
                <a:cs typeface="RobotoRegular"/>
              </a:rPr>
              <a:t>the  optimum </a:t>
            </a:r>
            <a:r>
              <a:rPr sz="2950" spc="10" dirty="0">
                <a:latin typeface="RobotoRegular"/>
                <a:cs typeface="RobotoRegular"/>
              </a:rPr>
              <a:t>position </a:t>
            </a:r>
            <a:r>
              <a:rPr sz="2950" spc="30" dirty="0">
                <a:latin typeface="RobotoRegular"/>
                <a:cs typeface="RobotoRegular"/>
              </a:rPr>
              <a:t>is </a:t>
            </a:r>
            <a:r>
              <a:rPr sz="2950" spc="15" dirty="0">
                <a:latin typeface="RobotoRegular"/>
                <a:cs typeface="RobotoRegular"/>
              </a:rPr>
              <a:t>continuously </a:t>
            </a:r>
            <a:r>
              <a:rPr sz="2950" spc="25" dirty="0">
                <a:latin typeface="RobotoRegular"/>
                <a:cs typeface="RobotoRegular"/>
              </a:rPr>
              <a:t>maintained,  </a:t>
            </a:r>
            <a:r>
              <a:rPr sz="2950" spc="30" dirty="0">
                <a:latin typeface="RobotoRegular"/>
                <a:cs typeface="RobotoRegular"/>
              </a:rPr>
              <a:t>usually </a:t>
            </a:r>
            <a:r>
              <a:rPr sz="2950" dirty="0">
                <a:latin typeface="RobotoRegular"/>
                <a:cs typeface="RobotoRegular"/>
              </a:rPr>
              <a:t>by </a:t>
            </a:r>
            <a:r>
              <a:rPr sz="2950" spc="-15" dirty="0">
                <a:latin typeface="RobotoRegular"/>
                <a:cs typeface="RobotoRegular"/>
              </a:rPr>
              <a:t>plaster, </a:t>
            </a:r>
            <a:r>
              <a:rPr sz="2950" spc="25" dirty="0">
                <a:latin typeface="RobotoRegular"/>
                <a:cs typeface="RobotoRegular"/>
              </a:rPr>
              <a:t>until ankylosis </a:t>
            </a:r>
            <a:r>
              <a:rPr sz="2950" spc="30" dirty="0">
                <a:latin typeface="RobotoRegular"/>
                <a:cs typeface="RobotoRegular"/>
              </a:rPr>
              <a:t>is</a:t>
            </a:r>
            <a:r>
              <a:rPr sz="2950" spc="229" dirty="0">
                <a:latin typeface="RobotoRegular"/>
                <a:cs typeface="RobotoRegular"/>
              </a:rPr>
              <a:t> </a:t>
            </a:r>
            <a:r>
              <a:rPr sz="2950" spc="5" dirty="0">
                <a:latin typeface="RobotoRegular"/>
                <a:cs typeface="RobotoRegular"/>
              </a:rPr>
              <a:t>sound.</a:t>
            </a:r>
            <a:endParaRPr sz="295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7144384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Complications</a:t>
            </a:r>
            <a:r>
              <a:rPr spc="-20" dirty="0"/>
              <a:t> </a:t>
            </a:r>
            <a:r>
              <a:rPr spc="5" dirty="0"/>
              <a:t>/prognosis</a:t>
            </a:r>
          </a:p>
        </p:txBody>
      </p:sp>
      <p:sp>
        <p:nvSpPr>
          <p:cNvPr id="3" name="object 3"/>
          <p:cNvSpPr/>
          <p:nvPr/>
        </p:nvSpPr>
        <p:spPr>
          <a:xfrm>
            <a:off x="201583" y="1457149"/>
            <a:ext cx="190333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3</a:t>
            </a:r>
            <a:r>
              <a:rPr sz="1400" spc="15" dirty="0">
                <a:latin typeface="RobotoRegular"/>
                <a:cs typeface="RobotoRegular"/>
              </a:rPr>
              <a:t>2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9363" y="3880564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363" y="4276423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363" y="4672282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09363" y="5068128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9363" y="5463987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09363" y="5859846"/>
            <a:ext cx="88899" cy="17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1326" y="1722649"/>
            <a:ext cx="8569325" cy="44107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47980" marR="42545" indent="-335915">
              <a:lnSpc>
                <a:spcPct val="80300"/>
              </a:lnSpc>
              <a:spcBef>
                <a:spcPts val="819"/>
              </a:spcBef>
              <a:buClr>
                <a:srgbClr val="428086"/>
              </a:buClr>
              <a:buSzPct val="62711"/>
              <a:buFont typeface="Wingdings"/>
              <a:buChar char=""/>
              <a:tabLst>
                <a:tab pos="347980" algn="l"/>
                <a:tab pos="348615" algn="l"/>
              </a:tabLst>
            </a:pPr>
            <a:r>
              <a:rPr sz="2950" spc="5" dirty="0">
                <a:latin typeface="RobotoRegular"/>
                <a:cs typeface="RobotoRegular"/>
              </a:rPr>
              <a:t>Infants </a:t>
            </a:r>
            <a:r>
              <a:rPr sz="2950" dirty="0">
                <a:latin typeface="RobotoRegular"/>
                <a:cs typeface="RobotoRegular"/>
              </a:rPr>
              <a:t>under </a:t>
            </a:r>
            <a:r>
              <a:rPr sz="2950" spc="15" dirty="0">
                <a:latin typeface="RobotoRegular"/>
                <a:cs typeface="RobotoRegular"/>
              </a:rPr>
              <a:t>6 months </a:t>
            </a:r>
            <a:r>
              <a:rPr sz="2950" spc="20" dirty="0">
                <a:latin typeface="RobotoRegular"/>
                <a:cs typeface="RobotoRegular"/>
              </a:rPr>
              <a:t>have the </a:t>
            </a:r>
            <a:r>
              <a:rPr sz="2950" spc="10" dirty="0">
                <a:latin typeface="RobotoRegular"/>
                <a:cs typeface="RobotoRegular"/>
              </a:rPr>
              <a:t>highest  incidence </a:t>
            </a:r>
            <a:r>
              <a:rPr sz="2950" spc="-15" dirty="0">
                <a:latin typeface="RobotoRegular"/>
                <a:cs typeface="RobotoRegular"/>
              </a:rPr>
              <a:t>of </a:t>
            </a:r>
            <a:r>
              <a:rPr sz="2950" spc="15" dirty="0">
                <a:latin typeface="RobotoRegular"/>
                <a:cs typeface="RobotoRegular"/>
              </a:rPr>
              <a:t>complications, </a:t>
            </a:r>
            <a:r>
              <a:rPr sz="2950" spc="10" dirty="0">
                <a:latin typeface="RobotoRegular"/>
                <a:cs typeface="RobotoRegular"/>
              </a:rPr>
              <a:t>most </a:t>
            </a:r>
            <a:r>
              <a:rPr sz="2950" spc="-15" dirty="0">
                <a:latin typeface="RobotoRegular"/>
                <a:cs typeface="RobotoRegular"/>
              </a:rPr>
              <a:t>of </a:t>
            </a:r>
            <a:r>
              <a:rPr sz="2950" spc="10" dirty="0">
                <a:latin typeface="RobotoRegular"/>
                <a:cs typeface="RobotoRegular"/>
              </a:rPr>
              <a:t>which </a:t>
            </a:r>
            <a:r>
              <a:rPr sz="2950" spc="-10" dirty="0">
                <a:latin typeface="RobotoRegular"/>
                <a:cs typeface="RobotoRegular"/>
              </a:rPr>
              <a:t>affect  </a:t>
            </a:r>
            <a:r>
              <a:rPr sz="2950" spc="20" dirty="0">
                <a:latin typeface="RobotoRegular"/>
                <a:cs typeface="RobotoRegular"/>
              </a:rPr>
              <a:t>the</a:t>
            </a:r>
            <a:r>
              <a:rPr sz="2950" dirty="0">
                <a:latin typeface="RobotoRegular"/>
                <a:cs typeface="RobotoRegular"/>
              </a:rPr>
              <a:t> </a:t>
            </a:r>
            <a:r>
              <a:rPr sz="2950" spc="15" dirty="0">
                <a:latin typeface="RobotoRegular"/>
                <a:cs typeface="RobotoRegular"/>
              </a:rPr>
              <a:t>hip.</a:t>
            </a:r>
            <a:endParaRPr sz="2950">
              <a:latin typeface="RobotoRegular"/>
              <a:cs typeface="RobotoRegular"/>
            </a:endParaRPr>
          </a:p>
          <a:p>
            <a:pPr marL="347980" marR="5080" indent="-335915">
              <a:lnSpc>
                <a:spcPct val="79600"/>
              </a:lnSpc>
              <a:spcBef>
                <a:spcPts val="835"/>
              </a:spcBef>
              <a:buClr>
                <a:srgbClr val="428086"/>
              </a:buClr>
              <a:buSzPct val="62711"/>
              <a:buFont typeface="Wingdings"/>
              <a:buChar char=""/>
              <a:tabLst>
                <a:tab pos="347980" algn="l"/>
                <a:tab pos="348615" algn="l"/>
              </a:tabLst>
            </a:pPr>
            <a:r>
              <a:rPr sz="2950" spc="30" dirty="0">
                <a:latin typeface="RobotoRegular"/>
                <a:cs typeface="RobotoRegular"/>
              </a:rPr>
              <a:t>Damage </a:t>
            </a:r>
            <a:r>
              <a:rPr sz="2950" spc="15" dirty="0">
                <a:latin typeface="RobotoRegular"/>
                <a:cs typeface="RobotoRegular"/>
              </a:rPr>
              <a:t>to </a:t>
            </a:r>
            <a:r>
              <a:rPr sz="2950" spc="20" dirty="0">
                <a:latin typeface="RobotoRegular"/>
                <a:cs typeface="RobotoRegular"/>
              </a:rPr>
              <a:t>the </a:t>
            </a:r>
            <a:r>
              <a:rPr sz="2950" spc="-5" dirty="0">
                <a:latin typeface="RobotoRegular"/>
                <a:cs typeface="RobotoRegular"/>
              </a:rPr>
              <a:t>growth </a:t>
            </a:r>
            <a:r>
              <a:rPr sz="2950" spc="25" dirty="0">
                <a:latin typeface="RobotoRegular"/>
                <a:cs typeface="RobotoRegular"/>
              </a:rPr>
              <a:t>plate </a:t>
            </a:r>
            <a:r>
              <a:rPr sz="2950" spc="-15" dirty="0">
                <a:latin typeface="RobotoRegular"/>
                <a:cs typeface="RobotoRegular"/>
              </a:rPr>
              <a:t>or </a:t>
            </a:r>
            <a:r>
              <a:rPr sz="2950" spc="20" dirty="0">
                <a:latin typeface="RobotoRegular"/>
                <a:cs typeface="RobotoRegular"/>
              </a:rPr>
              <a:t>the </a:t>
            </a:r>
            <a:r>
              <a:rPr sz="2950" spc="15" dirty="0">
                <a:latin typeface="RobotoRegular"/>
                <a:cs typeface="RobotoRegular"/>
              </a:rPr>
              <a:t>epiphysis </a:t>
            </a:r>
            <a:r>
              <a:rPr sz="2950" spc="30" dirty="0">
                <a:latin typeface="RobotoRegular"/>
                <a:cs typeface="RobotoRegular"/>
              </a:rPr>
              <a:t>is  </a:t>
            </a:r>
            <a:r>
              <a:rPr sz="2950" spc="20" dirty="0">
                <a:latin typeface="RobotoRegular"/>
                <a:cs typeface="RobotoRegular"/>
              </a:rPr>
              <a:t>the </a:t>
            </a:r>
            <a:r>
              <a:rPr sz="2950" spc="10" dirty="0">
                <a:latin typeface="RobotoRegular"/>
                <a:cs typeface="RobotoRegular"/>
              </a:rPr>
              <a:t>most </a:t>
            </a:r>
            <a:r>
              <a:rPr sz="2950" spc="5" dirty="0">
                <a:latin typeface="RobotoRegular"/>
                <a:cs typeface="RobotoRegular"/>
              </a:rPr>
              <a:t>serious </a:t>
            </a:r>
            <a:r>
              <a:rPr sz="2950" spc="15" dirty="0">
                <a:latin typeface="RobotoRegular"/>
                <a:cs typeface="RobotoRegular"/>
              </a:rPr>
              <a:t>complication </a:t>
            </a:r>
            <a:r>
              <a:rPr sz="2950" spc="25" dirty="0">
                <a:latin typeface="RobotoRegular"/>
                <a:cs typeface="RobotoRegular"/>
              </a:rPr>
              <a:t>and </a:t>
            </a:r>
            <a:r>
              <a:rPr sz="2950" spc="10" dirty="0">
                <a:latin typeface="RobotoRegular"/>
                <a:cs typeface="RobotoRegular"/>
              </a:rPr>
              <a:t>could </a:t>
            </a:r>
            <a:r>
              <a:rPr sz="2950" spc="20" dirty="0">
                <a:latin typeface="RobotoRegular"/>
                <a:cs typeface="RobotoRegular"/>
              </a:rPr>
              <a:t>lead</a:t>
            </a:r>
            <a:r>
              <a:rPr sz="2950" spc="114" dirty="0">
                <a:latin typeface="RobotoRegular"/>
                <a:cs typeface="RobotoRegular"/>
              </a:rPr>
              <a:t> </a:t>
            </a:r>
            <a:r>
              <a:rPr sz="2950" dirty="0">
                <a:latin typeface="RobotoRegular"/>
                <a:cs typeface="RobotoRegular"/>
              </a:rPr>
              <a:t>to:</a:t>
            </a:r>
            <a:endParaRPr sz="2950">
              <a:latin typeface="RobotoRegular"/>
              <a:cs typeface="RobotoRegular"/>
            </a:endParaRPr>
          </a:p>
          <a:p>
            <a:pPr marL="697865">
              <a:lnSpc>
                <a:spcPts val="3130"/>
              </a:lnSpc>
            </a:pPr>
            <a:r>
              <a:rPr sz="2750" spc="-20" dirty="0">
                <a:latin typeface="RobotoRegular"/>
                <a:cs typeface="RobotoRegular"/>
              </a:rPr>
              <a:t>Retarded</a:t>
            </a:r>
            <a:r>
              <a:rPr sz="2750" spc="-40" dirty="0">
                <a:latin typeface="RobotoRegular"/>
                <a:cs typeface="RobotoRegular"/>
              </a:rPr>
              <a:t> </a:t>
            </a:r>
            <a:r>
              <a:rPr sz="2750" spc="-15" dirty="0">
                <a:latin typeface="RobotoRegular"/>
                <a:cs typeface="RobotoRegular"/>
              </a:rPr>
              <a:t>growth</a:t>
            </a:r>
            <a:endParaRPr sz="2750">
              <a:latin typeface="RobotoRegular"/>
              <a:cs typeface="RobotoRegular"/>
            </a:endParaRPr>
          </a:p>
          <a:p>
            <a:pPr marL="697865" marR="559435">
              <a:lnSpc>
                <a:spcPts val="3120"/>
              </a:lnSpc>
              <a:spcBef>
                <a:spcPts val="160"/>
              </a:spcBef>
            </a:pPr>
            <a:r>
              <a:rPr sz="2750" spc="20" dirty="0">
                <a:latin typeface="RobotoRegular"/>
                <a:cs typeface="RobotoRegular"/>
              </a:rPr>
              <a:t>Partial </a:t>
            </a:r>
            <a:r>
              <a:rPr sz="2750" spc="-15" dirty="0">
                <a:latin typeface="RobotoRegular"/>
                <a:cs typeface="RobotoRegular"/>
              </a:rPr>
              <a:t>or </a:t>
            </a:r>
            <a:r>
              <a:rPr sz="2750" spc="-10" dirty="0">
                <a:latin typeface="RobotoRegular"/>
                <a:cs typeface="RobotoRegular"/>
              </a:rPr>
              <a:t>complete </a:t>
            </a:r>
            <a:r>
              <a:rPr sz="2750" spc="-15" dirty="0">
                <a:latin typeface="RobotoRegular"/>
                <a:cs typeface="RobotoRegular"/>
              </a:rPr>
              <a:t>destruction of </a:t>
            </a:r>
            <a:r>
              <a:rPr sz="2750" dirty="0">
                <a:latin typeface="RobotoRegular"/>
                <a:cs typeface="RobotoRegular"/>
              </a:rPr>
              <a:t>the</a:t>
            </a:r>
            <a:r>
              <a:rPr sz="2750" spc="-165" dirty="0">
                <a:latin typeface="RobotoRegular"/>
                <a:cs typeface="RobotoRegular"/>
              </a:rPr>
              <a:t> </a:t>
            </a:r>
            <a:r>
              <a:rPr sz="2750" dirty="0">
                <a:latin typeface="RobotoRegular"/>
                <a:cs typeface="RobotoRegular"/>
              </a:rPr>
              <a:t>epiphysis  Joint</a:t>
            </a:r>
            <a:r>
              <a:rPr sz="2750" spc="-45" dirty="0">
                <a:latin typeface="RobotoRegular"/>
                <a:cs typeface="RobotoRegular"/>
              </a:rPr>
              <a:t> </a:t>
            </a:r>
            <a:r>
              <a:rPr sz="2750" spc="-15" dirty="0">
                <a:latin typeface="RobotoRegular"/>
                <a:cs typeface="RobotoRegular"/>
              </a:rPr>
              <a:t>deformity</a:t>
            </a:r>
            <a:endParaRPr sz="2750">
              <a:latin typeface="RobotoRegular"/>
              <a:cs typeface="RobotoRegular"/>
            </a:endParaRPr>
          </a:p>
          <a:p>
            <a:pPr marL="697865">
              <a:lnSpc>
                <a:spcPts val="2950"/>
              </a:lnSpc>
            </a:pPr>
            <a:r>
              <a:rPr sz="2750" dirty="0">
                <a:latin typeface="RobotoRegular"/>
                <a:cs typeface="RobotoRegular"/>
              </a:rPr>
              <a:t>Epiphyseal</a:t>
            </a:r>
            <a:r>
              <a:rPr sz="2750" spc="-35" dirty="0">
                <a:latin typeface="RobotoRegular"/>
                <a:cs typeface="RobotoRegular"/>
              </a:rPr>
              <a:t> </a:t>
            </a:r>
            <a:r>
              <a:rPr sz="2750" spc="-15" dirty="0">
                <a:latin typeface="RobotoRegular"/>
                <a:cs typeface="RobotoRegular"/>
              </a:rPr>
              <a:t>osteonecrosis</a:t>
            </a:r>
            <a:endParaRPr sz="2750">
              <a:latin typeface="RobotoRegular"/>
              <a:cs typeface="RobotoRegular"/>
            </a:endParaRPr>
          </a:p>
          <a:p>
            <a:pPr marL="697865" marR="3761740">
              <a:lnSpc>
                <a:spcPts val="3120"/>
              </a:lnSpc>
              <a:spcBef>
                <a:spcPts val="165"/>
              </a:spcBef>
            </a:pPr>
            <a:r>
              <a:rPr sz="2750" dirty="0">
                <a:latin typeface="RobotoRegular"/>
                <a:cs typeface="RobotoRegular"/>
              </a:rPr>
              <a:t>Acetabular </a:t>
            </a:r>
            <a:r>
              <a:rPr sz="2750" spc="5" dirty="0">
                <a:latin typeface="RobotoRegular"/>
                <a:cs typeface="RobotoRegular"/>
              </a:rPr>
              <a:t>dysplasia  </a:t>
            </a:r>
            <a:r>
              <a:rPr sz="2750" dirty="0">
                <a:latin typeface="RobotoRegular"/>
                <a:cs typeface="RobotoRegular"/>
              </a:rPr>
              <a:t>Pseudoarthrosis </a:t>
            </a:r>
            <a:r>
              <a:rPr sz="2750" spc="-15" dirty="0">
                <a:latin typeface="RobotoRegular"/>
                <a:cs typeface="RobotoRegular"/>
              </a:rPr>
              <a:t>of </a:t>
            </a:r>
            <a:r>
              <a:rPr sz="2750" dirty="0">
                <a:latin typeface="RobotoRegular"/>
                <a:cs typeface="RobotoRegular"/>
              </a:rPr>
              <a:t>the</a:t>
            </a:r>
            <a:r>
              <a:rPr sz="2750" spc="-70" dirty="0">
                <a:latin typeface="RobotoRegular"/>
                <a:cs typeface="RobotoRegular"/>
              </a:rPr>
              <a:t> </a:t>
            </a:r>
            <a:r>
              <a:rPr sz="2750" spc="5" dirty="0">
                <a:latin typeface="RobotoRegular"/>
                <a:cs typeface="RobotoRegular"/>
              </a:rPr>
              <a:t>hip</a:t>
            </a:r>
            <a:endParaRPr sz="27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7560309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" dirty="0"/>
              <a:t>Complications</a:t>
            </a:r>
            <a:r>
              <a:rPr dirty="0"/>
              <a:t> </a:t>
            </a:r>
            <a:r>
              <a:rPr spc="5" dirty="0"/>
              <a:t>/prognosis…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19100" marR="5080" indent="-349885">
              <a:lnSpc>
                <a:spcPts val="4630"/>
              </a:lnSpc>
              <a:spcBef>
                <a:spcPts val="360"/>
              </a:spcBef>
              <a:buClr>
                <a:srgbClr val="428086"/>
              </a:buClr>
              <a:buSzPct val="59493"/>
              <a:buFont typeface="Wingdings"/>
              <a:buChar char=""/>
              <a:tabLst>
                <a:tab pos="420370" algn="l"/>
              </a:tabLst>
            </a:pPr>
            <a:r>
              <a:rPr spc="-5" dirty="0"/>
              <a:t>The </a:t>
            </a:r>
            <a:r>
              <a:rPr spc="5" dirty="0"/>
              <a:t>sequel </a:t>
            </a:r>
            <a:r>
              <a:rPr spc="30" dirty="0"/>
              <a:t>of </a:t>
            </a:r>
            <a:r>
              <a:rPr spc="15" dirty="0"/>
              <a:t>septic </a:t>
            </a:r>
            <a:r>
              <a:rPr spc="30" dirty="0"/>
              <a:t>arthritis </a:t>
            </a:r>
            <a:r>
              <a:rPr spc="20" dirty="0"/>
              <a:t>in </a:t>
            </a:r>
            <a:r>
              <a:rPr spc="10" dirty="0"/>
              <a:t>older  </a:t>
            </a:r>
            <a:r>
              <a:rPr spc="15" dirty="0"/>
              <a:t>patients </a:t>
            </a:r>
            <a:r>
              <a:rPr spc="25" dirty="0"/>
              <a:t>could</a:t>
            </a:r>
            <a:r>
              <a:rPr spc="20" dirty="0"/>
              <a:t> </a:t>
            </a:r>
            <a:r>
              <a:rPr spc="-5" dirty="0"/>
              <a:t>be:</a:t>
            </a:r>
          </a:p>
          <a:p>
            <a:pPr marL="768985" marR="1498600">
              <a:lnSpc>
                <a:spcPct val="106900"/>
              </a:lnSpc>
              <a:spcBef>
                <a:spcPts val="185"/>
              </a:spcBef>
            </a:pPr>
            <a:r>
              <a:rPr sz="3500" spc="-10" dirty="0"/>
              <a:t>Restoration </a:t>
            </a:r>
            <a:r>
              <a:rPr sz="3500" spc="-15" dirty="0"/>
              <a:t>to </a:t>
            </a:r>
            <a:r>
              <a:rPr sz="3500" spc="5" dirty="0"/>
              <a:t>normal </a:t>
            </a:r>
            <a:r>
              <a:rPr sz="3500" spc="15" dirty="0"/>
              <a:t>(if </a:t>
            </a:r>
            <a:r>
              <a:rPr sz="3500" spc="10" dirty="0"/>
              <a:t>prompt  </a:t>
            </a:r>
            <a:r>
              <a:rPr sz="3500" spc="15" dirty="0"/>
              <a:t>diagnosis </a:t>
            </a:r>
            <a:r>
              <a:rPr sz="3500" spc="10" dirty="0"/>
              <a:t>and </a:t>
            </a:r>
            <a:r>
              <a:rPr sz="3500" spc="-5" dirty="0"/>
              <a:t>treatment)  </a:t>
            </a:r>
            <a:r>
              <a:rPr sz="3500" spc="20" dirty="0"/>
              <a:t>Fibrous</a:t>
            </a:r>
            <a:r>
              <a:rPr sz="3500" spc="60" dirty="0"/>
              <a:t> </a:t>
            </a:r>
            <a:r>
              <a:rPr sz="3500" spc="10" dirty="0"/>
              <a:t>ankylosis</a:t>
            </a:r>
            <a:endParaRPr sz="3500"/>
          </a:p>
          <a:p>
            <a:pPr marL="768985">
              <a:lnSpc>
                <a:spcPct val="100000"/>
              </a:lnSpc>
              <a:spcBef>
                <a:spcPts val="590"/>
              </a:spcBef>
            </a:pPr>
            <a:r>
              <a:rPr sz="3500" spc="15" dirty="0"/>
              <a:t>Bony</a:t>
            </a:r>
            <a:r>
              <a:rPr sz="3500" spc="-10" dirty="0"/>
              <a:t> </a:t>
            </a:r>
            <a:r>
              <a:rPr sz="3500" spc="10" dirty="0"/>
              <a:t>ankylosis</a:t>
            </a:r>
            <a:endParaRPr sz="3500"/>
          </a:p>
        </p:txBody>
      </p:sp>
      <p:sp>
        <p:nvSpPr>
          <p:cNvPr id="3" name="object 3"/>
          <p:cNvSpPr/>
          <p:nvPr/>
        </p:nvSpPr>
        <p:spPr>
          <a:xfrm>
            <a:off x="201583" y="1457149"/>
            <a:ext cx="185270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45" y="1398970"/>
            <a:ext cx="2260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20" dirty="0">
                <a:latin typeface="RobotoRegular"/>
                <a:cs typeface="RobotoRegular"/>
              </a:rPr>
              <a:t>3</a:t>
            </a:r>
            <a:r>
              <a:rPr sz="1400" spc="15" dirty="0">
                <a:latin typeface="RobotoRegular"/>
                <a:cs typeface="RobotoRegular"/>
              </a:rPr>
              <a:t>3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8546" y="3249869"/>
            <a:ext cx="114299" cy="2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98546" y="4390341"/>
            <a:ext cx="114299" cy="2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8546" y="4999052"/>
            <a:ext cx="114299" cy="22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259778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A</a:t>
            </a:r>
            <a:r>
              <a:rPr spc="-40" dirty="0"/>
              <a:t>e</a:t>
            </a:r>
            <a:r>
              <a:rPr spc="-45" dirty="0"/>
              <a:t>t</a:t>
            </a:r>
            <a:r>
              <a:rPr spc="30" dirty="0"/>
              <a:t>i</a:t>
            </a:r>
            <a:r>
              <a:rPr spc="-20" dirty="0"/>
              <a:t>o</a:t>
            </a:r>
            <a:r>
              <a:rPr spc="30" dirty="0"/>
              <a:t>l</a:t>
            </a:r>
            <a:r>
              <a:rPr spc="-20" dirty="0"/>
              <a:t>o</a:t>
            </a:r>
            <a:r>
              <a:rPr spc="30" dirty="0"/>
              <a:t>g</a:t>
            </a:r>
            <a:r>
              <a:rPr spc="-5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253826" y="1458925"/>
            <a:ext cx="98774" cy="134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419" y="1398970"/>
            <a:ext cx="1276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RobotoRegular"/>
                <a:cs typeface="RobotoRegular"/>
              </a:rPr>
              <a:t>4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320" y="1705702"/>
            <a:ext cx="8544560" cy="52171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140"/>
              </a:lnSpc>
              <a:spcBef>
                <a:spcPts val="125"/>
              </a:spcBef>
            </a:pPr>
            <a:r>
              <a:rPr sz="3500" spc="5" dirty="0">
                <a:latin typeface="RobotoRegular"/>
                <a:cs typeface="RobotoRegular"/>
              </a:rPr>
              <a:t>Bacteria </a:t>
            </a:r>
            <a:r>
              <a:rPr sz="3500" spc="-5" dirty="0">
                <a:latin typeface="RobotoRegular"/>
                <a:cs typeface="RobotoRegular"/>
              </a:rPr>
              <a:t>that </a:t>
            </a:r>
            <a:r>
              <a:rPr sz="3500" dirty="0">
                <a:latin typeface="RobotoRegular"/>
                <a:cs typeface="RobotoRegular"/>
              </a:rPr>
              <a:t>are </a:t>
            </a:r>
            <a:r>
              <a:rPr sz="3500" spc="15" dirty="0">
                <a:latin typeface="RobotoRegular"/>
                <a:cs typeface="RobotoRegular"/>
              </a:rPr>
              <a:t>commonly </a:t>
            </a:r>
            <a:r>
              <a:rPr sz="3500" spc="10" dirty="0">
                <a:latin typeface="RobotoRegular"/>
                <a:cs typeface="RobotoRegular"/>
              </a:rPr>
              <a:t>implicated</a:t>
            </a:r>
            <a:r>
              <a:rPr sz="3500" spc="-90" dirty="0">
                <a:latin typeface="RobotoRegular"/>
                <a:cs typeface="RobotoRegular"/>
              </a:rPr>
              <a:t> </a:t>
            </a:r>
            <a:r>
              <a:rPr sz="3500" dirty="0">
                <a:latin typeface="RobotoRegular"/>
                <a:cs typeface="RobotoRegular"/>
              </a:rPr>
              <a:t>are:</a:t>
            </a:r>
            <a:endParaRPr sz="3500">
              <a:latin typeface="RobotoRegular"/>
              <a:cs typeface="RobotoRegular"/>
            </a:endParaRPr>
          </a:p>
          <a:p>
            <a:pPr marL="334010" marR="118110" indent="-321945">
              <a:lnSpc>
                <a:spcPct val="77400"/>
              </a:lnSpc>
              <a:spcBef>
                <a:spcPts val="890"/>
              </a:spcBef>
              <a:buClr>
                <a:srgbClr val="428086"/>
              </a:buClr>
              <a:buSzPct val="61428"/>
              <a:buFont typeface="Wingdings"/>
              <a:buChar char=""/>
              <a:tabLst>
                <a:tab pos="334645" algn="l"/>
              </a:tabLst>
            </a:pPr>
            <a:r>
              <a:rPr sz="3500" spc="10" dirty="0">
                <a:latin typeface="RobotoRegular"/>
                <a:cs typeface="RobotoRegular"/>
              </a:rPr>
              <a:t>Staphylococcus </a:t>
            </a:r>
            <a:r>
              <a:rPr sz="3500" spc="20" dirty="0">
                <a:latin typeface="RobotoRegular"/>
                <a:cs typeface="RobotoRegular"/>
              </a:rPr>
              <a:t>aureus </a:t>
            </a:r>
            <a:r>
              <a:rPr sz="3500" spc="15" dirty="0">
                <a:latin typeface="RobotoRegular"/>
                <a:cs typeface="RobotoRegular"/>
              </a:rPr>
              <a:t>– most </a:t>
            </a:r>
            <a:r>
              <a:rPr sz="3500" spc="5" dirty="0">
                <a:latin typeface="RobotoRegular"/>
                <a:cs typeface="RobotoRegular"/>
              </a:rPr>
              <a:t>common  </a:t>
            </a:r>
            <a:r>
              <a:rPr sz="3500" spc="25" dirty="0">
                <a:latin typeface="RobotoRegular"/>
                <a:cs typeface="RobotoRegular"/>
              </a:rPr>
              <a:t>cause </a:t>
            </a:r>
            <a:r>
              <a:rPr sz="3500" spc="20" dirty="0">
                <a:latin typeface="RobotoRegular"/>
                <a:cs typeface="RobotoRegular"/>
              </a:rPr>
              <a:t>in</a:t>
            </a:r>
            <a:r>
              <a:rPr sz="3500" spc="35" dirty="0">
                <a:latin typeface="RobotoRegular"/>
                <a:cs typeface="RobotoRegular"/>
              </a:rPr>
              <a:t> </a:t>
            </a:r>
            <a:r>
              <a:rPr sz="3500" dirty="0">
                <a:latin typeface="RobotoRegular"/>
                <a:cs typeface="RobotoRegular"/>
              </a:rPr>
              <a:t>adults</a:t>
            </a:r>
            <a:endParaRPr sz="3500">
              <a:latin typeface="RobotoRegular"/>
              <a:cs typeface="RobotoRegular"/>
            </a:endParaRPr>
          </a:p>
          <a:p>
            <a:pPr marL="334010" marR="946150" indent="-321945">
              <a:lnSpc>
                <a:spcPct val="78000"/>
              </a:lnSpc>
              <a:spcBef>
                <a:spcPts val="800"/>
              </a:spcBef>
              <a:buClr>
                <a:srgbClr val="428086"/>
              </a:buClr>
              <a:buSzPct val="61428"/>
              <a:buFont typeface="Wingdings"/>
              <a:buChar char=""/>
              <a:tabLst>
                <a:tab pos="334645" algn="l"/>
              </a:tabLst>
            </a:pPr>
            <a:r>
              <a:rPr sz="3500" spc="5" dirty="0">
                <a:latin typeface="RobotoRegular"/>
                <a:cs typeface="RobotoRegular"/>
              </a:rPr>
              <a:t>Streptococci </a:t>
            </a:r>
            <a:r>
              <a:rPr sz="3500" dirty="0">
                <a:latin typeface="RobotoRegular"/>
                <a:cs typeface="RobotoRegular"/>
              </a:rPr>
              <a:t>(beta-haemolytic </a:t>
            </a:r>
            <a:r>
              <a:rPr sz="3500" spc="10" dirty="0">
                <a:latin typeface="RobotoRegular"/>
                <a:cs typeface="RobotoRegular"/>
              </a:rPr>
              <a:t>and  </a:t>
            </a:r>
            <a:r>
              <a:rPr sz="3500" spc="20" dirty="0">
                <a:latin typeface="RobotoRegular"/>
                <a:cs typeface="RobotoRegular"/>
              </a:rPr>
              <a:t>pneumococci)– </a:t>
            </a:r>
            <a:r>
              <a:rPr sz="3500" spc="25" dirty="0">
                <a:latin typeface="RobotoRegular"/>
                <a:cs typeface="RobotoRegular"/>
              </a:rPr>
              <a:t>second </a:t>
            </a:r>
            <a:r>
              <a:rPr sz="3500" spc="15" dirty="0">
                <a:latin typeface="RobotoRegular"/>
                <a:cs typeface="RobotoRegular"/>
              </a:rPr>
              <a:t>commonest  </a:t>
            </a:r>
            <a:r>
              <a:rPr sz="3500" spc="25" dirty="0">
                <a:latin typeface="RobotoRegular"/>
                <a:cs typeface="RobotoRegular"/>
              </a:rPr>
              <a:t>cause</a:t>
            </a:r>
            <a:endParaRPr sz="3500">
              <a:latin typeface="RobotoRegular"/>
              <a:cs typeface="RobotoRegular"/>
            </a:endParaRPr>
          </a:p>
          <a:p>
            <a:pPr marL="334010" marR="607695" indent="-321945">
              <a:lnSpc>
                <a:spcPct val="77400"/>
              </a:lnSpc>
              <a:spcBef>
                <a:spcPts val="830"/>
              </a:spcBef>
              <a:buClr>
                <a:srgbClr val="428086"/>
              </a:buClr>
              <a:buSzPct val="61428"/>
              <a:buFont typeface="Wingdings"/>
              <a:buChar char=""/>
              <a:tabLst>
                <a:tab pos="334645" algn="l"/>
              </a:tabLst>
            </a:pPr>
            <a:r>
              <a:rPr sz="3500" spc="15" dirty="0">
                <a:latin typeface="RobotoRegular"/>
                <a:cs typeface="RobotoRegular"/>
              </a:rPr>
              <a:t>Haemophilus </a:t>
            </a:r>
            <a:r>
              <a:rPr sz="3500" spc="20" dirty="0">
                <a:latin typeface="RobotoRegular"/>
                <a:cs typeface="RobotoRegular"/>
              </a:rPr>
              <a:t>inﬂuenzae </a:t>
            </a:r>
            <a:r>
              <a:rPr sz="3500" spc="15" dirty="0">
                <a:latin typeface="RobotoRegular"/>
                <a:cs typeface="RobotoRegular"/>
              </a:rPr>
              <a:t>– </a:t>
            </a:r>
            <a:r>
              <a:rPr sz="3500" spc="5" dirty="0">
                <a:latin typeface="RobotoRegular"/>
                <a:cs typeface="RobotoRegular"/>
              </a:rPr>
              <a:t>common </a:t>
            </a:r>
            <a:r>
              <a:rPr sz="3500" spc="20" dirty="0">
                <a:latin typeface="RobotoRegular"/>
                <a:cs typeface="RobotoRegular"/>
              </a:rPr>
              <a:t>in  </a:t>
            </a:r>
            <a:r>
              <a:rPr sz="3500" spc="25" dirty="0">
                <a:latin typeface="RobotoRegular"/>
                <a:cs typeface="RobotoRegular"/>
              </a:rPr>
              <a:t>children </a:t>
            </a:r>
            <a:r>
              <a:rPr sz="3500" spc="5" dirty="0">
                <a:latin typeface="RobotoRegular"/>
                <a:cs typeface="RobotoRegular"/>
              </a:rPr>
              <a:t>between </a:t>
            </a:r>
            <a:r>
              <a:rPr sz="3500" spc="15" dirty="0">
                <a:latin typeface="RobotoRegular"/>
                <a:cs typeface="RobotoRegular"/>
              </a:rPr>
              <a:t>1 </a:t>
            </a:r>
            <a:r>
              <a:rPr sz="3500" spc="10" dirty="0">
                <a:latin typeface="RobotoRegular"/>
                <a:cs typeface="RobotoRegular"/>
              </a:rPr>
              <a:t>and </a:t>
            </a:r>
            <a:r>
              <a:rPr sz="3500" spc="15" dirty="0">
                <a:latin typeface="RobotoRegular"/>
                <a:cs typeface="RobotoRegular"/>
              </a:rPr>
              <a:t>4 </a:t>
            </a:r>
            <a:r>
              <a:rPr sz="3500" spc="10" dirty="0">
                <a:latin typeface="RobotoRegular"/>
                <a:cs typeface="RobotoRegular"/>
              </a:rPr>
              <a:t>yrs</a:t>
            </a:r>
            <a:r>
              <a:rPr sz="3500" spc="105" dirty="0">
                <a:latin typeface="RobotoRegular"/>
                <a:cs typeface="RobotoRegular"/>
              </a:rPr>
              <a:t> </a:t>
            </a:r>
            <a:r>
              <a:rPr sz="3500" spc="5" dirty="0">
                <a:latin typeface="RobotoRegular"/>
                <a:cs typeface="RobotoRegular"/>
              </a:rPr>
              <a:t>old</a:t>
            </a:r>
            <a:endParaRPr sz="3500">
              <a:latin typeface="RobotoRegular"/>
              <a:cs typeface="RobotoRegular"/>
            </a:endParaRPr>
          </a:p>
          <a:p>
            <a:pPr marL="334010" indent="-321945">
              <a:lnSpc>
                <a:spcPts val="3990"/>
              </a:lnSpc>
              <a:buClr>
                <a:srgbClr val="428086"/>
              </a:buClr>
              <a:buSzPct val="61428"/>
              <a:buFont typeface="Wingdings"/>
              <a:buChar char=""/>
              <a:tabLst>
                <a:tab pos="334645" algn="l"/>
              </a:tabLst>
            </a:pPr>
            <a:r>
              <a:rPr sz="3500" spc="30" dirty="0">
                <a:latin typeface="RobotoRegular"/>
                <a:cs typeface="RobotoRegular"/>
              </a:rPr>
              <a:t>Neisseria </a:t>
            </a:r>
            <a:r>
              <a:rPr sz="3500" spc="10" dirty="0">
                <a:latin typeface="RobotoRegular"/>
                <a:cs typeface="RobotoRegular"/>
              </a:rPr>
              <a:t>gonorrhoeae </a:t>
            </a:r>
            <a:r>
              <a:rPr sz="3500" spc="15" dirty="0">
                <a:latin typeface="RobotoRegular"/>
                <a:cs typeface="RobotoRegular"/>
              </a:rPr>
              <a:t>– </a:t>
            </a:r>
            <a:r>
              <a:rPr sz="3500" spc="20" dirty="0">
                <a:latin typeface="RobotoRegular"/>
                <a:cs typeface="RobotoRegular"/>
              </a:rPr>
              <a:t>in </a:t>
            </a:r>
            <a:r>
              <a:rPr sz="3500" spc="15" dirty="0">
                <a:latin typeface="RobotoRegular"/>
                <a:cs typeface="RobotoRegular"/>
              </a:rPr>
              <a:t>young</a:t>
            </a:r>
            <a:r>
              <a:rPr sz="3500" spc="-25" dirty="0">
                <a:latin typeface="RobotoRegular"/>
                <a:cs typeface="RobotoRegular"/>
              </a:rPr>
              <a:t> </a:t>
            </a:r>
            <a:r>
              <a:rPr sz="3500" dirty="0">
                <a:latin typeface="RobotoRegular"/>
                <a:cs typeface="RobotoRegular"/>
              </a:rPr>
              <a:t>adults</a:t>
            </a:r>
            <a:endParaRPr sz="3500">
              <a:latin typeface="RobotoRegular"/>
              <a:cs typeface="RobotoRegular"/>
            </a:endParaRPr>
          </a:p>
          <a:p>
            <a:pPr marL="334010" marR="239395" indent="-321945">
              <a:lnSpc>
                <a:spcPct val="77400"/>
              </a:lnSpc>
              <a:spcBef>
                <a:spcPts val="860"/>
              </a:spcBef>
              <a:buClr>
                <a:srgbClr val="428086"/>
              </a:buClr>
              <a:buSzPct val="61428"/>
              <a:buFont typeface="Wingdings"/>
              <a:buChar char=""/>
              <a:tabLst>
                <a:tab pos="334645" algn="l"/>
              </a:tabLst>
            </a:pPr>
            <a:r>
              <a:rPr sz="3500" spc="30" dirty="0">
                <a:latin typeface="RobotoRegular"/>
                <a:cs typeface="RobotoRegular"/>
              </a:rPr>
              <a:t>Escherichia </a:t>
            </a:r>
            <a:r>
              <a:rPr sz="3500" spc="10" dirty="0">
                <a:latin typeface="RobotoRegular"/>
                <a:cs typeface="RobotoRegular"/>
              </a:rPr>
              <a:t>coli </a:t>
            </a:r>
            <a:r>
              <a:rPr sz="3500" spc="15" dirty="0">
                <a:latin typeface="RobotoRegular"/>
                <a:cs typeface="RobotoRegular"/>
              </a:rPr>
              <a:t>– </a:t>
            </a:r>
            <a:r>
              <a:rPr sz="3500" spc="20" dirty="0">
                <a:latin typeface="RobotoRegular"/>
                <a:cs typeface="RobotoRegular"/>
              </a:rPr>
              <a:t>in </a:t>
            </a:r>
            <a:r>
              <a:rPr sz="3500" spc="5" dirty="0">
                <a:latin typeface="RobotoRegular"/>
                <a:cs typeface="RobotoRegular"/>
              </a:rPr>
              <a:t>the </a:t>
            </a:r>
            <a:r>
              <a:rPr sz="3500" spc="-15" dirty="0">
                <a:latin typeface="RobotoRegular"/>
                <a:cs typeface="RobotoRegular"/>
              </a:rPr>
              <a:t>elderly, </a:t>
            </a:r>
            <a:r>
              <a:rPr sz="3500" spc="-120" dirty="0">
                <a:latin typeface="RobotoRegular"/>
                <a:cs typeface="RobotoRegular"/>
              </a:rPr>
              <a:t>I.V. </a:t>
            </a:r>
            <a:r>
              <a:rPr sz="3500" spc="20" dirty="0">
                <a:latin typeface="RobotoRegular"/>
                <a:cs typeface="RobotoRegular"/>
              </a:rPr>
              <a:t>drug  </a:t>
            </a:r>
            <a:r>
              <a:rPr sz="3500" spc="30" dirty="0">
                <a:latin typeface="RobotoRegular"/>
                <a:cs typeface="RobotoRegular"/>
              </a:rPr>
              <a:t>users </a:t>
            </a:r>
            <a:r>
              <a:rPr sz="3500" spc="10" dirty="0">
                <a:latin typeface="RobotoRegular"/>
                <a:cs typeface="RobotoRegular"/>
              </a:rPr>
              <a:t>and </a:t>
            </a:r>
            <a:r>
              <a:rPr sz="3500" spc="5" dirty="0">
                <a:latin typeface="RobotoRegular"/>
                <a:cs typeface="RobotoRegular"/>
              </a:rPr>
              <a:t>the </a:t>
            </a:r>
            <a:r>
              <a:rPr sz="3500" spc="30" dirty="0">
                <a:latin typeface="RobotoRegular"/>
                <a:cs typeface="RobotoRegular"/>
              </a:rPr>
              <a:t>seriously</a:t>
            </a:r>
            <a:r>
              <a:rPr sz="3500" spc="25" dirty="0">
                <a:latin typeface="RobotoRegular"/>
                <a:cs typeface="RobotoRegular"/>
              </a:rPr>
              <a:t> </a:t>
            </a:r>
            <a:r>
              <a:rPr sz="3500" spc="20" dirty="0">
                <a:latin typeface="RobotoRegular"/>
                <a:cs typeface="RobotoRegular"/>
              </a:rPr>
              <a:t>ill.</a:t>
            </a:r>
            <a:endParaRPr sz="35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298450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A</a:t>
            </a:r>
            <a:r>
              <a:rPr spc="-40" dirty="0"/>
              <a:t>e</a:t>
            </a:r>
            <a:r>
              <a:rPr spc="-45" dirty="0"/>
              <a:t>t</a:t>
            </a:r>
            <a:r>
              <a:rPr spc="30" dirty="0"/>
              <a:t>i</a:t>
            </a:r>
            <a:r>
              <a:rPr spc="-20" dirty="0"/>
              <a:t>o</a:t>
            </a:r>
            <a:r>
              <a:rPr spc="30" dirty="0"/>
              <a:t>l</a:t>
            </a:r>
            <a:r>
              <a:rPr spc="-20" dirty="0"/>
              <a:t>o</a:t>
            </a:r>
            <a:r>
              <a:rPr spc="30" dirty="0"/>
              <a:t>g</a:t>
            </a:r>
            <a:r>
              <a:rPr spc="-210" dirty="0"/>
              <a:t>y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262532" y="1458925"/>
            <a:ext cx="86961" cy="136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419" y="1398970"/>
            <a:ext cx="1276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RobotoRegular"/>
                <a:cs typeface="RobotoRegular"/>
              </a:rPr>
              <a:t>5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29707" y="3573715"/>
            <a:ext cx="114299" cy="2349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5320" y="1690674"/>
            <a:ext cx="8541385" cy="5241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4010" indent="-321945">
              <a:lnSpc>
                <a:spcPts val="4485"/>
              </a:lnSpc>
              <a:spcBef>
                <a:spcPts val="105"/>
              </a:spcBef>
              <a:buClr>
                <a:srgbClr val="428086"/>
              </a:buClr>
              <a:buSzPct val="59740"/>
              <a:buFont typeface="Wingdings"/>
              <a:buChar char=""/>
              <a:tabLst>
                <a:tab pos="334645" algn="l"/>
              </a:tabLst>
            </a:pPr>
            <a:r>
              <a:rPr sz="3850" spc="5" dirty="0">
                <a:latin typeface="RobotoRegular"/>
                <a:cs typeface="RobotoRegular"/>
              </a:rPr>
              <a:t>Mycobacterium</a:t>
            </a:r>
            <a:r>
              <a:rPr sz="3850" spc="65" dirty="0">
                <a:latin typeface="RobotoRegular"/>
                <a:cs typeface="RobotoRegular"/>
              </a:rPr>
              <a:t> </a:t>
            </a:r>
            <a:r>
              <a:rPr sz="3850" spc="5" dirty="0">
                <a:latin typeface="RobotoRegular"/>
                <a:cs typeface="RobotoRegular"/>
              </a:rPr>
              <a:t>tuberculosis</a:t>
            </a:r>
            <a:endParaRPr sz="3850">
              <a:latin typeface="RobotoRegular"/>
              <a:cs typeface="RobotoRegular"/>
            </a:endParaRPr>
          </a:p>
          <a:p>
            <a:pPr marL="334010" indent="-321945">
              <a:lnSpc>
                <a:spcPts val="4355"/>
              </a:lnSpc>
              <a:buClr>
                <a:srgbClr val="428086"/>
              </a:buClr>
              <a:buSzPct val="59740"/>
              <a:buFont typeface="Wingdings"/>
              <a:buChar char=""/>
              <a:tabLst>
                <a:tab pos="334645" algn="l"/>
              </a:tabLst>
            </a:pPr>
            <a:r>
              <a:rPr sz="3850" spc="20" dirty="0">
                <a:latin typeface="RobotoRegular"/>
                <a:cs typeface="RobotoRegular"/>
              </a:rPr>
              <a:t>Salmonella</a:t>
            </a:r>
            <a:r>
              <a:rPr sz="3850" spc="25" dirty="0">
                <a:latin typeface="RobotoRegular"/>
                <a:cs typeface="RobotoRegular"/>
              </a:rPr>
              <a:t> </a:t>
            </a:r>
            <a:r>
              <a:rPr sz="3850" spc="20" dirty="0">
                <a:latin typeface="RobotoRegular"/>
                <a:cs typeface="RobotoRegular"/>
              </a:rPr>
              <a:t>spp.</a:t>
            </a:r>
            <a:endParaRPr sz="3850">
              <a:latin typeface="RobotoRegular"/>
              <a:cs typeface="RobotoRegular"/>
            </a:endParaRPr>
          </a:p>
          <a:p>
            <a:pPr marL="334010" indent="-321945">
              <a:lnSpc>
                <a:spcPts val="4340"/>
              </a:lnSpc>
              <a:buClr>
                <a:srgbClr val="428086"/>
              </a:buClr>
              <a:buSzPct val="59740"/>
              <a:buFont typeface="Wingdings"/>
              <a:buChar char=""/>
              <a:tabLst>
                <a:tab pos="334645" algn="l"/>
              </a:tabLst>
            </a:pPr>
            <a:r>
              <a:rPr sz="3850" spc="15" dirty="0">
                <a:latin typeface="RobotoRegular"/>
                <a:cs typeface="RobotoRegular"/>
              </a:rPr>
              <a:t>Brucella</a:t>
            </a:r>
            <a:r>
              <a:rPr sz="3850" spc="25" dirty="0">
                <a:latin typeface="RobotoRegular"/>
                <a:cs typeface="RobotoRegular"/>
              </a:rPr>
              <a:t> </a:t>
            </a:r>
            <a:r>
              <a:rPr sz="3850" spc="20" dirty="0">
                <a:latin typeface="RobotoRegular"/>
                <a:cs typeface="RobotoRegular"/>
              </a:rPr>
              <a:t>spp.</a:t>
            </a:r>
            <a:endParaRPr sz="3850">
              <a:latin typeface="RobotoRegular"/>
              <a:cs typeface="RobotoRegular"/>
            </a:endParaRPr>
          </a:p>
          <a:p>
            <a:pPr marL="683895" marR="845185">
              <a:lnSpc>
                <a:spcPct val="79100"/>
              </a:lnSpc>
              <a:spcBef>
                <a:spcPts val="760"/>
              </a:spcBef>
            </a:pPr>
            <a:r>
              <a:rPr sz="3600" spc="45" dirty="0">
                <a:latin typeface="RobotoRegular"/>
                <a:cs typeface="RobotoRegular"/>
              </a:rPr>
              <a:t>NB/The </a:t>
            </a:r>
            <a:r>
              <a:rPr sz="3600" spc="30" dirty="0">
                <a:latin typeface="RobotoRegular"/>
                <a:cs typeface="RobotoRegular"/>
              </a:rPr>
              <a:t>above </a:t>
            </a:r>
            <a:r>
              <a:rPr sz="3600" spc="20" dirty="0">
                <a:latin typeface="RobotoRegular"/>
                <a:cs typeface="RobotoRegular"/>
              </a:rPr>
              <a:t>three mostly </a:t>
            </a:r>
            <a:r>
              <a:rPr sz="3600" spc="5" dirty="0">
                <a:latin typeface="RobotoRegular"/>
                <a:cs typeface="RobotoRegular"/>
              </a:rPr>
              <a:t>cause  </a:t>
            </a:r>
            <a:r>
              <a:rPr sz="3600" spc="35" dirty="0">
                <a:latin typeface="RobotoRegular"/>
                <a:cs typeface="RobotoRegular"/>
              </a:rPr>
              <a:t>septic </a:t>
            </a:r>
            <a:r>
              <a:rPr sz="3600" spc="20" dirty="0">
                <a:latin typeface="RobotoRegular"/>
                <a:cs typeface="RobotoRegular"/>
              </a:rPr>
              <a:t>spinal</a:t>
            </a:r>
            <a:r>
              <a:rPr sz="3600" spc="-95" dirty="0">
                <a:latin typeface="RobotoRegular"/>
                <a:cs typeface="RobotoRegular"/>
              </a:rPr>
              <a:t> </a:t>
            </a:r>
            <a:r>
              <a:rPr sz="3600" spc="20" dirty="0">
                <a:latin typeface="RobotoRegular"/>
                <a:cs typeface="RobotoRegular"/>
              </a:rPr>
              <a:t>arthritis.</a:t>
            </a:r>
            <a:endParaRPr sz="3600">
              <a:latin typeface="RobotoRegular"/>
              <a:cs typeface="RobotoRegular"/>
            </a:endParaRPr>
          </a:p>
          <a:p>
            <a:pPr marL="334010" marR="5080" indent="-321945">
              <a:lnSpc>
                <a:spcPct val="78400"/>
              </a:lnSpc>
              <a:spcBef>
                <a:spcPts val="680"/>
              </a:spcBef>
              <a:buClr>
                <a:srgbClr val="428086"/>
              </a:buClr>
              <a:buSzPct val="59740"/>
              <a:buFont typeface="Wingdings"/>
              <a:buChar char=""/>
              <a:tabLst>
                <a:tab pos="334645" algn="l"/>
              </a:tabLst>
            </a:pPr>
            <a:r>
              <a:rPr sz="3850" dirty="0">
                <a:latin typeface="RobotoRegular"/>
                <a:cs typeface="RobotoRegular"/>
              </a:rPr>
              <a:t>Pseudomonas </a:t>
            </a:r>
            <a:r>
              <a:rPr sz="3850" spc="5" dirty="0">
                <a:latin typeface="RobotoRegular"/>
                <a:cs typeface="RobotoRegular"/>
              </a:rPr>
              <a:t>aeruginosa </a:t>
            </a:r>
            <a:r>
              <a:rPr sz="3850" dirty="0">
                <a:latin typeface="RobotoRegular"/>
                <a:cs typeface="RobotoRegular"/>
              </a:rPr>
              <a:t>– </a:t>
            </a:r>
            <a:r>
              <a:rPr sz="3850" spc="-5" dirty="0">
                <a:latin typeface="RobotoRegular"/>
                <a:cs typeface="RobotoRegular"/>
              </a:rPr>
              <a:t>infects  </a:t>
            </a:r>
            <a:r>
              <a:rPr sz="3850" spc="-10" dirty="0">
                <a:latin typeface="RobotoRegular"/>
                <a:cs typeface="RobotoRegular"/>
              </a:rPr>
              <a:t>joints, </a:t>
            </a:r>
            <a:r>
              <a:rPr sz="3850" spc="25" dirty="0">
                <a:latin typeface="RobotoRegular"/>
                <a:cs typeface="RobotoRegular"/>
              </a:rPr>
              <a:t>especially in </a:t>
            </a:r>
            <a:r>
              <a:rPr sz="3850" spc="15" dirty="0">
                <a:latin typeface="RobotoRegular"/>
                <a:cs typeface="RobotoRegular"/>
              </a:rPr>
              <a:t>children </a:t>
            </a:r>
            <a:r>
              <a:rPr sz="3850" spc="-20" dirty="0">
                <a:latin typeface="RobotoRegular"/>
                <a:cs typeface="RobotoRegular"/>
              </a:rPr>
              <a:t>who </a:t>
            </a:r>
            <a:r>
              <a:rPr sz="3850" spc="-5" dirty="0">
                <a:latin typeface="RobotoRegular"/>
                <a:cs typeface="RobotoRegular"/>
              </a:rPr>
              <a:t>have  sustained </a:t>
            </a:r>
            <a:r>
              <a:rPr sz="3850" dirty="0">
                <a:latin typeface="RobotoRegular"/>
                <a:cs typeface="RobotoRegular"/>
              </a:rPr>
              <a:t>a </a:t>
            </a:r>
            <a:r>
              <a:rPr sz="3850" spc="-15" dirty="0">
                <a:latin typeface="RobotoRegular"/>
                <a:cs typeface="RobotoRegular"/>
              </a:rPr>
              <a:t>puncture</a:t>
            </a:r>
            <a:r>
              <a:rPr sz="3850" spc="170" dirty="0">
                <a:latin typeface="RobotoRegular"/>
                <a:cs typeface="RobotoRegular"/>
              </a:rPr>
              <a:t> </a:t>
            </a:r>
            <a:r>
              <a:rPr sz="3850" spc="-10" dirty="0">
                <a:latin typeface="RobotoRegular"/>
                <a:cs typeface="RobotoRegular"/>
              </a:rPr>
              <a:t>wound.</a:t>
            </a:r>
            <a:endParaRPr sz="3850">
              <a:latin typeface="RobotoRegular"/>
              <a:cs typeface="RobotoRegular"/>
            </a:endParaRPr>
          </a:p>
          <a:p>
            <a:pPr marL="334010" indent="-321945">
              <a:lnSpc>
                <a:spcPts val="4250"/>
              </a:lnSpc>
              <a:buClr>
                <a:srgbClr val="428086"/>
              </a:buClr>
              <a:buSzPct val="59740"/>
              <a:buFont typeface="Wingdings"/>
              <a:buChar char=""/>
              <a:tabLst>
                <a:tab pos="334645" algn="l"/>
              </a:tabLst>
            </a:pPr>
            <a:r>
              <a:rPr sz="3850" spc="-5" dirty="0">
                <a:latin typeface="RobotoRegular"/>
                <a:cs typeface="RobotoRegular"/>
              </a:rPr>
              <a:t>Proteus</a:t>
            </a:r>
            <a:endParaRPr sz="3850">
              <a:latin typeface="RobotoRegular"/>
              <a:cs typeface="RobotoRegular"/>
            </a:endParaRPr>
          </a:p>
          <a:p>
            <a:pPr marL="334010" indent="-321945">
              <a:lnSpc>
                <a:spcPts val="4485"/>
              </a:lnSpc>
              <a:buClr>
                <a:srgbClr val="428086"/>
              </a:buClr>
              <a:buSzPct val="59740"/>
              <a:buFont typeface="Wingdings"/>
              <a:buChar char=""/>
              <a:tabLst>
                <a:tab pos="334645" algn="l"/>
              </a:tabLst>
            </a:pPr>
            <a:r>
              <a:rPr sz="3850" dirty="0">
                <a:latin typeface="RobotoRegular"/>
                <a:cs typeface="RobotoRegular"/>
              </a:rPr>
              <a:t>Meningococci</a:t>
            </a:r>
            <a:endParaRPr sz="385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16611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Aetiology</a:t>
            </a:r>
            <a:r>
              <a:rPr spc="-50" dirty="0"/>
              <a:t> </a:t>
            </a:r>
            <a:r>
              <a:rPr spc="-5" dirty="0"/>
              <a:t>…</a:t>
            </a:r>
          </a:p>
        </p:txBody>
      </p:sp>
      <p:sp>
        <p:nvSpPr>
          <p:cNvPr id="3" name="object 3"/>
          <p:cNvSpPr/>
          <p:nvPr/>
        </p:nvSpPr>
        <p:spPr>
          <a:xfrm>
            <a:off x="260932" y="1458748"/>
            <a:ext cx="87049" cy="136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419" y="1398970"/>
            <a:ext cx="1276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RobotoRegular"/>
                <a:cs typeface="RobotoRegular"/>
              </a:rPr>
              <a:t>6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2538" y="2494881"/>
            <a:ext cx="107949" cy="219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2538" y="5068155"/>
            <a:ext cx="107949" cy="219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668" y="1848852"/>
            <a:ext cx="4615892" cy="3422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5668" y="4422126"/>
            <a:ext cx="4266055" cy="3422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1326" y="1744560"/>
            <a:ext cx="8481060" cy="5039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14"/>
              </a:spcBef>
              <a:buClr>
                <a:srgbClr val="428086"/>
              </a:buClr>
              <a:buSzPct val="60294"/>
              <a:buFont typeface="Wingdings"/>
              <a:buChar char=""/>
              <a:tabLst>
                <a:tab pos="348615" algn="l"/>
              </a:tabLst>
            </a:pPr>
            <a:r>
              <a:rPr sz="3400" spc="20" dirty="0">
                <a:latin typeface="RobotoRegular"/>
                <a:cs typeface="RobotoRegular"/>
              </a:rPr>
              <a:t>Main </a:t>
            </a:r>
            <a:r>
              <a:rPr sz="3400" spc="-5" dirty="0">
                <a:latin typeface="RobotoRegular"/>
                <a:cs typeface="RobotoRegular"/>
              </a:rPr>
              <a:t>causes </a:t>
            </a:r>
            <a:r>
              <a:rPr sz="3400" spc="30" dirty="0">
                <a:latin typeface="RobotoRegular"/>
                <a:cs typeface="RobotoRegular"/>
              </a:rPr>
              <a:t>in</a:t>
            </a:r>
            <a:r>
              <a:rPr sz="3400" spc="65" dirty="0">
                <a:latin typeface="RobotoRegular"/>
                <a:cs typeface="RobotoRegular"/>
              </a:rPr>
              <a:t> </a:t>
            </a:r>
            <a:r>
              <a:rPr sz="3400" spc="5" dirty="0">
                <a:latin typeface="RobotoRegular"/>
                <a:cs typeface="RobotoRegular"/>
              </a:rPr>
              <a:t>children:</a:t>
            </a:r>
            <a:endParaRPr sz="3400">
              <a:latin typeface="RobotoRegular"/>
              <a:cs typeface="RobotoRegular"/>
            </a:endParaRPr>
          </a:p>
          <a:p>
            <a:pPr marL="697865" marR="5080">
              <a:lnSpc>
                <a:spcPts val="3640"/>
              </a:lnSpc>
              <a:spcBef>
                <a:spcPts val="600"/>
              </a:spcBef>
            </a:pPr>
            <a:r>
              <a:rPr sz="3500" i="1" spc="-45" dirty="0">
                <a:latin typeface="RobotoRegular"/>
                <a:cs typeface="RobotoRegular"/>
              </a:rPr>
              <a:t>Staphylococcus </a:t>
            </a:r>
            <a:r>
              <a:rPr sz="3500" i="1" spc="-55" dirty="0">
                <a:latin typeface="RobotoRegular"/>
                <a:cs typeface="RobotoRegular"/>
              </a:rPr>
              <a:t>aureus, </a:t>
            </a:r>
            <a:r>
              <a:rPr sz="3500" i="1" spc="-40" dirty="0">
                <a:latin typeface="RobotoRegular"/>
                <a:cs typeface="RobotoRegular"/>
              </a:rPr>
              <a:t>beta-haemolytic  </a:t>
            </a:r>
            <a:r>
              <a:rPr sz="3500" i="1" spc="-50" dirty="0">
                <a:latin typeface="RobotoRegular"/>
                <a:cs typeface="RobotoRegular"/>
              </a:rPr>
              <a:t>streptococci, </a:t>
            </a:r>
            <a:r>
              <a:rPr sz="3500" i="1" spc="-55" dirty="0">
                <a:latin typeface="RobotoRegular"/>
                <a:cs typeface="RobotoRegular"/>
              </a:rPr>
              <a:t>pneumococci, </a:t>
            </a:r>
            <a:r>
              <a:rPr sz="3500" i="1" spc="-50" dirty="0">
                <a:latin typeface="RobotoRegular"/>
                <a:cs typeface="RobotoRegular"/>
              </a:rPr>
              <a:t>and  </a:t>
            </a:r>
            <a:r>
              <a:rPr sz="3500" i="1" spc="-45" dirty="0">
                <a:latin typeface="RobotoRegular"/>
                <a:cs typeface="RobotoRegular"/>
              </a:rPr>
              <a:t>Haemophilus</a:t>
            </a:r>
            <a:r>
              <a:rPr sz="3500" i="1" spc="10" dirty="0">
                <a:latin typeface="RobotoRegular"/>
                <a:cs typeface="RobotoRegular"/>
              </a:rPr>
              <a:t> </a:t>
            </a:r>
            <a:r>
              <a:rPr sz="3500" i="1" spc="-50" dirty="0">
                <a:latin typeface="RobotoRegular"/>
                <a:cs typeface="RobotoRegular"/>
              </a:rPr>
              <a:t>inﬂuenzae.</a:t>
            </a:r>
            <a:endParaRPr sz="35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150">
              <a:latin typeface="RobotoRegular"/>
              <a:cs typeface="RobotoRegular"/>
            </a:endParaRPr>
          </a:p>
          <a:p>
            <a:pPr marL="348615" marR="944244" indent="-348615">
              <a:lnSpc>
                <a:spcPct val="91100"/>
              </a:lnSpc>
              <a:buClr>
                <a:srgbClr val="428086"/>
              </a:buClr>
              <a:buSzPct val="60294"/>
              <a:buFont typeface="Wingdings"/>
              <a:buChar char=""/>
              <a:tabLst>
                <a:tab pos="348615" algn="l"/>
              </a:tabLst>
            </a:pPr>
            <a:r>
              <a:rPr sz="3400" spc="20" dirty="0">
                <a:latin typeface="RobotoRegular"/>
                <a:cs typeface="RobotoRegular"/>
              </a:rPr>
              <a:t>Main </a:t>
            </a:r>
            <a:r>
              <a:rPr sz="3400" spc="-5" dirty="0">
                <a:latin typeface="RobotoRegular"/>
                <a:cs typeface="RobotoRegular"/>
              </a:rPr>
              <a:t>causes </a:t>
            </a:r>
            <a:r>
              <a:rPr sz="3400" spc="30" dirty="0">
                <a:latin typeface="RobotoRegular"/>
                <a:cs typeface="RobotoRegular"/>
              </a:rPr>
              <a:t>in </a:t>
            </a:r>
            <a:r>
              <a:rPr sz="3400" dirty="0">
                <a:latin typeface="RobotoRegular"/>
                <a:cs typeface="RobotoRegular"/>
              </a:rPr>
              <a:t>adults:  </a:t>
            </a:r>
            <a:r>
              <a:rPr sz="3500" i="1" spc="-45" dirty="0">
                <a:latin typeface="RobotoRegular"/>
                <a:cs typeface="RobotoRegular"/>
              </a:rPr>
              <a:t>Staphylococcus </a:t>
            </a:r>
            <a:r>
              <a:rPr sz="3500" i="1" spc="-55" dirty="0">
                <a:latin typeface="RobotoRegular"/>
                <a:cs typeface="RobotoRegular"/>
              </a:rPr>
              <a:t>aureus, </a:t>
            </a:r>
            <a:r>
              <a:rPr sz="3500" i="1" spc="-40" dirty="0">
                <a:latin typeface="RobotoRegular"/>
                <a:cs typeface="RobotoRegular"/>
              </a:rPr>
              <a:t>Gonococci,  </a:t>
            </a:r>
            <a:r>
              <a:rPr sz="3500" i="1" spc="-65" dirty="0">
                <a:latin typeface="RobotoRegular"/>
                <a:cs typeface="RobotoRegular"/>
              </a:rPr>
              <a:t>Streptococcus </a:t>
            </a:r>
            <a:r>
              <a:rPr sz="3500" i="1" spc="-55" dirty="0">
                <a:latin typeface="RobotoRegular"/>
                <a:cs typeface="RobotoRegular"/>
              </a:rPr>
              <a:t>pneumoniae,  </a:t>
            </a:r>
            <a:r>
              <a:rPr sz="3500" i="1" spc="-45" dirty="0">
                <a:latin typeface="RobotoRegular"/>
                <a:cs typeface="RobotoRegular"/>
              </a:rPr>
              <a:t>Meningococc</a:t>
            </a:r>
            <a:r>
              <a:rPr sz="3400" spc="-45" dirty="0">
                <a:latin typeface="RobotoRegular"/>
                <a:cs typeface="RobotoRegular"/>
              </a:rPr>
              <a:t>i, </a:t>
            </a:r>
            <a:r>
              <a:rPr sz="3400" spc="25" dirty="0">
                <a:latin typeface="RobotoRegular"/>
                <a:cs typeface="RobotoRegular"/>
              </a:rPr>
              <a:t>colon </a:t>
            </a:r>
            <a:r>
              <a:rPr sz="3400" spc="20" dirty="0">
                <a:latin typeface="RobotoRegular"/>
                <a:cs typeface="RobotoRegular"/>
              </a:rPr>
              <a:t>bacilli,</a:t>
            </a:r>
            <a:r>
              <a:rPr sz="3400" spc="100" dirty="0">
                <a:latin typeface="RobotoRegular"/>
                <a:cs typeface="RobotoRegular"/>
              </a:rPr>
              <a:t> </a:t>
            </a:r>
            <a:r>
              <a:rPr sz="3400" spc="5" dirty="0">
                <a:latin typeface="RobotoRegular"/>
                <a:cs typeface="RobotoRegular"/>
              </a:rPr>
              <a:t>and</a:t>
            </a:r>
            <a:endParaRPr sz="3400">
              <a:latin typeface="RobotoRegular"/>
              <a:cs typeface="RobotoRegular"/>
            </a:endParaRPr>
          </a:p>
          <a:p>
            <a:pPr marL="697865">
              <a:lnSpc>
                <a:spcPts val="3635"/>
              </a:lnSpc>
            </a:pPr>
            <a:r>
              <a:rPr sz="3500" i="1" spc="-35" dirty="0">
                <a:latin typeface="RobotoRegular"/>
                <a:cs typeface="RobotoRegular"/>
              </a:rPr>
              <a:t>Salmonellae</a:t>
            </a:r>
            <a:r>
              <a:rPr sz="3400" spc="-35" dirty="0">
                <a:latin typeface="RobotoRegular"/>
                <a:cs typeface="RobotoRegular"/>
              </a:rPr>
              <a:t>.</a:t>
            </a:r>
            <a:endParaRPr sz="34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421099"/>
            <a:ext cx="80879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Predisposing </a:t>
            </a:r>
            <a:r>
              <a:rPr sz="4300" spc="-10" dirty="0"/>
              <a:t>conditions </a:t>
            </a:r>
            <a:r>
              <a:rPr sz="4300" spc="-30" dirty="0"/>
              <a:t>in</a:t>
            </a:r>
            <a:r>
              <a:rPr sz="4300" spc="110" dirty="0"/>
              <a:t> </a:t>
            </a:r>
            <a:r>
              <a:rPr sz="4300" spc="-5" dirty="0"/>
              <a:t>adults</a:t>
            </a:r>
            <a:endParaRPr sz="4300"/>
          </a:p>
        </p:txBody>
      </p:sp>
      <p:sp>
        <p:nvSpPr>
          <p:cNvPr id="3" name="object 3"/>
          <p:cNvSpPr/>
          <p:nvPr/>
        </p:nvSpPr>
        <p:spPr>
          <a:xfrm>
            <a:off x="256047" y="1458925"/>
            <a:ext cx="92734" cy="134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419" y="1398970"/>
            <a:ext cx="1276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RobotoRegular"/>
                <a:cs typeface="RobotoRegular"/>
              </a:rPr>
              <a:t>7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333" y="1683905"/>
            <a:ext cx="8155305" cy="370268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61950" indent="-349885">
              <a:lnSpc>
                <a:spcPct val="100000"/>
              </a:lnSpc>
              <a:spcBef>
                <a:spcPts val="850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62585" algn="l"/>
              </a:tabLst>
            </a:pPr>
            <a:r>
              <a:rPr sz="3500" spc="10" dirty="0">
                <a:latin typeface="RobotoRegular"/>
                <a:cs typeface="RobotoRegular"/>
              </a:rPr>
              <a:t>Rheumatoid</a:t>
            </a:r>
            <a:r>
              <a:rPr sz="3500" dirty="0">
                <a:latin typeface="RobotoRegular"/>
                <a:cs typeface="RobotoRegular"/>
              </a:rPr>
              <a:t> </a:t>
            </a:r>
            <a:r>
              <a:rPr sz="3500" spc="15" dirty="0">
                <a:latin typeface="RobotoRegular"/>
                <a:cs typeface="RobotoRegular"/>
              </a:rPr>
              <a:t>arthritis</a:t>
            </a:r>
            <a:endParaRPr sz="3500">
              <a:latin typeface="RobotoRegular"/>
              <a:cs typeface="RobotoRegular"/>
            </a:endParaRPr>
          </a:p>
          <a:p>
            <a:pPr marL="361950" indent="-349885">
              <a:lnSpc>
                <a:spcPct val="100000"/>
              </a:lnSpc>
              <a:spcBef>
                <a:spcPts val="760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62585" algn="l"/>
              </a:tabLst>
            </a:pPr>
            <a:r>
              <a:rPr sz="3500" spc="25" dirty="0">
                <a:latin typeface="RobotoRegular"/>
                <a:cs typeface="RobotoRegular"/>
              </a:rPr>
              <a:t>Chronic </a:t>
            </a:r>
            <a:r>
              <a:rPr sz="3500" spc="5" dirty="0">
                <a:latin typeface="RobotoRegular"/>
                <a:cs typeface="RobotoRegular"/>
              </a:rPr>
              <a:t>debilitating</a:t>
            </a:r>
            <a:r>
              <a:rPr sz="3500" spc="25" dirty="0">
                <a:latin typeface="RobotoRegular"/>
                <a:cs typeface="RobotoRegular"/>
              </a:rPr>
              <a:t> </a:t>
            </a:r>
            <a:r>
              <a:rPr sz="3500" spc="15" dirty="0">
                <a:latin typeface="RobotoRegular"/>
                <a:cs typeface="RobotoRegular"/>
              </a:rPr>
              <a:t>disorders</a:t>
            </a:r>
            <a:endParaRPr sz="3500">
              <a:latin typeface="RobotoRegular"/>
              <a:cs typeface="RobotoRegular"/>
            </a:endParaRPr>
          </a:p>
          <a:p>
            <a:pPr marL="361950" indent="-349885">
              <a:lnSpc>
                <a:spcPct val="100000"/>
              </a:lnSpc>
              <a:spcBef>
                <a:spcPts val="760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62585" algn="l"/>
              </a:tabLst>
            </a:pPr>
            <a:r>
              <a:rPr sz="3500" spc="10" dirty="0">
                <a:latin typeface="RobotoRegular"/>
                <a:cs typeface="RobotoRegular"/>
              </a:rPr>
              <a:t>Intravenous </a:t>
            </a:r>
            <a:r>
              <a:rPr sz="3500" spc="20" dirty="0">
                <a:latin typeface="RobotoRegular"/>
                <a:cs typeface="RobotoRegular"/>
              </a:rPr>
              <a:t>drug</a:t>
            </a:r>
            <a:r>
              <a:rPr sz="3500" spc="65" dirty="0">
                <a:latin typeface="RobotoRegular"/>
                <a:cs typeface="RobotoRegular"/>
              </a:rPr>
              <a:t> </a:t>
            </a:r>
            <a:r>
              <a:rPr sz="3500" spc="20" dirty="0">
                <a:latin typeface="RobotoRegular"/>
                <a:cs typeface="RobotoRegular"/>
              </a:rPr>
              <a:t>abuse</a:t>
            </a:r>
            <a:endParaRPr sz="3500">
              <a:latin typeface="RobotoRegular"/>
              <a:cs typeface="RobotoRegular"/>
            </a:endParaRPr>
          </a:p>
          <a:p>
            <a:pPr marL="361950" indent="-349885">
              <a:lnSpc>
                <a:spcPct val="100000"/>
              </a:lnSpc>
              <a:spcBef>
                <a:spcPts val="755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62585" algn="l"/>
              </a:tabLst>
            </a:pPr>
            <a:r>
              <a:rPr sz="3500" spc="30" dirty="0">
                <a:latin typeface="RobotoRegular"/>
                <a:cs typeface="RobotoRegular"/>
              </a:rPr>
              <a:t>Immunosuppressive </a:t>
            </a:r>
            <a:r>
              <a:rPr sz="3500" spc="20" dirty="0">
                <a:latin typeface="RobotoRegular"/>
                <a:cs typeface="RobotoRegular"/>
              </a:rPr>
              <a:t>drug</a:t>
            </a:r>
            <a:r>
              <a:rPr sz="3500" spc="-5" dirty="0">
                <a:latin typeface="RobotoRegular"/>
                <a:cs typeface="RobotoRegular"/>
              </a:rPr>
              <a:t> </a:t>
            </a:r>
            <a:r>
              <a:rPr sz="3500" spc="-10" dirty="0">
                <a:latin typeface="RobotoRegular"/>
                <a:cs typeface="RobotoRegular"/>
              </a:rPr>
              <a:t>therapy</a:t>
            </a:r>
            <a:endParaRPr sz="3500">
              <a:latin typeface="RobotoRegular"/>
              <a:cs typeface="RobotoRegular"/>
            </a:endParaRPr>
          </a:p>
          <a:p>
            <a:pPr marL="361950" marR="5080" indent="-349885">
              <a:lnSpc>
                <a:spcPts val="4160"/>
              </a:lnSpc>
              <a:spcBef>
                <a:spcPts val="930"/>
              </a:spcBef>
              <a:buClr>
                <a:srgbClr val="428086"/>
              </a:buClr>
              <a:buSzPct val="60000"/>
              <a:buFont typeface="Wingdings"/>
              <a:buChar char=""/>
              <a:tabLst>
                <a:tab pos="362585" algn="l"/>
              </a:tabLst>
            </a:pPr>
            <a:r>
              <a:rPr sz="3500" spc="20" dirty="0">
                <a:latin typeface="RobotoRegular"/>
                <a:cs typeface="RobotoRegular"/>
              </a:rPr>
              <a:t>Acquired </a:t>
            </a:r>
            <a:r>
              <a:rPr sz="3500" spc="25" dirty="0">
                <a:latin typeface="RobotoRegular"/>
                <a:cs typeface="RobotoRegular"/>
              </a:rPr>
              <a:t>immune deﬁciency </a:t>
            </a:r>
            <a:r>
              <a:rPr sz="3500" spc="15" dirty="0">
                <a:latin typeface="RobotoRegular"/>
                <a:cs typeface="RobotoRegular"/>
              </a:rPr>
              <a:t>syndrome  </a:t>
            </a:r>
            <a:r>
              <a:rPr sz="3500" spc="20" dirty="0">
                <a:latin typeface="RobotoRegular"/>
                <a:cs typeface="RobotoRegular"/>
              </a:rPr>
              <a:t>(AIDS)</a:t>
            </a:r>
            <a:endParaRPr sz="35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278003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Pathology</a:t>
            </a:r>
          </a:p>
        </p:txBody>
      </p:sp>
      <p:sp>
        <p:nvSpPr>
          <p:cNvPr id="3" name="object 3"/>
          <p:cNvSpPr/>
          <p:nvPr/>
        </p:nvSpPr>
        <p:spPr>
          <a:xfrm>
            <a:off x="259067" y="1457149"/>
            <a:ext cx="87582" cy="138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419" y="1398970"/>
            <a:ext cx="1276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RobotoRegular"/>
                <a:cs typeface="RobotoRegular"/>
              </a:rPr>
              <a:t>8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0869" y="4354390"/>
            <a:ext cx="152399" cy="307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3305" y="1712155"/>
            <a:ext cx="8576945" cy="5284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5385"/>
              </a:lnSpc>
              <a:spcBef>
                <a:spcPts val="135"/>
              </a:spcBef>
            </a:pPr>
            <a:r>
              <a:rPr sz="4700" spc="40" dirty="0" smtClean="0">
                <a:latin typeface="RobotoRegular"/>
                <a:cs typeface="RobotoRegular"/>
              </a:rPr>
              <a:t>Mode of </a:t>
            </a:r>
            <a:r>
              <a:rPr sz="4700" spc="5" dirty="0" smtClean="0">
                <a:latin typeface="RobotoRegular"/>
                <a:cs typeface="RobotoRegular"/>
              </a:rPr>
              <a:t>infection </a:t>
            </a:r>
            <a:r>
              <a:rPr sz="4700" spc="40" dirty="0" smtClean="0">
                <a:latin typeface="RobotoRegular"/>
                <a:cs typeface="RobotoRegular"/>
              </a:rPr>
              <a:t>of</a:t>
            </a:r>
            <a:r>
              <a:rPr sz="4700" spc="150" dirty="0" smtClean="0">
                <a:latin typeface="RobotoRegular"/>
                <a:cs typeface="RobotoRegular"/>
              </a:rPr>
              <a:t> </a:t>
            </a:r>
            <a:r>
              <a:rPr sz="4700" spc="10" dirty="0" smtClean="0">
                <a:latin typeface="RobotoRegular"/>
                <a:cs typeface="RobotoRegular"/>
              </a:rPr>
              <a:t>joint</a:t>
            </a:r>
            <a:endParaRPr sz="4700" dirty="0" smtClean="0">
              <a:latin typeface="RobotoRegular"/>
              <a:cs typeface="RobotoRegular"/>
            </a:endParaRPr>
          </a:p>
          <a:p>
            <a:pPr marL="306070" marR="5080" indent="-294005">
              <a:lnSpc>
                <a:spcPct val="77600"/>
              </a:lnSpc>
              <a:spcBef>
                <a:spcPts val="1010"/>
              </a:spcBef>
              <a:buClr>
                <a:srgbClr val="428086"/>
              </a:buClr>
              <a:buSzPct val="59574"/>
              <a:buFont typeface="Wingdings"/>
              <a:buChar char=""/>
              <a:tabLst>
                <a:tab pos="342900" algn="l"/>
              </a:tabLst>
            </a:pPr>
            <a:r>
              <a:rPr sz="4700" spc="20" dirty="0" smtClean="0">
                <a:latin typeface="RobotoRegular"/>
                <a:cs typeface="RobotoRegular"/>
              </a:rPr>
              <a:t>Organisms </a:t>
            </a:r>
            <a:r>
              <a:rPr sz="4700" spc="15" dirty="0">
                <a:latin typeface="RobotoRegular"/>
                <a:cs typeface="RobotoRegular"/>
              </a:rPr>
              <a:t>may </a:t>
            </a:r>
            <a:r>
              <a:rPr sz="4700" spc="30" dirty="0">
                <a:latin typeface="RobotoRegular"/>
                <a:cs typeface="RobotoRegular"/>
              </a:rPr>
              <a:t>reach </a:t>
            </a:r>
            <a:r>
              <a:rPr sz="4700" spc="25" dirty="0">
                <a:latin typeface="RobotoRegular"/>
                <a:cs typeface="RobotoRegular"/>
              </a:rPr>
              <a:t>the  </a:t>
            </a:r>
            <a:r>
              <a:rPr sz="4700" spc="5" dirty="0">
                <a:latin typeface="RobotoRegular"/>
                <a:cs typeface="RobotoRegular"/>
              </a:rPr>
              <a:t>synovial </a:t>
            </a:r>
            <a:r>
              <a:rPr sz="4700" spc="20" dirty="0">
                <a:latin typeface="RobotoRegular"/>
                <a:cs typeface="RobotoRegular"/>
              </a:rPr>
              <a:t>membrane </a:t>
            </a:r>
            <a:r>
              <a:rPr sz="4700" spc="40" dirty="0">
                <a:latin typeface="RobotoRegular"/>
                <a:cs typeface="RobotoRegular"/>
              </a:rPr>
              <a:t>of </a:t>
            </a:r>
            <a:r>
              <a:rPr sz="4700" spc="25" dirty="0">
                <a:latin typeface="RobotoRegular"/>
                <a:cs typeface="RobotoRegular"/>
              </a:rPr>
              <a:t>the </a:t>
            </a:r>
            <a:r>
              <a:rPr sz="4700" spc="10" dirty="0">
                <a:latin typeface="RobotoRegular"/>
                <a:cs typeface="RobotoRegular"/>
              </a:rPr>
              <a:t>joint  </a:t>
            </a:r>
            <a:r>
              <a:rPr sz="4700" spc="-5" dirty="0">
                <a:latin typeface="RobotoRegular"/>
                <a:cs typeface="RobotoRegular"/>
              </a:rPr>
              <a:t>by:</a:t>
            </a:r>
            <a:endParaRPr sz="4700" dirty="0">
              <a:latin typeface="RobotoRegular"/>
              <a:cs typeface="RobotoRegular"/>
            </a:endParaRPr>
          </a:p>
          <a:p>
            <a:pPr marL="655955" marR="1217930">
              <a:lnSpc>
                <a:spcPct val="78100"/>
              </a:lnSpc>
              <a:spcBef>
                <a:spcPts val="525"/>
              </a:spcBef>
            </a:pPr>
            <a:r>
              <a:rPr sz="4700" spc="20" dirty="0">
                <a:latin typeface="RobotoRegular"/>
                <a:cs typeface="RobotoRegular"/>
              </a:rPr>
              <a:t>Direct </a:t>
            </a:r>
            <a:r>
              <a:rPr sz="4700" spc="5" dirty="0">
                <a:latin typeface="RobotoRegular"/>
                <a:cs typeface="RobotoRegular"/>
              </a:rPr>
              <a:t>invasion </a:t>
            </a:r>
            <a:r>
              <a:rPr sz="4700" spc="35" dirty="0">
                <a:latin typeface="RobotoRegular"/>
                <a:cs typeface="RobotoRegular"/>
              </a:rPr>
              <a:t>through </a:t>
            </a:r>
            <a:r>
              <a:rPr sz="4700" spc="20" dirty="0">
                <a:latin typeface="RobotoRegular"/>
                <a:cs typeface="RobotoRegular"/>
              </a:rPr>
              <a:t>a  </a:t>
            </a:r>
            <a:r>
              <a:rPr sz="4700" spc="5" dirty="0">
                <a:latin typeface="RobotoRegular"/>
                <a:cs typeface="RobotoRegular"/>
              </a:rPr>
              <a:t>penetrating</a:t>
            </a:r>
            <a:r>
              <a:rPr sz="4700" spc="25" dirty="0">
                <a:latin typeface="RobotoRegular"/>
                <a:cs typeface="RobotoRegular"/>
              </a:rPr>
              <a:t> </a:t>
            </a:r>
            <a:r>
              <a:rPr sz="4700" spc="35" dirty="0">
                <a:latin typeface="RobotoRegular"/>
                <a:cs typeface="RobotoRegular"/>
              </a:rPr>
              <a:t>wound</a:t>
            </a:r>
            <a:endParaRPr sz="4700" dirty="0">
              <a:latin typeface="RobotoRegular"/>
              <a:cs typeface="RobotoRegular"/>
            </a:endParaRPr>
          </a:p>
          <a:p>
            <a:pPr marL="1072515" lvl="1" indent="-305435">
              <a:lnSpc>
                <a:spcPts val="4015"/>
              </a:lnSpc>
              <a:buClr>
                <a:srgbClr val="428086"/>
              </a:buClr>
              <a:buSzPct val="74698"/>
              <a:buFont typeface="Wingdings"/>
              <a:buChar char=""/>
              <a:tabLst>
                <a:tab pos="1073150" algn="l"/>
              </a:tabLst>
            </a:pPr>
            <a:r>
              <a:rPr sz="4150" spc="10" dirty="0">
                <a:latin typeface="RobotoRegular"/>
                <a:cs typeface="RobotoRegular"/>
              </a:rPr>
              <a:t>accidental</a:t>
            </a:r>
            <a:r>
              <a:rPr sz="4150" spc="-70" dirty="0">
                <a:latin typeface="RobotoRegular"/>
                <a:cs typeface="RobotoRegular"/>
              </a:rPr>
              <a:t> </a:t>
            </a:r>
            <a:r>
              <a:rPr sz="4150" spc="35" dirty="0">
                <a:latin typeface="RobotoRegular"/>
                <a:cs typeface="RobotoRegular"/>
              </a:rPr>
              <a:t>or</a:t>
            </a:r>
            <a:endParaRPr sz="4150" dirty="0">
              <a:latin typeface="RobotoRegular"/>
              <a:cs typeface="RobotoRegular"/>
            </a:endParaRPr>
          </a:p>
          <a:p>
            <a:pPr marL="963930" marR="254635" lvl="1" indent="-196215">
              <a:lnSpc>
                <a:spcPct val="76900"/>
              </a:lnSpc>
              <a:spcBef>
                <a:spcPts val="830"/>
              </a:spcBef>
              <a:buClr>
                <a:srgbClr val="428086"/>
              </a:buClr>
              <a:buSzPct val="74698"/>
              <a:buFont typeface="Wingdings"/>
              <a:buChar char=""/>
              <a:tabLst>
                <a:tab pos="1073150" algn="l"/>
              </a:tabLst>
            </a:pPr>
            <a:r>
              <a:rPr sz="4150" spc="5" dirty="0">
                <a:latin typeface="RobotoRegular"/>
                <a:cs typeface="RobotoRegular"/>
              </a:rPr>
              <a:t>iatrogenic </a:t>
            </a:r>
            <a:r>
              <a:rPr sz="4150" spc="-10" dirty="0">
                <a:latin typeface="RobotoRegular"/>
                <a:cs typeface="RobotoRegular"/>
              </a:rPr>
              <a:t>(surgery, intra-  </a:t>
            </a:r>
            <a:r>
              <a:rPr sz="4150" spc="25" dirty="0">
                <a:latin typeface="RobotoRegular"/>
                <a:cs typeface="RobotoRegular"/>
              </a:rPr>
              <a:t>articular </a:t>
            </a:r>
            <a:r>
              <a:rPr sz="4150" spc="5" dirty="0">
                <a:latin typeface="RobotoRegular"/>
                <a:cs typeface="RobotoRegular"/>
              </a:rPr>
              <a:t>injection,</a:t>
            </a:r>
            <a:r>
              <a:rPr sz="4150" spc="-210" dirty="0">
                <a:latin typeface="RobotoRegular"/>
                <a:cs typeface="RobotoRegular"/>
              </a:rPr>
              <a:t> </a:t>
            </a:r>
            <a:r>
              <a:rPr sz="4150" spc="35" dirty="0">
                <a:latin typeface="RobotoRegular"/>
                <a:cs typeface="RobotoRegular"/>
              </a:rPr>
              <a:t>arthroscopy)</a:t>
            </a:r>
            <a:endParaRPr sz="4150" dirty="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7333" y="379118"/>
            <a:ext cx="316611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Pathology…</a:t>
            </a:r>
          </a:p>
        </p:txBody>
      </p:sp>
      <p:sp>
        <p:nvSpPr>
          <p:cNvPr id="3" name="object 3"/>
          <p:cNvSpPr/>
          <p:nvPr/>
        </p:nvSpPr>
        <p:spPr>
          <a:xfrm>
            <a:off x="258053" y="1457149"/>
            <a:ext cx="86552" cy="1366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419" y="1398970"/>
            <a:ext cx="1276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15" dirty="0">
                <a:latin typeface="RobotoRegular"/>
                <a:cs typeface="RobotoRegular"/>
              </a:rPr>
              <a:t>9</a:t>
            </a:r>
            <a:endParaRPr sz="14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9679" y="2260029"/>
            <a:ext cx="130174" cy="260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9679" y="5049317"/>
            <a:ext cx="130174" cy="260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8500" y="1873250"/>
            <a:ext cx="8432165" cy="469000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4160" indent="-252095">
              <a:lnSpc>
                <a:spcPts val="2465"/>
              </a:lnSpc>
              <a:spcBef>
                <a:spcPts val="110"/>
              </a:spcBef>
              <a:buClr>
                <a:srgbClr val="428086"/>
              </a:buClr>
              <a:buSzPct val="60869"/>
              <a:buFont typeface="Wingdings"/>
              <a:buChar char=""/>
              <a:tabLst>
                <a:tab pos="264795" algn="l"/>
              </a:tabLst>
            </a:pPr>
            <a:r>
              <a:rPr sz="2300" dirty="0">
                <a:latin typeface="RobotoRegular"/>
                <a:cs typeface="RobotoRegular"/>
              </a:rPr>
              <a:t>Mode </a:t>
            </a:r>
            <a:r>
              <a:rPr sz="2300" spc="5" dirty="0">
                <a:latin typeface="RobotoRegular"/>
                <a:cs typeface="RobotoRegular"/>
              </a:rPr>
              <a:t>of</a:t>
            </a:r>
            <a:r>
              <a:rPr sz="2300" spc="-95" dirty="0">
                <a:latin typeface="RobotoRegular"/>
                <a:cs typeface="RobotoRegular"/>
              </a:rPr>
              <a:t> </a:t>
            </a:r>
            <a:r>
              <a:rPr sz="2300" spc="5" dirty="0">
                <a:latin typeface="RobotoRegular"/>
                <a:cs typeface="RobotoRegular"/>
              </a:rPr>
              <a:t>infection…</a:t>
            </a:r>
            <a:endParaRPr sz="2300" dirty="0">
              <a:latin typeface="RobotoRegular"/>
              <a:cs typeface="RobotoRegular"/>
            </a:endParaRPr>
          </a:p>
          <a:p>
            <a:pPr marL="614045">
              <a:lnSpc>
                <a:spcPts val="4010"/>
              </a:lnSpc>
            </a:pPr>
            <a:r>
              <a:rPr sz="4050" dirty="0">
                <a:latin typeface="RobotoRegular"/>
                <a:cs typeface="RobotoRegular"/>
              </a:rPr>
              <a:t>Extension </a:t>
            </a:r>
            <a:r>
              <a:rPr sz="4050" spc="25" dirty="0">
                <a:latin typeface="RobotoRegular"/>
                <a:cs typeface="RobotoRegular"/>
              </a:rPr>
              <a:t>from </a:t>
            </a:r>
            <a:r>
              <a:rPr sz="4050" spc="5" dirty="0">
                <a:latin typeface="RobotoRegular"/>
                <a:cs typeface="RobotoRegular"/>
              </a:rPr>
              <a:t>adjacent </a:t>
            </a:r>
            <a:r>
              <a:rPr sz="4050" spc="-5" dirty="0">
                <a:latin typeface="RobotoRegular"/>
                <a:cs typeface="RobotoRegular"/>
              </a:rPr>
              <a:t>tissue</a:t>
            </a:r>
            <a:r>
              <a:rPr sz="4050" spc="-170" dirty="0">
                <a:latin typeface="RobotoRegular"/>
                <a:cs typeface="RobotoRegular"/>
              </a:rPr>
              <a:t> </a:t>
            </a:r>
            <a:r>
              <a:rPr sz="4050" spc="35" dirty="0">
                <a:latin typeface="RobotoRegular"/>
                <a:cs typeface="RobotoRegular"/>
              </a:rPr>
              <a:t>(e.</a:t>
            </a:r>
            <a:endParaRPr sz="4050" dirty="0">
              <a:latin typeface="RobotoRegular"/>
              <a:cs typeface="RobotoRegular"/>
            </a:endParaRPr>
          </a:p>
          <a:p>
            <a:pPr marL="614045">
              <a:lnSpc>
                <a:spcPts val="4070"/>
              </a:lnSpc>
            </a:pPr>
            <a:r>
              <a:rPr sz="4050" spc="20" dirty="0">
                <a:latin typeface="RobotoRegular"/>
                <a:cs typeface="RobotoRegular"/>
              </a:rPr>
              <a:t>g. </a:t>
            </a:r>
            <a:r>
              <a:rPr sz="4050" spc="5" dirty="0">
                <a:latin typeface="RobotoRegular"/>
                <a:cs typeface="RobotoRegular"/>
              </a:rPr>
              <a:t>bone or</a:t>
            </a:r>
            <a:r>
              <a:rPr sz="4050" spc="45" dirty="0">
                <a:latin typeface="RobotoRegular"/>
                <a:cs typeface="RobotoRegular"/>
              </a:rPr>
              <a:t> </a:t>
            </a:r>
            <a:r>
              <a:rPr sz="4050" spc="15" dirty="0">
                <a:latin typeface="RobotoRegular"/>
                <a:cs typeface="RobotoRegular"/>
              </a:rPr>
              <a:t>bursae)</a:t>
            </a:r>
            <a:endParaRPr sz="4050" dirty="0">
              <a:latin typeface="RobotoRegular"/>
              <a:cs typeface="RobotoRegular"/>
            </a:endParaRPr>
          </a:p>
          <a:p>
            <a:pPr marL="922019" marR="1652905" lvl="1" indent="-154305">
              <a:lnSpc>
                <a:spcPct val="77000"/>
              </a:lnSpc>
              <a:spcBef>
                <a:spcPts val="740"/>
              </a:spcBef>
              <a:buClr>
                <a:srgbClr val="428086"/>
              </a:buClr>
              <a:buSzPct val="74285"/>
              <a:buFont typeface="Wingdings"/>
              <a:buChar char=""/>
              <a:tabLst>
                <a:tab pos="1026794" algn="l"/>
              </a:tabLst>
            </a:pPr>
            <a:r>
              <a:rPr sz="3500" spc="15" dirty="0">
                <a:latin typeface="RobotoRegular"/>
                <a:cs typeface="RobotoRegular"/>
              </a:rPr>
              <a:t>Dissemination </a:t>
            </a:r>
            <a:r>
              <a:rPr sz="3500" spc="5" dirty="0">
                <a:latin typeface="RobotoRegular"/>
                <a:cs typeface="RobotoRegular"/>
              </a:rPr>
              <a:t>from </a:t>
            </a:r>
            <a:r>
              <a:rPr sz="3500" spc="-10" dirty="0">
                <a:latin typeface="RobotoRegular"/>
                <a:cs typeface="RobotoRegular"/>
              </a:rPr>
              <a:t>an </a:t>
            </a:r>
            <a:r>
              <a:rPr sz="3500" spc="5" dirty="0">
                <a:latin typeface="RobotoRegular"/>
                <a:cs typeface="RobotoRegular"/>
              </a:rPr>
              <a:t>acute  osteomyelitic</a:t>
            </a:r>
            <a:r>
              <a:rPr sz="3500" spc="35" dirty="0">
                <a:latin typeface="RobotoRegular"/>
                <a:cs typeface="RobotoRegular"/>
              </a:rPr>
              <a:t> </a:t>
            </a:r>
            <a:r>
              <a:rPr sz="3500" spc="15" dirty="0">
                <a:latin typeface="RobotoRegular"/>
                <a:cs typeface="RobotoRegular"/>
              </a:rPr>
              <a:t>focus</a:t>
            </a:r>
            <a:endParaRPr sz="3500" dirty="0">
              <a:latin typeface="RobotoRegular"/>
              <a:cs typeface="RobotoRegular"/>
            </a:endParaRPr>
          </a:p>
          <a:p>
            <a:pPr marL="922019" marR="148590" lvl="1" indent="-154305">
              <a:lnSpc>
                <a:spcPct val="77000"/>
              </a:lnSpc>
              <a:spcBef>
                <a:spcPts val="540"/>
              </a:spcBef>
              <a:buClr>
                <a:srgbClr val="428086"/>
              </a:buClr>
              <a:buSzPct val="74285"/>
              <a:buFont typeface="Wingdings"/>
              <a:buChar char=""/>
              <a:tabLst>
                <a:tab pos="1026794" algn="l"/>
              </a:tabLst>
            </a:pPr>
            <a:r>
              <a:rPr sz="3500" spc="15" dirty="0">
                <a:latin typeface="RobotoRegular"/>
                <a:cs typeface="RobotoRegular"/>
              </a:rPr>
              <a:t>Dissemination </a:t>
            </a:r>
            <a:r>
              <a:rPr sz="3500" spc="5" dirty="0">
                <a:latin typeface="RobotoRegular"/>
                <a:cs typeface="RobotoRegular"/>
              </a:rPr>
              <a:t>from </a:t>
            </a:r>
            <a:r>
              <a:rPr sz="3500" spc="-10" dirty="0">
                <a:latin typeface="RobotoRegular"/>
                <a:cs typeface="RobotoRegular"/>
              </a:rPr>
              <a:t>an </a:t>
            </a:r>
            <a:r>
              <a:rPr sz="3500" spc="10" dirty="0">
                <a:latin typeface="RobotoRegular"/>
                <a:cs typeface="RobotoRegular"/>
              </a:rPr>
              <a:t>adjacent soft  </a:t>
            </a:r>
            <a:r>
              <a:rPr sz="3500" spc="25" dirty="0">
                <a:latin typeface="RobotoRegular"/>
                <a:cs typeface="RobotoRegular"/>
              </a:rPr>
              <a:t>tissue</a:t>
            </a:r>
            <a:r>
              <a:rPr sz="3500" spc="10" dirty="0">
                <a:latin typeface="RobotoRegular"/>
                <a:cs typeface="RobotoRegular"/>
              </a:rPr>
              <a:t> </a:t>
            </a:r>
            <a:r>
              <a:rPr sz="3500" spc="10" dirty="0" smtClean="0">
                <a:latin typeface="RobotoRegular"/>
                <a:cs typeface="RobotoRegular"/>
              </a:rPr>
              <a:t>infection</a:t>
            </a:r>
            <a:endParaRPr lang="en-US" sz="3500" dirty="0">
              <a:latin typeface="RobotoRegular"/>
              <a:cs typeface="RobotoRegular"/>
            </a:endParaRPr>
          </a:p>
          <a:p>
            <a:pPr marL="922019" marR="148590" lvl="1" indent="-154305">
              <a:lnSpc>
                <a:spcPct val="77000"/>
              </a:lnSpc>
              <a:spcBef>
                <a:spcPts val="540"/>
              </a:spcBef>
              <a:buClr>
                <a:srgbClr val="428086"/>
              </a:buClr>
              <a:buSzPct val="74285"/>
              <a:buFont typeface="Wingdings"/>
              <a:buChar char=""/>
              <a:tabLst>
                <a:tab pos="1026794" algn="l"/>
              </a:tabLst>
            </a:pPr>
            <a:r>
              <a:rPr sz="4050" dirty="0" err="1" smtClean="0">
                <a:latin typeface="RobotoRegular"/>
                <a:cs typeface="RobotoRegular"/>
              </a:rPr>
              <a:t>Haematogenous</a:t>
            </a:r>
            <a:r>
              <a:rPr sz="4050" dirty="0" smtClean="0">
                <a:latin typeface="RobotoRegular"/>
                <a:cs typeface="RobotoRegular"/>
              </a:rPr>
              <a:t> </a:t>
            </a:r>
            <a:r>
              <a:rPr sz="4050" spc="25" dirty="0">
                <a:latin typeface="RobotoRegular"/>
                <a:cs typeface="RobotoRegular"/>
              </a:rPr>
              <a:t>spread from </a:t>
            </a:r>
            <a:r>
              <a:rPr sz="4050" spc="10" dirty="0">
                <a:latin typeface="RobotoRegular"/>
                <a:cs typeface="RobotoRegular"/>
              </a:rPr>
              <a:t>a  </a:t>
            </a:r>
            <a:r>
              <a:rPr sz="4050" dirty="0">
                <a:latin typeface="RobotoRegular"/>
                <a:cs typeface="RobotoRegular"/>
              </a:rPr>
              <a:t>distant </a:t>
            </a:r>
            <a:r>
              <a:rPr sz="4050" spc="5" dirty="0">
                <a:latin typeface="RobotoRegular"/>
                <a:cs typeface="RobotoRegular"/>
              </a:rPr>
              <a:t>site </a:t>
            </a:r>
            <a:r>
              <a:rPr sz="4050" spc="30" dirty="0">
                <a:latin typeface="RobotoRegular"/>
                <a:cs typeface="RobotoRegular"/>
              </a:rPr>
              <a:t>e.g. </a:t>
            </a:r>
            <a:r>
              <a:rPr sz="4050" spc="5" dirty="0">
                <a:latin typeface="RobotoRegular"/>
                <a:cs typeface="RobotoRegular"/>
              </a:rPr>
              <a:t>abscess,</a:t>
            </a:r>
            <a:r>
              <a:rPr sz="4050" spc="-90" dirty="0">
                <a:latin typeface="RobotoRegular"/>
                <a:cs typeface="RobotoRegular"/>
              </a:rPr>
              <a:t> </a:t>
            </a:r>
            <a:r>
              <a:rPr sz="4050" spc="-5" dirty="0">
                <a:latin typeface="RobotoRegular"/>
                <a:cs typeface="RobotoRegular"/>
              </a:rPr>
              <a:t>wound  </a:t>
            </a:r>
            <a:r>
              <a:rPr sz="4050" dirty="0">
                <a:latin typeface="RobotoRegular"/>
                <a:cs typeface="RobotoRegular"/>
              </a:rPr>
              <a:t>infection.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6</TotalTime>
  <Words>1553</Words>
  <Application>Microsoft Office PowerPoint</Application>
  <PresentationFormat>Custom</PresentationFormat>
  <Paragraphs>242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Trek</vt:lpstr>
      <vt:lpstr>PowerPoint Presentation</vt:lpstr>
      <vt:lpstr>Learning objectives</vt:lpstr>
      <vt:lpstr>Deﬁnition</vt:lpstr>
      <vt:lpstr>Aetiology</vt:lpstr>
      <vt:lpstr>Aetiology…</vt:lpstr>
      <vt:lpstr>Aetiology …</vt:lpstr>
      <vt:lpstr>Predisposing conditions in adults</vt:lpstr>
      <vt:lpstr>Pathology</vt:lpstr>
      <vt:lpstr>Pathology…</vt:lpstr>
      <vt:lpstr>Pathology…</vt:lpstr>
      <vt:lpstr>Pathology…</vt:lpstr>
      <vt:lpstr>Clinical features</vt:lpstr>
      <vt:lpstr>Clinical features…</vt:lpstr>
      <vt:lpstr>Clinical features…</vt:lpstr>
      <vt:lpstr>Investigations</vt:lpstr>
      <vt:lpstr>Investigations…</vt:lpstr>
      <vt:lpstr>Investigations</vt:lpstr>
      <vt:lpstr>Investigations…</vt:lpstr>
      <vt:lpstr>Investigations…</vt:lpstr>
      <vt:lpstr>Differential diagnosis</vt:lpstr>
      <vt:lpstr>Differential diagnosis</vt:lpstr>
      <vt:lpstr>Treatment</vt:lpstr>
      <vt:lpstr>Treatment</vt:lpstr>
      <vt:lpstr>Treatment…</vt:lpstr>
      <vt:lpstr>Treatment…</vt:lpstr>
      <vt:lpstr>Treatment…</vt:lpstr>
      <vt:lpstr>Treatment …</vt:lpstr>
      <vt:lpstr>Treatment…</vt:lpstr>
      <vt:lpstr>Treatment…</vt:lpstr>
      <vt:lpstr>Treatment…</vt:lpstr>
      <vt:lpstr>Treatment…</vt:lpstr>
      <vt:lpstr>Complications /prognosis</vt:lpstr>
      <vt:lpstr>Complications /prognosis…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LUKASERVER</dc:creator>
  <cp:lastModifiedBy>LUKASERVER</cp:lastModifiedBy>
  <cp:revision>7</cp:revision>
  <dcterms:created xsi:type="dcterms:W3CDTF">2021-06-23T09:28:06Z</dcterms:created>
  <dcterms:modified xsi:type="dcterms:W3CDTF">2021-06-23T09:37:30Z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2021-06-23T00:00:00Z</vt:filetime>
  </property>
</Properties>
</file>