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0BAD2-879F-4589-80A0-D2F2A3470954}" type="datetimeFigureOut">
              <a:rPr lang="en-GB" smtClean="0"/>
              <a:t>08/02/2016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292D8-4A1D-435B-A674-DA590E94BF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542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0BAD2-879F-4589-80A0-D2F2A3470954}" type="datetimeFigureOut">
              <a:rPr lang="en-GB" smtClean="0"/>
              <a:t>08/02/2016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292D8-4A1D-435B-A674-DA590E94BF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7291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0BAD2-879F-4589-80A0-D2F2A3470954}" type="datetimeFigureOut">
              <a:rPr lang="en-GB" smtClean="0"/>
              <a:t>08/02/2016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292D8-4A1D-435B-A674-DA590E94BF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01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0BAD2-879F-4589-80A0-D2F2A3470954}" type="datetimeFigureOut">
              <a:rPr lang="en-GB" smtClean="0"/>
              <a:t>08/02/2016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292D8-4A1D-435B-A674-DA590E94BF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3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0BAD2-879F-4589-80A0-D2F2A3470954}" type="datetimeFigureOut">
              <a:rPr lang="en-GB" smtClean="0"/>
              <a:t>08/02/2016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292D8-4A1D-435B-A674-DA590E94BF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317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0BAD2-879F-4589-80A0-D2F2A3470954}" type="datetimeFigureOut">
              <a:rPr lang="en-GB" smtClean="0"/>
              <a:t>08/02/2016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292D8-4A1D-435B-A674-DA590E94BF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393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0BAD2-879F-4589-80A0-D2F2A3470954}" type="datetimeFigureOut">
              <a:rPr lang="en-GB" smtClean="0"/>
              <a:t>08/02/2016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292D8-4A1D-435B-A674-DA590E94BF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234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0BAD2-879F-4589-80A0-D2F2A3470954}" type="datetimeFigureOut">
              <a:rPr lang="en-GB" smtClean="0"/>
              <a:t>08/02/2016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292D8-4A1D-435B-A674-DA590E94BF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100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0BAD2-879F-4589-80A0-D2F2A3470954}" type="datetimeFigureOut">
              <a:rPr lang="en-GB" smtClean="0"/>
              <a:t>08/02/2016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292D8-4A1D-435B-A674-DA590E94BF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161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0BAD2-879F-4589-80A0-D2F2A3470954}" type="datetimeFigureOut">
              <a:rPr lang="en-GB" smtClean="0"/>
              <a:t>08/02/2016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292D8-4A1D-435B-A674-DA590E94BF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584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0BAD2-879F-4589-80A0-D2F2A3470954}" type="datetimeFigureOut">
              <a:rPr lang="en-GB" smtClean="0"/>
              <a:t>08/02/2016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292D8-4A1D-435B-A674-DA590E94BF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211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0BAD2-879F-4589-80A0-D2F2A3470954}" type="datetimeFigureOut">
              <a:rPr lang="en-GB" smtClean="0"/>
              <a:t>08/02/2016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292D8-4A1D-435B-A674-DA590E94BF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113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Radial head fractures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Nyakure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9087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radial head replacement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b="1" dirty="0"/>
              <a:t> </a:t>
            </a:r>
            <a:r>
              <a:rPr lang="en-GB" dirty="0"/>
              <a:t>indications</a:t>
            </a:r>
          </a:p>
          <a:p>
            <a:pPr lvl="1"/>
            <a:r>
              <a:rPr lang="en-GB" dirty="0"/>
              <a:t>comminuted fractures (Mason Type III) with 3 or more fragments where ORIF not feasible</a:t>
            </a:r>
          </a:p>
          <a:p>
            <a:pPr lvl="1"/>
            <a:r>
              <a:rPr lang="en-GB" dirty="0"/>
              <a:t>elbow fracture-dislocations or Essex </a:t>
            </a:r>
            <a:r>
              <a:rPr lang="en-GB" dirty="0" err="1"/>
              <a:t>Lopresti</a:t>
            </a:r>
            <a:r>
              <a:rPr lang="en-GB" dirty="0"/>
              <a:t> lesions</a:t>
            </a:r>
          </a:p>
          <a:p>
            <a:pPr lvl="2"/>
            <a:r>
              <a:rPr lang="en-GB" dirty="0"/>
              <a:t>radial head excision will exacerbate elbow/wrist instability and may result in proximal radial migration and </a:t>
            </a:r>
            <a:r>
              <a:rPr lang="en-GB" dirty="0" err="1"/>
              <a:t>ulnocarpal</a:t>
            </a:r>
            <a:r>
              <a:rPr lang="en-GB" dirty="0"/>
              <a:t> impingement</a:t>
            </a:r>
          </a:p>
          <a:p>
            <a:r>
              <a:rPr lang="en-GB" dirty="0"/>
              <a:t>outcomes</a:t>
            </a:r>
          </a:p>
          <a:p>
            <a:pPr lvl="1"/>
            <a:r>
              <a:rPr lang="en-GB" dirty="0"/>
              <a:t>radial head fractures requiring replacement have shown good clinical outcomes with metallic implants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0377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radial head resection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 smtClean="0"/>
              <a:t>indications</a:t>
            </a:r>
            <a:endParaRPr lang="en-GB" dirty="0"/>
          </a:p>
          <a:p>
            <a:pPr lvl="1"/>
            <a:r>
              <a:rPr lang="en-GB" dirty="0"/>
              <a:t>low demand, sedentary patients</a:t>
            </a:r>
          </a:p>
          <a:p>
            <a:pPr lvl="1"/>
            <a:r>
              <a:rPr lang="en-GB" dirty="0"/>
              <a:t>in a delayed setting for continued pain of an isolated radial head fracture </a:t>
            </a:r>
          </a:p>
          <a:p>
            <a:r>
              <a:rPr lang="en-GB" dirty="0"/>
              <a:t>contraindications</a:t>
            </a:r>
          </a:p>
          <a:p>
            <a:pPr lvl="1"/>
            <a:r>
              <a:rPr lang="en-GB" dirty="0"/>
              <a:t>presence of destabilizing injuries </a:t>
            </a:r>
          </a:p>
          <a:p>
            <a:pPr lvl="1"/>
            <a:r>
              <a:rPr lang="en-GB" dirty="0"/>
              <a:t>forearm interosseous ligament injury (identify with radius pull test)</a:t>
            </a:r>
          </a:p>
          <a:p>
            <a:pPr lvl="1"/>
            <a:r>
              <a:rPr lang="en-GB" dirty="0"/>
              <a:t>coronoid fracture</a:t>
            </a:r>
          </a:p>
          <a:p>
            <a:pPr lvl="1"/>
            <a:r>
              <a:rPr lang="en-GB" dirty="0"/>
              <a:t>MCL deficiency</a:t>
            </a:r>
          </a:p>
          <a:p>
            <a:r>
              <a:rPr lang="en-GB" dirty="0"/>
              <a:t>complications</a:t>
            </a:r>
          </a:p>
          <a:p>
            <a:pPr lvl="1"/>
            <a:r>
              <a:rPr lang="en-GB" dirty="0"/>
              <a:t>pain</a:t>
            </a:r>
          </a:p>
          <a:p>
            <a:pPr lvl="1"/>
            <a:r>
              <a:rPr lang="en-GB" dirty="0"/>
              <a:t>joint instability</a:t>
            </a:r>
          </a:p>
          <a:p>
            <a:pPr lvl="1"/>
            <a:r>
              <a:rPr lang="en-GB" dirty="0"/>
              <a:t>proximal radial migration</a:t>
            </a:r>
          </a:p>
          <a:p>
            <a:pPr lvl="1"/>
            <a:r>
              <a:rPr lang="en-GB" dirty="0"/>
              <a:t>decreased strength</a:t>
            </a:r>
          </a:p>
          <a:p>
            <a:pPr lvl="1"/>
            <a:r>
              <a:rPr lang="en-GB" dirty="0"/>
              <a:t>cubitus valgus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1596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Complications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Displacement of fracture</a:t>
            </a:r>
          </a:p>
          <a:p>
            <a:pPr lvl="1"/>
            <a:r>
              <a:rPr lang="en-GB" dirty="0"/>
              <a:t>occurs in less than 5% of fractures</a:t>
            </a:r>
          </a:p>
          <a:p>
            <a:r>
              <a:rPr lang="en-GB" dirty="0"/>
              <a:t>Posterior Interosseous nerve injury (with operative management)</a:t>
            </a:r>
          </a:p>
          <a:p>
            <a:r>
              <a:rPr lang="en-GB" dirty="0"/>
              <a:t>Loss of fixation</a:t>
            </a:r>
          </a:p>
          <a:p>
            <a:r>
              <a:rPr lang="en-GB" dirty="0"/>
              <a:t>Loss of forearm rotation</a:t>
            </a:r>
          </a:p>
          <a:p>
            <a:r>
              <a:rPr lang="en-GB" dirty="0"/>
              <a:t>Elbow stiffness</a:t>
            </a:r>
          </a:p>
          <a:p>
            <a:pPr lvl="1"/>
            <a:r>
              <a:rPr lang="en-GB" dirty="0"/>
              <a:t>First-line management </a:t>
            </a:r>
            <a:r>
              <a:rPr lang="en-GB" dirty="0" err="1"/>
              <a:t>incluides</a:t>
            </a:r>
            <a:r>
              <a:rPr lang="en-GB" dirty="0"/>
              <a:t> supervised exercise therapy with static or dynamic progressive elbow splinting over a 6 month period  </a:t>
            </a:r>
            <a:br>
              <a:rPr lang="en-GB" dirty="0"/>
            </a:br>
            <a:endParaRPr lang="en-GB" dirty="0"/>
          </a:p>
          <a:p>
            <a:r>
              <a:rPr lang="en-GB" dirty="0"/>
              <a:t>Radiocapitellar joint arthritis</a:t>
            </a:r>
          </a:p>
          <a:p>
            <a:r>
              <a:rPr lang="en-GB" dirty="0"/>
              <a:t>Infection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7415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Epidemiology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dirty="0" smtClean="0"/>
              <a:t>incidence</a:t>
            </a:r>
            <a:endParaRPr lang="en-GB" dirty="0"/>
          </a:p>
          <a:p>
            <a:pPr lvl="2"/>
            <a:r>
              <a:rPr lang="en-GB" dirty="0"/>
              <a:t>radial head fractures are among the most common elbow fractures</a:t>
            </a:r>
          </a:p>
          <a:p>
            <a:pPr lvl="2"/>
            <a:r>
              <a:rPr lang="en-GB" dirty="0"/>
              <a:t>occur in up to 20% of all elbow injuries</a:t>
            </a:r>
          </a:p>
          <a:p>
            <a:r>
              <a:rPr lang="en-GB" dirty="0"/>
              <a:t>Pathophysiology</a:t>
            </a:r>
          </a:p>
          <a:p>
            <a:pPr lvl="1"/>
            <a:r>
              <a:rPr lang="en-GB" dirty="0"/>
              <a:t>mechanism of injury</a:t>
            </a:r>
          </a:p>
          <a:p>
            <a:pPr lvl="2"/>
            <a:r>
              <a:rPr lang="en-GB" dirty="0"/>
              <a:t>fall on outstretched hand</a:t>
            </a:r>
          </a:p>
          <a:p>
            <a:pPr lvl="2"/>
            <a:r>
              <a:rPr lang="en-GB" dirty="0"/>
              <a:t>forearm in pronated position</a:t>
            </a:r>
          </a:p>
          <a:p>
            <a:pPr lvl="2"/>
            <a:r>
              <a:rPr lang="en-GB" dirty="0"/>
              <a:t>axial load created across elbow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8736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Associated injuries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30 % </a:t>
            </a:r>
            <a:r>
              <a:rPr lang="en-GB" dirty="0"/>
              <a:t>have associated soft tissue or skeletal injuries including</a:t>
            </a:r>
          </a:p>
          <a:p>
            <a:pPr lvl="1"/>
            <a:r>
              <a:rPr lang="en-GB" dirty="0"/>
              <a:t>distal radioulnar joint (DRUJ) injuries</a:t>
            </a:r>
          </a:p>
          <a:p>
            <a:pPr lvl="1"/>
            <a:r>
              <a:rPr lang="en-GB" dirty="0"/>
              <a:t>interosseous membrane disruption</a:t>
            </a:r>
          </a:p>
          <a:p>
            <a:pPr lvl="1"/>
            <a:r>
              <a:rPr lang="en-GB" dirty="0"/>
              <a:t>coronoid fractures</a:t>
            </a:r>
          </a:p>
          <a:p>
            <a:pPr lvl="1"/>
            <a:r>
              <a:rPr lang="en-GB" dirty="0"/>
              <a:t>MCL/LCL injuries</a:t>
            </a:r>
          </a:p>
          <a:p>
            <a:pPr lvl="1"/>
            <a:r>
              <a:rPr lang="en-GB" dirty="0"/>
              <a:t>Essex-</a:t>
            </a:r>
            <a:r>
              <a:rPr lang="en-GB" dirty="0" err="1"/>
              <a:t>Lopresti</a:t>
            </a:r>
            <a:r>
              <a:rPr lang="en-GB" dirty="0"/>
              <a:t> lesion (DRUJ) injury plus radial head fracture</a:t>
            </a:r>
          </a:p>
          <a:p>
            <a:pPr lvl="1"/>
            <a:r>
              <a:rPr lang="en-GB" dirty="0"/>
              <a:t>elbow dislocation</a:t>
            </a:r>
          </a:p>
          <a:p>
            <a:pPr lvl="1"/>
            <a:r>
              <a:rPr lang="en-GB" dirty="0"/>
              <a:t>terrible triad (elbow dislocation, radial head </a:t>
            </a:r>
            <a:r>
              <a:rPr lang="en-GB" dirty="0" err="1"/>
              <a:t>fx</a:t>
            </a:r>
            <a:r>
              <a:rPr lang="en-GB" dirty="0"/>
              <a:t>, coronoid </a:t>
            </a:r>
            <a:r>
              <a:rPr lang="en-GB" dirty="0" err="1"/>
              <a:t>fx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carpal fractures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1613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Image 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2" y="1886744"/>
            <a:ext cx="4524375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0606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Classification </a:t>
            </a:r>
            <a:endParaRPr lang="en-GB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2591550"/>
            <a:ext cx="8716999" cy="3285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5494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Clinical features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Symptoms</a:t>
            </a:r>
          </a:p>
          <a:p>
            <a:pPr lvl="1"/>
            <a:r>
              <a:rPr lang="en-GB" dirty="0"/>
              <a:t>pain and tenderness along lateral aspect of elbow</a:t>
            </a:r>
          </a:p>
          <a:p>
            <a:pPr lvl="1"/>
            <a:r>
              <a:rPr lang="en-GB" dirty="0"/>
              <a:t>limited elbow or forearm motion, particularly supination/pronation</a:t>
            </a:r>
          </a:p>
          <a:p>
            <a:r>
              <a:rPr lang="en-GB" dirty="0"/>
              <a:t>Physical exam</a:t>
            </a:r>
          </a:p>
          <a:p>
            <a:pPr lvl="1"/>
            <a:r>
              <a:rPr lang="en-GB" dirty="0"/>
              <a:t>ROM &amp; instability</a:t>
            </a:r>
          </a:p>
          <a:p>
            <a:pPr lvl="2"/>
            <a:r>
              <a:rPr lang="en-GB" dirty="0"/>
              <a:t>evaluate for mechanical blocks to flexion /extension at elbow and rotation of forearm</a:t>
            </a:r>
          </a:p>
          <a:p>
            <a:pPr lvl="3"/>
            <a:r>
              <a:rPr lang="en-GB" dirty="0"/>
              <a:t>aspiration of joint hematoma and injection of local anesthesia aids in evaluation of mechanical block</a:t>
            </a:r>
          </a:p>
          <a:p>
            <a:pPr lvl="2"/>
            <a:r>
              <a:rPr lang="en-GB" dirty="0"/>
              <a:t>examine varus and valgus stability at elbow</a:t>
            </a:r>
          </a:p>
          <a:p>
            <a:pPr lvl="1"/>
            <a:r>
              <a:rPr lang="en-GB" dirty="0"/>
              <a:t>DRUJ stability</a:t>
            </a:r>
          </a:p>
          <a:p>
            <a:pPr lvl="2"/>
            <a:r>
              <a:rPr lang="en-GB" dirty="0"/>
              <a:t>palpate wrist for pain and DRUJ stability, compare to contralateral side</a:t>
            </a:r>
          </a:p>
          <a:p>
            <a:pPr lvl="1"/>
            <a:r>
              <a:rPr lang="en-GB" dirty="0"/>
              <a:t>palpate interosseous membrane for tenderness/pain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1848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Imaging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Radiographs</a:t>
            </a:r>
          </a:p>
          <a:p>
            <a:pPr lvl="1"/>
            <a:r>
              <a:rPr lang="en-GB" dirty="0"/>
              <a:t>recommended views</a:t>
            </a:r>
          </a:p>
          <a:p>
            <a:pPr lvl="2"/>
            <a:r>
              <a:rPr lang="en-GB" dirty="0"/>
              <a:t>AP and lateral of the elbow</a:t>
            </a:r>
          </a:p>
          <a:p>
            <a:pPr lvl="3"/>
            <a:r>
              <a:rPr lang="en-GB" dirty="0"/>
              <a:t>check for fat pad sign indicating possible minimally displaced fracture</a:t>
            </a:r>
          </a:p>
          <a:p>
            <a:pPr lvl="1"/>
            <a:r>
              <a:rPr lang="en-GB" dirty="0"/>
              <a:t>additional view</a:t>
            </a:r>
          </a:p>
          <a:p>
            <a:pPr lvl="2"/>
            <a:r>
              <a:rPr lang="en-GB" dirty="0"/>
              <a:t>radiocapitellar view (oblique lateral)</a:t>
            </a:r>
          </a:p>
          <a:p>
            <a:pPr lvl="2"/>
            <a:r>
              <a:rPr lang="en-GB" dirty="0"/>
              <a:t>lateral view of elbow with tube angled at 45 degrees toward shoulder</a:t>
            </a:r>
          </a:p>
          <a:p>
            <a:pPr lvl="3"/>
            <a:r>
              <a:rPr lang="en-GB" dirty="0"/>
              <a:t>helps detect subtle fractures of the radial head</a:t>
            </a:r>
          </a:p>
          <a:p>
            <a:r>
              <a:rPr lang="en-GB" dirty="0"/>
              <a:t>CT</a:t>
            </a:r>
          </a:p>
          <a:p>
            <a:pPr lvl="1"/>
            <a:r>
              <a:rPr lang="en-GB" dirty="0"/>
              <a:t>useful for comminuted fractures to further delineate fracture fragments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1188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Nonoperative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short </a:t>
            </a:r>
            <a:r>
              <a:rPr lang="en-GB" b="1" dirty="0"/>
              <a:t>period of immobilization followed by early ROM  </a:t>
            </a:r>
            <a:endParaRPr lang="en-GB" dirty="0"/>
          </a:p>
          <a:p>
            <a:pPr lvl="1"/>
            <a:r>
              <a:rPr lang="en-GB" dirty="0"/>
              <a:t>indications</a:t>
            </a:r>
          </a:p>
          <a:p>
            <a:pPr lvl="2"/>
            <a:r>
              <a:rPr lang="en-GB" dirty="0"/>
              <a:t>isolated minimally displaced (less than 2mm) </a:t>
            </a:r>
            <a:r>
              <a:rPr lang="en-GB" dirty="0" err="1"/>
              <a:t>fxs</a:t>
            </a:r>
            <a:r>
              <a:rPr lang="en-GB" dirty="0"/>
              <a:t> with no mechanical blocks</a:t>
            </a:r>
          </a:p>
          <a:p>
            <a:pPr lvl="1"/>
            <a:r>
              <a:rPr lang="en-GB" dirty="0"/>
              <a:t>outcomes</a:t>
            </a:r>
          </a:p>
          <a:p>
            <a:pPr lvl="2"/>
            <a:r>
              <a:rPr lang="en-GB" dirty="0"/>
              <a:t>elbow stiffness with prolonged immobilization</a:t>
            </a:r>
          </a:p>
          <a:p>
            <a:pPr lvl="2"/>
            <a:r>
              <a:rPr lang="en-GB" dirty="0"/>
              <a:t>good results in 85% to 95% of patients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2560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Operative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b="1" dirty="0" smtClean="0"/>
              <a:t>ORIF</a:t>
            </a:r>
            <a:endParaRPr lang="en-GB" dirty="0"/>
          </a:p>
          <a:p>
            <a:pPr lvl="1"/>
            <a:r>
              <a:rPr lang="en-GB" dirty="0"/>
              <a:t>indications</a:t>
            </a:r>
          </a:p>
          <a:p>
            <a:pPr lvl="2"/>
            <a:r>
              <a:rPr lang="en-GB" dirty="0"/>
              <a:t>Mason Type II with mechanical block</a:t>
            </a:r>
          </a:p>
          <a:p>
            <a:pPr lvl="2"/>
            <a:r>
              <a:rPr lang="en-GB" dirty="0"/>
              <a:t>Mason Type III where ORIF feasible</a:t>
            </a:r>
          </a:p>
          <a:p>
            <a:pPr lvl="2"/>
            <a:r>
              <a:rPr lang="en-GB" dirty="0"/>
              <a:t>mechanical block to motion</a:t>
            </a:r>
          </a:p>
          <a:p>
            <a:pPr lvl="2"/>
            <a:r>
              <a:rPr lang="en-GB" dirty="0"/>
              <a:t>presence of other complex ipsilateral elbow injuries</a:t>
            </a:r>
          </a:p>
          <a:p>
            <a:pPr lvl="1"/>
            <a:r>
              <a:rPr lang="en-GB" dirty="0"/>
              <a:t>outcomes</a:t>
            </a:r>
          </a:p>
          <a:p>
            <a:pPr lvl="2"/>
            <a:r>
              <a:rPr lang="en-GB" dirty="0"/>
              <a:t>ORIF shown to have worse outcome with 3 or more fragments compared to ORIF with &lt; 3 fragments </a:t>
            </a:r>
          </a:p>
          <a:p>
            <a:r>
              <a:rPr lang="en-GB" b="1" dirty="0"/>
              <a:t>fragment excision (partial excision)</a:t>
            </a:r>
            <a:endParaRPr lang="en-GB" dirty="0"/>
          </a:p>
          <a:p>
            <a:pPr lvl="1"/>
            <a:r>
              <a:rPr lang="en-GB" dirty="0"/>
              <a:t>indications</a:t>
            </a:r>
          </a:p>
          <a:p>
            <a:pPr lvl="2"/>
            <a:r>
              <a:rPr lang="en-GB" dirty="0"/>
              <a:t>fragments less than 25% of the surface area of the radial head or 25%-33% of </a:t>
            </a:r>
            <a:r>
              <a:rPr lang="en-GB" dirty="0" err="1"/>
              <a:t>capitellar</a:t>
            </a:r>
            <a:r>
              <a:rPr lang="en-GB" dirty="0"/>
              <a:t> surface area</a:t>
            </a:r>
          </a:p>
          <a:p>
            <a:pPr lvl="1"/>
            <a:r>
              <a:rPr lang="en-GB" dirty="0"/>
              <a:t>outcomes</a:t>
            </a:r>
          </a:p>
          <a:p>
            <a:pPr lvl="2"/>
            <a:r>
              <a:rPr lang="en-GB" dirty="0"/>
              <a:t>even small fragment excision may lead to instability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7001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303</Words>
  <Application>Microsoft Office PowerPoint</Application>
  <PresentationFormat>On-screen Show (4:3)</PresentationFormat>
  <Paragraphs>99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Radial head fractures </vt:lpstr>
      <vt:lpstr> Epidemiology </vt:lpstr>
      <vt:lpstr>Associated injuries</vt:lpstr>
      <vt:lpstr>Image </vt:lpstr>
      <vt:lpstr>Classification </vt:lpstr>
      <vt:lpstr>Clinical features </vt:lpstr>
      <vt:lpstr>Imaging </vt:lpstr>
      <vt:lpstr>Nonoperative</vt:lpstr>
      <vt:lpstr>Operative</vt:lpstr>
      <vt:lpstr>radial head replacement</vt:lpstr>
      <vt:lpstr>radial head resection</vt:lpstr>
      <vt:lpstr>Complications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Radial head fractures</dc:title>
  <dc:creator>Dr. Nyankure</dc:creator>
  <cp:lastModifiedBy>Dr. Nyankure</cp:lastModifiedBy>
  <cp:revision>4</cp:revision>
  <dcterms:created xsi:type="dcterms:W3CDTF">2016-02-07T08:04:04Z</dcterms:created>
  <dcterms:modified xsi:type="dcterms:W3CDTF">2016-02-08T05:20:25Z</dcterms:modified>
</cp:coreProperties>
</file>