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0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6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01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3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1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9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9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36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09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9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6DD47-131C-4793-B821-DF3FCE2A3B85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EC2D-832B-41A1-A424-A10511347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70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Sternoclavicular Dislocation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91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Traumatic or </a:t>
            </a:r>
            <a:r>
              <a:rPr lang="en-GB" dirty="0" smtClean="0"/>
              <a:t>Atraumatic </a:t>
            </a:r>
            <a:r>
              <a:rPr lang="en-GB" dirty="0"/>
              <a:t>dislocation</a:t>
            </a:r>
          </a:p>
          <a:p>
            <a:pPr lvl="1"/>
            <a:r>
              <a:rPr lang="en-GB" dirty="0"/>
              <a:t>direction</a:t>
            </a:r>
          </a:p>
          <a:p>
            <a:pPr lvl="2"/>
            <a:r>
              <a:rPr lang="en-GB" dirty="0"/>
              <a:t>anterior (more common)</a:t>
            </a:r>
          </a:p>
          <a:p>
            <a:pPr lvl="2"/>
            <a:r>
              <a:rPr lang="en-GB" dirty="0"/>
              <a:t>posterior (mediastinal structures at risk)</a:t>
            </a:r>
          </a:p>
          <a:p>
            <a:pPr lvl="2"/>
            <a:r>
              <a:rPr lang="en-GB" dirty="0"/>
              <a:t>important to distinguish from medial clavicle physeal fracture (physis doesn't fuse until age 20-25) </a:t>
            </a:r>
          </a:p>
          <a:p>
            <a:pPr lvl="1"/>
            <a:r>
              <a:rPr lang="en-GB" dirty="0"/>
              <a:t>mechanism</a:t>
            </a:r>
          </a:p>
          <a:p>
            <a:pPr lvl="2"/>
            <a:r>
              <a:rPr lang="en-GB" dirty="0"/>
              <a:t>usually high energy injury (MVA, contact sports)</a:t>
            </a:r>
          </a:p>
          <a:p>
            <a:r>
              <a:rPr lang="en-GB" dirty="0"/>
              <a:t>atraumatic subluxation</a:t>
            </a:r>
          </a:p>
          <a:p>
            <a:pPr lvl="1"/>
            <a:r>
              <a:rPr lang="en-GB" dirty="0"/>
              <a:t>occurs with overhead elevation of the arm</a:t>
            </a:r>
          </a:p>
          <a:p>
            <a:pPr lvl="1"/>
            <a:r>
              <a:rPr lang="en-GB" dirty="0"/>
              <a:t>affected patients are younger</a:t>
            </a:r>
          </a:p>
          <a:p>
            <a:pPr lvl="2"/>
            <a:r>
              <a:rPr lang="en-GB" dirty="0"/>
              <a:t>many demonstrate signs of generalized ligamentous laxity</a:t>
            </a:r>
          </a:p>
          <a:p>
            <a:pPr lvl="1"/>
            <a:r>
              <a:rPr lang="en-GB" dirty="0"/>
              <a:t>subluxation usually reduces with lowering the arm</a:t>
            </a:r>
          </a:p>
          <a:p>
            <a:pPr lvl="1"/>
            <a:r>
              <a:rPr lang="en-GB" dirty="0"/>
              <a:t>treatment is reassurance and local symptomatic treatment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42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Symptoms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anterior dislocation</a:t>
            </a:r>
          </a:p>
          <a:p>
            <a:pPr lvl="2"/>
            <a:r>
              <a:rPr lang="en-GB" dirty="0"/>
              <a:t>deformity with palpable bump</a:t>
            </a:r>
          </a:p>
          <a:p>
            <a:pPr lvl="1"/>
            <a:r>
              <a:rPr lang="en-GB" dirty="0"/>
              <a:t>posterior dislocations</a:t>
            </a:r>
          </a:p>
          <a:p>
            <a:pPr lvl="2"/>
            <a:r>
              <a:rPr lang="en-GB" dirty="0" err="1"/>
              <a:t>dyspnea</a:t>
            </a:r>
            <a:r>
              <a:rPr lang="en-GB" dirty="0"/>
              <a:t> or dysphagia</a:t>
            </a:r>
          </a:p>
          <a:p>
            <a:pPr lvl="2"/>
            <a:r>
              <a:rPr lang="en-GB" dirty="0" err="1"/>
              <a:t>tachypnea</a:t>
            </a:r>
            <a:r>
              <a:rPr lang="en-GB" dirty="0"/>
              <a:t> and stridor worse when supine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44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Physical exam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GB" dirty="0" smtClean="0"/>
              <a:t>palpation</a:t>
            </a:r>
          </a:p>
          <a:p>
            <a:pPr lvl="2"/>
            <a:r>
              <a:rPr lang="en-GB" dirty="0" smtClean="0"/>
              <a:t>prominence that increases with arm abduction and elevation  </a:t>
            </a:r>
          </a:p>
          <a:p>
            <a:pPr lvl="1"/>
            <a:r>
              <a:rPr lang="en-GB" dirty="0" smtClean="0"/>
              <a:t>ROM and instability</a:t>
            </a:r>
          </a:p>
          <a:p>
            <a:pPr lvl="2"/>
            <a:r>
              <a:rPr lang="en-GB" dirty="0" smtClean="0"/>
              <a:t>decreased arm </a:t>
            </a:r>
            <a:r>
              <a:rPr lang="en-GB" dirty="0" smtClean="0"/>
              <a:t>Range Of Motion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neurovascular</a:t>
            </a:r>
          </a:p>
          <a:p>
            <a:pPr lvl="2"/>
            <a:r>
              <a:rPr lang="en-GB" dirty="0" smtClean="0"/>
              <a:t>paraesthesias in affected upper extremity</a:t>
            </a:r>
          </a:p>
          <a:p>
            <a:pPr lvl="2"/>
            <a:r>
              <a:rPr lang="en-GB" dirty="0" smtClean="0"/>
              <a:t>venous congestion or diminished pulse when compared with contralateral side</a:t>
            </a:r>
          </a:p>
          <a:p>
            <a:pPr lvl="1"/>
            <a:r>
              <a:rPr lang="en-GB" dirty="0" smtClean="0"/>
              <a:t>provocative maneuvers</a:t>
            </a:r>
          </a:p>
          <a:p>
            <a:pPr lvl="2"/>
            <a:r>
              <a:rPr lang="en-GB" dirty="0" smtClean="0"/>
              <a:t>turning head to affected side may relieve pain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56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XRAY</a:t>
            </a:r>
            <a:endParaRPr lang="en-GB" dirty="0" smtClean="0"/>
          </a:p>
          <a:p>
            <a:r>
              <a:rPr lang="en-GB" dirty="0" smtClean="0"/>
              <a:t>Ct scan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Nonoperative</a:t>
            </a:r>
          </a:p>
          <a:p>
            <a:r>
              <a:rPr lang="en-GB" b="1" dirty="0" smtClean="0"/>
              <a:t>reassurance </a:t>
            </a:r>
            <a:r>
              <a:rPr lang="en-GB" b="1" dirty="0"/>
              <a:t>and local symptomatic treatment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atraumatic subluxation </a:t>
            </a:r>
          </a:p>
          <a:p>
            <a:pPr lvl="2"/>
            <a:r>
              <a:rPr lang="en-GB" dirty="0"/>
              <a:t>chronic anterior dislocation (&gt; 3 weeks old) </a:t>
            </a:r>
          </a:p>
          <a:p>
            <a:pPr lvl="1"/>
            <a:r>
              <a:rPr lang="en-GB" dirty="0"/>
              <a:t>technique</a:t>
            </a:r>
          </a:p>
          <a:p>
            <a:pPr lvl="2"/>
            <a:r>
              <a:rPr lang="en-GB" dirty="0"/>
              <a:t>sling for comfort</a:t>
            </a:r>
          </a:p>
          <a:p>
            <a:pPr lvl="2"/>
            <a:r>
              <a:rPr lang="en-GB" dirty="0"/>
              <a:t>return to unrestricted activity by 3 months</a:t>
            </a:r>
          </a:p>
          <a:p>
            <a:r>
              <a:rPr lang="en-GB" b="1" dirty="0"/>
              <a:t>closed reduction under general anesthesia +/- thoracic surgery 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acute anterior dislocations (&lt; 3weeks old)</a:t>
            </a:r>
          </a:p>
          <a:p>
            <a:pPr lvl="2"/>
            <a:r>
              <a:rPr lang="en-GB" dirty="0"/>
              <a:t>acute posterior dislocations (&lt; 3weeks old)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5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Surgery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Indications</a:t>
            </a:r>
          </a:p>
          <a:p>
            <a:r>
              <a:rPr lang="en-GB" dirty="0" smtClean="0"/>
              <a:t>posterior </a:t>
            </a:r>
            <a:r>
              <a:rPr lang="en-GB" dirty="0"/>
              <a:t>dislocation with</a:t>
            </a:r>
          </a:p>
          <a:p>
            <a:pPr lvl="1"/>
            <a:r>
              <a:rPr lang="en-GB" dirty="0"/>
              <a:t>dysphagia</a:t>
            </a:r>
          </a:p>
          <a:p>
            <a:pPr lvl="1"/>
            <a:r>
              <a:rPr lang="en-GB" dirty="0"/>
              <a:t>shortness of breath</a:t>
            </a:r>
          </a:p>
          <a:p>
            <a:pPr lvl="1"/>
            <a:r>
              <a:rPr lang="en-GB" dirty="0"/>
              <a:t>decreased peripheral pulses</a:t>
            </a:r>
          </a:p>
          <a:p>
            <a:r>
              <a:rPr lang="en-GB" b="1" dirty="0"/>
              <a:t>medial </a:t>
            </a:r>
            <a:r>
              <a:rPr lang="en-GB" b="1"/>
              <a:t>clavicle </a:t>
            </a:r>
            <a:r>
              <a:rPr lang="en-GB" b="1" smtClean="0"/>
              <a:t>excision: </a:t>
            </a:r>
            <a:r>
              <a:rPr lang="en-GB" smtClean="0"/>
              <a:t>indications</a:t>
            </a:r>
            <a:endParaRPr lang="en-GB" dirty="0"/>
          </a:p>
          <a:p>
            <a:pPr lvl="1"/>
            <a:r>
              <a:rPr lang="en-GB" dirty="0"/>
              <a:t>chronic/recurrent SC dislocation (anterior or posterior)</a:t>
            </a:r>
          </a:p>
          <a:p>
            <a:pPr lvl="1"/>
            <a:r>
              <a:rPr lang="en-GB" dirty="0"/>
              <a:t>persistent sternoclavicular pain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01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Sternoclavicular Dislocation </vt:lpstr>
      <vt:lpstr>Classification </vt:lpstr>
      <vt:lpstr>Symptoms </vt:lpstr>
      <vt:lpstr> Physical exam </vt:lpstr>
      <vt:lpstr>Imaging </vt:lpstr>
      <vt:lpstr>Treatment </vt:lpstr>
      <vt:lpstr>Surgery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Sternoclavicular Dislocation</dc:title>
  <dc:creator>Dr. Nyankure</dc:creator>
  <cp:lastModifiedBy>Munene</cp:lastModifiedBy>
  <cp:revision>4</cp:revision>
  <dcterms:created xsi:type="dcterms:W3CDTF">2016-01-14T16:09:16Z</dcterms:created>
  <dcterms:modified xsi:type="dcterms:W3CDTF">2024-05-06T07:55:54Z</dcterms:modified>
</cp:coreProperties>
</file>