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88" r:id="rId5"/>
    <p:sldId id="293" r:id="rId6"/>
    <p:sldId id="259" r:id="rId7"/>
    <p:sldId id="263" r:id="rId8"/>
    <p:sldId id="285" r:id="rId9"/>
    <p:sldId id="289" r:id="rId10"/>
    <p:sldId id="260" r:id="rId11"/>
    <p:sldId id="261" r:id="rId12"/>
    <p:sldId id="283" r:id="rId13"/>
    <p:sldId id="290" r:id="rId14"/>
    <p:sldId id="286" r:id="rId15"/>
    <p:sldId id="292" r:id="rId16"/>
    <p:sldId id="273" r:id="rId17"/>
    <p:sldId id="274" r:id="rId18"/>
    <p:sldId id="277" r:id="rId19"/>
    <p:sldId id="278" r:id="rId20"/>
    <p:sldId id="276" r:id="rId21"/>
    <p:sldId id="279" r:id="rId22"/>
    <p:sldId id="280" r:id="rId23"/>
    <p:sldId id="281" r:id="rId24"/>
    <p:sldId id="287" r:id="rId25"/>
    <p:sldId id="262" r:id="rId26"/>
    <p:sldId id="264" r:id="rId27"/>
    <p:sldId id="265" r:id="rId28"/>
    <p:sldId id="266" r:id="rId29"/>
    <p:sldId id="267" r:id="rId30"/>
    <p:sldId id="268" r:id="rId31"/>
    <p:sldId id="275" r:id="rId32"/>
    <p:sldId id="282" r:id="rId33"/>
    <p:sldId id="269" r:id="rId34"/>
    <p:sldId id="270" r:id="rId35"/>
    <p:sldId id="271" r:id="rId36"/>
    <p:sldId id="294" r:id="rId37"/>
    <p:sldId id="291" r:id="rId38"/>
    <p:sldId id="27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63" autoAdjust="0"/>
  </p:normalViewPr>
  <p:slideViewPr>
    <p:cSldViewPr>
      <p:cViewPr varScale="1">
        <p:scale>
          <a:sx n="57" d="100"/>
          <a:sy n="57" d="100"/>
        </p:scale>
        <p:origin x="15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/>
              <a:t>Supracondylar</a:t>
            </a:r>
            <a:r>
              <a:rPr lang="en-US" dirty="0"/>
              <a:t> fracture of humerus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Mr. Okoth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82DAF-8255-4441-9FCB-406983965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2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CBFD6-D9D9-4BE3-9CDA-D0303D8945B3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79006-6286-4B4D-AAE7-2D844AFE67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1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79006-6286-4B4D-AAE7-2D844AFE67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8EE6-09F2-4656-A8AD-FCB67F915F59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CB2E-CB05-4DC2-A3E5-9EE7C62CC864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FB01-3C5D-4AED-B42F-395B1A77A1C6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Okoth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18A9-1871-4D6F-AAD0-060A8F3D8918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6C63-03E8-4F48-9C4B-A051D78C1C59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FDAF-7856-46D7-876E-AC34A5D3C2ED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2AAF-F47B-47DB-BD11-08C8F42CCF05}" type="datetime1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4498-1C5C-4DC2-A6A5-A592164945D8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0ADB-B65F-456B-AC78-7EBFB0DB69B8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FCF6-3140-4FBD-BE6A-82144D8CD1FD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C7004CE-12CC-40DE-BA85-9261323DB691}" type="datetime1">
              <a:rPr lang="en-US" smtClean="0"/>
              <a:t>10/17/2023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Okoth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4D7ADF8-7691-48AE-9187-79777E0FF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43FEB43-4511-41FF-903D-771EB1FABBC1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Okoth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4D7ADF8-7691-48AE-9187-79777E0FF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Supracondylar fracture of the humerus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P. J. Okoth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X-ray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Fracture is seen most clearly in the </a:t>
            </a:r>
            <a:r>
              <a:rPr lang="en-US" b="1" dirty="0"/>
              <a:t>lateral</a:t>
            </a:r>
            <a:r>
              <a:rPr lang="en-US" dirty="0"/>
              <a:t> view.</a:t>
            </a:r>
          </a:p>
          <a:p>
            <a:r>
              <a:rPr lang="en-US" dirty="0"/>
              <a:t>Posteriorly displaced fracture: </a:t>
            </a:r>
          </a:p>
          <a:p>
            <a:pPr lvl="1"/>
            <a:r>
              <a:rPr lang="en-US" dirty="0"/>
              <a:t>Fracture line runs obliquely downwards and forwards</a:t>
            </a:r>
          </a:p>
          <a:p>
            <a:pPr lvl="1"/>
            <a:r>
              <a:rPr lang="en-US" dirty="0"/>
              <a:t>Distal fragment is tilted backwards and /or shifted [displaced] backwards</a:t>
            </a:r>
          </a:p>
          <a:p>
            <a:r>
              <a:rPr lang="en-US" dirty="0"/>
              <a:t>Anterior displacement:</a:t>
            </a:r>
          </a:p>
          <a:p>
            <a:pPr lvl="1"/>
            <a:r>
              <a:rPr lang="en-US" dirty="0"/>
              <a:t>Fracture line runs downwards and backwards and the distal fragment is tilted forwards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X-ray findings…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 a normal lateral x-ray a line drawn along the anterior cortex of the humerus should cross the middle of the capitulum.</a:t>
            </a:r>
          </a:p>
          <a:p>
            <a:pPr lvl="1"/>
            <a:r>
              <a:rPr lang="en-US" sz="3200" dirty="0"/>
              <a:t>If the line is anterior to the capitulum then a type II fracture is suspected.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 fracture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Angulated with intact posterior cortex</a:t>
            </a:r>
          </a:p>
        </p:txBody>
      </p:sp>
      <p:pic>
        <p:nvPicPr>
          <p:cNvPr id="40962" name="Picture 2" descr="http://www.rch.org.au/uploadedImages/Main/Content/clinicalguide/Fracture-Supracondylar-ED_Section-1_GARTLAND-FRACTURE-T2-with-line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22050" b="22050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X-ray findings…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Baumann’s</a:t>
            </a:r>
            <a:r>
              <a:rPr lang="en-US" sz="3600" dirty="0"/>
              <a:t> angle in AP view X-ray:</a:t>
            </a:r>
          </a:p>
          <a:p>
            <a:pPr lvl="1"/>
            <a:r>
              <a:rPr lang="en-US" sz="3200" dirty="0"/>
              <a:t>This is the angle subtended by the longitudinal axis of the humeral shaft and a line through the coronal axis of the </a:t>
            </a:r>
            <a:r>
              <a:rPr lang="en-US" sz="3200" dirty="0" err="1"/>
              <a:t>capitellar</a:t>
            </a:r>
            <a:r>
              <a:rPr lang="en-US" sz="3200" dirty="0"/>
              <a:t> </a:t>
            </a:r>
            <a:r>
              <a:rPr lang="en-US" sz="3200" dirty="0" err="1"/>
              <a:t>physis</a:t>
            </a:r>
            <a:r>
              <a:rPr lang="en-US" sz="3200" dirty="0"/>
              <a:t>.</a:t>
            </a:r>
          </a:p>
          <a:p>
            <a:pPr lvl="1"/>
            <a:r>
              <a:rPr lang="en-US" sz="3200" b="1" dirty="0"/>
              <a:t>Normally</a:t>
            </a:r>
            <a:r>
              <a:rPr lang="en-US" sz="3200" dirty="0"/>
              <a:t>, this angle is </a:t>
            </a:r>
            <a:r>
              <a:rPr lang="en-US" sz="3200" b="1" dirty="0"/>
              <a:t>less than 80 degrees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If the distal fragment is tilted in </a:t>
            </a:r>
            <a:r>
              <a:rPr lang="en-US" sz="3200" dirty="0" err="1"/>
              <a:t>varus</a:t>
            </a:r>
            <a:r>
              <a:rPr lang="en-US" sz="3200" dirty="0"/>
              <a:t>, the </a:t>
            </a:r>
            <a:r>
              <a:rPr lang="en-US" sz="3200" b="1" dirty="0"/>
              <a:t>increased angle </a:t>
            </a:r>
            <a:r>
              <a:rPr lang="en-US" sz="3200" dirty="0"/>
              <a:t>is readily detected.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Baumann’s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828" y="533399"/>
            <a:ext cx="47625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55" y="414527"/>
            <a:ext cx="4114800" cy="6062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28600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2370" y="413266"/>
            <a:ext cx="2492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/>
              <a:t>Baumann’s Angle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125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Supracondylar</a:t>
            </a:r>
            <a:r>
              <a:rPr lang="en-US" sz="2800" dirty="0"/>
              <a:t> #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isplaced with no cortical contact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1035" r="11035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alignment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See relationship between anterior cortex of humerus and capitulum</a:t>
            </a:r>
          </a:p>
        </p:txBody>
      </p:sp>
      <p:pic>
        <p:nvPicPr>
          <p:cNvPr id="33794" name="Picture 2" descr="http://trialx.com/curetalk/wp-content/blogs.dir/7/files/2011/05/diseases/Supracondylar_Humerus_Fracture-3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2442" r="2442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at risk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Brachial artery and median nerve are especially at risk of injury by the sharp edge of the anteriorly pointing proximal fragment.</a:t>
            </a:r>
            <a:endParaRPr lang="en-US" dirty="0"/>
          </a:p>
        </p:txBody>
      </p:sp>
      <p:pic>
        <p:nvPicPr>
          <p:cNvPr id="35842" name="Picture 2" descr="http://trialx.com/curetalk/wp-content/blogs.dir/7/files/2011/05/diseases/Supracondylar_Humerus_Fracture-1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12666" b="1266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76200"/>
            <a:ext cx="2739212" cy="1295400"/>
          </a:xfrm>
        </p:spPr>
        <p:txBody>
          <a:bodyPr>
            <a:normAutofit fontScale="90000"/>
          </a:bodyPr>
          <a:lstStyle/>
          <a:p>
            <a:r>
              <a:rPr lang="en-CA" sz="3100" dirty="0"/>
              <a:t>Supracondylar  fracture of humerus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http://trialx.com/curetalk/wp-content/blogs.dir/7/files/2011/05/diseases/Supracondylar_Humerus_Fracture-2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5389" r="15389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Classify </a:t>
            </a:r>
            <a:r>
              <a:rPr lang="en-US" dirty="0" err="1"/>
              <a:t>supracondylar</a:t>
            </a:r>
            <a:r>
              <a:rPr lang="en-US" dirty="0"/>
              <a:t> fractures of the humerus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the mechanism of injury of </a:t>
            </a:r>
            <a:r>
              <a:rPr lang="en-US" dirty="0" err="1"/>
              <a:t>supracondylar</a:t>
            </a:r>
            <a:r>
              <a:rPr lang="en-US" dirty="0"/>
              <a:t> fracture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the clinical features of </a:t>
            </a:r>
            <a:r>
              <a:rPr lang="en-US" dirty="0" err="1"/>
              <a:t>supracondylar</a:t>
            </a:r>
            <a:r>
              <a:rPr lang="en-US" dirty="0"/>
              <a:t> fracture of humerus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X-ray findings in </a:t>
            </a:r>
            <a:r>
              <a:rPr lang="en-US" dirty="0" err="1"/>
              <a:t>supracondylar</a:t>
            </a:r>
            <a:r>
              <a:rPr lang="en-US" dirty="0"/>
              <a:t> fractures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treatment modalities for </a:t>
            </a:r>
            <a:r>
              <a:rPr lang="en-US" dirty="0" err="1"/>
              <a:t>supracondylar</a:t>
            </a:r>
            <a:r>
              <a:rPr lang="en-US" dirty="0"/>
              <a:t> fractures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the complications of </a:t>
            </a:r>
            <a:r>
              <a:rPr lang="en-US" dirty="0" err="1"/>
              <a:t>supracondylar</a:t>
            </a:r>
            <a:r>
              <a:rPr lang="en-US" dirty="0"/>
              <a:t> fracture of humerus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fracture supracondylar fractures are a classic paediatric injury which ...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6999" b="6999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III Supracondylar # of humerus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Completely displaced</a:t>
            </a:r>
          </a:p>
        </p:txBody>
      </p:sp>
      <p:pic>
        <p:nvPicPr>
          <p:cNvPr id="36866" name="Picture 2" descr="Type 3 supracondylar elbow fractur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22265" b="22265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III Fracture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The Orthopedics Malaysia blo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1241" r="11241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III fracture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See the S-shape deformity</a:t>
            </a:r>
          </a:p>
        </p:txBody>
      </p:sp>
      <p:pic>
        <p:nvPicPr>
          <p:cNvPr id="37890" name="Picture 2" descr="Figure 5a. A displaced supracondylar humerus fracture.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6396" r="639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III fracture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 descr="Supracondylar09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17785" b="17785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Type I: undisplaced fracture</a:t>
            </a:r>
          </a:p>
          <a:p>
            <a:r>
              <a:rPr lang="en-US" dirty="0"/>
              <a:t>Elbow is immobilized at </a:t>
            </a:r>
            <a:r>
              <a:rPr lang="en-US" b="1" dirty="0"/>
              <a:t>90 degrees</a:t>
            </a:r>
            <a:r>
              <a:rPr lang="en-US" dirty="0"/>
              <a:t> and </a:t>
            </a:r>
            <a:r>
              <a:rPr lang="en-US" b="1" dirty="0"/>
              <a:t>neutral</a:t>
            </a:r>
            <a:r>
              <a:rPr lang="en-US" dirty="0"/>
              <a:t> position</a:t>
            </a:r>
          </a:p>
          <a:p>
            <a:r>
              <a:rPr lang="en-US" dirty="0"/>
              <a:t>Use a light-weight splint or </a:t>
            </a:r>
            <a:r>
              <a:rPr lang="en-US" b="1" dirty="0"/>
              <a:t>cast</a:t>
            </a:r>
            <a:r>
              <a:rPr lang="en-US" dirty="0"/>
              <a:t>.</a:t>
            </a:r>
          </a:p>
          <a:p>
            <a:r>
              <a:rPr lang="en-US" dirty="0"/>
              <a:t>Support arms in a </a:t>
            </a:r>
            <a:r>
              <a:rPr lang="en-US" b="1" dirty="0"/>
              <a:t>sling</a:t>
            </a:r>
          </a:p>
          <a:p>
            <a:r>
              <a:rPr lang="en-US" dirty="0"/>
              <a:t>Do check x-ray 5-7 days later to check for any displacement</a:t>
            </a:r>
          </a:p>
          <a:p>
            <a:r>
              <a:rPr lang="en-US" dirty="0"/>
              <a:t>Retain plaster for </a:t>
            </a:r>
            <a:r>
              <a:rPr lang="en-US" b="1" dirty="0"/>
              <a:t>3 weeks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Type IIA: posteriorly angulated fracture – mild</a:t>
            </a:r>
          </a:p>
          <a:p>
            <a:r>
              <a:rPr lang="en-US" dirty="0"/>
              <a:t>Swelling is usually not severe and risk of vascular injury is low.</a:t>
            </a:r>
          </a:p>
          <a:p>
            <a:r>
              <a:rPr lang="en-US" dirty="0"/>
              <a:t>Reduction is done under G/A in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Traction for 2-3 minutes in the length of the arm with counter-traction above the elbow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Correction of any sideways tilt or shift and rotation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Gradual flexion of the elbow to 120 degrees, and pronation of the forearm, while maintaining traction and exerting finger pressure behind the distal fragment to correct posterior tilt.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Type IIA continued…</a:t>
            </a:r>
          </a:p>
          <a:p>
            <a:r>
              <a:rPr lang="en-US" dirty="0"/>
              <a:t>Feel the pulse and check capillary return.</a:t>
            </a:r>
          </a:p>
          <a:p>
            <a:r>
              <a:rPr lang="en-US" dirty="0"/>
              <a:t>If distal circulation is suspect, immediately relax  the amount of elbow flexion until it improves.</a:t>
            </a:r>
          </a:p>
          <a:p>
            <a:r>
              <a:rPr lang="en-US" dirty="0"/>
              <a:t>X-rays are taken to confirm reduction</a:t>
            </a:r>
          </a:p>
          <a:p>
            <a:r>
              <a:rPr lang="en-US" dirty="0"/>
              <a:t>Following reduction the arm is held in a plaster </a:t>
            </a:r>
            <a:r>
              <a:rPr lang="en-US" b="1" dirty="0"/>
              <a:t>back-slab</a:t>
            </a:r>
            <a:r>
              <a:rPr lang="en-US" dirty="0"/>
              <a:t> and the arm supported in a collar and cuff; the circulation is checked repeatedly during the first 24 hours.</a:t>
            </a:r>
          </a:p>
          <a:p>
            <a:r>
              <a:rPr lang="en-US" dirty="0"/>
              <a:t>X-ray is done after 3-5 days to confirm that the fracture has not shifted. </a:t>
            </a:r>
          </a:p>
          <a:p>
            <a:r>
              <a:rPr lang="en-US" dirty="0"/>
              <a:t>The splint is retained for 3 weeks after which movements are began.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Type II B and III: angulated and malrotated or posteriorly displaced.</a:t>
            </a:r>
          </a:p>
          <a:p>
            <a:r>
              <a:rPr lang="en-US" dirty="0"/>
              <a:t>Usually associated with severe swelling</a:t>
            </a:r>
          </a:p>
          <a:p>
            <a:r>
              <a:rPr lang="en-US" dirty="0"/>
              <a:t>Are difficult to reduce</a:t>
            </a:r>
          </a:p>
          <a:p>
            <a:r>
              <a:rPr lang="en-US" dirty="0"/>
              <a:t>Often unstable</a:t>
            </a:r>
          </a:p>
          <a:p>
            <a:r>
              <a:rPr lang="en-US" dirty="0"/>
              <a:t>There is considerable risk of neurovascular injury or circulatory compromise due to swelling.</a:t>
            </a:r>
          </a:p>
          <a:p>
            <a:r>
              <a:rPr lang="en-US" dirty="0"/>
              <a:t>Reduced under G/A as in type IIA, then held by </a:t>
            </a:r>
            <a:r>
              <a:rPr lang="en-US" b="1" dirty="0" err="1"/>
              <a:t>percutaneous</a:t>
            </a:r>
            <a:r>
              <a:rPr lang="en-US" b="1" dirty="0"/>
              <a:t> crossed K-wires</a:t>
            </a:r>
            <a:r>
              <a:rPr lang="en-US" dirty="0"/>
              <a:t> with </a:t>
            </a:r>
            <a:r>
              <a:rPr lang="en-US" b="1" dirty="0"/>
              <a:t>elbow acutely flexed</a:t>
            </a:r>
            <a:r>
              <a:rPr lang="en-US" dirty="0"/>
              <a:t>, care being taken not to injure the </a:t>
            </a:r>
            <a:r>
              <a:rPr lang="en-US" dirty="0" err="1"/>
              <a:t>ulnar</a:t>
            </a:r>
            <a:r>
              <a:rPr lang="en-US" dirty="0"/>
              <a:t>, radial and median nerves.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Type IIB and III continued…</a:t>
            </a:r>
          </a:p>
          <a:p>
            <a:r>
              <a:rPr lang="en-US" b="1" dirty="0"/>
              <a:t>Open reduction:</a:t>
            </a:r>
          </a:p>
          <a:p>
            <a:r>
              <a:rPr lang="en-US" dirty="0"/>
              <a:t>Necessary for: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Fracture that cannot be reduced by closed manipulation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 open fracture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 fracture associated with vascular damage</a:t>
            </a:r>
          </a:p>
          <a:p>
            <a:r>
              <a:rPr lang="en-US" dirty="0"/>
              <a:t>The fracture is exposed, preferably through 2 incisions, one on each side of the elbow, the </a:t>
            </a:r>
            <a:r>
              <a:rPr lang="en-US" dirty="0" err="1"/>
              <a:t>haematoma</a:t>
            </a:r>
            <a:r>
              <a:rPr lang="en-US" dirty="0"/>
              <a:t> is evacuated and the fracture is reduced and held by </a:t>
            </a:r>
            <a:r>
              <a:rPr lang="en-US" b="1" dirty="0"/>
              <a:t>two crossed K-wires.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Supracondylar fractures in children can be classified as follows:</a:t>
            </a:r>
          </a:p>
          <a:p>
            <a:pPr marL="118872" indent="0">
              <a:buNone/>
            </a:pPr>
            <a:r>
              <a:rPr lang="en-US" b="1" dirty="0" err="1"/>
              <a:t>Gartland’s</a:t>
            </a:r>
            <a:r>
              <a:rPr lang="en-US" b="1" dirty="0"/>
              <a:t> classification</a:t>
            </a:r>
          </a:p>
          <a:p>
            <a:r>
              <a:rPr lang="en-US" dirty="0"/>
              <a:t>Type I: an undisplaced fracture</a:t>
            </a:r>
          </a:p>
          <a:p>
            <a:r>
              <a:rPr lang="en-US" dirty="0"/>
              <a:t>Type II: an angulated fracture with the posterior cortex still in continuity</a:t>
            </a:r>
          </a:p>
          <a:p>
            <a:pPr lvl="1"/>
            <a:r>
              <a:rPr lang="en-US" dirty="0"/>
              <a:t>Type IIA: a less severe injury with distal fragment merely angulated</a:t>
            </a:r>
          </a:p>
          <a:p>
            <a:pPr lvl="1"/>
            <a:r>
              <a:rPr lang="en-US" dirty="0"/>
              <a:t>Type II B: a severe injury; the fragment is both angulated and malrotated	</a:t>
            </a:r>
          </a:p>
          <a:p>
            <a:r>
              <a:rPr lang="en-US" dirty="0"/>
              <a:t>Type III: a completely displaced fracture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Type IIB and III continued…</a:t>
            </a:r>
          </a:p>
          <a:p>
            <a:r>
              <a:rPr lang="en-US" b="1" dirty="0"/>
              <a:t>Continuous traction [Dunlop traction]</a:t>
            </a:r>
          </a:p>
          <a:p>
            <a:r>
              <a:rPr lang="en-US" dirty="0"/>
              <a:t>Traction through a screw in the olecranon, with the arm held overhead can be used: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If the fracture is severely displaced and cannot be reduced by manipulation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If with the elbow flexed 100 degrees, the pulse is obliterated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severe open injuries or multiple injuries of the limb</a:t>
            </a:r>
          </a:p>
          <a:p>
            <a:r>
              <a:rPr lang="en-US" dirty="0"/>
              <a:t>Once the swelling subsides, a further attempt can be made at closed reduction.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with K-wires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Closed reduction and </a:t>
            </a:r>
            <a:r>
              <a:rPr lang="en-US" sz="2400" dirty="0" err="1"/>
              <a:t>percutaneous</a:t>
            </a:r>
            <a:r>
              <a:rPr lang="en-US" sz="2400" dirty="0"/>
              <a:t> pinning is the preferred treatment for displaced or unstable fractures.</a:t>
            </a:r>
          </a:p>
        </p:txBody>
      </p:sp>
      <p:pic>
        <p:nvPicPr>
          <p:cNvPr id="32770" name="Picture 2" descr="http://upload.wikimedia.org/wikipedia/commons/7/7a/Healing_supracondylar_fracture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15215" b="15215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Management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Fracture fixed with K-wires and held in cast</a:t>
            </a:r>
            <a:endParaRPr lang="en-US" dirty="0"/>
          </a:p>
        </p:txBody>
      </p:sp>
      <p:pic>
        <p:nvPicPr>
          <p:cNvPr id="39938" name="Picture 2" descr="http://img.photobucket.com/albums/v110/shanbhag/AchesandJoints/PostopLateral_AnJ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5517" b="5517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Complications of </a:t>
            </a:r>
            <a:r>
              <a:rPr lang="en-US" dirty="0" err="1"/>
              <a:t>supracondylar</a:t>
            </a:r>
            <a:r>
              <a:rPr lang="en-US" dirty="0"/>
              <a:t> fracture of the humerus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Early complications</a:t>
            </a:r>
          </a:p>
          <a:p>
            <a:r>
              <a:rPr lang="en-US" b="1" dirty="0"/>
              <a:t>Vascular injury – injury to the brachial artery</a:t>
            </a:r>
          </a:p>
          <a:p>
            <a:r>
              <a:rPr lang="en-US" dirty="0"/>
              <a:t>Forearm oedema and a mounting </a:t>
            </a:r>
            <a:r>
              <a:rPr lang="en-US" b="1" dirty="0"/>
              <a:t>compartment syndrome</a:t>
            </a:r>
            <a:r>
              <a:rPr lang="en-US" dirty="0"/>
              <a:t> leads to necrosis of the muscles and nerves without causing peripheral gangrene.</a:t>
            </a:r>
          </a:p>
          <a:p>
            <a:r>
              <a:rPr lang="en-US" dirty="0"/>
              <a:t>Signs and symptoms</a:t>
            </a:r>
          </a:p>
          <a:p>
            <a:pPr lvl="1"/>
            <a:r>
              <a:rPr lang="en-US" dirty="0"/>
              <a:t>Undue pain plus pain on passive extension of the fingers</a:t>
            </a:r>
          </a:p>
          <a:p>
            <a:pPr lvl="1"/>
            <a:r>
              <a:rPr lang="en-US" dirty="0"/>
              <a:t>Tense and tender forearm</a:t>
            </a:r>
          </a:p>
          <a:p>
            <a:pPr lvl="1"/>
            <a:r>
              <a:rPr lang="en-US" dirty="0"/>
              <a:t>Absent pulse</a:t>
            </a:r>
          </a:p>
          <a:p>
            <a:pPr lvl="1"/>
            <a:r>
              <a:rPr lang="en-US" dirty="0"/>
              <a:t>Blunted sensation</a:t>
            </a:r>
          </a:p>
          <a:p>
            <a:pPr lvl="1"/>
            <a:r>
              <a:rPr lang="en-US" dirty="0"/>
              <a:t>Reduced capillary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Early complications</a:t>
            </a:r>
          </a:p>
          <a:p>
            <a:r>
              <a:rPr lang="en-US" b="1" dirty="0"/>
              <a:t>Nerve injury</a:t>
            </a:r>
          </a:p>
          <a:p>
            <a:pPr lvl="1"/>
            <a:r>
              <a:rPr lang="en-US" dirty="0"/>
              <a:t>Median – most commonly injured</a:t>
            </a:r>
          </a:p>
          <a:p>
            <a:pPr lvl="1"/>
            <a:r>
              <a:rPr lang="en-US" dirty="0"/>
              <a:t>Radial</a:t>
            </a:r>
          </a:p>
          <a:p>
            <a:pPr lvl="1"/>
            <a:r>
              <a:rPr lang="en-US" dirty="0" err="1"/>
              <a:t>Ulnar</a:t>
            </a:r>
            <a:endParaRPr lang="en-US" dirty="0"/>
          </a:p>
          <a:p>
            <a:r>
              <a:rPr lang="en-US" dirty="0"/>
              <a:t>Loss of function is usually temporary.</a:t>
            </a:r>
          </a:p>
          <a:p>
            <a:r>
              <a:rPr lang="en-US" dirty="0"/>
              <a:t>Recovery can be expected in 3-4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/>
              <a:t>Late complications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Malunion</a:t>
            </a:r>
            <a:r>
              <a:rPr lang="en-US" dirty="0"/>
              <a:t> is common</a:t>
            </a:r>
          </a:p>
          <a:p>
            <a:pPr marL="914400" lvl="1" indent="-514350"/>
            <a:r>
              <a:rPr lang="en-US" dirty="0" err="1"/>
              <a:t>Varus</a:t>
            </a:r>
            <a:r>
              <a:rPr lang="en-US" dirty="0"/>
              <a:t> </a:t>
            </a:r>
            <a:r>
              <a:rPr lang="en-US" dirty="0" err="1"/>
              <a:t>defromity</a:t>
            </a:r>
            <a:r>
              <a:rPr lang="en-US" dirty="0"/>
              <a:t> of the elbow</a:t>
            </a:r>
          </a:p>
          <a:p>
            <a:pPr marL="914400" lvl="1" indent="-514350"/>
            <a:r>
              <a:rPr lang="en-US" dirty="0" err="1"/>
              <a:t>Valgus</a:t>
            </a:r>
            <a:r>
              <a:rPr lang="en-US" dirty="0"/>
              <a:t> deformity of elbow</a:t>
            </a:r>
          </a:p>
          <a:p>
            <a:pPr marL="514350" indent="-514350"/>
            <a:r>
              <a:rPr lang="en-US" dirty="0" err="1"/>
              <a:t>Cubitus</a:t>
            </a:r>
            <a:r>
              <a:rPr lang="en-US" dirty="0"/>
              <a:t> </a:t>
            </a:r>
            <a:r>
              <a:rPr lang="en-US" dirty="0" err="1"/>
              <a:t>varus</a:t>
            </a:r>
            <a:r>
              <a:rPr lang="en-US" dirty="0"/>
              <a:t> produces the ‘gun-stock deformity’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Elbow stiffness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Myositis</a:t>
            </a:r>
            <a:r>
              <a:rPr lang="en-US" dirty="0"/>
              <a:t> </a:t>
            </a:r>
            <a:r>
              <a:rPr lang="en-US" dirty="0" err="1"/>
              <a:t>ossificans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Volkmann’s </a:t>
            </a:r>
            <a:r>
              <a:rPr lang="en-US" dirty="0" err="1"/>
              <a:t>ischaemic</a:t>
            </a:r>
            <a:r>
              <a:rPr lang="en-US" dirty="0"/>
              <a:t> contracture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C02E2E-FCA9-2BBC-086E-14256F7F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32425B-D054-F5B6-32FC-2ABF81E7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9F867-603F-6E93-7579-7636AFB0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95400"/>
            <a:ext cx="5105399" cy="5047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639A9-367B-BF0D-79BF-89FD658F062F}"/>
              </a:ext>
            </a:extLst>
          </p:cNvPr>
          <p:cNvSpPr txBox="1"/>
          <p:nvPr/>
        </p:nvSpPr>
        <p:spPr>
          <a:xfrm flipH="1">
            <a:off x="3291838" y="648330"/>
            <a:ext cx="257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Cubitus varus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375828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Volkmann’s </a:t>
            </a:r>
            <a:r>
              <a:rPr lang="en-US" dirty="0" err="1"/>
              <a:t>ischaemic</a:t>
            </a:r>
            <a:r>
              <a:rPr lang="en-US" dirty="0"/>
              <a:t> contracture</a:t>
            </a:r>
          </a:p>
        </p:txBody>
      </p:sp>
      <p:pic>
        <p:nvPicPr>
          <p:cNvPr id="3" name="Picture 8" descr="Fractures Upper Limb9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7325" y="1838325"/>
            <a:ext cx="6229350" cy="401955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…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60074"/>
              </p:ext>
            </p:extLst>
          </p:nvPr>
        </p:nvGraphicFramePr>
        <p:xfrm>
          <a:off x="609600" y="1600201"/>
          <a:ext cx="7924799" cy="43770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8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921">
                <a:tc>
                  <a:txBody>
                    <a:bodyPr/>
                    <a:lstStyle/>
                    <a:p>
                      <a:r>
                        <a:rPr lang="en-US" sz="3200" b="1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644">
                <a:tc>
                  <a:txBody>
                    <a:bodyPr/>
                    <a:lstStyle/>
                    <a:p>
                      <a:r>
                        <a:rPr lang="en-US" sz="32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Non-displaced</a:t>
                      </a:r>
                    </a:p>
                    <a:p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26">
                <a:tc>
                  <a:txBody>
                    <a:bodyPr/>
                    <a:lstStyle/>
                    <a:p>
                      <a:r>
                        <a:rPr lang="en-US" sz="3200" dirty="0"/>
                        <a:t>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Angulated with intact posterior cortex</a:t>
                      </a:r>
                    </a:p>
                    <a:p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476">
                <a:tc>
                  <a:txBody>
                    <a:bodyPr/>
                    <a:lstStyle/>
                    <a:p>
                      <a:r>
                        <a:rPr lang="en-US" sz="3200" dirty="0"/>
                        <a:t>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Complete displacement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529D3F-99E4-431D-1701-B4C1F236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92E385-95D4-2AD6-1897-7A7576B9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F0C63-A0FC-B9ED-A206-4BB0C245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73854"/>
            <a:ext cx="8647314" cy="63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5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injury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Posterior angulation or displacement suggests a hyperextension injury, usually due to a fall on the outstretched hand.</a:t>
            </a:r>
          </a:p>
          <a:p>
            <a:r>
              <a:rPr lang="en-US" dirty="0"/>
              <a:t>The humerus breaks just above the condyles</a:t>
            </a:r>
          </a:p>
          <a:p>
            <a:r>
              <a:rPr lang="en-US" dirty="0"/>
              <a:t>The distal fragment is pushed backwards and twisted inwards</a:t>
            </a:r>
          </a:p>
          <a:p>
            <a:r>
              <a:rPr lang="en-US" dirty="0"/>
              <a:t>The </a:t>
            </a:r>
            <a:r>
              <a:rPr lang="en-US" b="1" dirty="0"/>
              <a:t>jugged</a:t>
            </a:r>
            <a:r>
              <a:rPr lang="en-US" dirty="0"/>
              <a:t> end of the proximal fragment pokes into the soft tissues anteriorly, sometimes injuring the </a:t>
            </a:r>
            <a:r>
              <a:rPr lang="en-US" b="1" dirty="0"/>
              <a:t>brachial artery</a:t>
            </a:r>
            <a:r>
              <a:rPr lang="en-US" dirty="0"/>
              <a:t> or </a:t>
            </a:r>
            <a:r>
              <a:rPr lang="en-US" b="1" dirty="0"/>
              <a:t>median nerve</a:t>
            </a:r>
            <a:r>
              <a:rPr lang="en-US" dirty="0"/>
              <a:t>.</a:t>
            </a:r>
          </a:p>
          <a:p>
            <a:r>
              <a:rPr lang="en-US" dirty="0"/>
              <a:t>Anterior displacement is rare. Due to direct violence e.g. a fall on the point of the elbow with the joint in flexion.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Pain</a:t>
            </a:r>
          </a:p>
          <a:p>
            <a:r>
              <a:rPr lang="en-US" dirty="0"/>
              <a:t>Elbow is swollen</a:t>
            </a:r>
          </a:p>
          <a:p>
            <a:r>
              <a:rPr lang="en-US" dirty="0"/>
              <a:t>S-deformity in a posteriorly displaced fracture</a:t>
            </a:r>
          </a:p>
          <a:p>
            <a:r>
              <a:rPr lang="en-US" dirty="0"/>
              <a:t>Abnormal bony landmarks at elbow</a:t>
            </a:r>
          </a:p>
          <a:p>
            <a:r>
              <a:rPr lang="en-US" dirty="0"/>
              <a:t>Feel the pulse / check capillary return to rule out vascular injury</a:t>
            </a:r>
          </a:p>
          <a:p>
            <a:r>
              <a:rPr lang="en-US" dirty="0"/>
              <a:t>Rule out nerve injury by examining wrist and hand</a:t>
            </a:r>
          </a:p>
          <a:p>
            <a:r>
              <a:rPr lang="en-US" dirty="0"/>
              <a:t>95% of all cases are posteriorly angulated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Fig.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28600"/>
            <a:ext cx="4267200" cy="6400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228600"/>
            <a:ext cx="3505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Clinical appearance of a </a:t>
            </a:r>
            <a:r>
              <a:rPr lang="en-US" sz="2800" b="1" dirty="0"/>
              <a:t>Type III</a:t>
            </a:r>
            <a:r>
              <a:rPr lang="en-US" sz="2800" dirty="0"/>
              <a:t> </a:t>
            </a:r>
            <a:r>
              <a:rPr lang="en-US" sz="2800" dirty="0" err="1"/>
              <a:t>supracondylar</a:t>
            </a:r>
            <a:r>
              <a:rPr lang="en-US" sz="2800" dirty="0"/>
              <a:t> fracture. </a:t>
            </a:r>
          </a:p>
          <a:p>
            <a:r>
              <a:rPr lang="en-US" sz="2800" dirty="0"/>
              <a:t>(</a:t>
            </a:r>
            <a:r>
              <a:rPr lang="en-US" sz="2800" b="1" dirty="0"/>
              <a:t>a</a:t>
            </a:r>
            <a:r>
              <a:rPr lang="en-US" sz="2800" dirty="0"/>
              <a:t>) The lateral view of the elbow demonstrates an </a:t>
            </a:r>
            <a:r>
              <a:rPr lang="en-US" sz="2800" b="1" dirty="0"/>
              <a:t>S-shaped deformity</a:t>
            </a:r>
            <a:r>
              <a:rPr lang="en-US" sz="2800" dirty="0"/>
              <a:t>. </a:t>
            </a:r>
          </a:p>
          <a:p>
            <a:r>
              <a:rPr lang="en-US" sz="2800" dirty="0"/>
              <a:t>(</a:t>
            </a:r>
            <a:r>
              <a:rPr lang="en-US" sz="2800" b="1" dirty="0"/>
              <a:t>b</a:t>
            </a:r>
            <a:r>
              <a:rPr lang="en-US" sz="2800" dirty="0"/>
              <a:t>) The anterior view of the </a:t>
            </a:r>
            <a:r>
              <a:rPr lang="en-US" sz="2800" dirty="0" err="1"/>
              <a:t>antecubital</a:t>
            </a:r>
            <a:r>
              <a:rPr lang="en-US" sz="2800" dirty="0"/>
              <a:t> fossa demonstrates anterior </a:t>
            </a:r>
            <a:r>
              <a:rPr lang="en-US" sz="2800" b="1" dirty="0" err="1"/>
              <a:t>ecchymosis</a:t>
            </a:r>
            <a:r>
              <a:rPr lang="en-US" sz="2800" dirty="0"/>
              <a:t> from the anterior spike of the fracture piercing </a:t>
            </a:r>
            <a:r>
              <a:rPr lang="en-US" sz="2800" b="1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appearance – type III</a:t>
            </a:r>
          </a:p>
        </p:txBody>
      </p:sp>
      <p:pic>
        <p:nvPicPr>
          <p:cNvPr id="3" name="Picture 5" descr="Fractures Upper Limb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377950"/>
            <a:ext cx="9144000" cy="492125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DF8-7691-48AE-9187-79777E0FF3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Okoth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976</TotalTime>
  <Words>1236</Words>
  <Application>Microsoft Office PowerPoint</Application>
  <PresentationFormat>On-screen Show (4:3)</PresentationFormat>
  <Paragraphs>235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Supracondylar fracture of the humerus</vt:lpstr>
      <vt:lpstr>Learning objectives</vt:lpstr>
      <vt:lpstr>Classification </vt:lpstr>
      <vt:lpstr>Classification …</vt:lpstr>
      <vt:lpstr>PowerPoint Presentation</vt:lpstr>
      <vt:lpstr>Mechanism of injury</vt:lpstr>
      <vt:lpstr>Clinical features</vt:lpstr>
      <vt:lpstr>PowerPoint Presentation</vt:lpstr>
      <vt:lpstr>Clinical appearance – type III</vt:lpstr>
      <vt:lpstr>X-ray findings</vt:lpstr>
      <vt:lpstr>X-ray findings…</vt:lpstr>
      <vt:lpstr>Type II fracture</vt:lpstr>
      <vt:lpstr>X-ray findings…</vt:lpstr>
      <vt:lpstr>Baumann’s angle</vt:lpstr>
      <vt:lpstr>PowerPoint Presentation</vt:lpstr>
      <vt:lpstr>Supracondylar #</vt:lpstr>
      <vt:lpstr>Normal alignment</vt:lpstr>
      <vt:lpstr>Structures at risk</vt:lpstr>
      <vt:lpstr>Supracondylar  fracture of humerus</vt:lpstr>
      <vt:lpstr>AP view</vt:lpstr>
      <vt:lpstr>TYPE III Supracondylar # of humerus</vt:lpstr>
      <vt:lpstr>Type III Fracture</vt:lpstr>
      <vt:lpstr>Type III fracture</vt:lpstr>
      <vt:lpstr>Type III fracture</vt:lpstr>
      <vt:lpstr>Treatment </vt:lpstr>
      <vt:lpstr>Treatment …</vt:lpstr>
      <vt:lpstr>Treatment…</vt:lpstr>
      <vt:lpstr>Treatment…</vt:lpstr>
      <vt:lpstr>Treatment…</vt:lpstr>
      <vt:lpstr>Treatment…</vt:lpstr>
      <vt:lpstr>Fixed with K-wires</vt:lpstr>
      <vt:lpstr>Management </vt:lpstr>
      <vt:lpstr>Complications of supracondylar fracture of the humerus</vt:lpstr>
      <vt:lpstr>Complications…</vt:lpstr>
      <vt:lpstr>Complications…</vt:lpstr>
      <vt:lpstr>PowerPoint Presentation</vt:lpstr>
      <vt:lpstr>Volkmann’s ischaemic contracture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Supracondylar fracture of the humerus</dc:title>
  <dc:creator>peter juma</dc:creator>
  <cp:lastModifiedBy>USER</cp:lastModifiedBy>
  <cp:revision>80</cp:revision>
  <dcterms:created xsi:type="dcterms:W3CDTF">2014-06-15T15:48:57Z</dcterms:created>
  <dcterms:modified xsi:type="dcterms:W3CDTF">2023-10-17T06:51:22Z</dcterms:modified>
</cp:coreProperties>
</file>