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6" r:id="rId5"/>
    <p:sldId id="265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68AB-F1D9-4D62-8EB5-CB6AA791CBD8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CF9D-ACE9-4B0E-8A69-A5606470E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3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68AB-F1D9-4D62-8EB5-CB6AA791CBD8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CF9D-ACE9-4B0E-8A69-A5606470E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19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68AB-F1D9-4D62-8EB5-CB6AA791CBD8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CF9D-ACE9-4B0E-8A69-A5606470E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41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68AB-F1D9-4D62-8EB5-CB6AA791CBD8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CF9D-ACE9-4B0E-8A69-A5606470E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26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68AB-F1D9-4D62-8EB5-CB6AA791CBD8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CF9D-ACE9-4B0E-8A69-A5606470E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14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68AB-F1D9-4D62-8EB5-CB6AA791CBD8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CF9D-ACE9-4B0E-8A69-A5606470E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69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68AB-F1D9-4D62-8EB5-CB6AA791CBD8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CF9D-ACE9-4B0E-8A69-A5606470E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02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68AB-F1D9-4D62-8EB5-CB6AA791CBD8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CF9D-ACE9-4B0E-8A69-A5606470E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5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68AB-F1D9-4D62-8EB5-CB6AA791CBD8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CF9D-ACE9-4B0E-8A69-A5606470E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68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68AB-F1D9-4D62-8EB5-CB6AA791CBD8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CF9D-ACE9-4B0E-8A69-A5606470E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53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468AB-F1D9-4D62-8EB5-CB6AA791CBD8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7CF9D-ACE9-4B0E-8A69-A5606470E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24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468AB-F1D9-4D62-8EB5-CB6AA791CBD8}" type="datetimeFigureOut">
              <a:rPr lang="en-GB" smtClean="0"/>
              <a:t>23/03/2016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7CF9D-ACE9-4B0E-8A69-A5606470E0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56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Talar </a:t>
            </a:r>
            <a:r>
              <a:rPr lang="en-GB" b="1" dirty="0"/>
              <a:t>Fractures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Nyakure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8678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Complications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Osteonecrosis</a:t>
            </a:r>
          </a:p>
          <a:p>
            <a:r>
              <a:rPr lang="en-GB" dirty="0"/>
              <a:t>Posttraumatic </a:t>
            </a:r>
            <a:r>
              <a:rPr lang="en-GB" dirty="0" smtClean="0"/>
              <a:t>arthritis</a:t>
            </a:r>
          </a:p>
          <a:p>
            <a:r>
              <a:rPr lang="en-GB" dirty="0"/>
              <a:t>Varus </a:t>
            </a:r>
            <a:r>
              <a:rPr lang="en-GB" dirty="0" smtClean="0"/>
              <a:t>malunion</a:t>
            </a:r>
          </a:p>
          <a:p>
            <a:r>
              <a:rPr lang="en-GB" dirty="0" smtClean="0"/>
              <a:t>Non union</a:t>
            </a:r>
          </a:p>
          <a:p>
            <a:r>
              <a:rPr lang="en-GB" dirty="0" smtClean="0"/>
              <a:t>Wound dehiscence </a:t>
            </a:r>
            <a:endParaRPr lang="en-GB" dirty="0" smtClean="0"/>
          </a:p>
          <a:p>
            <a:r>
              <a:rPr lang="en-GB" dirty="0" smtClean="0"/>
              <a:t>Infections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842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Talar neck: most </a:t>
            </a:r>
            <a:r>
              <a:rPr lang="en-GB" dirty="0"/>
              <a:t>common </a:t>
            </a:r>
            <a:r>
              <a:rPr lang="en-GB" dirty="0" smtClean="0"/>
              <a:t>fracture ( </a:t>
            </a:r>
            <a:r>
              <a:rPr lang="en-GB" dirty="0"/>
              <a:t>50%)</a:t>
            </a:r>
          </a:p>
          <a:p>
            <a:r>
              <a:rPr lang="en-GB" dirty="0" smtClean="0"/>
              <a:t>talar </a:t>
            </a:r>
            <a:r>
              <a:rPr lang="en-GB" dirty="0"/>
              <a:t>body </a:t>
            </a:r>
            <a:r>
              <a:rPr lang="en-GB" dirty="0" smtClean="0"/>
              <a:t>fractures: 13-23</a:t>
            </a:r>
            <a:r>
              <a:rPr lang="en-GB" dirty="0"/>
              <a:t>% of talus fractures</a:t>
            </a:r>
          </a:p>
          <a:p>
            <a:r>
              <a:rPr lang="en-GB" dirty="0"/>
              <a:t>lateral process fractures</a:t>
            </a:r>
          </a:p>
          <a:p>
            <a:pPr lvl="1"/>
            <a:r>
              <a:rPr lang="en-GB" dirty="0"/>
              <a:t>account for </a:t>
            </a:r>
            <a:r>
              <a:rPr lang="en-GB" dirty="0" smtClean="0"/>
              <a:t>10% </a:t>
            </a:r>
            <a:r>
              <a:rPr lang="en-GB" dirty="0"/>
              <a:t>of talus fractures</a:t>
            </a:r>
          </a:p>
          <a:p>
            <a:r>
              <a:rPr lang="en-GB" dirty="0"/>
              <a:t>talar head fracture</a:t>
            </a:r>
          </a:p>
          <a:p>
            <a:pPr lvl="1"/>
            <a:r>
              <a:rPr lang="en-GB" dirty="0"/>
              <a:t>least common talus fracture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55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Mechanism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High energy injuries </a:t>
            </a:r>
          </a:p>
          <a:p>
            <a:r>
              <a:rPr lang="en-GB" dirty="0" smtClean="0"/>
              <a:t>Talar neck: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-</a:t>
            </a:r>
            <a:r>
              <a:rPr lang="en-GB" dirty="0" smtClean="0"/>
              <a:t>forced </a:t>
            </a:r>
            <a:r>
              <a:rPr lang="en-GB" dirty="0"/>
              <a:t>dorsiflexion with axial </a:t>
            </a:r>
            <a:r>
              <a:rPr lang="en-GB" dirty="0" smtClean="0"/>
              <a:t>load</a:t>
            </a:r>
          </a:p>
          <a:p>
            <a:r>
              <a:rPr lang="en-GB" dirty="0" smtClean="0"/>
              <a:t>talar </a:t>
            </a:r>
            <a:r>
              <a:rPr lang="en-GB" dirty="0"/>
              <a:t>body</a:t>
            </a:r>
          </a:p>
          <a:p>
            <a:pPr lvl="1"/>
            <a:r>
              <a:rPr lang="en-GB" dirty="0"/>
              <a:t>injuries often result from high energy trauma, with the hindfoot either in supination or pronation</a:t>
            </a:r>
          </a:p>
          <a:p>
            <a:r>
              <a:rPr lang="en-GB" dirty="0"/>
              <a:t>lateral process of talus</a:t>
            </a:r>
          </a:p>
          <a:p>
            <a:pPr lvl="1"/>
            <a:r>
              <a:rPr lang="en-GB" dirty="0"/>
              <a:t>injuries result from forced dorsiflexion, axial loading, and inversion with external rotation</a:t>
            </a:r>
          </a:p>
          <a:p>
            <a:pPr lvl="2"/>
            <a:r>
              <a:rPr lang="en-GB" dirty="0"/>
              <a:t>often seen in snowboarders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0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Clinical presentation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Symptoms</a:t>
            </a:r>
          </a:p>
          <a:p>
            <a:pPr lvl="1"/>
            <a:r>
              <a:rPr lang="en-GB" dirty="0"/>
              <a:t>pain</a:t>
            </a:r>
          </a:p>
          <a:p>
            <a:pPr lvl="2"/>
            <a:r>
              <a:rPr lang="en-GB" dirty="0"/>
              <a:t>lateral process fractures often misdiagnosed as ankle sprains</a:t>
            </a:r>
          </a:p>
          <a:p>
            <a:r>
              <a:rPr lang="en-GB" dirty="0"/>
              <a:t>Physical exam</a:t>
            </a:r>
          </a:p>
          <a:p>
            <a:pPr lvl="1"/>
            <a:r>
              <a:rPr lang="en-GB" dirty="0"/>
              <a:t>provocative tests</a:t>
            </a:r>
          </a:p>
          <a:p>
            <a:pPr lvl="2"/>
            <a:r>
              <a:rPr lang="en-GB" dirty="0"/>
              <a:t>pain aggravated by FHL flexion or extension may be found with a posterolateral tubercle fractures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140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Anatomic classification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Talar neck </a:t>
            </a:r>
          </a:p>
          <a:p>
            <a:r>
              <a:rPr lang="en-GB" dirty="0" smtClean="0"/>
              <a:t>Lateral </a:t>
            </a:r>
            <a:r>
              <a:rPr lang="en-GB" dirty="0"/>
              <a:t>Process </a:t>
            </a:r>
          </a:p>
          <a:p>
            <a:pPr lvl="1"/>
            <a:r>
              <a:rPr lang="en-GB" dirty="0"/>
              <a:t>type 1 fractures do not involved the articular surface</a:t>
            </a:r>
          </a:p>
          <a:p>
            <a:pPr lvl="1"/>
            <a:r>
              <a:rPr lang="en-GB" dirty="0"/>
              <a:t>type 2 fractures involve the subtalar and </a:t>
            </a:r>
            <a:r>
              <a:rPr lang="en-GB" dirty="0" err="1"/>
              <a:t>talofibular</a:t>
            </a:r>
            <a:r>
              <a:rPr lang="en-GB" dirty="0"/>
              <a:t> joints</a:t>
            </a:r>
          </a:p>
          <a:p>
            <a:pPr lvl="1"/>
            <a:r>
              <a:rPr lang="en-GB" dirty="0"/>
              <a:t>type 3 fractures have comminution</a:t>
            </a:r>
          </a:p>
          <a:p>
            <a:r>
              <a:rPr lang="en-GB" dirty="0"/>
              <a:t>Posterior Process 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posteromedial tubercle fractures</a:t>
            </a:r>
          </a:p>
          <a:p>
            <a:pPr lvl="2"/>
            <a:r>
              <a:rPr lang="en-GB" dirty="0"/>
              <a:t>result from an avulsion of the posterior </a:t>
            </a:r>
            <a:r>
              <a:rPr lang="en-GB" dirty="0" err="1"/>
              <a:t>talotibial</a:t>
            </a:r>
            <a:r>
              <a:rPr lang="en-GB" dirty="0"/>
              <a:t> ligament or posterior deltoid ligament</a:t>
            </a:r>
          </a:p>
          <a:p>
            <a:pPr lvl="1"/>
            <a:r>
              <a:rPr lang="en-GB" dirty="0"/>
              <a:t>posterolateral tubercle fractures</a:t>
            </a:r>
          </a:p>
          <a:p>
            <a:pPr lvl="2"/>
            <a:r>
              <a:rPr lang="en-GB" dirty="0"/>
              <a:t>result from an avulsion of the posterior </a:t>
            </a:r>
            <a:r>
              <a:rPr lang="en-GB" dirty="0" err="1"/>
              <a:t>talofibular</a:t>
            </a:r>
            <a:r>
              <a:rPr lang="en-GB" dirty="0"/>
              <a:t> ligament</a:t>
            </a:r>
          </a:p>
          <a:p>
            <a:r>
              <a:rPr lang="en-GB" dirty="0"/>
              <a:t>Talar Head </a:t>
            </a:r>
          </a:p>
          <a:p>
            <a:r>
              <a:rPr lang="en-GB" dirty="0"/>
              <a:t>Talar Body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386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Talar neck classification 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04" y="2924944"/>
            <a:ext cx="8586815" cy="1872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650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Radiographs</a:t>
            </a:r>
          </a:p>
          <a:p>
            <a:pPr lvl="1"/>
            <a:r>
              <a:rPr lang="en-GB" dirty="0"/>
              <a:t>recommended views</a:t>
            </a:r>
          </a:p>
          <a:p>
            <a:pPr lvl="2"/>
            <a:r>
              <a:rPr lang="en-GB" dirty="0"/>
              <a:t>AP and lateral</a:t>
            </a:r>
          </a:p>
          <a:p>
            <a:pPr lvl="2"/>
            <a:r>
              <a:rPr lang="en-GB" dirty="0" err="1"/>
              <a:t>Canale</a:t>
            </a:r>
            <a:r>
              <a:rPr lang="en-GB" dirty="0"/>
              <a:t> View</a:t>
            </a:r>
          </a:p>
          <a:p>
            <a:pPr lvl="3"/>
            <a:r>
              <a:rPr lang="en-GB" dirty="0"/>
              <a:t>optimal view of talar neck</a:t>
            </a:r>
          </a:p>
          <a:p>
            <a:pPr lvl="3"/>
            <a:r>
              <a:rPr lang="en-GB" dirty="0"/>
              <a:t>technique is maximum </a:t>
            </a:r>
            <a:r>
              <a:rPr lang="en-GB" dirty="0" err="1"/>
              <a:t>equinus</a:t>
            </a:r>
            <a:r>
              <a:rPr lang="en-GB" dirty="0"/>
              <a:t>, 15 degrees pronated, </a:t>
            </a:r>
            <a:r>
              <a:rPr lang="en-GB" dirty="0" err="1"/>
              <a:t>Xray</a:t>
            </a:r>
            <a:r>
              <a:rPr lang="en-GB" dirty="0"/>
              <a:t> 75 degrees cephalad from horizontal </a:t>
            </a:r>
          </a:p>
          <a:p>
            <a:pPr lvl="1">
              <a:buFont typeface="Arial" pitchFamily="34" charset="0"/>
              <a:buChar char="•"/>
            </a:pPr>
            <a:endParaRPr lang="en-GB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MRI can be used to confirm diagnosis when radiographs are negative</a:t>
            </a:r>
          </a:p>
          <a:p>
            <a:r>
              <a:rPr lang="en-GB" dirty="0" smtClean="0"/>
              <a:t>CT </a:t>
            </a:r>
            <a:r>
              <a:rPr lang="en-GB" dirty="0"/>
              <a:t>scan </a:t>
            </a:r>
          </a:p>
          <a:p>
            <a:pPr lvl="1"/>
            <a:r>
              <a:rPr lang="en-GB" dirty="0"/>
              <a:t>best study to determine degree of displacement, comminution and articular congruity</a:t>
            </a:r>
          </a:p>
          <a:p>
            <a:pPr lvl="1"/>
            <a:r>
              <a:rPr lang="en-GB" dirty="0"/>
              <a:t>CT scan also will assess for ipsilateral foot injuries (up to 89% incidence) </a:t>
            </a:r>
          </a:p>
          <a:p>
            <a:pPr lvl="1">
              <a:buFont typeface="Arial" pitchFamily="34" charset="0"/>
              <a:buChar char="•"/>
            </a:pPr>
            <a:endParaRPr lang="en-GB" dirty="0" smtClean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6362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Nonoperative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 </a:t>
            </a:r>
            <a:r>
              <a:rPr lang="en-GB" b="1" dirty="0"/>
              <a:t>emergent reduction in ER</a:t>
            </a:r>
            <a:br>
              <a:rPr lang="en-GB" b="1" dirty="0"/>
            </a:br>
            <a:endParaRPr lang="en-GB" dirty="0"/>
          </a:p>
          <a:p>
            <a:pPr lvl="1"/>
            <a:r>
              <a:rPr lang="en-GB" dirty="0"/>
              <a:t>indications</a:t>
            </a:r>
          </a:p>
          <a:p>
            <a:pPr lvl="2"/>
            <a:r>
              <a:rPr lang="en-GB" dirty="0"/>
              <a:t>all cases require emergent closed reduction in ER</a:t>
            </a:r>
          </a:p>
          <a:p>
            <a:r>
              <a:rPr lang="en-GB" b="1" dirty="0"/>
              <a:t>short leg cast for 8-12 weeks (NWB for first 6 weeks)</a:t>
            </a:r>
            <a:endParaRPr lang="en-GB" dirty="0"/>
          </a:p>
          <a:p>
            <a:pPr lvl="1"/>
            <a:r>
              <a:rPr lang="en-GB" dirty="0"/>
              <a:t>indications</a:t>
            </a:r>
          </a:p>
          <a:p>
            <a:pPr lvl="2"/>
            <a:r>
              <a:rPr lang="en-GB" dirty="0"/>
              <a:t>nondisplaced fractures (Hawkins I</a:t>
            </a:r>
            <a:r>
              <a:rPr lang="en-GB" dirty="0" smtClean="0"/>
              <a:t>)</a:t>
            </a:r>
          </a:p>
          <a:p>
            <a:r>
              <a:rPr lang="en-GB" b="1" dirty="0"/>
              <a:t>SLC for 6 </a:t>
            </a:r>
            <a:r>
              <a:rPr lang="en-GB" b="1" dirty="0" smtClean="0"/>
              <a:t>weeks: </a:t>
            </a:r>
            <a:r>
              <a:rPr lang="en-GB" dirty="0" smtClean="0"/>
              <a:t>indications</a:t>
            </a:r>
            <a:endParaRPr lang="en-GB" dirty="0"/>
          </a:p>
          <a:p>
            <a:pPr lvl="1"/>
            <a:r>
              <a:rPr lang="en-GB" dirty="0"/>
              <a:t>nondisplaced (&lt; 2mm) </a:t>
            </a:r>
            <a:r>
              <a:rPr lang="en-GB" dirty="0" smtClean="0"/>
              <a:t>lateral or posterior  processes, head and body fractures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/>
              <a:t>technique</a:t>
            </a:r>
          </a:p>
          <a:p>
            <a:pPr lvl="1"/>
            <a:r>
              <a:rPr lang="en-GB" dirty="0"/>
              <a:t>cast </a:t>
            </a:r>
            <a:r>
              <a:rPr lang="en-GB" dirty="0" err="1"/>
              <a:t>molded</a:t>
            </a:r>
            <a:r>
              <a:rPr lang="en-GB" dirty="0"/>
              <a:t> to support longitudinal arch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CT to confirm nondisplaced without articular stepoff</a:t>
            </a:r>
          </a:p>
        </p:txBody>
      </p:sp>
    </p:spTree>
    <p:extLst>
      <p:ext uri="{BB962C8B-B14F-4D97-AF65-F5344CB8AC3E}">
        <p14:creationId xmlns:p14="http://schemas.microsoft.com/office/powerpoint/2010/main" val="3979011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O</a:t>
            </a:r>
            <a:r>
              <a:rPr lang="en-GB" b="1" dirty="0" smtClean="0"/>
              <a:t>pen </a:t>
            </a:r>
            <a:r>
              <a:rPr lang="en-GB" b="1" dirty="0"/>
              <a:t>reduction and internal fixation</a:t>
            </a:r>
            <a:endParaRPr lang="en-GB" dirty="0"/>
          </a:p>
          <a:p>
            <a:pPr lvl="1"/>
            <a:r>
              <a:rPr lang="en-GB" dirty="0"/>
              <a:t>indications</a:t>
            </a:r>
          </a:p>
          <a:p>
            <a:pPr lvl="2"/>
            <a:r>
              <a:rPr lang="en-GB" dirty="0"/>
              <a:t>all displaced fractures (Hawkins II-IV) </a:t>
            </a:r>
          </a:p>
          <a:p>
            <a:pPr lvl="1"/>
            <a:r>
              <a:rPr lang="en-GB" dirty="0"/>
              <a:t>techniques</a:t>
            </a:r>
          </a:p>
          <a:p>
            <a:pPr lvl="2"/>
            <a:r>
              <a:rPr lang="en-GB" dirty="0"/>
              <a:t>extruded talus should be replaced and treated with ORIF </a:t>
            </a:r>
          </a:p>
          <a:p>
            <a:r>
              <a:rPr lang="en-GB" dirty="0" smtClean="0"/>
              <a:t>Materials: k-wires, plates and screws, excision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72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163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Talar Fractures </vt:lpstr>
      <vt:lpstr>Types </vt:lpstr>
      <vt:lpstr>Mechanism </vt:lpstr>
      <vt:lpstr>Clinical presentation </vt:lpstr>
      <vt:lpstr>Anatomic classification</vt:lpstr>
      <vt:lpstr>Talar neck classification </vt:lpstr>
      <vt:lpstr>Imaging </vt:lpstr>
      <vt:lpstr>Nonoperative</vt:lpstr>
      <vt:lpstr>Operative</vt:lpstr>
      <vt:lpstr>Complications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Talar Fractures</dc:title>
  <dc:creator>Dr. Nyankure</dc:creator>
  <cp:lastModifiedBy>Dr. Nyankure</cp:lastModifiedBy>
  <cp:revision>7</cp:revision>
  <dcterms:created xsi:type="dcterms:W3CDTF">2016-03-20T08:47:19Z</dcterms:created>
  <dcterms:modified xsi:type="dcterms:W3CDTF">2016-03-23T05:24:52Z</dcterms:modified>
</cp:coreProperties>
</file>