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6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4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8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0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1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9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65BC-1C0C-43D3-BE3B-569960159DA6}" type="datetimeFigureOut">
              <a:rPr lang="en-GB" smtClean="0"/>
              <a:t>18/02/2017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4559-A1BC-4897-8B42-7427FEA009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8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Tibial Plafond Fractures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03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Wound slough </a:t>
            </a:r>
          </a:p>
          <a:p>
            <a:pPr lvl="1"/>
            <a:r>
              <a:rPr lang="en-GB" dirty="0"/>
              <a:t>free flap for postoperative wound breakdown</a:t>
            </a:r>
          </a:p>
          <a:p>
            <a:r>
              <a:rPr lang="en-GB" dirty="0"/>
              <a:t>Dehiscence </a:t>
            </a:r>
            <a:r>
              <a:rPr lang="en-GB" dirty="0" smtClean="0"/>
              <a:t>: wait </a:t>
            </a:r>
            <a:r>
              <a:rPr lang="en-GB" dirty="0"/>
              <a:t>for soft tissue edema to subside before ORIF (1-2 weeks)</a:t>
            </a:r>
          </a:p>
          <a:p>
            <a:r>
              <a:rPr lang="en-GB" dirty="0"/>
              <a:t>Infection </a:t>
            </a:r>
          </a:p>
          <a:p>
            <a:r>
              <a:rPr lang="en-GB" dirty="0"/>
              <a:t>Varus malunion</a:t>
            </a:r>
          </a:p>
          <a:p>
            <a:r>
              <a:rPr lang="en-GB" dirty="0" smtClean="0"/>
              <a:t>Nonunion</a:t>
            </a:r>
            <a:endParaRPr lang="en-GB" dirty="0"/>
          </a:p>
          <a:p>
            <a:r>
              <a:rPr lang="en-GB" dirty="0"/>
              <a:t>Posttraumatic arthritis</a:t>
            </a:r>
          </a:p>
          <a:p>
            <a:pPr lvl="1"/>
            <a:r>
              <a:rPr lang="en-GB" dirty="0"/>
              <a:t>most commonly begins 1-2 years </a:t>
            </a:r>
            <a:r>
              <a:rPr lang="en-GB" dirty="0" smtClean="0"/>
              <a:t>post injury</a:t>
            </a:r>
            <a:endParaRPr lang="en-GB" dirty="0"/>
          </a:p>
          <a:p>
            <a:r>
              <a:rPr lang="en-GB" dirty="0"/>
              <a:t>Stiffness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44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Incidence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Pilon</a:t>
            </a:r>
            <a:r>
              <a:rPr lang="en-GB" dirty="0"/>
              <a:t> </a:t>
            </a:r>
            <a:r>
              <a:rPr lang="en-GB" dirty="0" smtClean="0"/>
              <a:t>fractures</a:t>
            </a:r>
            <a:endParaRPr lang="en-GB" dirty="0"/>
          </a:p>
          <a:p>
            <a:pPr lvl="1"/>
            <a:r>
              <a:rPr lang="en-GB" dirty="0"/>
              <a:t>account for &lt;10% of lower extremity injuries</a:t>
            </a:r>
          </a:p>
          <a:p>
            <a:pPr lvl="1"/>
            <a:r>
              <a:rPr lang="en-GB" dirty="0"/>
              <a:t>incidence increasing as survival rates after motor vehicle collisions increase</a:t>
            </a:r>
          </a:p>
          <a:p>
            <a:r>
              <a:rPr lang="en-GB" dirty="0"/>
              <a:t>demographics</a:t>
            </a:r>
          </a:p>
          <a:p>
            <a:pPr lvl="1"/>
            <a:r>
              <a:rPr lang="en-GB" dirty="0"/>
              <a:t>average patient age is 35-40 years</a:t>
            </a:r>
          </a:p>
          <a:p>
            <a:pPr lvl="1"/>
            <a:r>
              <a:rPr lang="en-GB" dirty="0"/>
              <a:t>more common in males than females</a:t>
            </a:r>
          </a:p>
          <a:p>
            <a:r>
              <a:rPr lang="en-GB" dirty="0"/>
              <a:t>high energy axial load (motor vehicle accidents, falls from height)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00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Picture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30122"/>
            <a:ext cx="3744416" cy="505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7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articular </a:t>
            </a:r>
            <a:r>
              <a:rPr lang="en-GB" dirty="0"/>
              <a:t>impaction and comminution</a:t>
            </a:r>
          </a:p>
          <a:p>
            <a:r>
              <a:rPr lang="en-GB" dirty="0"/>
              <a:t>metaphyseal bone comminution</a:t>
            </a:r>
          </a:p>
          <a:p>
            <a:r>
              <a:rPr lang="en-GB" dirty="0"/>
              <a:t>soft tissue injury (open or Tscherne II/III closed fractures)</a:t>
            </a:r>
          </a:p>
          <a:p>
            <a:r>
              <a:rPr lang="en-GB" dirty="0"/>
              <a:t>associated musculoskeletal </a:t>
            </a:r>
            <a:r>
              <a:rPr lang="en-GB" dirty="0" smtClean="0"/>
              <a:t>injuries: 75</a:t>
            </a:r>
            <a:r>
              <a:rPr lang="en-GB" dirty="0"/>
              <a:t>% have associated fibula </a:t>
            </a:r>
            <a:r>
              <a:rPr lang="en-GB" dirty="0" smtClean="0"/>
              <a:t>fractures</a:t>
            </a:r>
            <a:endParaRPr lang="en-GB" dirty="0"/>
          </a:p>
          <a:p>
            <a:r>
              <a:rPr lang="en-GB" dirty="0"/>
              <a:t>3 fragments typical with intact ankle ligaments</a:t>
            </a:r>
          </a:p>
          <a:p>
            <a:pPr lvl="1"/>
            <a:r>
              <a:rPr lang="en-GB" dirty="0"/>
              <a:t>medial malleolar (deltoid ligament)</a:t>
            </a:r>
          </a:p>
          <a:p>
            <a:pPr lvl="1"/>
            <a:r>
              <a:rPr lang="en-GB" dirty="0"/>
              <a:t>posterolateral/Volkmann fragment (posterior inferior tibiofibular ligament)</a:t>
            </a:r>
          </a:p>
          <a:p>
            <a:pPr lvl="1"/>
            <a:r>
              <a:rPr lang="en-GB" dirty="0"/>
              <a:t>anterolateral/</a:t>
            </a:r>
            <a:r>
              <a:rPr lang="en-GB" dirty="0" err="1"/>
              <a:t>Chaput</a:t>
            </a:r>
            <a:r>
              <a:rPr lang="en-GB" dirty="0"/>
              <a:t> fragment (anterior inferior tibiofibular ligament)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9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" y="1988840"/>
            <a:ext cx="851003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90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features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ankle pain, inability to bear weight, deformity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inspection</a:t>
            </a:r>
          </a:p>
          <a:p>
            <a:pPr lvl="2"/>
            <a:r>
              <a:rPr lang="en-GB" dirty="0"/>
              <a:t>examine soft tissue integrity</a:t>
            </a:r>
          </a:p>
          <a:p>
            <a:pPr lvl="3"/>
            <a:r>
              <a:rPr lang="en-GB" dirty="0"/>
              <a:t>swelling, abrasions, ecchymosis, fracture blisters, open wounds</a:t>
            </a:r>
          </a:p>
          <a:p>
            <a:pPr lvl="2"/>
            <a:r>
              <a:rPr lang="en-GB" dirty="0"/>
              <a:t>examine for associated musculoskeletal injuries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ROM &amp; stability</a:t>
            </a:r>
          </a:p>
          <a:p>
            <a:pPr lvl="2"/>
            <a:r>
              <a:rPr lang="en-GB" dirty="0"/>
              <a:t>examine stability and alignment of the ankle joint</a:t>
            </a:r>
          </a:p>
          <a:p>
            <a:pPr lvl="1"/>
            <a:r>
              <a:rPr lang="en-GB" dirty="0"/>
              <a:t>neurovascular</a:t>
            </a:r>
          </a:p>
          <a:p>
            <a:pPr lvl="2"/>
            <a:r>
              <a:rPr lang="en-GB" dirty="0"/>
              <a:t>check DP and PT pulses</a:t>
            </a:r>
          </a:p>
          <a:p>
            <a:pPr lvl="2"/>
            <a:r>
              <a:rPr lang="en-GB" dirty="0"/>
              <a:t>look for neurologic compromise</a:t>
            </a:r>
          </a:p>
          <a:p>
            <a:pPr lvl="2"/>
            <a:r>
              <a:rPr lang="en-GB" dirty="0"/>
              <a:t>check for signs of compartment syndrome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5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Radiographs</a:t>
            </a:r>
          </a:p>
          <a:p>
            <a:pPr lvl="1"/>
            <a:r>
              <a:rPr lang="en-GB" dirty="0"/>
              <a:t>recommended views</a:t>
            </a:r>
          </a:p>
          <a:p>
            <a:pPr lvl="2"/>
            <a:r>
              <a:rPr lang="en-GB" dirty="0"/>
              <a:t>AP, lateral, mortise views of ankle</a:t>
            </a:r>
          </a:p>
          <a:p>
            <a:pPr lvl="2"/>
            <a:r>
              <a:rPr lang="en-GB" dirty="0"/>
              <a:t>full-length tibia/fibula and foot x-rays performed for fracture extension</a:t>
            </a:r>
          </a:p>
          <a:p>
            <a:r>
              <a:rPr lang="en-GB" dirty="0"/>
              <a:t>CT scan</a:t>
            </a:r>
          </a:p>
          <a:p>
            <a:pPr lvl="1"/>
            <a:r>
              <a:rPr lang="en-GB" dirty="0"/>
              <a:t>delineate articular involvement</a:t>
            </a:r>
          </a:p>
          <a:p>
            <a:pPr lvl="1"/>
            <a:r>
              <a:rPr lang="en-GB" dirty="0"/>
              <a:t>surgical planning</a:t>
            </a:r>
          </a:p>
          <a:p>
            <a:pPr lvl="1"/>
            <a:r>
              <a:rPr lang="en-GB" dirty="0"/>
              <a:t>most useful after ligamentotaxis is provided by a spanning external fixator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70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Non-op 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Immobilization</a:t>
            </a:r>
          </a:p>
          <a:p>
            <a:r>
              <a:rPr lang="en-GB" dirty="0" smtClean="0"/>
              <a:t>indications</a:t>
            </a:r>
            <a:endParaRPr lang="en-GB" dirty="0"/>
          </a:p>
          <a:p>
            <a:pPr lvl="1"/>
            <a:r>
              <a:rPr lang="en-GB" dirty="0"/>
              <a:t>stable fracture patterns without articular surface displacement</a:t>
            </a:r>
          </a:p>
          <a:p>
            <a:pPr lvl="1"/>
            <a:r>
              <a:rPr lang="en-GB" dirty="0"/>
              <a:t>critically ill or nonambulatory patients</a:t>
            </a:r>
          </a:p>
          <a:p>
            <a:pPr lvl="1"/>
            <a:r>
              <a:rPr lang="en-GB" dirty="0"/>
              <a:t>significant risk of skin problems (diabetes, vascular disease, neuropathy)</a:t>
            </a:r>
          </a:p>
          <a:p>
            <a:r>
              <a:rPr lang="en-GB" dirty="0"/>
              <a:t>technique</a:t>
            </a:r>
          </a:p>
          <a:p>
            <a:pPr lvl="1"/>
            <a:r>
              <a:rPr lang="en-GB" dirty="0"/>
              <a:t>long leg cast for 6 weeks followed by fracture brace and ROM exercises</a:t>
            </a:r>
          </a:p>
          <a:p>
            <a:pPr lvl="1"/>
            <a:r>
              <a:rPr lang="en-GB" dirty="0"/>
              <a:t>alternative treatment is with early ROM</a:t>
            </a:r>
          </a:p>
          <a:p>
            <a:r>
              <a:rPr lang="en-GB" dirty="0"/>
              <a:t>outcomes</a:t>
            </a:r>
          </a:p>
          <a:p>
            <a:pPr lvl="1"/>
            <a:r>
              <a:rPr lang="en-GB" dirty="0"/>
              <a:t>intra-articular fragments are unlikely to reduce with manipulation of displaced fractures</a:t>
            </a:r>
          </a:p>
          <a:p>
            <a:pPr lvl="1"/>
            <a:r>
              <a:rPr lang="en-GB" dirty="0"/>
              <a:t>loss of reduction is common</a:t>
            </a:r>
          </a:p>
          <a:p>
            <a:pPr lvl="1"/>
            <a:r>
              <a:rPr lang="en-GB" dirty="0"/>
              <a:t>inability to monitor soft tissue injuries is a major disadvantage</a:t>
            </a:r>
          </a:p>
        </p:txBody>
      </p:sp>
    </p:spTree>
    <p:extLst>
      <p:ext uri="{BB962C8B-B14F-4D97-AF65-F5344CB8AC3E}">
        <p14:creationId xmlns:p14="http://schemas.microsoft.com/office/powerpoint/2010/main" val="417409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 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temporizing </a:t>
            </a:r>
            <a:r>
              <a:rPr lang="en-GB" b="1" dirty="0"/>
              <a:t>spanning external fixation</a:t>
            </a:r>
            <a:r>
              <a:rPr lang="en-GB" dirty="0"/>
              <a:t> </a:t>
            </a:r>
            <a:r>
              <a:rPr lang="en-GB" b="1" dirty="0"/>
              <a:t>across ankle </a:t>
            </a:r>
            <a:r>
              <a:rPr lang="en-GB" b="1" dirty="0" smtClean="0"/>
              <a:t>joint: </a:t>
            </a:r>
            <a:r>
              <a:rPr lang="en-GB" dirty="0" smtClean="0"/>
              <a:t>allows swelling to reduce</a:t>
            </a:r>
          </a:p>
          <a:p>
            <a:r>
              <a:rPr lang="en-GB" b="1" dirty="0" smtClean="0"/>
              <a:t>ORIF</a:t>
            </a:r>
          </a:p>
          <a:p>
            <a:r>
              <a:rPr lang="en-GB" b="1" dirty="0" smtClean="0"/>
              <a:t>Ex fix: </a:t>
            </a:r>
            <a:r>
              <a:rPr lang="en-GB" dirty="0" smtClean="0"/>
              <a:t>definitively </a:t>
            </a:r>
          </a:p>
          <a:p>
            <a:r>
              <a:rPr lang="en-GB" dirty="0" smtClean="0"/>
              <a:t>IM nails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24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138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Tibial Plafond Fractures </vt:lpstr>
      <vt:lpstr>Incidence </vt:lpstr>
      <vt:lpstr>Picture </vt:lpstr>
      <vt:lpstr>Characteristics </vt:lpstr>
      <vt:lpstr>Classification </vt:lpstr>
      <vt:lpstr>Clinical features </vt:lpstr>
      <vt:lpstr>Imaging </vt:lpstr>
      <vt:lpstr>Non-op treatment </vt:lpstr>
      <vt:lpstr>Operative treatment 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Tibial Plafond Fractures</dc:title>
  <dc:creator>Dr. Nyankure</dc:creator>
  <cp:lastModifiedBy>kip</cp:lastModifiedBy>
  <cp:revision>5</cp:revision>
  <dcterms:created xsi:type="dcterms:W3CDTF">2016-03-20T07:50:59Z</dcterms:created>
  <dcterms:modified xsi:type="dcterms:W3CDTF">2017-02-19T00:24:21Z</dcterms:modified>
</cp:coreProperties>
</file>