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5" d="100"/>
          <a:sy n="25" d="100"/>
        </p:scale>
        <p:origin x="115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4965-ECB5-4770-8ECA-3E47DC2745F2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3E5A-14F1-4EC3-B8D5-B227B235D3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4965-ECB5-4770-8ECA-3E47DC2745F2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3E5A-14F1-4EC3-B8D5-B227B235D3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4965-ECB5-4770-8ECA-3E47DC2745F2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3E5A-14F1-4EC3-B8D5-B227B235D3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4965-ECB5-4770-8ECA-3E47DC2745F2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3E5A-14F1-4EC3-B8D5-B227B235D3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4965-ECB5-4770-8ECA-3E47DC2745F2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3E5A-14F1-4EC3-B8D5-B227B235D3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4965-ECB5-4770-8ECA-3E47DC2745F2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3E5A-14F1-4EC3-B8D5-B227B235D3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4965-ECB5-4770-8ECA-3E47DC2745F2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3E5A-14F1-4EC3-B8D5-B227B235D3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4965-ECB5-4770-8ECA-3E47DC2745F2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3E5A-14F1-4EC3-B8D5-B227B235D3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4965-ECB5-4770-8ECA-3E47DC2745F2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3E5A-14F1-4EC3-B8D5-B227B235D3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4965-ECB5-4770-8ECA-3E47DC2745F2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3E5A-14F1-4EC3-B8D5-B227B235D3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D364965-ECB5-4770-8ECA-3E47DC2745F2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90B3E5A-14F1-4EC3-B8D5-B227B235D3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D364965-ECB5-4770-8ECA-3E47DC2745F2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90B3E5A-14F1-4EC3-B8D5-B227B235D3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Tuberculous</a:t>
            </a:r>
            <a:r>
              <a:rPr lang="en-US" dirty="0" smtClean="0"/>
              <a:t> arthritis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features…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On examination:</a:t>
            </a:r>
            <a:endParaRPr lang="en-US" dirty="0" smtClean="0"/>
          </a:p>
          <a:p>
            <a:pPr>
              <a:buNone/>
            </a:pPr>
            <a:r>
              <a:rPr lang="en-US" b="1" i="1" dirty="0" smtClean="0"/>
              <a:t>Joint</a:t>
            </a:r>
            <a:r>
              <a:rPr lang="en-US" dirty="0" smtClean="0"/>
              <a:t>: -</a:t>
            </a:r>
          </a:p>
          <a:p>
            <a:pPr lvl="0"/>
            <a:r>
              <a:rPr lang="en-US" dirty="0" smtClean="0"/>
              <a:t>Increased warmth of overlying skin</a:t>
            </a:r>
          </a:p>
          <a:p>
            <a:pPr lvl="0"/>
            <a:r>
              <a:rPr lang="en-US" dirty="0" smtClean="0"/>
              <a:t>Swelling from synovial thickening</a:t>
            </a:r>
          </a:p>
          <a:p>
            <a:pPr lvl="0"/>
            <a:r>
              <a:rPr lang="en-US" dirty="0" smtClean="0"/>
              <a:t>Restriction of movements in all directions</a:t>
            </a:r>
          </a:p>
          <a:p>
            <a:pPr lvl="0"/>
            <a:r>
              <a:rPr lang="en-US" dirty="0" smtClean="0"/>
              <a:t>Forced movement produces sharp pain and induces protective muscle spasm</a:t>
            </a:r>
          </a:p>
          <a:p>
            <a:pPr lvl="0"/>
            <a:r>
              <a:rPr lang="en-US" dirty="0" smtClean="0"/>
              <a:t>Muscle wasting around the joint</a:t>
            </a:r>
          </a:p>
          <a:p>
            <a:pPr lvl="0"/>
            <a:r>
              <a:rPr lang="en-US" dirty="0" smtClean="0"/>
              <a:t>There may be a sinus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features…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953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i="1" dirty="0" smtClean="0"/>
              <a:t>Spine</a:t>
            </a:r>
            <a:r>
              <a:rPr lang="en-US" dirty="0" smtClean="0"/>
              <a:t>: -</a:t>
            </a:r>
          </a:p>
          <a:p>
            <a:pPr lvl="0"/>
            <a:r>
              <a:rPr lang="en-US" dirty="0" smtClean="0"/>
              <a:t>Patient often looks ill</a:t>
            </a:r>
          </a:p>
          <a:p>
            <a:pPr lvl="0"/>
            <a:r>
              <a:rPr lang="en-US" dirty="0" smtClean="0"/>
              <a:t>Visible or palpable angular </a:t>
            </a:r>
            <a:r>
              <a:rPr lang="en-US" dirty="0" err="1" smtClean="0"/>
              <a:t>kyphosis</a:t>
            </a:r>
            <a:r>
              <a:rPr lang="en-US" dirty="0" smtClean="0"/>
              <a:t> (</a:t>
            </a:r>
            <a:r>
              <a:rPr lang="en-US" dirty="0" err="1" smtClean="0"/>
              <a:t>gibbus</a:t>
            </a:r>
            <a:r>
              <a:rPr lang="en-US" dirty="0" smtClean="0"/>
              <a:t>)</a:t>
            </a:r>
          </a:p>
          <a:p>
            <a:pPr lvl="0"/>
            <a:r>
              <a:rPr lang="en-US" dirty="0" smtClean="0"/>
              <a:t>Local tenderness on firm palpation or percussion over the affected vertebrae</a:t>
            </a:r>
          </a:p>
          <a:p>
            <a:pPr lvl="0"/>
            <a:r>
              <a:rPr lang="en-US" dirty="0" smtClean="0"/>
              <a:t>All spinal movements are restricted, and when attempted the spinal muscles go into protective muscle spasm</a:t>
            </a:r>
          </a:p>
          <a:p>
            <a:pPr lvl="0"/>
            <a:r>
              <a:rPr lang="en-US" dirty="0" smtClean="0"/>
              <a:t>An abscess may be detected over the thoracic wall or in the flank, iliac fossa, or upper thigh</a:t>
            </a:r>
          </a:p>
          <a:p>
            <a:pPr lvl="0"/>
            <a:r>
              <a:rPr lang="en-US" dirty="0" smtClean="0"/>
              <a:t>Signs of spinal cord compression (</a:t>
            </a:r>
            <a:r>
              <a:rPr lang="en-US" dirty="0" err="1" smtClean="0"/>
              <a:t>Pott’s</a:t>
            </a:r>
            <a:r>
              <a:rPr lang="en-US" dirty="0" smtClean="0"/>
              <a:t> paraplegia) or of nerve root lesion</a:t>
            </a:r>
          </a:p>
          <a:p>
            <a:r>
              <a:rPr lang="en-US" dirty="0" smtClean="0"/>
              <a:t>There may be evidence of TB lesion elsewhere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Investigations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b="1" dirty="0" smtClean="0"/>
              <a:t>Imaging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b="1" dirty="0" smtClean="0"/>
              <a:t>X-rays</a:t>
            </a:r>
            <a:r>
              <a:rPr lang="en-US" dirty="0" smtClean="0"/>
              <a:t> will show: -</a:t>
            </a:r>
          </a:p>
          <a:p>
            <a:pPr lvl="0"/>
            <a:r>
              <a:rPr lang="en-US" dirty="0" smtClean="0"/>
              <a:t>Diffuse rarefaction throughout a wide area of bone adjacent to the affected joint</a:t>
            </a:r>
          </a:p>
          <a:p>
            <a:pPr lvl="0"/>
            <a:r>
              <a:rPr lang="en-US" dirty="0" smtClean="0"/>
              <a:t>Narrowed cartilage space</a:t>
            </a:r>
          </a:p>
          <a:p>
            <a:pPr lvl="0"/>
            <a:r>
              <a:rPr lang="en-US" dirty="0" smtClean="0"/>
              <a:t>Reduction in joint definition or sharpness</a:t>
            </a:r>
          </a:p>
          <a:p>
            <a:pPr lvl="0"/>
            <a:r>
              <a:rPr lang="en-US" dirty="0" err="1" smtClean="0"/>
              <a:t>Subchondral</a:t>
            </a:r>
            <a:r>
              <a:rPr lang="en-US" dirty="0" smtClean="0"/>
              <a:t> bone erosion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i="1" dirty="0" smtClean="0"/>
              <a:t>Spine</a:t>
            </a:r>
            <a:r>
              <a:rPr lang="en-US" dirty="0" smtClean="0"/>
              <a:t>: X-ray:</a:t>
            </a:r>
          </a:p>
          <a:p>
            <a:pPr lvl="0"/>
            <a:r>
              <a:rPr lang="en-US" b="1" dirty="0" smtClean="0"/>
              <a:t>Narrowing</a:t>
            </a:r>
            <a:r>
              <a:rPr lang="en-US" dirty="0" smtClean="0"/>
              <a:t> of an </a:t>
            </a:r>
            <a:r>
              <a:rPr lang="en-US" dirty="0" err="1" smtClean="0"/>
              <a:t>intervertebral</a:t>
            </a:r>
            <a:r>
              <a:rPr lang="en-US" dirty="0" smtClean="0"/>
              <a:t> space (is the earliest sign)</a:t>
            </a:r>
          </a:p>
          <a:p>
            <a:pPr lvl="0"/>
            <a:r>
              <a:rPr lang="en-US" dirty="0" smtClean="0"/>
              <a:t>Local vertebral </a:t>
            </a:r>
            <a:r>
              <a:rPr lang="en-US" b="1" dirty="0" smtClean="0"/>
              <a:t>rarefaction</a:t>
            </a:r>
            <a:endParaRPr lang="en-US" dirty="0" smtClean="0"/>
          </a:p>
          <a:p>
            <a:pPr lvl="0"/>
            <a:r>
              <a:rPr lang="en-US" dirty="0" smtClean="0"/>
              <a:t>Destruction of bone at the </a:t>
            </a:r>
            <a:r>
              <a:rPr lang="en-US" b="1" dirty="0" smtClean="0"/>
              <a:t>anterior margin</a:t>
            </a:r>
            <a:r>
              <a:rPr lang="en-US" dirty="0" smtClean="0"/>
              <a:t> of one or more of the vertebral bodies</a:t>
            </a:r>
          </a:p>
          <a:p>
            <a:pPr lvl="0"/>
            <a:r>
              <a:rPr lang="en-US" b="1" dirty="0" smtClean="0"/>
              <a:t>Anterior collapse</a:t>
            </a:r>
            <a:r>
              <a:rPr lang="en-US" dirty="0" smtClean="0"/>
              <a:t> of the vertebrae affected leading to </a:t>
            </a:r>
            <a:r>
              <a:rPr lang="en-US" b="1" dirty="0" smtClean="0"/>
              <a:t>wedge shaped deformity</a:t>
            </a:r>
            <a:endParaRPr lang="en-US" dirty="0" smtClean="0"/>
          </a:p>
          <a:p>
            <a:pPr lvl="0"/>
            <a:r>
              <a:rPr lang="en-US" b="1" dirty="0" err="1" smtClean="0"/>
              <a:t>Fusiform</a:t>
            </a:r>
            <a:r>
              <a:rPr lang="en-US" b="1" dirty="0" smtClean="0"/>
              <a:t> </a:t>
            </a:r>
            <a:r>
              <a:rPr lang="en-US" b="1" dirty="0" err="1" smtClean="0"/>
              <a:t>paraspinal</a:t>
            </a:r>
            <a:r>
              <a:rPr lang="en-US" b="1" dirty="0" smtClean="0"/>
              <a:t> shadow</a:t>
            </a:r>
            <a:r>
              <a:rPr lang="en-US" dirty="0" smtClean="0"/>
              <a:t> due to abscess in the thoracic region</a:t>
            </a:r>
          </a:p>
          <a:p>
            <a:pPr lvl="0"/>
            <a:r>
              <a:rPr lang="en-US" dirty="0" smtClean="0"/>
              <a:t>Abscess in lumbar region produces lateral bulging of the </a:t>
            </a:r>
            <a:r>
              <a:rPr lang="en-US" dirty="0" err="1" smtClean="0"/>
              <a:t>psoas</a:t>
            </a:r>
            <a:r>
              <a:rPr lang="en-US" dirty="0" smtClean="0"/>
              <a:t> outline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 smtClean="0"/>
              <a:t>Full </a:t>
            </a:r>
            <a:r>
              <a:rPr lang="en-US" dirty="0" err="1" smtClean="0"/>
              <a:t>haemogram</a:t>
            </a:r>
            <a:r>
              <a:rPr lang="en-US" dirty="0" smtClean="0"/>
              <a:t> and erythrocyte sedimentation rate (ESR)</a:t>
            </a:r>
          </a:p>
          <a:p>
            <a:pPr lvl="1"/>
            <a:r>
              <a:rPr lang="en-US" dirty="0" smtClean="0"/>
              <a:t>Raised ESR in active stage. Decreases with healing</a:t>
            </a:r>
          </a:p>
          <a:p>
            <a:pPr lvl="1"/>
            <a:r>
              <a:rPr lang="en-US" dirty="0" err="1" smtClean="0"/>
              <a:t>Lymphocytosis</a:t>
            </a:r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Aspiration of joint or abscess for culture may grow tubercle bacilli</a:t>
            </a:r>
          </a:p>
          <a:p>
            <a:pPr lvl="1"/>
            <a:r>
              <a:rPr lang="en-US" dirty="0" smtClean="0"/>
              <a:t>Pus examination often reveals tubercle bacilli </a:t>
            </a:r>
          </a:p>
          <a:p>
            <a:pPr lvl="0"/>
            <a:r>
              <a:rPr lang="en-US" dirty="0" smtClean="0"/>
              <a:t>Biopsy of synovial membrane or of sinus shows typical histological features of tuberculosis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Mantoux</a:t>
            </a:r>
            <a:r>
              <a:rPr lang="en-US" dirty="0" smtClean="0"/>
              <a:t> test is positive</a:t>
            </a:r>
          </a:p>
          <a:p>
            <a:pPr lvl="1"/>
            <a:r>
              <a:rPr lang="en-US" dirty="0" smtClean="0"/>
              <a:t>0.1ml purified protein derivative (PPD) is injected </a:t>
            </a:r>
            <a:r>
              <a:rPr lang="en-US" dirty="0" err="1" smtClean="0"/>
              <a:t>intradermally</a:t>
            </a:r>
            <a:r>
              <a:rPr lang="en-US" dirty="0" smtClean="0"/>
              <a:t> on the right forearm. It is read after 48 hours. </a:t>
            </a:r>
          </a:p>
          <a:p>
            <a:pPr lvl="1"/>
            <a:r>
              <a:rPr lang="en-US" dirty="0" err="1" smtClean="0"/>
              <a:t>Induration</a:t>
            </a:r>
            <a:r>
              <a:rPr lang="en-US" dirty="0" smtClean="0"/>
              <a:t> of less than 10mm diameter is negative</a:t>
            </a:r>
          </a:p>
          <a:p>
            <a:pPr lvl="1"/>
            <a:r>
              <a:rPr lang="en-US" dirty="0" smtClean="0"/>
              <a:t>10-15mm diameter </a:t>
            </a:r>
            <a:r>
              <a:rPr lang="en-US" dirty="0" err="1" smtClean="0"/>
              <a:t>induration</a:t>
            </a:r>
            <a:r>
              <a:rPr lang="en-US" dirty="0" smtClean="0"/>
              <a:t> is suggestive</a:t>
            </a:r>
          </a:p>
          <a:p>
            <a:pPr lvl="1"/>
            <a:r>
              <a:rPr lang="en-US" dirty="0" smtClean="0"/>
              <a:t>More than 15mmdiameter </a:t>
            </a:r>
            <a:r>
              <a:rPr lang="en-US" dirty="0" err="1" smtClean="0"/>
              <a:t>induration</a:t>
            </a:r>
            <a:r>
              <a:rPr lang="en-US" dirty="0" smtClean="0"/>
              <a:t> is positive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Sinus formation</a:t>
            </a:r>
          </a:p>
          <a:p>
            <a:pPr lvl="0"/>
            <a:r>
              <a:rPr lang="en-US" dirty="0" smtClean="0"/>
              <a:t>Secondary infection through sinus track</a:t>
            </a:r>
          </a:p>
          <a:p>
            <a:pPr lvl="0"/>
            <a:r>
              <a:rPr lang="en-US" dirty="0" smtClean="0"/>
              <a:t>Spread to other part of the body</a:t>
            </a:r>
          </a:p>
          <a:p>
            <a:pPr lvl="0"/>
            <a:r>
              <a:rPr lang="en-US" dirty="0" smtClean="0"/>
              <a:t>Interference with the spinal cord (spinal cord compression) causing </a:t>
            </a:r>
          </a:p>
          <a:p>
            <a:pPr lvl="1"/>
            <a:r>
              <a:rPr lang="en-US" dirty="0" smtClean="0"/>
              <a:t>Weakness or paralysis in the lower limbs with or without sensory impairment</a:t>
            </a:r>
          </a:p>
          <a:p>
            <a:pPr lvl="1"/>
            <a:r>
              <a:rPr lang="en-US" dirty="0" smtClean="0"/>
              <a:t>Disturbance of bladder and bowel function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Spinal cord compression could be due to:</a:t>
            </a:r>
          </a:p>
          <a:p>
            <a:pPr lvl="1"/>
            <a:r>
              <a:rPr lang="en-US" sz="3200" dirty="0" smtClean="0"/>
              <a:t>Pressure of pus</a:t>
            </a:r>
          </a:p>
          <a:p>
            <a:pPr lvl="1"/>
            <a:r>
              <a:rPr lang="en-US" sz="3200" dirty="0" smtClean="0"/>
              <a:t>Pressure of granulation tissue</a:t>
            </a:r>
          </a:p>
          <a:p>
            <a:pPr lvl="1"/>
            <a:r>
              <a:rPr lang="en-US" sz="3200" dirty="0" err="1" smtClean="0"/>
              <a:t>Oedema</a:t>
            </a:r>
            <a:r>
              <a:rPr lang="en-US" sz="3200" dirty="0" smtClean="0"/>
              <a:t> of tissues around the cord due to inflammation</a:t>
            </a:r>
          </a:p>
          <a:p>
            <a:pPr lvl="1"/>
            <a:r>
              <a:rPr lang="en-US" sz="3200" dirty="0" smtClean="0"/>
              <a:t>Pressure from displaced bone</a:t>
            </a:r>
          </a:p>
          <a:p>
            <a:pPr lvl="1"/>
            <a:r>
              <a:rPr lang="en-US" sz="3200" dirty="0" smtClean="0"/>
              <a:t>Ischaemia from spinal artery thrombosis</a:t>
            </a:r>
            <a:endParaRPr lang="en-US" sz="3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b="1" dirty="0" smtClean="0"/>
              <a:t>Drug treatment:</a:t>
            </a:r>
            <a:endParaRPr lang="en-US" dirty="0" smtClean="0"/>
          </a:p>
          <a:p>
            <a:r>
              <a:rPr lang="en-US" b="1" dirty="0" smtClean="0"/>
              <a:t>Tuberculosis of the spine:</a:t>
            </a:r>
            <a:endParaRPr lang="en-US" dirty="0" smtClean="0"/>
          </a:p>
          <a:p>
            <a:r>
              <a:rPr lang="en-US" dirty="0" smtClean="0"/>
              <a:t>Is considered a severe form of extra-pulmonary tuberculosis</a:t>
            </a:r>
          </a:p>
          <a:p>
            <a:r>
              <a:rPr lang="en-US" b="1" dirty="0" smtClean="0"/>
              <a:t>Initial intensive phase: -</a:t>
            </a:r>
            <a:endParaRPr lang="en-US" dirty="0" smtClean="0"/>
          </a:p>
          <a:p>
            <a:r>
              <a:rPr lang="en-US" b="1" i="1" dirty="0" smtClean="0"/>
              <a:t>4 drugs</a:t>
            </a:r>
            <a:endParaRPr lang="en-US" dirty="0" smtClean="0"/>
          </a:p>
          <a:p>
            <a:pPr lvl="1"/>
            <a:r>
              <a:rPr lang="en-US" dirty="0" err="1" smtClean="0"/>
              <a:t>Isoniazid</a:t>
            </a:r>
            <a:endParaRPr lang="en-US" dirty="0" smtClean="0"/>
          </a:p>
          <a:p>
            <a:pPr lvl="1"/>
            <a:r>
              <a:rPr lang="en-US" dirty="0" err="1" smtClean="0"/>
              <a:t>Rifampicin</a:t>
            </a:r>
            <a:endParaRPr lang="en-US" dirty="0" smtClean="0"/>
          </a:p>
          <a:p>
            <a:pPr lvl="1"/>
            <a:r>
              <a:rPr lang="en-US" dirty="0" err="1" smtClean="0"/>
              <a:t>Pyrazinamide</a:t>
            </a:r>
            <a:endParaRPr lang="en-US" dirty="0" smtClean="0"/>
          </a:p>
          <a:p>
            <a:pPr lvl="1"/>
            <a:r>
              <a:rPr lang="en-US" dirty="0" err="1" smtClean="0"/>
              <a:t>Ethambutol</a:t>
            </a:r>
            <a:r>
              <a:rPr lang="en-US" dirty="0" smtClean="0"/>
              <a:t> or streptomycin</a:t>
            </a:r>
          </a:p>
          <a:p>
            <a:r>
              <a:rPr lang="en-US" dirty="0" smtClean="0"/>
              <a:t>Given daily for two months (2HRZE [S])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Tuberculosis of the spine: …</a:t>
            </a:r>
          </a:p>
          <a:p>
            <a:r>
              <a:rPr lang="en-US" b="1" dirty="0" smtClean="0"/>
              <a:t>Continuation phase: -</a:t>
            </a:r>
            <a:endParaRPr lang="en-US" dirty="0" smtClean="0"/>
          </a:p>
          <a:p>
            <a:r>
              <a:rPr lang="en-US" sz="3600" b="1" i="1" dirty="0" smtClean="0"/>
              <a:t>2 drugs</a:t>
            </a:r>
            <a:endParaRPr lang="en-US" sz="3600" dirty="0" smtClean="0"/>
          </a:p>
          <a:p>
            <a:pPr lvl="1"/>
            <a:r>
              <a:rPr lang="en-US" sz="3200" dirty="0" err="1" smtClean="0"/>
              <a:t>Isoniazid</a:t>
            </a:r>
            <a:r>
              <a:rPr lang="en-US" sz="3200" dirty="0" smtClean="0"/>
              <a:t> and </a:t>
            </a:r>
            <a:r>
              <a:rPr lang="en-US" sz="3200" dirty="0" err="1" smtClean="0"/>
              <a:t>rifampicin</a:t>
            </a:r>
            <a:r>
              <a:rPr lang="en-US" sz="3200" dirty="0" smtClean="0"/>
              <a:t> for 4 months (4HR) or</a:t>
            </a:r>
          </a:p>
          <a:p>
            <a:pPr lvl="1"/>
            <a:r>
              <a:rPr lang="en-US" sz="3200" dirty="0" err="1" smtClean="0"/>
              <a:t>Isoniazid</a:t>
            </a:r>
            <a:r>
              <a:rPr lang="en-US" sz="3200" dirty="0" smtClean="0"/>
              <a:t> and </a:t>
            </a:r>
            <a:r>
              <a:rPr lang="en-US" sz="3200" dirty="0" err="1" smtClean="0"/>
              <a:t>ethambutol</a:t>
            </a:r>
            <a:r>
              <a:rPr lang="en-US" sz="3200" dirty="0" smtClean="0"/>
              <a:t> for 6 months (6HE)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Learning objectives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Describe </a:t>
            </a:r>
            <a:r>
              <a:rPr lang="en-US" dirty="0"/>
              <a:t>the pathology of TB arthritis/spine</a:t>
            </a:r>
          </a:p>
          <a:p>
            <a:pPr lvl="0"/>
            <a:r>
              <a:rPr lang="en-US" dirty="0"/>
              <a:t>Outline the clinical features of TB arthritis/spine</a:t>
            </a:r>
          </a:p>
          <a:p>
            <a:pPr lvl="0"/>
            <a:r>
              <a:rPr lang="en-US" dirty="0"/>
              <a:t>Outline the investigations and possible findings in a patient with TB arthritis/spine</a:t>
            </a:r>
          </a:p>
          <a:p>
            <a:pPr lvl="0"/>
            <a:r>
              <a:rPr lang="en-US" dirty="0"/>
              <a:t>State the complications of TB arthritis/spine</a:t>
            </a:r>
          </a:p>
          <a:p>
            <a:pPr lvl="0"/>
            <a:r>
              <a:rPr lang="en-US" dirty="0"/>
              <a:t>State the differential diagnosis of TB spine</a:t>
            </a:r>
          </a:p>
          <a:p>
            <a:pPr lvl="0"/>
            <a:r>
              <a:rPr lang="en-US" dirty="0"/>
              <a:t>Outline the treatment of TB arthritis/spine</a:t>
            </a:r>
          </a:p>
          <a:p>
            <a:pPr lvl="0"/>
            <a:r>
              <a:rPr lang="en-US" dirty="0"/>
              <a:t>State the prognosis of TB ARTHRITIS/spine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876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err="1" smtClean="0"/>
              <a:t>Tuberculous</a:t>
            </a:r>
            <a:r>
              <a:rPr lang="en-US" b="1" dirty="0" smtClean="0"/>
              <a:t> arthritis (peripheral joint):</a:t>
            </a:r>
            <a:endParaRPr lang="en-US" dirty="0" smtClean="0"/>
          </a:p>
          <a:p>
            <a:r>
              <a:rPr lang="en-US" dirty="0" smtClean="0"/>
              <a:t>Less severe form of extra-pulmonary tuberculosis but is treated the same as tuberculosis of the spine.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Initial intensive phase:</a:t>
            </a:r>
            <a:endParaRPr lang="en-US" dirty="0" smtClean="0"/>
          </a:p>
          <a:p>
            <a:r>
              <a:rPr lang="en-US" b="1" i="1" dirty="0" smtClean="0"/>
              <a:t>4 drugs</a:t>
            </a:r>
            <a:endParaRPr lang="en-US" dirty="0" smtClean="0"/>
          </a:p>
          <a:p>
            <a:pPr lvl="1"/>
            <a:r>
              <a:rPr lang="en-US" dirty="0" err="1" smtClean="0"/>
              <a:t>Isoniazid</a:t>
            </a:r>
            <a:endParaRPr lang="en-US" dirty="0" smtClean="0"/>
          </a:p>
          <a:p>
            <a:pPr lvl="1"/>
            <a:r>
              <a:rPr lang="en-US" dirty="0" err="1" smtClean="0"/>
              <a:t>Rifampicin</a:t>
            </a:r>
            <a:endParaRPr lang="en-US" dirty="0" smtClean="0"/>
          </a:p>
          <a:p>
            <a:pPr lvl="1"/>
            <a:r>
              <a:rPr lang="en-US" dirty="0" smtClean="0"/>
              <a:t>Pyrazinamide</a:t>
            </a:r>
          </a:p>
          <a:p>
            <a:pPr lvl="1"/>
            <a:r>
              <a:rPr lang="en-US" dirty="0" smtClean="0"/>
              <a:t>Ethambutol </a:t>
            </a:r>
          </a:p>
          <a:p>
            <a:r>
              <a:rPr lang="en-US" dirty="0" smtClean="0"/>
              <a:t>Given for two months (2RHZE)</a:t>
            </a:r>
          </a:p>
          <a:p>
            <a:pPr>
              <a:buNone/>
            </a:pPr>
            <a:r>
              <a:rPr lang="en-US" b="1" dirty="0" smtClean="0"/>
              <a:t> </a:t>
            </a:r>
            <a:endParaRPr lang="en-US" dirty="0" smtClean="0"/>
          </a:p>
          <a:p>
            <a:r>
              <a:rPr lang="en-US" b="1" dirty="0" smtClean="0"/>
              <a:t>Continuation phase:</a:t>
            </a:r>
            <a:endParaRPr lang="en-US" dirty="0" smtClean="0"/>
          </a:p>
          <a:p>
            <a:r>
              <a:rPr lang="en-US" b="1" i="1" dirty="0" smtClean="0"/>
              <a:t>2 drugs</a:t>
            </a:r>
            <a:endParaRPr lang="en-US" dirty="0" smtClean="0"/>
          </a:p>
          <a:p>
            <a:pPr lvl="1"/>
            <a:r>
              <a:rPr lang="en-US" dirty="0" err="1" smtClean="0"/>
              <a:t>Isoniazid</a:t>
            </a:r>
            <a:r>
              <a:rPr lang="en-US" dirty="0" smtClean="0"/>
              <a:t> and </a:t>
            </a:r>
            <a:r>
              <a:rPr lang="en-US" dirty="0" err="1" smtClean="0"/>
              <a:t>rifampicin</a:t>
            </a:r>
            <a:r>
              <a:rPr lang="en-US" dirty="0" smtClean="0"/>
              <a:t> for 4 months (4HR) or</a:t>
            </a:r>
          </a:p>
          <a:p>
            <a:pPr lvl="1"/>
            <a:r>
              <a:rPr lang="en-US" dirty="0" err="1" smtClean="0"/>
              <a:t>Isoniazid</a:t>
            </a:r>
            <a:r>
              <a:rPr lang="en-US" dirty="0" smtClean="0"/>
              <a:t> and </a:t>
            </a:r>
            <a:r>
              <a:rPr lang="en-US" dirty="0" err="1" smtClean="0"/>
              <a:t>ethambutol</a:t>
            </a:r>
            <a:r>
              <a:rPr lang="en-US" dirty="0" smtClean="0"/>
              <a:t> for 6 months (6HE)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b="1" dirty="0" smtClean="0"/>
              <a:t>Local /supportive treatment:</a:t>
            </a:r>
            <a:endParaRPr lang="en-US" dirty="0" smtClean="0"/>
          </a:p>
          <a:p>
            <a:pPr lvl="0"/>
            <a:r>
              <a:rPr lang="en-US" dirty="0" smtClean="0"/>
              <a:t>Splintage or traction to rest the joint</a:t>
            </a:r>
          </a:p>
          <a:p>
            <a:pPr lvl="0"/>
            <a:r>
              <a:rPr lang="en-US" dirty="0" smtClean="0"/>
              <a:t>Plaster jacket or reinforced corset for pain relief</a:t>
            </a:r>
          </a:p>
          <a:p>
            <a:pPr lvl="0"/>
            <a:r>
              <a:rPr lang="en-US" dirty="0" smtClean="0"/>
              <a:t>Incision and drainage of abscess with immediate suture of the wound</a:t>
            </a:r>
          </a:p>
          <a:p>
            <a:pPr lvl="0"/>
            <a:r>
              <a:rPr lang="en-US" dirty="0" smtClean="0"/>
              <a:t>Bed rest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Assessment of cure:</a:t>
            </a:r>
            <a:endParaRPr lang="en-US" dirty="0" smtClean="0"/>
          </a:p>
          <a:p>
            <a:pPr lvl="0"/>
            <a:r>
              <a:rPr lang="en-US" dirty="0" smtClean="0"/>
              <a:t>Good general health</a:t>
            </a:r>
          </a:p>
          <a:p>
            <a:pPr lvl="0"/>
            <a:r>
              <a:rPr lang="en-US" dirty="0" smtClean="0"/>
              <a:t>Diminishing ESR</a:t>
            </a:r>
          </a:p>
          <a:p>
            <a:pPr lvl="0"/>
            <a:r>
              <a:rPr lang="en-US" dirty="0" smtClean="0"/>
              <a:t>Arrest of destructive process with hardening of the bony outlines as seen on X-ray</a:t>
            </a:r>
          </a:p>
          <a:p>
            <a:pPr>
              <a:buNone/>
            </a:pPr>
            <a:r>
              <a:rPr lang="en-US" b="1" dirty="0" smtClean="0"/>
              <a:t>Prognosis:</a:t>
            </a:r>
            <a:endParaRPr lang="en-US" dirty="0" smtClean="0"/>
          </a:p>
          <a:p>
            <a:pPr lvl="0"/>
            <a:r>
              <a:rPr lang="en-US" dirty="0" smtClean="0"/>
              <a:t>With adequate chemotherapy, prognosis is good, particularly if detected early</a:t>
            </a:r>
          </a:p>
          <a:p>
            <a:pPr lvl="0"/>
            <a:r>
              <a:rPr lang="en-US" dirty="0" smtClean="0"/>
              <a:t>Better for people from high socio-economic status</a:t>
            </a:r>
          </a:p>
          <a:p>
            <a:pPr lvl="0"/>
            <a:r>
              <a:rPr lang="en-US" dirty="0" smtClean="0"/>
              <a:t>Full recovery is expected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Differential 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Congenital deformity of spine</a:t>
            </a:r>
          </a:p>
          <a:p>
            <a:pPr lvl="0"/>
            <a:r>
              <a:rPr lang="en-US" dirty="0" err="1" smtClean="0"/>
              <a:t>Ankylosing</a:t>
            </a:r>
            <a:r>
              <a:rPr lang="en-US" dirty="0" smtClean="0"/>
              <a:t> </a:t>
            </a:r>
            <a:r>
              <a:rPr lang="en-US" dirty="0" err="1" smtClean="0"/>
              <a:t>spondylitis</a:t>
            </a:r>
            <a:endParaRPr lang="en-US" dirty="0" smtClean="0"/>
          </a:p>
          <a:p>
            <a:pPr lvl="0"/>
            <a:r>
              <a:rPr lang="en-US" dirty="0" smtClean="0"/>
              <a:t>Spinal tumours – primary malignant or metastatic</a:t>
            </a:r>
          </a:p>
          <a:p>
            <a:pPr lvl="0"/>
            <a:r>
              <a:rPr lang="en-US" dirty="0" smtClean="0"/>
              <a:t>Calves vertebral compression</a:t>
            </a:r>
          </a:p>
          <a:p>
            <a:pPr lvl="0"/>
            <a:r>
              <a:rPr lang="en-US" dirty="0" smtClean="0"/>
              <a:t>Old compression fracture</a:t>
            </a:r>
          </a:p>
          <a:p>
            <a:pPr lvl="0"/>
            <a:r>
              <a:rPr lang="en-US" dirty="0" smtClean="0"/>
              <a:t>Prolapsed </a:t>
            </a:r>
            <a:r>
              <a:rPr lang="en-US" dirty="0" err="1" smtClean="0"/>
              <a:t>intervertebral</a:t>
            </a:r>
            <a:r>
              <a:rPr lang="en-US" dirty="0" smtClean="0"/>
              <a:t> disc</a:t>
            </a:r>
          </a:p>
          <a:p>
            <a:pPr lvl="0"/>
            <a:r>
              <a:rPr lang="en-US" dirty="0" err="1" smtClean="0"/>
              <a:t>Pyogenic</a:t>
            </a:r>
            <a:r>
              <a:rPr lang="en-US" dirty="0" smtClean="0"/>
              <a:t> arthritis of joint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BCG at birth</a:t>
            </a:r>
          </a:p>
          <a:p>
            <a:pPr lvl="0"/>
            <a:r>
              <a:rPr lang="en-US" dirty="0" smtClean="0"/>
              <a:t>Case finding and treatment of PTB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>
              <a:buNone/>
            </a:pPr>
            <a:r>
              <a:rPr lang="en-US" b="1" dirty="0" smtClean="0"/>
              <a:t>THE END!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Tuberculous</a:t>
            </a:r>
            <a:r>
              <a:rPr lang="en-US" dirty="0" smtClean="0"/>
              <a:t> arthritis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Definition:</a:t>
            </a:r>
            <a:endParaRPr lang="en-US" dirty="0"/>
          </a:p>
          <a:p>
            <a:r>
              <a:rPr lang="en-US" dirty="0"/>
              <a:t>This is infection of a joint or the spine by tubercle bacilli.</a:t>
            </a:r>
          </a:p>
          <a:p>
            <a:pPr>
              <a:buNone/>
            </a:pPr>
            <a:r>
              <a:rPr lang="en-US" b="1" dirty="0"/>
              <a:t>Incidence:</a:t>
            </a:r>
            <a:endParaRPr lang="en-US" dirty="0"/>
          </a:p>
          <a:p>
            <a:r>
              <a:rPr lang="en-US" dirty="0"/>
              <a:t>It is quite a common disease especially in HIV-infected people and in poor socio-economic groups.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Pathology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The joints most commonly affected are:</a:t>
            </a:r>
          </a:p>
          <a:p>
            <a:pPr lvl="1"/>
            <a:r>
              <a:rPr lang="en-US" dirty="0" err="1" smtClean="0"/>
              <a:t>Intervertebral</a:t>
            </a:r>
            <a:r>
              <a:rPr lang="en-US" dirty="0" smtClean="0"/>
              <a:t> joints of thoracic and lumbar spine</a:t>
            </a:r>
          </a:p>
          <a:p>
            <a:pPr lvl="1"/>
            <a:r>
              <a:rPr lang="en-US" dirty="0" smtClean="0"/>
              <a:t>The hip</a:t>
            </a:r>
          </a:p>
          <a:p>
            <a:pPr lvl="1"/>
            <a:r>
              <a:rPr lang="en-US" dirty="0" smtClean="0"/>
              <a:t>The knee</a:t>
            </a:r>
          </a:p>
          <a:p>
            <a:pPr lvl="1"/>
            <a:r>
              <a:rPr lang="en-US" dirty="0" smtClean="0"/>
              <a:t>No joint is immune</a:t>
            </a:r>
          </a:p>
          <a:p>
            <a:pPr lvl="0"/>
            <a:r>
              <a:rPr lang="en-US" dirty="0" smtClean="0"/>
              <a:t>The organisms reach the joint through the bloodstream from a focus elsewhere (usually the lungs).</a:t>
            </a:r>
          </a:p>
          <a:p>
            <a:pPr lvl="0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Pathology…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 synovial membrane is much thickened by the </a:t>
            </a:r>
            <a:r>
              <a:rPr lang="en-US" dirty="0" err="1" smtClean="0"/>
              <a:t>tuberculous</a:t>
            </a:r>
            <a:r>
              <a:rPr lang="en-US" dirty="0" smtClean="0"/>
              <a:t> inflammatory reaction.</a:t>
            </a:r>
          </a:p>
          <a:p>
            <a:pPr lvl="0"/>
            <a:r>
              <a:rPr lang="en-US" dirty="0" smtClean="0"/>
              <a:t>The articular cartilage is destroyed and the underlying bone is eroded.</a:t>
            </a:r>
          </a:p>
          <a:p>
            <a:pPr lvl="0"/>
            <a:r>
              <a:rPr lang="en-US" dirty="0" smtClean="0"/>
              <a:t>Slow formation of an abscess – a ‘cold’ or chronic abscess – is a common feature.</a:t>
            </a:r>
          </a:p>
          <a:p>
            <a:pPr lvl="0"/>
            <a:r>
              <a:rPr lang="en-US" dirty="0" smtClean="0"/>
              <a:t>The abscess may rupture to the surface, giving rise to a chronic </a:t>
            </a:r>
            <a:r>
              <a:rPr lang="en-US" dirty="0" err="1" smtClean="0"/>
              <a:t>tuberculous</a:t>
            </a:r>
            <a:r>
              <a:rPr lang="en-US" dirty="0" smtClean="0"/>
              <a:t> sinus.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Pathology…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i="1" dirty="0" smtClean="0"/>
              <a:t>In the spine:</a:t>
            </a:r>
            <a:endParaRPr lang="en-US" dirty="0" smtClean="0"/>
          </a:p>
          <a:p>
            <a:pPr lvl="0"/>
            <a:r>
              <a:rPr lang="en-US" dirty="0" smtClean="0"/>
              <a:t>Infection begins at the anterior margin of a vertebral body, near the </a:t>
            </a:r>
            <a:r>
              <a:rPr lang="en-US" dirty="0" err="1" smtClean="0"/>
              <a:t>intervertebral</a:t>
            </a:r>
            <a:r>
              <a:rPr lang="en-US" dirty="0" smtClean="0"/>
              <a:t> disc.</a:t>
            </a:r>
          </a:p>
          <a:p>
            <a:pPr lvl="0"/>
            <a:r>
              <a:rPr lang="en-US" dirty="0" smtClean="0"/>
              <a:t>The disc is itself usually involved at an early stage.</a:t>
            </a:r>
          </a:p>
          <a:p>
            <a:pPr lvl="0"/>
            <a:r>
              <a:rPr lang="en-US" dirty="0" smtClean="0"/>
              <a:t>Commonly there is complete destruction of one </a:t>
            </a:r>
            <a:r>
              <a:rPr lang="en-US" dirty="0" err="1" smtClean="0"/>
              <a:t>intervertebral</a:t>
            </a:r>
            <a:r>
              <a:rPr lang="en-US" dirty="0" smtClean="0"/>
              <a:t> disc with partial destruction of two adjacent vertebrae, most marked anteriorly.</a:t>
            </a:r>
          </a:p>
          <a:p>
            <a:pPr lvl="0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Pathology…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None/>
            </a:pPr>
            <a:r>
              <a:rPr lang="en-US" b="1" dirty="0" smtClean="0"/>
              <a:t>In the spine:…</a:t>
            </a:r>
          </a:p>
          <a:p>
            <a:pPr lvl="0"/>
            <a:r>
              <a:rPr lang="en-US" b="1" dirty="0" smtClean="0"/>
              <a:t>Anterior collapse</a:t>
            </a:r>
            <a:r>
              <a:rPr lang="en-US" dirty="0" smtClean="0"/>
              <a:t> of the affected vertebrae leads to an </a:t>
            </a:r>
            <a:r>
              <a:rPr lang="en-US" b="1" dirty="0" smtClean="0"/>
              <a:t>angular </a:t>
            </a:r>
            <a:r>
              <a:rPr lang="en-US" b="1" dirty="0" err="1" smtClean="0"/>
              <a:t>kyphosis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Abscess formation is usual. </a:t>
            </a:r>
          </a:p>
          <a:p>
            <a:pPr lvl="1"/>
            <a:r>
              <a:rPr lang="en-US" dirty="0" smtClean="0"/>
              <a:t>In the thoracic region pus collects around the spinal column, forming a </a:t>
            </a:r>
            <a:r>
              <a:rPr lang="en-US" b="1" dirty="0" err="1" smtClean="0"/>
              <a:t>fusiform</a:t>
            </a:r>
            <a:r>
              <a:rPr lang="en-US" b="1" dirty="0" smtClean="0"/>
              <a:t> </a:t>
            </a:r>
            <a:r>
              <a:rPr lang="en-US" b="1" dirty="0" err="1" smtClean="0"/>
              <a:t>paraspinal</a:t>
            </a:r>
            <a:r>
              <a:rPr lang="en-US" b="1" dirty="0" smtClean="0"/>
              <a:t> abscess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In the lower thoracic and lumbar spine, pus tracks downwards behind the </a:t>
            </a:r>
            <a:r>
              <a:rPr lang="en-US" dirty="0" err="1" smtClean="0"/>
              <a:t>fascial</a:t>
            </a:r>
            <a:r>
              <a:rPr lang="en-US" dirty="0" smtClean="0"/>
              <a:t> sheath of the </a:t>
            </a:r>
            <a:r>
              <a:rPr lang="en-US" dirty="0" err="1" smtClean="0"/>
              <a:t>psoas</a:t>
            </a:r>
            <a:r>
              <a:rPr lang="en-US" dirty="0" smtClean="0"/>
              <a:t> muscle forming a </a:t>
            </a:r>
            <a:r>
              <a:rPr lang="en-US" b="1" dirty="0" err="1" smtClean="0"/>
              <a:t>psoas</a:t>
            </a:r>
            <a:r>
              <a:rPr lang="en-US" b="1" dirty="0" smtClean="0"/>
              <a:t> abscess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Clinical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Children and young adults are most commonly affected.</a:t>
            </a:r>
          </a:p>
          <a:p>
            <a:pPr lvl="0"/>
            <a:r>
              <a:rPr lang="en-US" dirty="0" smtClean="0"/>
              <a:t>History of contact with a patient with active PTB</a:t>
            </a:r>
          </a:p>
          <a:p>
            <a:pPr lvl="0"/>
            <a:r>
              <a:rPr lang="en-US" dirty="0" smtClean="0"/>
              <a:t>General symptoms</a:t>
            </a:r>
          </a:p>
          <a:p>
            <a:pPr lvl="1"/>
            <a:r>
              <a:rPr lang="en-US" dirty="0" smtClean="0"/>
              <a:t>General malaise</a:t>
            </a:r>
          </a:p>
          <a:p>
            <a:pPr lvl="1"/>
            <a:r>
              <a:rPr lang="en-US" dirty="0" smtClean="0"/>
              <a:t>Night sweats</a:t>
            </a:r>
          </a:p>
          <a:p>
            <a:pPr lvl="1"/>
            <a:r>
              <a:rPr lang="en-US" dirty="0" smtClean="0"/>
              <a:t>Low grade fever</a:t>
            </a:r>
          </a:p>
          <a:p>
            <a:pPr lvl="1"/>
            <a:r>
              <a:rPr lang="en-US" dirty="0" smtClean="0"/>
              <a:t>Weight loss</a:t>
            </a:r>
          </a:p>
          <a:p>
            <a:pPr lvl="0"/>
            <a:r>
              <a:rPr lang="en-US" dirty="0" smtClean="0"/>
              <a:t>Pain,</a:t>
            </a:r>
          </a:p>
          <a:p>
            <a:pPr lvl="0"/>
            <a:r>
              <a:rPr lang="en-US" dirty="0" smtClean="0"/>
              <a:t>Swelling, and </a:t>
            </a:r>
          </a:p>
          <a:p>
            <a:pPr lvl="0"/>
            <a:r>
              <a:rPr lang="en-US" dirty="0" smtClean="0"/>
              <a:t>Limited function of the affected joint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features…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dirty="0" smtClean="0"/>
              <a:t>Spine</a:t>
            </a:r>
            <a:r>
              <a:rPr lang="en-US" dirty="0" smtClean="0"/>
              <a:t>: may present with: -</a:t>
            </a:r>
          </a:p>
          <a:p>
            <a:pPr lvl="0"/>
            <a:r>
              <a:rPr lang="en-US" dirty="0" smtClean="0"/>
              <a:t>Pain in the back</a:t>
            </a:r>
          </a:p>
          <a:p>
            <a:pPr lvl="0"/>
            <a:r>
              <a:rPr lang="en-US" dirty="0" smtClean="0"/>
              <a:t>Stiffness of the back</a:t>
            </a:r>
          </a:p>
          <a:p>
            <a:pPr lvl="0"/>
            <a:r>
              <a:rPr lang="en-US" dirty="0" smtClean="0"/>
              <a:t>Visible deformity of the back</a:t>
            </a:r>
          </a:p>
          <a:p>
            <a:pPr lvl="0"/>
            <a:r>
              <a:rPr lang="en-US" dirty="0" smtClean="0"/>
              <a:t>Localized swelling (abscess)</a:t>
            </a:r>
          </a:p>
          <a:p>
            <a:pPr lvl="0"/>
            <a:r>
              <a:rPr lang="en-US" dirty="0" smtClean="0"/>
              <a:t>Weakness of legs or visceral dysfunction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44</TotalTime>
  <Words>1019</Words>
  <Application>Microsoft Office PowerPoint</Application>
  <PresentationFormat>On-screen Show (4:3)</PresentationFormat>
  <Paragraphs>177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Corbel</vt:lpstr>
      <vt:lpstr>Wingdings</vt:lpstr>
      <vt:lpstr>Wingdings 2</vt:lpstr>
      <vt:lpstr>Wingdings 3</vt:lpstr>
      <vt:lpstr>Module</vt:lpstr>
      <vt:lpstr>Tuberculous arthritis</vt:lpstr>
      <vt:lpstr> Learning objectives </vt:lpstr>
      <vt:lpstr>Tuberculous arthritis</vt:lpstr>
      <vt:lpstr>Pathology</vt:lpstr>
      <vt:lpstr>Pathology…</vt:lpstr>
      <vt:lpstr>Pathology…</vt:lpstr>
      <vt:lpstr>Pathology…</vt:lpstr>
      <vt:lpstr>Clinical features</vt:lpstr>
      <vt:lpstr>Clinical features…</vt:lpstr>
      <vt:lpstr>Clinical features…</vt:lpstr>
      <vt:lpstr>Clinical features…</vt:lpstr>
      <vt:lpstr>Investigations</vt:lpstr>
      <vt:lpstr>Investigations…</vt:lpstr>
      <vt:lpstr>Investigations…</vt:lpstr>
      <vt:lpstr>Investigations…</vt:lpstr>
      <vt:lpstr>Complications</vt:lpstr>
      <vt:lpstr>Complications…</vt:lpstr>
      <vt:lpstr>Treatment</vt:lpstr>
      <vt:lpstr>Treatment…</vt:lpstr>
      <vt:lpstr>Treatment…</vt:lpstr>
      <vt:lpstr>Treatment…</vt:lpstr>
      <vt:lpstr>Treatment…</vt:lpstr>
      <vt:lpstr>Differential diagnosis</vt:lpstr>
      <vt:lpstr>Prevention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Tuberculous arthritis</dc:title>
  <dc:creator>RUTH MWANGI</dc:creator>
  <cp:lastModifiedBy>ADMIN</cp:lastModifiedBy>
  <cp:revision>8</cp:revision>
  <dcterms:created xsi:type="dcterms:W3CDTF">2015-01-07T07:47:09Z</dcterms:created>
  <dcterms:modified xsi:type="dcterms:W3CDTF">2022-11-03T07:43:49Z</dcterms:modified>
</cp:coreProperties>
</file>