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5BE263C-DBD7-4A20-BB59-AAB30ACAA65A}" styleName="Medium Style 3 - Accent 2">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rgbClr val="000000"/>
        </a:fontRef>
        <a:schemeClr val="lt1"/>
      </a:tcTxStyle>
      <a:tcStyle>
        <a:tcBdr/>
        <a:fill>
          <a:solidFill>
            <a:schemeClr val="accent2"/>
          </a:solidFill>
        </a:fill>
      </a:tcStyle>
    </a:lastCol>
    <a:firstCol>
      <a:tcTxStyle b="on">
        <a:fontRef idx="minor">
          <a:srgbClr val="00000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rgbClr val="000000"/>
        </a:fontRef>
        <a:schemeClr val="dk1"/>
      </a:tcTxStyle>
      <a:tcStyle>
        <a:tcBdr/>
      </a:tcStyle>
    </a:seCell>
    <a:swCell>
      <a:tcTxStyle b="on">
        <a:fontRef idx="minor">
          <a:srgbClr val="000000"/>
        </a:fontRef>
        <a:schemeClr val="dk1"/>
      </a:tcTxStyle>
      <a:tcStyle>
        <a:tcBdr/>
      </a:tcStyle>
    </a:swCell>
    <a:firstRow>
      <a:tcTxStyle b="on">
        <a:fontRef idx="minor">
          <a:srgbClr val="000000"/>
        </a:fontRef>
        <a:schemeClr val="lt1"/>
      </a:tcTxStyle>
      <a:tcStyle>
        <a:tcBdr>
          <a:bottom>
            <a:ln w="25400" cmpd="sng">
              <a:solidFill>
                <a:schemeClr val="dk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398"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884"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1048885"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5B4DEA-1115-4D70-8484-0DF5B1DBDC88}" type="datetimeFigureOut">
              <a:rPr lang="en-IN" smtClean="0"/>
              <a:t>19-01-2023</a:t>
            </a:fld>
            <a:endParaRPr lang="en-IN"/>
          </a:p>
        </p:txBody>
      </p:sp>
      <p:sp>
        <p:nvSpPr>
          <p:cNvPr id="104888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1048887"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88"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1048889"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D69460-47A1-40B8-97E5-F23D7D5D765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Slide Image Placeholder 1"/>
          <p:cNvSpPr>
            <a:spLocks noGrp="1" noRot="1" noChangeAspect="1"/>
          </p:cNvSpPr>
          <p:nvPr>
            <p:ph type="sldImg"/>
          </p:nvPr>
        </p:nvSpPr>
        <p:spPr/>
      </p:sp>
      <p:sp>
        <p:nvSpPr>
          <p:cNvPr id="1048594" name="Notes Placeholder 2"/>
          <p:cNvSpPr>
            <a:spLocks noGrp="1"/>
          </p:cNvSpPr>
          <p:nvPr>
            <p:ph type="body" idx="1"/>
          </p:nvPr>
        </p:nvSpPr>
        <p:spPr/>
        <p:txBody>
          <a:bodyPr/>
          <a:lstStyle/>
          <a:p>
            <a:endParaRPr lang="en-IN"/>
          </a:p>
        </p:txBody>
      </p:sp>
      <p:sp>
        <p:nvSpPr>
          <p:cNvPr id="1048595" name="Slide Number Placeholder 3"/>
          <p:cNvSpPr>
            <a:spLocks noGrp="1"/>
          </p:cNvSpPr>
          <p:nvPr>
            <p:ph type="sldNum" sz="quarter" idx="10"/>
          </p:nvPr>
        </p:nvSpPr>
        <p:spPr/>
        <p:txBody>
          <a:bodyPr/>
          <a:lstStyle/>
          <a:p>
            <a:fld id="{2860B208-D29C-4A36-9D18-4B1E40F00F21}" type="slidenum">
              <a:rPr lang="en-IN" smtClean="0"/>
              <a:t>31</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Slide Image Placeholder 1"/>
          <p:cNvSpPr>
            <a:spLocks noGrp="1" noRot="1" noChangeAspect="1"/>
          </p:cNvSpPr>
          <p:nvPr>
            <p:ph type="sldImg"/>
          </p:nvPr>
        </p:nvSpPr>
        <p:spPr/>
      </p:sp>
      <p:sp>
        <p:nvSpPr>
          <p:cNvPr id="1048683" name="Notes Placeholder 2"/>
          <p:cNvSpPr>
            <a:spLocks noGrp="1"/>
          </p:cNvSpPr>
          <p:nvPr>
            <p:ph type="body" idx="1"/>
          </p:nvPr>
        </p:nvSpPr>
        <p:spPr/>
        <p:txBody>
          <a:bodyPr/>
          <a:lstStyle/>
          <a:p>
            <a:endParaRPr lang="en-IN"/>
          </a:p>
        </p:txBody>
      </p:sp>
      <p:sp>
        <p:nvSpPr>
          <p:cNvPr id="1048684" name="Slide Number Placeholder 3"/>
          <p:cNvSpPr>
            <a:spLocks noGrp="1"/>
          </p:cNvSpPr>
          <p:nvPr>
            <p:ph type="sldNum" sz="quarter" idx="10"/>
          </p:nvPr>
        </p:nvSpPr>
        <p:spPr/>
        <p:txBody>
          <a:bodyPr/>
          <a:lstStyle/>
          <a:p>
            <a:fld id="{2860B208-D29C-4A36-9D18-4B1E40F00F21}" type="slidenum">
              <a:rPr lang="en-IN" smtClean="0"/>
              <a:t>40</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Slide Image Placeholder 1"/>
          <p:cNvSpPr>
            <a:spLocks noGrp="1" noRot="1" noChangeAspect="1"/>
          </p:cNvSpPr>
          <p:nvPr>
            <p:ph type="sldImg"/>
          </p:nvPr>
        </p:nvSpPr>
        <p:spPr/>
      </p:sp>
      <p:sp>
        <p:nvSpPr>
          <p:cNvPr id="1048688" name="Notes Placeholder 2"/>
          <p:cNvSpPr>
            <a:spLocks noGrp="1"/>
          </p:cNvSpPr>
          <p:nvPr>
            <p:ph type="body" idx="1"/>
          </p:nvPr>
        </p:nvSpPr>
        <p:spPr/>
        <p:txBody>
          <a:bodyPr/>
          <a:lstStyle/>
          <a:p>
            <a:endParaRPr lang="en-IN"/>
          </a:p>
        </p:txBody>
      </p:sp>
      <p:sp>
        <p:nvSpPr>
          <p:cNvPr id="1048689" name="Slide Number Placeholder 3"/>
          <p:cNvSpPr>
            <a:spLocks noGrp="1"/>
          </p:cNvSpPr>
          <p:nvPr>
            <p:ph type="sldNum" sz="quarter" idx="10"/>
          </p:nvPr>
        </p:nvSpPr>
        <p:spPr/>
        <p:txBody>
          <a:bodyPr/>
          <a:lstStyle/>
          <a:p>
            <a:fld id="{2860B208-D29C-4A36-9D18-4B1E40F00F21}" type="slidenum">
              <a:rPr lang="en-IN" smtClean="0"/>
              <a:t>41</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Slide Image Placeholder 1"/>
          <p:cNvSpPr>
            <a:spLocks noGrp="1" noRot="1" noChangeAspect="1"/>
          </p:cNvSpPr>
          <p:nvPr>
            <p:ph type="sldImg"/>
          </p:nvPr>
        </p:nvSpPr>
        <p:spPr/>
      </p:sp>
      <p:sp>
        <p:nvSpPr>
          <p:cNvPr id="1048693" name="Notes Placeholder 2"/>
          <p:cNvSpPr>
            <a:spLocks noGrp="1"/>
          </p:cNvSpPr>
          <p:nvPr>
            <p:ph type="body" idx="1"/>
          </p:nvPr>
        </p:nvSpPr>
        <p:spPr/>
        <p:txBody>
          <a:bodyPr/>
          <a:lstStyle/>
          <a:p>
            <a:endParaRPr lang="en-IN"/>
          </a:p>
        </p:txBody>
      </p:sp>
      <p:sp>
        <p:nvSpPr>
          <p:cNvPr id="1048694" name="Slide Number Placeholder 3"/>
          <p:cNvSpPr>
            <a:spLocks noGrp="1"/>
          </p:cNvSpPr>
          <p:nvPr>
            <p:ph type="sldNum" sz="quarter" idx="10"/>
          </p:nvPr>
        </p:nvSpPr>
        <p:spPr/>
        <p:txBody>
          <a:bodyPr/>
          <a:lstStyle/>
          <a:p>
            <a:fld id="{2860B208-D29C-4A36-9D18-4B1E40F00F21}" type="slidenum">
              <a:rPr lang="en-IN" smtClean="0"/>
              <a:t>42</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Slide Image Placeholder 1"/>
          <p:cNvSpPr>
            <a:spLocks noGrp="1" noRot="1" noChangeAspect="1"/>
          </p:cNvSpPr>
          <p:nvPr>
            <p:ph type="sldImg"/>
          </p:nvPr>
        </p:nvSpPr>
        <p:spPr/>
      </p:sp>
      <p:sp>
        <p:nvSpPr>
          <p:cNvPr id="1048698" name="Notes Placeholder 2"/>
          <p:cNvSpPr>
            <a:spLocks noGrp="1"/>
          </p:cNvSpPr>
          <p:nvPr>
            <p:ph type="body" idx="1"/>
          </p:nvPr>
        </p:nvSpPr>
        <p:spPr/>
        <p:txBody>
          <a:bodyPr/>
          <a:lstStyle/>
          <a:p>
            <a:endParaRPr lang="en-IN"/>
          </a:p>
        </p:txBody>
      </p:sp>
      <p:sp>
        <p:nvSpPr>
          <p:cNvPr id="1048699" name="Slide Number Placeholder 3"/>
          <p:cNvSpPr>
            <a:spLocks noGrp="1"/>
          </p:cNvSpPr>
          <p:nvPr>
            <p:ph type="sldNum" sz="quarter" idx="10"/>
          </p:nvPr>
        </p:nvSpPr>
        <p:spPr/>
        <p:txBody>
          <a:bodyPr/>
          <a:lstStyle/>
          <a:p>
            <a:fld id="{2860B208-D29C-4A36-9D18-4B1E40F00F21}" type="slidenum">
              <a:rPr lang="en-IN" smtClean="0"/>
              <a:t>43</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Slide Image Placeholder 1"/>
          <p:cNvSpPr>
            <a:spLocks noGrp="1" noRot="1" noChangeAspect="1"/>
          </p:cNvSpPr>
          <p:nvPr>
            <p:ph type="sldImg"/>
          </p:nvPr>
        </p:nvSpPr>
        <p:spPr/>
      </p:sp>
      <p:sp>
        <p:nvSpPr>
          <p:cNvPr id="1048702" name="Notes Placeholder 2"/>
          <p:cNvSpPr>
            <a:spLocks noGrp="1"/>
          </p:cNvSpPr>
          <p:nvPr>
            <p:ph type="body" idx="1"/>
          </p:nvPr>
        </p:nvSpPr>
        <p:spPr/>
        <p:txBody>
          <a:bodyPr/>
          <a:lstStyle/>
          <a:p>
            <a:endParaRPr lang="en-IN"/>
          </a:p>
        </p:txBody>
      </p:sp>
      <p:sp>
        <p:nvSpPr>
          <p:cNvPr id="1048703" name="Slide Number Placeholder 3"/>
          <p:cNvSpPr>
            <a:spLocks noGrp="1"/>
          </p:cNvSpPr>
          <p:nvPr>
            <p:ph type="sldNum" sz="quarter" idx="10"/>
          </p:nvPr>
        </p:nvSpPr>
        <p:spPr/>
        <p:txBody>
          <a:bodyPr/>
          <a:lstStyle/>
          <a:p>
            <a:fld id="{2860B208-D29C-4A36-9D18-4B1E40F00F21}" type="slidenum">
              <a:rPr lang="en-IN" smtClean="0"/>
              <a:t>44</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Slide Image Placeholder 1"/>
          <p:cNvSpPr>
            <a:spLocks noGrp="1" noRot="1" noChangeAspect="1"/>
          </p:cNvSpPr>
          <p:nvPr>
            <p:ph type="sldImg"/>
          </p:nvPr>
        </p:nvSpPr>
        <p:spPr/>
      </p:sp>
      <p:sp>
        <p:nvSpPr>
          <p:cNvPr id="1048708" name="Notes Placeholder 2"/>
          <p:cNvSpPr>
            <a:spLocks noGrp="1"/>
          </p:cNvSpPr>
          <p:nvPr>
            <p:ph type="body" idx="1"/>
          </p:nvPr>
        </p:nvSpPr>
        <p:spPr/>
        <p:txBody>
          <a:bodyPr/>
          <a:lstStyle/>
          <a:p>
            <a:endParaRPr lang="en-IN"/>
          </a:p>
        </p:txBody>
      </p:sp>
      <p:sp>
        <p:nvSpPr>
          <p:cNvPr id="1048709" name="Slide Number Placeholder 3"/>
          <p:cNvSpPr>
            <a:spLocks noGrp="1"/>
          </p:cNvSpPr>
          <p:nvPr>
            <p:ph type="sldNum" sz="quarter" idx="10"/>
          </p:nvPr>
        </p:nvSpPr>
        <p:spPr/>
        <p:txBody>
          <a:bodyPr/>
          <a:lstStyle/>
          <a:p>
            <a:fld id="{2860B208-D29C-4A36-9D18-4B1E40F00F21}" type="slidenum">
              <a:rPr lang="en-IN" smtClean="0"/>
              <a:t>45</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Slide Image Placeholder 1"/>
          <p:cNvSpPr>
            <a:spLocks noGrp="1" noRot="1" noChangeAspect="1"/>
          </p:cNvSpPr>
          <p:nvPr>
            <p:ph type="sldImg"/>
          </p:nvPr>
        </p:nvSpPr>
        <p:spPr/>
      </p:sp>
      <p:sp>
        <p:nvSpPr>
          <p:cNvPr id="1048712" name="Notes Placeholder 2"/>
          <p:cNvSpPr>
            <a:spLocks noGrp="1"/>
          </p:cNvSpPr>
          <p:nvPr>
            <p:ph type="body" idx="1"/>
          </p:nvPr>
        </p:nvSpPr>
        <p:spPr/>
        <p:txBody>
          <a:bodyPr/>
          <a:lstStyle/>
          <a:p>
            <a:endParaRPr lang="en-IN"/>
          </a:p>
        </p:txBody>
      </p:sp>
      <p:sp>
        <p:nvSpPr>
          <p:cNvPr id="1048713" name="Slide Number Placeholder 3"/>
          <p:cNvSpPr>
            <a:spLocks noGrp="1"/>
          </p:cNvSpPr>
          <p:nvPr>
            <p:ph type="sldNum" sz="quarter" idx="10"/>
          </p:nvPr>
        </p:nvSpPr>
        <p:spPr/>
        <p:txBody>
          <a:bodyPr/>
          <a:lstStyle/>
          <a:p>
            <a:fld id="{2860B208-D29C-4A36-9D18-4B1E40F00F21}" type="slidenum">
              <a:rPr lang="en-IN" smtClean="0"/>
              <a:t>46</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Slide Image Placeholder 1"/>
          <p:cNvSpPr>
            <a:spLocks noGrp="1" noRot="1" noChangeAspect="1"/>
          </p:cNvSpPr>
          <p:nvPr>
            <p:ph type="sldImg"/>
          </p:nvPr>
        </p:nvSpPr>
        <p:spPr/>
      </p:sp>
      <p:sp>
        <p:nvSpPr>
          <p:cNvPr id="1048716" name="Notes Placeholder 2"/>
          <p:cNvSpPr>
            <a:spLocks noGrp="1"/>
          </p:cNvSpPr>
          <p:nvPr>
            <p:ph type="body" idx="1"/>
          </p:nvPr>
        </p:nvSpPr>
        <p:spPr/>
        <p:txBody>
          <a:bodyPr/>
          <a:lstStyle/>
          <a:p>
            <a:endParaRPr lang="en-IN"/>
          </a:p>
        </p:txBody>
      </p:sp>
      <p:sp>
        <p:nvSpPr>
          <p:cNvPr id="1048717" name="Slide Number Placeholder 3"/>
          <p:cNvSpPr>
            <a:spLocks noGrp="1"/>
          </p:cNvSpPr>
          <p:nvPr>
            <p:ph type="sldNum" sz="quarter" idx="10"/>
          </p:nvPr>
        </p:nvSpPr>
        <p:spPr/>
        <p:txBody>
          <a:bodyPr/>
          <a:lstStyle/>
          <a:p>
            <a:fld id="{2860B208-D29C-4A36-9D18-4B1E40F00F21}" type="slidenum">
              <a:rPr lang="en-IN" smtClean="0"/>
              <a:t>47</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Slide Image Placeholder 1"/>
          <p:cNvSpPr>
            <a:spLocks noGrp="1" noRot="1" noChangeAspect="1"/>
          </p:cNvSpPr>
          <p:nvPr>
            <p:ph type="sldImg"/>
          </p:nvPr>
        </p:nvSpPr>
        <p:spPr/>
      </p:sp>
      <p:sp>
        <p:nvSpPr>
          <p:cNvPr id="1048720" name="Notes Placeholder 2"/>
          <p:cNvSpPr>
            <a:spLocks noGrp="1"/>
          </p:cNvSpPr>
          <p:nvPr>
            <p:ph type="body" idx="1"/>
          </p:nvPr>
        </p:nvSpPr>
        <p:spPr/>
        <p:txBody>
          <a:bodyPr/>
          <a:lstStyle/>
          <a:p>
            <a:endParaRPr lang="en-IN"/>
          </a:p>
        </p:txBody>
      </p:sp>
      <p:sp>
        <p:nvSpPr>
          <p:cNvPr id="1048721" name="Slide Number Placeholder 3"/>
          <p:cNvSpPr>
            <a:spLocks noGrp="1"/>
          </p:cNvSpPr>
          <p:nvPr>
            <p:ph type="sldNum" sz="quarter" idx="10"/>
          </p:nvPr>
        </p:nvSpPr>
        <p:spPr/>
        <p:txBody>
          <a:bodyPr/>
          <a:lstStyle/>
          <a:p>
            <a:fld id="{2860B208-D29C-4A36-9D18-4B1E40F00F21}" type="slidenum">
              <a:rPr lang="en-IN" smtClean="0"/>
              <a:t>48</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4" name="Slide Image Placeholder 1"/>
          <p:cNvSpPr>
            <a:spLocks noGrp="1" noRot="1" noChangeAspect="1"/>
          </p:cNvSpPr>
          <p:nvPr>
            <p:ph type="sldImg"/>
          </p:nvPr>
        </p:nvSpPr>
        <p:spPr/>
      </p:sp>
      <p:sp>
        <p:nvSpPr>
          <p:cNvPr id="1048725" name="Notes Placeholder 2"/>
          <p:cNvSpPr>
            <a:spLocks noGrp="1"/>
          </p:cNvSpPr>
          <p:nvPr>
            <p:ph type="body" idx="1"/>
          </p:nvPr>
        </p:nvSpPr>
        <p:spPr/>
        <p:txBody>
          <a:bodyPr/>
          <a:lstStyle/>
          <a:p>
            <a:endParaRPr lang="en-IN"/>
          </a:p>
        </p:txBody>
      </p:sp>
      <p:sp>
        <p:nvSpPr>
          <p:cNvPr id="1048726" name="Slide Number Placeholder 3"/>
          <p:cNvSpPr>
            <a:spLocks noGrp="1"/>
          </p:cNvSpPr>
          <p:nvPr>
            <p:ph type="sldNum" sz="quarter" idx="10"/>
          </p:nvPr>
        </p:nvSpPr>
        <p:spPr/>
        <p:txBody>
          <a:bodyPr/>
          <a:lstStyle/>
          <a:p>
            <a:fld id="{2860B208-D29C-4A36-9D18-4B1E40F00F21}" type="slidenum">
              <a:rPr lang="en-IN" smtClean="0"/>
              <a:t>49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lstStyle/>
          <a:p>
            <a:endParaRPr lang="en-IN"/>
          </a:p>
        </p:txBody>
      </p:sp>
      <p:sp>
        <p:nvSpPr>
          <p:cNvPr id="1048601" name="Slide Number Placeholder 3"/>
          <p:cNvSpPr>
            <a:spLocks noGrp="1"/>
          </p:cNvSpPr>
          <p:nvPr>
            <p:ph type="sldNum" sz="quarter" idx="10"/>
          </p:nvPr>
        </p:nvSpPr>
        <p:spPr/>
        <p:txBody>
          <a:bodyPr/>
          <a:lstStyle/>
          <a:p>
            <a:fld id="{2860B208-D29C-4A36-9D18-4B1E40F00F21}" type="slidenum">
              <a:rPr lang="en-IN" smtClean="0"/>
              <a:t>32</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Slide Image Placeholder 1"/>
          <p:cNvSpPr>
            <a:spLocks noGrp="1" noRot="1" noChangeAspect="1"/>
          </p:cNvSpPr>
          <p:nvPr>
            <p:ph type="sldImg"/>
          </p:nvPr>
        </p:nvSpPr>
        <p:spPr/>
      </p:sp>
      <p:sp>
        <p:nvSpPr>
          <p:cNvPr id="1048730" name="Notes Placeholder 2"/>
          <p:cNvSpPr>
            <a:spLocks noGrp="1"/>
          </p:cNvSpPr>
          <p:nvPr>
            <p:ph type="body" idx="1"/>
          </p:nvPr>
        </p:nvSpPr>
        <p:spPr/>
        <p:txBody>
          <a:bodyPr/>
          <a:lstStyle/>
          <a:p>
            <a:endParaRPr lang="en-IN"/>
          </a:p>
        </p:txBody>
      </p:sp>
      <p:sp>
        <p:nvSpPr>
          <p:cNvPr id="1048731" name="Slide Number Placeholder 3"/>
          <p:cNvSpPr>
            <a:spLocks noGrp="1"/>
          </p:cNvSpPr>
          <p:nvPr>
            <p:ph type="sldNum" sz="quarter" idx="10"/>
          </p:nvPr>
        </p:nvSpPr>
        <p:spPr/>
        <p:txBody>
          <a:bodyPr/>
          <a:lstStyle/>
          <a:p>
            <a:fld id="{2860B208-D29C-4A36-9D18-4B1E40F00F21}" type="slidenum">
              <a:rPr lang="en-IN" smtClean="0"/>
              <a:t>50</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Slide Image Placeholder 1"/>
          <p:cNvSpPr>
            <a:spLocks noGrp="1" noRot="1" noChangeAspect="1"/>
          </p:cNvSpPr>
          <p:nvPr>
            <p:ph type="sldImg"/>
          </p:nvPr>
        </p:nvSpPr>
        <p:spPr/>
      </p:sp>
      <p:sp>
        <p:nvSpPr>
          <p:cNvPr id="1048605" name="Notes Placeholder 2"/>
          <p:cNvSpPr>
            <a:spLocks noGrp="1"/>
          </p:cNvSpPr>
          <p:nvPr>
            <p:ph type="body" idx="1"/>
          </p:nvPr>
        </p:nvSpPr>
        <p:spPr/>
        <p:txBody>
          <a:bodyPr/>
          <a:lstStyle/>
          <a:p>
            <a:endParaRPr lang="en-IN"/>
          </a:p>
        </p:txBody>
      </p:sp>
      <p:sp>
        <p:nvSpPr>
          <p:cNvPr id="1048606" name="Slide Number Placeholder 3"/>
          <p:cNvSpPr>
            <a:spLocks noGrp="1"/>
          </p:cNvSpPr>
          <p:nvPr>
            <p:ph type="sldNum" sz="quarter" idx="10"/>
          </p:nvPr>
        </p:nvSpPr>
        <p:spPr/>
        <p:txBody>
          <a:bodyPr/>
          <a:lstStyle/>
          <a:p>
            <a:fld id="{2860B208-D29C-4A36-9D18-4B1E40F00F21}" type="slidenum">
              <a:rPr lang="en-IN" smtClean="0"/>
              <a:t>33</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Slide Image Placeholder 1"/>
          <p:cNvSpPr>
            <a:spLocks noGrp="1" noRot="1" noChangeAspect="1"/>
          </p:cNvSpPr>
          <p:nvPr>
            <p:ph type="sldImg"/>
          </p:nvPr>
        </p:nvSpPr>
        <p:spPr/>
      </p:sp>
      <p:sp>
        <p:nvSpPr>
          <p:cNvPr id="1048656" name="Notes Placeholder 2"/>
          <p:cNvSpPr>
            <a:spLocks noGrp="1"/>
          </p:cNvSpPr>
          <p:nvPr>
            <p:ph type="body" idx="1"/>
          </p:nvPr>
        </p:nvSpPr>
        <p:spPr/>
        <p:txBody>
          <a:bodyPr/>
          <a:lstStyle/>
          <a:p>
            <a:endParaRPr lang="en-IN"/>
          </a:p>
        </p:txBody>
      </p:sp>
      <p:sp>
        <p:nvSpPr>
          <p:cNvPr id="1048657" name="Slide Number Placeholder 3"/>
          <p:cNvSpPr>
            <a:spLocks noGrp="1"/>
          </p:cNvSpPr>
          <p:nvPr>
            <p:ph type="sldNum" sz="quarter" idx="10"/>
          </p:nvPr>
        </p:nvSpPr>
        <p:spPr/>
        <p:txBody>
          <a:bodyPr/>
          <a:lstStyle/>
          <a:p>
            <a:fld id="{2860B208-D29C-4A36-9D18-4B1E40F00F21}" type="slidenum">
              <a:rPr lang="en-IN" smtClean="0"/>
              <a:t>34</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Slide Image Placeholder 1"/>
          <p:cNvSpPr>
            <a:spLocks noGrp="1" noRot="1" noChangeAspect="1"/>
          </p:cNvSpPr>
          <p:nvPr>
            <p:ph type="sldImg"/>
          </p:nvPr>
        </p:nvSpPr>
        <p:spPr/>
      </p:sp>
      <p:sp>
        <p:nvSpPr>
          <p:cNvPr id="1048661" name="Notes Placeholder 2"/>
          <p:cNvSpPr>
            <a:spLocks noGrp="1"/>
          </p:cNvSpPr>
          <p:nvPr>
            <p:ph type="body" idx="1"/>
          </p:nvPr>
        </p:nvSpPr>
        <p:spPr/>
        <p:txBody>
          <a:bodyPr/>
          <a:lstStyle/>
          <a:p>
            <a:endParaRPr lang="en-IN"/>
          </a:p>
        </p:txBody>
      </p:sp>
      <p:sp>
        <p:nvSpPr>
          <p:cNvPr id="1048662" name="Slide Number Placeholder 3"/>
          <p:cNvSpPr>
            <a:spLocks noGrp="1"/>
          </p:cNvSpPr>
          <p:nvPr>
            <p:ph type="sldNum" sz="quarter" idx="10"/>
          </p:nvPr>
        </p:nvSpPr>
        <p:spPr/>
        <p:txBody>
          <a:bodyPr/>
          <a:lstStyle/>
          <a:p>
            <a:fld id="{2860B208-D29C-4A36-9D18-4B1E40F00F21}" type="slidenum">
              <a:rPr lang="en-IN" smtClean="0"/>
              <a:t>35</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p:sp>
      <p:sp>
        <p:nvSpPr>
          <p:cNvPr id="1048664" name="Notes Placeholder 2"/>
          <p:cNvSpPr>
            <a:spLocks noGrp="1"/>
          </p:cNvSpPr>
          <p:nvPr>
            <p:ph type="body" idx="1"/>
          </p:nvPr>
        </p:nvSpPr>
        <p:spPr/>
        <p:txBody>
          <a:bodyPr/>
          <a:lstStyle/>
          <a:p>
            <a:endParaRPr lang="en-IN"/>
          </a:p>
        </p:txBody>
      </p:sp>
      <p:sp>
        <p:nvSpPr>
          <p:cNvPr id="1048665" name="Slide Number Placeholder 3"/>
          <p:cNvSpPr>
            <a:spLocks noGrp="1"/>
          </p:cNvSpPr>
          <p:nvPr>
            <p:ph type="sldNum" sz="quarter" idx="10"/>
          </p:nvPr>
        </p:nvSpPr>
        <p:spPr/>
        <p:txBody>
          <a:bodyPr/>
          <a:lstStyle/>
          <a:p>
            <a:fld id="{2860B208-D29C-4A36-9D18-4B1E40F00F21}" type="slidenum">
              <a:rPr lang="en-IN" smtClean="0"/>
              <a:t>36</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Slide Image Placeholder 1"/>
          <p:cNvSpPr>
            <a:spLocks noGrp="1" noRot="1" noChangeAspect="1"/>
          </p:cNvSpPr>
          <p:nvPr>
            <p:ph type="sldImg"/>
          </p:nvPr>
        </p:nvSpPr>
        <p:spPr/>
      </p:sp>
      <p:sp>
        <p:nvSpPr>
          <p:cNvPr id="1048668" name="Notes Placeholder 2"/>
          <p:cNvSpPr>
            <a:spLocks noGrp="1"/>
          </p:cNvSpPr>
          <p:nvPr>
            <p:ph type="body" idx="1"/>
          </p:nvPr>
        </p:nvSpPr>
        <p:spPr/>
        <p:txBody>
          <a:bodyPr/>
          <a:lstStyle/>
          <a:p>
            <a:endParaRPr lang="en-IN"/>
          </a:p>
        </p:txBody>
      </p:sp>
      <p:sp>
        <p:nvSpPr>
          <p:cNvPr id="1048669" name="Slide Number Placeholder 3"/>
          <p:cNvSpPr>
            <a:spLocks noGrp="1"/>
          </p:cNvSpPr>
          <p:nvPr>
            <p:ph type="sldNum" sz="quarter" idx="10"/>
          </p:nvPr>
        </p:nvSpPr>
        <p:spPr/>
        <p:txBody>
          <a:bodyPr/>
          <a:lstStyle/>
          <a:p>
            <a:fld id="{2860B208-D29C-4A36-9D18-4B1E40F00F21}" type="slidenum">
              <a:rPr lang="en-IN" smtClean="0"/>
              <a:t>37</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Slide Image Placeholder 1"/>
          <p:cNvSpPr>
            <a:spLocks noGrp="1" noRot="1" noChangeAspect="1"/>
          </p:cNvSpPr>
          <p:nvPr>
            <p:ph type="sldImg"/>
          </p:nvPr>
        </p:nvSpPr>
        <p:spPr/>
      </p:sp>
      <p:sp>
        <p:nvSpPr>
          <p:cNvPr id="1048673" name="Notes Placeholder 2"/>
          <p:cNvSpPr>
            <a:spLocks noGrp="1"/>
          </p:cNvSpPr>
          <p:nvPr>
            <p:ph type="body" idx="1"/>
          </p:nvPr>
        </p:nvSpPr>
        <p:spPr/>
        <p:txBody>
          <a:bodyPr/>
          <a:lstStyle/>
          <a:p>
            <a:endParaRPr lang="en-IN"/>
          </a:p>
        </p:txBody>
      </p:sp>
      <p:sp>
        <p:nvSpPr>
          <p:cNvPr id="1048674" name="Slide Number Placeholder 3"/>
          <p:cNvSpPr>
            <a:spLocks noGrp="1"/>
          </p:cNvSpPr>
          <p:nvPr>
            <p:ph type="sldNum" sz="quarter" idx="10"/>
          </p:nvPr>
        </p:nvSpPr>
        <p:spPr/>
        <p:txBody>
          <a:bodyPr/>
          <a:lstStyle/>
          <a:p>
            <a:fld id="{2860B208-D29C-4A36-9D18-4B1E40F00F21}" type="slidenum">
              <a:rPr lang="en-IN" smtClean="0"/>
              <a:t>38</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Slide Image Placeholder 1"/>
          <p:cNvSpPr>
            <a:spLocks noGrp="1" noRot="1" noChangeAspect="1"/>
          </p:cNvSpPr>
          <p:nvPr>
            <p:ph type="sldImg"/>
          </p:nvPr>
        </p:nvSpPr>
        <p:spPr/>
      </p:sp>
      <p:sp>
        <p:nvSpPr>
          <p:cNvPr id="1048678" name="Notes Placeholder 2"/>
          <p:cNvSpPr>
            <a:spLocks noGrp="1"/>
          </p:cNvSpPr>
          <p:nvPr>
            <p:ph type="body" idx="1"/>
          </p:nvPr>
        </p:nvSpPr>
        <p:spPr/>
        <p:txBody>
          <a:bodyPr/>
          <a:lstStyle/>
          <a:p>
            <a:endParaRPr lang="en-IN"/>
          </a:p>
        </p:txBody>
      </p:sp>
      <p:sp>
        <p:nvSpPr>
          <p:cNvPr id="1048679" name="Slide Number Placeholder 3"/>
          <p:cNvSpPr>
            <a:spLocks noGrp="1"/>
          </p:cNvSpPr>
          <p:nvPr>
            <p:ph type="sldNum" sz="quarter" idx="10"/>
          </p:nvPr>
        </p:nvSpPr>
        <p:spPr/>
        <p:txBody>
          <a:bodyPr/>
          <a:lstStyle/>
          <a:p>
            <a:fld id="{2860B208-D29C-4A36-9D18-4B1E40F00F21}" type="slidenum">
              <a:rPr lang="en-IN" smtClean="0"/>
              <a:t>39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7"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104858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1048589" name="Date Placeholder 3"/>
          <p:cNvSpPr>
            <a:spLocks noGrp="1"/>
          </p:cNvSpPr>
          <p:nvPr>
            <p:ph type="dt" sz="half" idx="10"/>
          </p:nvPr>
        </p:nvSpPr>
        <p:spPr/>
        <p:txBody>
          <a:bodyPr/>
          <a:lstStyle/>
          <a:p>
            <a:fld id="{BA1C9AC9-9638-4033-AB65-63573898BCAA}" type="datetimeFigureOut">
              <a:rPr lang="en-IN" smtClean="0"/>
              <a:t>19-01-2023</a:t>
            </a:fld>
            <a:endParaRPr lang="en-IN"/>
          </a:p>
        </p:txBody>
      </p:sp>
      <p:sp>
        <p:nvSpPr>
          <p:cNvPr id="1048590" name="Footer Placeholder 4"/>
          <p:cNvSpPr>
            <a:spLocks noGrp="1"/>
          </p:cNvSpPr>
          <p:nvPr>
            <p:ph type="ftr" sz="quarter" idx="11"/>
          </p:nvPr>
        </p:nvSpPr>
        <p:spPr/>
        <p:txBody>
          <a:bodyPr/>
          <a:lstStyle/>
          <a:p>
            <a:endParaRPr lang="en-IN"/>
          </a:p>
        </p:txBody>
      </p:sp>
      <p:sp>
        <p:nvSpPr>
          <p:cNvPr id="1048591" name="Slide Number Placeholder 5"/>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857" name="Title 1"/>
          <p:cNvSpPr>
            <a:spLocks noGrp="1"/>
          </p:cNvSpPr>
          <p:nvPr>
            <p:ph type="title"/>
          </p:nvPr>
        </p:nvSpPr>
        <p:spPr/>
        <p:txBody>
          <a:bodyPr/>
          <a:lstStyle/>
          <a:p>
            <a:r>
              <a:rPr lang="en-US"/>
              <a:t>Click to edit Master title style</a:t>
            </a:r>
            <a:endParaRPr lang="en-IN"/>
          </a:p>
        </p:txBody>
      </p:sp>
      <p:sp>
        <p:nvSpPr>
          <p:cNvPr id="1048858"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59" name="Date Placeholder 3"/>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60" name="Footer Placeholder 4"/>
          <p:cNvSpPr>
            <a:spLocks noGrp="1"/>
          </p:cNvSpPr>
          <p:nvPr>
            <p:ph type="ftr" sz="quarter" idx="11"/>
          </p:nvPr>
        </p:nvSpPr>
        <p:spPr/>
        <p:txBody>
          <a:bodyPr/>
          <a:lstStyle/>
          <a:p>
            <a:endParaRPr lang="en-IN"/>
          </a:p>
        </p:txBody>
      </p:sp>
      <p:sp>
        <p:nvSpPr>
          <p:cNvPr id="1048861" name="Slide Number Placeholder 5"/>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846"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1048847"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48" name="Date Placeholder 3"/>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49" name="Footer Placeholder 4"/>
          <p:cNvSpPr>
            <a:spLocks noGrp="1"/>
          </p:cNvSpPr>
          <p:nvPr>
            <p:ph type="ftr" sz="quarter" idx="11"/>
          </p:nvPr>
        </p:nvSpPr>
        <p:spPr/>
        <p:txBody>
          <a:bodyPr/>
          <a:lstStyle/>
          <a:p>
            <a:endParaRPr lang="en-IN"/>
          </a:p>
        </p:txBody>
      </p:sp>
      <p:sp>
        <p:nvSpPr>
          <p:cNvPr id="1048850" name="Slide Number Placeholder 5"/>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BA1C9AC9-9638-4033-AB65-63573898BCAA}" type="datetimeFigureOut">
              <a:rPr lang="en-IN" smtClean="0"/>
              <a:t>19-01-2023</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86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104886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864" name="Date Placeholder 3"/>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65" name="Footer Placeholder 4"/>
          <p:cNvSpPr>
            <a:spLocks noGrp="1"/>
          </p:cNvSpPr>
          <p:nvPr>
            <p:ph type="ftr" sz="quarter" idx="11"/>
          </p:nvPr>
        </p:nvSpPr>
        <p:spPr/>
        <p:txBody>
          <a:bodyPr/>
          <a:lstStyle/>
          <a:p>
            <a:endParaRPr lang="en-IN"/>
          </a:p>
        </p:txBody>
      </p:sp>
      <p:sp>
        <p:nvSpPr>
          <p:cNvPr id="1048866" name="Slide Number Placeholder 5"/>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3" name="Title 1"/>
          <p:cNvSpPr>
            <a:spLocks noGrp="1"/>
          </p:cNvSpPr>
          <p:nvPr>
            <p:ph type="title"/>
          </p:nvPr>
        </p:nvSpPr>
        <p:spPr/>
        <p:txBody>
          <a:bodyPr/>
          <a:lstStyle/>
          <a:p>
            <a:r>
              <a:rPr lang="en-US"/>
              <a:t>Click to edit Master title style</a:t>
            </a:r>
            <a:endParaRPr lang="en-IN"/>
          </a:p>
        </p:txBody>
      </p:sp>
      <p:sp>
        <p:nvSpPr>
          <p:cNvPr id="1048644"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5"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6" name="Date Placeholder 4"/>
          <p:cNvSpPr>
            <a:spLocks noGrp="1"/>
          </p:cNvSpPr>
          <p:nvPr>
            <p:ph type="dt" sz="half" idx="10"/>
          </p:nvPr>
        </p:nvSpPr>
        <p:spPr/>
        <p:txBody>
          <a:bodyPr/>
          <a:lstStyle/>
          <a:p>
            <a:fld id="{BA1C9AC9-9638-4033-AB65-63573898BCAA}" type="datetimeFigureOut">
              <a:rPr lang="en-IN" smtClean="0"/>
              <a:t>19-01-2023</a:t>
            </a:fld>
            <a:endParaRPr lang="en-IN"/>
          </a:p>
        </p:txBody>
      </p:sp>
      <p:sp>
        <p:nvSpPr>
          <p:cNvPr id="1048647" name="Footer Placeholder 5"/>
          <p:cNvSpPr>
            <a:spLocks noGrp="1"/>
          </p:cNvSpPr>
          <p:nvPr>
            <p:ph type="ftr" sz="quarter" idx="11"/>
          </p:nvPr>
        </p:nvSpPr>
        <p:spPr/>
        <p:txBody>
          <a:bodyPr/>
          <a:lstStyle/>
          <a:p>
            <a:endParaRPr lang="en-IN"/>
          </a:p>
        </p:txBody>
      </p:sp>
      <p:sp>
        <p:nvSpPr>
          <p:cNvPr id="1048648" name="Slide Number Placeholder 6"/>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867" name="Title 1"/>
          <p:cNvSpPr>
            <a:spLocks noGrp="1"/>
          </p:cNvSpPr>
          <p:nvPr>
            <p:ph type="title"/>
          </p:nvPr>
        </p:nvSpPr>
        <p:spPr/>
        <p:txBody>
          <a:bodyPr/>
          <a:lstStyle/>
          <a:p>
            <a:r>
              <a:rPr lang="en-US"/>
              <a:t>Click to edit Master title style</a:t>
            </a:r>
            <a:endParaRPr lang="en-IN"/>
          </a:p>
        </p:txBody>
      </p:sp>
      <p:sp>
        <p:nvSpPr>
          <p:cNvPr id="1048868"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69"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70"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871"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72" name="Date Placeholder 6"/>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73" name="Footer Placeholder 7"/>
          <p:cNvSpPr>
            <a:spLocks noGrp="1"/>
          </p:cNvSpPr>
          <p:nvPr>
            <p:ph type="ftr" sz="quarter" idx="11"/>
          </p:nvPr>
        </p:nvSpPr>
        <p:spPr/>
        <p:txBody>
          <a:bodyPr/>
          <a:lstStyle/>
          <a:p>
            <a:endParaRPr lang="en-IN"/>
          </a:p>
        </p:txBody>
      </p:sp>
      <p:sp>
        <p:nvSpPr>
          <p:cNvPr id="1048874" name="Slide Number Placeholder 8"/>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842" name="Title 1"/>
          <p:cNvSpPr>
            <a:spLocks noGrp="1"/>
          </p:cNvSpPr>
          <p:nvPr>
            <p:ph type="title"/>
          </p:nvPr>
        </p:nvSpPr>
        <p:spPr/>
        <p:txBody>
          <a:bodyPr/>
          <a:lstStyle/>
          <a:p>
            <a:r>
              <a:rPr lang="en-US"/>
              <a:t>Click to edit Master title style</a:t>
            </a:r>
            <a:endParaRPr lang="en-IN"/>
          </a:p>
        </p:txBody>
      </p:sp>
      <p:sp>
        <p:nvSpPr>
          <p:cNvPr id="1048843" name="Date Placeholder 2"/>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44" name="Footer Placeholder 3"/>
          <p:cNvSpPr>
            <a:spLocks noGrp="1"/>
          </p:cNvSpPr>
          <p:nvPr>
            <p:ph type="ftr" sz="quarter" idx="11"/>
          </p:nvPr>
        </p:nvSpPr>
        <p:spPr/>
        <p:txBody>
          <a:bodyPr/>
          <a:lstStyle/>
          <a:p>
            <a:endParaRPr lang="en-IN"/>
          </a:p>
        </p:txBody>
      </p:sp>
      <p:sp>
        <p:nvSpPr>
          <p:cNvPr id="1048845" name="Slide Number Placeholder 4"/>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875" name="Date Placeholder 1"/>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76" name="Footer Placeholder 2"/>
          <p:cNvSpPr>
            <a:spLocks noGrp="1"/>
          </p:cNvSpPr>
          <p:nvPr>
            <p:ph type="ftr" sz="quarter" idx="11"/>
          </p:nvPr>
        </p:nvSpPr>
        <p:spPr/>
        <p:txBody>
          <a:bodyPr/>
          <a:lstStyle/>
          <a:p>
            <a:endParaRPr lang="en-IN"/>
          </a:p>
        </p:txBody>
      </p:sp>
      <p:sp>
        <p:nvSpPr>
          <p:cNvPr id="1048877" name="Slide Number Placeholder 3"/>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878"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1048879"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880"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81" name="Date Placeholder 4"/>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82" name="Footer Placeholder 5"/>
          <p:cNvSpPr>
            <a:spLocks noGrp="1"/>
          </p:cNvSpPr>
          <p:nvPr>
            <p:ph type="ftr" sz="quarter" idx="11"/>
          </p:nvPr>
        </p:nvSpPr>
        <p:spPr/>
        <p:txBody>
          <a:bodyPr/>
          <a:lstStyle/>
          <a:p>
            <a:endParaRPr lang="en-IN"/>
          </a:p>
        </p:txBody>
      </p:sp>
      <p:sp>
        <p:nvSpPr>
          <p:cNvPr id="1048883" name="Slide Number Placeholder 6"/>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851"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1048852"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853"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854" name="Date Placeholder 4"/>
          <p:cNvSpPr>
            <a:spLocks noGrp="1"/>
          </p:cNvSpPr>
          <p:nvPr>
            <p:ph type="dt" sz="half" idx="10"/>
          </p:nvPr>
        </p:nvSpPr>
        <p:spPr/>
        <p:txBody>
          <a:bodyPr/>
          <a:lstStyle/>
          <a:p>
            <a:fld id="{BA1C9AC9-9638-4033-AB65-63573898BCAA}" type="datetimeFigureOut">
              <a:rPr lang="en-IN" smtClean="0"/>
              <a:t>19-01-2023</a:t>
            </a:fld>
            <a:endParaRPr lang="en-IN"/>
          </a:p>
        </p:txBody>
      </p:sp>
      <p:sp>
        <p:nvSpPr>
          <p:cNvPr id="1048855" name="Footer Placeholder 5"/>
          <p:cNvSpPr>
            <a:spLocks noGrp="1"/>
          </p:cNvSpPr>
          <p:nvPr>
            <p:ph type="ftr" sz="quarter" idx="11"/>
          </p:nvPr>
        </p:nvSpPr>
        <p:spPr/>
        <p:txBody>
          <a:bodyPr/>
          <a:lstStyle/>
          <a:p>
            <a:endParaRPr lang="en-IN"/>
          </a:p>
        </p:txBody>
      </p:sp>
      <p:sp>
        <p:nvSpPr>
          <p:cNvPr id="1048856" name="Slide Number Placeholder 6"/>
          <p:cNvSpPr>
            <a:spLocks noGrp="1"/>
          </p:cNvSpPr>
          <p:nvPr>
            <p:ph type="sldNum" sz="quarter" idx="12"/>
          </p:nvPr>
        </p:nvSpPr>
        <p:spPr/>
        <p:txBody>
          <a:bodyPr/>
          <a:lstStyle/>
          <a:p>
            <a:fld id="{3A8E9D6F-14BC-4932-B2E9-27885CD0813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1C9AC9-9638-4033-AB65-63573898BCAA}" type="datetimeFigureOut">
              <a:rPr lang="en-IN" smtClean="0"/>
              <a:t>19-01-2023</a:t>
            </a:fld>
            <a:endParaRPr lang="en-IN"/>
          </a:p>
        </p:txBody>
      </p:sp>
      <p:sp>
        <p:nvSpPr>
          <p:cNvPr id="104857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8E9D6F-14BC-4932-B2E9-27885CD0813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emf"/></Relationships>
</file>

<file path=ppt/slides/_rels/slide4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ctrTitle"/>
          </p:nvPr>
        </p:nvSpPr>
        <p:spPr/>
        <p:txBody>
          <a:bodyPr/>
          <a:lstStyle/>
          <a:p>
            <a:r>
              <a:rPr lang="en-US" dirty="0"/>
              <a:t>FRACTURES</a:t>
            </a:r>
            <a:endParaRPr lang="en-IN" dirty="0"/>
          </a:p>
        </p:txBody>
      </p:sp>
      <p:sp>
        <p:nvSpPr>
          <p:cNvPr id="1048608" name="Subtitle 3"/>
          <p:cNvSpPr>
            <a:spLocks noGrp="1"/>
          </p:cNvSpPr>
          <p:nvPr>
            <p:ph type="subTitle" idx="1"/>
          </p:nvPr>
        </p:nvSpPr>
        <p:spPr/>
        <p:txBody>
          <a:bodyPr/>
          <a:lstStyle/>
          <a:p>
            <a:r>
              <a:rPr lang="en-US" dirty="0"/>
              <a:t>GILBERT R.M</a:t>
            </a:r>
            <a:endParaRPr lang="zh-CN" altLang="en-US"/>
          </a:p>
          <a:p>
            <a:r>
              <a:rPr lang="en-IN" dirty="0"/>
              <a:t>KMTC M</a:t>
            </a:r>
            <a:r>
              <a:rPr lang="en-US" dirty="0"/>
              <a:t>ACHAKOS</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Title 1"/>
          <p:cNvSpPr>
            <a:spLocks noGrp="1"/>
          </p:cNvSpPr>
          <p:nvPr>
            <p:ph type="title"/>
          </p:nvPr>
        </p:nvSpPr>
        <p:spPr/>
        <p:txBody>
          <a:bodyPr/>
          <a:lstStyle/>
          <a:p>
            <a:r>
              <a:rPr lang="en-US" dirty="0"/>
              <a:t>Types of displacement</a:t>
            </a:r>
            <a:endParaRPr lang="en-IN" dirty="0"/>
          </a:p>
        </p:txBody>
      </p:sp>
      <p:sp>
        <p:nvSpPr>
          <p:cNvPr id="1048624" name="Content Placeholder 2"/>
          <p:cNvSpPr>
            <a:spLocks noGrp="1"/>
          </p:cNvSpPr>
          <p:nvPr>
            <p:ph idx="1"/>
          </p:nvPr>
        </p:nvSpPr>
        <p:spPr/>
        <p:txBody>
          <a:bodyPr/>
          <a:lstStyle/>
          <a:p>
            <a:r>
              <a:rPr lang="en-US" dirty="0"/>
              <a:t>Translation (shift)- the fragments may shift sideways, backwards or forwards</a:t>
            </a:r>
          </a:p>
          <a:p>
            <a:r>
              <a:rPr lang="en-US" dirty="0" err="1"/>
              <a:t>Angulation</a:t>
            </a:r>
            <a:r>
              <a:rPr lang="en-US" dirty="0"/>
              <a:t> (tilt)- mal alignment if unconnected will lead to limb deformity</a:t>
            </a:r>
          </a:p>
          <a:p>
            <a:r>
              <a:rPr lang="en-US" dirty="0"/>
              <a:t>Rotation (twist)- rotational deformity </a:t>
            </a:r>
          </a:p>
          <a:p>
            <a:r>
              <a:rPr lang="en-US" dirty="0"/>
              <a:t>Length- can cause shortening of the bone</a:t>
            </a:r>
            <a:endParaRPr lang="en-IN"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6" name="Title 1"/>
          <p:cNvSpPr>
            <a:spLocks noGrp="1"/>
          </p:cNvSpPr>
          <p:nvPr>
            <p:ph type="title"/>
          </p:nvPr>
        </p:nvSpPr>
        <p:spPr/>
        <p:txBody>
          <a:bodyPr/>
          <a:lstStyle/>
          <a:p>
            <a:endParaRPr lang="en-US"/>
          </a:p>
        </p:txBody>
      </p:sp>
      <p:sp>
        <p:nvSpPr>
          <p:cNvPr id="1048817"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pPr>
            <a:r>
              <a:rPr lang="en-US" dirty="0"/>
              <a:t>Consequences</a:t>
            </a:r>
          </a:p>
          <a:p>
            <a:pPr fontAlgn="auto">
              <a:spcAft>
                <a:spcPts val="0"/>
              </a:spcAft>
              <a:buFont typeface="Wingdings" panose="05000000000000000000" pitchFamily="2" charset="2"/>
              <a:buChar char="ü"/>
            </a:pPr>
            <a:r>
              <a:rPr lang="en-US" dirty="0"/>
              <a:t>Deformation of the bone</a:t>
            </a:r>
          </a:p>
          <a:p>
            <a:pPr fontAlgn="auto">
              <a:spcAft>
                <a:spcPts val="0"/>
              </a:spcAft>
              <a:buFont typeface="Wingdings" panose="05000000000000000000" pitchFamily="2" charset="2"/>
              <a:buChar char="ü"/>
            </a:pPr>
            <a:r>
              <a:rPr lang="en-US" dirty="0"/>
              <a:t>Leads to secondary osteoarthritis a few years later</a:t>
            </a:r>
          </a:p>
          <a:p>
            <a:pPr fontAlgn="auto">
              <a:spcAft>
                <a:spcPts val="0"/>
              </a:spcAft>
              <a:buFont typeface="Wingdings" panose="05000000000000000000" pitchFamily="2" charset="2"/>
              <a:buChar char="ü"/>
            </a:pPr>
            <a:r>
              <a:rPr lang="en-US" dirty="0"/>
              <a:t>Painful limitation of joint movement</a:t>
            </a:r>
          </a:p>
          <a:p>
            <a:pPr marL="0" indent="0" fontAlgn="auto">
              <a:spcAft>
                <a:spcPts val="0"/>
              </a:spcAft>
              <a:buFont typeface="Arial" panose="020B0604020202020204" pitchFamily="34" charset="0"/>
              <a:buNone/>
            </a:pP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8" name="Title 1"/>
          <p:cNvSpPr>
            <a:spLocks noGrp="1"/>
          </p:cNvSpPr>
          <p:nvPr>
            <p:ph type="title"/>
          </p:nvPr>
        </p:nvSpPr>
        <p:spPr/>
        <p:txBody>
          <a:bodyPr/>
          <a:lstStyle/>
          <a:p>
            <a:endParaRPr lang="en-US"/>
          </a:p>
        </p:txBody>
      </p:sp>
      <p:sp>
        <p:nvSpPr>
          <p:cNvPr id="1048819" name="Content Placeholder 2"/>
          <p:cNvSpPr>
            <a:spLocks noGrp="1"/>
          </p:cNvSpPr>
          <p:nvPr>
            <p:ph idx="1"/>
          </p:nvPr>
        </p:nvSpPr>
        <p:spPr/>
        <p:txBody>
          <a:bodyPr/>
          <a:lstStyle/>
          <a:p>
            <a:r>
              <a:rPr lang="en-US"/>
              <a:t>X-ray shows the characteristic increase in x-ray density, which occurs as a consequence of two factors: </a:t>
            </a:r>
          </a:p>
          <a:p>
            <a:r>
              <a:rPr lang="en-US"/>
              <a:t>Disuse osteoporosis in the surrounding parts gives the impression of ‘increased density’ in the necrotic segment,</a:t>
            </a:r>
          </a:p>
          <a:p>
            <a:r>
              <a:rPr lang="en-US"/>
              <a:t>and collapse of trabeculae compacts the bone and increases its density. </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0" name="Title 1"/>
          <p:cNvSpPr>
            <a:spLocks noGrp="1"/>
          </p:cNvSpPr>
          <p:nvPr>
            <p:ph type="title"/>
          </p:nvPr>
        </p:nvSpPr>
        <p:spPr>
          <a:xfrm>
            <a:off x="457200" y="274638"/>
            <a:ext cx="8229600" cy="563562"/>
          </a:xfrm>
        </p:spPr>
        <p:txBody>
          <a:bodyPr rtlCol="0">
            <a:normAutofit fontScale="90000"/>
          </a:bodyPr>
          <a:lstStyle/>
          <a:p>
            <a:pPr fontAlgn="auto">
              <a:spcAft>
                <a:spcPts val="0"/>
              </a:spcAft>
            </a:pPr>
            <a:endParaRPr lang="en-US" dirty="0"/>
          </a:p>
        </p:txBody>
      </p:sp>
      <p:sp>
        <p:nvSpPr>
          <p:cNvPr id="1048821" name="Content Placeholder 2"/>
          <p:cNvSpPr>
            <a:spLocks noGrp="1"/>
          </p:cNvSpPr>
          <p:nvPr>
            <p:ph idx="1"/>
          </p:nvPr>
        </p:nvSpPr>
        <p:spPr>
          <a:xfrm>
            <a:off x="457200" y="1143000"/>
            <a:ext cx="8229600" cy="4983163"/>
          </a:xfrm>
        </p:spPr>
        <p:txBody>
          <a:bodyPr rtlCol="0">
            <a:normAutofit fontScale="86250"/>
          </a:bodyPr>
          <a:lstStyle/>
          <a:p>
            <a:pPr fontAlgn="auto">
              <a:spcAft>
                <a:spcPts val="0"/>
              </a:spcAft>
              <a:buFont typeface="Arial" panose="020B0604020202020204" pitchFamily="34" charset="0"/>
              <a:buChar char="•"/>
            </a:pPr>
            <a:r>
              <a:rPr lang="en-US" dirty="0"/>
              <a:t>Treatment :</a:t>
            </a:r>
          </a:p>
          <a:p>
            <a:pPr fontAlgn="auto">
              <a:spcAft>
                <a:spcPts val="0"/>
              </a:spcAft>
              <a:buFont typeface="Wingdings" panose="05000000000000000000" pitchFamily="2" charset="2"/>
              <a:buChar char="ü"/>
            </a:pPr>
            <a:r>
              <a:rPr lang="en-US" dirty="0"/>
              <a:t>usually becomes necessary when joint function is threatened. </a:t>
            </a:r>
          </a:p>
          <a:p>
            <a:pPr fontAlgn="auto">
              <a:spcAft>
                <a:spcPts val="0"/>
              </a:spcAft>
              <a:buFont typeface="Wingdings" panose="05000000000000000000" pitchFamily="2" charset="2"/>
              <a:buChar char="ü"/>
            </a:pPr>
            <a:r>
              <a:rPr lang="en-US" dirty="0"/>
              <a:t>In old people with necrosis of the femoral head an arthroplasty is the obvious choice; </a:t>
            </a:r>
          </a:p>
          <a:p>
            <a:pPr fontAlgn="auto">
              <a:spcAft>
                <a:spcPts val="0"/>
              </a:spcAft>
              <a:buFont typeface="Wingdings" panose="05000000000000000000" pitchFamily="2" charset="2"/>
              <a:buChar char="ü"/>
            </a:pPr>
            <a:r>
              <a:rPr lang="en-US" dirty="0"/>
              <a:t>in younger people, realignment osteotomy (or, in some cases, arthrodesis) may be wiser. </a:t>
            </a:r>
          </a:p>
          <a:p>
            <a:pPr fontAlgn="auto">
              <a:spcAft>
                <a:spcPts val="0"/>
              </a:spcAft>
              <a:buFont typeface="Wingdings" panose="05000000000000000000" pitchFamily="2" charset="2"/>
              <a:buChar char="ü"/>
            </a:pPr>
            <a:r>
              <a:rPr lang="en-US" dirty="0"/>
              <a:t>Avascular necrosis in the scaphoid or talus may need no more than symptomatic treatment, but arthrodesis of the wrist or ankle is sometimes needed.</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2" name="Title 1"/>
          <p:cNvSpPr>
            <a:spLocks noGrp="1"/>
          </p:cNvSpPr>
          <p:nvPr>
            <p:ph type="title"/>
          </p:nvPr>
        </p:nvSpPr>
        <p:spPr/>
        <p:txBody>
          <a:bodyPr/>
          <a:lstStyle/>
          <a:p>
            <a:r>
              <a:rPr lang="en-US"/>
              <a:t>Growth Disturbance</a:t>
            </a:r>
          </a:p>
        </p:txBody>
      </p:sp>
      <p:sp>
        <p:nvSpPr>
          <p:cNvPr id="1048823" name="Content Placeholder 2"/>
          <p:cNvSpPr>
            <a:spLocks noGrp="1"/>
          </p:cNvSpPr>
          <p:nvPr>
            <p:ph idx="1"/>
          </p:nvPr>
        </p:nvSpPr>
        <p:spPr/>
        <p:txBody>
          <a:bodyPr>
            <a:normAutofit fontScale="96875"/>
          </a:bodyPr>
          <a:lstStyle/>
          <a:p>
            <a:r>
              <a:rPr lang="en-US" dirty="0"/>
              <a:t>In </a:t>
            </a:r>
            <a:r>
              <a:rPr lang="en-US" dirty="0" err="1"/>
              <a:t>childern</a:t>
            </a:r>
            <a:r>
              <a:rPr lang="en-US" dirty="0"/>
              <a:t>, due to damage to </a:t>
            </a:r>
            <a:r>
              <a:rPr lang="en-US" dirty="0" err="1"/>
              <a:t>physis</a:t>
            </a:r>
            <a:endParaRPr lang="en-US" dirty="0"/>
          </a:p>
          <a:p>
            <a:r>
              <a:rPr lang="en-US" dirty="0"/>
              <a:t>Transverse fractures not dangerous as long it does run through germinal zone</a:t>
            </a:r>
          </a:p>
          <a:p>
            <a:r>
              <a:rPr lang="en-US" dirty="0"/>
              <a:t>Prevented by accurate reduction</a:t>
            </a:r>
          </a:p>
          <a:p>
            <a:r>
              <a:rPr lang="en-US" dirty="0"/>
              <a:t>Epiphysis splitting fractures -&gt; asymmetrical growth and angulated bone ends</a:t>
            </a:r>
          </a:p>
          <a:p>
            <a:r>
              <a:rPr lang="en-US" dirty="0"/>
              <a:t>Complete cessation of growth – if entire </a:t>
            </a:r>
            <a:r>
              <a:rPr lang="en-US" dirty="0" err="1"/>
              <a:t>physis</a:t>
            </a:r>
            <a:r>
              <a:rPr lang="en-US" dirty="0"/>
              <a:t> is damaged.</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4" name="Title 1"/>
          <p:cNvSpPr>
            <a:spLocks noGrp="1"/>
          </p:cNvSpPr>
          <p:nvPr>
            <p:ph type="title"/>
          </p:nvPr>
        </p:nvSpPr>
        <p:spPr/>
        <p:txBody>
          <a:bodyPr/>
          <a:lstStyle/>
          <a:p>
            <a:r>
              <a:rPr lang="en-US"/>
              <a:t>Bed Sores</a:t>
            </a:r>
          </a:p>
        </p:txBody>
      </p:sp>
      <p:sp>
        <p:nvSpPr>
          <p:cNvPr id="1048825" name="Content Placeholder 2"/>
          <p:cNvSpPr>
            <a:spLocks noGrp="1"/>
          </p:cNvSpPr>
          <p:nvPr>
            <p:ph idx="1"/>
          </p:nvPr>
        </p:nvSpPr>
        <p:spPr>
          <a:xfrm>
            <a:off x="0" y="980728"/>
            <a:ext cx="4572000" cy="5544615"/>
          </a:xfrm>
        </p:spPr>
        <p:txBody>
          <a:bodyPr>
            <a:normAutofit fontScale="93750"/>
          </a:bodyPr>
          <a:lstStyle/>
          <a:p>
            <a:r>
              <a:rPr lang="en-US" dirty="0"/>
              <a:t>Elderly or </a:t>
            </a:r>
            <a:r>
              <a:rPr lang="en-US" dirty="0" err="1"/>
              <a:t>Paralysed</a:t>
            </a:r>
            <a:r>
              <a:rPr lang="en-US" dirty="0"/>
              <a:t> </a:t>
            </a:r>
          </a:p>
          <a:p>
            <a:r>
              <a:rPr lang="en-US" dirty="0"/>
              <a:t>Skin over sacrum and heels – most vulnerable</a:t>
            </a:r>
          </a:p>
          <a:p>
            <a:r>
              <a:rPr lang="en-US" dirty="0"/>
              <a:t>Prevention by careful nursing and early activity</a:t>
            </a:r>
          </a:p>
          <a:p>
            <a:r>
              <a:rPr lang="en-US" dirty="0"/>
              <a:t>Treatment is difficult. By necrotic tissue excision and skin grafting</a:t>
            </a:r>
          </a:p>
          <a:p>
            <a:r>
              <a:rPr lang="en-US" dirty="0"/>
              <a:t>Vacuum assisted closure for sacral sores</a:t>
            </a:r>
          </a:p>
        </p:txBody>
      </p:sp>
      <p:pic>
        <p:nvPicPr>
          <p:cNvPr id="2097186" name="Picture 2"/>
          <p:cNvPicPr>
            <a:picLocks noChangeAspect="1" noChangeArrowheads="1"/>
          </p:cNvPicPr>
          <p:nvPr/>
        </p:nvPicPr>
        <p:blipFill>
          <a:blip r:embed="rId2" cstate="print"/>
          <a:srcRect/>
          <a:stretch>
            <a:fillRect/>
          </a:stretch>
        </p:blipFill>
        <p:spPr bwMode="auto">
          <a:xfrm>
            <a:off x="4572000" y="1628800"/>
            <a:ext cx="4572000" cy="3384376"/>
          </a:xfrm>
          <a:prstGeom prst="rect">
            <a:avLst/>
          </a:prstGeom>
          <a:noFill/>
          <a:ln w="9525">
            <a:noFill/>
            <a:miter lim="800000"/>
            <a:headEnd/>
            <a:tailEnd/>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6" name="Title 1"/>
          <p:cNvSpPr>
            <a:spLocks noGrp="1"/>
          </p:cNvSpPr>
          <p:nvPr>
            <p:ph type="title"/>
          </p:nvPr>
        </p:nvSpPr>
        <p:spPr/>
        <p:txBody>
          <a:bodyPr/>
          <a:lstStyle/>
          <a:p>
            <a:r>
              <a:rPr lang="en-US"/>
              <a:t>Myositis Ossificans</a:t>
            </a:r>
          </a:p>
        </p:txBody>
      </p:sp>
      <p:sp>
        <p:nvSpPr>
          <p:cNvPr id="1048827" name="Content Placeholder 2"/>
          <p:cNvSpPr>
            <a:spLocks noGrp="1"/>
          </p:cNvSpPr>
          <p:nvPr>
            <p:ph idx="1"/>
          </p:nvPr>
        </p:nvSpPr>
        <p:spPr>
          <a:xfrm>
            <a:off x="457200" y="1600200"/>
            <a:ext cx="4114800" cy="4925144"/>
          </a:xfrm>
        </p:spPr>
        <p:txBody>
          <a:bodyPr rtlCol="0">
            <a:normAutofit fontScale="73750" lnSpcReduction="20000"/>
          </a:bodyPr>
          <a:lstStyle/>
          <a:p>
            <a:pPr fontAlgn="auto">
              <a:spcAft>
                <a:spcPts val="0"/>
              </a:spcAft>
              <a:buFont typeface="Arial" panose="020B0604020202020204" pitchFamily="34" charset="0"/>
              <a:buChar char="•"/>
            </a:pPr>
            <a:r>
              <a:rPr lang="en-US" dirty="0"/>
              <a:t>Heterotopic ossification after injury</a:t>
            </a:r>
          </a:p>
          <a:p>
            <a:pPr fontAlgn="auto">
              <a:spcAft>
                <a:spcPts val="0"/>
              </a:spcAft>
              <a:buFont typeface="Arial" panose="020B0604020202020204" pitchFamily="34" charset="0"/>
              <a:buChar char="•"/>
            </a:pPr>
            <a:r>
              <a:rPr lang="en-US" dirty="0"/>
              <a:t>Dislocation of elbow or blow to brachialis, deltoid or quadriceps</a:t>
            </a:r>
          </a:p>
          <a:p>
            <a:pPr fontAlgn="auto">
              <a:spcAft>
                <a:spcPts val="0"/>
              </a:spcAft>
              <a:buFont typeface="Arial" panose="020B0604020202020204" pitchFamily="34" charset="0"/>
              <a:buChar char="•"/>
            </a:pPr>
            <a:r>
              <a:rPr lang="en-US" dirty="0"/>
              <a:t>Pain , swelling and tenderness</a:t>
            </a:r>
          </a:p>
          <a:p>
            <a:pPr fontAlgn="auto">
              <a:spcAft>
                <a:spcPts val="0"/>
              </a:spcAft>
              <a:buFont typeface="Arial" panose="020B0604020202020204" pitchFamily="34" charset="0"/>
              <a:buChar char="•"/>
            </a:pPr>
            <a:r>
              <a:rPr lang="en-US" dirty="0"/>
              <a:t>Bone scan – increased activity</a:t>
            </a:r>
          </a:p>
          <a:p>
            <a:pPr fontAlgn="auto">
              <a:spcAft>
                <a:spcPts val="0"/>
              </a:spcAft>
              <a:buFont typeface="Arial" panose="020B0604020202020204" pitchFamily="34" charset="0"/>
              <a:buChar char="•"/>
            </a:pPr>
            <a:r>
              <a:rPr lang="en-US" dirty="0"/>
              <a:t>Limited joint movement</a:t>
            </a:r>
          </a:p>
          <a:p>
            <a:pPr fontAlgn="auto">
              <a:spcAft>
                <a:spcPts val="0"/>
              </a:spcAft>
              <a:buFont typeface="Arial" panose="020B0604020202020204" pitchFamily="34" charset="0"/>
              <a:buChar char="•"/>
            </a:pPr>
            <a:r>
              <a:rPr lang="en-US" dirty="0"/>
              <a:t>8 weeks , easily palpable , defined in x ray</a:t>
            </a:r>
          </a:p>
          <a:p>
            <a:pPr fontAlgn="auto">
              <a:spcAft>
                <a:spcPts val="0"/>
              </a:spcAft>
              <a:buFont typeface="Arial" panose="020B0604020202020204" pitchFamily="34" charset="0"/>
              <a:buChar char="•"/>
            </a:pPr>
            <a:r>
              <a:rPr lang="en-US" dirty="0"/>
              <a:t>Immobilization, Excision, NSAIDS ,Radiotherapy</a:t>
            </a:r>
          </a:p>
        </p:txBody>
      </p:sp>
      <p:pic>
        <p:nvPicPr>
          <p:cNvPr id="2097187" name="Picture 2"/>
          <p:cNvPicPr>
            <a:picLocks noChangeAspect="1" noChangeArrowheads="1"/>
          </p:cNvPicPr>
          <p:nvPr/>
        </p:nvPicPr>
        <p:blipFill>
          <a:blip r:embed="rId2" cstate="print"/>
          <a:srcRect/>
          <a:stretch>
            <a:fillRect/>
          </a:stretch>
        </p:blipFill>
        <p:spPr bwMode="auto">
          <a:xfrm>
            <a:off x="4427984" y="1700808"/>
            <a:ext cx="4524375" cy="3067050"/>
          </a:xfrm>
          <a:prstGeom prst="rect">
            <a:avLst/>
          </a:prstGeom>
          <a:noFill/>
          <a:ln w="9525">
            <a:noFill/>
            <a:miter lim="800000"/>
            <a:headEnd/>
            <a:tailEnd/>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8" name="Title 1"/>
          <p:cNvSpPr>
            <a:spLocks noGrp="1"/>
          </p:cNvSpPr>
          <p:nvPr>
            <p:ph type="title"/>
          </p:nvPr>
        </p:nvSpPr>
        <p:spPr/>
        <p:txBody>
          <a:bodyPr/>
          <a:lstStyle/>
          <a:p>
            <a:r>
              <a:rPr lang="en-US"/>
              <a:t>Tendon Lesions</a:t>
            </a:r>
          </a:p>
        </p:txBody>
      </p:sp>
      <p:sp>
        <p:nvSpPr>
          <p:cNvPr id="1048829" name="Content Placeholder 2"/>
          <p:cNvSpPr>
            <a:spLocks noGrp="1"/>
          </p:cNvSpPr>
          <p:nvPr>
            <p:ph idx="1"/>
          </p:nvPr>
        </p:nvSpPr>
        <p:spPr/>
        <p:txBody>
          <a:bodyPr/>
          <a:lstStyle/>
          <a:p>
            <a:r>
              <a:rPr lang="en-US"/>
              <a:t>Tendinitis – Tibialis posterior tendon after medial malleolar fractures</a:t>
            </a:r>
          </a:p>
          <a:p>
            <a:r>
              <a:rPr lang="en-US"/>
              <a:t>Rupture of EPL tendon 6-12 weeks after fracture of lower radius</a:t>
            </a:r>
          </a:p>
          <a:p>
            <a:r>
              <a:rPr lang="en-US"/>
              <a:t>Corrected by transfer of extensor indicis proprius tendon</a:t>
            </a:r>
          </a:p>
          <a:p>
            <a:endParaRPr lang="en-US"/>
          </a:p>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0" name="Title 1"/>
          <p:cNvSpPr>
            <a:spLocks noGrp="1"/>
          </p:cNvSpPr>
          <p:nvPr>
            <p:ph type="title"/>
          </p:nvPr>
        </p:nvSpPr>
        <p:spPr/>
        <p:txBody>
          <a:bodyPr/>
          <a:lstStyle/>
          <a:p>
            <a:r>
              <a:rPr lang="en-US"/>
              <a:t>Nerve Compression</a:t>
            </a:r>
          </a:p>
        </p:txBody>
      </p:sp>
      <p:sp>
        <p:nvSpPr>
          <p:cNvPr id="1048831" name="Content Placeholder 2"/>
          <p:cNvSpPr>
            <a:spLocks noGrp="1"/>
          </p:cNvSpPr>
          <p:nvPr>
            <p:ph idx="1"/>
          </p:nvPr>
        </p:nvSpPr>
        <p:spPr/>
        <p:txBody>
          <a:bodyPr/>
          <a:lstStyle/>
          <a:p>
            <a:r>
              <a:rPr lang="en-US"/>
              <a:t>Lateral popliteal nerve – external rotation</a:t>
            </a:r>
          </a:p>
          <a:p>
            <a:r>
              <a:rPr lang="en-US"/>
              <a:t>Radial palsy – crutches</a:t>
            </a:r>
          </a:p>
          <a:p>
            <a:r>
              <a:rPr lang="en-US"/>
              <a:t>Numbness, paraesthesia, loss of power and wasting</a:t>
            </a:r>
          </a:p>
          <a:p>
            <a:r>
              <a:rPr lang="en-US"/>
              <a:t>Ulnar, Median and Posterior tibial nerve</a:t>
            </a:r>
          </a:p>
          <a:p>
            <a:r>
              <a:rPr lang="en-US"/>
              <a:t>Decompression</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2" name="Title 1"/>
          <p:cNvSpPr>
            <a:spLocks noGrp="1"/>
          </p:cNvSpPr>
          <p:nvPr>
            <p:ph type="title"/>
          </p:nvPr>
        </p:nvSpPr>
        <p:spPr/>
        <p:txBody>
          <a:bodyPr/>
          <a:lstStyle/>
          <a:p>
            <a:r>
              <a:rPr lang="en-US"/>
              <a:t>Muscle Contracture</a:t>
            </a:r>
          </a:p>
        </p:txBody>
      </p:sp>
      <p:sp>
        <p:nvSpPr>
          <p:cNvPr id="1048833" name="Content Placeholder 2"/>
          <p:cNvSpPr>
            <a:spLocks noGrp="1"/>
          </p:cNvSpPr>
          <p:nvPr>
            <p:ph idx="1"/>
          </p:nvPr>
        </p:nvSpPr>
        <p:spPr/>
        <p:txBody>
          <a:bodyPr>
            <a:normAutofit fontScale="96875"/>
          </a:bodyPr>
          <a:lstStyle/>
          <a:p>
            <a:r>
              <a:rPr lang="en-US"/>
              <a:t>Ischaemic contractures of affected muscles</a:t>
            </a:r>
          </a:p>
          <a:p>
            <a:r>
              <a:rPr lang="en-US"/>
              <a:t>Deformity and stiffness</a:t>
            </a:r>
          </a:p>
          <a:p>
            <a:r>
              <a:rPr lang="en-US"/>
              <a:t>Forearm and hand, leg and foot</a:t>
            </a:r>
          </a:p>
          <a:p>
            <a:r>
              <a:rPr lang="en-US"/>
              <a:t>Wasting and Clawing of fingers</a:t>
            </a:r>
          </a:p>
          <a:p>
            <a:r>
              <a:rPr lang="en-US"/>
              <a:t>Due to injuries and tight bandage</a:t>
            </a:r>
          </a:p>
          <a:p>
            <a:r>
              <a:rPr lang="en-US"/>
              <a:t>Calf ischemia – popliteal artery or its divisions</a:t>
            </a:r>
          </a:p>
          <a:p>
            <a:r>
              <a:rPr lang="en-US"/>
              <a:t>Tendon transfer </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4" name="Title 1"/>
          <p:cNvSpPr>
            <a:spLocks noGrp="1"/>
          </p:cNvSpPr>
          <p:nvPr>
            <p:ph type="title"/>
          </p:nvPr>
        </p:nvSpPr>
        <p:spPr/>
        <p:txBody>
          <a:bodyPr/>
          <a:lstStyle/>
          <a:p>
            <a:r>
              <a:rPr lang="en-US"/>
              <a:t>Joint Instability and Stiffness</a:t>
            </a:r>
          </a:p>
        </p:txBody>
      </p:sp>
      <p:sp>
        <p:nvSpPr>
          <p:cNvPr id="1048835" name="Content Placeholder 2"/>
          <p:cNvSpPr>
            <a:spLocks noGrp="1"/>
          </p:cNvSpPr>
          <p:nvPr>
            <p:ph idx="1"/>
          </p:nvPr>
        </p:nvSpPr>
        <p:spPr/>
        <p:txBody>
          <a:bodyPr/>
          <a:lstStyle/>
          <a:p>
            <a:r>
              <a:rPr lang="en-US"/>
              <a:t>Instability – Ligamentous laxity, muscle weakness and bone loss</a:t>
            </a:r>
          </a:p>
          <a:p>
            <a:r>
              <a:rPr lang="en-US"/>
              <a:t>Recurrent dislocation</a:t>
            </a:r>
          </a:p>
          <a:p>
            <a:r>
              <a:rPr lang="en-US"/>
              <a:t>Stiffness – knee, elbow ,shoulder ,small joints of hand </a:t>
            </a:r>
          </a:p>
          <a:p>
            <a:r>
              <a:rPr lang="en-US"/>
              <a:t>Hemarthrosis – synovial adhesions</a:t>
            </a:r>
          </a:p>
          <a:p>
            <a:r>
              <a:rPr lang="en-US"/>
              <a:t>Treatment is by exercise to prevent occurence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5" name="Title 3"/>
          <p:cNvSpPr>
            <a:spLocks noGrp="1"/>
          </p:cNvSpPr>
          <p:nvPr>
            <p:ph type="title"/>
          </p:nvPr>
        </p:nvSpPr>
        <p:spPr/>
        <p:txBody>
          <a:bodyPr/>
          <a:lstStyle/>
          <a:p>
            <a:r>
              <a:rPr lang="en-US" dirty="0"/>
              <a:t>Mechanism of injury</a:t>
            </a:r>
          </a:p>
        </p:txBody>
      </p:sp>
      <p:sp>
        <p:nvSpPr>
          <p:cNvPr id="1048626" name="Content Placeholder 4"/>
          <p:cNvSpPr>
            <a:spLocks noGrp="1"/>
          </p:cNvSpPr>
          <p:nvPr>
            <p:ph idx="1"/>
          </p:nvPr>
        </p:nvSpPr>
        <p:spPr/>
        <p:txBody>
          <a:bodyPr/>
          <a:lstStyle/>
          <a:p>
            <a:r>
              <a:rPr lang="en-US" dirty="0"/>
              <a:t>Injury</a:t>
            </a:r>
          </a:p>
          <a:p>
            <a:r>
              <a:rPr lang="en-US" dirty="0"/>
              <a:t>Repetitive stress</a:t>
            </a:r>
          </a:p>
          <a:p>
            <a:r>
              <a:rPr lang="en-US" dirty="0"/>
              <a:t>Pathological fractures</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6" name="Title 1"/>
          <p:cNvSpPr>
            <a:spLocks noGrp="1"/>
          </p:cNvSpPr>
          <p:nvPr>
            <p:ph type="title"/>
          </p:nvPr>
        </p:nvSpPr>
        <p:spPr/>
        <p:txBody>
          <a:bodyPr/>
          <a:lstStyle/>
          <a:p>
            <a:r>
              <a:rPr lang="en-US"/>
              <a:t>Sudeck’s dystrophy</a:t>
            </a:r>
          </a:p>
        </p:txBody>
      </p:sp>
      <p:sp>
        <p:nvSpPr>
          <p:cNvPr id="1048837" name="Content Placeholder 2"/>
          <p:cNvSpPr>
            <a:spLocks noGrp="1"/>
          </p:cNvSpPr>
          <p:nvPr>
            <p:ph idx="1"/>
          </p:nvPr>
        </p:nvSpPr>
        <p:spPr/>
        <p:txBody>
          <a:bodyPr>
            <a:normAutofit fontScale="96875"/>
          </a:bodyPr>
          <a:lstStyle/>
          <a:p>
            <a:r>
              <a:rPr lang="en-US"/>
              <a:t>Complex regional pain syndrome</a:t>
            </a:r>
          </a:p>
          <a:p>
            <a:r>
              <a:rPr lang="en-US"/>
              <a:t>Algodystrophy</a:t>
            </a:r>
          </a:p>
          <a:p>
            <a:r>
              <a:rPr lang="en-US"/>
              <a:t>Reflex sympathetic dystrophy</a:t>
            </a:r>
          </a:p>
          <a:p>
            <a:r>
              <a:rPr lang="en-US"/>
              <a:t>Type 1 – RSD develops after injurious or noxious event</a:t>
            </a:r>
          </a:p>
          <a:p>
            <a:r>
              <a:rPr lang="en-US"/>
              <a:t>Type 2 – Causalgia develops after nerve injury</a:t>
            </a:r>
          </a:p>
          <a:p>
            <a:r>
              <a:rPr lang="en-US"/>
              <a:t>Pain(burning),swelling,redness,pale skin and atrophy</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8" name="Title 1"/>
          <p:cNvSpPr>
            <a:spLocks noGrp="1"/>
          </p:cNvSpPr>
          <p:nvPr>
            <p:ph type="title"/>
          </p:nvPr>
        </p:nvSpPr>
        <p:spPr/>
        <p:txBody>
          <a:bodyPr/>
          <a:lstStyle/>
          <a:p>
            <a:endParaRPr lang="en-US"/>
          </a:p>
        </p:txBody>
      </p:sp>
      <p:sp>
        <p:nvSpPr>
          <p:cNvPr id="1048839" name="Content Placeholder 2"/>
          <p:cNvSpPr>
            <a:spLocks noGrp="1"/>
          </p:cNvSpPr>
          <p:nvPr>
            <p:ph idx="1"/>
          </p:nvPr>
        </p:nvSpPr>
        <p:spPr/>
        <p:txBody>
          <a:bodyPr/>
          <a:lstStyle/>
          <a:p>
            <a:r>
              <a:rPr lang="en-US"/>
              <a:t>Early recognition</a:t>
            </a:r>
          </a:p>
          <a:p>
            <a:r>
              <a:rPr lang="en-US"/>
              <a:t>Elevation and active exercises</a:t>
            </a:r>
          </a:p>
          <a:p>
            <a:r>
              <a:rPr lang="en-US"/>
              <a:t>NSAIDS, regional anaesthesia</a:t>
            </a:r>
          </a:p>
          <a:p>
            <a:r>
              <a:rPr lang="en-US"/>
              <a:t>Drugs like amitriptyline, carbamazepine and gabapentin</a:t>
            </a:r>
          </a:p>
          <a:p>
            <a:r>
              <a:rPr lang="en-US"/>
              <a:t>Physiotherapy</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Title 1"/>
          <p:cNvSpPr>
            <a:spLocks noGrp="1"/>
          </p:cNvSpPr>
          <p:nvPr>
            <p:ph type="title"/>
          </p:nvPr>
        </p:nvSpPr>
        <p:spPr/>
        <p:txBody>
          <a:bodyPr/>
          <a:lstStyle/>
          <a:p>
            <a:r>
              <a:rPr lang="en-US"/>
              <a:t>Osteoarthritis</a:t>
            </a:r>
          </a:p>
        </p:txBody>
      </p:sp>
      <p:sp>
        <p:nvSpPr>
          <p:cNvPr id="1048841" name="Content Placeholder 2"/>
          <p:cNvSpPr>
            <a:spLocks noGrp="1"/>
          </p:cNvSpPr>
          <p:nvPr>
            <p:ph idx="1"/>
          </p:nvPr>
        </p:nvSpPr>
        <p:spPr/>
        <p:txBody>
          <a:bodyPr rtlCol="0">
            <a:normAutofit/>
          </a:bodyPr>
          <a:lstStyle/>
          <a:p>
            <a:pPr fontAlgn="auto">
              <a:spcAft>
                <a:spcPts val="0"/>
              </a:spcAft>
              <a:buFont typeface="Arial" panose="020B0604020202020204" pitchFamily="34" charset="0"/>
              <a:buChar char="•"/>
            </a:pPr>
            <a:r>
              <a:rPr lang="en-US" dirty="0"/>
              <a:t>Damage to articular cartilage –post traumatic</a:t>
            </a:r>
          </a:p>
          <a:p>
            <a:pPr fontAlgn="auto">
              <a:spcAft>
                <a:spcPts val="0"/>
              </a:spcAft>
              <a:buFont typeface="Arial" panose="020B0604020202020204" pitchFamily="34" charset="0"/>
              <a:buChar char="•"/>
            </a:pPr>
            <a:r>
              <a:rPr lang="en-US" dirty="0"/>
              <a:t>Irregular joint surface – local stress</a:t>
            </a:r>
          </a:p>
          <a:p>
            <a:pPr fontAlgn="auto">
              <a:spcAft>
                <a:spcPts val="0"/>
              </a:spcAft>
              <a:buFont typeface="Arial" panose="020B0604020202020204" pitchFamily="34" charset="0"/>
              <a:buChar char="•"/>
            </a:pPr>
            <a:r>
              <a:rPr lang="en-US" dirty="0"/>
              <a:t>Intra – articular osteotomies and repositioning of fragment</a:t>
            </a:r>
          </a:p>
          <a:p>
            <a:pPr fontAlgn="auto">
              <a:spcAft>
                <a:spcPts val="0"/>
              </a:spcAft>
              <a:buFont typeface="Arial" panose="020B0604020202020204" pitchFamily="34" charset="0"/>
              <a:buChar char="•"/>
            </a:pPr>
            <a:r>
              <a:rPr lang="en-US" dirty="0" err="1"/>
              <a:t>Malunion</a:t>
            </a:r>
            <a:r>
              <a:rPr lang="en-US" dirty="0"/>
              <a:t> – </a:t>
            </a:r>
            <a:r>
              <a:rPr lang="en-US"/>
              <a:t>secondary osteoarthritis</a:t>
            </a:r>
          </a:p>
          <a:p>
            <a:pPr marL="0" indent="0" fontAlgn="auto">
              <a:spcAft>
                <a:spcPts val="0"/>
              </a:spcAft>
              <a:buFont typeface="Arial" panose="020B0604020202020204" pitchFamily="34" charset="0"/>
              <a:buNone/>
            </a:pPr>
            <a:r>
              <a:rPr lang="en-US"/>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endParaRPr lang="en-US"/>
          </a:p>
        </p:txBody>
      </p:sp>
      <p:sp>
        <p:nvSpPr>
          <p:cNvPr id="1048628" name="Content Placeholder 2"/>
          <p:cNvSpPr>
            <a:spLocks noGrp="1"/>
          </p:cNvSpPr>
          <p:nvPr>
            <p:ph idx="1"/>
          </p:nvPr>
        </p:nvSpPr>
        <p:spPr/>
        <p:txBody>
          <a:bodyPr/>
          <a:lstStyle/>
          <a:p>
            <a:r>
              <a:rPr lang="en-US" u="sng" dirty="0"/>
              <a:t>INJURY</a:t>
            </a:r>
          </a:p>
          <a:p>
            <a:pPr>
              <a:buNone/>
            </a:pPr>
            <a:endParaRPr lang="en-US" u="sng" dirty="0"/>
          </a:p>
          <a:p>
            <a:pPr>
              <a:buFont typeface="Courier New" pitchFamily="49" charset="0"/>
              <a:buChar char="o"/>
            </a:pPr>
            <a:r>
              <a:rPr lang="en-US" dirty="0"/>
              <a:t>Direct force- With a direct force</a:t>
            </a:r>
            <a:r>
              <a:rPr lang="en-US" i="1" dirty="0"/>
              <a:t>, </a:t>
            </a:r>
            <a:r>
              <a:rPr lang="en-US" dirty="0"/>
              <a:t>the bone breaks at the point of</a:t>
            </a:r>
            <a:r>
              <a:rPr lang="en-US" i="1" dirty="0"/>
              <a:t> </a:t>
            </a:r>
            <a:r>
              <a:rPr lang="en-US" dirty="0"/>
              <a:t>impact; the soft tissues also are damaged.</a:t>
            </a:r>
          </a:p>
          <a:p>
            <a:pPr>
              <a:buFont typeface="Courier New" pitchFamily="49" charset="0"/>
              <a:buChar char="o"/>
            </a:pPr>
            <a:r>
              <a:rPr lang="en-US" dirty="0"/>
              <a:t>Indirect force-the bone breaks at a distance from where the force is applied.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itle 1"/>
          <p:cNvSpPr>
            <a:spLocks noGrp="1"/>
          </p:cNvSpPr>
          <p:nvPr>
            <p:ph type="title"/>
          </p:nvPr>
        </p:nvSpPr>
        <p:spPr/>
        <p:txBody>
          <a:bodyPr/>
          <a:lstStyle/>
          <a:p>
            <a:endParaRPr lang="en-US"/>
          </a:p>
        </p:txBody>
      </p:sp>
      <p:sp>
        <p:nvSpPr>
          <p:cNvPr id="1048630" name="Content Placeholder 2"/>
          <p:cNvSpPr>
            <a:spLocks noGrp="1"/>
          </p:cNvSpPr>
          <p:nvPr>
            <p:ph idx="1"/>
          </p:nvPr>
        </p:nvSpPr>
        <p:spPr/>
        <p:txBody>
          <a:bodyPr/>
          <a:lstStyle/>
          <a:p>
            <a:pPr>
              <a:buNone/>
            </a:pPr>
            <a:r>
              <a:rPr lang="en-US" dirty="0"/>
              <a:t>    Some fracture patterns reveals the dominant mechanism:</a:t>
            </a:r>
          </a:p>
          <a:p>
            <a:pPr>
              <a:buFont typeface="Wingdings" pitchFamily="2" charset="2"/>
              <a:buChar char="Ø"/>
            </a:pPr>
            <a:r>
              <a:rPr lang="en-US" dirty="0"/>
              <a:t>  Spiral pattern- twisting</a:t>
            </a:r>
          </a:p>
          <a:p>
            <a:pPr>
              <a:buFont typeface="Wingdings" pitchFamily="2" charset="2"/>
              <a:buChar char="Ø"/>
            </a:pPr>
            <a:r>
              <a:rPr lang="en-US" dirty="0"/>
              <a:t>  Oblique- compression</a:t>
            </a:r>
          </a:p>
          <a:p>
            <a:pPr>
              <a:buFont typeface="Wingdings" pitchFamily="2" charset="2"/>
              <a:buChar char="Ø"/>
            </a:pPr>
            <a:r>
              <a:rPr lang="en-US" dirty="0"/>
              <a:t>  Triangular- bending</a:t>
            </a:r>
          </a:p>
          <a:p>
            <a:pPr>
              <a:buFont typeface="Wingdings" pitchFamily="2" charset="2"/>
              <a:buChar char="Ø"/>
            </a:pPr>
            <a:r>
              <a:rPr lang="en-US" dirty="0"/>
              <a:t>  Transverse- tension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itle 1"/>
          <p:cNvSpPr>
            <a:spLocks noGrp="1"/>
          </p:cNvSpPr>
          <p:nvPr>
            <p:ph type="title"/>
          </p:nvPr>
        </p:nvSpPr>
        <p:spPr>
          <a:xfrm>
            <a:off x="539552" y="4581128"/>
            <a:ext cx="8229600" cy="1143000"/>
          </a:xfrm>
        </p:spPr>
        <p:txBody>
          <a:bodyPr>
            <a:noAutofit/>
          </a:bodyPr>
          <a:lstStyle/>
          <a:p>
            <a:pPr algn="l"/>
            <a:r>
              <a:rPr lang="en-IN" sz="1400" dirty="0"/>
              <a:t>Some fracture patterns suggest the causal mechanism: </a:t>
            </a:r>
            <a:r>
              <a:rPr lang="en-IN" sz="1400" b="1" dirty="0"/>
              <a:t>(a) spiral pattern (twisting); (b) short</a:t>
            </a:r>
            <a:br>
              <a:rPr lang="en-IN" sz="1400" b="1" dirty="0"/>
            </a:br>
            <a:r>
              <a:rPr lang="en-IN" sz="1400" dirty="0"/>
              <a:t>oblique pattern (compression); </a:t>
            </a:r>
            <a:r>
              <a:rPr lang="en-IN" sz="1400" b="1" dirty="0"/>
              <a:t>(c) triangular ‘butterfly’ fragment (bending) and (d) transverse pattern (tension). Spiral </a:t>
            </a:r>
            <a:r>
              <a:rPr lang="en-IN" sz="1400" dirty="0"/>
              <a:t>and some (long) oblique patterns are usually due to low-energy indirect injuries; bending and transverse patterns are caused by</a:t>
            </a:r>
            <a:br>
              <a:rPr lang="en-IN" sz="1400" dirty="0"/>
            </a:br>
            <a:r>
              <a:rPr lang="en-IN" sz="1400" dirty="0"/>
              <a:t>high-energy direct trauma.</a:t>
            </a:r>
            <a:endParaRPr lang="en-US" sz="1400" dirty="0"/>
          </a:p>
        </p:txBody>
      </p:sp>
      <p:pic>
        <p:nvPicPr>
          <p:cNvPr id="2097159" name="Picture 2"/>
          <p:cNvPicPr>
            <a:picLocks noGrp="1" noChangeAspect="1" noChangeArrowheads="1"/>
          </p:cNvPicPr>
          <p:nvPr>
            <p:ph idx="1"/>
          </p:nvPr>
        </p:nvPicPr>
        <p:blipFill>
          <a:blip r:embed="rId2" cstate="print"/>
          <a:srcRect/>
          <a:stretch>
            <a:fillRect/>
          </a:stretch>
        </p:blipFill>
        <p:spPr bwMode="auto">
          <a:xfrm>
            <a:off x="611560" y="476672"/>
            <a:ext cx="8229600" cy="375209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endParaRPr lang="en-US"/>
          </a:p>
        </p:txBody>
      </p:sp>
      <p:sp>
        <p:nvSpPr>
          <p:cNvPr id="1048633" name="Content Placeholder 2"/>
          <p:cNvSpPr>
            <a:spLocks noGrp="1"/>
          </p:cNvSpPr>
          <p:nvPr>
            <p:ph idx="1"/>
          </p:nvPr>
        </p:nvSpPr>
        <p:spPr/>
        <p:txBody>
          <a:bodyPr/>
          <a:lstStyle/>
          <a:p>
            <a:r>
              <a:rPr lang="en-US" u="sng" dirty="0"/>
              <a:t>FATIGUE OR STRESS FRACTURES-</a:t>
            </a:r>
          </a:p>
          <a:p>
            <a:pPr>
              <a:buNone/>
            </a:pPr>
            <a:endParaRPr lang="en-US" u="sng" dirty="0"/>
          </a:p>
          <a:p>
            <a:pPr>
              <a:buFont typeface="Wingdings" pitchFamily="2" charset="2"/>
              <a:buChar char="ü"/>
            </a:pPr>
            <a:r>
              <a:rPr lang="en-US" dirty="0"/>
              <a:t> Occur in normal bone, subject to repeated heavy loading, typically in athletes, dancers or military personnel.</a:t>
            </a:r>
          </a:p>
          <a:p>
            <a:pPr>
              <a:buFont typeface="Wingdings" pitchFamily="2" charset="2"/>
              <a:buChar char="ü"/>
            </a:pPr>
            <a:r>
              <a:rPr lang="en-US" dirty="0"/>
              <a:t>Drugs like steroids and </a:t>
            </a:r>
            <a:r>
              <a:rPr lang="en-US" dirty="0" err="1"/>
              <a:t>methotrexate</a:t>
            </a:r>
            <a:endParaRPr lang="en-US" dirty="0"/>
          </a:p>
          <a:p>
            <a:pPr>
              <a:buNone/>
            </a:pPr>
            <a:endParaRPr lang="en-US" dirty="0"/>
          </a:p>
          <a:p>
            <a:pPr>
              <a:buFont typeface="Wingdings" pitchFamily="2" charset="2"/>
              <a:buChar char="ü"/>
            </a:pPr>
            <a:endParaRPr lang="en-US" dirty="0"/>
          </a:p>
          <a:p>
            <a:pPr>
              <a:buFont typeface="Wingdings" pitchFamily="2" charset="2"/>
              <a:buChar char="ü"/>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p:txBody>
          <a:bodyPr/>
          <a:lstStyle/>
          <a:p>
            <a:endParaRPr lang="en-US"/>
          </a:p>
        </p:txBody>
      </p:sp>
      <p:sp>
        <p:nvSpPr>
          <p:cNvPr id="1048635" name="Content Placeholder 2"/>
          <p:cNvSpPr>
            <a:spLocks noGrp="1"/>
          </p:cNvSpPr>
          <p:nvPr>
            <p:ph idx="1"/>
          </p:nvPr>
        </p:nvSpPr>
        <p:spPr/>
        <p:txBody>
          <a:bodyPr/>
          <a:lstStyle/>
          <a:p>
            <a:r>
              <a:rPr lang="en-US" u="sng" dirty="0"/>
              <a:t>PATHOLOGICAL FRACTURES- </a:t>
            </a:r>
            <a:r>
              <a:rPr lang="en-US" dirty="0"/>
              <a:t>Occurs in a bone that is made weak by some disease.</a:t>
            </a:r>
          </a:p>
          <a:p>
            <a:pPr>
              <a:buNone/>
            </a:pPr>
            <a:r>
              <a:rPr lang="en-US" dirty="0"/>
              <a:t>    </a:t>
            </a:r>
          </a:p>
          <a:p>
            <a:pPr>
              <a:buNone/>
            </a:pPr>
            <a:r>
              <a:rPr lang="en-US" dirty="0"/>
              <a:t>Causes-</a:t>
            </a:r>
          </a:p>
          <a:p>
            <a:pPr>
              <a:buFont typeface="Wingdings" pitchFamily="2" charset="2"/>
              <a:buChar char="ü"/>
            </a:pPr>
            <a:r>
              <a:rPr lang="en-US" dirty="0"/>
              <a:t> Inflammatory- </a:t>
            </a:r>
            <a:r>
              <a:rPr lang="en-US" dirty="0" err="1"/>
              <a:t>Osteomyelitis</a:t>
            </a:r>
            <a:endParaRPr lang="en-US" dirty="0"/>
          </a:p>
          <a:p>
            <a:pPr>
              <a:buFont typeface="Wingdings" pitchFamily="2" charset="2"/>
              <a:buChar char="ü"/>
            </a:pPr>
            <a:r>
              <a:rPr lang="en-US" dirty="0" err="1"/>
              <a:t>Neoplastic</a:t>
            </a:r>
            <a:r>
              <a:rPr lang="en-US" dirty="0"/>
              <a:t>- giant cell </a:t>
            </a:r>
            <a:r>
              <a:rPr lang="en-US" dirty="0" err="1"/>
              <a:t>tumour</a:t>
            </a:r>
            <a:r>
              <a:rPr lang="en-US" dirty="0"/>
              <a:t>, </a:t>
            </a:r>
            <a:r>
              <a:rPr lang="en-US" dirty="0" err="1"/>
              <a:t>Ewings</a:t>
            </a:r>
            <a:r>
              <a:rPr lang="en-US" dirty="0"/>
              <a:t> sarcoma,</a:t>
            </a:r>
          </a:p>
          <a:p>
            <a:pPr>
              <a:buNone/>
            </a:pPr>
            <a:r>
              <a:rPr lang="en-US" dirty="0"/>
              <a:t>    </a:t>
            </a:r>
            <a:r>
              <a:rPr lang="en-US" dirty="0" err="1"/>
              <a:t>secondaries</a:t>
            </a:r>
            <a:endParaRPr lang="en-US" dirty="0"/>
          </a:p>
          <a:p>
            <a:pPr>
              <a:buNone/>
            </a:pPr>
            <a:endParaRPr lang="en-US" dirty="0"/>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Title 1"/>
          <p:cNvSpPr>
            <a:spLocks noGrp="1"/>
          </p:cNvSpPr>
          <p:nvPr>
            <p:ph type="title"/>
          </p:nvPr>
        </p:nvSpPr>
        <p:spPr/>
        <p:txBody>
          <a:bodyPr/>
          <a:lstStyle/>
          <a:p>
            <a:endParaRPr lang="en-US"/>
          </a:p>
        </p:txBody>
      </p:sp>
      <p:sp>
        <p:nvSpPr>
          <p:cNvPr id="1048637" name="Content Placeholder 2"/>
          <p:cNvSpPr>
            <a:spLocks noGrp="1"/>
          </p:cNvSpPr>
          <p:nvPr>
            <p:ph idx="1"/>
          </p:nvPr>
        </p:nvSpPr>
        <p:spPr/>
        <p:txBody>
          <a:bodyPr/>
          <a:lstStyle/>
          <a:p>
            <a:pPr>
              <a:buFont typeface="Wingdings" pitchFamily="2" charset="2"/>
              <a:buChar char="ü"/>
            </a:pPr>
            <a:r>
              <a:rPr lang="en-US" dirty="0"/>
              <a:t> Miscellaneous bone conditions- simple bone cyst, </a:t>
            </a:r>
            <a:r>
              <a:rPr lang="en-US" dirty="0" err="1"/>
              <a:t>anuerysmal</a:t>
            </a:r>
            <a:r>
              <a:rPr lang="en-US" dirty="0"/>
              <a:t> bone cyst</a:t>
            </a:r>
          </a:p>
          <a:p>
            <a:pPr>
              <a:buFont typeface="Wingdings" pitchFamily="2" charset="2"/>
              <a:buChar char="ü"/>
            </a:pPr>
            <a:r>
              <a:rPr lang="en-US" dirty="0" err="1"/>
              <a:t>Heriditary</a:t>
            </a:r>
            <a:r>
              <a:rPr lang="en-US" dirty="0"/>
              <a:t>- </a:t>
            </a:r>
            <a:r>
              <a:rPr lang="en-US" dirty="0" err="1"/>
              <a:t>Osteogenesis</a:t>
            </a:r>
            <a:r>
              <a:rPr lang="en-US" dirty="0"/>
              <a:t> </a:t>
            </a:r>
            <a:r>
              <a:rPr lang="en-US" dirty="0" err="1"/>
              <a:t>imperfecta</a:t>
            </a:r>
            <a:r>
              <a:rPr lang="en-US" dirty="0"/>
              <a:t>, </a:t>
            </a:r>
            <a:r>
              <a:rPr lang="en-US" dirty="0" err="1"/>
              <a:t>Osteopetrosis</a:t>
            </a:r>
            <a:endParaRPr lang="en-US" dirty="0"/>
          </a:p>
          <a:p>
            <a:pPr>
              <a:buFont typeface="Wingdings" pitchFamily="2" charset="2"/>
              <a:buChar char="ü"/>
            </a:pPr>
            <a:r>
              <a:rPr lang="en-US" dirty="0"/>
              <a:t> Other acquired </a:t>
            </a:r>
            <a:r>
              <a:rPr lang="en-US" dirty="0" err="1"/>
              <a:t>generalised</a:t>
            </a:r>
            <a:r>
              <a:rPr lang="en-US" dirty="0"/>
              <a:t> diseases- Osteoporosis, </a:t>
            </a:r>
            <a:r>
              <a:rPr lang="en-US" dirty="0" err="1"/>
              <a:t>osteomalacia</a:t>
            </a:r>
            <a:r>
              <a:rPr lang="en-US" dirty="0"/>
              <a:t>, rickets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Title 3"/>
          <p:cNvSpPr>
            <a:spLocks noGrp="1"/>
          </p:cNvSpPr>
          <p:nvPr>
            <p:ph type="title"/>
          </p:nvPr>
        </p:nvSpPr>
        <p:spPr/>
        <p:txBody>
          <a:bodyPr/>
          <a:lstStyle/>
          <a:p>
            <a:r>
              <a:rPr lang="en-US" dirty="0"/>
              <a:t>BONE HEALING</a:t>
            </a:r>
            <a:endParaRPr lang="en-IN" dirty="0"/>
          </a:p>
        </p:txBody>
      </p:sp>
      <p:sp>
        <p:nvSpPr>
          <p:cNvPr id="1048639" name="Content Placeholder 4"/>
          <p:cNvSpPr>
            <a:spLocks noGrp="1"/>
          </p:cNvSpPr>
          <p:nvPr>
            <p:ph idx="1"/>
          </p:nvPr>
        </p:nvSpPr>
        <p:spPr>
          <a:xfrm>
            <a:off x="179512" y="1600200"/>
            <a:ext cx="8964488" cy="4925144"/>
          </a:xfrm>
        </p:spPr>
        <p:txBody>
          <a:bodyPr>
            <a:normAutofit fontScale="96875"/>
          </a:bodyPr>
          <a:lstStyle/>
          <a:p>
            <a:r>
              <a:rPr lang="en-US" b="1" dirty="0"/>
              <a:t>PRIMARY FRACTURE HEALING</a:t>
            </a:r>
          </a:p>
          <a:p>
            <a:pPr marL="0" indent="0">
              <a:buNone/>
            </a:pPr>
            <a:r>
              <a:rPr lang="en-US" b="1" dirty="0"/>
              <a:t>	</a:t>
            </a:r>
            <a:r>
              <a:rPr lang="en-US" dirty="0"/>
              <a:t>refers to fractures treated operatively without</a:t>
            </a:r>
          </a:p>
          <a:p>
            <a:pPr marL="0" indent="0">
              <a:buNone/>
            </a:pPr>
            <a:r>
              <a:rPr lang="en-US" b="1" dirty="0"/>
              <a:t>	</a:t>
            </a:r>
            <a:r>
              <a:rPr lang="en-US" dirty="0"/>
              <a:t>callus formation</a:t>
            </a:r>
            <a:endParaRPr lang="en-US" b="1" dirty="0"/>
          </a:p>
          <a:p>
            <a:r>
              <a:rPr lang="en-US" b="1" dirty="0"/>
              <a:t>SECONDARY FRACTURE HEALING</a:t>
            </a:r>
          </a:p>
          <a:p>
            <a:pPr marL="0" indent="0">
              <a:buNone/>
            </a:pPr>
            <a:r>
              <a:rPr lang="en-US" b="1" dirty="0"/>
              <a:t>	</a:t>
            </a:r>
            <a:r>
              <a:rPr lang="en-US" dirty="0"/>
              <a:t>refers to (a) fractures treated non-operatively, </a:t>
            </a:r>
          </a:p>
          <a:p>
            <a:pPr marL="0" indent="0">
              <a:buNone/>
            </a:pPr>
            <a:r>
              <a:rPr lang="en-US" b="1" dirty="0"/>
              <a:t>	</a:t>
            </a:r>
            <a:r>
              <a:rPr lang="en-US" dirty="0"/>
              <a:t>with the formation of callus and no disturbance</a:t>
            </a:r>
          </a:p>
          <a:p>
            <a:pPr marL="0" indent="0">
              <a:buNone/>
            </a:pPr>
            <a:r>
              <a:rPr lang="en-US" b="1" dirty="0"/>
              <a:t>	</a:t>
            </a:r>
            <a:r>
              <a:rPr lang="en-US" dirty="0"/>
              <a:t>of hematoma; (b) fractures operated without</a:t>
            </a:r>
          </a:p>
          <a:p>
            <a:pPr marL="0" indent="0">
              <a:buNone/>
            </a:pPr>
            <a:r>
              <a:rPr lang="en-US" b="1" dirty="0"/>
              <a:t>	</a:t>
            </a:r>
            <a:r>
              <a:rPr lang="en-US" dirty="0"/>
              <a:t>disturbance of hematoma</a:t>
            </a:r>
            <a:endParaRPr lang="en-IN"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323528" y="274638"/>
            <a:ext cx="8640960" cy="1143000"/>
          </a:xfrm>
        </p:spPr>
        <p:txBody>
          <a:bodyPr>
            <a:normAutofit/>
          </a:bodyPr>
          <a:lstStyle/>
          <a:p>
            <a:r>
              <a:rPr lang="en-US" dirty="0"/>
              <a:t>FACTORS AFFECTING BONE HEALING</a:t>
            </a:r>
            <a:endParaRPr lang="en-IN" dirty="0"/>
          </a:p>
        </p:txBody>
      </p:sp>
      <p:sp>
        <p:nvSpPr>
          <p:cNvPr id="1048641" name="Content Placeholder 2"/>
          <p:cNvSpPr>
            <a:spLocks noGrp="1"/>
          </p:cNvSpPr>
          <p:nvPr>
            <p:ph idx="1"/>
          </p:nvPr>
        </p:nvSpPr>
        <p:spPr>
          <a:xfrm>
            <a:off x="457200" y="1600200"/>
            <a:ext cx="8507288" cy="4525963"/>
          </a:xfrm>
        </p:spPr>
        <p:txBody>
          <a:bodyPr/>
          <a:lstStyle/>
          <a:p>
            <a:pPr marL="514350" indent="-514350">
              <a:buAutoNum type="alphaUcParenBoth"/>
            </a:pPr>
            <a:r>
              <a:rPr lang="en-US" b="1" dirty="0"/>
              <a:t>Age</a:t>
            </a:r>
            <a:r>
              <a:rPr lang="en-US" dirty="0"/>
              <a:t>: Fractures unite faster in children</a:t>
            </a:r>
          </a:p>
          <a:p>
            <a:pPr marL="514350" indent="-514350">
              <a:buAutoNum type="alphaUcParenBoth"/>
            </a:pPr>
            <a:r>
              <a:rPr lang="en-US" b="1" dirty="0"/>
              <a:t>Type of bone</a:t>
            </a:r>
            <a:r>
              <a:rPr lang="en-US" dirty="0"/>
              <a:t>: Faster union in flat and </a:t>
            </a:r>
            <a:r>
              <a:rPr lang="en-US" dirty="0" err="1"/>
              <a:t>cancellous</a:t>
            </a:r>
            <a:r>
              <a:rPr lang="en-US" dirty="0"/>
              <a:t> bone</a:t>
            </a:r>
          </a:p>
          <a:p>
            <a:pPr marL="514350" indent="-514350">
              <a:buAutoNum type="alphaUcParenBoth"/>
            </a:pPr>
            <a:r>
              <a:rPr lang="en-US" b="1" dirty="0"/>
              <a:t>Pattern of fracture</a:t>
            </a:r>
            <a:r>
              <a:rPr lang="en-US" dirty="0"/>
              <a:t>: Spiral # &gt; oblique # &gt;</a:t>
            </a:r>
            <a:r>
              <a:rPr lang="en-IN" dirty="0"/>
              <a:t> transverse # &gt; </a:t>
            </a:r>
            <a:r>
              <a:rPr lang="en-IN" dirty="0" err="1"/>
              <a:t>comminuted</a:t>
            </a:r>
            <a:r>
              <a:rPr lang="en-IN" dirty="0"/>
              <a:t> #</a:t>
            </a:r>
          </a:p>
          <a:p>
            <a:pPr marL="514350" indent="-514350">
              <a:buAutoNum type="alphaUcParenBoth"/>
            </a:pPr>
            <a:r>
              <a:rPr lang="en-US" b="1" dirty="0"/>
              <a:t>Disturbed </a:t>
            </a:r>
            <a:r>
              <a:rPr lang="en-US" b="1" dirty="0" err="1"/>
              <a:t>pathoanatomy</a:t>
            </a:r>
            <a:r>
              <a:rPr lang="en-US" dirty="0"/>
              <a:t>: soft tissue interposition and </a:t>
            </a:r>
            <a:r>
              <a:rPr lang="en-US" dirty="0" err="1"/>
              <a:t>ischaemic</a:t>
            </a:r>
            <a:r>
              <a:rPr lang="en-US" dirty="0"/>
              <a:t> # prevent faster healing</a:t>
            </a:r>
            <a:endParaRPr lang="en-IN" dirty="0"/>
          </a:p>
          <a:p>
            <a:pPr marL="514350" indent="-514350">
              <a:buAutoNum type="alphaUcParenBoth"/>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t>Introduction</a:t>
            </a:r>
            <a:endParaRPr lang="en-IN" dirty="0"/>
          </a:p>
        </p:txBody>
      </p:sp>
      <p:sp>
        <p:nvSpPr>
          <p:cNvPr id="1048610" name="Content Placeholder 2"/>
          <p:cNvSpPr>
            <a:spLocks noGrp="1"/>
          </p:cNvSpPr>
          <p:nvPr>
            <p:ph idx="1"/>
          </p:nvPr>
        </p:nvSpPr>
        <p:spPr/>
        <p:txBody>
          <a:bodyPr/>
          <a:lstStyle/>
          <a:p>
            <a:r>
              <a:rPr lang="en-US" dirty="0"/>
              <a:t>Break in the structural continuity of a bone</a:t>
            </a:r>
          </a:p>
          <a:p>
            <a:r>
              <a:rPr lang="en-US" dirty="0"/>
              <a:t>If the overlying skin remains intact  - closed (simple fracture)</a:t>
            </a:r>
          </a:p>
          <a:p>
            <a:r>
              <a:rPr lang="en-US" dirty="0"/>
              <a:t>If skin or one of the body cavities is breached- open (compound fracture)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Content Placeholder 2"/>
          <p:cNvSpPr>
            <a:spLocks noGrp="1"/>
          </p:cNvSpPr>
          <p:nvPr>
            <p:ph idx="1"/>
          </p:nvPr>
        </p:nvSpPr>
        <p:spPr>
          <a:xfrm>
            <a:off x="457200" y="404664"/>
            <a:ext cx="8229600" cy="6048672"/>
          </a:xfrm>
        </p:spPr>
        <p:txBody>
          <a:bodyPr>
            <a:normAutofit fontScale="96875"/>
          </a:bodyPr>
          <a:lstStyle/>
          <a:p>
            <a:pPr marL="0" indent="0">
              <a:buNone/>
            </a:pPr>
            <a:r>
              <a:rPr lang="en-US" b="1" dirty="0"/>
              <a:t>(E)Type of reduction</a:t>
            </a:r>
            <a:r>
              <a:rPr lang="en-US" dirty="0"/>
              <a:t>: good apposition of </a:t>
            </a:r>
          </a:p>
          <a:p>
            <a:pPr marL="0" indent="0">
              <a:buNone/>
            </a:pPr>
            <a:r>
              <a:rPr lang="en-US" dirty="0"/>
              <a:t>      fracture results in faster healing</a:t>
            </a:r>
          </a:p>
          <a:p>
            <a:pPr marL="0" indent="0">
              <a:buNone/>
            </a:pPr>
            <a:r>
              <a:rPr lang="en-US" b="1" dirty="0"/>
              <a:t>(F)</a:t>
            </a:r>
            <a:r>
              <a:rPr lang="en-US" b="1" dirty="0" err="1"/>
              <a:t>Immobilisation</a:t>
            </a:r>
            <a:r>
              <a:rPr lang="en-US" dirty="0"/>
              <a:t>: depends on  the fracture site </a:t>
            </a:r>
            <a:endParaRPr lang="en-IN" dirty="0"/>
          </a:p>
          <a:p>
            <a:pPr marL="0" indent="0">
              <a:buNone/>
            </a:pPr>
            <a:r>
              <a:rPr lang="en-US" dirty="0"/>
              <a:t>      </a:t>
            </a:r>
            <a:r>
              <a:rPr lang="en-US" dirty="0" err="1"/>
              <a:t>eg</a:t>
            </a:r>
            <a:r>
              <a:rPr lang="en-US" dirty="0"/>
              <a:t>. Fracture ribs and scapula do not require </a:t>
            </a:r>
          </a:p>
          <a:p>
            <a:pPr marL="0" indent="0">
              <a:buNone/>
            </a:pPr>
            <a:r>
              <a:rPr lang="en-US" dirty="0"/>
              <a:t>      </a:t>
            </a:r>
            <a:r>
              <a:rPr lang="en-US" dirty="0" err="1"/>
              <a:t>immobilisation</a:t>
            </a:r>
            <a:endParaRPr lang="en-US" dirty="0"/>
          </a:p>
          <a:p>
            <a:pPr marL="0" indent="0">
              <a:buNone/>
            </a:pPr>
            <a:r>
              <a:rPr lang="en-US" b="1" dirty="0"/>
              <a:t>(G)Open fractures</a:t>
            </a:r>
            <a:r>
              <a:rPr lang="en-US" dirty="0"/>
              <a:t>: often go into delayed union </a:t>
            </a:r>
          </a:p>
          <a:p>
            <a:pPr marL="0" indent="0">
              <a:buNone/>
            </a:pPr>
            <a:r>
              <a:rPr lang="en-US" dirty="0"/>
              <a:t>       and non-union</a:t>
            </a:r>
          </a:p>
          <a:p>
            <a:pPr marL="0" indent="0">
              <a:buNone/>
            </a:pPr>
            <a:r>
              <a:rPr lang="en-US" b="1" dirty="0"/>
              <a:t>(H)Compression of fracture si</a:t>
            </a:r>
            <a:r>
              <a:rPr lang="en-US" dirty="0"/>
              <a:t>te: enhances </a:t>
            </a:r>
          </a:p>
          <a:p>
            <a:pPr marL="0" indent="0">
              <a:buNone/>
            </a:pPr>
            <a:r>
              <a:rPr lang="en-US" dirty="0"/>
              <a:t>       union(</a:t>
            </a:r>
            <a:r>
              <a:rPr lang="en-US" dirty="0" err="1"/>
              <a:t>cancellous</a:t>
            </a:r>
            <a:r>
              <a:rPr lang="en-US" dirty="0"/>
              <a:t> bone) and primary bone</a:t>
            </a:r>
          </a:p>
          <a:p>
            <a:pPr marL="0" indent="0">
              <a:buNone/>
            </a:pPr>
            <a:r>
              <a:rPr lang="en-US" dirty="0"/>
              <a:t>       healing(cortical bone)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Title 3"/>
          <p:cNvSpPr>
            <a:spLocks noGrp="1"/>
          </p:cNvSpPr>
          <p:nvPr>
            <p:ph type="title"/>
          </p:nvPr>
        </p:nvSpPr>
        <p:spPr/>
        <p:txBody>
          <a:bodyPr/>
          <a:lstStyle/>
          <a:p>
            <a:r>
              <a:rPr lang="en-US" dirty="0"/>
              <a:t>HEALING BY CALLUS</a:t>
            </a:r>
            <a:endParaRPr lang="en-IN" dirty="0"/>
          </a:p>
        </p:txBody>
      </p:sp>
      <p:sp>
        <p:nvSpPr>
          <p:cNvPr id="1048650" name="Content Placeholder 4"/>
          <p:cNvSpPr>
            <a:spLocks noGrp="1"/>
          </p:cNvSpPr>
          <p:nvPr>
            <p:ph sz="half" idx="1"/>
          </p:nvPr>
        </p:nvSpPr>
        <p:spPr>
          <a:xfrm>
            <a:off x="1475656" y="1340768"/>
            <a:ext cx="7488832" cy="5400600"/>
          </a:xfrm>
        </p:spPr>
        <p:txBody>
          <a:bodyPr>
            <a:normAutofit/>
          </a:bodyPr>
          <a:lstStyle/>
          <a:p>
            <a:r>
              <a:rPr lang="en-US" dirty="0"/>
              <a:t>STAGE 1: </a:t>
            </a:r>
            <a:r>
              <a:rPr lang="en-US" b="1" dirty="0"/>
              <a:t>TISSUE DESTRUCTION AND HEMATOMA FORMATION</a:t>
            </a:r>
          </a:p>
          <a:p>
            <a:pPr marL="0" indent="0">
              <a:buNone/>
            </a:pPr>
            <a:r>
              <a:rPr lang="en-US" dirty="0"/>
              <a:t>	- lasts for 7 days</a:t>
            </a:r>
          </a:p>
          <a:p>
            <a:pPr marL="0" indent="0">
              <a:buNone/>
            </a:pPr>
            <a:r>
              <a:rPr lang="en-US" dirty="0"/>
              <a:t>	- blood leaks out of torn vessels and forms a </a:t>
            </a:r>
          </a:p>
          <a:p>
            <a:pPr marL="0" indent="0">
              <a:buNone/>
            </a:pPr>
            <a:r>
              <a:rPr lang="en-US" dirty="0"/>
              <a:t>	   hematoma between and around fracture</a:t>
            </a:r>
          </a:p>
          <a:p>
            <a:pPr marL="0" indent="0">
              <a:buNone/>
            </a:pPr>
            <a:r>
              <a:rPr lang="en-US" dirty="0"/>
              <a:t>	- </a:t>
            </a:r>
            <a:r>
              <a:rPr lang="en-US" dirty="0" err="1"/>
              <a:t>periosteum</a:t>
            </a:r>
            <a:r>
              <a:rPr lang="en-US" dirty="0"/>
              <a:t> and local soft tissues are  	   stripped off</a:t>
            </a:r>
          </a:p>
          <a:p>
            <a:pPr marL="0" indent="0">
              <a:buNone/>
            </a:pPr>
            <a:r>
              <a:rPr lang="en-US" dirty="0"/>
              <a:t>	- </a:t>
            </a:r>
            <a:r>
              <a:rPr lang="en-US" dirty="0" err="1"/>
              <a:t>ischaemic</a:t>
            </a:r>
            <a:r>
              <a:rPr lang="en-US" dirty="0"/>
              <a:t> necrosis – death of some   	  osteocytes with sensitization of the  	  	  remaining precursor cells</a:t>
            </a:r>
            <a:endParaRPr lang="en-IN" dirty="0"/>
          </a:p>
        </p:txBody>
      </p:sp>
      <p:pic>
        <p:nvPicPr>
          <p:cNvPr id="2097160" name="Picture 2"/>
          <p:cNvPicPr>
            <a:picLocks noGrp="1" noChangeAspect="1" noChangeArrowheads="1"/>
          </p:cNvPicPr>
          <p:nvPr>
            <p:ph sz="half" idx="2"/>
          </p:nvPr>
        </p:nvPicPr>
        <p:blipFill>
          <a:blip r:embed="rId2" cstate="print"/>
          <a:srcRect/>
          <a:stretch>
            <a:fillRect/>
          </a:stretch>
        </p:blipFill>
        <p:spPr bwMode="auto">
          <a:xfrm>
            <a:off x="251520" y="2276872"/>
            <a:ext cx="1907704" cy="3662208"/>
          </a:xfrm>
          <a:prstGeom prst="rect">
            <a:avLst/>
          </a:prstGeom>
          <a:noFill/>
          <a:ln>
            <a:noFill/>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Content Placeholder 2"/>
          <p:cNvSpPr>
            <a:spLocks noGrp="1"/>
          </p:cNvSpPr>
          <p:nvPr>
            <p:ph sz="half" idx="1"/>
          </p:nvPr>
        </p:nvSpPr>
        <p:spPr>
          <a:xfrm>
            <a:off x="1691680" y="548680"/>
            <a:ext cx="7452320" cy="5976664"/>
          </a:xfrm>
        </p:spPr>
        <p:txBody>
          <a:bodyPr>
            <a:normAutofit/>
          </a:bodyPr>
          <a:lstStyle/>
          <a:p>
            <a:r>
              <a:rPr lang="en-US" dirty="0"/>
              <a:t>STAGE 2: </a:t>
            </a:r>
            <a:r>
              <a:rPr lang="en-US" b="1" dirty="0"/>
              <a:t>INFLAMMATION AND CELLULAR PROLIFERATION/GRANULATION TISSUE</a:t>
            </a:r>
          </a:p>
          <a:p>
            <a:pPr marL="0" indent="0">
              <a:buNone/>
            </a:pPr>
            <a:r>
              <a:rPr lang="en-US" dirty="0"/>
              <a:t>	- lasts for 2-3 weeks</a:t>
            </a:r>
          </a:p>
          <a:p>
            <a:pPr marL="0" indent="0">
              <a:buNone/>
            </a:pPr>
            <a:r>
              <a:rPr lang="en-US" dirty="0"/>
              <a:t>	- precursor cells form cells that  	 	  differentiate and organize to provide  q 	   vessels, fibroblasts, osteoblasts </a:t>
            </a:r>
            <a:r>
              <a:rPr lang="en-US" dirty="0" err="1"/>
              <a:t>etc</a:t>
            </a:r>
            <a:endParaRPr lang="en-US" dirty="0"/>
          </a:p>
          <a:p>
            <a:pPr marL="0" indent="0">
              <a:buNone/>
            </a:pPr>
            <a:r>
              <a:rPr lang="en-US" dirty="0"/>
              <a:t>	- soft granulation tissue formed between </a:t>
            </a:r>
          </a:p>
          <a:p>
            <a:pPr marL="0" indent="0">
              <a:buNone/>
            </a:pPr>
            <a:r>
              <a:rPr lang="en-US" dirty="0"/>
              <a:t>	   fracture fragments, providing anchorage 	   to fracture</a:t>
            </a:r>
          </a:p>
          <a:p>
            <a:pPr marL="0" indent="0">
              <a:buNone/>
            </a:pPr>
            <a:r>
              <a:rPr lang="en-US" dirty="0"/>
              <a:t>	- hematoma is slowly absorbed and fine 	   new capillaries grow into the area</a:t>
            </a:r>
            <a:endParaRPr lang="en-IN" dirty="0"/>
          </a:p>
        </p:txBody>
      </p:sp>
      <p:pic>
        <p:nvPicPr>
          <p:cNvPr id="2097161" name="Picture 2"/>
          <p:cNvPicPr>
            <a:picLocks noGrp="1" noChangeAspect="1" noChangeArrowheads="1"/>
          </p:cNvPicPr>
          <p:nvPr>
            <p:ph sz="half" idx="2"/>
          </p:nvPr>
        </p:nvPicPr>
        <p:blipFill>
          <a:blip r:embed="rId2" cstate="print"/>
          <a:srcRect/>
          <a:stretch>
            <a:fillRect/>
          </a:stretch>
        </p:blipFill>
        <p:spPr bwMode="auto">
          <a:xfrm>
            <a:off x="323528" y="1556792"/>
            <a:ext cx="2229232" cy="4653375"/>
          </a:xfrm>
          <a:prstGeom prst="rect">
            <a:avLst/>
          </a:prstGeom>
          <a:no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Content Placeholder 2"/>
          <p:cNvSpPr>
            <a:spLocks noGrp="1"/>
          </p:cNvSpPr>
          <p:nvPr>
            <p:ph sz="half" idx="1"/>
          </p:nvPr>
        </p:nvSpPr>
        <p:spPr>
          <a:xfrm>
            <a:off x="1403648" y="620688"/>
            <a:ext cx="7488832" cy="5688632"/>
          </a:xfrm>
        </p:spPr>
        <p:txBody>
          <a:bodyPr>
            <a:normAutofit/>
          </a:bodyPr>
          <a:lstStyle/>
          <a:p>
            <a:r>
              <a:rPr lang="en-US" dirty="0"/>
              <a:t>STAGE 3: </a:t>
            </a:r>
            <a:r>
              <a:rPr lang="en-US" b="1" dirty="0"/>
              <a:t>CALLUS FORMATION</a:t>
            </a:r>
          </a:p>
          <a:p>
            <a:pPr marL="0" indent="0">
              <a:buNone/>
            </a:pPr>
            <a:r>
              <a:rPr lang="en-US" dirty="0"/>
              <a:t>	- lasts for 4-12 weeks</a:t>
            </a:r>
          </a:p>
          <a:p>
            <a:pPr marL="0" indent="0">
              <a:buNone/>
            </a:pPr>
            <a:r>
              <a:rPr lang="en-US" dirty="0"/>
              <a:t>	- granulation tissue differentiates and 	 	  creates osteoblasts, laying down 	 	  intercellular matrix impregnated with 	  calcium salts</a:t>
            </a:r>
          </a:p>
          <a:p>
            <a:pPr marL="0" indent="0">
              <a:buNone/>
            </a:pPr>
            <a:r>
              <a:rPr lang="en-US" dirty="0"/>
              <a:t>	- formation of callus/woven bone</a:t>
            </a:r>
          </a:p>
          <a:p>
            <a:pPr marL="0" indent="0">
              <a:buNone/>
            </a:pPr>
            <a:r>
              <a:rPr lang="en-US" dirty="0"/>
              <a:t>	- provides good strength to the fracture, </a:t>
            </a:r>
          </a:p>
          <a:p>
            <a:pPr marL="0" indent="0">
              <a:buNone/>
            </a:pPr>
            <a:r>
              <a:rPr lang="en-US" dirty="0"/>
              <a:t>	   decreasing the movements at the fracture </a:t>
            </a:r>
          </a:p>
          <a:p>
            <a:pPr marL="0" indent="0">
              <a:buNone/>
            </a:pPr>
            <a:r>
              <a:rPr lang="en-US" dirty="0"/>
              <a:t>	   site and causes union in about 4 weeks</a:t>
            </a:r>
            <a:endParaRPr lang="en-IN" dirty="0"/>
          </a:p>
        </p:txBody>
      </p:sp>
      <p:pic>
        <p:nvPicPr>
          <p:cNvPr id="2097162" name="Picture 2"/>
          <p:cNvPicPr>
            <a:picLocks noGrp="1" noChangeAspect="1" noChangeArrowheads="1"/>
          </p:cNvPicPr>
          <p:nvPr>
            <p:ph sz="half" idx="2"/>
          </p:nvPr>
        </p:nvPicPr>
        <p:blipFill>
          <a:blip r:embed="rId2" cstate="print"/>
          <a:srcRect/>
          <a:stretch>
            <a:fillRect/>
          </a:stretch>
        </p:blipFill>
        <p:spPr bwMode="auto">
          <a:xfrm>
            <a:off x="251520" y="1412776"/>
            <a:ext cx="1944216" cy="4225807"/>
          </a:xfrm>
          <a:prstGeom prst="rect">
            <a:avLst/>
          </a:prstGeom>
          <a:noFill/>
          <a:ln>
            <a:noFill/>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Content Placeholder 2"/>
          <p:cNvSpPr>
            <a:spLocks noGrp="1"/>
          </p:cNvSpPr>
          <p:nvPr>
            <p:ph sz="half" idx="1"/>
          </p:nvPr>
        </p:nvSpPr>
        <p:spPr>
          <a:xfrm>
            <a:off x="1979712" y="692696"/>
            <a:ext cx="6984776" cy="5328592"/>
          </a:xfrm>
        </p:spPr>
        <p:txBody>
          <a:bodyPr>
            <a:normAutofit/>
          </a:bodyPr>
          <a:lstStyle/>
          <a:p>
            <a:r>
              <a:rPr lang="en-US" dirty="0"/>
              <a:t>STAGE 4: </a:t>
            </a:r>
            <a:r>
              <a:rPr lang="en-US" b="1" dirty="0"/>
              <a:t>REMODELLING</a:t>
            </a:r>
          </a:p>
          <a:p>
            <a:pPr marL="0" indent="0">
              <a:buNone/>
            </a:pPr>
            <a:r>
              <a:rPr lang="en-US" dirty="0"/>
              <a:t>	- takes 1-4 years for the bone to become </a:t>
            </a:r>
          </a:p>
          <a:p>
            <a:pPr marL="0" indent="0">
              <a:buNone/>
            </a:pPr>
            <a:r>
              <a:rPr lang="en-US" dirty="0"/>
              <a:t>	   strong enough to carry weight</a:t>
            </a:r>
          </a:p>
          <a:p>
            <a:pPr marL="0" indent="0">
              <a:buNone/>
            </a:pPr>
            <a:r>
              <a:rPr lang="en-US" dirty="0"/>
              <a:t>	- with continuing </a:t>
            </a:r>
            <a:r>
              <a:rPr lang="en-US" dirty="0" err="1"/>
              <a:t>osteoclastic</a:t>
            </a:r>
            <a:r>
              <a:rPr lang="en-US" dirty="0"/>
              <a:t> and 	  	   </a:t>
            </a:r>
            <a:r>
              <a:rPr lang="en-US" dirty="0" err="1"/>
              <a:t>osteoblastic</a:t>
            </a:r>
            <a:r>
              <a:rPr lang="en-US" dirty="0"/>
              <a:t> activities, the woven bone 	   gets transformed into lamellar bone</a:t>
            </a:r>
          </a:p>
          <a:p>
            <a:pPr marL="0" indent="0">
              <a:buNone/>
            </a:pPr>
            <a:r>
              <a:rPr lang="en-US" dirty="0"/>
              <a:t>	- osteoblasts fill in the remaining gap 	   	   between the new bone and the 	  	   fragments to strengthen the bone</a:t>
            </a:r>
          </a:p>
          <a:p>
            <a:pPr marL="0" indent="0">
              <a:buNone/>
            </a:pPr>
            <a:r>
              <a:rPr lang="en-US" dirty="0"/>
              <a:t>	</a:t>
            </a:r>
            <a:endParaRPr lang="en-IN" dirty="0"/>
          </a:p>
        </p:txBody>
      </p:sp>
      <p:pic>
        <p:nvPicPr>
          <p:cNvPr id="2097163" name="Picture 2"/>
          <p:cNvPicPr>
            <a:picLocks noGrp="1" noChangeAspect="1" noChangeArrowheads="1"/>
          </p:cNvPicPr>
          <p:nvPr>
            <p:ph sz="half" idx="2"/>
          </p:nvPr>
        </p:nvPicPr>
        <p:blipFill>
          <a:blip r:embed="rId2" cstate="print"/>
          <a:srcRect/>
          <a:stretch>
            <a:fillRect/>
          </a:stretch>
        </p:blipFill>
        <p:spPr bwMode="auto">
          <a:xfrm>
            <a:off x="539552" y="1340768"/>
            <a:ext cx="1800200" cy="3960441"/>
          </a:xfrm>
          <a:prstGeom prst="rect">
            <a:avLst/>
          </a:prstGeom>
          <a:no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Content Placeholder 2"/>
          <p:cNvSpPr>
            <a:spLocks noGrp="1"/>
          </p:cNvSpPr>
          <p:nvPr>
            <p:ph sz="half" idx="1"/>
          </p:nvPr>
        </p:nvSpPr>
        <p:spPr>
          <a:xfrm>
            <a:off x="1397496" y="404664"/>
            <a:ext cx="7494984" cy="6048672"/>
          </a:xfrm>
        </p:spPr>
        <p:txBody>
          <a:bodyPr>
            <a:normAutofit/>
          </a:bodyPr>
          <a:lstStyle/>
          <a:p>
            <a:r>
              <a:rPr lang="en-US" dirty="0"/>
              <a:t>STAGE 5: </a:t>
            </a:r>
            <a:r>
              <a:rPr lang="en-US" b="1" dirty="0"/>
              <a:t>MODELLING</a:t>
            </a:r>
          </a:p>
          <a:p>
            <a:pPr marL="0" indent="0">
              <a:buNone/>
            </a:pPr>
            <a:r>
              <a:rPr lang="en-US" dirty="0"/>
              <a:t>	- stage where the bone is gradually</a:t>
            </a:r>
            <a:r>
              <a:rPr lang="en-IN" dirty="0"/>
              <a:t> 	  	   strengthened</a:t>
            </a:r>
          </a:p>
          <a:p>
            <a:pPr marL="0" indent="0">
              <a:buNone/>
            </a:pPr>
            <a:r>
              <a:rPr lang="en-US" dirty="0"/>
              <a:t>	- </a:t>
            </a:r>
            <a:r>
              <a:rPr lang="en-US" dirty="0" err="1"/>
              <a:t>shapening</a:t>
            </a:r>
            <a:r>
              <a:rPr lang="en-US" dirty="0"/>
              <a:t> of the cortices occurs at the</a:t>
            </a:r>
          </a:p>
          <a:p>
            <a:pPr marL="0" indent="0">
              <a:buNone/>
            </a:pPr>
            <a:r>
              <a:rPr lang="en-US" dirty="0"/>
              <a:t>	  </a:t>
            </a:r>
            <a:r>
              <a:rPr lang="en-US" dirty="0" err="1"/>
              <a:t>endosteal</a:t>
            </a:r>
            <a:r>
              <a:rPr lang="en-US" dirty="0"/>
              <a:t> and periosteal surfaces</a:t>
            </a:r>
          </a:p>
          <a:p>
            <a:pPr marL="0" indent="0">
              <a:buNone/>
            </a:pPr>
            <a:r>
              <a:rPr lang="en-US" dirty="0"/>
              <a:t>	- all these occur when the person starts 	  resuming his activities </a:t>
            </a:r>
            <a:r>
              <a:rPr lang="en-US" dirty="0" err="1"/>
              <a:t>ie</a:t>
            </a:r>
            <a:r>
              <a:rPr lang="en-US" dirty="0"/>
              <a:t> bearing weight 	  and muscle forces</a:t>
            </a:r>
          </a:p>
          <a:p>
            <a:pPr marL="0" indent="0">
              <a:buNone/>
            </a:pPr>
            <a:r>
              <a:rPr lang="en-US" dirty="0"/>
              <a:t>	- thicker lamellae are laid down where high </a:t>
            </a:r>
          </a:p>
          <a:p>
            <a:pPr marL="0" indent="0">
              <a:buNone/>
            </a:pPr>
            <a:r>
              <a:rPr lang="en-US" dirty="0"/>
              <a:t>	   stresses are present, unwanted buttresses 	   are carved away and medullary cavity is 	   reformed</a:t>
            </a:r>
          </a:p>
        </p:txBody>
      </p:sp>
      <p:pic>
        <p:nvPicPr>
          <p:cNvPr id="2097164" name="Picture 2"/>
          <p:cNvPicPr>
            <a:picLocks noGrp="1" noChangeAspect="1" noChangeArrowheads="1"/>
          </p:cNvPicPr>
          <p:nvPr>
            <p:ph sz="half" idx="2"/>
          </p:nvPr>
        </p:nvPicPr>
        <p:blipFill>
          <a:blip r:embed="rId2" cstate="print"/>
          <a:srcRect/>
          <a:stretch>
            <a:fillRect/>
          </a:stretch>
        </p:blipFill>
        <p:spPr bwMode="auto">
          <a:xfrm>
            <a:off x="395536" y="1700808"/>
            <a:ext cx="1800200" cy="3672408"/>
          </a:xfrm>
          <a:prstGeom prst="rect">
            <a:avLst/>
          </a:prstGeom>
          <a:noFill/>
          <a:ln>
            <a:noFill/>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Picture 2"/>
          <p:cNvPicPr>
            <a:picLocks noGrp="1" noChangeAspect="1" noChangeArrowheads="1"/>
          </p:cNvPicPr>
          <p:nvPr>
            <p:ph idx="1"/>
          </p:nvPr>
        </p:nvPicPr>
        <p:blipFill>
          <a:blip r:embed="rId2" cstate="print"/>
          <a:srcRect/>
          <a:stretch>
            <a:fillRect/>
          </a:stretch>
        </p:blipFill>
        <p:spPr bwMode="auto">
          <a:xfrm>
            <a:off x="683568" y="226260"/>
            <a:ext cx="7848872" cy="6155068"/>
          </a:xfrm>
          <a:prstGeom prst="rect">
            <a:avLst/>
          </a:prstGeom>
          <a:noFill/>
          <a:ln>
            <a:noFill/>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Grp="1" noChangeAspect="1" noChangeArrowheads="1"/>
          </p:cNvPicPr>
          <p:nvPr>
            <p:ph idx="1"/>
          </p:nvPr>
        </p:nvPicPr>
        <p:blipFill>
          <a:blip r:embed="rId2" cstate="print"/>
          <a:srcRect/>
          <a:stretch>
            <a:fillRect/>
          </a:stretch>
        </p:blipFill>
        <p:spPr bwMode="auto">
          <a:xfrm>
            <a:off x="457200" y="908720"/>
            <a:ext cx="8229600" cy="5256584"/>
          </a:xfrm>
          <a:prstGeom prst="rect">
            <a:avLst/>
          </a:prstGeom>
          <a:noFill/>
          <a:ln>
            <a:noFill/>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title"/>
          </p:nvPr>
        </p:nvSpPr>
        <p:spPr/>
        <p:txBody>
          <a:bodyPr/>
          <a:lstStyle/>
          <a:p>
            <a:r>
              <a:rPr lang="en-US" dirty="0"/>
              <a:t>HEALING BY DIRECT UNION</a:t>
            </a:r>
            <a:endParaRPr lang="en-IN" dirty="0"/>
          </a:p>
        </p:txBody>
      </p:sp>
      <p:sp>
        <p:nvSpPr>
          <p:cNvPr id="1048603" name="Content Placeholder 2"/>
          <p:cNvSpPr>
            <a:spLocks noGrp="1"/>
          </p:cNvSpPr>
          <p:nvPr>
            <p:ph idx="1"/>
          </p:nvPr>
        </p:nvSpPr>
        <p:spPr/>
        <p:txBody>
          <a:bodyPr/>
          <a:lstStyle/>
          <a:p>
            <a:r>
              <a:rPr lang="en-US" dirty="0"/>
              <a:t>Formation of callus requires stimulus from movement</a:t>
            </a:r>
          </a:p>
          <a:p>
            <a:r>
              <a:rPr lang="en-US" dirty="0"/>
              <a:t>In cases of impacted fracture in </a:t>
            </a:r>
            <a:r>
              <a:rPr lang="en-US" dirty="0" err="1"/>
              <a:t>cancellous</a:t>
            </a:r>
            <a:r>
              <a:rPr lang="en-US" dirty="0"/>
              <a:t> bone or a fracture </a:t>
            </a:r>
            <a:r>
              <a:rPr lang="en-US" dirty="0" err="1"/>
              <a:t>immobilised</a:t>
            </a:r>
            <a:r>
              <a:rPr lang="en-US" dirty="0"/>
              <a:t> by the use of metal plate, callus will not be formed and hence the fracture will heal by direct union</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6" name="Content Placeholder 2"/>
          <p:cNvSpPr>
            <a:spLocks noGrp="1"/>
          </p:cNvSpPr>
          <p:nvPr>
            <p:ph idx="1"/>
          </p:nvPr>
        </p:nvSpPr>
        <p:spPr>
          <a:xfrm>
            <a:off x="107504" y="980728"/>
            <a:ext cx="8964488" cy="5328592"/>
          </a:xfrm>
        </p:spPr>
        <p:txBody>
          <a:bodyPr>
            <a:normAutofit/>
          </a:bodyPr>
          <a:lstStyle/>
          <a:p>
            <a:pPr marL="514350" indent="-514350">
              <a:buAutoNum type="arabicPeriod"/>
            </a:pPr>
            <a:r>
              <a:rPr lang="en-US" dirty="0" err="1"/>
              <a:t>Osteoblastic</a:t>
            </a:r>
            <a:r>
              <a:rPr lang="en-US" dirty="0"/>
              <a:t> new bone formation occurs directly between the fracture fragments</a:t>
            </a:r>
          </a:p>
          <a:p>
            <a:pPr marL="514350" indent="-514350">
              <a:buAutoNum type="arabicPeriod"/>
            </a:pPr>
            <a:r>
              <a:rPr lang="en-US" dirty="0"/>
              <a:t>New capillaries and </a:t>
            </a:r>
            <a:r>
              <a:rPr lang="en-US" dirty="0" err="1"/>
              <a:t>osteoprogenitor</a:t>
            </a:r>
            <a:r>
              <a:rPr lang="en-US" dirty="0"/>
              <a:t> cells grow in from the edges and lay down new bone on the exposed surface (gap healing)</a:t>
            </a:r>
          </a:p>
          <a:p>
            <a:pPr marL="514350" indent="-514350">
              <a:buAutoNum type="arabicPeriod"/>
            </a:pPr>
            <a:r>
              <a:rPr lang="en-US" dirty="0"/>
              <a:t>Lamellar bone is produced in the narrow crevices (&lt;200</a:t>
            </a:r>
            <a:r>
              <a:rPr lang="el-GR" dirty="0"/>
              <a:t>μ</a:t>
            </a:r>
            <a:r>
              <a:rPr lang="en-IN" dirty="0"/>
              <a:t>m</a:t>
            </a:r>
            <a:r>
              <a:rPr lang="en-US" dirty="0"/>
              <a:t>) while woven bone is produced in the wider gaps which is then </a:t>
            </a:r>
            <a:r>
              <a:rPr lang="en-US" dirty="0" err="1"/>
              <a:t>remodelled</a:t>
            </a:r>
            <a:r>
              <a:rPr lang="en-US" dirty="0"/>
              <a:t> into lamellar bone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t>Types of Fracture</a:t>
            </a:r>
            <a:endParaRPr lang="en-IN" dirty="0"/>
          </a:p>
        </p:txBody>
      </p:sp>
      <p:sp>
        <p:nvSpPr>
          <p:cNvPr id="1048612" name="Content Placeholder 2"/>
          <p:cNvSpPr>
            <a:spLocks noGrp="1"/>
          </p:cNvSpPr>
          <p:nvPr>
            <p:ph idx="1"/>
          </p:nvPr>
        </p:nvSpPr>
        <p:spPr/>
        <p:txBody>
          <a:bodyPr/>
          <a:lstStyle/>
          <a:p>
            <a:r>
              <a:rPr lang="en-US" dirty="0"/>
              <a:t>Divided in to</a:t>
            </a:r>
          </a:p>
          <a:p>
            <a:pPr lvl="1"/>
            <a:r>
              <a:rPr lang="en-US" dirty="0"/>
              <a:t>Complete </a:t>
            </a:r>
          </a:p>
          <a:p>
            <a:pPr lvl="1"/>
            <a:r>
              <a:rPr lang="en-US" dirty="0"/>
              <a:t>Incomplete</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Content Placeholder 2"/>
          <p:cNvSpPr>
            <a:spLocks noGrp="1"/>
          </p:cNvSpPr>
          <p:nvPr>
            <p:ph idx="1"/>
          </p:nvPr>
        </p:nvSpPr>
        <p:spPr>
          <a:xfrm>
            <a:off x="457200" y="980728"/>
            <a:ext cx="8229600" cy="5145435"/>
          </a:xfrm>
        </p:spPr>
        <p:txBody>
          <a:bodyPr/>
          <a:lstStyle/>
          <a:p>
            <a:pPr marL="514350" indent="-514350">
              <a:buAutoNum type="arabicPeriod" startAt="4"/>
            </a:pPr>
            <a:r>
              <a:rPr lang="en-US" dirty="0"/>
              <a:t>Penetration and bridging of the fracture by     </a:t>
            </a:r>
          </a:p>
          <a:p>
            <a:pPr marL="0" indent="0">
              <a:buNone/>
            </a:pPr>
            <a:r>
              <a:rPr lang="en-US" dirty="0"/>
              <a:t>      osteoclasts and osteoblasts in 3-4 weeks.</a:t>
            </a:r>
          </a:p>
          <a:p>
            <a:pPr marL="514350" indent="-514350">
              <a:buAutoNum type="arabicPeriod" startAt="5"/>
            </a:pPr>
            <a:r>
              <a:rPr lang="en-US" dirty="0"/>
              <a:t>Intimacy of the contact surfaces lead to </a:t>
            </a:r>
          </a:p>
          <a:p>
            <a:pPr marL="0" indent="0">
              <a:buNone/>
            </a:pPr>
            <a:r>
              <a:rPr lang="en-US" dirty="0"/>
              <a:t>      internal bridging without intermediate stages </a:t>
            </a:r>
          </a:p>
          <a:p>
            <a:pPr marL="0" indent="0">
              <a:buNone/>
            </a:pPr>
            <a:r>
              <a:rPr lang="en-US" dirty="0"/>
              <a:t>     (contact healing)</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ctrTitle"/>
          </p:nvPr>
        </p:nvSpPr>
        <p:spPr/>
        <p:txBody>
          <a:bodyPr/>
          <a:lstStyle/>
          <a:p>
            <a:r>
              <a:rPr lang="en-US" dirty="0"/>
              <a:t>CLINICAL PRESENTATION OF FRACTURES</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normAutofit/>
          </a:bodyPr>
          <a:lstStyle/>
          <a:p>
            <a:r>
              <a:rPr lang="en-US" dirty="0"/>
              <a:t>In the Casualty.. </a:t>
            </a:r>
            <a:endParaRPr lang="en-IN" dirty="0"/>
          </a:p>
        </p:txBody>
      </p:sp>
      <p:sp>
        <p:nvSpPr>
          <p:cNvPr id="1048598" name="Content Placeholder 2"/>
          <p:cNvSpPr>
            <a:spLocks noGrp="1"/>
          </p:cNvSpPr>
          <p:nvPr>
            <p:ph idx="1"/>
          </p:nvPr>
        </p:nvSpPr>
        <p:spPr>
          <a:xfrm>
            <a:off x="457200" y="1988840"/>
            <a:ext cx="8229600" cy="4137323"/>
          </a:xfrm>
        </p:spPr>
        <p:txBody>
          <a:bodyPr>
            <a:normAutofit lnSpcReduction="10000"/>
          </a:bodyPr>
          <a:lstStyle/>
          <a:p>
            <a:r>
              <a:rPr lang="en-US" sz="2400" dirty="0"/>
              <a:t>Take a Brief History.</a:t>
            </a:r>
          </a:p>
          <a:p>
            <a:r>
              <a:rPr lang="en-US" sz="2400" dirty="0"/>
              <a:t>General Particulars: </a:t>
            </a:r>
          </a:p>
          <a:p>
            <a:endParaRPr lang="en-US" sz="2400" dirty="0"/>
          </a:p>
          <a:p>
            <a:r>
              <a:rPr lang="en-US" sz="2400" dirty="0"/>
              <a:t>AGE &amp; SEX</a:t>
            </a:r>
          </a:p>
          <a:p>
            <a:pPr lvl="1">
              <a:buFont typeface="Wingdings" panose="05000000000000000000" pitchFamily="2" charset="2"/>
              <a:buChar char="Ø"/>
            </a:pPr>
            <a:r>
              <a:rPr lang="en-US" sz="1800" dirty="0"/>
              <a:t>Children and the elderly </a:t>
            </a:r>
          </a:p>
          <a:p>
            <a:pPr lvl="1">
              <a:buFont typeface="Wingdings" panose="05000000000000000000" pitchFamily="2" charset="2"/>
              <a:buChar char="Ø"/>
            </a:pPr>
            <a:r>
              <a:rPr lang="en-US" sz="1800" dirty="0"/>
              <a:t>Different mechanisms of injury : Traumatic , Pathological</a:t>
            </a:r>
          </a:p>
          <a:p>
            <a:pPr lvl="1">
              <a:buFont typeface="Wingdings" panose="05000000000000000000" pitchFamily="2" charset="2"/>
              <a:buChar char="Ø"/>
            </a:pPr>
            <a:r>
              <a:rPr lang="en-US" sz="1800" dirty="0"/>
              <a:t>Post menopausal women : Osteoporosis and pathological fractures.    </a:t>
            </a:r>
          </a:p>
          <a:p>
            <a:pPr marL="457200" lvl="1" indent="0">
              <a:buNone/>
            </a:pPr>
            <a:r>
              <a:rPr lang="en-US" sz="1800" dirty="0"/>
              <a:t>    </a:t>
            </a:r>
          </a:p>
          <a:p>
            <a:r>
              <a:rPr lang="en-US" sz="2400" dirty="0"/>
              <a:t>HISTORY OF TRAUMA – Ascertaining the mechanism of injury is important, helps understand symptoms and aids examination.         </a:t>
            </a:r>
            <a:endParaRPr lang="en-IN"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3"/>
          <p:cNvPicPr>
            <a:picLocks noChangeAspect="1"/>
          </p:cNvPicPr>
          <p:nvPr/>
        </p:nvPicPr>
        <p:blipFill>
          <a:blip r:embed="rId3" cstate="print"/>
          <a:stretch>
            <a:fillRect/>
          </a:stretch>
        </p:blipFill>
        <p:spPr>
          <a:xfrm>
            <a:off x="2770493" y="3781235"/>
            <a:ext cx="3603012" cy="2664296"/>
          </a:xfrm>
          <a:prstGeom prst="rect">
            <a:avLst/>
          </a:prstGeom>
        </p:spPr>
      </p:pic>
      <p:pic>
        <p:nvPicPr>
          <p:cNvPr id="2097153" name="Picture 4"/>
          <p:cNvPicPr>
            <a:picLocks noChangeAspect="1"/>
          </p:cNvPicPr>
          <p:nvPr/>
        </p:nvPicPr>
        <p:blipFill>
          <a:blip r:embed="rId4" cstate="print"/>
          <a:stretch>
            <a:fillRect/>
          </a:stretch>
        </p:blipFill>
        <p:spPr>
          <a:xfrm>
            <a:off x="4571999" y="548680"/>
            <a:ext cx="4060018" cy="3002236"/>
          </a:xfrm>
          <a:prstGeom prst="rect">
            <a:avLst/>
          </a:prstGeom>
        </p:spPr>
      </p:pic>
      <p:pic>
        <p:nvPicPr>
          <p:cNvPr id="2097154" name="Picture 5"/>
          <p:cNvPicPr>
            <a:picLocks noChangeAspect="1"/>
          </p:cNvPicPr>
          <p:nvPr/>
        </p:nvPicPr>
        <p:blipFill>
          <a:blip r:embed="rId5" cstate="print"/>
          <a:stretch>
            <a:fillRect/>
          </a:stretch>
        </p:blipFill>
        <p:spPr>
          <a:xfrm>
            <a:off x="280987" y="548680"/>
            <a:ext cx="4002981" cy="300223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Picture 3"/>
          <p:cNvPicPr>
            <a:picLocks noChangeAspect="1"/>
          </p:cNvPicPr>
          <p:nvPr/>
        </p:nvPicPr>
        <p:blipFill>
          <a:blip r:embed="rId3" cstate="print"/>
          <a:stretch>
            <a:fillRect/>
          </a:stretch>
        </p:blipFill>
        <p:spPr>
          <a:xfrm>
            <a:off x="183378" y="620687"/>
            <a:ext cx="2804445" cy="2804445"/>
          </a:xfrm>
          <a:prstGeom prst="rect">
            <a:avLst/>
          </a:prstGeom>
        </p:spPr>
      </p:pic>
      <p:pic>
        <p:nvPicPr>
          <p:cNvPr id="2097167" name="Picture 4"/>
          <p:cNvPicPr>
            <a:picLocks noChangeAspect="1"/>
          </p:cNvPicPr>
          <p:nvPr/>
        </p:nvPicPr>
        <p:blipFill>
          <a:blip r:embed="rId4" cstate="print"/>
          <a:stretch>
            <a:fillRect/>
          </a:stretch>
        </p:blipFill>
        <p:spPr>
          <a:xfrm>
            <a:off x="179512" y="3492764"/>
            <a:ext cx="5268220" cy="3104588"/>
          </a:xfrm>
          <a:prstGeom prst="rect">
            <a:avLst/>
          </a:prstGeom>
        </p:spPr>
      </p:pic>
      <p:pic>
        <p:nvPicPr>
          <p:cNvPr id="2097168" name="Picture 5"/>
          <p:cNvPicPr>
            <a:picLocks noChangeAspect="1"/>
          </p:cNvPicPr>
          <p:nvPr/>
        </p:nvPicPr>
        <p:blipFill>
          <a:blip r:embed="rId5" cstate="print"/>
          <a:stretch>
            <a:fillRect/>
          </a:stretch>
        </p:blipFill>
        <p:spPr>
          <a:xfrm>
            <a:off x="5482989" y="3821960"/>
            <a:ext cx="3468777" cy="2596627"/>
          </a:xfrm>
          <a:prstGeom prst="rect">
            <a:avLst/>
          </a:prstGeom>
        </p:spPr>
      </p:pic>
      <p:pic>
        <p:nvPicPr>
          <p:cNvPr id="2097169" name="Picture 6"/>
          <p:cNvPicPr>
            <a:picLocks noChangeAspect="1"/>
          </p:cNvPicPr>
          <p:nvPr/>
        </p:nvPicPr>
        <p:blipFill>
          <a:blip r:embed="rId6" cstate="print"/>
          <a:stretch>
            <a:fillRect/>
          </a:stretch>
        </p:blipFill>
        <p:spPr>
          <a:xfrm>
            <a:off x="4572000" y="803709"/>
            <a:ext cx="3889248" cy="24384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Title 1"/>
          <p:cNvSpPr>
            <a:spLocks noGrp="1"/>
          </p:cNvSpPr>
          <p:nvPr>
            <p:ph type="title"/>
          </p:nvPr>
        </p:nvSpPr>
        <p:spPr/>
        <p:txBody>
          <a:bodyPr/>
          <a:lstStyle/>
          <a:p>
            <a:r>
              <a:rPr lang="en-US" dirty="0"/>
              <a:t>SYMPTOMS</a:t>
            </a:r>
            <a:endParaRPr lang="en-IN" dirty="0"/>
          </a:p>
        </p:txBody>
      </p:sp>
      <p:sp>
        <p:nvSpPr>
          <p:cNvPr id="1048659" name="Content Placeholder 2"/>
          <p:cNvSpPr>
            <a:spLocks noGrp="1"/>
          </p:cNvSpPr>
          <p:nvPr>
            <p:ph idx="1"/>
          </p:nvPr>
        </p:nvSpPr>
        <p:spPr>
          <a:xfrm>
            <a:off x="457200" y="1981200"/>
            <a:ext cx="8229600" cy="4616152"/>
          </a:xfrm>
        </p:spPr>
        <p:txBody>
          <a:bodyPr>
            <a:normAutofit lnSpcReduction="10000"/>
          </a:bodyPr>
          <a:lstStyle/>
          <a:p>
            <a:endParaRPr lang="en-US" dirty="0"/>
          </a:p>
          <a:p>
            <a:r>
              <a:rPr lang="en-IN" sz="2200" dirty="0"/>
              <a:t>A history of injury</a:t>
            </a:r>
            <a:r>
              <a:rPr lang="en-IN" sz="2200" i="1" dirty="0"/>
              <a:t>, </a:t>
            </a:r>
            <a:r>
              <a:rPr lang="en-IN" sz="2200" dirty="0"/>
              <a:t>followed by inability to use the injured limb.</a:t>
            </a:r>
          </a:p>
          <a:p>
            <a:endParaRPr lang="en-IN" sz="2200" dirty="0"/>
          </a:p>
          <a:p>
            <a:pPr lvl="2">
              <a:buFont typeface="Wingdings" panose="05000000000000000000" pitchFamily="2" charset="2"/>
              <a:buChar char="Ø"/>
            </a:pPr>
            <a:r>
              <a:rPr lang="en-IN" sz="1800" dirty="0"/>
              <a:t>The fracture may not always be at the site of the injury.</a:t>
            </a:r>
          </a:p>
          <a:p>
            <a:pPr marL="914400" lvl="2" indent="0"/>
            <a:r>
              <a:rPr lang="en-IN" sz="1800" dirty="0"/>
              <a:t>      </a:t>
            </a:r>
            <a:r>
              <a:rPr lang="en-IN" sz="1800" dirty="0" err="1"/>
              <a:t>Eg</a:t>
            </a:r>
            <a:r>
              <a:rPr lang="en-IN" sz="1800" dirty="0"/>
              <a:t> : A blow to the knee and its varied effects.</a:t>
            </a:r>
            <a:r>
              <a:rPr lang="en-US" sz="1800" dirty="0"/>
              <a:t>   </a:t>
            </a:r>
          </a:p>
          <a:p>
            <a:pPr marL="1200150" lvl="2" indent="-285750">
              <a:buFont typeface="Wingdings" panose="05000000000000000000" pitchFamily="2" charset="2"/>
              <a:buChar char="Ø"/>
            </a:pPr>
            <a:r>
              <a:rPr lang="en-US" sz="1800" dirty="0"/>
              <a:t> </a:t>
            </a:r>
            <a:r>
              <a:rPr lang="en-IN" sz="1800" dirty="0"/>
              <a:t>If a fracture occurs with trivial trauma, or spontaneously, suspect a pathological lesion.</a:t>
            </a:r>
          </a:p>
          <a:p>
            <a:r>
              <a:rPr lang="en-IN" sz="2200" dirty="0"/>
              <a:t>Pain</a:t>
            </a:r>
          </a:p>
          <a:p>
            <a:r>
              <a:rPr lang="en-IN" sz="2200" dirty="0"/>
              <a:t>Bruising </a:t>
            </a:r>
          </a:p>
          <a:p>
            <a:r>
              <a:rPr lang="en-IN" sz="2200" dirty="0"/>
              <a:t>Swelling </a:t>
            </a:r>
          </a:p>
          <a:p>
            <a:pPr marL="0" indent="0">
              <a:buNone/>
            </a:pPr>
            <a:r>
              <a:rPr lang="en-IN" sz="1700" dirty="0"/>
              <a:t>These are common symptoms but they do not distinguish a fracture from a soft-tissue injury.</a:t>
            </a:r>
            <a:r>
              <a:rPr lang="en-US" dirty="0"/>
              <a:t>        </a:t>
            </a: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0" name="Picture 3"/>
          <p:cNvPicPr>
            <a:picLocks noChangeAspect="1"/>
          </p:cNvPicPr>
          <p:nvPr/>
        </p:nvPicPr>
        <p:blipFill>
          <a:blip r:embed="rId3" cstate="print"/>
          <a:stretch>
            <a:fillRect/>
          </a:stretch>
        </p:blipFill>
        <p:spPr>
          <a:xfrm>
            <a:off x="371643" y="1009236"/>
            <a:ext cx="3303300" cy="3787916"/>
          </a:xfrm>
          <a:prstGeom prst="rect">
            <a:avLst/>
          </a:prstGeom>
        </p:spPr>
      </p:pic>
      <p:pic>
        <p:nvPicPr>
          <p:cNvPr id="2097171" name="Picture 4"/>
          <p:cNvPicPr>
            <a:picLocks noChangeAspect="1"/>
          </p:cNvPicPr>
          <p:nvPr/>
        </p:nvPicPr>
        <p:blipFill>
          <a:blip r:embed="rId4" cstate="print"/>
          <a:stretch>
            <a:fillRect/>
          </a:stretch>
        </p:blipFill>
        <p:spPr>
          <a:xfrm>
            <a:off x="4283968" y="1009236"/>
            <a:ext cx="4640295" cy="3480221"/>
          </a:xfrm>
          <a:prstGeom prst="rect">
            <a:avLst/>
          </a:prstGeom>
        </p:spPr>
      </p:pic>
      <p:pic>
        <p:nvPicPr>
          <p:cNvPr id="2097172" name="Picture 5"/>
          <p:cNvPicPr>
            <a:picLocks noChangeAspect="1"/>
          </p:cNvPicPr>
          <p:nvPr/>
        </p:nvPicPr>
        <p:blipFill>
          <a:blip r:embed="rId5" cstate="print"/>
          <a:stretch>
            <a:fillRect/>
          </a:stretch>
        </p:blipFill>
        <p:spPr>
          <a:xfrm>
            <a:off x="5035831" y="4055110"/>
            <a:ext cx="3888432" cy="258858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Content Placeholder 2"/>
          <p:cNvSpPr>
            <a:spLocks noGrp="1"/>
          </p:cNvSpPr>
          <p:nvPr>
            <p:ph idx="1"/>
          </p:nvPr>
        </p:nvSpPr>
        <p:spPr>
          <a:xfrm>
            <a:off x="467544" y="188640"/>
            <a:ext cx="8229600" cy="5904656"/>
          </a:xfrm>
        </p:spPr>
        <p:txBody>
          <a:bodyPr>
            <a:normAutofit fontScale="86250"/>
          </a:bodyPr>
          <a:lstStyle/>
          <a:p>
            <a:r>
              <a:rPr lang="en-US" dirty="0"/>
              <a:t>Deformity – More suggestive of a fracture.</a:t>
            </a:r>
          </a:p>
          <a:p>
            <a:r>
              <a:rPr lang="en-US" dirty="0"/>
              <a:t>E</a:t>
            </a:r>
            <a:r>
              <a:rPr lang="en-IN" dirty="0" err="1"/>
              <a:t>nquire</a:t>
            </a:r>
            <a:r>
              <a:rPr lang="en-IN" dirty="0"/>
              <a:t> about symptoms of associated injuries: </a:t>
            </a:r>
          </a:p>
          <a:p>
            <a:endParaRPr lang="en-IN" dirty="0"/>
          </a:p>
          <a:p>
            <a:pPr lvl="3">
              <a:buFont typeface="Wingdings" panose="05000000000000000000" pitchFamily="2" charset="2"/>
              <a:buChar char="Ø"/>
            </a:pPr>
            <a:r>
              <a:rPr lang="en-IN" sz="1800" dirty="0"/>
              <a:t>Pain and swelling elsewhere (it is a common mistake to get distracted by the main injury, particularly if it is severe), </a:t>
            </a:r>
          </a:p>
          <a:p>
            <a:pPr lvl="3">
              <a:buFont typeface="Wingdings" panose="05000000000000000000" pitchFamily="2" charset="2"/>
              <a:buChar char="Ø"/>
            </a:pPr>
            <a:r>
              <a:rPr lang="en-IN" sz="1800" dirty="0"/>
              <a:t>Numbness or Loss of movement.</a:t>
            </a:r>
          </a:p>
          <a:p>
            <a:pPr lvl="3">
              <a:buFont typeface="Wingdings" panose="05000000000000000000" pitchFamily="2" charset="2"/>
              <a:buChar char="Ø"/>
            </a:pPr>
            <a:r>
              <a:rPr lang="en-IN" sz="1800" dirty="0"/>
              <a:t>Skin pallor or cyanosis. </a:t>
            </a:r>
          </a:p>
          <a:p>
            <a:pPr lvl="3">
              <a:buFont typeface="Wingdings" panose="05000000000000000000" pitchFamily="2" charset="2"/>
              <a:buChar char="Ø"/>
            </a:pPr>
            <a:r>
              <a:rPr lang="en-IN" sz="1800" dirty="0"/>
              <a:t>Blood in the urine. </a:t>
            </a:r>
          </a:p>
          <a:p>
            <a:pPr lvl="3">
              <a:buFont typeface="Wingdings" panose="05000000000000000000" pitchFamily="2" charset="2"/>
              <a:buChar char="Ø"/>
            </a:pPr>
            <a:r>
              <a:rPr lang="en-IN" sz="1800" dirty="0"/>
              <a:t>Abdominal pain. </a:t>
            </a:r>
          </a:p>
          <a:p>
            <a:pPr lvl="3">
              <a:buFont typeface="Wingdings" panose="05000000000000000000" pitchFamily="2" charset="2"/>
              <a:buChar char="Ø"/>
            </a:pPr>
            <a:r>
              <a:rPr lang="en-IN" sz="1800" dirty="0"/>
              <a:t>Difficulty with breathing.</a:t>
            </a:r>
          </a:p>
          <a:p>
            <a:pPr lvl="3">
              <a:buFont typeface="Wingdings" panose="05000000000000000000" pitchFamily="2" charset="2"/>
              <a:buChar char="Ø"/>
            </a:pPr>
            <a:r>
              <a:rPr lang="en-IN" sz="1800" dirty="0"/>
              <a:t>Transient loss of consciousness.</a:t>
            </a:r>
          </a:p>
          <a:p>
            <a:pPr lvl="3">
              <a:buFont typeface="Wingdings" panose="05000000000000000000" pitchFamily="2" charset="2"/>
              <a:buChar char="Ø"/>
            </a:pPr>
            <a:endParaRPr lang="en-IN" sz="1600" dirty="0"/>
          </a:p>
          <a:p>
            <a:pPr marL="400050" indent="-285750"/>
            <a:r>
              <a:rPr lang="en-IN" dirty="0"/>
              <a:t>Ask about previous injuries, or any other musculoskeletal abnormality that might cause confusion when the x-ray is seen. Finally, a general medical history is important, in preparation for anaesthesia or operation.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
          <p:cNvSpPr>
            <a:spLocks noGrp="1"/>
          </p:cNvSpPr>
          <p:nvPr>
            <p:ph type="title"/>
          </p:nvPr>
        </p:nvSpPr>
        <p:spPr/>
        <p:txBody>
          <a:bodyPr/>
          <a:lstStyle/>
          <a:p>
            <a:r>
              <a:rPr lang="en-US" dirty="0"/>
              <a:t>GENERAL SIGNS</a:t>
            </a:r>
            <a:endParaRPr lang="en-IN" dirty="0"/>
          </a:p>
        </p:txBody>
      </p:sp>
      <p:sp>
        <p:nvSpPr>
          <p:cNvPr id="1048671" name="Content Placeholder 2"/>
          <p:cNvSpPr>
            <a:spLocks noGrp="1"/>
          </p:cNvSpPr>
          <p:nvPr>
            <p:ph idx="1"/>
          </p:nvPr>
        </p:nvSpPr>
        <p:spPr/>
        <p:txBody>
          <a:bodyPr>
            <a:normAutofit fontScale="84375" lnSpcReduction="20000"/>
          </a:bodyPr>
          <a:lstStyle/>
          <a:p>
            <a:r>
              <a:rPr lang="en-US" dirty="0"/>
              <a:t>First f</a:t>
            </a:r>
            <a:r>
              <a:rPr lang="en-IN" dirty="0" err="1"/>
              <a:t>ollow</a:t>
            </a:r>
            <a:r>
              <a:rPr lang="en-IN" dirty="0"/>
              <a:t> the ABCs: look for, and if necessary attend to,</a:t>
            </a:r>
          </a:p>
          <a:p>
            <a:r>
              <a:rPr lang="en-IN" b="1" dirty="0"/>
              <a:t>A</a:t>
            </a:r>
            <a:r>
              <a:rPr lang="en-IN" dirty="0"/>
              <a:t>irway obstruction, </a:t>
            </a:r>
          </a:p>
          <a:p>
            <a:r>
              <a:rPr lang="en-IN" b="1" dirty="0"/>
              <a:t>B</a:t>
            </a:r>
            <a:r>
              <a:rPr lang="en-IN" dirty="0"/>
              <a:t>reathing problems, </a:t>
            </a:r>
          </a:p>
          <a:p>
            <a:r>
              <a:rPr lang="en-IN" b="1" dirty="0"/>
              <a:t>C</a:t>
            </a:r>
            <a:r>
              <a:rPr lang="en-IN" dirty="0"/>
              <a:t>irculatory problems </a:t>
            </a:r>
          </a:p>
          <a:p>
            <a:r>
              <a:rPr lang="en-IN" b="1" dirty="0"/>
              <a:t>C</a:t>
            </a:r>
            <a:r>
              <a:rPr lang="en-IN" dirty="0"/>
              <a:t>ervical spine injury.</a:t>
            </a:r>
          </a:p>
          <a:p>
            <a:r>
              <a:rPr lang="en-IN" dirty="0"/>
              <a:t>Secondary survey – Examine the main injury- ascertain the type of fracture, classify, plan a management protocol and look out for complications.</a:t>
            </a:r>
          </a:p>
          <a:p>
            <a:r>
              <a:rPr lang="en-IN" dirty="0"/>
              <a:t>It will also be necessary to exclude other previously unsuspected injuries.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Title 1"/>
          <p:cNvSpPr>
            <a:spLocks noGrp="1"/>
          </p:cNvSpPr>
          <p:nvPr>
            <p:ph type="title"/>
          </p:nvPr>
        </p:nvSpPr>
        <p:spPr/>
        <p:txBody>
          <a:bodyPr/>
          <a:lstStyle/>
          <a:p>
            <a:r>
              <a:rPr lang="en-US" dirty="0"/>
              <a:t>LOCAL SIGNS</a:t>
            </a:r>
            <a:endParaRPr lang="en-IN" dirty="0"/>
          </a:p>
        </p:txBody>
      </p:sp>
      <p:sp>
        <p:nvSpPr>
          <p:cNvPr id="1048676" name="Content Placeholder 2"/>
          <p:cNvSpPr>
            <a:spLocks noGrp="1"/>
          </p:cNvSpPr>
          <p:nvPr>
            <p:ph idx="1"/>
          </p:nvPr>
        </p:nvSpPr>
        <p:spPr/>
        <p:txBody>
          <a:bodyPr/>
          <a:lstStyle/>
          <a:p>
            <a:r>
              <a:rPr lang="en-IN" sz="2400" dirty="0"/>
              <a:t>Familiar headings of clinical examination should always be considered,</a:t>
            </a:r>
          </a:p>
          <a:p>
            <a:r>
              <a:rPr lang="en-IN" sz="2400" dirty="0"/>
              <a:t>(or damage to arteries, nerves and ligaments may be overlooked.) </a:t>
            </a:r>
          </a:p>
          <a:p>
            <a:r>
              <a:rPr lang="en-IN" sz="2400" dirty="0"/>
              <a:t>A systematic approach is always helpful:</a:t>
            </a:r>
          </a:p>
          <a:p>
            <a:pPr lvl="3">
              <a:buFont typeface="Wingdings" panose="05000000000000000000" pitchFamily="2" charset="2"/>
              <a:buChar char="Ø"/>
            </a:pPr>
            <a:r>
              <a:rPr lang="en-IN" sz="1800" dirty="0"/>
              <a:t>Examine the most obviously injured part.</a:t>
            </a:r>
          </a:p>
          <a:p>
            <a:pPr lvl="3">
              <a:buFont typeface="Wingdings" panose="05000000000000000000" pitchFamily="2" charset="2"/>
              <a:buChar char="Ø"/>
            </a:pPr>
            <a:r>
              <a:rPr lang="en-IN" sz="1800" dirty="0"/>
              <a:t>Test for artery and nerve damage.</a:t>
            </a:r>
          </a:p>
          <a:p>
            <a:pPr lvl="3">
              <a:buFont typeface="Wingdings" panose="05000000000000000000" pitchFamily="2" charset="2"/>
              <a:buChar char="Ø"/>
            </a:pPr>
            <a:r>
              <a:rPr lang="en-IN" sz="1800" dirty="0"/>
              <a:t>Look for associated injuries in the region.</a:t>
            </a:r>
          </a:p>
          <a:p>
            <a:pPr lvl="3">
              <a:buFont typeface="Wingdings" panose="05000000000000000000" pitchFamily="2" charset="2"/>
              <a:buChar char="Ø"/>
            </a:pPr>
            <a:r>
              <a:rPr lang="en-IN" sz="1800" dirty="0"/>
              <a:t> Look for associated injuries in distant parts.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t>Complete fracture</a:t>
            </a:r>
            <a:endParaRPr lang="en-IN" dirty="0"/>
          </a:p>
        </p:txBody>
      </p:sp>
      <p:sp>
        <p:nvSpPr>
          <p:cNvPr id="1048614" name="Content Placeholder 2"/>
          <p:cNvSpPr>
            <a:spLocks noGrp="1"/>
          </p:cNvSpPr>
          <p:nvPr>
            <p:ph idx="1"/>
          </p:nvPr>
        </p:nvSpPr>
        <p:spPr/>
        <p:txBody>
          <a:bodyPr>
            <a:normAutofit fontScale="84375" lnSpcReduction="20000"/>
          </a:bodyPr>
          <a:lstStyle/>
          <a:p>
            <a:pPr>
              <a:buNone/>
            </a:pPr>
            <a:r>
              <a:rPr lang="en-IN" dirty="0"/>
              <a:t>Bone is split into two or more fragments. The</a:t>
            </a:r>
          </a:p>
          <a:p>
            <a:pPr>
              <a:buNone/>
            </a:pPr>
            <a:r>
              <a:rPr lang="en-IN" dirty="0"/>
              <a:t>fracture pattern on x-ray can help predict behaviour</a:t>
            </a:r>
          </a:p>
          <a:p>
            <a:pPr>
              <a:buNone/>
            </a:pPr>
            <a:r>
              <a:rPr lang="en-IN" dirty="0"/>
              <a:t>after reduction</a:t>
            </a:r>
          </a:p>
          <a:p>
            <a:r>
              <a:rPr lang="en-IN" dirty="0"/>
              <a:t>in a </a:t>
            </a:r>
            <a:r>
              <a:rPr lang="en-IN" i="1" u="sng" dirty="0"/>
              <a:t>transverse fracture </a:t>
            </a:r>
            <a:r>
              <a:rPr lang="en-IN" i="1" dirty="0"/>
              <a:t>the fragments </a:t>
            </a:r>
            <a:r>
              <a:rPr lang="en-IN" dirty="0"/>
              <a:t>usually remain in place after reduction</a:t>
            </a:r>
          </a:p>
          <a:p>
            <a:r>
              <a:rPr lang="en-IN" dirty="0"/>
              <a:t>if it is </a:t>
            </a:r>
            <a:r>
              <a:rPr lang="en-IN" i="1" u="sng" dirty="0"/>
              <a:t>oblique </a:t>
            </a:r>
            <a:r>
              <a:rPr lang="en-IN" u="sng" dirty="0"/>
              <a:t>or </a:t>
            </a:r>
            <a:r>
              <a:rPr lang="en-IN" i="1" u="sng" dirty="0"/>
              <a:t>spiral</a:t>
            </a:r>
            <a:r>
              <a:rPr lang="en-IN" i="1" dirty="0"/>
              <a:t>, they tend to shorten and re-displace even if </a:t>
            </a:r>
            <a:r>
              <a:rPr lang="en-IN" dirty="0"/>
              <a:t>the bone is splinted. </a:t>
            </a:r>
          </a:p>
          <a:p>
            <a:r>
              <a:rPr lang="en-IN" dirty="0"/>
              <a:t>In an </a:t>
            </a:r>
            <a:r>
              <a:rPr lang="en-IN" i="1" u="sng" dirty="0"/>
              <a:t>impacted fracture </a:t>
            </a:r>
            <a:r>
              <a:rPr lang="en-IN" i="1" dirty="0"/>
              <a:t>the fragments </a:t>
            </a:r>
            <a:r>
              <a:rPr lang="en-IN" dirty="0"/>
              <a:t>are jammed tightly together and the fracture line is indistinct. </a:t>
            </a:r>
          </a:p>
          <a:p>
            <a:r>
              <a:rPr lang="en-IN" dirty="0"/>
              <a:t>A </a:t>
            </a:r>
            <a:r>
              <a:rPr lang="en-IN" i="1" u="sng" dirty="0" err="1"/>
              <a:t>comminuted</a:t>
            </a:r>
            <a:r>
              <a:rPr lang="en-IN" i="1" u="sng" dirty="0"/>
              <a:t> fracture </a:t>
            </a:r>
            <a:r>
              <a:rPr lang="en-IN" i="1" dirty="0"/>
              <a:t>is one in </a:t>
            </a:r>
            <a:r>
              <a:rPr lang="en-IN" dirty="0"/>
              <a:t>which there are more than two fragments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Title 1"/>
          <p:cNvSpPr>
            <a:spLocks noGrp="1"/>
          </p:cNvSpPr>
          <p:nvPr>
            <p:ph type="title"/>
          </p:nvPr>
        </p:nvSpPr>
        <p:spPr/>
        <p:txBody>
          <a:bodyPr/>
          <a:lstStyle/>
          <a:p>
            <a:r>
              <a:rPr lang="en-US" dirty="0"/>
              <a:t>LOOK</a:t>
            </a:r>
            <a:endParaRPr lang="en-IN" dirty="0"/>
          </a:p>
        </p:txBody>
      </p:sp>
      <p:sp>
        <p:nvSpPr>
          <p:cNvPr id="1048681" name="Content Placeholder 2"/>
          <p:cNvSpPr>
            <a:spLocks noGrp="1"/>
          </p:cNvSpPr>
          <p:nvPr>
            <p:ph idx="1"/>
          </p:nvPr>
        </p:nvSpPr>
        <p:spPr/>
        <p:txBody>
          <a:bodyPr>
            <a:normAutofit/>
          </a:bodyPr>
          <a:lstStyle/>
          <a:p>
            <a:r>
              <a:rPr lang="en-IN" sz="2400" dirty="0"/>
              <a:t>For Swelling, bruising and deformity</a:t>
            </a:r>
          </a:p>
          <a:p>
            <a:r>
              <a:rPr lang="en-IN" sz="2400" dirty="0"/>
              <a:t>Examine whether the skin is intact</a:t>
            </a:r>
          </a:p>
          <a:p>
            <a:r>
              <a:rPr lang="en-IN" sz="2400" dirty="0"/>
              <a:t>Note also the posture of the distal extremity and the colour of</a:t>
            </a:r>
          </a:p>
          <a:p>
            <a:pPr marL="0" indent="0">
              <a:buNone/>
            </a:pPr>
            <a:r>
              <a:rPr lang="en-IN" sz="2400" dirty="0"/>
              <a:t>      the skin.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Title 1"/>
          <p:cNvSpPr>
            <a:spLocks noGrp="1"/>
          </p:cNvSpPr>
          <p:nvPr>
            <p:ph type="title"/>
          </p:nvPr>
        </p:nvSpPr>
        <p:spPr/>
        <p:txBody>
          <a:bodyPr/>
          <a:lstStyle/>
          <a:p>
            <a:r>
              <a:rPr lang="en-US" dirty="0"/>
              <a:t>FEEL</a:t>
            </a:r>
            <a:endParaRPr lang="en-IN" dirty="0"/>
          </a:p>
        </p:txBody>
      </p:sp>
      <p:sp>
        <p:nvSpPr>
          <p:cNvPr id="1048686" name="Content Placeholder 2"/>
          <p:cNvSpPr>
            <a:spLocks noGrp="1"/>
          </p:cNvSpPr>
          <p:nvPr>
            <p:ph idx="1"/>
          </p:nvPr>
        </p:nvSpPr>
        <p:spPr/>
        <p:txBody>
          <a:bodyPr>
            <a:normAutofit/>
          </a:bodyPr>
          <a:lstStyle/>
          <a:p>
            <a:r>
              <a:rPr lang="en-IN" sz="2400" dirty="0"/>
              <a:t>The injured part is gently palpated for localized tenderness.</a:t>
            </a:r>
          </a:p>
          <a:p>
            <a:r>
              <a:rPr lang="en-IN" sz="2400" dirty="0"/>
              <a:t>The common and characteristic associated injuries should also be felt for, even if the patient does not complain of them.</a:t>
            </a:r>
          </a:p>
          <a:p>
            <a:r>
              <a:rPr lang="en-IN" sz="2400" dirty="0"/>
              <a:t>Vascular and peripheral nerve abnormalities should be tested for both before and after treatment.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Title 1"/>
          <p:cNvSpPr>
            <a:spLocks noGrp="1"/>
          </p:cNvSpPr>
          <p:nvPr>
            <p:ph type="title"/>
          </p:nvPr>
        </p:nvSpPr>
        <p:spPr/>
        <p:txBody>
          <a:bodyPr/>
          <a:lstStyle/>
          <a:p>
            <a:r>
              <a:rPr lang="en-US" dirty="0"/>
              <a:t>MOVE</a:t>
            </a:r>
            <a:endParaRPr lang="en-IN" dirty="0"/>
          </a:p>
        </p:txBody>
      </p:sp>
      <p:sp>
        <p:nvSpPr>
          <p:cNvPr id="1048691" name="Content Placeholder 2"/>
          <p:cNvSpPr>
            <a:spLocks noGrp="1"/>
          </p:cNvSpPr>
          <p:nvPr>
            <p:ph idx="1"/>
          </p:nvPr>
        </p:nvSpPr>
        <p:spPr/>
        <p:txBody>
          <a:bodyPr>
            <a:normAutofit/>
          </a:bodyPr>
          <a:lstStyle/>
          <a:p>
            <a:r>
              <a:rPr lang="en-IN" sz="2400" dirty="0"/>
              <a:t>Crepitus and abnormal movement may be present.</a:t>
            </a:r>
          </a:p>
          <a:p>
            <a:r>
              <a:rPr lang="en-IN" sz="2400" dirty="0"/>
              <a:t>More important to ascertain if the patient can move the joints distal to the injury.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Title 1"/>
          <p:cNvSpPr>
            <a:spLocks noGrp="1"/>
          </p:cNvSpPr>
          <p:nvPr>
            <p:ph type="title"/>
          </p:nvPr>
        </p:nvSpPr>
        <p:spPr/>
        <p:txBody>
          <a:bodyPr/>
          <a:lstStyle/>
          <a:p>
            <a:r>
              <a:rPr lang="en-US" dirty="0"/>
              <a:t>X-RAY INVESTIGATION</a:t>
            </a:r>
            <a:endParaRPr lang="en-IN" dirty="0"/>
          </a:p>
        </p:txBody>
      </p:sp>
      <p:sp>
        <p:nvSpPr>
          <p:cNvPr id="1048696" name="Content Placeholder 2"/>
          <p:cNvSpPr>
            <a:spLocks noGrp="1"/>
          </p:cNvSpPr>
          <p:nvPr>
            <p:ph idx="1"/>
          </p:nvPr>
        </p:nvSpPr>
        <p:spPr/>
        <p:txBody>
          <a:bodyPr>
            <a:normAutofit/>
          </a:bodyPr>
          <a:lstStyle/>
          <a:p>
            <a:r>
              <a:rPr lang="en-IN" sz="2400" dirty="0"/>
              <a:t>X-ray examination is mandatory. </a:t>
            </a:r>
          </a:p>
          <a:p>
            <a:r>
              <a:rPr lang="en-IN" sz="2400" i="1" dirty="0"/>
              <a:t>Rule of twos</a:t>
            </a:r>
            <a:r>
              <a:rPr lang="en-IN" sz="2400" dirty="0"/>
              <a:t>:</a:t>
            </a:r>
          </a:p>
          <a:p>
            <a:pPr lvl="2">
              <a:buFont typeface="Wingdings" panose="05000000000000000000" pitchFamily="2" charset="2"/>
              <a:buChar char="Ø"/>
            </a:pPr>
            <a:r>
              <a:rPr lang="en-IN" sz="2400" i="1" dirty="0"/>
              <a:t>Two views </a:t>
            </a:r>
            <a:r>
              <a:rPr lang="en-IN" sz="2400" dirty="0"/>
              <a:t>– A fracture or a dislocation may not be seen on a single x-ray    film, and at least two views (</a:t>
            </a:r>
            <a:r>
              <a:rPr lang="en-IN" sz="2400" dirty="0" err="1"/>
              <a:t>anteroposterior</a:t>
            </a:r>
            <a:r>
              <a:rPr lang="en-IN" sz="2400" dirty="0"/>
              <a:t> and lateral) must be taken.</a:t>
            </a:r>
          </a:p>
          <a:p>
            <a:pPr lvl="2">
              <a:buFont typeface="Wingdings" panose="05000000000000000000" pitchFamily="2" charset="2"/>
              <a:buChar char="Ø"/>
            </a:pPr>
            <a:endParaRPr lang="en-IN" sz="2400" dirty="0"/>
          </a:p>
          <a:p>
            <a:pPr lvl="2">
              <a:buFont typeface="Wingdings" panose="05000000000000000000" pitchFamily="2" charset="2"/>
              <a:buChar char="Ø"/>
            </a:pPr>
            <a:r>
              <a:rPr lang="en-IN" sz="2400" i="1" dirty="0"/>
              <a:t>Two limbs </a:t>
            </a:r>
            <a:r>
              <a:rPr lang="en-IN" sz="2400" dirty="0"/>
              <a:t>– In children, the appearance of immature epiphyses may confuse the diagnosis of a fracture; x-rays of the uninjured limb are needed for comparison.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3" name="Picture 2"/>
          <p:cNvPicPr>
            <a:picLocks noChangeAspect="1" noChangeArrowheads="1"/>
          </p:cNvPicPr>
          <p:nvPr/>
        </p:nvPicPr>
        <p:blipFill>
          <a:blip r:embed="rId3" cstate="print"/>
          <a:srcRect/>
          <a:stretch>
            <a:fillRect/>
          </a:stretch>
        </p:blipFill>
        <p:spPr bwMode="auto">
          <a:xfrm>
            <a:off x="611560" y="1052736"/>
            <a:ext cx="2160240" cy="4640516"/>
          </a:xfrm>
          <a:prstGeom prst="rect">
            <a:avLst/>
          </a:prstGeom>
          <a:noFill/>
          <a:ln>
            <a:noFill/>
          </a:ln>
          <a:effectLst/>
        </p:spPr>
      </p:pic>
      <p:pic>
        <p:nvPicPr>
          <p:cNvPr id="2097174" name="Picture 3"/>
          <p:cNvPicPr>
            <a:picLocks noChangeAspect="1" noChangeArrowheads="1"/>
          </p:cNvPicPr>
          <p:nvPr/>
        </p:nvPicPr>
        <p:blipFill>
          <a:blip r:embed="rId4" cstate="print"/>
          <a:srcRect/>
          <a:stretch>
            <a:fillRect/>
          </a:stretch>
        </p:blipFill>
        <p:spPr bwMode="auto">
          <a:xfrm>
            <a:off x="3059832" y="1052736"/>
            <a:ext cx="1840205" cy="4640516"/>
          </a:xfrm>
          <a:prstGeom prst="rect">
            <a:avLst/>
          </a:prstGeom>
          <a:noFill/>
          <a:ln>
            <a:noFill/>
          </a:ln>
          <a:effectLst/>
        </p:spPr>
      </p:pic>
      <p:sp>
        <p:nvSpPr>
          <p:cNvPr id="1048700" name="TextBox 3"/>
          <p:cNvSpPr txBox="1"/>
          <p:nvPr/>
        </p:nvSpPr>
        <p:spPr>
          <a:xfrm>
            <a:off x="5652120" y="1628800"/>
            <a:ext cx="2808312" cy="1691640"/>
          </a:xfrm>
          <a:prstGeom prst="rect">
            <a:avLst/>
          </a:prstGeom>
          <a:noFill/>
        </p:spPr>
        <p:txBody>
          <a:bodyPr wrap="square" rtlCol="0">
            <a:spAutoFit/>
          </a:bodyPr>
          <a:lstStyle/>
          <a:p>
            <a:r>
              <a:rPr lang="en-IN" dirty="0"/>
              <a:t>Two films of the same tibia: the fracture may be ‘invisible’ in one</a:t>
            </a:r>
          </a:p>
          <a:p>
            <a:r>
              <a:rPr lang="en-IN" dirty="0"/>
              <a:t>view and perfectly plain in a view at right angles to that.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5" name="Picture 2"/>
          <p:cNvPicPr>
            <a:picLocks noChangeAspect="1" noChangeArrowheads="1"/>
          </p:cNvPicPr>
          <p:nvPr/>
        </p:nvPicPr>
        <p:blipFill>
          <a:blip r:embed="rId3" cstate="print"/>
          <a:srcRect/>
          <a:stretch>
            <a:fillRect/>
          </a:stretch>
        </p:blipFill>
        <p:spPr bwMode="auto">
          <a:xfrm>
            <a:off x="539552" y="1052736"/>
            <a:ext cx="2617425" cy="4896544"/>
          </a:xfrm>
          <a:prstGeom prst="rect">
            <a:avLst/>
          </a:prstGeom>
          <a:noFill/>
          <a:ln>
            <a:noFill/>
          </a:ln>
          <a:effectLst/>
        </p:spPr>
      </p:pic>
      <p:pic>
        <p:nvPicPr>
          <p:cNvPr id="2097176" name="Picture 3"/>
          <p:cNvPicPr>
            <a:picLocks noChangeAspect="1" noChangeArrowheads="1"/>
          </p:cNvPicPr>
          <p:nvPr/>
        </p:nvPicPr>
        <p:blipFill>
          <a:blip r:embed="rId4" cstate="print"/>
          <a:srcRect/>
          <a:stretch>
            <a:fillRect/>
          </a:stretch>
        </p:blipFill>
        <p:spPr bwMode="auto">
          <a:xfrm>
            <a:off x="3347864" y="1052736"/>
            <a:ext cx="2973538" cy="4896544"/>
          </a:xfrm>
          <a:prstGeom prst="rect">
            <a:avLst/>
          </a:prstGeom>
          <a:noFill/>
          <a:ln>
            <a:noFill/>
          </a:ln>
          <a:effectLst/>
        </p:spPr>
      </p:pic>
      <p:sp>
        <p:nvSpPr>
          <p:cNvPr id="1048704" name="TextBox 3"/>
          <p:cNvSpPr txBox="1"/>
          <p:nvPr/>
        </p:nvSpPr>
        <p:spPr>
          <a:xfrm>
            <a:off x="6732240" y="2348880"/>
            <a:ext cx="2088232" cy="3291840"/>
          </a:xfrm>
          <a:prstGeom prst="rect">
            <a:avLst/>
          </a:prstGeom>
          <a:noFill/>
        </p:spPr>
        <p:txBody>
          <a:bodyPr wrap="square" rtlCol="0">
            <a:spAutoFit/>
          </a:bodyPr>
          <a:lstStyle/>
          <a:p>
            <a:r>
              <a:rPr lang="en-IN" dirty="0"/>
              <a:t>Two limbs: Sometimes the abnormality can be appreciated only by comparison with the normal side; in this case</a:t>
            </a:r>
          </a:p>
          <a:p>
            <a:r>
              <a:rPr lang="en-IN" dirty="0"/>
              <a:t>there is a fracture of the lateral condyle on the left side</a:t>
            </a:r>
          </a:p>
        </p:txBody>
      </p:sp>
      <p:sp>
        <p:nvSpPr>
          <p:cNvPr id="1048705" name="TextBox 4"/>
          <p:cNvSpPr txBox="1"/>
          <p:nvPr/>
        </p:nvSpPr>
        <p:spPr>
          <a:xfrm>
            <a:off x="1043608" y="6021288"/>
            <a:ext cx="1080120" cy="369332"/>
          </a:xfrm>
          <a:prstGeom prst="rect">
            <a:avLst/>
          </a:prstGeom>
          <a:noFill/>
        </p:spPr>
        <p:txBody>
          <a:bodyPr wrap="square" rtlCol="0">
            <a:spAutoFit/>
          </a:bodyPr>
          <a:lstStyle/>
          <a:p>
            <a:r>
              <a:rPr lang="en-US" dirty="0"/>
              <a:t>       R</a:t>
            </a:r>
            <a:endParaRPr lang="en-IN" dirty="0"/>
          </a:p>
        </p:txBody>
      </p:sp>
      <p:sp>
        <p:nvSpPr>
          <p:cNvPr id="1048706" name="TextBox 5"/>
          <p:cNvSpPr txBox="1"/>
          <p:nvPr/>
        </p:nvSpPr>
        <p:spPr>
          <a:xfrm>
            <a:off x="4366581" y="6021288"/>
            <a:ext cx="936104" cy="369332"/>
          </a:xfrm>
          <a:prstGeom prst="rect">
            <a:avLst/>
          </a:prstGeom>
          <a:noFill/>
        </p:spPr>
        <p:txBody>
          <a:bodyPr wrap="square" rtlCol="0">
            <a:spAutoFit/>
          </a:bodyPr>
          <a:lstStyle/>
          <a:p>
            <a:r>
              <a:rPr lang="en-US" dirty="0"/>
              <a:t>L</a:t>
            </a: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Content Placeholder 2"/>
          <p:cNvSpPr>
            <a:spLocks noGrp="1"/>
          </p:cNvSpPr>
          <p:nvPr>
            <p:ph idx="1"/>
          </p:nvPr>
        </p:nvSpPr>
        <p:spPr>
          <a:xfrm>
            <a:off x="457200" y="764704"/>
            <a:ext cx="8229600" cy="5361459"/>
          </a:xfrm>
        </p:spPr>
        <p:txBody>
          <a:bodyPr>
            <a:normAutofit fontScale="95833"/>
          </a:bodyPr>
          <a:lstStyle/>
          <a:p>
            <a:pPr>
              <a:buFont typeface="Wingdings" panose="05000000000000000000" pitchFamily="2" charset="2"/>
              <a:buChar char="Ø"/>
            </a:pPr>
            <a:r>
              <a:rPr lang="en-IN" dirty="0"/>
              <a:t> </a:t>
            </a:r>
            <a:r>
              <a:rPr lang="en-IN" sz="2400" i="1" dirty="0"/>
              <a:t>Two joints </a:t>
            </a:r>
            <a:r>
              <a:rPr lang="en-IN" sz="2400" dirty="0"/>
              <a:t>– In the forearm or leg, one bone may be fractured and angulated.  Angulation, however, is impossible unless the other bone is also broken, or a joint dislocated. The joints above and below the fracture must both be included on the x-ray films.</a:t>
            </a:r>
          </a:p>
          <a:p>
            <a:pPr>
              <a:buFont typeface="Wingdings" panose="05000000000000000000" pitchFamily="2" charset="2"/>
              <a:buChar char="Ø"/>
            </a:pPr>
            <a:endParaRPr lang="en-IN" sz="2400" dirty="0"/>
          </a:p>
          <a:p>
            <a:pPr>
              <a:buFont typeface="Wingdings" panose="05000000000000000000" pitchFamily="2" charset="2"/>
              <a:buChar char="Ø"/>
            </a:pPr>
            <a:r>
              <a:rPr lang="en-IN" sz="2400" i="1" dirty="0"/>
              <a:t>Two injuries </a:t>
            </a:r>
            <a:r>
              <a:rPr lang="en-IN" sz="2400" dirty="0"/>
              <a:t>– Severe force often causes injuries at more than one level. </a:t>
            </a:r>
            <a:r>
              <a:rPr lang="en-IN" sz="2400" dirty="0" err="1"/>
              <a:t>Eg</a:t>
            </a:r>
            <a:r>
              <a:rPr lang="en-IN" sz="2400" dirty="0"/>
              <a:t>: In fractures of the calcaneum or femur it is important to also x-ray the pelvis and spine.</a:t>
            </a:r>
          </a:p>
          <a:p>
            <a:pPr>
              <a:buFont typeface="Wingdings" panose="05000000000000000000" pitchFamily="2" charset="2"/>
              <a:buChar char="Ø"/>
            </a:pPr>
            <a:r>
              <a:rPr lang="en-IN" sz="2400" i="1" dirty="0"/>
              <a:t>Two occasions </a:t>
            </a:r>
            <a:r>
              <a:rPr lang="en-IN" sz="2400" dirty="0"/>
              <a:t>– Some fractures are notoriously difficult to detect soon after injury, but another x-ray examination a week or two later may show the lesion. </a:t>
            </a:r>
            <a:r>
              <a:rPr lang="en-IN" sz="2400" dirty="0" err="1"/>
              <a:t>Eg</a:t>
            </a:r>
            <a:r>
              <a:rPr lang="en-IN" sz="2400" dirty="0"/>
              <a:t>: </a:t>
            </a:r>
            <a:r>
              <a:rPr lang="en-IN" sz="2400" dirty="0" err="1"/>
              <a:t>Undisplaced</a:t>
            </a:r>
            <a:r>
              <a:rPr lang="en-IN" sz="2400" dirty="0"/>
              <a:t> fractures of the distal end of the clavicle, scaphoid, femoral neck and lateral malleolus, and also stress fractures and </a:t>
            </a:r>
            <a:r>
              <a:rPr lang="en-IN" sz="2400" dirty="0" err="1"/>
              <a:t>physeal</a:t>
            </a:r>
            <a:r>
              <a:rPr lang="en-IN" sz="2400" dirty="0"/>
              <a:t> injuries.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7" name="Picture 2"/>
          <p:cNvPicPr>
            <a:picLocks noChangeAspect="1" noChangeArrowheads="1"/>
          </p:cNvPicPr>
          <p:nvPr/>
        </p:nvPicPr>
        <p:blipFill>
          <a:blip r:embed="rId3" cstate="print"/>
          <a:srcRect/>
          <a:stretch>
            <a:fillRect/>
          </a:stretch>
        </p:blipFill>
        <p:spPr bwMode="auto">
          <a:xfrm>
            <a:off x="467544" y="836712"/>
            <a:ext cx="5474807" cy="1728192"/>
          </a:xfrm>
          <a:prstGeom prst="rect">
            <a:avLst/>
          </a:prstGeom>
          <a:noFill/>
          <a:ln>
            <a:noFill/>
          </a:ln>
          <a:effectLst/>
        </p:spPr>
      </p:pic>
      <p:pic>
        <p:nvPicPr>
          <p:cNvPr id="2097178" name="Picture 3"/>
          <p:cNvPicPr>
            <a:picLocks noChangeAspect="1" noChangeArrowheads="1"/>
          </p:cNvPicPr>
          <p:nvPr/>
        </p:nvPicPr>
        <p:blipFill>
          <a:blip r:embed="rId4" cstate="print"/>
          <a:srcRect/>
          <a:stretch>
            <a:fillRect/>
          </a:stretch>
        </p:blipFill>
        <p:spPr bwMode="auto">
          <a:xfrm>
            <a:off x="467544" y="3140968"/>
            <a:ext cx="5544616" cy="1897194"/>
          </a:xfrm>
          <a:prstGeom prst="rect">
            <a:avLst/>
          </a:prstGeom>
          <a:noFill/>
          <a:ln>
            <a:noFill/>
          </a:ln>
          <a:effectLst/>
        </p:spPr>
      </p:pic>
      <p:sp>
        <p:nvSpPr>
          <p:cNvPr id="1048714" name="TextBox 3"/>
          <p:cNvSpPr txBox="1"/>
          <p:nvPr/>
        </p:nvSpPr>
        <p:spPr>
          <a:xfrm>
            <a:off x="6660232" y="1196752"/>
            <a:ext cx="1872208" cy="3825240"/>
          </a:xfrm>
          <a:prstGeom prst="rect">
            <a:avLst/>
          </a:prstGeom>
          <a:noFill/>
        </p:spPr>
        <p:txBody>
          <a:bodyPr wrap="square" rtlCol="0">
            <a:spAutoFit/>
          </a:bodyPr>
          <a:lstStyle/>
          <a:p>
            <a:r>
              <a:rPr lang="en-IN" dirty="0"/>
              <a:t>Two joints: The first x-ray (1) did not include the elbow.</a:t>
            </a:r>
          </a:p>
          <a:p>
            <a:r>
              <a:rPr lang="en-IN" dirty="0"/>
              <a:t>This was, in fact, a </a:t>
            </a:r>
            <a:r>
              <a:rPr lang="en-IN" dirty="0" err="1"/>
              <a:t>Monteggia</a:t>
            </a:r>
            <a:r>
              <a:rPr lang="en-IN" dirty="0"/>
              <a:t> fracture – the head of the radius is dislocated; (2) shows the dislocated </a:t>
            </a:r>
            <a:r>
              <a:rPr lang="en-IN" dirty="0" err="1"/>
              <a:t>radiohumeral</a:t>
            </a:r>
            <a:r>
              <a:rPr lang="en-IN" dirty="0"/>
              <a:t> joint.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79" name="Picture 2"/>
          <p:cNvPicPr>
            <a:picLocks noChangeAspect="1" noChangeArrowheads="1"/>
          </p:cNvPicPr>
          <p:nvPr/>
        </p:nvPicPr>
        <p:blipFill>
          <a:blip r:embed="rId3" cstate="print"/>
          <a:srcRect/>
          <a:stretch>
            <a:fillRect/>
          </a:stretch>
        </p:blipFill>
        <p:spPr bwMode="auto">
          <a:xfrm>
            <a:off x="611560" y="980728"/>
            <a:ext cx="3611955" cy="4382708"/>
          </a:xfrm>
          <a:prstGeom prst="rect">
            <a:avLst/>
          </a:prstGeom>
          <a:noFill/>
          <a:ln>
            <a:noFill/>
          </a:ln>
          <a:effectLst/>
        </p:spPr>
      </p:pic>
      <p:pic>
        <p:nvPicPr>
          <p:cNvPr id="2097180" name="Picture 3"/>
          <p:cNvPicPr>
            <a:picLocks noChangeAspect="1" noChangeArrowheads="1"/>
          </p:cNvPicPr>
          <p:nvPr/>
        </p:nvPicPr>
        <p:blipFill>
          <a:blip r:embed="rId4" cstate="print"/>
          <a:srcRect/>
          <a:stretch>
            <a:fillRect/>
          </a:stretch>
        </p:blipFill>
        <p:spPr bwMode="auto">
          <a:xfrm>
            <a:off x="4788024" y="980727"/>
            <a:ext cx="3672408" cy="4382709"/>
          </a:xfrm>
          <a:prstGeom prst="rect">
            <a:avLst/>
          </a:prstGeom>
          <a:noFill/>
          <a:ln>
            <a:noFill/>
          </a:ln>
          <a:effectLst/>
        </p:spPr>
      </p:pic>
      <p:sp>
        <p:nvSpPr>
          <p:cNvPr id="1048718" name="TextBox 3"/>
          <p:cNvSpPr txBox="1"/>
          <p:nvPr/>
        </p:nvSpPr>
        <p:spPr>
          <a:xfrm>
            <a:off x="611560" y="5733256"/>
            <a:ext cx="7848872" cy="646331"/>
          </a:xfrm>
          <a:prstGeom prst="rect">
            <a:avLst/>
          </a:prstGeom>
          <a:noFill/>
        </p:spPr>
        <p:txBody>
          <a:bodyPr wrap="square" rtlCol="0">
            <a:spAutoFit/>
          </a:bodyPr>
          <a:lstStyle/>
          <a:p>
            <a:r>
              <a:rPr lang="en-IN" dirty="0"/>
              <a:t>More than one occasion: A fractured scaphoid may not be obvious on the day of injury, but clearly seen 2 weeks later.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2" name="Title 1"/>
          <p:cNvSpPr>
            <a:spLocks noGrp="1"/>
          </p:cNvSpPr>
          <p:nvPr>
            <p:ph type="title"/>
          </p:nvPr>
        </p:nvSpPr>
        <p:spPr/>
        <p:txBody>
          <a:bodyPr/>
          <a:lstStyle/>
          <a:p>
            <a:r>
              <a:rPr lang="en-US" dirty="0"/>
              <a:t>SPECIAL IMAGING</a:t>
            </a:r>
            <a:endParaRPr lang="en-IN" dirty="0"/>
          </a:p>
        </p:txBody>
      </p:sp>
      <p:sp>
        <p:nvSpPr>
          <p:cNvPr id="1048723" name="Content Placeholder 2"/>
          <p:cNvSpPr>
            <a:spLocks noGrp="1"/>
          </p:cNvSpPr>
          <p:nvPr>
            <p:ph idx="1"/>
          </p:nvPr>
        </p:nvSpPr>
        <p:spPr/>
        <p:txBody>
          <a:bodyPr>
            <a:normAutofit/>
          </a:bodyPr>
          <a:lstStyle/>
          <a:p>
            <a:r>
              <a:rPr lang="en-IN" sz="2400" dirty="0"/>
              <a:t>Computed tomography (CT) may be helpful in lesions of the spine or for complex joint fractures; help in accurate visualization of fractures in ‘difficult’ sites such as the calcaneum or acetabulum.</a:t>
            </a:r>
          </a:p>
          <a:p>
            <a:r>
              <a:rPr lang="en-IN" sz="2400" dirty="0"/>
              <a:t>Magnetic resonance imaging (MRI) may be the only way of showing whether a fractured vertebra is threatening to compress the spinal cord. </a:t>
            </a:r>
          </a:p>
          <a:p>
            <a:r>
              <a:rPr lang="en-IN" sz="2400" dirty="0"/>
              <a:t>Radioisotope scanning is helpful in diagnosing a suspected stress fracture or other </a:t>
            </a:r>
            <a:r>
              <a:rPr lang="en-IN" sz="2400" dirty="0" err="1"/>
              <a:t>undisplaced</a:t>
            </a:r>
            <a:r>
              <a:rPr lang="en-IN" sz="2400" dirty="0"/>
              <a:t> fractures.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683568" y="5373216"/>
            <a:ext cx="8229600" cy="1143000"/>
          </a:xfrm>
        </p:spPr>
        <p:txBody>
          <a:bodyPr>
            <a:noAutofit/>
          </a:bodyPr>
          <a:lstStyle/>
          <a:p>
            <a:pPr algn="l"/>
            <a:r>
              <a:rPr lang="en-IN" sz="2800" dirty="0"/>
              <a:t>Complete fractures: </a:t>
            </a:r>
            <a:r>
              <a:rPr lang="en-IN" sz="2800" b="1" dirty="0"/>
              <a:t>(a) transverse; (b) segmental and (c) spiral</a:t>
            </a:r>
            <a:endParaRPr lang="en-IN" sz="2800" dirty="0"/>
          </a:p>
        </p:txBody>
      </p:sp>
      <p:pic>
        <p:nvPicPr>
          <p:cNvPr id="2097156" name="Picture 2"/>
          <p:cNvPicPr>
            <a:picLocks noGrp="1" noChangeAspect="1" noChangeArrowheads="1"/>
          </p:cNvPicPr>
          <p:nvPr>
            <p:ph idx="1"/>
          </p:nvPr>
        </p:nvPicPr>
        <p:blipFill>
          <a:blip r:embed="rId2" cstate="print"/>
          <a:srcRect/>
          <a:stretch>
            <a:fillRect/>
          </a:stretch>
        </p:blipFill>
        <p:spPr bwMode="auto">
          <a:xfrm>
            <a:off x="2123728" y="1412776"/>
            <a:ext cx="4886325" cy="3648075"/>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dirty="0"/>
              <a:t>FINAL DESCRIPTION</a:t>
            </a:r>
            <a:endParaRPr lang="en-IN" dirty="0"/>
          </a:p>
        </p:txBody>
      </p:sp>
      <p:sp>
        <p:nvSpPr>
          <p:cNvPr id="1048728" name="Content Placeholder 2"/>
          <p:cNvSpPr>
            <a:spLocks noGrp="1"/>
          </p:cNvSpPr>
          <p:nvPr>
            <p:ph idx="1"/>
          </p:nvPr>
        </p:nvSpPr>
        <p:spPr>
          <a:xfrm>
            <a:off x="467544" y="1340768"/>
            <a:ext cx="8229600" cy="4525963"/>
          </a:xfrm>
        </p:spPr>
        <p:txBody>
          <a:bodyPr>
            <a:normAutofit fontScale="88750" lnSpcReduction="20000"/>
          </a:bodyPr>
          <a:lstStyle/>
          <a:p>
            <a:r>
              <a:rPr lang="en-IN" dirty="0"/>
              <a:t>Diagnosing a fracture is not enough; the surgeon should describe it with its properties:</a:t>
            </a:r>
          </a:p>
          <a:p>
            <a:r>
              <a:rPr lang="en-IN" dirty="0"/>
              <a:t>Is it open or closed? </a:t>
            </a:r>
          </a:p>
          <a:p>
            <a:r>
              <a:rPr lang="en-IN" dirty="0"/>
              <a:t>Which bone is broken, and where? </a:t>
            </a:r>
          </a:p>
          <a:p>
            <a:r>
              <a:rPr lang="en-IN" dirty="0"/>
              <a:t>Has it involved a joint surface? </a:t>
            </a:r>
          </a:p>
          <a:p>
            <a:r>
              <a:rPr lang="en-IN" dirty="0"/>
              <a:t>What is the shape of the break? </a:t>
            </a:r>
          </a:p>
          <a:p>
            <a:r>
              <a:rPr lang="en-IN" dirty="0"/>
              <a:t>Is it stable or unstable? </a:t>
            </a:r>
          </a:p>
          <a:p>
            <a:r>
              <a:rPr lang="en-IN" dirty="0"/>
              <a:t>Is it a high-energy or a low-energy injury?</a:t>
            </a:r>
          </a:p>
          <a:p>
            <a:pPr marL="0" indent="0">
              <a:buNone/>
            </a:pPr>
            <a:r>
              <a:rPr lang="en-IN" dirty="0">
                <a:solidFill>
                  <a:srgbClr val="FF0000"/>
                </a:solidFill>
              </a:rPr>
              <a:t>In short, the examiner must learn to recognize what has been aptly described as the ‘personality’ of the fracture.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2" name="Title 1"/>
          <p:cNvSpPr>
            <a:spLocks noGrp="1"/>
          </p:cNvSpPr>
          <p:nvPr>
            <p:ph type="title"/>
          </p:nvPr>
        </p:nvSpPr>
        <p:spPr>
          <a:xfrm>
            <a:off x="467544" y="2492896"/>
            <a:ext cx="8229600" cy="1143000"/>
          </a:xfrm>
        </p:spPr>
        <p:txBody>
          <a:bodyPr/>
          <a:lstStyle/>
          <a:p>
            <a:r>
              <a:rPr lang="en-US" dirty="0"/>
              <a:t>Complications of Fracture</a:t>
            </a:r>
            <a:endParaRPr lang="en-I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Title 1"/>
          <p:cNvSpPr>
            <a:spLocks noGrp="1"/>
          </p:cNvSpPr>
          <p:nvPr>
            <p:ph type="ctrTitle"/>
          </p:nvPr>
        </p:nvSpPr>
        <p:spPr/>
        <p:txBody>
          <a:bodyPr/>
          <a:lstStyle/>
          <a:p>
            <a:r>
              <a:rPr lang="en-US" dirty="0"/>
              <a:t>VISCERAL INJURIES</a:t>
            </a:r>
          </a:p>
        </p:txBody>
      </p:sp>
      <p:sp>
        <p:nvSpPr>
          <p:cNvPr id="1048734" name="Subtitle 2"/>
          <p:cNvSpPr>
            <a:spLocks noGrp="1"/>
          </p:cNvSpPr>
          <p:nvPr>
            <p:ph type="subTitle"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5" name="Title 1"/>
          <p:cNvSpPr>
            <a:spLocks noGrp="1"/>
          </p:cNvSpPr>
          <p:nvPr>
            <p:ph type="title"/>
          </p:nvPr>
        </p:nvSpPr>
        <p:spPr/>
        <p:txBody>
          <a:bodyPr/>
          <a:lstStyle/>
          <a:p>
            <a:endParaRPr lang="en-US"/>
          </a:p>
        </p:txBody>
      </p:sp>
      <p:sp>
        <p:nvSpPr>
          <p:cNvPr id="1048736" name="Content Placeholder 2"/>
          <p:cNvSpPr>
            <a:spLocks noGrp="1"/>
          </p:cNvSpPr>
          <p:nvPr>
            <p:ph idx="1"/>
          </p:nvPr>
        </p:nvSpPr>
        <p:spPr/>
        <p:txBody>
          <a:bodyPr/>
          <a:lstStyle/>
          <a:p>
            <a:r>
              <a:rPr lang="en-US" dirty="0"/>
              <a:t>Often occur in fractures around the trunk</a:t>
            </a:r>
          </a:p>
          <a:p>
            <a:r>
              <a:rPr lang="en-US" dirty="0"/>
              <a:t>Penetration of lung by rib fractures which causes pneumothorax</a:t>
            </a:r>
          </a:p>
          <a:p>
            <a:r>
              <a:rPr lang="en-US" dirty="0"/>
              <a:t>Rupture of bladder or urethra in pelvic fractures</a:t>
            </a:r>
          </a:p>
          <a:p>
            <a:r>
              <a:rPr lang="en-US" dirty="0"/>
              <a:t>Require emergency treatment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7" name="Title 1"/>
          <p:cNvSpPr>
            <a:spLocks noGrp="1"/>
          </p:cNvSpPr>
          <p:nvPr>
            <p:ph type="ctrTitle"/>
          </p:nvPr>
        </p:nvSpPr>
        <p:spPr/>
        <p:txBody>
          <a:bodyPr/>
          <a:lstStyle/>
          <a:p>
            <a:r>
              <a:rPr lang="en-US" dirty="0"/>
              <a:t>VASCULAR INJURY</a:t>
            </a:r>
          </a:p>
        </p:txBody>
      </p:sp>
      <p:sp>
        <p:nvSpPr>
          <p:cNvPr id="1048738" name="Subtitle 2"/>
          <p:cNvSpPr>
            <a:spLocks noGrp="1"/>
          </p:cNvSpPr>
          <p:nvPr>
            <p:ph type="subTitle" idx="1"/>
          </p:nvPr>
        </p:nvSpPr>
        <p:spPr/>
        <p:txBody>
          <a:bodyPr/>
          <a:lstStyle/>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endParaRPr lang="en-US" dirty="0"/>
          </a:p>
        </p:txBody>
      </p:sp>
      <p:graphicFrame>
        <p:nvGraphicFramePr>
          <p:cNvPr id="4194304" name="Content Placeholder 7"/>
          <p:cNvGraphicFramePr>
            <a:graphicFrameLocks noGrp="1"/>
          </p:cNvGraphicFramePr>
          <p:nvPr>
            <p:ph idx="1"/>
          </p:nvPr>
        </p:nvGraphicFramePr>
        <p:xfrm>
          <a:off x="457200" y="1600200"/>
          <a:ext cx="8229600" cy="3337560"/>
        </p:xfrm>
        <a:graphic>
          <a:graphicData uri="http://schemas.openxmlformats.org/drawingml/2006/table">
            <a:tbl>
              <a:tblPr firstRow="1" bandRow="1">
                <a:tableStyleId>{85BE263C-DBD7-4A20-BB59-AAB30ACAA65A}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Injury</a:t>
                      </a:r>
                    </a:p>
                  </a:txBody>
                  <a:tcPr/>
                </a:tc>
                <a:tc>
                  <a:txBody>
                    <a:bodyPr/>
                    <a:lstStyle/>
                    <a:p>
                      <a:r>
                        <a:rPr lang="en-US" dirty="0"/>
                        <a:t>Vessel</a:t>
                      </a:r>
                    </a:p>
                  </a:txBody>
                  <a:tcPr/>
                </a:tc>
                <a:extLst>
                  <a:ext uri="{0D108BD9-81ED-4DB2-BD59-A6C34878D82A}">
                    <a16:rowId xmlns:a16="http://schemas.microsoft.com/office/drawing/2014/main" val="10000"/>
                  </a:ext>
                </a:extLst>
              </a:tr>
              <a:tr h="370840">
                <a:tc>
                  <a:txBody>
                    <a:bodyPr/>
                    <a:lstStyle/>
                    <a:p>
                      <a:r>
                        <a:rPr lang="en-US" dirty="0"/>
                        <a:t>First rib</a:t>
                      </a:r>
                      <a:r>
                        <a:rPr lang="en-US" baseline="0" dirty="0"/>
                        <a:t> fracture</a:t>
                      </a:r>
                      <a:endParaRPr lang="en-US" dirty="0"/>
                    </a:p>
                  </a:txBody>
                  <a:tcPr/>
                </a:tc>
                <a:tc>
                  <a:txBody>
                    <a:bodyPr/>
                    <a:lstStyle/>
                    <a:p>
                      <a:r>
                        <a:rPr lang="en-US" dirty="0" err="1"/>
                        <a:t>Subcalvian</a:t>
                      </a:r>
                      <a:endParaRPr lang="en-US" dirty="0"/>
                    </a:p>
                  </a:txBody>
                  <a:tcPr/>
                </a:tc>
                <a:extLst>
                  <a:ext uri="{0D108BD9-81ED-4DB2-BD59-A6C34878D82A}">
                    <a16:rowId xmlns:a16="http://schemas.microsoft.com/office/drawing/2014/main" val="10001"/>
                  </a:ext>
                </a:extLst>
              </a:tr>
              <a:tr h="370840">
                <a:tc>
                  <a:txBody>
                    <a:bodyPr/>
                    <a:lstStyle/>
                    <a:p>
                      <a:r>
                        <a:rPr lang="en-US" dirty="0"/>
                        <a:t>Shoulder dislocation</a:t>
                      </a:r>
                    </a:p>
                  </a:txBody>
                  <a:tcPr/>
                </a:tc>
                <a:tc>
                  <a:txBody>
                    <a:bodyPr/>
                    <a:lstStyle/>
                    <a:p>
                      <a:r>
                        <a:rPr lang="en-US" dirty="0"/>
                        <a:t>Axillary</a:t>
                      </a:r>
                    </a:p>
                  </a:txBody>
                  <a:tcPr/>
                </a:tc>
                <a:extLst>
                  <a:ext uri="{0D108BD9-81ED-4DB2-BD59-A6C34878D82A}">
                    <a16:rowId xmlns:a16="http://schemas.microsoft.com/office/drawing/2014/main" val="10002"/>
                  </a:ext>
                </a:extLst>
              </a:tr>
              <a:tr h="370840">
                <a:tc>
                  <a:txBody>
                    <a:bodyPr/>
                    <a:lstStyle/>
                    <a:p>
                      <a:r>
                        <a:rPr lang="en-US" dirty="0"/>
                        <a:t>Humeral supracondylar fracture</a:t>
                      </a:r>
                    </a:p>
                  </a:txBody>
                  <a:tcPr/>
                </a:tc>
                <a:tc>
                  <a:txBody>
                    <a:bodyPr/>
                    <a:lstStyle/>
                    <a:p>
                      <a:r>
                        <a:rPr lang="en-US" dirty="0"/>
                        <a:t>Brachial</a:t>
                      </a:r>
                    </a:p>
                  </a:txBody>
                  <a:tcPr/>
                </a:tc>
                <a:extLst>
                  <a:ext uri="{0D108BD9-81ED-4DB2-BD59-A6C34878D82A}">
                    <a16:rowId xmlns:a16="http://schemas.microsoft.com/office/drawing/2014/main" val="10003"/>
                  </a:ext>
                </a:extLst>
              </a:tr>
              <a:tr h="370840">
                <a:tc>
                  <a:txBody>
                    <a:bodyPr/>
                    <a:lstStyle/>
                    <a:p>
                      <a:r>
                        <a:rPr lang="en-US" dirty="0"/>
                        <a:t>Elbow dislocation</a:t>
                      </a:r>
                    </a:p>
                  </a:txBody>
                  <a:tcPr/>
                </a:tc>
                <a:tc>
                  <a:txBody>
                    <a:bodyPr/>
                    <a:lstStyle/>
                    <a:p>
                      <a:r>
                        <a:rPr lang="en-US" dirty="0"/>
                        <a:t>Brachial</a:t>
                      </a:r>
                    </a:p>
                  </a:txBody>
                  <a:tcPr/>
                </a:tc>
                <a:extLst>
                  <a:ext uri="{0D108BD9-81ED-4DB2-BD59-A6C34878D82A}">
                    <a16:rowId xmlns:a16="http://schemas.microsoft.com/office/drawing/2014/main" val="10004"/>
                  </a:ext>
                </a:extLst>
              </a:tr>
              <a:tr h="370840">
                <a:tc>
                  <a:txBody>
                    <a:bodyPr/>
                    <a:lstStyle/>
                    <a:p>
                      <a:r>
                        <a:rPr lang="en-US" dirty="0"/>
                        <a:t>Pelvic fracture</a:t>
                      </a:r>
                    </a:p>
                  </a:txBody>
                  <a:tcPr/>
                </a:tc>
                <a:tc>
                  <a:txBody>
                    <a:bodyPr/>
                    <a:lstStyle/>
                    <a:p>
                      <a:r>
                        <a:rPr lang="en-US" dirty="0" err="1"/>
                        <a:t>Presacral</a:t>
                      </a:r>
                      <a:r>
                        <a:rPr lang="en-US" baseline="0" dirty="0"/>
                        <a:t> and internal iliac</a:t>
                      </a:r>
                      <a:endParaRPr lang="en-US" dirty="0"/>
                    </a:p>
                  </a:txBody>
                  <a:tcPr/>
                </a:tc>
                <a:extLst>
                  <a:ext uri="{0D108BD9-81ED-4DB2-BD59-A6C34878D82A}">
                    <a16:rowId xmlns:a16="http://schemas.microsoft.com/office/drawing/2014/main" val="10005"/>
                  </a:ext>
                </a:extLst>
              </a:tr>
              <a:tr h="370840">
                <a:tc>
                  <a:txBody>
                    <a:bodyPr/>
                    <a:lstStyle/>
                    <a:p>
                      <a:r>
                        <a:rPr lang="en-US" dirty="0"/>
                        <a:t>Femoral</a:t>
                      </a:r>
                      <a:r>
                        <a:rPr lang="en-US" baseline="0" dirty="0"/>
                        <a:t> supracondylar fracture</a:t>
                      </a:r>
                      <a:endParaRPr lang="en-US" dirty="0"/>
                    </a:p>
                  </a:txBody>
                  <a:tcPr/>
                </a:tc>
                <a:tc>
                  <a:txBody>
                    <a:bodyPr/>
                    <a:lstStyle/>
                    <a:p>
                      <a:r>
                        <a:rPr lang="en-US" dirty="0"/>
                        <a:t>Femoral</a:t>
                      </a:r>
                    </a:p>
                  </a:txBody>
                  <a:tcPr/>
                </a:tc>
                <a:extLst>
                  <a:ext uri="{0D108BD9-81ED-4DB2-BD59-A6C34878D82A}">
                    <a16:rowId xmlns:a16="http://schemas.microsoft.com/office/drawing/2014/main" val="10006"/>
                  </a:ext>
                </a:extLst>
              </a:tr>
              <a:tr h="370840">
                <a:tc>
                  <a:txBody>
                    <a:bodyPr/>
                    <a:lstStyle/>
                    <a:p>
                      <a:r>
                        <a:rPr lang="en-US" dirty="0"/>
                        <a:t>Knee dislocation</a:t>
                      </a:r>
                    </a:p>
                  </a:txBody>
                  <a:tcPr/>
                </a:tc>
                <a:tc>
                  <a:txBody>
                    <a:bodyPr/>
                    <a:lstStyle/>
                    <a:p>
                      <a:r>
                        <a:rPr lang="en-US" dirty="0"/>
                        <a:t>Popliteal</a:t>
                      </a:r>
                    </a:p>
                  </a:txBody>
                  <a:tcPr/>
                </a:tc>
                <a:extLst>
                  <a:ext uri="{0D108BD9-81ED-4DB2-BD59-A6C34878D82A}">
                    <a16:rowId xmlns:a16="http://schemas.microsoft.com/office/drawing/2014/main" val="10007"/>
                  </a:ext>
                </a:extLst>
              </a:tr>
              <a:tr h="370840">
                <a:tc>
                  <a:txBody>
                    <a:bodyPr/>
                    <a:lstStyle/>
                    <a:p>
                      <a:r>
                        <a:rPr lang="en-US" dirty="0"/>
                        <a:t>Proximal </a:t>
                      </a:r>
                      <a:r>
                        <a:rPr lang="en-US" dirty="0" err="1"/>
                        <a:t>tibial</a:t>
                      </a:r>
                      <a:endParaRPr lang="en-US" dirty="0"/>
                    </a:p>
                  </a:txBody>
                  <a:tcPr/>
                </a:tc>
                <a:tc>
                  <a:txBody>
                    <a:bodyPr/>
                    <a:lstStyle/>
                    <a:p>
                      <a:r>
                        <a:rPr lang="en-US" dirty="0"/>
                        <a:t>Popliteal or</a:t>
                      </a:r>
                      <a:r>
                        <a:rPr lang="en-US" baseline="0" dirty="0"/>
                        <a:t> its branches</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0" name="Title 1"/>
          <p:cNvSpPr>
            <a:spLocks noGrp="1"/>
          </p:cNvSpPr>
          <p:nvPr>
            <p:ph type="title"/>
          </p:nvPr>
        </p:nvSpPr>
        <p:spPr/>
        <p:txBody>
          <a:bodyPr>
            <a:normAutofit/>
          </a:bodyPr>
          <a:lstStyle/>
          <a:p>
            <a:r>
              <a:rPr lang="en-US" dirty="0"/>
              <a:t>Clinical features</a:t>
            </a:r>
          </a:p>
        </p:txBody>
      </p:sp>
      <p:sp>
        <p:nvSpPr>
          <p:cNvPr id="1048741" name="Content Placeholder 2"/>
          <p:cNvSpPr>
            <a:spLocks noGrp="1"/>
          </p:cNvSpPr>
          <p:nvPr>
            <p:ph idx="1"/>
          </p:nvPr>
        </p:nvSpPr>
        <p:spPr/>
        <p:txBody>
          <a:bodyPr/>
          <a:lstStyle/>
          <a:p>
            <a:r>
              <a:rPr lang="en-US" dirty="0" smtClean="0"/>
              <a:t>Paresthesia </a:t>
            </a:r>
            <a:r>
              <a:rPr lang="en-US" dirty="0"/>
              <a:t>or numbness</a:t>
            </a:r>
          </a:p>
          <a:p>
            <a:r>
              <a:rPr lang="en-US" dirty="0"/>
              <a:t>Injured limb is cold and pale or slightly cyanosed</a:t>
            </a:r>
          </a:p>
          <a:p>
            <a:r>
              <a:rPr lang="en-US" dirty="0"/>
              <a:t>Weak or absent pulse</a:t>
            </a:r>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2" name="Title 1"/>
          <p:cNvSpPr>
            <a:spLocks noGrp="1"/>
          </p:cNvSpPr>
          <p:nvPr>
            <p:ph type="title"/>
          </p:nvPr>
        </p:nvSpPr>
        <p:spPr/>
        <p:txBody>
          <a:bodyPr/>
          <a:lstStyle/>
          <a:p>
            <a:endParaRPr lang="en-US"/>
          </a:p>
        </p:txBody>
      </p:sp>
      <p:pic>
        <p:nvPicPr>
          <p:cNvPr id="2097181" name="Content Placeholder 7" descr="vasc 1.png"/>
          <p:cNvPicPr>
            <a:picLocks noGrp="1" noChangeAspect="1"/>
          </p:cNvPicPr>
          <p:nvPr>
            <p:ph idx="1"/>
          </p:nvPr>
        </p:nvPicPr>
        <p:blipFill>
          <a:blip r:embed="rId2" cstate="print"/>
          <a:srcRect t="7074" b="7074"/>
          <a:stretch>
            <a:fillRect/>
          </a:stretch>
        </p:blipFill>
        <p:spPr>
          <a:xfrm>
            <a:off x="457200" y="274638"/>
            <a:ext cx="8229600" cy="4525963"/>
          </a:xfrm>
        </p:spPr>
      </p:pic>
      <p:pic>
        <p:nvPicPr>
          <p:cNvPr id="2097182" name="Picture 8" descr="vasc 2.png"/>
          <p:cNvPicPr>
            <a:picLocks noChangeAspect="1"/>
          </p:cNvPicPr>
          <p:nvPr/>
        </p:nvPicPr>
        <p:blipFill>
          <a:blip r:embed="rId3" cstate="print"/>
          <a:stretch>
            <a:fillRect/>
          </a:stretch>
        </p:blipFill>
        <p:spPr>
          <a:xfrm>
            <a:off x="2641600" y="4800601"/>
            <a:ext cx="3848100" cy="19304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3" name="Title 1"/>
          <p:cNvSpPr>
            <a:spLocks noGrp="1"/>
          </p:cNvSpPr>
          <p:nvPr>
            <p:ph type="title"/>
          </p:nvPr>
        </p:nvSpPr>
        <p:spPr/>
        <p:txBody>
          <a:bodyPr/>
          <a:lstStyle/>
          <a:p>
            <a:r>
              <a:rPr lang="en-US" dirty="0" smtClean="0"/>
              <a:t>Treatment</a:t>
            </a:r>
            <a:endParaRPr lang="en-US" dirty="0"/>
          </a:p>
        </p:txBody>
      </p:sp>
      <p:sp>
        <p:nvSpPr>
          <p:cNvPr id="1048744" name="Content Placeholder 2"/>
          <p:cNvSpPr>
            <a:spLocks noGrp="1"/>
          </p:cNvSpPr>
          <p:nvPr>
            <p:ph idx="1"/>
          </p:nvPr>
        </p:nvSpPr>
        <p:spPr/>
        <p:txBody>
          <a:bodyPr>
            <a:normAutofit fontScale="96875"/>
          </a:bodyPr>
          <a:lstStyle/>
          <a:p>
            <a:r>
              <a:rPr lang="en-US" dirty="0"/>
              <a:t>All bandages and splints should be remove</a:t>
            </a:r>
          </a:p>
          <a:p>
            <a:r>
              <a:rPr lang="en-US" dirty="0"/>
              <a:t>Fractures re-x-rayed and if artery is being compressed prompt reduction is required</a:t>
            </a:r>
          </a:p>
          <a:p>
            <a:r>
              <a:rPr lang="en-US" dirty="0"/>
              <a:t>Circulation reassessed repeatedly over the next half hour</a:t>
            </a:r>
          </a:p>
          <a:p>
            <a:r>
              <a:rPr lang="en-US" dirty="0"/>
              <a:t>If no improvement, vessels must be explored by operation with pre or </a:t>
            </a:r>
            <a:r>
              <a:rPr lang="en-US" dirty="0" smtClean="0"/>
              <a:t>preoperative </a:t>
            </a:r>
            <a:r>
              <a:rPr lang="en-US" dirty="0"/>
              <a:t>angiography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5" name="Title 1"/>
          <p:cNvSpPr>
            <a:spLocks noGrp="1"/>
          </p:cNvSpPr>
          <p:nvPr>
            <p:ph type="title"/>
          </p:nvPr>
        </p:nvSpPr>
        <p:spPr/>
        <p:txBody>
          <a:bodyPr/>
          <a:lstStyle/>
          <a:p>
            <a:endParaRPr lang="en-US"/>
          </a:p>
        </p:txBody>
      </p:sp>
      <p:sp>
        <p:nvSpPr>
          <p:cNvPr id="1048746" name="Content Placeholder 2"/>
          <p:cNvSpPr>
            <a:spLocks noGrp="1"/>
          </p:cNvSpPr>
          <p:nvPr>
            <p:ph idx="1"/>
          </p:nvPr>
        </p:nvSpPr>
        <p:spPr/>
        <p:txBody>
          <a:bodyPr/>
          <a:lstStyle/>
          <a:p>
            <a:r>
              <a:rPr lang="en-US" dirty="0"/>
              <a:t>Cut vessel can be sutured, or a segment may be replaced by a vein graft, if it is thrombosed, endarterectomy may restore blood flow</a:t>
            </a:r>
          </a:p>
          <a:p>
            <a:r>
              <a:rPr lang="en-US" dirty="0"/>
              <a:t>If vessel repair is done, stable fixation is a must and fracture should be fixed internally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p:txBody>
          <a:bodyPr/>
          <a:lstStyle/>
          <a:p>
            <a:r>
              <a:rPr lang="en-US" dirty="0"/>
              <a:t>Incomplete fracture</a:t>
            </a:r>
            <a:endParaRPr lang="en-IN" dirty="0"/>
          </a:p>
        </p:txBody>
      </p:sp>
      <p:sp>
        <p:nvSpPr>
          <p:cNvPr id="1048617" name="Content Placeholder 2"/>
          <p:cNvSpPr>
            <a:spLocks noGrp="1"/>
          </p:cNvSpPr>
          <p:nvPr>
            <p:ph idx="1"/>
          </p:nvPr>
        </p:nvSpPr>
        <p:spPr/>
        <p:txBody>
          <a:bodyPr>
            <a:normAutofit fontScale="96429"/>
          </a:bodyPr>
          <a:lstStyle/>
          <a:p>
            <a:r>
              <a:rPr lang="en-US" dirty="0"/>
              <a:t>The bone is incompletely divided and the </a:t>
            </a:r>
            <a:r>
              <a:rPr lang="en-US" dirty="0" err="1"/>
              <a:t>periosteum</a:t>
            </a:r>
            <a:r>
              <a:rPr lang="en-US" dirty="0"/>
              <a:t> remains in continuity</a:t>
            </a:r>
          </a:p>
          <a:p>
            <a:r>
              <a:rPr lang="en-US" i="1" u="sng" dirty="0"/>
              <a:t>Greenstick fracture </a:t>
            </a:r>
            <a:r>
              <a:rPr lang="en-US" dirty="0"/>
              <a:t>: bone is buckled or bent</a:t>
            </a:r>
          </a:p>
          <a:p>
            <a:pPr lvl="1"/>
            <a:r>
              <a:rPr lang="en-US" dirty="0"/>
              <a:t>Mainly seen in children, because of their springy bones</a:t>
            </a:r>
          </a:p>
          <a:p>
            <a:pPr lvl="1"/>
            <a:r>
              <a:rPr lang="en-US" dirty="0"/>
              <a:t>Plastically deformed bones</a:t>
            </a:r>
          </a:p>
          <a:p>
            <a:r>
              <a:rPr lang="en-US" i="1" u="sng" dirty="0"/>
              <a:t>Compressed fracture</a:t>
            </a:r>
            <a:r>
              <a:rPr lang="en-US" dirty="0"/>
              <a:t>: crumpled </a:t>
            </a:r>
            <a:r>
              <a:rPr lang="en-US" dirty="0" err="1"/>
              <a:t>cancellous</a:t>
            </a:r>
            <a:r>
              <a:rPr lang="en-US" dirty="0"/>
              <a:t> bone</a:t>
            </a:r>
          </a:p>
          <a:p>
            <a:pPr lvl="1"/>
            <a:r>
              <a:rPr lang="en-US" dirty="0"/>
              <a:t>Seen in adults, mainly in vertebral bodies, </a:t>
            </a:r>
            <a:r>
              <a:rPr lang="en-US" dirty="0" err="1"/>
              <a:t>calcaneum</a:t>
            </a:r>
            <a:r>
              <a:rPr lang="en-US" dirty="0"/>
              <a:t> and </a:t>
            </a:r>
            <a:r>
              <a:rPr lang="en-US" dirty="0" err="1"/>
              <a:t>tibial</a:t>
            </a:r>
            <a:r>
              <a:rPr lang="en-US" dirty="0"/>
              <a:t> </a:t>
            </a:r>
            <a:r>
              <a:rPr lang="en-US" dirty="0" err="1"/>
              <a:t>plateu</a:t>
            </a:r>
            <a:endParaRPr lang="en-US" dirty="0"/>
          </a:p>
          <a:p>
            <a:pPr lvl="1"/>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7" name="Title 1"/>
          <p:cNvSpPr>
            <a:spLocks noGrp="1"/>
          </p:cNvSpPr>
          <p:nvPr>
            <p:ph type="ctrTitle"/>
          </p:nvPr>
        </p:nvSpPr>
        <p:spPr/>
        <p:txBody>
          <a:bodyPr/>
          <a:lstStyle/>
          <a:p>
            <a:r>
              <a:rPr lang="en-US" dirty="0"/>
              <a:t>NERVE INJURY</a:t>
            </a:r>
          </a:p>
        </p:txBody>
      </p:sp>
      <p:sp>
        <p:nvSpPr>
          <p:cNvPr id="1048748" name="Subtitle 2"/>
          <p:cNvSpPr>
            <a:spLocks noGrp="1"/>
          </p:cNvSpPr>
          <p:nvPr>
            <p:ph type="subTitle"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9" name="Title 1"/>
          <p:cNvSpPr>
            <a:spLocks noGrp="1"/>
          </p:cNvSpPr>
          <p:nvPr>
            <p:ph type="title"/>
          </p:nvPr>
        </p:nvSpPr>
        <p:spPr/>
        <p:txBody>
          <a:bodyPr/>
          <a:lstStyle/>
          <a:p>
            <a:endParaRPr lang="en-US"/>
          </a:p>
        </p:txBody>
      </p:sp>
      <p:graphicFrame>
        <p:nvGraphicFramePr>
          <p:cNvPr id="4194305" name="Content Placeholder 3"/>
          <p:cNvGraphicFramePr>
            <a:graphicFrameLocks noGrp="1"/>
          </p:cNvGraphicFramePr>
          <p:nvPr>
            <p:ph idx="1"/>
          </p:nvPr>
        </p:nvGraphicFramePr>
        <p:xfrm>
          <a:off x="457200" y="1600200"/>
          <a:ext cx="8229600" cy="2966720"/>
        </p:xfrm>
        <a:graphic>
          <a:graphicData uri="http://schemas.openxmlformats.org/drawingml/2006/table">
            <a:tbl>
              <a:tblPr firstRow="1" bandRow="1">
                <a:tableStyleId>{7DF18680-E054-41AD-8BC1-D1AEF772440D}</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dirty="0"/>
                        <a:t>Injury</a:t>
                      </a:r>
                    </a:p>
                  </a:txBody>
                  <a:tcPr/>
                </a:tc>
                <a:tc>
                  <a:txBody>
                    <a:bodyPr/>
                    <a:lstStyle/>
                    <a:p>
                      <a:r>
                        <a:rPr lang="en-US" dirty="0"/>
                        <a:t>Nerve</a:t>
                      </a:r>
                    </a:p>
                  </a:txBody>
                  <a:tcPr/>
                </a:tc>
                <a:extLst>
                  <a:ext uri="{0D108BD9-81ED-4DB2-BD59-A6C34878D82A}">
                    <a16:rowId xmlns:a16="http://schemas.microsoft.com/office/drawing/2014/main" val="10000"/>
                  </a:ext>
                </a:extLst>
              </a:tr>
              <a:tr h="370840">
                <a:tc>
                  <a:txBody>
                    <a:bodyPr/>
                    <a:lstStyle/>
                    <a:p>
                      <a:r>
                        <a:rPr lang="en-US" dirty="0"/>
                        <a:t>Shoulder</a:t>
                      </a:r>
                      <a:r>
                        <a:rPr lang="en-US" baseline="0" dirty="0"/>
                        <a:t> dislocation</a:t>
                      </a:r>
                      <a:endParaRPr lang="en-US" dirty="0"/>
                    </a:p>
                  </a:txBody>
                  <a:tcPr/>
                </a:tc>
                <a:tc>
                  <a:txBody>
                    <a:bodyPr/>
                    <a:lstStyle/>
                    <a:p>
                      <a:r>
                        <a:rPr lang="en-US" dirty="0"/>
                        <a:t>Axillary</a:t>
                      </a:r>
                    </a:p>
                  </a:txBody>
                  <a:tcPr/>
                </a:tc>
                <a:extLst>
                  <a:ext uri="{0D108BD9-81ED-4DB2-BD59-A6C34878D82A}">
                    <a16:rowId xmlns:a16="http://schemas.microsoft.com/office/drawing/2014/main" val="10001"/>
                  </a:ext>
                </a:extLst>
              </a:tr>
              <a:tr h="370840">
                <a:tc>
                  <a:txBody>
                    <a:bodyPr/>
                    <a:lstStyle/>
                    <a:p>
                      <a:r>
                        <a:rPr lang="en-US" dirty="0"/>
                        <a:t>Humeral shaft fracture</a:t>
                      </a:r>
                    </a:p>
                  </a:txBody>
                  <a:tcPr/>
                </a:tc>
                <a:tc>
                  <a:txBody>
                    <a:bodyPr/>
                    <a:lstStyle/>
                    <a:p>
                      <a:r>
                        <a:rPr lang="en-US" dirty="0"/>
                        <a:t>Radial</a:t>
                      </a:r>
                    </a:p>
                  </a:txBody>
                  <a:tcPr/>
                </a:tc>
                <a:extLst>
                  <a:ext uri="{0D108BD9-81ED-4DB2-BD59-A6C34878D82A}">
                    <a16:rowId xmlns:a16="http://schemas.microsoft.com/office/drawing/2014/main" val="10002"/>
                  </a:ext>
                </a:extLst>
              </a:tr>
              <a:tr h="370840">
                <a:tc>
                  <a:txBody>
                    <a:bodyPr/>
                    <a:lstStyle/>
                    <a:p>
                      <a:r>
                        <a:rPr lang="en-US" dirty="0"/>
                        <a:t>Humeral supracondylar fracture</a:t>
                      </a:r>
                    </a:p>
                  </a:txBody>
                  <a:tcPr/>
                </a:tc>
                <a:tc>
                  <a:txBody>
                    <a:bodyPr/>
                    <a:lstStyle/>
                    <a:p>
                      <a:r>
                        <a:rPr lang="en-US" dirty="0"/>
                        <a:t>Radial or median</a:t>
                      </a:r>
                    </a:p>
                  </a:txBody>
                  <a:tcPr/>
                </a:tc>
                <a:extLst>
                  <a:ext uri="{0D108BD9-81ED-4DB2-BD59-A6C34878D82A}">
                    <a16:rowId xmlns:a16="http://schemas.microsoft.com/office/drawing/2014/main" val="10003"/>
                  </a:ext>
                </a:extLst>
              </a:tr>
              <a:tr h="370840">
                <a:tc>
                  <a:txBody>
                    <a:bodyPr/>
                    <a:lstStyle/>
                    <a:p>
                      <a:r>
                        <a:rPr lang="en-US" dirty="0"/>
                        <a:t>Elbow medial condyle</a:t>
                      </a:r>
                    </a:p>
                  </a:txBody>
                  <a:tcPr/>
                </a:tc>
                <a:tc>
                  <a:txBody>
                    <a:bodyPr/>
                    <a:lstStyle/>
                    <a:p>
                      <a:r>
                        <a:rPr lang="en-US" dirty="0"/>
                        <a:t>Ulnar</a:t>
                      </a:r>
                    </a:p>
                  </a:txBody>
                  <a:tcPr/>
                </a:tc>
                <a:extLst>
                  <a:ext uri="{0D108BD9-81ED-4DB2-BD59-A6C34878D82A}">
                    <a16:rowId xmlns:a16="http://schemas.microsoft.com/office/drawing/2014/main" val="10004"/>
                  </a:ext>
                </a:extLst>
              </a:tr>
              <a:tr h="370840">
                <a:tc>
                  <a:txBody>
                    <a:bodyPr/>
                    <a:lstStyle/>
                    <a:p>
                      <a:r>
                        <a:rPr lang="en-US" dirty="0" err="1"/>
                        <a:t>Moteggia</a:t>
                      </a:r>
                      <a:r>
                        <a:rPr lang="en-US" dirty="0"/>
                        <a:t> fracture-dislocation</a:t>
                      </a:r>
                    </a:p>
                  </a:txBody>
                  <a:tcPr/>
                </a:tc>
                <a:tc>
                  <a:txBody>
                    <a:bodyPr/>
                    <a:lstStyle/>
                    <a:p>
                      <a:r>
                        <a:rPr lang="en-US" dirty="0"/>
                        <a:t>Posterior-</a:t>
                      </a:r>
                      <a:r>
                        <a:rPr lang="en-US" dirty="0" err="1"/>
                        <a:t>interosseous</a:t>
                      </a:r>
                      <a:endParaRPr lang="en-US" dirty="0"/>
                    </a:p>
                  </a:txBody>
                  <a:tcPr/>
                </a:tc>
                <a:extLst>
                  <a:ext uri="{0D108BD9-81ED-4DB2-BD59-A6C34878D82A}">
                    <a16:rowId xmlns:a16="http://schemas.microsoft.com/office/drawing/2014/main" val="10005"/>
                  </a:ext>
                </a:extLst>
              </a:tr>
              <a:tr h="370840">
                <a:tc>
                  <a:txBody>
                    <a:bodyPr/>
                    <a:lstStyle/>
                    <a:p>
                      <a:r>
                        <a:rPr lang="en-US" dirty="0"/>
                        <a:t>Hip dislocation</a:t>
                      </a:r>
                    </a:p>
                  </a:txBody>
                  <a:tcPr/>
                </a:tc>
                <a:tc>
                  <a:txBody>
                    <a:bodyPr/>
                    <a:lstStyle/>
                    <a:p>
                      <a:r>
                        <a:rPr lang="en-US" dirty="0"/>
                        <a:t>Sciatic</a:t>
                      </a:r>
                    </a:p>
                  </a:txBody>
                  <a:tcPr/>
                </a:tc>
                <a:extLst>
                  <a:ext uri="{0D108BD9-81ED-4DB2-BD59-A6C34878D82A}">
                    <a16:rowId xmlns:a16="http://schemas.microsoft.com/office/drawing/2014/main" val="10006"/>
                  </a:ext>
                </a:extLst>
              </a:tr>
              <a:tr h="370840">
                <a:tc>
                  <a:txBody>
                    <a:bodyPr/>
                    <a:lstStyle/>
                    <a:p>
                      <a:r>
                        <a:rPr lang="en-US" dirty="0"/>
                        <a:t>Knee dislocation</a:t>
                      </a:r>
                    </a:p>
                  </a:txBody>
                  <a:tcPr/>
                </a:tc>
                <a:tc>
                  <a:txBody>
                    <a:bodyPr/>
                    <a:lstStyle/>
                    <a:p>
                      <a:r>
                        <a:rPr lang="en-US" dirty="0" err="1"/>
                        <a:t>peroneal</a:t>
                      </a:r>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0" name="Title 1"/>
          <p:cNvSpPr>
            <a:spLocks noGrp="1"/>
          </p:cNvSpPr>
          <p:nvPr>
            <p:ph type="title"/>
          </p:nvPr>
        </p:nvSpPr>
        <p:spPr/>
        <p:txBody>
          <a:bodyPr/>
          <a:lstStyle/>
          <a:p>
            <a:r>
              <a:rPr lang="en-US" dirty="0"/>
              <a:t>Closed nerve injuries</a:t>
            </a:r>
          </a:p>
        </p:txBody>
      </p:sp>
      <p:sp>
        <p:nvSpPr>
          <p:cNvPr id="1048751" name="Content Placeholder 2"/>
          <p:cNvSpPr>
            <a:spLocks noGrp="1"/>
          </p:cNvSpPr>
          <p:nvPr>
            <p:ph idx="1"/>
          </p:nvPr>
        </p:nvSpPr>
        <p:spPr/>
        <p:txBody>
          <a:bodyPr/>
          <a:lstStyle/>
          <a:p>
            <a:r>
              <a:rPr lang="en-US" dirty="0"/>
              <a:t>Seldom severe and spontaneous recovery occurs in 90% within 4 months</a:t>
            </a:r>
          </a:p>
          <a:p>
            <a:r>
              <a:rPr lang="en-US" dirty="0"/>
              <a:t>Nerve should be explored if no recovery, nerve conduction studies and EMG fail to show evidence of recovery</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2" name="Title 1"/>
          <p:cNvSpPr>
            <a:spLocks noGrp="1"/>
          </p:cNvSpPr>
          <p:nvPr>
            <p:ph type="title"/>
          </p:nvPr>
        </p:nvSpPr>
        <p:spPr/>
        <p:txBody>
          <a:bodyPr/>
          <a:lstStyle/>
          <a:p>
            <a:r>
              <a:rPr lang="en-US" dirty="0"/>
              <a:t>Open nerve injuries</a:t>
            </a:r>
          </a:p>
        </p:txBody>
      </p:sp>
      <p:sp>
        <p:nvSpPr>
          <p:cNvPr id="1048753" name="Content Placeholder 2"/>
          <p:cNvSpPr>
            <a:spLocks noGrp="1"/>
          </p:cNvSpPr>
          <p:nvPr>
            <p:ph idx="1"/>
          </p:nvPr>
        </p:nvSpPr>
        <p:spPr/>
        <p:txBody>
          <a:bodyPr/>
          <a:lstStyle/>
          <a:p>
            <a:r>
              <a:rPr lang="en-US" dirty="0"/>
              <a:t>Nerve should be explored at the time of debridement and repair at the time  or at wound closure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4" name="Title 1"/>
          <p:cNvSpPr>
            <a:spLocks noGrp="1"/>
          </p:cNvSpPr>
          <p:nvPr>
            <p:ph type="title"/>
          </p:nvPr>
        </p:nvSpPr>
        <p:spPr/>
        <p:txBody>
          <a:bodyPr/>
          <a:lstStyle/>
          <a:p>
            <a:r>
              <a:rPr lang="en-US" dirty="0"/>
              <a:t>Acute nerve compression</a:t>
            </a:r>
          </a:p>
        </p:txBody>
      </p:sp>
      <p:sp>
        <p:nvSpPr>
          <p:cNvPr id="1048755" name="Content Placeholder 2"/>
          <p:cNvSpPr>
            <a:spLocks noGrp="1"/>
          </p:cNvSpPr>
          <p:nvPr>
            <p:ph idx="1"/>
          </p:nvPr>
        </p:nvSpPr>
        <p:spPr/>
        <p:txBody>
          <a:bodyPr/>
          <a:lstStyle/>
          <a:p>
            <a:r>
              <a:rPr lang="en-US" dirty="0"/>
              <a:t>Sometimes occurs with # or dislocations around the wrist</a:t>
            </a:r>
          </a:p>
          <a:p>
            <a:r>
              <a:rPr lang="en-US" dirty="0"/>
              <a:t>Numbness or </a:t>
            </a:r>
            <a:r>
              <a:rPr lang="en-US" dirty="0" err="1"/>
              <a:t>paraesthesia</a:t>
            </a:r>
            <a:r>
              <a:rPr lang="en-US" dirty="0"/>
              <a:t> in distribution of the median or ulnar nerves</a:t>
            </a:r>
          </a:p>
          <a:p>
            <a:r>
              <a:rPr lang="en-US" dirty="0"/>
              <a:t># reduction or splitting of bandages around the splint</a:t>
            </a:r>
          </a:p>
          <a:p>
            <a:r>
              <a:rPr lang="en-US" dirty="0"/>
              <a:t>If no improvement within 48 hours, nerve should be explored and decompressed</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6" name="Title 1"/>
          <p:cNvSpPr>
            <a:spLocks noGrp="1"/>
          </p:cNvSpPr>
          <p:nvPr>
            <p:ph type="title"/>
          </p:nvPr>
        </p:nvSpPr>
        <p:spPr/>
        <p:txBody>
          <a:bodyPr/>
          <a:lstStyle/>
          <a:p>
            <a:endParaRPr lang="en-US"/>
          </a:p>
        </p:txBody>
      </p:sp>
      <p:sp>
        <p:nvSpPr>
          <p:cNvPr id="1048757" name="Content Placeholder 2"/>
          <p:cNvSpPr>
            <a:spLocks noGrp="1"/>
          </p:cNvSpPr>
          <p:nvPr>
            <p:ph idx="1"/>
          </p:nvPr>
        </p:nvSpPr>
        <p:spPr/>
        <p:txBody>
          <a:bodyPr/>
          <a:lstStyle/>
          <a:p>
            <a:r>
              <a:rPr lang="en-US" dirty="0"/>
              <a:t>Indications for early exploration</a:t>
            </a:r>
          </a:p>
          <a:p>
            <a:pPr marL="514350" indent="-514350">
              <a:buFont typeface="+mj-lt"/>
              <a:buAutoNum type="arabicPeriod"/>
            </a:pPr>
            <a:r>
              <a:rPr lang="en-US" dirty="0"/>
              <a:t>Associated with open #</a:t>
            </a:r>
          </a:p>
          <a:p>
            <a:pPr marL="514350" indent="-514350">
              <a:buFont typeface="+mj-lt"/>
              <a:buAutoNum type="arabicPeriod"/>
            </a:pPr>
            <a:r>
              <a:rPr lang="en-US" dirty="0"/>
              <a:t>Fractures that need internal fixation</a:t>
            </a:r>
          </a:p>
          <a:p>
            <a:pPr marL="514350" indent="-514350">
              <a:buFont typeface="+mj-lt"/>
              <a:buAutoNum type="arabicPeriod"/>
            </a:pPr>
            <a:r>
              <a:rPr lang="en-US" dirty="0"/>
              <a:t>Presence of concomitant vascular injury</a:t>
            </a:r>
          </a:p>
          <a:p>
            <a:pPr marL="514350" indent="-514350">
              <a:buFont typeface="+mj-lt"/>
              <a:buAutoNum type="arabicPeriod"/>
            </a:pPr>
            <a:r>
              <a:rPr lang="en-US" dirty="0"/>
              <a:t>Diagnosed after manipulation of the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8" name="Title 1"/>
          <p:cNvSpPr>
            <a:spLocks noGrp="1"/>
          </p:cNvSpPr>
          <p:nvPr>
            <p:ph type="ctrTitle"/>
          </p:nvPr>
        </p:nvSpPr>
        <p:spPr/>
        <p:txBody>
          <a:bodyPr/>
          <a:lstStyle/>
          <a:p>
            <a:r>
              <a:rPr lang="en-US" dirty="0"/>
              <a:t>HAEMARTHROSIS</a:t>
            </a:r>
          </a:p>
        </p:txBody>
      </p:sp>
      <p:sp>
        <p:nvSpPr>
          <p:cNvPr id="1048759" name="Subtitle 2"/>
          <p:cNvSpPr>
            <a:spLocks noGrp="1"/>
          </p:cNvSpPr>
          <p:nvPr>
            <p:ph type="subTitle" idx="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0" name="Title 1"/>
          <p:cNvSpPr>
            <a:spLocks noGrp="1"/>
          </p:cNvSpPr>
          <p:nvPr>
            <p:ph type="title"/>
          </p:nvPr>
        </p:nvSpPr>
        <p:spPr/>
        <p:txBody>
          <a:bodyPr/>
          <a:lstStyle/>
          <a:p>
            <a:endParaRPr lang="en-US"/>
          </a:p>
        </p:txBody>
      </p:sp>
      <p:sp>
        <p:nvSpPr>
          <p:cNvPr id="1048761" name="Content Placeholder 2"/>
          <p:cNvSpPr>
            <a:spLocks noGrp="1"/>
          </p:cNvSpPr>
          <p:nvPr>
            <p:ph idx="1"/>
          </p:nvPr>
        </p:nvSpPr>
        <p:spPr/>
        <p:txBody>
          <a:bodyPr/>
          <a:lstStyle/>
          <a:p>
            <a:r>
              <a:rPr lang="en-US" dirty="0"/>
              <a:t># involving joint</a:t>
            </a:r>
          </a:p>
          <a:p>
            <a:r>
              <a:rPr lang="en-US" dirty="0"/>
              <a:t>Joint is swollen, tense and patient resist any attempt at moving at</a:t>
            </a:r>
          </a:p>
          <a:p>
            <a:r>
              <a:rPr lang="en-US" dirty="0"/>
              <a:t>Blood should be aspirated before dealing with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2" name="Title 1"/>
          <p:cNvSpPr>
            <a:spLocks noGrp="1"/>
          </p:cNvSpPr>
          <p:nvPr>
            <p:ph type="ctrTitle"/>
          </p:nvPr>
        </p:nvSpPr>
        <p:spPr/>
        <p:txBody>
          <a:bodyPr/>
          <a:lstStyle/>
          <a:p>
            <a:r>
              <a:rPr lang="en-US" dirty="0"/>
              <a:t>INFECTION</a:t>
            </a:r>
          </a:p>
        </p:txBody>
      </p:sp>
      <p:sp>
        <p:nvSpPr>
          <p:cNvPr id="1048763" name="Subtitle 2"/>
          <p:cNvSpPr>
            <a:spLocks noGrp="1"/>
          </p:cNvSpPr>
          <p:nvPr>
            <p:ph type="subTitle"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4" name="Title 1"/>
          <p:cNvSpPr>
            <a:spLocks noGrp="1"/>
          </p:cNvSpPr>
          <p:nvPr>
            <p:ph type="title"/>
          </p:nvPr>
        </p:nvSpPr>
        <p:spPr/>
        <p:txBody>
          <a:bodyPr/>
          <a:lstStyle/>
          <a:p>
            <a:r>
              <a:rPr lang="en-US" dirty="0"/>
              <a:t>Early infection</a:t>
            </a:r>
          </a:p>
        </p:txBody>
      </p:sp>
      <p:sp>
        <p:nvSpPr>
          <p:cNvPr id="1048765" name="Content Placeholder 2"/>
          <p:cNvSpPr>
            <a:spLocks noGrp="1"/>
          </p:cNvSpPr>
          <p:nvPr>
            <p:ph idx="1"/>
          </p:nvPr>
        </p:nvSpPr>
        <p:spPr/>
        <p:txBody>
          <a:bodyPr>
            <a:normAutofit fontScale="96875" lnSpcReduction="10000"/>
          </a:bodyPr>
          <a:lstStyle/>
          <a:p>
            <a:r>
              <a:rPr lang="en-US" dirty="0"/>
              <a:t>May present as wound inflammation without discharge</a:t>
            </a:r>
          </a:p>
          <a:p>
            <a:r>
              <a:rPr lang="en-US" dirty="0"/>
              <a:t>Causal organism</a:t>
            </a:r>
          </a:p>
          <a:p>
            <a:pPr marL="514350" indent="-514350">
              <a:buFont typeface="+mj-lt"/>
              <a:buAutoNum type="arabicPeriod"/>
            </a:pPr>
            <a:r>
              <a:rPr lang="en-US" dirty="0"/>
              <a:t>S. </a:t>
            </a:r>
            <a:r>
              <a:rPr lang="en-US" dirty="0" err="1"/>
              <a:t>aureus</a:t>
            </a:r>
            <a:endParaRPr lang="en-US" dirty="0"/>
          </a:p>
          <a:p>
            <a:pPr marL="514350" indent="-514350">
              <a:buFont typeface="+mj-lt"/>
              <a:buAutoNum type="arabicPeriod"/>
            </a:pPr>
            <a:r>
              <a:rPr lang="en-US" dirty="0"/>
              <a:t>Pseudomonas</a:t>
            </a:r>
          </a:p>
          <a:p>
            <a:r>
              <a:rPr lang="en-US" dirty="0"/>
              <a:t>Antibiotics may allow # to proceed to union as long as fixation remains stable</a:t>
            </a:r>
          </a:p>
          <a:p>
            <a:r>
              <a:rPr lang="en-US" dirty="0"/>
              <a:t>But further surgery is likely later, when antibiotics are stopped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1"/>
          <p:cNvSpPr>
            <a:spLocks noGrp="1"/>
          </p:cNvSpPr>
          <p:nvPr>
            <p:ph type="title"/>
          </p:nvPr>
        </p:nvSpPr>
        <p:spPr>
          <a:xfrm>
            <a:off x="852736" y="5373216"/>
            <a:ext cx="8291264" cy="1143000"/>
          </a:xfrm>
        </p:spPr>
        <p:txBody>
          <a:bodyPr>
            <a:normAutofit/>
          </a:bodyPr>
          <a:lstStyle/>
          <a:p>
            <a:pPr algn="l"/>
            <a:r>
              <a:rPr lang="en-IN" sz="2000" dirty="0"/>
              <a:t>Incomplete fractures:</a:t>
            </a:r>
            <a:br>
              <a:rPr lang="en-IN" sz="2000" dirty="0"/>
            </a:br>
            <a:r>
              <a:rPr lang="en-IN" sz="2000" dirty="0"/>
              <a:t>(a) buckle or torus and (</a:t>
            </a:r>
            <a:r>
              <a:rPr lang="en-IN" sz="2000" dirty="0" err="1"/>
              <a:t>b,c</a:t>
            </a:r>
            <a:r>
              <a:rPr lang="en-IN" sz="2000" dirty="0"/>
              <a:t>)) greenstick.</a:t>
            </a:r>
          </a:p>
        </p:txBody>
      </p:sp>
      <p:pic>
        <p:nvPicPr>
          <p:cNvPr id="2097157" name="Picture 2"/>
          <p:cNvPicPr>
            <a:picLocks noGrp="1" noChangeAspect="1" noChangeArrowheads="1"/>
          </p:cNvPicPr>
          <p:nvPr>
            <p:ph idx="1"/>
          </p:nvPr>
        </p:nvPicPr>
        <p:blipFill>
          <a:blip r:embed="rId2" cstate="print"/>
          <a:srcRect/>
          <a:stretch>
            <a:fillRect/>
          </a:stretch>
        </p:blipFill>
        <p:spPr bwMode="auto">
          <a:xfrm>
            <a:off x="2483768" y="1340768"/>
            <a:ext cx="4352925" cy="364807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6" name="Title 1"/>
          <p:cNvSpPr>
            <a:spLocks noGrp="1"/>
          </p:cNvSpPr>
          <p:nvPr>
            <p:ph type="title"/>
          </p:nvPr>
        </p:nvSpPr>
        <p:spPr/>
        <p:txBody>
          <a:bodyPr/>
          <a:lstStyle/>
          <a:p>
            <a:r>
              <a:rPr lang="en-US" dirty="0"/>
              <a:t>Late presentation</a:t>
            </a:r>
          </a:p>
        </p:txBody>
      </p:sp>
      <p:sp>
        <p:nvSpPr>
          <p:cNvPr id="1048767" name="Content Placeholder 2"/>
          <p:cNvSpPr>
            <a:spLocks noGrp="1"/>
          </p:cNvSpPr>
          <p:nvPr>
            <p:ph idx="1"/>
          </p:nvPr>
        </p:nvSpPr>
        <p:spPr/>
        <p:txBody>
          <a:bodyPr>
            <a:normAutofit fontScale="96875"/>
          </a:bodyPr>
          <a:lstStyle/>
          <a:p>
            <a:r>
              <a:rPr lang="en-US" dirty="0"/>
              <a:t>May present with a sinus and </a:t>
            </a:r>
            <a:r>
              <a:rPr lang="en-US" dirty="0" smtClean="0"/>
              <a:t>x-ray </a:t>
            </a:r>
            <a:r>
              <a:rPr lang="en-US" dirty="0"/>
              <a:t>evidence of sequestra</a:t>
            </a:r>
          </a:p>
          <a:p>
            <a:r>
              <a:rPr lang="en-US" dirty="0"/>
              <a:t>Implants and all avascular pieces of bone should be removed </a:t>
            </a:r>
          </a:p>
          <a:p>
            <a:r>
              <a:rPr lang="en-US" dirty="0"/>
              <a:t>External fixator can be used to bridge the #</a:t>
            </a:r>
          </a:p>
          <a:p>
            <a:r>
              <a:rPr lang="en-US" dirty="0"/>
              <a:t>If resulting defect too large for bone grafting, patient should be referred to a limb reconstruction </a:t>
            </a:r>
            <a:r>
              <a:rPr lang="en-US" dirty="0" err="1"/>
              <a:t>centre</a:t>
            </a:r>
            <a:r>
              <a:rPr lang="en-US" dirty="0"/>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8" name="Title 1"/>
          <p:cNvSpPr>
            <a:spLocks noGrp="1"/>
          </p:cNvSpPr>
          <p:nvPr>
            <p:ph type="title"/>
          </p:nvPr>
        </p:nvSpPr>
        <p:spPr/>
        <p:txBody>
          <a:bodyPr/>
          <a:lstStyle/>
          <a:p>
            <a:endParaRPr lang="en-US"/>
          </a:p>
        </p:txBody>
      </p:sp>
      <p:sp>
        <p:nvSpPr>
          <p:cNvPr id="1048769" name="Content Placeholder 2"/>
          <p:cNvSpPr>
            <a:spLocks noGrp="1"/>
          </p:cNvSpPr>
          <p:nvPr>
            <p:ph idx="1"/>
          </p:nvPr>
        </p:nvSpPr>
        <p:spPr/>
        <p:txBody>
          <a:bodyPr>
            <a:normAutofit fontScale="96875" lnSpcReduction="10000"/>
          </a:bodyPr>
          <a:lstStyle/>
          <a:p>
            <a:r>
              <a:rPr lang="en-US" dirty="0"/>
              <a:t>When infection involves a joint, principles of treatment are the same as with bone infection, namely debridement and drainage, drugs and </a:t>
            </a:r>
            <a:r>
              <a:rPr lang="en-US" dirty="0" err="1"/>
              <a:t>splintage</a:t>
            </a:r>
            <a:endParaRPr lang="en-US" dirty="0"/>
          </a:p>
          <a:p>
            <a:r>
              <a:rPr lang="en-US" dirty="0"/>
              <a:t>On resolution of infection, # is stabilize so that joint movement can recommence</a:t>
            </a:r>
          </a:p>
          <a:p>
            <a:r>
              <a:rPr lang="en-US" dirty="0"/>
              <a:t>If # cannot be </a:t>
            </a:r>
            <a:r>
              <a:rPr lang="en-US" dirty="0" err="1"/>
              <a:t>stablized</a:t>
            </a:r>
            <a:r>
              <a:rPr lang="en-US" dirty="0"/>
              <a:t>, joint should be splinted in the optimum position</a:t>
            </a:r>
          </a:p>
          <a:p>
            <a:r>
              <a:rPr lang="en-US" dirty="0"/>
              <a:t>Can lead to permanent stiffness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0" name="Title 1"/>
          <p:cNvSpPr>
            <a:spLocks noGrp="1"/>
          </p:cNvSpPr>
          <p:nvPr>
            <p:ph type="title"/>
          </p:nvPr>
        </p:nvSpPr>
        <p:spPr/>
        <p:txBody>
          <a:bodyPr/>
          <a:lstStyle/>
          <a:p>
            <a:endParaRPr lang="en-US"/>
          </a:p>
        </p:txBody>
      </p:sp>
      <p:pic>
        <p:nvPicPr>
          <p:cNvPr id="2097183" name="Content Placeholder 3" descr="infection.png"/>
          <p:cNvPicPr>
            <a:picLocks noGrp="1" noChangeAspect="1"/>
          </p:cNvPicPr>
          <p:nvPr>
            <p:ph idx="1"/>
          </p:nvPr>
        </p:nvPicPr>
        <p:blipFill>
          <a:blip r:embed="rId2" cstate="print"/>
          <a:srcRect l="9806" r="9806"/>
          <a:stretch>
            <a:fillRect/>
          </a:stretch>
        </p:blip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1" name="Title 3"/>
          <p:cNvSpPr>
            <a:spLocks noGrp="1"/>
          </p:cNvSpPr>
          <p:nvPr>
            <p:ph type="title"/>
          </p:nvPr>
        </p:nvSpPr>
        <p:spPr/>
        <p:txBody>
          <a:bodyPr/>
          <a:lstStyle/>
          <a:p>
            <a:r>
              <a:rPr lang="en-US" dirty="0"/>
              <a:t>Compartment Syndrome</a:t>
            </a:r>
          </a:p>
        </p:txBody>
      </p:sp>
      <p:sp>
        <p:nvSpPr>
          <p:cNvPr id="1048772" name="Content Placeholder 4"/>
          <p:cNvSpPr>
            <a:spLocks noGrp="1"/>
          </p:cNvSpPr>
          <p:nvPr>
            <p:ph idx="1"/>
          </p:nvPr>
        </p:nvSpPr>
        <p:spPr/>
        <p:txBody>
          <a:bodyPr/>
          <a:lstStyle/>
          <a:p>
            <a:endParaRPr lang="en-US" dirty="0"/>
          </a:p>
          <a:p>
            <a:r>
              <a:rPr lang="en-US" dirty="0"/>
              <a:t>Occurs with fracture of elbow, forearm bones, proximal third of tibia, hands or foot ;</a:t>
            </a:r>
          </a:p>
          <a:p>
            <a:r>
              <a:rPr lang="en-US" dirty="0"/>
              <a:t>Crush injuries and circumferential burns</a:t>
            </a:r>
          </a:p>
          <a:p>
            <a:r>
              <a:rPr lang="en-US" dirty="0"/>
              <a:t>Increase of pressure within the </a:t>
            </a:r>
            <a:r>
              <a:rPr lang="en-US" dirty="0" err="1"/>
              <a:t>osseofascial</a:t>
            </a:r>
            <a:r>
              <a:rPr lang="en-US" dirty="0"/>
              <a:t> compartment</a:t>
            </a:r>
          </a:p>
          <a:p>
            <a:r>
              <a:rPr lang="en-US" dirty="0"/>
              <a:t>Due to bleeding , </a:t>
            </a:r>
            <a:r>
              <a:rPr lang="en-US" dirty="0" err="1"/>
              <a:t>oedema</a:t>
            </a:r>
            <a:r>
              <a:rPr lang="en-US" dirty="0"/>
              <a:t> or inflammation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3" name="Content Placeholder 2"/>
          <p:cNvSpPr>
            <a:spLocks noGrp="1"/>
          </p:cNvSpPr>
          <p:nvPr>
            <p:ph idx="1"/>
          </p:nvPr>
        </p:nvSpPr>
        <p:spPr>
          <a:xfrm>
            <a:off x="228600" y="914400"/>
            <a:ext cx="8763000" cy="5486400"/>
          </a:xfrm>
        </p:spPr>
        <p:txBody>
          <a:bodyPr>
            <a:normAutofit/>
          </a:bodyPr>
          <a:lstStyle/>
          <a:p>
            <a:r>
              <a:rPr lang="en-US" dirty="0"/>
              <a:t>Clinical features</a:t>
            </a:r>
          </a:p>
          <a:p>
            <a:pPr lvl="1"/>
            <a:r>
              <a:rPr lang="en-US" sz="3000" dirty="0"/>
              <a:t>Pain : bursting sensation</a:t>
            </a:r>
          </a:p>
          <a:p>
            <a:pPr lvl="1"/>
            <a:r>
              <a:rPr lang="en-US" sz="3000" dirty="0"/>
              <a:t>Altered sensibility </a:t>
            </a:r>
          </a:p>
          <a:p>
            <a:pPr lvl="1"/>
            <a:r>
              <a:rPr lang="en-US" sz="3000" dirty="0"/>
              <a:t>Paresis / weakness in active muscle contraction</a:t>
            </a:r>
          </a:p>
          <a:p>
            <a:pPr lvl="1"/>
            <a:r>
              <a:rPr lang="en-US" sz="3000" dirty="0"/>
              <a:t>Testing the muscle by stretching them ( ischemic muscle is highly sensitive to stretch and it causes pain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4" name="Content Placeholder 2"/>
          <p:cNvSpPr>
            <a:spLocks noGrp="1"/>
          </p:cNvSpPr>
          <p:nvPr>
            <p:ph idx="1"/>
          </p:nvPr>
        </p:nvSpPr>
        <p:spPr>
          <a:xfrm>
            <a:off x="457200" y="457200"/>
            <a:ext cx="8382000" cy="6019800"/>
          </a:xfrm>
        </p:spPr>
        <p:txBody>
          <a:bodyPr>
            <a:normAutofit fontScale="93750"/>
          </a:bodyPr>
          <a:lstStyle/>
          <a:p>
            <a:r>
              <a:rPr lang="en-US" dirty="0"/>
              <a:t>Confirmation of diagnosis</a:t>
            </a:r>
          </a:p>
          <a:p>
            <a:pPr lvl="1"/>
            <a:r>
              <a:rPr lang="en-US" sz="3000" dirty="0"/>
              <a:t>Measuring the </a:t>
            </a:r>
            <a:r>
              <a:rPr lang="en-US" sz="3000" dirty="0" err="1"/>
              <a:t>intracompartmental</a:t>
            </a:r>
            <a:r>
              <a:rPr lang="en-US" sz="3000" dirty="0"/>
              <a:t> pressures</a:t>
            </a:r>
          </a:p>
          <a:p>
            <a:pPr lvl="2"/>
            <a:r>
              <a:rPr lang="en-US" sz="2800" dirty="0"/>
              <a:t>Introduced a split catheter into the compartment</a:t>
            </a:r>
          </a:p>
          <a:p>
            <a:pPr lvl="2"/>
            <a:r>
              <a:rPr lang="en-US" sz="2800" dirty="0"/>
              <a:t>Pressure measured close to level of the fracture</a:t>
            </a:r>
          </a:p>
          <a:p>
            <a:pPr lvl="2"/>
            <a:r>
              <a:rPr lang="en-US" sz="2800" dirty="0"/>
              <a:t>Differential pressure (difference between the diastolic pressure and compartment pressure ) is &lt;30mmHg  –  immediate decompression</a:t>
            </a:r>
          </a:p>
          <a:p>
            <a:pPr lvl="2"/>
            <a:endParaRPr lang="en-US" sz="1600" dirty="0"/>
          </a:p>
          <a:p>
            <a:r>
              <a:rPr lang="en-US" dirty="0"/>
              <a:t>Management</a:t>
            </a:r>
          </a:p>
          <a:p>
            <a:pPr lvl="1"/>
            <a:r>
              <a:rPr lang="en-US" dirty="0"/>
              <a:t>Remove any casts, bandages and dressings</a:t>
            </a:r>
          </a:p>
          <a:p>
            <a:pPr lvl="1"/>
            <a:r>
              <a:rPr lang="en-US" dirty="0"/>
              <a:t>Differential pressure &lt; 30mmHg – immediate </a:t>
            </a:r>
            <a:r>
              <a:rPr lang="en-US" dirty="0" err="1"/>
              <a:t>fasciotomy</a:t>
            </a:r>
            <a:endParaRPr lang="en-US" dirty="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Title 1"/>
          <p:cNvSpPr>
            <a:spLocks noGrp="1"/>
          </p:cNvSpPr>
          <p:nvPr>
            <p:ph type="title"/>
          </p:nvPr>
        </p:nvSpPr>
        <p:spPr/>
        <p:txBody>
          <a:bodyPr/>
          <a:lstStyle/>
          <a:p>
            <a:r>
              <a:rPr lang="en-US" dirty="0"/>
              <a:t>Gas gangrene</a:t>
            </a:r>
          </a:p>
        </p:txBody>
      </p:sp>
      <p:sp>
        <p:nvSpPr>
          <p:cNvPr id="1048776" name="Content Placeholder 2"/>
          <p:cNvSpPr>
            <a:spLocks noGrp="1"/>
          </p:cNvSpPr>
          <p:nvPr>
            <p:ph idx="1"/>
          </p:nvPr>
        </p:nvSpPr>
        <p:spPr/>
        <p:txBody>
          <a:bodyPr>
            <a:normAutofit/>
          </a:bodyPr>
          <a:lstStyle/>
          <a:p>
            <a:r>
              <a:rPr lang="en-US" dirty="0"/>
              <a:t>Produced by </a:t>
            </a:r>
            <a:r>
              <a:rPr lang="en-US" dirty="0" err="1"/>
              <a:t>Clostridial</a:t>
            </a:r>
            <a:r>
              <a:rPr lang="en-US" dirty="0"/>
              <a:t> infection</a:t>
            </a:r>
          </a:p>
          <a:p>
            <a:r>
              <a:rPr lang="en-US" dirty="0"/>
              <a:t>Present in dirty wound with dead muscle that are closed without adequate debridement</a:t>
            </a:r>
          </a:p>
          <a:p>
            <a:r>
              <a:rPr lang="en-US" dirty="0"/>
              <a:t>Toxins can cause necrosis of tissue and promote the spread of the disease</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7" name="Content Placeholder 2"/>
          <p:cNvSpPr>
            <a:spLocks noGrp="1"/>
          </p:cNvSpPr>
          <p:nvPr>
            <p:ph idx="1"/>
          </p:nvPr>
        </p:nvSpPr>
        <p:spPr>
          <a:xfrm>
            <a:off x="457200" y="609600"/>
            <a:ext cx="8229600" cy="5516563"/>
          </a:xfrm>
        </p:spPr>
        <p:txBody>
          <a:bodyPr/>
          <a:lstStyle/>
          <a:p>
            <a:r>
              <a:rPr lang="en-US" dirty="0"/>
              <a:t>Clinical features </a:t>
            </a:r>
          </a:p>
          <a:p>
            <a:pPr lvl="1"/>
            <a:r>
              <a:rPr lang="en-US" dirty="0"/>
              <a:t>Within 24 hours of injury</a:t>
            </a:r>
          </a:p>
          <a:p>
            <a:pPr lvl="1"/>
            <a:r>
              <a:rPr lang="en-US" dirty="0"/>
              <a:t>Intense pain </a:t>
            </a:r>
          </a:p>
          <a:p>
            <a:pPr lvl="1"/>
            <a:r>
              <a:rPr lang="en-US" dirty="0"/>
              <a:t>swelling around the wound</a:t>
            </a:r>
          </a:p>
          <a:p>
            <a:pPr lvl="1"/>
            <a:r>
              <a:rPr lang="en-US" dirty="0"/>
              <a:t>Brownish discharge</a:t>
            </a:r>
          </a:p>
          <a:p>
            <a:pPr lvl="1"/>
            <a:r>
              <a:rPr lang="en-US" dirty="0"/>
              <a:t>Little or no pyrexia</a:t>
            </a:r>
          </a:p>
          <a:p>
            <a:pPr lvl="1"/>
            <a:r>
              <a:rPr lang="en-US" dirty="0"/>
              <a:t>Increase pulse rate</a:t>
            </a:r>
          </a:p>
          <a:p>
            <a:pPr lvl="1"/>
            <a:r>
              <a:rPr lang="en-US" dirty="0"/>
              <a:t>Characteristic smell</a:t>
            </a:r>
          </a:p>
          <a:p>
            <a:pPr lvl="1"/>
            <a:r>
              <a:rPr lang="en-US" dirty="0"/>
              <a:t>Patient rapidly become toxemia and may lapse into coma and death</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8" name="Content Placeholder 2"/>
          <p:cNvSpPr>
            <a:spLocks noGrp="1"/>
          </p:cNvSpPr>
          <p:nvPr>
            <p:ph idx="1"/>
          </p:nvPr>
        </p:nvSpPr>
        <p:spPr>
          <a:xfrm>
            <a:off x="457200" y="304800"/>
            <a:ext cx="8229600" cy="6096000"/>
          </a:xfrm>
        </p:spPr>
        <p:txBody>
          <a:bodyPr>
            <a:normAutofit/>
          </a:bodyPr>
          <a:lstStyle/>
          <a:p>
            <a:r>
              <a:rPr lang="en-US" dirty="0"/>
              <a:t>Prevention</a:t>
            </a:r>
          </a:p>
          <a:p>
            <a:pPr lvl="1"/>
            <a:r>
              <a:rPr lang="en-US" dirty="0"/>
              <a:t>All dead tissue should be completely excised</a:t>
            </a:r>
          </a:p>
          <a:p>
            <a:pPr lvl="1"/>
            <a:r>
              <a:rPr lang="en-US" dirty="0"/>
              <a:t>Doubt about tissue viability – wound should be left open</a:t>
            </a:r>
          </a:p>
          <a:p>
            <a:pPr lvl="1"/>
            <a:endParaRPr lang="en-US" sz="2000" dirty="0"/>
          </a:p>
          <a:p>
            <a:r>
              <a:rPr lang="en-US" dirty="0"/>
              <a:t>Treatment </a:t>
            </a:r>
          </a:p>
          <a:p>
            <a:pPr lvl="1"/>
            <a:r>
              <a:rPr lang="en-US" dirty="0"/>
              <a:t>Early diagnosis</a:t>
            </a:r>
          </a:p>
          <a:p>
            <a:pPr lvl="1"/>
            <a:r>
              <a:rPr lang="en-US" dirty="0"/>
              <a:t>Fluid replacement &amp; IV antibiotics</a:t>
            </a:r>
          </a:p>
          <a:p>
            <a:pPr lvl="1"/>
            <a:r>
              <a:rPr lang="en-US" dirty="0"/>
              <a:t>Hyperbaric O2 – limit the spread of gangrene</a:t>
            </a:r>
          </a:p>
          <a:p>
            <a:pPr lvl="1"/>
            <a:r>
              <a:rPr lang="en-US" dirty="0"/>
              <a:t>Prompt decompression of the wound and removal of dead tissue</a:t>
            </a:r>
          </a:p>
          <a:p>
            <a:pPr lvl="1"/>
            <a:r>
              <a:rPr lang="en-US" dirty="0"/>
              <a:t>Amputation in advance cases</a:t>
            </a:r>
          </a:p>
          <a:p>
            <a:pPr lvl="1"/>
            <a:endParaRPr lang="en-US" dirty="0"/>
          </a:p>
          <a:p>
            <a:pPr lvl="2"/>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9" name="Title 1"/>
          <p:cNvSpPr>
            <a:spLocks noGrp="1"/>
          </p:cNvSpPr>
          <p:nvPr>
            <p:ph type="title"/>
          </p:nvPr>
        </p:nvSpPr>
        <p:spPr/>
        <p:txBody>
          <a:bodyPr/>
          <a:lstStyle/>
          <a:p>
            <a:r>
              <a:rPr lang="en-US" dirty="0"/>
              <a:t>Fracture Blisters</a:t>
            </a:r>
          </a:p>
        </p:txBody>
      </p:sp>
      <p:sp>
        <p:nvSpPr>
          <p:cNvPr id="1048780" name="Content Placeholder 2"/>
          <p:cNvSpPr>
            <a:spLocks noGrp="1"/>
          </p:cNvSpPr>
          <p:nvPr>
            <p:ph idx="1"/>
          </p:nvPr>
        </p:nvSpPr>
        <p:spPr>
          <a:xfrm>
            <a:off x="457200" y="1447800"/>
            <a:ext cx="8229600" cy="5029200"/>
          </a:xfrm>
        </p:spPr>
        <p:txBody>
          <a:bodyPr>
            <a:normAutofit fontScale="96429" lnSpcReduction="10000"/>
          </a:bodyPr>
          <a:lstStyle/>
          <a:p>
            <a:r>
              <a:rPr lang="en-US" dirty="0"/>
              <a:t>2 types </a:t>
            </a:r>
          </a:p>
          <a:p>
            <a:pPr lvl="1"/>
            <a:r>
              <a:rPr lang="en-US" dirty="0"/>
              <a:t>Clear fluid filled vesicles</a:t>
            </a:r>
          </a:p>
          <a:p>
            <a:pPr lvl="1"/>
            <a:r>
              <a:rPr lang="en-US" dirty="0"/>
              <a:t>Blood stained </a:t>
            </a:r>
          </a:p>
          <a:p>
            <a:r>
              <a:rPr lang="en-US" dirty="0"/>
              <a:t>Occur during limb swelling</a:t>
            </a:r>
          </a:p>
          <a:p>
            <a:r>
              <a:rPr lang="en-US" dirty="0"/>
              <a:t>Due to elevation of the epidermal layer of the skin from the dermis</a:t>
            </a:r>
          </a:p>
          <a:p>
            <a:r>
              <a:rPr lang="en-US" dirty="0"/>
              <a:t>No advantage in puncturing the blister ( cause local infection )</a:t>
            </a:r>
          </a:p>
          <a:p>
            <a:r>
              <a:rPr lang="en-US" dirty="0"/>
              <a:t>Surgical incision can be done after the limb swelling decrease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dirty="0"/>
              <a:t>Muller’s Classification </a:t>
            </a:r>
            <a:endParaRPr lang="en-IN" dirty="0"/>
          </a:p>
        </p:txBody>
      </p:sp>
      <p:pic>
        <p:nvPicPr>
          <p:cNvPr id="2097158" name="Picture 2"/>
          <p:cNvPicPr>
            <a:picLocks noGrp="1" noChangeAspect="1" noChangeArrowheads="1"/>
          </p:cNvPicPr>
          <p:nvPr>
            <p:ph idx="1"/>
          </p:nvPr>
        </p:nvPicPr>
        <p:blipFill>
          <a:blip r:embed="rId2" cstate="print"/>
          <a:srcRect/>
          <a:stretch>
            <a:fillRect/>
          </a:stretch>
        </p:blipFill>
        <p:spPr bwMode="auto">
          <a:xfrm>
            <a:off x="4610100" y="1556792"/>
            <a:ext cx="4533900" cy="3295650"/>
          </a:xfrm>
          <a:prstGeom prst="rect">
            <a:avLst/>
          </a:prstGeom>
          <a:noFill/>
          <a:ln w="9525">
            <a:noFill/>
            <a:miter lim="800000"/>
            <a:headEnd/>
            <a:tailEnd/>
          </a:ln>
        </p:spPr>
      </p:pic>
      <p:sp>
        <p:nvSpPr>
          <p:cNvPr id="1048620" name="Rectangle 4"/>
          <p:cNvSpPr/>
          <p:nvPr/>
        </p:nvSpPr>
        <p:spPr>
          <a:xfrm>
            <a:off x="0" y="1772816"/>
            <a:ext cx="4572000" cy="4663441"/>
          </a:xfrm>
          <a:prstGeom prst="rect">
            <a:avLst/>
          </a:prstGeom>
        </p:spPr>
        <p:txBody>
          <a:bodyPr wrap="square">
            <a:spAutoFit/>
          </a:bodyPr>
          <a:lstStyle/>
          <a:p>
            <a:r>
              <a:rPr lang="en-IN" sz="2000" b="1" dirty="0"/>
              <a:t>(a) Each long bone has three</a:t>
            </a:r>
          </a:p>
          <a:p>
            <a:r>
              <a:rPr lang="en-IN" sz="2000" dirty="0"/>
              <a:t>segments – proximal</a:t>
            </a:r>
          </a:p>
          <a:p>
            <a:r>
              <a:rPr lang="en-IN" sz="2000" dirty="0" err="1"/>
              <a:t>Diaphyseal</a:t>
            </a:r>
            <a:r>
              <a:rPr lang="en-IN" sz="2000" dirty="0"/>
              <a:t> </a:t>
            </a:r>
          </a:p>
          <a:p>
            <a:r>
              <a:rPr lang="en-IN" sz="2000" dirty="0"/>
              <a:t>Distal</a:t>
            </a:r>
          </a:p>
          <a:p>
            <a:r>
              <a:rPr lang="en-IN" sz="2000" dirty="0"/>
              <a:t>the proximal and distal segments are each defined by a square based on</a:t>
            </a:r>
          </a:p>
          <a:p>
            <a:r>
              <a:rPr lang="en-IN" sz="2000" dirty="0"/>
              <a:t>the widest part of the bone. </a:t>
            </a:r>
          </a:p>
          <a:p>
            <a:r>
              <a:rPr lang="en-IN" sz="2000" b="1" dirty="0"/>
              <a:t>(</a:t>
            </a:r>
            <a:r>
              <a:rPr lang="en-IN" sz="2000" b="1" dirty="0" err="1"/>
              <a:t>b,c,d</a:t>
            </a:r>
            <a:r>
              <a:rPr lang="en-IN" sz="2000" b="1" dirty="0"/>
              <a:t>) </a:t>
            </a:r>
            <a:r>
              <a:rPr lang="en-IN" sz="2000" b="1" dirty="0" err="1"/>
              <a:t>Diaphyseal</a:t>
            </a:r>
            <a:r>
              <a:rPr lang="en-IN" sz="2000" b="1" dirty="0"/>
              <a:t> fractures</a:t>
            </a:r>
          </a:p>
          <a:p>
            <a:r>
              <a:rPr lang="en-IN" sz="2000" dirty="0"/>
              <a:t>may be simple</a:t>
            </a:r>
          </a:p>
          <a:p>
            <a:r>
              <a:rPr lang="en-IN" sz="2000" dirty="0"/>
              <a:t>wedge </a:t>
            </a:r>
          </a:p>
          <a:p>
            <a:r>
              <a:rPr lang="en-IN" sz="2000" dirty="0"/>
              <a:t>complex.</a:t>
            </a:r>
          </a:p>
          <a:p>
            <a:r>
              <a:rPr lang="en-IN" sz="2000" b="1" dirty="0"/>
              <a:t>(</a:t>
            </a:r>
            <a:r>
              <a:rPr lang="en-IN" sz="2000" b="1" dirty="0" err="1"/>
              <a:t>e,f,g</a:t>
            </a:r>
            <a:r>
              <a:rPr lang="en-IN" sz="2000" b="1" dirty="0"/>
              <a:t>) Proximal and distal fractures may be </a:t>
            </a:r>
            <a:r>
              <a:rPr lang="en-IN" sz="2000" dirty="0"/>
              <a:t>extra-</a:t>
            </a:r>
            <a:r>
              <a:rPr lang="en-IN" sz="2000" dirty="0" err="1"/>
              <a:t>articular</a:t>
            </a:r>
            <a:r>
              <a:rPr lang="en-IN" sz="2000" dirty="0"/>
              <a:t>,</a:t>
            </a:r>
          </a:p>
          <a:p>
            <a:r>
              <a:rPr lang="en-IN" sz="2000" dirty="0"/>
              <a:t>partial </a:t>
            </a:r>
            <a:r>
              <a:rPr lang="en-IN" sz="2000" dirty="0" err="1"/>
              <a:t>articular</a:t>
            </a:r>
            <a:r>
              <a:rPr lang="en-IN" sz="2000" dirty="0"/>
              <a:t> </a:t>
            </a:r>
          </a:p>
          <a:p>
            <a:r>
              <a:rPr lang="en-IN" sz="2000" dirty="0"/>
              <a:t>complete </a:t>
            </a:r>
            <a:r>
              <a:rPr lang="en-IN" sz="2000" dirty="0" err="1"/>
              <a:t>articular</a:t>
            </a:r>
            <a:r>
              <a:rPr lang="en-IN" sz="20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Title 1"/>
          <p:cNvSpPr>
            <a:spLocks noGrp="1"/>
          </p:cNvSpPr>
          <p:nvPr>
            <p:ph type="title"/>
          </p:nvPr>
        </p:nvSpPr>
        <p:spPr/>
        <p:txBody>
          <a:bodyPr/>
          <a:lstStyle/>
          <a:p>
            <a:r>
              <a:rPr lang="en-US" dirty="0"/>
              <a:t>Plaster and Pressure Sores</a:t>
            </a:r>
          </a:p>
        </p:txBody>
      </p:sp>
      <p:sp>
        <p:nvSpPr>
          <p:cNvPr id="1048782" name="Content Placeholder 2"/>
          <p:cNvSpPr>
            <a:spLocks noGrp="1"/>
          </p:cNvSpPr>
          <p:nvPr>
            <p:ph idx="1"/>
          </p:nvPr>
        </p:nvSpPr>
        <p:spPr/>
        <p:txBody>
          <a:bodyPr>
            <a:normAutofit lnSpcReduction="10000"/>
          </a:bodyPr>
          <a:lstStyle/>
          <a:p>
            <a:r>
              <a:rPr lang="en-US" dirty="0"/>
              <a:t>Occur where the skin presses directly onto bone</a:t>
            </a:r>
          </a:p>
          <a:p>
            <a:r>
              <a:rPr lang="en-US" dirty="0"/>
              <a:t>Traction on a Thomas Splint ( wrong ring size, excessive fixed traction and neglect)</a:t>
            </a:r>
          </a:p>
          <a:p>
            <a:r>
              <a:rPr lang="en-US" dirty="0"/>
              <a:t>Prevention</a:t>
            </a:r>
          </a:p>
          <a:p>
            <a:pPr lvl="1"/>
            <a:r>
              <a:rPr lang="en-US" dirty="0"/>
              <a:t>Padding the bony points </a:t>
            </a:r>
          </a:p>
          <a:p>
            <a:pPr lvl="1"/>
            <a:r>
              <a:rPr lang="en-US" dirty="0" err="1"/>
              <a:t>Moulding</a:t>
            </a:r>
            <a:r>
              <a:rPr lang="en-US" dirty="0"/>
              <a:t> the wet plaster so that pressure is distributed to the soft tissue around the bony points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3" name="Content Placeholder 2"/>
          <p:cNvSpPr>
            <a:spLocks noGrp="1"/>
          </p:cNvSpPr>
          <p:nvPr>
            <p:ph idx="1"/>
          </p:nvPr>
        </p:nvSpPr>
        <p:spPr>
          <a:xfrm>
            <a:off x="457200" y="381000"/>
            <a:ext cx="8229600" cy="5668963"/>
          </a:xfrm>
        </p:spPr>
        <p:txBody>
          <a:bodyPr/>
          <a:lstStyle/>
          <a:p>
            <a:r>
              <a:rPr lang="en-US" dirty="0"/>
              <a:t>Treatment</a:t>
            </a:r>
          </a:p>
          <a:p>
            <a:pPr lvl="1"/>
            <a:r>
              <a:rPr lang="en-US" dirty="0"/>
              <a:t>Patient feels the </a:t>
            </a:r>
            <a:r>
              <a:rPr lang="en-US" dirty="0" smtClean="0"/>
              <a:t>localized </a:t>
            </a:r>
            <a:r>
              <a:rPr lang="en-US" dirty="0"/>
              <a:t>burning pain ( warning sign )</a:t>
            </a:r>
          </a:p>
          <a:p>
            <a:pPr lvl="1"/>
            <a:r>
              <a:rPr lang="en-US" dirty="0"/>
              <a:t>Window must be immediately cut in the plaster</a:t>
            </a:r>
          </a:p>
          <a:p>
            <a:pPr lvl="1"/>
            <a:r>
              <a:rPr lang="en-US" dirty="0"/>
              <a:t>If unnoticed, skin necrosis will progress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4" name="Title 1"/>
          <p:cNvSpPr>
            <a:spLocks noGrp="1"/>
          </p:cNvSpPr>
          <p:nvPr>
            <p:ph type="ctrTitle"/>
          </p:nvPr>
        </p:nvSpPr>
        <p:spPr>
          <a:xfrm>
            <a:off x="539552" y="548680"/>
            <a:ext cx="7772400" cy="3816424"/>
          </a:xfrm>
        </p:spPr>
        <p:txBody>
          <a:bodyPr>
            <a:normAutofit/>
          </a:bodyPr>
          <a:lstStyle/>
          <a:p>
            <a:pPr algn="l"/>
            <a:r>
              <a:rPr lang="en-US" sz="3600" u="sng" dirty="0"/>
              <a:t>LATE COMPLICATIONS</a:t>
            </a:r>
            <a:r>
              <a:rPr lang="en-US" sz="2000" b="1" dirty="0"/>
              <a:t/>
            </a:r>
            <a:br>
              <a:rPr lang="en-US" sz="2000" b="1" dirty="0"/>
            </a:br>
            <a:r>
              <a:rPr lang="en-US" sz="2000" dirty="0"/>
              <a:t/>
            </a:r>
            <a:br>
              <a:rPr lang="en-US" sz="2000" dirty="0"/>
            </a:br>
            <a:r>
              <a:rPr lang="en-US" sz="2000" dirty="0"/>
              <a:t/>
            </a:r>
            <a:br>
              <a:rPr lang="en-US" sz="2000" dirty="0"/>
            </a:br>
            <a:r>
              <a:rPr lang="en-US" sz="3600" dirty="0"/>
              <a:t>DELAYED UNION</a:t>
            </a:r>
            <a:r>
              <a:rPr lang="en-US" sz="2000" b="1" dirty="0"/>
              <a:t/>
            </a:r>
            <a:br>
              <a:rPr lang="en-US" sz="2000" b="1" dirty="0"/>
            </a:br>
            <a:r>
              <a:rPr lang="en-US" sz="2000" dirty="0"/>
              <a:t/>
            </a:r>
            <a:br>
              <a:rPr lang="en-US" sz="2000" dirty="0"/>
            </a:br>
            <a:r>
              <a:rPr lang="en-US" sz="2800" dirty="0">
                <a:cs typeface="Times New Roman" pitchFamily="18" charset="0"/>
              </a:rPr>
              <a:t>When a fracture takes more than usual time to unite, it is said to have gone in ‘delayed union’.</a:t>
            </a:r>
            <a:r>
              <a:rPr lang="en-US" sz="2000" dirty="0">
                <a:cs typeface="Times New Roman" pitchFamily="18" charset="0"/>
              </a:rPr>
              <a:t/>
            </a:r>
            <a:br>
              <a:rPr lang="en-US" sz="2000" dirty="0">
                <a:cs typeface="Times New Roman" pitchFamily="18" charset="0"/>
              </a:rPr>
            </a:br>
            <a:r>
              <a:rPr lang="en-US" sz="2000" dirty="0">
                <a:cs typeface="Times New Roman" pitchFamily="18" charset="0"/>
              </a:rPr>
              <a:t/>
            </a:r>
            <a:br>
              <a:rPr lang="en-US" sz="2000" dirty="0">
                <a:cs typeface="Times New Roman" pitchFamily="18" charset="0"/>
              </a:rPr>
            </a:br>
            <a:endParaRPr lang="en-US" sz="2000" dirty="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5" name="Title 1"/>
          <p:cNvSpPr>
            <a:spLocks noGrp="1"/>
          </p:cNvSpPr>
          <p:nvPr>
            <p:ph type="title"/>
          </p:nvPr>
        </p:nvSpPr>
        <p:spPr>
          <a:xfrm>
            <a:off x="457200" y="274638"/>
            <a:ext cx="8229600" cy="5962674"/>
          </a:xfrm>
        </p:spPr>
        <p:txBody>
          <a:bodyPr>
            <a:noAutofit/>
          </a:bodyPr>
          <a:lstStyle/>
          <a:p>
            <a:pPr algn="l"/>
            <a:r>
              <a:rPr lang="en-US" sz="2800" dirty="0">
                <a:cs typeface="Times New Roman" pitchFamily="18" charset="0"/>
              </a:rPr>
              <a:t>Causes</a:t>
            </a:r>
            <a:br>
              <a:rPr lang="en-US" sz="2800" dirty="0">
                <a:cs typeface="Times New Roman" pitchFamily="18" charset="0"/>
              </a:rPr>
            </a:br>
            <a:r>
              <a:rPr lang="en-US" sz="2800" dirty="0">
                <a:cs typeface="Times New Roman" pitchFamily="18" charset="0"/>
              </a:rPr>
              <a:t/>
            </a:r>
            <a:br>
              <a:rPr lang="en-US" sz="2800" dirty="0">
                <a:cs typeface="Times New Roman" pitchFamily="18" charset="0"/>
              </a:rPr>
            </a:br>
            <a:r>
              <a:rPr lang="en-US" sz="2800" dirty="0">
                <a:cs typeface="Times New Roman" pitchFamily="18" charset="0"/>
              </a:rPr>
              <a:t>Factors causing delayed union can be summarized as:</a:t>
            </a:r>
            <a:br>
              <a:rPr lang="en-US" sz="2800" dirty="0">
                <a:cs typeface="Times New Roman" pitchFamily="18" charset="0"/>
              </a:rPr>
            </a:br>
            <a:r>
              <a:rPr lang="en-US" sz="2800" dirty="0">
                <a:cs typeface="Times New Roman" pitchFamily="18" charset="0"/>
              </a:rPr>
              <a:t>biological, biomechanical or patient-related.</a:t>
            </a:r>
            <a:br>
              <a:rPr lang="en-US" sz="2800" dirty="0">
                <a:cs typeface="Times New Roman" pitchFamily="18" charset="0"/>
              </a:rPr>
            </a:br>
            <a:r>
              <a:rPr lang="en-US" sz="2800" dirty="0">
                <a:cs typeface="Times New Roman" pitchFamily="18" charset="0"/>
              </a:rPr>
              <a:t/>
            </a:r>
            <a:br>
              <a:rPr lang="en-US" sz="2800" dirty="0">
                <a:cs typeface="Times New Roman" pitchFamily="18" charset="0"/>
              </a:rPr>
            </a:br>
            <a:r>
              <a:rPr lang="en-US" sz="2800" dirty="0"/>
              <a:t>BIOLOGICAL</a:t>
            </a:r>
            <a:br>
              <a:rPr lang="en-US" sz="2800" dirty="0"/>
            </a:br>
            <a:r>
              <a:rPr lang="en-US" sz="2800" dirty="0"/>
              <a:t>--Inadequate blood supply</a:t>
            </a:r>
            <a:br>
              <a:rPr lang="en-US" sz="2800" dirty="0"/>
            </a:br>
            <a:r>
              <a:rPr lang="en-US" sz="2800" dirty="0"/>
              <a:t>--Severe soft tissue damage affects fracture healing by: </a:t>
            </a:r>
            <a:br>
              <a:rPr lang="en-US" sz="2800" dirty="0"/>
            </a:br>
            <a:r>
              <a:rPr lang="en-US" sz="2800" dirty="0"/>
              <a:t>(1) reducing the effectiveness of muscle </a:t>
            </a:r>
            <a:r>
              <a:rPr lang="en-US" sz="2800" dirty="0" err="1"/>
              <a:t>splintage</a:t>
            </a:r>
            <a:r>
              <a:rPr lang="en-US" sz="2800" dirty="0"/>
              <a:t/>
            </a:r>
            <a:br>
              <a:rPr lang="en-US" sz="2800" dirty="0"/>
            </a:br>
            <a:r>
              <a:rPr lang="en-US" sz="2800" dirty="0"/>
              <a:t>(2) damaging the local blood supply and </a:t>
            </a:r>
            <a:br>
              <a:rPr lang="en-US" sz="2800" dirty="0"/>
            </a:br>
            <a:r>
              <a:rPr lang="en-US" sz="2800" dirty="0"/>
              <a:t>(3) diminishing or eliminating the </a:t>
            </a:r>
            <a:r>
              <a:rPr lang="en-US" sz="2800" dirty="0" err="1"/>
              <a:t>osteogenic</a:t>
            </a:r>
            <a:r>
              <a:rPr lang="en-US" sz="2800" dirty="0"/>
              <a:t> input from mesenchymal stem cells within muscle</a:t>
            </a:r>
            <a:br>
              <a:rPr lang="en-US" sz="2800" dirty="0"/>
            </a:br>
            <a:r>
              <a:rPr lang="en-US" sz="2800" i="1" dirty="0"/>
              <a:t>--</a:t>
            </a:r>
            <a:r>
              <a:rPr lang="en-US" sz="2800" dirty="0"/>
              <a:t>Periosteal stripping</a:t>
            </a:r>
            <a:br>
              <a:rPr lang="en-US" sz="2800" dirty="0"/>
            </a:br>
            <a:endParaRPr lang="en-US" sz="28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6" name="Title 1"/>
          <p:cNvSpPr>
            <a:spLocks noGrp="1"/>
          </p:cNvSpPr>
          <p:nvPr>
            <p:ph type="title"/>
          </p:nvPr>
        </p:nvSpPr>
        <p:spPr>
          <a:xfrm>
            <a:off x="457200" y="274638"/>
            <a:ext cx="8229600" cy="1935162"/>
          </a:xfrm>
        </p:spPr>
        <p:txBody>
          <a:bodyPr/>
          <a:lstStyle/>
          <a:p>
            <a:pPr algn="l"/>
            <a:r>
              <a:rPr lang="en-US" sz="2000" i="1"/>
              <a:t/>
            </a:r>
            <a:br>
              <a:rPr lang="en-US" sz="2000" i="1"/>
            </a:br>
            <a:r>
              <a:rPr lang="en-US" sz="2000" i="1"/>
              <a:t/>
            </a:r>
            <a:br>
              <a:rPr lang="en-US" sz="2000" i="1"/>
            </a:br>
            <a:r>
              <a:rPr lang="en-US" sz="2000" i="1"/>
              <a:t/>
            </a:r>
            <a:br>
              <a:rPr lang="en-US" sz="2000" i="1"/>
            </a:br>
            <a:r>
              <a:rPr lang="en-US" sz="2000" i="1"/>
              <a:t/>
            </a:r>
            <a:br>
              <a:rPr lang="en-US" sz="2000" i="1"/>
            </a:br>
            <a:r>
              <a:rPr lang="en-US" sz="2000" i="1"/>
              <a:t/>
            </a:r>
            <a:br>
              <a:rPr lang="en-US" sz="2000" i="1"/>
            </a:br>
            <a:endParaRPr lang="en-US" sz="2000" i="1"/>
          </a:p>
        </p:txBody>
      </p:sp>
      <p:sp>
        <p:nvSpPr>
          <p:cNvPr id="1048787" name="Content Placeholder 2"/>
          <p:cNvSpPr>
            <a:spLocks noGrp="1"/>
          </p:cNvSpPr>
          <p:nvPr>
            <p:ph idx="1"/>
          </p:nvPr>
        </p:nvSpPr>
        <p:spPr>
          <a:xfrm>
            <a:off x="457200" y="404664"/>
            <a:ext cx="8229600" cy="6336704"/>
          </a:xfrm>
        </p:spPr>
        <p:txBody>
          <a:bodyPr>
            <a:normAutofit fontScale="60714" lnSpcReduction="20000"/>
          </a:bodyPr>
          <a:lstStyle/>
          <a:p>
            <a:pPr marL="0" indent="0">
              <a:buFont typeface="Arial" charset="0"/>
              <a:buNone/>
            </a:pPr>
            <a:r>
              <a:rPr lang="en-US" sz="4500" dirty="0"/>
              <a:t>BIOMECHANICAL</a:t>
            </a:r>
          </a:p>
          <a:p>
            <a:pPr marL="0" indent="0">
              <a:buFont typeface="Arial" charset="0"/>
              <a:buNone/>
            </a:pPr>
            <a:r>
              <a:rPr lang="en-US" sz="4500" dirty="0"/>
              <a:t>--Imperfect </a:t>
            </a:r>
            <a:r>
              <a:rPr lang="en-US" sz="4500" dirty="0" err="1"/>
              <a:t>splintage</a:t>
            </a:r>
            <a:endParaRPr lang="en-US" sz="4500" dirty="0"/>
          </a:p>
          <a:p>
            <a:pPr marL="0" indent="0">
              <a:buFont typeface="Arial" charset="0"/>
              <a:buNone/>
            </a:pPr>
            <a:r>
              <a:rPr lang="en-US" sz="4500" dirty="0"/>
              <a:t>--Over-rigid fixation</a:t>
            </a:r>
          </a:p>
          <a:p>
            <a:pPr marL="0" indent="0">
              <a:buFont typeface="Arial" charset="0"/>
              <a:buNone/>
            </a:pPr>
            <a:r>
              <a:rPr lang="en-US" sz="4500" dirty="0"/>
              <a:t>--Infection</a:t>
            </a:r>
            <a:r>
              <a:rPr lang="en-US" sz="4500" i="1" dirty="0"/>
              <a:t> </a:t>
            </a:r>
          </a:p>
          <a:p>
            <a:pPr marL="0" indent="0">
              <a:buFont typeface="Arial" charset="0"/>
              <a:buNone/>
            </a:pPr>
            <a:endParaRPr lang="en-US" sz="4500" dirty="0"/>
          </a:p>
          <a:p>
            <a:pPr marL="0" indent="0">
              <a:buFont typeface="Arial" charset="0"/>
              <a:buNone/>
            </a:pPr>
            <a:r>
              <a:rPr lang="en-US" sz="4500" dirty="0"/>
              <a:t>PATIENT RELATED</a:t>
            </a:r>
          </a:p>
          <a:p>
            <a:pPr marL="0" indent="0">
              <a:buFont typeface="Arial" charset="0"/>
              <a:buNone/>
            </a:pPr>
            <a:r>
              <a:rPr lang="en-US" sz="4500" dirty="0"/>
              <a:t>In a less than ideal world, there are patients who are:</a:t>
            </a:r>
          </a:p>
          <a:p>
            <a:pPr marL="0" indent="0">
              <a:buFont typeface="Arial" charset="0"/>
              <a:buNone/>
            </a:pPr>
            <a:r>
              <a:rPr lang="en-US" sz="4500" dirty="0"/>
              <a:t>• Immense</a:t>
            </a:r>
          </a:p>
          <a:p>
            <a:pPr marL="0" indent="0">
              <a:buFont typeface="Arial" charset="0"/>
              <a:buNone/>
            </a:pPr>
            <a:r>
              <a:rPr lang="en-US" sz="4500" dirty="0"/>
              <a:t>• Immoderate</a:t>
            </a:r>
          </a:p>
          <a:p>
            <a:pPr marL="0" indent="0">
              <a:buFont typeface="Arial" charset="0"/>
              <a:buNone/>
            </a:pPr>
            <a:r>
              <a:rPr lang="en-US" sz="4500" dirty="0"/>
              <a:t>• Immovable</a:t>
            </a:r>
          </a:p>
          <a:p>
            <a:pPr marL="0" indent="0">
              <a:buFont typeface="Arial" charset="0"/>
              <a:buNone/>
            </a:pPr>
            <a:r>
              <a:rPr lang="en-US" sz="4500" dirty="0"/>
              <a:t>• Impossible.</a:t>
            </a:r>
          </a:p>
          <a:p>
            <a:pPr marL="0" indent="0">
              <a:buFont typeface="Arial" charset="0"/>
              <a:buNone/>
            </a:pPr>
            <a:r>
              <a:rPr lang="en-US" sz="4500" dirty="0"/>
              <a:t>These factors must be accommodated in an appropriate</a:t>
            </a:r>
          </a:p>
          <a:p>
            <a:pPr marL="0" indent="0">
              <a:buFont typeface="Arial" charset="0"/>
              <a:buNone/>
            </a:pPr>
            <a:r>
              <a:rPr lang="en-US" sz="4500" dirty="0"/>
              <a:t>fashion.</a:t>
            </a:r>
          </a:p>
          <a:p>
            <a:pPr marL="0" indent="0">
              <a:buFont typeface="Arial" charset="0"/>
              <a:buNone/>
            </a:pPr>
            <a:r>
              <a:rPr lang="en-US" sz="2800" i="1" dirty="0"/>
              <a:t> </a:t>
            </a:r>
            <a:endParaRPr lang="en-US" sz="2800"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8" name="Title 1"/>
          <p:cNvSpPr>
            <a:spLocks noGrp="1"/>
          </p:cNvSpPr>
          <p:nvPr>
            <p:ph type="title"/>
          </p:nvPr>
        </p:nvSpPr>
        <p:spPr>
          <a:xfrm>
            <a:off x="467544" y="188640"/>
            <a:ext cx="8229600" cy="5962674"/>
          </a:xfrm>
        </p:spPr>
        <p:txBody>
          <a:bodyPr>
            <a:normAutofit/>
          </a:bodyPr>
          <a:lstStyle/>
          <a:p>
            <a:pPr algn="l"/>
            <a:r>
              <a:rPr lang="en-US" sz="3100" dirty="0"/>
              <a:t>Clinical features</a:t>
            </a:r>
            <a:br>
              <a:rPr lang="en-US" sz="3100" dirty="0"/>
            </a:br>
            <a:r>
              <a:rPr lang="en-US" sz="3100" dirty="0"/>
              <a:t/>
            </a:r>
            <a:br>
              <a:rPr lang="en-US" sz="3100" dirty="0"/>
            </a:br>
            <a:r>
              <a:rPr lang="en-US" sz="3100" dirty="0"/>
              <a:t>-Fracture tenderness persists </a:t>
            </a:r>
            <a:br>
              <a:rPr lang="en-US" sz="3100" dirty="0"/>
            </a:br>
            <a:r>
              <a:rPr lang="en-US" sz="3100" dirty="0"/>
              <a:t>-Pain may be acute</a:t>
            </a:r>
            <a:br>
              <a:rPr lang="en-US" sz="3100" dirty="0"/>
            </a:br>
            <a:r>
              <a:rPr lang="en-US" sz="3100" dirty="0"/>
              <a:t>-On x-ray- fracture line remains visible</a:t>
            </a:r>
            <a:br>
              <a:rPr lang="en-US" sz="3100" dirty="0"/>
            </a:br>
            <a:r>
              <a:rPr lang="en-US" sz="3100" dirty="0"/>
              <a:t>                - there is very little or incomplete callus     	       formation or periosteal reaction</a:t>
            </a:r>
            <a:br>
              <a:rPr lang="en-US" sz="3100" dirty="0"/>
            </a:br>
            <a:r>
              <a:rPr lang="en-US" sz="3100" dirty="0"/>
              <a:t>                - However, the bone ends are not</a:t>
            </a:r>
            <a:br>
              <a:rPr lang="en-US" sz="3100" dirty="0"/>
            </a:br>
            <a:r>
              <a:rPr lang="en-US" sz="3100" dirty="0"/>
              <a:t>                  </a:t>
            </a:r>
            <a:r>
              <a:rPr lang="en-US" sz="3100" dirty="0" err="1"/>
              <a:t>sclerosed</a:t>
            </a:r>
            <a:r>
              <a:rPr lang="en-US" sz="3100" dirty="0"/>
              <a:t> or atrophic (suggest that, 		        although the fracture has not united, it 	        eventually will)</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9" name="Title 1"/>
          <p:cNvSpPr>
            <a:spLocks noGrp="1"/>
          </p:cNvSpPr>
          <p:nvPr>
            <p:ph type="title"/>
          </p:nvPr>
        </p:nvSpPr>
        <p:spPr>
          <a:xfrm>
            <a:off x="395536" y="548680"/>
            <a:ext cx="8229600" cy="850106"/>
          </a:xfrm>
        </p:spPr>
        <p:txBody>
          <a:bodyPr>
            <a:normAutofit fontScale="90000"/>
          </a:bodyPr>
          <a:lstStyle/>
          <a:p>
            <a:r>
              <a:rPr lang="en-US" dirty="0"/>
              <a:t>Treatment</a:t>
            </a:r>
            <a:br>
              <a:rPr lang="en-US" dirty="0"/>
            </a:br>
            <a:endParaRPr lang="en-US" dirty="0"/>
          </a:p>
        </p:txBody>
      </p:sp>
      <p:sp>
        <p:nvSpPr>
          <p:cNvPr id="1048790" name="Content Placeholder 2"/>
          <p:cNvSpPr>
            <a:spLocks noGrp="1"/>
          </p:cNvSpPr>
          <p:nvPr>
            <p:ph idx="1"/>
          </p:nvPr>
        </p:nvSpPr>
        <p:spPr>
          <a:xfrm>
            <a:off x="467544" y="836712"/>
            <a:ext cx="8229600" cy="5400600"/>
          </a:xfrm>
        </p:spPr>
        <p:txBody>
          <a:bodyPr rtlCol="0">
            <a:normAutofit fontScale="86207" lnSpcReduction="10000"/>
          </a:bodyPr>
          <a:lstStyle/>
          <a:p>
            <a:pPr fontAlgn="auto">
              <a:spcAft>
                <a:spcPts val="0"/>
              </a:spcAft>
              <a:buFont typeface="Arial" pitchFamily="34" charset="0"/>
              <a:buChar char="•"/>
            </a:pPr>
            <a:endParaRPr lang="en-US" dirty="0"/>
          </a:p>
          <a:p>
            <a:pPr marL="0" indent="0" fontAlgn="auto">
              <a:spcAft>
                <a:spcPts val="0"/>
              </a:spcAft>
              <a:buFont typeface="Arial" pitchFamily="34" charset="0"/>
              <a:buNone/>
            </a:pPr>
            <a:r>
              <a:rPr lang="en-US" sz="2900" dirty="0">
                <a:latin typeface="+mj-lt"/>
              </a:rPr>
              <a:t>Conservative </a:t>
            </a:r>
            <a:r>
              <a:rPr lang="en-US" sz="2900" dirty="0"/>
              <a:t>principles are: </a:t>
            </a:r>
          </a:p>
          <a:p>
            <a:pPr marL="0" indent="0" fontAlgn="auto">
              <a:spcAft>
                <a:spcPts val="0"/>
              </a:spcAft>
              <a:buFont typeface="Arial" pitchFamily="34" charset="0"/>
              <a:buNone/>
            </a:pPr>
            <a:r>
              <a:rPr lang="en-US" sz="2900" dirty="0"/>
              <a:t>(1) to eliminate any possible cause of delayed union</a:t>
            </a:r>
          </a:p>
          <a:p>
            <a:pPr marL="0" indent="0" fontAlgn="auto">
              <a:spcAft>
                <a:spcPts val="0"/>
              </a:spcAft>
              <a:buFont typeface="Arial" pitchFamily="34" charset="0"/>
              <a:buNone/>
            </a:pPr>
            <a:r>
              <a:rPr lang="en-US" sz="2900" dirty="0"/>
              <a:t>                          </a:t>
            </a:r>
          </a:p>
          <a:p>
            <a:pPr marL="0" indent="0" fontAlgn="auto">
              <a:spcAft>
                <a:spcPts val="0"/>
              </a:spcAft>
              <a:buFont typeface="Arial" pitchFamily="34" charset="0"/>
              <a:buNone/>
            </a:pPr>
            <a:r>
              <a:rPr lang="en-US" sz="2900" dirty="0"/>
              <a:t>(2) to promote healing by providing the most appropriate    </a:t>
            </a:r>
          </a:p>
          <a:p>
            <a:pPr marL="0" indent="0" fontAlgn="auto">
              <a:spcAft>
                <a:spcPts val="0"/>
              </a:spcAft>
              <a:buFont typeface="Arial" pitchFamily="34" charset="0"/>
              <a:buNone/>
            </a:pPr>
            <a:r>
              <a:rPr lang="en-US" sz="2900" dirty="0"/>
              <a:t>      environment</a:t>
            </a:r>
          </a:p>
          <a:p>
            <a:pPr marL="0" indent="0" fontAlgn="auto">
              <a:spcAft>
                <a:spcPts val="0"/>
              </a:spcAft>
              <a:buFont typeface="Arial" pitchFamily="34" charset="0"/>
              <a:buNone/>
            </a:pPr>
            <a:endParaRPr lang="en-US" sz="2900" dirty="0"/>
          </a:p>
          <a:p>
            <a:pPr marL="0" indent="0" fontAlgn="auto">
              <a:spcAft>
                <a:spcPts val="0"/>
              </a:spcAft>
              <a:buFont typeface="Arial" pitchFamily="34" charset="0"/>
              <a:buNone/>
            </a:pPr>
            <a:r>
              <a:rPr lang="en-US" sz="2900" dirty="0"/>
              <a:t>Immobilization (whether by cast or by internal fixation) should be sufficient to prevent shear at the fracture site, </a:t>
            </a:r>
          </a:p>
          <a:p>
            <a:pPr marL="0" indent="0" fontAlgn="auto">
              <a:spcAft>
                <a:spcPts val="0"/>
              </a:spcAft>
              <a:buFont typeface="Arial" pitchFamily="34" charset="0"/>
              <a:buNone/>
            </a:pPr>
            <a:r>
              <a:rPr lang="en-US" sz="2900" dirty="0"/>
              <a:t>but fracture loading is an important stimulus to union and can be enhanced by:</a:t>
            </a:r>
          </a:p>
          <a:p>
            <a:pPr marL="0" indent="0" fontAlgn="auto">
              <a:spcAft>
                <a:spcPts val="0"/>
              </a:spcAft>
              <a:buFont typeface="Arial" pitchFamily="34" charset="0"/>
              <a:buNone/>
            </a:pPr>
            <a:r>
              <a:rPr lang="en-US" sz="2900" dirty="0"/>
              <a:t> (1) encouraging muscular exercise</a:t>
            </a:r>
          </a:p>
          <a:p>
            <a:pPr marL="0" indent="0" fontAlgn="auto">
              <a:spcAft>
                <a:spcPts val="0"/>
              </a:spcAft>
              <a:buFont typeface="Arial" pitchFamily="34" charset="0"/>
              <a:buNone/>
            </a:pPr>
            <a:r>
              <a:rPr lang="en-US" sz="2900" dirty="0"/>
              <a:t> (2) by </a:t>
            </a:r>
            <a:r>
              <a:rPr lang="en-US" sz="2900" dirty="0" err="1"/>
              <a:t>weightbearing</a:t>
            </a:r>
            <a:r>
              <a:rPr lang="en-US" sz="2900" dirty="0"/>
              <a:t> in the cast or brace</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1" name="Title 1"/>
          <p:cNvSpPr>
            <a:spLocks noGrp="1"/>
          </p:cNvSpPr>
          <p:nvPr>
            <p:ph type="title"/>
          </p:nvPr>
        </p:nvSpPr>
        <p:spPr>
          <a:xfrm>
            <a:off x="457200" y="274638"/>
            <a:ext cx="8229600" cy="3230562"/>
          </a:xfrm>
        </p:spPr>
        <p:txBody>
          <a:bodyPr>
            <a:normAutofit/>
          </a:bodyPr>
          <a:lstStyle/>
          <a:p>
            <a:pPr algn="l"/>
            <a:r>
              <a:rPr lang="en-US" sz="2800" dirty="0"/>
              <a:t>OPERATIVE</a:t>
            </a:r>
            <a:br>
              <a:rPr lang="en-US" sz="2800" dirty="0"/>
            </a:br>
            <a:r>
              <a:rPr lang="en-US" sz="2800" dirty="0"/>
              <a:t/>
            </a:r>
            <a:br>
              <a:rPr lang="en-US" sz="2800" dirty="0"/>
            </a:br>
            <a:r>
              <a:rPr lang="en-US" sz="2800" dirty="0"/>
              <a:t>--If union is delayed for more than 6 months and there is no sign of callus formation, internal fixation and bone</a:t>
            </a:r>
            <a:br>
              <a:rPr lang="en-US" sz="2800" dirty="0"/>
            </a:br>
            <a:r>
              <a:rPr lang="en-US" sz="2800" dirty="0"/>
              <a:t>grafting are indicated.</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2" name="Title 1"/>
          <p:cNvSpPr>
            <a:spLocks noGrp="1"/>
          </p:cNvSpPr>
          <p:nvPr>
            <p:ph type="title"/>
          </p:nvPr>
        </p:nvSpPr>
        <p:spPr>
          <a:xfrm>
            <a:off x="395536" y="836712"/>
            <a:ext cx="7933184" cy="952128"/>
          </a:xfrm>
        </p:spPr>
        <p:txBody>
          <a:bodyPr rtlCol="0">
            <a:normAutofit fontScale="90000"/>
          </a:bodyPr>
          <a:lstStyle/>
          <a:p>
            <a:pPr algn="l" fontAlgn="auto">
              <a:spcAft>
                <a:spcPts val="0"/>
              </a:spcAft>
            </a:pPr>
            <a:r>
              <a:rPr lang="en-US" sz="4000" dirty="0"/>
              <a:t/>
            </a:r>
            <a:br>
              <a:rPr lang="en-US" sz="4000" dirty="0"/>
            </a:br>
            <a:r>
              <a:rPr lang="en-US" sz="4000" dirty="0"/>
              <a:t/>
            </a:r>
            <a:br>
              <a:rPr lang="en-US" sz="4000" dirty="0"/>
            </a:br>
            <a:r>
              <a:rPr lang="en-US" sz="4000" dirty="0"/>
              <a:t>NON-UNION</a:t>
            </a:r>
            <a:r>
              <a:rPr lang="en-US" sz="2800" dirty="0"/>
              <a:t/>
            </a:r>
            <a:br>
              <a:rPr lang="en-US" sz="28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200" dirty="0"/>
              <a:t>Delayed union gradually turns into non-union – that is it becomes apparent that the fracture will never unite without intervention</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b="1" i="1" dirty="0"/>
              <a:t/>
            </a:r>
            <a:br>
              <a:rPr lang="en-US" sz="2200" b="1" i="1" dirty="0"/>
            </a:br>
            <a:endParaRPr lang="en-US" sz="2200" dirty="0"/>
          </a:p>
        </p:txBody>
      </p:sp>
      <p:sp>
        <p:nvSpPr>
          <p:cNvPr id="1048793" name="Content Placeholder 2"/>
          <p:cNvSpPr>
            <a:spLocks noGrp="1"/>
          </p:cNvSpPr>
          <p:nvPr>
            <p:ph idx="1"/>
          </p:nvPr>
        </p:nvSpPr>
        <p:spPr>
          <a:xfrm>
            <a:off x="395536" y="2204864"/>
            <a:ext cx="7513712" cy="1296144"/>
          </a:xfrm>
        </p:spPr>
        <p:txBody>
          <a:bodyPr/>
          <a:lstStyle/>
          <a:p>
            <a:pPr marL="0" indent="0">
              <a:buFont typeface="Arial" charset="0"/>
              <a:buNone/>
            </a:pPr>
            <a:endParaRPr lang="en-US" sz="2000" dirty="0"/>
          </a:p>
          <a:p>
            <a:pPr marL="0" indent="0">
              <a:buFont typeface="Arial" charset="0"/>
              <a:buNone/>
            </a:pPr>
            <a:r>
              <a:rPr lang="en-US" sz="2000" dirty="0"/>
              <a:t>Movement can be elicited at the fracture site and pain</a:t>
            </a:r>
          </a:p>
          <a:p>
            <a:pPr marL="0" indent="0">
              <a:buFont typeface="Arial" charset="0"/>
              <a:buNone/>
            </a:pPr>
            <a:r>
              <a:rPr lang="en-US" sz="2000" dirty="0"/>
              <a:t>diminishes; the fracture gap becomes a type of </a:t>
            </a:r>
            <a:r>
              <a:rPr lang="en-US" sz="2000" dirty="0" err="1"/>
              <a:t>pseudoarthrosis</a:t>
            </a:r>
            <a:r>
              <a:rPr lang="en-US" sz="2000" dirty="0"/>
              <a:t>.</a:t>
            </a:r>
          </a:p>
          <a:p>
            <a:pPr marL="0" indent="0">
              <a:buFont typeface="Arial" charset="0"/>
              <a:buNone/>
            </a:pPr>
            <a:endParaRPr lang="en-US" i="1" dirty="0"/>
          </a:p>
        </p:txBody>
      </p:sp>
      <p:pic>
        <p:nvPicPr>
          <p:cNvPr id="2097184" name="Picture 2"/>
          <p:cNvPicPr>
            <a:picLocks noChangeAspect="1" noChangeArrowheads="1"/>
          </p:cNvPicPr>
          <p:nvPr/>
        </p:nvPicPr>
        <p:blipFill>
          <a:blip r:embed="rId2" cstate="print"/>
          <a:srcRect/>
          <a:stretch>
            <a:fillRect/>
          </a:stretch>
        </p:blipFill>
        <p:spPr bwMode="auto">
          <a:xfrm>
            <a:off x="52611" y="3284984"/>
            <a:ext cx="2143125" cy="3267075"/>
          </a:xfrm>
          <a:prstGeom prst="rect">
            <a:avLst/>
          </a:prstGeom>
          <a:noFill/>
          <a:ln w="9525">
            <a:noFill/>
            <a:miter lim="800000"/>
            <a:headEnd/>
            <a:tailEnd/>
          </a:ln>
        </p:spPr>
      </p:pic>
      <p:sp>
        <p:nvSpPr>
          <p:cNvPr id="1048794" name="Rectangle 4"/>
          <p:cNvSpPr/>
          <p:nvPr/>
        </p:nvSpPr>
        <p:spPr>
          <a:xfrm>
            <a:off x="2195736" y="5517232"/>
            <a:ext cx="4572000" cy="891540"/>
          </a:xfrm>
          <a:prstGeom prst="rect">
            <a:avLst/>
          </a:prstGeom>
        </p:spPr>
        <p:txBody>
          <a:bodyPr>
            <a:spAutoFit/>
          </a:bodyPr>
          <a:lstStyle/>
          <a:p>
            <a:r>
              <a:rPr lang="en-IN" dirty="0"/>
              <a:t>This patient has an</a:t>
            </a:r>
          </a:p>
          <a:p>
            <a:r>
              <a:rPr lang="en-IN" dirty="0"/>
              <a:t>obvious </a:t>
            </a:r>
            <a:r>
              <a:rPr lang="en-IN" dirty="0" err="1"/>
              <a:t>pseudarthrosis</a:t>
            </a:r>
            <a:endParaRPr lang="en-IN" dirty="0"/>
          </a:p>
          <a:p>
            <a:r>
              <a:rPr lang="en-IN" dirty="0"/>
              <a:t>of the </a:t>
            </a:r>
            <a:r>
              <a:rPr lang="en-IN" dirty="0" err="1"/>
              <a:t>humerus</a:t>
            </a:r>
            <a:r>
              <a:rPr lang="en-IN" dirty="0"/>
              <a:t>.</a:t>
            </a:r>
          </a:p>
        </p:txBody>
      </p:sp>
      <p:pic>
        <p:nvPicPr>
          <p:cNvPr id="2097185" name="Picture 3"/>
          <p:cNvPicPr>
            <a:picLocks noChangeAspect="1" noChangeArrowheads="1"/>
          </p:cNvPicPr>
          <p:nvPr/>
        </p:nvPicPr>
        <p:blipFill>
          <a:blip r:embed="rId3" cstate="print"/>
          <a:srcRect/>
          <a:stretch>
            <a:fillRect/>
          </a:stretch>
        </p:blipFill>
        <p:spPr bwMode="auto">
          <a:xfrm>
            <a:off x="4624611" y="3284984"/>
            <a:ext cx="2143125" cy="3276600"/>
          </a:xfrm>
          <a:prstGeom prst="rect">
            <a:avLst/>
          </a:prstGeom>
          <a:noFill/>
          <a:ln w="9525">
            <a:noFill/>
            <a:miter lim="800000"/>
            <a:headEnd/>
            <a:tailEnd/>
          </a:ln>
        </p:spPr>
      </p:pic>
      <p:sp>
        <p:nvSpPr>
          <p:cNvPr id="1048795" name="Rectangle 6"/>
          <p:cNvSpPr/>
          <p:nvPr/>
        </p:nvSpPr>
        <p:spPr>
          <a:xfrm>
            <a:off x="6876256" y="5373216"/>
            <a:ext cx="2267744" cy="891540"/>
          </a:xfrm>
          <a:prstGeom prst="rect">
            <a:avLst/>
          </a:prstGeom>
        </p:spPr>
        <p:txBody>
          <a:bodyPr wrap="square">
            <a:spAutoFit/>
          </a:bodyPr>
          <a:lstStyle/>
          <a:p>
            <a:r>
              <a:rPr lang="en-IN" dirty="0"/>
              <a:t>The X-ray shows a typical hypertrophic non union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6" name="Title 1"/>
          <p:cNvSpPr>
            <a:spLocks noGrp="1"/>
          </p:cNvSpPr>
          <p:nvPr>
            <p:ph type="title"/>
          </p:nvPr>
        </p:nvSpPr>
        <p:spPr/>
        <p:txBody>
          <a:bodyPr/>
          <a:lstStyle/>
          <a:p>
            <a:endParaRPr lang="en-US"/>
          </a:p>
        </p:txBody>
      </p:sp>
      <p:sp>
        <p:nvSpPr>
          <p:cNvPr id="1048797" name="Content Placeholder 2"/>
          <p:cNvSpPr>
            <a:spLocks noGrp="1"/>
          </p:cNvSpPr>
          <p:nvPr>
            <p:ph idx="1"/>
          </p:nvPr>
        </p:nvSpPr>
        <p:spPr/>
        <p:txBody>
          <a:bodyPr rtlCol="0">
            <a:normAutofit fontScale="78125" lnSpcReduction="20000"/>
          </a:bodyPr>
          <a:lstStyle/>
          <a:p>
            <a:pPr marL="0" indent="0" fontAlgn="auto">
              <a:spcAft>
                <a:spcPts val="0"/>
              </a:spcAft>
              <a:buFont typeface="Arial" pitchFamily="34" charset="0"/>
              <a:buNone/>
            </a:pPr>
            <a:r>
              <a:rPr lang="en-US" i="1" dirty="0"/>
              <a:t>X-ray </a:t>
            </a:r>
          </a:p>
          <a:p>
            <a:pPr marL="0" indent="0" fontAlgn="auto">
              <a:spcAft>
                <a:spcPts val="0"/>
              </a:spcAft>
              <a:buFont typeface="Arial" pitchFamily="34" charset="0"/>
              <a:buNone/>
            </a:pPr>
            <a:r>
              <a:rPr lang="en-US" i="1" dirty="0"/>
              <a:t>-</a:t>
            </a:r>
            <a:r>
              <a:rPr lang="en-US" dirty="0"/>
              <a:t>The fracture is clearly visible but the bone on either side of it may show either exuberant callus or atrophy</a:t>
            </a:r>
          </a:p>
          <a:p>
            <a:pPr marL="0" indent="0" fontAlgn="auto">
              <a:spcAft>
                <a:spcPts val="0"/>
              </a:spcAft>
              <a:buFont typeface="Arial" pitchFamily="34" charset="0"/>
              <a:buNone/>
            </a:pPr>
            <a:endParaRPr lang="en-US" dirty="0"/>
          </a:p>
          <a:p>
            <a:pPr marL="0" indent="0" fontAlgn="auto">
              <a:spcAft>
                <a:spcPts val="0"/>
              </a:spcAft>
              <a:buFont typeface="Arial" pitchFamily="34" charset="0"/>
              <a:buNone/>
            </a:pPr>
            <a:r>
              <a:rPr lang="en-US" dirty="0"/>
              <a:t>-This contrasting appearance has led to nonunion being divided into hypertrophic and atrophic types.</a:t>
            </a:r>
          </a:p>
          <a:p>
            <a:pPr marL="0" indent="0" fontAlgn="auto">
              <a:spcAft>
                <a:spcPts val="0"/>
              </a:spcAft>
              <a:buFont typeface="Arial" pitchFamily="34" charset="0"/>
              <a:buNone/>
            </a:pPr>
            <a:endParaRPr lang="en-US" dirty="0"/>
          </a:p>
          <a:p>
            <a:pPr marL="0" indent="0" fontAlgn="auto">
              <a:spcAft>
                <a:spcPts val="0"/>
              </a:spcAft>
              <a:buFont typeface="Arial" pitchFamily="34" charset="0"/>
              <a:buNone/>
            </a:pPr>
            <a:r>
              <a:rPr lang="en-US" dirty="0"/>
              <a:t>-In hypertrophic non-union the bone ends are enlarged, suggesting that </a:t>
            </a:r>
            <a:r>
              <a:rPr lang="en-US" dirty="0" err="1"/>
              <a:t>osteogenesis</a:t>
            </a:r>
            <a:r>
              <a:rPr lang="en-US" dirty="0"/>
              <a:t> is still active but not quite capable of bridging the gap</a:t>
            </a:r>
          </a:p>
          <a:p>
            <a:pPr marL="0" indent="0" fontAlgn="auto">
              <a:spcAft>
                <a:spcPts val="0"/>
              </a:spcAft>
              <a:buFont typeface="Arial" pitchFamily="34" charset="0"/>
              <a:buNone/>
            </a:pPr>
            <a:endParaRPr lang="en-US" dirty="0"/>
          </a:p>
          <a:p>
            <a:pPr marL="0" indent="0" fontAlgn="auto">
              <a:spcAft>
                <a:spcPts val="0"/>
              </a:spcAft>
              <a:buFont typeface="Arial" pitchFamily="34" charset="0"/>
              <a:buNone/>
            </a:pPr>
            <a:r>
              <a:rPr lang="en-US" dirty="0"/>
              <a:t>-In atrophic non-union, </a:t>
            </a:r>
            <a:r>
              <a:rPr lang="en-US" dirty="0" err="1"/>
              <a:t>osteogenesis</a:t>
            </a:r>
            <a:r>
              <a:rPr lang="en-US" dirty="0"/>
              <a:t> seems to have ceased</a:t>
            </a:r>
          </a:p>
          <a:p>
            <a:pPr fontAlgn="auto">
              <a:spcAft>
                <a:spcPts val="0"/>
              </a:spcAft>
              <a:buFont typeface="Arial" pitchFamily="34" charset="0"/>
              <a:buChar char="•"/>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p:txBody>
          <a:bodyPr/>
          <a:lstStyle/>
          <a:p>
            <a:r>
              <a:rPr lang="en-US" dirty="0"/>
              <a:t>How fractures are displaced</a:t>
            </a:r>
            <a:endParaRPr lang="en-IN" dirty="0"/>
          </a:p>
        </p:txBody>
      </p:sp>
      <p:sp>
        <p:nvSpPr>
          <p:cNvPr id="1048622" name="Content Placeholder 2"/>
          <p:cNvSpPr>
            <a:spLocks noGrp="1"/>
          </p:cNvSpPr>
          <p:nvPr>
            <p:ph idx="1"/>
          </p:nvPr>
        </p:nvSpPr>
        <p:spPr/>
        <p:txBody>
          <a:bodyPr/>
          <a:lstStyle/>
          <a:p>
            <a:r>
              <a:rPr lang="en-US" dirty="0"/>
              <a:t>Fractures can be displaced by:</a:t>
            </a:r>
          </a:p>
          <a:p>
            <a:pPr lvl="1"/>
            <a:r>
              <a:rPr lang="en-US" dirty="0"/>
              <a:t>Force of the injury</a:t>
            </a:r>
          </a:p>
          <a:p>
            <a:pPr lvl="1"/>
            <a:r>
              <a:rPr lang="en-US" dirty="0"/>
              <a:t>Effects of gravity</a:t>
            </a:r>
          </a:p>
          <a:p>
            <a:pPr lvl="1"/>
            <a:r>
              <a:rPr lang="en-US" dirty="0"/>
              <a:t>Pull of muscles attached to the site</a:t>
            </a:r>
            <a:endParaRPr lang="en-IN"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8" name="Title 1"/>
          <p:cNvSpPr>
            <a:spLocks noGrp="1"/>
          </p:cNvSpPr>
          <p:nvPr>
            <p:ph type="title"/>
          </p:nvPr>
        </p:nvSpPr>
        <p:spPr>
          <a:xfrm>
            <a:off x="457200" y="304800"/>
            <a:ext cx="8229600" cy="5644480"/>
          </a:xfrm>
        </p:spPr>
        <p:txBody>
          <a:bodyPr>
            <a:normAutofit/>
          </a:bodyPr>
          <a:lstStyle/>
          <a:p>
            <a:pPr algn="l"/>
            <a:r>
              <a:rPr lang="en-US" sz="3200" dirty="0"/>
              <a:t>Causes</a:t>
            </a:r>
            <a:r>
              <a:rPr lang="en-US" sz="2800" dirty="0"/>
              <a:t/>
            </a:r>
            <a:br>
              <a:rPr lang="en-US" sz="2800" dirty="0"/>
            </a:br>
            <a:r>
              <a:rPr lang="en-US" sz="2800" dirty="0"/>
              <a:t/>
            </a:r>
            <a:br>
              <a:rPr lang="en-US" sz="2800" dirty="0"/>
            </a:br>
            <a:r>
              <a:rPr lang="en-US" sz="2800" dirty="0"/>
              <a:t>Biological and patient related:</a:t>
            </a:r>
            <a:br>
              <a:rPr lang="en-US" sz="2800" dirty="0"/>
            </a:br>
            <a:r>
              <a:rPr lang="en-US" sz="2800" dirty="0"/>
              <a:t>(1) poor soft tissues (from either the injury or surgery)</a:t>
            </a:r>
            <a:br>
              <a:rPr lang="en-US" sz="2800" dirty="0"/>
            </a:br>
            <a:r>
              <a:rPr lang="en-US" sz="2800" dirty="0"/>
              <a:t/>
            </a:r>
            <a:br>
              <a:rPr lang="en-US" sz="2800" dirty="0"/>
            </a:br>
            <a:r>
              <a:rPr lang="en-US" sz="2800" dirty="0"/>
              <a:t>(2)local infection</a:t>
            </a:r>
            <a:br>
              <a:rPr lang="en-US" sz="2800" dirty="0"/>
            </a:br>
            <a:r>
              <a:rPr lang="en-US" sz="2800" dirty="0"/>
              <a:t/>
            </a:r>
            <a:br>
              <a:rPr lang="en-US" sz="2800" dirty="0"/>
            </a:br>
            <a:r>
              <a:rPr lang="en-US" sz="2800" dirty="0"/>
              <a:t>(3) associated drug abuse, anti-inflammatory or cytotoxic immunosuppressant medication</a:t>
            </a:r>
            <a:br>
              <a:rPr lang="en-US" sz="2800" dirty="0"/>
            </a:br>
            <a:r>
              <a:rPr lang="en-US" sz="2800" dirty="0"/>
              <a:t/>
            </a:r>
            <a:br>
              <a:rPr lang="en-US" sz="2800" dirty="0"/>
            </a:br>
            <a:r>
              <a:rPr lang="en-US" sz="2800" dirty="0"/>
              <a:t> (4) non-compliance on the part of the patient.</a:t>
            </a:r>
            <a:br>
              <a:rPr lang="en-US" sz="2800" dirty="0"/>
            </a:br>
            <a:endParaRPr lang="en-US" sz="28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Title 1"/>
          <p:cNvSpPr>
            <a:spLocks noGrp="1"/>
          </p:cNvSpPr>
          <p:nvPr>
            <p:ph type="title"/>
          </p:nvPr>
        </p:nvSpPr>
        <p:spPr/>
        <p:txBody>
          <a:bodyPr/>
          <a:lstStyle/>
          <a:p>
            <a:r>
              <a:rPr lang="en-US" dirty="0"/>
              <a:t>TREATMENT</a:t>
            </a:r>
          </a:p>
        </p:txBody>
      </p:sp>
      <p:sp>
        <p:nvSpPr>
          <p:cNvPr id="1048800" name="Content Placeholder 2"/>
          <p:cNvSpPr>
            <a:spLocks noGrp="1"/>
          </p:cNvSpPr>
          <p:nvPr>
            <p:ph idx="1"/>
          </p:nvPr>
        </p:nvSpPr>
        <p:spPr>
          <a:xfrm>
            <a:off x="457200" y="1124744"/>
            <a:ext cx="8229600" cy="5328592"/>
          </a:xfrm>
        </p:spPr>
        <p:txBody>
          <a:bodyPr>
            <a:normAutofit fontScale="95000" lnSpcReduction="10000"/>
          </a:bodyPr>
          <a:lstStyle/>
          <a:p>
            <a:pPr marL="0" indent="0">
              <a:buFont typeface="Arial" charset="0"/>
              <a:buNone/>
            </a:pPr>
            <a:r>
              <a:rPr lang="en-US" sz="2000" dirty="0"/>
              <a:t/>
            </a:r>
            <a:br>
              <a:rPr lang="en-US" sz="2000" dirty="0"/>
            </a:br>
            <a:endParaRPr lang="en-US" sz="2000" dirty="0"/>
          </a:p>
          <a:p>
            <a:pPr marL="0" indent="0">
              <a:buFont typeface="Arial" charset="0"/>
              <a:buNone/>
            </a:pPr>
            <a:r>
              <a:rPr lang="en-US" sz="2800" dirty="0"/>
              <a:t>CONSERVATIVE</a:t>
            </a:r>
          </a:p>
          <a:p>
            <a:pPr marL="0" indent="0">
              <a:buFont typeface="Arial" charset="0"/>
              <a:buNone/>
            </a:pPr>
            <a:r>
              <a:rPr lang="en-US" sz="2800" dirty="0"/>
              <a:t/>
            </a:r>
            <a:br>
              <a:rPr lang="en-US" sz="2800" dirty="0"/>
            </a:br>
            <a:r>
              <a:rPr lang="en-US" sz="2800" dirty="0"/>
              <a:t>Non-union is occasionally symptomless, needing no treatment or, at most, a removable splint with hypertrophic non-union, functional bracing may be sufficient to induce union, but </a:t>
            </a:r>
            <a:r>
              <a:rPr lang="en-US" sz="2800" dirty="0" err="1"/>
              <a:t>splintage</a:t>
            </a:r>
            <a:r>
              <a:rPr lang="en-US" sz="2800" dirty="0"/>
              <a:t> often needs to be prolonged.</a:t>
            </a:r>
          </a:p>
          <a:p>
            <a:pPr marL="0" indent="0">
              <a:buFont typeface="Arial" charset="0"/>
              <a:buNone/>
            </a:pPr>
            <a:endParaRPr lang="en-US" sz="2800" dirty="0"/>
          </a:p>
          <a:p>
            <a:pPr marL="0" indent="0">
              <a:buFont typeface="Arial" charset="0"/>
              <a:buNone/>
            </a:pPr>
            <a:r>
              <a:rPr lang="en-US" sz="2800" dirty="0"/>
              <a:t>Pulsed electromagnetic fields and low-frequency, pulsed ultrasound can</a:t>
            </a:r>
            <a:br>
              <a:rPr lang="en-US" sz="2800" dirty="0"/>
            </a:br>
            <a:r>
              <a:rPr lang="en-US" sz="2800" dirty="0"/>
              <a:t>also be used to stimulate union.</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1" name="Content Placeholder 2"/>
          <p:cNvSpPr>
            <a:spLocks noGrp="1"/>
          </p:cNvSpPr>
          <p:nvPr>
            <p:ph idx="1"/>
          </p:nvPr>
        </p:nvSpPr>
        <p:spPr>
          <a:xfrm>
            <a:off x="467544" y="620688"/>
            <a:ext cx="8229600" cy="4780459"/>
          </a:xfrm>
        </p:spPr>
        <p:txBody>
          <a:bodyPr>
            <a:normAutofit fontScale="95000"/>
          </a:bodyPr>
          <a:lstStyle/>
          <a:p>
            <a:pPr marL="0" indent="0">
              <a:buFont typeface="Arial" charset="0"/>
              <a:buNone/>
            </a:pPr>
            <a:r>
              <a:rPr lang="en-US" sz="2000" b="1" dirty="0"/>
              <a:t>OPERATIVE</a:t>
            </a:r>
          </a:p>
          <a:p>
            <a:pPr marL="0" indent="0">
              <a:buFont typeface="Arial" charset="0"/>
              <a:buNone/>
            </a:pPr>
            <a:r>
              <a:rPr lang="en-US" sz="2000" dirty="0"/>
              <a:t>--</a:t>
            </a:r>
            <a:r>
              <a:rPr lang="en-US" sz="3000" dirty="0"/>
              <a:t>hypertrophic non-union -- very rigid fixation alone (internal or external) may lead to union. </a:t>
            </a:r>
          </a:p>
          <a:p>
            <a:pPr marL="0" indent="0">
              <a:buFont typeface="Arial" charset="0"/>
              <a:buNone/>
            </a:pPr>
            <a:r>
              <a:rPr lang="en-US" sz="3000" dirty="0"/>
              <a:t>--atrophic non-union, fixation alone is not enough. Fibrous tissue in the fracture gap, as well as the hard, sclerotic bone ends is excised and bone grafts are packed around the fracture. If there is significant ‘die-back’, this will require more extensive excision and the gap is then dealt with by bone advancement using the </a:t>
            </a:r>
            <a:r>
              <a:rPr lang="en-US" sz="3000" dirty="0" err="1"/>
              <a:t>Ilizarov</a:t>
            </a:r>
            <a:r>
              <a:rPr lang="en-US" sz="3000" dirty="0"/>
              <a:t> technique.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2" name="Title 1"/>
          <p:cNvSpPr>
            <a:spLocks noGrp="1"/>
          </p:cNvSpPr>
          <p:nvPr>
            <p:ph type="title"/>
          </p:nvPr>
        </p:nvSpPr>
        <p:spPr/>
        <p:txBody>
          <a:bodyPr/>
          <a:lstStyle/>
          <a:p>
            <a:r>
              <a:rPr lang="en-US"/>
              <a:t>Malunion</a:t>
            </a:r>
          </a:p>
        </p:txBody>
      </p:sp>
      <p:sp>
        <p:nvSpPr>
          <p:cNvPr id="1048803" name="Content Placeholder 2"/>
          <p:cNvSpPr>
            <a:spLocks noGrp="1"/>
          </p:cNvSpPr>
          <p:nvPr>
            <p:ph idx="1"/>
          </p:nvPr>
        </p:nvSpPr>
        <p:spPr/>
        <p:txBody>
          <a:bodyPr rtlCol="0">
            <a:normAutofit fontScale="96875"/>
          </a:bodyPr>
          <a:lstStyle/>
          <a:p>
            <a:pPr fontAlgn="auto">
              <a:spcAft>
                <a:spcPts val="0"/>
              </a:spcAft>
              <a:buFont typeface="Arial" panose="020B0604020202020204" pitchFamily="34" charset="0"/>
              <a:buChar char="•"/>
            </a:pPr>
            <a:r>
              <a:rPr lang="en-US" dirty="0"/>
              <a:t>the fragments join in an unsatisfactory position (unacceptable angulation, rotation or shortening)</a:t>
            </a:r>
          </a:p>
          <a:p>
            <a:pPr fontAlgn="auto">
              <a:spcAft>
                <a:spcPts val="0"/>
              </a:spcAft>
              <a:buFont typeface="Arial" panose="020B0604020202020204" pitchFamily="34" charset="0"/>
              <a:buChar char="•"/>
            </a:pPr>
            <a:r>
              <a:rPr lang="en-US" dirty="0"/>
              <a:t>Causes are : </a:t>
            </a:r>
          </a:p>
          <a:p>
            <a:pPr fontAlgn="auto">
              <a:spcAft>
                <a:spcPts val="0"/>
              </a:spcAft>
              <a:buFont typeface="Wingdings" panose="05000000000000000000" pitchFamily="2" charset="2"/>
              <a:buChar char="ü"/>
            </a:pPr>
            <a:r>
              <a:rPr lang="en-US" dirty="0"/>
              <a:t>failure to reduce a fracture adequately</a:t>
            </a:r>
          </a:p>
          <a:p>
            <a:pPr fontAlgn="auto">
              <a:spcAft>
                <a:spcPts val="0"/>
              </a:spcAft>
              <a:buFont typeface="Wingdings" panose="05000000000000000000" pitchFamily="2" charset="2"/>
              <a:buChar char="ü"/>
            </a:pPr>
            <a:r>
              <a:rPr lang="en-US" dirty="0"/>
              <a:t>failure to hold reduction while healing proceeds</a:t>
            </a:r>
          </a:p>
          <a:p>
            <a:pPr fontAlgn="auto">
              <a:spcAft>
                <a:spcPts val="0"/>
              </a:spcAft>
              <a:buFont typeface="Wingdings" panose="05000000000000000000" pitchFamily="2" charset="2"/>
              <a:buChar char="ü"/>
            </a:pPr>
            <a:r>
              <a:rPr lang="en-US" dirty="0"/>
              <a:t>gradual collapse of comminuted or osteoporotic bone.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Title 1"/>
          <p:cNvSpPr>
            <a:spLocks noGrp="1"/>
          </p:cNvSpPr>
          <p:nvPr>
            <p:ph type="title"/>
          </p:nvPr>
        </p:nvSpPr>
        <p:spPr/>
        <p:txBody>
          <a:bodyPr/>
          <a:lstStyle/>
          <a:p>
            <a:endParaRPr lang="en-US"/>
          </a:p>
        </p:txBody>
      </p:sp>
      <p:sp>
        <p:nvSpPr>
          <p:cNvPr id="1048805" name="Content Placeholder 2"/>
          <p:cNvSpPr>
            <a:spLocks noGrp="1"/>
          </p:cNvSpPr>
          <p:nvPr>
            <p:ph idx="1"/>
          </p:nvPr>
        </p:nvSpPr>
        <p:spPr/>
        <p:txBody>
          <a:bodyPr/>
          <a:lstStyle/>
          <a:p>
            <a:r>
              <a:rPr lang="en-US"/>
              <a:t>Common sites: fractures at the ends of a bone</a:t>
            </a:r>
          </a:p>
          <a:p>
            <a:r>
              <a:rPr lang="en-US"/>
              <a:t>E.g. supracondylar fracture of the humerus, Colles fracture.</a:t>
            </a:r>
          </a:p>
          <a:p>
            <a:r>
              <a:rPr lang="en-US"/>
              <a:t>Consequences:</a:t>
            </a:r>
          </a:p>
          <a:p>
            <a:pPr>
              <a:buFont typeface="Wingdings" pitchFamily="2" charset="2"/>
              <a:buChar char="ü"/>
            </a:pPr>
            <a:r>
              <a:rPr lang="en-US"/>
              <a:t>Deformity</a:t>
            </a:r>
          </a:p>
          <a:p>
            <a:pPr>
              <a:buFont typeface="Wingdings" pitchFamily="2" charset="2"/>
              <a:buChar char="ü"/>
            </a:pPr>
            <a:r>
              <a:rPr lang="en-US"/>
              <a:t>Shortening of the limb</a:t>
            </a:r>
          </a:p>
          <a:p>
            <a:pPr>
              <a:buFont typeface="Wingdings" pitchFamily="2" charset="2"/>
              <a:buChar char="ü"/>
            </a:pPr>
            <a:r>
              <a:rPr lang="en-US"/>
              <a:t>Limitation of movements</a:t>
            </a:r>
          </a:p>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6" name="Title 1"/>
          <p:cNvSpPr>
            <a:spLocks noGrp="1"/>
          </p:cNvSpPr>
          <p:nvPr>
            <p:ph type="title"/>
          </p:nvPr>
        </p:nvSpPr>
        <p:spPr/>
        <p:txBody>
          <a:bodyPr/>
          <a:lstStyle/>
          <a:p>
            <a:endParaRPr lang="en-US"/>
          </a:p>
        </p:txBody>
      </p:sp>
      <p:sp>
        <p:nvSpPr>
          <p:cNvPr id="1048807" name="Content Placeholder 2"/>
          <p:cNvSpPr>
            <a:spLocks noGrp="1"/>
          </p:cNvSpPr>
          <p:nvPr>
            <p:ph idx="1"/>
          </p:nvPr>
        </p:nvSpPr>
        <p:spPr/>
        <p:txBody>
          <a:bodyPr/>
          <a:lstStyle/>
          <a:p>
            <a:r>
              <a:rPr lang="en-US"/>
              <a:t>X-rays are essential to check the position of the fracture while it is uniting. </a:t>
            </a:r>
          </a:p>
          <a:p>
            <a:r>
              <a:rPr lang="en-US"/>
              <a:t>Important during the first 3 weeks, when the situation may change without warning.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8" name="Title 1"/>
          <p:cNvSpPr>
            <a:spLocks noGrp="1"/>
          </p:cNvSpPr>
          <p:nvPr>
            <p:ph type="title"/>
          </p:nvPr>
        </p:nvSpPr>
        <p:spPr/>
        <p:txBody>
          <a:bodyPr/>
          <a:lstStyle/>
          <a:p>
            <a:endParaRPr lang="en-US"/>
          </a:p>
        </p:txBody>
      </p:sp>
      <p:sp>
        <p:nvSpPr>
          <p:cNvPr id="1048809" name="Content Placeholder 2"/>
          <p:cNvSpPr>
            <a:spLocks noGrp="1"/>
          </p:cNvSpPr>
          <p:nvPr>
            <p:ph idx="1"/>
          </p:nvPr>
        </p:nvSpPr>
        <p:spPr/>
        <p:txBody>
          <a:bodyPr rtlCol="0">
            <a:normAutofit fontScale="96875"/>
          </a:bodyPr>
          <a:lstStyle/>
          <a:p>
            <a:pPr fontAlgn="auto">
              <a:spcAft>
                <a:spcPts val="0"/>
              </a:spcAft>
              <a:buFont typeface="Arial" panose="020B0604020202020204" pitchFamily="34" charset="0"/>
              <a:buChar char="•"/>
            </a:pPr>
            <a:r>
              <a:rPr lang="en-US" dirty="0"/>
              <a:t>Treatment</a:t>
            </a:r>
          </a:p>
          <a:p>
            <a:pPr marL="0" indent="0" fontAlgn="auto">
              <a:spcAft>
                <a:spcPts val="0"/>
              </a:spcAft>
              <a:buFont typeface="Arial" panose="020B0604020202020204" pitchFamily="34" charset="0"/>
              <a:buNone/>
            </a:pPr>
            <a:r>
              <a:rPr lang="en-US" dirty="0"/>
              <a:t>1. In adults, </a:t>
            </a:r>
          </a:p>
          <a:p>
            <a:pPr fontAlgn="auto">
              <a:spcAft>
                <a:spcPts val="0"/>
              </a:spcAft>
              <a:buFont typeface="Arial" panose="020B0604020202020204" pitchFamily="34" charset="0"/>
              <a:buChar char="•"/>
            </a:pPr>
            <a:r>
              <a:rPr lang="en-US" dirty="0"/>
              <a:t>fractures should be reduced as near to the anatomical position as possible. </a:t>
            </a:r>
          </a:p>
          <a:p>
            <a:pPr fontAlgn="auto">
              <a:spcAft>
                <a:spcPts val="0"/>
              </a:spcAft>
              <a:buFont typeface="Arial" panose="020B0604020202020204" pitchFamily="34" charset="0"/>
              <a:buChar char="•"/>
            </a:pPr>
            <a:r>
              <a:rPr lang="en-US" dirty="0"/>
              <a:t>Angulation of more than 10–15 degrees in a long bone or a noticeable rotational deformity may need correction by remanipulation, or by osteotomy and fixation.</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0" name="Title 1"/>
          <p:cNvSpPr>
            <a:spLocks noGrp="1"/>
          </p:cNvSpPr>
          <p:nvPr>
            <p:ph type="title"/>
          </p:nvPr>
        </p:nvSpPr>
        <p:spPr/>
        <p:txBody>
          <a:bodyPr/>
          <a:lstStyle/>
          <a:p>
            <a:endParaRPr lang="en-US"/>
          </a:p>
        </p:txBody>
      </p:sp>
      <p:sp>
        <p:nvSpPr>
          <p:cNvPr id="1048811" name="Content Placeholder 2"/>
          <p:cNvSpPr>
            <a:spLocks noGrp="1"/>
          </p:cNvSpPr>
          <p:nvPr>
            <p:ph idx="1"/>
          </p:nvPr>
        </p:nvSpPr>
        <p:spPr/>
        <p:txBody>
          <a:bodyPr rtlCol="0">
            <a:normAutofit/>
          </a:bodyPr>
          <a:lstStyle/>
          <a:p>
            <a:pPr marL="0" indent="0" fontAlgn="auto">
              <a:spcAft>
                <a:spcPts val="0"/>
              </a:spcAft>
              <a:buFont typeface="Arial" panose="020B0604020202020204" pitchFamily="34" charset="0"/>
              <a:buNone/>
            </a:pPr>
            <a:r>
              <a:rPr lang="en-US" dirty="0"/>
              <a:t>2. In children, </a:t>
            </a:r>
          </a:p>
          <a:p>
            <a:pPr fontAlgn="auto">
              <a:spcAft>
                <a:spcPts val="0"/>
              </a:spcAft>
              <a:buFont typeface="Arial" panose="020B0604020202020204" pitchFamily="34" charset="0"/>
              <a:buChar char="•"/>
            </a:pPr>
            <a:r>
              <a:rPr lang="en-US" dirty="0"/>
              <a:t>angular deformities near the bone ends (and especially if the deformity is in the same plane as that of movement of the nearby joint) will usually remodel with time;</a:t>
            </a:r>
          </a:p>
          <a:p>
            <a:pPr fontAlgn="auto">
              <a:spcAft>
                <a:spcPts val="0"/>
              </a:spcAft>
              <a:buFont typeface="Arial" panose="020B0604020202020204" pitchFamily="34" charset="0"/>
              <a:buChar char="•"/>
            </a:pPr>
            <a:r>
              <a:rPr lang="en-US" dirty="0"/>
              <a:t>rotational deformities will not.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2" name="Title 1"/>
          <p:cNvSpPr>
            <a:spLocks noGrp="1"/>
          </p:cNvSpPr>
          <p:nvPr>
            <p:ph type="title"/>
          </p:nvPr>
        </p:nvSpPr>
        <p:spPr/>
        <p:txBody>
          <a:bodyPr/>
          <a:lstStyle/>
          <a:p>
            <a:endParaRPr lang="en-US"/>
          </a:p>
        </p:txBody>
      </p:sp>
      <p:sp>
        <p:nvSpPr>
          <p:cNvPr id="1048813" name="Content Placeholder 2"/>
          <p:cNvSpPr>
            <a:spLocks noGrp="1"/>
          </p:cNvSpPr>
          <p:nvPr>
            <p:ph idx="1"/>
          </p:nvPr>
        </p:nvSpPr>
        <p:spPr/>
        <p:txBody>
          <a:bodyPr rtlCol="0">
            <a:normAutofit/>
          </a:bodyPr>
          <a:lstStyle/>
          <a:p>
            <a:pPr marL="0" indent="0" fontAlgn="auto">
              <a:spcAft>
                <a:spcPts val="0"/>
              </a:spcAft>
              <a:buFont typeface="Arial" panose="020B0604020202020204" pitchFamily="34" charset="0"/>
              <a:buNone/>
            </a:pPr>
            <a:r>
              <a:rPr lang="en-US" dirty="0"/>
              <a:t>3. In the lower limb, </a:t>
            </a:r>
          </a:p>
          <a:p>
            <a:pPr fontAlgn="auto">
              <a:spcAft>
                <a:spcPts val="0"/>
              </a:spcAft>
              <a:buFont typeface="Arial" panose="020B0604020202020204" pitchFamily="34" charset="0"/>
              <a:buChar char="•"/>
            </a:pPr>
            <a:r>
              <a:rPr lang="en-US" dirty="0"/>
              <a:t>shortening of more than 2.0 cm is seldom acceptable to the patient </a:t>
            </a:r>
          </a:p>
          <a:p>
            <a:pPr fontAlgn="auto">
              <a:spcAft>
                <a:spcPts val="0"/>
              </a:spcAft>
              <a:buFont typeface="Arial" panose="020B0604020202020204" pitchFamily="34" charset="0"/>
              <a:buChar char="•"/>
            </a:pPr>
            <a:r>
              <a:rPr lang="en-US" dirty="0"/>
              <a:t>a limb length equalizing procedure may be indicated.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Title 1"/>
          <p:cNvSpPr>
            <a:spLocks noGrp="1"/>
          </p:cNvSpPr>
          <p:nvPr>
            <p:ph type="title"/>
          </p:nvPr>
        </p:nvSpPr>
        <p:spPr/>
        <p:txBody>
          <a:bodyPr/>
          <a:lstStyle/>
          <a:p>
            <a:r>
              <a:rPr lang="en-US"/>
              <a:t>Avascular Necrosis</a:t>
            </a:r>
          </a:p>
        </p:txBody>
      </p:sp>
      <p:sp>
        <p:nvSpPr>
          <p:cNvPr id="1048815" name="Content Placeholder 2"/>
          <p:cNvSpPr>
            <a:spLocks noGrp="1"/>
          </p:cNvSpPr>
          <p:nvPr>
            <p:ph idx="1"/>
          </p:nvPr>
        </p:nvSpPr>
        <p:spPr/>
        <p:txBody>
          <a:bodyPr rtlCol="0">
            <a:normAutofit fontScale="86250"/>
          </a:bodyPr>
          <a:lstStyle/>
          <a:p>
            <a:pPr fontAlgn="auto">
              <a:spcAft>
                <a:spcPts val="0"/>
              </a:spcAft>
              <a:buFont typeface="Arial" panose="020B0604020202020204" pitchFamily="34" charset="0"/>
              <a:buChar char="•"/>
            </a:pPr>
            <a:r>
              <a:rPr lang="en-US" dirty="0"/>
              <a:t>Certain regions are notorious for their propensity to develop ischaemia and bone necrosis after injury</a:t>
            </a:r>
          </a:p>
          <a:p>
            <a:pPr fontAlgn="auto">
              <a:spcAft>
                <a:spcPts val="0"/>
              </a:spcAft>
              <a:buFont typeface="Arial" panose="020B0604020202020204" pitchFamily="34" charset="0"/>
              <a:buChar char="•"/>
            </a:pPr>
            <a:r>
              <a:rPr lang="en-US" dirty="0"/>
              <a:t>Common sites:</a:t>
            </a:r>
          </a:p>
          <a:p>
            <a:pPr fontAlgn="auto">
              <a:spcAft>
                <a:spcPts val="0"/>
              </a:spcAft>
              <a:buFont typeface="Wingdings" panose="05000000000000000000" pitchFamily="2" charset="2"/>
              <a:buChar char="ü"/>
            </a:pPr>
            <a:r>
              <a:rPr lang="en-US" dirty="0"/>
              <a:t>the head of the femur (after fracture of the femoral neck or dislocation of the hip)</a:t>
            </a:r>
          </a:p>
          <a:p>
            <a:pPr fontAlgn="auto">
              <a:spcAft>
                <a:spcPts val="0"/>
              </a:spcAft>
              <a:buFont typeface="Wingdings" panose="05000000000000000000" pitchFamily="2" charset="2"/>
              <a:buChar char="ü"/>
            </a:pPr>
            <a:r>
              <a:rPr lang="en-US" dirty="0"/>
              <a:t>the proximal part of the scaphoid (after fracture through its waist)</a:t>
            </a:r>
          </a:p>
          <a:p>
            <a:pPr fontAlgn="auto">
              <a:spcAft>
                <a:spcPts val="0"/>
              </a:spcAft>
              <a:buFont typeface="Wingdings" panose="05000000000000000000" pitchFamily="2" charset="2"/>
              <a:buChar char="ü"/>
            </a:pPr>
            <a:r>
              <a:rPr lang="en-US" dirty="0"/>
              <a:t>the lunate (following dislocation)</a:t>
            </a:r>
          </a:p>
          <a:p>
            <a:pPr fontAlgn="auto">
              <a:spcAft>
                <a:spcPts val="0"/>
              </a:spcAft>
              <a:buFont typeface="Wingdings" panose="05000000000000000000" pitchFamily="2" charset="2"/>
              <a:buChar char="ü"/>
            </a:pPr>
            <a:r>
              <a:rPr lang="en-US" dirty="0"/>
              <a:t>the body of the talus (after fracture of its neck).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4580</Words>
  <Application>Microsoft Office PowerPoint</Application>
  <PresentationFormat>On-screen Show (4:3)</PresentationFormat>
  <Paragraphs>574</Paragraphs>
  <Slides>112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宋体</vt:lpstr>
      <vt:lpstr>Arial</vt:lpstr>
      <vt:lpstr>Calibri</vt:lpstr>
      <vt:lpstr>Courier New</vt:lpstr>
      <vt:lpstr>Times New Roman</vt:lpstr>
      <vt:lpstr>Wingdings</vt:lpstr>
      <vt:lpstr>Office Theme</vt:lpstr>
      <vt:lpstr>FRACTURES</vt:lpstr>
      <vt:lpstr>Introduction</vt:lpstr>
      <vt:lpstr>Types of Fracture</vt:lpstr>
      <vt:lpstr>Complete fracture</vt:lpstr>
      <vt:lpstr>Complete fractures: (a) transverse; (b) segmental and (c) spiral</vt:lpstr>
      <vt:lpstr>Incomplete fracture</vt:lpstr>
      <vt:lpstr>Incomplete fractures: (a) buckle or torus and (b,c)) greenstick.</vt:lpstr>
      <vt:lpstr>Muller’s Classification </vt:lpstr>
      <vt:lpstr>How fractures are displaced</vt:lpstr>
      <vt:lpstr>Types of displacement</vt:lpstr>
      <vt:lpstr>Mechanism of injury</vt:lpstr>
      <vt:lpstr>PowerPoint Presentation</vt:lpstr>
      <vt:lpstr>PowerPoint Presentation</vt:lpstr>
      <vt:lpstr>Some fracture patterns suggest the causal mechanism: (a) spiral pattern (twisting); (b) short oblique pattern (compression); (c) triangular ‘butterfly’ fragment (bending) and (d) transverse pattern (tension). Spiral and some (long) oblique patterns are usually due to low-energy indirect injuries; bending and transverse patterns are caused by high-energy direct trauma.</vt:lpstr>
      <vt:lpstr>PowerPoint Presentation</vt:lpstr>
      <vt:lpstr>PowerPoint Presentation</vt:lpstr>
      <vt:lpstr>PowerPoint Presentation</vt:lpstr>
      <vt:lpstr>BONE HEALING</vt:lpstr>
      <vt:lpstr>FACTORS AFFECTING BONE HEALING</vt:lpstr>
      <vt:lpstr>PowerPoint Presentation</vt:lpstr>
      <vt:lpstr>HEALING BY CALLUS</vt:lpstr>
      <vt:lpstr>PowerPoint Presentation</vt:lpstr>
      <vt:lpstr>PowerPoint Presentation</vt:lpstr>
      <vt:lpstr>PowerPoint Presentation</vt:lpstr>
      <vt:lpstr>PowerPoint Presentation</vt:lpstr>
      <vt:lpstr>PowerPoint Presentation</vt:lpstr>
      <vt:lpstr>PowerPoint Presentation</vt:lpstr>
      <vt:lpstr>HEALING BY DIRECT UNION</vt:lpstr>
      <vt:lpstr>PowerPoint Presentation</vt:lpstr>
      <vt:lpstr>PowerPoint Presentation</vt:lpstr>
      <vt:lpstr>CLINICAL PRESENTATION OF FRACTURES</vt:lpstr>
      <vt:lpstr>In the Casualty.. </vt:lpstr>
      <vt:lpstr>PowerPoint Presentation</vt:lpstr>
      <vt:lpstr>PowerPoint Presentation</vt:lpstr>
      <vt:lpstr>SYMPTOMS</vt:lpstr>
      <vt:lpstr>PowerPoint Presentation</vt:lpstr>
      <vt:lpstr>PowerPoint Presentation</vt:lpstr>
      <vt:lpstr>GENERAL SIGNS</vt:lpstr>
      <vt:lpstr>LOCAL SIGNS</vt:lpstr>
      <vt:lpstr>LOOK</vt:lpstr>
      <vt:lpstr>FEEL</vt:lpstr>
      <vt:lpstr>MOVE</vt:lpstr>
      <vt:lpstr>X-RAY INVESTIGATION</vt:lpstr>
      <vt:lpstr>PowerPoint Presentation</vt:lpstr>
      <vt:lpstr>PowerPoint Presentation</vt:lpstr>
      <vt:lpstr>PowerPoint Presentation</vt:lpstr>
      <vt:lpstr>PowerPoint Presentation</vt:lpstr>
      <vt:lpstr>PowerPoint Presentation</vt:lpstr>
      <vt:lpstr>SPECIAL IMAGING</vt:lpstr>
      <vt:lpstr>FINAL DESCRIPTION</vt:lpstr>
      <vt:lpstr>Complications of Fracture</vt:lpstr>
      <vt:lpstr>VISCERAL INJURIES</vt:lpstr>
      <vt:lpstr>PowerPoint Presentation</vt:lpstr>
      <vt:lpstr>VASCULAR INJURY</vt:lpstr>
      <vt:lpstr>PowerPoint Presentation</vt:lpstr>
      <vt:lpstr>Clinical features</vt:lpstr>
      <vt:lpstr>PowerPoint Presentation</vt:lpstr>
      <vt:lpstr>Treatment</vt:lpstr>
      <vt:lpstr>PowerPoint Presentation</vt:lpstr>
      <vt:lpstr>NERVE INJURY</vt:lpstr>
      <vt:lpstr>PowerPoint Presentation</vt:lpstr>
      <vt:lpstr>Closed nerve injuries</vt:lpstr>
      <vt:lpstr>Open nerve injuries</vt:lpstr>
      <vt:lpstr>Acute nerve compression</vt:lpstr>
      <vt:lpstr>PowerPoint Presentation</vt:lpstr>
      <vt:lpstr>HAEMARTHROSIS</vt:lpstr>
      <vt:lpstr>PowerPoint Presentation</vt:lpstr>
      <vt:lpstr>INFECTION</vt:lpstr>
      <vt:lpstr>Early infection</vt:lpstr>
      <vt:lpstr>Late presentation</vt:lpstr>
      <vt:lpstr>PowerPoint Presentation</vt:lpstr>
      <vt:lpstr>PowerPoint Presentation</vt:lpstr>
      <vt:lpstr>Compartment Syndrome</vt:lpstr>
      <vt:lpstr>PowerPoint Presentation</vt:lpstr>
      <vt:lpstr>PowerPoint Presentation</vt:lpstr>
      <vt:lpstr>Gas gangrene</vt:lpstr>
      <vt:lpstr>PowerPoint Presentation</vt:lpstr>
      <vt:lpstr>PowerPoint Presentation</vt:lpstr>
      <vt:lpstr>Fracture Blisters</vt:lpstr>
      <vt:lpstr>Plaster and Pressure Sores</vt:lpstr>
      <vt:lpstr>PowerPoint Presentation</vt:lpstr>
      <vt:lpstr>LATE COMPLICATIONS   DELAYED UNION  When a fracture takes more than usual time to unite, it is said to have gone in ‘delayed union’.  </vt:lpstr>
      <vt:lpstr>Causes  Factors causing delayed union can be summarized as: biological, biomechanical or patient-related.  BIOLOGICAL --Inadequate blood supply --Severe soft tissue damage affects fracture healing by:  (1) reducing the effectiveness of muscle splintage (2) damaging the local blood supply and  (3) diminishing or eliminating the osteogenic input from mesenchymal stem cells within muscle --Periosteal stripping </vt:lpstr>
      <vt:lpstr>     </vt:lpstr>
      <vt:lpstr>Clinical features  -Fracture tenderness persists  -Pain may be acute -On x-ray- fracture line remains visible                 - there is very little or incomplete callus             formation or periosteal reaction                 - However, the bone ends are not                   sclerosed or atrophic (suggest that,           although the fracture has not united, it          eventually will)</vt:lpstr>
      <vt:lpstr>Treatment </vt:lpstr>
      <vt:lpstr>OPERATIVE  --If union is delayed for more than 6 months and there is no sign of callus formation, internal fixation and bone grafting are indicated.</vt:lpstr>
      <vt:lpstr>  NON-UNION     Delayed union gradually turns into non-union – that is it becomes apparent that the fracture will never unite without intervention     </vt:lpstr>
      <vt:lpstr>PowerPoint Presentation</vt:lpstr>
      <vt:lpstr>Causes  Biological and patient related: (1) poor soft tissues (from either the injury or surgery)  (2)local infection  (3) associated drug abuse, anti-inflammatory or cytotoxic immunosuppressant medication   (4) non-compliance on the part of the patient. </vt:lpstr>
      <vt:lpstr>TREATMENT</vt:lpstr>
      <vt:lpstr>PowerPoint Presentation</vt:lpstr>
      <vt:lpstr>Malunion</vt:lpstr>
      <vt:lpstr>PowerPoint Presentation</vt:lpstr>
      <vt:lpstr>PowerPoint Presentation</vt:lpstr>
      <vt:lpstr>PowerPoint Presentation</vt:lpstr>
      <vt:lpstr>PowerPoint Presentation</vt:lpstr>
      <vt:lpstr>PowerPoint Presentation</vt:lpstr>
      <vt:lpstr>Avascular Necrosis</vt:lpstr>
      <vt:lpstr>PowerPoint Presentation</vt:lpstr>
      <vt:lpstr>PowerPoint Presentation</vt:lpstr>
      <vt:lpstr>PowerPoint Presentation</vt:lpstr>
      <vt:lpstr>Growth Disturbance</vt:lpstr>
      <vt:lpstr>Bed Sores</vt:lpstr>
      <vt:lpstr>Myositis Ossificans</vt:lpstr>
      <vt:lpstr>Tendon Lesions</vt:lpstr>
      <vt:lpstr>Nerve Compression</vt:lpstr>
      <vt:lpstr>Muscle Contracture</vt:lpstr>
      <vt:lpstr>Joint Instability and Stiffness</vt:lpstr>
      <vt:lpstr>Sudeck’s dystrophy</vt:lpstr>
      <vt:lpstr>PowerPoint Presentation</vt:lpstr>
      <vt:lpstr>Osteoarthritis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Fracture</dc:title>
  <dc:creator>dell</dc:creator>
  <cp:lastModifiedBy>user</cp:lastModifiedBy>
  <cp:revision>5</cp:revision>
  <dcterms:created xsi:type="dcterms:W3CDTF">2014-01-28T11:12:24Z</dcterms:created>
  <dcterms:modified xsi:type="dcterms:W3CDTF">2023-01-19T09:54:21Z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129d4f1731cc4adfbdecd29e9bd1fea3</vt:lpwstr>
  </property>
</Properties>
</file>