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4" r:id="rId1"/>
  </p:sldMasterIdLst>
  <p:sldIdLst>
    <p:sldId id="256" r:id="rId2"/>
    <p:sldId id="257" r:id="rId3"/>
    <p:sldId id="279" r:id="rId4"/>
    <p:sldId id="258" r:id="rId5"/>
    <p:sldId id="280" r:id="rId6"/>
    <p:sldId id="259" r:id="rId7"/>
    <p:sldId id="281" r:id="rId8"/>
    <p:sldId id="260" r:id="rId9"/>
    <p:sldId id="282" r:id="rId10"/>
    <p:sldId id="278" r:id="rId11"/>
    <p:sldId id="261" r:id="rId12"/>
    <p:sldId id="262" r:id="rId13"/>
    <p:sldId id="263" r:id="rId14"/>
    <p:sldId id="264" r:id="rId15"/>
    <p:sldId id="270" r:id="rId16"/>
    <p:sldId id="265" r:id="rId17"/>
    <p:sldId id="266" r:id="rId18"/>
    <p:sldId id="267" r:id="rId19"/>
    <p:sldId id="268" r:id="rId20"/>
    <p:sldId id="271" r:id="rId21"/>
    <p:sldId id="272" r:id="rId22"/>
    <p:sldId id="273" r:id="rId23"/>
    <p:sldId id="274" r:id="rId24"/>
    <p:sldId id="276" r:id="rId25"/>
    <p:sldId id="269" r:id="rId26"/>
    <p:sldId id="275" r:id="rId27"/>
    <p:sldId id="277"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UTISYA" initials="M" lastIdx="1" clrIdx="0">
    <p:extLst>
      <p:ext uri="{19B8F6BF-5375-455C-9EA6-DF929625EA0E}">
        <p15:presenceInfo xmlns:p15="http://schemas.microsoft.com/office/powerpoint/2012/main" userId="MUTISY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956" autoAdjust="0"/>
    <p:restoredTop sz="94660"/>
  </p:normalViewPr>
  <p:slideViewPr>
    <p:cSldViewPr snapToGrid="0">
      <p:cViewPr>
        <p:scale>
          <a:sx n="75" d="100"/>
          <a:sy n="75" d="100"/>
        </p:scale>
        <p:origin x="906" y="-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2-19T23:09:46.054" idx="1">
    <p:pos x="5440" y="0"/>
    <p:text/>
    <p:extLst>
      <p:ext uri="{C676402C-5697-4E1C-873F-D02D1690AC5C}">
        <p15:threadingInfo xmlns:p15="http://schemas.microsoft.com/office/powerpoint/2012/main" timeZoneBias="-1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4/29/2021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6906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4/29/2021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2522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4/29/2021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126548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4/29/2021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2873478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4/29/2021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20256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FE86839-B9D8-4651-8783-F325ECE74E65}" type="datetimeFigureOut">
              <a:rPr lang="en-US" smtClean="0"/>
              <a:t>4/29/2021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50172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D484F64-32F6-45C5-931F-ADC1662401D0}" type="datetimeFigureOut">
              <a:rPr lang="en-US" smtClean="0"/>
              <a:t>4/29/2021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36184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4/29/2021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15628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4/29/2021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1351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19C9CA7B-DFD4-44B5-8C60-D14B8CD1FB59}" type="datetimeFigureOut">
              <a:rPr lang="en-US" smtClean="0"/>
              <a:t>4/29/2021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0136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4/29/2021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7836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4/29/2021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2826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4/29/2021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5367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7AA18ACC-A947-437B-A130-35BD54FDF1E9}" type="datetimeFigureOut">
              <a:rPr lang="en-US" smtClean="0"/>
              <a:t>4/29/2021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76291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C8D7E02-BCB8-4D50-A234-369438C08659}" type="datetimeFigureOut">
              <a:rPr lang="en-US" smtClean="0"/>
              <a:t>4/29/2021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98756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76E86A4C-8E40-4F87-A4F0-01A0687C5742}" type="datetimeFigureOut">
              <a:rPr lang="en-US" smtClean="0"/>
              <a:t>4/29/2021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59959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4/29/2021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34497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BE451C3-0FF4-47C4-B829-773ADF60F88C}" type="datetimeFigureOut">
              <a:rPr lang="en-US" smtClean="0"/>
              <a:t>4/29/2021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9917889"/>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574766"/>
            <a:ext cx="9987662" cy="4202615"/>
          </a:xfrm>
        </p:spPr>
        <p:txBody>
          <a:bodyPr/>
          <a:lstStyle/>
          <a:p>
            <a:pPr algn="ctr"/>
            <a:r>
              <a:rPr lang="en-US" sz="5400" b="1" dirty="0" smtClean="0">
                <a:latin typeface="Times New Roman" panose="02020603050405020304" pitchFamily="18" charset="0"/>
                <a:cs typeface="Times New Roman" panose="02020603050405020304" pitchFamily="18" charset="0"/>
              </a:rPr>
              <a:t>Casting Techniques</a:t>
            </a:r>
            <a:br>
              <a:rPr lang="en-US" sz="5400" b="1" dirty="0" smtClean="0">
                <a:latin typeface="Times New Roman" panose="02020603050405020304" pitchFamily="18" charset="0"/>
                <a:cs typeface="Times New Roman" panose="02020603050405020304" pitchFamily="18" charset="0"/>
              </a:rPr>
            </a:br>
            <a:r>
              <a:rPr lang="en-US" sz="5400" b="1" dirty="0">
                <a:latin typeface="Times New Roman" panose="02020603050405020304" pitchFamily="18" charset="0"/>
                <a:cs typeface="Times New Roman" panose="02020603050405020304" pitchFamily="18" charset="0"/>
              </a:rPr>
              <a:t/>
            </a:r>
            <a:br>
              <a:rPr lang="en-US" sz="5400" b="1" dirty="0">
                <a:latin typeface="Times New Roman" panose="02020603050405020304" pitchFamily="18" charset="0"/>
                <a:cs typeface="Times New Roman" panose="02020603050405020304" pitchFamily="18" charset="0"/>
              </a:rPr>
            </a:br>
            <a:r>
              <a:rPr lang="en-US" dirty="0" smtClean="0"/>
              <a:t/>
            </a:r>
            <a:br>
              <a:rPr lang="en-US" dirty="0" smtClean="0"/>
            </a:br>
            <a:endParaRPr lang="en-US" dirty="0"/>
          </a:p>
        </p:txBody>
      </p:sp>
      <p:sp>
        <p:nvSpPr>
          <p:cNvPr id="3" name="Subtitle 2"/>
          <p:cNvSpPr>
            <a:spLocks noGrp="1"/>
          </p:cNvSpPr>
          <p:nvPr>
            <p:ph type="subTitle" idx="1"/>
          </p:nvPr>
        </p:nvSpPr>
        <p:spPr>
          <a:xfrm>
            <a:off x="1154955" y="1763486"/>
            <a:ext cx="8825658" cy="3875314"/>
          </a:xfrm>
        </p:spPr>
        <p:txBody>
          <a:bodyPr>
            <a:normAutofit/>
          </a:bodyPr>
          <a:lstStyle/>
          <a:p>
            <a:endParaRPr lang="en-US" sz="3200" cap="none" dirty="0" smtClean="0">
              <a:solidFill>
                <a:schemeClr val="tx1"/>
              </a:solidFill>
              <a:latin typeface="Times New Roman" panose="02020603050405020304" pitchFamily="18" charset="0"/>
              <a:cs typeface="Times New Roman" panose="02020603050405020304" pitchFamily="18" charset="0"/>
            </a:endParaRPr>
          </a:p>
          <a:p>
            <a:endParaRPr lang="en-US" sz="3200" cap="none" dirty="0">
              <a:solidFill>
                <a:schemeClr val="tx1"/>
              </a:solidFill>
              <a:latin typeface="Times New Roman" panose="02020603050405020304" pitchFamily="18" charset="0"/>
              <a:cs typeface="Times New Roman" panose="02020603050405020304" pitchFamily="18" charset="0"/>
            </a:endParaRPr>
          </a:p>
          <a:p>
            <a:endParaRPr lang="en-US" sz="3200" cap="none" dirty="0" smtClean="0">
              <a:solidFill>
                <a:schemeClr val="tx1"/>
              </a:solidFill>
              <a:latin typeface="Times New Roman" panose="02020603050405020304" pitchFamily="18" charset="0"/>
              <a:cs typeface="Times New Roman" panose="02020603050405020304" pitchFamily="18" charset="0"/>
            </a:endParaRPr>
          </a:p>
          <a:p>
            <a:endParaRPr lang="en-US" sz="3200" cap="none" dirty="0">
              <a:solidFill>
                <a:schemeClr val="tx1"/>
              </a:solidFill>
              <a:latin typeface="Times New Roman" panose="02020603050405020304" pitchFamily="18" charset="0"/>
              <a:cs typeface="Times New Roman" panose="02020603050405020304" pitchFamily="18" charset="0"/>
            </a:endParaRPr>
          </a:p>
          <a:p>
            <a:r>
              <a:rPr lang="en-US" sz="3200" cap="none" dirty="0" smtClean="0">
                <a:solidFill>
                  <a:schemeClr val="tx1"/>
                </a:solidFill>
                <a:latin typeface="Times New Roman" panose="02020603050405020304" pitchFamily="18" charset="0"/>
                <a:cs typeface="Times New Roman" panose="02020603050405020304" pitchFamily="18" charset="0"/>
              </a:rPr>
              <a:t>presenter: </a:t>
            </a:r>
            <a:r>
              <a:rPr lang="en-US" sz="3200" cap="none" dirty="0" err="1" smtClean="0">
                <a:solidFill>
                  <a:schemeClr val="tx1"/>
                </a:solidFill>
                <a:latin typeface="Times New Roman" panose="02020603050405020304" pitchFamily="18" charset="0"/>
                <a:cs typeface="Times New Roman" panose="02020603050405020304" pitchFamily="18" charset="0"/>
              </a:rPr>
              <a:t>samuel</a:t>
            </a:r>
            <a:r>
              <a:rPr lang="en-US" sz="3200" cap="none" dirty="0" smtClean="0">
                <a:solidFill>
                  <a:schemeClr val="tx1"/>
                </a:solidFill>
                <a:latin typeface="Times New Roman" panose="02020603050405020304" pitchFamily="18" charset="0"/>
                <a:cs typeface="Times New Roman" panose="02020603050405020304" pitchFamily="18" charset="0"/>
              </a:rPr>
              <a:t> </a:t>
            </a:r>
            <a:r>
              <a:rPr lang="en-US" sz="3200" cap="none" dirty="0" err="1" smtClean="0">
                <a:solidFill>
                  <a:schemeClr val="tx1"/>
                </a:solidFill>
                <a:latin typeface="Times New Roman" panose="02020603050405020304" pitchFamily="18" charset="0"/>
                <a:cs typeface="Times New Roman" panose="02020603050405020304" pitchFamily="18" charset="0"/>
              </a:rPr>
              <a:t>mutisya</a:t>
            </a:r>
            <a:endParaRPr lang="en-US" sz="3200" cap="none" dirty="0" smtClean="0">
              <a:solidFill>
                <a:schemeClr val="tx1"/>
              </a:solidFill>
              <a:latin typeface="Times New Roman" panose="02020603050405020304" pitchFamily="18" charset="0"/>
              <a:cs typeface="Times New Roman" panose="02020603050405020304" pitchFamily="18" charset="0"/>
            </a:endParaRPr>
          </a:p>
          <a:p>
            <a:r>
              <a:rPr lang="en-US" sz="3200" cap="none" dirty="0" err="1" smtClean="0">
                <a:solidFill>
                  <a:schemeClr val="tx1"/>
                </a:solidFill>
                <a:latin typeface="Times New Roman" panose="02020603050405020304" pitchFamily="18" charset="0"/>
                <a:cs typeface="Times New Roman" panose="02020603050405020304" pitchFamily="18" charset="0"/>
              </a:rPr>
              <a:t>orthopaedic</a:t>
            </a:r>
            <a:r>
              <a:rPr lang="en-US" sz="3200" cap="none" dirty="0" smtClean="0">
                <a:solidFill>
                  <a:schemeClr val="tx1"/>
                </a:solidFill>
                <a:latin typeface="Times New Roman" panose="02020603050405020304" pitchFamily="18" charset="0"/>
                <a:cs typeface="Times New Roman" panose="02020603050405020304" pitchFamily="18" charset="0"/>
              </a:rPr>
              <a:t> and trauma </a:t>
            </a:r>
          </a:p>
          <a:p>
            <a:endParaRPr lang="en-US" sz="3200" cap="none"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6203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53568"/>
          </a:xfrm>
        </p:spPr>
        <p:txBody>
          <a:bodyPr/>
          <a:lstStyle/>
          <a:p>
            <a:pPr algn="ctr"/>
            <a:r>
              <a:rPr lang="en-US" sz="4800" b="1" dirty="0" smtClean="0">
                <a:latin typeface="Times New Roman" panose="02020603050405020304" pitchFamily="18" charset="0"/>
                <a:cs typeface="Times New Roman" panose="02020603050405020304" pitchFamily="18" charset="0"/>
              </a:rPr>
              <a:t>Occupational health n safety</a:t>
            </a:r>
            <a:endParaRPr lang="en-US" sz="4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2" y="1436914"/>
            <a:ext cx="11088688" cy="4811485"/>
          </a:xfrm>
        </p:spPr>
        <p:txBody>
          <a:bodyPr>
            <a:normAutofit/>
          </a:bodyPr>
          <a:lstStyle/>
          <a:p>
            <a:r>
              <a:rPr lang="en-US" sz="4000" dirty="0" smtClean="0">
                <a:latin typeface="Times New Roman" panose="02020603050405020304" pitchFamily="18" charset="0"/>
                <a:cs typeface="Times New Roman" panose="02020603050405020304" pitchFamily="18" charset="0"/>
              </a:rPr>
              <a:t>Patient is advised (instructions to the patient)</a:t>
            </a:r>
          </a:p>
          <a:p>
            <a:r>
              <a:rPr lang="en-US" sz="4000" dirty="0" smtClean="0">
                <a:latin typeface="Times New Roman" panose="02020603050405020304" pitchFamily="18" charset="0"/>
                <a:cs typeface="Times New Roman" panose="02020603050405020304" pitchFamily="18" charset="0"/>
              </a:rPr>
              <a:t>Review</a:t>
            </a:r>
          </a:p>
          <a:p>
            <a:r>
              <a:rPr lang="en-US" sz="4000" dirty="0" smtClean="0">
                <a:latin typeface="Times New Roman" panose="02020603050405020304" pitchFamily="18" charset="0"/>
                <a:cs typeface="Times New Roman" panose="02020603050405020304" pitchFamily="18" charset="0"/>
              </a:rPr>
              <a:t>Duration</a:t>
            </a:r>
          </a:p>
          <a:p>
            <a:r>
              <a:rPr lang="en-US" sz="4000" dirty="0" smtClean="0">
                <a:latin typeface="Times New Roman" panose="02020603050405020304" pitchFamily="18" charset="0"/>
                <a:cs typeface="Times New Roman" panose="02020603050405020304" pitchFamily="18" charset="0"/>
              </a:rPr>
              <a:t>Specific casts</a:t>
            </a:r>
          </a:p>
          <a:p>
            <a:r>
              <a:rPr lang="en-US" sz="4000" dirty="0" smtClean="0">
                <a:latin typeface="Times New Roman" panose="02020603050405020304" pitchFamily="18" charset="0"/>
                <a:cs typeface="Times New Roman" panose="02020603050405020304" pitchFamily="18" charset="0"/>
              </a:rPr>
              <a:t>Storage and waste disposal</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6433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1097398" cy="984196"/>
          </a:xfrm>
        </p:spPr>
        <p:txBody>
          <a:bodyPr/>
          <a:lstStyle/>
          <a:p>
            <a:pPr algn="ctr"/>
            <a:r>
              <a:rPr lang="en-US" sz="4800" dirty="0" smtClean="0">
                <a:latin typeface="Times New Roman" panose="02020603050405020304" pitchFamily="18" charset="0"/>
                <a:cs typeface="Times New Roman" panose="02020603050405020304" pitchFamily="18" charset="0"/>
              </a:rPr>
              <a:t>Chemistry of plaster of </a:t>
            </a:r>
            <a:r>
              <a:rPr lang="en-US" sz="4800" dirty="0" err="1" smtClean="0">
                <a:latin typeface="Times New Roman" panose="02020603050405020304" pitchFamily="18" charset="0"/>
                <a:cs typeface="Times New Roman" panose="02020603050405020304" pitchFamily="18" charset="0"/>
              </a:rPr>
              <a:t>paris</a:t>
            </a:r>
            <a:endParaRPr lang="en-US"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1" y="1645920"/>
            <a:ext cx="10640198" cy="4602479"/>
          </a:xfrm>
        </p:spPr>
        <p:txBody>
          <a:bodyPr>
            <a:normAutofit lnSpcReduction="10000"/>
          </a:bodyPr>
          <a:lstStyle/>
          <a:p>
            <a:r>
              <a:rPr lang="en-US" sz="2600" dirty="0">
                <a:latin typeface="Times New Roman" panose="02020603050405020304" pitchFamily="18" charset="0"/>
                <a:cs typeface="Times New Roman" panose="02020603050405020304" pitchFamily="18" charset="0"/>
              </a:rPr>
              <a:t>Plaster of Paris is derived from naturally occurring mineral gypsum. The chemical formula for gypsum is caso4- 2H2O.</a:t>
            </a:r>
          </a:p>
          <a:p>
            <a:r>
              <a:rPr lang="en-US" sz="2600" dirty="0">
                <a:latin typeface="Times New Roman" panose="02020603050405020304" pitchFamily="18" charset="0"/>
                <a:cs typeface="Times New Roman" panose="02020603050405020304" pitchFamily="18" charset="0"/>
              </a:rPr>
              <a:t>The name “Plaster Of Paris” reflects the extensive deposits of gypsum found in the Paris basin in France and more specifically the Montmartre district.</a:t>
            </a:r>
          </a:p>
          <a:p>
            <a:r>
              <a:rPr lang="en-US" sz="2600" dirty="0">
                <a:latin typeface="Times New Roman" panose="02020603050405020304" pitchFamily="18" charset="0"/>
                <a:cs typeface="Times New Roman" panose="02020603050405020304" pitchFamily="18" charset="0"/>
              </a:rPr>
              <a:t>Gypsum is converted into Plaster Of Paris by pulverization and subsequent calcinations. Calcinations transform the crystalline gypsum to an amorphous state and require high temperatures to release water. The reaction is exothermic and is described by the following chemical equation.</a:t>
            </a:r>
          </a:p>
          <a:p>
            <a:r>
              <a:rPr lang="en-US" sz="2600" dirty="0">
                <a:latin typeface="Times New Roman" panose="02020603050405020304" pitchFamily="18" charset="0"/>
                <a:cs typeface="Times New Roman" panose="02020603050405020304" pitchFamily="18" charset="0"/>
              </a:rPr>
              <a:t>2 (caso4-2H2O) changes   (CaSo4).H2o + 3H20</a:t>
            </a:r>
          </a:p>
          <a:p>
            <a:r>
              <a:rPr lang="en-US" sz="2600" dirty="0">
                <a:latin typeface="Times New Roman" panose="02020603050405020304" pitchFamily="18" charset="0"/>
                <a:cs typeface="Times New Roman" panose="02020603050405020304" pitchFamily="18" charset="0"/>
              </a:rPr>
              <a:t>Gypsum                                  P.O.P	      water</a:t>
            </a:r>
          </a:p>
          <a:p>
            <a:endParaRPr lang="en-US" dirty="0"/>
          </a:p>
        </p:txBody>
      </p:sp>
    </p:spTree>
    <p:extLst>
      <p:ext uri="{BB962C8B-B14F-4D97-AF65-F5344CB8AC3E}">
        <p14:creationId xmlns:p14="http://schemas.microsoft.com/office/powerpoint/2010/main" val="14920028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latin typeface="Times New Roman" panose="02020603050405020304" pitchFamily="18" charset="0"/>
                <a:cs typeface="Times New Roman" panose="02020603050405020304" pitchFamily="18" charset="0"/>
              </a:rPr>
              <a:t>….chemistry of plaster of </a:t>
            </a:r>
            <a:r>
              <a:rPr lang="en-US" sz="4800" dirty="0" err="1" smtClean="0">
                <a:latin typeface="Times New Roman" panose="02020603050405020304" pitchFamily="18" charset="0"/>
                <a:cs typeface="Times New Roman" panose="02020603050405020304" pitchFamily="18" charset="0"/>
              </a:rPr>
              <a:t>paris</a:t>
            </a:r>
            <a:endParaRPr lang="en-US"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The chemical reactions are reversible. When water is added to </a:t>
            </a:r>
            <a:r>
              <a:rPr lang="en-US" sz="2400" dirty="0" err="1">
                <a:latin typeface="Times New Roman" panose="02020603050405020304" pitchFamily="18" charset="0"/>
                <a:cs typeface="Times New Roman" panose="02020603050405020304" pitchFamily="18" charset="0"/>
              </a:rPr>
              <a:t>calcinated</a:t>
            </a:r>
            <a:r>
              <a:rPr lang="en-US" sz="2400" dirty="0">
                <a:latin typeface="Times New Roman" panose="02020603050405020304" pitchFamily="18" charset="0"/>
                <a:cs typeface="Times New Roman" panose="02020603050405020304" pitchFamily="18" charset="0"/>
              </a:rPr>
              <a:t> gypsum or Plaster of Paris, crystalline gypsum reforms with the release of heat.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exothermic reaction explains the warmth associated with cast setting</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amount of heat </a:t>
            </a:r>
            <a:r>
              <a:rPr lang="en-US" sz="2400" dirty="0" smtClean="0">
                <a:latin typeface="Times New Roman" panose="02020603050405020304" pitchFamily="18" charset="0"/>
                <a:cs typeface="Times New Roman" panose="02020603050405020304" pitchFamily="18" charset="0"/>
              </a:rPr>
              <a:t>given </a:t>
            </a:r>
            <a:r>
              <a:rPr lang="en-US" sz="2400" dirty="0">
                <a:latin typeface="Times New Roman" panose="02020603050405020304" pitchFamily="18" charset="0"/>
                <a:cs typeface="Times New Roman" panose="02020603050405020304" pitchFamily="18" charset="0"/>
              </a:rPr>
              <a:t>off by the cast depends on the amount of plaster used and the temperature of the immersion water.</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74403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248194"/>
            <a:ext cx="9404723" cy="1136469"/>
          </a:xfrm>
        </p:spPr>
        <p:txBody>
          <a:bodyPr/>
          <a:lstStyle/>
          <a:p>
            <a:pPr algn="ctr"/>
            <a:r>
              <a:rPr lang="en-US" b="1" dirty="0" smtClean="0">
                <a:latin typeface="Times New Roman" panose="02020603050405020304" pitchFamily="18" charset="0"/>
                <a:cs typeface="Times New Roman" panose="02020603050405020304" pitchFamily="18" charset="0"/>
              </a:rPr>
              <a:t>Summary</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5564" y="1502229"/>
            <a:ext cx="10235248" cy="5120639"/>
          </a:xfrm>
        </p:spPr>
        <p:txBody>
          <a:bodyPr>
            <a:normAutofit/>
          </a:bodyPr>
          <a:lstStyle/>
          <a:p>
            <a:r>
              <a:rPr lang="en-US" sz="2400" dirty="0">
                <a:latin typeface="Times New Roman" panose="02020603050405020304" pitchFamily="18" charset="0"/>
                <a:cs typeface="Times New Roman" panose="02020603050405020304" pitchFamily="18" charset="0"/>
              </a:rPr>
              <a:t>Plaster of Plaster (what it is)</a:t>
            </a:r>
          </a:p>
          <a:p>
            <a:r>
              <a:rPr lang="en-US" sz="2400" dirty="0">
                <a:latin typeface="Times New Roman" panose="02020603050405020304" pitchFamily="18" charset="0"/>
                <a:cs typeface="Times New Roman" panose="02020603050405020304" pitchFamily="18" charset="0"/>
              </a:rPr>
              <a:t>Gypsum=also calcium </a:t>
            </a:r>
            <a:r>
              <a:rPr lang="en-US" sz="2400" dirty="0" err="1">
                <a:latin typeface="Times New Roman" panose="02020603050405020304" pitchFamily="18" charset="0"/>
                <a:cs typeface="Times New Roman" panose="02020603050405020304" pitchFamily="18" charset="0"/>
              </a:rPr>
              <a:t>sulphate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basic mineral gypsum in rock form is grounded to a fine powder.</a:t>
            </a:r>
          </a:p>
          <a:p>
            <a:r>
              <a:rPr lang="en-US" sz="2400" dirty="0">
                <a:latin typeface="Times New Roman" panose="02020603050405020304" pitchFamily="18" charset="0"/>
                <a:cs typeface="Times New Roman" panose="02020603050405020304" pitchFamily="18" charset="0"/>
              </a:rPr>
              <a:t>This is heated to drive out three-quarters of its intrinsic water content to become Plaster Of Paris.</a:t>
            </a:r>
          </a:p>
          <a:p>
            <a:r>
              <a:rPr lang="en-US" sz="2400" dirty="0">
                <a:latin typeface="Times New Roman" panose="02020603050405020304" pitchFamily="18" charset="0"/>
                <a:cs typeface="Times New Roman" panose="02020603050405020304" pitchFamily="18" charset="0"/>
              </a:rPr>
              <a:t>The Powder is then mixed with cellulose and chemical solvents in this liquid state- it is impregnated by a heating process on the linear cloth.</a:t>
            </a:r>
          </a:p>
          <a:p>
            <a:r>
              <a:rPr lang="en-US" sz="2400" dirty="0">
                <a:latin typeface="Times New Roman" panose="02020603050405020304" pitchFamily="18" charset="0"/>
                <a:cs typeface="Times New Roman" panose="02020603050405020304" pitchFamily="18" charset="0"/>
              </a:rPr>
              <a:t>NB It is open woven, interlocked fabric which holds the Plaster uniformly and provides additional strength when the compound is applied to produce </a:t>
            </a:r>
            <a:r>
              <a:rPr lang="en-US" sz="2400" dirty="0" err="1">
                <a:latin typeface="Times New Roman" panose="02020603050405020304" pitchFamily="18" charset="0"/>
                <a:cs typeface="Times New Roman" panose="02020603050405020304" pitchFamily="18" charset="0"/>
              </a:rPr>
              <a:t>gypsona</a:t>
            </a:r>
            <a:r>
              <a:rPr lang="en-US" sz="2400" dirty="0">
                <a:latin typeface="Times New Roman" panose="02020603050405020304" pitchFamily="18" charset="0"/>
                <a:cs typeface="Times New Roman" panose="02020603050405020304" pitchFamily="18" charset="0"/>
              </a:rPr>
              <a:t> in bandages and slabs.</a:t>
            </a:r>
          </a:p>
          <a:p>
            <a:endParaRPr lang="en-US" dirty="0"/>
          </a:p>
        </p:txBody>
      </p:sp>
    </p:spTree>
    <p:extLst>
      <p:ext uri="{BB962C8B-B14F-4D97-AF65-F5344CB8AC3E}">
        <p14:creationId xmlns:p14="http://schemas.microsoft.com/office/powerpoint/2010/main" val="42612201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….summary</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800" b="1" dirty="0">
                <a:latin typeface="Times New Roman" panose="02020603050405020304" pitchFamily="18" charset="0"/>
                <a:cs typeface="Times New Roman" panose="02020603050405020304" pitchFamily="18" charset="0"/>
              </a:rPr>
              <a:t>Setting time</a:t>
            </a:r>
            <a:r>
              <a:rPr lang="en-US" sz="2800" dirty="0">
                <a:latin typeface="Times New Roman" panose="02020603050405020304" pitchFamily="18" charset="0"/>
                <a:cs typeface="Times New Roman" panose="02020603050405020304" pitchFamily="18" charset="0"/>
              </a:rPr>
              <a:t>: time taken to change from powder form to crystalline form.</a:t>
            </a:r>
          </a:p>
          <a:p>
            <a:r>
              <a:rPr lang="en-US" sz="2800" b="1" dirty="0">
                <a:latin typeface="Times New Roman" panose="02020603050405020304" pitchFamily="18" charset="0"/>
                <a:cs typeface="Times New Roman" panose="02020603050405020304" pitchFamily="18" charset="0"/>
              </a:rPr>
              <a:t>Drying time</a:t>
            </a:r>
            <a:r>
              <a:rPr lang="en-US" sz="2800" dirty="0">
                <a:latin typeface="Times New Roman" panose="02020603050405020304" pitchFamily="18" charset="0"/>
                <a:cs typeface="Times New Roman" panose="02020603050405020304" pitchFamily="18" charset="0"/>
              </a:rPr>
              <a:t>: time taken to change from crystalline form to anhydrous form.</a:t>
            </a:r>
          </a:p>
          <a:p>
            <a:r>
              <a:rPr lang="en-US" sz="2800" b="1" dirty="0">
                <a:latin typeface="Times New Roman" panose="02020603050405020304" pitchFamily="18" charset="0"/>
                <a:cs typeface="Times New Roman" panose="02020603050405020304" pitchFamily="18" charset="0"/>
              </a:rPr>
              <a:t>Average setting time</a:t>
            </a:r>
            <a:r>
              <a:rPr lang="en-US" sz="2800" dirty="0">
                <a:latin typeface="Times New Roman" panose="02020603050405020304" pitchFamily="18" charset="0"/>
                <a:cs typeface="Times New Roman" panose="02020603050405020304" pitchFamily="18" charset="0"/>
              </a:rPr>
              <a:t>: 3 – 9 minutes.</a:t>
            </a:r>
          </a:p>
          <a:p>
            <a:r>
              <a:rPr lang="en-US" sz="2800" b="1" dirty="0">
                <a:latin typeface="Times New Roman" panose="02020603050405020304" pitchFamily="18" charset="0"/>
                <a:cs typeface="Times New Roman" panose="02020603050405020304" pitchFamily="18" charset="0"/>
              </a:rPr>
              <a:t>Average drying time</a:t>
            </a:r>
            <a:r>
              <a:rPr lang="en-US" sz="2800" dirty="0">
                <a:latin typeface="Times New Roman" panose="02020603050405020304" pitchFamily="18" charset="0"/>
                <a:cs typeface="Times New Roman" panose="02020603050405020304" pitchFamily="18" charset="0"/>
              </a:rPr>
              <a:t>: 24 – 72 hours.</a:t>
            </a: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8368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54466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69489" cy="1400530"/>
          </a:xfrm>
        </p:spPr>
        <p:txBody>
          <a:bodyPr/>
          <a:lstStyle/>
          <a:p>
            <a:pPr algn="ctr"/>
            <a:r>
              <a:rPr lang="en-US" sz="4800" b="1" dirty="0" smtClean="0">
                <a:latin typeface="Times New Roman" panose="02020603050405020304" pitchFamily="18" charset="0"/>
                <a:cs typeface="Times New Roman" panose="02020603050405020304" pitchFamily="18" charset="0"/>
              </a:rPr>
              <a:t>Faster setting of cast</a:t>
            </a:r>
            <a:endParaRPr lang="en-US" sz="4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
            </a:pPr>
            <a:r>
              <a:rPr lang="en-US" sz="4400" dirty="0" smtClean="0">
                <a:latin typeface="Times New Roman" panose="02020603050405020304" pitchFamily="18" charset="0"/>
                <a:cs typeface="Times New Roman" panose="02020603050405020304" pitchFamily="18" charset="0"/>
              </a:rPr>
              <a:t>Hot </a:t>
            </a:r>
            <a:r>
              <a:rPr lang="en-US" sz="4400" dirty="0">
                <a:latin typeface="Times New Roman" panose="02020603050405020304" pitchFamily="18" charset="0"/>
                <a:cs typeface="Times New Roman" panose="02020603050405020304" pitchFamily="18" charset="0"/>
              </a:rPr>
              <a:t>water</a:t>
            </a:r>
          </a:p>
          <a:p>
            <a:pPr lvl="0">
              <a:buFont typeface="Wingdings" panose="05000000000000000000" pitchFamily="2" charset="2"/>
              <a:buChar char="§"/>
            </a:pPr>
            <a:r>
              <a:rPr lang="en-US" sz="4400" dirty="0">
                <a:latin typeface="Times New Roman" panose="02020603050405020304" pitchFamily="18" charset="0"/>
                <a:cs typeface="Times New Roman" panose="02020603050405020304" pitchFamily="18" charset="0"/>
              </a:rPr>
              <a:t>Salt</a:t>
            </a:r>
          </a:p>
          <a:p>
            <a:pPr lvl="0">
              <a:buFont typeface="Wingdings" panose="05000000000000000000" pitchFamily="2" charset="2"/>
              <a:buChar char="§"/>
            </a:pPr>
            <a:r>
              <a:rPr lang="en-US" sz="4400" dirty="0">
                <a:latin typeface="Times New Roman" panose="02020603050405020304" pitchFamily="18" charset="0"/>
                <a:cs typeface="Times New Roman" panose="02020603050405020304" pitchFamily="18" charset="0"/>
              </a:rPr>
              <a:t>Borax</a:t>
            </a:r>
          </a:p>
          <a:p>
            <a:pPr lvl="0">
              <a:buFont typeface="Wingdings" panose="05000000000000000000" pitchFamily="2" charset="2"/>
              <a:buChar char="§"/>
            </a:pPr>
            <a:r>
              <a:rPr lang="en-US" sz="4400" dirty="0">
                <a:latin typeface="Times New Roman" panose="02020603050405020304" pitchFamily="18" charset="0"/>
                <a:cs typeface="Times New Roman" panose="02020603050405020304" pitchFamily="18" charset="0"/>
              </a:rPr>
              <a:t>Resin</a:t>
            </a:r>
          </a:p>
          <a:p>
            <a:pPr>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8503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378940" cy="1400530"/>
          </a:xfrm>
        </p:spPr>
        <p:txBody>
          <a:bodyPr/>
          <a:lstStyle/>
          <a:p>
            <a:r>
              <a:rPr lang="en-US" sz="4800" dirty="0" smtClean="0">
                <a:latin typeface="Times New Roman" panose="02020603050405020304" pitchFamily="18" charset="0"/>
                <a:cs typeface="Times New Roman" panose="02020603050405020304" pitchFamily="18" charset="0"/>
              </a:rPr>
              <a:t>Factors lengthening setting time</a:t>
            </a:r>
            <a:endParaRPr lang="en-US"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r>
              <a:rPr lang="en-US" sz="4400" dirty="0">
                <a:latin typeface="Times New Roman" panose="02020603050405020304" pitchFamily="18" charset="0"/>
                <a:cs typeface="Times New Roman" panose="02020603050405020304" pitchFamily="18" charset="0"/>
              </a:rPr>
              <a:t>Cold water</a:t>
            </a:r>
          </a:p>
          <a:p>
            <a:pPr lvl="0"/>
            <a:r>
              <a:rPr lang="en-US" sz="4400" dirty="0">
                <a:latin typeface="Times New Roman" panose="02020603050405020304" pitchFamily="18" charset="0"/>
                <a:cs typeface="Times New Roman" panose="02020603050405020304" pitchFamily="18" charset="0"/>
              </a:rPr>
              <a:t>Sugar</a:t>
            </a:r>
          </a:p>
          <a:p>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8361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1103312" y="0"/>
            <a:ext cx="8946541" cy="6248399"/>
          </a:xfrm>
        </p:spPr>
        <p:txBody>
          <a:bodyPr>
            <a:normAutofit lnSpcReduction="10000"/>
          </a:bodyPr>
          <a:lstStyle/>
          <a:p>
            <a:pPr>
              <a:buNone/>
              <a:defRPr/>
            </a:pPr>
            <a:endParaRPr lang="en-US" dirty="0" smtClean="0"/>
          </a:p>
          <a:p>
            <a:pPr algn="ctr">
              <a:buNone/>
              <a:defRPr/>
            </a:pPr>
            <a:r>
              <a:rPr lang="en-US" sz="4800" b="1" dirty="0" smtClean="0">
                <a:latin typeface="Times New Roman" panose="02020603050405020304" pitchFamily="18" charset="0"/>
                <a:cs typeface="Times New Roman" panose="02020603050405020304" pitchFamily="18" charset="0"/>
              </a:rPr>
              <a:t>Pop complications</a:t>
            </a:r>
            <a:endParaRPr lang="en-US" sz="4800" b="1" dirty="0">
              <a:latin typeface="Times New Roman" panose="02020603050405020304" pitchFamily="18" charset="0"/>
              <a:cs typeface="Times New Roman" panose="02020603050405020304" pitchFamily="18" charset="0"/>
            </a:endParaRPr>
          </a:p>
          <a:p>
            <a:pPr>
              <a:buNone/>
              <a:defRPr/>
            </a:pPr>
            <a:endParaRPr lang="en-US" dirty="0" smtClean="0"/>
          </a:p>
          <a:p>
            <a:pPr>
              <a:buNone/>
              <a:defRPr/>
            </a:pPr>
            <a:r>
              <a:rPr lang="en-US" sz="4400" dirty="0" smtClean="0">
                <a:latin typeface="Times New Roman" panose="02020603050405020304" pitchFamily="18" charset="0"/>
                <a:cs typeface="Times New Roman" panose="02020603050405020304" pitchFamily="18" charset="0"/>
              </a:rPr>
              <a:t>Due </a:t>
            </a:r>
            <a:r>
              <a:rPr lang="en-US" sz="4400" dirty="0">
                <a:latin typeface="Times New Roman" panose="02020603050405020304" pitchFamily="18" charset="0"/>
                <a:cs typeface="Times New Roman" panose="02020603050405020304" pitchFamily="18" charset="0"/>
              </a:rPr>
              <a:t>to tight</a:t>
            </a:r>
            <a:r>
              <a:rPr lang="ar-SA" sz="4400" dirty="0">
                <a:latin typeface="Times New Roman" panose="02020603050405020304" pitchFamily="18" charset="0"/>
                <a:cs typeface="Times New Roman" panose="02020603050405020304" pitchFamily="18" charset="0"/>
              </a:rPr>
              <a:t> </a:t>
            </a:r>
            <a:r>
              <a:rPr lang="en-US" sz="4400" dirty="0">
                <a:latin typeface="Times New Roman" panose="02020603050405020304" pitchFamily="18" charset="0"/>
                <a:cs typeface="Times New Roman" panose="02020603050405020304" pitchFamily="18" charset="0"/>
              </a:rPr>
              <a:t>fit</a:t>
            </a:r>
          </a:p>
          <a:p>
            <a:pPr>
              <a:defRPr/>
            </a:pPr>
            <a:r>
              <a:rPr lang="en-US" sz="4400" dirty="0">
                <a:latin typeface="Times New Roman" panose="02020603050405020304" pitchFamily="18" charset="0"/>
                <a:cs typeface="Times New Roman" panose="02020603050405020304" pitchFamily="18" charset="0"/>
              </a:rPr>
              <a:t>Pain</a:t>
            </a:r>
          </a:p>
          <a:p>
            <a:pPr>
              <a:defRPr/>
            </a:pPr>
            <a:r>
              <a:rPr lang="en-US" sz="4400" dirty="0">
                <a:latin typeface="Times New Roman" panose="02020603050405020304" pitchFamily="18" charset="0"/>
                <a:cs typeface="Times New Roman" panose="02020603050405020304" pitchFamily="18" charset="0"/>
              </a:rPr>
              <a:t>Pressure sore </a:t>
            </a:r>
          </a:p>
          <a:p>
            <a:pPr>
              <a:defRPr/>
            </a:pPr>
            <a:r>
              <a:rPr lang="en-US" sz="4400" dirty="0">
                <a:latin typeface="Times New Roman" panose="02020603050405020304" pitchFamily="18" charset="0"/>
                <a:cs typeface="Times New Roman" panose="02020603050405020304" pitchFamily="18" charset="0"/>
              </a:rPr>
              <a:t>Compartmental syndrome</a:t>
            </a:r>
          </a:p>
          <a:p>
            <a:pPr>
              <a:defRPr/>
            </a:pPr>
            <a:r>
              <a:rPr lang="en-US" sz="4400" dirty="0">
                <a:latin typeface="Times New Roman" panose="02020603050405020304" pitchFamily="18" charset="0"/>
                <a:cs typeface="Times New Roman" panose="02020603050405020304" pitchFamily="18" charset="0"/>
              </a:rPr>
              <a:t>Peripheral nerve injury  </a:t>
            </a:r>
            <a:endParaRPr lang="en-US" sz="4400" dirty="0" smtClean="0">
              <a:latin typeface="Times New Roman" panose="02020603050405020304" pitchFamily="18" charset="0"/>
              <a:cs typeface="Times New Roman" panose="02020603050405020304" pitchFamily="18" charset="0"/>
            </a:endParaRPr>
          </a:p>
          <a:p>
            <a:pPr>
              <a:defRPr/>
            </a:pPr>
            <a:r>
              <a:rPr lang="en-US" sz="4400" dirty="0" smtClean="0">
                <a:latin typeface="Times New Roman" panose="02020603050405020304" pitchFamily="18" charset="0"/>
                <a:cs typeface="Times New Roman" panose="02020603050405020304" pitchFamily="18" charset="0"/>
              </a:rPr>
              <a:t>Impaired </a:t>
            </a:r>
            <a:r>
              <a:rPr lang="en-US" sz="4400" dirty="0" err="1" smtClean="0">
                <a:latin typeface="Times New Roman" panose="02020603050405020304" pitchFamily="18" charset="0"/>
                <a:cs typeface="Times New Roman" panose="02020603050405020304" pitchFamily="18" charset="0"/>
              </a:rPr>
              <a:t>bld</a:t>
            </a:r>
            <a:r>
              <a:rPr lang="en-US" sz="4400" dirty="0" smtClean="0">
                <a:latin typeface="Times New Roman" panose="02020603050405020304" pitchFamily="18" charset="0"/>
                <a:cs typeface="Times New Roman" panose="02020603050405020304" pitchFamily="18" charset="0"/>
              </a:rPr>
              <a:t> circulation</a:t>
            </a:r>
            <a:endParaRPr lang="en-US" sz="4400" dirty="0">
              <a:latin typeface="Times New Roman" panose="02020603050405020304" pitchFamily="18" charset="0"/>
              <a:cs typeface="Times New Roman" panose="02020603050405020304" pitchFamily="18" charset="0"/>
            </a:endParaRPr>
          </a:p>
          <a:p>
            <a:pPr marL="0" indent="0">
              <a:buNone/>
            </a:pP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5822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182880"/>
            <a:ext cx="9404723" cy="940527"/>
          </a:xfrm>
        </p:spPr>
        <p:txBody>
          <a:bodyPr/>
          <a:lstStyle/>
          <a:p>
            <a:pPr algn="ctr"/>
            <a:r>
              <a:rPr lang="en-US" b="1" dirty="0" smtClean="0">
                <a:latin typeface="Times New Roman" panose="02020603050405020304" pitchFamily="18" charset="0"/>
                <a:cs typeface="Times New Roman" panose="02020603050405020304" pitchFamily="18" charset="0"/>
              </a:rPr>
              <a:t>……..Complication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4293" y="1867990"/>
            <a:ext cx="8946541" cy="5081450"/>
          </a:xfrm>
        </p:spPr>
        <p:txBody>
          <a:bodyPr>
            <a:noAutofit/>
          </a:bodyPr>
          <a:lstStyle/>
          <a:p>
            <a:pPr>
              <a:buNone/>
              <a:defRPr/>
            </a:pPr>
            <a:r>
              <a:rPr lang="en-US" sz="4400" b="1" dirty="0">
                <a:latin typeface="Times New Roman" panose="02020603050405020304" pitchFamily="18" charset="0"/>
                <a:cs typeface="Times New Roman" panose="02020603050405020304" pitchFamily="18" charset="0"/>
              </a:rPr>
              <a:t>Due to improper </a:t>
            </a:r>
            <a:r>
              <a:rPr lang="en-US" sz="4400" b="1" dirty="0" err="1">
                <a:latin typeface="Times New Roman" panose="02020603050405020304" pitchFamily="18" charset="0"/>
                <a:cs typeface="Times New Roman" panose="02020603050405020304" pitchFamily="18" charset="0"/>
              </a:rPr>
              <a:t>aplication</a:t>
            </a:r>
            <a:endParaRPr lang="en-US" sz="4400" b="1" dirty="0">
              <a:latin typeface="Times New Roman" panose="02020603050405020304" pitchFamily="18" charset="0"/>
              <a:cs typeface="Times New Roman" panose="02020603050405020304" pitchFamily="18" charset="0"/>
            </a:endParaRPr>
          </a:p>
          <a:p>
            <a:pPr>
              <a:buFont typeface="Wingdings" pitchFamily="2" charset="2"/>
              <a:buChar char="§"/>
              <a:defRPr/>
            </a:pPr>
            <a:r>
              <a:rPr lang="en-US" sz="4400" dirty="0">
                <a:latin typeface="Times New Roman" panose="02020603050405020304" pitchFamily="18" charset="0"/>
                <a:cs typeface="Times New Roman" panose="02020603050405020304" pitchFamily="18" charset="0"/>
              </a:rPr>
              <a:t>Joint </a:t>
            </a:r>
            <a:r>
              <a:rPr lang="en-US" sz="4400" dirty="0" smtClean="0">
                <a:latin typeface="Times New Roman" panose="02020603050405020304" pitchFamily="18" charset="0"/>
                <a:cs typeface="Times New Roman" panose="02020603050405020304" pitchFamily="18" charset="0"/>
              </a:rPr>
              <a:t>stiffness</a:t>
            </a:r>
            <a:endParaRPr lang="en-US" sz="4400" dirty="0">
              <a:latin typeface="Times New Roman" panose="02020603050405020304" pitchFamily="18" charset="0"/>
              <a:cs typeface="Times New Roman" panose="02020603050405020304" pitchFamily="18" charset="0"/>
            </a:endParaRPr>
          </a:p>
          <a:p>
            <a:pPr>
              <a:buFont typeface="Wingdings" pitchFamily="2" charset="2"/>
              <a:buChar char="§"/>
              <a:defRPr/>
            </a:pPr>
            <a:r>
              <a:rPr lang="en-US" sz="4400" dirty="0">
                <a:latin typeface="Times New Roman" panose="02020603050405020304" pitchFamily="18" charset="0"/>
                <a:cs typeface="Times New Roman" panose="02020603050405020304" pitchFamily="18" charset="0"/>
              </a:rPr>
              <a:t>Blisters and sores</a:t>
            </a:r>
          </a:p>
          <a:p>
            <a:pPr>
              <a:buFont typeface="Wingdings" pitchFamily="2" charset="2"/>
              <a:buChar char="§"/>
              <a:defRPr/>
            </a:pPr>
            <a:r>
              <a:rPr lang="en-US" sz="4400" dirty="0">
                <a:latin typeface="Times New Roman" panose="02020603050405020304" pitchFamily="18" charset="0"/>
                <a:cs typeface="Times New Roman" panose="02020603050405020304" pitchFamily="18" charset="0"/>
              </a:rPr>
              <a:t>breakage</a:t>
            </a:r>
          </a:p>
          <a:p>
            <a:pPr>
              <a:buNone/>
              <a:defRPr/>
            </a:pPr>
            <a:r>
              <a:rPr lang="en-US" sz="4400" b="1" dirty="0">
                <a:latin typeface="Times New Roman" panose="02020603050405020304" pitchFamily="18" charset="0"/>
                <a:cs typeface="Times New Roman" panose="02020603050405020304" pitchFamily="18" charset="0"/>
              </a:rPr>
              <a:t>Due to plaster allergy</a:t>
            </a:r>
          </a:p>
          <a:p>
            <a:pPr>
              <a:defRPr/>
            </a:pPr>
            <a:r>
              <a:rPr lang="en-US" sz="4400" dirty="0">
                <a:latin typeface="Times New Roman" panose="02020603050405020304" pitchFamily="18" charset="0"/>
                <a:cs typeface="Times New Roman" panose="02020603050405020304" pitchFamily="18" charset="0"/>
              </a:rPr>
              <a:t>Allergic dermatitis</a:t>
            </a:r>
          </a:p>
          <a:p>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4271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23385"/>
          </a:xfrm>
        </p:spPr>
        <p:txBody>
          <a:bodyPr/>
          <a:lstStyle/>
          <a:p>
            <a:pPr algn="ctr"/>
            <a:r>
              <a:rPr lang="en-US" sz="5400" dirty="0" smtClean="0">
                <a:latin typeface="Times New Roman" panose="02020603050405020304" pitchFamily="18" charset="0"/>
                <a:cs typeface="Times New Roman" panose="02020603050405020304" pitchFamily="18" charset="0"/>
              </a:rPr>
              <a:t>  </a:t>
            </a:r>
            <a:r>
              <a:rPr lang="en-US" sz="4800" b="1" dirty="0" smtClean="0">
                <a:latin typeface="Times New Roman" panose="02020603050405020304" pitchFamily="18" charset="0"/>
                <a:cs typeface="Times New Roman" panose="02020603050405020304" pitchFamily="18" charset="0"/>
              </a:rPr>
              <a:t>Objectives</a:t>
            </a:r>
            <a:endParaRPr lang="en-US" sz="4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rot="21321541">
            <a:off x="1300998" y="2228939"/>
            <a:ext cx="8946541" cy="4274126"/>
          </a:xfrm>
        </p:spPr>
        <p:txBody>
          <a:bodyPr>
            <a:normAutofit/>
          </a:bodyPr>
          <a:lstStyle/>
          <a:p>
            <a:pPr>
              <a:lnSpc>
                <a:spcPct val="150000"/>
              </a:lnSpc>
            </a:pPr>
            <a:r>
              <a:rPr lang="en-US" sz="4400" dirty="0" smtClean="0">
                <a:latin typeface="Times New Roman" panose="02020603050405020304" pitchFamily="18" charset="0"/>
                <a:ea typeface="Tahoma" panose="020B0604030504040204" pitchFamily="34" charset="0"/>
                <a:cs typeface="Times New Roman" panose="02020603050405020304" pitchFamily="18" charset="0"/>
              </a:rPr>
              <a:t>Introduction to casting and splinting</a:t>
            </a:r>
          </a:p>
          <a:p>
            <a:pPr>
              <a:lnSpc>
                <a:spcPct val="150000"/>
              </a:lnSpc>
            </a:pPr>
            <a:r>
              <a:rPr lang="en-US" sz="4400" dirty="0" smtClean="0">
                <a:latin typeface="Times New Roman" panose="02020603050405020304" pitchFamily="18" charset="0"/>
                <a:ea typeface="Tahoma" panose="020B0604030504040204" pitchFamily="34" charset="0"/>
                <a:cs typeface="Times New Roman" panose="02020603050405020304" pitchFamily="18" charset="0"/>
              </a:rPr>
              <a:t>Overview of materials and their properties</a:t>
            </a:r>
          </a:p>
          <a:p>
            <a:pPr>
              <a:lnSpc>
                <a:spcPct val="150000"/>
              </a:lnSpc>
            </a:pPr>
            <a:r>
              <a:rPr lang="en-US" sz="4400" dirty="0" smtClean="0">
                <a:latin typeface="Times New Roman" panose="02020603050405020304" pitchFamily="18" charset="0"/>
                <a:ea typeface="Tahoma" panose="020B0604030504040204" pitchFamily="34" charset="0"/>
                <a:cs typeface="Times New Roman" panose="02020603050405020304" pitchFamily="18" charset="0"/>
              </a:rPr>
              <a:t>Occupational health and safety </a:t>
            </a:r>
          </a:p>
        </p:txBody>
      </p:sp>
    </p:spTree>
    <p:extLst>
      <p:ext uri="{BB962C8B-B14F-4D97-AF65-F5344CB8AC3E}">
        <p14:creationId xmlns:p14="http://schemas.microsoft.com/office/powerpoint/2010/main" val="30280673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220" y="230650"/>
            <a:ext cx="9404723" cy="879693"/>
          </a:xfrm>
        </p:spPr>
        <p:txBody>
          <a:bodyPr/>
          <a:lstStyle/>
          <a:p>
            <a:pPr algn="ctr"/>
            <a:r>
              <a:rPr lang="en-US" sz="4800" b="1" dirty="0" smtClean="0">
                <a:latin typeface="Times New Roman" panose="02020603050405020304" pitchFamily="18" charset="0"/>
                <a:cs typeface="Times New Roman" panose="02020603050405020304" pitchFamily="18" charset="0"/>
              </a:rPr>
              <a:t>Types of casting material</a:t>
            </a:r>
            <a:endParaRPr lang="en-US" sz="4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91886" y="1319349"/>
            <a:ext cx="11800114" cy="5538651"/>
          </a:xfrm>
        </p:spPr>
        <p:txBody>
          <a:bodyPr>
            <a:noAutofit/>
          </a:bodyPr>
          <a:lstStyle/>
          <a:p>
            <a:pPr algn="just">
              <a:lnSpc>
                <a:spcPct val="150000"/>
              </a:lnSpc>
            </a:pPr>
            <a:r>
              <a:rPr lang="en-US" sz="4400" dirty="0">
                <a:latin typeface="Times New Roman" pitchFamily="18" charset="0"/>
                <a:cs typeface="Times New Roman" pitchFamily="18" charset="0"/>
              </a:rPr>
              <a:t>Plaster of Paris bandage (pop)</a:t>
            </a:r>
          </a:p>
          <a:p>
            <a:pPr algn="just">
              <a:lnSpc>
                <a:spcPct val="150000"/>
              </a:lnSpc>
            </a:pPr>
            <a:r>
              <a:rPr lang="en-US" sz="4400" dirty="0">
                <a:latin typeface="Times New Roman" pitchFamily="18" charset="0"/>
                <a:cs typeface="Times New Roman" pitchFamily="18" charset="0"/>
              </a:rPr>
              <a:t>Synthetic fibers (more expensive than pop)</a:t>
            </a:r>
          </a:p>
          <a:p>
            <a:pPr algn="just">
              <a:lnSpc>
                <a:spcPct val="150000"/>
              </a:lnSpc>
            </a:pPr>
            <a:r>
              <a:rPr lang="en-US" sz="4400" dirty="0">
                <a:latin typeface="Times New Roman" pitchFamily="18" charset="0"/>
                <a:cs typeface="Times New Roman" pitchFamily="18" charset="0"/>
              </a:rPr>
              <a:t>Clay soil (used before introduction of pop)</a:t>
            </a:r>
          </a:p>
          <a:p>
            <a:pPr algn="just">
              <a:lnSpc>
                <a:spcPct val="150000"/>
              </a:lnSpc>
            </a:pPr>
            <a:r>
              <a:rPr lang="en-US" sz="4400" dirty="0">
                <a:latin typeface="Times New Roman" pitchFamily="18" charset="0"/>
                <a:cs typeface="Times New Roman" pitchFamily="18" charset="0"/>
              </a:rPr>
              <a:t>Cured hide and skin (ancient )</a:t>
            </a:r>
          </a:p>
          <a:p>
            <a:pPr algn="just">
              <a:lnSpc>
                <a:spcPct val="150000"/>
              </a:lnSpc>
              <a:buNone/>
            </a:pPr>
            <a:r>
              <a:rPr lang="en-US" sz="4400" dirty="0">
                <a:latin typeface="Times New Roman" pitchFamily="18" charset="0"/>
                <a:cs typeface="Times New Roman" pitchFamily="18" charset="0"/>
              </a:rPr>
              <a:t>   Duckworth(4</a:t>
            </a:r>
            <a:r>
              <a:rPr lang="en-US" sz="4400" baseline="30000" dirty="0">
                <a:latin typeface="Times New Roman" pitchFamily="18" charset="0"/>
                <a:cs typeface="Times New Roman" pitchFamily="18" charset="0"/>
              </a:rPr>
              <a:t>th</a:t>
            </a:r>
            <a:r>
              <a:rPr lang="en-US" sz="4400" dirty="0">
                <a:latin typeface="Times New Roman" pitchFamily="18" charset="0"/>
                <a:cs typeface="Times New Roman" pitchFamily="18" charset="0"/>
              </a:rPr>
              <a:t> edition)</a:t>
            </a:r>
          </a:p>
          <a:p>
            <a:endParaRPr lang="en-US" sz="4000" dirty="0"/>
          </a:p>
        </p:txBody>
      </p:sp>
    </p:spTree>
    <p:extLst>
      <p:ext uri="{BB962C8B-B14F-4D97-AF65-F5344CB8AC3E}">
        <p14:creationId xmlns:p14="http://schemas.microsoft.com/office/powerpoint/2010/main" val="2124242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220" y="139209"/>
            <a:ext cx="9404723" cy="1023385"/>
          </a:xfrm>
        </p:spPr>
        <p:txBody>
          <a:bodyPr/>
          <a:lstStyle/>
          <a:p>
            <a:pPr algn="ctr"/>
            <a:r>
              <a:rPr lang="en-US" sz="4800" b="1" dirty="0" smtClean="0">
                <a:latin typeface="Times New Roman" panose="02020603050405020304" pitchFamily="18" charset="0"/>
                <a:cs typeface="Times New Roman" panose="02020603050405020304" pitchFamily="18" charset="0"/>
              </a:rPr>
              <a:t>Pop physical properties</a:t>
            </a:r>
            <a:endParaRPr lang="en-US" sz="4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2" y="1384664"/>
            <a:ext cx="10378939" cy="5342708"/>
          </a:xfrm>
        </p:spPr>
        <p:txBody>
          <a:bodyPr>
            <a:noAutofit/>
          </a:bodyPr>
          <a:lstStyle/>
          <a:p>
            <a:pPr algn="just">
              <a:lnSpc>
                <a:spcPct val="150000"/>
              </a:lnSpc>
            </a:pPr>
            <a:r>
              <a:rPr lang="en-US" sz="4400" dirty="0">
                <a:latin typeface="Times New Roman" pitchFamily="18" charset="0"/>
                <a:cs typeface="Times New Roman" pitchFamily="18" charset="0"/>
              </a:rPr>
              <a:t>Comparatively  lighter than clay</a:t>
            </a:r>
          </a:p>
          <a:p>
            <a:pPr algn="just">
              <a:lnSpc>
                <a:spcPct val="150000"/>
              </a:lnSpc>
            </a:pPr>
            <a:r>
              <a:rPr lang="en-US" sz="4400" dirty="0">
                <a:latin typeface="Times New Roman" pitchFamily="18" charset="0"/>
                <a:cs typeface="Times New Roman" pitchFamily="18" charset="0"/>
              </a:rPr>
              <a:t>Disintegrates when socked in water</a:t>
            </a:r>
          </a:p>
          <a:p>
            <a:pPr algn="just">
              <a:lnSpc>
                <a:spcPct val="150000"/>
              </a:lnSpc>
            </a:pPr>
            <a:r>
              <a:rPr lang="en-US" sz="4400" dirty="0">
                <a:latin typeface="Times New Roman" pitchFamily="18" charset="0"/>
                <a:cs typeface="Times New Roman" pitchFamily="18" charset="0"/>
              </a:rPr>
              <a:t>Hardens enough after 24 hours</a:t>
            </a:r>
          </a:p>
          <a:p>
            <a:pPr algn="just">
              <a:lnSpc>
                <a:spcPct val="150000"/>
              </a:lnSpc>
            </a:pPr>
            <a:r>
              <a:rPr lang="en-US" sz="4400" dirty="0">
                <a:latin typeface="Times New Roman" pitchFamily="18" charset="0"/>
                <a:cs typeface="Times New Roman" pitchFamily="18" charset="0"/>
              </a:rPr>
              <a:t>Innocuous (harmless) to the body skin</a:t>
            </a:r>
          </a:p>
          <a:p>
            <a:pPr algn="just">
              <a:lnSpc>
                <a:spcPct val="150000"/>
              </a:lnSpc>
            </a:pPr>
            <a:r>
              <a:rPr lang="en-US" sz="4400" dirty="0">
                <a:latin typeface="Times New Roman" pitchFamily="18" charset="0"/>
                <a:cs typeface="Times New Roman" pitchFamily="18" charset="0"/>
              </a:rPr>
              <a:t>It soaks rapidly   </a:t>
            </a:r>
          </a:p>
          <a:p>
            <a:pPr algn="just">
              <a:lnSpc>
                <a:spcPct val="150000"/>
              </a:lnSpc>
              <a:buNone/>
            </a:pPr>
            <a:endParaRPr lang="en-US" sz="4400" dirty="0">
              <a:latin typeface="Times New Roman" pitchFamily="18" charset="0"/>
              <a:cs typeface="Times New Roman" pitchFamily="18" charset="0"/>
            </a:endParaRPr>
          </a:p>
          <a:p>
            <a:endParaRPr lang="en-US" sz="4400" dirty="0"/>
          </a:p>
        </p:txBody>
      </p:sp>
    </p:spTree>
    <p:extLst>
      <p:ext uri="{BB962C8B-B14F-4D97-AF65-F5344CB8AC3E}">
        <p14:creationId xmlns:p14="http://schemas.microsoft.com/office/powerpoint/2010/main" val="3319039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latin typeface="Times New Roman" panose="02020603050405020304" pitchFamily="18" charset="0"/>
                <a:cs typeface="Times New Roman" panose="02020603050405020304" pitchFamily="18" charset="0"/>
              </a:rPr>
              <a:t>….Properties</a:t>
            </a:r>
            <a:endParaRPr lang="en-US"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lnSpc>
                <a:spcPct val="150000"/>
              </a:lnSpc>
            </a:pPr>
            <a:r>
              <a:rPr lang="en-US" sz="2800" dirty="0">
                <a:latin typeface="Times New Roman" pitchFamily="18" charset="0"/>
                <a:cs typeface="Times New Roman" pitchFamily="18" charset="0"/>
              </a:rPr>
              <a:t>It is porous in nature</a:t>
            </a:r>
          </a:p>
          <a:p>
            <a:pPr algn="just">
              <a:lnSpc>
                <a:spcPct val="150000"/>
              </a:lnSpc>
            </a:pPr>
            <a:r>
              <a:rPr lang="en-US" sz="2800" dirty="0">
                <a:latin typeface="Times New Roman" pitchFamily="18" charset="0"/>
                <a:cs typeface="Times New Roman" pitchFamily="18" charset="0"/>
              </a:rPr>
              <a:t>Becomes smooth when molded</a:t>
            </a:r>
          </a:p>
          <a:p>
            <a:pPr algn="just">
              <a:lnSpc>
                <a:spcPct val="150000"/>
              </a:lnSpc>
            </a:pPr>
            <a:r>
              <a:rPr lang="en-US" sz="2800" dirty="0">
                <a:latin typeface="Times New Roman" pitchFamily="18" charset="0"/>
                <a:cs typeface="Times New Roman" pitchFamily="18" charset="0"/>
              </a:rPr>
              <a:t>It is creamy in nature</a:t>
            </a:r>
          </a:p>
          <a:p>
            <a:pPr algn="just">
              <a:lnSpc>
                <a:spcPct val="150000"/>
              </a:lnSpc>
            </a:pPr>
            <a:r>
              <a:rPr lang="en-US" sz="2800" dirty="0">
                <a:latin typeface="Times New Roman" pitchFamily="18" charset="0"/>
                <a:cs typeface="Times New Roman" pitchFamily="18" charset="0"/>
              </a:rPr>
              <a:t>It is soft</a:t>
            </a:r>
          </a:p>
          <a:p>
            <a:endParaRPr lang="en-US" dirty="0"/>
          </a:p>
        </p:txBody>
      </p:sp>
    </p:spTree>
    <p:extLst>
      <p:ext uri="{BB962C8B-B14F-4D97-AF65-F5344CB8AC3E}">
        <p14:creationId xmlns:p14="http://schemas.microsoft.com/office/powerpoint/2010/main" val="14665390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b="1" dirty="0" smtClean="0">
                <a:latin typeface="Times New Roman" panose="02020603050405020304" pitchFamily="18" charset="0"/>
                <a:cs typeface="Times New Roman" panose="02020603050405020304" pitchFamily="18" charset="0"/>
              </a:rPr>
              <a:t>General classification</a:t>
            </a:r>
            <a:endParaRPr lang="en-US" sz="4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sz="2800" dirty="0">
                <a:latin typeface="Times New Roman" pitchFamily="18" charset="0"/>
                <a:cs typeface="Times New Roman" pitchFamily="18" charset="0"/>
              </a:rPr>
              <a:t>Powder form</a:t>
            </a:r>
          </a:p>
          <a:p>
            <a:pPr algn="just">
              <a:lnSpc>
                <a:spcPct val="150000"/>
              </a:lnSpc>
            </a:pPr>
            <a:r>
              <a:rPr lang="en-US" sz="2800" dirty="0">
                <a:latin typeface="Times New Roman" pitchFamily="18" charset="0"/>
                <a:cs typeface="Times New Roman" pitchFamily="18" charset="0"/>
              </a:rPr>
              <a:t>Bandage form (powder impregnated in gauze)</a:t>
            </a:r>
          </a:p>
          <a:p>
            <a:pPr marL="0" indent="0">
              <a:buNone/>
            </a:pPr>
            <a:endParaRPr lang="en-US" sz="2800" dirty="0"/>
          </a:p>
        </p:txBody>
      </p:sp>
    </p:spTree>
    <p:extLst>
      <p:ext uri="{BB962C8B-B14F-4D97-AF65-F5344CB8AC3E}">
        <p14:creationId xmlns:p14="http://schemas.microsoft.com/office/powerpoint/2010/main" val="29726888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61856" y="127059"/>
            <a:ext cx="5760866" cy="830997"/>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OVERVIEW OF CASTING &amp; SPLINTING MATERIALS</a:t>
            </a:r>
          </a:p>
        </p:txBody>
      </p:sp>
      <p:cxnSp>
        <p:nvCxnSpPr>
          <p:cNvPr id="5" name="Straight Arrow Connector 4"/>
          <p:cNvCxnSpPr/>
          <p:nvPr/>
        </p:nvCxnSpPr>
        <p:spPr>
          <a:xfrm>
            <a:off x="4809067" y="647203"/>
            <a:ext cx="0" cy="778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1185333" y="1456267"/>
            <a:ext cx="0" cy="541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4628444" y="1456267"/>
            <a:ext cx="11289" cy="541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8715022" y="1456267"/>
            <a:ext cx="0" cy="541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58634" y="2205243"/>
            <a:ext cx="1515095" cy="369332"/>
          </a:xfrm>
          <a:prstGeom prst="rect">
            <a:avLst/>
          </a:prstGeom>
        </p:spPr>
        <p:txBody>
          <a:bodyPr wrap="none">
            <a:spAutoFit/>
          </a:bodyPr>
          <a:lstStyle/>
          <a:p>
            <a:r>
              <a:rPr lang="en-US" dirty="0">
                <a:latin typeface="Andalus" panose="02020603050405020304" pitchFamily="18" charset="-78"/>
                <a:cs typeface="Andalus" panose="02020603050405020304" pitchFamily="18" charset="-78"/>
              </a:rPr>
              <a:t>Plaster of Paris</a:t>
            </a:r>
          </a:p>
        </p:txBody>
      </p:sp>
      <p:sp>
        <p:nvSpPr>
          <p:cNvPr id="10" name="Rectangle 9"/>
          <p:cNvSpPr/>
          <p:nvPr/>
        </p:nvSpPr>
        <p:spPr>
          <a:xfrm>
            <a:off x="3888077" y="2108155"/>
            <a:ext cx="1841979" cy="369332"/>
          </a:xfrm>
          <a:prstGeom prst="rect">
            <a:avLst/>
          </a:prstGeom>
        </p:spPr>
        <p:txBody>
          <a:bodyPr wrap="none">
            <a:spAutoFit/>
          </a:bodyPr>
          <a:lstStyle/>
          <a:p>
            <a:r>
              <a:rPr lang="en-US" dirty="0">
                <a:latin typeface="Andalus" panose="02020603050405020304" pitchFamily="18" charset="-78"/>
                <a:cs typeface="Andalus" panose="02020603050405020304" pitchFamily="18" charset="-78"/>
              </a:rPr>
              <a:t>Synthetic Material</a:t>
            </a:r>
          </a:p>
        </p:txBody>
      </p:sp>
      <p:sp>
        <p:nvSpPr>
          <p:cNvPr id="11" name="Rectangle 10"/>
          <p:cNvSpPr/>
          <p:nvPr/>
        </p:nvSpPr>
        <p:spPr>
          <a:xfrm>
            <a:off x="7695384" y="1998133"/>
            <a:ext cx="2039276" cy="369332"/>
          </a:xfrm>
          <a:prstGeom prst="rect">
            <a:avLst/>
          </a:prstGeom>
        </p:spPr>
        <p:txBody>
          <a:bodyPr wrap="none">
            <a:spAutoFit/>
          </a:bodyPr>
          <a:lstStyle/>
          <a:p>
            <a:r>
              <a:rPr lang="en-US" dirty="0">
                <a:latin typeface="Andalus" panose="02020603050405020304" pitchFamily="18" charset="-78"/>
                <a:cs typeface="Andalus" panose="02020603050405020304" pitchFamily="18" charset="-78"/>
              </a:rPr>
              <a:t>Alternative splinting</a:t>
            </a:r>
          </a:p>
        </p:txBody>
      </p:sp>
      <p:cxnSp>
        <p:nvCxnSpPr>
          <p:cNvPr id="12" name="Straight Connector 11"/>
          <p:cNvCxnSpPr/>
          <p:nvPr/>
        </p:nvCxnSpPr>
        <p:spPr>
          <a:xfrm>
            <a:off x="1185333" y="1456267"/>
            <a:ext cx="752968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950177" y="2516664"/>
            <a:ext cx="0" cy="616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623733" y="3147999"/>
            <a:ext cx="3251200" cy="338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623733" y="3132666"/>
            <a:ext cx="0" cy="321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6874933" y="3181866"/>
            <a:ext cx="0" cy="351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060545" y="3667712"/>
            <a:ext cx="1067215" cy="369332"/>
          </a:xfrm>
          <a:prstGeom prst="rect">
            <a:avLst/>
          </a:prstGeom>
        </p:spPr>
        <p:txBody>
          <a:bodyPr wrap="none">
            <a:spAutoFit/>
          </a:bodyPr>
          <a:lstStyle/>
          <a:p>
            <a:r>
              <a:rPr lang="en-US" dirty="0">
                <a:latin typeface="Andalus" panose="02020603050405020304" pitchFamily="18" charset="-78"/>
                <a:cs typeface="Andalus" panose="02020603050405020304" pitchFamily="18" charset="-78"/>
              </a:rPr>
              <a:t>Fiberglass</a:t>
            </a:r>
          </a:p>
        </p:txBody>
      </p:sp>
      <p:sp>
        <p:nvSpPr>
          <p:cNvPr id="18" name="Rectangle 17"/>
          <p:cNvSpPr/>
          <p:nvPr/>
        </p:nvSpPr>
        <p:spPr>
          <a:xfrm>
            <a:off x="6509168" y="3581958"/>
            <a:ext cx="974754" cy="369332"/>
          </a:xfrm>
          <a:prstGeom prst="rect">
            <a:avLst/>
          </a:prstGeom>
        </p:spPr>
        <p:txBody>
          <a:bodyPr wrap="none">
            <a:spAutoFit/>
          </a:bodyPr>
          <a:lstStyle/>
          <a:p>
            <a:r>
              <a:rPr lang="en-US" dirty="0">
                <a:latin typeface="Andalus" panose="02020603050405020304" pitchFamily="18" charset="-78"/>
                <a:cs typeface="Andalus" panose="02020603050405020304" pitchFamily="18" charset="-78"/>
              </a:rPr>
              <a:t>Polyester</a:t>
            </a:r>
          </a:p>
        </p:txBody>
      </p:sp>
      <p:cxnSp>
        <p:nvCxnSpPr>
          <p:cNvPr id="19" name="Straight Arrow Connector 18"/>
          <p:cNvCxnSpPr/>
          <p:nvPr/>
        </p:nvCxnSpPr>
        <p:spPr>
          <a:xfrm flipH="1">
            <a:off x="3736622" y="4004355"/>
            <a:ext cx="1" cy="398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6886287" y="4056695"/>
            <a:ext cx="1" cy="398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3234016" y="4478974"/>
            <a:ext cx="1005212" cy="369332"/>
          </a:xfrm>
          <a:prstGeom prst="rect">
            <a:avLst/>
          </a:prstGeom>
        </p:spPr>
        <p:txBody>
          <a:bodyPr wrap="none">
            <a:spAutoFit/>
          </a:bodyPr>
          <a:lstStyle/>
          <a:p>
            <a:r>
              <a:rPr lang="en-US" dirty="0" err="1">
                <a:latin typeface="Andalus" panose="02020603050405020304" pitchFamily="18" charset="-78"/>
                <a:cs typeface="Andalus" panose="02020603050405020304" pitchFamily="18" charset="-78"/>
              </a:rPr>
              <a:t>Dynacast</a:t>
            </a:r>
            <a:endParaRPr lang="en-US" dirty="0"/>
          </a:p>
        </p:txBody>
      </p:sp>
      <p:sp>
        <p:nvSpPr>
          <p:cNvPr id="23" name="Rectangle 22"/>
          <p:cNvSpPr/>
          <p:nvPr/>
        </p:nvSpPr>
        <p:spPr>
          <a:xfrm>
            <a:off x="6493939" y="4455007"/>
            <a:ext cx="1005212" cy="369332"/>
          </a:xfrm>
          <a:prstGeom prst="rect">
            <a:avLst/>
          </a:prstGeom>
        </p:spPr>
        <p:txBody>
          <a:bodyPr wrap="none">
            <a:spAutoFit/>
          </a:bodyPr>
          <a:lstStyle/>
          <a:p>
            <a:r>
              <a:rPr lang="en-US" dirty="0" err="1">
                <a:latin typeface="Andalus" panose="02020603050405020304" pitchFamily="18" charset="-78"/>
                <a:cs typeface="Andalus" panose="02020603050405020304" pitchFamily="18" charset="-78"/>
              </a:rPr>
              <a:t>Dynacast</a:t>
            </a:r>
            <a:endParaRPr lang="en-US" dirty="0"/>
          </a:p>
        </p:txBody>
      </p:sp>
    </p:spTree>
    <p:extLst>
      <p:ext uri="{BB962C8B-B14F-4D97-AF65-F5344CB8AC3E}">
        <p14:creationId xmlns:p14="http://schemas.microsoft.com/office/powerpoint/2010/main" val="9711973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71133"/>
          </a:xfrm>
        </p:spPr>
        <p:txBody>
          <a:bodyPr/>
          <a:lstStyle/>
          <a:p>
            <a:pPr algn="ctr"/>
            <a:r>
              <a:rPr lang="en-US" sz="4800" b="1" dirty="0" smtClean="0"/>
              <a:t>Pop cast</a:t>
            </a:r>
            <a:endParaRPr lang="en-US" sz="4800" b="1" dirty="0"/>
          </a:p>
        </p:txBody>
      </p:sp>
      <p:sp>
        <p:nvSpPr>
          <p:cNvPr id="3" name="Content Placeholder 2"/>
          <p:cNvSpPr>
            <a:spLocks noGrp="1"/>
          </p:cNvSpPr>
          <p:nvPr>
            <p:ph idx="1"/>
          </p:nvPr>
        </p:nvSpPr>
        <p:spPr>
          <a:xfrm>
            <a:off x="1103312" y="1658984"/>
            <a:ext cx="8946541" cy="4589416"/>
          </a:xfrm>
        </p:spPr>
        <p:txBody>
          <a:bodyPr/>
          <a:lstStyle/>
          <a:p>
            <a:r>
              <a:rPr lang="en-US" dirty="0" smtClean="0"/>
              <a:t>A/E</a:t>
            </a:r>
            <a:endParaRPr lang="en-US" dirty="0"/>
          </a:p>
        </p:txBody>
      </p:sp>
      <p:pic>
        <p:nvPicPr>
          <p:cNvPr id="4" name="Picture 3" descr="scan00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847850" y="1981200"/>
            <a:ext cx="2287588" cy="19875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scan00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248128" y="2255657"/>
            <a:ext cx="2606675" cy="9667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scan00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1689100" y="4700588"/>
            <a:ext cx="2606675" cy="8001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scan00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a:xfrm>
            <a:off x="6534150" y="4106863"/>
            <a:ext cx="909638" cy="1989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36245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Cervical spine</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nSpc>
                <a:spcPct val="150000"/>
              </a:lnSpc>
            </a:pPr>
            <a:r>
              <a:rPr lang="en-US" sz="2400" dirty="0" smtClean="0">
                <a:latin typeface="Times New Roman" panose="02020603050405020304" pitchFamily="18" charset="0"/>
                <a:cs typeface="Times New Roman" panose="02020603050405020304" pitchFamily="18" charset="0"/>
              </a:rPr>
              <a:t>Cervical collar – soft &amp; hard</a:t>
            </a:r>
          </a:p>
          <a:p>
            <a:pPr>
              <a:lnSpc>
                <a:spcPct val="150000"/>
              </a:lnSpc>
            </a:pPr>
            <a:r>
              <a:rPr lang="en-US" sz="2400" dirty="0" smtClean="0">
                <a:latin typeface="Times New Roman" panose="02020603050405020304" pitchFamily="18" charset="0"/>
                <a:cs typeface="Times New Roman" panose="02020603050405020304" pitchFamily="18" charset="0"/>
              </a:rPr>
              <a:t>Minerva jacket</a:t>
            </a:r>
          </a:p>
          <a:p>
            <a:pPr>
              <a:lnSpc>
                <a:spcPct val="150000"/>
              </a:lnSpc>
            </a:pPr>
            <a:r>
              <a:rPr lang="en-US" sz="2400" dirty="0" smtClean="0">
                <a:latin typeface="Times New Roman" panose="02020603050405020304" pitchFamily="18" charset="0"/>
                <a:cs typeface="Times New Roman" panose="02020603050405020304" pitchFamily="18" charset="0"/>
              </a:rPr>
              <a:t>Halo thoracic support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482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62573"/>
          </a:xfrm>
        </p:spPr>
        <p:txBody>
          <a:bodyPr/>
          <a:lstStyle/>
          <a:p>
            <a:pPr algn="ctr"/>
            <a:r>
              <a:rPr lang="en-US" sz="5400" b="1" dirty="0" smtClean="0">
                <a:latin typeface="Times New Roman" panose="02020603050405020304" pitchFamily="18" charset="0"/>
                <a:cs typeface="Times New Roman" panose="02020603050405020304" pitchFamily="18" charset="0"/>
              </a:rPr>
              <a:t>Serial casting</a:t>
            </a:r>
            <a:endParaRPr lang="en-US" sz="5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2" y="1815738"/>
            <a:ext cx="9869488" cy="4432662"/>
          </a:xfrm>
        </p:spPr>
        <p:txBody>
          <a:bodyPr>
            <a:normAutofit/>
          </a:bodyPr>
          <a:lstStyle/>
          <a:p>
            <a:pPr>
              <a:lnSpc>
                <a:spcPct val="150000"/>
              </a:lnSpc>
            </a:pPr>
            <a:r>
              <a:rPr lang="en-US" sz="2400" dirty="0" smtClean="0">
                <a:latin typeface="Times New Roman" panose="02020603050405020304" pitchFamily="18" charset="0"/>
                <a:cs typeface="Times New Roman" panose="02020603050405020304" pitchFamily="18" charset="0"/>
              </a:rPr>
              <a:t>C.T.E.V – </a:t>
            </a:r>
          </a:p>
          <a:p>
            <a:pPr>
              <a:lnSpc>
                <a:spcPct val="150000"/>
              </a:lnSpc>
            </a:pPr>
            <a:r>
              <a:rPr lang="en-US" sz="2400" dirty="0" smtClean="0">
                <a:latin typeface="Times New Roman" panose="02020603050405020304" pitchFamily="18" charset="0"/>
                <a:cs typeface="Times New Roman" panose="02020603050405020304" pitchFamily="18" charset="0"/>
              </a:rPr>
              <a:t>Genu </a:t>
            </a:r>
            <a:r>
              <a:rPr lang="en-US" sz="2400" dirty="0" err="1" smtClean="0">
                <a:latin typeface="Times New Roman" panose="02020603050405020304" pitchFamily="18" charset="0"/>
                <a:cs typeface="Times New Roman" panose="02020603050405020304" pitchFamily="18" charset="0"/>
              </a:rPr>
              <a:t>valgum</a:t>
            </a:r>
            <a:r>
              <a:rPr lang="en-US" sz="2400" dirty="0" smtClean="0">
                <a:latin typeface="Times New Roman" panose="02020603050405020304" pitchFamily="18" charset="0"/>
                <a:cs typeface="Times New Roman" panose="02020603050405020304" pitchFamily="18" charset="0"/>
              </a:rPr>
              <a:t> – in children</a:t>
            </a:r>
          </a:p>
          <a:p>
            <a:pPr>
              <a:lnSpc>
                <a:spcPct val="150000"/>
              </a:lnSpc>
            </a:pPr>
            <a:r>
              <a:rPr lang="en-US" sz="2400" dirty="0" smtClean="0">
                <a:latin typeface="Times New Roman" panose="02020603050405020304" pitchFamily="18" charset="0"/>
                <a:cs typeface="Times New Roman" panose="02020603050405020304" pitchFamily="18" charset="0"/>
              </a:rPr>
              <a:t>Genu </a:t>
            </a:r>
            <a:r>
              <a:rPr lang="en-US" sz="2400" dirty="0" err="1" smtClean="0">
                <a:latin typeface="Times New Roman" panose="02020603050405020304" pitchFamily="18" charset="0"/>
                <a:cs typeface="Times New Roman" panose="02020603050405020304" pitchFamily="18" charset="0"/>
              </a:rPr>
              <a:t>varus</a:t>
            </a:r>
            <a:r>
              <a:rPr lang="en-US" sz="2400" dirty="0" smtClean="0">
                <a:latin typeface="Times New Roman" panose="02020603050405020304" pitchFamily="18" charset="0"/>
                <a:cs typeface="Times New Roman" panose="02020603050405020304" pitchFamily="18" charset="0"/>
              </a:rPr>
              <a:t> –</a:t>
            </a:r>
          </a:p>
          <a:p>
            <a:pPr>
              <a:lnSpc>
                <a:spcPct val="150000"/>
              </a:lnSpc>
            </a:pPr>
            <a:r>
              <a:rPr lang="en-US" sz="2400" dirty="0" smtClean="0">
                <a:latin typeface="Times New Roman" panose="02020603050405020304" pitchFamily="18" charset="0"/>
                <a:cs typeface="Times New Roman" panose="02020603050405020304" pitchFamily="18" charset="0"/>
              </a:rPr>
              <a:t>Genu re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8132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0877" y="178398"/>
            <a:ext cx="9404723" cy="958071"/>
          </a:xfrm>
        </p:spPr>
        <p:txBody>
          <a:bodyPr/>
          <a:lstStyle/>
          <a:p>
            <a:endParaRPr lang="en-US" dirty="0"/>
          </a:p>
        </p:txBody>
      </p:sp>
      <p:sp>
        <p:nvSpPr>
          <p:cNvPr id="3" name="Content Placeholder 2"/>
          <p:cNvSpPr>
            <a:spLocks noGrp="1"/>
          </p:cNvSpPr>
          <p:nvPr>
            <p:ph idx="1"/>
          </p:nvPr>
        </p:nvSpPr>
        <p:spPr>
          <a:xfrm>
            <a:off x="1103312" y="1423852"/>
            <a:ext cx="10378939" cy="4824548"/>
          </a:xfrm>
        </p:spPr>
        <p:txBody>
          <a:bodyPr>
            <a:normAutofit/>
          </a:bodyPr>
          <a:lstStyle/>
          <a:p>
            <a:pPr>
              <a:lnSpc>
                <a:spcPct val="150000"/>
              </a:lnSpc>
            </a:pPr>
            <a:r>
              <a:rPr lang="en-US" sz="4400" dirty="0">
                <a:latin typeface="Times New Roman" panose="02020603050405020304" pitchFamily="18" charset="0"/>
                <a:ea typeface="Tahoma" panose="020B0604030504040204" pitchFamily="34" charset="0"/>
                <a:cs typeface="Times New Roman" panose="02020603050405020304" pitchFamily="18" charset="0"/>
              </a:rPr>
              <a:t>Upper limb casts and splints</a:t>
            </a:r>
          </a:p>
          <a:p>
            <a:pPr>
              <a:lnSpc>
                <a:spcPct val="150000"/>
              </a:lnSpc>
            </a:pPr>
            <a:r>
              <a:rPr lang="en-US" sz="4400" dirty="0">
                <a:latin typeface="Times New Roman" panose="02020603050405020304" pitchFamily="18" charset="0"/>
                <a:ea typeface="Tahoma" panose="020B0604030504040204" pitchFamily="34" charset="0"/>
                <a:cs typeface="Times New Roman" panose="02020603050405020304" pitchFamily="18" charset="0"/>
              </a:rPr>
              <a:t>Lower limb casts and splints</a:t>
            </a:r>
          </a:p>
          <a:p>
            <a:pPr>
              <a:lnSpc>
                <a:spcPct val="150000"/>
              </a:lnSpc>
            </a:pPr>
            <a:r>
              <a:rPr lang="en-US" sz="4400" dirty="0">
                <a:latin typeface="Times New Roman" panose="02020603050405020304" pitchFamily="18" charset="0"/>
                <a:ea typeface="Tahoma" panose="020B0604030504040204" pitchFamily="34" charset="0"/>
                <a:cs typeface="Times New Roman" panose="02020603050405020304" pitchFamily="18" charset="0"/>
              </a:rPr>
              <a:t>Other body casts and splints</a:t>
            </a:r>
          </a:p>
          <a:p>
            <a:endParaRPr lang="en-US" sz="4400" dirty="0"/>
          </a:p>
        </p:txBody>
      </p:sp>
    </p:spTree>
    <p:extLst>
      <p:ext uri="{BB962C8B-B14F-4D97-AF65-F5344CB8AC3E}">
        <p14:creationId xmlns:p14="http://schemas.microsoft.com/office/powerpoint/2010/main" val="309264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58071"/>
          </a:xfrm>
        </p:spPr>
        <p:txBody>
          <a:bodyPr/>
          <a:lstStyle/>
          <a:p>
            <a:pPr algn="ctr"/>
            <a:r>
              <a:rPr lang="en-US" dirty="0" smtClean="0"/>
              <a:t> </a:t>
            </a:r>
            <a:r>
              <a:rPr lang="en-US" sz="4800" b="1" dirty="0" smtClean="0">
                <a:latin typeface="Times New Roman" panose="02020603050405020304" pitchFamily="18" charset="0"/>
                <a:cs typeface="Times New Roman" panose="02020603050405020304" pitchFamily="18" charset="0"/>
              </a:rPr>
              <a:t>Introduction</a:t>
            </a:r>
            <a:endParaRPr lang="en-US" sz="4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2" y="2599508"/>
            <a:ext cx="8946541" cy="3648891"/>
          </a:xfrm>
        </p:spPr>
        <p:txBody>
          <a:bodyPr>
            <a:normAutofit/>
          </a:bodyPr>
          <a:lstStyle/>
          <a:p>
            <a:pPr>
              <a:lnSpc>
                <a:spcPct val="150000"/>
              </a:lnSpc>
            </a:pPr>
            <a:r>
              <a:rPr lang="en-US" sz="4400" dirty="0">
                <a:latin typeface="Times New Roman" panose="02020603050405020304" pitchFamily="18" charset="0"/>
                <a:cs typeface="Times New Roman" panose="02020603050405020304" pitchFamily="18" charset="0"/>
              </a:rPr>
              <a:t>Casts and splints are hard wraps used to support and protect injured bones, ligaments, tendons, and other tissues. </a:t>
            </a:r>
            <a:endParaRPr lang="en-US" sz="4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05241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4287" y="-418011"/>
            <a:ext cx="9404723" cy="627017"/>
          </a:xfrm>
        </p:spPr>
        <p:txBody>
          <a:bodyPr/>
          <a:lstStyle/>
          <a:p>
            <a:pPr algn="ctr"/>
            <a:r>
              <a:rPr lang="en-US" dirty="0" smtClean="0">
                <a:latin typeface="Times New Roman" panose="02020603050405020304" pitchFamily="18" charset="0"/>
                <a:cs typeface="Times New Roman" panose="02020603050405020304" pitchFamily="18" charset="0"/>
              </a:rPr>
              <a:t>…</a:t>
            </a:r>
            <a:r>
              <a:rPr lang="en-US" b="1" dirty="0" smtClean="0">
                <a:latin typeface="Times New Roman" panose="02020603050405020304" pitchFamily="18" charset="0"/>
                <a:cs typeface="Times New Roman" panose="02020603050405020304" pitchFamily="18" charset="0"/>
              </a:rPr>
              <a:t>Intro</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09451" y="209006"/>
            <a:ext cx="11038114" cy="6648994"/>
          </a:xfrm>
        </p:spPr>
        <p:txBody>
          <a:bodyPr>
            <a:noAutofit/>
          </a:bodyPr>
          <a:lstStyle/>
          <a:p>
            <a:pPr>
              <a:lnSpc>
                <a:spcPct val="150000"/>
              </a:lnSpc>
            </a:pPr>
            <a:r>
              <a:rPr lang="en-US" sz="4400" dirty="0">
                <a:latin typeface="Times New Roman" panose="02020603050405020304" pitchFamily="18" charset="0"/>
                <a:cs typeface="Times New Roman" panose="02020603050405020304" pitchFamily="18" charset="0"/>
              </a:rPr>
              <a:t>They help fractures heal by keeping </a:t>
            </a:r>
            <a:endParaRPr lang="en-US" sz="4400" dirty="0" smtClean="0">
              <a:latin typeface="Times New Roman" panose="02020603050405020304" pitchFamily="18" charset="0"/>
              <a:cs typeface="Times New Roman" panose="02020603050405020304" pitchFamily="18" charset="0"/>
            </a:endParaRPr>
          </a:p>
          <a:p>
            <a:pPr marL="0" indent="0">
              <a:lnSpc>
                <a:spcPct val="150000"/>
              </a:lnSpc>
              <a:buNone/>
            </a:pPr>
            <a:r>
              <a:rPr lang="en-US" sz="4400" dirty="0" smtClean="0">
                <a:latin typeface="Times New Roman" panose="02020603050405020304" pitchFamily="18" charset="0"/>
                <a:cs typeface="Times New Roman" panose="02020603050405020304" pitchFamily="18" charset="0"/>
              </a:rPr>
              <a:t>   the </a:t>
            </a:r>
            <a:r>
              <a:rPr lang="en-US" sz="4400" dirty="0">
                <a:latin typeface="Times New Roman" panose="02020603050405020304" pitchFamily="18" charset="0"/>
                <a:cs typeface="Times New Roman" panose="02020603050405020304" pitchFamily="18" charset="0"/>
              </a:rPr>
              <a:t>fragments ends together and </a:t>
            </a:r>
            <a:r>
              <a:rPr lang="en-US" sz="4400" dirty="0" smtClean="0">
                <a:latin typeface="Times New Roman" panose="02020603050405020304" pitchFamily="18" charset="0"/>
                <a:cs typeface="Times New Roman" panose="02020603050405020304" pitchFamily="18" charset="0"/>
              </a:rPr>
              <a:t>as</a:t>
            </a:r>
          </a:p>
          <a:p>
            <a:pPr marL="0" indent="0">
              <a:lnSpc>
                <a:spcPct val="150000"/>
              </a:lnSpc>
              <a:buNone/>
            </a:pPr>
            <a:r>
              <a:rPr lang="en-US" sz="4400" dirty="0" smtClean="0">
                <a:latin typeface="Times New Roman" panose="02020603050405020304" pitchFamily="18" charset="0"/>
                <a:cs typeface="Times New Roman" panose="02020603050405020304" pitchFamily="18" charset="0"/>
              </a:rPr>
              <a:t>   </a:t>
            </a:r>
            <a:r>
              <a:rPr lang="en-US" sz="4400" dirty="0">
                <a:latin typeface="Times New Roman" panose="02020603050405020304" pitchFamily="18" charset="0"/>
                <a:cs typeface="Times New Roman" panose="02020603050405020304" pitchFamily="18" charset="0"/>
              </a:rPr>
              <a:t>straight as possible. </a:t>
            </a:r>
          </a:p>
          <a:p>
            <a:pPr>
              <a:lnSpc>
                <a:spcPct val="150000"/>
              </a:lnSpc>
            </a:pPr>
            <a:r>
              <a:rPr lang="en-US" sz="4400" dirty="0">
                <a:latin typeface="Times New Roman" panose="02020603050405020304" pitchFamily="18" charset="0"/>
                <a:cs typeface="Times New Roman" panose="02020603050405020304" pitchFamily="18" charset="0"/>
              </a:rPr>
              <a:t>Casts and splints also help with </a:t>
            </a:r>
            <a:endParaRPr lang="en-US" sz="4400" dirty="0" smtClean="0">
              <a:latin typeface="Times New Roman" panose="02020603050405020304" pitchFamily="18" charset="0"/>
              <a:cs typeface="Times New Roman" panose="02020603050405020304" pitchFamily="18" charset="0"/>
            </a:endParaRPr>
          </a:p>
          <a:p>
            <a:pPr marL="0" indent="0">
              <a:lnSpc>
                <a:spcPct val="150000"/>
              </a:lnSpc>
              <a:buNone/>
            </a:pPr>
            <a:r>
              <a:rPr lang="en-US" sz="4400" dirty="0" smtClean="0">
                <a:latin typeface="Times New Roman" panose="02020603050405020304" pitchFamily="18" charset="0"/>
                <a:cs typeface="Times New Roman" panose="02020603050405020304" pitchFamily="18" charset="0"/>
              </a:rPr>
              <a:t>   pain </a:t>
            </a:r>
            <a:r>
              <a:rPr lang="en-US" sz="4400" dirty="0">
                <a:latin typeface="Times New Roman" panose="02020603050405020304" pitchFamily="18" charset="0"/>
                <a:cs typeface="Times New Roman" panose="02020603050405020304" pitchFamily="18" charset="0"/>
              </a:rPr>
              <a:t>and swelling and protect the </a:t>
            </a:r>
            <a:endParaRPr lang="en-US" sz="4400" dirty="0" smtClean="0">
              <a:latin typeface="Times New Roman" panose="02020603050405020304" pitchFamily="18" charset="0"/>
              <a:cs typeface="Times New Roman" panose="02020603050405020304" pitchFamily="18" charset="0"/>
            </a:endParaRPr>
          </a:p>
          <a:p>
            <a:pPr marL="0" indent="0">
              <a:lnSpc>
                <a:spcPct val="150000"/>
              </a:lnSpc>
              <a:buNone/>
            </a:pPr>
            <a:r>
              <a:rPr lang="en-US" sz="4400" dirty="0">
                <a:latin typeface="Times New Roman" panose="02020603050405020304" pitchFamily="18" charset="0"/>
                <a:cs typeface="Times New Roman" panose="02020603050405020304" pitchFamily="18" charset="0"/>
              </a:rPr>
              <a:t> </a:t>
            </a:r>
            <a:r>
              <a:rPr lang="en-US" sz="4400" dirty="0" smtClean="0">
                <a:latin typeface="Times New Roman" panose="02020603050405020304" pitchFamily="18" charset="0"/>
                <a:cs typeface="Times New Roman" panose="02020603050405020304" pitchFamily="18" charset="0"/>
              </a:rPr>
              <a:t>  injured </a:t>
            </a:r>
            <a:r>
              <a:rPr lang="en-US" sz="4400" dirty="0">
                <a:latin typeface="Times New Roman" panose="02020603050405020304" pitchFamily="18" charset="0"/>
                <a:cs typeface="Times New Roman" panose="02020603050405020304" pitchFamily="18" charset="0"/>
              </a:rPr>
              <a:t>area from more harm.</a:t>
            </a:r>
          </a:p>
          <a:p>
            <a:pPr>
              <a:lnSpc>
                <a:spcPct val="150000"/>
              </a:lnSpc>
            </a:pPr>
            <a:endParaRPr lang="en-US" sz="4400" dirty="0">
              <a:latin typeface="Times New Roman" panose="02020603050405020304" pitchFamily="18" charset="0"/>
              <a:cs typeface="Times New Roman" panose="02020603050405020304" pitchFamily="18" charset="0"/>
            </a:endParaRPr>
          </a:p>
          <a:p>
            <a:endParaRPr lang="en-US" sz="4400" dirty="0"/>
          </a:p>
        </p:txBody>
      </p:sp>
    </p:spTree>
    <p:extLst>
      <p:ext uri="{BB962C8B-B14F-4D97-AF65-F5344CB8AC3E}">
        <p14:creationId xmlns:p14="http://schemas.microsoft.com/office/powerpoint/2010/main" val="891590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91440"/>
            <a:ext cx="9404723" cy="755968"/>
          </a:xfrm>
        </p:spPr>
        <p:txBody>
          <a:bodyPr/>
          <a:lstStyle/>
          <a:p>
            <a:pPr algn="ctr"/>
            <a:r>
              <a:rPr lang="en-US" sz="4800" b="1" dirty="0" smtClean="0">
                <a:latin typeface="Times New Roman" panose="02020603050405020304" pitchFamily="18" charset="0"/>
                <a:cs typeface="Times New Roman" panose="02020603050405020304" pitchFamily="18" charset="0"/>
              </a:rPr>
              <a:t>Definition</a:t>
            </a:r>
            <a:endParaRPr lang="en-US" sz="4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11872" y="2481944"/>
            <a:ext cx="10640197" cy="4519747"/>
          </a:xfrm>
        </p:spPr>
        <p:txBody>
          <a:bodyPr>
            <a:normAutofit/>
          </a:bodyPr>
          <a:lstStyle/>
          <a:p>
            <a:r>
              <a:rPr lang="en-US" sz="4400" dirty="0" smtClean="0">
                <a:latin typeface="Times New Roman" panose="02020603050405020304" pitchFamily="18" charset="0"/>
                <a:cs typeface="Times New Roman" panose="02020603050405020304" pitchFamily="18" charset="0"/>
              </a:rPr>
              <a:t>Cast -  </a:t>
            </a:r>
            <a:r>
              <a:rPr lang="en-US" sz="4400" dirty="0">
                <a:latin typeface="Times New Roman" panose="02020603050405020304" pitchFamily="18" charset="0"/>
                <a:cs typeface="Times New Roman" panose="02020603050405020304" pitchFamily="18" charset="0"/>
              </a:rPr>
              <a:t>method of temporary immobilization </a:t>
            </a:r>
            <a:endParaRPr lang="en-US" sz="4400" dirty="0" smtClean="0">
              <a:latin typeface="Times New Roman" panose="02020603050405020304" pitchFamily="18" charset="0"/>
              <a:cs typeface="Times New Roman" panose="02020603050405020304" pitchFamily="18" charset="0"/>
            </a:endParaRPr>
          </a:p>
          <a:p>
            <a:pPr marL="0" indent="0">
              <a:buNone/>
            </a:pPr>
            <a:r>
              <a:rPr lang="en-US" sz="4400" dirty="0" smtClean="0">
                <a:latin typeface="Times New Roman" panose="02020603050405020304" pitchFamily="18" charset="0"/>
                <a:cs typeface="Times New Roman" panose="02020603050405020304" pitchFamily="18" charset="0"/>
              </a:rPr>
              <a:t>    that </a:t>
            </a:r>
            <a:r>
              <a:rPr lang="en-US" sz="4400" dirty="0">
                <a:latin typeface="Times New Roman" panose="02020603050405020304" pitchFamily="18" charset="0"/>
                <a:cs typeface="Times New Roman" panose="02020603050405020304" pitchFamily="18" charset="0"/>
              </a:rPr>
              <a:t>circumferentially incorporates </a:t>
            </a:r>
            <a:endParaRPr lang="en-US" sz="4400" dirty="0" smtClean="0">
              <a:latin typeface="Times New Roman" panose="02020603050405020304" pitchFamily="18" charset="0"/>
              <a:cs typeface="Times New Roman" panose="02020603050405020304" pitchFamily="18" charset="0"/>
            </a:endParaRPr>
          </a:p>
          <a:p>
            <a:pPr marL="0" indent="0">
              <a:buNone/>
            </a:pPr>
            <a:r>
              <a:rPr lang="en-US" sz="4400" dirty="0" smtClean="0">
                <a:latin typeface="Times New Roman" panose="02020603050405020304" pitchFamily="18" charset="0"/>
                <a:cs typeface="Times New Roman" panose="02020603050405020304" pitchFamily="18" charset="0"/>
              </a:rPr>
              <a:t>    a </a:t>
            </a:r>
            <a:r>
              <a:rPr lang="en-US" sz="4400" dirty="0">
                <a:latin typeface="Times New Roman" panose="02020603050405020304" pitchFamily="18" charset="0"/>
                <a:cs typeface="Times New Roman" panose="02020603050405020304" pitchFamily="18" charset="0"/>
              </a:rPr>
              <a:t>part </a:t>
            </a:r>
            <a:r>
              <a:rPr lang="en-US" sz="4400" dirty="0" smtClean="0">
                <a:latin typeface="Times New Roman" panose="02020603050405020304" pitchFamily="18" charset="0"/>
                <a:cs typeface="Times New Roman" panose="02020603050405020304" pitchFamily="18" charset="0"/>
              </a:rPr>
              <a:t>or </a:t>
            </a:r>
            <a:r>
              <a:rPr lang="en-US" sz="4400" dirty="0">
                <a:latin typeface="Times New Roman" panose="02020603050405020304" pitchFamily="18" charset="0"/>
                <a:cs typeface="Times New Roman" panose="02020603050405020304" pitchFamily="18" charset="0"/>
              </a:rPr>
              <a:t>parts of a body.</a:t>
            </a:r>
          </a:p>
          <a:p>
            <a:r>
              <a:rPr lang="en-US" sz="4400" dirty="0" smtClean="0">
                <a:latin typeface="Times New Roman" panose="02020603050405020304" pitchFamily="18" charset="0"/>
                <a:cs typeface="Times New Roman" panose="02020603050405020304" pitchFamily="18" charset="0"/>
              </a:rPr>
              <a:t>They provide superior immobilization</a:t>
            </a:r>
          </a:p>
          <a:p>
            <a:r>
              <a:rPr lang="en-US" sz="4400" dirty="0" smtClean="0">
                <a:latin typeface="Times New Roman" panose="02020603050405020304" pitchFamily="18" charset="0"/>
                <a:cs typeface="Times New Roman" panose="02020603050405020304" pitchFamily="18" charset="0"/>
              </a:rPr>
              <a:t>Less forgiving- higher complication rates</a:t>
            </a:r>
          </a:p>
          <a:p>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37993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6192" y="-182880"/>
            <a:ext cx="9404723" cy="599213"/>
          </a:xfrm>
        </p:spPr>
        <p:txBody>
          <a:bodyPr/>
          <a:lstStyle/>
          <a:p>
            <a:endParaRPr lang="en-US" dirty="0"/>
          </a:p>
        </p:txBody>
      </p:sp>
      <p:sp>
        <p:nvSpPr>
          <p:cNvPr id="3" name="Content Placeholder 2"/>
          <p:cNvSpPr>
            <a:spLocks noGrp="1"/>
          </p:cNvSpPr>
          <p:nvPr>
            <p:ph idx="1"/>
          </p:nvPr>
        </p:nvSpPr>
        <p:spPr>
          <a:xfrm>
            <a:off x="1064124" y="1214847"/>
            <a:ext cx="10927579" cy="5216434"/>
          </a:xfrm>
        </p:spPr>
        <p:txBody>
          <a:bodyPr>
            <a:normAutofit fontScale="92500"/>
          </a:bodyPr>
          <a:lstStyle/>
          <a:p>
            <a:pPr>
              <a:lnSpc>
                <a:spcPct val="150000"/>
              </a:lnSpc>
            </a:pPr>
            <a:r>
              <a:rPr lang="en-US" sz="4400" dirty="0">
                <a:latin typeface="Times New Roman" panose="02020603050405020304" pitchFamily="18" charset="0"/>
                <a:cs typeface="Times New Roman" panose="02020603050405020304" pitchFamily="18" charset="0"/>
              </a:rPr>
              <a:t>Generally reserved for more complex </a:t>
            </a:r>
            <a:endParaRPr lang="en-US" sz="4400" dirty="0" smtClean="0">
              <a:latin typeface="Times New Roman" panose="02020603050405020304" pitchFamily="18" charset="0"/>
              <a:cs typeface="Times New Roman" panose="02020603050405020304" pitchFamily="18" charset="0"/>
            </a:endParaRPr>
          </a:p>
          <a:p>
            <a:pPr marL="0" indent="0">
              <a:lnSpc>
                <a:spcPct val="150000"/>
              </a:lnSpc>
              <a:buNone/>
            </a:pPr>
            <a:r>
              <a:rPr lang="en-US" sz="4400" dirty="0" smtClean="0">
                <a:latin typeface="Times New Roman" panose="02020603050405020304" pitchFamily="18" charset="0"/>
                <a:cs typeface="Times New Roman" panose="02020603050405020304" pitchFamily="18" charset="0"/>
              </a:rPr>
              <a:t>    and </a:t>
            </a:r>
            <a:r>
              <a:rPr lang="en-US" sz="4400" dirty="0">
                <a:latin typeface="Times New Roman" panose="02020603050405020304" pitchFamily="18" charset="0"/>
                <a:cs typeface="Times New Roman" panose="02020603050405020304" pitchFamily="18" charset="0"/>
              </a:rPr>
              <a:t>definitive # management</a:t>
            </a:r>
          </a:p>
          <a:p>
            <a:pPr>
              <a:lnSpc>
                <a:spcPct val="150000"/>
              </a:lnSpc>
            </a:pPr>
            <a:r>
              <a:rPr lang="en-US" sz="4400" dirty="0">
                <a:latin typeface="Times New Roman" panose="02020603050405020304" pitchFamily="18" charset="0"/>
                <a:cs typeface="Times New Roman" panose="02020603050405020304" pitchFamily="18" charset="0"/>
              </a:rPr>
              <a:t>Continuous immobilization can lead to </a:t>
            </a:r>
            <a:r>
              <a:rPr lang="en-US" sz="4400" dirty="0" smtClean="0">
                <a:latin typeface="Times New Roman" panose="02020603050405020304" pitchFamily="18" charset="0"/>
                <a:cs typeface="Times New Roman" panose="02020603050405020304" pitchFamily="18" charset="0"/>
              </a:rPr>
              <a:t>chronic </a:t>
            </a:r>
            <a:r>
              <a:rPr lang="en-US" sz="4400" dirty="0">
                <a:latin typeface="Times New Roman" panose="02020603050405020304" pitchFamily="18" charset="0"/>
                <a:cs typeface="Times New Roman" panose="02020603050405020304" pitchFamily="18" charset="0"/>
              </a:rPr>
              <a:t>pain, joint stiffness, muscle atrophy </a:t>
            </a:r>
            <a:r>
              <a:rPr lang="en-US" sz="4400" dirty="0" smtClean="0">
                <a:latin typeface="Times New Roman" panose="02020603050405020304" pitchFamily="18" charset="0"/>
                <a:cs typeface="Times New Roman" panose="02020603050405020304" pitchFamily="18" charset="0"/>
              </a:rPr>
              <a:t>and</a:t>
            </a:r>
          </a:p>
          <a:p>
            <a:pPr marL="0" indent="0">
              <a:lnSpc>
                <a:spcPct val="150000"/>
              </a:lnSpc>
              <a:buNone/>
            </a:pPr>
            <a:r>
              <a:rPr lang="en-US" sz="4400" dirty="0">
                <a:latin typeface="Times New Roman" panose="02020603050405020304" pitchFamily="18" charset="0"/>
                <a:cs typeface="Times New Roman" panose="02020603050405020304" pitchFamily="18" charset="0"/>
              </a:rPr>
              <a:t> </a:t>
            </a:r>
            <a:r>
              <a:rPr lang="en-US" sz="4400" dirty="0" smtClean="0">
                <a:latin typeface="Times New Roman" panose="02020603050405020304" pitchFamily="18" charset="0"/>
                <a:cs typeface="Times New Roman" panose="02020603050405020304" pitchFamily="18" charset="0"/>
              </a:rPr>
              <a:t>   complex </a:t>
            </a:r>
            <a:r>
              <a:rPr lang="en-US" sz="4400" dirty="0">
                <a:latin typeface="Times New Roman" panose="02020603050405020304" pitchFamily="18" charset="0"/>
                <a:cs typeface="Times New Roman" panose="02020603050405020304" pitchFamily="18" charset="0"/>
              </a:rPr>
              <a:t>regional pain syndrome</a:t>
            </a:r>
          </a:p>
          <a:p>
            <a:endParaRPr lang="en-US" sz="4400" dirty="0"/>
          </a:p>
        </p:txBody>
      </p:sp>
    </p:spTree>
    <p:extLst>
      <p:ext uri="{BB962C8B-B14F-4D97-AF65-F5344CB8AC3E}">
        <p14:creationId xmlns:p14="http://schemas.microsoft.com/office/powerpoint/2010/main" val="1704618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b="1" dirty="0" smtClean="0">
                <a:latin typeface="Times New Roman" panose="02020603050405020304" pitchFamily="18" charset="0"/>
                <a:cs typeface="Times New Roman" panose="02020603050405020304" pitchFamily="18" charset="0"/>
              </a:rPr>
              <a:t>….definition</a:t>
            </a:r>
            <a:endParaRPr lang="en-US" sz="4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63612" y="3332480"/>
            <a:ext cx="10979831" cy="3525520"/>
          </a:xfrm>
        </p:spPr>
        <p:txBody>
          <a:bodyPr>
            <a:normAutofit/>
          </a:bodyPr>
          <a:lstStyle/>
          <a:p>
            <a:pPr>
              <a:lnSpc>
                <a:spcPct val="150000"/>
              </a:lnSpc>
            </a:pPr>
            <a:r>
              <a:rPr lang="en-US" sz="4400" dirty="0" smtClean="0">
                <a:latin typeface="Times New Roman" panose="02020603050405020304" pitchFamily="18" charset="0"/>
                <a:cs typeface="Times New Roman" panose="02020603050405020304" pitchFamily="18" charset="0"/>
              </a:rPr>
              <a:t>Splint- a method of temporarily immobilizing body parts non-circumferentially </a:t>
            </a:r>
          </a:p>
          <a:p>
            <a:pPr>
              <a:lnSpc>
                <a:spcPct val="150000"/>
              </a:lnSpc>
            </a:pPr>
            <a:r>
              <a:rPr lang="en-US" sz="4400" dirty="0" smtClean="0">
                <a:latin typeface="Times New Roman" panose="02020603050405020304" pitchFamily="18" charset="0"/>
                <a:cs typeface="Times New Roman" panose="02020603050405020304" pitchFamily="18" charset="0"/>
              </a:rPr>
              <a:t>Used before definitive treatment</a:t>
            </a:r>
          </a:p>
          <a:p>
            <a:pPr marL="0" indent="0">
              <a:lnSpc>
                <a:spcPct val="150000"/>
              </a:lnSpc>
              <a:buNone/>
            </a:pP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97228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220" y="0"/>
            <a:ext cx="9404723" cy="677582"/>
          </a:xfrm>
        </p:spPr>
        <p:txBody>
          <a:bodyPr/>
          <a:lstStyle/>
          <a:p>
            <a:endParaRPr lang="en-US" dirty="0"/>
          </a:p>
        </p:txBody>
      </p:sp>
      <p:sp>
        <p:nvSpPr>
          <p:cNvPr id="3" name="Content Placeholder 2"/>
          <p:cNvSpPr>
            <a:spLocks noGrp="1"/>
          </p:cNvSpPr>
          <p:nvPr>
            <p:ph idx="1"/>
          </p:nvPr>
        </p:nvSpPr>
        <p:spPr>
          <a:xfrm>
            <a:off x="1103312" y="1206500"/>
            <a:ext cx="10923588" cy="5041899"/>
          </a:xfrm>
        </p:spPr>
        <p:txBody>
          <a:bodyPr/>
          <a:lstStyle/>
          <a:p>
            <a:pPr>
              <a:lnSpc>
                <a:spcPct val="150000"/>
              </a:lnSpc>
            </a:pPr>
            <a:r>
              <a:rPr lang="en-US" sz="4400" dirty="0">
                <a:latin typeface="Times New Roman" panose="02020603050405020304" pitchFamily="18" charset="0"/>
                <a:cs typeface="Times New Roman" panose="02020603050405020304" pitchFamily="18" charset="0"/>
              </a:rPr>
              <a:t>When there is </a:t>
            </a:r>
            <a:r>
              <a:rPr lang="en-US" sz="4400" dirty="0" err="1">
                <a:latin typeface="Times New Roman" panose="02020603050405020304" pitchFamily="18" charset="0"/>
                <a:cs typeface="Times New Roman" panose="02020603050405020304" pitchFamily="18" charset="0"/>
              </a:rPr>
              <a:t>oedema</a:t>
            </a:r>
            <a:endParaRPr lang="en-US" sz="4400" dirty="0">
              <a:latin typeface="Times New Roman" panose="02020603050405020304" pitchFamily="18" charset="0"/>
              <a:cs typeface="Times New Roman" panose="02020603050405020304" pitchFamily="18" charset="0"/>
            </a:endParaRPr>
          </a:p>
          <a:p>
            <a:pPr>
              <a:lnSpc>
                <a:spcPct val="150000"/>
              </a:lnSpc>
            </a:pPr>
            <a:r>
              <a:rPr lang="en-US" sz="4400" dirty="0">
                <a:latin typeface="Times New Roman" panose="02020603050405020304" pitchFamily="18" charset="0"/>
                <a:cs typeface="Times New Roman" panose="02020603050405020304" pitchFamily="18" charset="0"/>
              </a:rPr>
              <a:t>Vascular compromise</a:t>
            </a:r>
          </a:p>
          <a:p>
            <a:pPr>
              <a:lnSpc>
                <a:spcPct val="150000"/>
              </a:lnSpc>
            </a:pPr>
            <a:r>
              <a:rPr lang="en-US" sz="4400" dirty="0">
                <a:latin typeface="Times New Roman" panose="02020603050405020304" pitchFamily="18" charset="0"/>
                <a:cs typeface="Times New Roman" panose="02020603050405020304" pitchFamily="18" charset="0"/>
              </a:rPr>
              <a:t>Initial stabilization</a:t>
            </a:r>
          </a:p>
          <a:p>
            <a:pPr>
              <a:lnSpc>
                <a:spcPct val="150000"/>
              </a:lnSpc>
            </a:pPr>
            <a:r>
              <a:rPr lang="en-US" sz="4400" dirty="0">
                <a:latin typeface="Times New Roman" panose="02020603050405020304" pitchFamily="18" charset="0"/>
                <a:cs typeface="Times New Roman" panose="02020603050405020304" pitchFamily="18" charset="0"/>
              </a:rPr>
              <a:t>Prevention of further damage to soft tissues</a:t>
            </a:r>
          </a:p>
          <a:p>
            <a:pPr>
              <a:lnSpc>
                <a:spcPct val="150000"/>
              </a:lnSpc>
            </a:pPr>
            <a:endParaRPr lang="en-US" sz="4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566264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455</TotalTime>
  <Words>742</Words>
  <Application>Microsoft Office PowerPoint</Application>
  <PresentationFormat>Widescreen</PresentationFormat>
  <Paragraphs>132</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Andalus</vt:lpstr>
      <vt:lpstr>Arial</vt:lpstr>
      <vt:lpstr>Century Gothic</vt:lpstr>
      <vt:lpstr>Tahoma</vt:lpstr>
      <vt:lpstr>Times New Roman</vt:lpstr>
      <vt:lpstr>Wingdings</vt:lpstr>
      <vt:lpstr>Wingdings 3</vt:lpstr>
      <vt:lpstr>Ion</vt:lpstr>
      <vt:lpstr>Casting Techniques   </vt:lpstr>
      <vt:lpstr>  Objectives</vt:lpstr>
      <vt:lpstr>PowerPoint Presentation</vt:lpstr>
      <vt:lpstr> Introduction</vt:lpstr>
      <vt:lpstr>…Intro</vt:lpstr>
      <vt:lpstr>Definition</vt:lpstr>
      <vt:lpstr>PowerPoint Presentation</vt:lpstr>
      <vt:lpstr>….definition</vt:lpstr>
      <vt:lpstr>PowerPoint Presentation</vt:lpstr>
      <vt:lpstr>Occupational health n safety</vt:lpstr>
      <vt:lpstr>Chemistry of plaster of paris</vt:lpstr>
      <vt:lpstr>….chemistry of plaster of paris</vt:lpstr>
      <vt:lpstr>Summary</vt:lpstr>
      <vt:lpstr>….summary</vt:lpstr>
      <vt:lpstr>PowerPoint Presentation</vt:lpstr>
      <vt:lpstr>Faster setting of cast</vt:lpstr>
      <vt:lpstr>Factors lengthening setting time</vt:lpstr>
      <vt:lpstr>   </vt:lpstr>
      <vt:lpstr>……..Complication</vt:lpstr>
      <vt:lpstr>Types of casting material</vt:lpstr>
      <vt:lpstr>Pop physical properties</vt:lpstr>
      <vt:lpstr>….Properties</vt:lpstr>
      <vt:lpstr>General classification</vt:lpstr>
      <vt:lpstr>PowerPoint Presentation</vt:lpstr>
      <vt:lpstr>Pop cast</vt:lpstr>
      <vt:lpstr>Cervical spine</vt:lpstr>
      <vt:lpstr>Serial casting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Casting Techniques</dc:title>
  <dc:creator>MUTISYA</dc:creator>
  <cp:lastModifiedBy>MUTISYA</cp:lastModifiedBy>
  <cp:revision>63</cp:revision>
  <dcterms:created xsi:type="dcterms:W3CDTF">2021-02-09T11:55:57Z</dcterms:created>
  <dcterms:modified xsi:type="dcterms:W3CDTF">2021-04-29T11:31:05Z</dcterms:modified>
</cp:coreProperties>
</file>