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78" r:id="rId7"/>
    <p:sldId id="277" r:id="rId8"/>
    <p:sldId id="275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1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EBE50C0-4974-C34D-AD31-2544FDB149D1}" type="datetimeFigureOut">
              <a:rPr lang="en-US" smtClean="0"/>
              <a:t>6/1/11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865B50-C73C-2F46-A763-C9E028025A6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Northwestern EM </a:t>
            </a:r>
            <a:r>
              <a:rPr lang="en-US" dirty="0" err="1" smtClean="0"/>
              <a:t>ortho</a:t>
            </a:r>
            <a:r>
              <a:rPr lang="en-US" dirty="0" smtClean="0"/>
              <a:t> curriculum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Procedures:</a:t>
            </a:r>
            <a:br>
              <a:rPr lang="en-US" dirty="0" smtClean="0"/>
            </a:br>
            <a:r>
              <a:rPr lang="en-US" dirty="0" smtClean="0"/>
              <a:t>Splinting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Sugar Tong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5367025" cy="48856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Complex and unstable forearm and elbow fractures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orearm splint –from MC heads on the dorsal hand, around elbow to </a:t>
            </a:r>
            <a:r>
              <a:rPr lang="en-US" dirty="0" err="1" smtClean="0"/>
              <a:t>volar</a:t>
            </a:r>
            <a:r>
              <a:rPr lang="en-US" dirty="0" smtClean="0"/>
              <a:t> MCP joints</a:t>
            </a:r>
          </a:p>
          <a:p>
            <a:pPr lvl="1"/>
            <a:r>
              <a:rPr lang="en-US" dirty="0" smtClean="0"/>
              <a:t>Arm splint – from anterior proximal </a:t>
            </a:r>
            <a:r>
              <a:rPr lang="en-US" dirty="0" err="1" smtClean="0"/>
              <a:t>humerus</a:t>
            </a:r>
            <a:r>
              <a:rPr lang="en-US" dirty="0" smtClean="0"/>
              <a:t>, around elbow, to posterior arm to </a:t>
            </a:r>
            <a:r>
              <a:rPr lang="en-US" dirty="0" err="1" smtClean="0"/>
              <a:t>prox</a:t>
            </a:r>
            <a:r>
              <a:rPr lang="en-US" dirty="0" smtClean="0"/>
              <a:t> </a:t>
            </a:r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Cut hole </a:t>
            </a:r>
            <a:r>
              <a:rPr lang="en-US" dirty="0" smtClean="0"/>
              <a:t>in </a:t>
            </a:r>
            <a:r>
              <a:rPr lang="en-US" dirty="0" err="1" smtClean="0"/>
              <a:t>stockinette</a:t>
            </a:r>
            <a:r>
              <a:rPr lang="en-US" dirty="0" smtClean="0"/>
              <a:t> for  thumb</a:t>
            </a:r>
          </a:p>
          <a:p>
            <a:pPr lvl="1"/>
            <a:r>
              <a:rPr lang="en-US" dirty="0" smtClean="0"/>
              <a:t>Elbow at 90 </a:t>
            </a:r>
            <a:r>
              <a:rPr lang="en-US" dirty="0" smtClean="0"/>
              <a:t>degrees</a:t>
            </a:r>
          </a:p>
          <a:p>
            <a:pPr lvl="1"/>
            <a:r>
              <a:rPr lang="en-US" dirty="0" smtClean="0"/>
              <a:t>Forearm neutral with thumb up</a:t>
            </a:r>
          </a:p>
          <a:p>
            <a:pPr lvl="1"/>
            <a:r>
              <a:rPr lang="en-US" dirty="0" smtClean="0"/>
              <a:t>S</a:t>
            </a:r>
            <a:r>
              <a:rPr lang="en-US" dirty="0" smtClean="0"/>
              <a:t>lightly </a:t>
            </a:r>
            <a:r>
              <a:rPr lang="en-US" dirty="0" smtClean="0"/>
              <a:t>extended wrist (10 -20 degrees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pic>
        <p:nvPicPr>
          <p:cNvPr id="5" name="Content Placeholder 4" descr="double sugar tong.jpe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l="-16113" r="-16113"/>
          <a:stretch>
            <a:fillRect/>
          </a:stretch>
        </p:blipFill>
        <p:spPr>
          <a:xfrm>
            <a:off x="5384192" y="1527048"/>
            <a:ext cx="4038600" cy="46815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Volar</a:t>
            </a:r>
            <a:r>
              <a:rPr lang="en-US" dirty="0" smtClean="0"/>
              <a:t> Splint</a:t>
            </a:r>
            <a:endParaRPr lang="en-US" dirty="0"/>
          </a:p>
        </p:txBody>
      </p:sp>
      <p:pic>
        <p:nvPicPr>
          <p:cNvPr id="5" name="Content Placeholder 4" descr="volar splint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906" r="49216"/>
          <a:stretch>
            <a:fillRect/>
          </a:stretch>
        </p:blipFill>
        <p:spPr>
          <a:xfrm>
            <a:off x="301752" y="1481138"/>
            <a:ext cx="2130135" cy="4962218"/>
          </a:xfrm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2652765" y="1371600"/>
            <a:ext cx="6491235" cy="5071756"/>
          </a:xfrm>
        </p:spPr>
        <p:txBody>
          <a:bodyPr>
            <a:normAutofit/>
          </a:bodyPr>
          <a:lstStyle/>
          <a:p>
            <a:r>
              <a:rPr lang="en-US" dirty="0" smtClean="0"/>
              <a:t>Indications	</a:t>
            </a:r>
          </a:p>
          <a:p>
            <a:pPr lvl="1"/>
            <a:r>
              <a:rPr lang="en-US" dirty="0" smtClean="0"/>
              <a:t>Soft tissue injuries of the hand and wrist</a:t>
            </a:r>
          </a:p>
          <a:p>
            <a:pPr lvl="1"/>
            <a:r>
              <a:rPr lang="en-US" dirty="0" smtClean="0"/>
              <a:t>Carpal bone fractures, 2</a:t>
            </a:r>
            <a:r>
              <a:rPr lang="en-US" baseline="30000" dirty="0" smtClean="0"/>
              <a:t>nd</a:t>
            </a:r>
            <a:r>
              <a:rPr lang="en-US" dirty="0" smtClean="0"/>
              <a:t> – 5</a:t>
            </a:r>
            <a:r>
              <a:rPr lang="en-US" baseline="30000" dirty="0" smtClean="0"/>
              <a:t>th</a:t>
            </a:r>
            <a:r>
              <a:rPr lang="en-US" dirty="0" smtClean="0"/>
              <a:t> MC head fractures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Starts in the palm at the MC heads, down the </a:t>
            </a:r>
            <a:r>
              <a:rPr lang="en-US" dirty="0" err="1" smtClean="0"/>
              <a:t>volar</a:t>
            </a:r>
            <a:r>
              <a:rPr lang="en-US" dirty="0" smtClean="0"/>
              <a:t> aspect of forearm to distal forearm</a:t>
            </a:r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Cut hole in </a:t>
            </a:r>
            <a:r>
              <a:rPr lang="en-US" dirty="0" err="1" smtClean="0"/>
              <a:t>stockinette</a:t>
            </a:r>
            <a:r>
              <a:rPr lang="en-US" dirty="0" smtClean="0"/>
              <a:t> for thumb</a:t>
            </a:r>
          </a:p>
          <a:p>
            <a:pPr lvl="1"/>
            <a:r>
              <a:rPr lang="en-US" dirty="0" smtClean="0"/>
              <a:t>Forearm in neutral position with thumb up</a:t>
            </a:r>
          </a:p>
          <a:p>
            <a:pPr lvl="1"/>
            <a:r>
              <a:rPr lang="en-US" dirty="0" smtClean="0"/>
              <a:t>Wrist slightly extended (10-20 degrees)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Sugar Tong Splint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785213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Distal radius and ulna fractures</a:t>
            </a:r>
          </a:p>
          <a:p>
            <a:r>
              <a:rPr lang="en-US" dirty="0" smtClean="0"/>
              <a:t>Construction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dirty="0" smtClean="0"/>
              <a:t>rom </a:t>
            </a:r>
            <a:r>
              <a:rPr lang="en-US" dirty="0" smtClean="0"/>
              <a:t>MC heads on the dorsal hand, around elbow to </a:t>
            </a:r>
            <a:r>
              <a:rPr lang="en-US" dirty="0" err="1" smtClean="0"/>
              <a:t>volar</a:t>
            </a:r>
            <a:r>
              <a:rPr lang="en-US" dirty="0" smtClean="0"/>
              <a:t> MCP joints</a:t>
            </a:r>
            <a:endParaRPr lang="en-US" dirty="0" smtClean="0"/>
          </a:p>
          <a:p>
            <a:r>
              <a:rPr lang="en-US" dirty="0" smtClean="0"/>
              <a:t>Application</a:t>
            </a:r>
            <a:r>
              <a:rPr lang="en-US" dirty="0" smtClean="0"/>
              <a:t>/Positioning</a:t>
            </a:r>
          </a:p>
          <a:p>
            <a:pPr lvl="1"/>
            <a:r>
              <a:rPr lang="en-US" dirty="0" smtClean="0"/>
              <a:t>Cut hole in </a:t>
            </a:r>
            <a:r>
              <a:rPr lang="en-US" dirty="0" err="1" smtClean="0"/>
              <a:t>stockinette</a:t>
            </a:r>
            <a:r>
              <a:rPr lang="en-US" dirty="0" smtClean="0"/>
              <a:t> for  thumb</a:t>
            </a:r>
          </a:p>
          <a:p>
            <a:pPr lvl="1"/>
            <a:r>
              <a:rPr lang="en-US" dirty="0" smtClean="0"/>
              <a:t>Elbow at 90 degrees</a:t>
            </a:r>
          </a:p>
          <a:p>
            <a:pPr lvl="1"/>
            <a:r>
              <a:rPr lang="en-US" dirty="0" smtClean="0"/>
              <a:t>Forearm neutral with thumb up</a:t>
            </a:r>
          </a:p>
          <a:p>
            <a:pPr lvl="1"/>
            <a:r>
              <a:rPr lang="en-US" dirty="0" smtClean="0"/>
              <a:t>Slightly extended wrist (10 -20 degrees)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sugar tong spli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80" y="1310922"/>
            <a:ext cx="2230339" cy="5097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</a:t>
            </a:r>
            <a:r>
              <a:rPr lang="en-US" dirty="0" err="1" smtClean="0"/>
              <a:t>Spica</a:t>
            </a:r>
            <a:r>
              <a:rPr lang="en-US" dirty="0" smtClean="0"/>
              <a:t> Splint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160" y="1527048"/>
            <a:ext cx="4995511" cy="48081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Injuries to </a:t>
            </a:r>
            <a:r>
              <a:rPr lang="en-US" dirty="0" err="1" smtClean="0"/>
              <a:t>scaphoid</a:t>
            </a:r>
            <a:r>
              <a:rPr lang="en-US" dirty="0" smtClean="0"/>
              <a:t>, </a:t>
            </a:r>
            <a:r>
              <a:rPr lang="en-US" dirty="0" err="1" smtClean="0"/>
              <a:t>lunate</a:t>
            </a:r>
            <a:r>
              <a:rPr lang="en-US" dirty="0" smtClean="0"/>
              <a:t>, thumb and 1</a:t>
            </a:r>
            <a:r>
              <a:rPr lang="en-US" baseline="30000" dirty="0" smtClean="0"/>
              <a:t>st</a:t>
            </a:r>
            <a:r>
              <a:rPr lang="en-US" dirty="0" smtClean="0"/>
              <a:t> metacarpal</a:t>
            </a:r>
          </a:p>
          <a:p>
            <a:pPr lvl="1"/>
            <a:r>
              <a:rPr lang="en-US" dirty="0" smtClean="0"/>
              <a:t>Gamekeeper’s thumb</a:t>
            </a:r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Quervain</a:t>
            </a:r>
            <a:r>
              <a:rPr lang="en-US" dirty="0" smtClean="0"/>
              <a:t> </a:t>
            </a:r>
            <a:r>
              <a:rPr lang="en-US" dirty="0" err="1" smtClean="0"/>
              <a:t>tenosynovitis</a:t>
            </a:r>
            <a:endParaRPr lang="en-US" dirty="0" smtClean="0"/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From just distal to the </a:t>
            </a:r>
            <a:r>
              <a:rPr lang="en-US" dirty="0" err="1" smtClean="0"/>
              <a:t>interphalangeal</a:t>
            </a:r>
            <a:r>
              <a:rPr lang="en-US" dirty="0" smtClean="0"/>
              <a:t> joint of thumb to mid-forearm</a:t>
            </a:r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Cut hole in </a:t>
            </a:r>
            <a:r>
              <a:rPr lang="en-US" dirty="0" err="1" smtClean="0"/>
              <a:t>stockinette</a:t>
            </a:r>
            <a:r>
              <a:rPr lang="en-US" dirty="0" smtClean="0"/>
              <a:t> for thumb</a:t>
            </a:r>
          </a:p>
          <a:p>
            <a:pPr lvl="1"/>
            <a:r>
              <a:rPr lang="en-US" dirty="0" smtClean="0"/>
              <a:t>Forearm in neutral position with thumb in wineglass position</a:t>
            </a:r>
            <a:endParaRPr lang="en-US" dirty="0"/>
          </a:p>
        </p:txBody>
      </p:sp>
      <p:pic>
        <p:nvPicPr>
          <p:cNvPr id="4" name="Picture 3" descr="thumb spic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3448659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Ulnar</a:t>
            </a:r>
            <a:r>
              <a:rPr lang="en-US" dirty="0" smtClean="0"/>
              <a:t> Gutter Splint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25212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Fractures and soft tissue injuries of 5</a:t>
            </a:r>
            <a:r>
              <a:rPr lang="en-US" baseline="30000" dirty="0" smtClean="0"/>
              <a:t>th</a:t>
            </a:r>
            <a:r>
              <a:rPr lang="en-US" dirty="0" smtClean="0"/>
              <a:t> digit</a:t>
            </a:r>
          </a:p>
          <a:p>
            <a:pPr lvl="1"/>
            <a:r>
              <a:rPr lang="en-US" dirty="0" smtClean="0"/>
              <a:t> Fractures </a:t>
            </a:r>
            <a:r>
              <a:rPr lang="en-US" dirty="0" smtClean="0"/>
              <a:t>of the neck, shaft, and base </a:t>
            </a:r>
            <a:r>
              <a:rPr lang="en-US" dirty="0" smtClean="0"/>
              <a:t>of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metacarpals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0600" y="1371599"/>
            <a:ext cx="4038600" cy="52405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Starts at mid-forearm, runs along </a:t>
            </a:r>
            <a:r>
              <a:rPr lang="en-US" dirty="0" err="1" smtClean="0"/>
              <a:t>ulnar</a:t>
            </a:r>
            <a:r>
              <a:rPr lang="en-US" dirty="0" smtClean="0"/>
              <a:t> aspect of forearm to just beyond the DIP joint </a:t>
            </a:r>
          </a:p>
          <a:p>
            <a:pPr lvl="1"/>
            <a:r>
              <a:rPr lang="en-US" dirty="0" smtClean="0"/>
              <a:t>Include the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digits</a:t>
            </a:r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Forearm in neutral </a:t>
            </a:r>
          </a:p>
          <a:p>
            <a:pPr lvl="1"/>
            <a:r>
              <a:rPr lang="en-US" dirty="0" smtClean="0"/>
              <a:t>Slight wrist extension (10-20 degrees)</a:t>
            </a:r>
          </a:p>
          <a:p>
            <a:pPr lvl="1"/>
            <a:r>
              <a:rPr lang="en-US" dirty="0" smtClean="0"/>
              <a:t>PIP and DIP joints 10-15 degrees of </a:t>
            </a:r>
            <a:r>
              <a:rPr lang="en-US" dirty="0" smtClean="0"/>
              <a:t>flexion</a:t>
            </a:r>
          </a:p>
          <a:p>
            <a:pPr lvl="1"/>
            <a:r>
              <a:rPr lang="en-US" dirty="0" smtClean="0"/>
              <a:t>50 degrees of flexion of MCP joints</a:t>
            </a:r>
          </a:p>
          <a:p>
            <a:pPr lvl="1"/>
            <a:r>
              <a:rPr lang="en-US" dirty="0" smtClean="0"/>
              <a:t>If Boxer’s fracture -&gt; MCP joint flexed to 90 degrees</a:t>
            </a:r>
          </a:p>
        </p:txBody>
      </p:sp>
      <p:pic>
        <p:nvPicPr>
          <p:cNvPr id="4" name="Picture 3" descr="ulnar gutter spli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4091140"/>
            <a:ext cx="4251855" cy="2521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Gutter Splint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932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Fractures and soft tissue injuries of index and 3</a:t>
            </a:r>
            <a:r>
              <a:rPr lang="en-US" baseline="30000" dirty="0" smtClean="0"/>
              <a:t>rd</a:t>
            </a:r>
            <a:r>
              <a:rPr lang="en-US" dirty="0" smtClean="0"/>
              <a:t> digits</a:t>
            </a:r>
          </a:p>
          <a:p>
            <a:pPr lvl="1"/>
            <a:r>
              <a:rPr lang="en-US" dirty="0" smtClean="0"/>
              <a:t>Fractures of the neck, shaft and base of the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metacarpals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Starts at mid-forearm, down the radial aspect of forearm to just distal to the DIP joint of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digits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32035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Cut hole in </a:t>
            </a:r>
            <a:r>
              <a:rPr lang="en-US" dirty="0" err="1" smtClean="0"/>
              <a:t>stockinette</a:t>
            </a:r>
            <a:r>
              <a:rPr lang="en-US" dirty="0" smtClean="0"/>
              <a:t> and plaster for the thumb</a:t>
            </a:r>
          </a:p>
          <a:p>
            <a:pPr lvl="1"/>
            <a:r>
              <a:rPr lang="en-US" dirty="0" smtClean="0"/>
              <a:t>Hand in position of function</a:t>
            </a:r>
          </a:p>
          <a:p>
            <a:pPr lvl="1"/>
            <a:r>
              <a:rPr lang="en-US" dirty="0" smtClean="0"/>
              <a:t>Forearm in neutral position</a:t>
            </a:r>
          </a:p>
          <a:p>
            <a:pPr lvl="1"/>
            <a:r>
              <a:rPr lang="en-US" dirty="0" smtClean="0"/>
              <a:t>Wrist slightly extended</a:t>
            </a:r>
          </a:p>
          <a:p>
            <a:pPr lvl="1"/>
            <a:r>
              <a:rPr lang="en-US" dirty="0" smtClean="0"/>
              <a:t>MCP 50 degrees of flexion</a:t>
            </a:r>
          </a:p>
          <a:p>
            <a:pPr lvl="1"/>
            <a:r>
              <a:rPr lang="en-US" dirty="0" smtClean="0"/>
              <a:t>PIP and DIP joints 5 to 10 degrees of flexion</a:t>
            </a:r>
            <a:endParaRPr lang="en-US" b="1" dirty="0"/>
          </a:p>
        </p:txBody>
      </p:sp>
      <p:pic>
        <p:nvPicPr>
          <p:cNvPr id="5" name="Picture 4" descr="radial gutter spli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90" y="4575108"/>
            <a:ext cx="4282010" cy="2096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Splints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Buddy tape</a:t>
            </a:r>
          </a:p>
          <a:p>
            <a:pPr lvl="1"/>
            <a:r>
              <a:rPr lang="en-US" dirty="0" smtClean="0"/>
              <a:t>Indications: minor finger sprains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Aluminum finger splints</a:t>
            </a:r>
          </a:p>
          <a:p>
            <a:pPr lvl="1"/>
            <a:r>
              <a:rPr lang="en-US" dirty="0" smtClean="0"/>
              <a:t>Phalanx fractures</a:t>
            </a:r>
          </a:p>
          <a:p>
            <a:pPr lvl="1"/>
            <a:r>
              <a:rPr lang="en-US" dirty="0" smtClean="0"/>
              <a:t>After tendon repairs</a:t>
            </a:r>
          </a:p>
          <a:p>
            <a:pPr lvl="1"/>
            <a:endParaRPr lang="en-US" dirty="0"/>
          </a:p>
        </p:txBody>
      </p:sp>
      <p:pic>
        <p:nvPicPr>
          <p:cNvPr id="6" name="Picture 5" descr="buddy tap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2" y="3009518"/>
            <a:ext cx="3107222" cy="3043810"/>
          </a:xfrm>
          <a:prstGeom prst="rect">
            <a:avLst/>
          </a:prstGeom>
        </p:spPr>
      </p:pic>
      <p:pic>
        <p:nvPicPr>
          <p:cNvPr id="8" name="Picture 7" descr="aluminum finger spl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38" y="2746196"/>
            <a:ext cx="2297111" cy="3529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Splints for Mallet Finger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912148" cy="4875158"/>
          </a:xfrm>
        </p:spPr>
        <p:txBody>
          <a:bodyPr/>
          <a:lstStyle/>
          <a:p>
            <a:r>
              <a:rPr lang="en-US" dirty="0" smtClean="0"/>
              <a:t>Indication</a:t>
            </a:r>
          </a:p>
          <a:p>
            <a:pPr lvl="1"/>
            <a:r>
              <a:rPr lang="en-US" dirty="0" smtClean="0"/>
              <a:t>Mallet Finger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Splint only the DIP joint</a:t>
            </a:r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Splint DIP joint in hyperextension</a:t>
            </a:r>
          </a:p>
          <a:p>
            <a:pPr lvl="1"/>
            <a:r>
              <a:rPr lang="en-US" dirty="0" smtClean="0"/>
              <a:t>Cannot be removed for 6-8 weeks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llet splint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48" y="1436634"/>
            <a:ext cx="2515206" cy="2655589"/>
          </a:xfrm>
          <a:prstGeom prst="rect">
            <a:avLst/>
          </a:prstGeom>
        </p:spPr>
      </p:pic>
      <p:pic>
        <p:nvPicPr>
          <p:cNvPr id="7" name="Picture 6" descr="mallet finger splint 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54" y="4092223"/>
            <a:ext cx="3157598" cy="2309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Knee Splint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1688" y="1527048"/>
            <a:ext cx="6373983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Patients with legs too large for knee immobilizer</a:t>
            </a:r>
          </a:p>
          <a:p>
            <a:pPr lvl="1"/>
            <a:r>
              <a:rPr lang="en-US" dirty="0" smtClean="0"/>
              <a:t>Angulated fractures</a:t>
            </a:r>
          </a:p>
          <a:p>
            <a:pPr lvl="1"/>
            <a:r>
              <a:rPr lang="en-US" dirty="0" smtClean="0"/>
              <a:t>Injuries that require urgent operative fixation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Starts just below buttocks crease on dorsal aspect of leg to 5 to 8 cm above the </a:t>
            </a:r>
            <a:r>
              <a:rPr lang="en-US" dirty="0" err="1" smtClean="0"/>
              <a:t>malleoli</a:t>
            </a:r>
            <a:endParaRPr lang="en-US" b="1" dirty="0" smtClean="0"/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Slightly flexed knee (especially in kids so they don’t bear weight)</a:t>
            </a:r>
          </a:p>
        </p:txBody>
      </p:sp>
      <p:pic>
        <p:nvPicPr>
          <p:cNvPr id="4" name="Picture 3" descr="posterior knee splint.jpeg"/>
          <p:cNvPicPr>
            <a:picLocks noChangeAspect="1"/>
          </p:cNvPicPr>
          <p:nvPr/>
        </p:nvPicPr>
        <p:blipFill>
          <a:blip r:embed="rId2"/>
          <a:srcRect r="39789"/>
          <a:stretch>
            <a:fillRect/>
          </a:stretch>
        </p:blipFill>
        <p:spPr>
          <a:xfrm>
            <a:off x="417042" y="1527048"/>
            <a:ext cx="1782317" cy="4804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Jones Compression 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Short-term immobilization of soft tissue injuries of knee</a:t>
            </a:r>
          </a:p>
          <a:p>
            <a:pPr lvl="1"/>
            <a:r>
              <a:rPr lang="en-US" dirty="0" smtClean="0"/>
              <a:t>Not for injuries that require strict immobilization 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err="1" smtClean="0"/>
              <a:t>Webril</a:t>
            </a:r>
            <a:r>
              <a:rPr lang="en-US" dirty="0" smtClean="0"/>
              <a:t> and Ace wrap from the groin to a few inches above the </a:t>
            </a:r>
            <a:r>
              <a:rPr lang="en-US" dirty="0" err="1" smtClean="0"/>
              <a:t>malleoli</a:t>
            </a:r>
            <a:endParaRPr lang="en-US" dirty="0" smtClean="0"/>
          </a:p>
          <a:p>
            <a:pPr lvl="1"/>
            <a:r>
              <a:rPr lang="en-US" dirty="0" smtClean="0"/>
              <a:t>2 to 3 layers of </a:t>
            </a:r>
            <a:r>
              <a:rPr lang="en-US" dirty="0" err="1" smtClean="0"/>
              <a:t>webril</a:t>
            </a:r>
            <a:r>
              <a:rPr lang="en-US" dirty="0" smtClean="0"/>
              <a:t> 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Slight flexion of the knee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 for Splinting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Acute arthritis, including acute gout			</a:t>
            </a:r>
            <a:endParaRPr lang="en-US" dirty="0" smtClean="0"/>
          </a:p>
          <a:p>
            <a:r>
              <a:rPr lang="en-US" dirty="0" smtClean="0"/>
              <a:t>Severe </a:t>
            </a:r>
            <a:r>
              <a:rPr lang="en-US" dirty="0" smtClean="0"/>
              <a:t>contusions and abrasions	</a:t>
            </a:r>
            <a:endParaRPr lang="en-US" dirty="0" smtClean="0"/>
          </a:p>
          <a:p>
            <a:r>
              <a:rPr lang="en-US" dirty="0" smtClean="0"/>
              <a:t>Skin </a:t>
            </a:r>
            <a:r>
              <a:rPr lang="en-US" dirty="0" smtClean="0"/>
              <a:t>lacerations that cross joints	</a:t>
            </a:r>
            <a:endParaRPr lang="en-US" dirty="0" smtClean="0"/>
          </a:p>
          <a:p>
            <a:r>
              <a:rPr lang="en-US" dirty="0" smtClean="0"/>
              <a:t>Tendon </a:t>
            </a:r>
            <a:r>
              <a:rPr lang="en-US" dirty="0" smtClean="0"/>
              <a:t>lacerations	</a:t>
            </a:r>
            <a:endParaRPr lang="en-US" dirty="0" smtClean="0"/>
          </a:p>
          <a:p>
            <a:r>
              <a:rPr lang="en-US" dirty="0" err="1" smtClean="0"/>
              <a:t>Tenosynovitis</a:t>
            </a:r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Puncture wounds/bites </a:t>
            </a:r>
            <a:r>
              <a:rPr lang="en-US" dirty="0" smtClean="0"/>
              <a:t>to the hands, feet, and </a:t>
            </a:r>
            <a:r>
              <a:rPr lang="en-US" dirty="0" smtClean="0"/>
              <a:t>joints	</a:t>
            </a:r>
          </a:p>
          <a:p>
            <a:r>
              <a:rPr lang="en-US" dirty="0" smtClean="0"/>
              <a:t>Fractures </a:t>
            </a:r>
            <a:r>
              <a:rPr lang="en-US" dirty="0" smtClean="0"/>
              <a:t>and sprains	</a:t>
            </a:r>
            <a:endParaRPr lang="en-US" dirty="0" smtClean="0"/>
          </a:p>
          <a:p>
            <a:r>
              <a:rPr lang="en-US" dirty="0" smtClean="0"/>
              <a:t>Reduced </a:t>
            </a:r>
            <a:r>
              <a:rPr lang="en-US" dirty="0" smtClean="0"/>
              <a:t>joint dislocations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Ankle Splint (Post Mold)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398002" cy="48081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Severe ankle sprains</a:t>
            </a:r>
          </a:p>
          <a:p>
            <a:pPr lvl="1"/>
            <a:r>
              <a:rPr lang="en-US" dirty="0" smtClean="0"/>
              <a:t>Fractures of distal fibula and tibia</a:t>
            </a:r>
          </a:p>
          <a:p>
            <a:pPr lvl="1"/>
            <a:r>
              <a:rPr lang="en-US" dirty="0" smtClean="0"/>
              <a:t>Reduced ankle dislocations</a:t>
            </a:r>
          </a:p>
          <a:p>
            <a:pPr lvl="1"/>
            <a:r>
              <a:rPr lang="en-US" dirty="0" smtClean="0"/>
              <a:t>Can add stirrup splint for unstable ankle fractures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From plantar surface of the metatarsal heads to the level of the fibular head </a:t>
            </a:r>
            <a:r>
              <a:rPr lang="en-US" dirty="0" err="1" smtClean="0"/>
              <a:t>posteriorly</a:t>
            </a:r>
            <a:endParaRPr lang="en-US" dirty="0" smtClean="0"/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Most easily applied in the prone position</a:t>
            </a:r>
          </a:p>
          <a:p>
            <a:pPr lvl="1"/>
            <a:r>
              <a:rPr lang="en-US" dirty="0" smtClean="0"/>
              <a:t>Ankle to 90 degrees</a:t>
            </a:r>
          </a:p>
        </p:txBody>
      </p:sp>
      <p:pic>
        <p:nvPicPr>
          <p:cNvPr id="5" name="Picture 4" descr="posterior ankle spli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33" y="1424887"/>
            <a:ext cx="2927319" cy="4910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U-Splint/Stirrup Splint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42808" y="1527047"/>
            <a:ext cx="5862864" cy="490111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Severe ankle sprains</a:t>
            </a:r>
          </a:p>
          <a:p>
            <a:pPr lvl="1"/>
            <a:r>
              <a:rPr lang="en-US" dirty="0" smtClean="0"/>
              <a:t>Fractures of distal </a:t>
            </a:r>
            <a:r>
              <a:rPr lang="en-US" dirty="0" smtClean="0"/>
              <a:t>fibula </a:t>
            </a:r>
            <a:r>
              <a:rPr lang="en-US" dirty="0" smtClean="0"/>
              <a:t>and tibia</a:t>
            </a:r>
          </a:p>
          <a:p>
            <a:pPr lvl="1"/>
            <a:r>
              <a:rPr lang="en-US" dirty="0" smtClean="0"/>
              <a:t>Reduced ankle dislocations</a:t>
            </a:r>
            <a:endParaRPr lang="en-US" dirty="0" smtClean="0"/>
          </a:p>
          <a:p>
            <a:pPr lvl="1"/>
            <a:r>
              <a:rPr lang="en-US" dirty="0" smtClean="0"/>
              <a:t>Can be added to post mold for </a:t>
            </a:r>
            <a:r>
              <a:rPr lang="en-US" dirty="0" smtClean="0"/>
              <a:t>unstable ankle </a:t>
            </a:r>
            <a:r>
              <a:rPr lang="en-US" dirty="0" smtClean="0"/>
              <a:t>fracture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Passes under the plantar surface of foot and extends up medial and lateral sides of leg to just below level of fibular head</a:t>
            </a:r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Most easily applied in the prone position</a:t>
            </a:r>
          </a:p>
          <a:p>
            <a:pPr lvl="1"/>
            <a:r>
              <a:rPr lang="en-US" dirty="0" smtClean="0"/>
              <a:t>Ankle to 90 degrees</a:t>
            </a:r>
            <a:endParaRPr lang="en-US" dirty="0" smtClean="0"/>
          </a:p>
          <a:p>
            <a:pPr lvl="1"/>
            <a:r>
              <a:rPr lang="en-US" dirty="0" smtClean="0"/>
              <a:t>If placed with post mold, place post mold first</a:t>
            </a:r>
          </a:p>
          <a:p>
            <a:endParaRPr lang="en-US" dirty="0"/>
          </a:p>
        </p:txBody>
      </p:sp>
      <p:pic>
        <p:nvPicPr>
          <p:cNvPr id="4" name="Picture 3" descr="Stirrup splin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0" y="1858746"/>
            <a:ext cx="2666798" cy="4021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Splinting Equipment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6034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Stockinette</a:t>
            </a:r>
            <a:endParaRPr lang="en-US" dirty="0" smtClean="0"/>
          </a:p>
          <a:p>
            <a:r>
              <a:rPr lang="en-US" dirty="0" smtClean="0"/>
              <a:t>Splinting material</a:t>
            </a:r>
          </a:p>
          <a:p>
            <a:pPr lvl="1"/>
            <a:r>
              <a:rPr lang="en-US" dirty="0" smtClean="0"/>
              <a:t>Plaster </a:t>
            </a:r>
            <a:r>
              <a:rPr lang="en-US" dirty="0" smtClean="0"/>
              <a:t>of </a:t>
            </a:r>
            <a:r>
              <a:rPr lang="en-US" dirty="0" smtClean="0"/>
              <a:t>Paris (at NMH)</a:t>
            </a:r>
          </a:p>
          <a:p>
            <a:pPr lvl="2"/>
            <a:r>
              <a:rPr lang="en-US" dirty="0" smtClean="0"/>
              <a:t>Strips or rolls (2-, 3-, 4- or 6-inch widths)</a:t>
            </a:r>
          </a:p>
          <a:p>
            <a:pPr lvl="1"/>
            <a:r>
              <a:rPr lang="en-US" dirty="0" smtClean="0"/>
              <a:t>Prefabricated </a:t>
            </a:r>
            <a:r>
              <a:rPr lang="en-US" dirty="0" smtClean="0"/>
              <a:t>Splint </a:t>
            </a:r>
            <a:r>
              <a:rPr lang="en-US" dirty="0" smtClean="0"/>
              <a:t>Rolls</a:t>
            </a:r>
          </a:p>
          <a:p>
            <a:pPr lvl="2"/>
            <a:r>
              <a:rPr lang="en-US" dirty="0" smtClean="0"/>
              <a:t>Plaster</a:t>
            </a:r>
          </a:p>
          <a:p>
            <a:pPr lvl="2"/>
            <a:r>
              <a:rPr lang="en-US" dirty="0" smtClean="0"/>
              <a:t>Fiberglass with polypropylene padding (at CMH)</a:t>
            </a:r>
          </a:p>
          <a:p>
            <a:r>
              <a:rPr lang="en-US" dirty="0" smtClean="0"/>
              <a:t>Padding (</a:t>
            </a:r>
            <a:r>
              <a:rPr lang="en-US" dirty="0" err="1" smtClean="0"/>
              <a:t>Webril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Ace Wrap</a:t>
            </a:r>
          </a:p>
          <a:p>
            <a:r>
              <a:rPr lang="en-US" dirty="0" smtClean="0"/>
              <a:t>Bucket/receptacle of warm water</a:t>
            </a:r>
          </a:p>
          <a:p>
            <a:r>
              <a:rPr lang="en-US" dirty="0" smtClean="0"/>
              <a:t>Trauma sheers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Plaster Preparation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7586"/>
          </a:xfrm>
        </p:spPr>
        <p:txBody>
          <a:bodyPr>
            <a:normAutofit/>
          </a:bodyPr>
          <a:lstStyle/>
          <a:p>
            <a:r>
              <a:rPr lang="en-US" dirty="0" smtClean="0"/>
              <a:t>Length: Measure out the dry splint at the extremity to be splinted </a:t>
            </a:r>
          </a:p>
          <a:p>
            <a:pPr lvl="1"/>
            <a:r>
              <a:rPr lang="en-US" dirty="0" smtClean="0"/>
              <a:t>remember the plaster shrinks slightly when wet, if too long, the ends can be folded back</a:t>
            </a:r>
          </a:p>
          <a:p>
            <a:pPr lvl="1"/>
            <a:r>
              <a:rPr lang="en-US" dirty="0" smtClean="0"/>
              <a:t>Use plaster width that is slightly greater than the diameter of the limb</a:t>
            </a:r>
          </a:p>
          <a:p>
            <a:pPr lvl="1"/>
            <a:r>
              <a:rPr lang="en-US" dirty="0" smtClean="0"/>
              <a:t>Can be measured on the </a:t>
            </a:r>
            <a:r>
              <a:rPr lang="en-US" dirty="0" err="1" smtClean="0"/>
              <a:t>contralateral</a:t>
            </a:r>
            <a:r>
              <a:rPr lang="en-US" dirty="0" smtClean="0"/>
              <a:t> extremity to avoid excessive manipulation of the injured extremity</a:t>
            </a:r>
          </a:p>
          <a:p>
            <a:r>
              <a:rPr lang="en-US" dirty="0" smtClean="0"/>
              <a:t>Thickness: </a:t>
            </a:r>
          </a:p>
          <a:p>
            <a:pPr lvl="1"/>
            <a:r>
              <a:rPr lang="en-US" dirty="0" smtClean="0"/>
              <a:t>UE: 8-10 layers</a:t>
            </a:r>
          </a:p>
          <a:p>
            <a:pPr lvl="1"/>
            <a:r>
              <a:rPr lang="en-US" dirty="0" smtClean="0"/>
              <a:t>LE 10-</a:t>
            </a:r>
            <a:r>
              <a:rPr lang="en-US" dirty="0" smtClean="0"/>
              <a:t>12 </a:t>
            </a:r>
            <a:r>
              <a:rPr lang="en-US" dirty="0" smtClean="0"/>
              <a:t>layers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Splinting Procedure</a:t>
            </a:r>
            <a:endParaRPr lang="en-US" dirty="0"/>
          </a:p>
        </p:txBody>
      </p:sp>
      <p:pic>
        <p:nvPicPr>
          <p:cNvPr id="6" name="Content Placeholder 5" descr="general splinting.jpe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4715" r="-4715"/>
          <a:stretch>
            <a:fillRect/>
          </a:stretch>
        </p:blipFill>
        <p:spPr>
          <a:xfrm>
            <a:off x="251588" y="1371600"/>
            <a:ext cx="4549011" cy="527341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00600" y="1371599"/>
            <a:ext cx="4038600" cy="5273419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err="1" smtClean="0"/>
              <a:t>Stockinette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applied</a:t>
            </a:r>
          </a:p>
          <a:p>
            <a:pPr marL="457200" indent="-457200">
              <a:buAutoNum type="arabicParenR"/>
            </a:pPr>
            <a:r>
              <a:rPr lang="en-US" dirty="0" err="1" smtClean="0"/>
              <a:t>Webril</a:t>
            </a:r>
            <a:r>
              <a:rPr lang="en-US" dirty="0" smtClean="0"/>
              <a:t> is applied </a:t>
            </a:r>
          </a:p>
          <a:p>
            <a:pPr marL="457200" indent="-457200">
              <a:buAutoNum type="arabicParenR"/>
            </a:pPr>
            <a:r>
              <a:rPr lang="en-US" dirty="0" smtClean="0"/>
              <a:t>The wet plaster </a:t>
            </a:r>
            <a:r>
              <a:rPr lang="en-US" dirty="0" smtClean="0"/>
              <a:t>is </a:t>
            </a:r>
            <a:r>
              <a:rPr lang="en-US" dirty="0" smtClean="0"/>
              <a:t>positioned</a:t>
            </a:r>
          </a:p>
          <a:p>
            <a:pPr marL="457200" indent="-457200">
              <a:buAutoNum type="arabicParenR"/>
            </a:pPr>
            <a:r>
              <a:rPr lang="en-US" dirty="0" smtClean="0"/>
              <a:t>E</a:t>
            </a:r>
            <a:r>
              <a:rPr lang="en-US" dirty="0" smtClean="0"/>
              <a:t>lastic </a:t>
            </a:r>
            <a:r>
              <a:rPr lang="en-US" dirty="0" smtClean="0"/>
              <a:t>bandage is </a:t>
            </a:r>
            <a:r>
              <a:rPr lang="en-US" dirty="0" smtClean="0"/>
              <a:t>applied</a:t>
            </a:r>
          </a:p>
          <a:p>
            <a:pPr marL="457200" indent="-457200">
              <a:buAutoNum type="arabicParenR"/>
            </a:pPr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plaster is </a:t>
            </a:r>
            <a:r>
              <a:rPr lang="en-US" dirty="0" smtClean="0"/>
              <a:t>molded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Splinting Procedure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9029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Measure and prepare the plaster</a:t>
            </a:r>
          </a:p>
          <a:p>
            <a:r>
              <a:rPr lang="en-US" dirty="0" smtClean="0"/>
              <a:t>Apply </a:t>
            </a:r>
            <a:r>
              <a:rPr lang="en-US" dirty="0" smtClean="0"/>
              <a:t>the </a:t>
            </a:r>
            <a:r>
              <a:rPr lang="en-US" dirty="0" err="1" smtClean="0"/>
              <a:t>stockinette</a:t>
            </a:r>
            <a:r>
              <a:rPr lang="en-US" dirty="0" smtClean="0"/>
              <a:t> so that it extends 2 or 3 inches beyond the plaster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 smtClean="0"/>
              <a:t>2 or 3 layers of </a:t>
            </a:r>
            <a:r>
              <a:rPr lang="en-US" dirty="0" err="1" smtClean="0"/>
              <a:t>Webril</a:t>
            </a:r>
            <a:r>
              <a:rPr lang="en-US" dirty="0" smtClean="0"/>
              <a:t> over the area to be splinted</a:t>
            </a:r>
            <a:endParaRPr lang="en-US" dirty="0" smtClean="0"/>
          </a:p>
          <a:p>
            <a:pPr lvl="1"/>
            <a:r>
              <a:rPr lang="en-US" dirty="0" smtClean="0"/>
              <a:t>B</a:t>
            </a:r>
            <a:r>
              <a:rPr lang="en-US" dirty="0" smtClean="0"/>
              <a:t>e generous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void </a:t>
            </a:r>
            <a:r>
              <a:rPr lang="en-US" dirty="0" smtClean="0"/>
              <a:t>wrinkles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lace </a:t>
            </a:r>
            <a:r>
              <a:rPr lang="en-US" dirty="0" smtClean="0"/>
              <a:t>extra padding around bony prominences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lace </a:t>
            </a:r>
            <a:r>
              <a:rPr lang="en-US" dirty="0" err="1" smtClean="0"/>
              <a:t>Webril</a:t>
            </a:r>
            <a:r>
              <a:rPr lang="en-US" dirty="0" smtClean="0"/>
              <a:t> between digits that are going to be splinted to avoid maceration </a:t>
            </a:r>
            <a:endParaRPr lang="en-US" dirty="0" smtClean="0"/>
          </a:p>
          <a:p>
            <a:r>
              <a:rPr lang="en-US" dirty="0" smtClean="0"/>
              <a:t>Wet </a:t>
            </a:r>
            <a:r>
              <a:rPr lang="en-US" dirty="0" smtClean="0"/>
              <a:t>the plaster and place it over the area to be splinted</a:t>
            </a:r>
            <a:endParaRPr lang="en-US" dirty="0" smtClean="0"/>
          </a:p>
          <a:p>
            <a:pPr lvl="1"/>
            <a:r>
              <a:rPr lang="en-US" dirty="0" smtClean="0"/>
              <a:t>Submerge </a:t>
            </a:r>
            <a:r>
              <a:rPr lang="en-US" dirty="0" smtClean="0"/>
              <a:t>the premeasured plaster in unused warm water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smtClean="0"/>
              <a:t>the splint from the water and squeeze out the excess water and remove </a:t>
            </a:r>
            <a:r>
              <a:rPr lang="en-US" dirty="0" smtClean="0"/>
              <a:t>wrinkles</a:t>
            </a:r>
          </a:p>
          <a:p>
            <a:r>
              <a:rPr lang="en-US" dirty="0" smtClean="0"/>
              <a:t>Fold the ends of </a:t>
            </a:r>
            <a:r>
              <a:rPr lang="en-US" dirty="0" err="1" smtClean="0"/>
              <a:t>stockinette</a:t>
            </a:r>
            <a:r>
              <a:rPr lang="en-US" dirty="0" smtClean="0"/>
              <a:t> over the the plaster to smooth the edges of the splint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 Splinting Procedure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9029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Place </a:t>
            </a:r>
            <a:r>
              <a:rPr lang="en-US" dirty="0" smtClean="0"/>
              <a:t>a layer of </a:t>
            </a:r>
            <a:r>
              <a:rPr lang="en-US" dirty="0" err="1" smtClean="0"/>
              <a:t>Webril</a:t>
            </a:r>
            <a:r>
              <a:rPr lang="en-US" dirty="0" smtClean="0"/>
              <a:t> over the plaster 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 smtClean="0"/>
              <a:t>the ace wrap around the splint to secure it in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Unwrap the bandage without placing too much tension around the extremity</a:t>
            </a:r>
          </a:p>
          <a:p>
            <a:r>
              <a:rPr lang="en-US" dirty="0" smtClean="0"/>
              <a:t>While </a:t>
            </a:r>
            <a:r>
              <a:rPr lang="en-US" dirty="0" smtClean="0"/>
              <a:t>still wet, mold the plaster to conform to the shape of the extremity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the palms of your hand rather than the fingers </a:t>
            </a:r>
            <a:endParaRPr lang="en-US" dirty="0" smtClean="0"/>
          </a:p>
          <a:p>
            <a:r>
              <a:rPr lang="en-US" dirty="0" smtClean="0"/>
              <a:t>Place </a:t>
            </a:r>
            <a:r>
              <a:rPr lang="en-US" dirty="0" smtClean="0"/>
              <a:t>the patient’s extremity in the position desired </a:t>
            </a:r>
            <a:endParaRPr lang="en-US" dirty="0" smtClean="0"/>
          </a:p>
          <a:p>
            <a:pPr lvl="1"/>
            <a:r>
              <a:rPr lang="en-US" dirty="0" smtClean="0"/>
              <a:t>Keep </a:t>
            </a:r>
            <a:r>
              <a:rPr lang="en-US" dirty="0" smtClean="0"/>
              <a:t>the patient still until the splint has dried and hardened  (the plaster will become </a:t>
            </a:r>
            <a:r>
              <a:rPr lang="en-US" dirty="0" smtClean="0"/>
              <a:t>warm  as it’s drying)</a:t>
            </a:r>
          </a:p>
          <a:p>
            <a:pPr lvl="1"/>
            <a:r>
              <a:rPr lang="en-US" dirty="0" smtClean="0"/>
              <a:t>Fast-drying: 5-8 minutes</a:t>
            </a:r>
          </a:p>
          <a:p>
            <a:pPr lvl="1"/>
            <a:r>
              <a:rPr lang="en-US" dirty="0" smtClean="0"/>
              <a:t>Extra-fast drying: 2-</a:t>
            </a:r>
            <a:r>
              <a:rPr lang="en-US" dirty="0" smtClean="0"/>
              <a:t>4</a:t>
            </a:r>
            <a:r>
              <a:rPr lang="en-US" dirty="0" smtClean="0"/>
              <a:t> minutes</a:t>
            </a:r>
          </a:p>
          <a:p>
            <a:r>
              <a:rPr lang="en-US" dirty="0" smtClean="0"/>
              <a:t>After </a:t>
            </a:r>
            <a:r>
              <a:rPr lang="en-US" dirty="0" smtClean="0"/>
              <a:t>the splint has dried, check the splinted extremity for function, arterial pulse, capillary refill, temperature of skin, and sensation 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Upper Extremity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Lower Extremity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Long arm posterior splint</a:t>
            </a:r>
          </a:p>
          <a:p>
            <a:r>
              <a:rPr lang="en-US" dirty="0" smtClean="0"/>
              <a:t>Double sugar tong splint</a:t>
            </a:r>
          </a:p>
          <a:p>
            <a:r>
              <a:rPr lang="en-US" dirty="0" err="1" smtClean="0"/>
              <a:t>Volar</a:t>
            </a:r>
            <a:r>
              <a:rPr lang="en-US" dirty="0" smtClean="0"/>
              <a:t> splint</a:t>
            </a:r>
          </a:p>
          <a:p>
            <a:r>
              <a:rPr lang="en-US" dirty="0" smtClean="0"/>
              <a:t>Sugar tong splint</a:t>
            </a:r>
          </a:p>
          <a:p>
            <a:r>
              <a:rPr lang="en-US" dirty="0" smtClean="0"/>
              <a:t>Thumb </a:t>
            </a:r>
            <a:r>
              <a:rPr lang="en-US" dirty="0" err="1" smtClean="0"/>
              <a:t>spica</a:t>
            </a:r>
            <a:r>
              <a:rPr lang="en-US" dirty="0" smtClean="0"/>
              <a:t> splint</a:t>
            </a:r>
          </a:p>
          <a:p>
            <a:r>
              <a:rPr lang="en-US" dirty="0" err="1" smtClean="0"/>
              <a:t>Ulnar</a:t>
            </a:r>
            <a:r>
              <a:rPr lang="en-US" dirty="0" smtClean="0"/>
              <a:t> gutter splint</a:t>
            </a:r>
          </a:p>
          <a:p>
            <a:r>
              <a:rPr lang="en-US" dirty="0" smtClean="0"/>
              <a:t>Radial gutter splint</a:t>
            </a:r>
          </a:p>
          <a:p>
            <a:r>
              <a:rPr lang="en-US" dirty="0" smtClean="0"/>
              <a:t>Finger splints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Posterior knee splint</a:t>
            </a:r>
          </a:p>
          <a:p>
            <a:r>
              <a:rPr lang="en-US" dirty="0" smtClean="0"/>
              <a:t>Jones compression dressing</a:t>
            </a:r>
          </a:p>
          <a:p>
            <a:r>
              <a:rPr lang="en-US" dirty="0" smtClean="0"/>
              <a:t>Posterior ankle splint</a:t>
            </a:r>
          </a:p>
          <a:p>
            <a:r>
              <a:rPr lang="en-US" dirty="0" smtClean="0"/>
              <a:t>U-splint/stirrup splint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Splints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Arm Posterior Splint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6116511" cy="48594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Indications</a:t>
            </a:r>
          </a:p>
          <a:p>
            <a:pPr lvl="1"/>
            <a:r>
              <a:rPr lang="en-US" dirty="0" smtClean="0"/>
              <a:t>Injuries of the elbow and proximal forearm</a:t>
            </a:r>
          </a:p>
          <a:p>
            <a:r>
              <a:rPr lang="en-US" dirty="0" smtClean="0"/>
              <a:t>Construction</a:t>
            </a:r>
          </a:p>
          <a:p>
            <a:pPr lvl="1"/>
            <a:r>
              <a:rPr lang="en-US" dirty="0" smtClean="0"/>
              <a:t>Starts on the posterior aspect  of the proximal arm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own the </a:t>
            </a:r>
            <a:r>
              <a:rPr lang="en-US" dirty="0" err="1" smtClean="0"/>
              <a:t>ulnar</a:t>
            </a:r>
            <a:r>
              <a:rPr lang="en-US" dirty="0" smtClean="0"/>
              <a:t> aspect of arm</a:t>
            </a:r>
          </a:p>
          <a:p>
            <a:pPr lvl="1"/>
            <a:r>
              <a:rPr lang="en-US" dirty="0" smtClean="0"/>
              <a:t>Ends at the MCP joints</a:t>
            </a:r>
          </a:p>
          <a:p>
            <a:r>
              <a:rPr lang="en-US" dirty="0" smtClean="0"/>
              <a:t>Application/Positioning</a:t>
            </a:r>
          </a:p>
          <a:p>
            <a:pPr lvl="1"/>
            <a:r>
              <a:rPr lang="en-US" dirty="0" smtClean="0"/>
              <a:t>Cut hole in </a:t>
            </a:r>
            <a:r>
              <a:rPr lang="en-US" dirty="0" err="1" smtClean="0"/>
              <a:t>stockinette</a:t>
            </a:r>
            <a:r>
              <a:rPr lang="en-US" dirty="0" smtClean="0"/>
              <a:t> for  thumb</a:t>
            </a:r>
          </a:p>
          <a:p>
            <a:pPr lvl="1"/>
            <a:r>
              <a:rPr lang="en-US" dirty="0" smtClean="0"/>
              <a:t>Elbow at 90 degrees</a:t>
            </a:r>
          </a:p>
          <a:p>
            <a:pPr lvl="1"/>
            <a:r>
              <a:rPr lang="en-US" dirty="0" smtClean="0"/>
              <a:t>Forearm neutral position with thumb up</a:t>
            </a:r>
          </a:p>
          <a:p>
            <a:pPr lvl="1"/>
            <a:r>
              <a:rPr lang="en-US" dirty="0" smtClean="0"/>
              <a:t>Neutral or slightly extended wrist (10 -20 degrees)</a:t>
            </a:r>
          </a:p>
        </p:txBody>
      </p:sp>
      <p:pic>
        <p:nvPicPr>
          <p:cNvPr id="5" name="Content Placeholder 4" descr="posterior arm splint.jpe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-344" r="53107" b="-345"/>
          <a:stretch>
            <a:fillRect/>
          </a:stretch>
        </p:blipFill>
        <p:spPr>
          <a:xfrm>
            <a:off x="6334742" y="1784325"/>
            <a:ext cx="2501410" cy="46021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199</TotalTime>
  <Words>1275</Words>
  <Application>Microsoft Macintosh PowerPoint</Application>
  <PresentationFormat>On-screen Show (4:3)</PresentationFormat>
  <Paragraphs>213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Procedures: Splinting</vt:lpstr>
      <vt:lpstr>Indications for Splinting</vt:lpstr>
      <vt:lpstr>Splinting Equipment</vt:lpstr>
      <vt:lpstr>Plaster Preparation</vt:lpstr>
      <vt:lpstr>General Splinting Procedure</vt:lpstr>
      <vt:lpstr>General Splinting Procedure</vt:lpstr>
      <vt:lpstr>General Splinting Procedure (cont’d)</vt:lpstr>
      <vt:lpstr>Specific Splints</vt:lpstr>
      <vt:lpstr>Long Arm Posterior Splint</vt:lpstr>
      <vt:lpstr>Double Sugar Tong</vt:lpstr>
      <vt:lpstr>Volar Splint</vt:lpstr>
      <vt:lpstr>Sugar Tong Splint</vt:lpstr>
      <vt:lpstr>Thumb Spica Splint</vt:lpstr>
      <vt:lpstr>Ulnar Gutter Splint</vt:lpstr>
      <vt:lpstr>Radial Gutter Splint</vt:lpstr>
      <vt:lpstr>Finger Splints</vt:lpstr>
      <vt:lpstr>Finger Splints for Mallet Finger</vt:lpstr>
      <vt:lpstr>Posterior Knee Splint</vt:lpstr>
      <vt:lpstr>Jones Compression Dressing</vt:lpstr>
      <vt:lpstr>Posterior Ankle Splint (Post Mold)</vt:lpstr>
      <vt:lpstr>U-Splint/Stirrup Splint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Procedures: Splinting</dc:title>
  <dc:creator>Adriana Segura</dc:creator>
  <cp:lastModifiedBy>Adriana Segura</cp:lastModifiedBy>
  <cp:revision>9</cp:revision>
  <dcterms:created xsi:type="dcterms:W3CDTF">2011-06-02T00:21:23Z</dcterms:created>
  <dcterms:modified xsi:type="dcterms:W3CDTF">2011-06-02T03:40:37Z</dcterms:modified>
</cp:coreProperties>
</file>