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1"/>
  </p:handoutMasterIdLst>
  <p:sldIdLst>
    <p:sldId id="256" r:id="rId2"/>
    <p:sldId id="264" r:id="rId3"/>
    <p:sldId id="257" r:id="rId4"/>
    <p:sldId id="265" r:id="rId5"/>
    <p:sldId id="258" r:id="rId6"/>
    <p:sldId id="266" r:id="rId7"/>
    <p:sldId id="329" r:id="rId8"/>
    <p:sldId id="267" r:id="rId9"/>
    <p:sldId id="259" r:id="rId10"/>
    <p:sldId id="260" r:id="rId11"/>
    <p:sldId id="261" r:id="rId12"/>
    <p:sldId id="262" r:id="rId13"/>
    <p:sldId id="327" r:id="rId14"/>
    <p:sldId id="289" r:id="rId15"/>
    <p:sldId id="290" r:id="rId16"/>
    <p:sldId id="288" r:id="rId17"/>
    <p:sldId id="330" r:id="rId18"/>
    <p:sldId id="291" r:id="rId19"/>
    <p:sldId id="276" r:id="rId20"/>
    <p:sldId id="299" r:id="rId21"/>
    <p:sldId id="274" r:id="rId22"/>
    <p:sldId id="326" r:id="rId23"/>
    <p:sldId id="273" r:id="rId24"/>
    <p:sldId id="293" r:id="rId25"/>
    <p:sldId id="272" r:id="rId26"/>
    <p:sldId id="309" r:id="rId27"/>
    <p:sldId id="338" r:id="rId28"/>
    <p:sldId id="339" r:id="rId29"/>
    <p:sldId id="313" r:id="rId30"/>
    <p:sldId id="271" r:id="rId31"/>
    <p:sldId id="294" r:id="rId32"/>
    <p:sldId id="270" r:id="rId33"/>
    <p:sldId id="312" r:id="rId34"/>
    <p:sldId id="310" r:id="rId35"/>
    <p:sldId id="295" r:id="rId36"/>
    <p:sldId id="269" r:id="rId37"/>
    <p:sldId id="263" r:id="rId38"/>
    <p:sldId id="328" r:id="rId39"/>
    <p:sldId id="298" r:id="rId40"/>
    <p:sldId id="268" r:id="rId41"/>
    <p:sldId id="308" r:id="rId42"/>
    <p:sldId id="277" r:id="rId43"/>
    <p:sldId id="303" r:id="rId44"/>
    <p:sldId id="279" r:id="rId45"/>
    <p:sldId id="300" r:id="rId46"/>
    <p:sldId id="301" r:id="rId47"/>
    <p:sldId id="278" r:id="rId48"/>
    <p:sldId id="302" r:id="rId49"/>
    <p:sldId id="297" r:id="rId50"/>
    <p:sldId id="296" r:id="rId51"/>
    <p:sldId id="304" r:id="rId52"/>
    <p:sldId id="305" r:id="rId53"/>
    <p:sldId id="306" r:id="rId54"/>
    <p:sldId id="307" r:id="rId55"/>
    <p:sldId id="280" r:id="rId56"/>
    <p:sldId id="283" r:id="rId57"/>
    <p:sldId id="281" r:id="rId58"/>
    <p:sldId id="282" r:id="rId59"/>
    <p:sldId id="284" r:id="rId60"/>
    <p:sldId id="285" r:id="rId61"/>
    <p:sldId id="286" r:id="rId62"/>
    <p:sldId id="287" r:id="rId63"/>
    <p:sldId id="331" r:id="rId64"/>
    <p:sldId id="332" r:id="rId65"/>
    <p:sldId id="333" r:id="rId66"/>
    <p:sldId id="334" r:id="rId67"/>
    <p:sldId id="335" r:id="rId68"/>
    <p:sldId id="336" r:id="rId69"/>
    <p:sldId id="337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1DDC-0751-4229-B632-80BE7D037B4F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B532-C7D8-4A83-A284-53A9544874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F276-FC57-45A2-AF26-3F10F2960370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F5C5-3759-4E88-B2AC-12A978D5D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F276-FC57-45A2-AF26-3F10F2960370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F5C5-3759-4E88-B2AC-12A978D5D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F276-FC57-45A2-AF26-3F10F2960370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F5C5-3759-4E88-B2AC-12A978D5D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F276-FC57-45A2-AF26-3F10F2960370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F5C5-3759-4E88-B2AC-12A978D5D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F276-FC57-45A2-AF26-3F10F2960370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F5C5-3759-4E88-B2AC-12A978D5D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F276-FC57-45A2-AF26-3F10F2960370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F5C5-3759-4E88-B2AC-12A978D5D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F276-FC57-45A2-AF26-3F10F2960370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F5C5-3759-4E88-B2AC-12A978D5D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F276-FC57-45A2-AF26-3F10F2960370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F5C5-3759-4E88-B2AC-12A978D5D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F276-FC57-45A2-AF26-3F10F2960370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F5C5-3759-4E88-B2AC-12A978D5D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F276-FC57-45A2-AF26-3F10F2960370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F5C5-3759-4E88-B2AC-12A978D5D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F276-FC57-45A2-AF26-3F10F2960370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F5C5-3759-4E88-B2AC-12A978D5D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DF276-FC57-45A2-AF26-3F10F2960370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F5C5-3759-4E88-B2AC-12A978D5D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TRACTION TECHNIQUES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NOTES </a:t>
            </a:r>
          </a:p>
          <a:p>
            <a:r>
              <a:rPr lang="en-US" dirty="0" smtClean="0"/>
              <a:t>PREPARED BY J. OFULLAH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Skin-</a:t>
            </a:r>
            <a:r>
              <a:rPr lang="en-US" dirty="0" err="1" smtClean="0"/>
              <a:t>Trac</a:t>
            </a:r>
            <a:r>
              <a:rPr lang="en-US" dirty="0" smtClean="0"/>
              <a:t> Traction Strips are applied directly to the skin. </a:t>
            </a:r>
          </a:p>
          <a:p>
            <a:r>
              <a:rPr lang="en-US" dirty="0" smtClean="0"/>
              <a:t>Traction boots for leg traction and pelvic belts for spinal disorders can also be classified under this category.</a:t>
            </a:r>
          </a:p>
          <a:p>
            <a:r>
              <a:rPr lang="en-US" dirty="0" smtClean="0"/>
              <a:t>Indications for skin traction are fractures in children and in adults where amount of pulling force required is not much and for a relatively short period.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SKELETAL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Skeletal traction applies the </a:t>
            </a:r>
            <a:r>
              <a:rPr lang="en-US" dirty="0" err="1" smtClean="0"/>
              <a:t>tractive</a:t>
            </a:r>
            <a:r>
              <a:rPr lang="en-US" dirty="0" smtClean="0"/>
              <a:t> force directly to the bone using pins, wires, screws and, in the case of cervical traction, using tongs or halos applied directly to the skull.</a:t>
            </a:r>
          </a:p>
          <a:p>
            <a:r>
              <a:rPr lang="en-US" dirty="0" smtClean="0"/>
              <a:t>Skeletal traction allows the use of up to 20kg of force for as long as three to four months, if necessary. </a:t>
            </a:r>
          </a:p>
          <a:p>
            <a:r>
              <a:rPr lang="en-US" dirty="0" smtClean="0"/>
              <a:t>It exerts a longitudinal pull and also controls rotation.</a:t>
            </a:r>
          </a:p>
          <a:p>
            <a:r>
              <a:rPr lang="en-US" dirty="0" smtClean="0"/>
              <a:t>Advantageous to use skeletal traction for unstable and multi-fragmented fractures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CERVICAL 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Indications :</a:t>
            </a:r>
          </a:p>
          <a:p>
            <a:pPr>
              <a:buFontTx/>
              <a:buChar char="-"/>
            </a:pPr>
            <a:r>
              <a:rPr lang="en-US" dirty="0" smtClean="0"/>
              <a:t>Used to treat the unstable spine </a:t>
            </a:r>
          </a:p>
          <a:p>
            <a:r>
              <a:rPr lang="en-US" dirty="0" smtClean="0"/>
              <a:t>Equipment :</a:t>
            </a:r>
          </a:p>
          <a:p>
            <a:pPr>
              <a:buFontTx/>
              <a:buChar char="-"/>
            </a:pPr>
            <a:r>
              <a:rPr lang="en-US" dirty="0" smtClean="0"/>
              <a:t>Gardner tongs </a:t>
            </a:r>
          </a:p>
          <a:p>
            <a:pPr>
              <a:buFontTx/>
              <a:buChar char="-"/>
            </a:pPr>
            <a:r>
              <a:rPr lang="en-US" dirty="0" smtClean="0"/>
              <a:t>Crutchfield tongs</a:t>
            </a:r>
          </a:p>
          <a:p>
            <a:pPr>
              <a:buFontTx/>
              <a:buChar char="-"/>
            </a:pPr>
            <a:r>
              <a:rPr lang="en-US" dirty="0" smtClean="0"/>
              <a:t>Halo ring traction</a:t>
            </a:r>
          </a:p>
          <a:p>
            <a:r>
              <a:rPr lang="en-US" dirty="0" smtClean="0"/>
              <a:t>Baseline weight for C1 is 2.3 kilograms up to a maximum of 4.5kgs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Guideline for Weights used in Cervical traction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C1 – 2.3Kg to 4.5Kg</a:t>
            </a:r>
          </a:p>
          <a:p>
            <a:r>
              <a:rPr lang="en-US" dirty="0" smtClean="0"/>
              <a:t>C2 – 3.0Kg to 5.5Kg</a:t>
            </a:r>
          </a:p>
          <a:p>
            <a:r>
              <a:rPr lang="en-US" dirty="0" smtClean="0"/>
              <a:t>C3 – 3.6Kg to 6.7Kg</a:t>
            </a:r>
          </a:p>
          <a:p>
            <a:r>
              <a:rPr lang="en-US" dirty="0" smtClean="0"/>
              <a:t>C4 – 6.7Kg to 9.0Kg</a:t>
            </a:r>
          </a:p>
          <a:p>
            <a:r>
              <a:rPr lang="en-US" dirty="0" smtClean="0"/>
              <a:t>C5 – 9.0Kg to 11.3Kg</a:t>
            </a:r>
          </a:p>
          <a:p>
            <a:r>
              <a:rPr lang="en-US" dirty="0" smtClean="0"/>
              <a:t>C6 – 9.0Kg to13.5Kg</a:t>
            </a:r>
          </a:p>
          <a:p>
            <a:r>
              <a:rPr lang="en-US" dirty="0" smtClean="0"/>
              <a:t>C7 – 11.3Kg to 15.8Kg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44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Gardner tong screws are applied at intersection point 2cms behind the </a:t>
            </a:r>
            <a:r>
              <a:rPr lang="en-US" dirty="0" err="1" smtClean="0"/>
              <a:t>pinna</a:t>
            </a:r>
            <a:r>
              <a:rPr lang="en-US" dirty="0" smtClean="0"/>
              <a:t> and 2cms above the </a:t>
            </a:r>
            <a:r>
              <a:rPr lang="en-US" dirty="0" err="1" smtClean="0"/>
              <a:t>pinna</a:t>
            </a:r>
            <a:r>
              <a:rPr lang="en-US" dirty="0" smtClean="0"/>
              <a:t> in line with the mastoid process</a:t>
            </a:r>
          </a:p>
          <a:p>
            <a:r>
              <a:rPr lang="en-US" dirty="0" smtClean="0"/>
              <a:t>Baseline weight for C1 injury is 2kg </a:t>
            </a:r>
            <a:r>
              <a:rPr lang="en-US" dirty="0" err="1" smtClean="0"/>
              <a:t>aproximately</a:t>
            </a:r>
            <a:r>
              <a:rPr lang="en-US" dirty="0" smtClean="0"/>
              <a:t> 2kg per level of vertebra is added when dealing with cervical spine injuries </a:t>
            </a:r>
            <a:r>
              <a:rPr lang="en-US" dirty="0" err="1" smtClean="0"/>
              <a:t>upto</a:t>
            </a:r>
            <a:r>
              <a:rPr lang="en-US" dirty="0" smtClean="0"/>
              <a:t> about 16kg </a:t>
            </a:r>
          </a:p>
          <a:p>
            <a:r>
              <a:rPr lang="en-US" dirty="0" smtClean="0"/>
              <a:t>Crutchfield tongs are placed similarly to Gardner tongs though skin incised and cortex must be drilled to place it</a:t>
            </a:r>
          </a:p>
          <a:p>
            <a:r>
              <a:rPr lang="en-US" dirty="0" smtClean="0"/>
              <a:t>Halo ring traction used for c-spine and t-spine fractures and applied under GA; controls direction of force; traction maintained even when patient out of bed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Halo ring pins are four 2 anterior while 2 are placed </a:t>
            </a:r>
            <a:r>
              <a:rPr lang="en-US" dirty="0" err="1" smtClean="0"/>
              <a:t>posteriorly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anterior pins are placed in the frontal groove superior and lateral to the supra-orbital ridge.</a:t>
            </a:r>
          </a:p>
          <a:p>
            <a:r>
              <a:rPr lang="en-US" dirty="0" smtClean="0"/>
              <a:t>The posterior pins are placed posterior and superior to the external ear.</a:t>
            </a:r>
          </a:p>
          <a:p>
            <a:r>
              <a:rPr lang="en-US" dirty="0" smtClean="0"/>
              <a:t>Pins are tightened with a screwdriver.</a:t>
            </a:r>
          </a:p>
          <a:p>
            <a:r>
              <a:rPr lang="en-US" dirty="0" smtClean="0"/>
              <a:t>The traction pull should be more anterior for extension and more posterior for flexion.</a:t>
            </a:r>
          </a:p>
          <a:p>
            <a:r>
              <a:rPr lang="en-US" dirty="0" smtClean="0"/>
              <a:t>The same weights as per skull tongs are used.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RULES FOR APPLYING SKELETAL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under </a:t>
            </a:r>
            <a:r>
              <a:rPr lang="en-US" dirty="0" err="1" smtClean="0"/>
              <a:t>anaesthesia</a:t>
            </a:r>
            <a:r>
              <a:rPr lang="en-US" dirty="0" smtClean="0"/>
              <a:t>, </a:t>
            </a:r>
            <a:r>
              <a:rPr lang="en-US" dirty="0" smtClean="0"/>
              <a:t>usually local </a:t>
            </a:r>
            <a:r>
              <a:rPr lang="en-US" dirty="0" err="1" smtClean="0"/>
              <a:t>anaesthetic</a:t>
            </a:r>
            <a:r>
              <a:rPr lang="en-US" dirty="0" smtClean="0"/>
              <a:t> is used</a:t>
            </a:r>
          </a:p>
          <a:p>
            <a:r>
              <a:rPr lang="en-US" dirty="0" smtClean="0"/>
              <a:t>Aseptic precautions must be employed</a:t>
            </a:r>
          </a:p>
          <a:p>
            <a:r>
              <a:rPr lang="en-US" dirty="0" smtClean="0"/>
              <a:t>Look for landmarks that will help you to avoid </a:t>
            </a:r>
            <a:r>
              <a:rPr lang="en-US" dirty="0" err="1" smtClean="0"/>
              <a:t>traumatising</a:t>
            </a:r>
            <a:r>
              <a:rPr lang="en-US" dirty="0" smtClean="0"/>
              <a:t> the vital nerves and vessels</a:t>
            </a:r>
          </a:p>
          <a:p>
            <a:r>
              <a:rPr lang="en-US" dirty="0" smtClean="0"/>
              <a:t>The pin should be at right angles to the limb and parallel to the ground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AVOID TIGHT WRAPPING AT THESE PRESSURE POINTS ON APPLICATION OF SKIN TRACTION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Styloid</a:t>
            </a:r>
            <a:r>
              <a:rPr lang="en-US" dirty="0" smtClean="0"/>
              <a:t> Process of Ulna</a:t>
            </a:r>
          </a:p>
          <a:p>
            <a:r>
              <a:rPr lang="en-US" dirty="0" smtClean="0"/>
              <a:t>Lateral </a:t>
            </a:r>
            <a:r>
              <a:rPr lang="en-US" dirty="0" err="1" smtClean="0"/>
              <a:t>Epicondyle</a:t>
            </a:r>
            <a:endParaRPr lang="en-US" dirty="0" smtClean="0"/>
          </a:p>
          <a:p>
            <a:r>
              <a:rPr lang="en-US" dirty="0" smtClean="0"/>
              <a:t>Deltoid </a:t>
            </a:r>
            <a:r>
              <a:rPr lang="en-US" dirty="0" err="1" smtClean="0"/>
              <a:t>Tuberosity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Medial </a:t>
            </a:r>
            <a:r>
              <a:rPr lang="en-US" dirty="0" err="1" smtClean="0"/>
              <a:t>Epicondyle</a:t>
            </a:r>
            <a:endParaRPr lang="en-US" dirty="0" smtClean="0"/>
          </a:p>
          <a:p>
            <a:r>
              <a:rPr lang="en-US" dirty="0" smtClean="0"/>
              <a:t>Lateral and Medial </a:t>
            </a:r>
            <a:r>
              <a:rPr lang="en-US" dirty="0" err="1" smtClean="0"/>
              <a:t>Malleolar</a:t>
            </a:r>
            <a:r>
              <a:rPr lang="en-US" dirty="0" smtClean="0"/>
              <a:t> areas</a:t>
            </a:r>
          </a:p>
          <a:p>
            <a:r>
              <a:rPr lang="en-US" dirty="0" smtClean="0"/>
              <a:t>Head of Fibular</a:t>
            </a:r>
          </a:p>
          <a:p>
            <a:r>
              <a:rPr lang="en-US" dirty="0" err="1" smtClean="0"/>
              <a:t>Tuberosity</a:t>
            </a:r>
            <a:r>
              <a:rPr lang="en-US" dirty="0" smtClean="0"/>
              <a:t> of Tibia</a:t>
            </a:r>
          </a:p>
          <a:p>
            <a:r>
              <a:rPr lang="en-US" dirty="0" smtClean="0"/>
              <a:t>Achilles Tendon</a:t>
            </a:r>
          </a:p>
          <a:p>
            <a:r>
              <a:rPr lang="en-US" dirty="0" smtClean="0"/>
              <a:t>Dorsal Prominence of feet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 HALTER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simple type of cervical traction used to manage neck pains the weight should not exceed 3kg in the initial phases</a:t>
            </a:r>
          </a:p>
          <a:p>
            <a:r>
              <a:rPr lang="en-US" dirty="0" smtClean="0"/>
              <a:t>The traction can be used for just a few hours at a time</a:t>
            </a:r>
          </a:p>
          <a:p>
            <a:r>
              <a:rPr lang="en-US" dirty="0" smtClean="0"/>
              <a:t>Outpatient head halter traction can also be used it hooks over the door and may be used for 30minutes per day with a weight of about 5kg to 10kg</a:t>
            </a:r>
          </a:p>
          <a:p>
            <a:r>
              <a:rPr lang="en-US" dirty="0" err="1" smtClean="0"/>
              <a:t>Indicatons</a:t>
            </a:r>
            <a:r>
              <a:rPr lang="en-US" dirty="0" smtClean="0"/>
              <a:t> include neck pains and </a:t>
            </a:r>
            <a:r>
              <a:rPr lang="en-US" dirty="0" err="1" smtClean="0"/>
              <a:t>radicular</a:t>
            </a:r>
            <a:r>
              <a:rPr lang="en-US" dirty="0" smtClean="0"/>
              <a:t> symptoms from cervical disc disease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RUSSELL 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It is a type of skin traction that uses several pulleys to increase the force of pull exerted</a:t>
            </a:r>
          </a:p>
          <a:p>
            <a:r>
              <a:rPr lang="en-US" dirty="0" smtClean="0"/>
              <a:t>It can be modified to hip and knee exerciser</a:t>
            </a:r>
          </a:p>
          <a:p>
            <a:r>
              <a:rPr lang="en-US" dirty="0" smtClean="0"/>
              <a:t>Indications include:</a:t>
            </a:r>
          </a:p>
          <a:p>
            <a:pPr>
              <a:buNone/>
            </a:pPr>
            <a:r>
              <a:rPr lang="en-US" dirty="0" smtClean="0"/>
              <a:t>1. Treatment of certain types of knee injuries.</a:t>
            </a:r>
          </a:p>
          <a:p>
            <a:pPr>
              <a:buNone/>
            </a:pPr>
            <a:r>
              <a:rPr lang="en-US" dirty="0" smtClean="0"/>
              <a:t>2. Fracture of the shaft of the femur or hip.</a:t>
            </a:r>
          </a:p>
          <a:p>
            <a:r>
              <a:rPr lang="en-US" dirty="0" smtClean="0"/>
              <a:t>Suspension of the limb by a sling makes nursing easier, and allows the patient to lift and move about with minimal disturbance to the line of pull.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history of traction</a:t>
            </a:r>
          </a:p>
          <a:p>
            <a:r>
              <a:rPr lang="en-US" dirty="0" smtClean="0"/>
              <a:t>Types of traction by method of application</a:t>
            </a:r>
          </a:p>
          <a:p>
            <a:r>
              <a:rPr lang="en-US" dirty="0" smtClean="0"/>
              <a:t>Types of traction by mechanism</a:t>
            </a:r>
          </a:p>
          <a:p>
            <a:r>
              <a:rPr lang="en-US" dirty="0" smtClean="0"/>
              <a:t>Specific traction methods</a:t>
            </a:r>
          </a:p>
          <a:p>
            <a:r>
              <a:rPr lang="en-US" dirty="0" smtClean="0"/>
              <a:t>Cervical traction </a:t>
            </a:r>
          </a:p>
          <a:p>
            <a:r>
              <a:rPr lang="en-US" dirty="0" smtClean="0"/>
              <a:t>Halter traction</a:t>
            </a:r>
          </a:p>
          <a:p>
            <a:r>
              <a:rPr lang="en-US" dirty="0" err="1" smtClean="0"/>
              <a:t>Olecranon</a:t>
            </a:r>
            <a:r>
              <a:rPr lang="en-US" dirty="0" smtClean="0"/>
              <a:t> pin traction</a:t>
            </a:r>
          </a:p>
          <a:p>
            <a:r>
              <a:rPr lang="en-US" dirty="0" smtClean="0"/>
              <a:t>Bryant’s traction</a:t>
            </a:r>
          </a:p>
          <a:p>
            <a:r>
              <a:rPr lang="en-US" dirty="0" smtClean="0"/>
              <a:t>90:90 traction</a:t>
            </a:r>
          </a:p>
          <a:p>
            <a:r>
              <a:rPr lang="en-US" dirty="0" smtClean="0"/>
              <a:t>Perkins traction</a:t>
            </a:r>
          </a:p>
          <a:p>
            <a:r>
              <a:rPr lang="en-US" dirty="0" smtClean="0"/>
              <a:t>Russell traction</a:t>
            </a:r>
          </a:p>
          <a:p>
            <a:r>
              <a:rPr lang="en-US" dirty="0" smtClean="0"/>
              <a:t>Metacarpal pin traction</a:t>
            </a:r>
          </a:p>
          <a:p>
            <a:r>
              <a:rPr lang="en-US" dirty="0" err="1" smtClean="0"/>
              <a:t>Calcaneal</a:t>
            </a:r>
            <a:r>
              <a:rPr lang="en-US" dirty="0" smtClean="0"/>
              <a:t> traction</a:t>
            </a:r>
          </a:p>
          <a:p>
            <a:r>
              <a:rPr lang="en-US" dirty="0" smtClean="0"/>
              <a:t>Distal </a:t>
            </a:r>
            <a:r>
              <a:rPr lang="en-US" dirty="0" err="1" smtClean="0"/>
              <a:t>tibial</a:t>
            </a:r>
            <a:r>
              <a:rPr lang="en-US" dirty="0" smtClean="0"/>
              <a:t> traction</a:t>
            </a:r>
          </a:p>
          <a:p>
            <a:r>
              <a:rPr lang="en-US" dirty="0" smtClean="0"/>
              <a:t>Distal femoral traction</a:t>
            </a:r>
          </a:p>
          <a:p>
            <a:r>
              <a:rPr lang="en-US" dirty="0" smtClean="0"/>
              <a:t>Proximal </a:t>
            </a:r>
            <a:r>
              <a:rPr lang="en-US" dirty="0" err="1" smtClean="0"/>
              <a:t>tibial</a:t>
            </a:r>
            <a:r>
              <a:rPr lang="en-US" dirty="0" smtClean="0"/>
              <a:t> traction</a:t>
            </a:r>
          </a:p>
          <a:p>
            <a:r>
              <a:rPr lang="en-US" dirty="0" smtClean="0"/>
              <a:t>Bucks traction </a:t>
            </a:r>
          </a:p>
          <a:p>
            <a:r>
              <a:rPr lang="en-US" dirty="0" smtClean="0"/>
              <a:t>Knots used in tying traction cords</a:t>
            </a:r>
          </a:p>
          <a:p>
            <a:r>
              <a:rPr lang="en-US" dirty="0" smtClean="0"/>
              <a:t>Exercises for the upper limbs</a:t>
            </a:r>
          </a:p>
          <a:p>
            <a:r>
              <a:rPr lang="en-US" dirty="0" smtClean="0"/>
              <a:t>Exercises for the lower limbs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RUSSELL TRACTION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5435273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BRYANT 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Useful in treatment of femoral shaft fractures in children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It combines Gallows and Bucks traction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The mattress is raised for counter-traction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Currently not commonly used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It is a skin traction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BRYANT TRACTION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1" y="1524000"/>
            <a:ext cx="67056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DUNLOP TRACTION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for </a:t>
            </a:r>
            <a:r>
              <a:rPr lang="en-US" dirty="0" err="1" smtClean="0"/>
              <a:t>supracondylar</a:t>
            </a:r>
            <a:r>
              <a:rPr lang="en-US" dirty="0" smtClean="0"/>
              <a:t> fractures of </a:t>
            </a:r>
            <a:r>
              <a:rPr lang="en-US" dirty="0" err="1" smtClean="0"/>
              <a:t>humerus</a:t>
            </a:r>
            <a:r>
              <a:rPr lang="en-US" dirty="0" smtClean="0"/>
              <a:t> in children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It is used when reduction is difficult or traumatic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The elbow is flexed at around 45 degrees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dirty="0" smtClean="0"/>
              <a:t>There is a forearm skin traction with a weight suspended on the upper arm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Dunlop traction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0888" y="1723499"/>
            <a:ext cx="5422223" cy="42793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CALCANEAL 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Temporary traction for </a:t>
            </a:r>
            <a:r>
              <a:rPr lang="en-US" dirty="0" err="1" smtClean="0"/>
              <a:t>tibial</a:t>
            </a:r>
            <a:r>
              <a:rPr lang="en-US" dirty="0" smtClean="0"/>
              <a:t> shaft fracture or </a:t>
            </a:r>
            <a:r>
              <a:rPr lang="en-US" dirty="0" err="1" smtClean="0"/>
              <a:t>calcaneal</a:t>
            </a:r>
            <a:r>
              <a:rPr lang="en-US" dirty="0" smtClean="0"/>
              <a:t> fracture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dirty="0" smtClean="0"/>
              <a:t>Insert about 1.5 inches inferior and posterior to medial </a:t>
            </a:r>
            <a:r>
              <a:rPr lang="en-US" dirty="0" err="1" smtClean="0"/>
              <a:t>malleolus</a:t>
            </a:r>
            <a:endParaRPr lang="en-US" dirty="0" smtClean="0"/>
          </a:p>
          <a:p>
            <a:pPr>
              <a:buNone/>
            </a:pPr>
            <a:endParaRPr lang="en-US" sz="2200" dirty="0" smtClean="0"/>
          </a:p>
          <a:p>
            <a:r>
              <a:rPr lang="en-US" dirty="0" smtClean="0"/>
              <a:t>Do not skewer </a:t>
            </a:r>
            <a:r>
              <a:rPr lang="en-US" dirty="0" err="1" smtClean="0"/>
              <a:t>subtalar</a:t>
            </a:r>
            <a:r>
              <a:rPr lang="en-US" dirty="0" smtClean="0"/>
              <a:t> joint or Neurovascular bundle by adhering to guidelines for pin insertion at </a:t>
            </a:r>
            <a:r>
              <a:rPr lang="en-US" dirty="0" err="1" smtClean="0"/>
              <a:t>cacaneum</a:t>
            </a:r>
            <a:endParaRPr lang="en-US" dirty="0" smtClean="0"/>
          </a:p>
          <a:p>
            <a:pPr>
              <a:buNone/>
            </a:pPr>
            <a:endParaRPr lang="en-US" sz="2200" dirty="0" smtClean="0"/>
          </a:p>
          <a:p>
            <a:r>
              <a:rPr lang="en-US" dirty="0" smtClean="0"/>
              <a:t>Maintain slight elevation of the leg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Calcaneal</a:t>
            </a:r>
            <a:r>
              <a:rPr lang="en-US" dirty="0" smtClean="0"/>
              <a:t> Traction Pin insertion point </a:t>
            </a:r>
            <a:endParaRPr lang="en-US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600200"/>
            <a:ext cx="42672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PELVIC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indications for pelvic traction?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HAMMOCK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indications for Hammock traction?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90:90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sub-</a:t>
            </a:r>
            <a:r>
              <a:rPr lang="en-US" dirty="0" err="1" smtClean="0"/>
              <a:t>trochanteric</a:t>
            </a:r>
            <a:r>
              <a:rPr lang="en-US" dirty="0" smtClean="0"/>
              <a:t>  and proximal 3</a:t>
            </a:r>
            <a:r>
              <a:rPr lang="en-US" baseline="30000" dirty="0" smtClean="0"/>
              <a:t>rd</a:t>
            </a:r>
            <a:r>
              <a:rPr lang="en-US" dirty="0" smtClean="0"/>
              <a:t> femur fractures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Especially in young children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It matches flexion of proximal fragment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Can cause flexion contracture in adult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AND GENERAL INDICATIONS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DEFINITION:</a:t>
            </a:r>
          </a:p>
          <a:p>
            <a:pPr>
              <a:buNone/>
            </a:pPr>
            <a:r>
              <a:rPr lang="en-US" dirty="0" smtClean="0"/>
              <a:t>	The application of a pulling force to a part of the body</a:t>
            </a:r>
          </a:p>
          <a:p>
            <a:r>
              <a:rPr lang="en-US" dirty="0" smtClean="0"/>
              <a:t>INDICATIONS: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reduce the fracture or dislocation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maintain the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correct the deformity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reduce the muscle spasm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90:90 TRACTION – HOW IT LOOKS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5174" y="1863181"/>
            <a:ext cx="5193651" cy="40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LATERAL OLECRANON PIN 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Used for humeral fractures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Arm held in moderate abduction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Forearm in skin traction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Excessive weight will distract fracture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Lateral </a:t>
            </a:r>
            <a:r>
              <a:rPr lang="en-US" dirty="0" err="1" smtClean="0"/>
              <a:t>Olecranon</a:t>
            </a:r>
            <a:r>
              <a:rPr lang="en-US" dirty="0" smtClean="0"/>
              <a:t> pin Traction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9142" y="1628260"/>
            <a:ext cx="5485715" cy="44698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OLECRANON PIN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Difficult </a:t>
            </a:r>
            <a:r>
              <a:rPr lang="en-US" dirty="0" err="1" smtClean="0"/>
              <a:t>supracondylar</a:t>
            </a:r>
            <a:r>
              <a:rPr lang="en-US" dirty="0" smtClean="0"/>
              <a:t> and distal </a:t>
            </a:r>
            <a:r>
              <a:rPr lang="en-US" dirty="0" err="1" smtClean="0"/>
              <a:t>humerus</a:t>
            </a:r>
            <a:r>
              <a:rPr lang="en-US" dirty="0" smtClean="0"/>
              <a:t> fractures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Greater traction forces are allowed than in case of skin traction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Can make angular and rotational corrections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Place pin 1.25 inches (3cms)distal to tip of the </a:t>
            </a:r>
            <a:r>
              <a:rPr lang="en-US" dirty="0" err="1" smtClean="0"/>
              <a:t>ulnar</a:t>
            </a:r>
            <a:r>
              <a:rPr lang="en-US" dirty="0" smtClean="0"/>
              <a:t> … this avoids the joint and an open epiphysis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dirty="0" smtClean="0"/>
              <a:t>Avoid the </a:t>
            </a:r>
            <a:r>
              <a:rPr lang="en-US" dirty="0" err="1" smtClean="0"/>
              <a:t>ulnar</a:t>
            </a:r>
            <a:r>
              <a:rPr lang="en-US" dirty="0" smtClean="0"/>
              <a:t> nerve by approach from medial side and make sure to insert the K-wire at right angles to the </a:t>
            </a:r>
            <a:r>
              <a:rPr lang="en-US" dirty="0" err="1" smtClean="0"/>
              <a:t>ulnar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Olecranon</a:t>
            </a:r>
            <a:r>
              <a:rPr lang="en-US" dirty="0" smtClean="0"/>
              <a:t> Pin Traction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723499"/>
            <a:ext cx="5715000" cy="4601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METACARPAL PIN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for obtaining difficult reduction of distal radius fractures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dirty="0" smtClean="0"/>
              <a:t>Once reduction obtained, pins can be incorporated in a plaster cast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dirty="0" smtClean="0"/>
              <a:t>Pin placed radial to </a:t>
            </a:r>
            <a:r>
              <a:rPr lang="en-US" dirty="0" err="1" smtClean="0"/>
              <a:t>ulnar</a:t>
            </a:r>
            <a:r>
              <a:rPr lang="en-US" dirty="0" smtClean="0"/>
              <a:t> through base of 2</a:t>
            </a:r>
            <a:r>
              <a:rPr lang="en-US" baseline="30000" dirty="0" smtClean="0"/>
              <a:t>nd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Metacarpal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dirty="0" smtClean="0"/>
              <a:t>Stiffness is common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Metacarpal Pin Traction</a:t>
            </a:r>
          </a:p>
        </p:txBody>
      </p:sp>
      <p:pic>
        <p:nvPicPr>
          <p:cNvPr id="4" name="Content Placeholder 3" descr="mc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1562100" cy="17907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295400"/>
            <a:ext cx="1979613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PERKINS 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dirty="0" smtClean="0"/>
              <a:t>Under LA and aseptic techniques a Denham pin is inserted from lateral side to avoid the common </a:t>
            </a:r>
            <a:r>
              <a:rPr lang="en-US" dirty="0" err="1" smtClean="0"/>
              <a:t>peroneal</a:t>
            </a:r>
            <a:r>
              <a:rPr lang="en-US" dirty="0" smtClean="0"/>
              <a:t> nerve.</a:t>
            </a:r>
          </a:p>
          <a:p>
            <a:r>
              <a:rPr lang="en-US" dirty="0" smtClean="0"/>
              <a:t>Treatment of fractures of the tibia and the femur distal to </a:t>
            </a:r>
            <a:r>
              <a:rPr lang="en-US" smtClean="0"/>
              <a:t>the sub-trochanteric</a:t>
            </a:r>
            <a:r>
              <a:rPr lang="en-US" dirty="0" smtClean="0"/>
              <a:t> region.</a:t>
            </a:r>
          </a:p>
          <a:p>
            <a:r>
              <a:rPr lang="en-US" dirty="0" smtClean="0"/>
              <a:t>Basis is to utilize skeletal traction coupled with active movements</a:t>
            </a:r>
          </a:p>
          <a:p>
            <a:r>
              <a:rPr lang="en-US" dirty="0" smtClean="0"/>
              <a:t>Early muscular activity prevents development of stiffness of joints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Perkins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Bohlers</a:t>
            </a:r>
            <a:r>
              <a:rPr lang="en-US" dirty="0" smtClean="0"/>
              <a:t> stirrup is applied to the Denham pin and a traction cord is connected to the stirrup</a:t>
            </a:r>
          </a:p>
          <a:p>
            <a:r>
              <a:rPr lang="en-US" dirty="0" smtClean="0"/>
              <a:t>Weights are attached to the traction cord and the foot end of the bed is elevated </a:t>
            </a:r>
          </a:p>
          <a:p>
            <a:r>
              <a:rPr lang="en-US" dirty="0" smtClean="0"/>
              <a:t>A pillow is placed under the thigh to maintain the natural anterior bowing of the femur</a:t>
            </a:r>
          </a:p>
          <a:p>
            <a:r>
              <a:rPr lang="en-US" dirty="0" smtClean="0"/>
              <a:t>The length of the limb is checked with a tape measure adjustment by adding or removing weights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BUCKS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Often used preoperatively for femoral fractures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use tape or pre-made boot as a component of the traction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 more than 5kilos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 used to obtain or hold reduction i.e. it is a temporary measure while awaiting for definitive treatment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Traction was used during the American civil war</a:t>
            </a:r>
          </a:p>
          <a:p>
            <a:r>
              <a:rPr lang="en-US" dirty="0" smtClean="0"/>
              <a:t>Skeletal traction by a pin through bone was introduced by </a:t>
            </a:r>
            <a:r>
              <a:rPr lang="en-US" dirty="0" err="1" smtClean="0"/>
              <a:t>Kirschner</a:t>
            </a:r>
            <a:r>
              <a:rPr lang="en-US" dirty="0" smtClean="0"/>
              <a:t> and Steinman</a:t>
            </a:r>
          </a:p>
          <a:p>
            <a:r>
              <a:rPr lang="en-US" dirty="0" smtClean="0"/>
              <a:t>Guy de </a:t>
            </a:r>
            <a:r>
              <a:rPr lang="en-US" dirty="0" err="1" smtClean="0"/>
              <a:t>Chauliac</a:t>
            </a:r>
            <a:r>
              <a:rPr lang="en-US" dirty="0" smtClean="0"/>
              <a:t> introduced isotonic traction for fracture femur</a:t>
            </a:r>
          </a:p>
          <a:p>
            <a:r>
              <a:rPr lang="en-US" dirty="0" smtClean="0"/>
              <a:t>Percival </a:t>
            </a:r>
            <a:r>
              <a:rPr lang="en-US" dirty="0" err="1" smtClean="0"/>
              <a:t>Pott</a:t>
            </a:r>
            <a:r>
              <a:rPr lang="en-US" dirty="0" smtClean="0"/>
              <a:t> – fractured limbs should be placed in position in which muscles are relaxed</a:t>
            </a:r>
          </a:p>
          <a:p>
            <a:r>
              <a:rPr lang="en-US" dirty="0" smtClean="0"/>
              <a:t>Thomas Bryant introduced </a:t>
            </a:r>
            <a:r>
              <a:rPr lang="en-US" dirty="0" err="1" smtClean="0"/>
              <a:t>Bryants</a:t>
            </a:r>
            <a:r>
              <a:rPr lang="en-US" dirty="0" smtClean="0"/>
              <a:t> traction for fracture shaft femur in children</a:t>
            </a:r>
          </a:p>
          <a:p>
            <a:r>
              <a:rPr lang="en-US" dirty="0" smtClean="0"/>
              <a:t>Thomas splint used for fixed traction</a:t>
            </a:r>
          </a:p>
          <a:p>
            <a:r>
              <a:rPr lang="en-US" dirty="0" err="1" smtClean="0"/>
              <a:t>Malgaigne</a:t>
            </a:r>
            <a:r>
              <a:rPr lang="en-US" dirty="0" smtClean="0"/>
              <a:t> introduced first effective traction which grasped the bone by </a:t>
            </a:r>
            <a:r>
              <a:rPr lang="en-US" dirty="0" err="1" smtClean="0"/>
              <a:t>Malgaigne</a:t>
            </a:r>
            <a:r>
              <a:rPr lang="en-US" dirty="0" smtClean="0"/>
              <a:t> hooks</a:t>
            </a:r>
          </a:p>
          <a:p>
            <a:r>
              <a:rPr lang="en-US" dirty="0" smtClean="0"/>
              <a:t>Fritz Steinman introduced skeletal traction by pins through the femoral </a:t>
            </a:r>
            <a:r>
              <a:rPr lang="en-US" dirty="0" err="1" smtClean="0"/>
              <a:t>condyles</a:t>
            </a:r>
            <a:endParaRPr lang="en-US" dirty="0" smtClean="0"/>
          </a:p>
          <a:p>
            <a:r>
              <a:rPr lang="en-US" dirty="0" smtClean="0"/>
              <a:t>Lorenz </a:t>
            </a:r>
            <a:r>
              <a:rPr lang="en-US" dirty="0" err="1" smtClean="0"/>
              <a:t>Bohler</a:t>
            </a:r>
            <a:r>
              <a:rPr lang="en-US" dirty="0" smtClean="0"/>
              <a:t>  devised the </a:t>
            </a:r>
            <a:r>
              <a:rPr lang="en-US" dirty="0" err="1" smtClean="0"/>
              <a:t>Bohlers</a:t>
            </a:r>
            <a:r>
              <a:rPr lang="en-US" dirty="0" smtClean="0"/>
              <a:t> stirrup to assist skeletal traction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BUCKS TRACTION APPLICATION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0412" y="1996514"/>
            <a:ext cx="5003175" cy="37333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DISTAL TIBIAL 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Useful in certain </a:t>
            </a:r>
            <a:r>
              <a:rPr lang="en-US" dirty="0" err="1" smtClean="0"/>
              <a:t>tibial</a:t>
            </a:r>
            <a:r>
              <a:rPr lang="en-US" dirty="0" smtClean="0"/>
              <a:t> plateau fractures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Pin inserted 1.25 inches proximal to tip of medial </a:t>
            </a:r>
            <a:r>
              <a:rPr lang="en-US" dirty="0" err="1" smtClean="0"/>
              <a:t>malleolus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Avoid </a:t>
            </a:r>
            <a:r>
              <a:rPr lang="en-US" dirty="0" err="1" smtClean="0"/>
              <a:t>saphenous</a:t>
            </a:r>
            <a:r>
              <a:rPr lang="en-US" dirty="0" smtClean="0"/>
              <a:t> vein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Place through fibula to avoid </a:t>
            </a:r>
            <a:r>
              <a:rPr lang="en-US" dirty="0" err="1" smtClean="0"/>
              <a:t>peroneal</a:t>
            </a:r>
            <a:r>
              <a:rPr lang="en-US" dirty="0" smtClean="0"/>
              <a:t> nerve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Maintain partial hip and knee flexion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DISTAL TIBIAL TRACTION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6127" y="1856832"/>
            <a:ext cx="5231746" cy="40126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PROXIMAL TIBIAL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distal 2/3</a:t>
            </a:r>
            <a:r>
              <a:rPr lang="en-US" baseline="30000" dirty="0" smtClean="0"/>
              <a:t>rd</a:t>
            </a:r>
            <a:r>
              <a:rPr lang="en-US" dirty="0" smtClean="0"/>
              <a:t> femoral shaft fractures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Femoral pin allows rotational moments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Easy to avoid joint and growth plate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1 inch distal and posterior to </a:t>
            </a:r>
            <a:r>
              <a:rPr lang="en-US" dirty="0" err="1" smtClean="0"/>
              <a:t>tibial</a:t>
            </a:r>
            <a:r>
              <a:rPr lang="en-US" dirty="0" smtClean="0"/>
              <a:t> tubercle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PROXIMAL TIBIAL TRACTION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4381" y="2275880"/>
            <a:ext cx="5295238" cy="31746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FEMORAL PIN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Must avoid </a:t>
            </a:r>
            <a:r>
              <a:rPr lang="en-US" dirty="0" err="1" smtClean="0"/>
              <a:t>suprapatellar</a:t>
            </a:r>
            <a:r>
              <a:rPr lang="en-US" dirty="0" smtClean="0"/>
              <a:t> pouch, Neurovascular structures, and growth plate in children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Place just proximal to adductor tubercle along mid-coronal plane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At level of proximal pole of patella in extended position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FEMORAL PIN TRACTION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1841" y="2167943"/>
            <a:ext cx="5460318" cy="3390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DISTAL FEMORAL 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of traction along axis of femur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Used for superior force </a:t>
            </a:r>
            <a:r>
              <a:rPr lang="en-US" dirty="0" err="1" smtClean="0"/>
              <a:t>acetabular</a:t>
            </a:r>
            <a:r>
              <a:rPr lang="en-US" dirty="0" smtClean="0"/>
              <a:t> fractures and femoral shaft fractures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Used when strong force needed or knee pathology present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Distal Femoral Traction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9142" y="2028260"/>
            <a:ext cx="4685715" cy="36698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FEMORAL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Several traction options for </a:t>
            </a:r>
            <a:r>
              <a:rPr lang="en-US" dirty="0" err="1" smtClean="0"/>
              <a:t>acetabular</a:t>
            </a:r>
            <a:r>
              <a:rPr lang="en-US" dirty="0" smtClean="0"/>
              <a:t> fractures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Lateral traction for fractures with medial or anterior force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Stretched capsule and </a:t>
            </a:r>
            <a:r>
              <a:rPr lang="en-US" dirty="0" err="1" smtClean="0"/>
              <a:t>ligamentum</a:t>
            </a:r>
            <a:r>
              <a:rPr lang="en-US" dirty="0" smtClean="0"/>
              <a:t> may reduce </a:t>
            </a:r>
            <a:r>
              <a:rPr lang="en-US" dirty="0" err="1" smtClean="0"/>
              <a:t>acetabular</a:t>
            </a:r>
            <a:r>
              <a:rPr lang="en-US" dirty="0" smtClean="0"/>
              <a:t> fragments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 commonly used in our hospitals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TRACTION BY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Manual</a:t>
            </a:r>
          </a:p>
          <a:p>
            <a:pPr>
              <a:buNone/>
            </a:pPr>
            <a:r>
              <a:rPr lang="en-US" dirty="0" smtClean="0"/>
              <a:t>- The hands are used to exert a pulling force to the bone which is to be realigned before immobilization in a cast</a:t>
            </a:r>
          </a:p>
          <a:p>
            <a:r>
              <a:rPr lang="en-US" b="1" dirty="0" smtClean="0"/>
              <a:t>Skin</a:t>
            </a:r>
          </a:p>
          <a:p>
            <a:pPr>
              <a:buNone/>
            </a:pPr>
            <a:r>
              <a:rPr lang="en-US" dirty="0" smtClean="0"/>
              <a:t>- The traction force applied over a large area of skin (adhesive and non-adhesive types)</a:t>
            </a:r>
          </a:p>
          <a:p>
            <a:r>
              <a:rPr lang="en-US" b="1" dirty="0" smtClean="0"/>
              <a:t>Skeletal</a:t>
            </a:r>
          </a:p>
          <a:p>
            <a:pPr>
              <a:buNone/>
            </a:pPr>
            <a:r>
              <a:rPr lang="en-US" dirty="0" smtClean="0"/>
              <a:t>- Applied directly to the bone either by pin or wire through the bone (e.g. Steinman pin or </a:t>
            </a:r>
            <a:r>
              <a:rPr lang="en-US" dirty="0" err="1" smtClean="0"/>
              <a:t>Kirschner</a:t>
            </a:r>
            <a:r>
              <a:rPr lang="en-US" dirty="0" smtClean="0"/>
              <a:t> wire)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FEMORAL TRACTION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4539" y="1977467"/>
            <a:ext cx="5434921" cy="37714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Balanced Suspension with Pearson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elevation of limb to correct angular mal-alignment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Counterweighted support system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Four suspension points allow angular and rotational control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Balanced Suspension with Pearson Attachment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86285" y="1767943"/>
            <a:ext cx="5371429" cy="4190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 attachment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sz="2000" dirty="0" smtClean="0"/>
          </a:p>
          <a:p>
            <a:r>
              <a:rPr lang="en-US" dirty="0" smtClean="0"/>
              <a:t>Distal</a:t>
            </a:r>
            <a:r>
              <a:rPr lang="en-US" sz="2400" dirty="0" smtClean="0"/>
              <a:t>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fracture has distal fragment flexed </a:t>
            </a:r>
            <a:r>
              <a:rPr lang="en-US" sz="2400" dirty="0" err="1" smtClean="0"/>
              <a:t>posteriorly</a:t>
            </a:r>
            <a:endParaRPr lang="en-US" sz="2400" dirty="0" smtClean="0"/>
          </a:p>
          <a:p>
            <a:pPr lvl="1"/>
            <a:r>
              <a:rPr lang="en-US" sz="2400" dirty="0" smtClean="0"/>
              <a:t>Knee should be flexed more sharply</a:t>
            </a:r>
          </a:p>
          <a:p>
            <a:pPr lvl="1"/>
            <a:r>
              <a:rPr lang="en-US" sz="2400" dirty="0" smtClean="0"/>
              <a:t>Fulcrum at level fracture</a:t>
            </a:r>
          </a:p>
          <a:p>
            <a:pPr lvl="1"/>
            <a:r>
              <a:rPr lang="en-US" sz="2400" dirty="0" smtClean="0"/>
              <a:t>Traction at downward angle</a:t>
            </a:r>
          </a:p>
          <a:p>
            <a:pPr lvl="1"/>
            <a:r>
              <a:rPr lang="en-US" sz="2400" dirty="0" smtClean="0"/>
              <a:t>Reduces pull of </a:t>
            </a:r>
            <a:r>
              <a:rPr lang="en-US" sz="2400" dirty="0" err="1" smtClean="0"/>
              <a:t>gastrocnemius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3505200"/>
            <a:ext cx="3587750" cy="2185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Pearson attachment technique</a:t>
            </a:r>
            <a:endParaRPr 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971800"/>
            <a:ext cx="4609524" cy="2514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" y="1447800"/>
            <a:ext cx="7848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Middle 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fracture had mild flexion of proximal fragment</a:t>
            </a:r>
          </a:p>
          <a:p>
            <a:pPr lvl="1"/>
            <a:r>
              <a:rPr lang="en-US" sz="2400" dirty="0" smtClean="0"/>
              <a:t>30 degrees elevation with traction in line with femur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KNOTS USED IN TYING TRACTION CORDS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knots are easy to tie and untie  </a:t>
            </a:r>
          </a:p>
          <a:p>
            <a:r>
              <a:rPr lang="en-US" dirty="0" smtClean="0"/>
              <a:t>Can  be tied with one hand while holding the weights</a:t>
            </a:r>
          </a:p>
          <a:p>
            <a:r>
              <a:rPr lang="en-US" dirty="0" smtClean="0"/>
              <a:t>Over hand loop knot will not slip</a:t>
            </a:r>
          </a:p>
          <a:p>
            <a:r>
              <a:rPr lang="en-US" dirty="0" smtClean="0"/>
              <a:t>Slip knot tightens under tension</a:t>
            </a:r>
          </a:p>
          <a:p>
            <a:r>
              <a:rPr lang="en-US" dirty="0" smtClean="0"/>
              <a:t>Sequence is up and over down and over then down and through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KNOTS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Clover hitch</a:t>
            </a:r>
          </a:p>
          <a:p>
            <a:r>
              <a:rPr lang="en-US" dirty="0" smtClean="0"/>
              <a:t>Barrel hitch</a:t>
            </a:r>
          </a:p>
          <a:p>
            <a:r>
              <a:rPr lang="en-US" dirty="0" smtClean="0"/>
              <a:t>Reef knot</a:t>
            </a:r>
          </a:p>
          <a:p>
            <a:r>
              <a:rPr lang="en-US" dirty="0" smtClean="0"/>
              <a:t>Half hitch</a:t>
            </a:r>
          </a:p>
          <a:p>
            <a:r>
              <a:rPr lang="en-US" dirty="0" smtClean="0"/>
              <a:t>2 Half hitches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EXERCISES FOR THE UPPER LIMBS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exercises can be done for the upper limbs?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EXERCISES FOR THE LOWER LIMBS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exercises can be done for the lower limbs?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CHARNLEY’S TRACTION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Below Knee POP incorporating the Steinman or Denham pin</a:t>
            </a:r>
          </a:p>
          <a:p>
            <a:r>
              <a:rPr lang="en-US" dirty="0" smtClean="0"/>
              <a:t>The Common </a:t>
            </a:r>
            <a:r>
              <a:rPr lang="en-US" dirty="0" err="1" smtClean="0"/>
              <a:t>peroneal</a:t>
            </a:r>
            <a:r>
              <a:rPr lang="en-US" dirty="0" smtClean="0"/>
              <a:t> nerve and calf muscles are protected</a:t>
            </a:r>
          </a:p>
          <a:p>
            <a:r>
              <a:rPr lang="en-US" dirty="0" smtClean="0"/>
              <a:t>External rotation of foot and distal fragment is controlled</a:t>
            </a:r>
          </a:p>
          <a:p>
            <a:r>
              <a:rPr lang="en-US" dirty="0" smtClean="0"/>
              <a:t>Achilles tendon is protected from pressure sores</a:t>
            </a:r>
          </a:p>
          <a:p>
            <a:r>
              <a:rPr lang="en-US" dirty="0" err="1" smtClean="0"/>
              <a:t>Ipsilateral</a:t>
            </a:r>
            <a:r>
              <a:rPr lang="en-US" dirty="0" smtClean="0"/>
              <a:t> </a:t>
            </a:r>
            <a:r>
              <a:rPr lang="en-US" dirty="0" err="1" smtClean="0"/>
              <a:t>tibial</a:t>
            </a:r>
            <a:r>
              <a:rPr lang="en-US" dirty="0" smtClean="0"/>
              <a:t> fracture can be managed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OF TRACTION BY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Fixed traction</a:t>
            </a:r>
          </a:p>
          <a:p>
            <a:pPr>
              <a:buNone/>
            </a:pPr>
            <a:r>
              <a:rPr lang="en-US" dirty="0" smtClean="0"/>
              <a:t>	Effected by applying a force against a fixed point on the body.</a:t>
            </a:r>
          </a:p>
          <a:p>
            <a:r>
              <a:rPr lang="en-US" b="1" dirty="0" smtClean="0"/>
              <a:t>Sliding traction</a:t>
            </a:r>
          </a:p>
          <a:p>
            <a:pPr>
              <a:buNone/>
            </a:pPr>
            <a:r>
              <a:rPr lang="en-US" dirty="0" smtClean="0"/>
              <a:t>	Weight of body acts as a counter-traction usually made more effective by elevating foot of bed or in other circumstances the head of the bed.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AMOUNT OF WEIGHT REQUIRED DEPENDS UPON</a:t>
            </a:r>
          </a:p>
          <a:p>
            <a:pPr>
              <a:buNone/>
            </a:pPr>
            <a:r>
              <a:rPr lang="en-US" dirty="0" smtClean="0"/>
              <a:t>	1. WEIGHT OF THE APPLIANCE</a:t>
            </a:r>
          </a:p>
          <a:p>
            <a:pPr>
              <a:buNone/>
            </a:pPr>
            <a:r>
              <a:rPr lang="en-US" dirty="0" smtClean="0"/>
              <a:t>	2. WEIGHT OF THE PART OF THE BODY SUSPENDED IN THE APPLIANCE </a:t>
            </a:r>
          </a:p>
          <a:p>
            <a:pPr>
              <a:buNone/>
            </a:pPr>
            <a:r>
              <a:rPr lang="en-US" dirty="0" smtClean="0"/>
              <a:t>	3. THE AMOUNT OF FRICTION PRESENT IN THE SYSTEM</a:t>
            </a:r>
          </a:p>
          <a:p>
            <a:pPr>
              <a:buNone/>
            </a:pPr>
            <a:r>
              <a:rPr lang="en-US" dirty="0" smtClean="0"/>
              <a:t>    4. THE TYPE OF TRACTION BEING USED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FUNCTION IS TO CONTROL THE DIRECTION OF WEIGHT ATTACHED AT END OF THE CORD OVER THE PULLEY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LARGE PULLEYS OF 6CM DIAMETER AND 6MM DIAMETER OF AXLES IS PREFERRED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 TRAPS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FOR DISTAL FOREARM REDUCTIONS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CHANGING FINGERS IMPARTS ULNA /RADIAL ANGULATION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LEAD TO SKIN LOSS OR NECROSIS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RECOMMENDED USE FOR NOT MORE THAN 20 MINUTES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MANAGEMENT OF PATIENTS ON TRACTION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CONSIDERATIONS MUST BE MADE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CARE OF THE PATIENT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CARE OF THE TRACTION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RADIOGRAPHIC EXAMINATION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PHYSIOTHERAPY   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REMOVAL OF TRACTION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 OF PATIENT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TAKE CARE OF THE PAIN</a:t>
            </a:r>
          </a:p>
          <a:p>
            <a:r>
              <a:rPr lang="en-US" dirty="0" smtClean="0"/>
              <a:t>CARE OF NUMBNESS OR PARAESTHESIA</a:t>
            </a:r>
          </a:p>
          <a:p>
            <a:r>
              <a:rPr lang="en-US" dirty="0" smtClean="0"/>
              <a:t>CARE OF SKIN IRRITATION</a:t>
            </a:r>
          </a:p>
          <a:p>
            <a:r>
              <a:rPr lang="en-US" dirty="0" smtClean="0"/>
              <a:t>CARE OF SWELLINGS E.G. BY RELEASE OF TIGHT BANDAGES AND ELEVATION</a:t>
            </a:r>
          </a:p>
          <a:p>
            <a:r>
              <a:rPr lang="en-US" dirty="0" smtClean="0"/>
              <a:t>CARE OF WEAKNESS E.G. IN FINGERS, WRIST ETC.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 OF TRACTION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MAKE A HABIT OF CHECKING THE TRACTIO SYSTEM PERIODICALLY AND ON ENTERING THE WARD</a:t>
            </a:r>
          </a:p>
          <a:p>
            <a:r>
              <a:rPr lang="en-US" dirty="0" smtClean="0"/>
              <a:t>MAKE SURE OF ITS CONTINUITY </a:t>
            </a:r>
          </a:p>
          <a:p>
            <a:r>
              <a:rPr lang="en-US" dirty="0" smtClean="0"/>
              <a:t>MAKE SURE DIRECTION IS MAINTAINED </a:t>
            </a:r>
          </a:p>
          <a:p>
            <a:r>
              <a:rPr lang="en-US" dirty="0" smtClean="0"/>
              <a:t>MAKE SURE THE WEIGHTS ARE HANGING FREE FROM ANY IMPEDIMENTS</a:t>
            </a:r>
          </a:p>
          <a:p>
            <a:r>
              <a:rPr lang="en-US" dirty="0" smtClean="0"/>
              <a:t>MAKE SURE THERE IS ADEQUATE COUNTERTRACTION</a:t>
            </a:r>
          </a:p>
          <a:p>
            <a:r>
              <a:rPr lang="en-US" dirty="0" smtClean="0"/>
              <a:t>MAKE SURE THE CORDS ARE NOT WORN AND THE KNOTS ARE NOT HELD ON THE PULLEYS 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RADIOGRAPHIC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Radiographic examination best done without moving the patient out of the ward therefore consider portable x-rays</a:t>
            </a:r>
          </a:p>
          <a:p>
            <a:r>
              <a:rPr lang="en-US" dirty="0" smtClean="0"/>
              <a:t>To confirm if traction is adequate do this soon after application of traction</a:t>
            </a:r>
          </a:p>
          <a:p>
            <a:r>
              <a:rPr lang="en-US" dirty="0" smtClean="0"/>
              <a:t>Periodic radiographic examination must be done for good reason to check progress and alignment e.g. After each manipulation and after each weight change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PHYSIOTHERAPY MUST START AS SOON AS POSSIBLE AND MUST INCLUDE CHEST PHYSIOTHERAPY , UPPER LIMB AND HAND EXERCISES, LOWER LIMB EXERCISES AS PERMITTED BY THE TRACTION SYSTEM AND PROGRESS OF THE PATIENT.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 OF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REASONS FOR REMOVAL OF TRACTION?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SUCCESS IN YOUR STUDIES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600" dirty="0" smtClean="0"/>
              <a:t>THE END</a:t>
            </a:r>
          </a:p>
          <a:p>
            <a:pPr algn="ctr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COMPLICATIONS OF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Complications can be subdivided into those evident when skin traction is used and those evident in case of skeletal traction</a:t>
            </a:r>
          </a:p>
          <a:p>
            <a:pPr>
              <a:buNone/>
            </a:pPr>
            <a:endParaRPr lang="en-US" sz="2900" dirty="0" smtClean="0"/>
          </a:p>
          <a:p>
            <a:r>
              <a:rPr lang="en-US" dirty="0" smtClean="0"/>
              <a:t>Skin traction complications:</a:t>
            </a:r>
          </a:p>
          <a:p>
            <a:pPr>
              <a:buNone/>
            </a:pPr>
            <a:r>
              <a:rPr lang="en-US" sz="2000" dirty="0" smtClean="0"/>
              <a:t>- Ulceration of poorly padded bony prominences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- </a:t>
            </a:r>
            <a:r>
              <a:rPr lang="en-US" sz="2000" dirty="0" err="1" smtClean="0"/>
              <a:t>Decubitus</a:t>
            </a:r>
            <a:r>
              <a:rPr lang="en-US" sz="2000" dirty="0" smtClean="0"/>
              <a:t> ulcers or bed sores</a:t>
            </a:r>
          </a:p>
          <a:p>
            <a:pPr>
              <a:buNone/>
            </a:pPr>
            <a:r>
              <a:rPr lang="en-US" sz="2000" dirty="0" smtClean="0"/>
              <a:t>- </a:t>
            </a:r>
            <a:r>
              <a:rPr lang="en-US" sz="2000" dirty="0" err="1" smtClean="0"/>
              <a:t>Malunion</a:t>
            </a:r>
            <a:r>
              <a:rPr lang="en-US" sz="2000" dirty="0" smtClean="0"/>
              <a:t> and Non-union</a:t>
            </a:r>
          </a:p>
          <a:p>
            <a:pPr>
              <a:buNone/>
            </a:pPr>
            <a:endParaRPr lang="en-US" sz="2900" dirty="0" smtClean="0"/>
          </a:p>
          <a:p>
            <a:r>
              <a:rPr lang="en-US" dirty="0" smtClean="0"/>
              <a:t>Skeletal traction complications:</a:t>
            </a:r>
          </a:p>
          <a:p>
            <a:pPr>
              <a:buNone/>
            </a:pPr>
            <a:r>
              <a:rPr lang="en-US" sz="2000" dirty="0" smtClean="0"/>
              <a:t>- Infection to bone</a:t>
            </a:r>
          </a:p>
          <a:p>
            <a:pPr>
              <a:buNone/>
            </a:pPr>
            <a:r>
              <a:rPr lang="en-US" sz="2000" dirty="0" smtClean="0"/>
              <a:t>- Distraction at fracture site due to </a:t>
            </a:r>
            <a:r>
              <a:rPr lang="en-US" sz="2000" dirty="0" err="1" smtClean="0"/>
              <a:t>overtraction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 Ligament damage if traction force is large and prolonged around joint areas</a:t>
            </a:r>
          </a:p>
          <a:p>
            <a:pPr>
              <a:buNone/>
            </a:pPr>
            <a:r>
              <a:rPr lang="en-US" sz="2000" dirty="0" smtClean="0"/>
              <a:t>- Damage to epiphysis if used in children</a:t>
            </a:r>
          </a:p>
          <a:p>
            <a:pPr>
              <a:buNone/>
            </a:pPr>
            <a:r>
              <a:rPr lang="en-US" sz="2000" dirty="0" smtClean="0"/>
              <a:t>- Depressed scars </a:t>
            </a:r>
          </a:p>
          <a:p>
            <a:pPr>
              <a:buNone/>
            </a:pPr>
            <a:r>
              <a:rPr lang="en-US" sz="2000" dirty="0" smtClean="0"/>
              <a:t>- Uneven pull at ends of pin and difficulty in rotation of limb if pin placement is incorrect</a:t>
            </a:r>
          </a:p>
          <a:p>
            <a:pPr>
              <a:buNone/>
            </a:pPr>
            <a:r>
              <a:rPr lang="en-US" sz="2000" dirty="0" smtClean="0"/>
              <a:t>- Nerve damage when care is not taken in pin insertion</a:t>
            </a:r>
          </a:p>
          <a:p>
            <a:pPr>
              <a:buNone/>
            </a:pPr>
            <a:r>
              <a:rPr lang="en-US" sz="2000" dirty="0" smtClean="0"/>
              <a:t>- Damage to blood vessels</a:t>
            </a:r>
            <a:endParaRPr lang="en-US" sz="2200" dirty="0" smtClean="0"/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TRACTION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Cervical traction</a:t>
            </a:r>
          </a:p>
          <a:p>
            <a:r>
              <a:rPr lang="en-US" dirty="0" smtClean="0"/>
              <a:t>Halter traction</a:t>
            </a:r>
          </a:p>
          <a:p>
            <a:r>
              <a:rPr lang="en-US" dirty="0" err="1" smtClean="0"/>
              <a:t>Bryants</a:t>
            </a:r>
            <a:r>
              <a:rPr lang="en-US" dirty="0" smtClean="0"/>
              <a:t> traction</a:t>
            </a:r>
          </a:p>
          <a:p>
            <a:r>
              <a:rPr lang="en-US" dirty="0" err="1" smtClean="0"/>
              <a:t>Russels</a:t>
            </a:r>
            <a:r>
              <a:rPr lang="en-US" dirty="0" smtClean="0"/>
              <a:t> traction</a:t>
            </a:r>
          </a:p>
          <a:p>
            <a:r>
              <a:rPr lang="en-US" dirty="0" smtClean="0"/>
              <a:t>Bucks traction</a:t>
            </a:r>
          </a:p>
          <a:p>
            <a:r>
              <a:rPr lang="en-US" dirty="0" smtClean="0"/>
              <a:t>Fixed traction </a:t>
            </a:r>
          </a:p>
          <a:p>
            <a:r>
              <a:rPr lang="en-US" dirty="0" smtClean="0"/>
              <a:t>Perkins traction</a:t>
            </a:r>
          </a:p>
          <a:p>
            <a:r>
              <a:rPr lang="en-US" dirty="0" err="1" smtClean="0"/>
              <a:t>Calcaneal</a:t>
            </a:r>
            <a:r>
              <a:rPr lang="en-US" dirty="0" smtClean="0"/>
              <a:t> traction</a:t>
            </a:r>
          </a:p>
          <a:p>
            <a:r>
              <a:rPr lang="en-US" dirty="0" smtClean="0"/>
              <a:t>Pelvic traction</a:t>
            </a:r>
          </a:p>
          <a:p>
            <a:r>
              <a:rPr lang="en-US" dirty="0" smtClean="0"/>
              <a:t>Hammock traction</a:t>
            </a:r>
          </a:p>
          <a:p>
            <a:r>
              <a:rPr lang="en-US" dirty="0" smtClean="0"/>
              <a:t>Dunlop traction</a:t>
            </a:r>
          </a:p>
          <a:p>
            <a:r>
              <a:rPr lang="en-US" dirty="0" smtClean="0"/>
              <a:t>90-90 traction</a:t>
            </a:r>
          </a:p>
          <a:p>
            <a:r>
              <a:rPr lang="en-US" dirty="0" err="1" smtClean="0"/>
              <a:t>Olecranon</a:t>
            </a:r>
            <a:r>
              <a:rPr lang="en-US" dirty="0" smtClean="0"/>
              <a:t> traction</a:t>
            </a:r>
          </a:p>
          <a:p>
            <a:r>
              <a:rPr lang="en-US" dirty="0" smtClean="0"/>
              <a:t>Metacarpal pin traction</a:t>
            </a:r>
          </a:p>
          <a:p>
            <a:r>
              <a:rPr lang="en-US" dirty="0" smtClean="0"/>
              <a:t>Distal </a:t>
            </a:r>
            <a:r>
              <a:rPr lang="en-US" dirty="0" err="1" smtClean="0"/>
              <a:t>tibial</a:t>
            </a:r>
            <a:r>
              <a:rPr lang="en-US" dirty="0" smtClean="0"/>
              <a:t> traction proximal </a:t>
            </a:r>
            <a:r>
              <a:rPr lang="en-US" dirty="0" err="1" smtClean="0"/>
              <a:t>tibial</a:t>
            </a:r>
            <a:r>
              <a:rPr lang="en-US" dirty="0" smtClean="0"/>
              <a:t> traction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Hands are used to exert a pulling force in order to realign the fractured fragments then immobilization is effected by use of splints or plaster casts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Manual traction can also be used prior to application of skin or skeletal traction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2284</Words>
  <Application>Microsoft Office PowerPoint</Application>
  <PresentationFormat>On-screen Show (4:3)</PresentationFormat>
  <Paragraphs>398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TRACTION TECHNIQUES </vt:lpstr>
      <vt:lpstr>CONTENTS</vt:lpstr>
      <vt:lpstr>DEFINITION AND GENERAL INDICATIONS</vt:lpstr>
      <vt:lpstr>HISTORY OF TRACTION</vt:lpstr>
      <vt:lpstr>TYPES OF TRACTION BY METHOD</vt:lpstr>
      <vt:lpstr>TYPE OF TRACTION BY MECHANISM</vt:lpstr>
      <vt:lpstr>COMPLICATIONS OF TRACTION</vt:lpstr>
      <vt:lpstr>SPECIFIC TRACTION METHODS</vt:lpstr>
      <vt:lpstr>MANUAL TRACTION</vt:lpstr>
      <vt:lpstr>SKIN TRACTION</vt:lpstr>
      <vt:lpstr>SKELETAL TRACTION</vt:lpstr>
      <vt:lpstr>CERVICAL TRACTION</vt:lpstr>
      <vt:lpstr>Guideline for Weights used in Cervical traction</vt:lpstr>
      <vt:lpstr>Slide 14</vt:lpstr>
      <vt:lpstr>Slide 15</vt:lpstr>
      <vt:lpstr>GENERAL RULES FOR APPLYING SKELETAL TRACTION</vt:lpstr>
      <vt:lpstr>AVOID TIGHT WRAPPING AT THESE PRESSURE POINTS ON APPLICATION OF SKIN TRACTION </vt:lpstr>
      <vt:lpstr>HEAD HALTER TRACTION</vt:lpstr>
      <vt:lpstr>RUSSELL TRACTION </vt:lpstr>
      <vt:lpstr>SPLIT RUSSELL TRACTION</vt:lpstr>
      <vt:lpstr>BRYANT TRACTION </vt:lpstr>
      <vt:lpstr>BRYANT TRACTION</vt:lpstr>
      <vt:lpstr>DUNLOP TRACTION  </vt:lpstr>
      <vt:lpstr>Dunlop traction</vt:lpstr>
      <vt:lpstr>CALCANEAL TRACTION </vt:lpstr>
      <vt:lpstr>Calcaneal Traction Pin insertion point </vt:lpstr>
      <vt:lpstr>PELVIC TRACTION</vt:lpstr>
      <vt:lpstr>HAMMOCK TRACTION</vt:lpstr>
      <vt:lpstr>90:90 TRACTION</vt:lpstr>
      <vt:lpstr>90:90 TRACTION – HOW IT LOOKS </vt:lpstr>
      <vt:lpstr>LATERAL OLECRANON PIN TRACTION </vt:lpstr>
      <vt:lpstr>Lateral Olecranon pin Traction </vt:lpstr>
      <vt:lpstr>OLECRANON PIN TRACTION</vt:lpstr>
      <vt:lpstr>Olecranon Pin Traction</vt:lpstr>
      <vt:lpstr>METACARPAL PIN TRACTION</vt:lpstr>
      <vt:lpstr>Metacarpal Pin Traction</vt:lpstr>
      <vt:lpstr>PERKINS TRACTION </vt:lpstr>
      <vt:lpstr>Perkins Traction</vt:lpstr>
      <vt:lpstr>BUCKS TRACTION</vt:lpstr>
      <vt:lpstr>BUCKS TRACTION APPLICATION</vt:lpstr>
      <vt:lpstr>DISTAL TIBIAL TRACTION </vt:lpstr>
      <vt:lpstr>DISTAL TIBIAL TRACTION </vt:lpstr>
      <vt:lpstr>PROXIMAL TIBIAL TRACTION</vt:lpstr>
      <vt:lpstr>PROXIMAL TIBIAL TRACTION </vt:lpstr>
      <vt:lpstr>FEMORAL PIN TRACTION</vt:lpstr>
      <vt:lpstr>FEMORAL PIN TRACTION</vt:lpstr>
      <vt:lpstr>DISTAL FEMORAL TRACTION </vt:lpstr>
      <vt:lpstr>Distal Femoral Traction</vt:lpstr>
      <vt:lpstr>UPPER FEMORAL TRACTION</vt:lpstr>
      <vt:lpstr>UPPER FEMORAL TRACTION</vt:lpstr>
      <vt:lpstr>Balanced Suspension with Pearson Attachment</vt:lpstr>
      <vt:lpstr>Balanced Suspension with Pearson Attachment</vt:lpstr>
      <vt:lpstr>Pearson attachment technique</vt:lpstr>
      <vt:lpstr>Pearson attachment technique</vt:lpstr>
      <vt:lpstr>KNOTS USED IN TYING TRACTION CORDS </vt:lpstr>
      <vt:lpstr>TYPES OF KNOTS</vt:lpstr>
      <vt:lpstr>EXERCISES FOR THE UPPER LIMBS </vt:lpstr>
      <vt:lpstr>EXERCISES FOR THE LOWER LIMBS </vt:lpstr>
      <vt:lpstr>CHARNLEY’S TRACTION UNIT</vt:lpstr>
      <vt:lpstr>WEIGHTS</vt:lpstr>
      <vt:lpstr>PULLEYS</vt:lpstr>
      <vt:lpstr>FINGER TRAPS</vt:lpstr>
      <vt:lpstr>MANAGEMENT OF PATIENTS ON TRACTION</vt:lpstr>
      <vt:lpstr>CARE OF PATIENT</vt:lpstr>
      <vt:lpstr>CARE OF TRACTION SYSTEM</vt:lpstr>
      <vt:lpstr>RADIOGRAPHIC EXAM</vt:lpstr>
      <vt:lpstr>PHYSIOTHERAPY</vt:lpstr>
      <vt:lpstr>REMOVAL OF TRACTION</vt:lpstr>
      <vt:lpstr>Slide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TRACTION</dc:title>
  <dc:creator>Administrator</dc:creator>
  <cp:lastModifiedBy>HOD PLASTER</cp:lastModifiedBy>
  <cp:revision>80</cp:revision>
  <dcterms:created xsi:type="dcterms:W3CDTF">2016-03-11T06:21:30Z</dcterms:created>
  <dcterms:modified xsi:type="dcterms:W3CDTF">2016-04-07T07:51:18Z</dcterms:modified>
</cp:coreProperties>
</file>