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275" r:id="rId3"/>
    <p:sldId id="257" r:id="rId4"/>
    <p:sldId id="272" r:id="rId5"/>
    <p:sldId id="258" r:id="rId6"/>
    <p:sldId id="259" r:id="rId7"/>
    <p:sldId id="273" r:id="rId8"/>
    <p:sldId id="274" r:id="rId9"/>
    <p:sldId id="277" r:id="rId10"/>
    <p:sldId id="276" r:id="rId11"/>
    <p:sldId id="345" r:id="rId12"/>
    <p:sldId id="337" r:id="rId13"/>
    <p:sldId id="338" r:id="rId14"/>
    <p:sldId id="278" r:id="rId15"/>
    <p:sldId id="264" r:id="rId16"/>
    <p:sldId id="261" r:id="rId17"/>
    <p:sldId id="279" r:id="rId18"/>
    <p:sldId id="280" r:id="rId19"/>
    <p:sldId id="282" r:id="rId20"/>
    <p:sldId id="281" r:id="rId21"/>
    <p:sldId id="339" r:id="rId22"/>
    <p:sldId id="283" r:id="rId23"/>
    <p:sldId id="284" r:id="rId24"/>
    <p:sldId id="285" r:id="rId25"/>
    <p:sldId id="286" r:id="rId26"/>
    <p:sldId id="287" r:id="rId27"/>
    <p:sldId id="347" r:id="rId28"/>
    <p:sldId id="346" r:id="rId29"/>
    <p:sldId id="265" r:id="rId30"/>
    <p:sldId id="266" r:id="rId31"/>
    <p:sldId id="267" r:id="rId32"/>
    <p:sldId id="268" r:id="rId33"/>
    <p:sldId id="340" r:id="rId34"/>
    <p:sldId id="341" r:id="rId35"/>
    <p:sldId id="288" r:id="rId36"/>
    <p:sldId id="290" r:id="rId37"/>
    <p:sldId id="322" r:id="rId38"/>
    <p:sldId id="298" r:id="rId39"/>
    <p:sldId id="302" r:id="rId40"/>
    <p:sldId id="342" r:id="rId41"/>
    <p:sldId id="307" r:id="rId42"/>
    <p:sldId id="343" r:id="rId43"/>
    <p:sldId id="312" r:id="rId44"/>
    <p:sldId id="344" r:id="rId45"/>
    <p:sldId id="318" r:id="rId46"/>
    <p:sldId id="321" r:id="rId47"/>
    <p:sldId id="323" r:id="rId48"/>
    <p:sldId id="324" r:id="rId49"/>
    <p:sldId id="325" r:id="rId50"/>
    <p:sldId id="327" r:id="rId51"/>
    <p:sldId id="329" r:id="rId52"/>
    <p:sldId id="331" r:id="rId53"/>
    <p:sldId id="333" r:id="rId54"/>
    <p:sldId id="348" r:id="rId55"/>
    <p:sldId id="336" r:id="rId56"/>
    <p:sldId id="335" r:id="rId57"/>
    <p:sldId id="26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660"/>
  </p:normalViewPr>
  <p:slideViewPr>
    <p:cSldViewPr>
      <p:cViewPr>
        <p:scale>
          <a:sx n="76" d="100"/>
          <a:sy n="76" d="100"/>
        </p:scale>
        <p:origin x="-123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D8800-A62F-4B1F-A0D4-54E61406101F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E71D7-B3FC-4FAE-BD54-69657C7036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into more </a:t>
            </a:r>
            <a:r>
              <a:rPr lang="en-US" dirty="0" err="1" smtClean="0"/>
              <a:t>comlex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71D7-B3FC-4FAE-BD54-69657C7036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E71D7-B3FC-4FAE-BD54-69657C70364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F1934-4301-46CA-8DBC-F3E0DE9E0C83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4876-6AF9-4251-B58B-F32DAD82C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Child growth and development</a:t>
            </a:r>
            <a:endParaRPr lang="en-US" dirty="0"/>
          </a:p>
        </p:txBody>
      </p:sp>
      <p:pic>
        <p:nvPicPr>
          <p:cNvPr id="11266" name="Picture 2" descr="http://www.who.int/entity/childgrowth/mgrs/en/cover_mgrs_whites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6400800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822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cap="none" dirty="0" smtClean="0"/>
              <a:t>Importance of understanding growth and development to the nurses</a:t>
            </a:r>
            <a:endParaRPr lang="en-US" sz="2800" b="1" cap="none" dirty="0"/>
          </a:p>
        </p:txBody>
      </p:sp>
      <p:pic>
        <p:nvPicPr>
          <p:cNvPr id="4" name="Picture 7" descr="000140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228600" y="2438400"/>
            <a:ext cx="3886200" cy="3124200"/>
          </a:xfrm>
          <a:prstGeom prst="rect">
            <a:avLst/>
          </a:prstGeom>
          <a:noFill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78808" y="1219200"/>
            <a:ext cx="3974592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Help the nurse provide screening for physical and emotional problems. 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Gaining better understanding of the reasons behind illnesses.</a:t>
            </a:r>
          </a:p>
          <a:p>
            <a:pPr>
              <a:lnSpc>
                <a:spcPct val="80000"/>
              </a:lnSpc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Helping in formulating the plan of care.</a:t>
            </a:r>
          </a:p>
          <a:p>
            <a:pPr>
              <a:lnSpc>
                <a:spcPct val="80000"/>
              </a:lnSpc>
              <a:buNone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Develop a rapport with the child to enhance the provision of health care;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Anticipatory guidance and teaching to parents in order to achieve optimal growth &amp; development at each stage </a:t>
            </a:r>
          </a:p>
          <a:p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Provide education to the family to build a healthy lifestyle for the future.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7086600" cy="868362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/>
              <a:t>Factors affecting growth and </a:t>
            </a:r>
            <a:r>
              <a:rPr lang="en-US" sz="2800" dirty="0" smtClean="0"/>
              <a:t>development</a:t>
            </a:r>
            <a:r>
              <a:rPr lang="en-US" sz="2800" dirty="0"/>
              <a:t>:</a:t>
            </a:r>
            <a:r>
              <a:rPr lang="en-US" sz="4000" dirty="0"/>
              <a:t>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  <a:buFontTx/>
              <a:buChar char="•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Hereditary</a:t>
            </a:r>
          </a:p>
          <a:p>
            <a:pPr algn="l" rtl="0">
              <a:lnSpc>
                <a:spcPct val="8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Environmental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factors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Pre-natal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environment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1. Factors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related to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mother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during pregnancy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- Nutritional deficiencies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Obstetric disorders of pregnancy; Chronic medical  		conditions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     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- Exposure to radiation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Torch infections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      -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Drug and substance use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2. Factors related to the fetus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Mal-position in uterus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Faulty placental implantation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Multiple pregnancy</a:t>
            </a:r>
          </a:p>
          <a:p>
            <a:pPr algn="l" rtl="0">
              <a:lnSpc>
                <a:spcPct val="80000"/>
              </a:lnSpc>
              <a:buFont typeface="Agency FB" pitchFamily="34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8229600" cy="6172200"/>
          </a:xfrm>
        </p:spPr>
        <p:txBody>
          <a:bodyPr>
            <a:normAutofit/>
          </a:bodyPr>
          <a:lstStyle/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Post-Natal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Environment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External environment:  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socio-economic status of the family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child’s nutrition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climate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and season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child’s ordinal position in the family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Number of siblings in the family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Family structure (single parent or extended family …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l" rtl="0">
              <a:lnSpc>
                <a:spcPct val="90000"/>
              </a:lnSpc>
              <a:buFont typeface="Symbol" pitchFamily="18" charset="2"/>
              <a:buChar char="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Cultural factors</a:t>
            </a:r>
          </a:p>
          <a:p>
            <a:pPr lvl="1">
              <a:lnSpc>
                <a:spcPct val="90000"/>
              </a:lnSpc>
              <a:buFont typeface="Agency FB" pitchFamily="34" charset="0"/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Child’s internal environment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Child’s health status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Child’s intelligence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Hormonal influences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Emotional factors</a:t>
            </a:r>
          </a:p>
          <a:p>
            <a:pPr algn="l" rtl="0">
              <a:lnSpc>
                <a:spcPct val="90000"/>
              </a:lnSpc>
              <a:buFont typeface="Agency FB" pitchFamily="34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99160"/>
          </a:xfrm>
        </p:spPr>
        <p:txBody>
          <a:bodyPr>
            <a:normAutofit/>
          </a:bodyPr>
          <a:lstStyle/>
          <a:p>
            <a:pPr algn="l"/>
            <a:r>
              <a:rPr lang="en-US" sz="3200" b="1" cap="none" dirty="0" smtClean="0"/>
              <a:t>Types of growth and development</a:t>
            </a:r>
            <a:endParaRPr lang="en-US" sz="32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Types of growth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- Physical growth (Ht, Wt, head &amp; chest circumference)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 - Physiological growth (vital signs …)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Types of development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- Motor development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- Cognitive development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- Emotional development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   - Social development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60"/>
          </a:xfrm>
        </p:spPr>
        <p:txBody>
          <a:bodyPr/>
          <a:lstStyle/>
          <a:p>
            <a:r>
              <a:rPr lang="en-US" dirty="0" smtClean="0"/>
              <a:t>Development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Developmental assessment is an integral part of the pediatric examination and assessment</a:t>
            </a:r>
          </a:p>
          <a:p>
            <a:r>
              <a:rPr lang="en-US" dirty="0" smtClean="0"/>
              <a:t>Mainly done by assessing milestones; children accomplish maturation of different biological functions at anticipated age, with margin of a few months on either side</a:t>
            </a:r>
          </a:p>
          <a:p>
            <a:r>
              <a:rPr lang="en-US" dirty="0" smtClean="0"/>
              <a:t>Requires practice and skill. </a:t>
            </a:r>
          </a:p>
          <a:p>
            <a:r>
              <a:rPr lang="en-US" dirty="0" smtClean="0"/>
              <a:t>Systematic in approach to ensure all areas of development are covered</a:t>
            </a:r>
          </a:p>
          <a:p>
            <a:r>
              <a:rPr lang="en-US" dirty="0" smtClean="0"/>
              <a:t>Developmental assessment is divided into four major areas:</a:t>
            </a:r>
          </a:p>
          <a:p>
            <a:pPr lvl="2"/>
            <a:r>
              <a:rPr lang="en-US" sz="2600" dirty="0" smtClean="0"/>
              <a:t>Gross motor; control of child over his body</a:t>
            </a:r>
          </a:p>
          <a:p>
            <a:pPr lvl="2"/>
            <a:r>
              <a:rPr lang="en-US" sz="2600" dirty="0" smtClean="0"/>
              <a:t>Fine motor; coordination of eyes, hand-eye coordination, hand – mouth coordination and skills for manipulation with hands</a:t>
            </a:r>
          </a:p>
          <a:p>
            <a:pPr lvl="2"/>
            <a:r>
              <a:rPr lang="en-US" sz="2600" dirty="0" smtClean="0"/>
              <a:t>speech and language,</a:t>
            </a:r>
          </a:p>
          <a:p>
            <a:pPr lvl="2"/>
            <a:r>
              <a:rPr lang="en-US" sz="2600" dirty="0" smtClean="0"/>
              <a:t>Social.</a:t>
            </a:r>
          </a:p>
          <a:p>
            <a:pPr lvl="1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Delay in </a:t>
            </a:r>
            <a:r>
              <a:rPr lang="en-US" sz="2600" b="1" u="sng" dirty="0" smtClean="0">
                <a:solidFill>
                  <a:schemeClr val="tx1"/>
                </a:solidFill>
              </a:rPr>
              <a:t>all four </a:t>
            </a:r>
            <a:r>
              <a:rPr lang="en-US" sz="2600" b="1" dirty="0" smtClean="0">
                <a:solidFill>
                  <a:schemeClr val="tx1"/>
                </a:solidFill>
              </a:rPr>
              <a:t>indicates intellectual disability, isolated delay in any one area is often not abnormal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Development assessment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0" y="1219200"/>
            <a:ext cx="906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Newborn growth &amp; development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Physical growth </a:t>
            </a:r>
          </a:p>
          <a:p>
            <a:r>
              <a:rPr lang="en-US" dirty="0" smtClean="0"/>
              <a:t> </a:t>
            </a:r>
            <a:r>
              <a:rPr lang="en-US" sz="2600" dirty="0" smtClean="0">
                <a:latin typeface="+mj-lt"/>
              </a:rPr>
              <a:t>Birth weight; 2.700 – 4 kg</a:t>
            </a:r>
          </a:p>
          <a:p>
            <a:r>
              <a:rPr lang="en-US" sz="2600" dirty="0" smtClean="0">
                <a:latin typeface="+mj-lt"/>
                <a:cs typeface="Arial" charset="0"/>
              </a:rPr>
              <a:t>1</a:t>
            </a:r>
            <a:r>
              <a:rPr lang="en-US" sz="2600" baseline="30000" dirty="0" smtClean="0">
                <a:latin typeface="+mj-lt"/>
                <a:cs typeface="Arial" charset="0"/>
              </a:rPr>
              <a:t>st</a:t>
            </a:r>
            <a:r>
              <a:rPr lang="en-US" sz="2600" dirty="0" smtClean="0">
                <a:latin typeface="+mj-lt"/>
                <a:cs typeface="Arial" charset="0"/>
              </a:rPr>
              <a:t> week of life: baby looses 5-7% of birth weight which should be regained by 10</a:t>
            </a:r>
            <a:r>
              <a:rPr lang="en-US" sz="2600" baseline="30000" dirty="0" smtClean="0">
                <a:latin typeface="+mj-lt"/>
                <a:cs typeface="Arial" charset="0"/>
              </a:rPr>
              <a:t>th</a:t>
            </a:r>
            <a:r>
              <a:rPr lang="en-US" sz="2600" dirty="0" smtClean="0">
                <a:latin typeface="+mj-lt"/>
                <a:cs typeface="Arial" charset="0"/>
              </a:rPr>
              <a:t> day of birth. Weight loss is due to;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+mj-lt"/>
              </a:rPr>
              <a:t>Withdrawal of hormones from mother.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+mj-lt"/>
              </a:rPr>
              <a:t>Loss of excessive extra cellular fluid.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+mj-lt"/>
              </a:rPr>
              <a:t>Passage of </a:t>
            </a:r>
            <a:r>
              <a:rPr lang="en-US" sz="2600" dirty="0" err="1" smtClean="0">
                <a:latin typeface="+mj-lt"/>
              </a:rPr>
              <a:t>meconium</a:t>
            </a:r>
            <a:r>
              <a:rPr lang="en-US" sz="2600" dirty="0" smtClean="0">
                <a:latin typeface="+mj-lt"/>
              </a:rPr>
              <a:t> (feces) and urine.</a:t>
            </a:r>
          </a:p>
          <a:p>
            <a:pPr lvl="2">
              <a:buClrTx/>
              <a:buFont typeface="Wingdings" pitchFamily="2" charset="2"/>
              <a:buChar char="§"/>
            </a:pPr>
            <a:r>
              <a:rPr lang="en-US" sz="2600" dirty="0" smtClean="0">
                <a:latin typeface="+mj-lt"/>
              </a:rPr>
              <a:t>Limited food intake</a:t>
            </a:r>
            <a:r>
              <a:rPr lang="en-US" sz="2600" dirty="0" smtClean="0">
                <a:latin typeface="+mj-lt"/>
                <a:cs typeface="Arial" charset="0"/>
              </a:rPr>
              <a:t> </a:t>
            </a:r>
          </a:p>
          <a:p>
            <a:r>
              <a:rPr lang="en-US" sz="2600" dirty="0" smtClean="0">
                <a:latin typeface="+mj-lt"/>
                <a:cs typeface="Arial" charset="0"/>
              </a:rPr>
              <a:t>From 10</a:t>
            </a:r>
            <a:r>
              <a:rPr lang="en-US" sz="2600" baseline="30000" dirty="0" smtClean="0">
                <a:latin typeface="+mj-lt"/>
                <a:cs typeface="Arial" charset="0"/>
              </a:rPr>
              <a:t>th</a:t>
            </a:r>
            <a:r>
              <a:rPr lang="en-US" sz="2600" dirty="0" smtClean="0">
                <a:latin typeface="+mj-lt"/>
                <a:cs typeface="Arial" charset="0"/>
              </a:rPr>
              <a:t> day- 1month</a:t>
            </a:r>
          </a:p>
          <a:p>
            <a:pPr lvl="1">
              <a:buClrTx/>
            </a:pPr>
            <a:r>
              <a:rPr lang="en-US" sz="2600" dirty="0" smtClean="0">
                <a:solidFill>
                  <a:schemeClr val="tx1"/>
                </a:solidFill>
                <a:latin typeface="+mj-lt"/>
                <a:cs typeface="Arial" charset="0"/>
              </a:rPr>
              <a:t>Growth rate for males- 40 g/kg/day</a:t>
            </a:r>
          </a:p>
          <a:p>
            <a:pPr lvl="1">
              <a:buClrTx/>
            </a:pPr>
            <a:r>
              <a:rPr lang="en-US" sz="2600" dirty="0" smtClean="0">
                <a:solidFill>
                  <a:schemeClr val="tx1"/>
                </a:solidFill>
                <a:latin typeface="+mj-lt"/>
                <a:cs typeface="Arial" charset="0"/>
              </a:rPr>
              <a:t>Growth rate for females- 35 g/kg/day</a:t>
            </a:r>
          </a:p>
          <a:p>
            <a:r>
              <a:rPr lang="en-US" sz="2600" dirty="0" smtClean="0">
                <a:latin typeface="+mj-lt"/>
              </a:rPr>
              <a:t>Gain ¾ kg by the end of the 1</a:t>
            </a:r>
            <a:r>
              <a:rPr lang="en-US" sz="2600" baseline="30000" dirty="0" smtClean="0">
                <a:latin typeface="+mj-lt"/>
              </a:rPr>
              <a:t>st</a:t>
            </a:r>
            <a:r>
              <a:rPr lang="en-US" sz="2600" dirty="0" smtClean="0">
                <a:latin typeface="+mj-lt"/>
              </a:rPr>
              <a:t> month</a:t>
            </a:r>
            <a:endParaRPr lang="en-US" sz="2600" dirty="0" smtClean="0">
              <a:latin typeface="+mj-lt"/>
              <a:cs typeface="Arial" charset="0"/>
            </a:endParaRPr>
          </a:p>
          <a:p>
            <a:pPr lvl="1"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growth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7924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Height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Boys average Ht = 50 cm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Girls average Ht = 49 cm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Normal range for both (47.5- 53.75 cm)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Head circumference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33-35 cm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Head is </a:t>
            </a:r>
            <a:r>
              <a:rPr lang="en-US" sz="2400" dirty="0" smtClean="0">
                <a:latin typeface="Agency FB"/>
              </a:rPr>
              <a:t>¼</a:t>
            </a:r>
            <a:r>
              <a:rPr lang="en-US" sz="2400" dirty="0" smtClean="0"/>
              <a:t> total body length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Skull has 2 fontanels (anterior &amp; posterior)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Chest circumference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It is 30.5 to 33cm (usually 2</a:t>
            </a:r>
            <a:r>
              <a:rPr lang="en-US" sz="2400" dirty="0" smtClean="0">
                <a:latin typeface="Agency FB"/>
              </a:rPr>
              <a:t>–</a:t>
            </a:r>
            <a:r>
              <a:rPr lang="en-US" sz="2400" dirty="0" smtClean="0"/>
              <a:t>3cm less than head circumference).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Gross motor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newborn's movement are random, diffuse and uncoordinated. Reflexes carry out bodily functions and responses to external stimuli.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Eyes follow bright moving objects.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Lies awake on back.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Responds to sounds of bell and other similar noises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Fine motor development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Holds hand in fist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Calibri" pitchFamily="34" charset="0"/>
              </a:rPr>
              <a:t>Immediately drops objects placed in hands.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When crying, he draws arms and legs to body</a:t>
            </a:r>
          </a:p>
          <a:p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Reflexes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Swallowing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Gagging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Sucking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Grasp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Rooting</a:t>
            </a:r>
          </a:p>
          <a:p>
            <a:pPr lvl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Step reflex</a:t>
            </a:r>
          </a:p>
          <a:p>
            <a:pPr lvl="1">
              <a:buClrTx/>
              <a:buFont typeface="Wingdings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By the end of this lecture, the student will be able to: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Define growth and development.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Outline the principles of growth and development.</a:t>
            </a:r>
          </a:p>
          <a:p>
            <a:pPr>
              <a:buFontTx/>
              <a:buChar char="•"/>
            </a:pPr>
            <a:r>
              <a:rPr lang="en-US" sz="2400" dirty="0" smtClean="0"/>
              <a:t>Identify the importance of growth and development.</a:t>
            </a:r>
          </a:p>
          <a:p>
            <a:pPr>
              <a:buFontTx/>
              <a:buChar char="•"/>
            </a:pPr>
            <a:r>
              <a:rPr lang="en-US" sz="2400" dirty="0" smtClean="0"/>
              <a:t>Describe factors affecting growth and development.</a:t>
            </a:r>
          </a:p>
          <a:p>
            <a:pPr>
              <a:buFontTx/>
              <a:buChar char="•"/>
            </a:pPr>
            <a:r>
              <a:rPr lang="en-US" sz="2400" dirty="0" smtClean="0"/>
              <a:t>List types of growth and development.</a:t>
            </a:r>
          </a:p>
          <a:p>
            <a:pPr>
              <a:buFontTx/>
              <a:buChar char="•"/>
            </a:pPr>
            <a:r>
              <a:rPr lang="en-US" sz="2400" dirty="0" smtClean="0"/>
              <a:t>Identify the stages of development.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2400"/>
            <a:ext cx="89154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Cognitive development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Refers to the development of thinking, gaining and using knowledge.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Reflexive</a:t>
            </a:r>
          </a:p>
          <a:p>
            <a:pPr>
              <a:buFontTx/>
              <a:buChar char="•"/>
            </a:pPr>
            <a:r>
              <a:rPr lang="en-US" sz="2800" dirty="0" smtClean="0"/>
              <a:t>Learning occurs through imitation and habituation- ability to decrease response to disturbing stimuli.</a:t>
            </a:r>
          </a:p>
          <a:p>
            <a:pPr>
              <a:buFontTx/>
              <a:buChar char="•"/>
            </a:pPr>
            <a:r>
              <a:rPr lang="en-US" sz="2800" dirty="0" smtClean="0"/>
              <a:t>Newborns at age 12 can be able to imitate facial and manual gestures of adults</a:t>
            </a:r>
          </a:p>
          <a:p>
            <a:pPr>
              <a:buFontTx/>
              <a:buChar char="•"/>
            </a:pPr>
            <a:r>
              <a:rPr lang="en-US" sz="2800" dirty="0" smtClean="0"/>
              <a:t>The newborn infant responds to sounds with either cry or eye movement, cessation of activity and / or startle reaction</a:t>
            </a:r>
          </a:p>
          <a:p>
            <a:pPr>
              <a:buFontTx/>
              <a:buChar char="•"/>
            </a:pPr>
            <a:r>
              <a:rPr lang="en-US" sz="2800" dirty="0" smtClean="0"/>
              <a:t>Sensitive to touch and handling; It is the most highly developed sense. It is mostly at lips, tongue, ears, and forehead.</a:t>
            </a:r>
          </a:p>
          <a:p>
            <a:pPr>
              <a:buFontTx/>
              <a:buChar char="•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"/>
            <a:ext cx="9144000" cy="6400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Responses are generally limited to tension states or discomfort.</a:t>
            </a:r>
          </a:p>
          <a:p>
            <a:pPr>
              <a:buFontTx/>
              <a:buChar char="•"/>
            </a:pPr>
            <a:r>
              <a:rPr lang="en-US" sz="2400" dirty="0" smtClean="0"/>
              <a:t> Gains satisfaction from feeding and being held, rocked, fondled, and cuddled.</a:t>
            </a:r>
          </a:p>
          <a:p>
            <a:pPr>
              <a:buFontTx/>
              <a:buChar char="•"/>
            </a:pPr>
            <a:r>
              <a:rPr lang="en-US" sz="2400" dirty="0" smtClean="0"/>
              <a:t>Taste; well developed as bitter and sour fluids are resisted while sweet fluids are accepted.</a:t>
            </a:r>
          </a:p>
          <a:p>
            <a:pPr>
              <a:buFontTx/>
              <a:buChar char="•"/>
            </a:pPr>
            <a:r>
              <a:rPr lang="en-US" sz="2400" dirty="0" smtClean="0"/>
              <a:t>Smell; only evidence in newborn infant’s search for the nipple, as he smell breast milk.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Social Development</a:t>
            </a:r>
          </a:p>
          <a:p>
            <a:r>
              <a:rPr lang="en-US" sz="2400" dirty="0" smtClean="0"/>
              <a:t>Intently regards face of mother</a:t>
            </a:r>
          </a:p>
          <a:p>
            <a:r>
              <a:rPr lang="en-US" sz="2400" dirty="0" smtClean="0"/>
              <a:t>Respond to auditory stimulus by turning head and looking at the source of the stimuli. </a:t>
            </a:r>
          </a:p>
          <a:p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Infancy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924800" cy="5312736"/>
          </a:xfrm>
        </p:spPr>
        <p:txBody>
          <a:bodyPr/>
          <a:lstStyle/>
          <a:p>
            <a:r>
              <a:rPr lang="en-US" sz="2400" dirty="0" smtClean="0"/>
              <a:t>It is the period which starts at the end of the first month up to the end of the first year of age. </a:t>
            </a:r>
          </a:p>
          <a:p>
            <a:r>
              <a:rPr lang="en-US" sz="2400" dirty="0" smtClean="0"/>
              <a:t>Infant's growth and development during this period is rapid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2 months           6 months                 12 months</a:t>
            </a:r>
            <a:endParaRPr lang="en-US" dirty="0"/>
          </a:p>
        </p:txBody>
      </p:sp>
      <p:pic>
        <p:nvPicPr>
          <p:cNvPr id="4" name="Picture 3" descr="msotw9_temp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038600"/>
            <a:ext cx="2286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msotw9_temp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0386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msotw9_temp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962400"/>
            <a:ext cx="259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 smtClean="0"/>
              <a:t>Physical Growth in Infancy</a:t>
            </a:r>
          </a:p>
          <a:p>
            <a:r>
              <a:rPr lang="en-US" sz="2800" dirty="0" smtClean="0">
                <a:latin typeface="+mj-lt"/>
              </a:rPr>
              <a:t>Weight : the infant gains :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       - Birth to 4 months → ¾ kg /month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       - 5 to 8 months → ½ kg / month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       - 9 to 12 months → ¼ kg /month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infant will double his birth wt by 4-5 months and triple it by 10-12 months of age </a:t>
            </a:r>
          </a:p>
          <a:p>
            <a:r>
              <a:rPr lang="en-US" sz="2800" dirty="0" smtClean="0">
                <a:latin typeface="+mj-lt"/>
              </a:rPr>
              <a:t>Approximation of Infant weight from 3 to 12 months </a:t>
            </a:r>
          </a:p>
          <a:p>
            <a:pPr>
              <a:spcAft>
                <a:spcPct val="5000"/>
              </a:spcAft>
              <a:buNone/>
            </a:pPr>
            <a:r>
              <a:rPr lang="en-US" sz="2800" dirty="0" smtClean="0">
                <a:latin typeface="+mj-lt"/>
              </a:rPr>
              <a:t>      </a:t>
            </a:r>
            <a:r>
              <a:rPr lang="en-US" sz="2800" u="sng" dirty="0" smtClean="0">
                <a:latin typeface="+mj-lt"/>
              </a:rPr>
              <a:t>Weight = Age in months + 9</a:t>
            </a:r>
          </a:p>
          <a:p>
            <a:pPr>
              <a:spcAft>
                <a:spcPct val="5000"/>
              </a:spcAft>
              <a:buNone/>
            </a:pPr>
            <a:r>
              <a:rPr lang="en-US" sz="2800" dirty="0" smtClean="0">
                <a:latin typeface="+mj-lt"/>
              </a:rPr>
              <a:t>                         2 </a:t>
            </a:r>
          </a:p>
          <a:p>
            <a:pPr>
              <a:buNone/>
            </a:pPr>
            <a:r>
              <a:rPr lang="ar-EG" sz="2800" dirty="0" smtClean="0">
                <a:latin typeface="+mj-lt"/>
              </a:rPr>
              <a:t>  </a:t>
            </a:r>
            <a:r>
              <a:rPr lang="en-US" sz="2800" dirty="0" smtClean="0">
                <a:latin typeface="+mj-lt"/>
              </a:rPr>
              <a:t>Example; Wt  of 7 months old infant = </a:t>
            </a:r>
            <a:r>
              <a:rPr lang="en-US" sz="2800" u="sng" dirty="0" smtClean="0">
                <a:latin typeface="+mj-lt"/>
              </a:rPr>
              <a:t>7+9</a:t>
            </a:r>
            <a:r>
              <a:rPr lang="en-US" sz="2800" dirty="0" smtClean="0">
                <a:latin typeface="+mj-lt"/>
              </a:rPr>
              <a:t>  = 16 = 8 kg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                                                              2</a:t>
            </a:r>
          </a:p>
          <a:p>
            <a:r>
              <a:rPr lang="en-GB" sz="2800" dirty="0" smtClean="0">
                <a:latin typeface="+mj-lt"/>
              </a:rPr>
              <a:t>Length increases by 50% in first year</a:t>
            </a:r>
          </a:p>
          <a:p>
            <a:pPr lvl="1">
              <a:buClr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Length increases about 3 cm /month during the 1</a:t>
            </a:r>
            <a:r>
              <a:rPr lang="en-US" baseline="30000" dirty="0" smtClean="0">
                <a:solidFill>
                  <a:schemeClr val="tx1"/>
                </a:solidFill>
                <a:latin typeface="+mj-lt"/>
              </a:rPr>
              <a:t>st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3 months of age, </a:t>
            </a:r>
          </a:p>
          <a:p>
            <a:pPr lvl="1">
              <a:buClr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it increases 2 cm /month at age of 4-6 months, </a:t>
            </a:r>
          </a:p>
          <a:p>
            <a:pPr lvl="1">
              <a:buClrTx/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Then, at 7 – 12 months, it increases 1 ½ cm per month</a:t>
            </a:r>
          </a:p>
          <a:p>
            <a:endParaRPr lang="en-GB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growth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rial Narrow" pitchFamily="34" charset="0"/>
              </a:rPr>
              <a:t>Head circumference;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It increases about 2 cm /month during the 1</a:t>
            </a:r>
            <a:r>
              <a:rPr lang="en-US" sz="2400" baseline="30000" dirty="0" smtClean="0">
                <a:latin typeface="Arial Narrow" pitchFamily="34" charset="0"/>
              </a:rPr>
              <a:t>st</a:t>
            </a:r>
            <a:r>
              <a:rPr lang="en-US" sz="2400" dirty="0" smtClean="0">
                <a:latin typeface="Arial Narrow" pitchFamily="34" charset="0"/>
              </a:rPr>
              <a:t> 3 months, 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Then, ½ cm/month during the 2</a:t>
            </a:r>
            <a:r>
              <a:rPr lang="en-US" sz="2400" baseline="30000" dirty="0" smtClean="0">
                <a:latin typeface="Arial Narrow" pitchFamily="34" charset="0"/>
              </a:rPr>
              <a:t>nd</a:t>
            </a:r>
            <a:r>
              <a:rPr lang="en-US" sz="2400" dirty="0" smtClean="0">
                <a:latin typeface="Arial Narrow" pitchFamily="34" charset="0"/>
              </a:rPr>
              <a:t> 9 months of age.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By 12 months, the infant’s brain will be 2/3 the size of an adult’s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Posterior fontanelle closes at approximately 4 months</a:t>
            </a:r>
          </a:p>
          <a:p>
            <a:r>
              <a:rPr lang="en-US" sz="2400" dirty="0" smtClean="0">
                <a:latin typeface="Arial Narrow" pitchFamily="34" charset="0"/>
              </a:rPr>
              <a:t>Chest circumference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 Narrow" pitchFamily="34" charset="0"/>
              </a:rPr>
              <a:t>By the end of the 1</a:t>
            </a:r>
            <a:r>
              <a:rPr lang="en-US" sz="2400" baseline="30000" dirty="0" smtClean="0">
                <a:latin typeface="Arial Narrow" pitchFamily="34" charset="0"/>
              </a:rPr>
              <a:t>st</a:t>
            </a:r>
            <a:r>
              <a:rPr lang="en-US" sz="2400" dirty="0" smtClean="0">
                <a:latin typeface="Arial Narrow" pitchFamily="34" charset="0"/>
              </a:rPr>
              <a:t> year, it equals head circumference.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growth cont…</a:t>
            </a:r>
            <a:endParaRPr lang="en-US" dirty="0"/>
          </a:p>
        </p:txBody>
      </p:sp>
      <p:pic>
        <p:nvPicPr>
          <p:cNvPr id="4" name="Picture 6" descr="eruption_primary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001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Narrow" pitchFamily="34" charset="0"/>
              </a:rPr>
              <a:t>Motor development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382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Arial Narrow" pitchFamily="34" charset="0"/>
              </a:rPr>
              <a:t>Gross motor development</a:t>
            </a:r>
          </a:p>
          <a:p>
            <a:pPr>
              <a:buFontTx/>
              <a:buChar char="•"/>
            </a:pPr>
            <a:r>
              <a:rPr lang="en-US" sz="2400" b="1" dirty="0" smtClean="0">
                <a:latin typeface="Arial Narrow" pitchFamily="34" charset="0"/>
              </a:rPr>
              <a:t>At 2 months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Turn heads from side to side.</a:t>
            </a:r>
          </a:p>
          <a:p>
            <a:pPr lvl="1"/>
            <a:r>
              <a:rPr lang="en-US" sz="2400" dirty="0" smtClean="0">
                <a:latin typeface="+mj-lt"/>
              </a:rPr>
              <a:t>Reflexive behavior is slowly being replaced by voluntary  movements.</a:t>
            </a:r>
          </a:p>
          <a:p>
            <a:pPr lvl="1"/>
            <a:r>
              <a:rPr lang="en-US" sz="2400" dirty="0" smtClean="0">
                <a:latin typeface="+mj-lt"/>
              </a:rPr>
              <a:t>Begins to lift head momentarily from prone position.</a:t>
            </a:r>
          </a:p>
          <a:p>
            <a:pPr lvl="1"/>
            <a:r>
              <a:rPr lang="en-US" sz="2400" dirty="0" smtClean="0">
                <a:latin typeface="+mj-lt"/>
              </a:rPr>
              <a:t>Shows eye coordination to light and objects.</a:t>
            </a:r>
          </a:p>
          <a:p>
            <a:pPr lvl="1"/>
            <a:r>
              <a:rPr lang="en-US" sz="2400" dirty="0" smtClean="0">
                <a:latin typeface="+mj-lt"/>
              </a:rPr>
              <a:t>If bell is sounded nearby, infant will stop activity and listen.</a:t>
            </a:r>
          </a:p>
          <a:p>
            <a:pPr lvl="1"/>
            <a:r>
              <a:rPr lang="en-US" sz="2400" dirty="0" smtClean="0">
                <a:latin typeface="+mj-lt"/>
              </a:rPr>
              <a:t>Eyes follow better, both vertically and horizontally. Focuses well.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  <a:p>
            <a:pPr>
              <a:buFontTx/>
              <a:buChar char="•"/>
            </a:pPr>
            <a:endParaRPr lang="en-US" sz="2400" dirty="0" smtClean="0">
              <a:solidFill>
                <a:schemeClr val="tx1"/>
              </a:solidFill>
              <a:latin typeface="Arial Narrow" pitchFamily="34" charset="0"/>
            </a:endParaRPr>
          </a:p>
          <a:p>
            <a:pPr lvl="1">
              <a:buFontTx/>
              <a:buChar char="•"/>
            </a:pPr>
            <a:endParaRPr lang="en-US" dirty="0" smtClean="0"/>
          </a:p>
          <a:p>
            <a:pPr lvl="1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b="1" dirty="0" smtClean="0">
                <a:latin typeface="Arial Narrow" pitchFamily="34" charset="0"/>
              </a:rPr>
              <a:t>At 3 months</a:t>
            </a:r>
            <a:endParaRPr lang="en-US" sz="2400" dirty="0" smtClean="0">
              <a:latin typeface="Arial Narrow" pitchFamily="34" charset="0"/>
            </a:endParaRP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head erects and steady.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Open or close hand loosely.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object put in hand </a:t>
            </a:r>
          </a:p>
          <a:p>
            <a:pPr>
              <a:buFontTx/>
              <a:buChar char="•"/>
            </a:pPr>
            <a:r>
              <a:rPr lang="en-US" sz="2400" b="1" dirty="0" smtClean="0">
                <a:latin typeface="Arial Narrow" pitchFamily="34" charset="0"/>
              </a:rPr>
              <a:t>4 months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Can lift head and shoulders, head control  achieved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head erect and steady while in sitting position.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Bring hands together in midline and plays with fingers.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Grasp objects with both hands.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400" b="1" dirty="0" smtClean="0">
                <a:latin typeface="Arial Narrow" pitchFamily="34" charset="0"/>
              </a:rPr>
              <a:t>At 3 months</a:t>
            </a:r>
            <a:endParaRPr lang="en-US" sz="2400" dirty="0" smtClean="0">
              <a:latin typeface="Arial Narrow" pitchFamily="34" charset="0"/>
            </a:endParaRP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head erects and steady.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Open or close hand.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object put in hand </a:t>
            </a:r>
          </a:p>
          <a:p>
            <a:pPr>
              <a:buFontTx/>
              <a:buChar char="•"/>
            </a:pPr>
            <a:r>
              <a:rPr lang="en-US" sz="2400" b="1" dirty="0" smtClean="0">
                <a:latin typeface="Arial Narrow" pitchFamily="34" charset="0"/>
              </a:rPr>
              <a:t>4 months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Can lift head and shoulders, head control  achieved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Hold head erect and steady while in sitting position.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Bring hands together in midline and plays with fingers.</a:t>
            </a:r>
          </a:p>
          <a:p>
            <a:pPr lvl="1"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Grasp objects with both hands.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Gross motor development cont…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229600" cy="6019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Narrow" pitchFamily="34" charset="0"/>
              </a:rPr>
              <a:t>5 months; rolls over, sits with support</a:t>
            </a:r>
          </a:p>
          <a:p>
            <a:r>
              <a:rPr lang="en-US" sz="2400" dirty="0" smtClean="0">
                <a:latin typeface="Arial Narrow" pitchFamily="34" charset="0"/>
              </a:rPr>
              <a:t>6 months ;sits without support, bear weight on legs</a:t>
            </a:r>
          </a:p>
          <a:p>
            <a:r>
              <a:rPr lang="en-US" sz="2400" dirty="0" smtClean="0">
                <a:latin typeface="Arial Narrow" pitchFamily="34" charset="0"/>
              </a:rPr>
              <a:t>9 months, the baby can get into the sitting position alone, stands alone with support . </a:t>
            </a:r>
          </a:p>
          <a:p>
            <a:pPr>
              <a:buNone/>
            </a:pPr>
            <a:r>
              <a:rPr lang="en-US" sz="2400" b="1" dirty="0" smtClean="0">
                <a:latin typeface="Arial Narrow" pitchFamily="34" charset="0"/>
              </a:rPr>
              <a:t>Mobility. </a:t>
            </a:r>
          </a:p>
          <a:p>
            <a:r>
              <a:rPr lang="en-US" sz="2400" dirty="0" smtClean="0">
                <a:latin typeface="Arial Narrow" pitchFamily="34" charset="0"/>
              </a:rPr>
              <a:t>Crawling at 7–9 months, some babies don’t pass through the crawling phase. Others bottom shuffle.</a:t>
            </a:r>
          </a:p>
          <a:p>
            <a:r>
              <a:rPr lang="en-US" sz="2400" dirty="0" smtClean="0">
                <a:latin typeface="Arial Narrow" pitchFamily="34" charset="0"/>
              </a:rPr>
              <a:t>Pulling up to standing occurs at 10 months </a:t>
            </a:r>
          </a:p>
          <a:p>
            <a:r>
              <a:rPr lang="en-US" sz="2400" dirty="0" smtClean="0">
                <a:latin typeface="Arial Narrow" pitchFamily="34" charset="0"/>
              </a:rPr>
              <a:t>Cruising  occurs by 11 months.</a:t>
            </a:r>
          </a:p>
          <a:p>
            <a:r>
              <a:rPr lang="en-US" sz="2400" dirty="0" smtClean="0">
                <a:latin typeface="Arial Narrow" pitchFamily="34" charset="0"/>
              </a:rPr>
              <a:t>12–13 walks independently  variable. </a:t>
            </a:r>
          </a:p>
          <a:p>
            <a:r>
              <a:rPr lang="en-US" sz="2400" dirty="0" smtClean="0">
                <a:latin typeface="Arial Narrow" pitchFamily="34" charset="0"/>
              </a:rPr>
              <a:t>15 months stands from crouching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Growth and development begins at conception and ends at maturation</a:t>
            </a:r>
          </a:p>
          <a:p>
            <a:r>
              <a:rPr lang="en-US" dirty="0" smtClean="0"/>
              <a:t>Growth; Increase in size and weight of the whole body or any of its parts due to increase in number and size of cells.</a:t>
            </a:r>
          </a:p>
          <a:p>
            <a:pPr lvl="1"/>
            <a:r>
              <a:rPr lang="en-US" dirty="0" smtClean="0"/>
              <a:t>It is simply a quantitative change in the child</a:t>
            </a:r>
            <a:r>
              <a:rPr lang="en-US" dirty="0" smtClean="0">
                <a:latin typeface="Agency FB"/>
              </a:rPr>
              <a:t>’</a:t>
            </a:r>
            <a:r>
              <a:rPr lang="en-US" dirty="0" smtClean="0"/>
              <a:t>s body.  </a:t>
            </a:r>
          </a:p>
          <a:p>
            <a:r>
              <a:rPr lang="en-US" dirty="0" smtClean="0"/>
              <a:t>Development; increase in complexity and capacity to function optimally in the society</a:t>
            </a:r>
          </a:p>
          <a:p>
            <a:pPr lvl="1"/>
            <a:r>
              <a:rPr lang="en-US" dirty="0" smtClean="0"/>
              <a:t>It is a qualitative change in the child</a:t>
            </a:r>
            <a:r>
              <a:rPr lang="en-US" dirty="0" smtClean="0">
                <a:latin typeface="Agency FB"/>
              </a:rPr>
              <a:t>’</a:t>
            </a:r>
            <a:r>
              <a:rPr lang="en-US" dirty="0" smtClean="0"/>
              <a:t>s functioning</a:t>
            </a:r>
          </a:p>
          <a:p>
            <a:r>
              <a:rPr lang="en-US" dirty="0" smtClean="0"/>
              <a:t>Maturation; Increase in child’s competence and adaptability</a:t>
            </a:r>
          </a:p>
          <a:p>
            <a:pPr lvl="1"/>
            <a:r>
              <a:rPr lang="en-US" dirty="0" smtClean="0"/>
              <a:t>It is the qualitative change in the child’s overall growth and development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Fine motor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Require dexterity and cognitive ability. </a:t>
            </a:r>
          </a:p>
          <a:p>
            <a:r>
              <a:rPr lang="en-US" dirty="0" smtClean="0">
                <a:latin typeface="Arial Narrow" pitchFamily="34" charset="0"/>
              </a:rPr>
              <a:t>2 months, grasp reflex fades, grasps and momentarily holds objects before dropping, hands held open. </a:t>
            </a:r>
          </a:p>
          <a:p>
            <a:r>
              <a:rPr lang="en-US" dirty="0" smtClean="0">
                <a:latin typeface="Arial Narrow" pitchFamily="34" charset="0"/>
              </a:rPr>
              <a:t>3 months; laces fingers in the mouth, holds a rattle and shakes. </a:t>
            </a:r>
          </a:p>
          <a:p>
            <a:r>
              <a:rPr lang="en-US" dirty="0" smtClean="0">
                <a:latin typeface="Arial Narrow" pitchFamily="34" charset="0"/>
              </a:rPr>
              <a:t>5 months; voluntary palmer’s grasp, reach out for a toy.</a:t>
            </a:r>
          </a:p>
          <a:p>
            <a:r>
              <a:rPr lang="en-US" dirty="0" smtClean="0">
                <a:latin typeface="Arial Narrow" pitchFamily="34" charset="0"/>
              </a:rPr>
              <a:t>6 months, transfers object from one hand to the other.</a:t>
            </a:r>
          </a:p>
          <a:p>
            <a:r>
              <a:rPr lang="en-US" dirty="0" smtClean="0">
                <a:latin typeface="Arial Narrow" pitchFamily="34" charset="0"/>
              </a:rPr>
              <a:t>7 months, grasp an object and bring it to the mouth. </a:t>
            </a:r>
          </a:p>
          <a:p>
            <a:r>
              <a:rPr lang="en-US" dirty="0" smtClean="0">
                <a:latin typeface="Arial Narrow" pitchFamily="34" charset="0"/>
              </a:rPr>
              <a:t>9 months pincer grasp, emergence of dominant hand</a:t>
            </a:r>
          </a:p>
          <a:p>
            <a:r>
              <a:rPr lang="en-US" dirty="0" smtClean="0">
                <a:latin typeface="Arial Narrow" pitchFamily="34" charset="0"/>
              </a:rPr>
              <a:t>1 year, a baby will give a 2-cm square wooden block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to you and release it.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Turns multiple pages of a book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Speech &amp;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Vocalizes at about 3 months and starts to enjoy playing with his voice. </a:t>
            </a:r>
          </a:p>
          <a:p>
            <a:r>
              <a:rPr lang="en-US" sz="2400" dirty="0" smtClean="0"/>
              <a:t>6 months; makes consonant sounds such as ‘</a:t>
            </a:r>
            <a:r>
              <a:rPr lang="en-US" sz="2400" dirty="0" err="1" smtClean="0"/>
              <a:t>da</a:t>
            </a:r>
            <a:r>
              <a:rPr lang="en-US" sz="2400" dirty="0" smtClean="0"/>
              <a:t>’, ‘</a:t>
            </a:r>
            <a:r>
              <a:rPr lang="en-US" sz="2400" dirty="0" err="1" smtClean="0"/>
              <a:t>ba</a:t>
            </a:r>
            <a:r>
              <a:rPr lang="en-US" sz="2400" dirty="0" smtClean="0"/>
              <a:t>’, ‘ma’ and ‘ka’. </a:t>
            </a:r>
          </a:p>
          <a:p>
            <a:r>
              <a:rPr lang="en-US" sz="2400" dirty="0" smtClean="0"/>
              <a:t>8 months; ‘double babble’ (dada, </a:t>
            </a:r>
            <a:r>
              <a:rPr lang="en-US" sz="2400" dirty="0" err="1" smtClean="0"/>
              <a:t>baba</a:t>
            </a:r>
            <a:r>
              <a:rPr lang="en-US" sz="2400" dirty="0" smtClean="0"/>
              <a:t>, mama).</a:t>
            </a:r>
          </a:p>
          <a:p>
            <a:r>
              <a:rPr lang="en-US" sz="2400" dirty="0" smtClean="0"/>
              <a:t>10 months; understand spoken speech and responds in appropriate manner</a:t>
            </a:r>
          </a:p>
          <a:p>
            <a:r>
              <a:rPr lang="en-US" sz="2400" dirty="0" smtClean="0"/>
              <a:t>12 months and two or three words with meaning for objects of daily use (True speech).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Social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Refers to child interaction  with people, and acquisition of everyday skills such as eating and dressing</a:t>
            </a:r>
          </a:p>
          <a:p>
            <a:r>
              <a:rPr lang="en-US" sz="2400" dirty="0" smtClean="0"/>
              <a:t>Sights and sounds are the most important stimuli that elicit reactions in a baby. </a:t>
            </a:r>
          </a:p>
          <a:p>
            <a:r>
              <a:rPr lang="en-US" sz="2400" dirty="0" smtClean="0"/>
              <a:t>4 weeks; quietens to speech, or opens their eyes widely in response spoken word.</a:t>
            </a:r>
          </a:p>
          <a:p>
            <a:r>
              <a:rPr lang="en-US" sz="2400" dirty="0" smtClean="0"/>
              <a:t>6 weeks; smiles responsively, major milestone. Failure to smile by 8 weeks is abnormal.</a:t>
            </a:r>
          </a:p>
          <a:p>
            <a:r>
              <a:rPr lang="en-US" sz="2400" dirty="0" smtClean="0"/>
              <a:t>3 months;  squeals with pleasure, recognizes mother</a:t>
            </a:r>
          </a:p>
          <a:p>
            <a:r>
              <a:rPr lang="en-US" sz="2400" dirty="0" smtClean="0"/>
              <a:t>4 months; </a:t>
            </a:r>
            <a:r>
              <a:rPr lang="en-US" sz="2400" dirty="0" err="1" smtClean="0"/>
              <a:t>Gastrocolic</a:t>
            </a:r>
            <a:r>
              <a:rPr lang="en-US" sz="2400" dirty="0" smtClean="0"/>
              <a:t> reflex disappears, discriminates between strangers and familiar people.</a:t>
            </a:r>
            <a:endParaRPr lang="en-US" sz="2400" dirty="0"/>
          </a:p>
          <a:p>
            <a:endParaRPr lang="en-US" sz="2400" dirty="0" smtClean="0">
              <a:latin typeface="Arial Narrow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"/>
            <a:ext cx="8382000" cy="6400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Arial Narrow" pitchFamily="34" charset="0"/>
            </a:endParaRPr>
          </a:p>
          <a:p>
            <a:r>
              <a:rPr lang="en-US" sz="2400" dirty="0" smtClean="0"/>
              <a:t>6 months; Play is self-contained, Laughs out loud, makes “talking” sounds in response to others' talking.</a:t>
            </a:r>
          </a:p>
          <a:p>
            <a:r>
              <a:rPr lang="en-US" sz="2400" dirty="0" smtClean="0"/>
              <a:t>8 – 10 months; Begins fear of strangers.</a:t>
            </a:r>
          </a:p>
          <a:p>
            <a:r>
              <a:rPr lang="en-US" sz="2400" dirty="0" smtClean="0"/>
              <a:t>‘Permanence of objects’ develops on average by 9 months – prior to this age, a baby shows no reaction when an object is dropped from view</a:t>
            </a:r>
          </a:p>
          <a:p>
            <a:r>
              <a:rPr lang="en-US" sz="2400" dirty="0" smtClean="0"/>
              <a:t>Waves ‘bye </a:t>
            </a:r>
            <a:r>
              <a:rPr lang="en-US" sz="2400" dirty="0" err="1" smtClean="0"/>
              <a:t>bye</a:t>
            </a:r>
            <a:r>
              <a:rPr lang="en-US" sz="2400" dirty="0" smtClean="0"/>
              <a:t>’</a:t>
            </a:r>
          </a:p>
          <a:p>
            <a:r>
              <a:rPr lang="en-US" sz="2400" dirty="0" smtClean="0"/>
              <a:t>10 months appreciates phrases such assays ‘no’.</a:t>
            </a:r>
          </a:p>
          <a:p>
            <a:r>
              <a:rPr lang="en-US" sz="2400" dirty="0" smtClean="0"/>
              <a:t>12 months; separation anxiety. </a:t>
            </a:r>
          </a:p>
          <a:p>
            <a:r>
              <a:rPr lang="en-US" sz="2400" dirty="0" smtClean="0"/>
              <a:t>12 months; mimics action carried out by mother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latin typeface="Arial Narrow" pitchFamily="34" charset="0"/>
              </a:rPr>
              <a:t>Cognitive development</a:t>
            </a:r>
          </a:p>
          <a:p>
            <a:r>
              <a:rPr lang="en-US" dirty="0" smtClean="0">
                <a:latin typeface="Arial Narrow" pitchFamily="34" charset="0"/>
              </a:rPr>
              <a:t>Becomes alert when mother is around, 2-3 months</a:t>
            </a:r>
          </a:p>
          <a:p>
            <a:r>
              <a:rPr lang="en-US" dirty="0" smtClean="0">
                <a:latin typeface="Arial Narrow" pitchFamily="34" charset="0"/>
              </a:rPr>
              <a:t>Reaches for dropped toy by 8 months</a:t>
            </a:r>
          </a:p>
          <a:p>
            <a:r>
              <a:rPr lang="en-US" dirty="0" smtClean="0">
                <a:latin typeface="Arial Narrow" pitchFamily="34" charset="0"/>
              </a:rPr>
              <a:t>Loves peek- a boo game by 10 months</a:t>
            </a:r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Toddler growth and development </a:t>
            </a:r>
            <a:endParaRPr lang="en-US" sz="3100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53400" cy="5388936"/>
          </a:xfrm>
        </p:spPr>
        <p:txBody>
          <a:bodyPr>
            <a:normAutofit/>
          </a:bodyPr>
          <a:lstStyle/>
          <a:p>
            <a:pPr>
              <a:buFont typeface="Wingdings 2"/>
              <a:buNone/>
            </a:pPr>
            <a:r>
              <a:rPr lang="en-US" sz="2400" dirty="0" smtClean="0">
                <a:latin typeface="+mj-lt"/>
              </a:rPr>
              <a:t>Toddler stage is between 1-3 years of age. Growth slows down considerably</a:t>
            </a:r>
          </a:p>
          <a:p>
            <a:r>
              <a:rPr lang="en-US" sz="2400" b="1" dirty="0" smtClean="0">
                <a:latin typeface="+mj-lt"/>
              </a:rPr>
              <a:t>Physical growth</a:t>
            </a:r>
          </a:p>
          <a:p>
            <a:pPr>
              <a:buFont typeface="Wingdings 2"/>
              <a:buNone/>
            </a:pPr>
            <a:r>
              <a:rPr lang="en-US" sz="2400" dirty="0" smtClean="0">
                <a:latin typeface="+mj-lt"/>
              </a:rPr>
              <a:t>Weight: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The toddler's average weight gain is 1.8 to 2.7 kg/year.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Formula to calculate normal weight of children over 1 year of age is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Age in years X 2+8 = ….. kg.</a:t>
            </a: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e.g., The weight of a child aging 4 years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 = 4 X 2 + 8 = 16 kg</a:t>
            </a:r>
          </a:p>
          <a:p>
            <a:pPr indent="193675">
              <a:buNone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7239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0" dirty="0" smtClean="0"/>
              <a:t>Physical growth  cont…</a:t>
            </a:r>
            <a:endParaRPr lang="en-US" sz="3200" b="0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Height</a:t>
            </a:r>
            <a:endParaRPr lang="en-US" sz="2800" b="1" dirty="0"/>
          </a:p>
          <a:p>
            <a:pPr algn="l" rtl="0">
              <a:buFont typeface="Wingdings" pitchFamily="2" charset="2"/>
              <a:buChar char="§"/>
            </a:pPr>
            <a:r>
              <a:rPr lang="en-US" sz="2800" dirty="0"/>
              <a:t>During 1–2 years, the child's height increases by 1cm/month.</a:t>
            </a:r>
          </a:p>
          <a:p>
            <a:pPr algn="l" rtl="0">
              <a:buFont typeface="Wingdings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toddler's height increases about 10 to 12.5cm/year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Estimation of height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Age in years X 5 + 80 = cm.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the length of 2 years old child </a:t>
            </a:r>
          </a:p>
          <a:p>
            <a:pPr>
              <a:buNone/>
            </a:pPr>
            <a:r>
              <a:rPr lang="en-US" sz="2800" dirty="0" smtClean="0"/>
              <a:t>           = 2 X 5 + 80 = 90cm </a:t>
            </a:r>
          </a:p>
          <a:p>
            <a:pPr marL="0" indent="0">
              <a:buNone/>
            </a:pPr>
            <a:r>
              <a:rPr lang="en-US" sz="2800" b="1" dirty="0" smtClean="0"/>
              <a:t>Head &amp; chest circumference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The head increases 10 cm only from the age of 1 year to adult age.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During toddler years, chest circumference continues to increase in size and exceeds head circumference.</a:t>
            </a:r>
          </a:p>
          <a:p>
            <a:pPr marL="0" indent="0">
              <a:buNone/>
            </a:pPr>
            <a:r>
              <a:rPr lang="en-US" sz="2800" b="1" dirty="0" smtClean="0"/>
              <a:t>Teething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By 2 years of age, the toddler has 16 temporary teeth.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By the age of 30 months (2.5 years), the toddler has 20 teeth 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 algn="l" rtl="0">
              <a:buNone/>
            </a:pPr>
            <a:endParaRPr lang="en-US" sz="2400" dirty="0" smtClean="0"/>
          </a:p>
          <a:p>
            <a:pPr algn="l" rtl="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/>
              <a:t>Gross motor development</a:t>
            </a:r>
          </a:p>
          <a:p>
            <a:pPr>
              <a:lnSpc>
                <a:spcPct val="80000"/>
              </a:lnSpc>
              <a:buNone/>
            </a:pPr>
            <a:r>
              <a:rPr lang="en-US" sz="3100" dirty="0" smtClean="0"/>
              <a:t>15 </a:t>
            </a:r>
            <a:r>
              <a:rPr lang="en-US" sz="2800" dirty="0" smtClean="0"/>
              <a:t>months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Walks alone, creeps upstairs,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Assume standing position without falling.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Hold a cup with all fingers grasped around it.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At 18 months: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Hold cup with both hands.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/>
              <a:t>Transfer objects hand-to hand at will.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child scribbles with a crayon and can turn the pages of a book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Go up and down stairs alone with two feet on each step.</a:t>
            </a:r>
          </a:p>
          <a:p>
            <a:pPr>
              <a:buNone/>
            </a:pPr>
            <a:r>
              <a:rPr lang="en-US" sz="2800" dirty="0" smtClean="0"/>
              <a:t>At 24 months: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Hold a cup with one hand.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Remove most of own clothes.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Drink well from a small glass held in one hand.</a:t>
            </a:r>
          </a:p>
          <a:p>
            <a:pPr>
              <a:buNone/>
            </a:pPr>
            <a:r>
              <a:rPr lang="en-US" sz="2800" dirty="0" smtClean="0"/>
              <a:t>2-3 years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2 dimension diagram</a:t>
            </a:r>
          </a:p>
          <a:p>
            <a:pPr lvl="1">
              <a:lnSpc>
                <a:spcPct val="80000"/>
              </a:lnSpc>
              <a:buFontTx/>
              <a:buChar char="•"/>
            </a:pPr>
            <a:endParaRPr lang="en-US" sz="2700" dirty="0" smtClean="0"/>
          </a:p>
          <a:p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81000"/>
            <a:ext cx="8915400" cy="6075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30 months:</a:t>
            </a:r>
            <a:endParaRPr lang="en-US" sz="2400" dirty="0" smtClean="0"/>
          </a:p>
          <a:p>
            <a:pPr>
              <a:buFontTx/>
              <a:buChar char="•"/>
            </a:pPr>
            <a:r>
              <a:rPr lang="en-US" sz="2400" dirty="0" smtClean="0"/>
              <a:t>Jump with both feet.</a:t>
            </a:r>
          </a:p>
          <a:p>
            <a:pPr>
              <a:buFontTx/>
              <a:buChar char="•"/>
            </a:pPr>
            <a:r>
              <a:rPr lang="en-US" sz="2400" dirty="0" smtClean="0"/>
              <a:t>Jump from chair or step.</a:t>
            </a:r>
          </a:p>
          <a:p>
            <a:pPr>
              <a:buFontTx/>
              <a:buChar char="•"/>
            </a:pPr>
            <a:r>
              <a:rPr lang="en-US" sz="2400" dirty="0" smtClean="0"/>
              <a:t>Walk up and downstairs, one foot on a step.</a:t>
            </a:r>
          </a:p>
          <a:p>
            <a:pPr>
              <a:buFontTx/>
              <a:buChar char="•"/>
            </a:pPr>
            <a:r>
              <a:rPr lang="en-US" sz="2400" dirty="0" smtClean="0"/>
              <a:t>Drink without assistance</a:t>
            </a:r>
            <a:endParaRPr lang="en-US" sz="2400" b="1" dirty="0" smtClean="0"/>
          </a:p>
          <a:p>
            <a:pPr algn="l" rtl="0">
              <a:buNone/>
            </a:pPr>
            <a:r>
              <a:rPr lang="en-US" sz="2400" b="1" dirty="0" smtClean="0"/>
              <a:t>Fine Motor development</a:t>
            </a:r>
          </a:p>
          <a:p>
            <a:pPr algn="l" rtl="0">
              <a:buFontTx/>
              <a:buChar char="•"/>
            </a:pPr>
            <a:r>
              <a:rPr lang="en-US" sz="2400" dirty="0" smtClean="0"/>
              <a:t>1 </a:t>
            </a:r>
            <a:r>
              <a:rPr lang="en-US" sz="2400" dirty="0"/>
              <a:t>year old: transfer objects from hand to hand</a:t>
            </a:r>
          </a:p>
          <a:p>
            <a:pPr algn="l" rtl="0">
              <a:buFontTx/>
              <a:buChar char="•"/>
            </a:pPr>
            <a:r>
              <a:rPr lang="en-US" sz="2400" dirty="0"/>
              <a:t>2 year old: can hold a crayon and color vertical strokes</a:t>
            </a:r>
          </a:p>
          <a:p>
            <a:pPr>
              <a:buFontTx/>
              <a:buChar char="•"/>
            </a:pPr>
            <a:r>
              <a:rPr lang="en-US" sz="2400" dirty="0"/>
              <a:t>Turn the page of a book</a:t>
            </a:r>
          </a:p>
          <a:p>
            <a:pPr>
              <a:buFontTx/>
              <a:buChar char="•"/>
            </a:pPr>
            <a:r>
              <a:rPr lang="en-US" sz="2400" dirty="0"/>
              <a:t>Build a tower of six blocks	 </a:t>
            </a:r>
          </a:p>
          <a:p>
            <a:pPr algn="l" rtl="0">
              <a:buFontTx/>
              <a:buChar char="•"/>
            </a:pPr>
            <a:r>
              <a:rPr lang="en-US" sz="2400" dirty="0"/>
              <a:t>3 year old: copy a circle and a cross – build         using small blocks</a:t>
            </a:r>
          </a:p>
          <a:p>
            <a:pPr algn="l" rtl="0">
              <a:buFont typeface="Agency FB" pitchFamily="34" charset="0"/>
              <a:buNone/>
            </a:pPr>
            <a:endParaRPr lang="en-US" sz="2400" dirty="0"/>
          </a:p>
          <a:p>
            <a:pPr algn="l" rtl="0">
              <a:buFont typeface="Agency FB" pitchFamily="34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Social development</a:t>
            </a:r>
            <a:endParaRPr lang="en-US" sz="2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8839200" cy="6172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Stranger anxiety – should dissipate by age 2 ½ to 3 years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Temper tantrums: </a:t>
            </a:r>
            <a:r>
              <a:rPr lang="en-US" sz="2400" dirty="0" smtClean="0"/>
              <a:t>peak </a:t>
            </a:r>
            <a:r>
              <a:rPr lang="en-US" sz="2400" dirty="0"/>
              <a:t>incidence 18 months – most disappear by age 3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Sibling rivalry: aggressive behavior towards new infant: peak between 1 to 2 years but may be prolonged indefinitely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Thumb sucking </a:t>
            </a:r>
          </a:p>
          <a:p>
            <a:r>
              <a:rPr lang="en-US" sz="2400" dirty="0"/>
              <a:t>Toilet </a:t>
            </a:r>
            <a:r>
              <a:rPr lang="en-US" sz="2400" dirty="0" smtClean="0"/>
              <a:t>Training15 months, can drink from a cup and use  spoon to eat.</a:t>
            </a:r>
          </a:p>
          <a:p>
            <a:r>
              <a:rPr lang="en-US" sz="2400" dirty="0" smtClean="0"/>
              <a:t>24 months; indicates toilet needs, with toilet training by day usually achieved by 2 1/2 years </a:t>
            </a:r>
          </a:p>
          <a:p>
            <a:r>
              <a:rPr lang="en-US" sz="2400" dirty="0" smtClean="0"/>
              <a:t>Help with dressing by holding out an arm or leg at 1 year, and by 3 dress and undress independently</a:t>
            </a:r>
          </a:p>
          <a:p>
            <a:r>
              <a:rPr lang="en-US" sz="2400" dirty="0" smtClean="0"/>
              <a:t>Engage in parallel play</a:t>
            </a:r>
          </a:p>
          <a:p>
            <a:pPr>
              <a:buNone/>
            </a:pPr>
            <a:endParaRPr lang="en-US" sz="2800" dirty="0" smtClean="0"/>
          </a:p>
          <a:p>
            <a:endParaRPr lang="en-US" dirty="0" smtClean="0"/>
          </a:p>
          <a:p>
            <a:pPr algn="l" rtl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82296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Differences between growth and development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1"/>
          <a:ext cx="8991600" cy="585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724400"/>
              </a:tblGrid>
              <a:tr h="43224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Growth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Development</a:t>
                      </a:r>
                      <a:endParaRPr lang="en-US" sz="2400" dirty="0"/>
                    </a:p>
                  </a:txBody>
                  <a:tcPr/>
                </a:tc>
              </a:tr>
              <a:tr h="212657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Term</a:t>
                      </a:r>
                      <a:r>
                        <a:rPr lang="en-US" sz="2300" baseline="0" dirty="0" smtClean="0"/>
                        <a:t> </a:t>
                      </a:r>
                      <a:r>
                        <a:rPr lang="en-US" sz="2300" dirty="0" smtClean="0"/>
                        <a:t>used purely in physical sense, it generally refers to increase in size, length i.e. changes in the quantitative aspects. 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Implies overall change in shape, form or structure resulting in improved working or functioning,</a:t>
                      </a:r>
                      <a:r>
                        <a:rPr lang="en-US" sz="2300" baseline="0" dirty="0" smtClean="0"/>
                        <a:t> c</a:t>
                      </a:r>
                      <a:r>
                        <a:rPr lang="en-US" sz="2300" dirty="0" smtClean="0"/>
                        <a:t>hanges in the quality or character rather than the quantitative</a:t>
                      </a:r>
                      <a:endParaRPr lang="en-US" sz="2300" dirty="0"/>
                    </a:p>
                  </a:txBody>
                  <a:tcPr/>
                </a:tc>
              </a:tr>
              <a:tr h="1105816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Does not continue throughout life. It stops when maturity has been attained. 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It continues throughout life and is progressive. </a:t>
                      </a:r>
                      <a:endParaRPr lang="en-US" sz="2300" dirty="0"/>
                    </a:p>
                  </a:txBody>
                  <a:tcPr/>
                </a:tc>
              </a:tr>
              <a:tr h="212657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The changes produced by growth are the subject of measurement. They may be quantified</a:t>
                      </a:r>
                      <a:endParaRPr 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Implies improvement in functioning and behavior and hence brings qualitative changes.</a:t>
                      </a:r>
                      <a:r>
                        <a:rPr lang="en-US" sz="2300" baseline="0" dirty="0" smtClean="0"/>
                        <a:t> D</a:t>
                      </a:r>
                      <a:r>
                        <a:rPr lang="en-US" sz="2300" dirty="0" smtClean="0"/>
                        <a:t>ifficult to measure directly. Assessed by observation of behavior.</a:t>
                      </a:r>
                      <a:endParaRPr lang="en-US" sz="23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9154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Language development</a:t>
            </a:r>
          </a:p>
          <a:p>
            <a:r>
              <a:rPr lang="en-US" sz="2400" dirty="0" smtClean="0"/>
              <a:t>Jargon (unintelligible but highly expressive ‘language’) develops at about 15 months of age. </a:t>
            </a:r>
          </a:p>
          <a:p>
            <a:r>
              <a:rPr lang="en-US" sz="2400" dirty="0" smtClean="0"/>
              <a:t>By 18 months, the average child has 10–20 recognizable words</a:t>
            </a:r>
          </a:p>
          <a:p>
            <a:r>
              <a:rPr lang="en-US" sz="2400" dirty="0" smtClean="0"/>
              <a:t>24 months words linked into two-word sentences.</a:t>
            </a:r>
          </a:p>
          <a:p>
            <a:r>
              <a:rPr lang="en-US" sz="2400" dirty="0" smtClean="0"/>
              <a:t>3 years the child can form full sentences and talks incessantly</a:t>
            </a:r>
          </a:p>
          <a:p>
            <a:pPr>
              <a:buNone/>
            </a:pPr>
            <a:r>
              <a:rPr lang="en-US" sz="2400" b="1" dirty="0" smtClean="0"/>
              <a:t>Cognitive development</a:t>
            </a:r>
          </a:p>
          <a:p>
            <a:r>
              <a:rPr lang="en-US" sz="2400" dirty="0" smtClean="0"/>
              <a:t>3 years; Able to categorize similar objects such as animals, vehicles etc</a:t>
            </a:r>
          </a:p>
          <a:p>
            <a:r>
              <a:rPr lang="en-US" sz="2400" dirty="0" smtClean="0"/>
              <a:t>4 years; counts sequentially</a:t>
            </a:r>
          </a:p>
          <a:p>
            <a:r>
              <a:rPr lang="en-US" sz="2400" dirty="0" smtClean="0"/>
              <a:t>5 years; identifies five different colors</a:t>
            </a:r>
          </a:p>
          <a:p>
            <a:r>
              <a:rPr lang="en-US" sz="2400" dirty="0" smtClean="0"/>
              <a:t>Moral development</a:t>
            </a:r>
          </a:p>
          <a:p>
            <a:endParaRPr lang="en-US" sz="2400" dirty="0" smtClean="0">
              <a:latin typeface="Arial Narrow" pitchFamily="34" charset="0"/>
            </a:endParaRPr>
          </a:p>
          <a:p>
            <a:endParaRPr lang="en-US" sz="2400" dirty="0" smtClean="0">
              <a:latin typeface="Arial Narrow" pitchFamily="34" charset="0"/>
            </a:endParaRPr>
          </a:p>
          <a:p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229600" cy="6858000"/>
          </a:xfrm>
        </p:spPr>
        <p:txBody>
          <a:bodyPr>
            <a:normAutofit/>
          </a:bodyPr>
          <a:lstStyle/>
          <a:p>
            <a:pPr algn="ctr" rtl="0">
              <a:buFont typeface="Agency FB" pitchFamily="34" charset="0"/>
              <a:buNone/>
            </a:pPr>
            <a:r>
              <a:rPr lang="en-US" sz="2400" b="1" dirty="0" smtClean="0">
                <a:latin typeface="Arial Narrow" pitchFamily="34" charset="0"/>
              </a:rPr>
              <a:t>PRE-SCHOOL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b="1" dirty="0" smtClean="0">
                <a:latin typeface="Arial Narrow" pitchFamily="34" charset="0"/>
              </a:rPr>
              <a:t>Physical </a:t>
            </a:r>
            <a:r>
              <a:rPr lang="en-US" sz="2400" b="1" dirty="0">
                <a:latin typeface="Arial Narrow" pitchFamily="34" charset="0"/>
              </a:rPr>
              <a:t>growth</a:t>
            </a:r>
            <a:r>
              <a:rPr lang="en-US" sz="2400" dirty="0">
                <a:latin typeface="Arial Narrow" pitchFamily="34" charset="0"/>
              </a:rPr>
              <a:t>:-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dirty="0">
                <a:latin typeface="Arial Narrow" pitchFamily="34" charset="0"/>
              </a:rPr>
              <a:t> Weight: The preschooler gains approximately 1.8kg/year.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>
                <a:latin typeface="Arial Narrow" pitchFamily="34" charset="0"/>
              </a:rPr>
              <a:t>Height: He doubles birth length by 4–5 years of age</a:t>
            </a:r>
            <a:r>
              <a:rPr lang="en-US" sz="2400" dirty="0" smtClean="0">
                <a:latin typeface="Arial Narrow" pitchFamily="34" charset="0"/>
              </a:rPr>
              <a:t>.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dirty="0" smtClean="0">
                <a:latin typeface="Arial Narrow" pitchFamily="34" charset="0"/>
              </a:rPr>
              <a:t> Acquires more </a:t>
            </a:r>
            <a:r>
              <a:rPr lang="en-US" sz="2400" dirty="0" err="1" smtClean="0">
                <a:latin typeface="Arial Narrow" pitchFamily="34" charset="0"/>
              </a:rPr>
              <a:t>posturally</a:t>
            </a:r>
            <a:r>
              <a:rPr lang="en-US" sz="2400" dirty="0" smtClean="0">
                <a:latin typeface="Arial Narrow" pitchFamily="34" charset="0"/>
              </a:rPr>
              <a:t> erect contour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dirty="0" smtClean="0">
                <a:latin typeface="Arial Narrow" pitchFamily="34" charset="0"/>
              </a:rPr>
              <a:t> Visual acuity reaches 20/20</a:t>
            </a:r>
          </a:p>
          <a:p>
            <a:pPr algn="l" rtl="0">
              <a:buFont typeface="Agency FB" pitchFamily="34" charset="0"/>
              <a:buNone/>
            </a:pPr>
            <a:r>
              <a:rPr lang="en-US" sz="2400" dirty="0" smtClean="0">
                <a:latin typeface="Arial Narrow" pitchFamily="34" charset="0"/>
              </a:rPr>
              <a:t> More organized sleep patterns</a:t>
            </a:r>
          </a:p>
          <a:p>
            <a:pPr>
              <a:buNone/>
            </a:pPr>
            <a:r>
              <a:rPr lang="en-US" sz="2400" b="1" dirty="0" smtClean="0">
                <a:latin typeface="Arial Narrow" pitchFamily="34" charset="0"/>
              </a:rPr>
              <a:t>Gross motor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Walking, running and jumping is well established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Can stand in one foot for a short time, skips on alternate feet, walk on heels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Catch ball with two hands</a:t>
            </a:r>
          </a:p>
          <a:p>
            <a:pPr algn="l" rtl="0">
              <a:buFont typeface="Agency FB" pitchFamily="34" charset="0"/>
              <a:buNone/>
            </a:pP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>
                <a:latin typeface="Arial Narrow" pitchFamily="34" charset="0"/>
              </a:rPr>
              <a:t>Fine Motor Development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4 year old: use scissors, color within the borders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5 year old: write some letters and draw a person with body parts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Buttoning clothing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Holding a  pencil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Building with small blocks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Playing a board game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Have child draw picture of himself </a:t>
            </a:r>
          </a:p>
          <a:p>
            <a:pPr>
              <a:buFontTx/>
              <a:buChar char="•"/>
            </a:pPr>
            <a:r>
              <a:rPr lang="en-US" sz="2400" dirty="0" smtClean="0">
                <a:latin typeface="Arial Narrow" pitchFamily="34" charset="0"/>
              </a:rPr>
              <a:t>5 year old; attempts to tie shoe lace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304800"/>
            <a:ext cx="7239000" cy="8229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Social &amp; Emotional </a:t>
            </a:r>
            <a:r>
              <a:rPr lang="en-US" sz="2400" b="1" dirty="0"/>
              <a:t>Development  of Preschooler 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229600" cy="5638800"/>
          </a:xfrm>
        </p:spPr>
        <p:txBody>
          <a:bodyPr>
            <a:normAutofit/>
          </a:bodyPr>
          <a:lstStyle/>
          <a:p>
            <a:pPr lvl="1" algn="l" rtl="0"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Fears the dark</a:t>
            </a:r>
          </a:p>
          <a:p>
            <a:pPr lvl="1" algn="l" rtl="0"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Tends to be impatient and selfish</a:t>
            </a:r>
          </a:p>
          <a:p>
            <a:pPr lvl="1" algn="l" rtl="0"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Expresses </a:t>
            </a:r>
            <a:r>
              <a:rPr lang="en-US" sz="2400" dirty="0" smtClean="0">
                <a:solidFill>
                  <a:schemeClr val="tx1"/>
                </a:solidFill>
              </a:rPr>
              <a:t>aggression </a:t>
            </a:r>
            <a:r>
              <a:rPr lang="en-US" sz="2400" dirty="0">
                <a:solidFill>
                  <a:schemeClr val="tx1"/>
                </a:solidFill>
              </a:rPr>
              <a:t>through physical and verbal </a:t>
            </a:r>
            <a:r>
              <a:rPr lang="en-US" sz="2400" dirty="0" smtClean="0">
                <a:solidFill>
                  <a:schemeClr val="tx1"/>
                </a:solidFill>
              </a:rPr>
              <a:t>behaviors.</a:t>
            </a:r>
            <a:endParaRPr lang="en-US" sz="2400" dirty="0">
              <a:solidFill>
                <a:schemeClr val="tx1"/>
              </a:solidFill>
            </a:endParaRPr>
          </a:p>
          <a:p>
            <a:pPr lvl="1" algn="l" rtl="0">
              <a:buClr>
                <a:schemeClr val="tx2"/>
              </a:buClr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Shows signs of jealousy of siblings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Egocentric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Tolerates short separation</a:t>
            </a:r>
          </a:p>
          <a:p>
            <a:pPr lvl="1">
              <a:buClr>
                <a:schemeClr val="tx2"/>
              </a:buClr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Less dependant on parents</a:t>
            </a:r>
          </a:p>
          <a:p>
            <a:pPr lvl="1" algn="l" rtl="0">
              <a:buClr>
                <a:schemeClr val="tx2"/>
              </a:buClr>
              <a:buFontTx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dirty="0"/>
              <a:t>May have dreams &amp; night-mares</a:t>
            </a:r>
          </a:p>
          <a:p>
            <a:pPr marL="457200" lvl="1" indent="-457200"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dirty="0"/>
              <a:t>Attachment to opposite sex parent</a:t>
            </a:r>
          </a:p>
          <a:p>
            <a:pPr marL="457200" lvl="1" indent="-457200"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dirty="0"/>
              <a:t>More cooperative in play</a:t>
            </a:r>
          </a:p>
          <a:p>
            <a:pPr marL="457200" lvl="1" indent="-457200">
              <a:buClr>
                <a:schemeClr val="tx2"/>
              </a:buClr>
              <a:buSzPct val="73000"/>
              <a:buFont typeface="Arial" pitchFamily="34" charset="0"/>
              <a:buChar char="•"/>
            </a:pPr>
            <a:r>
              <a:rPr lang="en-US" dirty="0"/>
              <a:t>Starts to learn right from wrong</a:t>
            </a:r>
          </a:p>
          <a:p>
            <a:r>
              <a:rPr lang="en-US" sz="2800" dirty="0" smtClean="0"/>
              <a:t>Becomes less rebellious and quarrelsome</a:t>
            </a:r>
          </a:p>
          <a:p>
            <a:r>
              <a:rPr lang="en-US" sz="2800" dirty="0" smtClean="0"/>
              <a:t>Understand sex-role functions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0"/>
            <a:ext cx="7239000" cy="51816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/>
              <a:t> </a:t>
            </a:r>
            <a:r>
              <a:rPr lang="en-US" dirty="0" smtClean="0"/>
              <a:t>school-age </a:t>
            </a:r>
            <a:endParaRPr 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7848600" cy="6019800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b="1" dirty="0" smtClean="0"/>
              <a:t>Characterized </a:t>
            </a:r>
            <a:r>
              <a:rPr lang="en-US" sz="2400" b="1" dirty="0"/>
              <a:t>by gradual growth</a:t>
            </a:r>
            <a:r>
              <a:rPr lang="en-US" sz="2400" b="1" dirty="0" smtClean="0"/>
              <a:t>.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b="1" dirty="0" smtClean="0"/>
              <a:t>Physical growth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Weight: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School</a:t>
            </a:r>
            <a:r>
              <a:rPr lang="en-US" sz="2400" dirty="0" smtClean="0">
                <a:latin typeface="Agency FB"/>
              </a:rPr>
              <a:t>–</a:t>
            </a:r>
            <a:r>
              <a:rPr lang="en-US" sz="2400" dirty="0" smtClean="0"/>
              <a:t>age child gains about </a:t>
            </a:r>
            <a:r>
              <a:rPr lang="en-US" sz="2400" b="1" dirty="0" smtClean="0"/>
              <a:t>3.8kg/year.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Boys tend to gain slightly more weight through </a:t>
            </a:r>
            <a:r>
              <a:rPr lang="en-US" sz="2400" b="1" dirty="0" smtClean="0"/>
              <a:t>12 years.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b="1" dirty="0" smtClean="0"/>
              <a:t>Weight Formula for 7 - 12 yrs 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= </a:t>
            </a:r>
            <a:r>
              <a:rPr lang="en-US" sz="2400" u="sng" dirty="0" smtClean="0"/>
              <a:t>(age in yrs x 7 )</a:t>
            </a:r>
            <a:r>
              <a:rPr lang="en-US" sz="2400" u="sng" dirty="0" smtClean="0">
                <a:latin typeface="Agency FB"/>
              </a:rPr>
              <a:t>–</a:t>
            </a:r>
            <a:r>
              <a:rPr lang="en-US" sz="2400" u="sng" dirty="0" smtClean="0"/>
              <a:t> 5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                    2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Height: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The child gains about 5cm/year.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Body proportion during this period: Both boys and girls </a:t>
            </a:r>
            <a:r>
              <a:rPr lang="en-US" sz="2400" b="1" dirty="0" smtClean="0"/>
              <a:t>are long-legged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Dentition: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b="1" dirty="0" smtClean="0"/>
              <a:t>Permanent teeth</a:t>
            </a:r>
            <a:r>
              <a:rPr lang="en-US" sz="2400" dirty="0" smtClean="0"/>
              <a:t> erupt during school-age period, </a:t>
            </a:r>
            <a:r>
              <a:rPr lang="en-US" sz="2400" b="1" dirty="0" smtClean="0"/>
              <a:t>starting from 6 years</a:t>
            </a:r>
            <a:r>
              <a:rPr lang="en-US" sz="2400" dirty="0" smtClean="0"/>
              <a:t>, usually in the same order in which primary teeth are lost.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sz="2400" dirty="0" smtClean="0"/>
              <a:t>The child acquires permanent molars, medial and lateral incisors.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 algn="l" rtl="0">
              <a:buFont typeface="Arial" pitchFamily="34" charset="0"/>
              <a:buChar char="•"/>
            </a:pP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Years: </a:t>
            </a:r>
            <a:r>
              <a:rPr lang="en-US" dirty="0" smtClean="0"/>
              <a:t>Motor development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b="1" dirty="0" smtClean="0"/>
              <a:t>Gross motor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 smtClean="0"/>
              <a:t>Balancing, catching, throwing, jumping and climbing becomes refined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b="1" dirty="0" smtClean="0"/>
              <a:t>Fine motor 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 smtClean="0"/>
              <a:t>Fine </a:t>
            </a:r>
            <a:r>
              <a:rPr lang="en-US" dirty="0"/>
              <a:t>motor is </a:t>
            </a:r>
            <a:r>
              <a:rPr lang="en-US" dirty="0" smtClean="0"/>
              <a:t>refined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Writing skills improve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 smtClean="0"/>
              <a:t>Fine </a:t>
            </a:r>
            <a:r>
              <a:rPr lang="en-US" dirty="0"/>
              <a:t>motor with more focus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Building:  models </a:t>
            </a:r>
            <a:r>
              <a:rPr lang="en-US" sz="2600" dirty="0">
                <a:latin typeface="Agency FB"/>
              </a:rPr>
              <a:t>–</a:t>
            </a:r>
            <a:r>
              <a:rPr lang="en-US" sz="2600" dirty="0"/>
              <a:t> logos 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Sewing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Musical instrument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Painting 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Typing skills</a:t>
            </a:r>
          </a:p>
          <a:p>
            <a:pPr lvl="1" algn="l" rtl="0">
              <a:lnSpc>
                <a:spcPct val="90000"/>
              </a:lnSpc>
              <a:buFontTx/>
              <a:buChar char="•"/>
            </a:pPr>
            <a:r>
              <a:rPr lang="en-US" sz="2600" dirty="0"/>
              <a:t>Technology: computers</a:t>
            </a:r>
          </a:p>
          <a:p>
            <a:pPr lvl="1" algn="l" rtl="0">
              <a:lnSpc>
                <a:spcPct val="90000"/>
              </a:lnSpc>
              <a:buFont typeface="Agency FB" pitchFamily="34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Motor development 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b="1" dirty="0"/>
              <a:t>  </a:t>
            </a:r>
            <a:r>
              <a:rPr lang="en-US" sz="2400" b="1" dirty="0"/>
              <a:t>At 6</a:t>
            </a:r>
            <a:r>
              <a:rPr lang="en-US" sz="2400" b="1" dirty="0">
                <a:latin typeface="Agency FB"/>
              </a:rPr>
              <a:t>–</a:t>
            </a:r>
            <a:r>
              <a:rPr lang="en-US" sz="2400" b="1" dirty="0"/>
              <a:t>8 years, </a:t>
            </a:r>
            <a:r>
              <a:rPr lang="en-US" sz="2400" dirty="0"/>
              <a:t>the school</a:t>
            </a:r>
            <a:r>
              <a:rPr lang="en-US" sz="2400" dirty="0">
                <a:latin typeface="Agency FB"/>
              </a:rPr>
              <a:t>–</a:t>
            </a:r>
            <a:r>
              <a:rPr lang="en-US" sz="2400" dirty="0"/>
              <a:t>age child: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sz="2400" dirty="0"/>
              <a:t>Rides </a:t>
            </a:r>
            <a:r>
              <a:rPr lang="en-US" sz="2400" b="1" dirty="0"/>
              <a:t>a bicycle</a:t>
            </a:r>
            <a:r>
              <a:rPr lang="en-US" sz="2400" dirty="0"/>
              <a:t>.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sz="2400" dirty="0"/>
              <a:t>Runs Jumps, climbs and hops.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sz="2400" dirty="0"/>
              <a:t>Has improved eye-hand coordination.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sz="2400" dirty="0"/>
              <a:t>Prints word and </a:t>
            </a:r>
            <a:r>
              <a:rPr lang="en-US" sz="2400" b="1" dirty="0"/>
              <a:t>learn cursive writing</a:t>
            </a:r>
            <a:r>
              <a:rPr lang="en-US" sz="2400" dirty="0"/>
              <a:t>.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sz="2400" dirty="0"/>
              <a:t>Can brush and comb hair</a:t>
            </a:r>
            <a:r>
              <a:rPr lang="en-US" sz="2400" dirty="0" smtClean="0"/>
              <a:t>.</a:t>
            </a:r>
          </a:p>
          <a:p>
            <a:pPr>
              <a:buFontTx/>
              <a:buChar char="•"/>
            </a:pPr>
            <a:r>
              <a:rPr lang="en-US" sz="2400" dirty="0" smtClean="0"/>
              <a:t>8 to 10 years: </a:t>
            </a:r>
            <a:r>
              <a:rPr lang="en-US" sz="2400" b="1" dirty="0" smtClean="0"/>
              <a:t>team sports</a:t>
            </a:r>
          </a:p>
          <a:p>
            <a:pPr>
              <a:buFontTx/>
              <a:buChar char="•"/>
            </a:pPr>
            <a:r>
              <a:rPr lang="en-US" sz="2400" dirty="0" smtClean="0"/>
              <a:t>Age ten: </a:t>
            </a:r>
            <a:r>
              <a:rPr lang="en-US" sz="2400" b="1" dirty="0" smtClean="0"/>
              <a:t>match sport</a:t>
            </a:r>
            <a:r>
              <a:rPr lang="en-US" sz="2400" dirty="0" smtClean="0"/>
              <a:t> to the physical and emotional development 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l" rtl="0">
              <a:buFont typeface="Agency FB" pitchFamily="34" charset="0"/>
              <a:buNone/>
            </a:pPr>
            <a:r>
              <a:rPr lang="en-US" b="1"/>
              <a:t>   At 8</a:t>
            </a:r>
            <a:r>
              <a:rPr lang="en-US" b="1">
                <a:latin typeface="Agency FB"/>
              </a:rPr>
              <a:t>–</a:t>
            </a:r>
            <a:r>
              <a:rPr lang="en-US" b="1"/>
              <a:t>10 years, </a:t>
            </a:r>
            <a:r>
              <a:rPr lang="en-US"/>
              <a:t>the school</a:t>
            </a:r>
            <a:r>
              <a:rPr lang="en-US">
                <a:latin typeface="Agency FB"/>
              </a:rPr>
              <a:t>–</a:t>
            </a:r>
            <a:r>
              <a:rPr lang="en-US"/>
              <a:t>age child:</a:t>
            </a:r>
          </a:p>
          <a:p>
            <a:pPr algn="l" rtl="0">
              <a:buFontTx/>
              <a:buChar char="•"/>
            </a:pPr>
            <a:r>
              <a:rPr lang="en-US"/>
              <a:t>Throws balls skillfully.</a:t>
            </a:r>
          </a:p>
          <a:p>
            <a:pPr algn="l" rtl="0">
              <a:buFontTx/>
              <a:buChar char="•"/>
            </a:pPr>
            <a:r>
              <a:rPr lang="en-US"/>
              <a:t>Uses to participate in organized sports.</a:t>
            </a:r>
          </a:p>
          <a:p>
            <a:pPr algn="l" rtl="0">
              <a:buFontTx/>
              <a:buChar char="•"/>
            </a:pPr>
            <a:r>
              <a:rPr lang="en-US"/>
              <a:t>Uses both hands independently.</a:t>
            </a:r>
          </a:p>
          <a:p>
            <a:pPr algn="l" rtl="0">
              <a:buFontTx/>
              <a:buChar char="•"/>
            </a:pPr>
            <a:r>
              <a:rPr lang="en-US"/>
              <a:t>Handles eating utensils (spoon, fork, knife) skillfully.</a:t>
            </a:r>
            <a:endParaRPr lang="en-US" b="1"/>
          </a:p>
          <a:p>
            <a:pPr algn="l" rtl="0">
              <a:buFontTx/>
              <a:buNone/>
            </a:pPr>
            <a:r>
              <a:rPr lang="en-US" b="1"/>
              <a:t>  At 10</a:t>
            </a:r>
            <a:r>
              <a:rPr lang="en-US" b="1">
                <a:latin typeface="Agency FB"/>
              </a:rPr>
              <a:t>–</a:t>
            </a:r>
            <a:r>
              <a:rPr lang="en-US" b="1"/>
              <a:t>12 years, </a:t>
            </a:r>
            <a:r>
              <a:rPr lang="en-US"/>
              <a:t>the school</a:t>
            </a:r>
            <a:r>
              <a:rPr lang="en-US">
                <a:latin typeface="Agency FB"/>
              </a:rPr>
              <a:t>–</a:t>
            </a:r>
            <a:r>
              <a:rPr lang="en-US"/>
              <a:t>age child:</a:t>
            </a:r>
          </a:p>
          <a:p>
            <a:pPr algn="l" rtl="0">
              <a:buFontTx/>
              <a:buChar char="•"/>
            </a:pPr>
            <a:r>
              <a:rPr lang="en-US"/>
              <a:t>Enjoy all physical activities.</a:t>
            </a:r>
          </a:p>
          <a:p>
            <a:pPr algn="l" rtl="0">
              <a:buFontTx/>
              <a:buChar char="•"/>
            </a:pPr>
            <a:r>
              <a:rPr lang="en-US"/>
              <a:t>Continues to improve his motor coordination.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Emotional development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7239000" cy="5312736"/>
          </a:xfrm>
        </p:spPr>
        <p:txBody>
          <a:bodyPr>
            <a:normAutofit fontScale="77500" lnSpcReduction="20000"/>
          </a:bodyPr>
          <a:lstStyle/>
          <a:p>
            <a:pPr algn="l" rtl="0">
              <a:buFontTx/>
              <a:buNone/>
            </a:pPr>
            <a:r>
              <a:rPr lang="en-US" b="1" dirty="0"/>
              <a:t>The school</a:t>
            </a:r>
            <a:r>
              <a:rPr lang="en-US" b="1" dirty="0">
                <a:latin typeface="Agency FB"/>
              </a:rPr>
              <a:t>–</a:t>
            </a:r>
            <a:r>
              <a:rPr lang="en-US" b="1" dirty="0"/>
              <a:t>age child:</a:t>
            </a:r>
          </a:p>
          <a:p>
            <a:pPr algn="l" rtl="0">
              <a:buFontTx/>
              <a:buChar char="•"/>
            </a:pPr>
            <a:r>
              <a:rPr lang="en-US" dirty="0"/>
              <a:t>Fears </a:t>
            </a:r>
            <a:r>
              <a:rPr lang="en-US" b="1" dirty="0"/>
              <a:t>injury to body</a:t>
            </a:r>
            <a:r>
              <a:rPr lang="en-US" dirty="0"/>
              <a:t> and fear of </a:t>
            </a:r>
            <a:r>
              <a:rPr lang="en-US" b="1" dirty="0"/>
              <a:t>dark.</a:t>
            </a:r>
          </a:p>
          <a:p>
            <a:pPr algn="l" rtl="0">
              <a:buFontTx/>
              <a:buChar char="•"/>
            </a:pPr>
            <a:r>
              <a:rPr lang="en-US" b="1" dirty="0"/>
              <a:t>Jealous </a:t>
            </a:r>
            <a:r>
              <a:rPr lang="en-US" dirty="0"/>
              <a:t>of siblings (especially 6</a:t>
            </a:r>
            <a:r>
              <a:rPr lang="en-US" dirty="0">
                <a:latin typeface="Agency FB"/>
              </a:rPr>
              <a:t>–</a:t>
            </a:r>
            <a:r>
              <a:rPr lang="en-US" dirty="0"/>
              <a:t>8 years old child).</a:t>
            </a:r>
          </a:p>
          <a:p>
            <a:pPr algn="l" rtl="0">
              <a:buFontTx/>
              <a:buChar char="•"/>
            </a:pPr>
            <a:r>
              <a:rPr lang="en-US" b="1" dirty="0"/>
              <a:t>Curious </a:t>
            </a:r>
            <a:r>
              <a:rPr lang="en-US" dirty="0"/>
              <a:t>about everything.</a:t>
            </a:r>
          </a:p>
          <a:p>
            <a:pPr algn="l" rtl="0">
              <a:buFontTx/>
              <a:buChar char="•"/>
            </a:pPr>
            <a:r>
              <a:rPr lang="en-US" dirty="0"/>
              <a:t>Has </a:t>
            </a:r>
            <a:r>
              <a:rPr lang="en-US" b="1" dirty="0"/>
              <a:t>short bursts of anger by age of 10 years but able to control anger by 12 years</a:t>
            </a:r>
            <a:r>
              <a:rPr lang="en-US" b="1" dirty="0" smtClean="0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Continues to be egocentric.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Wants other children to play with him.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Insists on being first in every thing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Becomes peer oriented.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Has greater self</a:t>
            </a:r>
            <a:r>
              <a:rPr lang="en-US" dirty="0" smtClean="0">
                <a:latin typeface="Agency FB"/>
              </a:rPr>
              <a:t>–</a:t>
            </a:r>
            <a:r>
              <a:rPr lang="en-US" dirty="0" smtClean="0"/>
              <a:t>control, confident, sincere.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Respects parents and their role.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Joins group (formal and informal).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Engage in tasks in the real world.</a:t>
            </a:r>
          </a:p>
          <a:p>
            <a:pPr algn="l" rtl="0">
              <a:buFontTx/>
              <a:buChar char="•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Stages of growth and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Pre- natal; conception- birth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Germinal: conception – 2 weeks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Embryonic: 2- 8 weeks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Fetal: 8-40 weeks</a:t>
            </a:r>
          </a:p>
          <a:p>
            <a:r>
              <a:rPr lang="en-US" dirty="0" smtClean="0"/>
              <a:t>Infancy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Neonate: 0- 28 days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Infancy: 1 month-1 year</a:t>
            </a:r>
          </a:p>
          <a:p>
            <a:r>
              <a:rPr lang="en-US" dirty="0" smtClean="0"/>
              <a:t>Early childhood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Toddler:1-3 years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Pre-school: 3-6 years</a:t>
            </a:r>
          </a:p>
          <a:p>
            <a:r>
              <a:rPr lang="en-US" dirty="0" smtClean="0"/>
              <a:t>Middle childhood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School age: 6-12 years</a:t>
            </a:r>
          </a:p>
          <a:p>
            <a:r>
              <a:rPr lang="en-US" dirty="0" smtClean="0"/>
              <a:t>Late childhood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Adolescence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12 – app. 18 years.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flags: school age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3810000"/>
          </a:xfrm>
        </p:spPr>
        <p:txBody>
          <a:bodyPr/>
          <a:lstStyle/>
          <a:p>
            <a:pPr algn="l" rtl="0">
              <a:buFontTx/>
              <a:buChar char="•"/>
            </a:pPr>
            <a:r>
              <a:rPr lang="en-US" sz="3600"/>
              <a:t>School failure</a:t>
            </a:r>
          </a:p>
          <a:p>
            <a:pPr algn="l" rtl="0">
              <a:buFontTx/>
              <a:buChar char="•"/>
            </a:pPr>
            <a:r>
              <a:rPr lang="en-US" sz="3600"/>
              <a:t>Lack of friends </a:t>
            </a:r>
          </a:p>
          <a:p>
            <a:pPr algn="l" rtl="0">
              <a:buFontTx/>
              <a:buChar char="•"/>
            </a:pPr>
            <a:r>
              <a:rPr lang="en-US" sz="3600"/>
              <a:t>Social isolation</a:t>
            </a:r>
          </a:p>
          <a:p>
            <a:pPr algn="l" rtl="0">
              <a:buFontTx/>
              <a:buChar char="•"/>
            </a:pPr>
            <a:r>
              <a:rPr lang="en-US" sz="3600"/>
              <a:t>Aggressive behavior: fights, fire setting, animal abuse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dirty="0"/>
              <a:t>Adolescent age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229600" cy="48307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800" b="1" dirty="0" smtClean="0"/>
              <a:t>Adolescence is a transition period from childhood to adulthood</a:t>
            </a:r>
            <a:r>
              <a:rPr lang="en-US" sz="2800" dirty="0" smtClean="0"/>
              <a:t>. </a:t>
            </a:r>
            <a:endParaRPr lang="en-US" dirty="0" smtClean="0"/>
          </a:p>
          <a:p>
            <a:pPr algn="l" rtl="0">
              <a:buFontTx/>
              <a:buChar char="•"/>
            </a:pPr>
            <a:r>
              <a:rPr lang="en-US" dirty="0" smtClean="0"/>
              <a:t>Physical </a:t>
            </a:r>
            <a:r>
              <a:rPr lang="en-US" dirty="0"/>
              <a:t>growth </a:t>
            </a:r>
          </a:p>
          <a:p>
            <a:pPr algn="l" rtl="0">
              <a:buFontTx/>
              <a:buChar char="•"/>
            </a:pPr>
            <a:r>
              <a:rPr lang="en-US" dirty="0"/>
              <a:t>Physiological growth </a:t>
            </a:r>
          </a:p>
          <a:p>
            <a:pPr algn="l" rtl="0">
              <a:buFontTx/>
              <a:buChar char="•"/>
            </a:pPr>
            <a:r>
              <a:rPr lang="en-US" dirty="0"/>
              <a:t>Secondary sex characteristics</a:t>
            </a:r>
          </a:p>
          <a:p>
            <a:pPr algn="l" rtl="0">
              <a:buFontTx/>
              <a:buChar char="•"/>
            </a:pPr>
            <a:r>
              <a:rPr lang="en-US" dirty="0"/>
              <a:t>Cognitive development </a:t>
            </a:r>
          </a:p>
          <a:p>
            <a:pPr algn="l" rtl="0">
              <a:buFontTx/>
              <a:buChar char="•"/>
            </a:pPr>
            <a:r>
              <a:rPr lang="en-US" dirty="0"/>
              <a:t>Emotional development</a:t>
            </a:r>
          </a:p>
          <a:p>
            <a:pPr algn="l" rtl="0">
              <a:buFontTx/>
              <a:buChar char="•"/>
            </a:pPr>
            <a:r>
              <a:rPr lang="en-US" dirty="0"/>
              <a:t>Social development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8229600" cy="6400800"/>
          </a:xfrm>
        </p:spPr>
        <p:txBody>
          <a:bodyPr>
            <a:normAutofit lnSpcReduction="10000"/>
          </a:bodyPr>
          <a:lstStyle/>
          <a:p>
            <a:pPr algn="l">
              <a:buFont typeface="Agency FB" pitchFamily="34" charset="0"/>
              <a:buNone/>
            </a:pPr>
            <a:r>
              <a:rPr lang="en-US" sz="2800" b="1" i="1" dirty="0"/>
              <a:t> </a:t>
            </a:r>
            <a:r>
              <a:rPr lang="en-US" sz="3600" b="1" dirty="0"/>
              <a:t>Physical growth:</a:t>
            </a:r>
          </a:p>
          <a:p>
            <a:pPr algn="l" rtl="0">
              <a:buFont typeface="Agency FB" pitchFamily="34" charset="0"/>
              <a:buNone/>
            </a:pPr>
            <a:r>
              <a:rPr lang="en-US" sz="2800" b="1" dirty="0"/>
              <a:t>	Weight:</a:t>
            </a:r>
            <a:endParaRPr lang="en-US" sz="2800" dirty="0"/>
          </a:p>
          <a:p>
            <a:pPr algn="l" rtl="0">
              <a:buFontTx/>
              <a:buChar char="•"/>
            </a:pPr>
            <a:r>
              <a:rPr lang="en-US" sz="2800" dirty="0"/>
              <a:t>Growth spurt begins earlier in girls (10</a:t>
            </a:r>
            <a:r>
              <a:rPr lang="en-US" sz="2800" dirty="0">
                <a:latin typeface="Agency FB"/>
              </a:rPr>
              <a:t>–</a:t>
            </a:r>
            <a:r>
              <a:rPr lang="en-US" sz="2800" dirty="0"/>
              <a:t>14 years, while it is 12</a:t>
            </a:r>
            <a:r>
              <a:rPr lang="en-US" sz="2800" dirty="0">
                <a:latin typeface="Agency FB"/>
              </a:rPr>
              <a:t>–</a:t>
            </a:r>
            <a:r>
              <a:rPr lang="en-US" sz="2800" dirty="0"/>
              <a:t>16 in boys).</a:t>
            </a:r>
          </a:p>
          <a:p>
            <a:pPr algn="l" rtl="0">
              <a:buFontTx/>
              <a:buChar char="•"/>
            </a:pPr>
            <a:r>
              <a:rPr lang="en-US" sz="2800" dirty="0"/>
              <a:t>Males gains 7 to 30kg, while female gains 7 to 25kg.</a:t>
            </a:r>
            <a:endParaRPr lang="en-US" sz="2800" b="1" dirty="0"/>
          </a:p>
          <a:p>
            <a:pPr algn="l" rtl="0">
              <a:buFont typeface="Agency FB" pitchFamily="34" charset="0"/>
              <a:buNone/>
            </a:pPr>
            <a:r>
              <a:rPr lang="en-US" sz="2800" b="1" dirty="0"/>
              <a:t>	Height:</a:t>
            </a:r>
            <a:endParaRPr lang="en-US" sz="2800" dirty="0"/>
          </a:p>
          <a:p>
            <a:pPr algn="l" rtl="0">
              <a:buFontTx/>
              <a:buChar char="•"/>
            </a:pPr>
            <a:r>
              <a:rPr lang="en-US" sz="2800" dirty="0"/>
              <a:t>By the age of 13, the adolescent triples his birth length.</a:t>
            </a:r>
          </a:p>
          <a:p>
            <a:pPr algn="l" rtl="0">
              <a:buFontTx/>
              <a:buChar char="•"/>
            </a:pPr>
            <a:r>
              <a:rPr lang="en-US" sz="2800" dirty="0"/>
              <a:t>Males gains 10 to 30cm in height.</a:t>
            </a:r>
          </a:p>
          <a:p>
            <a:pPr algn="l" rtl="0">
              <a:buFontTx/>
              <a:buChar char="•"/>
            </a:pPr>
            <a:r>
              <a:rPr lang="en-US" sz="2800" dirty="0"/>
              <a:t>Females gains less height than males as they gain 5 to 20cm.</a:t>
            </a:r>
          </a:p>
          <a:p>
            <a:pPr algn="l" rtl="0">
              <a:buFontTx/>
              <a:buChar char="•"/>
            </a:pPr>
            <a:r>
              <a:rPr lang="en-US" sz="2800" dirty="0"/>
              <a:t>Growth in height ceases at 16 or 17 years in females and 18 to 20in males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Social &amp; emotional development</a:t>
            </a:r>
            <a:endParaRPr lang="en-US" sz="32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229600" cy="5791200"/>
          </a:xfrm>
        </p:spPr>
        <p:txBody>
          <a:bodyPr>
            <a:normAutofit/>
          </a:bodyPr>
          <a:lstStyle/>
          <a:p>
            <a:pPr algn="l" rtl="0">
              <a:buFontTx/>
              <a:buChar char="•"/>
            </a:pPr>
            <a:r>
              <a:rPr lang="en-US" dirty="0"/>
              <a:t>As teenagers gain independence they begin to challenge values</a:t>
            </a:r>
          </a:p>
          <a:p>
            <a:pPr algn="l" rtl="0">
              <a:buFontTx/>
              <a:buChar char="•"/>
            </a:pPr>
            <a:r>
              <a:rPr lang="en-US" dirty="0"/>
              <a:t>Critical of adult authority</a:t>
            </a:r>
          </a:p>
          <a:p>
            <a:pPr algn="l" rtl="0">
              <a:buFontTx/>
              <a:buChar char="•"/>
            </a:pPr>
            <a:r>
              <a:rPr lang="en-US" dirty="0"/>
              <a:t>Relies on peer relationship</a:t>
            </a:r>
          </a:p>
          <a:p>
            <a:pPr algn="l" rtl="0">
              <a:buFontTx/>
              <a:buChar char="•"/>
            </a:pPr>
            <a:r>
              <a:rPr lang="en-US" dirty="0"/>
              <a:t>Mood swings especially in early </a:t>
            </a:r>
            <a:r>
              <a:rPr lang="en-US" dirty="0" smtClean="0"/>
              <a:t>adolescents</a:t>
            </a:r>
          </a:p>
          <a:p>
            <a:pPr>
              <a:buFontTx/>
              <a:buChar char="•"/>
            </a:pPr>
            <a:r>
              <a:rPr lang="en-US" dirty="0" smtClean="0"/>
              <a:t>Emotional </a:t>
            </a:r>
            <a:r>
              <a:rPr lang="en-US" dirty="0" err="1" smtClean="0"/>
              <a:t>development:changes</a:t>
            </a:r>
            <a:r>
              <a:rPr lang="en-US" dirty="0" smtClean="0"/>
              <a:t> in emotional control, exhibits alternating and recurrent episodes of disturbed behavior with periods of quite one. He may become hostile or ready to fight, complain or resist every thing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Tx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Social development: develops a sense of identity. If the adolescent is unable to formulate a satisfactory identity from the multi-identifications, sense of self-confusion will be developed</a:t>
            </a:r>
          </a:p>
          <a:p>
            <a:pPr lvl="0">
              <a:buFontTx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Adolescent shows interest in other sex.</a:t>
            </a:r>
          </a:p>
          <a:p>
            <a:pPr lvl="0">
              <a:buFontTx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He looks </a:t>
            </a:r>
            <a:r>
              <a:rPr lang="en-US" sz="2200" dirty="0">
                <a:solidFill>
                  <a:prstClr val="black"/>
                </a:solidFill>
              </a:rPr>
              <a:t>for close friendships.</a:t>
            </a:r>
            <a:endParaRPr lang="en-US" sz="2500" dirty="0">
              <a:solidFill>
                <a:prstClr val="black"/>
              </a:solidFill>
            </a:endParaRPr>
          </a:p>
          <a:p>
            <a:pPr lvl="0"/>
            <a:endParaRPr lang="en-US" sz="25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Red Flags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None/>
            </a:pPr>
            <a:r>
              <a:rPr lang="en-US" dirty="0" smtClean="0"/>
              <a:t>Infancy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 smtClean="0"/>
              <a:t>Unable </a:t>
            </a:r>
            <a:r>
              <a:rPr lang="en-US" dirty="0"/>
              <a:t>to sit alone by age 9 months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/>
              <a:t>Unable to transfer objects from hand to hand by age 1 year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/>
              <a:t>Abnormal pincer grip or grasp by age 15 months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/>
              <a:t>Unable to walk alone by 18 months</a:t>
            </a:r>
          </a:p>
          <a:p>
            <a:pPr algn="l" rtl="0">
              <a:lnSpc>
                <a:spcPct val="90000"/>
              </a:lnSpc>
              <a:buFontTx/>
              <a:buChar char="•"/>
            </a:pPr>
            <a:r>
              <a:rPr lang="en-US" dirty="0"/>
              <a:t>Failure to speak recognizable words by 2 years</a:t>
            </a:r>
            <a:r>
              <a:rPr lang="en-US" dirty="0" smtClean="0"/>
              <a:t>.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dirty="0" smtClean="0"/>
              <a:t>Toddler</a:t>
            </a:r>
          </a:p>
          <a:p>
            <a:pPr algn="l" rtl="0">
              <a:lnSpc>
                <a:spcPct val="90000"/>
              </a:lnSpc>
              <a:buNone/>
            </a:pPr>
            <a:r>
              <a:rPr lang="en-US" dirty="0" smtClean="0"/>
              <a:t>Pre-school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Inability to perform self-care tasks, hand washing simple dressing, daytime toileting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Lack of socialization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Unable to play with other children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Unable to follow directions during exam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</a:t>
            </a:r>
            <a:r>
              <a:rPr lang="en-US" dirty="0" smtClean="0"/>
              <a:t>flags Cont….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419600"/>
          </a:xfrm>
        </p:spPr>
        <p:txBody>
          <a:bodyPr/>
          <a:lstStyle/>
          <a:p>
            <a:pPr algn="l" rtl="0">
              <a:buNone/>
            </a:pPr>
            <a:r>
              <a:rPr lang="en-US" sz="3600" dirty="0" smtClean="0"/>
              <a:t>School age</a:t>
            </a:r>
          </a:p>
          <a:p>
            <a:pPr algn="l" rtl="0">
              <a:buFontTx/>
              <a:buChar char="•"/>
            </a:pPr>
            <a:r>
              <a:rPr lang="en-US" sz="3600" dirty="0" smtClean="0"/>
              <a:t>School </a:t>
            </a:r>
            <a:r>
              <a:rPr lang="en-US" sz="3600" dirty="0"/>
              <a:t>failure</a:t>
            </a:r>
          </a:p>
          <a:p>
            <a:pPr algn="l" rtl="0">
              <a:buFontTx/>
              <a:buChar char="•"/>
            </a:pPr>
            <a:r>
              <a:rPr lang="en-US" sz="3600" dirty="0"/>
              <a:t>Lack of friends </a:t>
            </a:r>
          </a:p>
          <a:p>
            <a:pPr algn="l" rtl="0">
              <a:buFontTx/>
              <a:buChar char="•"/>
            </a:pPr>
            <a:r>
              <a:rPr lang="en-US" sz="3600" dirty="0"/>
              <a:t>Social isolation</a:t>
            </a:r>
          </a:p>
          <a:p>
            <a:pPr algn="l" rtl="0">
              <a:buFontTx/>
              <a:buChar char="•"/>
            </a:pPr>
            <a:r>
              <a:rPr lang="en-US" sz="3600" dirty="0"/>
              <a:t>Aggressive behavior: fights, fire setting, animal abuse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Principles of growth and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029200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Continuous, occurs in a sequential process; predictable and follows a universal timetable</a:t>
            </a:r>
          </a:p>
          <a:p>
            <a:r>
              <a:rPr lang="en-US" dirty="0" smtClean="0"/>
              <a:t>Directional; skill development proceeds along different pathways;</a:t>
            </a:r>
          </a:p>
          <a:p>
            <a:pPr lvl="1"/>
            <a:r>
              <a:rPr lang="en-US" dirty="0" smtClean="0"/>
              <a:t>Cephalocaudal(head to toe)</a:t>
            </a:r>
          </a:p>
          <a:p>
            <a:pPr lvl="1"/>
            <a:r>
              <a:rPr lang="en-US" dirty="0" smtClean="0"/>
              <a:t>Proximal distal (inward- outward)</a:t>
            </a:r>
          </a:p>
          <a:p>
            <a:pPr lvl="1"/>
            <a:r>
              <a:rPr lang="en-US" dirty="0" smtClean="0"/>
              <a:t>General to specific</a:t>
            </a:r>
          </a:p>
          <a:p>
            <a:pPr lvl="1"/>
            <a:r>
              <a:rPr lang="en-US" dirty="0" smtClean="0"/>
              <a:t>Simple to complex</a:t>
            </a:r>
          </a:p>
          <a:p>
            <a:r>
              <a:rPr lang="en-US" dirty="0" smtClean="0"/>
              <a:t>Wide individual difference in growth and development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Content Placeholder 5" descr="msotw9_temp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76400"/>
            <a:ext cx="2971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Principles 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Hierarchical integration; Skills develop separately and independently thereafter, are integrated into more complex skills</a:t>
            </a:r>
          </a:p>
          <a:p>
            <a:r>
              <a:rPr lang="en-US" dirty="0" smtClean="0"/>
              <a:t>Growth and development is not uniform throughout life; there are periods of accelerated and decelerated growth (growth spurts).</a:t>
            </a:r>
          </a:p>
          <a:p>
            <a:r>
              <a:rPr lang="en-US" dirty="0" smtClean="0"/>
              <a:t>New skills pre-dominate; strong drive to practice and perfect new abilities, especially early in life.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8305800" cy="6858000"/>
          </a:xfrm>
        </p:spPr>
        <p:txBody>
          <a:bodyPr/>
          <a:lstStyle/>
          <a:p>
            <a:r>
              <a:rPr lang="en-US" dirty="0" smtClean="0"/>
              <a:t>Rates and patterns of growth are specific to certain parts of the body; different body tissues and systems mature differently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752600"/>
            <a:ext cx="73914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Development is interrelated; physiological, psychosocial, cognitive and moral aspects of development are affected by one another</a:t>
            </a:r>
          </a:p>
          <a:p>
            <a:endParaRPr lang="en-US" sz="2800" dirty="0" smtClean="0"/>
          </a:p>
          <a:p>
            <a:r>
              <a:rPr lang="en-US" sz="2800" dirty="0" smtClean="0"/>
              <a:t>Each stage of G&amp;D is affected by the preceding types of development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2710</TotalTime>
  <Words>3565</Words>
  <Application>Microsoft Office PowerPoint</Application>
  <PresentationFormat>On-screen Show (4:3)</PresentationFormat>
  <Paragraphs>504</Paragraphs>
  <Slides>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Child growth and development</vt:lpstr>
      <vt:lpstr>Learning objectives</vt:lpstr>
      <vt:lpstr>Introduction</vt:lpstr>
      <vt:lpstr>Differences between growth and development</vt:lpstr>
      <vt:lpstr>Stages of growth and development</vt:lpstr>
      <vt:lpstr>Principles of growth and development</vt:lpstr>
      <vt:lpstr>Principles cont…</vt:lpstr>
      <vt:lpstr>PowerPoint Presentation</vt:lpstr>
      <vt:lpstr>PowerPoint Presentation</vt:lpstr>
      <vt:lpstr>Importance of understanding growth and development to the nurses</vt:lpstr>
      <vt:lpstr>PowerPoint Presentation</vt:lpstr>
      <vt:lpstr>Factors affecting growth and development: </vt:lpstr>
      <vt:lpstr>PowerPoint Presentation</vt:lpstr>
      <vt:lpstr>Types of growth and development</vt:lpstr>
      <vt:lpstr>Development assessment</vt:lpstr>
      <vt:lpstr>Development assessment</vt:lpstr>
      <vt:lpstr>Newborn growth &amp; development</vt:lpstr>
      <vt:lpstr>Physical growth cont…</vt:lpstr>
      <vt:lpstr>Motor development</vt:lpstr>
      <vt:lpstr>PowerPoint Presentation</vt:lpstr>
      <vt:lpstr>PowerPoint Presentation</vt:lpstr>
      <vt:lpstr>Infancy</vt:lpstr>
      <vt:lpstr>PowerPoint Presentation</vt:lpstr>
      <vt:lpstr>Physical growth cont…</vt:lpstr>
      <vt:lpstr>Physical growth cont…</vt:lpstr>
      <vt:lpstr>Motor development</vt:lpstr>
      <vt:lpstr>PowerPoint Presentation</vt:lpstr>
      <vt:lpstr>PowerPoint Presentation</vt:lpstr>
      <vt:lpstr>Gross motor development cont…</vt:lpstr>
      <vt:lpstr>Fine motor development</vt:lpstr>
      <vt:lpstr>Speech &amp; language</vt:lpstr>
      <vt:lpstr>Social skills</vt:lpstr>
      <vt:lpstr>PowerPoint Presentation</vt:lpstr>
      <vt:lpstr>PowerPoint Presentation</vt:lpstr>
      <vt:lpstr>Toddler growth and development </vt:lpstr>
      <vt:lpstr>Physical growth  cont…</vt:lpstr>
      <vt:lpstr>Motor development</vt:lpstr>
      <vt:lpstr>PowerPoint Presentation</vt:lpstr>
      <vt:lpstr>Social development</vt:lpstr>
      <vt:lpstr>PowerPoint Presentation</vt:lpstr>
      <vt:lpstr>PowerPoint Presentation</vt:lpstr>
      <vt:lpstr>PowerPoint Presentation</vt:lpstr>
      <vt:lpstr>Social &amp; Emotional Development  of Preschooler </vt:lpstr>
      <vt:lpstr>PowerPoint Presentation</vt:lpstr>
      <vt:lpstr> school-age </vt:lpstr>
      <vt:lpstr>School Years: Motor development</vt:lpstr>
      <vt:lpstr>Motor development </vt:lpstr>
      <vt:lpstr>PowerPoint Presentation</vt:lpstr>
      <vt:lpstr>Emotional development</vt:lpstr>
      <vt:lpstr>Red flags: school age</vt:lpstr>
      <vt:lpstr>Adolescent age </vt:lpstr>
      <vt:lpstr>PowerPoint Presentation</vt:lpstr>
      <vt:lpstr>Social &amp; emotional development</vt:lpstr>
      <vt:lpstr>PowerPoint Presentation</vt:lpstr>
      <vt:lpstr>Red Flags development</vt:lpstr>
      <vt:lpstr>Red flags Cont….</vt:lpstr>
      <vt:lpstr>Essential milestones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growth and develoment</dc:title>
  <dc:creator>Kirui</dc:creator>
  <cp:lastModifiedBy>Joash</cp:lastModifiedBy>
  <cp:revision>180</cp:revision>
  <dcterms:created xsi:type="dcterms:W3CDTF">2012-08-04T18:06:06Z</dcterms:created>
  <dcterms:modified xsi:type="dcterms:W3CDTF">2021-01-20T09:18:03Z</dcterms:modified>
</cp:coreProperties>
</file>