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25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7E97-5606-4F0A-B85D-CE6DE39BC8B4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438FD91-A7E3-4C32-9A7C-BCDF832F0D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7E97-5606-4F0A-B85D-CE6DE39BC8B4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D91-A7E3-4C32-9A7C-BCDF832F0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7E97-5606-4F0A-B85D-CE6DE39BC8B4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D91-A7E3-4C32-9A7C-BCDF832F0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7E97-5606-4F0A-B85D-CE6DE39BC8B4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D91-A7E3-4C32-9A7C-BCDF832F0D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7E97-5606-4F0A-B85D-CE6DE39BC8B4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438FD91-A7E3-4C32-9A7C-BCDF832F0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7E97-5606-4F0A-B85D-CE6DE39BC8B4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D91-A7E3-4C32-9A7C-BCDF832F0D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7E97-5606-4F0A-B85D-CE6DE39BC8B4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D91-A7E3-4C32-9A7C-BCDF832F0D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7E97-5606-4F0A-B85D-CE6DE39BC8B4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D91-A7E3-4C32-9A7C-BCDF832F0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7E97-5606-4F0A-B85D-CE6DE39BC8B4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D91-A7E3-4C32-9A7C-BCDF832F0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7E97-5606-4F0A-B85D-CE6DE39BC8B4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D91-A7E3-4C32-9A7C-BCDF832F0D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7E97-5606-4F0A-B85D-CE6DE39BC8B4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438FD91-A7E3-4C32-9A7C-BCDF832F0D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7F7E97-5606-4F0A-B85D-CE6DE39BC8B4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438FD91-A7E3-4C32-9A7C-BCDF832F0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Makworo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INTEGRATED MANAGEMENT OF CHILDHOOD ILLNESSES (IMCI)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CLASSIFICATIONS</a:t>
            </a:r>
            <a:r>
              <a:rPr lang="en-GB" smtClean="0"/>
              <a:t/>
            </a:r>
            <a:br>
              <a:rPr lang="en-GB" smtClean="0"/>
            </a:b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145AF1-18F0-4EF5-97AD-D874F3A14EB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Arial" charset="0"/>
              <a:buChar char="•"/>
            </a:pPr>
            <a:r>
              <a:rPr lang="en-US" sz="3200" dirty="0" smtClean="0"/>
              <a:t>Severe pneumonia or very severe </a:t>
            </a:r>
            <a:r>
              <a:rPr lang="en-US" sz="3200" dirty="0" err="1" smtClean="0"/>
              <a:t>dx</a:t>
            </a:r>
            <a:r>
              <a:rPr lang="en-US" sz="3200" dirty="0" smtClean="0"/>
              <a:t> -  Any general danger sign or chest in drawing or </a:t>
            </a:r>
            <a:r>
              <a:rPr lang="en-US" sz="3200" dirty="0" err="1" smtClean="0"/>
              <a:t>stridor</a:t>
            </a:r>
            <a:r>
              <a:rPr lang="en-US" sz="3200" dirty="0" smtClean="0"/>
              <a:t> in a calm child</a:t>
            </a:r>
            <a:endParaRPr lang="en-GB" sz="3200" dirty="0" smtClean="0"/>
          </a:p>
          <a:p>
            <a:pPr lvl="1">
              <a:buFont typeface="Arial" charset="0"/>
              <a:buChar char="•"/>
            </a:pPr>
            <a:r>
              <a:rPr lang="en-US" sz="3200" dirty="0" smtClean="0"/>
              <a:t>Pneumonia- Fast breathing</a:t>
            </a:r>
            <a:endParaRPr lang="en-GB" sz="3200" dirty="0" smtClean="0"/>
          </a:p>
          <a:p>
            <a:pPr lvl="1">
              <a:buFont typeface="Arial" charset="0"/>
              <a:buChar char="•"/>
            </a:pPr>
            <a:r>
              <a:rPr lang="en-US" sz="3200" dirty="0" smtClean="0"/>
              <a:t>No pneumonia, cough or cold- no signs of pneumonia or very severe disease</a:t>
            </a:r>
            <a:endParaRPr lang="en-GB" sz="3200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smtClean="0"/>
              <a:t>ASSESSMENT AND CLASSIFICATION OF  DIARRHEA</a:t>
            </a:r>
            <a:endParaRPr lang="en-GB" sz="4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F4F86-8F37-440C-BA92-519482A242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NB: the number of stools normally passed in a day varies with the diet and age of the child</a:t>
            </a:r>
            <a:endParaRPr lang="en-GB" sz="2800" dirty="0" smtClean="0"/>
          </a:p>
          <a:p>
            <a:r>
              <a:rPr lang="en-US" sz="2800" dirty="0" smtClean="0"/>
              <a:t>Diarrhea is generally defined as the passage of 3 or more loose or watery stools in 24 hrs</a:t>
            </a:r>
            <a:endParaRPr lang="en-GB" sz="2800" dirty="0" smtClean="0"/>
          </a:p>
          <a:p>
            <a:r>
              <a:rPr lang="en-US" sz="2800" dirty="0" smtClean="0"/>
              <a:t>The child is assessed for:</a:t>
            </a:r>
            <a:endParaRPr lang="en-GB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Duration he/she has had diarrhea</a:t>
            </a:r>
            <a:endParaRPr lang="en-GB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Presence of blood in the stool – </a:t>
            </a:r>
            <a:r>
              <a:rPr lang="en-US" sz="2800" dirty="0" err="1" smtClean="0"/>
              <a:t>Dysentry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Signs of dehydration</a:t>
            </a:r>
            <a:endParaRPr lang="en-GB" sz="2800" dirty="0" smtClean="0"/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Signs of dehydration</a:t>
            </a:r>
            <a:r>
              <a:rPr lang="en-GB" smtClean="0"/>
              <a:t/>
            </a:r>
            <a:br>
              <a:rPr lang="en-GB" smtClean="0"/>
            </a:b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03544-AAF3-4794-9485-3E490265634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Restlessness and irritability</a:t>
            </a:r>
            <a:endParaRPr lang="en-GB" sz="3200" dirty="0" smtClean="0"/>
          </a:p>
          <a:p>
            <a:r>
              <a:rPr lang="en-US" sz="3200" dirty="0" smtClean="0"/>
              <a:t>Lethargy or unconsciousness</a:t>
            </a:r>
            <a:endParaRPr lang="en-GB" sz="3200" dirty="0" smtClean="0"/>
          </a:p>
          <a:p>
            <a:r>
              <a:rPr lang="en-US" sz="3200" dirty="0" smtClean="0"/>
              <a:t>Sunken eyes</a:t>
            </a:r>
            <a:endParaRPr lang="en-GB" sz="3200" dirty="0" smtClean="0"/>
          </a:p>
          <a:p>
            <a:r>
              <a:rPr lang="en-US" sz="3200" dirty="0" smtClean="0"/>
              <a:t>Skin pinch- very slowly (&gt; 2secs), slowly or immediately</a:t>
            </a:r>
            <a:endParaRPr lang="en-GB" sz="3200" dirty="0" smtClean="0"/>
          </a:p>
          <a:p>
            <a:r>
              <a:rPr lang="en-US" sz="3200" dirty="0" smtClean="0"/>
              <a:t>Drinking eagerly/thirsty</a:t>
            </a:r>
            <a:endParaRPr lang="en-GB" sz="3200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 CLASSIFICATION OF DIARRHEA</a:t>
            </a:r>
            <a:r>
              <a:rPr lang="en-GB" smtClean="0"/>
              <a:t/>
            </a:r>
            <a:br>
              <a:rPr lang="en-GB" smtClean="0"/>
            </a:b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2AF1A5-4CE6-4806-B779-83E287DDAD4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If the child has had diarrhea for 14 days or more -  persistent diarrhea</a:t>
            </a:r>
            <a:endParaRPr lang="en-GB" sz="3200" dirty="0" smtClean="0"/>
          </a:p>
          <a:p>
            <a:r>
              <a:rPr lang="en-US" sz="3200" dirty="0" smtClean="0"/>
              <a:t>If the child has blood in the stool- </a:t>
            </a:r>
            <a:r>
              <a:rPr lang="en-US" sz="3200" dirty="0" err="1" smtClean="0"/>
              <a:t>dysentry</a:t>
            </a:r>
            <a:endParaRPr lang="en-GB" sz="3200" dirty="0" smtClean="0"/>
          </a:p>
          <a:p>
            <a:r>
              <a:rPr lang="en-GB" sz="3200" b="1" dirty="0" smtClean="0"/>
              <a:t>NB: </a:t>
            </a:r>
            <a:r>
              <a:rPr lang="en-US" sz="3200" dirty="0" smtClean="0"/>
              <a:t>All children with diarrhea are classified for dehydration</a:t>
            </a:r>
            <a:endParaRPr lang="en-GB" sz="3200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CLASSIFICATION OF DEHYDRATION</a:t>
            </a:r>
            <a:r>
              <a:rPr lang="en-GB" smtClean="0"/>
              <a:t/>
            </a:r>
            <a:br>
              <a:rPr lang="en-GB" smtClean="0"/>
            </a:b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953B5-30E1-443A-93A4-35E7FB1BB05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1. </a:t>
            </a:r>
            <a:r>
              <a:rPr lang="en-US" sz="2800" b="1" dirty="0" smtClean="0"/>
              <a:t>Severe dehydration: </a:t>
            </a:r>
            <a:r>
              <a:rPr lang="en-US" sz="2800" dirty="0" smtClean="0"/>
              <a:t>Two of the following signs:</a:t>
            </a:r>
            <a:endParaRPr lang="en-GB" sz="2800" dirty="0" smtClean="0"/>
          </a:p>
          <a:p>
            <a:r>
              <a:rPr lang="en-US" sz="2800" dirty="0" smtClean="0"/>
              <a:t>Lethargic or unconsciousness</a:t>
            </a:r>
            <a:endParaRPr lang="en-GB" sz="2800" dirty="0" smtClean="0"/>
          </a:p>
          <a:p>
            <a:r>
              <a:rPr lang="en-US" sz="2800" dirty="0" smtClean="0"/>
              <a:t>Sunken eyes</a:t>
            </a:r>
            <a:endParaRPr lang="en-GB" sz="2800" dirty="0" smtClean="0"/>
          </a:p>
          <a:p>
            <a:r>
              <a:rPr lang="en-US" sz="2800" dirty="0" smtClean="0"/>
              <a:t>Not able to drink or drinking poorly</a:t>
            </a:r>
            <a:endParaRPr lang="en-GB" sz="2800" dirty="0" smtClean="0"/>
          </a:p>
          <a:p>
            <a:r>
              <a:rPr lang="en-US" sz="2800" dirty="0" smtClean="0"/>
              <a:t>Skin pinch goes back very slowly</a:t>
            </a:r>
            <a:endParaRPr lang="en-GB" sz="2800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Dehydration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D422-F988-4091-B401-3D0252DA34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2. Some dehydration: </a:t>
            </a:r>
            <a:r>
              <a:rPr lang="en-US" smtClean="0"/>
              <a:t>Two of the following signs:</a:t>
            </a:r>
            <a:endParaRPr lang="en-GB" smtClean="0"/>
          </a:p>
          <a:p>
            <a:r>
              <a:rPr lang="en-US" smtClean="0"/>
              <a:t>Restless, irritable</a:t>
            </a:r>
            <a:endParaRPr lang="en-GB" smtClean="0"/>
          </a:p>
          <a:p>
            <a:r>
              <a:rPr lang="en-US" smtClean="0"/>
              <a:t>Sunken eyes</a:t>
            </a:r>
            <a:endParaRPr lang="en-GB" smtClean="0"/>
          </a:p>
          <a:p>
            <a:r>
              <a:rPr lang="en-US" smtClean="0"/>
              <a:t>Drinks eagerly, thirsty</a:t>
            </a:r>
            <a:endParaRPr lang="en-GB" smtClean="0"/>
          </a:p>
          <a:p>
            <a:r>
              <a:rPr lang="en-US" smtClean="0"/>
              <a:t>Skin pinch goes back slowly</a:t>
            </a:r>
          </a:p>
          <a:p>
            <a:pPr>
              <a:buFont typeface="Arial" charset="0"/>
              <a:buNone/>
            </a:pPr>
            <a:r>
              <a:rPr lang="en-US" b="1" smtClean="0"/>
              <a:t>3. No dehydration: </a:t>
            </a:r>
            <a:r>
              <a:rPr lang="en-US" smtClean="0"/>
              <a:t>not enough signs to classify as some or severe dehydration.</a:t>
            </a:r>
            <a:endParaRPr lang="en-GB" smtClean="0"/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3100" b="1" dirty="0" smtClean="0"/>
              <a:t>CLASSIFICATION OF PERSISTENT DIARRHOEA</a:t>
            </a:r>
            <a:r>
              <a:rPr lang="en-GB" sz="4000" dirty="0" smtClean="0"/>
              <a:t/>
            </a:r>
            <a:br>
              <a:rPr lang="en-GB" sz="4000" dirty="0" smtClean="0"/>
            </a:br>
            <a:endParaRPr lang="en-GB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A2E87-40FE-4913-B725-A492B449E89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Severe persistent diarrhea- dehydration present</a:t>
            </a:r>
            <a:endParaRPr lang="en-GB" smtClean="0"/>
          </a:p>
          <a:p>
            <a:r>
              <a:rPr lang="en-US" smtClean="0"/>
              <a:t>Persistent diarrhea- no dehydration</a:t>
            </a:r>
            <a:endParaRPr lang="en-GB" smtClean="0"/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smtClean="0"/>
              <a:t>ASSESSMENT  OF FEVER</a:t>
            </a:r>
            <a:r>
              <a:rPr lang="en-GB" sz="4000" smtClean="0"/>
              <a:t/>
            </a:r>
            <a:br>
              <a:rPr lang="en-GB" sz="4000" smtClean="0"/>
            </a:br>
            <a:endParaRPr lang="en-GB" sz="4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E4F08-557A-4A02-B66F-586C5E9687B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Fever may be as a result of </a:t>
            </a:r>
            <a:r>
              <a:rPr lang="en-US" dirty="0" smtClean="0"/>
              <a:t>Malaria, measles, simple cough or cold or other viral infections.</a:t>
            </a:r>
            <a:endParaRPr lang="en-GB" dirty="0" smtClean="0"/>
          </a:p>
          <a:p>
            <a:r>
              <a:rPr lang="en-US" dirty="0" smtClean="0"/>
              <a:t>Measles: Fever +generalized rash.</a:t>
            </a:r>
          </a:p>
          <a:p>
            <a:r>
              <a:rPr lang="en-US" dirty="0" smtClean="0"/>
              <a:t>Fever is </a:t>
            </a:r>
            <a:r>
              <a:rPr lang="en-US" dirty="0" err="1" smtClean="0"/>
              <a:t>axillary</a:t>
            </a:r>
            <a:r>
              <a:rPr lang="en-US" dirty="0" smtClean="0"/>
              <a:t> temperature &gt;37.5 degrees or  rectal temp. &gt;38 degrees</a:t>
            </a:r>
          </a:p>
          <a:p>
            <a:r>
              <a:rPr lang="en-US" dirty="0" smtClean="0"/>
              <a:t>The child is assessed for: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Duration of fever- 7 days  - severe </a:t>
            </a:r>
            <a:r>
              <a:rPr lang="en-US" dirty="0" err="1" smtClean="0"/>
              <a:t>dx</a:t>
            </a:r>
            <a:r>
              <a:rPr lang="en-US" dirty="0" smtClean="0"/>
              <a:t>, e.g. TF 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Hx</a:t>
            </a:r>
            <a:r>
              <a:rPr lang="en-US" dirty="0" smtClean="0"/>
              <a:t> of measles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Stiff neck - Meningitis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Runny nose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Fever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24312-7959-42B1-95EA-9CB4822EEE8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Signs suggesting measles- generalized rash and one of these: Cough, runny nose or red eyes.</a:t>
            </a:r>
            <a:endParaRPr lang="en-GB" smtClean="0"/>
          </a:p>
          <a:p>
            <a:r>
              <a:rPr lang="en-US" smtClean="0"/>
              <a:t>If the child has measles now or within the last 3 months, assess for signs of measles complications i.e. Mouth ulcers, pus draining from the eye and clouding cornea.</a:t>
            </a:r>
            <a:endParaRPr lang="en-GB" smtClean="0"/>
          </a:p>
          <a:p>
            <a:r>
              <a:rPr lang="en-US" smtClean="0"/>
              <a:t> </a:t>
            </a:r>
            <a:endParaRPr lang="en-GB" smtClean="0"/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CLASSIFICATION OF FEVER</a:t>
            </a: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6D5D4-6F65-48D0-9DE2-CB013D63378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smtClean="0"/>
              <a:t>Very severe febrile disease: Fever, any general danger sign or stiff neck.</a:t>
            </a:r>
            <a:endParaRPr lang="en-GB" smtClean="0"/>
          </a:p>
          <a:p>
            <a:r>
              <a:rPr lang="en-US" smtClean="0"/>
              <a:t>Malaria; Fever, (by Hx or feels hot or temp. &gt; 37.5 degrees) </a:t>
            </a:r>
            <a:endParaRPr lang="en-GB" smtClean="0"/>
          </a:p>
          <a:p>
            <a:r>
              <a:rPr lang="en-US" smtClean="0"/>
              <a:t>Severe complicated measles; any general danger sign or clouding of cornea or deep/extensive mouth ulcer.</a:t>
            </a:r>
            <a:endParaRPr lang="en-GB" smtClean="0"/>
          </a:p>
          <a:p>
            <a:r>
              <a:rPr lang="en-US" smtClean="0"/>
              <a:t>Measles with eye or mouth complications- pus draining from the eye or mouth ulcer.</a:t>
            </a:r>
            <a:endParaRPr lang="en-GB" smtClean="0"/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GB" b="1" dirty="0" smtClean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34B64-4167-4165-B88E-FBDF2CE3B3E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IMCI initiative that was developed by the WHO for the management of the common childhood illnesses: Pneumonia, diarrhea and dehydration, malaria, ear infection and  malnutrition </a:t>
            </a:r>
          </a:p>
          <a:p>
            <a:r>
              <a:rPr lang="en-US" sz="3200" dirty="0" smtClean="0"/>
              <a:t>It also aids in the assessment of the children for symptomatic HIV, immunization and vitamin A supplementation </a:t>
            </a:r>
            <a:endParaRPr lang="en-GB" sz="3200" dirty="0" smtClean="0"/>
          </a:p>
          <a:p>
            <a:r>
              <a:rPr lang="en-US" sz="3200" dirty="0" smtClean="0"/>
              <a:t>It is applied for children from birth to five years</a:t>
            </a:r>
            <a:endParaRPr lang="en-GB" sz="3200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ASSESSING FOR EAR INFECTION</a:t>
            </a: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2E768-7BC3-4717-9D5A-81FCFF2209D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child is assessed for:</a:t>
            </a:r>
            <a:endParaRPr lang="en-GB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Ear pain.</a:t>
            </a:r>
            <a:endParaRPr lang="en-GB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Ear discharge and if discharge is present, duration of the discharge</a:t>
            </a:r>
            <a:endParaRPr lang="en-GB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Tender swelling behind the ear- Mastoiditis</a:t>
            </a:r>
            <a:endParaRPr lang="en-GB" smtClean="0"/>
          </a:p>
          <a:p>
            <a:pPr>
              <a:buFont typeface="Wingdings" pitchFamily="2" charset="2"/>
              <a:buChar char="Ø"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CLASSIFICATION</a:t>
            </a:r>
            <a:r>
              <a:rPr lang="en-GB" smtClean="0"/>
              <a:t/>
            </a:r>
            <a:br>
              <a:rPr lang="en-GB" smtClean="0"/>
            </a:b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49C6E-B504-44DA-91FE-E151200B46D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smtClean="0"/>
              <a:t>Mastoiditis- Tender swelling behind the ear.</a:t>
            </a:r>
            <a:endParaRPr lang="en-GB" smtClean="0"/>
          </a:p>
          <a:p>
            <a:r>
              <a:rPr lang="en-US" smtClean="0"/>
              <a:t>Acute infection- Pus seen draining from the ear and discharge is reported for &lt; 14 days, ear pain.</a:t>
            </a:r>
            <a:endParaRPr lang="en-GB" smtClean="0"/>
          </a:p>
          <a:p>
            <a:r>
              <a:rPr lang="en-US" smtClean="0"/>
              <a:t>Chronic ear infection- Pus seen draining from the ear and discharge is reported for 14 days or more.</a:t>
            </a:r>
            <a:endParaRPr lang="en-GB" smtClean="0"/>
          </a:p>
          <a:p>
            <a:r>
              <a:rPr lang="en-US" smtClean="0"/>
              <a:t>No ear infection- No ear pain and no pus seen draining from the ear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CHECKING FOR MALNUTRITION AND ANEMIA</a:t>
            </a: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39F09-4521-48B7-B98C-35A0E6EA153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Visible wasting.</a:t>
            </a:r>
            <a:endParaRPr lang="en-GB" smtClean="0"/>
          </a:p>
          <a:p>
            <a:r>
              <a:rPr lang="en-US" smtClean="0"/>
              <a:t>Palmar pallor-severe or some.</a:t>
            </a:r>
            <a:endParaRPr lang="en-GB" smtClean="0"/>
          </a:p>
          <a:p>
            <a:r>
              <a:rPr lang="en-US" smtClean="0"/>
              <a:t>Oedema of both feet.</a:t>
            </a:r>
            <a:endParaRPr lang="en-GB" smtClean="0"/>
          </a:p>
          <a:p>
            <a:r>
              <a:rPr lang="en-US" smtClean="0"/>
              <a:t>Weight below the very low weight curve.</a:t>
            </a:r>
            <a:endParaRPr lang="en-GB" smtClean="0"/>
          </a:p>
          <a:p>
            <a:r>
              <a:rPr lang="en-US" smtClean="0"/>
              <a:t>Growth faltering.</a:t>
            </a:r>
            <a:endParaRPr lang="en-GB" smtClean="0"/>
          </a:p>
          <a:p>
            <a:pPr>
              <a:buFont typeface="Arial" charset="0"/>
              <a:buNone/>
            </a:pPr>
            <a:r>
              <a:rPr lang="en-US" smtClean="0"/>
              <a:t>NB: Ask for the Hx of TB contact.</a:t>
            </a:r>
            <a:endParaRPr lang="en-GB" smtClean="0"/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CLASSIFICATION OF NUTRITIONAL STATUS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5136-387A-401B-A2CF-4F69F1AE0BE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Severe malnutrition or severe anemia: Visible severe wasting or severe palmar pallor or oedema of both feet</a:t>
            </a:r>
            <a:endParaRPr lang="en-GB" smtClean="0"/>
          </a:p>
          <a:p>
            <a:r>
              <a:rPr lang="en-US" smtClean="0"/>
              <a:t>Anemia or very low wt- Some palmar pallor or very low weight for age</a:t>
            </a:r>
            <a:endParaRPr lang="en-GB" smtClean="0"/>
          </a:p>
          <a:p>
            <a:r>
              <a:rPr lang="en-US" smtClean="0"/>
              <a:t>No anemia and not very low weight: Not very low weight for age and other signs of malnutrition and no pallor</a:t>
            </a:r>
            <a:endParaRPr lang="en-GB" smtClean="0"/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THE SICK YOUNG INFANT (&lt; 2/12)</a:t>
            </a:r>
            <a:r>
              <a:rPr lang="en-GB" smtClean="0"/>
              <a:t/>
            </a:r>
            <a:br>
              <a:rPr lang="en-GB" smtClean="0"/>
            </a:b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DD450-A66C-4EBE-9FE2-7FEC1216F8B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Check for signs of possible bacterial infection.</a:t>
            </a:r>
            <a:endParaRPr lang="en-GB" smtClean="0"/>
          </a:p>
          <a:p>
            <a:r>
              <a:rPr lang="en-US" smtClean="0"/>
              <a:t>Ask about diarrhea, classify for dehydration, persistent diarrhea and blood in stool.</a:t>
            </a:r>
            <a:endParaRPr lang="en-GB" smtClean="0"/>
          </a:p>
          <a:p>
            <a:r>
              <a:rPr lang="en-US" smtClean="0"/>
              <a:t>Check for feeding problem or low weight, also assess breast feeding.</a:t>
            </a:r>
            <a:endParaRPr lang="en-GB" smtClean="0"/>
          </a:p>
          <a:p>
            <a:r>
              <a:rPr lang="en-US" smtClean="0"/>
              <a:t>Check immunization status.</a:t>
            </a:r>
            <a:endParaRPr lang="en-GB" smtClean="0"/>
          </a:p>
          <a:p>
            <a:r>
              <a:rPr lang="en-US" smtClean="0"/>
              <a:t>Assess any other problems.</a:t>
            </a:r>
            <a:endParaRPr lang="en-GB" smtClean="0"/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smtClean="0"/>
              <a:t>CHECKING FOR POSSIBLE BACTERIAL INFECTION</a:t>
            </a:r>
            <a:endParaRPr lang="en-GB" sz="4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D9387-B2C2-43C3-9C17-A6DB78CAAC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first four signs to be checked: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Counting breathing  - &gt;60/min fast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Look  for:</a:t>
            </a: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Chest in-drawing</a:t>
            </a: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Nasal flaring</a:t>
            </a: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Grunting</a:t>
            </a:r>
          </a:p>
          <a:p>
            <a:r>
              <a:rPr lang="en-US" dirty="0" smtClean="0"/>
              <a:t>Then undress to look for; bulging fontanel, Pus draining from ear, pus draining from eye and skin pustules</a:t>
            </a:r>
            <a:endParaRPr lang="en-GB" dirty="0" smtClean="0"/>
          </a:p>
          <a:p>
            <a:endParaRPr lang="en-GB" dirty="0" smtClean="0"/>
          </a:p>
          <a:p>
            <a:pPr>
              <a:buFont typeface="Arial" charset="0"/>
              <a:buNone/>
            </a:pP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2473E-5F72-4C11-986C-9A368FDDCA9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See if the young infant is lethargic or unconscious.</a:t>
            </a:r>
            <a:endParaRPr lang="en-GB" smtClean="0"/>
          </a:p>
          <a:p>
            <a:r>
              <a:rPr lang="en-US" smtClean="0"/>
              <a:t>Look at the umbilicus, redness or draining of pus.</a:t>
            </a:r>
            <a:endParaRPr lang="en-GB" smtClean="0"/>
          </a:p>
          <a:p>
            <a:r>
              <a:rPr lang="en-US" smtClean="0"/>
              <a:t>Look at the movements-less or normal.</a:t>
            </a:r>
            <a:endParaRPr lang="en-GB" smtClean="0"/>
          </a:p>
          <a:p>
            <a:r>
              <a:rPr lang="en-GB" b="1" smtClean="0"/>
              <a:t>Classification: </a:t>
            </a:r>
            <a:r>
              <a:rPr lang="en-US" smtClean="0"/>
              <a:t>Possible serious bacterial infection or Local bacterial infection</a:t>
            </a:r>
            <a:endParaRPr lang="en-GB" smtClean="0"/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Possible serious bacterial infection</a:t>
            </a:r>
            <a:endParaRPr lang="en-GB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EA8A2-EB1C-4BC0-AF4D-1072490B098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Convulsions.</a:t>
            </a:r>
            <a:endParaRPr lang="en-GB" smtClean="0"/>
          </a:p>
          <a:p>
            <a:r>
              <a:rPr lang="en-US" smtClean="0"/>
              <a:t>Fast breathing (&gt;60/min).</a:t>
            </a:r>
            <a:endParaRPr lang="en-GB" smtClean="0"/>
          </a:p>
          <a:p>
            <a:r>
              <a:rPr lang="en-US" smtClean="0"/>
              <a:t>Severe chest indrawing.</a:t>
            </a:r>
            <a:endParaRPr lang="en-GB" smtClean="0"/>
          </a:p>
          <a:p>
            <a:r>
              <a:rPr lang="en-US" smtClean="0"/>
              <a:t>Nasal flaring </a:t>
            </a:r>
            <a:endParaRPr lang="en-GB" smtClean="0"/>
          </a:p>
          <a:p>
            <a:r>
              <a:rPr lang="en-US" smtClean="0"/>
              <a:t>Grunting or wheezing</a:t>
            </a:r>
          </a:p>
          <a:p>
            <a:r>
              <a:rPr lang="en-US" smtClean="0"/>
              <a:t>Bulging fontanels</a:t>
            </a:r>
          </a:p>
          <a:p>
            <a:r>
              <a:rPr lang="en-US" smtClean="0"/>
              <a:t>Umbilical redness extending to the skin.</a:t>
            </a:r>
            <a:endParaRPr lang="en-GB" smtClean="0"/>
          </a:p>
          <a:p>
            <a:endParaRPr lang="en-GB" smtClean="0"/>
          </a:p>
        </p:txBody>
      </p:sp>
      <p:sp>
        <p:nvSpPr>
          <p:cNvPr id="4608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mtClean="0"/>
              <a:t>Pus draining from the eye with associated swelling or redness of the eye lids.</a:t>
            </a:r>
            <a:endParaRPr lang="en-GB" smtClean="0"/>
          </a:p>
          <a:p>
            <a:r>
              <a:rPr lang="en-US" smtClean="0"/>
              <a:t>Fever (37.5 degrees or above or feels hot or low body temp &lt;35 degrees or feels cold.)</a:t>
            </a:r>
            <a:endParaRPr lang="en-GB" smtClean="0"/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Local bacterial infection</a:t>
            </a:r>
            <a:endParaRPr lang="en-GB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823A7-5BF3-4831-B7BF-102CE58DC4B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 umbilicus or draining pus.</a:t>
            </a:r>
            <a:endParaRPr lang="en-GB" dirty="0" smtClean="0"/>
          </a:p>
          <a:p>
            <a:r>
              <a:rPr lang="en-US" dirty="0" smtClean="0"/>
              <a:t>Skin pustules.</a:t>
            </a:r>
            <a:endParaRPr lang="en-GB" dirty="0" smtClean="0"/>
          </a:p>
          <a:p>
            <a:r>
              <a:rPr lang="en-US" dirty="0" smtClean="0"/>
              <a:t>Pus draining from the eye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Further reading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Management of the children under the various classifications including the counseling given to the family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to assess and train  for effective breast feeding techniques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ADVANTAGES OF IMCI</a:t>
            </a:r>
            <a:r>
              <a:rPr lang="en-GB" smtClean="0"/>
              <a:t/>
            </a:r>
            <a:br>
              <a:rPr lang="en-GB" smtClean="0"/>
            </a:b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DF2AD6-A828-476D-B9D2-4C9F14F91C7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1. </a:t>
            </a:r>
            <a:r>
              <a:rPr lang="en-US" sz="2800" dirty="0" smtClean="0"/>
              <a:t>Improvement of family support.</a:t>
            </a:r>
            <a:endParaRPr lang="en-GB" sz="2800" dirty="0" smtClean="0"/>
          </a:p>
          <a:p>
            <a:r>
              <a:rPr lang="en-US" sz="2800" dirty="0" smtClean="0"/>
              <a:t>Promoting breast feeding</a:t>
            </a:r>
            <a:endParaRPr lang="en-GB" sz="2800" dirty="0" smtClean="0"/>
          </a:p>
          <a:p>
            <a:r>
              <a:rPr lang="en-US" sz="2800" dirty="0" smtClean="0"/>
              <a:t>Training appropriate weaning foods</a:t>
            </a:r>
            <a:endParaRPr lang="en-GB" sz="2800" dirty="0" smtClean="0"/>
          </a:p>
          <a:p>
            <a:r>
              <a:rPr lang="en-US" sz="2800" dirty="0" smtClean="0"/>
              <a:t>Promoting and providing micro-nutrients e.g. </a:t>
            </a:r>
            <a:r>
              <a:rPr lang="en-US" sz="2800" dirty="0" err="1" smtClean="0"/>
              <a:t>vit.A</a:t>
            </a:r>
            <a:endParaRPr lang="en-GB" sz="2800" dirty="0" smtClean="0"/>
          </a:p>
          <a:p>
            <a:r>
              <a:rPr lang="en-US" sz="2800" dirty="0" smtClean="0"/>
              <a:t>Promoting complete immunization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2. Improvement of health systems.</a:t>
            </a:r>
            <a:endParaRPr lang="en-GB" sz="2800" dirty="0" smtClean="0"/>
          </a:p>
          <a:p>
            <a:r>
              <a:rPr lang="en-US" sz="2800" dirty="0" smtClean="0"/>
              <a:t>Improving drugs and other supplies.</a:t>
            </a:r>
            <a:endParaRPr lang="en-GB" sz="2800" dirty="0" smtClean="0"/>
          </a:p>
          <a:p>
            <a:pPr>
              <a:buFont typeface="Arial" charset="0"/>
              <a:buNone/>
            </a:pPr>
            <a:r>
              <a:rPr lang="en-US" sz="2800" dirty="0" smtClean="0"/>
              <a:t>3. Improvement of the skills of the health worker</a:t>
            </a:r>
            <a:endParaRPr lang="en-GB" sz="2800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Principles of IMCI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BCEE3-EB1E-4E62-9491-E0B1FB873FF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All sick children must be: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 examined for the general danger sign</a:t>
            </a:r>
            <a:endParaRPr lang="en-GB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assessed for nutritional and immunization status</a:t>
            </a:r>
            <a:endParaRPr lang="en-GB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assessed for major symptoms</a:t>
            </a:r>
            <a:endParaRPr lang="en-GB" sz="3200" dirty="0" smtClean="0"/>
          </a:p>
          <a:p>
            <a:r>
              <a:rPr lang="en-US" sz="3200" dirty="0" smtClean="0"/>
              <a:t>A combination of individual signs leads to a child’s classification rather than diagnosis</a:t>
            </a:r>
            <a:endParaRPr lang="en-GB" sz="3200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Colour coding of the classifications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88E00-7FB1-4F82-AC88-39EE77CED78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8001000" cy="4495800"/>
          </a:xfrm>
        </p:spPr>
        <p:txBody>
          <a:bodyPr/>
          <a:lstStyle/>
          <a:p>
            <a:r>
              <a:rPr lang="en-US" sz="3200" b="1" dirty="0" smtClean="0"/>
              <a:t>Pink</a:t>
            </a:r>
            <a:r>
              <a:rPr lang="en-US" sz="3200" dirty="0" smtClean="0"/>
              <a:t>- Severe </a:t>
            </a:r>
            <a:r>
              <a:rPr lang="en-US" sz="3200" dirty="0" err="1" smtClean="0"/>
              <a:t>dx</a:t>
            </a:r>
            <a:r>
              <a:rPr lang="en-US" sz="3200" dirty="0" smtClean="0"/>
              <a:t>- referral or admission</a:t>
            </a:r>
            <a:endParaRPr lang="en-GB" sz="3200" dirty="0" smtClean="0"/>
          </a:p>
          <a:p>
            <a:r>
              <a:rPr lang="en-US" sz="3200" b="1" dirty="0" smtClean="0"/>
              <a:t>Yellow</a:t>
            </a:r>
            <a:r>
              <a:rPr lang="en-US" sz="3200" dirty="0" smtClean="0"/>
              <a:t>- Initiation of treatment, no danger sign</a:t>
            </a:r>
            <a:endParaRPr lang="en-GB" sz="3200" dirty="0" smtClean="0"/>
          </a:p>
          <a:p>
            <a:r>
              <a:rPr lang="en-US" sz="3200" b="1" dirty="0" smtClean="0"/>
              <a:t>Green</a:t>
            </a:r>
            <a:r>
              <a:rPr lang="en-US" sz="3200" dirty="0" smtClean="0"/>
              <a:t>- No </a:t>
            </a:r>
            <a:r>
              <a:rPr lang="en-US" sz="3200" dirty="0" err="1" smtClean="0"/>
              <a:t>dx</a:t>
            </a:r>
            <a:r>
              <a:rPr lang="en-US" sz="3200" dirty="0" smtClean="0"/>
              <a:t>, counsel and home treatment</a:t>
            </a:r>
            <a:endParaRPr lang="en-GB" sz="3200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danger signs</a:t>
            </a: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2D32F2-70FD-4B44-93DC-5C5B8DE293E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Convulsions-previous or now</a:t>
            </a:r>
            <a:endParaRPr lang="en-GB" sz="3200" dirty="0" smtClean="0"/>
          </a:p>
          <a:p>
            <a:r>
              <a:rPr lang="en-US" sz="3200" dirty="0" smtClean="0"/>
              <a:t>Lethargy/unconsciousness</a:t>
            </a:r>
            <a:endParaRPr lang="en-GB" sz="3200" dirty="0" smtClean="0"/>
          </a:p>
          <a:p>
            <a:r>
              <a:rPr lang="en-US" sz="3200" dirty="0" smtClean="0"/>
              <a:t>Inability to feed or breastfeed</a:t>
            </a:r>
            <a:endParaRPr lang="en-GB" sz="3200" dirty="0" smtClean="0"/>
          </a:p>
          <a:p>
            <a:r>
              <a:rPr lang="en-US" sz="3200" dirty="0" smtClean="0"/>
              <a:t>Vomiting everything</a:t>
            </a:r>
            <a:endParaRPr lang="en-GB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 main symptoms</a:t>
            </a: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A336A-40F8-46D2-ABE3-73206175BE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Cough or difficulty breathing</a:t>
            </a:r>
            <a:endParaRPr lang="en-GB" dirty="0" smtClean="0"/>
          </a:p>
          <a:p>
            <a:r>
              <a:rPr lang="en-US" dirty="0" smtClean="0"/>
              <a:t>Diarrhea</a:t>
            </a:r>
            <a:endParaRPr lang="en-GB" dirty="0" smtClean="0"/>
          </a:p>
          <a:p>
            <a:r>
              <a:rPr lang="en-US" dirty="0" smtClean="0"/>
              <a:t>Fever</a:t>
            </a:r>
            <a:endParaRPr lang="en-GB" dirty="0" smtClean="0"/>
          </a:p>
          <a:p>
            <a:r>
              <a:rPr lang="en-US" dirty="0" smtClean="0"/>
              <a:t>Ear problem</a:t>
            </a:r>
            <a:endParaRPr lang="en-GB" dirty="0" smtClean="0"/>
          </a:p>
          <a:p>
            <a:pPr>
              <a:buFont typeface="Arial" charset="0"/>
              <a:buNone/>
            </a:pPr>
            <a:r>
              <a:rPr lang="en-GB" b="1" dirty="0" smtClean="0"/>
              <a:t>NB: </a:t>
            </a:r>
            <a:r>
              <a:rPr lang="en-US" dirty="0" smtClean="0"/>
              <a:t>When a main symptom is present, assess the child further for signs related to the main symptom then classify the illness according to the signs which are present</a:t>
            </a:r>
            <a:endParaRPr lang="en-GB" dirty="0" smtClean="0"/>
          </a:p>
          <a:p>
            <a:pPr>
              <a:buFont typeface="Arial" charset="0"/>
              <a:buNone/>
            </a:pP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lang="en-GB" smtClean="0"/>
              <a:t>Other assessments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274A1-0B36-4BE1-8A26-DD6CC378D84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Check for signs of malnutrition and anemia and classify the child’s nutritional status</a:t>
            </a:r>
            <a:endParaRPr lang="en-GB" dirty="0" smtClean="0"/>
          </a:p>
          <a:p>
            <a:r>
              <a:rPr lang="en-US" dirty="0" smtClean="0"/>
              <a:t>Check the child for symptomatic HIV</a:t>
            </a:r>
            <a:endParaRPr lang="en-GB" dirty="0" smtClean="0"/>
          </a:p>
          <a:p>
            <a:r>
              <a:rPr lang="en-US" dirty="0" smtClean="0"/>
              <a:t>Check the child’s immunization and </a:t>
            </a:r>
            <a:r>
              <a:rPr lang="en-US" dirty="0" err="1" smtClean="0"/>
              <a:t>Vit.A</a:t>
            </a:r>
            <a:r>
              <a:rPr lang="en-US" dirty="0" smtClean="0"/>
              <a:t> supplementation status</a:t>
            </a:r>
            <a:endParaRPr lang="en-GB" dirty="0" smtClean="0"/>
          </a:p>
          <a:p>
            <a:r>
              <a:rPr lang="en-US" dirty="0" smtClean="0"/>
              <a:t>Assess any other problems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smtClean="0"/>
              <a:t>1. Assessment and classification of cough or difficulty in breathing</a:t>
            </a:r>
            <a:endParaRPr lang="en-GB" sz="4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D7A47-F057-4F6F-9418-5773E038205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The child is assessed for:</a:t>
            </a:r>
            <a:endParaRPr lang="en-GB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Duration of the problem</a:t>
            </a:r>
            <a:endParaRPr lang="en-GB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Fast breathing (2/12-12/12 &gt;50, 12/12-5 yrs &gt;40)</a:t>
            </a:r>
            <a:endParaRPr lang="en-GB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Chest in drawing</a:t>
            </a:r>
            <a:endParaRPr lang="en-GB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err="1" smtClean="0"/>
              <a:t>Stridor</a:t>
            </a:r>
            <a:r>
              <a:rPr lang="en-US" sz="3200" dirty="0" smtClean="0"/>
              <a:t> in a calm child- </a:t>
            </a:r>
            <a:r>
              <a:rPr lang="en-US" sz="3200" dirty="0" err="1" smtClean="0"/>
              <a:t>Inspiratory</a:t>
            </a:r>
            <a:r>
              <a:rPr lang="en-US" sz="3200" dirty="0" smtClean="0"/>
              <a:t> noise</a:t>
            </a:r>
            <a:endParaRPr lang="en-GB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Wheeze –Expiratory</a:t>
            </a:r>
            <a:endParaRPr lang="en-GB" sz="3200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260</TotalTime>
  <Words>1210</Words>
  <Application>Microsoft Office PowerPoint</Application>
  <PresentationFormat>On-screen Show (4:3)</PresentationFormat>
  <Paragraphs>188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Franklin Gothic Book</vt:lpstr>
      <vt:lpstr>Perpetua</vt:lpstr>
      <vt:lpstr>Wingdings</vt:lpstr>
      <vt:lpstr>Wingdings 2</vt:lpstr>
      <vt:lpstr>Equity</vt:lpstr>
      <vt:lpstr>INTEGRATED MANAGEMENT OF CHILDHOOD ILLNESSES (IMCI)</vt:lpstr>
      <vt:lpstr>Introduction</vt:lpstr>
      <vt:lpstr>ADVANTAGES OF IMCI </vt:lpstr>
      <vt:lpstr>   Principles of IMCI</vt:lpstr>
      <vt:lpstr>Colour coding of the classifications</vt:lpstr>
      <vt:lpstr>General danger signs</vt:lpstr>
      <vt:lpstr>Four main symptoms</vt:lpstr>
      <vt:lpstr>Other assessments</vt:lpstr>
      <vt:lpstr>1. Assessment and classification of cough or difficulty in breathing</vt:lpstr>
      <vt:lpstr>CLASSIFICATIONS </vt:lpstr>
      <vt:lpstr>ASSESSMENT AND CLASSIFICATION OF  DIARRHEA</vt:lpstr>
      <vt:lpstr>Signs of dehydration </vt:lpstr>
      <vt:lpstr> CLASSIFICATION OF DIARRHEA </vt:lpstr>
      <vt:lpstr>CLASSIFICATION OF DEHYDRATION </vt:lpstr>
      <vt:lpstr>Dehydration cont’d</vt:lpstr>
      <vt:lpstr>  CLASSIFICATION OF PERSISTENT DIARRHOEA </vt:lpstr>
      <vt:lpstr>ASSESSMENT  OF FEVER </vt:lpstr>
      <vt:lpstr>Fever cont’d</vt:lpstr>
      <vt:lpstr>CLASSIFICATION OF FEVER</vt:lpstr>
      <vt:lpstr>ASSESSING FOR EAR INFECTION</vt:lpstr>
      <vt:lpstr>CLASSIFICATION </vt:lpstr>
      <vt:lpstr>CHECKING FOR MALNUTRITION AND ANEMIA</vt:lpstr>
      <vt:lpstr> CLASSIFICATION OF NUTRITIONAL STATUS </vt:lpstr>
      <vt:lpstr>THE SICK YOUNG INFANT (&lt; 2/12) </vt:lpstr>
      <vt:lpstr>CHECKING FOR POSSIBLE BACTERIAL INFECTION</vt:lpstr>
      <vt:lpstr>PowerPoint Presentation</vt:lpstr>
      <vt:lpstr>Possible serious bacterial infection</vt:lpstr>
      <vt:lpstr>Local bacterial infection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MANAGEMENT OF CHILDHOOD ILLNESSES (IMCI)</dc:title>
  <dc:creator>DRUSILLA</dc:creator>
  <cp:lastModifiedBy>silvia</cp:lastModifiedBy>
  <cp:revision>10</cp:revision>
  <dcterms:created xsi:type="dcterms:W3CDTF">2013-01-22T02:09:35Z</dcterms:created>
  <dcterms:modified xsi:type="dcterms:W3CDTF">2019-06-05T16:29:08Z</dcterms:modified>
</cp:coreProperties>
</file>